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6" r:id="rId2"/>
    <p:sldId id="593" r:id="rId3"/>
    <p:sldId id="442" r:id="rId4"/>
    <p:sldId id="586" r:id="rId5"/>
    <p:sldId id="594" r:id="rId6"/>
    <p:sldId id="310" r:id="rId7"/>
    <p:sldId id="360" r:id="rId8"/>
    <p:sldId id="342" r:id="rId9"/>
    <p:sldId id="547" r:id="rId10"/>
    <p:sldId id="601" r:id="rId11"/>
    <p:sldId id="312" r:id="rId12"/>
    <p:sldId id="314" r:id="rId13"/>
    <p:sldId id="320" r:id="rId14"/>
    <p:sldId id="602" r:id="rId15"/>
    <p:sldId id="587" r:id="rId16"/>
    <p:sldId id="540" r:id="rId17"/>
    <p:sldId id="583" r:id="rId18"/>
    <p:sldId id="582" r:id="rId19"/>
    <p:sldId id="581" r:id="rId20"/>
    <p:sldId id="585" r:id="rId21"/>
    <p:sldId id="580" r:id="rId22"/>
    <p:sldId id="317" r:id="rId23"/>
    <p:sldId id="322" r:id="rId24"/>
    <p:sldId id="315" r:id="rId25"/>
    <p:sldId id="605" r:id="rId26"/>
    <p:sldId id="604" r:id="rId27"/>
    <p:sldId id="316" r:id="rId28"/>
    <p:sldId id="577" r:id="rId29"/>
    <p:sldId id="596" r:id="rId30"/>
    <p:sldId id="257" r:id="rId31"/>
    <p:sldId id="597" r:id="rId32"/>
    <p:sldId id="556" r:id="rId33"/>
    <p:sldId id="589" r:id="rId34"/>
    <p:sldId id="545" r:id="rId35"/>
    <p:sldId id="558" r:id="rId36"/>
    <p:sldId id="560" r:id="rId37"/>
    <p:sldId id="562" r:id="rId38"/>
    <p:sldId id="563" r:id="rId39"/>
    <p:sldId id="564" r:id="rId40"/>
    <p:sldId id="565" r:id="rId41"/>
    <p:sldId id="566" r:id="rId42"/>
    <p:sldId id="567" r:id="rId43"/>
    <p:sldId id="598" r:id="rId44"/>
    <p:sldId id="599" r:id="rId45"/>
    <p:sldId id="588" r:id="rId46"/>
    <p:sldId id="590" r:id="rId47"/>
    <p:sldId id="592" r:id="rId48"/>
    <p:sldId id="591" r:id="rId49"/>
    <p:sldId id="570" r:id="rId50"/>
    <p:sldId id="537" r:id="rId51"/>
    <p:sldId id="301" r:id="rId52"/>
    <p:sldId id="576" r:id="rId53"/>
    <p:sldId id="574" r:id="rId54"/>
    <p:sldId id="338" r:id="rId55"/>
    <p:sldId id="575" r:id="rId56"/>
    <p:sldId id="557" r:id="rId57"/>
    <p:sldId id="600" r:id="rId58"/>
    <p:sldId id="553" r:id="rId59"/>
    <p:sldId id="554" r:id="rId60"/>
    <p:sldId id="555" r:id="rId61"/>
    <p:sldId id="321" r:id="rId62"/>
    <p:sldId id="318" r:id="rId63"/>
    <p:sldId id="550" r:id="rId64"/>
    <p:sldId id="323" r:id="rId65"/>
    <p:sldId id="344" r:id="rId66"/>
    <p:sldId id="595" r:id="rId67"/>
    <p:sldId id="561" r:id="rId68"/>
  </p:sldIdLst>
  <p:sldSz cx="9144000" cy="6858000" type="screen4x3"/>
  <p:notesSz cx="6858000" cy="9144000"/>
  <p:defaultTextStyle>
    <a:defPPr>
      <a:defRPr lang="de-DE"/>
    </a:defPPr>
    <a:lvl1pPr algn="l" rtl="0" fontAlgn="base">
      <a:lnSpc>
        <a:spcPct val="110000"/>
      </a:lnSpc>
      <a:spcBef>
        <a:spcPct val="30000"/>
      </a:spcBef>
      <a:spcAft>
        <a:spcPct val="0"/>
      </a:spcAft>
      <a:defRPr kern="1200">
        <a:solidFill>
          <a:schemeClr val="tx1"/>
        </a:solidFill>
        <a:latin typeface="Arial" panose="020B0604020202020204" pitchFamily="34" charset="0"/>
        <a:ea typeface="+mn-ea"/>
        <a:cs typeface="+mn-cs"/>
      </a:defRPr>
    </a:lvl1pPr>
    <a:lvl2pPr marL="457200" algn="l" rtl="0" fontAlgn="base">
      <a:lnSpc>
        <a:spcPct val="110000"/>
      </a:lnSpc>
      <a:spcBef>
        <a:spcPct val="30000"/>
      </a:spcBef>
      <a:spcAft>
        <a:spcPct val="0"/>
      </a:spcAft>
      <a:defRPr kern="1200">
        <a:solidFill>
          <a:schemeClr val="tx1"/>
        </a:solidFill>
        <a:latin typeface="Arial" panose="020B0604020202020204" pitchFamily="34" charset="0"/>
        <a:ea typeface="+mn-ea"/>
        <a:cs typeface="+mn-cs"/>
      </a:defRPr>
    </a:lvl2pPr>
    <a:lvl3pPr marL="914400" algn="l" rtl="0" fontAlgn="base">
      <a:lnSpc>
        <a:spcPct val="110000"/>
      </a:lnSpc>
      <a:spcBef>
        <a:spcPct val="30000"/>
      </a:spcBef>
      <a:spcAft>
        <a:spcPct val="0"/>
      </a:spcAft>
      <a:defRPr kern="1200">
        <a:solidFill>
          <a:schemeClr val="tx1"/>
        </a:solidFill>
        <a:latin typeface="Arial" panose="020B0604020202020204" pitchFamily="34" charset="0"/>
        <a:ea typeface="+mn-ea"/>
        <a:cs typeface="+mn-cs"/>
      </a:defRPr>
    </a:lvl3pPr>
    <a:lvl4pPr marL="1371600" algn="l" rtl="0" fontAlgn="base">
      <a:lnSpc>
        <a:spcPct val="110000"/>
      </a:lnSpc>
      <a:spcBef>
        <a:spcPct val="30000"/>
      </a:spcBef>
      <a:spcAft>
        <a:spcPct val="0"/>
      </a:spcAft>
      <a:defRPr kern="1200">
        <a:solidFill>
          <a:schemeClr val="tx1"/>
        </a:solidFill>
        <a:latin typeface="Arial" panose="020B0604020202020204" pitchFamily="34" charset="0"/>
        <a:ea typeface="+mn-ea"/>
        <a:cs typeface="+mn-cs"/>
      </a:defRPr>
    </a:lvl4pPr>
    <a:lvl5pPr marL="1828800" algn="l" rtl="0" fontAlgn="base">
      <a:lnSpc>
        <a:spcPct val="110000"/>
      </a:lnSpc>
      <a:spcBef>
        <a:spcPct val="3000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9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5663CD-4FED-4466-8DDC-ABA8ADA573CC}" v="2" dt="2020-09-25T14:08:01.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8363" autoAdjust="0"/>
  </p:normalViewPr>
  <p:slideViewPr>
    <p:cSldViewPr>
      <p:cViewPr varScale="1">
        <p:scale>
          <a:sx n="88" d="100"/>
          <a:sy n="88" d="100"/>
        </p:scale>
        <p:origin x="227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60" d="100"/>
        <a:sy n="160" d="100"/>
      </p:scale>
      <p:origin x="0" y="-20370"/>
    </p:cViewPr>
  </p:sorterViewPr>
  <p:notesViewPr>
    <p:cSldViewPr>
      <p:cViewPr varScale="1">
        <p:scale>
          <a:sx n="66" d="100"/>
          <a:sy n="66" d="100"/>
        </p:scale>
        <p:origin x="228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sten Hafer" userId="186a76b5598ff639" providerId="LiveId" clId="{E25663CD-4FED-4466-8DDC-ABA8ADA573CC}"/>
    <pc:docChg chg="undo custSel modSld">
      <pc:chgData name="Carsten Hafer" userId="186a76b5598ff639" providerId="LiveId" clId="{E25663CD-4FED-4466-8DDC-ABA8ADA573CC}" dt="2020-09-25T14:08:01.137" v="7" actId="403"/>
      <pc:docMkLst>
        <pc:docMk/>
      </pc:docMkLst>
      <pc:sldChg chg="modSp mod">
        <pc:chgData name="Carsten Hafer" userId="186a76b5598ff639" providerId="LiveId" clId="{E25663CD-4FED-4466-8DDC-ABA8ADA573CC}" dt="2020-09-25T14:08:01.137" v="7" actId="403"/>
        <pc:sldMkLst>
          <pc:docMk/>
          <pc:sldMk cId="1792374910" sldId="574"/>
        </pc:sldMkLst>
        <pc:spChg chg="mod">
          <ac:chgData name="Carsten Hafer" userId="186a76b5598ff639" providerId="LiveId" clId="{E25663CD-4FED-4466-8DDC-ABA8ADA573CC}" dt="2020-09-25T14:08:01.137" v="7" actId="403"/>
          <ac:spMkLst>
            <pc:docMk/>
            <pc:sldMk cId="1792374910" sldId="57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55F513-A561-4D4D-AC0F-C31697E36673}" type="datetimeFigureOut">
              <a:rPr lang="de-DE" smtClean="0"/>
              <a:t>09.01.2023</a:t>
            </a:fld>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B67262-3383-4D67-BBA7-EAC4FA87120B}" type="slidenum">
              <a:rPr lang="de-DE" smtClean="0"/>
              <a:t>‹Nr.›</a:t>
            </a:fld>
            <a:endParaRPr lang="de-DE"/>
          </a:p>
        </p:txBody>
      </p:sp>
      <p:sp>
        <p:nvSpPr>
          <p:cNvPr id="7" name="Rectangle 5"/>
          <p:cNvSpPr>
            <a:spLocks noGrp="1" noChangeArrowheads="1"/>
          </p:cNvSpPr>
          <p:nvPr>
            <p:ph type="ftr" sz="quarter" idx="2"/>
          </p:nvPr>
        </p:nvSpPr>
        <p:spPr bwMode="auto">
          <a:xfrm>
            <a:off x="620688" y="8680987"/>
            <a:ext cx="2873896" cy="31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spcBef>
                <a:spcPct val="0"/>
              </a:spcBef>
              <a:defRPr sz="900"/>
            </a:lvl1pPr>
          </a:lstStyle>
          <a:p>
            <a:r>
              <a:rPr lang="de-DE" altLang="de-DE" dirty="0"/>
              <a:t>Dr. med. Carsten Hafer</a:t>
            </a:r>
          </a:p>
          <a:p>
            <a:r>
              <a:rPr lang="de-DE" altLang="de-DE" dirty="0"/>
              <a:t>Medizinische Klinik V, Städt. Klinik Braunschweig</a:t>
            </a:r>
          </a:p>
        </p:txBody>
      </p:sp>
    </p:spTree>
    <p:extLst>
      <p:ext uri="{BB962C8B-B14F-4D97-AF65-F5344CB8AC3E}">
        <p14:creationId xmlns:p14="http://schemas.microsoft.com/office/powerpoint/2010/main" val="3480946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a:latin typeface="Times New Roman" panose="02020603050405020304" pitchFamily="18" charset="0"/>
              </a:defRPr>
            </a:lvl1pPr>
          </a:lstStyle>
          <a:p>
            <a:endParaRPr lang="de-DE" altLang="de-DE"/>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atin typeface="Times New Roman" panose="02020603050405020304" pitchFamily="18" charset="0"/>
              </a:defRPr>
            </a:lvl1pPr>
          </a:lstStyle>
          <a:p>
            <a:endParaRPr lang="de-DE" altLang="de-DE"/>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atin typeface="Times New Roman" panose="02020603050405020304" pitchFamily="18" charset="0"/>
              </a:defRPr>
            </a:lvl1pPr>
          </a:lstStyle>
          <a:p>
            <a:fld id="{AA55AA2F-4E93-4509-85C8-CCA704B7FAFC}" type="slidenum">
              <a:rPr lang="de-DE" altLang="de-DE"/>
              <a:pPr/>
              <a:t>‹Nr.›</a:t>
            </a:fld>
            <a:endParaRPr lang="de-DE" altLang="de-DE"/>
          </a:p>
        </p:txBody>
      </p:sp>
      <p:sp>
        <p:nvSpPr>
          <p:cNvPr id="8" name="Rectangle 5"/>
          <p:cNvSpPr>
            <a:spLocks noGrp="1" noChangeArrowheads="1"/>
          </p:cNvSpPr>
          <p:nvPr>
            <p:ph type="ftr" sz="quarter" idx="4"/>
          </p:nvPr>
        </p:nvSpPr>
        <p:spPr bwMode="auto">
          <a:xfrm>
            <a:off x="476672" y="8686800"/>
            <a:ext cx="2873896" cy="31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spcBef>
                <a:spcPct val="0"/>
              </a:spcBef>
              <a:defRPr sz="900"/>
            </a:lvl1pPr>
          </a:lstStyle>
          <a:p>
            <a:r>
              <a:rPr lang="de-DE" altLang="de-DE" dirty="0"/>
              <a:t>Dr. med. Carsten Hafer</a:t>
            </a:r>
          </a:p>
          <a:p>
            <a:r>
              <a:rPr lang="de-DE" altLang="de-DE" dirty="0"/>
              <a:t>Medizinische Klinik V, Städt. Klinik Braunschweig</a:t>
            </a:r>
          </a:p>
        </p:txBody>
      </p:sp>
    </p:spTree>
    <p:extLst>
      <p:ext uri="{BB962C8B-B14F-4D97-AF65-F5344CB8AC3E}">
        <p14:creationId xmlns:p14="http://schemas.microsoft.com/office/powerpoint/2010/main" val="37088963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ature.com/nrneph/journal/v6/n12/full/nrneph.2010.143.html#B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auth-3"/><Relationship Id="rId3" Type="http://schemas.openxmlformats.org/officeDocument/2006/relationships/hyperlink" Target="http://www.nature.com/nrneph/journal/v10/n1/full/nrneph.2013.232.html#ref49" TargetMode="External"/><Relationship Id="rId7" Type="http://schemas.openxmlformats.org/officeDocument/2006/relationships/hyperlink" Target="#auth-2"/><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www.nature.com/nrneph/journal/v10/n1/full/nrneph.2013.232.html#a1" TargetMode="External"/><Relationship Id="rId5" Type="http://schemas.openxmlformats.org/officeDocument/2006/relationships/hyperlink" Target="#auth-1"/><Relationship Id="rId4" Type="http://schemas.openxmlformats.org/officeDocument/2006/relationships/hyperlink" Target="http://www.nature.com/nrneph/journal/v10/n1/full/nrneph.2013.232.html" TargetMode="External"/><Relationship Id="rId9" Type="http://schemas.openxmlformats.org/officeDocument/2006/relationships/hyperlink" Target="http://www.nature.com/nrneph/journal/v10/n1/full/nrneph.2013.232.html#a2"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1</a:t>
            </a:fld>
            <a:endParaRPr lang="de-DE" altLang="de-DE"/>
          </a:p>
        </p:txBody>
      </p:sp>
    </p:spTree>
    <p:extLst>
      <p:ext uri="{BB962C8B-B14F-4D97-AF65-F5344CB8AC3E}">
        <p14:creationId xmlns:p14="http://schemas.microsoft.com/office/powerpoint/2010/main" val="355882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2CDE99-573D-439F-8477-F7FED4A3F2E5}" type="slidenum">
              <a:rPr lang="de-DE" altLang="de-DE" smtClean="0"/>
              <a:pPr/>
              <a:t>13</a:t>
            </a:fld>
            <a:endParaRPr lang="de-DE" altLang="de-DE"/>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1856085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15</a:t>
            </a:fld>
            <a:endParaRPr lang="de-DE" altLang="de-DE"/>
          </a:p>
        </p:txBody>
      </p:sp>
    </p:spTree>
    <p:extLst>
      <p:ext uri="{BB962C8B-B14F-4D97-AF65-F5344CB8AC3E}">
        <p14:creationId xmlns:p14="http://schemas.microsoft.com/office/powerpoint/2010/main" val="3777330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ln/>
        </p:spPr>
      </p:sp>
      <p:sp>
        <p:nvSpPr>
          <p:cNvPr id="614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latin typeface="Arial" panose="020B0604020202020204" pitchFamily="34" charset="0"/>
                <a:ea typeface="ＭＳ Ｐゴシック" panose="020B0600070205080204" pitchFamily="34" charset="-128"/>
              </a:rPr>
              <a:t>The rate of cardiovascular events increased substantially with the progressive decreases in estimated GFR in 1,120,295 ambulatory patients from the USA who had not undergone dialysis or kidney transplantation. A total of 138,291 cardiovascular events occurred between 1996 and 2000.</a:t>
            </a:r>
            <a:r>
              <a:rPr lang="en-US" altLang="de-DE" baseline="30000">
                <a:latin typeface="Arial" panose="020B0604020202020204" pitchFamily="34" charset="0"/>
                <a:ea typeface="ＭＳ Ｐゴシック" panose="020B0600070205080204" pitchFamily="34" charset="-128"/>
                <a:hlinkClick r:id="rId3"/>
              </a:rPr>
              <a:t>3</a:t>
            </a:r>
            <a:r>
              <a:rPr lang="en-US" altLang="de-DE">
                <a:latin typeface="Arial" panose="020B0604020202020204" pitchFamily="34" charset="0"/>
                <a:ea typeface="ＭＳ Ｐゴシック" panose="020B0600070205080204" pitchFamily="34" charset="-128"/>
              </a:rPr>
              <a:t> A cardiovascular event was defined as hospitalization for coronary heart disease, heart failure, ischemic stroke and peripheral arterial disease. </a:t>
            </a:r>
            <a:endParaRPr lang="de-DE" altLang="de-DE">
              <a:latin typeface="Arial" panose="020B0604020202020204" pitchFamily="34" charset="0"/>
              <a:ea typeface="ＭＳ Ｐゴシック" panose="020B0600070205080204" pitchFamily="34" charset="-128"/>
            </a:endParaRPr>
          </a:p>
        </p:txBody>
      </p:sp>
      <p:sp>
        <p:nvSpPr>
          <p:cNvPr id="614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fld id="{1BB9A62B-5A06-443D-8844-AFAA49725206}" type="slidenum">
              <a:rPr lang="de-DE" altLang="de-DE" sz="1200" smtClean="0"/>
              <a:pPr/>
              <a:t>16</a:t>
            </a:fld>
            <a:endParaRPr lang="de-DE" altLang="de-DE" sz="1200"/>
          </a:p>
        </p:txBody>
      </p:sp>
    </p:spTree>
    <p:extLst>
      <p:ext uri="{BB962C8B-B14F-4D97-AF65-F5344CB8AC3E}">
        <p14:creationId xmlns:p14="http://schemas.microsoft.com/office/powerpoint/2010/main" val="4202316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dirty="0"/>
              <a:t>What is already known on this topic</a:t>
            </a:r>
          </a:p>
          <a:p>
            <a:pPr marL="285750" indent="-285750">
              <a:buFont typeface="Arial" panose="020B0604020202020204" pitchFamily="34" charset="0"/>
              <a:buChar char="•"/>
            </a:pPr>
            <a:r>
              <a:rPr lang="en-US" sz="1200" dirty="0"/>
              <a:t>Acute kidney injury after invasive coronary procedures is associated with adverse outcomes, including end stage renal disease and </a:t>
            </a:r>
            <a:r>
              <a:rPr lang="de-DE" sz="1200" dirty="0" err="1"/>
              <a:t>death</a:t>
            </a:r>
            <a:endParaRPr lang="de-DE" sz="1200" dirty="0"/>
          </a:p>
          <a:p>
            <a:pPr marL="285750" indent="-285750">
              <a:buFont typeface="Arial" panose="020B0604020202020204" pitchFamily="34" charset="0"/>
              <a:buChar char="•"/>
            </a:pPr>
            <a:r>
              <a:rPr lang="en-US" sz="1200" dirty="0"/>
              <a:t>Fear of precipitating contrast induced acute kidney injury possibly contributes to underuse of invasive treatments for acute coronary syndrome in people at high risk of kidney disease</a:t>
            </a:r>
          </a:p>
          <a:p>
            <a:pPr marL="285750" indent="-285750">
              <a:buFont typeface="Arial" panose="020B0604020202020204" pitchFamily="34" charset="0"/>
              <a:buChar char="•"/>
            </a:pPr>
            <a:r>
              <a:rPr lang="en-US" sz="1200" dirty="0"/>
              <a:t>Comparisons of renal outcomes between people treated with invasive versus conservative management are lacking</a:t>
            </a:r>
          </a:p>
          <a:p>
            <a:r>
              <a:rPr lang="de-DE" sz="1200" b="1" dirty="0" err="1"/>
              <a:t>What</a:t>
            </a:r>
            <a:r>
              <a:rPr lang="de-DE" sz="1200" b="1" dirty="0"/>
              <a:t> </a:t>
            </a:r>
            <a:r>
              <a:rPr lang="de-DE" sz="1200" b="1" dirty="0" err="1"/>
              <a:t>this</a:t>
            </a:r>
            <a:r>
              <a:rPr lang="de-DE" sz="1200" b="1" dirty="0"/>
              <a:t> </a:t>
            </a:r>
            <a:r>
              <a:rPr lang="de-DE" sz="1200" b="1" dirty="0" err="1"/>
              <a:t>study</a:t>
            </a:r>
            <a:r>
              <a:rPr lang="de-DE" sz="1200" b="1" dirty="0"/>
              <a:t> </a:t>
            </a:r>
            <a:r>
              <a:rPr lang="de-DE" sz="1200" b="1" dirty="0" err="1"/>
              <a:t>adds</a:t>
            </a:r>
            <a:endParaRPr lang="de-DE" sz="1200" b="1" dirty="0"/>
          </a:p>
          <a:p>
            <a:pPr marL="285750" indent="-285750">
              <a:buFont typeface="Arial" panose="020B0604020202020204" pitchFamily="34" charset="0"/>
              <a:buChar char="•"/>
            </a:pPr>
            <a:r>
              <a:rPr lang="en-US" sz="1200" dirty="0"/>
              <a:t>People who received early invasive management for non-ST segment elevation acute coronary syndrome were modestly more likely to develop acute kidney injury</a:t>
            </a:r>
          </a:p>
          <a:p>
            <a:pPr marL="285750" indent="-285750">
              <a:buFont typeface="Arial" panose="020B0604020202020204" pitchFamily="34" charset="0"/>
              <a:buChar char="•"/>
            </a:pPr>
            <a:r>
              <a:rPr lang="en-US" sz="1200" dirty="0"/>
              <a:t>After early invasive management the risks of requiring dialysis and long term risk of end stage renal disease were similar, and patients had better long term survival than those treated conservatively</a:t>
            </a:r>
          </a:p>
          <a:p>
            <a:pPr marL="285750" indent="-285750">
              <a:buFont typeface="Arial" panose="020B0604020202020204" pitchFamily="34" charset="0"/>
              <a:buChar char="•"/>
            </a:pPr>
            <a:r>
              <a:rPr lang="en-US" sz="1200" dirty="0"/>
              <a:t>These findings were consistent across varying levels of baseline kidney function, suggesting similar relative risks and benefits of early invasive management in people with and without pre-existing kidney disease</a:t>
            </a:r>
            <a:endParaRPr lang="de-DE" sz="1200" dirty="0"/>
          </a:p>
          <a:p>
            <a:endParaRPr lang="de-DE" dirty="0"/>
          </a:p>
          <a:p>
            <a:endParaRPr lang="de-DE" dirty="0"/>
          </a:p>
          <a:p>
            <a:r>
              <a:rPr lang="en-US" sz="1200" b="1" i="0" u="none" strike="noStrike" kern="1200" baseline="0" dirty="0">
                <a:solidFill>
                  <a:schemeClr val="tx1"/>
                </a:solidFill>
                <a:latin typeface="Times New Roman" panose="02020603050405020304" pitchFamily="18" charset="0"/>
                <a:ea typeface="+mn-ea"/>
                <a:cs typeface="+mn-cs"/>
              </a:rPr>
              <a:t>Fig 2 </a:t>
            </a:r>
            <a:r>
              <a:rPr lang="en-US" sz="1200" b="0" i="0" u="none" strike="noStrike" kern="1200" baseline="0" dirty="0">
                <a:solidFill>
                  <a:schemeClr val="tx1"/>
                </a:solidFill>
                <a:latin typeface="Times New Roman" panose="02020603050405020304" pitchFamily="18" charset="0"/>
                <a:ea typeface="+mn-ea"/>
                <a:cs typeface="+mn-cs"/>
              </a:rPr>
              <a:t>Outcomes with early invasive versus conservative management among propensity score matched patients admitted</a:t>
            </a:r>
          </a:p>
          <a:p>
            <a:r>
              <a:rPr lang="en-US" sz="1200" b="0" i="0" u="none" strike="noStrike" kern="1200" baseline="0" dirty="0">
                <a:solidFill>
                  <a:schemeClr val="tx1"/>
                </a:solidFill>
                <a:latin typeface="Times New Roman" panose="02020603050405020304" pitchFamily="18" charset="0"/>
                <a:ea typeface="+mn-ea"/>
                <a:cs typeface="+mn-cs"/>
              </a:rPr>
              <a:t>to hospital for non-ST elevation acute coronary syndrome, stratified by baseline estimated glomerular filtration rate (eGFR)</a:t>
            </a:r>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17</a:t>
            </a:fld>
            <a:endParaRPr lang="de-DE" altLang="de-DE"/>
          </a:p>
        </p:txBody>
      </p:sp>
    </p:spTree>
    <p:extLst>
      <p:ext uri="{BB962C8B-B14F-4D97-AF65-F5344CB8AC3E}">
        <p14:creationId xmlns:p14="http://schemas.microsoft.com/office/powerpoint/2010/main" val="2108555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18</a:t>
            </a:fld>
            <a:endParaRPr lang="de-DE" altLang="de-DE"/>
          </a:p>
        </p:txBody>
      </p:sp>
    </p:spTree>
    <p:extLst>
      <p:ext uri="{BB962C8B-B14F-4D97-AF65-F5344CB8AC3E}">
        <p14:creationId xmlns:p14="http://schemas.microsoft.com/office/powerpoint/2010/main" val="325306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19</a:t>
            </a:fld>
            <a:endParaRPr lang="de-DE" altLang="de-DE"/>
          </a:p>
        </p:txBody>
      </p:sp>
    </p:spTree>
    <p:extLst>
      <p:ext uri="{BB962C8B-B14F-4D97-AF65-F5344CB8AC3E}">
        <p14:creationId xmlns:p14="http://schemas.microsoft.com/office/powerpoint/2010/main" val="3457800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err="1">
                <a:solidFill>
                  <a:schemeClr val="tx1"/>
                </a:solidFill>
                <a:latin typeface="Times New Roman" panose="02020603050405020304" pitchFamily="18" charset="0"/>
                <a:ea typeface="+mn-ea"/>
                <a:cs typeface="+mn-cs"/>
              </a:rPr>
              <a:t>Nauta</a:t>
            </a:r>
            <a:r>
              <a:rPr lang="en-US" sz="1200" kern="1200" dirty="0">
                <a:solidFill>
                  <a:schemeClr val="tx1"/>
                </a:solidFill>
                <a:latin typeface="Times New Roman" panose="02020603050405020304" pitchFamily="18" charset="0"/>
                <a:ea typeface="+mn-ea"/>
                <a:cs typeface="+mn-cs"/>
              </a:rPr>
              <a:t>, S. T., et al. (2013). "Decline in 20-year mortality after myocardial infarction in patients with chronic kidney disease: evolution from the </a:t>
            </a:r>
            <a:r>
              <a:rPr lang="en-US" sz="1200" kern="1200" dirty="0" err="1">
                <a:solidFill>
                  <a:schemeClr val="tx1"/>
                </a:solidFill>
                <a:latin typeface="Times New Roman" panose="02020603050405020304" pitchFamily="18" charset="0"/>
                <a:ea typeface="+mn-ea"/>
                <a:cs typeface="+mn-cs"/>
              </a:rPr>
              <a:t>prethrombolysis</a:t>
            </a:r>
            <a:r>
              <a:rPr lang="en-US" sz="1200" kern="1200" dirty="0">
                <a:solidFill>
                  <a:schemeClr val="tx1"/>
                </a:solidFill>
                <a:latin typeface="Times New Roman" panose="02020603050405020304" pitchFamily="18" charset="0"/>
                <a:ea typeface="+mn-ea"/>
                <a:cs typeface="+mn-cs"/>
              </a:rPr>
              <a:t> to the percutaneous coronary intervention era." </a:t>
            </a:r>
            <a:r>
              <a:rPr lang="en-US" sz="1200" u="sng" kern="1200" dirty="0">
                <a:solidFill>
                  <a:schemeClr val="tx1"/>
                </a:solidFill>
                <a:latin typeface="Times New Roman" panose="02020603050405020304" pitchFamily="18" charset="0"/>
                <a:ea typeface="+mn-ea"/>
                <a:cs typeface="+mn-cs"/>
              </a:rPr>
              <a:t>Kidney </a:t>
            </a:r>
            <a:r>
              <a:rPr lang="en-US" sz="1200" u="sng" kern="1200" dirty="0" err="1">
                <a:solidFill>
                  <a:schemeClr val="tx1"/>
                </a:solidFill>
                <a:latin typeface="Times New Roman" panose="02020603050405020304" pitchFamily="18" charset="0"/>
                <a:ea typeface="+mn-ea"/>
                <a:cs typeface="+mn-cs"/>
              </a:rPr>
              <a:t>Int</a:t>
            </a:r>
            <a:r>
              <a:rPr lang="en-US" sz="1200" u="sng" kern="1200" dirty="0">
                <a:solidFill>
                  <a:schemeClr val="tx1"/>
                </a:solidFill>
                <a:latin typeface="Times New Roman" panose="02020603050405020304" pitchFamily="18" charset="0"/>
                <a:ea typeface="+mn-ea"/>
                <a:cs typeface="+mn-cs"/>
              </a:rPr>
              <a:t> </a:t>
            </a:r>
            <a:r>
              <a:rPr lang="en-US" sz="1200" b="1" u="sng" kern="1200" dirty="0">
                <a:solidFill>
                  <a:schemeClr val="tx1"/>
                </a:solidFill>
                <a:latin typeface="Times New Roman" panose="02020603050405020304" pitchFamily="18" charset="0"/>
                <a:ea typeface="+mn-ea"/>
                <a:cs typeface="+mn-cs"/>
              </a:rPr>
              <a:t>84</a:t>
            </a:r>
            <a:r>
              <a:rPr lang="en-US" sz="1200" b="0" u="sng" kern="1200" dirty="0">
                <a:solidFill>
                  <a:schemeClr val="tx1"/>
                </a:solidFill>
                <a:latin typeface="Times New Roman" panose="02020603050405020304" pitchFamily="18" charset="0"/>
                <a:ea typeface="+mn-ea"/>
                <a:cs typeface="+mn-cs"/>
              </a:rPr>
              <a:t>(2): 353-358.</a:t>
            </a:r>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20</a:t>
            </a:fld>
            <a:endParaRPr lang="de-DE" altLang="de-DE"/>
          </a:p>
        </p:txBody>
      </p:sp>
    </p:spTree>
    <p:extLst>
      <p:ext uri="{BB962C8B-B14F-4D97-AF65-F5344CB8AC3E}">
        <p14:creationId xmlns:p14="http://schemas.microsoft.com/office/powerpoint/2010/main" val="998321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kern="1200" dirty="0">
                <a:solidFill>
                  <a:schemeClr val="tx1"/>
                </a:solidFill>
                <a:effectLst/>
                <a:latin typeface="Times New Roman" panose="02020603050405020304" pitchFamily="18" charset="0"/>
                <a:ea typeface="+mn-ea"/>
                <a:cs typeface="+mn-cs"/>
              </a:rPr>
              <a:t>Figure 2</a:t>
            </a:r>
          </a:p>
          <a:p>
            <a:r>
              <a:rPr lang="de-DE" sz="1200" b="0" i="0" kern="1200" dirty="0">
                <a:solidFill>
                  <a:schemeClr val="tx1"/>
                </a:solidFill>
                <a:effectLst/>
                <a:latin typeface="Times New Roman" panose="02020603050405020304" pitchFamily="18" charset="0"/>
                <a:ea typeface="+mn-ea"/>
                <a:cs typeface="+mn-cs"/>
              </a:rPr>
              <a:t>The </a:t>
            </a:r>
            <a:r>
              <a:rPr lang="de-DE" sz="1200" b="0" i="0" kern="1200" dirty="0" err="1">
                <a:solidFill>
                  <a:schemeClr val="tx1"/>
                </a:solidFill>
                <a:effectLst/>
                <a:latin typeface="Times New Roman" panose="02020603050405020304" pitchFamily="18" charset="0"/>
                <a:ea typeface="+mn-ea"/>
                <a:cs typeface="+mn-cs"/>
              </a:rPr>
              <a:t>cumulative</a:t>
            </a:r>
            <a:r>
              <a:rPr lang="de-DE" sz="1200" b="0" i="0" kern="1200" dirty="0">
                <a:solidFill>
                  <a:schemeClr val="tx1"/>
                </a:solidFill>
                <a:effectLst/>
                <a:latin typeface="Times New Roman" panose="02020603050405020304" pitchFamily="18" charset="0"/>
                <a:ea typeface="+mn-ea"/>
                <a:cs typeface="+mn-cs"/>
              </a:rPr>
              <a:t> </a:t>
            </a:r>
            <a:r>
              <a:rPr lang="de-DE" sz="1200" b="0" i="0" kern="1200" dirty="0" err="1">
                <a:solidFill>
                  <a:schemeClr val="tx1"/>
                </a:solidFill>
                <a:effectLst/>
                <a:latin typeface="Times New Roman" panose="02020603050405020304" pitchFamily="18" charset="0"/>
                <a:ea typeface="+mn-ea"/>
                <a:cs typeface="+mn-cs"/>
              </a:rPr>
              <a:t>incidence</a:t>
            </a:r>
            <a:r>
              <a:rPr lang="de-DE" sz="1200" b="0" i="0" kern="1200" dirty="0">
                <a:solidFill>
                  <a:schemeClr val="tx1"/>
                </a:solidFill>
                <a:effectLst/>
                <a:latin typeface="Times New Roman" panose="02020603050405020304" pitchFamily="18" charset="0"/>
                <a:ea typeface="+mn-ea"/>
                <a:cs typeface="+mn-cs"/>
              </a:rPr>
              <a:t> of end-stage renal </a:t>
            </a:r>
            <a:r>
              <a:rPr lang="de-DE" sz="1200" b="0" i="0" kern="1200" dirty="0" err="1">
                <a:solidFill>
                  <a:schemeClr val="tx1"/>
                </a:solidFill>
                <a:effectLst/>
                <a:latin typeface="Times New Roman" panose="02020603050405020304" pitchFamily="18" charset="0"/>
                <a:ea typeface="+mn-ea"/>
                <a:cs typeface="+mn-cs"/>
              </a:rPr>
              <a:t>disease</a:t>
            </a:r>
            <a:r>
              <a:rPr lang="de-DE" sz="1200" b="0" i="0" kern="1200" dirty="0">
                <a:solidFill>
                  <a:schemeClr val="tx1"/>
                </a:solidFill>
                <a:effectLst/>
                <a:latin typeface="Times New Roman" panose="02020603050405020304" pitchFamily="18" charset="0"/>
                <a:ea typeface="+mn-ea"/>
                <a:cs typeface="+mn-cs"/>
              </a:rPr>
              <a:t> (ESRD), </a:t>
            </a:r>
            <a:r>
              <a:rPr lang="de-DE" sz="1200" b="0" i="0" kern="1200" dirty="0" err="1">
                <a:solidFill>
                  <a:schemeClr val="tx1"/>
                </a:solidFill>
                <a:effectLst/>
                <a:latin typeface="Times New Roman" panose="02020603050405020304" pitchFamily="18" charset="0"/>
                <a:ea typeface="+mn-ea"/>
                <a:cs typeface="+mn-cs"/>
              </a:rPr>
              <a:t>cardiovascular</a:t>
            </a:r>
            <a:r>
              <a:rPr lang="de-DE" sz="1200" b="0" i="0" kern="1200" dirty="0">
                <a:solidFill>
                  <a:schemeClr val="tx1"/>
                </a:solidFill>
                <a:effectLst/>
                <a:latin typeface="Times New Roman" panose="02020603050405020304" pitchFamily="18" charset="0"/>
                <a:ea typeface="+mn-ea"/>
                <a:cs typeface="+mn-cs"/>
              </a:rPr>
              <a:t> </a:t>
            </a:r>
            <a:r>
              <a:rPr lang="de-DE" sz="1200" b="0" i="0" kern="1200" dirty="0" err="1">
                <a:solidFill>
                  <a:schemeClr val="tx1"/>
                </a:solidFill>
                <a:effectLst/>
                <a:latin typeface="Times New Roman" panose="02020603050405020304" pitchFamily="18" charset="0"/>
                <a:ea typeface="+mn-ea"/>
                <a:cs typeface="+mn-cs"/>
              </a:rPr>
              <a:t>death</a:t>
            </a:r>
            <a:r>
              <a:rPr lang="de-DE" sz="1200" b="0" i="0" kern="1200" dirty="0">
                <a:solidFill>
                  <a:schemeClr val="tx1"/>
                </a:solidFill>
                <a:effectLst/>
                <a:latin typeface="Times New Roman" panose="02020603050405020304" pitchFamily="18" charset="0"/>
                <a:ea typeface="+mn-ea"/>
                <a:cs typeface="+mn-cs"/>
              </a:rPr>
              <a:t>, and non-</a:t>
            </a:r>
            <a:r>
              <a:rPr lang="de-DE" sz="1200" b="0" i="0" kern="1200" dirty="0" err="1">
                <a:solidFill>
                  <a:schemeClr val="tx1"/>
                </a:solidFill>
                <a:effectLst/>
                <a:latin typeface="Times New Roman" panose="02020603050405020304" pitchFamily="18" charset="0"/>
                <a:ea typeface="+mn-ea"/>
                <a:cs typeface="+mn-cs"/>
              </a:rPr>
              <a:t>cardiovascular</a:t>
            </a:r>
            <a:r>
              <a:rPr lang="de-DE" sz="1200" b="0" i="0" kern="1200" dirty="0">
                <a:solidFill>
                  <a:schemeClr val="tx1"/>
                </a:solidFill>
                <a:effectLst/>
                <a:latin typeface="Times New Roman" panose="02020603050405020304" pitchFamily="18" charset="0"/>
                <a:ea typeface="+mn-ea"/>
                <a:cs typeface="+mn-cs"/>
              </a:rPr>
              <a:t> </a:t>
            </a:r>
            <a:r>
              <a:rPr lang="de-DE" sz="1200" b="0" i="0" kern="1200" dirty="0" err="1">
                <a:solidFill>
                  <a:schemeClr val="tx1"/>
                </a:solidFill>
                <a:effectLst/>
                <a:latin typeface="Times New Roman" panose="02020603050405020304" pitchFamily="18" charset="0"/>
                <a:ea typeface="+mn-ea"/>
                <a:cs typeface="+mn-cs"/>
              </a:rPr>
              <a:t>death</a:t>
            </a:r>
            <a:r>
              <a:rPr lang="de-DE" sz="1200" b="0" i="0" kern="1200" dirty="0">
                <a:solidFill>
                  <a:schemeClr val="tx1"/>
                </a:solidFill>
                <a:effectLst/>
                <a:latin typeface="Times New Roman" panose="02020603050405020304" pitchFamily="18" charset="0"/>
                <a:ea typeface="+mn-ea"/>
                <a:cs typeface="+mn-cs"/>
              </a:rPr>
              <a:t> </a:t>
            </a:r>
            <a:r>
              <a:rPr lang="de-DE" sz="1200" b="0" i="0" kern="1200" dirty="0" err="1">
                <a:solidFill>
                  <a:schemeClr val="tx1"/>
                </a:solidFill>
                <a:effectLst/>
                <a:latin typeface="Times New Roman" panose="02020603050405020304" pitchFamily="18" charset="0"/>
                <a:ea typeface="+mn-ea"/>
                <a:cs typeface="+mn-cs"/>
              </a:rPr>
              <a:t>during</a:t>
            </a:r>
            <a:r>
              <a:rPr lang="de-DE" sz="1200" b="0" i="0" kern="1200" dirty="0">
                <a:solidFill>
                  <a:schemeClr val="tx1"/>
                </a:solidFill>
                <a:effectLst/>
                <a:latin typeface="Times New Roman" panose="02020603050405020304" pitchFamily="18" charset="0"/>
                <a:ea typeface="+mn-ea"/>
                <a:cs typeface="+mn-cs"/>
              </a:rPr>
              <a:t> follow-</a:t>
            </a:r>
            <a:r>
              <a:rPr lang="de-DE" sz="1200" b="0" i="0" kern="1200" dirty="0" err="1">
                <a:solidFill>
                  <a:schemeClr val="tx1"/>
                </a:solidFill>
                <a:effectLst/>
                <a:latin typeface="Times New Roman" panose="02020603050405020304" pitchFamily="18" charset="0"/>
                <a:ea typeface="+mn-ea"/>
                <a:cs typeface="+mn-cs"/>
              </a:rPr>
              <a:t>up</a:t>
            </a:r>
            <a:r>
              <a:rPr lang="de-DE" sz="1200" b="0" i="0" kern="1200" dirty="0">
                <a:solidFill>
                  <a:schemeClr val="tx1"/>
                </a:solidFill>
                <a:effectLst/>
                <a:latin typeface="Times New Roman" panose="02020603050405020304" pitchFamily="18" charset="0"/>
                <a:ea typeface="+mn-ea"/>
                <a:cs typeface="+mn-cs"/>
              </a:rPr>
              <a:t>.</a:t>
            </a:r>
          </a:p>
          <a:p>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b="0" i="0" kern="1200" dirty="0">
                <a:solidFill>
                  <a:schemeClr val="tx1"/>
                </a:solidFill>
                <a:effectLst/>
                <a:latin typeface="Times New Roman" panose="02020603050405020304" pitchFamily="18" charset="0"/>
                <a:ea typeface="+mn-ea"/>
                <a:cs typeface="+mn-cs"/>
              </a:rPr>
              <a:t>J Gen Intern Med. 2011 Apr; 26(4): 379–385.</a:t>
            </a:r>
          </a:p>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21</a:t>
            </a:fld>
            <a:endParaRPr lang="de-DE" altLang="de-DE"/>
          </a:p>
        </p:txBody>
      </p:sp>
    </p:spTree>
    <p:extLst>
      <p:ext uri="{BB962C8B-B14F-4D97-AF65-F5344CB8AC3E}">
        <p14:creationId xmlns:p14="http://schemas.microsoft.com/office/powerpoint/2010/main" val="3138120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a:ln/>
        </p:spPr>
      </p:sp>
      <p:sp>
        <p:nvSpPr>
          <p:cNvPr id="225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dirty="0">
                <a:latin typeface="Arial" panose="020B0604020202020204" pitchFamily="34" charset="0"/>
              </a:rPr>
              <a:t>FIGURE 4. Comparison of risk for hospital mortality. (a) Risk for hospital mortality: comparison of patients who had </a:t>
            </a:r>
            <a:r>
              <a:rPr lang="en-US" altLang="de-DE" dirty="0" err="1">
                <a:latin typeface="Arial" panose="020B0604020202020204" pitchFamily="34" charset="0"/>
              </a:rPr>
              <a:t>contrastassociated</a:t>
            </a:r>
            <a:r>
              <a:rPr lang="en-US" altLang="de-DE" dirty="0">
                <a:latin typeface="Arial" panose="020B0604020202020204" pitchFamily="34" charset="0"/>
              </a:rPr>
              <a:t> acute kidney injury, and those who did not. (b) Risk for hospital mortality: comparison of patients who had contrast media exposure to those who had no exposure to contrast media.</a:t>
            </a:r>
            <a:endParaRPr lang="de-DE" altLang="de-DE" dirty="0">
              <a:latin typeface="Arial" panose="020B0604020202020204" pitchFamily="34" charset="0"/>
            </a:endParaRPr>
          </a:p>
        </p:txBody>
      </p:sp>
      <p:sp>
        <p:nvSpPr>
          <p:cNvPr id="2253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4F7C57-4F32-4DA4-92B9-8E4C2DDF6F1C}" type="slidenum">
              <a:rPr lang="de-DE" altLang="de-DE" smtClean="0"/>
              <a:pPr/>
              <a:t>22</a:t>
            </a:fld>
            <a:endParaRPr lang="de-DE" altLang="de-DE"/>
          </a:p>
        </p:txBody>
      </p:sp>
    </p:spTree>
    <p:extLst>
      <p:ext uri="{BB962C8B-B14F-4D97-AF65-F5344CB8AC3E}">
        <p14:creationId xmlns:p14="http://schemas.microsoft.com/office/powerpoint/2010/main" val="4034314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
        <p:nvSpPr>
          <p:cNvPr id="327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A6B1CE-0FDC-43A1-8196-6D79F0A84760}" type="slidenum">
              <a:rPr lang="de-DE" altLang="de-DE" smtClean="0"/>
              <a:pPr/>
              <a:t>23</a:t>
            </a:fld>
            <a:endParaRPr lang="de-DE" altLang="de-DE"/>
          </a:p>
        </p:txBody>
      </p:sp>
    </p:spTree>
    <p:extLst>
      <p:ext uri="{BB962C8B-B14F-4D97-AF65-F5344CB8AC3E}">
        <p14:creationId xmlns:p14="http://schemas.microsoft.com/office/powerpoint/2010/main" val="286262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2</a:t>
            </a:fld>
            <a:endParaRPr lang="de-DE" altLang="de-DE"/>
          </a:p>
        </p:txBody>
      </p:sp>
    </p:spTree>
    <p:extLst>
      <p:ext uri="{BB962C8B-B14F-4D97-AF65-F5344CB8AC3E}">
        <p14:creationId xmlns:p14="http://schemas.microsoft.com/office/powerpoint/2010/main" val="4101861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AEEDDD-AD9B-45E3-826E-0C7F572A5790}" type="slidenum">
              <a:rPr lang="de-DE" altLang="de-DE" smtClean="0"/>
              <a:pPr/>
              <a:t>24</a:t>
            </a:fld>
            <a:endParaRPr lang="de-DE" altLang="de-DE"/>
          </a:p>
        </p:txBody>
      </p:sp>
    </p:spTree>
    <p:extLst>
      <p:ext uri="{BB962C8B-B14F-4D97-AF65-F5344CB8AC3E}">
        <p14:creationId xmlns:p14="http://schemas.microsoft.com/office/powerpoint/2010/main" val="1022862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26</a:t>
            </a:fld>
            <a:endParaRPr lang="de-DE" altLang="de-DE"/>
          </a:p>
        </p:txBody>
      </p:sp>
    </p:spTree>
    <p:extLst>
      <p:ext uri="{BB962C8B-B14F-4D97-AF65-F5344CB8AC3E}">
        <p14:creationId xmlns:p14="http://schemas.microsoft.com/office/powerpoint/2010/main" val="4216915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
        <p:nvSpPr>
          <p:cNvPr id="204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686741-4E2A-46E8-955F-922CFA9E6AE3}" type="slidenum">
              <a:rPr lang="de-DE" altLang="de-DE" smtClean="0"/>
              <a:pPr/>
              <a:t>27</a:t>
            </a:fld>
            <a:endParaRPr lang="de-DE" altLang="de-DE"/>
          </a:p>
        </p:txBody>
      </p:sp>
    </p:spTree>
    <p:extLst>
      <p:ext uri="{BB962C8B-B14F-4D97-AF65-F5344CB8AC3E}">
        <p14:creationId xmlns:p14="http://schemas.microsoft.com/office/powerpoint/2010/main" val="2340314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28</a:t>
            </a:fld>
            <a:endParaRPr lang="de-DE" altLang="de-DE"/>
          </a:p>
        </p:txBody>
      </p:sp>
    </p:spTree>
    <p:extLst>
      <p:ext uri="{BB962C8B-B14F-4D97-AF65-F5344CB8AC3E}">
        <p14:creationId xmlns:p14="http://schemas.microsoft.com/office/powerpoint/2010/main" val="4087498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29</a:t>
            </a:fld>
            <a:endParaRPr lang="de-DE" altLang="de-DE"/>
          </a:p>
        </p:txBody>
      </p:sp>
    </p:spTree>
    <p:extLst>
      <p:ext uri="{BB962C8B-B14F-4D97-AF65-F5344CB8AC3E}">
        <p14:creationId xmlns:p14="http://schemas.microsoft.com/office/powerpoint/2010/main" val="247261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D90911-C1F2-4885-83CA-7D808FB957C7}"/>
              </a:ext>
            </a:extLst>
          </p:cNvPr>
          <p:cNvSpPr>
            <a:spLocks noGrp="1" noChangeArrowheads="1"/>
          </p:cNvSpPr>
          <p:nvPr>
            <p:ph type="sldNum"/>
          </p:nvPr>
        </p:nvSpPr>
        <p:spPr>
          <a:ln/>
        </p:spPr>
        <p:txBody>
          <a:bodyPr/>
          <a:lstStyle/>
          <a:p>
            <a:fld id="{B187F433-C93D-4D76-8051-AF2DC32B1B0B}" type="slidenum">
              <a:rPr lang="en-US" altLang="de-DE"/>
              <a:pPr/>
              <a:t>30</a:t>
            </a:fld>
            <a:endParaRPr lang="en-US" altLang="de-DE"/>
          </a:p>
        </p:txBody>
      </p:sp>
      <p:sp>
        <p:nvSpPr>
          <p:cNvPr id="8193" name="Rectangle 1">
            <a:extLst>
              <a:ext uri="{FF2B5EF4-FFF2-40B4-BE49-F238E27FC236}">
                <a16:creationId xmlns:a16="http://schemas.microsoft.com/office/drawing/2014/main" id="{264547E5-B122-4B50-8BF5-E077FF5091A3}"/>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Text Box 2">
            <a:extLst>
              <a:ext uri="{FF2B5EF4-FFF2-40B4-BE49-F238E27FC236}">
                <a16:creationId xmlns:a16="http://schemas.microsoft.com/office/drawing/2014/main" id="{57DD8FEB-62F9-403A-AF9D-4C69182E742D}"/>
              </a:ext>
            </a:extLst>
          </p:cNvPr>
          <p:cNvSpPr txBox="1">
            <a:spLocks noGrp="1" noChangeArrowheads="1"/>
          </p:cNvSpPr>
          <p:nvPr>
            <p:ph type="body" idx="1"/>
          </p:nvPr>
        </p:nvSpPr>
        <p:spPr bwMode="auto">
          <a:xfrm>
            <a:off x="777875" y="4776788"/>
            <a:ext cx="6216650" cy="8239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38"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de-DE" sz="900" dirty="0">
                <a:latin typeface="Arial" panose="020B0604020202020204" pitchFamily="34" charset="0"/>
                <a:cs typeface="Baekmuk Gulim" charset="0"/>
              </a:rPr>
              <a:t>Study inclusion flowchart. </a:t>
            </a:r>
            <a:r>
              <a:rPr lang="en-US" altLang="de-DE" sz="900" i="1" dirty="0" err="1">
                <a:latin typeface="Arial" panose="020B0604020202020204" pitchFamily="34" charset="0"/>
                <a:cs typeface="Baekmuk Gulim" charset="0"/>
              </a:rPr>
              <a:t>SCr</a:t>
            </a:r>
            <a:r>
              <a:rPr lang="en-US" altLang="de-DE" sz="900" dirty="0">
                <a:latin typeface="Arial" panose="020B0604020202020204" pitchFamily="34" charset="0"/>
                <a:cs typeface="Baekmuk Gulim" charset="0"/>
              </a:rPr>
              <a:t>, Serum creatinine; </a:t>
            </a:r>
            <a:r>
              <a:rPr lang="en-US" altLang="de-DE" sz="900" i="1" dirty="0">
                <a:latin typeface="Arial" panose="020B0604020202020204" pitchFamily="34" charset="0"/>
                <a:cs typeface="Baekmuk Gulim" charset="0"/>
              </a:rPr>
              <a:t>CECT</a:t>
            </a:r>
            <a:r>
              <a:rPr lang="en-US" altLang="de-DE" sz="900" dirty="0">
                <a:latin typeface="Arial" panose="020B0604020202020204" pitchFamily="34" charset="0"/>
                <a:cs typeface="Baekmuk Gulim" charset="0"/>
              </a:rPr>
              <a:t>, contrast-enhanced CT.</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de-DE" sz="2000" dirty="0">
              <a:latin typeface="Arial" panose="020B0604020202020204" pitchFamily="34" charset="0"/>
              <a:cs typeface="Baekmuk Gulim"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de-DE" sz="2000" dirty="0">
              <a:latin typeface="Arial" panose="020B0604020202020204" pitchFamily="34" charset="0"/>
              <a:cs typeface="Baekmuk Gulim"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de-DE" sz="900" dirty="0">
              <a:latin typeface="Arial" panose="020B0604020202020204" pitchFamily="34" charset="0"/>
              <a:cs typeface="Baekmuk Gulim" charset="0"/>
            </a:endParaRPr>
          </a:p>
        </p:txBody>
      </p:sp>
    </p:spTree>
    <p:extLst>
      <p:ext uri="{BB962C8B-B14F-4D97-AF65-F5344CB8AC3E}">
        <p14:creationId xmlns:p14="http://schemas.microsoft.com/office/powerpoint/2010/main" val="3789859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31</a:t>
            </a:fld>
            <a:endParaRPr lang="de-DE" altLang="de-DE"/>
          </a:p>
        </p:txBody>
      </p:sp>
    </p:spTree>
    <p:extLst>
      <p:ext uri="{BB962C8B-B14F-4D97-AF65-F5344CB8AC3E}">
        <p14:creationId xmlns:p14="http://schemas.microsoft.com/office/powerpoint/2010/main" val="494762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b="0" i="0" u="none" strike="noStrike" kern="1200" baseline="0" dirty="0">
                <a:solidFill>
                  <a:schemeClr val="tx1"/>
                </a:solidFill>
                <a:latin typeface="Arial" charset="0"/>
                <a:ea typeface="ＭＳ Ｐゴシック" pitchFamily="28" charset="-128"/>
                <a:cs typeface="+mn-cs"/>
              </a:rPr>
              <a:t>Judith </a:t>
            </a:r>
            <a:r>
              <a:rPr lang="de-DE" sz="1200" b="0" i="0" u="none" strike="noStrike" kern="1200" baseline="0" dirty="0" err="1">
                <a:solidFill>
                  <a:schemeClr val="tx1"/>
                </a:solidFill>
                <a:latin typeface="Arial" charset="0"/>
                <a:ea typeface="ＭＳ Ｐゴシック" pitchFamily="28" charset="-128"/>
                <a:cs typeface="+mn-cs"/>
              </a:rPr>
              <a:t>Kooiman</a:t>
            </a:r>
            <a:r>
              <a:rPr lang="de-DE" sz="1200" b="0" i="0" u="none" strike="noStrike" kern="1200" baseline="0" dirty="0">
                <a:solidFill>
                  <a:schemeClr val="tx1"/>
                </a:solidFill>
                <a:latin typeface="Arial" charset="0"/>
                <a:ea typeface="ＭＳ Ｐゴシック" pitchFamily="28" charset="-128"/>
                <a:cs typeface="+mn-cs"/>
              </a:rPr>
              <a:t> et al: </a:t>
            </a:r>
            <a:r>
              <a:rPr lang="en-US" sz="1200" b="1" i="0" u="none" strike="noStrike" kern="1200" baseline="0" dirty="0">
                <a:solidFill>
                  <a:schemeClr val="tx1"/>
                </a:solidFill>
                <a:latin typeface="Arial" charset="0"/>
                <a:ea typeface="ＭＳ Ｐゴシック" pitchFamily="28" charset="-128"/>
                <a:cs typeface="+mn-cs"/>
              </a:rPr>
              <a:t>Association Between Acute Kidney Injury and In-Hospital Mortality in Patients Undergoing Percutaneous </a:t>
            </a:r>
            <a:r>
              <a:rPr lang="de-DE" sz="1200" b="1" i="0" u="none" strike="noStrike" kern="1200" baseline="0" dirty="0" err="1">
                <a:solidFill>
                  <a:schemeClr val="tx1"/>
                </a:solidFill>
                <a:latin typeface="Arial" charset="0"/>
                <a:ea typeface="ＭＳ Ｐゴシック" pitchFamily="28" charset="-128"/>
                <a:cs typeface="+mn-cs"/>
              </a:rPr>
              <a:t>Coronary</a:t>
            </a:r>
            <a:r>
              <a:rPr lang="de-DE" sz="1200" b="1" i="0" u="none" strike="noStrike" kern="1200" baseline="0" dirty="0">
                <a:solidFill>
                  <a:schemeClr val="tx1"/>
                </a:solidFill>
                <a:latin typeface="Arial" charset="0"/>
                <a:ea typeface="ＭＳ Ｐゴシック" pitchFamily="28" charset="-128"/>
                <a:cs typeface="+mn-cs"/>
              </a:rPr>
              <a:t> </a:t>
            </a:r>
            <a:r>
              <a:rPr lang="de-DE" sz="1200" b="1" i="0" u="none" strike="noStrike" kern="1200" baseline="0" dirty="0" err="1">
                <a:solidFill>
                  <a:schemeClr val="tx1"/>
                </a:solidFill>
                <a:latin typeface="Arial" charset="0"/>
                <a:ea typeface="ＭＳ Ｐゴシック" pitchFamily="28" charset="-128"/>
                <a:cs typeface="+mn-cs"/>
              </a:rPr>
              <a:t>Interventions</a:t>
            </a:r>
            <a:endParaRPr lang="de-DE" sz="1200" b="1" i="0" u="none" strike="noStrike" kern="1200" baseline="0" dirty="0">
              <a:solidFill>
                <a:schemeClr val="tx1"/>
              </a:solidFill>
              <a:latin typeface="Arial" charset="0"/>
              <a:ea typeface="ＭＳ Ｐゴシック" pitchFamily="28" charset="-128"/>
              <a:cs typeface="+mn-cs"/>
            </a:endParaRPr>
          </a:p>
          <a:p>
            <a:r>
              <a:rPr lang="de-DE" sz="1200" b="1" i="1" u="none" strike="noStrike" kern="1200" baseline="0" dirty="0" err="1">
                <a:solidFill>
                  <a:schemeClr val="tx1"/>
                </a:solidFill>
                <a:latin typeface="Arial" charset="0"/>
                <a:ea typeface="ＭＳ Ｐゴシック" pitchFamily="28" charset="-128"/>
                <a:cs typeface="+mn-cs"/>
              </a:rPr>
              <a:t>Circ</a:t>
            </a:r>
            <a:r>
              <a:rPr lang="de-DE" sz="1200" b="1" i="1" u="none" strike="noStrike" kern="1200" baseline="0" dirty="0">
                <a:solidFill>
                  <a:schemeClr val="tx1"/>
                </a:solidFill>
                <a:latin typeface="Arial" charset="0"/>
                <a:ea typeface="ＭＳ Ｐゴシック" pitchFamily="28" charset="-128"/>
                <a:cs typeface="+mn-cs"/>
              </a:rPr>
              <a:t> </a:t>
            </a:r>
            <a:r>
              <a:rPr lang="de-DE" sz="1200" b="1" i="1" u="none" strike="noStrike" kern="1200" baseline="0" dirty="0" err="1">
                <a:solidFill>
                  <a:schemeClr val="tx1"/>
                </a:solidFill>
                <a:latin typeface="Arial" charset="0"/>
                <a:ea typeface="ＭＳ Ｐゴシック" pitchFamily="28" charset="-128"/>
                <a:cs typeface="+mn-cs"/>
              </a:rPr>
              <a:t>Cardiovasc</a:t>
            </a:r>
            <a:r>
              <a:rPr lang="de-DE" sz="1200" b="1" i="1" u="none" strike="noStrike" kern="1200" baseline="0" dirty="0">
                <a:solidFill>
                  <a:schemeClr val="tx1"/>
                </a:solidFill>
                <a:latin typeface="Arial" charset="0"/>
                <a:ea typeface="ＭＳ Ｐゴシック" pitchFamily="28" charset="-128"/>
                <a:cs typeface="+mn-cs"/>
              </a:rPr>
              <a:t> </a:t>
            </a:r>
            <a:r>
              <a:rPr lang="de-DE" sz="1200" b="1" i="1" u="none" strike="noStrike" kern="1200" baseline="0" dirty="0" err="1">
                <a:solidFill>
                  <a:schemeClr val="tx1"/>
                </a:solidFill>
                <a:latin typeface="Arial" charset="0"/>
                <a:ea typeface="ＭＳ Ｐゴシック" pitchFamily="28" charset="-128"/>
                <a:cs typeface="+mn-cs"/>
              </a:rPr>
              <a:t>Interv</a:t>
            </a:r>
            <a:r>
              <a:rPr lang="de-DE" sz="1200" b="1" i="0" u="none" strike="noStrike" kern="1200" baseline="0" dirty="0">
                <a:solidFill>
                  <a:schemeClr val="tx1"/>
                </a:solidFill>
                <a:latin typeface="Arial" charset="0"/>
                <a:ea typeface="ＭＳ Ｐゴシック" pitchFamily="28" charset="-128"/>
                <a:cs typeface="+mn-cs"/>
              </a:rPr>
              <a:t>. 2015;8:e002212. DOI: 10.1161/CIRCINTERVENTIONS.114.002212.</a:t>
            </a:r>
            <a:endParaRPr lang="de-DE" dirty="0"/>
          </a:p>
        </p:txBody>
      </p:sp>
      <p:sp>
        <p:nvSpPr>
          <p:cNvPr id="4" name="Foliennummernplatzhalter 3"/>
          <p:cNvSpPr>
            <a:spLocks noGrp="1"/>
          </p:cNvSpPr>
          <p:nvPr>
            <p:ph type="sldNum" sz="quarter" idx="10"/>
          </p:nvPr>
        </p:nvSpPr>
        <p:spPr/>
        <p:txBody>
          <a:bodyPr/>
          <a:lstStyle/>
          <a:p>
            <a:pPr>
              <a:defRPr/>
            </a:pPr>
            <a:fld id="{497BCABE-C277-4822-8651-EF4068D14F68}" type="slidenum">
              <a:rPr lang="de-DE" altLang="de-DE" smtClean="0"/>
              <a:pPr>
                <a:defRPr/>
              </a:pPr>
              <a:t>32</a:t>
            </a:fld>
            <a:endParaRPr lang="de-DE" altLang="de-DE"/>
          </a:p>
        </p:txBody>
      </p:sp>
    </p:spTree>
    <p:extLst>
      <p:ext uri="{BB962C8B-B14F-4D97-AF65-F5344CB8AC3E}">
        <p14:creationId xmlns:p14="http://schemas.microsoft.com/office/powerpoint/2010/main" val="376528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33</a:t>
            </a:fld>
            <a:endParaRPr lang="de-DE" altLang="de-DE"/>
          </a:p>
        </p:txBody>
      </p:sp>
    </p:spTree>
    <p:extLst>
      <p:ext uri="{BB962C8B-B14F-4D97-AF65-F5344CB8AC3E}">
        <p14:creationId xmlns:p14="http://schemas.microsoft.com/office/powerpoint/2010/main" val="4176275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err="1">
                <a:solidFill>
                  <a:schemeClr val="tx1"/>
                </a:solidFill>
                <a:latin typeface="Arial" charset="0"/>
                <a:ea typeface="ＭＳ Ｐゴシック" pitchFamily="28" charset="-128"/>
                <a:cs typeface="+mn-cs"/>
              </a:rPr>
              <a:t>Eng</a:t>
            </a:r>
            <a:r>
              <a:rPr lang="en-US" sz="1200" b="0" i="0" u="none" strike="noStrike" kern="1200" baseline="0" dirty="0">
                <a:solidFill>
                  <a:schemeClr val="tx1"/>
                </a:solidFill>
                <a:latin typeface="Arial" charset="0"/>
                <a:ea typeface="ＭＳ Ｐゴシック" pitchFamily="28" charset="-128"/>
                <a:cs typeface="+mn-cs"/>
              </a:rPr>
              <a:t> J, Wilson RF, </a:t>
            </a:r>
            <a:r>
              <a:rPr lang="en-US" sz="1200" b="0" i="0" u="none" strike="noStrike" kern="1200" baseline="0" dirty="0" err="1">
                <a:solidFill>
                  <a:schemeClr val="tx1"/>
                </a:solidFill>
                <a:latin typeface="Arial" charset="0"/>
                <a:ea typeface="ＭＳ Ｐゴシック" pitchFamily="28" charset="-128"/>
                <a:cs typeface="+mn-cs"/>
              </a:rPr>
              <a:t>Subramaniam</a:t>
            </a:r>
            <a:r>
              <a:rPr lang="en-US" sz="1200" b="0" i="0" u="none" strike="noStrike" kern="1200" baseline="0" dirty="0">
                <a:solidFill>
                  <a:schemeClr val="tx1"/>
                </a:solidFill>
                <a:latin typeface="Arial" charset="0"/>
                <a:ea typeface="ＭＳ Ｐゴシック" pitchFamily="28" charset="-128"/>
                <a:cs typeface="+mn-cs"/>
              </a:rPr>
              <a:t> RM, et al. </a:t>
            </a:r>
            <a:r>
              <a:rPr lang="en-US" sz="1200" b="1" i="0" u="none" strike="noStrike" kern="1200" baseline="0" dirty="0">
                <a:solidFill>
                  <a:schemeClr val="tx1"/>
                </a:solidFill>
                <a:latin typeface="Arial" charset="0"/>
                <a:ea typeface="ＭＳ Ｐゴシック" pitchFamily="28" charset="-128"/>
                <a:cs typeface="+mn-cs"/>
              </a:rPr>
              <a:t>Comparative effect of contrast media type on the incidence of </a:t>
            </a:r>
            <a:r>
              <a:rPr lang="en-US" sz="1200" b="1" i="0" u="none" strike="noStrike" kern="1200" baseline="0" dirty="0" err="1">
                <a:solidFill>
                  <a:schemeClr val="tx1"/>
                </a:solidFill>
                <a:latin typeface="Arial" charset="0"/>
                <a:ea typeface="ＭＳ Ｐゴシック" pitchFamily="28" charset="-128"/>
                <a:cs typeface="+mn-cs"/>
              </a:rPr>
              <a:t>contrastinduced</a:t>
            </a:r>
            <a:r>
              <a:rPr lang="en-US" sz="1200" b="1" i="0" u="none" strike="noStrike" kern="1200" baseline="0" dirty="0">
                <a:solidFill>
                  <a:schemeClr val="tx1"/>
                </a:solidFill>
                <a:latin typeface="Arial" charset="0"/>
                <a:ea typeface="ＭＳ Ｐゴシック" pitchFamily="28" charset="-128"/>
                <a:cs typeface="+mn-cs"/>
              </a:rPr>
              <a:t> nephropathy: a systematic review and meta-analysis. </a:t>
            </a:r>
            <a:r>
              <a:rPr lang="en-US" sz="1200" b="0" i="0" u="none" strike="noStrike" kern="1200" baseline="0" dirty="0">
                <a:solidFill>
                  <a:schemeClr val="tx1"/>
                </a:solidFill>
                <a:latin typeface="Arial" charset="0"/>
                <a:ea typeface="ＭＳ Ｐゴシック" pitchFamily="28" charset="-128"/>
                <a:cs typeface="+mn-cs"/>
              </a:rPr>
              <a:t>Ann Intern Med. 2016;164(6):417-424</a:t>
            </a:r>
          </a:p>
          <a:p>
            <a:r>
              <a:rPr lang="de-DE" sz="1200" b="0" i="0" u="none" strike="noStrike" kern="1200" baseline="0" dirty="0" err="1">
                <a:solidFill>
                  <a:schemeClr val="tx1"/>
                </a:solidFill>
                <a:latin typeface="Arial" charset="0"/>
                <a:ea typeface="ＭＳ Ｐゴシック" pitchFamily="28" charset="-128"/>
                <a:cs typeface="+mn-cs"/>
              </a:rPr>
              <a:t>Weisbord</a:t>
            </a:r>
            <a:r>
              <a:rPr lang="de-DE" sz="1200" b="0" i="0" u="none" strike="noStrike" kern="1200" baseline="0" dirty="0">
                <a:solidFill>
                  <a:schemeClr val="tx1"/>
                </a:solidFill>
                <a:latin typeface="Arial" charset="0"/>
                <a:ea typeface="ＭＳ Ｐゴシック" pitchFamily="28" charset="-128"/>
                <a:cs typeface="+mn-cs"/>
              </a:rPr>
              <a:t> SD, </a:t>
            </a:r>
            <a:r>
              <a:rPr lang="de-DE" sz="1200" b="0" i="0" u="none" strike="noStrike" kern="1200" baseline="0" dirty="0" err="1">
                <a:solidFill>
                  <a:schemeClr val="tx1"/>
                </a:solidFill>
                <a:latin typeface="Arial" charset="0"/>
                <a:ea typeface="ＭＳ Ｐゴシック" pitchFamily="28" charset="-128"/>
                <a:cs typeface="+mn-cs"/>
              </a:rPr>
              <a:t>PalevskyPM</a:t>
            </a:r>
            <a:r>
              <a:rPr lang="de-DE" sz="1200" b="0" i="0" u="none" strike="noStrike" kern="1200" baseline="0" dirty="0">
                <a:solidFill>
                  <a:schemeClr val="tx1"/>
                </a:solidFill>
                <a:latin typeface="Arial" charset="0"/>
                <a:ea typeface="ＭＳ Ｐゴシック" pitchFamily="28" charset="-128"/>
                <a:cs typeface="+mn-cs"/>
              </a:rPr>
              <a:t>: </a:t>
            </a:r>
            <a:r>
              <a:rPr lang="en-US" sz="1200" b="1" i="0" u="none" strike="noStrike" kern="1200" baseline="0" dirty="0">
                <a:solidFill>
                  <a:schemeClr val="tx1"/>
                </a:solidFill>
                <a:latin typeface="Arial" charset="0"/>
                <a:ea typeface="ＭＳ Ｐゴシック" pitchFamily="28" charset="-128"/>
                <a:cs typeface="+mn-cs"/>
              </a:rPr>
              <a:t>Prevention of Contrast-Associated Acute Kidney Injury: </a:t>
            </a:r>
            <a:r>
              <a:rPr lang="de-DE" sz="1200" b="1" i="0" u="none" strike="noStrike" kern="1200" baseline="0" dirty="0" err="1">
                <a:solidFill>
                  <a:schemeClr val="tx1"/>
                </a:solidFill>
                <a:latin typeface="Arial" charset="0"/>
                <a:ea typeface="ＭＳ Ｐゴシック" pitchFamily="28" charset="-128"/>
                <a:cs typeface="+mn-cs"/>
              </a:rPr>
              <a:t>What</a:t>
            </a:r>
            <a:r>
              <a:rPr lang="de-DE" sz="1200" b="1" i="0" u="none" strike="noStrike" kern="1200" baseline="0" dirty="0">
                <a:solidFill>
                  <a:schemeClr val="tx1"/>
                </a:solidFill>
                <a:latin typeface="Arial" charset="0"/>
                <a:ea typeface="ＭＳ Ｐゴシック" pitchFamily="28" charset="-128"/>
                <a:cs typeface="+mn-cs"/>
              </a:rPr>
              <a:t> </a:t>
            </a:r>
            <a:r>
              <a:rPr lang="de-DE" sz="1200" b="1" i="0" u="none" strike="noStrike" kern="1200" baseline="0" dirty="0" err="1">
                <a:solidFill>
                  <a:schemeClr val="tx1"/>
                </a:solidFill>
                <a:latin typeface="Arial" charset="0"/>
                <a:ea typeface="ＭＳ Ｐゴシック" pitchFamily="28" charset="-128"/>
                <a:cs typeface="+mn-cs"/>
              </a:rPr>
              <a:t>Should</a:t>
            </a:r>
            <a:r>
              <a:rPr lang="de-DE" sz="1200" b="1" i="0" u="none" strike="noStrike" kern="1200" baseline="0" dirty="0">
                <a:solidFill>
                  <a:schemeClr val="tx1"/>
                </a:solidFill>
                <a:latin typeface="Arial" charset="0"/>
                <a:ea typeface="ＭＳ Ｐゴシック" pitchFamily="28" charset="-128"/>
                <a:cs typeface="+mn-cs"/>
              </a:rPr>
              <a:t> </a:t>
            </a:r>
            <a:r>
              <a:rPr lang="de-DE" sz="1200" b="1" i="0" u="none" strike="noStrike" kern="1200" baseline="0" dirty="0" err="1">
                <a:solidFill>
                  <a:schemeClr val="tx1"/>
                </a:solidFill>
                <a:latin typeface="Arial" charset="0"/>
                <a:ea typeface="ＭＳ Ｐゴシック" pitchFamily="28" charset="-128"/>
                <a:cs typeface="+mn-cs"/>
              </a:rPr>
              <a:t>We</a:t>
            </a:r>
            <a:r>
              <a:rPr lang="de-DE" sz="1200" b="1" i="0" u="none" strike="noStrike" kern="1200" baseline="0" dirty="0">
                <a:solidFill>
                  <a:schemeClr val="tx1"/>
                </a:solidFill>
                <a:latin typeface="Arial" charset="0"/>
                <a:ea typeface="ＭＳ Ｐゴシック" pitchFamily="28" charset="-128"/>
                <a:cs typeface="+mn-cs"/>
              </a:rPr>
              <a:t> Do? </a:t>
            </a:r>
            <a:r>
              <a:rPr lang="de-DE" sz="1200" b="0" i="0" u="none" strike="noStrike" kern="1200" baseline="0" dirty="0">
                <a:solidFill>
                  <a:schemeClr val="tx1"/>
                </a:solidFill>
                <a:latin typeface="Arial" charset="0"/>
                <a:ea typeface="ＭＳ Ｐゴシック" pitchFamily="28" charset="-128"/>
                <a:cs typeface="+mn-cs"/>
              </a:rPr>
              <a:t>AJKD 2016</a:t>
            </a:r>
            <a:endParaRPr lang="de-DE" b="1" dirty="0"/>
          </a:p>
        </p:txBody>
      </p:sp>
      <p:sp>
        <p:nvSpPr>
          <p:cNvPr id="4" name="Foliennummernplatzhalter 3"/>
          <p:cNvSpPr>
            <a:spLocks noGrp="1"/>
          </p:cNvSpPr>
          <p:nvPr>
            <p:ph type="sldNum" sz="quarter" idx="10"/>
          </p:nvPr>
        </p:nvSpPr>
        <p:spPr/>
        <p:txBody>
          <a:bodyPr/>
          <a:lstStyle/>
          <a:p>
            <a:pPr>
              <a:defRPr/>
            </a:pPr>
            <a:fld id="{497BCABE-C277-4822-8651-EF4068D14F68}" type="slidenum">
              <a:rPr lang="de-DE" altLang="de-DE" smtClean="0"/>
              <a:pPr>
                <a:defRPr/>
              </a:pPr>
              <a:t>34</a:t>
            </a:fld>
            <a:endParaRPr lang="de-DE" altLang="de-DE"/>
          </a:p>
        </p:txBody>
      </p:sp>
    </p:spTree>
    <p:extLst>
      <p:ext uri="{BB962C8B-B14F-4D97-AF65-F5344CB8AC3E}">
        <p14:creationId xmlns:p14="http://schemas.microsoft.com/office/powerpoint/2010/main" val="418913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4</a:t>
            </a:fld>
            <a:endParaRPr lang="de-DE" altLang="de-DE"/>
          </a:p>
        </p:txBody>
      </p:sp>
    </p:spTree>
    <p:extLst>
      <p:ext uri="{BB962C8B-B14F-4D97-AF65-F5344CB8AC3E}">
        <p14:creationId xmlns:p14="http://schemas.microsoft.com/office/powerpoint/2010/main" val="239742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5DDABB-7863-4473-A1C8-77E37B5DC228}" type="slidenum">
              <a:rPr lang="de-DE" altLang="de-DE" smtClean="0"/>
              <a:pPr/>
              <a:t>36</a:t>
            </a:fld>
            <a:endParaRPr lang="de-DE" altLang="de-DE"/>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dirty="0">
                <a:latin typeface="Arial" panose="020B0604020202020204" pitchFamily="34" charset="0"/>
              </a:rPr>
              <a:t>Figure 1.</a:t>
            </a:r>
            <a:r>
              <a:rPr lang="de-DE" altLang="de-DE" dirty="0">
                <a:latin typeface="Arial" panose="020B0604020202020204" pitchFamily="34" charset="0"/>
              </a:rPr>
              <a:t> Serum </a:t>
            </a:r>
            <a:r>
              <a:rPr lang="de-DE" altLang="de-DE" dirty="0" err="1">
                <a:latin typeface="Arial" panose="020B0604020202020204" pitchFamily="34" charset="0"/>
              </a:rPr>
              <a:t>Creatinine</a:t>
            </a:r>
            <a:r>
              <a:rPr lang="de-DE" altLang="de-DE" dirty="0">
                <a:latin typeface="Arial" panose="020B0604020202020204" pitchFamily="34" charset="0"/>
              </a:rPr>
              <a:t> </a:t>
            </a:r>
            <a:r>
              <a:rPr lang="de-DE" altLang="de-DE" dirty="0" err="1">
                <a:latin typeface="Arial" panose="020B0604020202020204" pitchFamily="34" charset="0"/>
              </a:rPr>
              <a:t>Concentrations</a:t>
            </a:r>
            <a:r>
              <a:rPr lang="de-DE" altLang="de-DE" dirty="0">
                <a:latin typeface="Arial" panose="020B0604020202020204" pitchFamily="34" charset="0"/>
              </a:rPr>
              <a:t> </a:t>
            </a:r>
            <a:r>
              <a:rPr lang="de-DE" altLang="de-DE" dirty="0" err="1">
                <a:latin typeface="Arial" panose="020B0604020202020204" pitchFamily="34" charset="0"/>
              </a:rPr>
              <a:t>Immediately</a:t>
            </a:r>
            <a:r>
              <a:rPr lang="de-DE" altLang="de-DE" dirty="0">
                <a:latin typeface="Arial" panose="020B0604020202020204" pitchFamily="34" charset="0"/>
              </a:rPr>
              <a:t> </a:t>
            </a:r>
            <a:r>
              <a:rPr lang="de-DE" altLang="de-DE" dirty="0" err="1">
                <a:latin typeface="Arial" panose="020B0604020202020204" pitchFamily="34" charset="0"/>
              </a:rPr>
              <a:t>before</a:t>
            </a:r>
            <a:r>
              <a:rPr lang="de-DE" altLang="de-DE" dirty="0">
                <a:latin typeface="Arial" panose="020B0604020202020204" pitchFamily="34" charset="0"/>
              </a:rPr>
              <a:t> </a:t>
            </a:r>
            <a:r>
              <a:rPr lang="de-DE" altLang="de-DE" dirty="0" err="1">
                <a:latin typeface="Arial" panose="020B0604020202020204" pitchFamily="34" charset="0"/>
              </a:rPr>
              <a:t>the</a:t>
            </a:r>
            <a:r>
              <a:rPr lang="de-DE" altLang="de-DE" dirty="0">
                <a:latin typeface="Arial" panose="020B0604020202020204" pitchFamily="34" charset="0"/>
              </a:rPr>
              <a:t> Administration of </a:t>
            </a:r>
            <a:r>
              <a:rPr lang="de-DE" altLang="de-DE" dirty="0" err="1">
                <a:latin typeface="Arial" panose="020B0604020202020204" pitchFamily="34" charset="0"/>
              </a:rPr>
              <a:t>Radiocontrast</a:t>
            </a:r>
            <a:r>
              <a:rPr lang="de-DE" altLang="de-DE" dirty="0">
                <a:latin typeface="Arial" panose="020B0604020202020204" pitchFamily="34" charset="0"/>
              </a:rPr>
              <a:t> Agent (after 12 Hours of Hydration) and 48 Hours </a:t>
            </a:r>
            <a:r>
              <a:rPr lang="de-DE" altLang="de-DE" dirty="0" err="1">
                <a:latin typeface="Arial" panose="020B0604020202020204" pitchFamily="34" charset="0"/>
              </a:rPr>
              <a:t>Later</a:t>
            </a:r>
            <a:r>
              <a:rPr lang="de-DE" altLang="de-DE" dirty="0">
                <a:latin typeface="Arial" panose="020B0604020202020204" pitchFamily="34" charset="0"/>
              </a:rPr>
              <a:t> in </a:t>
            </a:r>
            <a:r>
              <a:rPr lang="de-DE" altLang="de-DE" dirty="0" err="1">
                <a:latin typeface="Arial" panose="020B0604020202020204" pitchFamily="34" charset="0"/>
              </a:rPr>
              <a:t>Patients</a:t>
            </a:r>
            <a:r>
              <a:rPr lang="de-DE" altLang="de-DE" dirty="0">
                <a:latin typeface="Arial" panose="020B0604020202020204" pitchFamily="34" charset="0"/>
              </a:rPr>
              <a:t> </a:t>
            </a:r>
            <a:r>
              <a:rPr lang="de-DE" altLang="de-DE" dirty="0" err="1">
                <a:latin typeface="Arial" panose="020B0604020202020204" pitchFamily="34" charset="0"/>
              </a:rPr>
              <a:t>with</a:t>
            </a:r>
            <a:r>
              <a:rPr lang="de-DE" altLang="de-DE" dirty="0">
                <a:latin typeface="Arial" panose="020B0604020202020204" pitchFamily="34" charset="0"/>
              </a:rPr>
              <a:t> </a:t>
            </a:r>
            <a:r>
              <a:rPr lang="de-DE" altLang="de-DE" dirty="0" err="1">
                <a:latin typeface="Arial" panose="020B0604020202020204" pitchFamily="34" charset="0"/>
              </a:rPr>
              <a:t>Chronic</a:t>
            </a:r>
            <a:r>
              <a:rPr lang="de-DE" altLang="de-DE" dirty="0">
                <a:latin typeface="Arial" panose="020B0604020202020204" pitchFamily="34" charset="0"/>
              </a:rPr>
              <a:t> Renal </a:t>
            </a:r>
            <a:r>
              <a:rPr lang="de-DE" altLang="de-DE" dirty="0" err="1">
                <a:latin typeface="Arial" panose="020B0604020202020204" pitchFamily="34" charset="0"/>
              </a:rPr>
              <a:t>Insufficiency</a:t>
            </a:r>
            <a:r>
              <a:rPr lang="de-DE" altLang="de-DE" dirty="0">
                <a:latin typeface="Arial" panose="020B0604020202020204" pitchFamily="34" charset="0"/>
              </a:rPr>
              <a:t>. </a:t>
            </a:r>
          </a:p>
          <a:p>
            <a:r>
              <a:rPr lang="de-DE" altLang="de-DE" dirty="0">
                <a:latin typeface="Arial" panose="020B0604020202020204" pitchFamily="34" charset="0"/>
              </a:rPr>
              <a:t>The </a:t>
            </a:r>
            <a:r>
              <a:rPr lang="de-DE" altLang="de-DE" dirty="0" err="1">
                <a:latin typeface="Arial" panose="020B0604020202020204" pitchFamily="34" charset="0"/>
              </a:rPr>
              <a:t>mean</a:t>
            </a:r>
            <a:r>
              <a:rPr lang="de-DE" altLang="de-DE" dirty="0">
                <a:latin typeface="Arial" panose="020B0604020202020204" pitchFamily="34" charset="0"/>
              </a:rPr>
              <a:t> (±SE) </a:t>
            </a:r>
            <a:r>
              <a:rPr lang="de-DE" altLang="de-DE" dirty="0" err="1">
                <a:latin typeface="Arial" panose="020B0604020202020204" pitchFamily="34" charset="0"/>
              </a:rPr>
              <a:t>for</a:t>
            </a:r>
            <a:r>
              <a:rPr lang="de-DE" altLang="de-DE" dirty="0">
                <a:latin typeface="Arial" panose="020B0604020202020204" pitchFamily="34" charset="0"/>
              </a:rPr>
              <a:t> </a:t>
            </a:r>
            <a:r>
              <a:rPr lang="de-DE" altLang="de-DE" dirty="0" err="1">
                <a:latin typeface="Arial" panose="020B0604020202020204" pitchFamily="34" charset="0"/>
              </a:rPr>
              <a:t>each</a:t>
            </a:r>
            <a:r>
              <a:rPr lang="de-DE" altLang="de-DE" dirty="0">
                <a:latin typeface="Arial" panose="020B0604020202020204" pitchFamily="34" charset="0"/>
              </a:rPr>
              <a:t> </a:t>
            </a:r>
            <a:r>
              <a:rPr lang="de-DE" altLang="de-DE" dirty="0" err="1">
                <a:latin typeface="Arial" panose="020B0604020202020204" pitchFamily="34" charset="0"/>
              </a:rPr>
              <a:t>treatment</a:t>
            </a:r>
            <a:r>
              <a:rPr lang="de-DE" altLang="de-DE" dirty="0">
                <a:latin typeface="Arial" panose="020B0604020202020204" pitchFamily="34" charset="0"/>
              </a:rPr>
              <a:t> </a:t>
            </a:r>
            <a:r>
              <a:rPr lang="de-DE" altLang="de-DE" dirty="0" err="1">
                <a:latin typeface="Arial" panose="020B0604020202020204" pitchFamily="34" charset="0"/>
              </a:rPr>
              <a:t>group</a:t>
            </a:r>
            <a:r>
              <a:rPr lang="de-DE" altLang="de-DE" dirty="0">
                <a:latin typeface="Arial" panose="020B0604020202020204" pitchFamily="34" charset="0"/>
              </a:rPr>
              <a:t> </a:t>
            </a:r>
            <a:r>
              <a:rPr lang="de-DE" altLang="de-DE" dirty="0" err="1">
                <a:latin typeface="Arial" panose="020B0604020202020204" pitchFamily="34" charset="0"/>
              </a:rPr>
              <a:t>is</a:t>
            </a:r>
            <a:r>
              <a:rPr lang="de-DE" altLang="de-DE" dirty="0">
                <a:latin typeface="Arial" panose="020B0604020202020204" pitchFamily="34" charset="0"/>
              </a:rPr>
              <a:t> </a:t>
            </a:r>
            <a:r>
              <a:rPr lang="de-DE" altLang="de-DE" dirty="0" err="1">
                <a:latin typeface="Arial" panose="020B0604020202020204" pitchFamily="34" charset="0"/>
              </a:rPr>
              <a:t>indicated</a:t>
            </a:r>
            <a:r>
              <a:rPr lang="de-DE" altLang="de-DE" dirty="0">
                <a:latin typeface="Arial" panose="020B0604020202020204" pitchFamily="34" charset="0"/>
              </a:rPr>
              <a:t> </a:t>
            </a:r>
            <a:r>
              <a:rPr lang="de-DE" altLang="de-DE" dirty="0" err="1">
                <a:latin typeface="Arial" panose="020B0604020202020204" pitchFamily="34" charset="0"/>
              </a:rPr>
              <a:t>by</a:t>
            </a:r>
            <a:r>
              <a:rPr lang="de-DE" altLang="de-DE" dirty="0">
                <a:latin typeface="Arial" panose="020B0604020202020204" pitchFamily="34" charset="0"/>
              </a:rPr>
              <a:t> </a:t>
            </a:r>
            <a:r>
              <a:rPr lang="de-DE" altLang="de-DE" dirty="0" err="1">
                <a:latin typeface="Arial" panose="020B0604020202020204" pitchFamily="34" charset="0"/>
              </a:rPr>
              <a:t>the</a:t>
            </a:r>
            <a:r>
              <a:rPr lang="de-DE" altLang="de-DE" dirty="0">
                <a:latin typeface="Arial" panose="020B0604020202020204" pitchFamily="34" charset="0"/>
              </a:rPr>
              <a:t> heavy </a:t>
            </a:r>
            <a:r>
              <a:rPr lang="de-DE" altLang="de-DE" dirty="0" err="1">
                <a:latin typeface="Arial" panose="020B0604020202020204" pitchFamily="34" charset="0"/>
              </a:rPr>
              <a:t>lines</a:t>
            </a:r>
            <a:r>
              <a:rPr lang="de-DE" altLang="de-DE" dirty="0">
                <a:latin typeface="Arial" panose="020B0604020202020204" pitchFamily="34" charset="0"/>
              </a:rPr>
              <a:t> and </a:t>
            </a:r>
            <a:r>
              <a:rPr lang="de-DE" altLang="de-DE" dirty="0" err="1">
                <a:latin typeface="Arial" panose="020B0604020202020204" pitchFamily="34" charset="0"/>
              </a:rPr>
              <a:t>circles</a:t>
            </a:r>
            <a:r>
              <a:rPr lang="de-DE" altLang="de-DE" dirty="0">
                <a:latin typeface="Arial" panose="020B0604020202020204" pitchFamily="34" charset="0"/>
              </a:rPr>
              <a:t>. The </a:t>
            </a:r>
            <a:r>
              <a:rPr lang="de-DE" altLang="de-DE" dirty="0" err="1">
                <a:latin typeface="Arial" panose="020B0604020202020204" pitchFamily="34" charset="0"/>
              </a:rPr>
              <a:t>increase</a:t>
            </a:r>
            <a:r>
              <a:rPr lang="de-DE" altLang="de-DE" dirty="0">
                <a:latin typeface="Arial" panose="020B0604020202020204" pitchFamily="34" charset="0"/>
              </a:rPr>
              <a:t> in </a:t>
            </a:r>
            <a:r>
              <a:rPr lang="de-DE" altLang="de-DE" dirty="0" err="1">
                <a:latin typeface="Arial" panose="020B0604020202020204" pitchFamily="34" charset="0"/>
              </a:rPr>
              <a:t>serum</a:t>
            </a:r>
            <a:r>
              <a:rPr lang="de-DE" altLang="de-DE" dirty="0">
                <a:latin typeface="Arial" panose="020B0604020202020204" pitchFamily="34" charset="0"/>
              </a:rPr>
              <a:t> </a:t>
            </a:r>
            <a:r>
              <a:rPr lang="de-DE" altLang="de-DE" dirty="0" err="1">
                <a:latin typeface="Arial" panose="020B0604020202020204" pitchFamily="34" charset="0"/>
              </a:rPr>
              <a:t>creatinine</a:t>
            </a:r>
            <a:r>
              <a:rPr lang="de-DE" altLang="de-DE" dirty="0">
                <a:latin typeface="Arial" panose="020B0604020202020204" pitchFamily="34" charset="0"/>
              </a:rPr>
              <a:t> was </a:t>
            </a:r>
            <a:r>
              <a:rPr lang="de-DE" altLang="de-DE" dirty="0" err="1">
                <a:latin typeface="Arial" panose="020B0604020202020204" pitchFamily="34" charset="0"/>
              </a:rPr>
              <a:t>significantly</a:t>
            </a:r>
            <a:r>
              <a:rPr lang="de-DE" altLang="de-DE" dirty="0">
                <a:latin typeface="Arial" panose="020B0604020202020204" pitchFamily="34" charset="0"/>
              </a:rPr>
              <a:t> </a:t>
            </a:r>
            <a:r>
              <a:rPr lang="de-DE" altLang="de-DE" dirty="0" err="1">
                <a:latin typeface="Arial" panose="020B0604020202020204" pitchFamily="34" charset="0"/>
              </a:rPr>
              <a:t>greater</a:t>
            </a:r>
            <a:r>
              <a:rPr lang="de-DE" altLang="de-DE" dirty="0">
                <a:latin typeface="Arial" panose="020B0604020202020204" pitchFamily="34" charset="0"/>
              </a:rPr>
              <a:t> in </a:t>
            </a:r>
            <a:r>
              <a:rPr lang="de-DE" altLang="de-DE" dirty="0" err="1">
                <a:latin typeface="Arial" panose="020B0604020202020204" pitchFamily="34" charset="0"/>
              </a:rPr>
              <a:t>the</a:t>
            </a:r>
            <a:r>
              <a:rPr lang="de-DE" altLang="de-DE" dirty="0">
                <a:latin typeface="Arial" panose="020B0604020202020204" pitchFamily="34" charset="0"/>
              </a:rPr>
              <a:t> </a:t>
            </a:r>
            <a:r>
              <a:rPr lang="de-DE" altLang="de-DE" dirty="0" err="1">
                <a:latin typeface="Arial" panose="020B0604020202020204" pitchFamily="34" charset="0"/>
              </a:rPr>
              <a:t>furosemide</a:t>
            </a:r>
            <a:r>
              <a:rPr lang="de-DE" altLang="de-DE" dirty="0">
                <a:latin typeface="Arial" panose="020B0604020202020204" pitchFamily="34" charset="0"/>
              </a:rPr>
              <a:t> </a:t>
            </a:r>
            <a:r>
              <a:rPr lang="de-DE" altLang="de-DE" dirty="0" err="1">
                <a:latin typeface="Arial" panose="020B0604020202020204" pitchFamily="34" charset="0"/>
              </a:rPr>
              <a:t>group</a:t>
            </a:r>
            <a:r>
              <a:rPr lang="de-DE" altLang="de-DE" dirty="0">
                <a:latin typeface="Arial" panose="020B0604020202020204" pitchFamily="34" charset="0"/>
              </a:rPr>
              <a:t> </a:t>
            </a:r>
            <a:r>
              <a:rPr lang="de-DE" altLang="de-DE" dirty="0" err="1">
                <a:latin typeface="Arial" panose="020B0604020202020204" pitchFamily="34" charset="0"/>
              </a:rPr>
              <a:t>than</a:t>
            </a:r>
            <a:r>
              <a:rPr lang="de-DE" altLang="de-DE" dirty="0">
                <a:latin typeface="Arial" panose="020B0604020202020204" pitchFamily="34" charset="0"/>
              </a:rPr>
              <a:t> in </a:t>
            </a:r>
            <a:r>
              <a:rPr lang="de-DE" altLang="de-DE" dirty="0" err="1">
                <a:latin typeface="Arial" panose="020B0604020202020204" pitchFamily="34" charset="0"/>
              </a:rPr>
              <a:t>the</a:t>
            </a:r>
            <a:r>
              <a:rPr lang="de-DE" altLang="de-DE" dirty="0">
                <a:latin typeface="Arial" panose="020B0604020202020204" pitchFamily="34" charset="0"/>
              </a:rPr>
              <a:t> </a:t>
            </a:r>
            <a:r>
              <a:rPr lang="de-DE" altLang="de-DE" dirty="0" err="1">
                <a:latin typeface="Arial" panose="020B0604020202020204" pitchFamily="34" charset="0"/>
              </a:rPr>
              <a:t>saline</a:t>
            </a:r>
            <a:r>
              <a:rPr lang="de-DE" altLang="de-DE" dirty="0">
                <a:latin typeface="Arial" panose="020B0604020202020204" pitchFamily="34" charset="0"/>
              </a:rPr>
              <a:t> </a:t>
            </a:r>
            <a:r>
              <a:rPr lang="de-DE" altLang="de-DE" dirty="0" err="1">
                <a:latin typeface="Arial" panose="020B0604020202020204" pitchFamily="34" charset="0"/>
              </a:rPr>
              <a:t>group</a:t>
            </a:r>
            <a:r>
              <a:rPr lang="de-DE" altLang="de-DE" dirty="0">
                <a:latin typeface="Arial" panose="020B0604020202020204" pitchFamily="34" charset="0"/>
              </a:rPr>
              <a:t> (P&lt;0.01 </a:t>
            </a:r>
            <a:r>
              <a:rPr lang="de-DE" altLang="de-DE" dirty="0" err="1">
                <a:latin typeface="Arial" panose="020B0604020202020204" pitchFamily="34" charset="0"/>
              </a:rPr>
              <a:t>by</a:t>
            </a:r>
            <a:r>
              <a:rPr lang="de-DE" altLang="de-DE" dirty="0">
                <a:latin typeface="Arial" panose="020B0604020202020204" pitchFamily="34" charset="0"/>
              </a:rPr>
              <a:t> t-test). </a:t>
            </a:r>
          </a:p>
        </p:txBody>
      </p:sp>
    </p:spTree>
    <p:extLst>
      <p:ext uri="{BB962C8B-B14F-4D97-AF65-F5344CB8AC3E}">
        <p14:creationId xmlns:p14="http://schemas.microsoft.com/office/powerpoint/2010/main" val="3240967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de-DE" b="1" dirty="0">
                <a:cs typeface="Arial" panose="020B0604020202020204" pitchFamily="34" charset="0"/>
              </a:rPr>
              <a:t>Figure 1</a:t>
            </a:r>
            <a:r>
              <a:rPr lang="en-US" altLang="de-DE" dirty="0">
                <a:cs typeface="Arial" panose="020B0604020202020204" pitchFamily="34" charset="0"/>
              </a:rPr>
              <a:t> </a:t>
            </a:r>
            <a:r>
              <a:rPr lang="en-US" altLang="de-DE" dirty="0">
                <a:solidFill>
                  <a:srgbClr val="211D1E"/>
                </a:solidFill>
                <a:cs typeface="Arial" panose="020B0604020202020204" pitchFamily="34" charset="0"/>
              </a:rPr>
              <a:t>Incidence of contrast-induced AKI in small and large trials comparing sodium bicarbonate and sodium chloride hydration regimens</a:t>
            </a:r>
          </a:p>
          <a:p>
            <a:endParaRPr lang="de-DE" dirty="0"/>
          </a:p>
        </p:txBody>
      </p:sp>
      <p:sp>
        <p:nvSpPr>
          <p:cNvPr id="4" name="Foliennummernplatzhalter 3"/>
          <p:cNvSpPr>
            <a:spLocks noGrp="1"/>
          </p:cNvSpPr>
          <p:nvPr>
            <p:ph type="sldNum" sz="quarter" idx="10"/>
          </p:nvPr>
        </p:nvSpPr>
        <p:spPr/>
        <p:txBody>
          <a:bodyPr/>
          <a:lstStyle/>
          <a:p>
            <a:pPr>
              <a:defRPr/>
            </a:pPr>
            <a:fld id="{497BCABE-C277-4822-8651-EF4068D14F68}" type="slidenum">
              <a:rPr lang="de-DE" altLang="de-DE" smtClean="0"/>
              <a:pPr>
                <a:defRPr/>
              </a:pPr>
              <a:t>37</a:t>
            </a:fld>
            <a:endParaRPr lang="de-DE" altLang="de-DE"/>
          </a:p>
        </p:txBody>
      </p:sp>
    </p:spTree>
    <p:extLst>
      <p:ext uri="{BB962C8B-B14F-4D97-AF65-F5344CB8AC3E}">
        <p14:creationId xmlns:p14="http://schemas.microsoft.com/office/powerpoint/2010/main" val="3553649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Arial" panose="020B0604020202020204" pitchFamily="34" charset="0"/>
              </a:rPr>
              <a:t>Judith </a:t>
            </a:r>
            <a:r>
              <a:rPr lang="de-DE" altLang="de-DE" dirty="0" err="1">
                <a:latin typeface="Arial" panose="020B0604020202020204" pitchFamily="34" charset="0"/>
              </a:rPr>
              <a:t>Kooiman</a:t>
            </a:r>
            <a:r>
              <a:rPr lang="de-DE" altLang="de-DE" dirty="0">
                <a:latin typeface="Arial" panose="020B0604020202020204" pitchFamily="34" charset="0"/>
              </a:rPr>
              <a:t> et al: </a:t>
            </a:r>
            <a:r>
              <a:rPr lang="en-US" altLang="de-DE" dirty="0">
                <a:latin typeface="Arial" panose="020B0604020202020204" pitchFamily="34" charset="0"/>
              </a:rPr>
              <a:t>A randomized comparison of 1-h sodium bicarbonate hydration </a:t>
            </a:r>
            <a:r>
              <a:rPr lang="de-DE" altLang="de-DE" dirty="0">
                <a:latin typeface="Arial" panose="020B0604020202020204" pitchFamily="34" charset="0"/>
              </a:rPr>
              <a:t>versus </a:t>
            </a:r>
            <a:r>
              <a:rPr lang="de-DE" altLang="de-DE" dirty="0" err="1">
                <a:latin typeface="Arial" panose="020B0604020202020204" pitchFamily="34" charset="0"/>
              </a:rPr>
              <a:t>standard</a:t>
            </a:r>
            <a:r>
              <a:rPr lang="de-DE" altLang="de-DE" dirty="0">
                <a:latin typeface="Arial" panose="020B0604020202020204" pitchFamily="34" charset="0"/>
              </a:rPr>
              <a:t> </a:t>
            </a:r>
            <a:r>
              <a:rPr lang="de-DE" altLang="de-DE" dirty="0" err="1">
                <a:latin typeface="Arial" panose="020B0604020202020204" pitchFamily="34" charset="0"/>
              </a:rPr>
              <a:t>peri-procedural</a:t>
            </a:r>
            <a:r>
              <a:rPr lang="de-DE" altLang="de-DE" dirty="0">
                <a:latin typeface="Arial" panose="020B0604020202020204" pitchFamily="34" charset="0"/>
              </a:rPr>
              <a:t> </a:t>
            </a:r>
            <a:r>
              <a:rPr lang="de-DE" altLang="de-DE" dirty="0" err="1">
                <a:latin typeface="Arial" panose="020B0604020202020204" pitchFamily="34" charset="0"/>
              </a:rPr>
              <a:t>saline</a:t>
            </a:r>
            <a:r>
              <a:rPr lang="de-DE" altLang="de-DE" dirty="0">
                <a:latin typeface="Arial" panose="020B0604020202020204" pitchFamily="34" charset="0"/>
              </a:rPr>
              <a:t> </a:t>
            </a:r>
            <a:r>
              <a:rPr lang="de-DE" altLang="de-DE" dirty="0" err="1">
                <a:latin typeface="Arial" panose="020B0604020202020204" pitchFamily="34" charset="0"/>
              </a:rPr>
              <a:t>hydration</a:t>
            </a:r>
            <a:r>
              <a:rPr lang="de-DE" altLang="de-DE" dirty="0">
                <a:latin typeface="Arial" panose="020B0604020202020204" pitchFamily="34" charset="0"/>
              </a:rPr>
              <a:t> in </a:t>
            </a:r>
            <a:r>
              <a:rPr lang="de-DE" altLang="de-DE" dirty="0" err="1">
                <a:latin typeface="Arial" panose="020B0604020202020204" pitchFamily="34" charset="0"/>
              </a:rPr>
              <a:t>patients</a:t>
            </a:r>
            <a:r>
              <a:rPr lang="de-DE" altLang="de-DE" dirty="0">
                <a:latin typeface="Arial" panose="020B0604020202020204" pitchFamily="34" charset="0"/>
              </a:rPr>
              <a:t> </a:t>
            </a:r>
            <a:r>
              <a:rPr lang="de-DE" altLang="de-DE" dirty="0" err="1">
                <a:latin typeface="Arial" panose="020B0604020202020204" pitchFamily="34" charset="0"/>
              </a:rPr>
              <a:t>with</a:t>
            </a:r>
            <a:r>
              <a:rPr lang="de-DE" altLang="de-DE" dirty="0">
                <a:latin typeface="Arial" panose="020B0604020202020204" pitchFamily="34" charset="0"/>
              </a:rPr>
              <a:t> </a:t>
            </a:r>
            <a:r>
              <a:rPr lang="en-US" altLang="de-DE" dirty="0">
                <a:latin typeface="Arial" panose="020B0604020202020204" pitchFamily="34" charset="0"/>
              </a:rPr>
              <a:t>chronic kidney disease undergoing intravenous </a:t>
            </a:r>
            <a:r>
              <a:rPr lang="en-US" altLang="de-DE" dirty="0" err="1">
                <a:latin typeface="Arial" panose="020B0604020202020204" pitchFamily="34" charset="0"/>
              </a:rPr>
              <a:t>contrastenhanced</a:t>
            </a:r>
            <a:endParaRPr lang="en-US" altLang="de-DE" dirty="0">
              <a:latin typeface="Arial" panose="020B0604020202020204" pitchFamily="34" charset="0"/>
            </a:endParaRPr>
          </a:p>
          <a:p>
            <a:r>
              <a:rPr lang="de-DE" altLang="de-DE" dirty="0" err="1">
                <a:latin typeface="Arial" panose="020B0604020202020204" pitchFamily="34" charset="0"/>
              </a:rPr>
              <a:t>computerized</a:t>
            </a:r>
            <a:r>
              <a:rPr lang="de-DE" altLang="de-DE" dirty="0">
                <a:latin typeface="Arial" panose="020B0604020202020204" pitchFamily="34" charset="0"/>
              </a:rPr>
              <a:t> </a:t>
            </a:r>
            <a:r>
              <a:rPr lang="de-DE" altLang="de-DE" dirty="0" err="1">
                <a:latin typeface="Arial" panose="020B0604020202020204" pitchFamily="34" charset="0"/>
              </a:rPr>
              <a:t>tomography</a:t>
            </a:r>
            <a:r>
              <a:rPr lang="de-DE" altLang="de-DE" dirty="0">
                <a:latin typeface="Arial" panose="020B0604020202020204" pitchFamily="34" charset="0"/>
              </a:rPr>
              <a:t>. </a:t>
            </a:r>
            <a:r>
              <a:rPr lang="de-DE" altLang="de-DE" dirty="0" err="1">
                <a:latin typeface="Arial" panose="020B0604020202020204" pitchFamily="34" charset="0"/>
              </a:rPr>
              <a:t>Nephrol</a:t>
            </a:r>
            <a:r>
              <a:rPr lang="de-DE" altLang="de-DE" dirty="0">
                <a:latin typeface="Arial" panose="020B0604020202020204" pitchFamily="34" charset="0"/>
              </a:rPr>
              <a:t> </a:t>
            </a:r>
            <a:r>
              <a:rPr lang="de-DE" altLang="de-DE" dirty="0" err="1">
                <a:latin typeface="Arial" panose="020B0604020202020204" pitchFamily="34" charset="0"/>
              </a:rPr>
              <a:t>Dial</a:t>
            </a:r>
            <a:r>
              <a:rPr lang="de-DE" altLang="de-DE" dirty="0">
                <a:latin typeface="Arial" panose="020B0604020202020204" pitchFamily="34" charset="0"/>
              </a:rPr>
              <a:t> Transplant (2014) 29: 1029–1036</a:t>
            </a:r>
          </a:p>
          <a:p>
            <a:endParaRPr lang="de-DE" altLang="de-DE" dirty="0">
              <a:latin typeface="Arial" panose="020B0604020202020204" pitchFamily="34" charset="0"/>
            </a:endParaRPr>
          </a:p>
          <a:p>
            <a:r>
              <a:rPr lang="de-DE" altLang="de-DE" dirty="0">
                <a:latin typeface="Arial" panose="020B0604020202020204" pitchFamily="34" charset="0"/>
              </a:rPr>
              <a:t>Judith </a:t>
            </a:r>
            <a:r>
              <a:rPr lang="de-DE" altLang="de-DE" dirty="0" err="1">
                <a:latin typeface="Arial" panose="020B0604020202020204" pitchFamily="34" charset="0"/>
              </a:rPr>
              <a:t>Kooiman</a:t>
            </a:r>
            <a:r>
              <a:rPr lang="de-DE" altLang="de-DE" dirty="0">
                <a:latin typeface="Arial" panose="020B0604020202020204" pitchFamily="34" charset="0"/>
              </a:rPr>
              <a:t>, </a:t>
            </a:r>
            <a:r>
              <a:rPr lang="de-DE" altLang="de-DE" dirty="0" err="1">
                <a:latin typeface="Arial" panose="020B0604020202020204" pitchFamily="34" charset="0"/>
              </a:rPr>
              <a:t>YvoW.J</a:t>
            </a:r>
            <a:r>
              <a:rPr lang="de-DE" altLang="de-DE" dirty="0">
                <a:latin typeface="Arial" panose="020B0604020202020204" pitchFamily="34" charset="0"/>
              </a:rPr>
              <a:t>. </a:t>
            </a:r>
            <a:r>
              <a:rPr lang="de-DE" altLang="de-DE" dirty="0" err="1">
                <a:latin typeface="Arial" panose="020B0604020202020204" pitchFamily="34" charset="0"/>
              </a:rPr>
              <a:t>Sijpkens</a:t>
            </a:r>
            <a:r>
              <a:rPr lang="de-DE" altLang="de-DE" dirty="0">
                <a:latin typeface="Arial" panose="020B0604020202020204" pitchFamily="34" charset="0"/>
              </a:rPr>
              <a:t>, Jean-Paul P.M. de Vries4, Harald F.H. Brulez5, Jaap F. Hamming6,</a:t>
            </a:r>
          </a:p>
          <a:p>
            <a:r>
              <a:rPr lang="de-DE" altLang="de-DE" dirty="0">
                <a:latin typeface="Arial" panose="020B0604020202020204" pitchFamily="34" charset="0"/>
              </a:rPr>
              <a:t>Aart J. van der Molen7, Nico J.M. Aarts8, Suzanne C. Cannegieter9, Hein Putter10, Renate Swarts1,</a:t>
            </a:r>
          </a:p>
          <a:p>
            <a:r>
              <a:rPr lang="nl-NL" altLang="de-DE" dirty="0">
                <a:latin typeface="Arial" panose="020B0604020202020204" pitchFamily="34" charset="0"/>
              </a:rPr>
              <a:t>Wilbert B. van den Hout11, Ton J. Rabelink2 and Menno V. Huisman1</a:t>
            </a:r>
            <a:endParaRPr lang="de-DE" altLang="de-DE" dirty="0">
              <a:latin typeface="Arial" panose="020B0604020202020204" pitchFamily="34" charset="0"/>
            </a:endParaRPr>
          </a:p>
        </p:txBody>
      </p:sp>
      <p:sp>
        <p:nvSpPr>
          <p:cNvPr id="4710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AED258-B984-4557-A780-C83920A4BC91}" type="slidenum">
              <a:rPr lang="de-DE" altLang="de-DE" smtClean="0"/>
              <a:pPr/>
              <a:t>38</a:t>
            </a:fld>
            <a:endParaRPr lang="de-DE" altLang="de-DE"/>
          </a:p>
        </p:txBody>
      </p:sp>
    </p:spTree>
    <p:extLst>
      <p:ext uri="{BB962C8B-B14F-4D97-AF65-F5344CB8AC3E}">
        <p14:creationId xmlns:p14="http://schemas.microsoft.com/office/powerpoint/2010/main" val="1054104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latin typeface="Arial" panose="020B0604020202020204" pitchFamily="34" charset="0"/>
              </a:rPr>
              <a:t>In established AKI, renal dysfunction (reduced GFR) persists despite resuscitation of systemic blood pressure and cardiac output. Increased renal venous pressure reduces the transrenal pressure gradient for RBF. Increased interstitial and tubular pressure might reduce or abolish the net glomerular filtration pressure gradient. Increased preglomerular resistance, in response to tubular injury, further reduces RBF and glomerular capillary hydrostatic pressure, hyperchloraemia might contribute to this effect.</a:t>
            </a:r>
            <a:r>
              <a:rPr lang="de-DE" altLang="de-DE" baseline="30000">
                <a:latin typeface="Arial" panose="020B0604020202020204" pitchFamily="34" charset="0"/>
                <a:hlinkClick r:id="rId3" action="ppaction://hlinkfile" tooltip="Chowdhury, A. H., Cox, E. F., Francis, S. T. &amp; Lobo, D. N. A randomized, controlled, double-blind crossover study on the effects of 2-L infusions of 0.9% saline and Plasma-Lyte[reg] 148 on renal blood flow velocity and renal cortical tissue perfusion in healthy volunteers. Ann. Surg. 256, 18-24 (2012)."/>
              </a:rPr>
              <a:t>49</a:t>
            </a:r>
            <a:r>
              <a:rPr lang="de-DE" altLang="de-DE">
                <a:latin typeface="Arial" panose="020B0604020202020204" pitchFamily="34" charset="0"/>
              </a:rPr>
              <a:t> Development of intra-abdominal hypertension restricts venous drainage and extrinsically compresses the kidney. Abbreviations: AKI, acute kidney injury; GFR, glomerular filtration rate; RBF, renal blood flow.</a:t>
            </a:r>
          </a:p>
          <a:p>
            <a:endParaRPr lang="de-DE" altLang="de-DE">
              <a:latin typeface="Arial" panose="020B0604020202020204" pitchFamily="34" charset="0"/>
            </a:endParaRPr>
          </a:p>
          <a:p>
            <a:r>
              <a:rPr lang="de-DE" altLang="de-DE" b="1">
                <a:latin typeface="Arial" panose="020B0604020202020204" pitchFamily="34" charset="0"/>
              </a:rPr>
              <a:t>Fluid overload and interstitial oedema can contribute to the maintenance of AKI.</a:t>
            </a:r>
          </a:p>
          <a:p>
            <a:r>
              <a:rPr lang="de-DE" altLang="de-DE" b="1">
                <a:latin typeface="Arial" panose="020B0604020202020204" pitchFamily="34" charset="0"/>
              </a:rPr>
              <a:t>From </a:t>
            </a:r>
            <a:r>
              <a:rPr lang="de-DE" altLang="de-DE" b="1">
                <a:latin typeface="Arial" panose="020B0604020202020204" pitchFamily="34" charset="0"/>
                <a:hlinkClick r:id="rId4" action="ppaction://hlinkfile"/>
              </a:rPr>
              <a:t>Fluid management for the prevention and attenuation of acute kidney injury</a:t>
            </a:r>
            <a:endParaRPr lang="de-DE" altLang="de-DE" b="1">
              <a:latin typeface="Arial" panose="020B0604020202020204" pitchFamily="34" charset="0"/>
            </a:endParaRPr>
          </a:p>
          <a:p>
            <a:r>
              <a:rPr lang="de-DE" altLang="de-DE">
                <a:latin typeface="Arial" panose="020B0604020202020204" pitchFamily="34" charset="0"/>
                <a:hlinkClick r:id="rId5" action="ppaction://hlinkfile"/>
              </a:rPr>
              <a:t>John R. Prowle</a:t>
            </a:r>
            <a:r>
              <a:rPr lang="de-DE" altLang="de-DE">
                <a:latin typeface="Arial" panose="020B0604020202020204" pitchFamily="34" charset="0"/>
              </a:rPr>
              <a:t>,</a:t>
            </a:r>
            <a:r>
              <a:rPr lang="de-DE" altLang="de-DE" baseline="30000">
                <a:latin typeface="Arial" panose="020B0604020202020204" pitchFamily="34" charset="0"/>
                <a:hlinkClick r:id="rId6" action="ppaction://hlinkfile"/>
              </a:rPr>
              <a:t>1</a:t>
            </a:r>
            <a:endParaRPr lang="de-DE" altLang="de-DE">
              <a:latin typeface="Arial" panose="020B0604020202020204" pitchFamily="34" charset="0"/>
            </a:endParaRPr>
          </a:p>
          <a:p>
            <a:r>
              <a:rPr lang="de-DE" altLang="de-DE">
                <a:latin typeface="Arial" panose="020B0604020202020204" pitchFamily="34" charset="0"/>
                <a:hlinkClick r:id="rId7" action="ppaction://hlinkfile"/>
              </a:rPr>
              <a:t>Christopher J. Kirwan</a:t>
            </a:r>
            <a:r>
              <a:rPr lang="de-DE" altLang="de-DE" baseline="30000">
                <a:latin typeface="Arial" panose="020B0604020202020204" pitchFamily="34" charset="0"/>
                <a:hlinkClick r:id="rId6" action="ppaction://hlinkfile"/>
              </a:rPr>
              <a:t>1</a:t>
            </a:r>
            <a:endParaRPr lang="de-DE" altLang="de-DE">
              <a:latin typeface="Arial" panose="020B0604020202020204" pitchFamily="34" charset="0"/>
            </a:endParaRPr>
          </a:p>
          <a:p>
            <a:r>
              <a:rPr lang="de-DE" altLang="de-DE">
                <a:latin typeface="Arial" panose="020B0604020202020204" pitchFamily="34" charset="0"/>
              </a:rPr>
              <a:t>&amp; </a:t>
            </a:r>
            <a:r>
              <a:rPr lang="de-DE" altLang="de-DE">
                <a:latin typeface="Arial" panose="020B0604020202020204" pitchFamily="34" charset="0"/>
                <a:hlinkClick r:id="rId8" action="ppaction://hlinkfile"/>
              </a:rPr>
              <a:t>Rinaldo Bellomo</a:t>
            </a:r>
            <a:r>
              <a:rPr lang="de-DE" altLang="de-DE" baseline="30000">
                <a:latin typeface="Arial" panose="020B0604020202020204" pitchFamily="34" charset="0"/>
                <a:hlinkClick r:id="rId9" action="ppaction://hlinkfile"/>
              </a:rPr>
              <a:t>2</a:t>
            </a:r>
            <a:endParaRPr lang="de-DE" altLang="de-DE">
              <a:latin typeface="Arial" panose="020B0604020202020204" pitchFamily="34" charset="0"/>
            </a:endParaRPr>
          </a:p>
          <a:p>
            <a:r>
              <a:rPr lang="de-DE" altLang="de-DE">
                <a:latin typeface="Arial" panose="020B0604020202020204" pitchFamily="34" charset="0"/>
              </a:rPr>
              <a:t>Journal name:Nature Reviews NephrologyVolume: 10,Pages:37–47Year published:(2014)DOI:doi:10.1038/nrneph.2013.232</a:t>
            </a:r>
          </a:p>
        </p:txBody>
      </p:sp>
      <p:sp>
        <p:nvSpPr>
          <p:cNvPr id="512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2A7710-DC84-48B1-BF85-1F2B8388F1CE}" type="slidenum">
              <a:rPr lang="de-DE" altLang="de-DE" smtClean="0"/>
              <a:pPr/>
              <a:t>39</a:t>
            </a:fld>
            <a:endParaRPr lang="de-DE" altLang="de-DE"/>
          </a:p>
        </p:txBody>
      </p:sp>
    </p:spTree>
    <p:extLst>
      <p:ext uri="{BB962C8B-B14F-4D97-AF65-F5344CB8AC3E}">
        <p14:creationId xmlns:p14="http://schemas.microsoft.com/office/powerpoint/2010/main" val="4196266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6146"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de-DE" dirty="0">
                <a:latin typeface="Arial" panose="020B0604020202020204" pitchFamily="34" charset="0"/>
                <a:cs typeface="msgothic" charset="0"/>
              </a:rPr>
              <a:t>An integrated model of intravascular volume status and risk of CI‐AKI. </a:t>
            </a: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de-DE" dirty="0">
                <a:latin typeface="Arial" panose="020B0604020202020204" pitchFamily="34" charset="0"/>
                <a:cs typeface="msgothic" charset="0"/>
              </a:rPr>
              <a:t>CHF indicates congestive heart failure; CI‐AKI, contrast‐induced acute kidney injury; CIN, contrast‐induced nephropathy; NPO, nothing by mouth; RA, right</a:t>
            </a:r>
            <a:r>
              <a:rPr lang="en-GB" altLang="de-DE" baseline="0" dirty="0">
                <a:latin typeface="Arial" panose="020B0604020202020204" pitchFamily="34" charset="0"/>
                <a:cs typeface="msgothic" charset="0"/>
              </a:rPr>
              <a:t> </a:t>
            </a:r>
            <a:r>
              <a:rPr lang="en-GB" altLang="de-DE" dirty="0">
                <a:latin typeface="Arial" panose="020B0604020202020204" pitchFamily="34" charset="0"/>
                <a:cs typeface="msgothic" charset="0"/>
              </a:rPr>
              <a:t>atrial.</a:t>
            </a: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de-DE" sz="1200" dirty="0">
                <a:solidFill>
                  <a:schemeClr val="tx2"/>
                </a:solidFill>
                <a:latin typeface="Arial" panose="020B0604020202020204" pitchFamily="34" charset="0"/>
              </a:rPr>
              <a:t>Rajesh Gupta et al. : </a:t>
            </a:r>
            <a:r>
              <a:rPr lang="en-US" b="1" dirty="0"/>
              <a:t>Intravenous Hydration and Contrast‐Induced Acute Kidney Injury: Too Much of a Good Thing?</a:t>
            </a:r>
            <a:r>
              <a:rPr lang="en-US" b="1" baseline="0" dirty="0"/>
              <a:t> </a:t>
            </a:r>
            <a:r>
              <a:rPr lang="en-GB" altLang="de-DE" sz="1200" dirty="0">
                <a:solidFill>
                  <a:schemeClr val="tx2"/>
                </a:solidFill>
                <a:latin typeface="Arial" panose="020B0604020202020204" pitchFamily="34" charset="0"/>
              </a:rPr>
              <a:t>J Am Heart </a:t>
            </a:r>
            <a:r>
              <a:rPr lang="en-GB" altLang="de-DE" sz="1200" dirty="0" err="1">
                <a:solidFill>
                  <a:schemeClr val="tx2"/>
                </a:solidFill>
                <a:latin typeface="Arial" panose="020B0604020202020204" pitchFamily="34" charset="0"/>
              </a:rPr>
              <a:t>Assoc</a:t>
            </a:r>
            <a:r>
              <a:rPr lang="en-GB" altLang="de-DE" sz="1200" dirty="0">
                <a:solidFill>
                  <a:schemeClr val="tx2"/>
                </a:solidFill>
                <a:latin typeface="Arial" panose="020B0604020202020204" pitchFamily="34" charset="0"/>
              </a:rPr>
              <a:t> 2016;5:e003777</a:t>
            </a: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de-DE" dirty="0">
              <a:latin typeface="Arial" panose="020B0604020202020204" pitchFamily="34" charset="0"/>
              <a:cs typeface="msgothic" charset="0"/>
            </a:endParaRPr>
          </a:p>
        </p:txBody>
      </p:sp>
    </p:spTree>
    <p:extLst>
      <p:ext uri="{BB962C8B-B14F-4D97-AF65-F5344CB8AC3E}">
        <p14:creationId xmlns:p14="http://schemas.microsoft.com/office/powerpoint/2010/main" val="1541134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b="0" i="0" kern="1200" dirty="0">
                <a:solidFill>
                  <a:schemeClr val="tx1"/>
                </a:solidFill>
                <a:effectLst/>
                <a:latin typeface="Arial" charset="0"/>
                <a:ea typeface="ＭＳ Ｐゴシック" pitchFamily="28" charset="-128"/>
                <a:cs typeface="+mn-cs"/>
              </a:rPr>
              <a:t>Yong Liu</a:t>
            </a:r>
            <a:r>
              <a:rPr lang="de-DE" sz="1200" b="0" i="0" kern="1200" baseline="0" dirty="0">
                <a:solidFill>
                  <a:schemeClr val="tx1"/>
                </a:solidFill>
                <a:effectLst/>
                <a:latin typeface="Arial" charset="0"/>
                <a:ea typeface="ＭＳ Ｐゴシック" pitchFamily="28" charset="-128"/>
                <a:cs typeface="+mn-cs"/>
              </a:rPr>
              <a:t> et al: </a:t>
            </a:r>
            <a:r>
              <a:rPr lang="de-DE" sz="1200" b="1" i="0" kern="1200" dirty="0" err="1">
                <a:solidFill>
                  <a:schemeClr val="tx1"/>
                </a:solidFill>
                <a:effectLst/>
                <a:latin typeface="Arial" charset="0"/>
                <a:ea typeface="ＭＳ Ｐゴシック" pitchFamily="28" charset="-128"/>
                <a:cs typeface="+mn-cs"/>
              </a:rPr>
              <a:t>Excessively</a:t>
            </a:r>
            <a:r>
              <a:rPr lang="de-DE" sz="1200" b="1" i="0" kern="1200" dirty="0">
                <a:solidFill>
                  <a:schemeClr val="tx1"/>
                </a:solidFill>
                <a:effectLst/>
                <a:latin typeface="Arial" charset="0"/>
                <a:ea typeface="ＭＳ Ｐゴシック" pitchFamily="28" charset="-128"/>
                <a:cs typeface="+mn-cs"/>
              </a:rPr>
              <a:t> High Hydration Volume May Not </a:t>
            </a:r>
            <a:r>
              <a:rPr lang="de-DE" sz="1200" b="1" i="0" kern="1200" dirty="0" err="1">
                <a:solidFill>
                  <a:schemeClr val="tx1"/>
                </a:solidFill>
                <a:effectLst/>
                <a:latin typeface="Arial" charset="0"/>
                <a:ea typeface="ＭＳ Ｐゴシック" pitchFamily="28" charset="-128"/>
                <a:cs typeface="+mn-cs"/>
              </a:rPr>
              <a:t>Be</a:t>
            </a:r>
            <a:r>
              <a:rPr lang="de-DE" sz="1200" b="1" i="0" kern="1200" dirty="0">
                <a:solidFill>
                  <a:schemeClr val="tx1"/>
                </a:solidFill>
                <a:effectLst/>
                <a:latin typeface="Arial" charset="0"/>
                <a:ea typeface="ＭＳ Ｐゴシック" pitchFamily="28" charset="-128"/>
                <a:cs typeface="+mn-cs"/>
              </a:rPr>
              <a:t> Associated </a:t>
            </a:r>
            <a:r>
              <a:rPr lang="de-DE" sz="1200" b="1" i="0" kern="1200" dirty="0" err="1">
                <a:solidFill>
                  <a:schemeClr val="tx1"/>
                </a:solidFill>
                <a:effectLst/>
                <a:latin typeface="Arial" charset="0"/>
                <a:ea typeface="ＭＳ Ｐゴシック" pitchFamily="28" charset="-128"/>
                <a:cs typeface="+mn-cs"/>
              </a:rPr>
              <a:t>With</a:t>
            </a:r>
            <a:r>
              <a:rPr lang="de-DE" sz="1200" b="1" i="0" kern="1200" dirty="0">
                <a:solidFill>
                  <a:schemeClr val="tx1"/>
                </a:solidFill>
                <a:effectLst/>
                <a:latin typeface="Arial" charset="0"/>
                <a:ea typeface="ＭＳ Ｐゴシック" pitchFamily="28" charset="-128"/>
                <a:cs typeface="+mn-cs"/>
              </a:rPr>
              <a:t> </a:t>
            </a:r>
            <a:r>
              <a:rPr lang="de-DE" sz="1200" b="1" i="0" kern="1200" dirty="0" err="1">
                <a:solidFill>
                  <a:schemeClr val="tx1"/>
                </a:solidFill>
                <a:effectLst/>
                <a:latin typeface="Arial" charset="0"/>
                <a:ea typeface="ＭＳ Ｐゴシック" pitchFamily="28" charset="-128"/>
                <a:cs typeface="+mn-cs"/>
              </a:rPr>
              <a:t>Decreased</a:t>
            </a:r>
            <a:r>
              <a:rPr lang="de-DE" sz="1200" b="1" i="0" kern="1200" dirty="0">
                <a:solidFill>
                  <a:schemeClr val="tx1"/>
                </a:solidFill>
                <a:effectLst/>
                <a:latin typeface="Arial" charset="0"/>
                <a:ea typeface="ＭＳ Ｐゴシック" pitchFamily="28" charset="-128"/>
                <a:cs typeface="+mn-cs"/>
              </a:rPr>
              <a:t> </a:t>
            </a:r>
            <a:r>
              <a:rPr lang="de-DE" sz="1200" b="1" i="0" kern="1200" dirty="0" err="1">
                <a:solidFill>
                  <a:schemeClr val="tx1"/>
                </a:solidFill>
                <a:effectLst/>
                <a:latin typeface="Arial" charset="0"/>
                <a:ea typeface="ＭＳ Ｐゴシック" pitchFamily="28" charset="-128"/>
                <a:cs typeface="+mn-cs"/>
              </a:rPr>
              <a:t>Risk</a:t>
            </a:r>
            <a:r>
              <a:rPr lang="de-DE" sz="1200" b="1" i="0" kern="1200" dirty="0">
                <a:solidFill>
                  <a:schemeClr val="tx1"/>
                </a:solidFill>
                <a:effectLst/>
                <a:latin typeface="Arial" charset="0"/>
                <a:ea typeface="ＭＳ Ｐゴシック" pitchFamily="28" charset="-128"/>
                <a:cs typeface="+mn-cs"/>
              </a:rPr>
              <a:t> of </a:t>
            </a:r>
            <a:r>
              <a:rPr lang="de-DE" sz="1200" b="1" i="0" kern="1200" dirty="0" err="1">
                <a:solidFill>
                  <a:schemeClr val="tx1"/>
                </a:solidFill>
                <a:effectLst/>
                <a:latin typeface="Arial" charset="0"/>
                <a:ea typeface="ＭＳ Ｐゴシック" pitchFamily="28" charset="-128"/>
                <a:cs typeface="+mn-cs"/>
              </a:rPr>
              <a:t>Contrast‐Induced</a:t>
            </a:r>
            <a:r>
              <a:rPr lang="de-DE" sz="1200" b="1" i="0" kern="1200" dirty="0">
                <a:solidFill>
                  <a:schemeClr val="tx1"/>
                </a:solidFill>
                <a:effectLst/>
                <a:latin typeface="Arial" charset="0"/>
                <a:ea typeface="ＭＳ Ｐゴシック" pitchFamily="28" charset="-128"/>
                <a:cs typeface="+mn-cs"/>
              </a:rPr>
              <a:t> </a:t>
            </a:r>
            <a:r>
              <a:rPr lang="de-DE" sz="1200" b="1" i="0" kern="1200" dirty="0" err="1">
                <a:solidFill>
                  <a:schemeClr val="tx1"/>
                </a:solidFill>
                <a:effectLst/>
                <a:latin typeface="Arial" charset="0"/>
                <a:ea typeface="ＭＳ Ｐゴシック" pitchFamily="28" charset="-128"/>
                <a:cs typeface="+mn-cs"/>
              </a:rPr>
              <a:t>Acute</a:t>
            </a:r>
            <a:r>
              <a:rPr lang="de-DE" sz="1200" b="1" i="0" kern="1200" dirty="0">
                <a:solidFill>
                  <a:schemeClr val="tx1"/>
                </a:solidFill>
                <a:effectLst/>
                <a:latin typeface="Arial" charset="0"/>
                <a:ea typeface="ＭＳ Ｐゴシック" pitchFamily="28" charset="-128"/>
                <a:cs typeface="+mn-cs"/>
              </a:rPr>
              <a:t> </a:t>
            </a:r>
            <a:r>
              <a:rPr lang="de-DE" sz="1200" b="1" i="0" kern="1200" dirty="0" err="1">
                <a:solidFill>
                  <a:schemeClr val="tx1"/>
                </a:solidFill>
                <a:effectLst/>
                <a:latin typeface="Arial" charset="0"/>
                <a:ea typeface="ＭＳ Ｐゴシック" pitchFamily="28" charset="-128"/>
                <a:cs typeface="+mn-cs"/>
              </a:rPr>
              <a:t>Kidney</a:t>
            </a:r>
            <a:r>
              <a:rPr lang="de-DE" sz="1200" b="1" i="0" kern="1200" dirty="0">
                <a:solidFill>
                  <a:schemeClr val="tx1"/>
                </a:solidFill>
                <a:effectLst/>
                <a:latin typeface="Arial" charset="0"/>
                <a:ea typeface="ＭＳ Ｐゴシック" pitchFamily="28" charset="-128"/>
                <a:cs typeface="+mn-cs"/>
              </a:rPr>
              <a:t> </a:t>
            </a:r>
            <a:r>
              <a:rPr lang="de-DE" sz="1200" b="1" i="0" kern="1200" dirty="0" err="1">
                <a:solidFill>
                  <a:schemeClr val="tx1"/>
                </a:solidFill>
                <a:effectLst/>
                <a:latin typeface="Arial" charset="0"/>
                <a:ea typeface="ＭＳ Ｐゴシック" pitchFamily="28" charset="-128"/>
                <a:cs typeface="+mn-cs"/>
              </a:rPr>
              <a:t>Injury</a:t>
            </a:r>
            <a:r>
              <a:rPr lang="de-DE" sz="1200" b="1" i="0" kern="1200" dirty="0">
                <a:solidFill>
                  <a:schemeClr val="tx1"/>
                </a:solidFill>
                <a:effectLst/>
                <a:latin typeface="Arial" charset="0"/>
                <a:ea typeface="ＭＳ Ｐゴシック" pitchFamily="28" charset="-128"/>
                <a:cs typeface="+mn-cs"/>
              </a:rPr>
              <a:t> After </a:t>
            </a:r>
            <a:r>
              <a:rPr lang="de-DE" sz="1200" b="1" i="0" kern="1200" dirty="0" err="1">
                <a:solidFill>
                  <a:schemeClr val="tx1"/>
                </a:solidFill>
                <a:effectLst/>
                <a:latin typeface="Arial" charset="0"/>
                <a:ea typeface="ＭＳ Ｐゴシック" pitchFamily="28" charset="-128"/>
                <a:cs typeface="+mn-cs"/>
              </a:rPr>
              <a:t>Percutaneous</a:t>
            </a:r>
            <a:r>
              <a:rPr lang="de-DE" sz="1200" b="1" i="0" kern="1200" dirty="0">
                <a:solidFill>
                  <a:schemeClr val="tx1"/>
                </a:solidFill>
                <a:effectLst/>
                <a:latin typeface="Arial" charset="0"/>
                <a:ea typeface="ＭＳ Ｐゴシック" pitchFamily="28" charset="-128"/>
                <a:cs typeface="+mn-cs"/>
              </a:rPr>
              <a:t> </a:t>
            </a:r>
            <a:r>
              <a:rPr lang="de-DE" sz="1200" b="1" i="0" kern="1200" dirty="0" err="1">
                <a:solidFill>
                  <a:schemeClr val="tx1"/>
                </a:solidFill>
                <a:effectLst/>
                <a:latin typeface="Arial" charset="0"/>
                <a:ea typeface="ＭＳ Ｐゴシック" pitchFamily="28" charset="-128"/>
                <a:cs typeface="+mn-cs"/>
              </a:rPr>
              <a:t>Coronary</a:t>
            </a:r>
            <a:r>
              <a:rPr lang="de-DE" sz="1200" b="1" i="0" kern="1200" dirty="0">
                <a:solidFill>
                  <a:schemeClr val="tx1"/>
                </a:solidFill>
                <a:effectLst/>
                <a:latin typeface="Arial" charset="0"/>
                <a:ea typeface="ＭＳ Ｐゴシック" pitchFamily="28" charset="-128"/>
                <a:cs typeface="+mn-cs"/>
              </a:rPr>
              <a:t> Intervention in </a:t>
            </a:r>
            <a:r>
              <a:rPr lang="de-DE" sz="1200" b="1" i="0" kern="1200" dirty="0" err="1">
                <a:solidFill>
                  <a:schemeClr val="tx1"/>
                </a:solidFill>
                <a:effectLst/>
                <a:latin typeface="Arial" charset="0"/>
                <a:ea typeface="ＭＳ Ｐゴシック" pitchFamily="28" charset="-128"/>
                <a:cs typeface="+mn-cs"/>
              </a:rPr>
              <a:t>Patients</a:t>
            </a:r>
            <a:r>
              <a:rPr lang="de-DE" sz="1200" b="1" i="0" kern="1200" dirty="0">
                <a:solidFill>
                  <a:schemeClr val="tx1"/>
                </a:solidFill>
                <a:effectLst/>
                <a:latin typeface="Arial" charset="0"/>
                <a:ea typeface="ＭＳ Ｐゴシック" pitchFamily="28" charset="-128"/>
                <a:cs typeface="+mn-cs"/>
              </a:rPr>
              <a:t> </a:t>
            </a:r>
            <a:r>
              <a:rPr lang="de-DE" sz="1200" b="1" i="0" kern="1200" dirty="0" err="1">
                <a:solidFill>
                  <a:schemeClr val="tx1"/>
                </a:solidFill>
                <a:effectLst/>
                <a:latin typeface="Arial" charset="0"/>
                <a:ea typeface="ＭＳ Ｐゴシック" pitchFamily="28" charset="-128"/>
                <a:cs typeface="+mn-cs"/>
              </a:rPr>
              <a:t>With</a:t>
            </a:r>
            <a:r>
              <a:rPr lang="de-DE" sz="1200" b="1" i="0" kern="1200" dirty="0">
                <a:solidFill>
                  <a:schemeClr val="tx1"/>
                </a:solidFill>
                <a:effectLst/>
                <a:latin typeface="Arial" charset="0"/>
                <a:ea typeface="ＭＳ Ｐゴシック" pitchFamily="28" charset="-128"/>
                <a:cs typeface="+mn-cs"/>
              </a:rPr>
              <a:t> Renal </a:t>
            </a:r>
            <a:r>
              <a:rPr lang="de-DE" sz="1200" b="1" i="0" kern="1200" dirty="0" err="1">
                <a:solidFill>
                  <a:schemeClr val="tx1"/>
                </a:solidFill>
                <a:effectLst/>
                <a:latin typeface="Arial" charset="0"/>
                <a:ea typeface="ＭＳ Ｐゴシック" pitchFamily="28" charset="-128"/>
                <a:cs typeface="+mn-cs"/>
              </a:rPr>
              <a:t>Insufficiency</a:t>
            </a:r>
            <a:r>
              <a:rPr lang="de-DE" sz="1200" b="0" i="0" kern="1200" baseline="0" dirty="0">
                <a:solidFill>
                  <a:schemeClr val="tx1"/>
                </a:solidFill>
                <a:effectLst/>
                <a:latin typeface="Arial" charset="0"/>
                <a:ea typeface="ＭＳ Ｐゴシック" pitchFamily="28" charset="-128"/>
                <a:cs typeface="+mn-cs"/>
              </a:rPr>
              <a:t>. </a:t>
            </a:r>
            <a:r>
              <a:rPr lang="de-DE" sz="1200" b="0" i="0" kern="1200" dirty="0">
                <a:solidFill>
                  <a:schemeClr val="tx1"/>
                </a:solidFill>
                <a:effectLst/>
                <a:latin typeface="Arial" charset="0"/>
                <a:ea typeface="ＭＳ Ｐゴシック" pitchFamily="28" charset="-128"/>
                <a:cs typeface="+mn-cs"/>
              </a:rPr>
              <a:t>J Am Heart </a:t>
            </a:r>
            <a:r>
              <a:rPr lang="de-DE" sz="1200" b="0" i="0" kern="1200" dirty="0" err="1">
                <a:solidFill>
                  <a:schemeClr val="tx1"/>
                </a:solidFill>
                <a:effectLst/>
                <a:latin typeface="Arial" charset="0"/>
                <a:ea typeface="ＭＳ Ｐゴシック" pitchFamily="28" charset="-128"/>
                <a:cs typeface="+mn-cs"/>
              </a:rPr>
              <a:t>Assoc</a:t>
            </a:r>
            <a:r>
              <a:rPr lang="de-DE" sz="1200" b="0" i="0" kern="1200" dirty="0">
                <a:solidFill>
                  <a:schemeClr val="tx1"/>
                </a:solidFill>
                <a:effectLst/>
                <a:latin typeface="Arial" charset="0"/>
                <a:ea typeface="ＭＳ Ｐゴシック" pitchFamily="28" charset="-128"/>
                <a:cs typeface="+mn-cs"/>
              </a:rPr>
              <a:t>. 2016;5:e003171 </a:t>
            </a:r>
            <a:endParaRPr lang="de-DE" dirty="0"/>
          </a:p>
        </p:txBody>
      </p:sp>
      <p:sp>
        <p:nvSpPr>
          <p:cNvPr id="4" name="Foliennummernplatzhalter 3"/>
          <p:cNvSpPr>
            <a:spLocks noGrp="1"/>
          </p:cNvSpPr>
          <p:nvPr>
            <p:ph type="sldNum" sz="quarter" idx="10"/>
          </p:nvPr>
        </p:nvSpPr>
        <p:spPr/>
        <p:txBody>
          <a:bodyPr/>
          <a:lstStyle/>
          <a:p>
            <a:pPr>
              <a:defRPr/>
            </a:pPr>
            <a:fld id="{497BCABE-C277-4822-8651-EF4068D14F68}" type="slidenum">
              <a:rPr lang="de-DE" altLang="de-DE" smtClean="0"/>
              <a:pPr>
                <a:defRPr/>
              </a:pPr>
              <a:t>41</a:t>
            </a:fld>
            <a:endParaRPr lang="de-DE" altLang="de-DE"/>
          </a:p>
        </p:txBody>
      </p:sp>
    </p:spTree>
    <p:extLst>
      <p:ext uri="{BB962C8B-B14F-4D97-AF65-F5344CB8AC3E}">
        <p14:creationId xmlns:p14="http://schemas.microsoft.com/office/powerpoint/2010/main" val="1690273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43</a:t>
            </a:fld>
            <a:endParaRPr lang="de-DE" altLang="de-DE"/>
          </a:p>
        </p:txBody>
      </p:sp>
    </p:spTree>
    <p:extLst>
      <p:ext uri="{BB962C8B-B14F-4D97-AF65-F5344CB8AC3E}">
        <p14:creationId xmlns:p14="http://schemas.microsoft.com/office/powerpoint/2010/main" val="4076280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44</a:t>
            </a:fld>
            <a:endParaRPr lang="de-DE" altLang="de-DE"/>
          </a:p>
        </p:txBody>
      </p:sp>
    </p:spTree>
    <p:extLst>
      <p:ext uri="{BB962C8B-B14F-4D97-AF65-F5344CB8AC3E}">
        <p14:creationId xmlns:p14="http://schemas.microsoft.com/office/powerpoint/2010/main" val="3503789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45</a:t>
            </a:fld>
            <a:endParaRPr lang="de-DE" altLang="de-DE"/>
          </a:p>
        </p:txBody>
      </p:sp>
    </p:spTree>
    <p:extLst>
      <p:ext uri="{BB962C8B-B14F-4D97-AF65-F5344CB8AC3E}">
        <p14:creationId xmlns:p14="http://schemas.microsoft.com/office/powerpoint/2010/main" val="2269767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46</a:t>
            </a:fld>
            <a:endParaRPr lang="de-DE" altLang="de-DE"/>
          </a:p>
        </p:txBody>
      </p:sp>
    </p:spTree>
    <p:extLst>
      <p:ext uri="{BB962C8B-B14F-4D97-AF65-F5344CB8AC3E}">
        <p14:creationId xmlns:p14="http://schemas.microsoft.com/office/powerpoint/2010/main" val="1767468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5</a:t>
            </a:fld>
            <a:endParaRPr lang="de-DE" altLang="de-DE"/>
          </a:p>
        </p:txBody>
      </p:sp>
    </p:spTree>
    <p:extLst>
      <p:ext uri="{BB962C8B-B14F-4D97-AF65-F5344CB8AC3E}">
        <p14:creationId xmlns:p14="http://schemas.microsoft.com/office/powerpoint/2010/main" val="1174135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47</a:t>
            </a:fld>
            <a:endParaRPr lang="de-DE" altLang="de-DE"/>
          </a:p>
        </p:txBody>
      </p:sp>
    </p:spTree>
    <p:extLst>
      <p:ext uri="{BB962C8B-B14F-4D97-AF65-F5344CB8AC3E}">
        <p14:creationId xmlns:p14="http://schemas.microsoft.com/office/powerpoint/2010/main" val="2588808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97BCABE-C277-4822-8651-EF4068D14F68}" type="slidenum">
              <a:rPr lang="de-DE" altLang="de-DE" smtClean="0"/>
              <a:pPr>
                <a:defRPr/>
              </a:pPr>
              <a:t>49</a:t>
            </a:fld>
            <a:endParaRPr lang="de-DE" altLang="de-DE"/>
          </a:p>
        </p:txBody>
      </p:sp>
    </p:spTree>
    <p:extLst>
      <p:ext uri="{BB962C8B-B14F-4D97-AF65-F5344CB8AC3E}">
        <p14:creationId xmlns:p14="http://schemas.microsoft.com/office/powerpoint/2010/main" val="4049476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A22E6BB-4C66-4B6C-A6B9-40AB468E67D0}" type="slidenum">
              <a:rPr lang="de-DE" altLang="de-DE" smtClean="0"/>
              <a:pPr>
                <a:spcBef>
                  <a:spcPct val="0"/>
                </a:spcBef>
              </a:pPr>
              <a:t>51</a:t>
            </a:fld>
            <a:endParaRPr lang="de-DE" altLang="de-DE"/>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5621290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ln/>
        </p:spPr>
      </p:sp>
      <p:sp>
        <p:nvSpPr>
          <p:cNvPr id="952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
        <p:nvSpPr>
          <p:cNvPr id="952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itchFamily="34" charset="-128"/>
              </a:defRPr>
            </a:lvl1pPr>
            <a:lvl2pPr marL="742950" indent="-285750">
              <a:defRPr sz="1400">
                <a:solidFill>
                  <a:schemeClr val="tx1"/>
                </a:solidFill>
                <a:latin typeface="Arial" panose="020B0604020202020204" pitchFamily="34" charset="0"/>
                <a:ea typeface="ＭＳ Ｐゴシック" pitchFamily="34" charset="-128"/>
              </a:defRPr>
            </a:lvl2pPr>
            <a:lvl3pPr marL="1143000" indent="-228600">
              <a:defRPr sz="1400">
                <a:solidFill>
                  <a:schemeClr val="tx1"/>
                </a:solidFill>
                <a:latin typeface="Arial" panose="020B0604020202020204" pitchFamily="34" charset="0"/>
                <a:ea typeface="ＭＳ Ｐゴシック" pitchFamily="34" charset="-128"/>
              </a:defRPr>
            </a:lvl3pPr>
            <a:lvl4pPr marL="1600200" indent="-228600">
              <a:defRPr sz="1400">
                <a:solidFill>
                  <a:schemeClr val="tx1"/>
                </a:solidFill>
                <a:latin typeface="Arial" panose="020B0604020202020204" pitchFamily="34" charset="0"/>
                <a:ea typeface="ＭＳ Ｐゴシック" pitchFamily="34" charset="-128"/>
              </a:defRPr>
            </a:lvl4pPr>
            <a:lvl5pPr marL="2057400" indent="-228600">
              <a:defRPr sz="1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itchFamily="34" charset="-128"/>
              </a:defRPr>
            </a:lvl9pPr>
          </a:lstStyle>
          <a:p>
            <a:fld id="{78F04C74-C620-4ACA-AF62-7EC5EB7BE7FF}" type="slidenum">
              <a:rPr lang="de-DE" altLang="de-DE" sz="1200" smtClean="0"/>
              <a:pPr/>
              <a:t>52</a:t>
            </a:fld>
            <a:endParaRPr lang="de-DE" altLang="de-DE" sz="1200"/>
          </a:p>
        </p:txBody>
      </p:sp>
    </p:spTree>
    <p:extLst>
      <p:ext uri="{BB962C8B-B14F-4D97-AF65-F5344CB8AC3E}">
        <p14:creationId xmlns:p14="http://schemas.microsoft.com/office/powerpoint/2010/main" val="39234758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54</a:t>
            </a:fld>
            <a:endParaRPr lang="de-DE" altLang="de-DE"/>
          </a:p>
        </p:txBody>
      </p:sp>
    </p:spTree>
    <p:extLst>
      <p:ext uri="{BB962C8B-B14F-4D97-AF65-F5344CB8AC3E}">
        <p14:creationId xmlns:p14="http://schemas.microsoft.com/office/powerpoint/2010/main" val="30172877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97BCABE-C277-4822-8651-EF4068D14F68}" type="slidenum">
              <a:rPr lang="de-DE" altLang="de-DE" smtClean="0"/>
              <a:pPr>
                <a:defRPr/>
              </a:pPr>
              <a:t>55</a:t>
            </a:fld>
            <a:endParaRPr lang="de-DE" altLang="de-DE"/>
          </a:p>
        </p:txBody>
      </p:sp>
    </p:spTree>
    <p:extLst>
      <p:ext uri="{BB962C8B-B14F-4D97-AF65-F5344CB8AC3E}">
        <p14:creationId xmlns:p14="http://schemas.microsoft.com/office/powerpoint/2010/main" val="10372401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err="1">
                <a:solidFill>
                  <a:schemeClr val="tx1"/>
                </a:solidFill>
                <a:latin typeface="Arial" charset="0"/>
                <a:ea typeface="ＭＳ Ｐゴシック" pitchFamily="28" charset="-128"/>
                <a:cs typeface="+mn-cs"/>
              </a:rPr>
              <a:t>Kooiman</a:t>
            </a:r>
            <a:r>
              <a:rPr lang="en-US" sz="1200" b="0" i="0" u="none" strike="noStrike" kern="1200" baseline="0" dirty="0">
                <a:solidFill>
                  <a:schemeClr val="tx1"/>
                </a:solidFill>
                <a:latin typeface="Arial" charset="0"/>
                <a:ea typeface="ＭＳ Ｐゴシック" pitchFamily="28" charset="-128"/>
                <a:cs typeface="+mn-cs"/>
              </a:rPr>
              <a:t> J, Seth M, Share D, Dixon S, </a:t>
            </a:r>
            <a:r>
              <a:rPr lang="en-US" sz="1200" b="0" i="0" u="none" strike="noStrike" kern="1200" baseline="0" dirty="0" err="1">
                <a:solidFill>
                  <a:schemeClr val="tx1"/>
                </a:solidFill>
                <a:latin typeface="Arial" charset="0"/>
                <a:ea typeface="ＭＳ Ｐゴシック" pitchFamily="28" charset="-128"/>
                <a:cs typeface="+mn-cs"/>
              </a:rPr>
              <a:t>Gurm</a:t>
            </a:r>
            <a:r>
              <a:rPr lang="en-US" sz="1200" b="0" i="0" u="none" strike="noStrike" kern="1200" baseline="0" dirty="0">
                <a:solidFill>
                  <a:schemeClr val="tx1"/>
                </a:solidFill>
                <a:latin typeface="Arial" charset="0"/>
                <a:ea typeface="ＭＳ Ｐゴシック" pitchFamily="28" charset="-128"/>
                <a:cs typeface="+mn-cs"/>
              </a:rPr>
              <a:t> HS (2014) </a:t>
            </a:r>
            <a:r>
              <a:rPr lang="en-US" sz="1200" b="1" i="0" u="none" strike="noStrike" kern="1200" baseline="0" dirty="0">
                <a:solidFill>
                  <a:schemeClr val="tx1"/>
                </a:solidFill>
                <a:latin typeface="Arial" charset="0"/>
                <a:ea typeface="ＭＳ Ｐゴシック" pitchFamily="28" charset="-128"/>
                <a:cs typeface="+mn-cs"/>
              </a:rPr>
              <a:t>The Association between Contrast Dose and Renal Complications Post PCI across the Continuum</a:t>
            </a:r>
          </a:p>
          <a:p>
            <a:r>
              <a:rPr lang="en-US" sz="1200" b="1" i="0" u="none" strike="noStrike" kern="1200" baseline="0" dirty="0">
                <a:solidFill>
                  <a:schemeClr val="tx1"/>
                </a:solidFill>
                <a:latin typeface="Arial" charset="0"/>
                <a:ea typeface="ＭＳ Ｐゴシック" pitchFamily="28" charset="-128"/>
                <a:cs typeface="+mn-cs"/>
              </a:rPr>
              <a:t>of Procedural Estimated Risk. </a:t>
            </a:r>
            <a:r>
              <a:rPr lang="en-US" sz="1200" b="0" i="0" u="none" strike="noStrike" kern="1200" baseline="0" dirty="0" err="1">
                <a:solidFill>
                  <a:schemeClr val="tx1"/>
                </a:solidFill>
                <a:latin typeface="Arial" charset="0"/>
                <a:ea typeface="ＭＳ Ｐゴシック" pitchFamily="28" charset="-128"/>
                <a:cs typeface="+mn-cs"/>
              </a:rPr>
              <a:t>PLoS</a:t>
            </a:r>
            <a:r>
              <a:rPr lang="en-US" sz="1200" b="0" i="0" u="none" strike="noStrike" kern="1200" baseline="0" dirty="0">
                <a:solidFill>
                  <a:schemeClr val="tx1"/>
                </a:solidFill>
                <a:latin typeface="Arial" charset="0"/>
                <a:ea typeface="ＭＳ Ｐゴシック" pitchFamily="28" charset="-128"/>
                <a:cs typeface="+mn-cs"/>
              </a:rPr>
              <a:t> ONE 9(3): e90233. doi:10.1371/journal.pone.0090233</a:t>
            </a:r>
            <a:endParaRPr lang="de-DE" sz="1200" b="1" i="0" u="none" strike="noStrike" kern="1200" baseline="0" dirty="0">
              <a:solidFill>
                <a:schemeClr val="tx1"/>
              </a:solidFill>
              <a:latin typeface="Arial" charset="0"/>
              <a:ea typeface="ＭＳ Ｐゴシック" pitchFamily="28" charset="-128"/>
              <a:cs typeface="+mn-cs"/>
            </a:endParaRPr>
          </a:p>
        </p:txBody>
      </p:sp>
      <p:sp>
        <p:nvSpPr>
          <p:cNvPr id="3994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760E2B-3001-44FB-AFDC-4457ED675600}" type="slidenum">
              <a:rPr lang="de-DE" altLang="de-DE" smtClean="0"/>
              <a:pPr/>
              <a:t>56</a:t>
            </a:fld>
            <a:endParaRPr lang="de-DE" altLang="de-DE"/>
          </a:p>
        </p:txBody>
      </p:sp>
    </p:spTree>
    <p:extLst>
      <p:ext uri="{BB962C8B-B14F-4D97-AF65-F5344CB8AC3E}">
        <p14:creationId xmlns:p14="http://schemas.microsoft.com/office/powerpoint/2010/main" val="4435656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de-DE" sz="1200" b="1" dirty="0">
                <a:latin typeface="Arial" panose="020B0604020202020204" pitchFamily="34" charset="0"/>
                <a:cs typeface="Arial" panose="020B0604020202020204" pitchFamily="34" charset="0"/>
              </a:rPr>
              <a:t>Figure 7 </a:t>
            </a:r>
            <a:r>
              <a:rPr lang="en-US" altLang="de-DE" sz="1200" dirty="0">
                <a:latin typeface="Arial" panose="020B0604020202020204" pitchFamily="34" charset="0"/>
                <a:cs typeface="Arial" panose="020B0604020202020204" pitchFamily="34" charset="0"/>
              </a:rPr>
              <a:t>Proposed algorithm for cardiac imaging in patients with chronic kidney disease</a:t>
            </a:r>
          </a:p>
          <a:p>
            <a:endParaRPr lang="de-DE" dirty="0"/>
          </a:p>
        </p:txBody>
      </p:sp>
      <p:sp>
        <p:nvSpPr>
          <p:cNvPr id="4" name="Foliennummernplatzhalter 3"/>
          <p:cNvSpPr>
            <a:spLocks noGrp="1"/>
          </p:cNvSpPr>
          <p:nvPr>
            <p:ph type="sldNum" sz="quarter" idx="10"/>
          </p:nvPr>
        </p:nvSpPr>
        <p:spPr/>
        <p:txBody>
          <a:bodyPr/>
          <a:lstStyle/>
          <a:p>
            <a:pPr>
              <a:defRPr/>
            </a:pPr>
            <a:fld id="{497BCABE-C277-4822-8651-EF4068D14F68}" type="slidenum">
              <a:rPr lang="de-DE" altLang="de-DE" smtClean="0"/>
              <a:pPr>
                <a:defRPr/>
              </a:pPr>
              <a:t>58</a:t>
            </a:fld>
            <a:endParaRPr lang="de-DE" altLang="de-DE"/>
          </a:p>
        </p:txBody>
      </p:sp>
    </p:spTree>
    <p:extLst>
      <p:ext uri="{BB962C8B-B14F-4D97-AF65-F5344CB8AC3E}">
        <p14:creationId xmlns:p14="http://schemas.microsoft.com/office/powerpoint/2010/main" val="2264362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5159A5-8103-430B-A27D-D360BC7C2439}" type="slidenum">
              <a:rPr lang="de-DE" altLang="de-DE" smtClean="0"/>
              <a:pPr>
                <a:spcBef>
                  <a:spcPct val="0"/>
                </a:spcBef>
              </a:pPr>
              <a:t>61</a:t>
            </a:fld>
            <a:endParaRPr lang="de-DE" altLang="de-DE"/>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27253750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C0C7D6-C334-421D-AFF0-264DDF42B20D}" type="slidenum">
              <a:rPr lang="de-DE" altLang="de-DE" smtClean="0"/>
              <a:pPr>
                <a:spcBef>
                  <a:spcPct val="0"/>
                </a:spcBef>
              </a:pPr>
              <a:t>62</a:t>
            </a:fld>
            <a:endParaRPr lang="de-DE" altLang="de-DE"/>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87883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a:ln/>
        </p:spPr>
      </p:sp>
      <p:sp>
        <p:nvSpPr>
          <p:cNvPr id="102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dirty="0">
                <a:latin typeface="Arial" panose="020B0604020202020204" pitchFamily="34" charset="0"/>
              </a:rPr>
              <a:t>FIGURE 2. Incidence of contrast associated-acute kidney injury in ICU patients. (a) Incidence of contrast-associated acute kidney injury in ICU patients, defined as an increase of serum creatinine of 25% or 0.5 mg/dl or greater within a 48–96 h time period. (b) Incidence of contrast-associated acute kidney injury in ICU patients defined by the KDIGO classification for </a:t>
            </a:r>
            <a:r>
              <a:rPr lang="de-DE" altLang="de-DE" dirty="0" err="1">
                <a:latin typeface="Arial" panose="020B0604020202020204" pitchFamily="34" charset="0"/>
              </a:rPr>
              <a:t>acute</a:t>
            </a:r>
            <a:r>
              <a:rPr lang="de-DE" altLang="de-DE" dirty="0">
                <a:latin typeface="Arial" panose="020B0604020202020204" pitchFamily="34" charset="0"/>
              </a:rPr>
              <a:t> </a:t>
            </a:r>
            <a:r>
              <a:rPr lang="de-DE" altLang="de-DE" dirty="0" err="1">
                <a:latin typeface="Arial" panose="020B0604020202020204" pitchFamily="34" charset="0"/>
              </a:rPr>
              <a:t>kidney</a:t>
            </a:r>
            <a:r>
              <a:rPr lang="de-DE" altLang="de-DE" dirty="0">
                <a:latin typeface="Arial" panose="020B0604020202020204" pitchFamily="34" charset="0"/>
              </a:rPr>
              <a:t> </a:t>
            </a:r>
            <a:r>
              <a:rPr lang="de-DE" altLang="de-DE" dirty="0" err="1">
                <a:latin typeface="Arial" panose="020B0604020202020204" pitchFamily="34" charset="0"/>
              </a:rPr>
              <a:t>injury</a:t>
            </a:r>
            <a:r>
              <a:rPr lang="de-DE" altLang="de-DE" dirty="0">
                <a:latin typeface="Arial" panose="020B0604020202020204" pitchFamily="34" charset="0"/>
              </a:rPr>
              <a:t>.</a:t>
            </a:r>
          </a:p>
        </p:txBody>
      </p:sp>
      <p:sp>
        <p:nvSpPr>
          <p:cNvPr id="102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0E4AAB-90D6-492D-85CB-8E16BEBF3FDC}" type="slidenum">
              <a:rPr lang="de-DE" altLang="de-DE" smtClean="0"/>
              <a:pPr/>
              <a:t>6</a:t>
            </a:fld>
            <a:endParaRPr lang="de-DE" altLang="de-DE"/>
          </a:p>
        </p:txBody>
      </p:sp>
    </p:spTree>
    <p:extLst>
      <p:ext uri="{BB962C8B-B14F-4D97-AF65-F5344CB8AC3E}">
        <p14:creationId xmlns:p14="http://schemas.microsoft.com/office/powerpoint/2010/main" val="2079815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Arial" charset="0"/>
                <a:ea typeface="ＭＳ Ｐゴシック" pitchFamily="28" charset="-128"/>
                <a:cs typeface="+mn-cs"/>
              </a:rPr>
              <a:t>There are several possible mechanisms via which AKI can increase risk of death. </a:t>
            </a:r>
          </a:p>
          <a:p>
            <a:r>
              <a:rPr lang="en-US" sz="1200" b="0" i="0" u="none" strike="noStrike" kern="1200" baseline="0" dirty="0">
                <a:solidFill>
                  <a:schemeClr val="tx1"/>
                </a:solidFill>
                <a:latin typeface="Arial" charset="0"/>
                <a:ea typeface="ＭＳ Ｐゴシック" pitchFamily="28" charset="-128"/>
                <a:cs typeface="+mn-cs"/>
              </a:rPr>
              <a:t>First, AKI is frequently complicated by altered immune function, increased propensity to infection, bleeding, and thrombosis.</a:t>
            </a:r>
          </a:p>
          <a:p>
            <a:r>
              <a:rPr lang="en-US" sz="1200" b="0" i="0" u="none" strike="noStrike" kern="1200" baseline="0" dirty="0">
                <a:solidFill>
                  <a:schemeClr val="tx1"/>
                </a:solidFill>
                <a:latin typeface="Arial" charset="0"/>
                <a:ea typeface="ＭＳ Ｐゴシック" pitchFamily="28" charset="-128"/>
                <a:cs typeface="+mn-cs"/>
              </a:rPr>
              <a:t>Second, AKI can result in acute volume overload, </a:t>
            </a:r>
            <a:r>
              <a:rPr lang="en-US" sz="1200" b="0" i="0" u="none" strike="noStrike" kern="1200" baseline="0" dirty="0" err="1">
                <a:solidFill>
                  <a:schemeClr val="tx1"/>
                </a:solidFill>
                <a:latin typeface="Arial" charset="0"/>
                <a:ea typeface="ＭＳ Ｐゴシック" pitchFamily="28" charset="-128"/>
                <a:cs typeface="+mn-cs"/>
              </a:rPr>
              <a:t>acidemia</a:t>
            </a:r>
            <a:r>
              <a:rPr lang="en-US" sz="1200" b="0" i="0" u="none" strike="noStrike" kern="1200" baseline="0" dirty="0">
                <a:solidFill>
                  <a:schemeClr val="tx1"/>
                </a:solidFill>
                <a:latin typeface="Arial" charset="0"/>
                <a:ea typeface="ＭＳ Ｐゴシック" pitchFamily="28" charset="-128"/>
                <a:cs typeface="+mn-cs"/>
              </a:rPr>
              <a:t>, and hyperkalemia contributing to increased cardiac stress and risk of arrhythmias.</a:t>
            </a:r>
          </a:p>
          <a:p>
            <a:r>
              <a:rPr lang="en-US" sz="1200" b="0" i="0" u="none" strike="noStrike" kern="1200" baseline="0" dirty="0">
                <a:solidFill>
                  <a:schemeClr val="tx1"/>
                </a:solidFill>
                <a:latin typeface="Arial" charset="0"/>
                <a:ea typeface="ＭＳ Ｐゴシック" pitchFamily="28" charset="-128"/>
                <a:cs typeface="+mn-cs"/>
              </a:rPr>
              <a:t>Third, crosstalk between the kidney and other organs involving inflammatory and </a:t>
            </a:r>
            <a:r>
              <a:rPr lang="en-US" sz="1200" b="0" i="0" u="none" strike="noStrike" kern="1200" baseline="0" dirty="0" err="1">
                <a:solidFill>
                  <a:schemeClr val="tx1"/>
                </a:solidFill>
                <a:latin typeface="Arial" charset="0"/>
                <a:ea typeface="ＭＳ Ｐゴシック" pitchFamily="28" charset="-128"/>
                <a:cs typeface="+mn-cs"/>
              </a:rPr>
              <a:t>proapoptotic</a:t>
            </a:r>
            <a:r>
              <a:rPr lang="en-US" sz="1200" b="0" i="0" u="none" strike="noStrike" kern="1200" baseline="0" dirty="0">
                <a:solidFill>
                  <a:schemeClr val="tx1"/>
                </a:solidFill>
                <a:latin typeface="Arial" charset="0"/>
                <a:ea typeface="ＭＳ Ｐゴシック" pitchFamily="28" charset="-128"/>
                <a:cs typeface="+mn-cs"/>
              </a:rPr>
              <a:t> pathways may result in </a:t>
            </a:r>
            <a:r>
              <a:rPr lang="en-US" sz="1200" b="0" i="0" u="none" strike="noStrike" kern="1200" baseline="0" dirty="0" err="1">
                <a:solidFill>
                  <a:schemeClr val="tx1"/>
                </a:solidFill>
                <a:latin typeface="Arial" charset="0"/>
                <a:ea typeface="ＭＳ Ｐゴシック" pitchFamily="28" charset="-128"/>
                <a:cs typeface="+mn-cs"/>
              </a:rPr>
              <a:t>multiorgan</a:t>
            </a:r>
            <a:r>
              <a:rPr lang="en-US" sz="1200" b="0" i="0" u="none" strike="noStrike" kern="1200" baseline="0" dirty="0">
                <a:solidFill>
                  <a:schemeClr val="tx1"/>
                </a:solidFill>
                <a:latin typeface="Arial" charset="0"/>
                <a:ea typeface="ＭＳ Ｐゴシック" pitchFamily="28" charset="-128"/>
                <a:cs typeface="+mn-cs"/>
              </a:rPr>
              <a:t> failure eventually causing death.</a:t>
            </a:r>
          </a:p>
          <a:p>
            <a:r>
              <a:rPr lang="en-US" sz="1200" b="0" i="0" u="none" strike="noStrike" kern="1200" baseline="0" dirty="0">
                <a:solidFill>
                  <a:schemeClr val="tx1"/>
                </a:solidFill>
                <a:latin typeface="Arial" charset="0"/>
                <a:ea typeface="ＭＳ Ｐゴシック" pitchFamily="28" charset="-128"/>
                <a:cs typeface="+mn-cs"/>
              </a:rPr>
              <a:t>Fourth, AKI alters the kinetics of most pharmacotherapies used in this setting and may </a:t>
            </a:r>
            <a:r>
              <a:rPr lang="en-US" sz="1200" b="0" i="0" u="none" strike="noStrike" kern="1200" baseline="0" dirty="0" err="1">
                <a:solidFill>
                  <a:schemeClr val="tx1"/>
                </a:solidFill>
                <a:latin typeface="Arial" charset="0"/>
                <a:ea typeface="ＭＳ Ｐゴシック" pitchFamily="28" charset="-128"/>
                <a:cs typeface="+mn-cs"/>
              </a:rPr>
              <a:t>potentiallyincrease</a:t>
            </a:r>
            <a:r>
              <a:rPr lang="en-US" sz="1200" b="0" i="0" u="none" strike="noStrike" kern="1200" baseline="0" dirty="0">
                <a:solidFill>
                  <a:schemeClr val="tx1"/>
                </a:solidFill>
                <a:latin typeface="Arial" charset="0"/>
                <a:ea typeface="ＭＳ Ｐゴシック" pitchFamily="28" charset="-128"/>
                <a:cs typeface="+mn-cs"/>
              </a:rPr>
              <a:t> the risk of toxicity. Many drugs that have been demonstrated to improve outcomes of patients with acute cardiac disease (</a:t>
            </a:r>
            <a:r>
              <a:rPr lang="en-US" sz="1200" b="0" i="0" u="none" strike="noStrike" kern="1200" baseline="0" dirty="0" err="1">
                <a:solidFill>
                  <a:schemeClr val="tx1"/>
                </a:solidFill>
                <a:latin typeface="Arial" charset="0"/>
                <a:ea typeface="ＭＳ Ｐゴシック" pitchFamily="28" charset="-128"/>
                <a:cs typeface="+mn-cs"/>
              </a:rPr>
              <a:t>ie</a:t>
            </a:r>
            <a:r>
              <a:rPr lang="en-US" sz="1200" b="0" i="0" u="none" strike="noStrike" kern="1200" baseline="0" dirty="0">
                <a:solidFill>
                  <a:schemeClr val="tx1"/>
                </a:solidFill>
                <a:latin typeface="Arial" charset="0"/>
                <a:ea typeface="ＭＳ Ｐゴシック" pitchFamily="28" charset="-128"/>
                <a:cs typeface="+mn-cs"/>
              </a:rPr>
              <a:t>, modulators of the angiotensin–aldosterone-pathway) are relatively contraindicated and typically withheld in patients with AKI.</a:t>
            </a:r>
          </a:p>
          <a:p>
            <a:r>
              <a:rPr lang="en-US" sz="1200" b="0" i="0" u="none" strike="noStrike" kern="1200" baseline="0" dirty="0">
                <a:solidFill>
                  <a:schemeClr val="tx1"/>
                </a:solidFill>
                <a:latin typeface="Arial" charset="0"/>
                <a:ea typeface="ＭＳ Ｐゴシック" pitchFamily="28" charset="-128"/>
                <a:cs typeface="+mn-cs"/>
              </a:rPr>
              <a:t>Finally, AKI alters tissue healing and may potentially interfere with myocardial recovery after infarction.</a:t>
            </a:r>
            <a:endParaRPr lang="de-DE" dirty="0"/>
          </a:p>
        </p:txBody>
      </p:sp>
      <p:sp>
        <p:nvSpPr>
          <p:cNvPr id="4" name="Foliennummernplatzhalter 3"/>
          <p:cNvSpPr>
            <a:spLocks noGrp="1"/>
          </p:cNvSpPr>
          <p:nvPr>
            <p:ph type="sldNum" sz="quarter" idx="10"/>
          </p:nvPr>
        </p:nvSpPr>
        <p:spPr/>
        <p:txBody>
          <a:bodyPr/>
          <a:lstStyle/>
          <a:p>
            <a:pPr>
              <a:defRPr/>
            </a:pPr>
            <a:fld id="{497BCABE-C277-4822-8651-EF4068D14F68}" type="slidenum">
              <a:rPr lang="de-DE" altLang="de-DE" smtClean="0"/>
              <a:pPr>
                <a:defRPr/>
              </a:pPr>
              <a:t>63</a:t>
            </a:fld>
            <a:endParaRPr lang="de-DE" altLang="de-DE"/>
          </a:p>
        </p:txBody>
      </p:sp>
    </p:spTree>
    <p:extLst>
      <p:ext uri="{BB962C8B-B14F-4D97-AF65-F5344CB8AC3E}">
        <p14:creationId xmlns:p14="http://schemas.microsoft.com/office/powerpoint/2010/main" val="2431285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latin typeface="Arial" panose="020B0604020202020204" pitchFamily="34" charset="0"/>
              </a:rPr>
              <a:t>FIGURE 3. Risk for renal replacement therapy. (a) Risk for renal replacement therapy: comparison of patients with and without contrast-associated acute kidney injury. (b) Risk for renal replacement therapy: comparison of patients with and without </a:t>
            </a:r>
            <a:r>
              <a:rPr lang="de-DE" altLang="de-DE">
                <a:latin typeface="Arial" panose="020B0604020202020204" pitchFamily="34" charset="0"/>
              </a:rPr>
              <a:t>contrast media exposure.</a:t>
            </a:r>
          </a:p>
        </p:txBody>
      </p:sp>
      <p:sp>
        <p:nvSpPr>
          <p:cNvPr id="3482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3FE8CF-0409-4993-AC61-E71FCB073113}" type="slidenum">
              <a:rPr lang="de-DE" altLang="de-DE" smtClean="0"/>
              <a:pPr/>
              <a:t>64</a:t>
            </a:fld>
            <a:endParaRPr lang="de-DE" altLang="de-DE"/>
          </a:p>
        </p:txBody>
      </p:sp>
    </p:spTree>
    <p:extLst>
      <p:ext uri="{BB962C8B-B14F-4D97-AF65-F5344CB8AC3E}">
        <p14:creationId xmlns:p14="http://schemas.microsoft.com/office/powerpoint/2010/main" val="23346653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err="1"/>
              <a:t>Kooiman</a:t>
            </a:r>
            <a:r>
              <a:rPr lang="de-DE" dirty="0"/>
              <a:t> J: </a:t>
            </a:r>
            <a:r>
              <a:rPr lang="en-US" sz="1200" kern="1200" dirty="0">
                <a:solidFill>
                  <a:schemeClr val="tx1"/>
                </a:solidFill>
                <a:latin typeface="Arial" charset="0"/>
                <a:ea typeface="ＭＳ Ｐゴシック" pitchFamily="28" charset="-128"/>
                <a:cs typeface="+mn-cs"/>
              </a:rPr>
              <a:t>Risk of acute kidney injury after percutaneous coronary interventions using radial versus femoral vascular access. </a:t>
            </a:r>
            <a:r>
              <a:rPr lang="de-DE" dirty="0" err="1"/>
              <a:t>Circ</a:t>
            </a:r>
            <a:r>
              <a:rPr lang="de-DE" dirty="0"/>
              <a:t> </a:t>
            </a:r>
            <a:r>
              <a:rPr lang="de-DE" dirty="0" err="1"/>
              <a:t>Cardiovasc</a:t>
            </a:r>
            <a:r>
              <a:rPr lang="de-DE" dirty="0"/>
              <a:t> </a:t>
            </a:r>
            <a:r>
              <a:rPr lang="de-DE" dirty="0" err="1"/>
              <a:t>Interv</a:t>
            </a:r>
            <a:r>
              <a:rPr lang="de-DE" dirty="0"/>
              <a:t>. 2014;7:190-198.</a:t>
            </a:r>
          </a:p>
          <a:p>
            <a:endParaRPr lang="de-DE" dirty="0"/>
          </a:p>
        </p:txBody>
      </p:sp>
      <p:sp>
        <p:nvSpPr>
          <p:cNvPr id="4" name="Foliennummernplatzhalter 3"/>
          <p:cNvSpPr>
            <a:spLocks noGrp="1"/>
          </p:cNvSpPr>
          <p:nvPr>
            <p:ph type="sldNum" sz="quarter" idx="10"/>
          </p:nvPr>
        </p:nvSpPr>
        <p:spPr/>
        <p:txBody>
          <a:bodyPr/>
          <a:lstStyle/>
          <a:p>
            <a:pPr>
              <a:defRPr/>
            </a:pPr>
            <a:fld id="{497BCABE-C277-4822-8651-EF4068D14F68}" type="slidenum">
              <a:rPr lang="de-DE" altLang="de-DE" smtClean="0"/>
              <a:pPr>
                <a:defRPr/>
              </a:pPr>
              <a:t>65</a:t>
            </a:fld>
            <a:endParaRPr lang="de-DE" altLang="de-DE"/>
          </a:p>
        </p:txBody>
      </p:sp>
    </p:spTree>
    <p:extLst>
      <p:ext uri="{BB962C8B-B14F-4D97-AF65-F5344CB8AC3E}">
        <p14:creationId xmlns:p14="http://schemas.microsoft.com/office/powerpoint/2010/main" val="89429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55AA2F-4E93-4509-85C8-CCA704B7FAFC}" type="slidenum">
              <a:rPr lang="de-DE" altLang="de-DE" smtClean="0"/>
              <a:pPr/>
              <a:t>66</a:t>
            </a:fld>
            <a:endParaRPr lang="de-DE" altLang="de-DE"/>
          </a:p>
        </p:txBody>
      </p:sp>
    </p:spTree>
    <p:extLst>
      <p:ext uri="{BB962C8B-B14F-4D97-AF65-F5344CB8AC3E}">
        <p14:creationId xmlns:p14="http://schemas.microsoft.com/office/powerpoint/2010/main" val="5179553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dirty="0">
                <a:latin typeface="Arial" panose="020B0604020202020204" pitchFamily="34" charset="0"/>
              </a:rPr>
              <a:t>FIGURE 2 : (A) Subgroup analyses on the primary outcome of a relative increase in serum creatinine 48–96 h post-intravenous CECT. Effect size is calculated as the difference in the mean relative increase in serum creatinine between both randomization groups. The dashed line indicates the point estimate of the entire study population and the straight line indicates no effect. </a:t>
            </a:r>
          </a:p>
          <a:p>
            <a:r>
              <a:rPr lang="en-US" altLang="de-DE" dirty="0">
                <a:latin typeface="Arial" panose="020B0604020202020204" pitchFamily="34" charset="0"/>
              </a:rPr>
              <a:t>(B) Subgroup analyses on the secondary outcome of risk of contrast induced-acute kidney injury, calculated as RR. The dashed line indicates the point estimate of the entire study population and the straight line indicates no effect.</a:t>
            </a:r>
            <a:endParaRPr lang="de-DE" altLang="de-DE" dirty="0">
              <a:latin typeface="Arial" panose="020B0604020202020204" pitchFamily="34" charset="0"/>
            </a:endParaRPr>
          </a:p>
        </p:txBody>
      </p:sp>
      <p:sp>
        <p:nvSpPr>
          <p:cNvPr id="491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0A8D1D-0E4F-43BC-8874-81BE11480E0F}" type="slidenum">
              <a:rPr lang="de-DE" altLang="de-DE" smtClean="0"/>
              <a:pPr/>
              <a:t>67</a:t>
            </a:fld>
            <a:endParaRPr lang="de-DE" altLang="de-DE"/>
          </a:p>
        </p:txBody>
      </p:sp>
    </p:spTree>
    <p:extLst>
      <p:ext uri="{BB962C8B-B14F-4D97-AF65-F5344CB8AC3E}">
        <p14:creationId xmlns:p14="http://schemas.microsoft.com/office/powerpoint/2010/main" val="83177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97BCABE-C277-4822-8651-EF4068D14F68}" type="slidenum">
              <a:rPr lang="de-DE" altLang="de-DE" smtClean="0"/>
              <a:pPr>
                <a:defRPr/>
              </a:pPr>
              <a:t>7</a:t>
            </a:fld>
            <a:endParaRPr lang="de-DE" altLang="de-DE"/>
          </a:p>
        </p:txBody>
      </p:sp>
    </p:spTree>
    <p:extLst>
      <p:ext uri="{BB962C8B-B14F-4D97-AF65-F5344CB8AC3E}">
        <p14:creationId xmlns:p14="http://schemas.microsoft.com/office/powerpoint/2010/main" val="380377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de-DE" b="1" dirty="0"/>
              <a:t>Figure 1</a:t>
            </a:r>
            <a:r>
              <a:rPr lang="en-US" altLang="de-DE" dirty="0"/>
              <a:t> The pathways potentially underlying the pathogenesis of CIAKI in patients with diabetes</a:t>
            </a:r>
          </a:p>
          <a:p>
            <a:endParaRPr lang="de-DE" dirty="0"/>
          </a:p>
        </p:txBody>
      </p:sp>
      <p:sp>
        <p:nvSpPr>
          <p:cNvPr id="4" name="Foliennummernplatzhalter 3"/>
          <p:cNvSpPr>
            <a:spLocks noGrp="1"/>
          </p:cNvSpPr>
          <p:nvPr>
            <p:ph type="sldNum" sz="quarter" idx="10"/>
          </p:nvPr>
        </p:nvSpPr>
        <p:spPr/>
        <p:txBody>
          <a:bodyPr/>
          <a:lstStyle/>
          <a:p>
            <a:pPr>
              <a:defRPr/>
            </a:pPr>
            <a:fld id="{497BCABE-C277-4822-8651-EF4068D14F68}" type="slidenum">
              <a:rPr lang="de-DE" altLang="de-DE" smtClean="0"/>
              <a:pPr>
                <a:defRPr/>
              </a:pPr>
              <a:t>8</a:t>
            </a:fld>
            <a:endParaRPr lang="de-DE" altLang="de-DE"/>
          </a:p>
        </p:txBody>
      </p:sp>
    </p:spTree>
    <p:extLst>
      <p:ext uri="{BB962C8B-B14F-4D97-AF65-F5344CB8AC3E}">
        <p14:creationId xmlns:p14="http://schemas.microsoft.com/office/powerpoint/2010/main" val="1367641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dirty="0"/>
              <a:t>Both contrast media and diabetes affect dilation of the renal vasculature</a:t>
            </a:r>
            <a:endParaRPr lang="de-DE" dirty="0"/>
          </a:p>
        </p:txBody>
      </p:sp>
      <p:sp>
        <p:nvSpPr>
          <p:cNvPr id="4" name="Foliennummernplatzhalter 3"/>
          <p:cNvSpPr>
            <a:spLocks noGrp="1"/>
          </p:cNvSpPr>
          <p:nvPr>
            <p:ph type="sldNum" sz="quarter" idx="10"/>
          </p:nvPr>
        </p:nvSpPr>
        <p:spPr/>
        <p:txBody>
          <a:bodyPr/>
          <a:lstStyle/>
          <a:p>
            <a:pPr>
              <a:defRPr/>
            </a:pPr>
            <a:fld id="{497BCABE-C277-4822-8651-EF4068D14F68}" type="slidenum">
              <a:rPr lang="de-DE" altLang="de-DE" smtClean="0"/>
              <a:pPr>
                <a:defRPr/>
              </a:pPr>
              <a:t>9</a:t>
            </a:fld>
            <a:endParaRPr lang="de-DE" altLang="de-DE"/>
          </a:p>
        </p:txBody>
      </p:sp>
    </p:spTree>
    <p:extLst>
      <p:ext uri="{BB962C8B-B14F-4D97-AF65-F5344CB8AC3E}">
        <p14:creationId xmlns:p14="http://schemas.microsoft.com/office/powerpoint/2010/main" val="2482491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2000" dirty="0" err="1"/>
              <a:t>Risk</a:t>
            </a:r>
            <a:r>
              <a:rPr lang="de-DE" sz="2000" dirty="0"/>
              <a:t> – </a:t>
            </a:r>
            <a:r>
              <a:rPr lang="de-DE" sz="2000" dirty="0" err="1"/>
              <a:t>Calculator</a:t>
            </a:r>
            <a:endParaRPr lang="de-DE" sz="2000" dirty="0"/>
          </a:p>
          <a:p>
            <a:r>
              <a:rPr lang="de-DE" sz="1800" dirty="0"/>
              <a:t>https://bmc2.org/calculators/cin </a:t>
            </a:r>
          </a:p>
          <a:p>
            <a:endParaRPr lang="de-DE" sz="1800" dirty="0"/>
          </a:p>
          <a:p>
            <a:r>
              <a:rPr lang="de-DE" sz="1200" b="0" i="0" u="none" strike="noStrike" kern="1200" baseline="0" dirty="0">
                <a:solidFill>
                  <a:schemeClr val="tx1"/>
                </a:solidFill>
                <a:latin typeface="Arial" charset="0"/>
                <a:ea typeface="ＭＳ Ｐゴシック" pitchFamily="28" charset="-128"/>
                <a:cs typeface="+mn-cs"/>
              </a:rPr>
              <a:t>Mehran R et al: A simple </a:t>
            </a:r>
            <a:r>
              <a:rPr lang="de-DE" sz="1200" b="0" i="0" u="none" strike="noStrike" kern="1200" baseline="0" dirty="0" err="1">
                <a:solidFill>
                  <a:schemeClr val="tx1"/>
                </a:solidFill>
                <a:latin typeface="Arial" charset="0"/>
                <a:ea typeface="ＭＳ Ｐゴシック" pitchFamily="28" charset="-128"/>
                <a:cs typeface="+mn-cs"/>
              </a:rPr>
              <a:t>risk</a:t>
            </a:r>
            <a:r>
              <a:rPr lang="de-DE" sz="1200" b="0" i="0" u="none" strike="noStrike" kern="1200" baseline="0" dirty="0">
                <a:solidFill>
                  <a:schemeClr val="tx1"/>
                </a:solidFill>
                <a:latin typeface="Arial" charset="0"/>
                <a:ea typeface="ＭＳ Ｐゴシック" pitchFamily="28" charset="-128"/>
                <a:cs typeface="+mn-cs"/>
              </a:rPr>
              <a:t> score </a:t>
            </a:r>
            <a:r>
              <a:rPr lang="de-DE" sz="1200" b="0" i="0" u="none" strike="noStrike" kern="1200" baseline="0" dirty="0" err="1">
                <a:solidFill>
                  <a:schemeClr val="tx1"/>
                </a:solidFill>
                <a:latin typeface="Arial" charset="0"/>
                <a:ea typeface="ＭＳ Ｐゴシック" pitchFamily="28" charset="-128"/>
                <a:cs typeface="+mn-cs"/>
              </a:rPr>
              <a:t>for</a:t>
            </a:r>
            <a:r>
              <a:rPr lang="de-DE" sz="1200" b="0" i="0" u="none" strike="noStrike" kern="1200" baseline="0" dirty="0">
                <a:solidFill>
                  <a:schemeClr val="tx1"/>
                </a:solidFill>
                <a:latin typeface="Arial" charset="0"/>
                <a:ea typeface="ＭＳ Ｐゴシック" pitchFamily="28" charset="-128"/>
                <a:cs typeface="+mn-cs"/>
              </a:rPr>
              <a:t> </a:t>
            </a:r>
            <a:r>
              <a:rPr lang="en-US" sz="1200" b="0" i="0" u="none" strike="noStrike" kern="1200" baseline="0" dirty="0">
                <a:solidFill>
                  <a:schemeClr val="tx1"/>
                </a:solidFill>
                <a:latin typeface="Arial" charset="0"/>
                <a:ea typeface="ＭＳ Ｐゴシック" pitchFamily="28" charset="-128"/>
                <a:cs typeface="+mn-cs"/>
              </a:rPr>
              <a:t>prediction of contrast-induced nephropathy after percutaneous coronary intervention: development and initial validation. J Am </a:t>
            </a:r>
            <a:r>
              <a:rPr lang="en-US" sz="1200" b="0" i="0" u="none" strike="noStrike" kern="1200" baseline="0" dirty="0" err="1">
                <a:solidFill>
                  <a:schemeClr val="tx1"/>
                </a:solidFill>
                <a:latin typeface="Arial" charset="0"/>
                <a:ea typeface="ＭＳ Ｐゴシック" pitchFamily="28" charset="-128"/>
                <a:cs typeface="+mn-cs"/>
              </a:rPr>
              <a:t>Coll</a:t>
            </a:r>
            <a:r>
              <a:rPr lang="en-US" sz="1200" b="0" i="0" u="none" strike="noStrike" kern="1200" baseline="0" dirty="0">
                <a:solidFill>
                  <a:schemeClr val="tx1"/>
                </a:solidFill>
                <a:latin typeface="Arial" charset="0"/>
                <a:ea typeface="ＭＳ Ｐゴシック" pitchFamily="28" charset="-128"/>
                <a:cs typeface="+mn-cs"/>
              </a:rPr>
              <a:t> </a:t>
            </a:r>
            <a:r>
              <a:rPr lang="en-US" sz="1200" b="0" i="0" u="none" strike="noStrike" kern="1200" baseline="0" dirty="0" err="1">
                <a:solidFill>
                  <a:schemeClr val="tx1"/>
                </a:solidFill>
                <a:latin typeface="Arial" charset="0"/>
                <a:ea typeface="ＭＳ Ｐゴシック" pitchFamily="28" charset="-128"/>
                <a:cs typeface="+mn-cs"/>
              </a:rPr>
              <a:t>Cardiol</a:t>
            </a:r>
            <a:r>
              <a:rPr lang="en-US" sz="1200" b="0" i="0" u="none" strike="noStrike" kern="1200" baseline="0" dirty="0">
                <a:solidFill>
                  <a:schemeClr val="tx1"/>
                </a:solidFill>
                <a:latin typeface="Arial" charset="0"/>
                <a:ea typeface="ＭＳ Ｐゴシック" pitchFamily="28" charset="-128"/>
                <a:cs typeface="+mn-cs"/>
              </a:rPr>
              <a:t>. </a:t>
            </a:r>
            <a:r>
              <a:rPr lang="de-DE" sz="1200" b="0" i="0" u="none" strike="noStrike" kern="1200" baseline="0" dirty="0">
                <a:solidFill>
                  <a:schemeClr val="tx1"/>
                </a:solidFill>
                <a:latin typeface="Arial" charset="0"/>
                <a:ea typeface="ＭＳ Ｐゴシック" pitchFamily="28" charset="-128"/>
                <a:cs typeface="+mn-cs"/>
              </a:rPr>
              <a:t>2004;44:1393–1399.</a:t>
            </a:r>
            <a:endParaRPr lang="de-DE" sz="1800" dirty="0"/>
          </a:p>
        </p:txBody>
      </p:sp>
      <p:sp>
        <p:nvSpPr>
          <p:cNvPr id="4" name="Foliennummernplatzhalter 3"/>
          <p:cNvSpPr>
            <a:spLocks noGrp="1"/>
          </p:cNvSpPr>
          <p:nvPr>
            <p:ph type="sldNum" sz="quarter" idx="10"/>
          </p:nvPr>
        </p:nvSpPr>
        <p:spPr/>
        <p:txBody>
          <a:bodyPr/>
          <a:lstStyle/>
          <a:p>
            <a:pPr>
              <a:defRPr/>
            </a:pPr>
            <a:fld id="{497BCABE-C277-4822-8651-EF4068D14F68}" type="slidenum">
              <a:rPr lang="de-DE" altLang="de-DE" smtClean="0"/>
              <a:pPr>
                <a:defRPr/>
              </a:pPr>
              <a:t>12</a:t>
            </a:fld>
            <a:endParaRPr lang="de-DE" altLang="de-DE"/>
          </a:p>
        </p:txBody>
      </p:sp>
    </p:spTree>
    <p:extLst>
      <p:ext uri="{BB962C8B-B14F-4D97-AF65-F5344CB8AC3E}">
        <p14:creationId xmlns:p14="http://schemas.microsoft.com/office/powerpoint/2010/main" val="1929048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63200" y="2286000"/>
            <a:ext cx="6476400" cy="1144800"/>
          </a:xfrm>
        </p:spPr>
        <p:txBody>
          <a:bodyPr/>
          <a:lstStyle>
            <a:lvl1pPr algn="l">
              <a:defRPr sz="3000" b="1"/>
            </a:lvl1pPr>
          </a:lstStyle>
          <a:p>
            <a:r>
              <a:rPr lang="de-DE"/>
              <a:t>Mastertitelformat bearbeiten</a:t>
            </a:r>
            <a:endParaRPr lang="de-DE" dirty="0"/>
          </a:p>
        </p:txBody>
      </p:sp>
      <p:sp>
        <p:nvSpPr>
          <p:cNvPr id="3" name="Untertitel 2"/>
          <p:cNvSpPr>
            <a:spLocks noGrp="1"/>
          </p:cNvSpPr>
          <p:nvPr>
            <p:ph type="subTitle" idx="1"/>
          </p:nvPr>
        </p:nvSpPr>
        <p:spPr>
          <a:xfrm>
            <a:off x="763200" y="3582000"/>
            <a:ext cx="6476400" cy="2059200"/>
          </a:xfrm>
        </p:spPr>
        <p:txBody>
          <a:bodyPr/>
          <a:lstStyle>
            <a:lvl1pPr marL="0" indent="0" algn="l">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163884736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Rectangle 2"/>
          <p:cNvSpPr>
            <a:spLocks noGrp="1" noChangeArrowheads="1"/>
          </p:cNvSpPr>
          <p:nvPr>
            <p:ph type="title"/>
          </p:nvPr>
        </p:nvSpPr>
        <p:spPr bwMode="auto">
          <a:xfrm>
            <a:off x="750094" y="236538"/>
            <a:ext cx="755917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altLang="de-DE"/>
              <a:t>Mastertitelformat bearbeiten</a:t>
            </a:r>
            <a:endParaRPr lang="de-DE" altLang="de-DE" dirty="0"/>
          </a:p>
        </p:txBody>
      </p:sp>
    </p:spTree>
    <p:extLst>
      <p:ext uri="{BB962C8B-B14F-4D97-AF65-F5344CB8AC3E}">
        <p14:creationId xmlns:p14="http://schemas.microsoft.com/office/powerpoint/2010/main" val="101276531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63200" y="2286000"/>
            <a:ext cx="6476400" cy="1144800"/>
          </a:xfrm>
        </p:spPr>
        <p:txBody>
          <a:bodyPr/>
          <a:lstStyle>
            <a:lvl1pPr>
              <a:defRPr sz="3000"/>
            </a:lvl1pPr>
          </a:lstStyle>
          <a:p>
            <a:r>
              <a:rPr lang="de-DE"/>
              <a:t>Mastertitelformat bearbeiten</a:t>
            </a:r>
          </a:p>
        </p:txBody>
      </p:sp>
      <p:sp>
        <p:nvSpPr>
          <p:cNvPr id="3" name="Textplatzhalter 2"/>
          <p:cNvSpPr>
            <a:spLocks noGrp="1"/>
          </p:cNvSpPr>
          <p:nvPr>
            <p:ph type="body" idx="1"/>
          </p:nvPr>
        </p:nvSpPr>
        <p:spPr>
          <a:xfrm>
            <a:off x="763200" y="3582000"/>
            <a:ext cx="6476400" cy="2059200"/>
          </a:xfrm>
        </p:spPr>
        <p:txBody>
          <a:bodyPr/>
          <a:lstStyle>
            <a:lvl1pPr marL="0" indent="0">
              <a:buNone/>
              <a:defRPr sz="1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extLst>
      <p:ext uri="{BB962C8B-B14F-4D97-AF65-F5344CB8AC3E}">
        <p14:creationId xmlns:p14="http://schemas.microsoft.com/office/powerpoint/2010/main" val="125508698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755576" y="1563216"/>
            <a:ext cx="3162300" cy="381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5076056" y="1563216"/>
            <a:ext cx="3162300" cy="381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06895094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91369688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83243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430444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619750" y="1066800"/>
            <a:ext cx="1619250" cy="5105400"/>
          </a:xfrm>
        </p:spPr>
        <p:txBody>
          <a:bodyPr vert="eaVert"/>
          <a:lstStyle/>
          <a:p>
            <a:r>
              <a:rPr lang="de-DE"/>
              <a:t>Mastertitelformat bearbeiten</a:t>
            </a:r>
          </a:p>
        </p:txBody>
      </p:sp>
      <p:sp>
        <p:nvSpPr>
          <p:cNvPr id="3" name="Vertikaler Textplatzhalter 2"/>
          <p:cNvSpPr>
            <a:spLocks noGrp="1"/>
          </p:cNvSpPr>
          <p:nvPr>
            <p:ph type="body" orient="vert" idx="1"/>
          </p:nvPr>
        </p:nvSpPr>
        <p:spPr>
          <a:xfrm>
            <a:off x="762000" y="1066800"/>
            <a:ext cx="4705350" cy="51054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1679909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0094" y="236538"/>
            <a:ext cx="755917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altLang="de-DE" dirty="0"/>
              <a:t>Titel</a:t>
            </a:r>
          </a:p>
        </p:txBody>
      </p:sp>
      <p:sp>
        <p:nvSpPr>
          <p:cNvPr id="1027" name="Rectangle 3"/>
          <p:cNvSpPr>
            <a:spLocks noGrp="1" noChangeArrowheads="1"/>
          </p:cNvSpPr>
          <p:nvPr>
            <p:ph type="body" idx="1"/>
          </p:nvPr>
        </p:nvSpPr>
        <p:spPr bwMode="auto">
          <a:xfrm>
            <a:off x="754856" y="1439862"/>
            <a:ext cx="7553624"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dirty="0"/>
              <a:t>Klicken Sie, um die Formate des Vorlagentextes zu bearbeiten</a:t>
            </a:r>
          </a:p>
          <a:p>
            <a:pPr lvl="1"/>
            <a:r>
              <a:rPr lang="de-DE" altLang="de-DE" dirty="0"/>
              <a:t>Zweite Ebene</a:t>
            </a:r>
          </a:p>
          <a:p>
            <a:pPr lvl="2"/>
            <a:r>
              <a:rPr lang="de-DE" altLang="de-DE" dirty="0"/>
              <a:t>Dritte Ebene</a:t>
            </a:r>
          </a:p>
          <a:p>
            <a:pPr lvl="3"/>
            <a:r>
              <a:rPr lang="de-DE" altLang="de-DE" dirty="0"/>
              <a:t>Vierte Ebene</a:t>
            </a:r>
          </a:p>
        </p:txBody>
      </p:sp>
      <p:pic>
        <p:nvPicPr>
          <p:cNvPr id="1031" name="Picture 7" descr="C:\Dokumente und Einstellungen\c.otto.AGENTUR\Desktop\Klinikum-HP\ppt\Arbeitsmaterialien\LogomitBalken-Freihalte.t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8163" y="0"/>
            <a:ext cx="2255837" cy="9223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Dokumente und Einstellungen\c.otto.AGENTUR\Desktop\Klinikum-HP\ppt\Arbeitsmaterialien\Balken_Blau.t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47163" y="2344738"/>
            <a:ext cx="96837" cy="1711325"/>
          </a:xfrm>
          <a:prstGeom prst="rect">
            <a:avLst/>
          </a:prstGeom>
          <a:noFill/>
          <a:extLst>
            <a:ext uri="{909E8E84-426E-40DD-AFC4-6F175D3DCCD1}">
              <a14:hiddenFill xmlns:a14="http://schemas.microsoft.com/office/drawing/2010/main">
                <a:solidFill>
                  <a:srgbClr val="FFFFFF"/>
                </a:solidFill>
              </a14:hiddenFill>
            </a:ext>
          </a:extLst>
        </p:spPr>
      </p:pic>
      <p:sp>
        <p:nvSpPr>
          <p:cNvPr id="1038" name="Line 14"/>
          <p:cNvSpPr>
            <a:spLocks noChangeShapeType="1"/>
          </p:cNvSpPr>
          <p:nvPr/>
        </p:nvSpPr>
        <p:spPr bwMode="auto">
          <a:xfrm flipH="1">
            <a:off x="762000" y="922338"/>
            <a:ext cx="8050213" cy="0"/>
          </a:xfrm>
          <a:prstGeom prst="line">
            <a:avLst/>
          </a:prstGeom>
          <a:noFill/>
          <a:ln w="12700">
            <a:solidFill>
              <a:srgbClr val="0079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41" name="Line 17"/>
          <p:cNvSpPr>
            <a:spLocks noChangeShapeType="1"/>
          </p:cNvSpPr>
          <p:nvPr/>
        </p:nvSpPr>
        <p:spPr bwMode="auto">
          <a:xfrm flipV="1">
            <a:off x="7632700" y="6426200"/>
            <a:ext cx="0" cy="431800"/>
          </a:xfrm>
          <a:prstGeom prst="line">
            <a:avLst/>
          </a:prstGeom>
          <a:noFill/>
          <a:ln w="9525">
            <a:solidFill>
              <a:srgbClr val="0079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42" name="Text Box 18"/>
          <p:cNvSpPr txBox="1">
            <a:spLocks noChangeArrowheads="1"/>
          </p:cNvSpPr>
          <p:nvPr/>
        </p:nvSpPr>
        <p:spPr bwMode="auto">
          <a:xfrm>
            <a:off x="762000" y="23622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pPr>
            <a:endParaRPr lang="de-DE" altLang="de-DE" sz="2400">
              <a:latin typeface="Times New Roman" panose="02020603050405020304" pitchFamily="18" charset="0"/>
            </a:endParaRPr>
          </a:p>
        </p:txBody>
      </p:sp>
      <p:sp>
        <p:nvSpPr>
          <p:cNvPr id="10" name="Rectangle 5">
            <a:extLst>
              <a:ext uri="{FF2B5EF4-FFF2-40B4-BE49-F238E27FC236}">
                <a16:creationId xmlns:a16="http://schemas.microsoft.com/office/drawing/2014/main" id="{A948E202-3D1C-49BC-9AB0-2E1D691449D8}"/>
              </a:ext>
            </a:extLst>
          </p:cNvPr>
          <p:cNvSpPr txBox="1">
            <a:spLocks noChangeArrowheads="1"/>
          </p:cNvSpPr>
          <p:nvPr userDrawn="1"/>
        </p:nvSpPr>
        <p:spPr bwMode="auto">
          <a:xfrm>
            <a:off x="7626816" y="6412944"/>
            <a:ext cx="1506136"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ctr" rtl="0" fontAlgn="base">
              <a:lnSpc>
                <a:spcPct val="100000"/>
              </a:lnSpc>
              <a:spcBef>
                <a:spcPct val="0"/>
              </a:spcBef>
              <a:spcAft>
                <a:spcPct val="0"/>
              </a:spcAft>
              <a:defRPr sz="1000" kern="1200">
                <a:solidFill>
                  <a:schemeClr val="accent1"/>
                </a:solidFill>
                <a:latin typeface="Arial" panose="020B0604020202020204" pitchFamily="34" charset="0"/>
                <a:ea typeface="+mn-ea"/>
                <a:cs typeface="+mn-cs"/>
              </a:defRPr>
            </a:lvl1pPr>
            <a:lvl2pPr marL="457200" algn="l" rtl="0" fontAlgn="base">
              <a:lnSpc>
                <a:spcPct val="110000"/>
              </a:lnSpc>
              <a:spcBef>
                <a:spcPct val="30000"/>
              </a:spcBef>
              <a:spcAft>
                <a:spcPct val="0"/>
              </a:spcAft>
              <a:defRPr kern="1200">
                <a:solidFill>
                  <a:schemeClr val="tx1"/>
                </a:solidFill>
                <a:latin typeface="Arial" panose="020B0604020202020204" pitchFamily="34" charset="0"/>
                <a:ea typeface="+mn-ea"/>
                <a:cs typeface="+mn-cs"/>
              </a:defRPr>
            </a:lvl2pPr>
            <a:lvl3pPr marL="914400" algn="l" rtl="0" fontAlgn="base">
              <a:lnSpc>
                <a:spcPct val="110000"/>
              </a:lnSpc>
              <a:spcBef>
                <a:spcPct val="30000"/>
              </a:spcBef>
              <a:spcAft>
                <a:spcPct val="0"/>
              </a:spcAft>
              <a:defRPr kern="1200">
                <a:solidFill>
                  <a:schemeClr val="tx1"/>
                </a:solidFill>
                <a:latin typeface="Arial" panose="020B0604020202020204" pitchFamily="34" charset="0"/>
                <a:ea typeface="+mn-ea"/>
                <a:cs typeface="+mn-cs"/>
              </a:defRPr>
            </a:lvl3pPr>
            <a:lvl4pPr marL="1371600" algn="l" rtl="0" fontAlgn="base">
              <a:lnSpc>
                <a:spcPct val="110000"/>
              </a:lnSpc>
              <a:spcBef>
                <a:spcPct val="30000"/>
              </a:spcBef>
              <a:spcAft>
                <a:spcPct val="0"/>
              </a:spcAft>
              <a:defRPr kern="1200">
                <a:solidFill>
                  <a:schemeClr val="tx1"/>
                </a:solidFill>
                <a:latin typeface="Arial" panose="020B0604020202020204" pitchFamily="34" charset="0"/>
                <a:ea typeface="+mn-ea"/>
                <a:cs typeface="+mn-cs"/>
              </a:defRPr>
            </a:lvl4pPr>
            <a:lvl5pPr marL="1828800" algn="l" rtl="0" fontAlgn="base">
              <a:lnSpc>
                <a:spcPct val="110000"/>
              </a:lnSpc>
              <a:spcBef>
                <a:spcPct val="3000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altLang="de-DE" b="1" dirty="0"/>
              <a:t>Dr. med. Carsten Hafer </a:t>
            </a:r>
            <a:r>
              <a:rPr lang="de-DE" altLang="de-DE" sz="900" dirty="0"/>
              <a:t>Klinikum Braunschweig </a:t>
            </a:r>
          </a:p>
          <a:p>
            <a:r>
              <a:rPr lang="de-DE" altLang="de-DE" sz="900" dirty="0"/>
              <a:t>Med. Klinik V Nephrologie </a:t>
            </a:r>
          </a:p>
        </p:txBody>
      </p:sp>
      <p:pic>
        <p:nvPicPr>
          <p:cNvPr id="12" name="Grafik 11">
            <a:extLst>
              <a:ext uri="{FF2B5EF4-FFF2-40B4-BE49-F238E27FC236}">
                <a16:creationId xmlns:a16="http://schemas.microsoft.com/office/drawing/2014/main" id="{20E5D0AD-CB0C-4F08-8679-6A320B01033C}"/>
              </a:ext>
            </a:extLst>
          </p:cNvPr>
          <p:cNvPicPr>
            <a:picLocks noChangeAspect="1"/>
          </p:cNvPicPr>
          <p:nvPr userDrawn="1"/>
        </p:nvPicPr>
        <p:blipFill>
          <a:blip r:embed="rId12"/>
          <a:stretch>
            <a:fillRect/>
          </a:stretch>
        </p:blipFill>
        <p:spPr>
          <a:xfrm>
            <a:off x="-17979" y="5725086"/>
            <a:ext cx="2285724" cy="113291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9" r:id="rId8"/>
  </p:sldLayoutIdLst>
  <p:transition spd="slow">
    <p:push dir="u"/>
  </p:transition>
  <p:hf sldNum="0" hdr="0" ftr="0" dt="0"/>
  <p:txStyles>
    <p:titleStyle>
      <a:lvl1pPr algn="l" rtl="0" eaLnBrk="1" fontAlgn="base" hangingPunct="1">
        <a:spcBef>
          <a:spcPct val="0"/>
        </a:spcBef>
        <a:spcAft>
          <a:spcPct val="0"/>
        </a:spcAft>
        <a:defRPr sz="2400" b="1" kern="12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panose="020B0604020202020204" pitchFamily="34" charset="0"/>
        </a:defRPr>
      </a:lvl2pPr>
      <a:lvl3pPr algn="l" rtl="0" eaLnBrk="1" fontAlgn="base" hangingPunct="1">
        <a:spcBef>
          <a:spcPct val="0"/>
        </a:spcBef>
        <a:spcAft>
          <a:spcPct val="0"/>
        </a:spcAft>
        <a:defRPr sz="2400">
          <a:solidFill>
            <a:schemeClr val="tx2"/>
          </a:solidFill>
          <a:latin typeface="Arial" panose="020B0604020202020204" pitchFamily="34" charset="0"/>
        </a:defRPr>
      </a:lvl3pPr>
      <a:lvl4pPr algn="l" rtl="0" eaLnBrk="1" fontAlgn="base" hangingPunct="1">
        <a:spcBef>
          <a:spcPct val="0"/>
        </a:spcBef>
        <a:spcAft>
          <a:spcPct val="0"/>
        </a:spcAft>
        <a:defRPr sz="2400">
          <a:solidFill>
            <a:schemeClr val="tx2"/>
          </a:solidFill>
          <a:latin typeface="Arial" panose="020B0604020202020204" pitchFamily="34" charset="0"/>
        </a:defRPr>
      </a:lvl4pPr>
      <a:lvl5pPr algn="l" rtl="0" eaLnBrk="1" fontAlgn="base" hangingPunct="1">
        <a:spcBef>
          <a:spcPct val="0"/>
        </a:spcBef>
        <a:spcAft>
          <a:spcPct val="0"/>
        </a:spcAft>
        <a:defRPr sz="2400">
          <a:solidFill>
            <a:schemeClr val="tx2"/>
          </a:solidFill>
          <a:latin typeface="Arial" panose="020B0604020202020204" pitchFamily="34" charset="0"/>
        </a:defRPr>
      </a:lvl5pPr>
      <a:lvl6pPr marL="457200" algn="l" rtl="0" eaLnBrk="1" fontAlgn="base" hangingPunct="1">
        <a:spcBef>
          <a:spcPct val="0"/>
        </a:spcBef>
        <a:spcAft>
          <a:spcPct val="0"/>
        </a:spcAft>
        <a:defRPr sz="2400">
          <a:solidFill>
            <a:schemeClr val="tx2"/>
          </a:solidFill>
          <a:latin typeface="Arial" panose="020B0604020202020204" pitchFamily="34" charset="0"/>
        </a:defRPr>
      </a:lvl6pPr>
      <a:lvl7pPr marL="914400" algn="l" rtl="0" eaLnBrk="1" fontAlgn="base" hangingPunct="1">
        <a:spcBef>
          <a:spcPct val="0"/>
        </a:spcBef>
        <a:spcAft>
          <a:spcPct val="0"/>
        </a:spcAft>
        <a:defRPr sz="2400">
          <a:solidFill>
            <a:schemeClr val="tx2"/>
          </a:solidFill>
          <a:latin typeface="Arial" panose="020B0604020202020204" pitchFamily="34" charset="0"/>
        </a:defRPr>
      </a:lvl7pPr>
      <a:lvl8pPr marL="1371600" algn="l" rtl="0" eaLnBrk="1" fontAlgn="base" hangingPunct="1">
        <a:spcBef>
          <a:spcPct val="0"/>
        </a:spcBef>
        <a:spcAft>
          <a:spcPct val="0"/>
        </a:spcAft>
        <a:defRPr sz="2400">
          <a:solidFill>
            <a:schemeClr val="tx2"/>
          </a:solidFill>
          <a:latin typeface="Arial" panose="020B0604020202020204" pitchFamily="34" charset="0"/>
        </a:defRPr>
      </a:lvl8pPr>
      <a:lvl9pPr marL="1828800" algn="l" rtl="0" eaLnBrk="1" fontAlgn="base" hangingPunct="1">
        <a:spcBef>
          <a:spcPct val="0"/>
        </a:spcBef>
        <a:spcAft>
          <a:spcPct val="0"/>
        </a:spcAft>
        <a:defRPr sz="2400">
          <a:solidFill>
            <a:schemeClr val="tx2"/>
          </a:solidFill>
          <a:latin typeface="Arial" panose="020B0604020202020204" pitchFamily="34" charset="0"/>
        </a:defRPr>
      </a:lvl9pPr>
    </p:titleStyle>
    <p:bodyStyle>
      <a:lvl1pPr algn="l" rtl="0" eaLnBrk="1" fontAlgn="base" hangingPunct="1">
        <a:spcBef>
          <a:spcPct val="20000"/>
        </a:spcBef>
        <a:spcAft>
          <a:spcPct val="0"/>
        </a:spcAft>
        <a:defRPr kern="1200">
          <a:solidFill>
            <a:schemeClr val="tx1"/>
          </a:solidFill>
          <a:latin typeface="+mn-lt"/>
          <a:ea typeface="+mn-ea"/>
          <a:cs typeface="+mn-cs"/>
        </a:defRPr>
      </a:lvl1pPr>
      <a:lvl2pPr marL="379413" indent="-185738" algn="l" rtl="0" eaLnBrk="1" fontAlgn="base" hangingPunct="1">
        <a:spcBef>
          <a:spcPct val="20000"/>
        </a:spcBef>
        <a:spcAft>
          <a:spcPct val="0"/>
        </a:spcAft>
        <a:buChar char="•"/>
        <a:defRPr kern="1200">
          <a:solidFill>
            <a:schemeClr val="tx1"/>
          </a:solidFill>
          <a:latin typeface="+mn-lt"/>
          <a:ea typeface="+mn-ea"/>
          <a:cs typeface="+mn-cs"/>
        </a:defRPr>
      </a:lvl2pPr>
      <a:lvl3pPr marL="758825" indent="-185738" algn="l" rtl="0" eaLnBrk="1" fontAlgn="base" hangingPunct="1">
        <a:spcBef>
          <a:spcPct val="20000"/>
        </a:spcBef>
        <a:spcAft>
          <a:spcPct val="0"/>
        </a:spcAft>
        <a:buChar char="-"/>
        <a:defRPr sz="1600" kern="1200">
          <a:solidFill>
            <a:schemeClr val="tx1"/>
          </a:solidFill>
          <a:latin typeface="+mn-lt"/>
          <a:ea typeface="+mn-ea"/>
          <a:cs typeface="+mn-cs"/>
        </a:defRPr>
      </a:lvl3pPr>
      <a:lvl4pPr marL="1239838" indent="-195263" algn="l" rtl="0" eaLnBrk="1" fontAlgn="base" hangingPunct="1">
        <a:spcBef>
          <a:spcPct val="20000"/>
        </a:spcBef>
        <a:spcAft>
          <a:spcPct val="0"/>
        </a:spcAft>
        <a:buChar char="•"/>
        <a:defRPr sz="1400" kern="1200">
          <a:solidFill>
            <a:schemeClr val="tx1"/>
          </a:solidFill>
          <a:latin typeface="+mn-lt"/>
          <a:ea typeface="+mn-ea"/>
          <a:cs typeface="+mn-cs"/>
        </a:defRPr>
      </a:lvl4pPr>
      <a:lvl5pPr marL="2130425"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bmc2.org/calculators/ci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emf"/></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content.nejm.org/content/vol331/issue21/images/large/04f1.jpeg"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56.emf"/></Relationships>
</file>

<file path=ppt/slides/_rels/slide4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2.emf"/><Relationship Id="rId4" Type="http://schemas.openxmlformats.org/officeDocument/2006/relationships/image" Target="../media/image61.emf"/></Relationships>
</file>

<file path=ppt/slides/_rels/slide45.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emf"/><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75.jpeg"/><Relationship Id="rId11" Type="http://schemas.openxmlformats.org/officeDocument/2006/relationships/image" Target="../media/image80.jpeg"/><Relationship Id="rId5" Type="http://schemas.openxmlformats.org/officeDocument/2006/relationships/image" Target="../media/image74.jpeg"/><Relationship Id="rId10" Type="http://schemas.openxmlformats.org/officeDocument/2006/relationships/image" Target="../media/image79.jpeg"/><Relationship Id="rId4" Type="http://schemas.openxmlformats.org/officeDocument/2006/relationships/image" Target="../media/image73.jpeg"/><Relationship Id="rId9" Type="http://schemas.openxmlformats.org/officeDocument/2006/relationships/image" Target="../media/image7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2.emf"/></Relationships>
</file>

<file path=ppt/slides/_rels/slide5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87.emf"/><Relationship Id="rId4" Type="http://schemas.openxmlformats.org/officeDocument/2006/relationships/image" Target="../media/image86.wmf"/></Relationships>
</file>

<file path=ppt/slides/_rels/slide62.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91.emf"/></Relationships>
</file>

<file path=ppt/slides/_rels/slide66.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94.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descr="Bildergebnis für klinikum braunschweig">
            <a:extLst>
              <a:ext uri="{FF2B5EF4-FFF2-40B4-BE49-F238E27FC236}">
                <a16:creationId xmlns:a16="http://schemas.microsoft.com/office/drawing/2014/main" id="{06CCDAB8-C342-451A-B803-041642AEE84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Rechteck 10">
            <a:extLst>
              <a:ext uri="{FF2B5EF4-FFF2-40B4-BE49-F238E27FC236}">
                <a16:creationId xmlns:a16="http://schemas.microsoft.com/office/drawing/2014/main" id="{2F759927-FD21-413B-BF92-22E9E5B8C27A}"/>
              </a:ext>
            </a:extLst>
          </p:cNvPr>
          <p:cNvSpPr/>
          <p:nvPr/>
        </p:nvSpPr>
        <p:spPr>
          <a:xfrm>
            <a:off x="5828996" y="3581515"/>
            <a:ext cx="3315004" cy="898387"/>
          </a:xfrm>
          <a:prstGeom prst="rect">
            <a:avLst/>
          </a:prstGeom>
        </p:spPr>
        <p:txBody>
          <a:bodyPr wrap="square">
            <a:spAutoFit/>
          </a:bodyPr>
          <a:lstStyle/>
          <a:p>
            <a:pPr>
              <a:defRPr/>
            </a:pPr>
            <a:r>
              <a:rPr lang="de-DE" b="1" dirty="0">
                <a:solidFill>
                  <a:schemeClr val="accent1"/>
                </a:solidFill>
              </a:rPr>
              <a:t>Dr. med. Carsten Hafer</a:t>
            </a:r>
          </a:p>
          <a:p>
            <a:pPr>
              <a:defRPr/>
            </a:pPr>
            <a:r>
              <a:rPr lang="de-DE" sz="1200" b="1" dirty="0">
                <a:solidFill>
                  <a:schemeClr val="accent1"/>
                </a:solidFill>
              </a:rPr>
              <a:t>Facharzt Innere Medizin, Nephrologie</a:t>
            </a:r>
          </a:p>
          <a:p>
            <a:pPr>
              <a:defRPr/>
            </a:pPr>
            <a:r>
              <a:rPr lang="de-DE" sz="1200" b="1" dirty="0">
                <a:solidFill>
                  <a:schemeClr val="accent1"/>
                </a:solidFill>
              </a:rPr>
              <a:t>Facharzt Internistische Intensivmedizin</a:t>
            </a:r>
            <a:endParaRPr lang="de-DE" sz="1200" dirty="0"/>
          </a:p>
        </p:txBody>
      </p:sp>
      <p:pic>
        <p:nvPicPr>
          <p:cNvPr id="6" name="Grafik 5">
            <a:extLst>
              <a:ext uri="{FF2B5EF4-FFF2-40B4-BE49-F238E27FC236}">
                <a16:creationId xmlns:a16="http://schemas.microsoft.com/office/drawing/2014/main" id="{50D3D18E-3681-48B8-98C5-1378C49DE8F3}"/>
              </a:ext>
            </a:extLst>
          </p:cNvPr>
          <p:cNvPicPr>
            <a:picLocks noChangeAspect="1"/>
          </p:cNvPicPr>
          <p:nvPr/>
        </p:nvPicPr>
        <p:blipFill>
          <a:blip r:embed="rId3"/>
          <a:stretch>
            <a:fillRect/>
          </a:stretch>
        </p:blipFill>
        <p:spPr>
          <a:xfrm>
            <a:off x="33596" y="20444"/>
            <a:ext cx="5828996" cy="4479902"/>
          </a:xfrm>
          <a:prstGeom prst="rect">
            <a:avLst/>
          </a:prstGeom>
        </p:spPr>
      </p:pic>
      <p:sp>
        <p:nvSpPr>
          <p:cNvPr id="8" name="Titel 1">
            <a:extLst>
              <a:ext uri="{FF2B5EF4-FFF2-40B4-BE49-F238E27FC236}">
                <a16:creationId xmlns:a16="http://schemas.microsoft.com/office/drawing/2014/main" id="{16465FBF-5983-4102-BD40-C270E36ECDBD}"/>
              </a:ext>
            </a:extLst>
          </p:cNvPr>
          <p:cNvSpPr txBox="1">
            <a:spLocks/>
          </p:cNvSpPr>
          <p:nvPr/>
        </p:nvSpPr>
        <p:spPr bwMode="auto">
          <a:xfrm>
            <a:off x="2267744" y="4814954"/>
            <a:ext cx="6225548" cy="11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000" b="1" kern="12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panose="020B0604020202020204" pitchFamily="34" charset="0"/>
              </a:defRPr>
            </a:lvl2pPr>
            <a:lvl3pPr algn="l" rtl="0" eaLnBrk="1" fontAlgn="base" hangingPunct="1">
              <a:spcBef>
                <a:spcPct val="0"/>
              </a:spcBef>
              <a:spcAft>
                <a:spcPct val="0"/>
              </a:spcAft>
              <a:defRPr sz="2400">
                <a:solidFill>
                  <a:schemeClr val="tx2"/>
                </a:solidFill>
                <a:latin typeface="Arial" panose="020B0604020202020204" pitchFamily="34" charset="0"/>
              </a:defRPr>
            </a:lvl3pPr>
            <a:lvl4pPr algn="l" rtl="0" eaLnBrk="1" fontAlgn="base" hangingPunct="1">
              <a:spcBef>
                <a:spcPct val="0"/>
              </a:spcBef>
              <a:spcAft>
                <a:spcPct val="0"/>
              </a:spcAft>
              <a:defRPr sz="2400">
                <a:solidFill>
                  <a:schemeClr val="tx2"/>
                </a:solidFill>
                <a:latin typeface="Arial" panose="020B0604020202020204" pitchFamily="34" charset="0"/>
              </a:defRPr>
            </a:lvl4pPr>
            <a:lvl5pPr algn="l" rtl="0" eaLnBrk="1" fontAlgn="base" hangingPunct="1">
              <a:spcBef>
                <a:spcPct val="0"/>
              </a:spcBef>
              <a:spcAft>
                <a:spcPct val="0"/>
              </a:spcAft>
              <a:defRPr sz="2400">
                <a:solidFill>
                  <a:schemeClr val="tx2"/>
                </a:solidFill>
                <a:latin typeface="Arial" panose="020B0604020202020204" pitchFamily="34" charset="0"/>
              </a:defRPr>
            </a:lvl5pPr>
            <a:lvl6pPr marL="457200" algn="l" rtl="0" eaLnBrk="1" fontAlgn="base" hangingPunct="1">
              <a:spcBef>
                <a:spcPct val="0"/>
              </a:spcBef>
              <a:spcAft>
                <a:spcPct val="0"/>
              </a:spcAft>
              <a:defRPr sz="2400">
                <a:solidFill>
                  <a:schemeClr val="tx2"/>
                </a:solidFill>
                <a:latin typeface="Arial" panose="020B0604020202020204" pitchFamily="34" charset="0"/>
              </a:defRPr>
            </a:lvl6pPr>
            <a:lvl7pPr marL="914400" algn="l" rtl="0" eaLnBrk="1" fontAlgn="base" hangingPunct="1">
              <a:spcBef>
                <a:spcPct val="0"/>
              </a:spcBef>
              <a:spcAft>
                <a:spcPct val="0"/>
              </a:spcAft>
              <a:defRPr sz="2400">
                <a:solidFill>
                  <a:schemeClr val="tx2"/>
                </a:solidFill>
                <a:latin typeface="Arial" panose="020B0604020202020204" pitchFamily="34" charset="0"/>
              </a:defRPr>
            </a:lvl7pPr>
            <a:lvl8pPr marL="1371600" algn="l" rtl="0" eaLnBrk="1" fontAlgn="base" hangingPunct="1">
              <a:spcBef>
                <a:spcPct val="0"/>
              </a:spcBef>
              <a:spcAft>
                <a:spcPct val="0"/>
              </a:spcAft>
              <a:defRPr sz="2400">
                <a:solidFill>
                  <a:schemeClr val="tx2"/>
                </a:solidFill>
                <a:latin typeface="Arial" panose="020B0604020202020204" pitchFamily="34" charset="0"/>
              </a:defRPr>
            </a:lvl8pPr>
            <a:lvl9pPr marL="1828800" algn="l" rtl="0" eaLnBrk="1" fontAlgn="base" hangingPunct="1">
              <a:spcBef>
                <a:spcPct val="0"/>
              </a:spcBef>
              <a:spcAft>
                <a:spcPct val="0"/>
              </a:spcAft>
              <a:defRPr sz="2400">
                <a:solidFill>
                  <a:schemeClr val="tx2"/>
                </a:solidFill>
                <a:latin typeface="Arial" panose="020B0604020202020204" pitchFamily="34" charset="0"/>
              </a:defRPr>
            </a:lvl9pPr>
          </a:lstStyle>
          <a:p>
            <a:pPr algn="ctr">
              <a:lnSpc>
                <a:spcPct val="100000"/>
              </a:lnSpc>
            </a:pPr>
            <a:r>
              <a:rPr lang="de-DE" sz="3600" dirty="0"/>
              <a:t>„Jodhaltiges Kontrastmittel ist nicht </a:t>
            </a:r>
          </a:p>
          <a:p>
            <a:pPr algn="ctr">
              <a:lnSpc>
                <a:spcPct val="100000"/>
              </a:lnSpc>
            </a:pPr>
            <a:r>
              <a:rPr lang="de-DE" sz="3600" dirty="0"/>
              <a:t>nierenschädlich“</a:t>
            </a:r>
          </a:p>
        </p:txBody>
      </p:sp>
      <p:sp>
        <p:nvSpPr>
          <p:cNvPr id="2" name="Textfeld 1">
            <a:extLst>
              <a:ext uri="{FF2B5EF4-FFF2-40B4-BE49-F238E27FC236}">
                <a16:creationId xmlns:a16="http://schemas.microsoft.com/office/drawing/2014/main" id="{9B9E8338-B568-4657-A428-B8C265859111}"/>
              </a:ext>
            </a:extLst>
          </p:cNvPr>
          <p:cNvSpPr txBox="1"/>
          <p:nvPr/>
        </p:nvSpPr>
        <p:spPr>
          <a:xfrm>
            <a:off x="5076056" y="5048965"/>
            <a:ext cx="2416046" cy="654475"/>
          </a:xfrm>
          <a:prstGeom prst="rect">
            <a:avLst/>
          </a:prstGeom>
          <a:solidFill>
            <a:schemeClr val="bg1"/>
          </a:solidFill>
        </p:spPr>
        <p:txBody>
          <a:bodyPr wrap="none" rtlCol="0">
            <a:spAutoFit/>
          </a:bodyPr>
          <a:lstStyle/>
          <a:p>
            <a:r>
              <a:rPr lang="de-DE" sz="3600" b="1" dirty="0">
                <a:solidFill>
                  <a:schemeClr val="tx2"/>
                </a:solidFill>
                <a:latin typeface="+mj-lt"/>
                <a:ea typeface="+mj-ea"/>
                <a:cs typeface="+mj-cs"/>
              </a:rPr>
              <a:t>nur wenig</a:t>
            </a:r>
          </a:p>
        </p:txBody>
      </p:sp>
    </p:spTree>
    <p:extLst>
      <p:ext uri="{BB962C8B-B14F-4D97-AF65-F5344CB8AC3E}">
        <p14:creationId xmlns:p14="http://schemas.microsoft.com/office/powerpoint/2010/main" val="1761010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6A3B2DB-28E7-446C-A69E-A73F49ED60DF}"/>
              </a:ext>
            </a:extLst>
          </p:cNvPr>
          <p:cNvSpPr>
            <a:spLocks noGrp="1"/>
          </p:cNvSpPr>
          <p:nvPr>
            <p:ph idx="1"/>
          </p:nvPr>
        </p:nvSpPr>
        <p:spPr/>
        <p:txBody>
          <a:bodyPr/>
          <a:lstStyle/>
          <a:p>
            <a:br>
              <a:rPr lang="de-DE" dirty="0"/>
            </a:br>
            <a:r>
              <a:rPr lang="de-DE" dirty="0"/>
              <a:t>Anstieg Kreatinin nach intravasaler (intravenös, intraarteriell) Gabe von iodhaltigem Kontrastmittel (KM). </a:t>
            </a:r>
          </a:p>
          <a:p>
            <a:pPr marL="285750" indent="-285750">
              <a:buFont typeface="Wingdings" panose="05000000000000000000" pitchFamily="2" charset="2"/>
              <a:buChar char="à"/>
            </a:pPr>
            <a:r>
              <a:rPr lang="de-DE" dirty="0"/>
              <a:t>Erhöhung der Kreatinin-Konzentration </a:t>
            </a:r>
          </a:p>
          <a:p>
            <a:pPr marL="665163" lvl="1" indent="-285750">
              <a:buFont typeface="Wingdings" panose="05000000000000000000" pitchFamily="2" charset="2"/>
              <a:buChar char="à"/>
            </a:pPr>
            <a:r>
              <a:rPr lang="de-DE" dirty="0"/>
              <a:t>von 25% oder 50% </a:t>
            </a:r>
          </a:p>
          <a:p>
            <a:pPr marL="665163" lvl="1" indent="-285750">
              <a:buFont typeface="Wingdings" panose="05000000000000000000" pitchFamily="2" charset="2"/>
              <a:buChar char="à"/>
            </a:pPr>
            <a:r>
              <a:rPr lang="de-DE" dirty="0"/>
              <a:t>bzw. 0.3 oder 0.5 mg/dl </a:t>
            </a:r>
          </a:p>
          <a:p>
            <a:pPr marL="285750" indent="-285750">
              <a:buFont typeface="Wingdings" panose="05000000000000000000" pitchFamily="2" charset="2"/>
              <a:buChar char="à"/>
            </a:pPr>
            <a:r>
              <a:rPr lang="de-DE" dirty="0"/>
              <a:t>Zeitraum von 48 - 72 Stunden nach Untersuchung </a:t>
            </a:r>
          </a:p>
          <a:p>
            <a:pPr marL="285750" indent="-285750">
              <a:buFont typeface="Wingdings" panose="05000000000000000000" pitchFamily="2" charset="2"/>
              <a:buChar char="à"/>
            </a:pPr>
            <a:endParaRPr lang="de-DE" dirty="0"/>
          </a:p>
          <a:p>
            <a:pPr marL="285750" indent="-285750">
              <a:buFont typeface="Wingdings" panose="05000000000000000000" pitchFamily="2" charset="2"/>
              <a:buChar char="à"/>
            </a:pPr>
            <a:endParaRPr lang="de-DE" dirty="0"/>
          </a:p>
          <a:p>
            <a:pPr marL="285750" indent="-285750">
              <a:buFont typeface="Wingdings" panose="05000000000000000000" pitchFamily="2" charset="2"/>
              <a:buChar char="à"/>
            </a:pPr>
            <a:r>
              <a:rPr lang="de-DE" dirty="0"/>
              <a:t>Warum nicht weltweit akzeptierte AKI-Definition/Stadieneinteilung ???</a:t>
            </a:r>
          </a:p>
          <a:p>
            <a:pPr marL="665163" lvl="1" indent="-285750">
              <a:buFont typeface="Wingdings" panose="05000000000000000000" pitchFamily="2" charset="2"/>
              <a:buChar char="à"/>
            </a:pPr>
            <a:r>
              <a:rPr lang="de-DE" dirty="0"/>
              <a:t>nicht nachvollziehbar.</a:t>
            </a:r>
          </a:p>
        </p:txBody>
      </p:sp>
      <p:sp>
        <p:nvSpPr>
          <p:cNvPr id="3" name="Titel 2">
            <a:extLst>
              <a:ext uri="{FF2B5EF4-FFF2-40B4-BE49-F238E27FC236}">
                <a16:creationId xmlns:a16="http://schemas.microsoft.com/office/drawing/2014/main" id="{788A96AC-C37B-4840-9D8D-56C0D738DDE4}"/>
              </a:ext>
            </a:extLst>
          </p:cNvPr>
          <p:cNvSpPr>
            <a:spLocks noGrp="1"/>
          </p:cNvSpPr>
          <p:nvPr>
            <p:ph type="title"/>
          </p:nvPr>
        </p:nvSpPr>
        <p:spPr/>
        <p:txBody>
          <a:bodyPr/>
          <a:lstStyle/>
          <a:p>
            <a:r>
              <a:rPr lang="de-DE" dirty="0"/>
              <a:t>Definition</a:t>
            </a:r>
          </a:p>
        </p:txBody>
      </p:sp>
    </p:spTree>
    <p:extLst>
      <p:ext uri="{BB962C8B-B14F-4D97-AF65-F5344CB8AC3E}">
        <p14:creationId xmlns:p14="http://schemas.microsoft.com/office/powerpoint/2010/main" val="252312902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DE" altLang="de-DE" b="1" dirty="0"/>
              <a:t>Klinik</a:t>
            </a:r>
          </a:p>
        </p:txBody>
      </p:sp>
      <p:sp>
        <p:nvSpPr>
          <p:cNvPr id="80899" name="Rectangle 3"/>
          <p:cNvSpPr>
            <a:spLocks noGrp="1" noChangeArrowheads="1"/>
          </p:cNvSpPr>
          <p:nvPr>
            <p:ph type="body" idx="1"/>
          </p:nvPr>
        </p:nvSpPr>
        <p:spPr/>
        <p:txBody>
          <a:bodyPr/>
          <a:lstStyle/>
          <a:p>
            <a:pPr marL="533400" indent="-533400">
              <a:lnSpc>
                <a:spcPct val="90000"/>
              </a:lnSpc>
            </a:pPr>
            <a:r>
              <a:rPr lang="de-DE" altLang="de-DE" sz="2800" dirty="0"/>
              <a:t>Typischerweise ist die KM – Nephropathie</a:t>
            </a:r>
          </a:p>
          <a:p>
            <a:pPr marL="914400" lvl="1" indent="-457200">
              <a:lnSpc>
                <a:spcPct val="90000"/>
              </a:lnSpc>
              <a:buFontTx/>
              <a:buAutoNum type="arabicPeriod"/>
            </a:pPr>
            <a:endParaRPr lang="de-DE" altLang="de-DE" b="1" dirty="0"/>
          </a:p>
          <a:p>
            <a:pPr marL="914400" lvl="1" indent="-457200">
              <a:lnSpc>
                <a:spcPct val="90000"/>
              </a:lnSpc>
              <a:buFontTx/>
              <a:buAutoNum type="arabicPeriod"/>
            </a:pPr>
            <a:r>
              <a:rPr lang="de-DE" altLang="de-DE" b="1" dirty="0"/>
              <a:t>nicht – </a:t>
            </a:r>
            <a:r>
              <a:rPr lang="de-DE" altLang="de-DE" b="1" dirty="0" err="1"/>
              <a:t>oligurisch</a:t>
            </a:r>
            <a:r>
              <a:rPr lang="de-DE" altLang="de-DE" b="1" dirty="0"/>
              <a:t> </a:t>
            </a:r>
          </a:p>
          <a:p>
            <a:pPr marL="1295400" lvl="2" indent="-381000">
              <a:lnSpc>
                <a:spcPct val="90000"/>
              </a:lnSpc>
            </a:pPr>
            <a:r>
              <a:rPr lang="de-DE" altLang="de-DE" sz="2000" dirty="0"/>
              <a:t>(Diurese &gt; 500 ml/24h)</a:t>
            </a:r>
          </a:p>
          <a:p>
            <a:pPr marL="914400" lvl="1" indent="-457200">
              <a:lnSpc>
                <a:spcPct val="90000"/>
              </a:lnSpc>
              <a:buFontTx/>
              <a:buAutoNum type="arabicPeriod"/>
            </a:pPr>
            <a:r>
              <a:rPr lang="de-DE" altLang="de-DE" b="1" dirty="0"/>
              <a:t>reversibel (!)</a:t>
            </a:r>
          </a:p>
          <a:p>
            <a:pPr marL="1295400" lvl="2" indent="-381000">
              <a:lnSpc>
                <a:spcPct val="90000"/>
              </a:lnSpc>
            </a:pPr>
            <a:r>
              <a:rPr lang="de-DE" altLang="de-DE" sz="2000" dirty="0"/>
              <a:t>Verlauf des </a:t>
            </a:r>
            <a:r>
              <a:rPr lang="de-DE" altLang="de-DE" sz="2000" dirty="0" err="1"/>
              <a:t>Serumkreatinins</a:t>
            </a:r>
            <a:endParaRPr lang="de-DE" altLang="de-DE" sz="2000" dirty="0"/>
          </a:p>
          <a:p>
            <a:pPr marL="1714500" lvl="3" indent="-342900">
              <a:lnSpc>
                <a:spcPct val="90000"/>
              </a:lnSpc>
            </a:pPr>
            <a:r>
              <a:rPr lang="de-DE" altLang="de-DE" sz="1800" dirty="0"/>
              <a:t>Anstieg 48-72 Stunden nach KM-Exposition, max. 3-5 Tagen</a:t>
            </a:r>
          </a:p>
          <a:p>
            <a:pPr marL="1714500" lvl="3" indent="-342900">
              <a:lnSpc>
                <a:spcPct val="90000"/>
              </a:lnSpc>
            </a:pPr>
            <a:r>
              <a:rPr lang="de-DE" altLang="de-DE" sz="1800" dirty="0"/>
              <a:t>7-10 Tage  wieder Ausgangswert</a:t>
            </a:r>
          </a:p>
        </p:txBody>
      </p:sp>
      <p:sp>
        <p:nvSpPr>
          <p:cNvPr id="13316" name="Rechteck 1"/>
          <p:cNvSpPr>
            <a:spLocks noChangeArrowheads="1"/>
          </p:cNvSpPr>
          <p:nvPr/>
        </p:nvSpPr>
        <p:spPr bwMode="auto">
          <a:xfrm>
            <a:off x="5776913" y="6300788"/>
            <a:ext cx="1963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a:solidFill>
                  <a:schemeClr val="bg1"/>
                </a:solidFill>
              </a:rPr>
              <a:t>Levy, JAMA 1996</a:t>
            </a:r>
          </a:p>
        </p:txBody>
      </p:sp>
    </p:spTree>
    <p:extLst>
      <p:ext uri="{BB962C8B-B14F-4D97-AF65-F5344CB8AC3E}">
        <p14:creationId xmlns:p14="http://schemas.microsoft.com/office/powerpoint/2010/main" val="2159739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0899">
                                            <p:txEl>
                                              <p:pRg st="2" end="2"/>
                                            </p:txEl>
                                          </p:spTgt>
                                        </p:tgtEl>
                                        <p:attrNameLst>
                                          <p:attrName>style.visibility</p:attrName>
                                        </p:attrNameLst>
                                      </p:cBhvr>
                                      <p:to>
                                        <p:strVal val="visible"/>
                                      </p:to>
                                    </p:set>
                                    <p:animEffect transition="in" filter="box(in)">
                                      <p:cBhvr>
                                        <p:cTn id="7" dur="500"/>
                                        <p:tgtEl>
                                          <p:spTgt spid="80899">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0899">
                                            <p:txEl>
                                              <p:pRg st="3" end="3"/>
                                            </p:txEl>
                                          </p:spTgt>
                                        </p:tgtEl>
                                        <p:attrNameLst>
                                          <p:attrName>style.visibility</p:attrName>
                                        </p:attrNameLst>
                                      </p:cBhvr>
                                      <p:to>
                                        <p:strVal val="visible"/>
                                      </p:to>
                                    </p:set>
                                    <p:animEffect transition="in" filter="box(in)">
                                      <p:cBhvr>
                                        <p:cTn id="10" dur="500"/>
                                        <p:tgtEl>
                                          <p:spTgt spid="80899">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80899">
                                            <p:txEl>
                                              <p:pRg st="4" end="4"/>
                                            </p:txEl>
                                          </p:spTgt>
                                        </p:tgtEl>
                                        <p:attrNameLst>
                                          <p:attrName>style.visibility</p:attrName>
                                        </p:attrNameLst>
                                      </p:cBhvr>
                                      <p:to>
                                        <p:strVal val="visible"/>
                                      </p:to>
                                    </p:set>
                                    <p:animEffect transition="in" filter="box(in)">
                                      <p:cBhvr>
                                        <p:cTn id="15" dur="500"/>
                                        <p:tgtEl>
                                          <p:spTgt spid="80899">
                                            <p:txEl>
                                              <p:pRg st="4" end="4"/>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80899">
                                            <p:txEl>
                                              <p:pRg st="5" end="5"/>
                                            </p:txEl>
                                          </p:spTgt>
                                        </p:tgtEl>
                                        <p:attrNameLst>
                                          <p:attrName>style.visibility</p:attrName>
                                        </p:attrNameLst>
                                      </p:cBhvr>
                                      <p:to>
                                        <p:strVal val="visible"/>
                                      </p:to>
                                    </p:set>
                                    <p:animEffect transition="in" filter="box(in)">
                                      <p:cBhvr>
                                        <p:cTn id="18" dur="500"/>
                                        <p:tgtEl>
                                          <p:spTgt spid="80899">
                                            <p:txEl>
                                              <p:pRg st="5" end="5"/>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80899">
                                            <p:txEl>
                                              <p:pRg st="6" end="6"/>
                                            </p:txEl>
                                          </p:spTgt>
                                        </p:tgtEl>
                                        <p:attrNameLst>
                                          <p:attrName>style.visibility</p:attrName>
                                        </p:attrNameLst>
                                      </p:cBhvr>
                                      <p:to>
                                        <p:strVal val="visible"/>
                                      </p:to>
                                    </p:set>
                                    <p:animEffect transition="in" filter="box(in)">
                                      <p:cBhvr>
                                        <p:cTn id="21" dur="500"/>
                                        <p:tgtEl>
                                          <p:spTgt spid="80899">
                                            <p:txEl>
                                              <p:pRg st="6" end="6"/>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80899">
                                            <p:txEl>
                                              <p:pRg st="7" end="7"/>
                                            </p:txEl>
                                          </p:spTgt>
                                        </p:tgtEl>
                                        <p:attrNameLst>
                                          <p:attrName>style.visibility</p:attrName>
                                        </p:attrNameLst>
                                      </p:cBhvr>
                                      <p:to>
                                        <p:strVal val="visible"/>
                                      </p:to>
                                    </p:set>
                                    <p:animEffect transition="in" filter="box(in)">
                                      <p:cBhvr>
                                        <p:cTn id="24" dur="500"/>
                                        <p:tgtEl>
                                          <p:spTgt spid="808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e-DE" altLang="de-DE" b="1" dirty="0"/>
              <a:t>Risikoscore für ein Kontrast- AKI</a:t>
            </a:r>
          </a:p>
        </p:txBody>
      </p:sp>
      <p:pic>
        <p:nvPicPr>
          <p:cNvPr id="16387" name="Inhaltsplatzhalt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2263" y="1205933"/>
            <a:ext cx="8437962" cy="3624042"/>
          </a:xfrm>
        </p:spPr>
      </p:pic>
      <p:sp>
        <p:nvSpPr>
          <p:cNvPr id="3" name="Rechteck 2"/>
          <p:cNvSpPr/>
          <p:nvPr/>
        </p:nvSpPr>
        <p:spPr>
          <a:xfrm>
            <a:off x="527505" y="4841190"/>
            <a:ext cx="8233911" cy="523220"/>
          </a:xfrm>
          <a:prstGeom prst="rect">
            <a:avLst/>
          </a:prstGeom>
          <a:solidFill>
            <a:schemeClr val="accent1">
              <a:lumMod val="10000"/>
              <a:lumOff val="90000"/>
            </a:schemeClr>
          </a:solidFill>
          <a:ln>
            <a:solidFill>
              <a:schemeClr val="tx1"/>
            </a:solidFill>
          </a:ln>
        </p:spPr>
        <p:txBody>
          <a:bodyPr wrap="square">
            <a:spAutoFit/>
          </a:bodyPr>
          <a:lstStyle/>
          <a:p>
            <a:r>
              <a:rPr lang="de-DE" sz="2800" b="1" dirty="0" err="1">
                <a:effectLst>
                  <a:outerShdw blurRad="38100" dist="38100" dir="2700000" algn="tl">
                    <a:srgbClr val="000000">
                      <a:alpha val="43137"/>
                    </a:srgbClr>
                  </a:outerShdw>
                </a:effectLst>
              </a:rPr>
              <a:t>Risk</a:t>
            </a:r>
            <a:r>
              <a:rPr lang="de-DE" sz="2800" b="1" dirty="0">
                <a:effectLst>
                  <a:outerShdw blurRad="38100" dist="38100" dir="2700000" algn="tl">
                    <a:srgbClr val="000000">
                      <a:alpha val="43137"/>
                    </a:srgbClr>
                  </a:outerShdw>
                </a:effectLst>
              </a:rPr>
              <a:t> – </a:t>
            </a:r>
            <a:r>
              <a:rPr lang="de-DE" sz="2800" b="1" dirty="0" err="1">
                <a:effectLst>
                  <a:outerShdw blurRad="38100" dist="38100" dir="2700000" algn="tl">
                    <a:srgbClr val="000000">
                      <a:alpha val="43137"/>
                    </a:srgbClr>
                  </a:outerShdw>
                </a:effectLst>
              </a:rPr>
              <a:t>Calculator</a:t>
            </a:r>
            <a:r>
              <a:rPr lang="de-DE" sz="2800" b="1" dirty="0">
                <a:effectLst>
                  <a:outerShdw blurRad="38100" dist="38100" dir="2700000" algn="tl">
                    <a:srgbClr val="000000">
                      <a:alpha val="43137"/>
                    </a:srgbClr>
                  </a:outerShdw>
                </a:effectLst>
                <a:sym typeface="Wingdings" panose="05000000000000000000" pitchFamily="2" charset="2"/>
              </a:rPr>
              <a:t> </a:t>
            </a:r>
            <a:r>
              <a:rPr lang="de-DE" sz="2400" b="1" dirty="0">
                <a:effectLst>
                  <a:outerShdw blurRad="38100" dist="38100" dir="2700000" algn="tl">
                    <a:srgbClr val="000000">
                      <a:alpha val="43137"/>
                    </a:srgbClr>
                  </a:outerShdw>
                </a:effectLst>
                <a:hlinkClick r:id="rId4"/>
              </a:rPr>
              <a:t>https://bmc2.org/calculators/cin</a:t>
            </a:r>
            <a:endParaRPr lang="de-DE" sz="2400" b="1" dirty="0">
              <a:effectLst>
                <a:outerShdw blurRad="38100" dist="38100" dir="2700000" algn="tl">
                  <a:srgbClr val="000000">
                    <a:alpha val="43137"/>
                  </a:srgbClr>
                </a:outerShdw>
              </a:effectLst>
            </a:endParaRPr>
          </a:p>
        </p:txBody>
      </p:sp>
      <p:sp>
        <p:nvSpPr>
          <p:cNvPr id="4" name="Rechteck 3"/>
          <p:cNvSpPr/>
          <p:nvPr/>
        </p:nvSpPr>
        <p:spPr>
          <a:xfrm>
            <a:off x="2239278" y="5528027"/>
            <a:ext cx="5400600" cy="1350819"/>
          </a:xfrm>
          <a:prstGeom prst="rect">
            <a:avLst/>
          </a:prstGeom>
        </p:spPr>
        <p:txBody>
          <a:bodyPr wrap="square">
            <a:spAutoFit/>
          </a:bodyPr>
          <a:lstStyle/>
          <a:p>
            <a:pPr algn="r"/>
            <a:r>
              <a:rPr lang="de-DE" sz="1200" dirty="0" err="1">
                <a:solidFill>
                  <a:srgbClr val="00799B"/>
                </a:solidFill>
              </a:rPr>
              <a:t>Gurm</a:t>
            </a:r>
            <a:r>
              <a:rPr lang="de-DE" sz="1200" dirty="0">
                <a:solidFill>
                  <a:srgbClr val="00799B"/>
                </a:solidFill>
              </a:rPr>
              <a:t> HS et al:</a:t>
            </a:r>
            <a:r>
              <a:rPr lang="de-DE" sz="1200" b="1" dirty="0">
                <a:solidFill>
                  <a:srgbClr val="00799B"/>
                </a:solidFill>
              </a:rPr>
              <a:t> </a:t>
            </a:r>
            <a:r>
              <a:rPr lang="en-US" sz="1200" b="1" dirty="0">
                <a:solidFill>
                  <a:srgbClr val="00799B"/>
                </a:solidFill>
              </a:rPr>
              <a:t>A Novel Tool for Reliable and Accurate Prediction of Renal Complications in Patients Undergoing </a:t>
            </a:r>
            <a:r>
              <a:rPr lang="de-DE" sz="1200" b="1" dirty="0" err="1">
                <a:solidFill>
                  <a:srgbClr val="00799B"/>
                </a:solidFill>
              </a:rPr>
              <a:t>Percutaneous</a:t>
            </a:r>
            <a:r>
              <a:rPr lang="de-DE" sz="1200" b="1" dirty="0">
                <a:solidFill>
                  <a:srgbClr val="00799B"/>
                </a:solidFill>
              </a:rPr>
              <a:t> </a:t>
            </a:r>
            <a:r>
              <a:rPr lang="de-DE" sz="1200" b="1" dirty="0" err="1">
                <a:solidFill>
                  <a:srgbClr val="00799B"/>
                </a:solidFill>
              </a:rPr>
              <a:t>Coronary</a:t>
            </a:r>
            <a:r>
              <a:rPr lang="de-DE" sz="1200" b="1" dirty="0">
                <a:solidFill>
                  <a:srgbClr val="00799B"/>
                </a:solidFill>
              </a:rPr>
              <a:t> Intervention </a:t>
            </a:r>
            <a:r>
              <a:rPr lang="de-DE" sz="1200" dirty="0">
                <a:solidFill>
                  <a:srgbClr val="00799B"/>
                </a:solidFill>
                <a:latin typeface="Arial" charset="0"/>
                <a:ea typeface="ＭＳ Ｐゴシック" pitchFamily="28" charset="-128"/>
              </a:rPr>
              <a:t>J Am </a:t>
            </a:r>
            <a:r>
              <a:rPr lang="de-DE" sz="1200" dirty="0" err="1">
                <a:solidFill>
                  <a:srgbClr val="00799B"/>
                </a:solidFill>
                <a:latin typeface="Arial" charset="0"/>
                <a:ea typeface="ＭＳ Ｐゴシック" pitchFamily="28" charset="-128"/>
              </a:rPr>
              <a:t>Coll</a:t>
            </a:r>
            <a:r>
              <a:rPr lang="de-DE" sz="1200" dirty="0">
                <a:solidFill>
                  <a:srgbClr val="00799B"/>
                </a:solidFill>
                <a:latin typeface="Arial" charset="0"/>
                <a:ea typeface="ＭＳ Ｐゴシック" pitchFamily="28" charset="-128"/>
              </a:rPr>
              <a:t> </a:t>
            </a:r>
            <a:r>
              <a:rPr lang="de-DE" sz="1200" dirty="0" err="1">
                <a:solidFill>
                  <a:srgbClr val="00799B"/>
                </a:solidFill>
                <a:latin typeface="Arial" charset="0"/>
                <a:ea typeface="ＭＳ Ｐゴシック" pitchFamily="28" charset="-128"/>
              </a:rPr>
              <a:t>Cardiol</a:t>
            </a:r>
            <a:r>
              <a:rPr lang="de-DE" sz="1200" dirty="0">
                <a:solidFill>
                  <a:srgbClr val="00799B"/>
                </a:solidFill>
                <a:latin typeface="Arial" charset="0"/>
                <a:ea typeface="ＭＳ Ｐゴシック" pitchFamily="28" charset="-128"/>
              </a:rPr>
              <a:t> 2013;61:2242–8</a:t>
            </a:r>
          </a:p>
          <a:p>
            <a:pPr algn="r"/>
            <a:r>
              <a:rPr lang="de-DE" sz="1200" dirty="0">
                <a:solidFill>
                  <a:srgbClr val="00799B"/>
                </a:solidFill>
                <a:latin typeface="Arial" charset="0"/>
                <a:ea typeface="ＭＳ Ｐゴシック" pitchFamily="28" charset="-128"/>
              </a:rPr>
              <a:t>Mehran R et al:</a:t>
            </a:r>
            <a:r>
              <a:rPr lang="de-DE" sz="1200" b="1" dirty="0">
                <a:solidFill>
                  <a:srgbClr val="00799B"/>
                </a:solidFill>
                <a:latin typeface="Arial" charset="0"/>
                <a:ea typeface="ＭＳ Ｐゴシック" pitchFamily="28" charset="-128"/>
              </a:rPr>
              <a:t> A simple </a:t>
            </a:r>
            <a:r>
              <a:rPr lang="de-DE" sz="1200" b="1" dirty="0" err="1">
                <a:solidFill>
                  <a:srgbClr val="00799B"/>
                </a:solidFill>
                <a:latin typeface="Arial" charset="0"/>
                <a:ea typeface="ＭＳ Ｐゴシック" pitchFamily="28" charset="-128"/>
              </a:rPr>
              <a:t>risk</a:t>
            </a:r>
            <a:r>
              <a:rPr lang="de-DE" sz="1200" b="1" dirty="0">
                <a:solidFill>
                  <a:srgbClr val="00799B"/>
                </a:solidFill>
                <a:latin typeface="Arial" charset="0"/>
                <a:ea typeface="ＭＳ Ｐゴシック" pitchFamily="28" charset="-128"/>
              </a:rPr>
              <a:t> score </a:t>
            </a:r>
            <a:r>
              <a:rPr lang="de-DE" sz="1200" b="1" dirty="0" err="1">
                <a:solidFill>
                  <a:srgbClr val="00799B"/>
                </a:solidFill>
                <a:latin typeface="Arial" charset="0"/>
                <a:ea typeface="ＭＳ Ｐゴシック" pitchFamily="28" charset="-128"/>
              </a:rPr>
              <a:t>for</a:t>
            </a:r>
            <a:r>
              <a:rPr lang="de-DE" sz="1200" b="1" dirty="0">
                <a:solidFill>
                  <a:srgbClr val="00799B"/>
                </a:solidFill>
                <a:latin typeface="Arial" charset="0"/>
                <a:ea typeface="ＭＳ Ｐゴシック" pitchFamily="28" charset="-128"/>
              </a:rPr>
              <a:t> </a:t>
            </a:r>
            <a:r>
              <a:rPr lang="en-US" sz="1200" b="1" dirty="0">
                <a:solidFill>
                  <a:srgbClr val="00799B"/>
                </a:solidFill>
                <a:latin typeface="Arial" charset="0"/>
                <a:ea typeface="ＭＳ Ｐゴシック" pitchFamily="28" charset="-128"/>
              </a:rPr>
              <a:t>prediction of contrast-induced nephropathy after percutaneous coronary intervention: development and initial validation. </a:t>
            </a:r>
            <a:r>
              <a:rPr lang="en-US" sz="1200" dirty="0">
                <a:solidFill>
                  <a:srgbClr val="00799B"/>
                </a:solidFill>
                <a:latin typeface="Arial" charset="0"/>
                <a:ea typeface="ＭＳ Ｐゴシック" pitchFamily="28" charset="-128"/>
              </a:rPr>
              <a:t>J Am </a:t>
            </a:r>
            <a:r>
              <a:rPr lang="en-US" sz="1200" dirty="0" err="1">
                <a:solidFill>
                  <a:srgbClr val="00799B"/>
                </a:solidFill>
                <a:latin typeface="Arial" charset="0"/>
                <a:ea typeface="ＭＳ Ｐゴシック" pitchFamily="28" charset="-128"/>
              </a:rPr>
              <a:t>Coll</a:t>
            </a:r>
            <a:r>
              <a:rPr lang="en-US" sz="1200" dirty="0">
                <a:solidFill>
                  <a:srgbClr val="00799B"/>
                </a:solidFill>
                <a:latin typeface="Arial" charset="0"/>
                <a:ea typeface="ＭＳ Ｐゴシック" pitchFamily="28" charset="-128"/>
              </a:rPr>
              <a:t> </a:t>
            </a:r>
            <a:r>
              <a:rPr lang="en-US" sz="1200" dirty="0" err="1">
                <a:solidFill>
                  <a:srgbClr val="00799B"/>
                </a:solidFill>
                <a:latin typeface="Arial" charset="0"/>
                <a:ea typeface="ＭＳ Ｐゴシック" pitchFamily="28" charset="-128"/>
              </a:rPr>
              <a:t>Cardiol</a:t>
            </a:r>
            <a:r>
              <a:rPr lang="en-US" sz="1200" dirty="0">
                <a:solidFill>
                  <a:srgbClr val="00799B"/>
                </a:solidFill>
                <a:latin typeface="Arial" charset="0"/>
                <a:ea typeface="ＭＳ Ｐゴシック" pitchFamily="28" charset="-128"/>
              </a:rPr>
              <a:t>. </a:t>
            </a:r>
            <a:r>
              <a:rPr lang="de-DE" sz="1200" dirty="0">
                <a:solidFill>
                  <a:srgbClr val="00799B"/>
                </a:solidFill>
                <a:latin typeface="Arial" charset="0"/>
                <a:ea typeface="ＭＳ Ｐゴシック" pitchFamily="28" charset="-128"/>
              </a:rPr>
              <a:t>2004;44:1393–1399.</a:t>
            </a:r>
            <a:endParaRPr lang="de-DE" sz="1200" dirty="0">
              <a:solidFill>
                <a:srgbClr val="00799B"/>
              </a:solidFill>
            </a:endParaRPr>
          </a:p>
        </p:txBody>
      </p:sp>
      <p:sp>
        <p:nvSpPr>
          <p:cNvPr id="2" name="Rechteck 1">
            <a:extLst>
              <a:ext uri="{FF2B5EF4-FFF2-40B4-BE49-F238E27FC236}">
                <a16:creationId xmlns:a16="http://schemas.microsoft.com/office/drawing/2014/main" id="{AC88533E-3558-48AC-B9ED-E5728D54062C}"/>
              </a:ext>
            </a:extLst>
          </p:cNvPr>
          <p:cNvSpPr/>
          <p:nvPr/>
        </p:nvSpPr>
        <p:spPr bwMode="auto">
          <a:xfrm>
            <a:off x="3525333" y="526378"/>
            <a:ext cx="1440160" cy="373658"/>
          </a:xfrm>
          <a:prstGeom prst="rect">
            <a:avLst/>
          </a:prstGeom>
          <a:solidFill>
            <a:schemeClr val="bg1">
              <a:alpha val="95000"/>
            </a:schemeClr>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3000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939976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b="1" dirty="0"/>
              <a:t>Multifaktorielle Genese des ANV</a:t>
            </a:r>
            <a:endParaRPr lang="de-DE" dirty="0"/>
          </a:p>
        </p:txBody>
      </p:sp>
      <p:sp>
        <p:nvSpPr>
          <p:cNvPr id="98307" name="Text Box 3"/>
          <p:cNvSpPr txBox="1">
            <a:spLocks noChangeArrowheads="1"/>
          </p:cNvSpPr>
          <p:nvPr/>
        </p:nvSpPr>
        <p:spPr bwMode="auto">
          <a:xfrm>
            <a:off x="3708400" y="3429000"/>
            <a:ext cx="144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altLang="de-DE" sz="4000" b="1" dirty="0">
                <a:solidFill>
                  <a:srgbClr val="FF0000"/>
                </a:solidFill>
                <a:effectLst>
                  <a:outerShdw blurRad="38100" dist="38100" dir="2700000" algn="tl">
                    <a:srgbClr val="C0C0C0"/>
                  </a:outerShdw>
                </a:effectLst>
                <a:latin typeface="Times New Roman" panose="02020603050405020304" pitchFamily="18" charset="0"/>
              </a:rPr>
              <a:t>AKI</a:t>
            </a:r>
          </a:p>
        </p:txBody>
      </p:sp>
      <p:sp>
        <p:nvSpPr>
          <p:cNvPr id="98308" name="Text Box 4"/>
          <p:cNvSpPr txBox="1">
            <a:spLocks noChangeArrowheads="1"/>
          </p:cNvSpPr>
          <p:nvPr/>
        </p:nvSpPr>
        <p:spPr bwMode="auto">
          <a:xfrm>
            <a:off x="685800" y="35052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de-DE" altLang="de-DE" sz="2400" b="1">
                <a:solidFill>
                  <a:srgbClr val="FF0000"/>
                </a:solidFill>
                <a:latin typeface="Times New Roman" panose="02020603050405020304" pitchFamily="18" charset="0"/>
              </a:rPr>
              <a:t>Renaler Gefäßschaden</a:t>
            </a:r>
          </a:p>
        </p:txBody>
      </p:sp>
      <p:sp>
        <p:nvSpPr>
          <p:cNvPr id="98309" name="Text Box 5"/>
          <p:cNvSpPr txBox="1">
            <a:spLocks noChangeArrowheads="1"/>
          </p:cNvSpPr>
          <p:nvPr/>
        </p:nvSpPr>
        <p:spPr bwMode="auto">
          <a:xfrm>
            <a:off x="6096000" y="4724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de-DE" altLang="de-DE" sz="2400" b="1">
                <a:solidFill>
                  <a:srgbClr val="FF0000"/>
                </a:solidFill>
                <a:latin typeface="Times New Roman" panose="02020603050405020304" pitchFamily="18" charset="0"/>
              </a:rPr>
              <a:t>Hämproteine</a:t>
            </a:r>
          </a:p>
        </p:txBody>
      </p:sp>
      <p:sp>
        <p:nvSpPr>
          <p:cNvPr id="98310" name="Text Box 6"/>
          <p:cNvSpPr txBox="1">
            <a:spLocks noChangeArrowheads="1"/>
          </p:cNvSpPr>
          <p:nvPr/>
        </p:nvSpPr>
        <p:spPr bwMode="auto">
          <a:xfrm>
            <a:off x="6096000" y="21336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de-DE" altLang="de-DE" sz="2400" b="1">
                <a:solidFill>
                  <a:srgbClr val="FF0000"/>
                </a:solidFill>
                <a:latin typeface="Times New Roman" panose="02020603050405020304" pitchFamily="18" charset="0"/>
              </a:rPr>
              <a:t>SIRS / Sepsis</a:t>
            </a:r>
          </a:p>
        </p:txBody>
      </p:sp>
      <p:sp>
        <p:nvSpPr>
          <p:cNvPr id="98311" name="Text Box 7"/>
          <p:cNvSpPr txBox="1">
            <a:spLocks noChangeArrowheads="1"/>
          </p:cNvSpPr>
          <p:nvPr/>
        </p:nvSpPr>
        <p:spPr bwMode="auto">
          <a:xfrm>
            <a:off x="228600" y="2362200"/>
            <a:ext cx="289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de-DE" altLang="de-DE" sz="2400" b="1" dirty="0" err="1">
                <a:solidFill>
                  <a:srgbClr val="FF0000"/>
                </a:solidFill>
                <a:latin typeface="Times New Roman" panose="02020603050405020304" pitchFamily="18" charset="0"/>
              </a:rPr>
              <a:t>Hypovolämischer</a:t>
            </a:r>
            <a:r>
              <a:rPr lang="de-DE" altLang="de-DE" sz="2400" b="1" dirty="0">
                <a:solidFill>
                  <a:srgbClr val="FF0000"/>
                </a:solidFill>
                <a:latin typeface="Times New Roman" panose="02020603050405020304" pitchFamily="18" charset="0"/>
              </a:rPr>
              <a:t> + </a:t>
            </a:r>
            <a:r>
              <a:rPr lang="de-DE" altLang="de-DE" sz="2400" b="1" dirty="0" err="1">
                <a:solidFill>
                  <a:srgbClr val="FF0000"/>
                </a:solidFill>
                <a:latin typeface="Times New Roman" panose="02020603050405020304" pitchFamily="18" charset="0"/>
              </a:rPr>
              <a:t>kardiogener</a:t>
            </a:r>
            <a:r>
              <a:rPr lang="de-DE" altLang="de-DE" sz="2400" b="1" dirty="0">
                <a:solidFill>
                  <a:srgbClr val="FF0000"/>
                </a:solidFill>
                <a:latin typeface="Times New Roman" panose="02020603050405020304" pitchFamily="18" charset="0"/>
              </a:rPr>
              <a:t> Schock</a:t>
            </a:r>
          </a:p>
        </p:txBody>
      </p:sp>
      <p:sp>
        <p:nvSpPr>
          <p:cNvPr id="98312" name="Text Box 8"/>
          <p:cNvSpPr txBox="1">
            <a:spLocks noChangeArrowheads="1"/>
          </p:cNvSpPr>
          <p:nvPr/>
        </p:nvSpPr>
        <p:spPr bwMode="auto">
          <a:xfrm>
            <a:off x="6400800" y="34290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de-DE" altLang="de-DE" sz="2400" b="1">
                <a:solidFill>
                  <a:srgbClr val="FF0000"/>
                </a:solidFill>
                <a:latin typeface="Times New Roman" panose="02020603050405020304" pitchFamily="18" charset="0"/>
              </a:rPr>
              <a:t>Exogene Toxine</a:t>
            </a:r>
          </a:p>
        </p:txBody>
      </p:sp>
      <p:sp>
        <p:nvSpPr>
          <p:cNvPr id="98313" name="Text Box 9"/>
          <p:cNvSpPr txBox="1">
            <a:spLocks noChangeArrowheads="1"/>
          </p:cNvSpPr>
          <p:nvPr/>
        </p:nvSpPr>
        <p:spPr bwMode="auto">
          <a:xfrm>
            <a:off x="3048009" y="5307328"/>
            <a:ext cx="2971791" cy="100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de-DE" altLang="de-DE" sz="2400" b="1" dirty="0">
                <a:solidFill>
                  <a:srgbClr val="FF0000"/>
                </a:solidFill>
                <a:latin typeface="Times New Roman" panose="02020603050405020304" pitchFamily="18" charset="0"/>
              </a:rPr>
              <a:t>Medikamente +  </a:t>
            </a:r>
            <a:r>
              <a:rPr lang="de-DE" altLang="de-DE" sz="3200" b="1" u="sng" dirty="0">
                <a:solidFill>
                  <a:srgbClr val="C00000"/>
                </a:solidFill>
                <a:effectLst>
                  <a:outerShdw blurRad="38100" dist="38100" dir="2700000" algn="tl">
                    <a:srgbClr val="000000">
                      <a:alpha val="43137"/>
                    </a:srgbClr>
                  </a:outerShdw>
                </a:effectLst>
                <a:latin typeface="Times New Roman" panose="02020603050405020304" pitchFamily="18" charset="0"/>
              </a:rPr>
              <a:t>Röntgen - KM</a:t>
            </a:r>
            <a:endParaRPr lang="de-DE" altLang="de-DE" sz="2800" b="1" u="sng" dirty="0">
              <a:solidFill>
                <a:srgbClr val="C00000"/>
              </a:solidFill>
              <a:effectLst>
                <a:outerShdw blurRad="38100" dist="38100" dir="2700000" algn="tl">
                  <a:srgbClr val="000000">
                    <a:alpha val="43137"/>
                  </a:srgbClr>
                </a:outerShdw>
              </a:effectLst>
              <a:latin typeface="Times New Roman" panose="02020603050405020304" pitchFamily="18" charset="0"/>
            </a:endParaRPr>
          </a:p>
        </p:txBody>
      </p:sp>
      <p:sp>
        <p:nvSpPr>
          <p:cNvPr id="98314" name="Text Box 10"/>
          <p:cNvSpPr txBox="1">
            <a:spLocks noChangeArrowheads="1"/>
          </p:cNvSpPr>
          <p:nvPr/>
        </p:nvSpPr>
        <p:spPr bwMode="auto">
          <a:xfrm>
            <a:off x="3200400" y="1752600"/>
            <a:ext cx="2514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de-DE" altLang="de-DE" sz="2400" b="1" dirty="0">
                <a:solidFill>
                  <a:srgbClr val="FF0000"/>
                </a:solidFill>
                <a:latin typeface="Times New Roman" panose="02020603050405020304" pitchFamily="18" charset="0"/>
              </a:rPr>
              <a:t>Isolierte renale Minderperfusion</a:t>
            </a:r>
          </a:p>
        </p:txBody>
      </p:sp>
      <p:sp>
        <p:nvSpPr>
          <p:cNvPr id="98315" name="Text Box 11"/>
          <p:cNvSpPr txBox="1">
            <a:spLocks noChangeArrowheads="1"/>
          </p:cNvSpPr>
          <p:nvPr/>
        </p:nvSpPr>
        <p:spPr bwMode="auto">
          <a:xfrm>
            <a:off x="685800" y="4800600"/>
            <a:ext cx="2438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de-DE" altLang="de-DE" sz="2400" b="1" dirty="0">
                <a:solidFill>
                  <a:srgbClr val="FF0000"/>
                </a:solidFill>
                <a:latin typeface="Times New Roman" panose="02020603050405020304" pitchFamily="18" charset="0"/>
              </a:rPr>
              <a:t>Vorbestehender Nierenschaden</a:t>
            </a:r>
          </a:p>
        </p:txBody>
      </p:sp>
      <p:sp>
        <p:nvSpPr>
          <p:cNvPr id="98316" name="Line 12"/>
          <p:cNvSpPr>
            <a:spLocks noChangeShapeType="1"/>
          </p:cNvSpPr>
          <p:nvPr/>
        </p:nvSpPr>
        <p:spPr bwMode="auto">
          <a:xfrm>
            <a:off x="4343400" y="2667000"/>
            <a:ext cx="0" cy="6858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8317" name="Line 13"/>
          <p:cNvSpPr>
            <a:spLocks noChangeShapeType="1"/>
          </p:cNvSpPr>
          <p:nvPr/>
        </p:nvSpPr>
        <p:spPr bwMode="auto">
          <a:xfrm flipH="1">
            <a:off x="5181600" y="2667000"/>
            <a:ext cx="990600" cy="6858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8318" name="Line 14"/>
          <p:cNvSpPr>
            <a:spLocks noChangeShapeType="1"/>
          </p:cNvSpPr>
          <p:nvPr/>
        </p:nvSpPr>
        <p:spPr bwMode="auto">
          <a:xfrm flipH="1" flipV="1">
            <a:off x="5181600" y="4267200"/>
            <a:ext cx="914400" cy="6858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8319" name="Line 15"/>
          <p:cNvSpPr>
            <a:spLocks noChangeShapeType="1"/>
          </p:cNvSpPr>
          <p:nvPr/>
        </p:nvSpPr>
        <p:spPr bwMode="auto">
          <a:xfrm flipV="1">
            <a:off x="4343400" y="4343400"/>
            <a:ext cx="0" cy="838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8320" name="Line 16"/>
          <p:cNvSpPr>
            <a:spLocks noChangeShapeType="1"/>
          </p:cNvSpPr>
          <p:nvPr/>
        </p:nvSpPr>
        <p:spPr bwMode="auto">
          <a:xfrm flipV="1">
            <a:off x="2895600" y="4114800"/>
            <a:ext cx="838200" cy="6858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8321" name="Line 17"/>
          <p:cNvSpPr>
            <a:spLocks noChangeShapeType="1"/>
          </p:cNvSpPr>
          <p:nvPr/>
        </p:nvSpPr>
        <p:spPr bwMode="auto">
          <a:xfrm>
            <a:off x="2667000" y="3733800"/>
            <a:ext cx="9144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8322" name="Line 18"/>
          <p:cNvSpPr>
            <a:spLocks noChangeShapeType="1"/>
          </p:cNvSpPr>
          <p:nvPr/>
        </p:nvSpPr>
        <p:spPr bwMode="auto">
          <a:xfrm>
            <a:off x="2895600" y="2895600"/>
            <a:ext cx="838200" cy="457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8323" name="Line 19"/>
          <p:cNvSpPr>
            <a:spLocks noChangeShapeType="1"/>
          </p:cNvSpPr>
          <p:nvPr/>
        </p:nvSpPr>
        <p:spPr bwMode="auto">
          <a:xfrm flipH="1">
            <a:off x="5105400" y="3657600"/>
            <a:ext cx="11430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Rechteck 1">
            <a:extLst>
              <a:ext uri="{FF2B5EF4-FFF2-40B4-BE49-F238E27FC236}">
                <a16:creationId xmlns:a16="http://schemas.microsoft.com/office/drawing/2014/main" id="{548DAF93-3986-4062-9D57-FC94188BB06A}"/>
              </a:ext>
            </a:extLst>
          </p:cNvPr>
          <p:cNvSpPr/>
          <p:nvPr/>
        </p:nvSpPr>
        <p:spPr>
          <a:xfrm>
            <a:off x="1673901" y="6423970"/>
            <a:ext cx="5955888" cy="43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de-DE" sz="1050" dirty="0">
                <a:solidFill>
                  <a:srgbClr val="00799B"/>
                </a:solidFill>
                <a:latin typeface="Arial" charset="0"/>
                <a:ea typeface="ＭＳ Ｐゴシック" pitchFamily="28" charset="-128"/>
                <a:cs typeface="Arial" panose="020B0604020202020204" pitchFamily="34" charset="0"/>
              </a:rPr>
              <a:t>Hafer, C. , Kielstein J (2015). </a:t>
            </a:r>
            <a:r>
              <a:rPr lang="de-DE" sz="1050" b="1" dirty="0">
                <a:solidFill>
                  <a:srgbClr val="00799B"/>
                </a:solidFill>
                <a:latin typeface="Arial" charset="0"/>
                <a:ea typeface="ＭＳ Ｐゴシック" pitchFamily="28" charset="-128"/>
                <a:cs typeface="Arial" panose="020B0604020202020204" pitchFamily="34" charset="0"/>
              </a:rPr>
              <a:t>Akute Nierenschädigung.</a:t>
            </a:r>
            <a:br>
              <a:rPr lang="de-DE" sz="1050" b="1" dirty="0">
                <a:solidFill>
                  <a:srgbClr val="00799B"/>
                </a:solidFill>
                <a:latin typeface="Arial" charset="0"/>
                <a:ea typeface="ＭＳ Ｐゴシック" pitchFamily="28" charset="-128"/>
                <a:cs typeface="Arial" panose="020B0604020202020204" pitchFamily="34" charset="0"/>
              </a:rPr>
            </a:br>
            <a:r>
              <a:rPr lang="de-DE" sz="1050" dirty="0">
                <a:solidFill>
                  <a:srgbClr val="00799B"/>
                </a:solidFill>
                <a:latin typeface="Arial" charset="0"/>
                <a:ea typeface="ＭＳ Ｐゴシック" pitchFamily="28" charset="-128"/>
                <a:cs typeface="Arial" panose="020B0604020202020204" pitchFamily="34" charset="0"/>
              </a:rPr>
              <a:t> Intensivmedizin up2date 11(03): 229-244.</a:t>
            </a:r>
          </a:p>
        </p:txBody>
      </p:sp>
    </p:spTree>
    <p:extLst>
      <p:ext uri="{BB962C8B-B14F-4D97-AF65-F5344CB8AC3E}">
        <p14:creationId xmlns:p14="http://schemas.microsoft.com/office/powerpoint/2010/main" val="98808926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3DF814D-6DFC-4142-9297-B973746E1033}"/>
              </a:ext>
            </a:extLst>
          </p:cNvPr>
          <p:cNvSpPr>
            <a:spLocks noGrp="1"/>
          </p:cNvSpPr>
          <p:nvPr>
            <p:ph idx="1"/>
          </p:nvPr>
        </p:nvSpPr>
        <p:spPr/>
        <p:txBody>
          <a:bodyPr/>
          <a:lstStyle/>
          <a:p>
            <a:r>
              <a:rPr lang="de-DE" sz="2000" b="1" dirty="0"/>
              <a:t>CIN erhöht </a:t>
            </a:r>
          </a:p>
          <a:p>
            <a:pPr marL="285750" indent="-285750">
              <a:buFont typeface="Arial" panose="020B0604020202020204" pitchFamily="34" charset="0"/>
              <a:buChar char="•"/>
            </a:pPr>
            <a:r>
              <a:rPr lang="de-DE" sz="2000" dirty="0"/>
              <a:t>die Mortalität</a:t>
            </a:r>
          </a:p>
          <a:p>
            <a:pPr marL="285750" indent="-285750">
              <a:buFont typeface="Arial" panose="020B0604020202020204" pitchFamily="34" charset="0"/>
              <a:buChar char="•"/>
            </a:pPr>
            <a:r>
              <a:rPr lang="de-DE" sz="2000" dirty="0"/>
              <a:t>Ausbildung von Komplikationen</a:t>
            </a:r>
          </a:p>
          <a:p>
            <a:pPr marL="285750" indent="-285750">
              <a:buFont typeface="Arial" panose="020B0604020202020204" pitchFamily="34" charset="0"/>
              <a:buChar char="•"/>
            </a:pPr>
            <a:r>
              <a:rPr lang="de-DE" sz="2000" dirty="0"/>
              <a:t>verlängert die Krankenhausaufenthaltsdauer </a:t>
            </a:r>
          </a:p>
          <a:p>
            <a:pPr marL="285750" indent="-285750">
              <a:buFont typeface="Arial" panose="020B0604020202020204" pitchFamily="34" charset="0"/>
              <a:buChar char="•"/>
            </a:pPr>
            <a:r>
              <a:rPr lang="de-DE" sz="2000" dirty="0"/>
              <a:t>erhöht (z. B. Aubry P; BMC </a:t>
            </a:r>
            <a:r>
              <a:rPr lang="de-DE" sz="2000" dirty="0" err="1"/>
              <a:t>Nephrol</a:t>
            </a:r>
            <a:r>
              <a:rPr lang="de-DE" sz="2000" dirty="0"/>
              <a:t> 2016; 17:167). </a:t>
            </a:r>
          </a:p>
          <a:p>
            <a:endParaRPr lang="de-DE" sz="2000" dirty="0"/>
          </a:p>
          <a:p>
            <a:r>
              <a:rPr lang="de-DE" sz="2000" b="1" dirty="0"/>
              <a:t>Millionen von Patienten</a:t>
            </a:r>
          </a:p>
          <a:p>
            <a:pPr marL="285750" indent="-285750">
              <a:buFont typeface="Arial" panose="020B0604020202020204" pitchFamily="34" charset="0"/>
              <a:buChar char="•"/>
            </a:pPr>
            <a:r>
              <a:rPr lang="de-DE" sz="2000" dirty="0"/>
              <a:t>erhalten präventive Maßnahmen zur Vermeidung einer CIN</a:t>
            </a:r>
          </a:p>
          <a:p>
            <a:pPr marL="285750" indent="-285750">
              <a:buFont typeface="Arial" panose="020B0604020202020204" pitchFamily="34" charset="0"/>
              <a:buChar char="•"/>
            </a:pPr>
            <a:r>
              <a:rPr lang="de-DE" sz="2000" dirty="0"/>
              <a:t>wird eine für die Therapie oft notwendige KM-basierte </a:t>
            </a:r>
            <a:r>
              <a:rPr lang="de-DE" sz="2000" b="1" dirty="0"/>
              <a:t>Untersuchung vorenthalten !</a:t>
            </a:r>
          </a:p>
        </p:txBody>
      </p:sp>
      <p:sp>
        <p:nvSpPr>
          <p:cNvPr id="2" name="Titel 1">
            <a:extLst>
              <a:ext uri="{FF2B5EF4-FFF2-40B4-BE49-F238E27FC236}">
                <a16:creationId xmlns:a16="http://schemas.microsoft.com/office/drawing/2014/main" id="{5452C4DF-B59C-4078-B640-AABD7E3D0A1C}"/>
              </a:ext>
            </a:extLst>
          </p:cNvPr>
          <p:cNvSpPr>
            <a:spLocks noGrp="1"/>
          </p:cNvSpPr>
          <p:nvPr>
            <p:ph type="title"/>
          </p:nvPr>
        </p:nvSpPr>
        <p:spPr/>
        <p:txBody>
          <a:bodyPr/>
          <a:lstStyle/>
          <a:p>
            <a:r>
              <a:rPr lang="de-DE" dirty="0"/>
              <a:t>Problem</a:t>
            </a:r>
          </a:p>
        </p:txBody>
      </p:sp>
    </p:spTree>
    <p:extLst>
      <p:ext uri="{BB962C8B-B14F-4D97-AF65-F5344CB8AC3E}">
        <p14:creationId xmlns:p14="http://schemas.microsoft.com/office/powerpoint/2010/main" val="152017226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B8E532C-2769-48EF-BF3D-5D7A45428678}"/>
              </a:ext>
            </a:extLst>
          </p:cNvPr>
          <p:cNvSpPr>
            <a:spLocks noGrp="1"/>
          </p:cNvSpPr>
          <p:nvPr>
            <p:ph idx="1"/>
          </p:nvPr>
        </p:nvSpPr>
        <p:spPr>
          <a:xfrm>
            <a:off x="971600" y="1556792"/>
            <a:ext cx="3770306" cy="3810000"/>
          </a:xfrm>
        </p:spPr>
        <p:txBody>
          <a:bodyPr/>
          <a:lstStyle/>
          <a:p>
            <a:r>
              <a:rPr lang="it-IT" dirty="0"/>
              <a:t>"</a:t>
            </a:r>
            <a:r>
              <a:rPr lang="it-IT" sz="3200" dirty="0" err="1"/>
              <a:t>primum</a:t>
            </a:r>
            <a:r>
              <a:rPr lang="it-IT" sz="3200" dirty="0"/>
              <a:t> non </a:t>
            </a:r>
            <a:r>
              <a:rPr lang="it-IT" sz="3200" dirty="0" err="1"/>
              <a:t>nocere</a:t>
            </a:r>
            <a:r>
              <a:rPr lang="it-IT" sz="3200" dirty="0"/>
              <a:t>, </a:t>
            </a:r>
          </a:p>
          <a:p>
            <a:r>
              <a:rPr lang="it-IT" sz="3200" dirty="0" err="1"/>
              <a:t>secundum</a:t>
            </a:r>
            <a:r>
              <a:rPr lang="it-IT" sz="3200" dirty="0"/>
              <a:t> </a:t>
            </a:r>
            <a:r>
              <a:rPr lang="it-IT" sz="3200" dirty="0" err="1"/>
              <a:t>cavere</a:t>
            </a:r>
            <a:r>
              <a:rPr lang="it-IT" sz="3200" dirty="0"/>
              <a:t>, </a:t>
            </a:r>
          </a:p>
          <a:p>
            <a:r>
              <a:rPr lang="it-IT" sz="3200" dirty="0" err="1"/>
              <a:t>tertium</a:t>
            </a:r>
            <a:r>
              <a:rPr lang="it-IT" sz="3200" dirty="0"/>
              <a:t> sanare»</a:t>
            </a:r>
          </a:p>
          <a:p>
            <a:endParaRPr lang="it-IT" dirty="0"/>
          </a:p>
        </p:txBody>
      </p:sp>
      <p:sp>
        <p:nvSpPr>
          <p:cNvPr id="3" name="Titel 2">
            <a:extLst>
              <a:ext uri="{FF2B5EF4-FFF2-40B4-BE49-F238E27FC236}">
                <a16:creationId xmlns:a16="http://schemas.microsoft.com/office/drawing/2014/main" id="{8A82936C-B136-416F-8083-C3AED6B42705}"/>
              </a:ext>
            </a:extLst>
          </p:cNvPr>
          <p:cNvSpPr>
            <a:spLocks noGrp="1"/>
          </p:cNvSpPr>
          <p:nvPr>
            <p:ph type="title"/>
          </p:nvPr>
        </p:nvSpPr>
        <p:spPr/>
        <p:txBody>
          <a:bodyPr/>
          <a:lstStyle/>
          <a:p>
            <a:r>
              <a:rPr lang="de-DE" dirty="0"/>
              <a:t>Grundlage ärztlichen Handelns</a:t>
            </a:r>
          </a:p>
        </p:txBody>
      </p:sp>
      <p:pic>
        <p:nvPicPr>
          <p:cNvPr id="2050" name="Picture 2" descr="Bildergebnis fÃ¼r Hippokrates">
            <a:extLst>
              <a:ext uri="{FF2B5EF4-FFF2-40B4-BE49-F238E27FC236}">
                <a16:creationId xmlns:a16="http://schemas.microsoft.com/office/drawing/2014/main" id="{635E5356-EFF1-4A26-B326-01D0796EF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811" y="1118913"/>
            <a:ext cx="3653577" cy="5246162"/>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B3863373-A39F-49CB-BBA9-79A1E544729A}"/>
              </a:ext>
            </a:extLst>
          </p:cNvPr>
          <p:cNvSpPr/>
          <p:nvPr/>
        </p:nvSpPr>
        <p:spPr>
          <a:xfrm>
            <a:off x="1474235" y="4293096"/>
            <a:ext cx="2199412" cy="1149033"/>
          </a:xfrm>
          <a:prstGeom prst="rect">
            <a:avLst/>
          </a:prstGeom>
        </p:spPr>
        <p:txBody>
          <a:bodyPr wrap="square">
            <a:spAutoFit/>
          </a:bodyPr>
          <a:lstStyle/>
          <a:p>
            <a:pPr marL="342900" indent="-342900">
              <a:buAutoNum type="arabicPeriod"/>
            </a:pPr>
            <a:r>
              <a:rPr lang="de-DE" dirty="0"/>
              <a:t>nicht schaden</a:t>
            </a:r>
          </a:p>
          <a:p>
            <a:pPr marL="342900" indent="-342900">
              <a:buAutoNum type="arabicPeriod"/>
            </a:pPr>
            <a:r>
              <a:rPr lang="de-DE" dirty="0"/>
              <a:t>vorsichtig sein</a:t>
            </a:r>
          </a:p>
          <a:p>
            <a:pPr marL="342900" indent="-342900">
              <a:buAutoNum type="arabicPeriod"/>
            </a:pPr>
            <a:r>
              <a:rPr lang="de-DE" dirty="0"/>
              <a:t>heilen</a:t>
            </a:r>
          </a:p>
        </p:txBody>
      </p:sp>
      <p:sp>
        <p:nvSpPr>
          <p:cNvPr id="6" name="Rechteck 5">
            <a:extLst>
              <a:ext uri="{FF2B5EF4-FFF2-40B4-BE49-F238E27FC236}">
                <a16:creationId xmlns:a16="http://schemas.microsoft.com/office/drawing/2014/main" id="{962E8618-0B37-4415-91CC-16E03661C6F4}"/>
              </a:ext>
            </a:extLst>
          </p:cNvPr>
          <p:cNvSpPr/>
          <p:nvPr/>
        </p:nvSpPr>
        <p:spPr>
          <a:xfrm>
            <a:off x="5327486" y="6365075"/>
            <a:ext cx="2313454" cy="373436"/>
          </a:xfrm>
          <a:prstGeom prst="rect">
            <a:avLst/>
          </a:prstGeom>
        </p:spPr>
        <p:txBody>
          <a:bodyPr wrap="none">
            <a:spAutoFit/>
          </a:bodyPr>
          <a:lstStyle/>
          <a:p>
            <a:pPr algn="r"/>
            <a:r>
              <a:rPr lang="de-DE" dirty="0">
                <a:solidFill>
                  <a:srgbClr val="00799B"/>
                </a:solidFill>
                <a:latin typeface="arial" panose="020B0604020202020204" pitchFamily="34" charset="0"/>
              </a:rPr>
              <a:t>Hippokrates von Kos</a:t>
            </a:r>
            <a:endParaRPr lang="de-DE" dirty="0">
              <a:solidFill>
                <a:srgbClr val="00799B"/>
              </a:solidFill>
            </a:endParaRPr>
          </a:p>
        </p:txBody>
      </p:sp>
    </p:spTree>
    <p:extLst>
      <p:ext uri="{BB962C8B-B14F-4D97-AF65-F5344CB8AC3E}">
        <p14:creationId xmlns:p14="http://schemas.microsoft.com/office/powerpoint/2010/main" val="172326132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lstStyle/>
          <a:p>
            <a:r>
              <a:rPr lang="de-DE" altLang="de-DE" sz="3200" b="1">
                <a:ea typeface="ＭＳ Ｐゴシック" panose="020B0600070205080204" pitchFamily="34" charset="-128"/>
              </a:rPr>
              <a:t>Kardiovaskuläre Ereignisse </a:t>
            </a:r>
            <a:br>
              <a:rPr lang="de-DE" altLang="de-DE" sz="3200" b="1">
                <a:ea typeface="ＭＳ Ｐゴシック" panose="020B0600070205080204" pitchFamily="34" charset="-128"/>
              </a:rPr>
            </a:br>
            <a:r>
              <a:rPr lang="de-DE" altLang="de-DE" sz="3200" b="1">
                <a:ea typeface="ＭＳ Ｐゴシック" panose="020B0600070205080204" pitchFamily="34" charset="-128"/>
              </a:rPr>
              <a:t>steigen mit reduzierter eGFR</a:t>
            </a:r>
          </a:p>
        </p:txBody>
      </p:sp>
      <p:pic>
        <p:nvPicPr>
          <p:cNvPr id="60420" name="Picture 2" descr="Atherosclerosis in CKD: differences from the general popul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08088" y="1352550"/>
            <a:ext cx="6572250" cy="5103813"/>
          </a:xfrm>
          <a:noFill/>
        </p:spPr>
      </p:pic>
    </p:spTree>
    <p:extLst>
      <p:ext uri="{BB962C8B-B14F-4D97-AF65-F5344CB8AC3E}">
        <p14:creationId xmlns:p14="http://schemas.microsoft.com/office/powerpoint/2010/main" val="302108046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D20308A-E3A9-44CC-AB52-B7439E34E7E3}"/>
              </a:ext>
            </a:extLst>
          </p:cNvPr>
          <p:cNvSpPr>
            <a:spLocks noGrp="1"/>
          </p:cNvSpPr>
          <p:nvPr>
            <p:ph type="title"/>
          </p:nvPr>
        </p:nvSpPr>
        <p:spPr/>
        <p:txBody>
          <a:bodyPr/>
          <a:lstStyle/>
          <a:p>
            <a:r>
              <a:rPr lang="de-DE" dirty="0"/>
              <a:t>AKI erhöht die Mortalität nach NSTEMI</a:t>
            </a:r>
          </a:p>
        </p:txBody>
      </p:sp>
      <p:sp>
        <p:nvSpPr>
          <p:cNvPr id="4" name="Rechteck 3">
            <a:extLst>
              <a:ext uri="{FF2B5EF4-FFF2-40B4-BE49-F238E27FC236}">
                <a16:creationId xmlns:a16="http://schemas.microsoft.com/office/drawing/2014/main" id="{1EB76DE1-C713-442E-AD93-F10B4DE628EC}"/>
              </a:ext>
            </a:extLst>
          </p:cNvPr>
          <p:cNvSpPr/>
          <p:nvPr/>
        </p:nvSpPr>
        <p:spPr>
          <a:xfrm>
            <a:off x="2267744" y="6244137"/>
            <a:ext cx="5368701" cy="61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050" dirty="0">
                <a:solidFill>
                  <a:srgbClr val="00799B"/>
                </a:solidFill>
                <a:latin typeface="Arial" charset="0"/>
                <a:ea typeface="ＭＳ Ｐゴシック" pitchFamily="28" charset="-128"/>
                <a:cs typeface="Arial" panose="020B0604020202020204" pitchFamily="34" charset="0"/>
              </a:rPr>
              <a:t>James, M. T., et al. (2013). </a:t>
            </a:r>
            <a:r>
              <a:rPr lang="en-US" sz="1050" b="1" dirty="0">
                <a:solidFill>
                  <a:srgbClr val="00799B"/>
                </a:solidFill>
                <a:latin typeface="Arial" charset="0"/>
                <a:ea typeface="ＭＳ Ｐゴシック" pitchFamily="28" charset="-128"/>
                <a:cs typeface="Arial" panose="020B0604020202020204" pitchFamily="34" charset="0"/>
              </a:rPr>
              <a:t>Renal outcomes associated with invasive versus conservative management of acute coronary syndrome: propensity matched cohort study.</a:t>
            </a:r>
            <a:r>
              <a:rPr lang="en-US" sz="1050" dirty="0">
                <a:solidFill>
                  <a:srgbClr val="00799B"/>
                </a:solidFill>
                <a:latin typeface="Arial" charset="0"/>
                <a:ea typeface="ＭＳ Ｐゴシック" pitchFamily="28" charset="-128"/>
                <a:cs typeface="Arial" panose="020B0604020202020204" pitchFamily="34" charset="0"/>
              </a:rPr>
              <a:t> BMJ 347: f4151.</a:t>
            </a:r>
          </a:p>
        </p:txBody>
      </p:sp>
      <p:pic>
        <p:nvPicPr>
          <p:cNvPr id="6" name="Grafik 5">
            <a:extLst>
              <a:ext uri="{FF2B5EF4-FFF2-40B4-BE49-F238E27FC236}">
                <a16:creationId xmlns:a16="http://schemas.microsoft.com/office/drawing/2014/main" id="{C7497AB2-6DBA-4269-9998-2CD8F7D66CC2}"/>
              </a:ext>
            </a:extLst>
          </p:cNvPr>
          <p:cNvPicPr>
            <a:picLocks noChangeAspect="1"/>
          </p:cNvPicPr>
          <p:nvPr/>
        </p:nvPicPr>
        <p:blipFill>
          <a:blip r:embed="rId3"/>
          <a:stretch>
            <a:fillRect/>
          </a:stretch>
        </p:blipFill>
        <p:spPr>
          <a:xfrm>
            <a:off x="568920" y="1538334"/>
            <a:ext cx="7740352" cy="3546826"/>
          </a:xfrm>
          <a:prstGeom prst="rect">
            <a:avLst/>
          </a:prstGeom>
        </p:spPr>
      </p:pic>
      <p:pic>
        <p:nvPicPr>
          <p:cNvPr id="8" name="Grafik 7">
            <a:extLst>
              <a:ext uri="{FF2B5EF4-FFF2-40B4-BE49-F238E27FC236}">
                <a16:creationId xmlns:a16="http://schemas.microsoft.com/office/drawing/2014/main" id="{15E4F5C9-F27A-467C-8EF4-C90994597491}"/>
              </a:ext>
            </a:extLst>
          </p:cNvPr>
          <p:cNvPicPr>
            <a:picLocks noChangeAspect="1"/>
          </p:cNvPicPr>
          <p:nvPr/>
        </p:nvPicPr>
        <p:blipFill>
          <a:blip r:embed="rId4"/>
          <a:stretch>
            <a:fillRect/>
          </a:stretch>
        </p:blipFill>
        <p:spPr>
          <a:xfrm>
            <a:off x="197768" y="1181598"/>
            <a:ext cx="8748464" cy="4494804"/>
          </a:xfrm>
          <a:prstGeom prst="rect">
            <a:avLst/>
          </a:prstGeom>
        </p:spPr>
      </p:pic>
    </p:spTree>
    <p:extLst>
      <p:ext uri="{BB962C8B-B14F-4D97-AF65-F5344CB8AC3E}">
        <p14:creationId xmlns:p14="http://schemas.microsoft.com/office/powerpoint/2010/main" val="14208539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2F0697-0FA7-4B68-A40A-4192FE35AFB0}"/>
              </a:ext>
            </a:extLst>
          </p:cNvPr>
          <p:cNvSpPr>
            <a:spLocks noGrp="1"/>
          </p:cNvSpPr>
          <p:nvPr>
            <p:ph type="title"/>
          </p:nvPr>
        </p:nvSpPr>
        <p:spPr/>
        <p:txBody>
          <a:bodyPr/>
          <a:lstStyle/>
          <a:p>
            <a:r>
              <a:rPr lang="de-DE" dirty="0"/>
              <a:t>Nihilismus / </a:t>
            </a:r>
            <a:r>
              <a:rPr lang="de-DE" dirty="0" err="1"/>
              <a:t>Renalismus</a:t>
            </a:r>
            <a:endParaRPr lang="de-DE" dirty="0"/>
          </a:p>
        </p:txBody>
      </p:sp>
      <p:pic>
        <p:nvPicPr>
          <p:cNvPr id="4" name="Grafik 3">
            <a:extLst>
              <a:ext uri="{FF2B5EF4-FFF2-40B4-BE49-F238E27FC236}">
                <a16:creationId xmlns:a16="http://schemas.microsoft.com/office/drawing/2014/main" id="{C0910E94-52B8-46CC-8036-76748C890A8F}"/>
              </a:ext>
            </a:extLst>
          </p:cNvPr>
          <p:cNvPicPr>
            <a:picLocks noChangeAspect="1"/>
          </p:cNvPicPr>
          <p:nvPr/>
        </p:nvPicPr>
        <p:blipFill>
          <a:blip r:embed="rId3"/>
          <a:stretch>
            <a:fillRect/>
          </a:stretch>
        </p:blipFill>
        <p:spPr>
          <a:xfrm>
            <a:off x="364565" y="1556792"/>
            <a:ext cx="8576695" cy="3816424"/>
          </a:xfrm>
          <a:prstGeom prst="rect">
            <a:avLst/>
          </a:prstGeom>
        </p:spPr>
      </p:pic>
      <p:sp>
        <p:nvSpPr>
          <p:cNvPr id="5" name="Rechteck 4">
            <a:extLst>
              <a:ext uri="{FF2B5EF4-FFF2-40B4-BE49-F238E27FC236}">
                <a16:creationId xmlns:a16="http://schemas.microsoft.com/office/drawing/2014/main" id="{8CD05AB0-CAF8-46FD-BB8F-A8E924088415}"/>
              </a:ext>
            </a:extLst>
          </p:cNvPr>
          <p:cNvSpPr/>
          <p:nvPr/>
        </p:nvSpPr>
        <p:spPr>
          <a:xfrm>
            <a:off x="2123728" y="6246229"/>
            <a:ext cx="5512717" cy="61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050" dirty="0" err="1">
                <a:solidFill>
                  <a:srgbClr val="00799B"/>
                </a:solidFill>
                <a:latin typeface="Arial" charset="0"/>
                <a:ea typeface="ＭＳ Ｐゴシック" pitchFamily="28" charset="-128"/>
                <a:cs typeface="Arial" panose="020B0604020202020204" pitchFamily="34" charset="0"/>
              </a:rPr>
              <a:t>Chertow</a:t>
            </a:r>
            <a:r>
              <a:rPr lang="en-US" sz="1050" dirty="0">
                <a:solidFill>
                  <a:srgbClr val="00799B"/>
                </a:solidFill>
                <a:latin typeface="Arial" charset="0"/>
                <a:ea typeface="ＭＳ Ｐゴシック" pitchFamily="28" charset="-128"/>
                <a:cs typeface="Arial" panose="020B0604020202020204" pitchFamily="34" charset="0"/>
              </a:rPr>
              <a:t>, G. M., et al. (2004). </a:t>
            </a:r>
            <a:r>
              <a:rPr lang="en-US" sz="1050" b="1" dirty="0">
                <a:solidFill>
                  <a:srgbClr val="00799B"/>
                </a:solidFill>
                <a:latin typeface="Arial" charset="0"/>
                <a:ea typeface="ＭＳ Ｐゴシック" pitchFamily="28" charset="-128"/>
                <a:cs typeface="Arial" panose="020B0604020202020204" pitchFamily="34" charset="0"/>
              </a:rPr>
              <a:t>"</a:t>
            </a:r>
            <a:r>
              <a:rPr lang="en-US" sz="1050" b="1" dirty="0" err="1">
                <a:solidFill>
                  <a:srgbClr val="00799B"/>
                </a:solidFill>
                <a:latin typeface="Arial" charset="0"/>
                <a:ea typeface="ＭＳ Ｐゴシック" pitchFamily="28" charset="-128"/>
                <a:cs typeface="Arial" panose="020B0604020202020204" pitchFamily="34" charset="0"/>
              </a:rPr>
              <a:t>Renalism</a:t>
            </a:r>
            <a:r>
              <a:rPr lang="en-US" sz="1050" b="1" dirty="0">
                <a:solidFill>
                  <a:srgbClr val="00799B"/>
                </a:solidFill>
                <a:latin typeface="Arial" charset="0"/>
                <a:ea typeface="ＭＳ Ｐゴシック" pitchFamily="28" charset="-128"/>
                <a:cs typeface="Arial" panose="020B0604020202020204" pitchFamily="34" charset="0"/>
              </a:rPr>
              <a:t>": inappropriately low rates of coronary angiography in elderly individuals with renal insufficiency." </a:t>
            </a:r>
            <a:br>
              <a:rPr lang="en-US" sz="1050" b="1" dirty="0">
                <a:solidFill>
                  <a:srgbClr val="00799B"/>
                </a:solidFill>
                <a:latin typeface="Arial" charset="0"/>
                <a:ea typeface="ＭＳ Ｐゴシック" pitchFamily="28" charset="-128"/>
                <a:cs typeface="Arial" panose="020B0604020202020204" pitchFamily="34" charset="0"/>
              </a:rPr>
            </a:br>
            <a:r>
              <a:rPr lang="en-US" sz="1050" dirty="0">
                <a:solidFill>
                  <a:srgbClr val="00799B"/>
                </a:solidFill>
                <a:latin typeface="Arial" charset="0"/>
                <a:ea typeface="ＭＳ Ｐゴシック" pitchFamily="28" charset="-128"/>
                <a:cs typeface="Arial" panose="020B0604020202020204" pitchFamily="34" charset="0"/>
              </a:rPr>
              <a:t>J Am </a:t>
            </a:r>
            <a:r>
              <a:rPr lang="en-US" sz="1050" dirty="0" err="1">
                <a:solidFill>
                  <a:srgbClr val="00799B"/>
                </a:solidFill>
                <a:latin typeface="Arial" charset="0"/>
                <a:ea typeface="ＭＳ Ｐゴシック" pitchFamily="28" charset="-128"/>
                <a:cs typeface="Arial" panose="020B0604020202020204" pitchFamily="34" charset="0"/>
              </a:rPr>
              <a:t>Soc</a:t>
            </a:r>
            <a:r>
              <a:rPr lang="en-US" sz="1050" dirty="0">
                <a:solidFill>
                  <a:srgbClr val="00799B"/>
                </a:solidFill>
                <a:latin typeface="Arial" charset="0"/>
                <a:ea typeface="ＭＳ Ｐゴシック" pitchFamily="28" charset="-128"/>
                <a:cs typeface="Arial" panose="020B0604020202020204" pitchFamily="34" charset="0"/>
              </a:rPr>
              <a:t> </a:t>
            </a:r>
            <a:r>
              <a:rPr lang="en-US" sz="1050" dirty="0" err="1">
                <a:solidFill>
                  <a:srgbClr val="00799B"/>
                </a:solidFill>
                <a:latin typeface="Arial" charset="0"/>
                <a:ea typeface="ＭＳ Ｐゴシック" pitchFamily="28" charset="-128"/>
                <a:cs typeface="Arial" panose="020B0604020202020204" pitchFamily="34" charset="0"/>
              </a:rPr>
              <a:t>Nephrol</a:t>
            </a:r>
            <a:r>
              <a:rPr lang="en-US" sz="1050" dirty="0">
                <a:solidFill>
                  <a:srgbClr val="00799B"/>
                </a:solidFill>
                <a:latin typeface="Arial" charset="0"/>
                <a:ea typeface="ＭＳ Ｐゴシック" pitchFamily="28" charset="-128"/>
                <a:cs typeface="Arial" panose="020B0604020202020204" pitchFamily="34" charset="0"/>
              </a:rPr>
              <a:t> 15(9): 2462-2468.</a:t>
            </a:r>
          </a:p>
        </p:txBody>
      </p:sp>
    </p:spTree>
    <p:extLst>
      <p:ext uri="{BB962C8B-B14F-4D97-AF65-F5344CB8AC3E}">
        <p14:creationId xmlns:p14="http://schemas.microsoft.com/office/powerpoint/2010/main" val="250299523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7B9555F-8E52-4BAE-B337-FE8D7F8C48CE}"/>
              </a:ext>
            </a:extLst>
          </p:cNvPr>
          <p:cNvSpPr>
            <a:spLocks noGrp="1"/>
          </p:cNvSpPr>
          <p:nvPr>
            <p:ph type="title"/>
          </p:nvPr>
        </p:nvSpPr>
        <p:spPr/>
        <p:txBody>
          <a:bodyPr/>
          <a:lstStyle/>
          <a:p>
            <a:r>
              <a:rPr lang="de-DE" dirty="0" err="1"/>
              <a:t>Renalismus</a:t>
            </a:r>
            <a:endParaRPr lang="de-DE" dirty="0"/>
          </a:p>
        </p:txBody>
      </p:sp>
      <p:sp>
        <p:nvSpPr>
          <p:cNvPr id="4" name="Rechteck 3">
            <a:extLst>
              <a:ext uri="{FF2B5EF4-FFF2-40B4-BE49-F238E27FC236}">
                <a16:creationId xmlns:a16="http://schemas.microsoft.com/office/drawing/2014/main" id="{3B9C0C07-D425-43DD-BB26-3330A6E640EF}"/>
              </a:ext>
            </a:extLst>
          </p:cNvPr>
          <p:cNvSpPr/>
          <p:nvPr/>
        </p:nvSpPr>
        <p:spPr>
          <a:xfrm>
            <a:off x="2195736" y="6413227"/>
            <a:ext cx="5424661" cy="43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050" dirty="0" err="1">
                <a:solidFill>
                  <a:srgbClr val="00799B"/>
                </a:solidFill>
                <a:latin typeface="Arial" charset="0"/>
                <a:ea typeface="ＭＳ Ｐゴシック" pitchFamily="28" charset="-128"/>
                <a:cs typeface="Arial" panose="020B0604020202020204" pitchFamily="34" charset="0"/>
              </a:rPr>
              <a:t>Weisbord</a:t>
            </a:r>
            <a:r>
              <a:rPr lang="en-US" sz="1050" dirty="0">
                <a:solidFill>
                  <a:srgbClr val="00799B"/>
                </a:solidFill>
                <a:latin typeface="Arial" charset="0"/>
                <a:ea typeface="ＭＳ Ｐゴシック" pitchFamily="28" charset="-128"/>
                <a:cs typeface="Arial" panose="020B0604020202020204" pitchFamily="34" charset="0"/>
              </a:rPr>
              <a:t>, S. D. (2014). </a:t>
            </a:r>
            <a:r>
              <a:rPr lang="en-US" sz="1050" b="1" dirty="0">
                <a:solidFill>
                  <a:srgbClr val="00799B"/>
                </a:solidFill>
                <a:latin typeface="Arial" charset="0"/>
                <a:ea typeface="ＭＳ Ｐゴシック" pitchFamily="28" charset="-128"/>
                <a:cs typeface="Arial" panose="020B0604020202020204" pitchFamily="34" charset="0"/>
              </a:rPr>
              <a:t>AKI and medical care after coronary angiography: </a:t>
            </a:r>
            <a:r>
              <a:rPr lang="en-US" sz="1050" b="1" dirty="0" err="1">
                <a:solidFill>
                  <a:srgbClr val="00799B"/>
                </a:solidFill>
                <a:latin typeface="Arial" charset="0"/>
                <a:ea typeface="ＭＳ Ｐゴシック" pitchFamily="28" charset="-128"/>
                <a:cs typeface="Arial" panose="020B0604020202020204" pitchFamily="34" charset="0"/>
              </a:rPr>
              <a:t>renalism</a:t>
            </a:r>
            <a:r>
              <a:rPr lang="en-US" sz="1050" b="1" dirty="0">
                <a:solidFill>
                  <a:srgbClr val="00799B"/>
                </a:solidFill>
                <a:latin typeface="Arial" charset="0"/>
                <a:ea typeface="ＭＳ Ｐゴシック" pitchFamily="28" charset="-128"/>
                <a:cs typeface="Arial" panose="020B0604020202020204" pitchFamily="34" charset="0"/>
              </a:rPr>
              <a:t> revisited. </a:t>
            </a:r>
            <a:r>
              <a:rPr lang="en-US" sz="1050" dirty="0" err="1">
                <a:solidFill>
                  <a:srgbClr val="00799B"/>
                </a:solidFill>
                <a:latin typeface="Arial" charset="0"/>
                <a:ea typeface="ＭＳ Ｐゴシック" pitchFamily="28" charset="-128"/>
                <a:cs typeface="Arial" panose="020B0604020202020204" pitchFamily="34" charset="0"/>
              </a:rPr>
              <a:t>Clin</a:t>
            </a:r>
            <a:r>
              <a:rPr lang="en-US" sz="1050" dirty="0">
                <a:solidFill>
                  <a:srgbClr val="00799B"/>
                </a:solidFill>
                <a:latin typeface="Arial" charset="0"/>
                <a:ea typeface="ＭＳ Ｐゴシック" pitchFamily="28" charset="-128"/>
                <a:cs typeface="Arial" panose="020B0604020202020204" pitchFamily="34" charset="0"/>
              </a:rPr>
              <a:t> J Am </a:t>
            </a:r>
            <a:r>
              <a:rPr lang="en-US" sz="1050" dirty="0" err="1">
                <a:solidFill>
                  <a:srgbClr val="00799B"/>
                </a:solidFill>
                <a:latin typeface="Arial" charset="0"/>
                <a:ea typeface="ＭＳ Ｐゴシック" pitchFamily="28" charset="-128"/>
                <a:cs typeface="Arial" panose="020B0604020202020204" pitchFamily="34" charset="0"/>
              </a:rPr>
              <a:t>Soc</a:t>
            </a:r>
            <a:r>
              <a:rPr lang="en-US" sz="1050" dirty="0">
                <a:solidFill>
                  <a:srgbClr val="00799B"/>
                </a:solidFill>
                <a:latin typeface="Arial" charset="0"/>
                <a:ea typeface="ＭＳ Ｐゴシック" pitchFamily="28" charset="-128"/>
                <a:cs typeface="Arial" panose="020B0604020202020204" pitchFamily="34" charset="0"/>
              </a:rPr>
              <a:t> </a:t>
            </a:r>
            <a:r>
              <a:rPr lang="en-US" sz="1050" dirty="0" err="1">
                <a:solidFill>
                  <a:srgbClr val="00799B"/>
                </a:solidFill>
                <a:latin typeface="Arial" charset="0"/>
                <a:ea typeface="ＭＳ Ｐゴシック" pitchFamily="28" charset="-128"/>
                <a:cs typeface="Arial" panose="020B0604020202020204" pitchFamily="34" charset="0"/>
              </a:rPr>
              <a:t>Nephrol</a:t>
            </a:r>
            <a:r>
              <a:rPr lang="en-US" sz="1050" dirty="0">
                <a:solidFill>
                  <a:srgbClr val="00799B"/>
                </a:solidFill>
                <a:latin typeface="Arial" charset="0"/>
                <a:ea typeface="ＭＳ Ｐゴシック" pitchFamily="28" charset="-128"/>
                <a:cs typeface="Arial" panose="020B0604020202020204" pitchFamily="34" charset="0"/>
              </a:rPr>
              <a:t> 9(11): 1823-1825.</a:t>
            </a:r>
            <a:endParaRPr lang="de-DE" sz="1050" dirty="0">
              <a:solidFill>
                <a:srgbClr val="00799B"/>
              </a:solidFill>
              <a:latin typeface="Arial" charset="0"/>
              <a:ea typeface="ＭＳ Ｐゴシック" pitchFamily="28" charset="-128"/>
              <a:cs typeface="Arial" panose="020B0604020202020204" pitchFamily="34" charset="0"/>
            </a:endParaRPr>
          </a:p>
        </p:txBody>
      </p:sp>
      <p:pic>
        <p:nvPicPr>
          <p:cNvPr id="6" name="Grafik 5">
            <a:extLst>
              <a:ext uri="{FF2B5EF4-FFF2-40B4-BE49-F238E27FC236}">
                <a16:creationId xmlns:a16="http://schemas.microsoft.com/office/drawing/2014/main" id="{B0D4036B-D019-4817-BD0A-59F931A139EB}"/>
              </a:ext>
            </a:extLst>
          </p:cNvPr>
          <p:cNvPicPr>
            <a:picLocks noChangeAspect="1"/>
          </p:cNvPicPr>
          <p:nvPr/>
        </p:nvPicPr>
        <p:blipFill>
          <a:blip r:embed="rId3"/>
          <a:stretch>
            <a:fillRect/>
          </a:stretch>
        </p:blipFill>
        <p:spPr>
          <a:xfrm>
            <a:off x="107504" y="1628800"/>
            <a:ext cx="8856984" cy="3145010"/>
          </a:xfrm>
          <a:prstGeom prst="rect">
            <a:avLst/>
          </a:prstGeom>
          <a:ln w="38100">
            <a:solidFill>
              <a:schemeClr val="accent1"/>
            </a:solidFill>
          </a:ln>
        </p:spPr>
      </p:pic>
    </p:spTree>
    <p:extLst>
      <p:ext uri="{BB962C8B-B14F-4D97-AF65-F5344CB8AC3E}">
        <p14:creationId xmlns:p14="http://schemas.microsoft.com/office/powerpoint/2010/main" val="332557096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B887C1-BB35-428D-990F-F681270B91B1}"/>
              </a:ext>
            </a:extLst>
          </p:cNvPr>
          <p:cNvSpPr>
            <a:spLocks noGrp="1"/>
          </p:cNvSpPr>
          <p:nvPr>
            <p:ph type="title"/>
          </p:nvPr>
        </p:nvSpPr>
        <p:spPr/>
        <p:txBody>
          <a:bodyPr/>
          <a:lstStyle/>
          <a:p>
            <a:r>
              <a:rPr lang="de-DE" dirty="0"/>
              <a:t>… sagt der Experte</a:t>
            </a:r>
          </a:p>
        </p:txBody>
      </p:sp>
      <p:sp>
        <p:nvSpPr>
          <p:cNvPr id="6" name="Rechteck 5">
            <a:extLst>
              <a:ext uri="{FF2B5EF4-FFF2-40B4-BE49-F238E27FC236}">
                <a16:creationId xmlns:a16="http://schemas.microsoft.com/office/drawing/2014/main" id="{3D61388F-91CE-43B9-AF09-2CE34AC1CA9F}"/>
              </a:ext>
            </a:extLst>
          </p:cNvPr>
          <p:cNvSpPr/>
          <p:nvPr/>
        </p:nvSpPr>
        <p:spPr bwMode="auto">
          <a:xfrm>
            <a:off x="4948290" y="5517232"/>
            <a:ext cx="70383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3000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8" name="Rechteck 7">
            <a:extLst>
              <a:ext uri="{FF2B5EF4-FFF2-40B4-BE49-F238E27FC236}">
                <a16:creationId xmlns:a16="http://schemas.microsoft.com/office/drawing/2014/main" id="{8B4E6D67-95A5-40FE-BCB7-F277C9DDCC6C}"/>
              </a:ext>
            </a:extLst>
          </p:cNvPr>
          <p:cNvSpPr/>
          <p:nvPr/>
        </p:nvSpPr>
        <p:spPr bwMode="auto">
          <a:xfrm>
            <a:off x="1854901" y="549426"/>
            <a:ext cx="2166292" cy="381596"/>
          </a:xfrm>
          <a:prstGeom prst="rect">
            <a:avLst/>
          </a:prstGeom>
          <a:solidFill>
            <a:schemeClr val="bg1"/>
          </a:solidFill>
          <a:ln>
            <a:noFill/>
          </a:ln>
          <a:effectLst/>
        </p:spPr>
        <p:txBody>
          <a:bodyPr vert="horz" wrap="square" lIns="0" tIns="0" rIns="0" bIns="0" numCol="1" rtlCol="0" anchor="b" anchorCtr="0" compatLnSpc="1">
            <a:prstTxWarp prst="textNoShape">
              <a:avLst/>
            </a:prstTxWarp>
          </a:bodyPr>
          <a:lstStyle/>
          <a:p>
            <a:pPr marL="0" marR="0" indent="0" algn="l" defTabSz="914400" rtl="0" eaLnBrk="1" fontAlgn="base" latinLnBrk="0" hangingPunct="1">
              <a:lnSpc>
                <a:spcPct val="110000"/>
              </a:lnSpc>
              <a:spcBef>
                <a:spcPct val="30000"/>
              </a:spcBef>
              <a:spcAft>
                <a:spcPct val="0"/>
              </a:spcAft>
              <a:buClrTx/>
              <a:buSzTx/>
              <a:buFontTx/>
              <a:buNone/>
              <a:tabLst/>
            </a:pPr>
            <a:r>
              <a:rPr lang="de-DE" sz="2400" b="1" dirty="0">
                <a:solidFill>
                  <a:schemeClr val="tx2"/>
                </a:solidFill>
                <a:latin typeface="+mj-lt"/>
                <a:ea typeface="+mj-ea"/>
                <a:cs typeface="+mj-cs"/>
              </a:rPr>
              <a:t>Carsten</a:t>
            </a:r>
            <a:r>
              <a:rPr kumimoji="0" lang="de-DE" sz="1800" b="0" i="0" u="none" strike="noStrike" cap="none" normalizeH="0" baseline="0" dirty="0">
                <a:ln>
                  <a:noFill/>
                </a:ln>
                <a:solidFill>
                  <a:schemeClr val="tx1"/>
                </a:solidFill>
                <a:effectLst/>
                <a:latin typeface="Arial" panose="020B0604020202020204" pitchFamily="34" charset="0"/>
              </a:rPr>
              <a:t> </a:t>
            </a:r>
            <a:r>
              <a:rPr lang="de-DE" sz="2400" b="1" dirty="0">
                <a:solidFill>
                  <a:schemeClr val="tx2"/>
                </a:solidFill>
                <a:latin typeface="+mj-lt"/>
                <a:ea typeface="+mj-ea"/>
                <a:cs typeface="+mj-cs"/>
              </a:rPr>
              <a:t>Hafer</a:t>
            </a:r>
          </a:p>
        </p:txBody>
      </p:sp>
      <p:grpSp>
        <p:nvGrpSpPr>
          <p:cNvPr id="12" name="Gruppieren 11">
            <a:extLst>
              <a:ext uri="{FF2B5EF4-FFF2-40B4-BE49-F238E27FC236}">
                <a16:creationId xmlns:a16="http://schemas.microsoft.com/office/drawing/2014/main" id="{FDC7EBAE-B303-4115-B560-CC339D8A437B}"/>
              </a:ext>
            </a:extLst>
          </p:cNvPr>
          <p:cNvGrpSpPr/>
          <p:nvPr/>
        </p:nvGrpSpPr>
        <p:grpSpPr>
          <a:xfrm>
            <a:off x="2216947" y="1052736"/>
            <a:ext cx="6976615" cy="5428224"/>
            <a:chOff x="2167385" y="970722"/>
            <a:chExt cx="6976615" cy="5428224"/>
          </a:xfrm>
        </p:grpSpPr>
        <p:pic>
          <p:nvPicPr>
            <p:cNvPr id="4" name="Grafik 3">
              <a:extLst>
                <a:ext uri="{FF2B5EF4-FFF2-40B4-BE49-F238E27FC236}">
                  <a16:creationId xmlns:a16="http://schemas.microsoft.com/office/drawing/2014/main" id="{622AE243-49ED-43AB-A80F-1BB48796F618}"/>
                </a:ext>
              </a:extLst>
            </p:cNvPr>
            <p:cNvPicPr>
              <a:picLocks noChangeAspect="1"/>
            </p:cNvPicPr>
            <p:nvPr/>
          </p:nvPicPr>
          <p:blipFill>
            <a:blip r:embed="rId3"/>
            <a:stretch>
              <a:fillRect/>
            </a:stretch>
          </p:blipFill>
          <p:spPr>
            <a:xfrm>
              <a:off x="2167385" y="970722"/>
              <a:ext cx="2659171" cy="5428224"/>
            </a:xfrm>
            <a:prstGeom prst="rect">
              <a:avLst/>
            </a:prstGeom>
          </p:spPr>
        </p:pic>
        <p:pic>
          <p:nvPicPr>
            <p:cNvPr id="5" name="Grafik 4">
              <a:extLst>
                <a:ext uri="{FF2B5EF4-FFF2-40B4-BE49-F238E27FC236}">
                  <a16:creationId xmlns:a16="http://schemas.microsoft.com/office/drawing/2014/main" id="{206A1C37-DD70-4E0F-B541-6B8531A94CDC}"/>
                </a:ext>
              </a:extLst>
            </p:cNvPr>
            <p:cNvPicPr>
              <a:picLocks noChangeAspect="1"/>
            </p:cNvPicPr>
            <p:nvPr/>
          </p:nvPicPr>
          <p:blipFill>
            <a:blip r:embed="rId4"/>
            <a:stretch>
              <a:fillRect/>
            </a:stretch>
          </p:blipFill>
          <p:spPr>
            <a:xfrm>
              <a:off x="4925988" y="985459"/>
              <a:ext cx="2914084" cy="5400971"/>
            </a:xfrm>
            <a:prstGeom prst="rect">
              <a:avLst/>
            </a:prstGeom>
          </p:spPr>
        </p:pic>
        <p:sp>
          <p:nvSpPr>
            <p:cNvPr id="9" name="Rechteck 8">
              <a:extLst>
                <a:ext uri="{FF2B5EF4-FFF2-40B4-BE49-F238E27FC236}">
                  <a16:creationId xmlns:a16="http://schemas.microsoft.com/office/drawing/2014/main" id="{7C671F11-7A6F-4C91-97BB-A3093AB193C5}"/>
                </a:ext>
              </a:extLst>
            </p:cNvPr>
            <p:cNvSpPr/>
            <p:nvPr/>
          </p:nvSpPr>
          <p:spPr bwMode="auto">
            <a:xfrm>
              <a:off x="2504988" y="4104476"/>
              <a:ext cx="1944216" cy="288032"/>
            </a:xfrm>
            <a:prstGeom prst="rect">
              <a:avLst/>
            </a:prstGeom>
            <a:solidFill>
              <a:srgbClr val="00B050">
                <a:alpha val="50000"/>
              </a:srgbClr>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3000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1" name="Rechteck 10">
              <a:extLst>
                <a:ext uri="{FF2B5EF4-FFF2-40B4-BE49-F238E27FC236}">
                  <a16:creationId xmlns:a16="http://schemas.microsoft.com/office/drawing/2014/main" id="{E1BB40C1-99E1-43AE-B6F5-A9265E15F8C0}"/>
                </a:ext>
              </a:extLst>
            </p:cNvPr>
            <p:cNvSpPr/>
            <p:nvPr/>
          </p:nvSpPr>
          <p:spPr bwMode="auto">
            <a:xfrm>
              <a:off x="4182092" y="5347568"/>
              <a:ext cx="4961908" cy="901104"/>
            </a:xfrm>
            <a:prstGeom prst="rect">
              <a:avLst/>
            </a:prstGeom>
            <a:solidFill>
              <a:srgbClr val="00B050">
                <a:alpha val="50000"/>
              </a:srgbClr>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3000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grpSp>
      <p:pic>
        <p:nvPicPr>
          <p:cNvPr id="13" name="Grafik 12">
            <a:extLst>
              <a:ext uri="{FF2B5EF4-FFF2-40B4-BE49-F238E27FC236}">
                <a16:creationId xmlns:a16="http://schemas.microsoft.com/office/drawing/2014/main" id="{B581F2F0-B599-4E82-B023-EDEC2D4DE436}"/>
              </a:ext>
            </a:extLst>
          </p:cNvPr>
          <p:cNvPicPr>
            <a:picLocks noChangeAspect="1"/>
          </p:cNvPicPr>
          <p:nvPr/>
        </p:nvPicPr>
        <p:blipFill>
          <a:blip r:embed="rId5"/>
          <a:stretch>
            <a:fillRect/>
          </a:stretch>
        </p:blipFill>
        <p:spPr>
          <a:xfrm>
            <a:off x="4128989" y="5366961"/>
            <a:ext cx="5190437" cy="1026346"/>
          </a:xfrm>
          <a:prstGeom prst="rect">
            <a:avLst/>
          </a:prstGeom>
        </p:spPr>
      </p:pic>
    </p:spTree>
    <p:extLst>
      <p:ext uri="{BB962C8B-B14F-4D97-AF65-F5344CB8AC3E}">
        <p14:creationId xmlns:p14="http://schemas.microsoft.com/office/powerpoint/2010/main" val="1491868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007697C-FAC6-4B18-9B62-9D23C1B0E335}"/>
              </a:ext>
            </a:extLst>
          </p:cNvPr>
          <p:cNvSpPr>
            <a:spLocks noGrp="1"/>
          </p:cNvSpPr>
          <p:nvPr>
            <p:ph type="title"/>
          </p:nvPr>
        </p:nvSpPr>
        <p:spPr/>
        <p:txBody>
          <a:bodyPr/>
          <a:lstStyle/>
          <a:p>
            <a:r>
              <a:rPr lang="de-DE" dirty="0"/>
              <a:t>STEMI und Koronarangiographie bei CKD</a:t>
            </a:r>
          </a:p>
        </p:txBody>
      </p:sp>
      <p:sp>
        <p:nvSpPr>
          <p:cNvPr id="5" name="Rechteck 4">
            <a:extLst>
              <a:ext uri="{FF2B5EF4-FFF2-40B4-BE49-F238E27FC236}">
                <a16:creationId xmlns:a16="http://schemas.microsoft.com/office/drawing/2014/main" id="{12713971-C832-401F-A700-E400157E82AD}"/>
              </a:ext>
            </a:extLst>
          </p:cNvPr>
          <p:cNvSpPr/>
          <p:nvPr/>
        </p:nvSpPr>
        <p:spPr>
          <a:xfrm>
            <a:off x="2166260" y="6248213"/>
            <a:ext cx="5472608" cy="61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050" dirty="0" err="1">
                <a:solidFill>
                  <a:srgbClr val="00799B"/>
                </a:solidFill>
                <a:latin typeface="Arial" charset="0"/>
                <a:ea typeface="ＭＳ Ｐゴシック" pitchFamily="28" charset="-128"/>
                <a:cs typeface="Arial" panose="020B0604020202020204" pitchFamily="34" charset="0"/>
              </a:rPr>
              <a:t>Nauta</a:t>
            </a:r>
            <a:r>
              <a:rPr lang="en-US" sz="1050" dirty="0">
                <a:solidFill>
                  <a:srgbClr val="00799B"/>
                </a:solidFill>
                <a:latin typeface="Arial" charset="0"/>
                <a:ea typeface="ＭＳ Ｐゴシック" pitchFamily="28" charset="-128"/>
                <a:cs typeface="Arial" panose="020B0604020202020204" pitchFamily="34" charset="0"/>
              </a:rPr>
              <a:t>, S. T., et al. (2013). </a:t>
            </a:r>
            <a:r>
              <a:rPr lang="en-US" sz="1050" b="1" dirty="0">
                <a:solidFill>
                  <a:srgbClr val="00799B"/>
                </a:solidFill>
                <a:latin typeface="Arial" charset="0"/>
                <a:ea typeface="ＭＳ Ｐゴシック" pitchFamily="28" charset="-128"/>
                <a:cs typeface="Arial" panose="020B0604020202020204" pitchFamily="34" charset="0"/>
              </a:rPr>
              <a:t>Decline in 20-year mortality after myocardial infarction in patients with chronic kidney disease: evolution from the </a:t>
            </a:r>
            <a:r>
              <a:rPr lang="en-US" sz="1050" b="1" dirty="0" err="1">
                <a:solidFill>
                  <a:srgbClr val="00799B"/>
                </a:solidFill>
                <a:latin typeface="Arial" charset="0"/>
                <a:ea typeface="ＭＳ Ｐゴシック" pitchFamily="28" charset="-128"/>
                <a:cs typeface="Arial" panose="020B0604020202020204" pitchFamily="34" charset="0"/>
              </a:rPr>
              <a:t>prethrombolysis</a:t>
            </a:r>
            <a:r>
              <a:rPr lang="en-US" sz="1050" b="1" dirty="0">
                <a:solidFill>
                  <a:srgbClr val="00799B"/>
                </a:solidFill>
                <a:latin typeface="Arial" charset="0"/>
                <a:ea typeface="ＭＳ Ｐゴシック" pitchFamily="28" charset="-128"/>
                <a:cs typeface="Arial" panose="020B0604020202020204" pitchFamily="34" charset="0"/>
              </a:rPr>
              <a:t> to the percutaneous coronary intervention era. </a:t>
            </a:r>
            <a:r>
              <a:rPr lang="en-US" sz="1050" dirty="0">
                <a:solidFill>
                  <a:srgbClr val="00799B"/>
                </a:solidFill>
                <a:latin typeface="Arial" charset="0"/>
                <a:ea typeface="ＭＳ Ｐゴシック" pitchFamily="28" charset="-128"/>
                <a:cs typeface="Arial" panose="020B0604020202020204" pitchFamily="34" charset="0"/>
              </a:rPr>
              <a:t>Kidney </a:t>
            </a:r>
            <a:r>
              <a:rPr lang="en-US" sz="1050" dirty="0" err="1">
                <a:solidFill>
                  <a:srgbClr val="00799B"/>
                </a:solidFill>
                <a:latin typeface="Arial" charset="0"/>
                <a:ea typeface="ＭＳ Ｐゴシック" pitchFamily="28" charset="-128"/>
                <a:cs typeface="Arial" panose="020B0604020202020204" pitchFamily="34" charset="0"/>
              </a:rPr>
              <a:t>Int</a:t>
            </a:r>
            <a:r>
              <a:rPr lang="en-US" sz="1050" dirty="0">
                <a:solidFill>
                  <a:srgbClr val="00799B"/>
                </a:solidFill>
                <a:latin typeface="Arial" charset="0"/>
                <a:ea typeface="ＭＳ Ｐゴシック" pitchFamily="28" charset="-128"/>
                <a:cs typeface="Arial" panose="020B0604020202020204" pitchFamily="34" charset="0"/>
              </a:rPr>
              <a:t> 84(2): 353-358.</a:t>
            </a:r>
            <a:endParaRPr lang="de-DE" sz="1050" dirty="0">
              <a:solidFill>
                <a:srgbClr val="00799B"/>
              </a:solidFill>
              <a:latin typeface="Arial" charset="0"/>
              <a:ea typeface="ＭＳ Ｐゴシック" pitchFamily="28" charset="-128"/>
              <a:cs typeface="Arial" panose="020B0604020202020204" pitchFamily="34" charset="0"/>
            </a:endParaRPr>
          </a:p>
        </p:txBody>
      </p:sp>
      <p:grpSp>
        <p:nvGrpSpPr>
          <p:cNvPr id="16" name="Gruppieren 15">
            <a:extLst>
              <a:ext uri="{FF2B5EF4-FFF2-40B4-BE49-F238E27FC236}">
                <a16:creationId xmlns:a16="http://schemas.microsoft.com/office/drawing/2014/main" id="{34F1971F-5406-4277-902E-DE8C59089451}"/>
              </a:ext>
            </a:extLst>
          </p:cNvPr>
          <p:cNvGrpSpPr/>
          <p:nvPr/>
        </p:nvGrpSpPr>
        <p:grpSpPr>
          <a:xfrm>
            <a:off x="1547664" y="1052736"/>
            <a:ext cx="5570985" cy="4524159"/>
            <a:chOff x="1547664" y="1052736"/>
            <a:chExt cx="5570985" cy="4524159"/>
          </a:xfrm>
        </p:grpSpPr>
        <p:grpSp>
          <p:nvGrpSpPr>
            <p:cNvPr id="13" name="Gruppieren 12">
              <a:extLst>
                <a:ext uri="{FF2B5EF4-FFF2-40B4-BE49-F238E27FC236}">
                  <a16:creationId xmlns:a16="http://schemas.microsoft.com/office/drawing/2014/main" id="{49B7C394-84A1-48D6-9005-86CA2217819E}"/>
                </a:ext>
              </a:extLst>
            </p:cNvPr>
            <p:cNvGrpSpPr/>
            <p:nvPr/>
          </p:nvGrpSpPr>
          <p:grpSpPr>
            <a:xfrm>
              <a:off x="1547664" y="1052736"/>
              <a:ext cx="5570985" cy="4524159"/>
              <a:chOff x="1331640" y="1124744"/>
              <a:chExt cx="5570985" cy="4524159"/>
            </a:xfrm>
          </p:grpSpPr>
          <p:pic>
            <p:nvPicPr>
              <p:cNvPr id="4" name="Grafik 3">
                <a:extLst>
                  <a:ext uri="{FF2B5EF4-FFF2-40B4-BE49-F238E27FC236}">
                    <a16:creationId xmlns:a16="http://schemas.microsoft.com/office/drawing/2014/main" id="{120F1CE2-9F9B-48E2-956B-69634DE6828C}"/>
                  </a:ext>
                </a:extLst>
              </p:cNvPr>
              <p:cNvPicPr>
                <a:picLocks noChangeAspect="1"/>
              </p:cNvPicPr>
              <p:nvPr/>
            </p:nvPicPr>
            <p:blipFill>
              <a:blip r:embed="rId3"/>
              <a:stretch>
                <a:fillRect/>
              </a:stretch>
            </p:blipFill>
            <p:spPr>
              <a:xfrm>
                <a:off x="1331640" y="1124744"/>
                <a:ext cx="5570985" cy="4253118"/>
              </a:xfrm>
              <a:prstGeom prst="rect">
                <a:avLst/>
              </a:prstGeom>
            </p:spPr>
          </p:pic>
          <p:pic>
            <p:nvPicPr>
              <p:cNvPr id="12" name="Grafik 11">
                <a:extLst>
                  <a:ext uri="{FF2B5EF4-FFF2-40B4-BE49-F238E27FC236}">
                    <a16:creationId xmlns:a16="http://schemas.microsoft.com/office/drawing/2014/main" id="{235EF654-B5C4-4594-A9C1-C65BA8EE54D7}"/>
                  </a:ext>
                </a:extLst>
              </p:cNvPr>
              <p:cNvPicPr>
                <a:picLocks noChangeAspect="1"/>
              </p:cNvPicPr>
              <p:nvPr/>
            </p:nvPicPr>
            <p:blipFill>
              <a:blip r:embed="rId4"/>
              <a:stretch>
                <a:fillRect/>
              </a:stretch>
            </p:blipFill>
            <p:spPr>
              <a:xfrm>
                <a:off x="2051720" y="5300070"/>
                <a:ext cx="4699351" cy="348833"/>
              </a:xfrm>
              <a:prstGeom prst="rect">
                <a:avLst/>
              </a:prstGeom>
            </p:spPr>
          </p:pic>
        </p:grpSp>
        <p:sp>
          <p:nvSpPr>
            <p:cNvPr id="15" name="Rechteck 14">
              <a:extLst>
                <a:ext uri="{FF2B5EF4-FFF2-40B4-BE49-F238E27FC236}">
                  <a16:creationId xmlns:a16="http://schemas.microsoft.com/office/drawing/2014/main" id="{0F01BCE3-7F31-43FD-8154-660230DC8D0B}"/>
                </a:ext>
              </a:extLst>
            </p:cNvPr>
            <p:cNvSpPr/>
            <p:nvPr/>
          </p:nvSpPr>
          <p:spPr bwMode="auto">
            <a:xfrm>
              <a:off x="1802349" y="1246534"/>
              <a:ext cx="405679" cy="355394"/>
            </a:xfrm>
            <a:prstGeom prst="rect">
              <a:avLst/>
            </a:prstGeom>
            <a:solidFill>
              <a:schemeClr val="bg1"/>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3000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grpSp>
      <p:cxnSp>
        <p:nvCxnSpPr>
          <p:cNvPr id="17" name="Gerade Verbindung mit Pfeil 16">
            <a:extLst>
              <a:ext uri="{FF2B5EF4-FFF2-40B4-BE49-F238E27FC236}">
                <a16:creationId xmlns:a16="http://schemas.microsoft.com/office/drawing/2014/main" id="{34EC8E05-E7D8-4D4F-8116-FC4771C96A24}"/>
              </a:ext>
            </a:extLst>
          </p:cNvPr>
          <p:cNvCxnSpPr>
            <a:cxnSpLocks/>
          </p:cNvCxnSpPr>
          <p:nvPr/>
        </p:nvCxnSpPr>
        <p:spPr bwMode="auto">
          <a:xfrm flipH="1">
            <a:off x="2755374" y="2399622"/>
            <a:ext cx="3888432" cy="0"/>
          </a:xfrm>
          <a:prstGeom prst="straightConnector1">
            <a:avLst/>
          </a:prstGeom>
          <a:noFill/>
          <a:ln w="101600" cap="flat" cmpd="sng" algn="ctr">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mit Pfeil 17">
            <a:extLst>
              <a:ext uri="{FF2B5EF4-FFF2-40B4-BE49-F238E27FC236}">
                <a16:creationId xmlns:a16="http://schemas.microsoft.com/office/drawing/2014/main" id="{6D8A8A67-C054-4096-984E-85CADD057209}"/>
              </a:ext>
            </a:extLst>
          </p:cNvPr>
          <p:cNvCxnSpPr>
            <a:cxnSpLocks/>
          </p:cNvCxnSpPr>
          <p:nvPr/>
        </p:nvCxnSpPr>
        <p:spPr bwMode="auto">
          <a:xfrm flipH="1">
            <a:off x="2727018" y="1927465"/>
            <a:ext cx="3888432" cy="0"/>
          </a:xfrm>
          <a:prstGeom prst="straightConnector1">
            <a:avLst/>
          </a:prstGeom>
          <a:noFill/>
          <a:ln w="50800" cap="flat" cmpd="sng" algn="ctr">
            <a:solidFill>
              <a:srgbClr val="FFC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a:extLst>
              <a:ext uri="{FF2B5EF4-FFF2-40B4-BE49-F238E27FC236}">
                <a16:creationId xmlns:a16="http://schemas.microsoft.com/office/drawing/2014/main" id="{B0828277-E794-42AB-9267-ECD656AE8240}"/>
              </a:ext>
            </a:extLst>
          </p:cNvPr>
          <p:cNvCxnSpPr>
            <a:cxnSpLocks/>
          </p:cNvCxnSpPr>
          <p:nvPr/>
        </p:nvCxnSpPr>
        <p:spPr bwMode="auto">
          <a:xfrm flipH="1">
            <a:off x="2755374" y="1665325"/>
            <a:ext cx="3888432" cy="0"/>
          </a:xfrm>
          <a:prstGeom prst="straightConnector1">
            <a:avLst/>
          </a:prstGeom>
          <a:noFill/>
          <a:ln w="50800" cap="flat" cmpd="sng" algn="ctr">
            <a:solidFill>
              <a:srgbClr val="00B05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78691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417D69-5E5C-4016-878E-A0C8A86FBB44}"/>
              </a:ext>
            </a:extLst>
          </p:cNvPr>
          <p:cNvSpPr>
            <a:spLocks noGrp="1"/>
          </p:cNvSpPr>
          <p:nvPr>
            <p:ph type="title"/>
          </p:nvPr>
        </p:nvSpPr>
        <p:spPr/>
        <p:txBody>
          <a:bodyPr/>
          <a:lstStyle/>
          <a:p>
            <a:r>
              <a:rPr lang="de-DE" dirty="0"/>
              <a:t>Das Risiko ist weniger die Dialyse als …</a:t>
            </a:r>
          </a:p>
        </p:txBody>
      </p:sp>
      <p:sp>
        <p:nvSpPr>
          <p:cNvPr id="4" name="Rechteck 3">
            <a:extLst>
              <a:ext uri="{FF2B5EF4-FFF2-40B4-BE49-F238E27FC236}">
                <a16:creationId xmlns:a16="http://schemas.microsoft.com/office/drawing/2014/main" id="{5BB9CD71-52B7-49AC-A9A2-47A76305EA2A}"/>
              </a:ext>
            </a:extLst>
          </p:cNvPr>
          <p:cNvSpPr/>
          <p:nvPr/>
        </p:nvSpPr>
        <p:spPr>
          <a:xfrm>
            <a:off x="2210631" y="6430507"/>
            <a:ext cx="5424661" cy="43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050" dirty="0">
                <a:solidFill>
                  <a:srgbClr val="00799B"/>
                </a:solidFill>
                <a:latin typeface="Arial" charset="0"/>
                <a:ea typeface="ＭＳ Ｐゴシック" pitchFamily="28" charset="-128"/>
                <a:cs typeface="Arial" panose="020B0604020202020204" pitchFamily="34" charset="0"/>
              </a:rPr>
              <a:t>Dalrymple, L. S., et al. (2011). </a:t>
            </a:r>
            <a:r>
              <a:rPr lang="en-US" sz="1050" b="1" dirty="0">
                <a:solidFill>
                  <a:srgbClr val="00799B"/>
                </a:solidFill>
                <a:latin typeface="Arial" charset="0"/>
                <a:ea typeface="ＭＳ Ｐゴシック" pitchFamily="28" charset="-128"/>
                <a:cs typeface="Arial" panose="020B0604020202020204" pitchFamily="34" charset="0"/>
              </a:rPr>
              <a:t>Chronic kidney disease and the risk of end-stage renal disease versus death. </a:t>
            </a:r>
            <a:r>
              <a:rPr lang="en-US" sz="1050" dirty="0">
                <a:solidFill>
                  <a:srgbClr val="00799B"/>
                </a:solidFill>
                <a:latin typeface="Arial" charset="0"/>
                <a:ea typeface="ＭＳ Ｐゴシック" pitchFamily="28" charset="-128"/>
                <a:cs typeface="Arial" panose="020B0604020202020204" pitchFamily="34" charset="0"/>
              </a:rPr>
              <a:t>J Gen Intern Med 26(4): 379-385.</a:t>
            </a:r>
          </a:p>
        </p:txBody>
      </p:sp>
      <p:pic>
        <p:nvPicPr>
          <p:cNvPr id="1030" name="Picture 6" descr="An external file that holds a picture, illustration, etc.&#10;Object name is 11606_2010_1511_Fig2_HTML.jpg">
            <a:extLst>
              <a:ext uri="{FF2B5EF4-FFF2-40B4-BE49-F238E27FC236}">
                <a16:creationId xmlns:a16="http://schemas.microsoft.com/office/drawing/2014/main" id="{0070B707-001E-44EA-9F0C-A354335E9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0" y="1108508"/>
            <a:ext cx="6611813" cy="464098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r Verbinder 5">
            <a:extLst>
              <a:ext uri="{FF2B5EF4-FFF2-40B4-BE49-F238E27FC236}">
                <a16:creationId xmlns:a16="http://schemas.microsoft.com/office/drawing/2014/main" id="{D8FE3231-E642-410B-93D6-CD5BD20FC59E}"/>
              </a:ext>
            </a:extLst>
          </p:cNvPr>
          <p:cNvCxnSpPr>
            <a:cxnSpLocks/>
          </p:cNvCxnSpPr>
          <p:nvPr/>
        </p:nvCxnSpPr>
        <p:spPr bwMode="auto">
          <a:xfrm>
            <a:off x="1691680" y="1412776"/>
            <a:ext cx="144016" cy="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hteck 7">
            <a:extLst>
              <a:ext uri="{FF2B5EF4-FFF2-40B4-BE49-F238E27FC236}">
                <a16:creationId xmlns:a16="http://schemas.microsoft.com/office/drawing/2014/main" id="{DABD4EF7-FF78-44B8-8057-C003F8F315FF}"/>
              </a:ext>
            </a:extLst>
          </p:cNvPr>
          <p:cNvSpPr/>
          <p:nvPr/>
        </p:nvSpPr>
        <p:spPr>
          <a:xfrm>
            <a:off x="3563888" y="1619047"/>
            <a:ext cx="4572000" cy="1288751"/>
          </a:xfrm>
          <a:prstGeom prst="rect">
            <a:avLst/>
          </a:prstGeom>
        </p:spPr>
        <p:txBody>
          <a:bodyPr>
            <a:spAutoFit/>
          </a:bodyPr>
          <a:lstStyle/>
          <a:p>
            <a:r>
              <a:rPr lang="en-US" dirty="0">
                <a:solidFill>
                  <a:srgbClr val="000000"/>
                </a:solidFill>
                <a:latin typeface="Times New Roman" panose="02020603050405020304" pitchFamily="18" charset="0"/>
              </a:rPr>
              <a:t>Older adults with CKD are 13-fold more likely to die from any cause than progress to ESRD and are 6-fold more likely to die from cardiovascular causes than develop ESRD.</a:t>
            </a:r>
            <a:endParaRPr lang="de-DE" dirty="0"/>
          </a:p>
        </p:txBody>
      </p:sp>
      <p:cxnSp>
        <p:nvCxnSpPr>
          <p:cNvPr id="10" name="Gerade Verbindung mit Pfeil 9">
            <a:extLst>
              <a:ext uri="{FF2B5EF4-FFF2-40B4-BE49-F238E27FC236}">
                <a16:creationId xmlns:a16="http://schemas.microsoft.com/office/drawing/2014/main" id="{B3DB21A2-CF0B-49E4-9228-A660C0A155C9}"/>
              </a:ext>
            </a:extLst>
          </p:cNvPr>
          <p:cNvCxnSpPr>
            <a:cxnSpLocks/>
          </p:cNvCxnSpPr>
          <p:nvPr/>
        </p:nvCxnSpPr>
        <p:spPr bwMode="auto">
          <a:xfrm flipV="1">
            <a:off x="7308304" y="3728049"/>
            <a:ext cx="0" cy="1152128"/>
          </a:xfrm>
          <a:prstGeom prst="straightConnector1">
            <a:avLst/>
          </a:prstGeom>
          <a:noFill/>
          <a:ln w="63500" cap="flat" cmpd="sng" algn="ctr">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mit Pfeil 13">
            <a:extLst>
              <a:ext uri="{FF2B5EF4-FFF2-40B4-BE49-F238E27FC236}">
                <a16:creationId xmlns:a16="http://schemas.microsoft.com/office/drawing/2014/main" id="{10510159-A88E-48AE-A0ED-C58027C424AE}"/>
              </a:ext>
            </a:extLst>
          </p:cNvPr>
          <p:cNvCxnSpPr/>
          <p:nvPr/>
        </p:nvCxnSpPr>
        <p:spPr bwMode="auto">
          <a:xfrm flipV="1">
            <a:off x="7092280" y="4077072"/>
            <a:ext cx="0" cy="792088"/>
          </a:xfrm>
          <a:prstGeom prst="straightConnector1">
            <a:avLst/>
          </a:prstGeom>
          <a:noFill/>
          <a:ln w="63500" cap="flat" cmpd="sng" algn="ctr">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hteck 11">
            <a:extLst>
              <a:ext uri="{FF2B5EF4-FFF2-40B4-BE49-F238E27FC236}">
                <a16:creationId xmlns:a16="http://schemas.microsoft.com/office/drawing/2014/main" id="{F7933260-21A3-40E6-B54B-F7F62F5344EC}"/>
              </a:ext>
            </a:extLst>
          </p:cNvPr>
          <p:cNvSpPr/>
          <p:nvPr/>
        </p:nvSpPr>
        <p:spPr>
          <a:xfrm>
            <a:off x="1484710" y="3588813"/>
            <a:ext cx="2118452" cy="1031564"/>
          </a:xfrm>
          <a:prstGeom prst="rect">
            <a:avLst/>
          </a:prstGeom>
          <a:solidFill>
            <a:schemeClr val="bg1"/>
          </a:solidFill>
          <a:ln>
            <a:solidFill>
              <a:schemeClr val="accent1"/>
            </a:solidFill>
          </a:ln>
        </p:spPr>
        <p:txBody>
          <a:bodyPr wrap="square">
            <a:spAutoFit/>
          </a:bodyPr>
          <a:lstStyle/>
          <a:p>
            <a:r>
              <a:rPr lang="en-US" sz="1600" dirty="0">
                <a:solidFill>
                  <a:srgbClr val="000000"/>
                </a:solidFill>
                <a:latin typeface="+mj-lt"/>
              </a:rPr>
              <a:t>1,268 </a:t>
            </a:r>
            <a:r>
              <a:rPr lang="en-US" sz="1600" dirty="0" err="1">
                <a:solidFill>
                  <a:srgbClr val="000000"/>
                </a:solidFill>
                <a:latin typeface="+mj-lt"/>
              </a:rPr>
              <a:t>Patienten</a:t>
            </a:r>
            <a:endParaRPr lang="en-US" sz="1600" dirty="0">
              <a:solidFill>
                <a:srgbClr val="000000"/>
              </a:solidFill>
              <a:latin typeface="+mj-lt"/>
            </a:endParaRPr>
          </a:p>
          <a:p>
            <a:pPr marL="285750" indent="-285750">
              <a:buFont typeface="Arial" panose="020B0604020202020204" pitchFamily="34" charset="0"/>
              <a:buChar char="•"/>
            </a:pPr>
            <a:r>
              <a:rPr lang="en-US" sz="1600" dirty="0">
                <a:solidFill>
                  <a:srgbClr val="000000"/>
                </a:solidFill>
                <a:latin typeface="+mj-lt"/>
              </a:rPr>
              <a:t>Alter &gt; 65 Jahre</a:t>
            </a:r>
          </a:p>
          <a:p>
            <a:pPr marL="285750" indent="-285750">
              <a:buFont typeface="Arial" panose="020B0604020202020204" pitchFamily="34" charset="0"/>
              <a:buChar char="•"/>
            </a:pPr>
            <a:r>
              <a:rPr lang="en-US" sz="1600" dirty="0">
                <a:solidFill>
                  <a:srgbClr val="000000"/>
                </a:solidFill>
                <a:latin typeface="+mj-lt"/>
              </a:rPr>
              <a:t>eGFR &lt; 60 ml/min</a:t>
            </a:r>
            <a:endParaRPr lang="de-DE" sz="1600" dirty="0">
              <a:latin typeface="+mj-lt"/>
            </a:endParaRPr>
          </a:p>
        </p:txBody>
      </p:sp>
      <p:sp>
        <p:nvSpPr>
          <p:cNvPr id="13" name="Textfeld 12">
            <a:extLst>
              <a:ext uri="{FF2B5EF4-FFF2-40B4-BE49-F238E27FC236}">
                <a16:creationId xmlns:a16="http://schemas.microsoft.com/office/drawing/2014/main" id="{91B54D0E-55F2-44C8-8768-BA813B55D937}"/>
              </a:ext>
            </a:extLst>
          </p:cNvPr>
          <p:cNvSpPr txBox="1"/>
          <p:nvPr/>
        </p:nvSpPr>
        <p:spPr>
          <a:xfrm>
            <a:off x="7425450" y="4715493"/>
            <a:ext cx="941283" cy="373436"/>
          </a:xfrm>
          <a:prstGeom prst="rect">
            <a:avLst/>
          </a:prstGeom>
          <a:noFill/>
          <a:ln>
            <a:solidFill>
              <a:schemeClr val="accent2"/>
            </a:solidFill>
          </a:ln>
        </p:spPr>
        <p:txBody>
          <a:bodyPr wrap="none" rtlCol="0">
            <a:spAutoFit/>
          </a:bodyPr>
          <a:lstStyle/>
          <a:p>
            <a:r>
              <a:rPr lang="de-DE" dirty="0"/>
              <a:t>Dialyse</a:t>
            </a:r>
          </a:p>
        </p:txBody>
      </p:sp>
    </p:spTree>
    <p:extLst>
      <p:ext uri="{BB962C8B-B14F-4D97-AF65-F5344CB8AC3E}">
        <p14:creationId xmlns:p14="http://schemas.microsoft.com/office/powerpoint/2010/main" val="163936836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de-DE" altLang="de-DE" b="1" dirty="0"/>
              <a:t>Krankenhaussterblichkeit</a:t>
            </a:r>
          </a:p>
        </p:txBody>
      </p:sp>
      <p:pic>
        <p:nvPicPr>
          <p:cNvPr id="21507" name="Inhaltsplatzhalt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7950" y="1557338"/>
            <a:ext cx="9369425" cy="4392612"/>
          </a:xfrm>
        </p:spPr>
      </p:pic>
      <p:sp>
        <p:nvSpPr>
          <p:cNvPr id="21508" name="Rechteck 4"/>
          <p:cNvSpPr>
            <a:spLocks noChangeArrowheads="1"/>
          </p:cNvSpPr>
          <p:nvPr/>
        </p:nvSpPr>
        <p:spPr bwMode="auto">
          <a:xfrm>
            <a:off x="2267744" y="6366471"/>
            <a:ext cx="5371124" cy="48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de-DE" altLang="de-DE" sz="1200" dirty="0">
                <a:solidFill>
                  <a:srgbClr val="00799B"/>
                </a:solidFill>
                <a:ea typeface="ＭＳ Ｐゴシック" panose="020B0600070205080204" pitchFamily="34" charset="-128"/>
              </a:rPr>
              <a:t>McDonald JS et al: </a:t>
            </a:r>
            <a:r>
              <a:rPr lang="de-DE" altLang="de-DE" sz="1200" b="1" dirty="0">
                <a:solidFill>
                  <a:srgbClr val="00799B"/>
                </a:solidFill>
                <a:ea typeface="ＭＳ Ｐゴシック" panose="020B0600070205080204" pitchFamily="34" charset="-128"/>
              </a:rPr>
              <a:t>Risk of </a:t>
            </a:r>
            <a:r>
              <a:rPr lang="de-DE" altLang="de-DE" sz="1200" b="1" dirty="0" err="1">
                <a:solidFill>
                  <a:srgbClr val="00799B"/>
                </a:solidFill>
                <a:ea typeface="ＭＳ Ｐゴシック" panose="020B0600070205080204" pitchFamily="34" charset="-128"/>
              </a:rPr>
              <a:t>Intravenous</a:t>
            </a:r>
            <a:r>
              <a:rPr lang="de-DE" altLang="de-DE" sz="1200" b="1" dirty="0">
                <a:solidFill>
                  <a:srgbClr val="00799B"/>
                </a:solidFill>
                <a:ea typeface="ＭＳ Ｐゴシック" panose="020B0600070205080204" pitchFamily="34" charset="-128"/>
              </a:rPr>
              <a:t> </a:t>
            </a:r>
            <a:r>
              <a:rPr lang="de-DE" altLang="de-DE" sz="1200" b="1" dirty="0" err="1">
                <a:solidFill>
                  <a:srgbClr val="00799B"/>
                </a:solidFill>
                <a:ea typeface="ＭＳ Ｐゴシック" panose="020B0600070205080204" pitchFamily="34" charset="-128"/>
              </a:rPr>
              <a:t>Contrast</a:t>
            </a:r>
            <a:r>
              <a:rPr lang="de-DE" altLang="de-DE" sz="1200" b="1" dirty="0">
                <a:solidFill>
                  <a:srgbClr val="00799B"/>
                </a:solidFill>
                <a:ea typeface="ＭＳ Ｐゴシック" panose="020B0600070205080204" pitchFamily="34" charset="-128"/>
              </a:rPr>
              <a:t> Material-</a:t>
            </a:r>
            <a:r>
              <a:rPr lang="de-DE" altLang="de-DE" sz="1200" b="1" dirty="0" err="1">
                <a:solidFill>
                  <a:srgbClr val="00799B"/>
                </a:solidFill>
                <a:ea typeface="ＭＳ Ｐゴシック" panose="020B0600070205080204" pitchFamily="34" charset="-128"/>
              </a:rPr>
              <a:t>mediated</a:t>
            </a:r>
            <a:r>
              <a:rPr lang="de-DE" altLang="de-DE" sz="1200" b="1" dirty="0">
                <a:solidFill>
                  <a:srgbClr val="00799B"/>
                </a:solidFill>
                <a:ea typeface="ＭＳ Ｐゴシック" panose="020B0600070205080204" pitchFamily="34" charset="-128"/>
              </a:rPr>
              <a:t> </a:t>
            </a:r>
            <a:r>
              <a:rPr lang="de-DE" altLang="de-DE" sz="1200" b="1" dirty="0" err="1">
                <a:solidFill>
                  <a:srgbClr val="00799B"/>
                </a:solidFill>
                <a:ea typeface="ＭＳ Ｐゴシック" panose="020B0600070205080204" pitchFamily="34" charset="-128"/>
              </a:rPr>
              <a:t>Acute</a:t>
            </a:r>
            <a:r>
              <a:rPr lang="de-DE" altLang="de-DE" sz="1200" b="1" dirty="0">
                <a:solidFill>
                  <a:srgbClr val="00799B"/>
                </a:solidFill>
                <a:ea typeface="ＭＳ Ｐゴシック" panose="020B0600070205080204" pitchFamily="34" charset="-128"/>
              </a:rPr>
              <a:t> </a:t>
            </a:r>
            <a:r>
              <a:rPr lang="de-DE" altLang="de-DE" sz="1200" b="1" dirty="0" err="1">
                <a:solidFill>
                  <a:srgbClr val="00799B"/>
                </a:solidFill>
                <a:ea typeface="ＭＳ Ｐゴシック" panose="020B0600070205080204" pitchFamily="34" charset="-128"/>
              </a:rPr>
              <a:t>Kidney</a:t>
            </a:r>
            <a:r>
              <a:rPr lang="de-DE" altLang="de-DE" sz="1200" b="1" dirty="0">
                <a:solidFill>
                  <a:srgbClr val="00799B"/>
                </a:solidFill>
                <a:ea typeface="ＭＳ Ｐゴシック" panose="020B0600070205080204" pitchFamily="34" charset="-128"/>
              </a:rPr>
              <a:t> </a:t>
            </a:r>
            <a:r>
              <a:rPr lang="de-DE" altLang="de-DE" sz="1200" b="1" dirty="0" err="1">
                <a:solidFill>
                  <a:srgbClr val="00799B"/>
                </a:solidFill>
                <a:ea typeface="ＭＳ Ｐゴシック" panose="020B0600070205080204" pitchFamily="34" charset="-128"/>
              </a:rPr>
              <a:t>Injury</a:t>
            </a:r>
            <a:r>
              <a:rPr lang="de-DE" altLang="de-DE" sz="1200" b="1" dirty="0">
                <a:solidFill>
                  <a:srgbClr val="00799B"/>
                </a:solidFill>
                <a:ea typeface="ＭＳ Ｐゴシック" panose="020B0600070205080204" pitchFamily="34" charset="-128"/>
              </a:rPr>
              <a:t>. </a:t>
            </a:r>
            <a:r>
              <a:rPr lang="en-US" altLang="de-DE" sz="1200" dirty="0">
                <a:solidFill>
                  <a:srgbClr val="00799B"/>
                </a:solidFill>
                <a:ea typeface="ＭＳ Ｐゴシック" panose="020B0600070205080204" pitchFamily="34" charset="-128"/>
              </a:rPr>
              <a:t>Radiology 271: 65-73</a:t>
            </a:r>
            <a:endParaRPr lang="de-DE" altLang="de-DE" sz="1200" dirty="0">
              <a:solidFill>
                <a:srgbClr val="00799B"/>
              </a:solidFill>
              <a:ea typeface="ＭＳ Ｐゴシック" panose="020B0600070205080204" pitchFamily="34" charset="-128"/>
            </a:endParaRPr>
          </a:p>
        </p:txBody>
      </p:sp>
      <p:sp>
        <p:nvSpPr>
          <p:cNvPr id="2" name="Rechteck 1"/>
          <p:cNvSpPr>
            <a:spLocks noChangeArrowheads="1"/>
          </p:cNvSpPr>
          <p:nvPr/>
        </p:nvSpPr>
        <p:spPr bwMode="auto">
          <a:xfrm>
            <a:off x="0" y="1268413"/>
            <a:ext cx="9261475" cy="2881312"/>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sz="3600" b="1"/>
              <a:t>Nicht das Kontrastmittel, </a:t>
            </a:r>
          </a:p>
          <a:p>
            <a:pPr algn="ctr" eaLnBrk="1" hangingPunct="1"/>
            <a:r>
              <a:rPr lang="de-DE" altLang="de-DE" sz="3600" b="1"/>
              <a:t>sondern die </a:t>
            </a:r>
          </a:p>
          <a:p>
            <a:pPr algn="ctr" eaLnBrk="1" hangingPunct="1"/>
            <a:r>
              <a:rPr lang="de-DE" altLang="de-DE" sz="3600" b="1"/>
              <a:t>akute Nierenfunktionsverschlecherung erhöht die Sterblichkeit</a:t>
            </a:r>
          </a:p>
        </p:txBody>
      </p:sp>
    </p:spTree>
    <p:extLst>
      <p:ext uri="{BB962C8B-B14F-4D97-AF65-F5344CB8AC3E}">
        <p14:creationId xmlns:p14="http://schemas.microsoft.com/office/powerpoint/2010/main" val="735242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endParaRPr lang="de-DE" altLang="de-DE"/>
          </a:p>
        </p:txBody>
      </p:sp>
      <p:pic>
        <p:nvPicPr>
          <p:cNvPr id="31747"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3" y="1262063"/>
            <a:ext cx="9199563"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1313" y="147638"/>
            <a:ext cx="577691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4963" y="2276475"/>
            <a:ext cx="612140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850" y="5165725"/>
            <a:ext cx="9321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hteck 7"/>
          <p:cNvSpPr>
            <a:spLocks noChangeArrowheads="1"/>
          </p:cNvSpPr>
          <p:nvPr/>
        </p:nvSpPr>
        <p:spPr bwMode="auto">
          <a:xfrm>
            <a:off x="2195736" y="6381328"/>
            <a:ext cx="5436716" cy="48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de-DE" sz="1200" dirty="0" err="1">
                <a:solidFill>
                  <a:srgbClr val="00799B"/>
                </a:solidFill>
                <a:ea typeface="ＭＳ Ｐゴシック" panose="020B0600070205080204" pitchFamily="34" charset="-128"/>
              </a:rPr>
              <a:t>Cely</a:t>
            </a:r>
            <a:r>
              <a:rPr lang="en-US" altLang="de-DE" sz="1200" dirty="0">
                <a:solidFill>
                  <a:srgbClr val="00799B"/>
                </a:solidFill>
                <a:ea typeface="ＭＳ Ｐゴシック" panose="020B0600070205080204" pitchFamily="34" charset="-128"/>
              </a:rPr>
              <a:t> et al.: </a:t>
            </a:r>
            <a:r>
              <a:rPr lang="en-US" altLang="de-DE" sz="1200" b="1" dirty="0">
                <a:solidFill>
                  <a:srgbClr val="00799B"/>
                </a:solidFill>
                <a:ea typeface="ＭＳ Ｐゴシック" panose="020B0600070205080204" pitchFamily="34" charset="-128"/>
              </a:rPr>
              <a:t>Risk of contrast induced nephropathy in the critically ill: a prospective, case matched study. </a:t>
            </a:r>
            <a:r>
              <a:rPr lang="en-US" altLang="de-DE" sz="1200" dirty="0">
                <a:solidFill>
                  <a:srgbClr val="00799B"/>
                </a:solidFill>
                <a:ea typeface="ＭＳ Ｐゴシック" panose="020B0600070205080204" pitchFamily="34" charset="-128"/>
              </a:rPr>
              <a:t>Critical Care 2012 16:</a:t>
            </a:r>
            <a:r>
              <a:rPr lang="de-DE" altLang="de-DE" sz="1200" dirty="0">
                <a:solidFill>
                  <a:srgbClr val="00799B"/>
                </a:solidFill>
                <a:ea typeface="ＭＳ Ｐゴシック" panose="020B0600070205080204" pitchFamily="34" charset="-128"/>
              </a:rPr>
              <a:t>R67.</a:t>
            </a:r>
          </a:p>
        </p:txBody>
      </p:sp>
      <p:grpSp>
        <p:nvGrpSpPr>
          <p:cNvPr id="3" name="Gruppieren 2"/>
          <p:cNvGrpSpPr>
            <a:grpSpLocks/>
          </p:cNvGrpSpPr>
          <p:nvPr/>
        </p:nvGrpSpPr>
        <p:grpSpPr bwMode="auto">
          <a:xfrm>
            <a:off x="34925" y="5373688"/>
            <a:ext cx="9109075" cy="503237"/>
            <a:chOff x="35496" y="5373216"/>
            <a:chExt cx="9108504" cy="504056"/>
          </a:xfrm>
        </p:grpSpPr>
        <p:sp>
          <p:nvSpPr>
            <p:cNvPr id="31753" name="Rechteck 1"/>
            <p:cNvSpPr>
              <a:spLocks noChangeArrowheads="1"/>
            </p:cNvSpPr>
            <p:nvPr/>
          </p:nvSpPr>
          <p:spPr bwMode="auto">
            <a:xfrm>
              <a:off x="1979712" y="5373216"/>
              <a:ext cx="7164288" cy="288032"/>
            </a:xfrm>
            <a:prstGeom prst="rect">
              <a:avLst/>
            </a:prstGeom>
            <a:solidFill>
              <a:srgbClr val="FF0000">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31754" name="Rechteck 8"/>
            <p:cNvSpPr>
              <a:spLocks noChangeArrowheads="1"/>
            </p:cNvSpPr>
            <p:nvPr/>
          </p:nvSpPr>
          <p:spPr bwMode="auto">
            <a:xfrm>
              <a:off x="35496" y="5589240"/>
              <a:ext cx="1944216" cy="288032"/>
            </a:xfrm>
            <a:prstGeom prst="rect">
              <a:avLst/>
            </a:prstGeom>
            <a:solidFill>
              <a:srgbClr val="FF0000">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spTree>
    <p:extLst>
      <p:ext uri="{BB962C8B-B14F-4D97-AF65-F5344CB8AC3E}">
        <p14:creationId xmlns:p14="http://schemas.microsoft.com/office/powerpoint/2010/main" val="12417325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altLang="de-DE" b="1" dirty="0"/>
              <a:t>Ist das wirklich so ????</a:t>
            </a:r>
          </a:p>
        </p:txBody>
      </p:sp>
      <p:pic>
        <p:nvPicPr>
          <p:cNvPr id="17411" name="Inhaltsplatzhalt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49313" y="1219200"/>
            <a:ext cx="7450137" cy="4968875"/>
          </a:xfrm>
        </p:spPr>
      </p:pic>
      <p:sp>
        <p:nvSpPr>
          <p:cNvPr id="17412" name="Rechteck 4"/>
          <p:cNvSpPr>
            <a:spLocks noChangeArrowheads="1"/>
          </p:cNvSpPr>
          <p:nvPr/>
        </p:nvSpPr>
        <p:spPr bwMode="auto">
          <a:xfrm>
            <a:off x="2267744" y="6258605"/>
            <a:ext cx="5357620" cy="68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de-DE" altLang="de-DE" sz="1200" dirty="0">
                <a:solidFill>
                  <a:srgbClr val="00799B"/>
                </a:solidFill>
                <a:ea typeface="ＭＳ Ｐゴシック" panose="020B0600070205080204" pitchFamily="34" charset="-128"/>
              </a:rPr>
              <a:t>McDonald RJ et al: </a:t>
            </a:r>
            <a:r>
              <a:rPr lang="de-DE" altLang="de-DE" sz="1200" b="1" dirty="0" err="1">
                <a:solidFill>
                  <a:srgbClr val="00799B"/>
                </a:solidFill>
                <a:ea typeface="ＭＳ Ｐゴシック" panose="020B0600070205080204" pitchFamily="34" charset="-128"/>
              </a:rPr>
              <a:t>Intravenous</a:t>
            </a:r>
            <a:r>
              <a:rPr lang="de-DE" altLang="de-DE" sz="1200" b="1" dirty="0">
                <a:solidFill>
                  <a:srgbClr val="00799B"/>
                </a:solidFill>
                <a:ea typeface="ＭＳ Ｐゴシック" panose="020B0600070205080204" pitchFamily="34" charset="-128"/>
              </a:rPr>
              <a:t> </a:t>
            </a:r>
            <a:r>
              <a:rPr lang="de-DE" altLang="de-DE" sz="1200" b="1" dirty="0" err="1">
                <a:solidFill>
                  <a:srgbClr val="00799B"/>
                </a:solidFill>
                <a:ea typeface="ＭＳ Ｐゴシック" panose="020B0600070205080204" pitchFamily="34" charset="-128"/>
              </a:rPr>
              <a:t>Contrast</a:t>
            </a:r>
            <a:r>
              <a:rPr lang="de-DE" altLang="de-DE" sz="1200" b="1" dirty="0">
                <a:solidFill>
                  <a:srgbClr val="00799B"/>
                </a:solidFill>
                <a:ea typeface="ＭＳ Ｐゴシック" panose="020B0600070205080204" pitchFamily="34" charset="-128"/>
              </a:rPr>
              <a:t> Material </a:t>
            </a:r>
            <a:r>
              <a:rPr lang="en-US" altLang="de-DE" sz="1200" b="1" dirty="0">
                <a:solidFill>
                  <a:srgbClr val="00799B"/>
                </a:solidFill>
                <a:ea typeface="ＭＳ Ｐゴシック" panose="020B0600070205080204" pitchFamily="34" charset="-128"/>
              </a:rPr>
              <a:t>Exposure Is Not an Independent Risk Factor for Dialysis or</a:t>
            </a:r>
            <a:r>
              <a:rPr lang="de-DE" altLang="de-DE" sz="1200" b="1" dirty="0" err="1">
                <a:solidFill>
                  <a:srgbClr val="00799B"/>
                </a:solidFill>
                <a:ea typeface="ＭＳ Ｐゴシック" panose="020B0600070205080204" pitchFamily="34" charset="-128"/>
              </a:rPr>
              <a:t>Mortality</a:t>
            </a:r>
            <a:r>
              <a:rPr lang="de-DE" altLang="de-DE" sz="1200" dirty="0">
                <a:solidFill>
                  <a:srgbClr val="00799B"/>
                </a:solidFill>
                <a:ea typeface="ＭＳ Ｐゴシック" panose="020B0600070205080204" pitchFamily="34" charset="-128"/>
              </a:rPr>
              <a:t>. </a:t>
            </a:r>
            <a:r>
              <a:rPr lang="en-US" altLang="de-DE" sz="1200" dirty="0">
                <a:solidFill>
                  <a:srgbClr val="00799B"/>
                </a:solidFill>
                <a:ea typeface="ＭＳ Ｐゴシック" panose="020B0600070205080204" pitchFamily="34" charset="-128"/>
              </a:rPr>
              <a:t>Radiology 273: 714-725 (2014)</a:t>
            </a:r>
            <a:endParaRPr lang="de-DE" altLang="de-DE" sz="1200" dirty="0">
              <a:solidFill>
                <a:srgbClr val="00799B"/>
              </a:solidFill>
              <a:ea typeface="ＭＳ Ｐゴシック" panose="020B0600070205080204" pitchFamily="34" charset="-128"/>
            </a:endParaRPr>
          </a:p>
        </p:txBody>
      </p:sp>
      <p:pic>
        <p:nvPicPr>
          <p:cNvPr id="4" name="Grafik 3"/>
          <p:cNvPicPr>
            <a:picLocks noChangeAspect="1"/>
          </p:cNvPicPr>
          <p:nvPr/>
        </p:nvPicPr>
        <p:blipFill>
          <a:blip r:embed="rId4"/>
          <a:stretch>
            <a:fillRect/>
          </a:stretch>
        </p:blipFill>
        <p:spPr>
          <a:xfrm>
            <a:off x="60762" y="2416628"/>
            <a:ext cx="8954378" cy="2362200"/>
          </a:xfrm>
          <a:prstGeom prst="rect">
            <a:avLst/>
          </a:prstGeom>
        </p:spPr>
      </p:pic>
    </p:spTree>
    <p:extLst>
      <p:ext uri="{BB962C8B-B14F-4D97-AF65-F5344CB8AC3E}">
        <p14:creationId xmlns:p14="http://schemas.microsoft.com/office/powerpoint/2010/main" val="206585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D2336B9-3862-41AA-BA42-A88E5E45030C}"/>
              </a:ext>
            </a:extLst>
          </p:cNvPr>
          <p:cNvSpPr>
            <a:spLocks noGrp="1"/>
          </p:cNvSpPr>
          <p:nvPr>
            <p:ph idx="1"/>
          </p:nvPr>
        </p:nvSpPr>
        <p:spPr/>
        <p:txBody>
          <a:bodyPr/>
          <a:lstStyle/>
          <a:p>
            <a:r>
              <a:rPr lang="de-DE" sz="3200" dirty="0"/>
              <a:t>Insgesamt 10 Studien </a:t>
            </a:r>
          </a:p>
          <a:p>
            <a:r>
              <a:rPr lang="de-DE" sz="3200" dirty="0"/>
              <a:t> </a:t>
            </a:r>
            <a:r>
              <a:rPr lang="de-DE" sz="3200" dirty="0">
                <a:sym typeface="Wingdings" panose="05000000000000000000" pitchFamily="2" charset="2"/>
              </a:rPr>
              <a:t> </a:t>
            </a:r>
            <a:r>
              <a:rPr lang="de-DE" sz="3200" dirty="0"/>
              <a:t>kein spezifischer Effekt einer KM-Gabe auf die Inzidenz eines AKI bei Intensivpatienten </a:t>
            </a:r>
          </a:p>
        </p:txBody>
      </p:sp>
      <p:sp>
        <p:nvSpPr>
          <p:cNvPr id="3" name="Titel 2">
            <a:extLst>
              <a:ext uri="{FF2B5EF4-FFF2-40B4-BE49-F238E27FC236}">
                <a16:creationId xmlns:a16="http://schemas.microsoft.com/office/drawing/2014/main" id="{DE88EB08-B990-4F32-87D4-D0DFC8C4CF6D}"/>
              </a:ext>
            </a:extLst>
          </p:cNvPr>
          <p:cNvSpPr>
            <a:spLocks noGrp="1"/>
          </p:cNvSpPr>
          <p:nvPr>
            <p:ph type="title"/>
          </p:nvPr>
        </p:nvSpPr>
        <p:spPr/>
        <p:txBody>
          <a:bodyPr/>
          <a:lstStyle/>
          <a:p>
            <a:r>
              <a:rPr lang="de-DE" dirty="0"/>
              <a:t>Intensivmedizin</a:t>
            </a:r>
          </a:p>
        </p:txBody>
      </p:sp>
      <p:sp>
        <p:nvSpPr>
          <p:cNvPr id="4" name="Rechteck 3">
            <a:extLst>
              <a:ext uri="{FF2B5EF4-FFF2-40B4-BE49-F238E27FC236}">
                <a16:creationId xmlns:a16="http://schemas.microsoft.com/office/drawing/2014/main" id="{DA4CE2F9-E34A-4655-AEA3-C786ED7E82D1}"/>
              </a:ext>
            </a:extLst>
          </p:cNvPr>
          <p:cNvSpPr/>
          <p:nvPr/>
        </p:nvSpPr>
        <p:spPr>
          <a:xfrm>
            <a:off x="3062478" y="6559210"/>
            <a:ext cx="4572000" cy="279757"/>
          </a:xfrm>
          <a:prstGeom prst="rect">
            <a:avLst/>
          </a:prstGeom>
        </p:spPr>
        <p:txBody>
          <a:bodyPr>
            <a:spAutoFit/>
          </a:bodyPr>
          <a:lstStyle/>
          <a:p>
            <a:pPr algn="r"/>
            <a:r>
              <a:rPr lang="de-DE" sz="1200" dirty="0">
                <a:solidFill>
                  <a:srgbClr val="00799B"/>
                </a:solidFill>
              </a:rPr>
              <a:t>Ehrmann S; Intensiv Care </a:t>
            </a:r>
            <a:r>
              <a:rPr lang="de-DE" sz="1200" dirty="0" err="1">
                <a:solidFill>
                  <a:srgbClr val="00799B"/>
                </a:solidFill>
              </a:rPr>
              <a:t>Med</a:t>
            </a:r>
            <a:r>
              <a:rPr lang="de-DE" sz="1200" dirty="0">
                <a:solidFill>
                  <a:srgbClr val="00799B"/>
                </a:solidFill>
              </a:rPr>
              <a:t> 2017</a:t>
            </a:r>
          </a:p>
        </p:txBody>
      </p:sp>
    </p:spTree>
    <p:extLst>
      <p:ext uri="{BB962C8B-B14F-4D97-AF65-F5344CB8AC3E}">
        <p14:creationId xmlns:p14="http://schemas.microsoft.com/office/powerpoint/2010/main" val="162247118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F5B5C85-FE08-4D0B-A3BC-533AC15980A3}"/>
              </a:ext>
            </a:extLst>
          </p:cNvPr>
          <p:cNvSpPr>
            <a:spLocks noGrp="1"/>
          </p:cNvSpPr>
          <p:nvPr>
            <p:ph idx="1"/>
          </p:nvPr>
        </p:nvSpPr>
        <p:spPr>
          <a:xfrm>
            <a:off x="754856" y="1439862"/>
            <a:ext cx="7849592" cy="3810000"/>
          </a:xfrm>
        </p:spPr>
        <p:txBody>
          <a:bodyPr/>
          <a:lstStyle/>
          <a:p>
            <a:pPr marL="342900" indent="-342900">
              <a:buAutoNum type="arabicPeriod"/>
            </a:pPr>
            <a:r>
              <a:rPr lang="de-DE" b="1" dirty="0">
                <a:solidFill>
                  <a:srgbClr val="0000FF"/>
                </a:solidFill>
              </a:rPr>
              <a:t>Es sind mehr Menschen aufgrund von Kontrastmittelphobie gestorben als an Kontrastmittel</a:t>
            </a:r>
          </a:p>
          <a:p>
            <a:pPr marL="342900" indent="-342900">
              <a:buAutoNum type="arabicPeriod"/>
            </a:pPr>
            <a:r>
              <a:rPr lang="de-DE" b="1" dirty="0">
                <a:solidFill>
                  <a:srgbClr val="0000FF"/>
                </a:solidFill>
              </a:rPr>
              <a:t>Adäquate Diagnostik und Therapie ist Garant für adäquate Versorgung</a:t>
            </a:r>
          </a:p>
          <a:p>
            <a:pPr marL="342900" indent="-342900">
              <a:buAutoNum type="arabicPeriod"/>
            </a:pPr>
            <a:endParaRPr lang="de-DE" dirty="0"/>
          </a:p>
          <a:p>
            <a:pPr marL="342900" indent="-342900">
              <a:buAutoNum type="arabicPeriod"/>
            </a:pPr>
            <a:endParaRPr lang="de-DE" dirty="0"/>
          </a:p>
          <a:p>
            <a:pPr marL="342900" indent="-342900">
              <a:buAutoNum type="arabicPeriod"/>
            </a:pPr>
            <a:r>
              <a:rPr lang="de-DE" b="1" dirty="0"/>
              <a:t>Jodhaltige Kontrastmittel haben eine geringe Toxizität</a:t>
            </a:r>
          </a:p>
          <a:p>
            <a:pPr marL="342900" indent="-342900">
              <a:buAutoNum type="arabicPeriod"/>
            </a:pPr>
            <a:r>
              <a:rPr lang="de-DE" b="1" dirty="0"/>
              <a:t>(Zu) viel Volumen ist keine Protektion</a:t>
            </a:r>
          </a:p>
          <a:p>
            <a:pPr marL="342900" indent="-342900">
              <a:buAutoNum type="arabicPeriod"/>
            </a:pPr>
            <a:r>
              <a:rPr lang="de-DE" b="1" dirty="0"/>
              <a:t>Sonstige medikamentöse Prävention</a:t>
            </a:r>
          </a:p>
        </p:txBody>
      </p:sp>
      <p:sp>
        <p:nvSpPr>
          <p:cNvPr id="3" name="Titel 2">
            <a:extLst>
              <a:ext uri="{FF2B5EF4-FFF2-40B4-BE49-F238E27FC236}">
                <a16:creationId xmlns:a16="http://schemas.microsoft.com/office/drawing/2014/main" id="{0144D558-1E34-46E1-9B51-5A45489093C2}"/>
              </a:ext>
            </a:extLst>
          </p:cNvPr>
          <p:cNvSpPr>
            <a:spLocks noGrp="1"/>
          </p:cNvSpPr>
          <p:nvPr>
            <p:ph type="title"/>
          </p:nvPr>
        </p:nvSpPr>
        <p:spPr/>
        <p:txBody>
          <a:bodyPr/>
          <a:lstStyle/>
          <a:p>
            <a:r>
              <a:rPr lang="de-DE" dirty="0"/>
              <a:t>Plädoyer</a:t>
            </a:r>
          </a:p>
        </p:txBody>
      </p:sp>
      <p:sp>
        <p:nvSpPr>
          <p:cNvPr id="4" name="Textfeld 3">
            <a:extLst>
              <a:ext uri="{FF2B5EF4-FFF2-40B4-BE49-F238E27FC236}">
                <a16:creationId xmlns:a16="http://schemas.microsoft.com/office/drawing/2014/main" id="{87966DF6-B174-4ABF-A31D-9CA426836449}"/>
              </a:ext>
            </a:extLst>
          </p:cNvPr>
          <p:cNvSpPr txBox="1"/>
          <p:nvPr/>
        </p:nvSpPr>
        <p:spPr>
          <a:xfrm>
            <a:off x="3369022" y="7545849"/>
            <a:ext cx="3888184" cy="717119"/>
          </a:xfrm>
          <a:prstGeom prst="rect">
            <a:avLst/>
          </a:prstGeom>
          <a:noFill/>
        </p:spPr>
        <p:txBody>
          <a:bodyPr wrap="square" rtlCol="0">
            <a:spAutoFit/>
          </a:bodyPr>
          <a:lstStyle/>
          <a:p>
            <a:r>
              <a:rPr lang="de-DE" sz="4000" b="1" i="1" dirty="0">
                <a:solidFill>
                  <a:srgbClr val="0000FF"/>
                </a:solidFill>
                <a:sym typeface="Wingdings" panose="05000000000000000000" pitchFamily="2" charset="2"/>
              </a:rPr>
              <a:t> </a:t>
            </a:r>
            <a:r>
              <a:rPr lang="de-DE" sz="4000" b="1" i="1" dirty="0">
                <a:solidFill>
                  <a:srgbClr val="0000FF"/>
                </a:solidFill>
              </a:rPr>
              <a:t>Just do </a:t>
            </a:r>
            <a:r>
              <a:rPr lang="de-DE" sz="4000" b="1" i="1" dirty="0" err="1">
                <a:solidFill>
                  <a:srgbClr val="0000FF"/>
                </a:solidFill>
              </a:rPr>
              <a:t>it</a:t>
            </a:r>
            <a:r>
              <a:rPr lang="de-DE" sz="4000" b="1" i="1" dirty="0">
                <a:solidFill>
                  <a:srgbClr val="0000FF"/>
                </a:solidFill>
              </a:rPr>
              <a:t> !</a:t>
            </a:r>
          </a:p>
        </p:txBody>
      </p:sp>
    </p:spTree>
    <p:extLst>
      <p:ext uri="{BB962C8B-B14F-4D97-AF65-F5344CB8AC3E}">
        <p14:creationId xmlns:p14="http://schemas.microsoft.com/office/powerpoint/2010/main" val="29069018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de-DE" altLang="de-DE" b="1" dirty="0"/>
              <a:t>AKI nach CT</a:t>
            </a:r>
          </a:p>
        </p:txBody>
      </p:sp>
      <p:pic>
        <p:nvPicPr>
          <p:cNvPr id="62467" name="Inhaltsplatzhalt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63713" y="3284538"/>
            <a:ext cx="5995987" cy="2452687"/>
          </a:xfrm>
        </p:spPr>
      </p:pic>
      <p:sp>
        <p:nvSpPr>
          <p:cNvPr id="19460" name="Rechteck 3"/>
          <p:cNvSpPr>
            <a:spLocks noChangeArrowheads="1"/>
          </p:cNvSpPr>
          <p:nvPr/>
        </p:nvSpPr>
        <p:spPr bwMode="auto">
          <a:xfrm>
            <a:off x="2267744" y="6374029"/>
            <a:ext cx="5357395" cy="48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de-DE" altLang="de-DE" sz="1200" dirty="0">
                <a:solidFill>
                  <a:srgbClr val="00799B"/>
                </a:solidFill>
                <a:ea typeface="ＭＳ Ｐゴシック" panose="020B0600070205080204" pitchFamily="34" charset="-128"/>
              </a:rPr>
              <a:t>McDonald JS et al: </a:t>
            </a:r>
            <a:r>
              <a:rPr lang="de-DE" altLang="de-DE" sz="1200" b="1" dirty="0">
                <a:solidFill>
                  <a:srgbClr val="00799B"/>
                </a:solidFill>
                <a:ea typeface="ＭＳ Ｐゴシック" panose="020B0600070205080204" pitchFamily="34" charset="-128"/>
              </a:rPr>
              <a:t>Risk of </a:t>
            </a:r>
            <a:r>
              <a:rPr lang="de-DE" altLang="de-DE" sz="1200" b="1" dirty="0" err="1">
                <a:solidFill>
                  <a:srgbClr val="00799B"/>
                </a:solidFill>
                <a:ea typeface="ＭＳ Ｐゴシック" panose="020B0600070205080204" pitchFamily="34" charset="-128"/>
              </a:rPr>
              <a:t>Intravenous</a:t>
            </a:r>
            <a:r>
              <a:rPr lang="de-DE" altLang="de-DE" sz="1200" b="1" dirty="0">
                <a:solidFill>
                  <a:srgbClr val="00799B"/>
                </a:solidFill>
                <a:ea typeface="ＭＳ Ｐゴシック" panose="020B0600070205080204" pitchFamily="34" charset="-128"/>
              </a:rPr>
              <a:t> </a:t>
            </a:r>
            <a:r>
              <a:rPr lang="de-DE" altLang="de-DE" sz="1200" b="1" dirty="0" err="1">
                <a:solidFill>
                  <a:srgbClr val="00799B"/>
                </a:solidFill>
                <a:ea typeface="ＭＳ Ｐゴシック" panose="020B0600070205080204" pitchFamily="34" charset="-128"/>
              </a:rPr>
              <a:t>Contrast</a:t>
            </a:r>
            <a:r>
              <a:rPr lang="de-DE" altLang="de-DE" sz="1200" b="1" dirty="0">
                <a:solidFill>
                  <a:srgbClr val="00799B"/>
                </a:solidFill>
                <a:ea typeface="ＭＳ Ｐゴシック" panose="020B0600070205080204" pitchFamily="34" charset="-128"/>
              </a:rPr>
              <a:t> Material-</a:t>
            </a:r>
            <a:r>
              <a:rPr lang="de-DE" altLang="de-DE" sz="1200" b="1" dirty="0" err="1">
                <a:solidFill>
                  <a:srgbClr val="00799B"/>
                </a:solidFill>
                <a:ea typeface="ＭＳ Ｐゴシック" panose="020B0600070205080204" pitchFamily="34" charset="-128"/>
              </a:rPr>
              <a:t>mediated</a:t>
            </a:r>
            <a:r>
              <a:rPr lang="de-DE" altLang="de-DE" sz="1200" b="1" dirty="0">
                <a:solidFill>
                  <a:srgbClr val="00799B"/>
                </a:solidFill>
                <a:ea typeface="ＭＳ Ｐゴシック" panose="020B0600070205080204" pitchFamily="34" charset="-128"/>
              </a:rPr>
              <a:t> </a:t>
            </a:r>
            <a:r>
              <a:rPr lang="de-DE" altLang="de-DE" sz="1200" b="1" dirty="0" err="1">
                <a:solidFill>
                  <a:srgbClr val="00799B"/>
                </a:solidFill>
                <a:ea typeface="ＭＳ Ｐゴシック" panose="020B0600070205080204" pitchFamily="34" charset="-128"/>
              </a:rPr>
              <a:t>Acute</a:t>
            </a:r>
            <a:r>
              <a:rPr lang="de-DE" altLang="de-DE" sz="1200" b="1" dirty="0">
                <a:solidFill>
                  <a:srgbClr val="00799B"/>
                </a:solidFill>
                <a:ea typeface="ＭＳ Ｐゴシック" panose="020B0600070205080204" pitchFamily="34" charset="-128"/>
              </a:rPr>
              <a:t> </a:t>
            </a:r>
            <a:r>
              <a:rPr lang="de-DE" altLang="de-DE" sz="1200" b="1" dirty="0" err="1">
                <a:solidFill>
                  <a:srgbClr val="00799B"/>
                </a:solidFill>
                <a:ea typeface="ＭＳ Ｐゴシック" panose="020B0600070205080204" pitchFamily="34" charset="-128"/>
              </a:rPr>
              <a:t>Kidney</a:t>
            </a:r>
            <a:r>
              <a:rPr lang="de-DE" altLang="de-DE" sz="1200" b="1" dirty="0">
                <a:solidFill>
                  <a:srgbClr val="00799B"/>
                </a:solidFill>
                <a:ea typeface="ＭＳ Ｐゴシック" panose="020B0600070205080204" pitchFamily="34" charset="-128"/>
              </a:rPr>
              <a:t> </a:t>
            </a:r>
            <a:r>
              <a:rPr lang="de-DE" altLang="de-DE" sz="1200" b="1" dirty="0" err="1">
                <a:solidFill>
                  <a:srgbClr val="00799B"/>
                </a:solidFill>
                <a:ea typeface="ＭＳ Ｐゴシック" panose="020B0600070205080204" pitchFamily="34" charset="-128"/>
              </a:rPr>
              <a:t>Injury</a:t>
            </a:r>
            <a:r>
              <a:rPr lang="de-DE" altLang="de-DE" sz="1200" b="1" dirty="0">
                <a:solidFill>
                  <a:srgbClr val="00799B"/>
                </a:solidFill>
                <a:ea typeface="ＭＳ Ｐゴシック" panose="020B0600070205080204" pitchFamily="34" charset="-128"/>
              </a:rPr>
              <a:t>. </a:t>
            </a:r>
            <a:r>
              <a:rPr lang="en-US" altLang="de-DE" sz="1200" dirty="0">
                <a:solidFill>
                  <a:srgbClr val="00799B"/>
                </a:solidFill>
                <a:ea typeface="ＭＳ Ｐゴシック" panose="020B0600070205080204" pitchFamily="34" charset="-128"/>
              </a:rPr>
              <a:t>Radiology 271: 65-73</a:t>
            </a:r>
            <a:endParaRPr lang="de-DE" altLang="de-DE" sz="1200" dirty="0">
              <a:solidFill>
                <a:srgbClr val="00799B"/>
              </a:solidFill>
              <a:ea typeface="ＭＳ Ｐゴシック" panose="020B0600070205080204" pitchFamily="34" charset="-128"/>
            </a:endParaRPr>
          </a:p>
        </p:txBody>
      </p:sp>
      <p:pic>
        <p:nvPicPr>
          <p:cNvPr id="19461"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509713"/>
            <a:ext cx="9142412"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a:spLocks noChangeArrowheads="1"/>
          </p:cNvSpPr>
          <p:nvPr/>
        </p:nvSpPr>
        <p:spPr bwMode="auto">
          <a:xfrm>
            <a:off x="31750" y="2728913"/>
            <a:ext cx="8999538" cy="250825"/>
          </a:xfrm>
          <a:prstGeom prst="rect">
            <a:avLst/>
          </a:prstGeom>
          <a:solidFill>
            <a:schemeClr val="accent2">
              <a:alpha val="3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7" name="Rechteck 6"/>
          <p:cNvSpPr>
            <a:spLocks noChangeArrowheads="1"/>
          </p:cNvSpPr>
          <p:nvPr/>
        </p:nvSpPr>
        <p:spPr bwMode="auto">
          <a:xfrm>
            <a:off x="34925" y="2492375"/>
            <a:ext cx="8999538" cy="250825"/>
          </a:xfrm>
          <a:prstGeom prst="rect">
            <a:avLst/>
          </a:prstGeom>
          <a:solidFill>
            <a:srgbClr val="FFFF00">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19464" name="Rechteck 7"/>
          <p:cNvSpPr>
            <a:spLocks noChangeArrowheads="1"/>
          </p:cNvSpPr>
          <p:nvPr/>
        </p:nvSpPr>
        <p:spPr bwMode="auto">
          <a:xfrm>
            <a:off x="28575" y="2128838"/>
            <a:ext cx="8999538" cy="376237"/>
          </a:xfrm>
          <a:prstGeom prst="rect">
            <a:avLst/>
          </a:prstGeom>
          <a:solidFill>
            <a:srgbClr val="00B050">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9" name="Rechteck 8"/>
          <p:cNvSpPr>
            <a:spLocks noChangeArrowheads="1"/>
          </p:cNvSpPr>
          <p:nvPr/>
        </p:nvSpPr>
        <p:spPr bwMode="auto">
          <a:xfrm>
            <a:off x="41275" y="2492375"/>
            <a:ext cx="8999538" cy="377825"/>
          </a:xfrm>
          <a:prstGeom prst="rect">
            <a:avLst/>
          </a:prstGeom>
          <a:solidFill>
            <a:srgbClr val="00B050">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pic>
        <p:nvPicPr>
          <p:cNvPr id="3" name="Grafik 2"/>
          <p:cNvPicPr>
            <a:picLocks noChangeAspect="1"/>
          </p:cNvPicPr>
          <p:nvPr/>
        </p:nvPicPr>
        <p:blipFill>
          <a:blip r:embed="rId5"/>
          <a:stretch>
            <a:fillRect/>
          </a:stretch>
        </p:blipFill>
        <p:spPr>
          <a:xfrm>
            <a:off x="297781" y="3284538"/>
            <a:ext cx="8461126" cy="2644867"/>
          </a:xfrm>
          <a:prstGeom prst="rect">
            <a:avLst/>
          </a:prstGeom>
        </p:spPr>
      </p:pic>
    </p:spTree>
    <p:extLst>
      <p:ext uri="{BB962C8B-B14F-4D97-AF65-F5344CB8AC3E}">
        <p14:creationId xmlns:p14="http://schemas.microsoft.com/office/powerpoint/2010/main" val="2218544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par>
                          <p:cTn id="13" fill="hold" nodeType="afterGroup">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2467"/>
                                        </p:tgtEl>
                                        <p:attrNameLst>
                                          <p:attrName>style.visibility</p:attrName>
                                        </p:attrNameLst>
                                      </p:cBhvr>
                                      <p:to>
                                        <p:strVal val="visible"/>
                                      </p:to>
                                    </p:set>
                                    <p:animEffect transition="in" filter="wipe(down)">
                                      <p:cBhvr>
                                        <p:cTn id="22" dur="500"/>
                                        <p:tgtEl>
                                          <p:spTgt spid="6246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3"/>
                                        </p:tgtEl>
                                        <p:attrNameLst>
                                          <p:attrName>ppt_x</p:attrName>
                                        </p:attrNameLst>
                                      </p:cBhvr>
                                      <p:tavLst>
                                        <p:tav tm="0">
                                          <p:val>
                                            <p:strVal val="ppt_x"/>
                                          </p:val>
                                        </p:tav>
                                        <p:tav tm="100000">
                                          <p:val>
                                            <p:strVal val="ppt_x"/>
                                          </p:val>
                                        </p:tav>
                                      </p:tavLst>
                                    </p:anim>
                                    <p:anim calcmode="lin" valueType="num">
                                      <p:cBhvr additive="base">
                                        <p:cTn id="31" dur="500"/>
                                        <p:tgtEl>
                                          <p:spTgt spid="3"/>
                                        </p:tgtEl>
                                        <p:attrNameLst>
                                          <p:attrName>ppt_y</p:attrName>
                                        </p:attrNameLst>
                                      </p:cBhvr>
                                      <p:tavLst>
                                        <p:tav tm="0">
                                          <p:val>
                                            <p:strVal val="ppt_y"/>
                                          </p:val>
                                        </p:tav>
                                        <p:tav tm="100000">
                                          <p:val>
                                            <p:strVal val="1+ppt_h/2"/>
                                          </p:val>
                                        </p:tav>
                                      </p:tavLst>
                                    </p:anim>
                                    <p:set>
                                      <p:cBhvr>
                                        <p:cTn id="3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6" name="Grafik 5"/>
          <p:cNvPicPr>
            <a:picLocks noChangeAspect="1"/>
          </p:cNvPicPr>
          <p:nvPr/>
        </p:nvPicPr>
        <p:blipFill>
          <a:blip r:embed="rId3"/>
          <a:stretch>
            <a:fillRect/>
          </a:stretch>
        </p:blipFill>
        <p:spPr>
          <a:xfrm>
            <a:off x="-21769" y="99311"/>
            <a:ext cx="9231086" cy="2913483"/>
          </a:xfrm>
          <a:prstGeom prst="rect">
            <a:avLst/>
          </a:prstGeom>
        </p:spPr>
      </p:pic>
      <p:pic>
        <p:nvPicPr>
          <p:cNvPr id="7" name="Grafik 6"/>
          <p:cNvPicPr>
            <a:picLocks noChangeAspect="1"/>
          </p:cNvPicPr>
          <p:nvPr/>
        </p:nvPicPr>
        <p:blipFill>
          <a:blip r:embed="rId4"/>
          <a:stretch>
            <a:fillRect/>
          </a:stretch>
        </p:blipFill>
        <p:spPr>
          <a:xfrm>
            <a:off x="-34809" y="2447484"/>
            <a:ext cx="9161256" cy="3221077"/>
          </a:xfrm>
          <a:prstGeom prst="rect">
            <a:avLst/>
          </a:prstGeom>
        </p:spPr>
      </p:pic>
      <p:sp>
        <p:nvSpPr>
          <p:cNvPr id="3" name="Rechteck 2">
            <a:extLst>
              <a:ext uri="{FF2B5EF4-FFF2-40B4-BE49-F238E27FC236}">
                <a16:creationId xmlns:a16="http://schemas.microsoft.com/office/drawing/2014/main" id="{24E26BAD-D934-4452-9E73-AA3DF1BADD36}"/>
              </a:ext>
            </a:extLst>
          </p:cNvPr>
          <p:cNvSpPr/>
          <p:nvPr/>
        </p:nvSpPr>
        <p:spPr>
          <a:xfrm>
            <a:off x="2195736" y="6425018"/>
            <a:ext cx="5428004" cy="43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050" dirty="0" err="1">
                <a:solidFill>
                  <a:srgbClr val="00799B"/>
                </a:solidFill>
                <a:latin typeface="Arial" charset="0"/>
                <a:ea typeface="ＭＳ Ｐゴシック" pitchFamily="28" charset="-128"/>
                <a:cs typeface="Arial" panose="020B0604020202020204" pitchFamily="34" charset="0"/>
              </a:rPr>
              <a:t>Arayan</a:t>
            </a:r>
            <a:r>
              <a:rPr lang="en-US" sz="1050" dirty="0">
                <a:solidFill>
                  <a:srgbClr val="00799B"/>
                </a:solidFill>
                <a:latin typeface="Arial" charset="0"/>
                <a:ea typeface="ＭＳ Ｐゴシック" pitchFamily="28" charset="-128"/>
                <a:cs typeface="Arial" panose="020B0604020202020204" pitchFamily="34" charset="0"/>
              </a:rPr>
              <a:t>, A., et al. (2015). "</a:t>
            </a:r>
            <a:r>
              <a:rPr lang="en-US" sz="1050" b="1" dirty="0">
                <a:solidFill>
                  <a:srgbClr val="00799B"/>
                </a:solidFill>
                <a:latin typeface="Arial" charset="0"/>
                <a:ea typeface="ＭＳ Ｐゴシック" pitchFamily="28" charset="-128"/>
                <a:cs typeface="Arial" panose="020B0604020202020204" pitchFamily="34" charset="0"/>
              </a:rPr>
              <a:t>A Retrospective Review of Contrast Nephropathy in a General Population." </a:t>
            </a:r>
            <a:r>
              <a:rPr lang="en-US" sz="1050" dirty="0" err="1">
                <a:solidFill>
                  <a:srgbClr val="00799B"/>
                </a:solidFill>
                <a:latin typeface="Arial" charset="0"/>
                <a:ea typeface="ＭＳ Ｐゴシック" pitchFamily="28" charset="-128"/>
                <a:cs typeface="Arial" panose="020B0604020202020204" pitchFamily="34" charset="0"/>
              </a:rPr>
              <a:t>Wmj</a:t>
            </a:r>
            <a:r>
              <a:rPr lang="en-US" sz="1050" dirty="0">
                <a:solidFill>
                  <a:srgbClr val="00799B"/>
                </a:solidFill>
                <a:latin typeface="Arial" charset="0"/>
                <a:ea typeface="ＭＳ Ｐゴシック" pitchFamily="28" charset="-128"/>
                <a:cs typeface="Arial" panose="020B0604020202020204" pitchFamily="34" charset="0"/>
              </a:rPr>
              <a:t> 114(3): 95-99.</a:t>
            </a:r>
          </a:p>
        </p:txBody>
      </p:sp>
    </p:spTree>
    <p:extLst>
      <p:ext uri="{BB962C8B-B14F-4D97-AF65-F5344CB8AC3E}">
        <p14:creationId xmlns:p14="http://schemas.microsoft.com/office/powerpoint/2010/main" val="254508220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13D1131-A76C-413A-A0A3-4655C42359AE}"/>
              </a:ext>
            </a:extLst>
          </p:cNvPr>
          <p:cNvSpPr>
            <a:spLocks noGrp="1"/>
          </p:cNvSpPr>
          <p:nvPr>
            <p:ph type="title"/>
          </p:nvPr>
        </p:nvSpPr>
        <p:spPr/>
        <p:txBody>
          <a:bodyPr/>
          <a:lstStyle/>
          <a:p>
            <a:r>
              <a:rPr lang="de-DE" dirty="0"/>
              <a:t>Keine Erhöhung von AKI nach KM – Gabe!</a:t>
            </a:r>
          </a:p>
        </p:txBody>
      </p:sp>
      <p:pic>
        <p:nvPicPr>
          <p:cNvPr id="4" name="Picture 2">
            <a:extLst>
              <a:ext uri="{FF2B5EF4-FFF2-40B4-BE49-F238E27FC236}">
                <a16:creationId xmlns:a16="http://schemas.microsoft.com/office/drawing/2014/main" id="{DB6939EC-931C-4575-9277-5FFD41AD8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950" y="1336123"/>
            <a:ext cx="5656126" cy="41135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hteck 5">
            <a:extLst>
              <a:ext uri="{FF2B5EF4-FFF2-40B4-BE49-F238E27FC236}">
                <a16:creationId xmlns:a16="http://schemas.microsoft.com/office/drawing/2014/main" id="{1EA2772B-57F0-4203-80D0-44A3190D36CF}"/>
              </a:ext>
            </a:extLst>
          </p:cNvPr>
          <p:cNvSpPr/>
          <p:nvPr/>
        </p:nvSpPr>
        <p:spPr>
          <a:xfrm>
            <a:off x="2029418" y="6330487"/>
            <a:ext cx="5656126" cy="482889"/>
          </a:xfrm>
          <a:prstGeom prst="rect">
            <a:avLst/>
          </a:prstGeom>
        </p:spPr>
        <p:txBody>
          <a:bodyPr wrap="square">
            <a:spAutoFit/>
          </a:bodyPr>
          <a:lstStyle/>
          <a:p>
            <a:pPr algn="r"/>
            <a:r>
              <a:rPr lang="de-DE" sz="1200" dirty="0">
                <a:solidFill>
                  <a:srgbClr val="00799B"/>
                </a:solidFill>
                <a:latin typeface="Arial" charset="0"/>
                <a:ea typeface="ＭＳ Ｐゴシック" pitchFamily="28" charset="-128"/>
              </a:rPr>
              <a:t>McDonald, RJ et al. (2013). </a:t>
            </a:r>
            <a:r>
              <a:rPr lang="de-DE" sz="1200" b="1" dirty="0" err="1">
                <a:solidFill>
                  <a:srgbClr val="00799B"/>
                </a:solidFill>
                <a:latin typeface="Arial" charset="0"/>
                <a:ea typeface="ＭＳ Ｐゴシック" pitchFamily="28" charset="-128"/>
              </a:rPr>
              <a:t>Intravenous</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contrast</a:t>
            </a:r>
            <a:r>
              <a:rPr lang="de-DE" sz="1200" b="1" dirty="0">
                <a:solidFill>
                  <a:srgbClr val="00799B"/>
                </a:solidFill>
                <a:latin typeface="Arial" charset="0"/>
                <a:ea typeface="ＭＳ Ｐゴシック" pitchFamily="28" charset="-128"/>
              </a:rPr>
              <a:t> material-</a:t>
            </a:r>
            <a:r>
              <a:rPr lang="de-DE" sz="1200" b="1" dirty="0" err="1">
                <a:solidFill>
                  <a:srgbClr val="00799B"/>
                </a:solidFill>
                <a:latin typeface="Arial" charset="0"/>
                <a:ea typeface="ＭＳ Ｐゴシック" pitchFamily="28" charset="-128"/>
              </a:rPr>
              <a:t>induced</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nephropathy</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causal</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or</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coincident</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phenomenon</a:t>
            </a:r>
            <a:r>
              <a:rPr lang="de-DE" sz="1200" b="1" dirty="0">
                <a:solidFill>
                  <a:srgbClr val="00799B"/>
                </a:solidFill>
                <a:latin typeface="Arial" charset="0"/>
                <a:ea typeface="ＭＳ Ｐゴシック" pitchFamily="28" charset="-128"/>
              </a:rPr>
              <a:t>? </a:t>
            </a:r>
            <a:r>
              <a:rPr lang="de-DE" sz="1200" dirty="0" err="1">
                <a:solidFill>
                  <a:srgbClr val="00799B"/>
                </a:solidFill>
                <a:latin typeface="Arial" charset="0"/>
                <a:ea typeface="ＭＳ Ｐゴシック" pitchFamily="28" charset="-128"/>
              </a:rPr>
              <a:t>Radiology</a:t>
            </a:r>
            <a:r>
              <a:rPr lang="de-DE" sz="1200" dirty="0">
                <a:solidFill>
                  <a:srgbClr val="00799B"/>
                </a:solidFill>
                <a:latin typeface="Arial" charset="0"/>
                <a:ea typeface="ＭＳ Ｐゴシック" pitchFamily="28" charset="-128"/>
              </a:rPr>
              <a:t> 267(1): 106-118.</a:t>
            </a:r>
          </a:p>
        </p:txBody>
      </p:sp>
      <p:pic>
        <p:nvPicPr>
          <p:cNvPr id="7" name="Grafik 6">
            <a:extLst>
              <a:ext uri="{FF2B5EF4-FFF2-40B4-BE49-F238E27FC236}">
                <a16:creationId xmlns:a16="http://schemas.microsoft.com/office/drawing/2014/main" id="{0CF71CEF-3F2B-4E92-854F-5755E5E2B9B4}"/>
              </a:ext>
            </a:extLst>
          </p:cNvPr>
          <p:cNvPicPr>
            <a:picLocks noChangeAspect="1"/>
          </p:cNvPicPr>
          <p:nvPr/>
        </p:nvPicPr>
        <p:blipFill>
          <a:blip r:embed="rId4"/>
          <a:stretch>
            <a:fillRect/>
          </a:stretch>
        </p:blipFill>
        <p:spPr>
          <a:xfrm>
            <a:off x="0" y="1350950"/>
            <a:ext cx="3424950" cy="4156100"/>
          </a:xfrm>
          <a:prstGeom prst="rect">
            <a:avLst/>
          </a:prstGeom>
        </p:spPr>
      </p:pic>
      <p:pic>
        <p:nvPicPr>
          <p:cNvPr id="9" name="Grafik 8">
            <a:extLst>
              <a:ext uri="{FF2B5EF4-FFF2-40B4-BE49-F238E27FC236}">
                <a16:creationId xmlns:a16="http://schemas.microsoft.com/office/drawing/2014/main" id="{E7F3F05D-D932-4273-B177-97FF64F8A62B}"/>
              </a:ext>
            </a:extLst>
          </p:cNvPr>
          <p:cNvPicPr>
            <a:picLocks noChangeAspect="1"/>
          </p:cNvPicPr>
          <p:nvPr/>
        </p:nvPicPr>
        <p:blipFill>
          <a:blip r:embed="rId5"/>
          <a:stretch>
            <a:fillRect/>
          </a:stretch>
        </p:blipFill>
        <p:spPr>
          <a:xfrm>
            <a:off x="3579337" y="1930749"/>
            <a:ext cx="5347352" cy="2924294"/>
          </a:xfrm>
          <a:prstGeom prst="rect">
            <a:avLst/>
          </a:prstGeom>
        </p:spPr>
      </p:pic>
    </p:spTree>
    <p:extLst>
      <p:ext uri="{BB962C8B-B14F-4D97-AF65-F5344CB8AC3E}">
        <p14:creationId xmlns:p14="http://schemas.microsoft.com/office/powerpoint/2010/main" val="959331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Ich erhalte ein Vortragshonorar und Fahrtkosten.</a:t>
            </a:r>
          </a:p>
          <a:p>
            <a:endParaRPr lang="de-DE" altLang="de-DE" dirty="0"/>
          </a:p>
          <a:p>
            <a:r>
              <a:rPr lang="de-DE" altLang="de-DE" dirty="0"/>
              <a:t>Ich habe für diesen Vortrag weder Geld- noch Sachmittel oder andere Hilfe als direkte Unterstützung von Firmen erhalten.</a:t>
            </a:r>
            <a:endParaRPr lang="de-DE" dirty="0"/>
          </a:p>
          <a:p>
            <a:endParaRPr lang="de-DE" dirty="0"/>
          </a:p>
          <a:p>
            <a:r>
              <a:rPr lang="de-DE" dirty="0"/>
              <a:t>Bei Wunsch nach dem Vortrag und / oder Literatur bitte eine E- Mail an:</a:t>
            </a:r>
          </a:p>
          <a:p>
            <a:pPr>
              <a:defRPr/>
            </a:pPr>
            <a:endParaRPr lang="de-DE" b="1" dirty="0">
              <a:solidFill>
                <a:schemeClr val="accent1"/>
              </a:solidFill>
            </a:endParaRPr>
          </a:p>
          <a:p>
            <a:pPr algn="ctr">
              <a:defRPr/>
            </a:pPr>
            <a:r>
              <a:rPr lang="de-DE" sz="2000" b="1" dirty="0">
                <a:solidFill>
                  <a:schemeClr val="accent1"/>
                </a:solidFill>
              </a:rPr>
              <a:t>C.Hafer@comlink.org </a:t>
            </a:r>
          </a:p>
          <a:p>
            <a:pPr algn="ctr">
              <a:defRPr/>
            </a:pPr>
            <a:r>
              <a:rPr lang="de-DE" sz="2000" dirty="0"/>
              <a:t>oder </a:t>
            </a:r>
          </a:p>
          <a:p>
            <a:pPr algn="ctr">
              <a:defRPr/>
            </a:pPr>
            <a:r>
              <a:rPr lang="de-DE" sz="2000" b="1" dirty="0">
                <a:solidFill>
                  <a:schemeClr val="accent1"/>
                </a:solidFill>
              </a:rPr>
              <a:t>C.Hafer@Klinikum-Braunschweig.de</a:t>
            </a:r>
          </a:p>
          <a:p>
            <a:pPr>
              <a:buNone/>
              <a:defRPr/>
            </a:pPr>
            <a:endParaRPr lang="de-DE" b="1" dirty="0">
              <a:solidFill>
                <a:schemeClr val="accent1"/>
              </a:solidFill>
            </a:endParaRPr>
          </a:p>
        </p:txBody>
      </p:sp>
      <p:sp>
        <p:nvSpPr>
          <p:cNvPr id="3" name="Titel 2"/>
          <p:cNvSpPr>
            <a:spLocks noGrp="1"/>
          </p:cNvSpPr>
          <p:nvPr>
            <p:ph type="title"/>
          </p:nvPr>
        </p:nvSpPr>
        <p:spPr/>
        <p:txBody>
          <a:bodyPr/>
          <a:lstStyle/>
          <a:p>
            <a:r>
              <a:rPr lang="de-DE" dirty="0"/>
              <a:t>Finanzielle Konflikte / Kontakt</a:t>
            </a:r>
          </a:p>
        </p:txBody>
      </p:sp>
    </p:spTree>
    <p:extLst>
      <p:ext uri="{BB962C8B-B14F-4D97-AF65-F5344CB8AC3E}">
        <p14:creationId xmlns:p14="http://schemas.microsoft.com/office/powerpoint/2010/main" val="59718537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a:extLst>
              <a:ext uri="{FF2B5EF4-FFF2-40B4-BE49-F238E27FC236}">
                <a16:creationId xmlns:a16="http://schemas.microsoft.com/office/drawing/2014/main" id="{DEF74619-5A67-45D3-AC1C-6265DC84DB20}"/>
              </a:ext>
            </a:extLst>
          </p:cNvPr>
          <p:cNvSpPr>
            <a:spLocks noChangeArrowheads="1"/>
          </p:cNvSpPr>
          <p:nvPr/>
        </p:nvSpPr>
        <p:spPr bwMode="auto">
          <a:xfrm>
            <a:off x="4129088" y="79375"/>
            <a:ext cx="884237" cy="30638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de-DE"/>
              <a:t>Figure 1 </a:t>
            </a:r>
          </a:p>
        </p:txBody>
      </p:sp>
      <p:pic>
        <p:nvPicPr>
          <p:cNvPr id="4098" name="Picture 2">
            <a:extLst>
              <a:ext uri="{FF2B5EF4-FFF2-40B4-BE49-F238E27FC236}">
                <a16:creationId xmlns:a16="http://schemas.microsoft.com/office/drawing/2014/main" id="{C88D2498-4AA1-4941-B813-6C8F34803E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124744"/>
            <a:ext cx="6350000" cy="4802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a:extLst>
              <a:ext uri="{FF2B5EF4-FFF2-40B4-BE49-F238E27FC236}">
                <a16:creationId xmlns:a16="http://schemas.microsoft.com/office/drawing/2014/main" id="{907D8304-C460-4915-BF91-850387AAC2E5}"/>
              </a:ext>
            </a:extLst>
          </p:cNvPr>
          <p:cNvSpPr txBox="1">
            <a:spLocks noChangeArrowheads="1"/>
          </p:cNvSpPr>
          <p:nvPr/>
        </p:nvSpPr>
        <p:spPr bwMode="auto">
          <a:xfrm>
            <a:off x="952500" y="6477000"/>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de-DE" sz="900" i="1"/>
              <a:t>Annals of Emergency Medicine</a:t>
            </a:r>
            <a:r>
              <a:rPr lang="en-US" altLang="de-DE" sz="900"/>
              <a:t> 2017 69, 577-586.e4DOI: (10.1016/j.annemergmed.2016.11.021) </a:t>
            </a:r>
          </a:p>
        </p:txBody>
      </p:sp>
      <p:sp>
        <p:nvSpPr>
          <p:cNvPr id="2" name="Rechteck 1">
            <a:extLst>
              <a:ext uri="{FF2B5EF4-FFF2-40B4-BE49-F238E27FC236}">
                <a16:creationId xmlns:a16="http://schemas.microsoft.com/office/drawing/2014/main" id="{69DFE7F5-9FA5-4130-AA44-79C6AD244F2C}"/>
              </a:ext>
            </a:extLst>
          </p:cNvPr>
          <p:cNvSpPr/>
          <p:nvPr/>
        </p:nvSpPr>
        <p:spPr>
          <a:xfrm>
            <a:off x="1941157" y="6375091"/>
            <a:ext cx="5688632" cy="482889"/>
          </a:xfrm>
          <a:prstGeom prst="rect">
            <a:avLst/>
          </a:prstGeom>
        </p:spPr>
        <p:txBody>
          <a:bodyPr wrap="square">
            <a:spAutoFit/>
          </a:bodyPr>
          <a:lstStyle/>
          <a:p>
            <a:pPr algn="r"/>
            <a:r>
              <a:rPr lang="en-US" sz="1200" dirty="0">
                <a:solidFill>
                  <a:srgbClr val="00799B"/>
                </a:solidFill>
                <a:latin typeface="Arial" charset="0"/>
                <a:ea typeface="ＭＳ Ｐゴシック" pitchFamily="28" charset="-128"/>
              </a:rPr>
              <a:t>Hinson, J. S., et al. (2017). "Risk of Acute Kidney Injury After Intravenous Contrast Media Administration." Ann </a:t>
            </a:r>
            <a:r>
              <a:rPr lang="en-US" sz="1200" dirty="0" err="1">
                <a:solidFill>
                  <a:srgbClr val="00799B"/>
                </a:solidFill>
                <a:latin typeface="Arial" charset="0"/>
                <a:ea typeface="ＭＳ Ｐゴシック" pitchFamily="28" charset="-128"/>
              </a:rPr>
              <a:t>Emerg</a:t>
            </a:r>
            <a:r>
              <a:rPr lang="en-US" sz="1200" dirty="0">
                <a:solidFill>
                  <a:srgbClr val="00799B"/>
                </a:solidFill>
                <a:latin typeface="Arial" charset="0"/>
                <a:ea typeface="ＭＳ Ｐゴシック" pitchFamily="28" charset="-128"/>
              </a:rPr>
              <a:t> Med 69(5): 577-586.e574.</a:t>
            </a:r>
            <a:endParaRPr lang="de-DE" sz="1200" dirty="0">
              <a:solidFill>
                <a:srgbClr val="00799B"/>
              </a:solidFill>
              <a:latin typeface="Arial" charset="0"/>
              <a:ea typeface="ＭＳ Ｐゴシック" pitchFamily="28" charset="-128"/>
            </a:endParaRPr>
          </a:p>
        </p:txBody>
      </p:sp>
      <p:pic>
        <p:nvPicPr>
          <p:cNvPr id="4" name="Grafik 3">
            <a:extLst>
              <a:ext uri="{FF2B5EF4-FFF2-40B4-BE49-F238E27FC236}">
                <a16:creationId xmlns:a16="http://schemas.microsoft.com/office/drawing/2014/main" id="{853D3858-90AD-4C97-B71E-5EC3EE44B382}"/>
              </a:ext>
            </a:extLst>
          </p:cNvPr>
          <p:cNvPicPr>
            <a:picLocks noChangeAspect="1"/>
          </p:cNvPicPr>
          <p:nvPr/>
        </p:nvPicPr>
        <p:blipFill>
          <a:blip r:embed="rId4"/>
          <a:stretch>
            <a:fillRect/>
          </a:stretch>
        </p:blipFill>
        <p:spPr>
          <a:xfrm>
            <a:off x="63500" y="1772816"/>
            <a:ext cx="9144000" cy="812292"/>
          </a:xfrm>
          <a:prstGeom prst="rect">
            <a:avLst/>
          </a:prstGeom>
        </p:spPr>
      </p:pic>
      <p:pic>
        <p:nvPicPr>
          <p:cNvPr id="5" name="Grafik 4">
            <a:extLst>
              <a:ext uri="{FF2B5EF4-FFF2-40B4-BE49-F238E27FC236}">
                <a16:creationId xmlns:a16="http://schemas.microsoft.com/office/drawing/2014/main" id="{70D14710-C487-43A8-B1A0-CF367750945F}"/>
              </a:ext>
            </a:extLst>
          </p:cNvPr>
          <p:cNvPicPr>
            <a:picLocks noChangeAspect="1"/>
          </p:cNvPicPr>
          <p:nvPr/>
        </p:nvPicPr>
        <p:blipFill>
          <a:blip r:embed="rId5"/>
          <a:stretch>
            <a:fillRect/>
          </a:stretch>
        </p:blipFill>
        <p:spPr>
          <a:xfrm>
            <a:off x="36272" y="2585108"/>
            <a:ext cx="8986822" cy="2769671"/>
          </a:xfrm>
          <a:prstGeom prst="rect">
            <a:avLst/>
          </a:prstGeom>
        </p:spPr>
      </p:pic>
      <p:sp>
        <p:nvSpPr>
          <p:cNvPr id="6" name="Titel 5">
            <a:extLst>
              <a:ext uri="{FF2B5EF4-FFF2-40B4-BE49-F238E27FC236}">
                <a16:creationId xmlns:a16="http://schemas.microsoft.com/office/drawing/2014/main" id="{7DF0B146-A14C-4A31-8440-3F724DB645A1}"/>
              </a:ext>
            </a:extLst>
          </p:cNvPr>
          <p:cNvSpPr>
            <a:spLocks noGrp="1"/>
          </p:cNvSpPr>
          <p:nvPr>
            <p:ph type="title"/>
          </p:nvPr>
        </p:nvSpPr>
        <p:spPr/>
        <p:txBody>
          <a:bodyPr/>
          <a:lstStyle/>
          <a:p>
            <a:r>
              <a:rPr lang="de-DE" dirty="0"/>
              <a:t>KM- CT bei Patienten in der ZNA: kein AKI</a:t>
            </a:r>
          </a:p>
        </p:txBody>
      </p:sp>
    </p:spTree>
    <p:extLst>
      <p:ext uri="{BB962C8B-B14F-4D97-AF65-F5344CB8AC3E}">
        <p14:creationId xmlns:p14="http://schemas.microsoft.com/office/powerpoint/2010/main" val="35641094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C8DD846F-C3F9-43C4-8280-F19F6724FE21}"/>
              </a:ext>
            </a:extLst>
          </p:cNvPr>
          <p:cNvSpPr/>
          <p:nvPr/>
        </p:nvSpPr>
        <p:spPr>
          <a:xfrm>
            <a:off x="2378307" y="6171353"/>
            <a:ext cx="5256584" cy="686022"/>
          </a:xfrm>
          <a:prstGeom prst="rect">
            <a:avLst/>
          </a:prstGeom>
        </p:spPr>
        <p:txBody>
          <a:bodyPr wrap="square">
            <a:spAutoFit/>
          </a:bodyPr>
          <a:lstStyle/>
          <a:p>
            <a:pPr algn="r"/>
            <a:r>
              <a:rPr lang="en-US" sz="1200" dirty="0">
                <a:solidFill>
                  <a:srgbClr val="00799B"/>
                </a:solidFill>
                <a:latin typeface="Arial" charset="0"/>
                <a:ea typeface="ＭＳ Ｐゴシック" pitchFamily="28" charset="-128"/>
              </a:rPr>
              <a:t>Wilhelm-</a:t>
            </a:r>
            <a:r>
              <a:rPr lang="en-US" sz="1200" dirty="0" err="1">
                <a:solidFill>
                  <a:srgbClr val="00799B"/>
                </a:solidFill>
                <a:latin typeface="Arial" charset="0"/>
                <a:ea typeface="ＭＳ Ｐゴシック" pitchFamily="28" charset="-128"/>
              </a:rPr>
              <a:t>Leen</a:t>
            </a:r>
            <a:r>
              <a:rPr lang="en-US" sz="1200" dirty="0">
                <a:solidFill>
                  <a:srgbClr val="00799B"/>
                </a:solidFill>
                <a:latin typeface="Arial" charset="0"/>
                <a:ea typeface="ＭＳ Ｐゴシック" pitchFamily="28" charset="-128"/>
              </a:rPr>
              <a:t>, E., et al. (2017). "Estimating the Risk of Radiocontrast-Associated Nephropathy." Journal of the American Society of Nephrology 28(2): 653-659.</a:t>
            </a:r>
            <a:endParaRPr lang="de-DE" sz="1200" dirty="0">
              <a:solidFill>
                <a:srgbClr val="00799B"/>
              </a:solidFill>
              <a:latin typeface="Arial" charset="0"/>
              <a:ea typeface="ＭＳ Ｐゴシック" pitchFamily="28" charset="-128"/>
            </a:endParaRPr>
          </a:p>
        </p:txBody>
      </p:sp>
      <p:sp>
        <p:nvSpPr>
          <p:cNvPr id="2" name="Titel 1">
            <a:extLst>
              <a:ext uri="{FF2B5EF4-FFF2-40B4-BE49-F238E27FC236}">
                <a16:creationId xmlns:a16="http://schemas.microsoft.com/office/drawing/2014/main" id="{BA50B7A5-18D0-4D11-8FE9-D4D3D50F7872}"/>
              </a:ext>
            </a:extLst>
          </p:cNvPr>
          <p:cNvSpPr>
            <a:spLocks noGrp="1"/>
          </p:cNvSpPr>
          <p:nvPr>
            <p:ph type="title"/>
          </p:nvPr>
        </p:nvSpPr>
        <p:spPr/>
        <p:txBody>
          <a:bodyPr/>
          <a:lstStyle/>
          <a:p>
            <a:r>
              <a:rPr lang="de-DE" dirty="0"/>
              <a:t>Bessert Kontrastmittel sogar die Niere?</a:t>
            </a:r>
          </a:p>
        </p:txBody>
      </p:sp>
      <p:sp>
        <p:nvSpPr>
          <p:cNvPr id="4" name="Inhaltsplatzhalter 3">
            <a:extLst>
              <a:ext uri="{FF2B5EF4-FFF2-40B4-BE49-F238E27FC236}">
                <a16:creationId xmlns:a16="http://schemas.microsoft.com/office/drawing/2014/main" id="{89524E26-4B67-48F9-8F49-3FCF702DF2D1}"/>
              </a:ext>
            </a:extLst>
          </p:cNvPr>
          <p:cNvSpPr>
            <a:spLocks noGrp="1"/>
          </p:cNvSpPr>
          <p:nvPr>
            <p:ph idx="1"/>
          </p:nvPr>
        </p:nvSpPr>
        <p:spPr/>
        <p:txBody>
          <a:bodyPr/>
          <a:lstStyle/>
          <a:p>
            <a:r>
              <a:rPr lang="de-DE" dirty="0"/>
              <a:t>6 Millionen hospitalisierten Personen </a:t>
            </a:r>
          </a:p>
          <a:p>
            <a:pPr marL="285750" indent="-285750">
              <a:buFont typeface="Wingdings" panose="05000000000000000000" pitchFamily="2" charset="2"/>
              <a:buChar char="à"/>
            </a:pPr>
            <a:r>
              <a:rPr lang="de-DE" dirty="0"/>
              <a:t>vermindertes Risiko eines AKI nach KM-Gabe </a:t>
            </a:r>
          </a:p>
          <a:p>
            <a:pPr marL="665163" lvl="1" indent="-285750">
              <a:buFont typeface="Wingdings" panose="05000000000000000000" pitchFamily="2" charset="2"/>
              <a:buChar char="à"/>
            </a:pPr>
            <a:r>
              <a:rPr lang="de-DE" dirty="0"/>
              <a:t>außer bei Patienten mit dem höchsten Co-</a:t>
            </a:r>
            <a:r>
              <a:rPr lang="de-DE" dirty="0" err="1"/>
              <a:t>Morbiditäten</a:t>
            </a:r>
            <a:r>
              <a:rPr lang="de-DE" dirty="0"/>
              <a:t>-Score</a:t>
            </a:r>
          </a:p>
        </p:txBody>
      </p:sp>
    </p:spTree>
    <p:extLst>
      <p:ext uri="{BB962C8B-B14F-4D97-AF65-F5344CB8AC3E}">
        <p14:creationId xmlns:p14="http://schemas.microsoft.com/office/powerpoint/2010/main" val="303635356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AKI und Herzkatheter</a:t>
            </a:r>
          </a:p>
        </p:txBody>
      </p:sp>
      <p:pic>
        <p:nvPicPr>
          <p:cNvPr id="6" name="Inhaltsplatzhalter 5"/>
          <p:cNvPicPr>
            <a:picLocks noGrp="1" noChangeAspect="1"/>
          </p:cNvPicPr>
          <p:nvPr>
            <p:ph idx="1"/>
          </p:nvPr>
        </p:nvPicPr>
        <p:blipFill>
          <a:blip r:embed="rId3"/>
          <a:stretch>
            <a:fillRect/>
          </a:stretch>
        </p:blipFill>
        <p:spPr>
          <a:xfrm>
            <a:off x="322263" y="966214"/>
            <a:ext cx="8499475" cy="2522132"/>
          </a:xfrm>
          <a:prstGeom prst="rect">
            <a:avLst/>
          </a:prstGeom>
        </p:spPr>
      </p:pic>
      <p:pic>
        <p:nvPicPr>
          <p:cNvPr id="8" name="Grafik 7"/>
          <p:cNvPicPr>
            <a:picLocks noChangeAspect="1"/>
          </p:cNvPicPr>
          <p:nvPr/>
        </p:nvPicPr>
        <p:blipFill>
          <a:blip r:embed="rId4"/>
          <a:stretch>
            <a:fillRect/>
          </a:stretch>
        </p:blipFill>
        <p:spPr>
          <a:xfrm>
            <a:off x="0" y="4136628"/>
            <a:ext cx="9144000" cy="919891"/>
          </a:xfrm>
          <a:prstGeom prst="rect">
            <a:avLst/>
          </a:prstGeom>
        </p:spPr>
      </p:pic>
      <p:grpSp>
        <p:nvGrpSpPr>
          <p:cNvPr id="12" name="Gruppieren 11"/>
          <p:cNvGrpSpPr/>
          <p:nvPr/>
        </p:nvGrpSpPr>
        <p:grpSpPr>
          <a:xfrm>
            <a:off x="0" y="2889839"/>
            <a:ext cx="9144000" cy="3222172"/>
            <a:chOff x="0" y="3211286"/>
            <a:chExt cx="9144000" cy="3222172"/>
          </a:xfrm>
        </p:grpSpPr>
        <p:sp>
          <p:nvSpPr>
            <p:cNvPr id="10" name="Rechteck 9"/>
            <p:cNvSpPr/>
            <p:nvPr/>
          </p:nvSpPr>
          <p:spPr bwMode="auto">
            <a:xfrm>
              <a:off x="0" y="3211286"/>
              <a:ext cx="9144000" cy="317862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28" charset="-128"/>
              </a:endParaRPr>
            </a:p>
          </p:txBody>
        </p:sp>
        <p:pic>
          <p:nvPicPr>
            <p:cNvPr id="11" name="Grafik 10"/>
            <p:cNvPicPr>
              <a:picLocks noChangeAspect="1"/>
            </p:cNvPicPr>
            <p:nvPr/>
          </p:nvPicPr>
          <p:blipFill>
            <a:blip r:embed="rId5"/>
            <a:stretch>
              <a:fillRect/>
            </a:stretch>
          </p:blipFill>
          <p:spPr>
            <a:xfrm>
              <a:off x="1861227" y="3237369"/>
              <a:ext cx="5421546" cy="3196089"/>
            </a:xfrm>
            <a:prstGeom prst="rect">
              <a:avLst/>
            </a:prstGeom>
          </p:spPr>
        </p:pic>
      </p:grpSp>
      <p:sp>
        <p:nvSpPr>
          <p:cNvPr id="14" name="Rechteck 13"/>
          <p:cNvSpPr/>
          <p:nvPr/>
        </p:nvSpPr>
        <p:spPr bwMode="auto">
          <a:xfrm>
            <a:off x="2057400" y="4996545"/>
            <a:ext cx="5061857" cy="1088571"/>
          </a:xfrm>
          <a:prstGeom prst="rect">
            <a:avLst/>
          </a:prstGeom>
          <a:solidFill>
            <a:srgbClr val="FF0000">
              <a:alpha val="4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28" charset="-128"/>
            </a:endParaRPr>
          </a:p>
        </p:txBody>
      </p:sp>
      <p:cxnSp>
        <p:nvCxnSpPr>
          <p:cNvPr id="16" name="Gerader Verbinder 15"/>
          <p:cNvCxnSpPr>
            <a:stCxn id="14" idx="3"/>
          </p:cNvCxnSpPr>
          <p:nvPr/>
        </p:nvCxnSpPr>
        <p:spPr bwMode="auto">
          <a:xfrm flipH="1" flipV="1">
            <a:off x="6379029" y="5529945"/>
            <a:ext cx="740228" cy="10886"/>
          </a:xfrm>
          <a:prstGeom prst="line">
            <a:avLst/>
          </a:prstGeom>
          <a:solidFill>
            <a:srgbClr val="FDF0C3"/>
          </a:solidFill>
          <a:ln w="76200" cap="flat" cmpd="sng" algn="ctr">
            <a:solidFill>
              <a:srgbClr val="FF0000"/>
            </a:solidFill>
            <a:prstDash val="solid"/>
            <a:round/>
            <a:headEnd type="none" w="med" len="med"/>
            <a:tailEnd type="none" w="med" len="med"/>
          </a:ln>
          <a:effectLst/>
        </p:spPr>
      </p:cxnSp>
      <p:cxnSp>
        <p:nvCxnSpPr>
          <p:cNvPr id="20" name="Gerader Verbinder 19"/>
          <p:cNvCxnSpPr/>
          <p:nvPr/>
        </p:nvCxnSpPr>
        <p:spPr bwMode="auto">
          <a:xfrm flipH="1" flipV="1">
            <a:off x="2057400" y="5771354"/>
            <a:ext cx="3341914" cy="10886"/>
          </a:xfrm>
          <a:prstGeom prst="line">
            <a:avLst/>
          </a:prstGeom>
          <a:solidFill>
            <a:srgbClr val="FDF0C3"/>
          </a:solidFill>
          <a:ln w="76200" cap="flat" cmpd="sng" algn="ctr">
            <a:solidFill>
              <a:srgbClr val="FF0000"/>
            </a:solidFill>
            <a:prstDash val="solid"/>
            <a:round/>
            <a:headEnd type="none" w="med" len="med"/>
            <a:tailEnd type="none" w="med" len="med"/>
          </a:ln>
          <a:effectLst/>
        </p:spPr>
      </p:cxnSp>
      <p:sp>
        <p:nvSpPr>
          <p:cNvPr id="15" name="Rechteck 14">
            <a:extLst>
              <a:ext uri="{FF2B5EF4-FFF2-40B4-BE49-F238E27FC236}">
                <a16:creationId xmlns:a16="http://schemas.microsoft.com/office/drawing/2014/main" id="{EA697B9E-BB19-47E5-84E7-DF8FABA948E3}"/>
              </a:ext>
            </a:extLst>
          </p:cNvPr>
          <p:cNvSpPr/>
          <p:nvPr/>
        </p:nvSpPr>
        <p:spPr>
          <a:xfrm>
            <a:off x="2311287" y="6185514"/>
            <a:ext cx="5328592" cy="68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de-DE" sz="1200" dirty="0" err="1">
                <a:solidFill>
                  <a:srgbClr val="00799B"/>
                </a:solidFill>
                <a:ea typeface="ＭＳ Ｐゴシック" panose="020B0600070205080204" pitchFamily="34" charset="-128"/>
                <a:cs typeface="Arial" panose="020B0604020202020204" pitchFamily="34" charset="0"/>
              </a:rPr>
              <a:t>Kooiman</a:t>
            </a:r>
            <a:r>
              <a:rPr lang="de-DE" sz="1200" dirty="0">
                <a:solidFill>
                  <a:srgbClr val="00799B"/>
                </a:solidFill>
                <a:ea typeface="ＭＳ Ｐゴシック" panose="020B0600070205080204" pitchFamily="34" charset="-128"/>
                <a:cs typeface="Arial" panose="020B0604020202020204" pitchFamily="34" charset="0"/>
              </a:rPr>
              <a:t> J et al: </a:t>
            </a:r>
            <a:r>
              <a:rPr lang="en-US" sz="1200" b="1" dirty="0">
                <a:solidFill>
                  <a:srgbClr val="00799B"/>
                </a:solidFill>
                <a:ea typeface="ＭＳ Ｐゴシック" panose="020B0600070205080204" pitchFamily="34" charset="-128"/>
                <a:cs typeface="Arial" panose="020B0604020202020204" pitchFamily="34" charset="0"/>
              </a:rPr>
              <a:t>Risk of acute kidney injury after percutaneous coronary interventions using radial versus femoral vascular access. </a:t>
            </a:r>
            <a:r>
              <a:rPr lang="de-DE" sz="1200" dirty="0" err="1">
                <a:solidFill>
                  <a:srgbClr val="00799B"/>
                </a:solidFill>
                <a:ea typeface="ＭＳ Ｐゴシック" panose="020B0600070205080204" pitchFamily="34" charset="-128"/>
                <a:cs typeface="Arial" panose="020B0604020202020204" pitchFamily="34" charset="0"/>
              </a:rPr>
              <a:t>Circ</a:t>
            </a:r>
            <a:r>
              <a:rPr lang="de-DE" sz="1200" dirty="0">
                <a:solidFill>
                  <a:srgbClr val="00799B"/>
                </a:solidFill>
                <a:ea typeface="ＭＳ Ｐゴシック" panose="020B0600070205080204" pitchFamily="34" charset="-128"/>
                <a:cs typeface="Arial" panose="020B0604020202020204" pitchFamily="34" charset="0"/>
              </a:rPr>
              <a:t> </a:t>
            </a:r>
            <a:r>
              <a:rPr lang="de-DE" sz="1200" dirty="0" err="1">
                <a:solidFill>
                  <a:srgbClr val="00799B"/>
                </a:solidFill>
                <a:ea typeface="ＭＳ Ｐゴシック" panose="020B0600070205080204" pitchFamily="34" charset="-128"/>
                <a:cs typeface="Arial" panose="020B0604020202020204" pitchFamily="34" charset="0"/>
              </a:rPr>
              <a:t>Cardiovasc</a:t>
            </a:r>
            <a:r>
              <a:rPr lang="de-DE" sz="1200" dirty="0">
                <a:solidFill>
                  <a:srgbClr val="00799B"/>
                </a:solidFill>
                <a:ea typeface="ＭＳ Ｐゴシック" panose="020B0600070205080204" pitchFamily="34" charset="-128"/>
                <a:cs typeface="Arial" panose="020B0604020202020204" pitchFamily="34" charset="0"/>
              </a:rPr>
              <a:t> </a:t>
            </a:r>
            <a:r>
              <a:rPr lang="de-DE" sz="1200" dirty="0" err="1">
                <a:solidFill>
                  <a:srgbClr val="00799B"/>
                </a:solidFill>
                <a:ea typeface="ＭＳ Ｐゴシック" panose="020B0600070205080204" pitchFamily="34" charset="-128"/>
                <a:cs typeface="Arial" panose="020B0604020202020204" pitchFamily="34" charset="0"/>
              </a:rPr>
              <a:t>Interv</a:t>
            </a:r>
            <a:r>
              <a:rPr lang="de-DE" sz="1200" dirty="0">
                <a:solidFill>
                  <a:srgbClr val="00799B"/>
                </a:solidFill>
                <a:ea typeface="ＭＳ Ｐゴシック" panose="020B0600070205080204" pitchFamily="34" charset="-128"/>
                <a:cs typeface="Arial" panose="020B0604020202020204" pitchFamily="34" charset="0"/>
              </a:rPr>
              <a:t>. 2014;7:190-198.</a:t>
            </a:r>
          </a:p>
        </p:txBody>
      </p:sp>
    </p:spTree>
    <p:extLst>
      <p:ext uri="{BB962C8B-B14F-4D97-AF65-F5344CB8AC3E}">
        <p14:creationId xmlns:p14="http://schemas.microsoft.com/office/powerpoint/2010/main" val="19449490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CCDB4AC0-F3DF-4FE7-B1A7-D2D13E465ACD}"/>
              </a:ext>
            </a:extLst>
          </p:cNvPr>
          <p:cNvPicPr>
            <a:picLocks noGrp="1" noChangeAspect="1"/>
          </p:cNvPicPr>
          <p:nvPr>
            <p:ph idx="1"/>
          </p:nvPr>
        </p:nvPicPr>
        <p:blipFill>
          <a:blip r:embed="rId3"/>
          <a:stretch>
            <a:fillRect/>
          </a:stretch>
        </p:blipFill>
        <p:spPr>
          <a:xfrm>
            <a:off x="-455187" y="1988840"/>
            <a:ext cx="9459556" cy="2861064"/>
          </a:xfrm>
          <a:prstGeom prst="rect">
            <a:avLst/>
          </a:prstGeom>
        </p:spPr>
      </p:pic>
      <p:sp>
        <p:nvSpPr>
          <p:cNvPr id="3" name="Titel 2">
            <a:extLst>
              <a:ext uri="{FF2B5EF4-FFF2-40B4-BE49-F238E27FC236}">
                <a16:creationId xmlns:a16="http://schemas.microsoft.com/office/drawing/2014/main" id="{562597C8-9AA9-4016-A810-E470E3B21C66}"/>
              </a:ext>
            </a:extLst>
          </p:cNvPr>
          <p:cNvSpPr>
            <a:spLocks noGrp="1"/>
          </p:cNvSpPr>
          <p:nvPr>
            <p:ph type="title"/>
          </p:nvPr>
        </p:nvSpPr>
        <p:spPr/>
        <p:txBody>
          <a:bodyPr/>
          <a:lstStyle/>
          <a:p>
            <a:r>
              <a:rPr lang="de-DE" dirty="0"/>
              <a:t>Wo geht die Reise hin?</a:t>
            </a:r>
          </a:p>
        </p:txBody>
      </p:sp>
      <p:sp>
        <p:nvSpPr>
          <p:cNvPr id="5" name="Rechteck 4">
            <a:extLst>
              <a:ext uri="{FF2B5EF4-FFF2-40B4-BE49-F238E27FC236}">
                <a16:creationId xmlns:a16="http://schemas.microsoft.com/office/drawing/2014/main" id="{5DB089FC-2FB2-4F85-B9FE-0A6B89872EEB}"/>
              </a:ext>
            </a:extLst>
          </p:cNvPr>
          <p:cNvSpPr/>
          <p:nvPr/>
        </p:nvSpPr>
        <p:spPr>
          <a:xfrm>
            <a:off x="2307853" y="6112064"/>
            <a:ext cx="5328592" cy="741421"/>
          </a:xfrm>
          <a:prstGeom prst="rect">
            <a:avLst/>
          </a:prstGeom>
        </p:spPr>
        <p:txBody>
          <a:bodyPr wrap="square">
            <a:spAutoFit/>
          </a:bodyPr>
          <a:lstStyle/>
          <a:p>
            <a:pPr algn="r"/>
            <a:r>
              <a:rPr lang="en-US" sz="1200" dirty="0">
                <a:solidFill>
                  <a:srgbClr val="00799B"/>
                </a:solidFill>
                <a:latin typeface="Arial" charset="0"/>
                <a:ea typeface="ＭＳ Ｐゴシック" pitchFamily="28" charset="-128"/>
              </a:rPr>
              <a:t>Siew, ED.:  </a:t>
            </a:r>
            <a:r>
              <a:rPr lang="en-US" sz="1200" b="1" dirty="0">
                <a:solidFill>
                  <a:srgbClr val="00799B"/>
                </a:solidFill>
                <a:latin typeface="Arial" charset="0"/>
                <a:ea typeface="ＭＳ Ｐゴシック" pitchFamily="28" charset="-128"/>
              </a:rPr>
              <a:t>"Contrast-Induced Acute Kidney Injury in the PRESERVE Trial: Lessons Learned." </a:t>
            </a:r>
            <a:r>
              <a:rPr lang="en-US" sz="1200" dirty="0" err="1">
                <a:solidFill>
                  <a:srgbClr val="00799B"/>
                </a:solidFill>
                <a:latin typeface="Arial" charset="0"/>
                <a:ea typeface="ＭＳ Ｐゴシック" pitchFamily="28" charset="-128"/>
              </a:rPr>
              <a:t>Clin</a:t>
            </a:r>
            <a:r>
              <a:rPr lang="en-US" sz="1200" dirty="0">
                <a:solidFill>
                  <a:srgbClr val="00799B"/>
                </a:solidFill>
                <a:latin typeface="Arial" charset="0"/>
                <a:ea typeface="ＭＳ Ｐゴシック" pitchFamily="28" charset="-128"/>
              </a:rPr>
              <a:t> J Am </a:t>
            </a:r>
            <a:r>
              <a:rPr lang="en-US" sz="1200" dirty="0" err="1">
                <a:solidFill>
                  <a:srgbClr val="00799B"/>
                </a:solidFill>
                <a:latin typeface="Arial" charset="0"/>
                <a:ea typeface="ＭＳ Ｐゴシック" pitchFamily="28" charset="-128"/>
              </a:rPr>
              <a:t>Soc</a:t>
            </a:r>
            <a:r>
              <a:rPr lang="en-US" sz="1200" dirty="0">
                <a:solidFill>
                  <a:srgbClr val="00799B"/>
                </a:solidFill>
                <a:latin typeface="Arial" charset="0"/>
                <a:ea typeface="ＭＳ Ｐゴシック" pitchFamily="28" charset="-128"/>
              </a:rPr>
              <a:t> </a:t>
            </a:r>
            <a:r>
              <a:rPr lang="en-US" sz="1200" dirty="0" err="1">
                <a:solidFill>
                  <a:srgbClr val="00799B"/>
                </a:solidFill>
                <a:latin typeface="Arial" charset="0"/>
                <a:ea typeface="ＭＳ Ｐゴシック" pitchFamily="28" charset="-128"/>
              </a:rPr>
              <a:t>Nephrol</a:t>
            </a:r>
            <a:r>
              <a:rPr lang="en-US" sz="1200" dirty="0">
                <a:solidFill>
                  <a:srgbClr val="00799B"/>
                </a:solidFill>
                <a:latin typeface="Arial" charset="0"/>
                <a:ea typeface="ＭＳ Ｐゴシック" pitchFamily="28" charset="-128"/>
              </a:rPr>
              <a:t>.</a:t>
            </a:r>
            <a:r>
              <a:rPr lang="de-DE" sz="1200" dirty="0">
                <a:solidFill>
                  <a:srgbClr val="00799B"/>
                </a:solidFill>
                <a:latin typeface="Arial" charset="0"/>
                <a:ea typeface="ＭＳ Ｐゴシック" pitchFamily="28" charset="-128"/>
              </a:rPr>
              <a:t> </a:t>
            </a:r>
            <a:r>
              <a:rPr lang="de-DE" sz="1200" dirty="0" err="1">
                <a:solidFill>
                  <a:srgbClr val="00799B"/>
                </a:solidFill>
                <a:latin typeface="Arial" charset="0"/>
                <a:ea typeface="ＭＳ Ｐゴシック" pitchFamily="28" charset="-128"/>
              </a:rPr>
              <a:t>Vol</a:t>
            </a:r>
            <a:r>
              <a:rPr lang="de-DE" sz="1200" dirty="0">
                <a:solidFill>
                  <a:srgbClr val="00799B"/>
                </a:solidFill>
                <a:latin typeface="Arial" charset="0"/>
                <a:ea typeface="ＭＳ Ｐゴシック" pitchFamily="28" charset="-128"/>
              </a:rPr>
              <a:t> 13 June, 2018</a:t>
            </a:r>
          </a:p>
          <a:p>
            <a:pPr algn="r"/>
            <a:r>
              <a:rPr lang="de-DE" sz="1200" dirty="0">
                <a:solidFill>
                  <a:srgbClr val="00799B"/>
                </a:solidFill>
                <a:latin typeface="Arial" charset="0"/>
                <a:ea typeface="ＭＳ Ｐゴシック" pitchFamily="28" charset="-128"/>
              </a:rPr>
              <a:t>https://doi.org/10.2215/CJN.01060118</a:t>
            </a:r>
            <a:endParaRPr lang="en-US" sz="1200" dirty="0">
              <a:solidFill>
                <a:srgbClr val="00799B"/>
              </a:solidFill>
              <a:latin typeface="Arial" charset="0"/>
              <a:ea typeface="ＭＳ Ｐゴシック" pitchFamily="28" charset="-128"/>
            </a:endParaRPr>
          </a:p>
        </p:txBody>
      </p:sp>
    </p:spTree>
    <p:extLst>
      <p:ext uri="{BB962C8B-B14F-4D97-AF65-F5344CB8AC3E}">
        <p14:creationId xmlns:p14="http://schemas.microsoft.com/office/powerpoint/2010/main" val="211486390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Welches Kontrastmittel soll ich nehmen?</a:t>
            </a:r>
          </a:p>
        </p:txBody>
      </p:sp>
      <p:sp>
        <p:nvSpPr>
          <p:cNvPr id="6" name="Rechteck 5"/>
          <p:cNvSpPr/>
          <p:nvPr/>
        </p:nvSpPr>
        <p:spPr>
          <a:xfrm>
            <a:off x="2224763" y="5704790"/>
            <a:ext cx="5400601" cy="1147686"/>
          </a:xfrm>
          <a:prstGeom prst="rect">
            <a:avLst/>
          </a:prstGeom>
        </p:spPr>
        <p:txBody>
          <a:bodyPr wrap="square">
            <a:spAutoFit/>
          </a:bodyPr>
          <a:lstStyle/>
          <a:p>
            <a:pPr algn="r"/>
            <a:r>
              <a:rPr lang="en-US" sz="1200" dirty="0" err="1">
                <a:solidFill>
                  <a:srgbClr val="00799B"/>
                </a:solidFill>
                <a:latin typeface="Arial" charset="0"/>
                <a:ea typeface="ＭＳ Ｐゴシック" pitchFamily="28" charset="-128"/>
              </a:rPr>
              <a:t>Eng</a:t>
            </a:r>
            <a:r>
              <a:rPr lang="en-US" sz="1200" dirty="0">
                <a:solidFill>
                  <a:srgbClr val="00799B"/>
                </a:solidFill>
                <a:latin typeface="Arial" charset="0"/>
                <a:ea typeface="ＭＳ Ｐゴシック" pitchFamily="28" charset="-128"/>
              </a:rPr>
              <a:t> J et al: </a:t>
            </a:r>
            <a:r>
              <a:rPr lang="en-US" sz="1200" b="1" dirty="0">
                <a:solidFill>
                  <a:srgbClr val="00799B"/>
                </a:solidFill>
                <a:latin typeface="Arial" charset="0"/>
                <a:ea typeface="ＭＳ Ｐゴシック" pitchFamily="28" charset="-128"/>
              </a:rPr>
              <a:t>Comparative effect of contrast media type on the incidence of contrast induced nephropathy: a systematic review and meta-analysis. </a:t>
            </a:r>
            <a:r>
              <a:rPr lang="en-US" sz="1200" dirty="0">
                <a:solidFill>
                  <a:srgbClr val="00799B"/>
                </a:solidFill>
                <a:latin typeface="Arial" charset="0"/>
                <a:ea typeface="ＭＳ Ｐゴシック" pitchFamily="28" charset="-128"/>
              </a:rPr>
              <a:t>Ann Intern Med. 2016;164(6):417-424</a:t>
            </a:r>
          </a:p>
          <a:p>
            <a:pPr algn="r"/>
            <a:r>
              <a:rPr lang="de-DE" sz="1200" dirty="0" err="1">
                <a:solidFill>
                  <a:srgbClr val="00799B"/>
                </a:solidFill>
                <a:latin typeface="Arial" charset="0"/>
                <a:ea typeface="ＭＳ Ｐゴシック" pitchFamily="28" charset="-128"/>
              </a:rPr>
              <a:t>Weisbord</a:t>
            </a:r>
            <a:r>
              <a:rPr lang="de-DE" sz="1200" dirty="0">
                <a:solidFill>
                  <a:srgbClr val="00799B"/>
                </a:solidFill>
                <a:latin typeface="Arial" charset="0"/>
                <a:ea typeface="ＭＳ Ｐゴシック" pitchFamily="28" charset="-128"/>
              </a:rPr>
              <a:t> SD, </a:t>
            </a:r>
            <a:r>
              <a:rPr lang="de-DE" sz="1200" dirty="0" err="1">
                <a:solidFill>
                  <a:srgbClr val="00799B"/>
                </a:solidFill>
                <a:latin typeface="Arial" charset="0"/>
                <a:ea typeface="ＭＳ Ｐゴシック" pitchFamily="28" charset="-128"/>
              </a:rPr>
              <a:t>PalevskyPM</a:t>
            </a:r>
            <a:r>
              <a:rPr lang="de-DE" sz="1200" dirty="0">
                <a:solidFill>
                  <a:srgbClr val="00799B"/>
                </a:solidFill>
                <a:latin typeface="Arial" charset="0"/>
                <a:ea typeface="ＭＳ Ｐゴシック" pitchFamily="28" charset="-128"/>
              </a:rPr>
              <a:t>: </a:t>
            </a:r>
            <a:r>
              <a:rPr lang="en-US" sz="1200" b="1" dirty="0">
                <a:solidFill>
                  <a:srgbClr val="00799B"/>
                </a:solidFill>
                <a:latin typeface="Arial" charset="0"/>
                <a:ea typeface="ＭＳ Ｐゴシック" pitchFamily="28" charset="-128"/>
              </a:rPr>
              <a:t>Prevention of Contrast-Associated Acute Kidney Injury: </a:t>
            </a:r>
            <a:r>
              <a:rPr lang="de-DE" sz="1200" b="1" dirty="0" err="1">
                <a:solidFill>
                  <a:srgbClr val="00799B"/>
                </a:solidFill>
                <a:latin typeface="Arial" charset="0"/>
                <a:ea typeface="ＭＳ Ｐゴシック" pitchFamily="28" charset="-128"/>
              </a:rPr>
              <a:t>What</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Should</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We</a:t>
            </a:r>
            <a:r>
              <a:rPr lang="de-DE" sz="1200" b="1" dirty="0">
                <a:solidFill>
                  <a:srgbClr val="00799B"/>
                </a:solidFill>
                <a:latin typeface="Arial" charset="0"/>
                <a:ea typeface="ＭＳ Ｐゴシック" pitchFamily="28" charset="-128"/>
              </a:rPr>
              <a:t> Do? </a:t>
            </a:r>
            <a:r>
              <a:rPr lang="de-DE" sz="1200" dirty="0">
                <a:solidFill>
                  <a:srgbClr val="00799B"/>
                </a:solidFill>
                <a:latin typeface="Arial" charset="0"/>
                <a:ea typeface="ＭＳ Ｐゴシック" pitchFamily="28" charset="-128"/>
              </a:rPr>
              <a:t>AJKD 2016</a:t>
            </a:r>
            <a:endParaRPr lang="de-DE" sz="1200" b="1" dirty="0">
              <a:solidFill>
                <a:srgbClr val="00799B"/>
              </a:solidFill>
            </a:endParaRPr>
          </a:p>
        </p:txBody>
      </p:sp>
      <p:pic>
        <p:nvPicPr>
          <p:cNvPr id="8" name="Grafik 7"/>
          <p:cNvPicPr>
            <a:picLocks noChangeAspect="1"/>
          </p:cNvPicPr>
          <p:nvPr/>
        </p:nvPicPr>
        <p:blipFill>
          <a:blip r:embed="rId3"/>
          <a:stretch>
            <a:fillRect/>
          </a:stretch>
        </p:blipFill>
        <p:spPr>
          <a:xfrm>
            <a:off x="288055" y="1872342"/>
            <a:ext cx="8687721" cy="3156857"/>
          </a:xfrm>
          <a:prstGeom prst="rect">
            <a:avLst/>
          </a:prstGeom>
        </p:spPr>
      </p:pic>
      <p:sp>
        <p:nvSpPr>
          <p:cNvPr id="7" name="Textfeld 6">
            <a:extLst>
              <a:ext uri="{FF2B5EF4-FFF2-40B4-BE49-F238E27FC236}">
                <a16:creationId xmlns:a16="http://schemas.microsoft.com/office/drawing/2014/main" id="{AED2D462-44B4-4393-AB7F-A7FEE30D70FF}"/>
              </a:ext>
            </a:extLst>
          </p:cNvPr>
          <p:cNvSpPr txBox="1"/>
          <p:nvPr/>
        </p:nvSpPr>
        <p:spPr>
          <a:xfrm>
            <a:off x="3500836" y="1217867"/>
            <a:ext cx="2262158" cy="654475"/>
          </a:xfrm>
          <a:prstGeom prst="rect">
            <a:avLst/>
          </a:prstGeom>
          <a:noFill/>
        </p:spPr>
        <p:txBody>
          <a:bodyPr wrap="none" rtlCol="0">
            <a:spAutoFit/>
          </a:bodyPr>
          <a:lstStyle/>
          <a:p>
            <a:r>
              <a:rPr lang="de-DE" sz="3600" b="1" dirty="0"/>
              <a:t>… egal !! </a:t>
            </a:r>
          </a:p>
        </p:txBody>
      </p:sp>
    </p:spTree>
    <p:extLst>
      <p:ext uri="{BB962C8B-B14F-4D97-AF65-F5344CB8AC3E}">
        <p14:creationId xmlns:p14="http://schemas.microsoft.com/office/powerpoint/2010/main" val="183232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r>
              <a:rPr lang="de-DE" altLang="de-DE"/>
              <a:t>ERBP</a:t>
            </a:r>
          </a:p>
        </p:txBody>
      </p:sp>
      <p:pic>
        <p:nvPicPr>
          <p:cNvPr id="40963"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52613"/>
            <a:ext cx="9144000"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feld 3"/>
          <p:cNvSpPr txBox="1">
            <a:spLocks noChangeArrowheads="1"/>
          </p:cNvSpPr>
          <p:nvPr/>
        </p:nvSpPr>
        <p:spPr bwMode="auto">
          <a:xfrm>
            <a:off x="3492500" y="1989138"/>
            <a:ext cx="2951163" cy="360362"/>
          </a:xfrm>
          <a:prstGeom prst="rect">
            <a:avLst/>
          </a:prstGeom>
          <a:solidFill>
            <a:srgbClr val="00CC0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de-DE" altLang="de-DE"/>
          </a:p>
        </p:txBody>
      </p:sp>
    </p:spTree>
    <p:extLst>
      <p:ext uri="{BB962C8B-B14F-4D97-AF65-F5344CB8AC3E}">
        <p14:creationId xmlns:p14="http://schemas.microsoft.com/office/powerpoint/2010/main" val="3039909309"/>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de-DE" altLang="de-DE" b="1" dirty="0"/>
              <a:t>Hydratation</a:t>
            </a:r>
          </a:p>
        </p:txBody>
      </p:sp>
      <p:pic>
        <p:nvPicPr>
          <p:cNvPr id="44035" name="Picture 3" descr="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025" y="1267063"/>
            <a:ext cx="6752783" cy="471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ChangeArrowheads="1"/>
          </p:cNvSpPr>
          <p:nvPr/>
        </p:nvSpPr>
        <p:spPr bwMode="auto">
          <a:xfrm>
            <a:off x="2267744" y="6167727"/>
            <a:ext cx="5379334" cy="68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de-DE" altLang="de-DE" sz="1200" dirty="0">
                <a:solidFill>
                  <a:srgbClr val="00799B"/>
                </a:solidFill>
                <a:latin typeface="Arial" charset="0"/>
                <a:ea typeface="ＭＳ Ｐゴシック" pitchFamily="28" charset="-128"/>
              </a:rPr>
              <a:t>Solomon R et al: </a:t>
            </a:r>
            <a:r>
              <a:rPr lang="de-DE" altLang="de-DE" sz="1200" b="1" dirty="0" err="1">
                <a:solidFill>
                  <a:srgbClr val="00799B"/>
                </a:solidFill>
                <a:latin typeface="Arial" charset="0"/>
                <a:ea typeface="ＭＳ Ｐゴシック" pitchFamily="28" charset="-128"/>
              </a:rPr>
              <a:t>Effects</a:t>
            </a:r>
            <a:r>
              <a:rPr lang="de-DE" altLang="de-DE" sz="1200" b="1" dirty="0">
                <a:solidFill>
                  <a:srgbClr val="00799B"/>
                </a:solidFill>
                <a:latin typeface="Arial" charset="0"/>
                <a:ea typeface="ＭＳ Ｐゴシック" pitchFamily="28" charset="-128"/>
              </a:rPr>
              <a:t> of Saline, </a:t>
            </a:r>
            <a:r>
              <a:rPr lang="de-DE" altLang="de-DE" sz="1200" b="1" dirty="0" err="1">
                <a:solidFill>
                  <a:srgbClr val="00799B"/>
                </a:solidFill>
                <a:latin typeface="Arial" charset="0"/>
                <a:ea typeface="ＭＳ Ｐゴシック" pitchFamily="28" charset="-128"/>
              </a:rPr>
              <a:t>Mannitol</a:t>
            </a:r>
            <a:r>
              <a:rPr lang="de-DE" altLang="de-DE" sz="1200" b="1" dirty="0">
                <a:solidFill>
                  <a:srgbClr val="00799B"/>
                </a:solidFill>
                <a:latin typeface="Arial" charset="0"/>
                <a:ea typeface="ＭＳ Ｐゴシック" pitchFamily="28" charset="-128"/>
              </a:rPr>
              <a:t>, and </a:t>
            </a:r>
            <a:r>
              <a:rPr lang="de-DE" altLang="de-DE" sz="1200" b="1" dirty="0" err="1">
                <a:solidFill>
                  <a:srgbClr val="00799B"/>
                </a:solidFill>
                <a:latin typeface="Arial" charset="0"/>
                <a:ea typeface="ＭＳ Ｐゴシック" pitchFamily="28" charset="-128"/>
              </a:rPr>
              <a:t>Furosemide</a:t>
            </a:r>
            <a:r>
              <a:rPr lang="de-DE" altLang="de-DE" sz="1200" b="1" dirty="0">
                <a:solidFill>
                  <a:srgbClr val="00799B"/>
                </a:solidFill>
                <a:latin typeface="Arial" charset="0"/>
                <a:ea typeface="ＭＳ Ｐゴシック" pitchFamily="28" charset="-128"/>
              </a:rPr>
              <a:t> on </a:t>
            </a:r>
            <a:r>
              <a:rPr lang="de-DE" altLang="de-DE" sz="1200" b="1" dirty="0" err="1">
                <a:solidFill>
                  <a:srgbClr val="00799B"/>
                </a:solidFill>
                <a:latin typeface="Arial" charset="0"/>
                <a:ea typeface="ＭＳ Ｐゴシック" pitchFamily="28" charset="-128"/>
              </a:rPr>
              <a:t>Acute</a:t>
            </a:r>
            <a:r>
              <a:rPr lang="de-DE" altLang="de-DE" sz="1200" b="1" dirty="0">
                <a:solidFill>
                  <a:srgbClr val="00799B"/>
                </a:solidFill>
                <a:latin typeface="Arial" charset="0"/>
                <a:ea typeface="ＭＳ Ｐゴシック" pitchFamily="28" charset="-128"/>
              </a:rPr>
              <a:t> </a:t>
            </a:r>
            <a:r>
              <a:rPr lang="de-DE" altLang="de-DE" sz="1200" b="1" dirty="0" err="1">
                <a:solidFill>
                  <a:srgbClr val="00799B"/>
                </a:solidFill>
                <a:latin typeface="Arial" charset="0"/>
                <a:ea typeface="ＭＳ Ｐゴシック" pitchFamily="28" charset="-128"/>
              </a:rPr>
              <a:t>Decreases</a:t>
            </a:r>
            <a:r>
              <a:rPr lang="de-DE" altLang="de-DE" sz="1200" b="1" dirty="0">
                <a:solidFill>
                  <a:srgbClr val="00799B"/>
                </a:solidFill>
                <a:latin typeface="Arial" charset="0"/>
                <a:ea typeface="ＭＳ Ｐゴシック" pitchFamily="28" charset="-128"/>
              </a:rPr>
              <a:t> in Renal </a:t>
            </a:r>
            <a:r>
              <a:rPr lang="de-DE" altLang="de-DE" sz="1200" b="1" dirty="0" err="1">
                <a:solidFill>
                  <a:srgbClr val="00799B"/>
                </a:solidFill>
                <a:latin typeface="Arial" charset="0"/>
                <a:ea typeface="ＭＳ Ｐゴシック" pitchFamily="28" charset="-128"/>
              </a:rPr>
              <a:t>Function</a:t>
            </a:r>
            <a:r>
              <a:rPr lang="de-DE" altLang="de-DE" sz="1200" b="1" dirty="0">
                <a:solidFill>
                  <a:srgbClr val="00799B"/>
                </a:solidFill>
                <a:latin typeface="Arial" charset="0"/>
                <a:ea typeface="ＭＳ Ｐゴシック" pitchFamily="28" charset="-128"/>
              </a:rPr>
              <a:t> </a:t>
            </a:r>
            <a:r>
              <a:rPr lang="de-DE" altLang="de-DE" sz="1200" b="1" dirty="0" err="1">
                <a:solidFill>
                  <a:srgbClr val="00799B"/>
                </a:solidFill>
                <a:latin typeface="Arial" charset="0"/>
                <a:ea typeface="ＭＳ Ｐゴシック" pitchFamily="28" charset="-128"/>
              </a:rPr>
              <a:t>Induced</a:t>
            </a:r>
            <a:r>
              <a:rPr lang="de-DE" altLang="de-DE" sz="1200" b="1" dirty="0">
                <a:solidFill>
                  <a:srgbClr val="00799B"/>
                </a:solidFill>
                <a:latin typeface="Arial" charset="0"/>
                <a:ea typeface="ＭＳ Ｐゴシック" pitchFamily="28" charset="-128"/>
              </a:rPr>
              <a:t> </a:t>
            </a:r>
            <a:r>
              <a:rPr lang="de-DE" altLang="de-DE" sz="1200" b="1" dirty="0" err="1">
                <a:solidFill>
                  <a:srgbClr val="00799B"/>
                </a:solidFill>
                <a:latin typeface="Arial" charset="0"/>
                <a:ea typeface="ＭＳ Ｐゴシック" pitchFamily="28" charset="-128"/>
              </a:rPr>
              <a:t>by</a:t>
            </a:r>
            <a:r>
              <a:rPr lang="de-DE" altLang="de-DE" sz="1200" b="1" dirty="0">
                <a:solidFill>
                  <a:srgbClr val="00799B"/>
                </a:solidFill>
                <a:latin typeface="Arial" charset="0"/>
                <a:ea typeface="ＭＳ Ｐゴシック" pitchFamily="28" charset="-128"/>
              </a:rPr>
              <a:t> </a:t>
            </a:r>
            <a:r>
              <a:rPr lang="de-DE" altLang="de-DE" sz="1200" b="1" dirty="0" err="1">
                <a:solidFill>
                  <a:srgbClr val="00799B"/>
                </a:solidFill>
                <a:latin typeface="Arial" charset="0"/>
                <a:ea typeface="ＭＳ Ｐゴシック" pitchFamily="28" charset="-128"/>
              </a:rPr>
              <a:t>Radiocontrast</a:t>
            </a:r>
            <a:r>
              <a:rPr lang="de-DE" altLang="de-DE" sz="1200" b="1" dirty="0">
                <a:solidFill>
                  <a:srgbClr val="00799B"/>
                </a:solidFill>
                <a:latin typeface="Arial" charset="0"/>
                <a:ea typeface="ＭＳ Ｐゴシック" pitchFamily="28" charset="-128"/>
              </a:rPr>
              <a:t> </a:t>
            </a:r>
            <a:r>
              <a:rPr lang="de-DE" altLang="de-DE" sz="1200" b="1" dirty="0" err="1">
                <a:solidFill>
                  <a:srgbClr val="00799B"/>
                </a:solidFill>
                <a:latin typeface="Arial" charset="0"/>
                <a:ea typeface="ＭＳ Ｐゴシック" pitchFamily="28" charset="-128"/>
              </a:rPr>
              <a:t>Agents</a:t>
            </a:r>
            <a:r>
              <a:rPr lang="de-DE" altLang="de-DE" sz="1200" b="1" dirty="0">
                <a:solidFill>
                  <a:srgbClr val="00799B"/>
                </a:solidFill>
                <a:latin typeface="Arial" charset="0"/>
                <a:ea typeface="ＭＳ Ｐゴシック" pitchFamily="28" charset="-128"/>
              </a:rPr>
              <a:t>; </a:t>
            </a:r>
            <a:br>
              <a:rPr lang="de-DE" altLang="de-DE" sz="1200" b="1" dirty="0">
                <a:solidFill>
                  <a:srgbClr val="00799B"/>
                </a:solidFill>
                <a:latin typeface="Arial" charset="0"/>
                <a:ea typeface="ＭＳ Ｐゴシック" pitchFamily="28" charset="-128"/>
              </a:rPr>
            </a:br>
            <a:r>
              <a:rPr lang="de-DE" altLang="de-DE" sz="1200" dirty="0">
                <a:solidFill>
                  <a:srgbClr val="00799B"/>
                </a:solidFill>
                <a:latin typeface="Arial" charset="0"/>
                <a:ea typeface="ＭＳ Ｐゴシック" pitchFamily="28" charset="-128"/>
              </a:rPr>
              <a:t>New Engl J Med 331 (21):1416-1420 (1994)</a:t>
            </a:r>
          </a:p>
        </p:txBody>
      </p:sp>
    </p:spTree>
    <p:extLst>
      <p:ext uri="{BB962C8B-B14F-4D97-AF65-F5344CB8AC3E}">
        <p14:creationId xmlns:p14="http://schemas.microsoft.com/office/powerpoint/2010/main" val="324712579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NaCl oder Bicarbonat?</a:t>
            </a:r>
          </a:p>
        </p:txBody>
      </p:sp>
      <p:sp>
        <p:nvSpPr>
          <p:cNvPr id="6" name="Text Box 14"/>
          <p:cNvSpPr txBox="1">
            <a:spLocks noChangeArrowheads="1"/>
          </p:cNvSpPr>
          <p:nvPr/>
        </p:nvSpPr>
        <p:spPr bwMode="auto">
          <a:xfrm>
            <a:off x="2265239" y="6370695"/>
            <a:ext cx="5360573" cy="48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de-DE"/>
            </a:defPPr>
            <a:lvl1pPr algn="r">
              <a:defRPr sz="1200">
                <a:solidFill>
                  <a:srgbClr val="00799B"/>
                </a:solidFill>
                <a:latin typeface="Arial" charset="0"/>
                <a:ea typeface="ＭＳ Ｐゴシック" pitchFamily="28" charset="-128"/>
                <a:cs typeface="Arial" panose="020B0604020202020204" pitchFamily="34" charset="0"/>
              </a:defRPr>
            </a:lvl1pPr>
            <a:lvl2pPr marL="742950" indent="-285750">
              <a:defRPr>
                <a:cs typeface="Arial" panose="020B0604020202020204" pitchFamily="34" charset="0"/>
              </a:defRPr>
            </a:lvl2pPr>
            <a:lvl3pPr marL="1143000" indent="-228600">
              <a:defRPr>
                <a:cs typeface="Arial" panose="020B0604020202020204" pitchFamily="34" charset="0"/>
              </a:defRPr>
            </a:lvl3pPr>
            <a:lvl4pPr marL="1600200" indent="-228600">
              <a:defRPr>
                <a:cs typeface="Arial" panose="020B0604020202020204" pitchFamily="34" charset="0"/>
              </a:defRPr>
            </a:lvl4pPr>
            <a:lvl5pPr marL="2057400" indent="-228600">
              <a:defRPr>
                <a:cs typeface="Arial" panose="020B0604020202020204" pitchFamily="34" charset="0"/>
              </a:defRPr>
            </a:lvl5pPr>
            <a:lvl6pPr marL="2514600" indent="-228600" eaLnBrk="0" fontAlgn="base" hangingPunct="0">
              <a:spcBef>
                <a:spcPct val="0"/>
              </a:spcBef>
              <a:spcAft>
                <a:spcPct val="0"/>
              </a:spcAft>
              <a:defRPr>
                <a:cs typeface="Arial" panose="020B0604020202020204" pitchFamily="34" charset="0"/>
              </a:defRPr>
            </a:lvl6pPr>
            <a:lvl7pPr marL="2971800" indent="-228600" eaLnBrk="0" fontAlgn="base" hangingPunct="0">
              <a:spcBef>
                <a:spcPct val="0"/>
              </a:spcBef>
              <a:spcAft>
                <a:spcPct val="0"/>
              </a:spcAft>
              <a:defRPr>
                <a:cs typeface="Arial" panose="020B0604020202020204" pitchFamily="34" charset="0"/>
              </a:defRPr>
            </a:lvl7pPr>
            <a:lvl8pPr marL="3429000" indent="-228600" eaLnBrk="0" fontAlgn="base" hangingPunct="0">
              <a:spcBef>
                <a:spcPct val="0"/>
              </a:spcBef>
              <a:spcAft>
                <a:spcPct val="0"/>
              </a:spcAft>
              <a:defRPr>
                <a:cs typeface="Arial" panose="020B0604020202020204" pitchFamily="34" charset="0"/>
              </a:defRPr>
            </a:lvl8pPr>
            <a:lvl9pPr marL="3886200" indent="-228600" eaLnBrk="0" fontAlgn="base" hangingPunct="0">
              <a:spcBef>
                <a:spcPct val="0"/>
              </a:spcBef>
              <a:spcAft>
                <a:spcPct val="0"/>
              </a:spcAft>
              <a:defRPr>
                <a:cs typeface="Arial" panose="020B0604020202020204" pitchFamily="34" charset="0"/>
              </a:defRPr>
            </a:lvl9pPr>
          </a:lstStyle>
          <a:p>
            <a:r>
              <a:rPr lang="en-US" altLang="de-DE" dirty="0"/>
              <a:t>Baber, U. &amp; Mehran, R. </a:t>
            </a:r>
            <a:r>
              <a:rPr lang="en-GB" altLang="de-DE" dirty="0"/>
              <a:t>(2012)</a:t>
            </a:r>
            <a:r>
              <a:rPr lang="en-US" altLang="de-DE" dirty="0"/>
              <a:t> </a:t>
            </a:r>
            <a:r>
              <a:rPr lang="en-US" altLang="de-DE" b="1" dirty="0"/>
              <a:t>Prevention of contrast-induced AKI—the ongoing saga. </a:t>
            </a:r>
            <a:r>
              <a:rPr lang="en-US" altLang="de-DE" dirty="0"/>
              <a:t>Nat. Rev. </a:t>
            </a:r>
            <a:r>
              <a:rPr lang="en-US" altLang="de-DE" dirty="0" err="1"/>
              <a:t>Nephrol</a:t>
            </a:r>
            <a:r>
              <a:rPr lang="en-US" altLang="de-DE" dirty="0"/>
              <a:t>. doi:10.1038/nrneph.2012.57</a:t>
            </a:r>
          </a:p>
        </p:txBody>
      </p:sp>
      <p:pic>
        <p:nvPicPr>
          <p:cNvPr id="7" name="Picture 77" descr="D:\riyaz\3-MARCH\07.03.2012\NRNEHP_AOP\images\nrneph.2012.57-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771" y="1213153"/>
            <a:ext cx="4495800" cy="4766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742110"/>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r>
              <a:rPr lang="de-DE" altLang="de-DE"/>
              <a:t>250 ml Jonosteril vs. 2000 ml NaCl</a:t>
            </a:r>
          </a:p>
        </p:txBody>
      </p:sp>
      <p:sp>
        <p:nvSpPr>
          <p:cNvPr id="46083" name="Inhaltsplatzhalter 2"/>
          <p:cNvSpPr>
            <a:spLocks noGrp="1"/>
          </p:cNvSpPr>
          <p:nvPr>
            <p:ph idx="1"/>
          </p:nvPr>
        </p:nvSpPr>
        <p:spPr/>
        <p:txBody>
          <a:bodyPr/>
          <a:lstStyle/>
          <a:p>
            <a:pPr marL="457200" indent="-457200">
              <a:buFontTx/>
              <a:buAutoNum type="alphaUcPeriod"/>
            </a:pPr>
            <a:r>
              <a:rPr lang="en-US" altLang="de-DE" b="0"/>
              <a:t>250 mL 1.4% Na-Bicarbonat 1 h vor  KM - CT </a:t>
            </a:r>
            <a:endParaRPr lang="de-DE" altLang="de-DE" b="0"/>
          </a:p>
          <a:p>
            <a:pPr marL="457200" indent="-457200">
              <a:buFontTx/>
              <a:buAutoNum type="alphaUcPeriod"/>
            </a:pPr>
            <a:r>
              <a:rPr lang="en-US" altLang="de-DE" b="0"/>
              <a:t>2000 mL 0.9% NaCl </a:t>
            </a:r>
          </a:p>
          <a:p>
            <a:pPr marL="993775" lvl="1" indent="-457200">
              <a:buFontTx/>
              <a:buAutoNum type="alphaUcPeriod"/>
            </a:pPr>
            <a:r>
              <a:rPr lang="en-US" altLang="de-DE"/>
              <a:t>1000 mL vor und 1000 mL  nach CE-CT.</a:t>
            </a:r>
            <a:endParaRPr lang="de-DE" altLang="de-DE"/>
          </a:p>
        </p:txBody>
      </p:sp>
      <p:pic>
        <p:nvPicPr>
          <p:cNvPr id="4" name="Inhaltsplatzhalt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3364175"/>
            <a:ext cx="91805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4">
            <a:extLst>
              <a:ext uri="{FF2B5EF4-FFF2-40B4-BE49-F238E27FC236}">
                <a16:creationId xmlns:a16="http://schemas.microsoft.com/office/drawing/2014/main" id="{3E41AC48-32F0-4F74-A4C0-2991BE34533C}"/>
              </a:ext>
            </a:extLst>
          </p:cNvPr>
          <p:cNvSpPr>
            <a:spLocks noChangeArrowheads="1"/>
          </p:cNvSpPr>
          <p:nvPr/>
        </p:nvSpPr>
        <p:spPr bwMode="auto">
          <a:xfrm>
            <a:off x="2299643" y="6057702"/>
            <a:ext cx="5328592" cy="7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de-DE" altLang="de-DE" sz="1050" dirty="0" err="1">
                <a:solidFill>
                  <a:srgbClr val="00799B"/>
                </a:solidFill>
                <a:latin typeface="Arial" charset="0"/>
                <a:ea typeface="ＭＳ Ｐゴシック" pitchFamily="28" charset="-128"/>
              </a:rPr>
              <a:t>Kooiman</a:t>
            </a:r>
            <a:r>
              <a:rPr lang="de-DE" altLang="de-DE" sz="1050" dirty="0">
                <a:solidFill>
                  <a:srgbClr val="00799B"/>
                </a:solidFill>
                <a:latin typeface="Arial" charset="0"/>
                <a:ea typeface="ＭＳ Ｐゴシック" pitchFamily="28" charset="-128"/>
              </a:rPr>
              <a:t> J et al</a:t>
            </a:r>
            <a:r>
              <a:rPr lang="de-DE" altLang="de-DE" sz="1050" b="1" dirty="0">
                <a:solidFill>
                  <a:srgbClr val="00799B"/>
                </a:solidFill>
                <a:latin typeface="Arial" charset="0"/>
                <a:ea typeface="ＭＳ Ｐゴシック" pitchFamily="28" charset="-128"/>
              </a:rPr>
              <a:t>: </a:t>
            </a:r>
            <a:r>
              <a:rPr lang="en-US" altLang="de-DE" sz="1050" b="1" dirty="0">
                <a:solidFill>
                  <a:srgbClr val="00799B"/>
                </a:solidFill>
                <a:latin typeface="Arial" charset="0"/>
                <a:ea typeface="ＭＳ Ｐゴシック" pitchFamily="28" charset="-128"/>
              </a:rPr>
              <a:t>A randomized comparison of 1-h sodium bicarbonate hydration </a:t>
            </a:r>
            <a:r>
              <a:rPr lang="de-DE" altLang="de-DE" sz="1050" b="1" dirty="0">
                <a:solidFill>
                  <a:srgbClr val="00799B"/>
                </a:solidFill>
                <a:latin typeface="Arial" charset="0"/>
                <a:ea typeface="ＭＳ Ｐゴシック" pitchFamily="28" charset="-128"/>
              </a:rPr>
              <a:t>versus </a:t>
            </a:r>
            <a:r>
              <a:rPr lang="de-DE" altLang="de-DE" sz="1050" b="1" dirty="0" err="1">
                <a:solidFill>
                  <a:srgbClr val="00799B"/>
                </a:solidFill>
                <a:latin typeface="Arial" charset="0"/>
                <a:ea typeface="ＭＳ Ｐゴシック" pitchFamily="28" charset="-128"/>
              </a:rPr>
              <a:t>standard</a:t>
            </a:r>
            <a:r>
              <a:rPr lang="de-DE" altLang="de-DE" sz="1050" b="1" dirty="0">
                <a:solidFill>
                  <a:srgbClr val="00799B"/>
                </a:solidFill>
                <a:latin typeface="Arial" charset="0"/>
                <a:ea typeface="ＭＳ Ｐゴシック" pitchFamily="28" charset="-128"/>
              </a:rPr>
              <a:t> </a:t>
            </a:r>
            <a:r>
              <a:rPr lang="de-DE" altLang="de-DE" sz="1050" b="1" dirty="0" err="1">
                <a:solidFill>
                  <a:srgbClr val="00799B"/>
                </a:solidFill>
                <a:latin typeface="Arial" charset="0"/>
                <a:ea typeface="ＭＳ Ｐゴシック" pitchFamily="28" charset="-128"/>
              </a:rPr>
              <a:t>peri-procedural</a:t>
            </a:r>
            <a:r>
              <a:rPr lang="de-DE" altLang="de-DE" sz="1050" b="1" dirty="0">
                <a:solidFill>
                  <a:srgbClr val="00799B"/>
                </a:solidFill>
                <a:latin typeface="Arial" charset="0"/>
                <a:ea typeface="ＭＳ Ｐゴシック" pitchFamily="28" charset="-128"/>
              </a:rPr>
              <a:t> </a:t>
            </a:r>
            <a:r>
              <a:rPr lang="de-DE" altLang="de-DE" sz="1050" b="1" dirty="0" err="1">
                <a:solidFill>
                  <a:srgbClr val="00799B"/>
                </a:solidFill>
                <a:latin typeface="Arial" charset="0"/>
                <a:ea typeface="ＭＳ Ｐゴシック" pitchFamily="28" charset="-128"/>
              </a:rPr>
              <a:t>saline</a:t>
            </a:r>
            <a:r>
              <a:rPr lang="de-DE" altLang="de-DE" sz="1050" b="1" dirty="0">
                <a:solidFill>
                  <a:srgbClr val="00799B"/>
                </a:solidFill>
                <a:latin typeface="Arial" charset="0"/>
                <a:ea typeface="ＭＳ Ｐゴシック" pitchFamily="28" charset="-128"/>
              </a:rPr>
              <a:t> </a:t>
            </a:r>
            <a:r>
              <a:rPr lang="de-DE" altLang="de-DE" sz="1050" b="1" dirty="0" err="1">
                <a:solidFill>
                  <a:srgbClr val="00799B"/>
                </a:solidFill>
                <a:latin typeface="Arial" charset="0"/>
                <a:ea typeface="ＭＳ Ｐゴシック" pitchFamily="28" charset="-128"/>
              </a:rPr>
              <a:t>hydration</a:t>
            </a:r>
            <a:r>
              <a:rPr lang="de-DE" altLang="de-DE" sz="1050" b="1" dirty="0">
                <a:solidFill>
                  <a:srgbClr val="00799B"/>
                </a:solidFill>
                <a:latin typeface="Arial" charset="0"/>
                <a:ea typeface="ＭＳ Ｐゴシック" pitchFamily="28" charset="-128"/>
              </a:rPr>
              <a:t> in </a:t>
            </a:r>
            <a:r>
              <a:rPr lang="de-DE" altLang="de-DE" sz="1050" b="1" dirty="0" err="1">
                <a:solidFill>
                  <a:srgbClr val="00799B"/>
                </a:solidFill>
                <a:latin typeface="Arial" charset="0"/>
                <a:ea typeface="ＭＳ Ｐゴシック" pitchFamily="28" charset="-128"/>
              </a:rPr>
              <a:t>patients</a:t>
            </a:r>
            <a:r>
              <a:rPr lang="de-DE" altLang="de-DE" sz="1050" b="1" dirty="0">
                <a:solidFill>
                  <a:srgbClr val="00799B"/>
                </a:solidFill>
                <a:latin typeface="Arial" charset="0"/>
                <a:ea typeface="ＭＳ Ｐゴシック" pitchFamily="28" charset="-128"/>
              </a:rPr>
              <a:t> </a:t>
            </a:r>
            <a:r>
              <a:rPr lang="de-DE" altLang="de-DE" sz="1050" b="1" dirty="0" err="1">
                <a:solidFill>
                  <a:srgbClr val="00799B"/>
                </a:solidFill>
                <a:latin typeface="Arial" charset="0"/>
                <a:ea typeface="ＭＳ Ｐゴシック" pitchFamily="28" charset="-128"/>
              </a:rPr>
              <a:t>with</a:t>
            </a:r>
            <a:r>
              <a:rPr lang="de-DE" altLang="de-DE" sz="1050" b="1" dirty="0">
                <a:solidFill>
                  <a:srgbClr val="00799B"/>
                </a:solidFill>
                <a:latin typeface="Arial" charset="0"/>
                <a:ea typeface="ＭＳ Ｐゴシック" pitchFamily="28" charset="-128"/>
              </a:rPr>
              <a:t> </a:t>
            </a:r>
            <a:r>
              <a:rPr lang="en-US" altLang="de-DE" sz="1050" b="1" dirty="0">
                <a:solidFill>
                  <a:srgbClr val="00799B"/>
                </a:solidFill>
                <a:latin typeface="Arial" charset="0"/>
                <a:ea typeface="ＭＳ Ｐゴシック" pitchFamily="28" charset="-128"/>
              </a:rPr>
              <a:t>chronic kidney disease undergoing intravenous </a:t>
            </a:r>
            <a:r>
              <a:rPr lang="en-US" altLang="de-DE" sz="1050" b="1" dirty="0" err="1">
                <a:solidFill>
                  <a:srgbClr val="00799B"/>
                </a:solidFill>
                <a:latin typeface="Arial" charset="0"/>
                <a:ea typeface="ＭＳ Ｐゴシック" pitchFamily="28" charset="-128"/>
              </a:rPr>
              <a:t>contrastenhanced</a:t>
            </a:r>
            <a:r>
              <a:rPr lang="de-DE" altLang="de-DE" sz="1050" b="1" dirty="0" err="1">
                <a:solidFill>
                  <a:srgbClr val="00799B"/>
                </a:solidFill>
                <a:latin typeface="Arial" charset="0"/>
                <a:ea typeface="ＭＳ Ｐゴシック" pitchFamily="28" charset="-128"/>
              </a:rPr>
              <a:t>computerized</a:t>
            </a:r>
            <a:r>
              <a:rPr lang="de-DE" altLang="de-DE" sz="1050" b="1" dirty="0">
                <a:solidFill>
                  <a:srgbClr val="00799B"/>
                </a:solidFill>
                <a:latin typeface="Arial" charset="0"/>
                <a:ea typeface="ＭＳ Ｐゴシック" pitchFamily="28" charset="-128"/>
              </a:rPr>
              <a:t> </a:t>
            </a:r>
            <a:r>
              <a:rPr lang="de-DE" altLang="de-DE" sz="1050" b="1" dirty="0" err="1">
                <a:solidFill>
                  <a:srgbClr val="00799B"/>
                </a:solidFill>
                <a:latin typeface="Arial" charset="0"/>
                <a:ea typeface="ＭＳ Ｐゴシック" pitchFamily="28" charset="-128"/>
              </a:rPr>
              <a:t>tomography</a:t>
            </a:r>
            <a:r>
              <a:rPr lang="de-DE" altLang="de-DE" sz="1050" b="1" dirty="0">
                <a:solidFill>
                  <a:srgbClr val="00799B"/>
                </a:solidFill>
                <a:latin typeface="Arial" charset="0"/>
                <a:ea typeface="ＭＳ Ｐゴシック" pitchFamily="28" charset="-128"/>
              </a:rPr>
              <a:t>.</a:t>
            </a:r>
            <a:r>
              <a:rPr lang="de-DE" altLang="de-DE" sz="1050" dirty="0">
                <a:solidFill>
                  <a:srgbClr val="00799B"/>
                </a:solidFill>
                <a:latin typeface="Arial" charset="0"/>
                <a:ea typeface="ＭＳ Ｐゴシック" pitchFamily="28" charset="-128"/>
              </a:rPr>
              <a:t> </a:t>
            </a:r>
            <a:r>
              <a:rPr lang="de-DE" altLang="de-DE" sz="1050" dirty="0" err="1">
                <a:solidFill>
                  <a:srgbClr val="00799B"/>
                </a:solidFill>
                <a:latin typeface="Arial" charset="0"/>
                <a:ea typeface="ＭＳ Ｐゴシック" pitchFamily="28" charset="-128"/>
              </a:rPr>
              <a:t>Nephrol</a:t>
            </a:r>
            <a:r>
              <a:rPr lang="de-DE" altLang="de-DE" sz="1050" dirty="0">
                <a:solidFill>
                  <a:srgbClr val="00799B"/>
                </a:solidFill>
                <a:latin typeface="Arial" charset="0"/>
                <a:ea typeface="ＭＳ Ｐゴシック" pitchFamily="28" charset="-128"/>
              </a:rPr>
              <a:t> </a:t>
            </a:r>
            <a:r>
              <a:rPr lang="de-DE" altLang="de-DE" sz="1050" dirty="0" err="1">
                <a:solidFill>
                  <a:srgbClr val="00799B"/>
                </a:solidFill>
                <a:latin typeface="Arial" charset="0"/>
                <a:ea typeface="ＭＳ Ｐゴシック" pitchFamily="28" charset="-128"/>
              </a:rPr>
              <a:t>Dial</a:t>
            </a:r>
            <a:r>
              <a:rPr lang="de-DE" altLang="de-DE" sz="1050" dirty="0">
                <a:solidFill>
                  <a:srgbClr val="00799B"/>
                </a:solidFill>
                <a:latin typeface="Arial" charset="0"/>
                <a:ea typeface="ＭＳ Ｐゴシック" pitchFamily="28" charset="-128"/>
              </a:rPr>
              <a:t> Transplant (2014) 29: 1029–1036</a:t>
            </a:r>
          </a:p>
        </p:txBody>
      </p:sp>
    </p:spTree>
    <p:extLst>
      <p:ext uri="{BB962C8B-B14F-4D97-AF65-F5344CB8AC3E}">
        <p14:creationId xmlns:p14="http://schemas.microsoft.com/office/powerpoint/2010/main" val="3511643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r>
              <a:rPr lang="de-DE" altLang="de-DE"/>
              <a:t>Gefahr der Volumen</a:t>
            </a:r>
            <a:r>
              <a:rPr lang="de-DE" altLang="de-DE" u="sng"/>
              <a:t>über</a:t>
            </a:r>
            <a:r>
              <a:rPr lang="de-DE" altLang="de-DE"/>
              <a:t>ladung</a:t>
            </a:r>
          </a:p>
        </p:txBody>
      </p:sp>
      <p:pic>
        <p:nvPicPr>
          <p:cNvPr id="50179" name="Inhaltsplatzhalt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70088" y="1268413"/>
            <a:ext cx="5059362" cy="3413125"/>
          </a:xfrm>
        </p:spPr>
      </p:pic>
      <p:sp>
        <p:nvSpPr>
          <p:cNvPr id="2" name="Textfeld 1"/>
          <p:cNvSpPr txBox="1"/>
          <p:nvPr/>
        </p:nvSpPr>
        <p:spPr>
          <a:xfrm>
            <a:off x="1547813" y="4654550"/>
            <a:ext cx="6283325" cy="1538288"/>
          </a:xfrm>
          <a:prstGeom prst="rect">
            <a:avLst/>
          </a:prstGeom>
          <a:noFill/>
        </p:spPr>
        <p:txBody>
          <a:bodyPr wrap="none">
            <a:spAutoFit/>
          </a:bodyPr>
          <a:lstStyle/>
          <a:p>
            <a:pPr>
              <a:defRPr/>
            </a:pPr>
            <a:r>
              <a:rPr lang="de-DE" sz="2800" b="1" dirty="0"/>
              <a:t>Keine Volumengabe, </a:t>
            </a:r>
          </a:p>
          <a:p>
            <a:pPr marL="342900" indent="-342900">
              <a:buFont typeface="Arial" panose="020B0604020202020204" pitchFamily="34" charset="0"/>
              <a:buChar char="•"/>
              <a:defRPr/>
            </a:pPr>
            <a:r>
              <a:rPr lang="de-DE" sz="2400" dirty="0"/>
              <a:t>wenn die Vorlast schon deutlich erhöht ist </a:t>
            </a:r>
          </a:p>
          <a:p>
            <a:pPr marL="1257300" lvl="2" indent="-342900">
              <a:buFont typeface="Arial" panose="020B0604020202020204" pitchFamily="34" charset="0"/>
              <a:buChar char="•"/>
              <a:defRPr/>
            </a:pPr>
            <a:r>
              <a:rPr lang="de-DE" sz="1600" dirty="0"/>
              <a:t> (</a:t>
            </a:r>
            <a:r>
              <a:rPr lang="de-DE" sz="1600" dirty="0" err="1"/>
              <a:t>Dekompensierte</a:t>
            </a:r>
            <a:r>
              <a:rPr lang="de-DE" sz="1600" dirty="0"/>
              <a:t>) Rechtsherzinsuffizienz</a:t>
            </a:r>
          </a:p>
          <a:p>
            <a:pPr marL="342900" indent="-342900">
              <a:buFont typeface="Arial" panose="020B0604020202020204" pitchFamily="34" charset="0"/>
              <a:buChar char="•"/>
              <a:defRPr/>
            </a:pPr>
            <a:r>
              <a:rPr lang="de-DE" sz="2400" dirty="0"/>
              <a:t>Gefahr der Linksherzdekompensation</a:t>
            </a:r>
          </a:p>
        </p:txBody>
      </p:sp>
    </p:spTree>
    <p:extLst>
      <p:ext uri="{BB962C8B-B14F-4D97-AF65-F5344CB8AC3E}">
        <p14:creationId xmlns:p14="http://schemas.microsoft.com/office/powerpoint/2010/main" val="2049760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4C02E25-F1ED-49F7-89DE-C9378F778377}"/>
              </a:ext>
            </a:extLst>
          </p:cNvPr>
          <p:cNvSpPr>
            <a:spLocks noGrp="1"/>
          </p:cNvSpPr>
          <p:nvPr>
            <p:ph type="title"/>
          </p:nvPr>
        </p:nvSpPr>
        <p:spPr/>
        <p:txBody>
          <a:bodyPr/>
          <a:lstStyle/>
          <a:p>
            <a:r>
              <a:rPr lang="de-DE" dirty="0">
                <a:solidFill>
                  <a:schemeClr val="bg2"/>
                </a:solidFill>
              </a:rPr>
              <a:t>Was ist das ?</a:t>
            </a:r>
          </a:p>
        </p:txBody>
      </p:sp>
      <p:sp>
        <p:nvSpPr>
          <p:cNvPr id="6" name="Rechteck 5">
            <a:extLst>
              <a:ext uri="{FF2B5EF4-FFF2-40B4-BE49-F238E27FC236}">
                <a16:creationId xmlns:a16="http://schemas.microsoft.com/office/drawing/2014/main" id="{5E96C33B-C7EC-44AF-A43D-F2A9E467E533}"/>
              </a:ext>
            </a:extLst>
          </p:cNvPr>
          <p:cNvSpPr/>
          <p:nvPr/>
        </p:nvSpPr>
        <p:spPr>
          <a:xfrm>
            <a:off x="2879969" y="449194"/>
            <a:ext cx="3924279" cy="467179"/>
          </a:xfrm>
          <a:prstGeom prst="rect">
            <a:avLst/>
          </a:prstGeom>
          <a:solidFill>
            <a:schemeClr val="tx1"/>
          </a:solidFill>
        </p:spPr>
        <p:txBody>
          <a:bodyPr wrap="none">
            <a:spAutoFit/>
          </a:bodyPr>
          <a:lstStyle/>
          <a:p>
            <a:r>
              <a:rPr lang="de-DE" sz="2400" b="1" dirty="0">
                <a:solidFill>
                  <a:schemeClr val="bg2"/>
                </a:solidFill>
                <a:sym typeface="Wingdings" panose="05000000000000000000" pitchFamily="2" charset="2"/>
              </a:rPr>
              <a:t> </a:t>
            </a:r>
            <a:r>
              <a:rPr lang="de-DE" sz="2400" b="1" dirty="0">
                <a:solidFill>
                  <a:schemeClr val="bg2"/>
                </a:solidFill>
              </a:rPr>
              <a:t>Angiographie ohne KM</a:t>
            </a:r>
            <a:endParaRPr lang="de-DE" sz="2400" b="1" dirty="0"/>
          </a:p>
        </p:txBody>
      </p:sp>
      <p:grpSp>
        <p:nvGrpSpPr>
          <p:cNvPr id="8" name="Gruppieren 7">
            <a:extLst>
              <a:ext uri="{FF2B5EF4-FFF2-40B4-BE49-F238E27FC236}">
                <a16:creationId xmlns:a16="http://schemas.microsoft.com/office/drawing/2014/main" id="{A1906B34-B207-4D0F-B9BD-36AE45EEB508}"/>
              </a:ext>
            </a:extLst>
          </p:cNvPr>
          <p:cNvGrpSpPr/>
          <p:nvPr/>
        </p:nvGrpSpPr>
        <p:grpSpPr>
          <a:xfrm>
            <a:off x="523875" y="1423026"/>
            <a:ext cx="8096250" cy="3810000"/>
            <a:chOff x="523875" y="1423026"/>
            <a:chExt cx="8096250" cy="3810000"/>
          </a:xfrm>
        </p:grpSpPr>
        <p:pic>
          <p:nvPicPr>
            <p:cNvPr id="5" name="Picture 2" descr="Bildergebnis fÃ¼r im dunkeln sieht man nicht">
              <a:extLst>
                <a:ext uri="{FF2B5EF4-FFF2-40B4-BE49-F238E27FC236}">
                  <a16:creationId xmlns:a16="http://schemas.microsoft.com/office/drawing/2014/main" id="{BD5719BC-2527-4695-BB36-891CF66DA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42302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a:extLst>
                <a:ext uri="{FF2B5EF4-FFF2-40B4-BE49-F238E27FC236}">
                  <a16:creationId xmlns:a16="http://schemas.microsoft.com/office/drawing/2014/main" id="{2923FBAB-A6FA-4043-807A-D2D44DFE0730}"/>
                </a:ext>
              </a:extLst>
            </p:cNvPr>
            <p:cNvSpPr/>
            <p:nvPr/>
          </p:nvSpPr>
          <p:spPr bwMode="auto">
            <a:xfrm>
              <a:off x="5076056" y="4653136"/>
              <a:ext cx="3456384" cy="432048"/>
            </a:xfrm>
            <a:prstGeom prst="rect">
              <a:avLst/>
            </a:prstGeom>
            <a:solidFill>
              <a:schemeClr val="tx1"/>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3000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grpSp>
      <p:sp>
        <p:nvSpPr>
          <p:cNvPr id="9" name="Rechteck 8">
            <a:extLst>
              <a:ext uri="{FF2B5EF4-FFF2-40B4-BE49-F238E27FC236}">
                <a16:creationId xmlns:a16="http://schemas.microsoft.com/office/drawing/2014/main" id="{22EF09A8-89CB-4D68-935F-746487285EE9}"/>
              </a:ext>
            </a:extLst>
          </p:cNvPr>
          <p:cNvSpPr/>
          <p:nvPr/>
        </p:nvSpPr>
        <p:spPr>
          <a:xfrm>
            <a:off x="4019908" y="6575810"/>
            <a:ext cx="3608680" cy="279757"/>
          </a:xfrm>
          <a:prstGeom prst="rect">
            <a:avLst/>
          </a:prstGeom>
        </p:spPr>
        <p:txBody>
          <a:bodyPr wrap="square">
            <a:spAutoFit/>
          </a:bodyPr>
          <a:lstStyle/>
          <a:p>
            <a:pPr algn="r"/>
            <a:r>
              <a:rPr lang="de-DE" sz="1200" dirty="0">
                <a:solidFill>
                  <a:schemeClr val="accent1"/>
                </a:solidFill>
                <a:latin typeface="arial" panose="020B0604020202020204" pitchFamily="34" charset="0"/>
              </a:rPr>
              <a:t> Bertolt Brecht, Dreigroschenoper</a:t>
            </a:r>
            <a:endParaRPr lang="de-DE" sz="1200" dirty="0">
              <a:solidFill>
                <a:schemeClr val="accent1"/>
              </a:solidFill>
            </a:endParaRPr>
          </a:p>
        </p:txBody>
      </p:sp>
    </p:spTree>
    <p:extLst>
      <p:ext uri="{BB962C8B-B14F-4D97-AF65-F5344CB8AC3E}">
        <p14:creationId xmlns:p14="http://schemas.microsoft.com/office/powerpoint/2010/main" val="16257121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681" y="1041541"/>
            <a:ext cx="1260000" cy="509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371" y="1296421"/>
            <a:ext cx="6014590" cy="45762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hteck 1"/>
          <p:cNvSpPr/>
          <p:nvPr/>
        </p:nvSpPr>
        <p:spPr>
          <a:xfrm>
            <a:off x="2254101" y="6423860"/>
            <a:ext cx="5382344" cy="43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GB" altLang="de-DE" sz="1050" dirty="0">
                <a:solidFill>
                  <a:srgbClr val="00799B"/>
                </a:solidFill>
                <a:latin typeface="Arial" charset="0"/>
                <a:ea typeface="ＭＳ Ｐゴシック" pitchFamily="28" charset="-128"/>
                <a:cs typeface="Arial" panose="020B0604020202020204" pitchFamily="34" charset="0"/>
              </a:rPr>
              <a:t>Rajesh Gupta et al. :</a:t>
            </a:r>
            <a:r>
              <a:rPr lang="en-GB" altLang="de-DE" sz="1050" b="1" dirty="0">
                <a:solidFill>
                  <a:srgbClr val="00799B"/>
                </a:solidFill>
                <a:latin typeface="Arial" charset="0"/>
                <a:ea typeface="ＭＳ Ｐゴシック" pitchFamily="28" charset="-128"/>
                <a:cs typeface="Arial" panose="020B0604020202020204" pitchFamily="34" charset="0"/>
              </a:rPr>
              <a:t> </a:t>
            </a:r>
            <a:r>
              <a:rPr lang="en-US" sz="1050" b="1" dirty="0">
                <a:solidFill>
                  <a:srgbClr val="00799B"/>
                </a:solidFill>
                <a:latin typeface="Arial" charset="0"/>
                <a:ea typeface="ＭＳ Ｐゴシック" pitchFamily="28" charset="-128"/>
                <a:cs typeface="Arial" panose="020B0604020202020204" pitchFamily="34" charset="0"/>
              </a:rPr>
              <a:t>Intravenous Hydration and Contrast‐Induced Acute Kidney Injury: Too Much of a Good Thing? </a:t>
            </a:r>
            <a:r>
              <a:rPr lang="en-GB" altLang="de-DE" sz="1050" dirty="0">
                <a:solidFill>
                  <a:srgbClr val="00799B"/>
                </a:solidFill>
                <a:latin typeface="Arial" charset="0"/>
                <a:ea typeface="ＭＳ Ｐゴシック" pitchFamily="28" charset="-128"/>
                <a:cs typeface="Arial" panose="020B0604020202020204" pitchFamily="34" charset="0"/>
              </a:rPr>
              <a:t>J Am Heart </a:t>
            </a:r>
            <a:r>
              <a:rPr lang="en-GB" altLang="de-DE" sz="1050" dirty="0" err="1">
                <a:solidFill>
                  <a:srgbClr val="00799B"/>
                </a:solidFill>
                <a:latin typeface="Arial" charset="0"/>
                <a:ea typeface="ＭＳ Ｐゴシック" pitchFamily="28" charset="-128"/>
                <a:cs typeface="Arial" panose="020B0604020202020204" pitchFamily="34" charset="0"/>
              </a:rPr>
              <a:t>Assoc</a:t>
            </a:r>
            <a:r>
              <a:rPr lang="en-GB" altLang="de-DE" sz="1050" dirty="0">
                <a:solidFill>
                  <a:srgbClr val="00799B"/>
                </a:solidFill>
                <a:latin typeface="Arial" charset="0"/>
                <a:ea typeface="ＭＳ Ｐゴシック" pitchFamily="28" charset="-128"/>
                <a:cs typeface="Arial" panose="020B0604020202020204" pitchFamily="34" charset="0"/>
              </a:rPr>
              <a:t> 2016;5:e003777</a:t>
            </a:r>
            <a:endParaRPr lang="de-DE" sz="1050" dirty="0">
              <a:solidFill>
                <a:srgbClr val="00799B"/>
              </a:solidFill>
              <a:latin typeface="Arial" charset="0"/>
              <a:ea typeface="ＭＳ Ｐゴシック" pitchFamily="28" charset="-128"/>
              <a:cs typeface="Arial" panose="020B0604020202020204" pitchFamily="34" charset="0"/>
            </a:endParaRPr>
          </a:p>
        </p:txBody>
      </p:sp>
      <p:sp>
        <p:nvSpPr>
          <p:cNvPr id="3" name="Titel 2"/>
          <p:cNvSpPr>
            <a:spLocks noGrp="1"/>
          </p:cNvSpPr>
          <p:nvPr>
            <p:ph type="title"/>
          </p:nvPr>
        </p:nvSpPr>
        <p:spPr/>
        <p:txBody>
          <a:bodyPr/>
          <a:lstStyle/>
          <a:p>
            <a:r>
              <a:rPr lang="de-DE" b="1" dirty="0"/>
              <a:t>Volumenstatus und das Risiko eines AKI</a:t>
            </a:r>
          </a:p>
        </p:txBody>
      </p:sp>
    </p:spTree>
    <p:extLst>
      <p:ext uri="{BB962C8B-B14F-4D97-AF65-F5344CB8AC3E}">
        <p14:creationId xmlns:p14="http://schemas.microsoft.com/office/powerpoint/2010/main" val="14016259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2000 ml NaCl ist zu viel </a:t>
            </a:r>
            <a:r>
              <a:rPr lang="de-DE" dirty="0"/>
              <a:t>für &lt; 80 kg</a:t>
            </a:r>
            <a:r>
              <a:rPr lang="de-DE" b="1" dirty="0"/>
              <a:t>!</a:t>
            </a:r>
          </a:p>
        </p:txBody>
      </p:sp>
      <p:grpSp>
        <p:nvGrpSpPr>
          <p:cNvPr id="10" name="Gruppieren 9"/>
          <p:cNvGrpSpPr/>
          <p:nvPr/>
        </p:nvGrpSpPr>
        <p:grpSpPr>
          <a:xfrm>
            <a:off x="173709" y="1052736"/>
            <a:ext cx="3455400" cy="4537638"/>
            <a:chOff x="82256" y="1175366"/>
            <a:chExt cx="3505896" cy="5175472"/>
          </a:xfrm>
        </p:grpSpPr>
        <p:pic>
          <p:nvPicPr>
            <p:cNvPr id="5" name="Grafik 4"/>
            <p:cNvPicPr>
              <a:picLocks noChangeAspect="1"/>
            </p:cNvPicPr>
            <p:nvPr/>
          </p:nvPicPr>
          <p:blipFill>
            <a:blip r:embed="rId3"/>
            <a:stretch>
              <a:fillRect/>
            </a:stretch>
          </p:blipFill>
          <p:spPr>
            <a:xfrm>
              <a:off x="82256" y="1175366"/>
              <a:ext cx="3505896" cy="5175472"/>
            </a:xfrm>
            <a:prstGeom prst="rect">
              <a:avLst/>
            </a:prstGeom>
          </p:spPr>
        </p:pic>
        <p:sp>
          <p:nvSpPr>
            <p:cNvPr id="6" name="Rechteck 5"/>
            <p:cNvSpPr/>
            <p:nvPr/>
          </p:nvSpPr>
          <p:spPr bwMode="auto">
            <a:xfrm>
              <a:off x="2245360" y="1574800"/>
              <a:ext cx="1046480" cy="4776038"/>
            </a:xfrm>
            <a:prstGeom prst="rect">
              <a:avLst/>
            </a:prstGeom>
            <a:solidFill>
              <a:schemeClr val="accent1">
                <a:lumMod val="50000"/>
                <a:lumOff val="50000"/>
                <a:alpha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28" charset="-128"/>
              </a:endParaRPr>
            </a:p>
          </p:txBody>
        </p:sp>
        <p:sp>
          <p:nvSpPr>
            <p:cNvPr id="7" name="Rechteck 6"/>
            <p:cNvSpPr/>
            <p:nvPr/>
          </p:nvSpPr>
          <p:spPr bwMode="auto">
            <a:xfrm>
              <a:off x="1198880" y="6096000"/>
              <a:ext cx="1046480" cy="254838"/>
            </a:xfrm>
            <a:prstGeom prst="rect">
              <a:avLst/>
            </a:prstGeom>
            <a:solidFill>
              <a:srgbClr val="FF0000">
                <a:alpha val="4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28" charset="-128"/>
              </a:endParaRPr>
            </a:p>
          </p:txBody>
        </p:sp>
      </p:grpSp>
      <p:sp>
        <p:nvSpPr>
          <p:cNvPr id="8" name="Rechteck 7"/>
          <p:cNvSpPr/>
          <p:nvPr/>
        </p:nvSpPr>
        <p:spPr>
          <a:xfrm>
            <a:off x="2246827" y="6238878"/>
            <a:ext cx="5381407" cy="61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de-DE" sz="1050" dirty="0">
                <a:solidFill>
                  <a:srgbClr val="00799B"/>
                </a:solidFill>
                <a:latin typeface="Arial" charset="0"/>
                <a:ea typeface="ＭＳ Ｐゴシック" pitchFamily="28" charset="-128"/>
                <a:cs typeface="Arial" panose="020B0604020202020204" pitchFamily="34" charset="0"/>
              </a:rPr>
              <a:t>Yong Liu et al: </a:t>
            </a:r>
            <a:r>
              <a:rPr lang="de-DE" sz="1050" b="1" dirty="0" err="1">
                <a:solidFill>
                  <a:srgbClr val="00799B"/>
                </a:solidFill>
                <a:latin typeface="Arial" charset="0"/>
                <a:ea typeface="ＭＳ Ｐゴシック" pitchFamily="28" charset="-128"/>
                <a:cs typeface="Arial" panose="020B0604020202020204" pitchFamily="34" charset="0"/>
              </a:rPr>
              <a:t>Excessively</a:t>
            </a:r>
            <a:r>
              <a:rPr lang="de-DE" sz="1050" b="1" dirty="0">
                <a:solidFill>
                  <a:srgbClr val="00799B"/>
                </a:solidFill>
                <a:latin typeface="Arial" charset="0"/>
                <a:ea typeface="ＭＳ Ｐゴシック" pitchFamily="28" charset="-128"/>
                <a:cs typeface="Arial" panose="020B0604020202020204" pitchFamily="34" charset="0"/>
              </a:rPr>
              <a:t> High Hydration Volume May Not </a:t>
            </a:r>
            <a:r>
              <a:rPr lang="de-DE" sz="1050" b="1" dirty="0" err="1">
                <a:solidFill>
                  <a:srgbClr val="00799B"/>
                </a:solidFill>
                <a:latin typeface="Arial" charset="0"/>
                <a:ea typeface="ＭＳ Ｐゴシック" pitchFamily="28" charset="-128"/>
                <a:cs typeface="Arial" panose="020B0604020202020204" pitchFamily="34" charset="0"/>
              </a:rPr>
              <a:t>Be</a:t>
            </a:r>
            <a:r>
              <a:rPr lang="de-DE" sz="1050" b="1" dirty="0">
                <a:solidFill>
                  <a:srgbClr val="00799B"/>
                </a:solidFill>
                <a:latin typeface="Arial" charset="0"/>
                <a:ea typeface="ＭＳ Ｐゴシック" pitchFamily="28" charset="-128"/>
                <a:cs typeface="Arial" panose="020B0604020202020204" pitchFamily="34" charset="0"/>
              </a:rPr>
              <a:t> Associated </a:t>
            </a:r>
            <a:r>
              <a:rPr lang="de-DE" sz="1050" b="1" dirty="0" err="1">
                <a:solidFill>
                  <a:srgbClr val="00799B"/>
                </a:solidFill>
                <a:latin typeface="Arial" charset="0"/>
                <a:ea typeface="ＭＳ Ｐゴシック" pitchFamily="28" charset="-128"/>
                <a:cs typeface="Arial" panose="020B0604020202020204" pitchFamily="34" charset="0"/>
              </a:rPr>
              <a:t>With</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Decreased</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Risk</a:t>
            </a:r>
            <a:r>
              <a:rPr lang="de-DE" sz="1050" b="1" dirty="0">
                <a:solidFill>
                  <a:srgbClr val="00799B"/>
                </a:solidFill>
                <a:latin typeface="Arial" charset="0"/>
                <a:ea typeface="ＭＳ Ｐゴシック" pitchFamily="28" charset="-128"/>
                <a:cs typeface="Arial" panose="020B0604020202020204" pitchFamily="34" charset="0"/>
              </a:rPr>
              <a:t> of </a:t>
            </a:r>
            <a:r>
              <a:rPr lang="de-DE" sz="1050" b="1" dirty="0" err="1">
                <a:solidFill>
                  <a:srgbClr val="00799B"/>
                </a:solidFill>
                <a:latin typeface="Arial" charset="0"/>
                <a:ea typeface="ＭＳ Ｐゴシック" pitchFamily="28" charset="-128"/>
                <a:cs typeface="Arial" panose="020B0604020202020204" pitchFamily="34" charset="0"/>
              </a:rPr>
              <a:t>Contrast‐Induced</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Acute</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Kidney</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Injury</a:t>
            </a:r>
            <a:r>
              <a:rPr lang="de-DE" sz="1050" b="1" dirty="0">
                <a:solidFill>
                  <a:srgbClr val="00799B"/>
                </a:solidFill>
                <a:latin typeface="Arial" charset="0"/>
                <a:ea typeface="ＭＳ Ｐゴシック" pitchFamily="28" charset="-128"/>
                <a:cs typeface="Arial" panose="020B0604020202020204" pitchFamily="34" charset="0"/>
              </a:rPr>
              <a:t> …</a:t>
            </a:r>
            <a:r>
              <a:rPr lang="de-DE" sz="1050" dirty="0">
                <a:solidFill>
                  <a:srgbClr val="00799B"/>
                </a:solidFill>
                <a:latin typeface="Arial" charset="0"/>
                <a:ea typeface="ＭＳ Ｐゴシック" pitchFamily="28" charset="-128"/>
                <a:cs typeface="Arial" panose="020B0604020202020204" pitchFamily="34" charset="0"/>
              </a:rPr>
              <a:t>J Am Heart </a:t>
            </a:r>
            <a:r>
              <a:rPr lang="de-DE" sz="1050" dirty="0" err="1">
                <a:solidFill>
                  <a:srgbClr val="00799B"/>
                </a:solidFill>
                <a:latin typeface="Arial" charset="0"/>
                <a:ea typeface="ＭＳ Ｐゴシック" pitchFamily="28" charset="-128"/>
                <a:cs typeface="Arial" panose="020B0604020202020204" pitchFamily="34" charset="0"/>
              </a:rPr>
              <a:t>Assoc</a:t>
            </a:r>
            <a:r>
              <a:rPr lang="de-DE" sz="1050" dirty="0">
                <a:solidFill>
                  <a:srgbClr val="00799B"/>
                </a:solidFill>
                <a:latin typeface="Arial" charset="0"/>
                <a:ea typeface="ＭＳ Ｐゴシック" pitchFamily="28" charset="-128"/>
                <a:cs typeface="Arial" panose="020B0604020202020204" pitchFamily="34" charset="0"/>
              </a:rPr>
              <a:t>. 2016;5:e003171 </a:t>
            </a:r>
          </a:p>
        </p:txBody>
      </p:sp>
      <p:pic>
        <p:nvPicPr>
          <p:cNvPr id="9" name="Grafik 8"/>
          <p:cNvPicPr>
            <a:picLocks noChangeAspect="1"/>
          </p:cNvPicPr>
          <p:nvPr/>
        </p:nvPicPr>
        <p:blipFill>
          <a:blip r:embed="rId4"/>
          <a:stretch>
            <a:fillRect/>
          </a:stretch>
        </p:blipFill>
        <p:spPr>
          <a:xfrm>
            <a:off x="147055" y="1052736"/>
            <a:ext cx="8747296" cy="4168288"/>
          </a:xfrm>
          <a:prstGeom prst="rect">
            <a:avLst/>
          </a:prstGeom>
        </p:spPr>
      </p:pic>
    </p:spTree>
    <p:extLst>
      <p:ext uri="{BB962C8B-B14F-4D97-AF65-F5344CB8AC3E}">
        <p14:creationId xmlns:p14="http://schemas.microsoft.com/office/powerpoint/2010/main" val="3877026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ppt_x"/>
                                          </p:val>
                                        </p:tav>
                                      </p:tavLst>
                                    </p:anim>
                                    <p:anim calcmode="lin" valueType="num">
                                      <p:cBhvr additive="base">
                                        <p:cTn id="11" dur="500"/>
                                        <p:tgtEl>
                                          <p:spTgt spid="10"/>
                                        </p:tgtEl>
                                        <p:attrNameLst>
                                          <p:attrName>ppt_y</p:attrName>
                                        </p:attrNameLst>
                                      </p:cBhvr>
                                      <p:tavLst>
                                        <p:tav tm="0">
                                          <p:val>
                                            <p:strVal val="ppt_y"/>
                                          </p:val>
                                        </p:tav>
                                        <p:tav tm="100000">
                                          <p:val>
                                            <p:strVal val="1+ppt_h/2"/>
                                          </p:val>
                                        </p:tav>
                                      </p:tavLst>
                                    </p:anim>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Genug ist genug !</a:t>
            </a:r>
          </a:p>
        </p:txBody>
      </p:sp>
      <p:pic>
        <p:nvPicPr>
          <p:cNvPr id="5" name="Grafik 4"/>
          <p:cNvPicPr>
            <a:picLocks noChangeAspect="1"/>
          </p:cNvPicPr>
          <p:nvPr/>
        </p:nvPicPr>
        <p:blipFill>
          <a:blip r:embed="rId2"/>
          <a:stretch>
            <a:fillRect/>
          </a:stretch>
        </p:blipFill>
        <p:spPr>
          <a:xfrm>
            <a:off x="121499" y="1346733"/>
            <a:ext cx="8901001" cy="4164534"/>
          </a:xfrm>
          <a:prstGeom prst="rect">
            <a:avLst/>
          </a:prstGeom>
        </p:spPr>
      </p:pic>
      <p:sp>
        <p:nvSpPr>
          <p:cNvPr id="7" name="Rechteck 6">
            <a:extLst>
              <a:ext uri="{FF2B5EF4-FFF2-40B4-BE49-F238E27FC236}">
                <a16:creationId xmlns:a16="http://schemas.microsoft.com/office/drawing/2014/main" id="{61ACA1D9-D84B-4374-8DCD-3CBD31F25DB2}"/>
              </a:ext>
            </a:extLst>
          </p:cNvPr>
          <p:cNvSpPr/>
          <p:nvPr/>
        </p:nvSpPr>
        <p:spPr>
          <a:xfrm>
            <a:off x="2246827" y="6238878"/>
            <a:ext cx="5381407" cy="61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de-DE" sz="1050" dirty="0">
                <a:solidFill>
                  <a:srgbClr val="00799B"/>
                </a:solidFill>
                <a:latin typeface="Arial" charset="0"/>
                <a:ea typeface="ＭＳ Ｐゴシック" pitchFamily="28" charset="-128"/>
                <a:cs typeface="Arial" panose="020B0604020202020204" pitchFamily="34" charset="0"/>
              </a:rPr>
              <a:t>Yong Liu et al: </a:t>
            </a:r>
            <a:r>
              <a:rPr lang="de-DE" sz="1050" b="1" dirty="0" err="1">
                <a:solidFill>
                  <a:srgbClr val="00799B"/>
                </a:solidFill>
                <a:latin typeface="Arial" charset="0"/>
                <a:ea typeface="ＭＳ Ｐゴシック" pitchFamily="28" charset="-128"/>
                <a:cs typeface="Arial" panose="020B0604020202020204" pitchFamily="34" charset="0"/>
              </a:rPr>
              <a:t>Excessively</a:t>
            </a:r>
            <a:r>
              <a:rPr lang="de-DE" sz="1050" b="1" dirty="0">
                <a:solidFill>
                  <a:srgbClr val="00799B"/>
                </a:solidFill>
                <a:latin typeface="Arial" charset="0"/>
                <a:ea typeface="ＭＳ Ｐゴシック" pitchFamily="28" charset="-128"/>
                <a:cs typeface="Arial" panose="020B0604020202020204" pitchFamily="34" charset="0"/>
              </a:rPr>
              <a:t> High Hydration Volume May Not </a:t>
            </a:r>
            <a:r>
              <a:rPr lang="de-DE" sz="1050" b="1" dirty="0" err="1">
                <a:solidFill>
                  <a:srgbClr val="00799B"/>
                </a:solidFill>
                <a:latin typeface="Arial" charset="0"/>
                <a:ea typeface="ＭＳ Ｐゴシック" pitchFamily="28" charset="-128"/>
                <a:cs typeface="Arial" panose="020B0604020202020204" pitchFamily="34" charset="0"/>
              </a:rPr>
              <a:t>Be</a:t>
            </a:r>
            <a:r>
              <a:rPr lang="de-DE" sz="1050" b="1" dirty="0">
                <a:solidFill>
                  <a:srgbClr val="00799B"/>
                </a:solidFill>
                <a:latin typeface="Arial" charset="0"/>
                <a:ea typeface="ＭＳ Ｐゴシック" pitchFamily="28" charset="-128"/>
                <a:cs typeface="Arial" panose="020B0604020202020204" pitchFamily="34" charset="0"/>
              </a:rPr>
              <a:t> Associated </a:t>
            </a:r>
            <a:r>
              <a:rPr lang="de-DE" sz="1050" b="1" dirty="0" err="1">
                <a:solidFill>
                  <a:srgbClr val="00799B"/>
                </a:solidFill>
                <a:latin typeface="Arial" charset="0"/>
                <a:ea typeface="ＭＳ Ｐゴシック" pitchFamily="28" charset="-128"/>
                <a:cs typeface="Arial" panose="020B0604020202020204" pitchFamily="34" charset="0"/>
              </a:rPr>
              <a:t>With</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Decreased</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Risk</a:t>
            </a:r>
            <a:r>
              <a:rPr lang="de-DE" sz="1050" b="1" dirty="0">
                <a:solidFill>
                  <a:srgbClr val="00799B"/>
                </a:solidFill>
                <a:latin typeface="Arial" charset="0"/>
                <a:ea typeface="ＭＳ Ｐゴシック" pitchFamily="28" charset="-128"/>
                <a:cs typeface="Arial" panose="020B0604020202020204" pitchFamily="34" charset="0"/>
              </a:rPr>
              <a:t> of </a:t>
            </a:r>
            <a:r>
              <a:rPr lang="de-DE" sz="1050" b="1" dirty="0" err="1">
                <a:solidFill>
                  <a:srgbClr val="00799B"/>
                </a:solidFill>
                <a:latin typeface="Arial" charset="0"/>
                <a:ea typeface="ＭＳ Ｐゴシック" pitchFamily="28" charset="-128"/>
                <a:cs typeface="Arial" panose="020B0604020202020204" pitchFamily="34" charset="0"/>
              </a:rPr>
              <a:t>Contrast‐Induced</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Acute</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Kidney</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Injury</a:t>
            </a:r>
            <a:r>
              <a:rPr lang="de-DE" sz="1050" b="1" dirty="0">
                <a:solidFill>
                  <a:srgbClr val="00799B"/>
                </a:solidFill>
                <a:latin typeface="Arial" charset="0"/>
                <a:ea typeface="ＭＳ Ｐゴシック" pitchFamily="28" charset="-128"/>
                <a:cs typeface="Arial" panose="020B0604020202020204" pitchFamily="34" charset="0"/>
              </a:rPr>
              <a:t> …</a:t>
            </a:r>
            <a:r>
              <a:rPr lang="de-DE" sz="1050" dirty="0">
                <a:solidFill>
                  <a:srgbClr val="00799B"/>
                </a:solidFill>
                <a:latin typeface="Arial" charset="0"/>
                <a:ea typeface="ＭＳ Ｐゴシック" pitchFamily="28" charset="-128"/>
                <a:cs typeface="Arial" panose="020B0604020202020204" pitchFamily="34" charset="0"/>
              </a:rPr>
              <a:t>J Am Heart </a:t>
            </a:r>
            <a:r>
              <a:rPr lang="de-DE" sz="1050" dirty="0" err="1">
                <a:solidFill>
                  <a:srgbClr val="00799B"/>
                </a:solidFill>
                <a:latin typeface="Arial" charset="0"/>
                <a:ea typeface="ＭＳ Ｐゴシック" pitchFamily="28" charset="-128"/>
                <a:cs typeface="Arial" panose="020B0604020202020204" pitchFamily="34" charset="0"/>
              </a:rPr>
              <a:t>Assoc</a:t>
            </a:r>
            <a:r>
              <a:rPr lang="de-DE" sz="1050" dirty="0">
                <a:solidFill>
                  <a:srgbClr val="00799B"/>
                </a:solidFill>
                <a:latin typeface="Arial" charset="0"/>
                <a:ea typeface="ＭＳ Ｐゴシック" pitchFamily="28" charset="-128"/>
                <a:cs typeface="Arial" panose="020B0604020202020204" pitchFamily="34" charset="0"/>
              </a:rPr>
              <a:t>. 2016;5:e003171 </a:t>
            </a:r>
          </a:p>
        </p:txBody>
      </p:sp>
    </p:spTree>
    <p:extLst>
      <p:ext uri="{BB962C8B-B14F-4D97-AF65-F5344CB8AC3E}">
        <p14:creationId xmlns:p14="http://schemas.microsoft.com/office/powerpoint/2010/main" val="2780225905"/>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7D5A068-BE6C-41B2-94C9-9397593B047F}"/>
              </a:ext>
            </a:extLst>
          </p:cNvPr>
          <p:cNvSpPr>
            <a:spLocks noGrp="1"/>
          </p:cNvSpPr>
          <p:nvPr>
            <p:ph type="title"/>
          </p:nvPr>
        </p:nvSpPr>
        <p:spPr/>
        <p:txBody>
          <a:bodyPr/>
          <a:lstStyle/>
          <a:p>
            <a:r>
              <a:rPr lang="de-DE" dirty="0"/>
              <a:t>AMACING</a:t>
            </a:r>
          </a:p>
        </p:txBody>
      </p:sp>
      <p:sp>
        <p:nvSpPr>
          <p:cNvPr id="4" name="Rechteck 3">
            <a:extLst>
              <a:ext uri="{FF2B5EF4-FFF2-40B4-BE49-F238E27FC236}">
                <a16:creationId xmlns:a16="http://schemas.microsoft.com/office/drawing/2014/main" id="{2E1579C3-5625-481B-BD81-2B47B82D391F}"/>
              </a:ext>
            </a:extLst>
          </p:cNvPr>
          <p:cNvSpPr/>
          <p:nvPr/>
        </p:nvSpPr>
        <p:spPr>
          <a:xfrm>
            <a:off x="2272846" y="6083092"/>
            <a:ext cx="5352653" cy="7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de-DE" sz="1050" dirty="0" err="1">
                <a:solidFill>
                  <a:srgbClr val="00799B"/>
                </a:solidFill>
                <a:latin typeface="Arial" charset="0"/>
                <a:ea typeface="ＭＳ Ｐゴシック" pitchFamily="28" charset="-128"/>
                <a:cs typeface="Arial" panose="020B0604020202020204" pitchFamily="34" charset="0"/>
              </a:rPr>
              <a:t>Nijssen</a:t>
            </a:r>
            <a:r>
              <a:rPr lang="de-DE" sz="1050" dirty="0">
                <a:solidFill>
                  <a:srgbClr val="00799B"/>
                </a:solidFill>
                <a:latin typeface="Arial" charset="0"/>
                <a:ea typeface="ＭＳ Ｐゴシック" pitchFamily="28" charset="-128"/>
                <a:cs typeface="Arial" panose="020B0604020202020204" pitchFamily="34" charset="0"/>
              </a:rPr>
              <a:t>, E. C., et al. (2017). "</a:t>
            </a:r>
            <a:r>
              <a:rPr lang="de-DE" sz="1050" b="1" dirty="0" err="1">
                <a:solidFill>
                  <a:srgbClr val="00799B"/>
                </a:solidFill>
                <a:latin typeface="Arial" charset="0"/>
                <a:ea typeface="ＭＳ Ｐゴシック" pitchFamily="28" charset="-128"/>
                <a:cs typeface="Arial" panose="020B0604020202020204" pitchFamily="34" charset="0"/>
              </a:rPr>
              <a:t>Prophylactic</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hydration</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to</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protect</a:t>
            </a:r>
            <a:r>
              <a:rPr lang="de-DE" sz="1050" b="1" dirty="0">
                <a:solidFill>
                  <a:srgbClr val="00799B"/>
                </a:solidFill>
                <a:latin typeface="Arial" charset="0"/>
                <a:ea typeface="ＭＳ Ｐゴシック" pitchFamily="28" charset="-128"/>
                <a:cs typeface="Arial" panose="020B0604020202020204" pitchFamily="34" charset="0"/>
              </a:rPr>
              <a:t> renal </a:t>
            </a:r>
            <a:r>
              <a:rPr lang="de-DE" sz="1050" b="1" dirty="0" err="1">
                <a:solidFill>
                  <a:srgbClr val="00799B"/>
                </a:solidFill>
                <a:latin typeface="Arial" charset="0"/>
                <a:ea typeface="ＭＳ Ｐゴシック" pitchFamily="28" charset="-128"/>
                <a:cs typeface="Arial" panose="020B0604020202020204" pitchFamily="34" charset="0"/>
              </a:rPr>
              <a:t>function</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from</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intravascular</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iodinated</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contrast</a:t>
            </a:r>
            <a:r>
              <a:rPr lang="de-DE" sz="1050" b="1" dirty="0">
                <a:solidFill>
                  <a:srgbClr val="00799B"/>
                </a:solidFill>
                <a:latin typeface="Arial" charset="0"/>
                <a:ea typeface="ＭＳ Ｐゴシック" pitchFamily="28" charset="-128"/>
                <a:cs typeface="Arial" panose="020B0604020202020204" pitchFamily="34" charset="0"/>
              </a:rPr>
              <a:t> material in </a:t>
            </a:r>
            <a:r>
              <a:rPr lang="de-DE" sz="1050" b="1" dirty="0" err="1">
                <a:solidFill>
                  <a:srgbClr val="00799B"/>
                </a:solidFill>
                <a:latin typeface="Arial" charset="0"/>
                <a:ea typeface="ＭＳ Ｐゴシック" pitchFamily="28" charset="-128"/>
                <a:cs typeface="Arial" panose="020B0604020202020204" pitchFamily="34" charset="0"/>
              </a:rPr>
              <a:t>patients</a:t>
            </a:r>
            <a:r>
              <a:rPr lang="de-DE" sz="1050" b="1" dirty="0">
                <a:solidFill>
                  <a:srgbClr val="00799B"/>
                </a:solidFill>
                <a:latin typeface="Arial" charset="0"/>
                <a:ea typeface="ＭＳ Ｐゴシック" pitchFamily="28" charset="-128"/>
                <a:cs typeface="Arial" panose="020B0604020202020204" pitchFamily="34" charset="0"/>
              </a:rPr>
              <a:t> at high </a:t>
            </a:r>
            <a:r>
              <a:rPr lang="de-DE" sz="1050" b="1" dirty="0" err="1">
                <a:solidFill>
                  <a:srgbClr val="00799B"/>
                </a:solidFill>
                <a:latin typeface="Arial" charset="0"/>
                <a:ea typeface="ＭＳ Ｐゴシック" pitchFamily="28" charset="-128"/>
                <a:cs typeface="Arial" panose="020B0604020202020204" pitchFamily="34" charset="0"/>
              </a:rPr>
              <a:t>risk</a:t>
            </a:r>
            <a:r>
              <a:rPr lang="de-DE" sz="1050" b="1" dirty="0">
                <a:solidFill>
                  <a:srgbClr val="00799B"/>
                </a:solidFill>
                <a:latin typeface="Arial" charset="0"/>
                <a:ea typeface="ＭＳ Ｐゴシック" pitchFamily="28" charset="-128"/>
                <a:cs typeface="Arial" panose="020B0604020202020204" pitchFamily="34" charset="0"/>
              </a:rPr>
              <a:t> of </a:t>
            </a:r>
            <a:r>
              <a:rPr lang="de-DE" sz="1050" b="1" dirty="0" err="1">
                <a:solidFill>
                  <a:srgbClr val="00799B"/>
                </a:solidFill>
                <a:latin typeface="Arial" charset="0"/>
                <a:ea typeface="ＭＳ Ｐゴシック" pitchFamily="28" charset="-128"/>
                <a:cs typeface="Arial" panose="020B0604020202020204" pitchFamily="34" charset="0"/>
              </a:rPr>
              <a:t>contrast-induced</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nephropathy</a:t>
            </a:r>
            <a:r>
              <a:rPr lang="de-DE" sz="1050" b="1" dirty="0">
                <a:solidFill>
                  <a:srgbClr val="00799B"/>
                </a:solidFill>
                <a:latin typeface="Arial" charset="0"/>
                <a:ea typeface="ＭＳ Ｐゴシック" pitchFamily="28" charset="-128"/>
                <a:cs typeface="Arial" panose="020B0604020202020204" pitchFamily="34" charset="0"/>
              </a:rPr>
              <a:t> (AMACING): a </a:t>
            </a:r>
            <a:r>
              <a:rPr lang="de-DE" sz="1050" b="1" dirty="0" err="1">
                <a:solidFill>
                  <a:srgbClr val="00799B"/>
                </a:solidFill>
                <a:latin typeface="Arial" charset="0"/>
                <a:ea typeface="ＭＳ Ｐゴシック" pitchFamily="28" charset="-128"/>
                <a:cs typeface="Arial" panose="020B0604020202020204" pitchFamily="34" charset="0"/>
              </a:rPr>
              <a:t>prospective</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randomised</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phase</a:t>
            </a:r>
            <a:r>
              <a:rPr lang="de-DE" sz="1050" b="1" dirty="0">
                <a:solidFill>
                  <a:srgbClr val="00799B"/>
                </a:solidFill>
                <a:latin typeface="Arial" charset="0"/>
                <a:ea typeface="ＭＳ Ｐゴシック" pitchFamily="28" charset="-128"/>
                <a:cs typeface="Arial" panose="020B0604020202020204" pitchFamily="34" charset="0"/>
              </a:rPr>
              <a:t> 3, </a:t>
            </a:r>
            <a:r>
              <a:rPr lang="de-DE" sz="1050" b="1" dirty="0" err="1">
                <a:solidFill>
                  <a:srgbClr val="00799B"/>
                </a:solidFill>
                <a:latin typeface="Arial" charset="0"/>
                <a:ea typeface="ＭＳ Ｐゴシック" pitchFamily="28" charset="-128"/>
                <a:cs typeface="Arial" panose="020B0604020202020204" pitchFamily="34" charset="0"/>
              </a:rPr>
              <a:t>controlled</a:t>
            </a:r>
            <a:r>
              <a:rPr lang="de-DE" sz="1050" b="1" dirty="0">
                <a:solidFill>
                  <a:srgbClr val="00799B"/>
                </a:solidFill>
                <a:latin typeface="Arial" charset="0"/>
                <a:ea typeface="ＭＳ Ｐゴシック" pitchFamily="28" charset="-128"/>
                <a:cs typeface="Arial" panose="020B0604020202020204" pitchFamily="34" charset="0"/>
              </a:rPr>
              <a:t>, open-label, non-</a:t>
            </a:r>
            <a:r>
              <a:rPr lang="de-DE" sz="1050" b="1" dirty="0" err="1">
                <a:solidFill>
                  <a:srgbClr val="00799B"/>
                </a:solidFill>
                <a:latin typeface="Arial" charset="0"/>
                <a:ea typeface="ＭＳ Ｐゴシック" pitchFamily="28" charset="-128"/>
                <a:cs typeface="Arial" panose="020B0604020202020204" pitchFamily="34" charset="0"/>
              </a:rPr>
              <a:t>inferiority</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trial</a:t>
            </a:r>
            <a:r>
              <a:rPr lang="de-DE" sz="1050" b="1" dirty="0">
                <a:solidFill>
                  <a:srgbClr val="00799B"/>
                </a:solidFill>
                <a:latin typeface="Arial" charset="0"/>
                <a:ea typeface="ＭＳ Ｐゴシック" pitchFamily="28" charset="-128"/>
                <a:cs typeface="Arial" panose="020B0604020202020204" pitchFamily="34" charset="0"/>
              </a:rPr>
              <a:t>.</a:t>
            </a:r>
            <a:r>
              <a:rPr lang="de-DE" sz="1050" dirty="0">
                <a:solidFill>
                  <a:srgbClr val="00799B"/>
                </a:solidFill>
                <a:latin typeface="Arial" charset="0"/>
                <a:ea typeface="ＭＳ Ｐゴシック" pitchFamily="28" charset="-128"/>
                <a:cs typeface="Arial" panose="020B0604020202020204" pitchFamily="34" charset="0"/>
              </a:rPr>
              <a:t>" Lancet 389(10076): 1312-1322.</a:t>
            </a:r>
          </a:p>
        </p:txBody>
      </p:sp>
      <p:pic>
        <p:nvPicPr>
          <p:cNvPr id="7" name="Grafik 6">
            <a:extLst>
              <a:ext uri="{FF2B5EF4-FFF2-40B4-BE49-F238E27FC236}">
                <a16:creationId xmlns:a16="http://schemas.microsoft.com/office/drawing/2014/main" id="{FB90103B-7771-469A-B326-4BF53957C22D}"/>
              </a:ext>
            </a:extLst>
          </p:cNvPr>
          <p:cNvPicPr>
            <a:picLocks noChangeAspect="1"/>
          </p:cNvPicPr>
          <p:nvPr/>
        </p:nvPicPr>
        <p:blipFill>
          <a:blip r:embed="rId3"/>
          <a:stretch>
            <a:fillRect/>
          </a:stretch>
        </p:blipFill>
        <p:spPr>
          <a:xfrm>
            <a:off x="251520" y="935864"/>
            <a:ext cx="4514850" cy="3448050"/>
          </a:xfrm>
          <a:prstGeom prst="rect">
            <a:avLst/>
          </a:prstGeom>
        </p:spPr>
      </p:pic>
      <p:pic>
        <p:nvPicPr>
          <p:cNvPr id="10" name="Grafik 9">
            <a:extLst>
              <a:ext uri="{FF2B5EF4-FFF2-40B4-BE49-F238E27FC236}">
                <a16:creationId xmlns:a16="http://schemas.microsoft.com/office/drawing/2014/main" id="{45ADF670-60B8-46F3-BA77-A8221593A8E6}"/>
              </a:ext>
            </a:extLst>
          </p:cNvPr>
          <p:cNvPicPr>
            <a:picLocks noChangeAspect="1"/>
          </p:cNvPicPr>
          <p:nvPr/>
        </p:nvPicPr>
        <p:blipFill>
          <a:blip r:embed="rId4"/>
          <a:stretch>
            <a:fillRect/>
          </a:stretch>
        </p:blipFill>
        <p:spPr>
          <a:xfrm>
            <a:off x="251520" y="4365104"/>
            <a:ext cx="4514850" cy="1017838"/>
          </a:xfrm>
          <a:prstGeom prst="rect">
            <a:avLst/>
          </a:prstGeom>
        </p:spPr>
      </p:pic>
    </p:spTree>
    <p:extLst>
      <p:ext uri="{BB962C8B-B14F-4D97-AF65-F5344CB8AC3E}">
        <p14:creationId xmlns:p14="http://schemas.microsoft.com/office/powerpoint/2010/main" val="2827729212"/>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17F7384-EE90-4BEB-B09C-D90E93FDB51C}"/>
              </a:ext>
            </a:extLst>
          </p:cNvPr>
          <p:cNvSpPr>
            <a:spLocks noGrp="1"/>
          </p:cNvSpPr>
          <p:nvPr>
            <p:ph type="title"/>
          </p:nvPr>
        </p:nvSpPr>
        <p:spPr/>
        <p:txBody>
          <a:bodyPr/>
          <a:lstStyle/>
          <a:p>
            <a:r>
              <a:rPr lang="de-DE" dirty="0"/>
              <a:t>AMACING</a:t>
            </a:r>
          </a:p>
        </p:txBody>
      </p:sp>
      <p:sp>
        <p:nvSpPr>
          <p:cNvPr id="4" name="Rechteck 3">
            <a:extLst>
              <a:ext uri="{FF2B5EF4-FFF2-40B4-BE49-F238E27FC236}">
                <a16:creationId xmlns:a16="http://schemas.microsoft.com/office/drawing/2014/main" id="{F26E93D1-1589-4CBB-B2F4-65FB47CBB739}"/>
              </a:ext>
            </a:extLst>
          </p:cNvPr>
          <p:cNvSpPr/>
          <p:nvPr/>
        </p:nvSpPr>
        <p:spPr>
          <a:xfrm>
            <a:off x="2272846" y="6083092"/>
            <a:ext cx="5352653" cy="7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de-DE" sz="1050" dirty="0" err="1">
                <a:solidFill>
                  <a:srgbClr val="00799B"/>
                </a:solidFill>
                <a:latin typeface="Arial" charset="0"/>
                <a:ea typeface="ＭＳ Ｐゴシック" pitchFamily="28" charset="-128"/>
                <a:cs typeface="Arial" panose="020B0604020202020204" pitchFamily="34" charset="0"/>
              </a:rPr>
              <a:t>Nijssen</a:t>
            </a:r>
            <a:r>
              <a:rPr lang="de-DE" sz="1050" dirty="0">
                <a:solidFill>
                  <a:srgbClr val="00799B"/>
                </a:solidFill>
                <a:latin typeface="Arial" charset="0"/>
                <a:ea typeface="ＭＳ Ｐゴシック" pitchFamily="28" charset="-128"/>
                <a:cs typeface="Arial" panose="020B0604020202020204" pitchFamily="34" charset="0"/>
              </a:rPr>
              <a:t>, E. C., et al. (2017). "</a:t>
            </a:r>
            <a:r>
              <a:rPr lang="de-DE" sz="1050" b="1" dirty="0" err="1">
                <a:solidFill>
                  <a:srgbClr val="00799B"/>
                </a:solidFill>
                <a:latin typeface="Arial" charset="0"/>
                <a:ea typeface="ＭＳ Ｐゴシック" pitchFamily="28" charset="-128"/>
                <a:cs typeface="Arial" panose="020B0604020202020204" pitchFamily="34" charset="0"/>
              </a:rPr>
              <a:t>Prophylactic</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hydration</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to</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protect</a:t>
            </a:r>
            <a:r>
              <a:rPr lang="de-DE" sz="1050" b="1" dirty="0">
                <a:solidFill>
                  <a:srgbClr val="00799B"/>
                </a:solidFill>
                <a:latin typeface="Arial" charset="0"/>
                <a:ea typeface="ＭＳ Ｐゴシック" pitchFamily="28" charset="-128"/>
                <a:cs typeface="Arial" panose="020B0604020202020204" pitchFamily="34" charset="0"/>
              </a:rPr>
              <a:t> renal </a:t>
            </a:r>
            <a:r>
              <a:rPr lang="de-DE" sz="1050" b="1" dirty="0" err="1">
                <a:solidFill>
                  <a:srgbClr val="00799B"/>
                </a:solidFill>
                <a:latin typeface="Arial" charset="0"/>
                <a:ea typeface="ＭＳ Ｐゴシック" pitchFamily="28" charset="-128"/>
                <a:cs typeface="Arial" panose="020B0604020202020204" pitchFamily="34" charset="0"/>
              </a:rPr>
              <a:t>function</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from</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intravascular</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iodinated</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contrast</a:t>
            </a:r>
            <a:r>
              <a:rPr lang="de-DE" sz="1050" b="1" dirty="0">
                <a:solidFill>
                  <a:srgbClr val="00799B"/>
                </a:solidFill>
                <a:latin typeface="Arial" charset="0"/>
                <a:ea typeface="ＭＳ Ｐゴシック" pitchFamily="28" charset="-128"/>
                <a:cs typeface="Arial" panose="020B0604020202020204" pitchFamily="34" charset="0"/>
              </a:rPr>
              <a:t> material in </a:t>
            </a:r>
            <a:r>
              <a:rPr lang="de-DE" sz="1050" b="1" dirty="0" err="1">
                <a:solidFill>
                  <a:srgbClr val="00799B"/>
                </a:solidFill>
                <a:latin typeface="Arial" charset="0"/>
                <a:ea typeface="ＭＳ Ｐゴシック" pitchFamily="28" charset="-128"/>
                <a:cs typeface="Arial" panose="020B0604020202020204" pitchFamily="34" charset="0"/>
              </a:rPr>
              <a:t>patients</a:t>
            </a:r>
            <a:r>
              <a:rPr lang="de-DE" sz="1050" b="1" dirty="0">
                <a:solidFill>
                  <a:srgbClr val="00799B"/>
                </a:solidFill>
                <a:latin typeface="Arial" charset="0"/>
                <a:ea typeface="ＭＳ Ｐゴシック" pitchFamily="28" charset="-128"/>
                <a:cs typeface="Arial" panose="020B0604020202020204" pitchFamily="34" charset="0"/>
              </a:rPr>
              <a:t> at high </a:t>
            </a:r>
            <a:r>
              <a:rPr lang="de-DE" sz="1050" b="1" dirty="0" err="1">
                <a:solidFill>
                  <a:srgbClr val="00799B"/>
                </a:solidFill>
                <a:latin typeface="Arial" charset="0"/>
                <a:ea typeface="ＭＳ Ｐゴシック" pitchFamily="28" charset="-128"/>
                <a:cs typeface="Arial" panose="020B0604020202020204" pitchFamily="34" charset="0"/>
              </a:rPr>
              <a:t>risk</a:t>
            </a:r>
            <a:r>
              <a:rPr lang="de-DE" sz="1050" b="1" dirty="0">
                <a:solidFill>
                  <a:srgbClr val="00799B"/>
                </a:solidFill>
                <a:latin typeface="Arial" charset="0"/>
                <a:ea typeface="ＭＳ Ｐゴシック" pitchFamily="28" charset="-128"/>
                <a:cs typeface="Arial" panose="020B0604020202020204" pitchFamily="34" charset="0"/>
              </a:rPr>
              <a:t> of </a:t>
            </a:r>
            <a:r>
              <a:rPr lang="de-DE" sz="1050" b="1" dirty="0" err="1">
                <a:solidFill>
                  <a:srgbClr val="00799B"/>
                </a:solidFill>
                <a:latin typeface="Arial" charset="0"/>
                <a:ea typeface="ＭＳ Ｐゴシック" pitchFamily="28" charset="-128"/>
                <a:cs typeface="Arial" panose="020B0604020202020204" pitchFamily="34" charset="0"/>
              </a:rPr>
              <a:t>contrast-induced</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nephropathy</a:t>
            </a:r>
            <a:r>
              <a:rPr lang="de-DE" sz="1050" b="1" dirty="0">
                <a:solidFill>
                  <a:srgbClr val="00799B"/>
                </a:solidFill>
                <a:latin typeface="Arial" charset="0"/>
                <a:ea typeface="ＭＳ Ｐゴシック" pitchFamily="28" charset="-128"/>
                <a:cs typeface="Arial" panose="020B0604020202020204" pitchFamily="34" charset="0"/>
              </a:rPr>
              <a:t> (AMACING): a </a:t>
            </a:r>
            <a:r>
              <a:rPr lang="de-DE" sz="1050" b="1" dirty="0" err="1">
                <a:solidFill>
                  <a:srgbClr val="00799B"/>
                </a:solidFill>
                <a:latin typeface="Arial" charset="0"/>
                <a:ea typeface="ＭＳ Ｐゴシック" pitchFamily="28" charset="-128"/>
                <a:cs typeface="Arial" panose="020B0604020202020204" pitchFamily="34" charset="0"/>
              </a:rPr>
              <a:t>prospective</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randomised</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phase</a:t>
            </a:r>
            <a:r>
              <a:rPr lang="de-DE" sz="1050" b="1" dirty="0">
                <a:solidFill>
                  <a:srgbClr val="00799B"/>
                </a:solidFill>
                <a:latin typeface="Arial" charset="0"/>
                <a:ea typeface="ＭＳ Ｐゴシック" pitchFamily="28" charset="-128"/>
                <a:cs typeface="Arial" panose="020B0604020202020204" pitchFamily="34" charset="0"/>
              </a:rPr>
              <a:t> 3, </a:t>
            </a:r>
            <a:r>
              <a:rPr lang="de-DE" sz="1050" b="1" dirty="0" err="1">
                <a:solidFill>
                  <a:srgbClr val="00799B"/>
                </a:solidFill>
                <a:latin typeface="Arial" charset="0"/>
                <a:ea typeface="ＭＳ Ｐゴシック" pitchFamily="28" charset="-128"/>
                <a:cs typeface="Arial" panose="020B0604020202020204" pitchFamily="34" charset="0"/>
              </a:rPr>
              <a:t>controlled</a:t>
            </a:r>
            <a:r>
              <a:rPr lang="de-DE" sz="1050" b="1" dirty="0">
                <a:solidFill>
                  <a:srgbClr val="00799B"/>
                </a:solidFill>
                <a:latin typeface="Arial" charset="0"/>
                <a:ea typeface="ＭＳ Ｐゴシック" pitchFamily="28" charset="-128"/>
                <a:cs typeface="Arial" panose="020B0604020202020204" pitchFamily="34" charset="0"/>
              </a:rPr>
              <a:t>, open-label, non-</a:t>
            </a:r>
            <a:r>
              <a:rPr lang="de-DE" sz="1050" b="1" dirty="0" err="1">
                <a:solidFill>
                  <a:srgbClr val="00799B"/>
                </a:solidFill>
                <a:latin typeface="Arial" charset="0"/>
                <a:ea typeface="ＭＳ Ｐゴシック" pitchFamily="28" charset="-128"/>
                <a:cs typeface="Arial" panose="020B0604020202020204" pitchFamily="34" charset="0"/>
              </a:rPr>
              <a:t>inferiority</a:t>
            </a:r>
            <a:r>
              <a:rPr lang="de-DE" sz="1050" b="1" dirty="0">
                <a:solidFill>
                  <a:srgbClr val="00799B"/>
                </a:solidFill>
                <a:latin typeface="Arial" charset="0"/>
                <a:ea typeface="ＭＳ Ｐゴシック" pitchFamily="28" charset="-128"/>
                <a:cs typeface="Arial" panose="020B0604020202020204" pitchFamily="34" charset="0"/>
              </a:rPr>
              <a:t> </a:t>
            </a:r>
            <a:r>
              <a:rPr lang="de-DE" sz="1050" b="1" dirty="0" err="1">
                <a:solidFill>
                  <a:srgbClr val="00799B"/>
                </a:solidFill>
                <a:latin typeface="Arial" charset="0"/>
                <a:ea typeface="ＭＳ Ｐゴシック" pitchFamily="28" charset="-128"/>
                <a:cs typeface="Arial" panose="020B0604020202020204" pitchFamily="34" charset="0"/>
              </a:rPr>
              <a:t>trial</a:t>
            </a:r>
            <a:r>
              <a:rPr lang="de-DE" sz="1050" b="1" dirty="0">
                <a:solidFill>
                  <a:srgbClr val="00799B"/>
                </a:solidFill>
                <a:latin typeface="Arial" charset="0"/>
                <a:ea typeface="ＭＳ Ｐゴシック" pitchFamily="28" charset="-128"/>
                <a:cs typeface="Arial" panose="020B0604020202020204" pitchFamily="34" charset="0"/>
              </a:rPr>
              <a:t>.</a:t>
            </a:r>
            <a:r>
              <a:rPr lang="de-DE" sz="1050" dirty="0">
                <a:solidFill>
                  <a:srgbClr val="00799B"/>
                </a:solidFill>
                <a:latin typeface="Arial" charset="0"/>
                <a:ea typeface="ＭＳ Ｐゴシック" pitchFamily="28" charset="-128"/>
                <a:cs typeface="Arial" panose="020B0604020202020204" pitchFamily="34" charset="0"/>
              </a:rPr>
              <a:t>" Lancet 389(10076): 1312-1322.</a:t>
            </a:r>
          </a:p>
        </p:txBody>
      </p:sp>
      <p:pic>
        <p:nvPicPr>
          <p:cNvPr id="5" name="Grafik 4">
            <a:extLst>
              <a:ext uri="{FF2B5EF4-FFF2-40B4-BE49-F238E27FC236}">
                <a16:creationId xmlns:a16="http://schemas.microsoft.com/office/drawing/2014/main" id="{D86371E9-B965-45AF-90D4-8358C15350B2}"/>
              </a:ext>
            </a:extLst>
          </p:cNvPr>
          <p:cNvPicPr>
            <a:picLocks noChangeAspect="1"/>
          </p:cNvPicPr>
          <p:nvPr/>
        </p:nvPicPr>
        <p:blipFill>
          <a:blip r:embed="rId3"/>
          <a:stretch>
            <a:fillRect/>
          </a:stretch>
        </p:blipFill>
        <p:spPr>
          <a:xfrm>
            <a:off x="867320" y="1196752"/>
            <a:ext cx="7324725" cy="2457450"/>
          </a:xfrm>
          <a:prstGeom prst="rect">
            <a:avLst/>
          </a:prstGeom>
        </p:spPr>
      </p:pic>
      <p:pic>
        <p:nvPicPr>
          <p:cNvPr id="6" name="Grafik 5">
            <a:extLst>
              <a:ext uri="{FF2B5EF4-FFF2-40B4-BE49-F238E27FC236}">
                <a16:creationId xmlns:a16="http://schemas.microsoft.com/office/drawing/2014/main" id="{D328DE48-2DE6-49E1-BAE9-6BB1A7FFC99F}"/>
              </a:ext>
            </a:extLst>
          </p:cNvPr>
          <p:cNvPicPr>
            <a:picLocks noChangeAspect="1"/>
          </p:cNvPicPr>
          <p:nvPr/>
        </p:nvPicPr>
        <p:blipFill>
          <a:blip r:embed="rId4"/>
          <a:stretch>
            <a:fillRect/>
          </a:stretch>
        </p:blipFill>
        <p:spPr>
          <a:xfrm>
            <a:off x="42848" y="3303651"/>
            <a:ext cx="3312368" cy="2362220"/>
          </a:xfrm>
          <a:prstGeom prst="rect">
            <a:avLst/>
          </a:prstGeom>
        </p:spPr>
      </p:pic>
      <p:pic>
        <p:nvPicPr>
          <p:cNvPr id="7" name="Grafik 6">
            <a:extLst>
              <a:ext uri="{FF2B5EF4-FFF2-40B4-BE49-F238E27FC236}">
                <a16:creationId xmlns:a16="http://schemas.microsoft.com/office/drawing/2014/main" id="{5B8C5390-3D88-444E-9F20-FADDA9E723CC}"/>
              </a:ext>
            </a:extLst>
          </p:cNvPr>
          <p:cNvPicPr>
            <a:picLocks noChangeAspect="1"/>
          </p:cNvPicPr>
          <p:nvPr/>
        </p:nvPicPr>
        <p:blipFill>
          <a:blip r:embed="rId5"/>
          <a:stretch>
            <a:fillRect/>
          </a:stretch>
        </p:blipFill>
        <p:spPr>
          <a:xfrm>
            <a:off x="3491880" y="1016766"/>
            <a:ext cx="5528683" cy="5066326"/>
          </a:xfrm>
          <a:prstGeom prst="rect">
            <a:avLst/>
          </a:prstGeom>
        </p:spPr>
      </p:pic>
    </p:spTree>
    <p:extLst>
      <p:ext uri="{BB962C8B-B14F-4D97-AF65-F5344CB8AC3E}">
        <p14:creationId xmlns:p14="http://schemas.microsoft.com/office/powerpoint/2010/main" val="3228088701"/>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8CDFD2B-712B-450F-8B7D-C76A0D4C6A56}"/>
              </a:ext>
            </a:extLst>
          </p:cNvPr>
          <p:cNvSpPr>
            <a:spLocks noGrp="1"/>
          </p:cNvSpPr>
          <p:nvPr>
            <p:ph type="title"/>
          </p:nvPr>
        </p:nvSpPr>
        <p:spPr/>
        <p:txBody>
          <a:bodyPr/>
          <a:lstStyle/>
          <a:p>
            <a:r>
              <a:rPr lang="de-DE" dirty="0"/>
              <a:t>PRESERVE</a:t>
            </a:r>
          </a:p>
        </p:txBody>
      </p:sp>
      <p:sp>
        <p:nvSpPr>
          <p:cNvPr id="4" name="Rechteck 3">
            <a:extLst>
              <a:ext uri="{FF2B5EF4-FFF2-40B4-BE49-F238E27FC236}">
                <a16:creationId xmlns:a16="http://schemas.microsoft.com/office/drawing/2014/main" id="{28196597-9611-4D91-9C77-7E4D23C04E7D}"/>
              </a:ext>
            </a:extLst>
          </p:cNvPr>
          <p:cNvSpPr/>
          <p:nvPr/>
        </p:nvSpPr>
        <p:spPr>
          <a:xfrm>
            <a:off x="2166260" y="6374148"/>
            <a:ext cx="5472608" cy="482889"/>
          </a:xfrm>
          <a:prstGeom prst="rect">
            <a:avLst/>
          </a:prstGeom>
        </p:spPr>
        <p:txBody>
          <a:bodyPr wrap="square">
            <a:spAutoFit/>
          </a:bodyPr>
          <a:lstStyle/>
          <a:p>
            <a:pPr algn="r"/>
            <a:r>
              <a:rPr lang="de-DE" sz="1200" dirty="0" err="1">
                <a:solidFill>
                  <a:srgbClr val="00799B"/>
                </a:solidFill>
                <a:latin typeface="Arial" charset="0"/>
                <a:ea typeface="ＭＳ Ｐゴシック" pitchFamily="28" charset="-128"/>
              </a:rPr>
              <a:t>Weisbord</a:t>
            </a:r>
            <a:r>
              <a:rPr lang="de-DE" sz="1200" dirty="0">
                <a:solidFill>
                  <a:srgbClr val="00799B"/>
                </a:solidFill>
                <a:latin typeface="Arial" charset="0"/>
                <a:ea typeface="ＭＳ Ｐゴシック" pitchFamily="28" charset="-128"/>
              </a:rPr>
              <a:t>, S. D., et al. (2018). "</a:t>
            </a:r>
            <a:r>
              <a:rPr lang="de-DE" sz="1200" b="1" dirty="0">
                <a:solidFill>
                  <a:srgbClr val="00799B"/>
                </a:solidFill>
                <a:latin typeface="Arial" charset="0"/>
                <a:ea typeface="ＭＳ Ｐゴシック" pitchFamily="28" charset="-128"/>
              </a:rPr>
              <a:t>Outcomes after </a:t>
            </a:r>
            <a:r>
              <a:rPr lang="de-DE" sz="1200" b="1" dirty="0" err="1">
                <a:solidFill>
                  <a:srgbClr val="00799B"/>
                </a:solidFill>
                <a:latin typeface="Arial" charset="0"/>
                <a:ea typeface="ＭＳ Ｐゴシック" pitchFamily="28" charset="-128"/>
              </a:rPr>
              <a:t>Angiography</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with</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Sodium</a:t>
            </a:r>
            <a:r>
              <a:rPr lang="de-DE" sz="1200" b="1" dirty="0">
                <a:solidFill>
                  <a:srgbClr val="00799B"/>
                </a:solidFill>
                <a:latin typeface="Arial" charset="0"/>
                <a:ea typeface="ＭＳ Ｐゴシック" pitchFamily="28" charset="-128"/>
              </a:rPr>
              <a:t> Bicarbonate and </a:t>
            </a:r>
            <a:r>
              <a:rPr lang="de-DE" sz="1200" b="1" dirty="0" err="1">
                <a:solidFill>
                  <a:srgbClr val="00799B"/>
                </a:solidFill>
                <a:latin typeface="Arial" charset="0"/>
                <a:ea typeface="ＭＳ Ｐゴシック" pitchFamily="28" charset="-128"/>
              </a:rPr>
              <a:t>Acetylcysteine</a:t>
            </a:r>
            <a:r>
              <a:rPr lang="de-DE" sz="1200" b="1" dirty="0">
                <a:solidFill>
                  <a:srgbClr val="00799B"/>
                </a:solidFill>
                <a:latin typeface="Arial" charset="0"/>
                <a:ea typeface="ＭＳ Ｐゴシック" pitchFamily="28" charset="-128"/>
              </a:rPr>
              <a:t>.</a:t>
            </a:r>
            <a:r>
              <a:rPr lang="de-DE" sz="1200" dirty="0">
                <a:solidFill>
                  <a:srgbClr val="00799B"/>
                </a:solidFill>
                <a:latin typeface="Arial" charset="0"/>
                <a:ea typeface="ＭＳ Ｐゴシック" pitchFamily="28" charset="-128"/>
              </a:rPr>
              <a:t>" N Engl J Med 378(7): 603-614.</a:t>
            </a:r>
          </a:p>
        </p:txBody>
      </p:sp>
      <p:pic>
        <p:nvPicPr>
          <p:cNvPr id="7" name="Grafik 6">
            <a:extLst>
              <a:ext uri="{FF2B5EF4-FFF2-40B4-BE49-F238E27FC236}">
                <a16:creationId xmlns:a16="http://schemas.microsoft.com/office/drawing/2014/main" id="{6AB1833C-49CF-4475-886C-DACC1215B968}"/>
              </a:ext>
            </a:extLst>
          </p:cNvPr>
          <p:cNvPicPr>
            <a:picLocks noChangeAspect="1"/>
          </p:cNvPicPr>
          <p:nvPr/>
        </p:nvPicPr>
        <p:blipFill>
          <a:blip r:embed="rId3"/>
          <a:stretch>
            <a:fillRect/>
          </a:stretch>
        </p:blipFill>
        <p:spPr>
          <a:xfrm>
            <a:off x="2339752" y="1052735"/>
            <a:ext cx="5969520" cy="5063675"/>
          </a:xfrm>
          <a:prstGeom prst="rect">
            <a:avLst/>
          </a:prstGeom>
        </p:spPr>
      </p:pic>
      <p:sp>
        <p:nvSpPr>
          <p:cNvPr id="8" name="Rechteck 7">
            <a:extLst>
              <a:ext uri="{FF2B5EF4-FFF2-40B4-BE49-F238E27FC236}">
                <a16:creationId xmlns:a16="http://schemas.microsoft.com/office/drawing/2014/main" id="{31D4D0EB-F0B6-44A5-880E-3F7B1CDACB81}"/>
              </a:ext>
            </a:extLst>
          </p:cNvPr>
          <p:cNvSpPr/>
          <p:nvPr/>
        </p:nvSpPr>
        <p:spPr>
          <a:xfrm>
            <a:off x="179512" y="1180076"/>
            <a:ext cx="3672408" cy="1543371"/>
          </a:xfrm>
          <a:prstGeom prst="rect">
            <a:avLst/>
          </a:prstGeom>
          <a:ln w="38100">
            <a:solidFill>
              <a:schemeClr val="accent2"/>
            </a:solidFill>
          </a:ln>
        </p:spPr>
        <p:txBody>
          <a:bodyPr wrap="square">
            <a:spAutoFit/>
          </a:bodyPr>
          <a:lstStyle/>
          <a:p>
            <a:r>
              <a:rPr lang="en-US" dirty="0">
                <a:solidFill>
                  <a:schemeClr val="accent2"/>
                </a:solidFill>
                <a:latin typeface="OTNEJMQuadraat"/>
              </a:rPr>
              <a:t>High Risk: </a:t>
            </a:r>
          </a:p>
          <a:p>
            <a:r>
              <a:rPr lang="en-US" dirty="0" err="1">
                <a:latin typeface="OTNEJMQuadraat"/>
              </a:rPr>
              <a:t>geplante</a:t>
            </a:r>
            <a:r>
              <a:rPr lang="en-US" dirty="0">
                <a:latin typeface="OTNEJMQuadraat"/>
              </a:rPr>
              <a:t> </a:t>
            </a:r>
            <a:r>
              <a:rPr lang="en-US" dirty="0" err="1">
                <a:latin typeface="OTNEJMQuadraat"/>
              </a:rPr>
              <a:t>Angiographie</a:t>
            </a:r>
            <a:r>
              <a:rPr lang="en-US" dirty="0">
                <a:latin typeface="OTNEJMQuadraat"/>
              </a:rPr>
              <a:t> </a:t>
            </a:r>
          </a:p>
          <a:p>
            <a:pPr marL="342900" indent="-342900">
              <a:buAutoNum type="alphaLcParenR"/>
            </a:pPr>
            <a:r>
              <a:rPr lang="en-US" dirty="0">
                <a:latin typeface="OTNEJMQuadraat"/>
              </a:rPr>
              <a:t>eGFR : 15 – 45 ml /min</a:t>
            </a:r>
          </a:p>
          <a:p>
            <a:pPr marL="342900" indent="-342900">
              <a:buAutoNum type="alphaLcParenR"/>
            </a:pPr>
            <a:r>
              <a:rPr lang="en-US" dirty="0">
                <a:latin typeface="OTNEJMQuadraat"/>
              </a:rPr>
              <a:t>45 – 60, </a:t>
            </a:r>
            <a:r>
              <a:rPr lang="en-US" dirty="0" err="1">
                <a:latin typeface="OTNEJMQuadraat"/>
              </a:rPr>
              <a:t>sofern</a:t>
            </a:r>
            <a:r>
              <a:rPr lang="en-US" dirty="0">
                <a:latin typeface="OTNEJMQuadraat"/>
              </a:rPr>
              <a:t> Diabetes mellitus</a:t>
            </a:r>
            <a:endParaRPr lang="de-DE" dirty="0"/>
          </a:p>
        </p:txBody>
      </p:sp>
      <p:grpSp>
        <p:nvGrpSpPr>
          <p:cNvPr id="13" name="Gruppieren 12">
            <a:extLst>
              <a:ext uri="{FF2B5EF4-FFF2-40B4-BE49-F238E27FC236}">
                <a16:creationId xmlns:a16="http://schemas.microsoft.com/office/drawing/2014/main" id="{CDC8F507-8B24-453F-8BE7-508273651851}"/>
              </a:ext>
            </a:extLst>
          </p:cNvPr>
          <p:cNvGrpSpPr/>
          <p:nvPr/>
        </p:nvGrpSpPr>
        <p:grpSpPr>
          <a:xfrm>
            <a:off x="271462" y="2781300"/>
            <a:ext cx="8601075" cy="2735932"/>
            <a:chOff x="271462" y="2781300"/>
            <a:chExt cx="8601075" cy="2735932"/>
          </a:xfrm>
        </p:grpSpPr>
        <p:pic>
          <p:nvPicPr>
            <p:cNvPr id="9" name="Grafik 8">
              <a:extLst>
                <a:ext uri="{FF2B5EF4-FFF2-40B4-BE49-F238E27FC236}">
                  <a16:creationId xmlns:a16="http://schemas.microsoft.com/office/drawing/2014/main" id="{A900345B-470C-4084-93CE-F9D49A534F95}"/>
                </a:ext>
              </a:extLst>
            </p:cNvPr>
            <p:cNvPicPr>
              <a:picLocks noChangeAspect="1"/>
            </p:cNvPicPr>
            <p:nvPr/>
          </p:nvPicPr>
          <p:blipFill>
            <a:blip r:embed="rId4"/>
            <a:stretch>
              <a:fillRect/>
            </a:stretch>
          </p:blipFill>
          <p:spPr>
            <a:xfrm>
              <a:off x="271462" y="2781300"/>
              <a:ext cx="8601075" cy="1295400"/>
            </a:xfrm>
            <a:prstGeom prst="rect">
              <a:avLst/>
            </a:prstGeom>
          </p:spPr>
        </p:pic>
        <p:pic>
          <p:nvPicPr>
            <p:cNvPr id="11" name="Grafik 10">
              <a:extLst>
                <a:ext uri="{FF2B5EF4-FFF2-40B4-BE49-F238E27FC236}">
                  <a16:creationId xmlns:a16="http://schemas.microsoft.com/office/drawing/2014/main" id="{51251AF9-8692-4535-A09C-E65997E015AE}"/>
                </a:ext>
              </a:extLst>
            </p:cNvPr>
            <p:cNvPicPr>
              <a:picLocks noChangeAspect="1"/>
            </p:cNvPicPr>
            <p:nvPr/>
          </p:nvPicPr>
          <p:blipFill>
            <a:blip r:embed="rId5"/>
            <a:stretch>
              <a:fillRect/>
            </a:stretch>
          </p:blipFill>
          <p:spPr>
            <a:xfrm>
              <a:off x="271462" y="4077072"/>
              <a:ext cx="8601075" cy="1085784"/>
            </a:xfrm>
            <a:prstGeom prst="rect">
              <a:avLst/>
            </a:prstGeom>
          </p:spPr>
        </p:pic>
        <p:pic>
          <p:nvPicPr>
            <p:cNvPr id="12" name="Grafik 11">
              <a:extLst>
                <a:ext uri="{FF2B5EF4-FFF2-40B4-BE49-F238E27FC236}">
                  <a16:creationId xmlns:a16="http://schemas.microsoft.com/office/drawing/2014/main" id="{09F76A01-271E-4052-B56E-37409EE27ED3}"/>
                </a:ext>
              </a:extLst>
            </p:cNvPr>
            <p:cNvPicPr>
              <a:picLocks noChangeAspect="1"/>
            </p:cNvPicPr>
            <p:nvPr/>
          </p:nvPicPr>
          <p:blipFill>
            <a:blip r:embed="rId6"/>
            <a:stretch>
              <a:fillRect/>
            </a:stretch>
          </p:blipFill>
          <p:spPr>
            <a:xfrm>
              <a:off x="285750" y="5136232"/>
              <a:ext cx="8572500" cy="381000"/>
            </a:xfrm>
            <a:prstGeom prst="rect">
              <a:avLst/>
            </a:prstGeom>
          </p:spPr>
        </p:pic>
      </p:grpSp>
    </p:spTree>
    <p:extLst>
      <p:ext uri="{BB962C8B-B14F-4D97-AF65-F5344CB8AC3E}">
        <p14:creationId xmlns:p14="http://schemas.microsoft.com/office/powerpoint/2010/main" val="3511664874"/>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FF9C203-0CE9-425E-8971-EBB851BCE3C3}"/>
              </a:ext>
            </a:extLst>
          </p:cNvPr>
          <p:cNvSpPr>
            <a:spLocks noGrp="1"/>
          </p:cNvSpPr>
          <p:nvPr>
            <p:ph type="title"/>
          </p:nvPr>
        </p:nvSpPr>
        <p:spPr/>
        <p:txBody>
          <a:bodyPr/>
          <a:lstStyle/>
          <a:p>
            <a:r>
              <a:rPr lang="de-DE" dirty="0"/>
              <a:t>PRESERVE </a:t>
            </a:r>
          </a:p>
        </p:txBody>
      </p:sp>
      <p:sp>
        <p:nvSpPr>
          <p:cNvPr id="4" name="Rechteck 3">
            <a:extLst>
              <a:ext uri="{FF2B5EF4-FFF2-40B4-BE49-F238E27FC236}">
                <a16:creationId xmlns:a16="http://schemas.microsoft.com/office/drawing/2014/main" id="{72E3CE01-CD39-4120-B382-1487E97A8442}"/>
              </a:ext>
            </a:extLst>
          </p:cNvPr>
          <p:cNvSpPr/>
          <p:nvPr/>
        </p:nvSpPr>
        <p:spPr>
          <a:xfrm>
            <a:off x="2166260" y="6374148"/>
            <a:ext cx="5472608" cy="482889"/>
          </a:xfrm>
          <a:prstGeom prst="rect">
            <a:avLst/>
          </a:prstGeom>
        </p:spPr>
        <p:txBody>
          <a:bodyPr wrap="square">
            <a:spAutoFit/>
          </a:bodyPr>
          <a:lstStyle/>
          <a:p>
            <a:pPr algn="r"/>
            <a:r>
              <a:rPr lang="de-DE" sz="1200" dirty="0" err="1">
                <a:solidFill>
                  <a:srgbClr val="00799B"/>
                </a:solidFill>
                <a:latin typeface="Arial" charset="0"/>
                <a:ea typeface="ＭＳ Ｐゴシック" pitchFamily="28" charset="-128"/>
              </a:rPr>
              <a:t>Weisbord</a:t>
            </a:r>
            <a:r>
              <a:rPr lang="de-DE" sz="1200" dirty="0">
                <a:solidFill>
                  <a:srgbClr val="00799B"/>
                </a:solidFill>
                <a:latin typeface="Arial" charset="0"/>
                <a:ea typeface="ＭＳ Ｐゴシック" pitchFamily="28" charset="-128"/>
              </a:rPr>
              <a:t>, S. D., et al. (2018). "</a:t>
            </a:r>
            <a:r>
              <a:rPr lang="de-DE" sz="1200" b="1" dirty="0">
                <a:solidFill>
                  <a:srgbClr val="00799B"/>
                </a:solidFill>
                <a:latin typeface="Arial" charset="0"/>
                <a:ea typeface="ＭＳ Ｐゴシック" pitchFamily="28" charset="-128"/>
              </a:rPr>
              <a:t>Outcomes after </a:t>
            </a:r>
            <a:r>
              <a:rPr lang="de-DE" sz="1200" b="1" dirty="0" err="1">
                <a:solidFill>
                  <a:srgbClr val="00799B"/>
                </a:solidFill>
                <a:latin typeface="Arial" charset="0"/>
                <a:ea typeface="ＭＳ Ｐゴシック" pitchFamily="28" charset="-128"/>
              </a:rPr>
              <a:t>Angiography</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with</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Sodium</a:t>
            </a:r>
            <a:r>
              <a:rPr lang="de-DE" sz="1200" b="1" dirty="0">
                <a:solidFill>
                  <a:srgbClr val="00799B"/>
                </a:solidFill>
                <a:latin typeface="Arial" charset="0"/>
                <a:ea typeface="ＭＳ Ｐゴシック" pitchFamily="28" charset="-128"/>
              </a:rPr>
              <a:t> Bicarbonate and </a:t>
            </a:r>
            <a:r>
              <a:rPr lang="de-DE" sz="1200" b="1" dirty="0" err="1">
                <a:solidFill>
                  <a:srgbClr val="00799B"/>
                </a:solidFill>
                <a:latin typeface="Arial" charset="0"/>
                <a:ea typeface="ＭＳ Ｐゴシック" pitchFamily="28" charset="-128"/>
              </a:rPr>
              <a:t>Acetylcysteine</a:t>
            </a:r>
            <a:r>
              <a:rPr lang="de-DE" sz="1200" b="1" dirty="0">
                <a:solidFill>
                  <a:srgbClr val="00799B"/>
                </a:solidFill>
                <a:latin typeface="Arial" charset="0"/>
                <a:ea typeface="ＭＳ Ｐゴシック" pitchFamily="28" charset="-128"/>
              </a:rPr>
              <a:t>.</a:t>
            </a:r>
            <a:r>
              <a:rPr lang="de-DE" sz="1200" dirty="0">
                <a:solidFill>
                  <a:srgbClr val="00799B"/>
                </a:solidFill>
                <a:latin typeface="Arial" charset="0"/>
                <a:ea typeface="ＭＳ Ｐゴシック" pitchFamily="28" charset="-128"/>
              </a:rPr>
              <a:t>" N Engl J Med 378(7): 603-614.</a:t>
            </a:r>
          </a:p>
        </p:txBody>
      </p:sp>
      <p:pic>
        <p:nvPicPr>
          <p:cNvPr id="5" name="Grafik 4">
            <a:extLst>
              <a:ext uri="{FF2B5EF4-FFF2-40B4-BE49-F238E27FC236}">
                <a16:creationId xmlns:a16="http://schemas.microsoft.com/office/drawing/2014/main" id="{18B97D9E-1F67-4E29-8EFF-38518AEACA0C}"/>
              </a:ext>
            </a:extLst>
          </p:cNvPr>
          <p:cNvPicPr>
            <a:picLocks noChangeAspect="1"/>
          </p:cNvPicPr>
          <p:nvPr/>
        </p:nvPicPr>
        <p:blipFill>
          <a:blip r:embed="rId3"/>
          <a:stretch>
            <a:fillRect/>
          </a:stretch>
        </p:blipFill>
        <p:spPr>
          <a:xfrm>
            <a:off x="383116" y="1340768"/>
            <a:ext cx="8496712" cy="4032448"/>
          </a:xfrm>
          <a:prstGeom prst="rect">
            <a:avLst/>
          </a:prstGeom>
        </p:spPr>
      </p:pic>
      <p:sp>
        <p:nvSpPr>
          <p:cNvPr id="7" name="Inhaltsplatzhalter 6">
            <a:extLst>
              <a:ext uri="{FF2B5EF4-FFF2-40B4-BE49-F238E27FC236}">
                <a16:creationId xmlns:a16="http://schemas.microsoft.com/office/drawing/2014/main" id="{5673A34F-9899-4040-822E-63A58553FF21}"/>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3946293834"/>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F73D49E-B23B-4773-8ABC-70F6D31D7CE1}"/>
              </a:ext>
            </a:extLst>
          </p:cNvPr>
          <p:cNvSpPr>
            <a:spLocks noGrp="1"/>
          </p:cNvSpPr>
          <p:nvPr>
            <p:ph type="title"/>
          </p:nvPr>
        </p:nvSpPr>
        <p:spPr/>
        <p:txBody>
          <a:bodyPr/>
          <a:lstStyle/>
          <a:p>
            <a:r>
              <a:rPr lang="de-DE" dirty="0"/>
              <a:t>ACC oder Bicarbonat oder …</a:t>
            </a:r>
          </a:p>
        </p:txBody>
      </p:sp>
      <p:pic>
        <p:nvPicPr>
          <p:cNvPr id="6" name="Inhaltsplatzhalter 3">
            <a:extLst>
              <a:ext uri="{FF2B5EF4-FFF2-40B4-BE49-F238E27FC236}">
                <a16:creationId xmlns:a16="http://schemas.microsoft.com/office/drawing/2014/main" id="{C62FC8F0-D5C1-4575-AD20-1590BC99594F}"/>
              </a:ext>
            </a:extLst>
          </p:cNvPr>
          <p:cNvPicPr>
            <a:picLocks noGrp="1" noChangeAspect="1"/>
          </p:cNvPicPr>
          <p:nvPr>
            <p:ph idx="1"/>
          </p:nvPr>
        </p:nvPicPr>
        <p:blipFill>
          <a:blip r:embed="rId3"/>
          <a:stretch>
            <a:fillRect/>
          </a:stretch>
        </p:blipFill>
        <p:spPr>
          <a:xfrm>
            <a:off x="2339752" y="922338"/>
            <a:ext cx="5256584" cy="5352860"/>
          </a:xfrm>
          <a:prstGeom prst="rect">
            <a:avLst/>
          </a:prstGeom>
        </p:spPr>
      </p:pic>
      <p:sp>
        <p:nvSpPr>
          <p:cNvPr id="7" name="Textfeld 6">
            <a:extLst>
              <a:ext uri="{FF2B5EF4-FFF2-40B4-BE49-F238E27FC236}">
                <a16:creationId xmlns:a16="http://schemas.microsoft.com/office/drawing/2014/main" id="{FC74A5E4-FB6C-4531-836A-BF58380411EA}"/>
              </a:ext>
            </a:extLst>
          </p:cNvPr>
          <p:cNvSpPr txBox="1"/>
          <p:nvPr/>
        </p:nvSpPr>
        <p:spPr>
          <a:xfrm>
            <a:off x="467544" y="2762557"/>
            <a:ext cx="1826141" cy="654475"/>
          </a:xfrm>
          <a:prstGeom prst="rect">
            <a:avLst/>
          </a:prstGeom>
          <a:noFill/>
        </p:spPr>
        <p:txBody>
          <a:bodyPr wrap="none" rtlCol="0">
            <a:spAutoFit/>
          </a:bodyPr>
          <a:lstStyle/>
          <a:p>
            <a:r>
              <a:rPr lang="de-DE" sz="3600" b="1" dirty="0"/>
              <a:t>… egal </a:t>
            </a:r>
          </a:p>
        </p:txBody>
      </p:sp>
      <p:sp>
        <p:nvSpPr>
          <p:cNvPr id="8" name="Rechteck 7">
            <a:extLst>
              <a:ext uri="{FF2B5EF4-FFF2-40B4-BE49-F238E27FC236}">
                <a16:creationId xmlns:a16="http://schemas.microsoft.com/office/drawing/2014/main" id="{D85A9417-7F56-41BB-B24A-BB928C3BF371}"/>
              </a:ext>
            </a:extLst>
          </p:cNvPr>
          <p:cNvSpPr/>
          <p:nvPr/>
        </p:nvSpPr>
        <p:spPr>
          <a:xfrm>
            <a:off x="2166260" y="6374148"/>
            <a:ext cx="5472608" cy="482889"/>
          </a:xfrm>
          <a:prstGeom prst="rect">
            <a:avLst/>
          </a:prstGeom>
        </p:spPr>
        <p:txBody>
          <a:bodyPr wrap="square">
            <a:spAutoFit/>
          </a:bodyPr>
          <a:lstStyle/>
          <a:p>
            <a:pPr algn="r"/>
            <a:r>
              <a:rPr lang="de-DE" sz="1200" dirty="0" err="1">
                <a:solidFill>
                  <a:srgbClr val="00799B"/>
                </a:solidFill>
                <a:latin typeface="Arial" charset="0"/>
                <a:ea typeface="ＭＳ Ｐゴシック" pitchFamily="28" charset="-128"/>
              </a:rPr>
              <a:t>Weisbord</a:t>
            </a:r>
            <a:r>
              <a:rPr lang="de-DE" sz="1200" dirty="0">
                <a:solidFill>
                  <a:srgbClr val="00799B"/>
                </a:solidFill>
                <a:latin typeface="Arial" charset="0"/>
                <a:ea typeface="ＭＳ Ｐゴシック" pitchFamily="28" charset="-128"/>
              </a:rPr>
              <a:t>, S. D., et al. (2018). "</a:t>
            </a:r>
            <a:r>
              <a:rPr lang="de-DE" sz="1200" b="1" dirty="0">
                <a:solidFill>
                  <a:srgbClr val="00799B"/>
                </a:solidFill>
                <a:latin typeface="Arial" charset="0"/>
                <a:ea typeface="ＭＳ Ｐゴシック" pitchFamily="28" charset="-128"/>
              </a:rPr>
              <a:t>Outcomes after </a:t>
            </a:r>
            <a:r>
              <a:rPr lang="de-DE" sz="1200" b="1" dirty="0" err="1">
                <a:solidFill>
                  <a:srgbClr val="00799B"/>
                </a:solidFill>
                <a:latin typeface="Arial" charset="0"/>
                <a:ea typeface="ＭＳ Ｐゴシック" pitchFamily="28" charset="-128"/>
              </a:rPr>
              <a:t>Angiography</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with</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Sodium</a:t>
            </a:r>
            <a:r>
              <a:rPr lang="de-DE" sz="1200" b="1" dirty="0">
                <a:solidFill>
                  <a:srgbClr val="00799B"/>
                </a:solidFill>
                <a:latin typeface="Arial" charset="0"/>
                <a:ea typeface="ＭＳ Ｐゴシック" pitchFamily="28" charset="-128"/>
              </a:rPr>
              <a:t> Bicarbonate and </a:t>
            </a:r>
            <a:r>
              <a:rPr lang="de-DE" sz="1200" b="1" dirty="0" err="1">
                <a:solidFill>
                  <a:srgbClr val="00799B"/>
                </a:solidFill>
                <a:latin typeface="Arial" charset="0"/>
                <a:ea typeface="ＭＳ Ｐゴシック" pitchFamily="28" charset="-128"/>
              </a:rPr>
              <a:t>Acetylcysteine</a:t>
            </a:r>
            <a:r>
              <a:rPr lang="de-DE" sz="1200" b="1" dirty="0">
                <a:solidFill>
                  <a:srgbClr val="00799B"/>
                </a:solidFill>
                <a:latin typeface="Arial" charset="0"/>
                <a:ea typeface="ＭＳ Ｐゴシック" pitchFamily="28" charset="-128"/>
              </a:rPr>
              <a:t>.</a:t>
            </a:r>
            <a:r>
              <a:rPr lang="de-DE" sz="1200" dirty="0">
                <a:solidFill>
                  <a:srgbClr val="00799B"/>
                </a:solidFill>
                <a:latin typeface="Arial" charset="0"/>
                <a:ea typeface="ＭＳ Ｐゴシック" pitchFamily="28" charset="-128"/>
              </a:rPr>
              <a:t>" N Engl J Med 378(7): 603-614.</a:t>
            </a:r>
          </a:p>
        </p:txBody>
      </p:sp>
      <p:sp>
        <p:nvSpPr>
          <p:cNvPr id="9" name="Rechteck 8">
            <a:extLst>
              <a:ext uri="{FF2B5EF4-FFF2-40B4-BE49-F238E27FC236}">
                <a16:creationId xmlns:a16="http://schemas.microsoft.com/office/drawing/2014/main" id="{DCD5D469-86B6-4A5B-B490-F59E3240C444}"/>
              </a:ext>
            </a:extLst>
          </p:cNvPr>
          <p:cNvSpPr/>
          <p:nvPr/>
        </p:nvSpPr>
        <p:spPr bwMode="auto">
          <a:xfrm>
            <a:off x="3995936" y="5661248"/>
            <a:ext cx="432048"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3000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0" name="Ellipse 9">
            <a:extLst>
              <a:ext uri="{FF2B5EF4-FFF2-40B4-BE49-F238E27FC236}">
                <a16:creationId xmlns:a16="http://schemas.microsoft.com/office/drawing/2014/main" id="{9BF87CAE-4E11-4B55-A7DB-532C3B372CE6}"/>
              </a:ext>
            </a:extLst>
          </p:cNvPr>
          <p:cNvSpPr/>
          <p:nvPr/>
        </p:nvSpPr>
        <p:spPr bwMode="auto">
          <a:xfrm>
            <a:off x="3995936" y="5589240"/>
            <a:ext cx="504056" cy="360040"/>
          </a:xfrm>
          <a:prstGeom prst="ellipse">
            <a:avLst/>
          </a:prstGeom>
          <a:solidFill>
            <a:schemeClr val="accent2">
              <a:alpha val="50000"/>
            </a:schemeClr>
          </a:solidFill>
          <a:ln w="95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3000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1" name="Ellipse 10">
            <a:extLst>
              <a:ext uri="{FF2B5EF4-FFF2-40B4-BE49-F238E27FC236}">
                <a16:creationId xmlns:a16="http://schemas.microsoft.com/office/drawing/2014/main" id="{6926129C-2276-461C-BEEA-E4B5C9D5F1B9}"/>
              </a:ext>
            </a:extLst>
          </p:cNvPr>
          <p:cNvSpPr/>
          <p:nvPr/>
        </p:nvSpPr>
        <p:spPr bwMode="auto">
          <a:xfrm>
            <a:off x="6113985" y="5589240"/>
            <a:ext cx="504056" cy="360040"/>
          </a:xfrm>
          <a:prstGeom prst="ellipse">
            <a:avLst/>
          </a:prstGeom>
          <a:solidFill>
            <a:schemeClr val="accent2">
              <a:alpha val="50000"/>
            </a:schemeClr>
          </a:solidFill>
          <a:ln w="95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3000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2" name="Rechteck 11">
            <a:extLst>
              <a:ext uri="{FF2B5EF4-FFF2-40B4-BE49-F238E27FC236}">
                <a16:creationId xmlns:a16="http://schemas.microsoft.com/office/drawing/2014/main" id="{922A6D80-AC7F-4434-8C9B-46E6C727059C}"/>
              </a:ext>
            </a:extLst>
          </p:cNvPr>
          <p:cNvSpPr/>
          <p:nvPr/>
        </p:nvSpPr>
        <p:spPr bwMode="auto">
          <a:xfrm>
            <a:off x="2339752" y="4869160"/>
            <a:ext cx="5256584" cy="360040"/>
          </a:xfrm>
          <a:prstGeom prst="rect">
            <a:avLst/>
          </a:prstGeom>
          <a:solidFill>
            <a:srgbClr val="FFC000">
              <a:alpha val="50000"/>
            </a:srgbClr>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3000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5551441"/>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6B5E1B0-1CA6-4D42-A401-625B442FDF50}"/>
              </a:ext>
            </a:extLst>
          </p:cNvPr>
          <p:cNvSpPr>
            <a:spLocks noGrp="1"/>
          </p:cNvSpPr>
          <p:nvPr>
            <p:ph type="title"/>
          </p:nvPr>
        </p:nvSpPr>
        <p:spPr/>
        <p:txBody>
          <a:bodyPr/>
          <a:lstStyle/>
          <a:p>
            <a:r>
              <a:rPr lang="de-DE" dirty="0"/>
              <a:t>Renale Endpunkte</a:t>
            </a:r>
          </a:p>
        </p:txBody>
      </p:sp>
      <p:pic>
        <p:nvPicPr>
          <p:cNvPr id="5" name="Grafik 4">
            <a:extLst>
              <a:ext uri="{FF2B5EF4-FFF2-40B4-BE49-F238E27FC236}">
                <a16:creationId xmlns:a16="http://schemas.microsoft.com/office/drawing/2014/main" id="{2D9FB4AC-98D7-421A-B497-8BAFA1304F95}"/>
              </a:ext>
            </a:extLst>
          </p:cNvPr>
          <p:cNvPicPr>
            <a:picLocks noChangeAspect="1"/>
          </p:cNvPicPr>
          <p:nvPr/>
        </p:nvPicPr>
        <p:blipFill>
          <a:blip r:embed="rId2"/>
          <a:stretch>
            <a:fillRect/>
          </a:stretch>
        </p:blipFill>
        <p:spPr>
          <a:xfrm>
            <a:off x="0" y="1551743"/>
            <a:ext cx="9144000" cy="3754514"/>
          </a:xfrm>
          <a:prstGeom prst="rect">
            <a:avLst/>
          </a:prstGeom>
        </p:spPr>
      </p:pic>
      <p:sp>
        <p:nvSpPr>
          <p:cNvPr id="6" name="Rechteck 5">
            <a:extLst>
              <a:ext uri="{FF2B5EF4-FFF2-40B4-BE49-F238E27FC236}">
                <a16:creationId xmlns:a16="http://schemas.microsoft.com/office/drawing/2014/main" id="{8153D665-8A1F-45F7-A7E4-621D8FFF0832}"/>
              </a:ext>
            </a:extLst>
          </p:cNvPr>
          <p:cNvSpPr/>
          <p:nvPr/>
        </p:nvSpPr>
        <p:spPr>
          <a:xfrm>
            <a:off x="2166260" y="6374148"/>
            <a:ext cx="5472608" cy="482889"/>
          </a:xfrm>
          <a:prstGeom prst="rect">
            <a:avLst/>
          </a:prstGeom>
        </p:spPr>
        <p:txBody>
          <a:bodyPr wrap="square">
            <a:spAutoFit/>
          </a:bodyPr>
          <a:lstStyle/>
          <a:p>
            <a:pPr algn="r"/>
            <a:r>
              <a:rPr lang="de-DE" sz="1200" dirty="0" err="1">
                <a:solidFill>
                  <a:srgbClr val="00799B"/>
                </a:solidFill>
                <a:latin typeface="Arial" charset="0"/>
                <a:ea typeface="ＭＳ Ｐゴシック" pitchFamily="28" charset="-128"/>
              </a:rPr>
              <a:t>Weisbord</a:t>
            </a:r>
            <a:r>
              <a:rPr lang="de-DE" sz="1200" dirty="0">
                <a:solidFill>
                  <a:srgbClr val="00799B"/>
                </a:solidFill>
                <a:latin typeface="Arial" charset="0"/>
                <a:ea typeface="ＭＳ Ｐゴシック" pitchFamily="28" charset="-128"/>
              </a:rPr>
              <a:t>, S. D., et al. (2018). "</a:t>
            </a:r>
            <a:r>
              <a:rPr lang="de-DE" sz="1200" b="1" dirty="0">
                <a:solidFill>
                  <a:srgbClr val="00799B"/>
                </a:solidFill>
                <a:latin typeface="Arial" charset="0"/>
                <a:ea typeface="ＭＳ Ｐゴシック" pitchFamily="28" charset="-128"/>
              </a:rPr>
              <a:t>Outcomes after </a:t>
            </a:r>
            <a:r>
              <a:rPr lang="de-DE" sz="1200" b="1" dirty="0" err="1">
                <a:solidFill>
                  <a:srgbClr val="00799B"/>
                </a:solidFill>
                <a:latin typeface="Arial" charset="0"/>
                <a:ea typeface="ＭＳ Ｐゴシック" pitchFamily="28" charset="-128"/>
              </a:rPr>
              <a:t>Angiography</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with</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Sodium</a:t>
            </a:r>
            <a:r>
              <a:rPr lang="de-DE" sz="1200" b="1" dirty="0">
                <a:solidFill>
                  <a:srgbClr val="00799B"/>
                </a:solidFill>
                <a:latin typeface="Arial" charset="0"/>
                <a:ea typeface="ＭＳ Ｐゴシック" pitchFamily="28" charset="-128"/>
              </a:rPr>
              <a:t> Bicarbonate and </a:t>
            </a:r>
            <a:r>
              <a:rPr lang="de-DE" sz="1200" b="1" dirty="0" err="1">
                <a:solidFill>
                  <a:srgbClr val="00799B"/>
                </a:solidFill>
                <a:latin typeface="Arial" charset="0"/>
                <a:ea typeface="ＭＳ Ｐゴシック" pitchFamily="28" charset="-128"/>
              </a:rPr>
              <a:t>Acetylcysteine</a:t>
            </a:r>
            <a:r>
              <a:rPr lang="de-DE" sz="1200" b="1" dirty="0">
                <a:solidFill>
                  <a:srgbClr val="00799B"/>
                </a:solidFill>
                <a:latin typeface="Arial" charset="0"/>
                <a:ea typeface="ＭＳ Ｐゴシック" pitchFamily="28" charset="-128"/>
              </a:rPr>
              <a:t>.</a:t>
            </a:r>
            <a:r>
              <a:rPr lang="de-DE" sz="1200" dirty="0">
                <a:solidFill>
                  <a:srgbClr val="00799B"/>
                </a:solidFill>
                <a:latin typeface="Arial" charset="0"/>
                <a:ea typeface="ＭＳ Ｐゴシック" pitchFamily="28" charset="-128"/>
              </a:rPr>
              <a:t>" N Engl J Med 378(7): 603-614.</a:t>
            </a:r>
          </a:p>
        </p:txBody>
      </p:sp>
      <p:sp>
        <p:nvSpPr>
          <p:cNvPr id="7" name="Ellipse 6">
            <a:extLst>
              <a:ext uri="{FF2B5EF4-FFF2-40B4-BE49-F238E27FC236}">
                <a16:creationId xmlns:a16="http://schemas.microsoft.com/office/drawing/2014/main" id="{33E88269-15F1-4309-BCC3-7257F0C84D92}"/>
              </a:ext>
            </a:extLst>
          </p:cNvPr>
          <p:cNvSpPr/>
          <p:nvPr/>
        </p:nvSpPr>
        <p:spPr bwMode="auto">
          <a:xfrm>
            <a:off x="6516216" y="1628800"/>
            <a:ext cx="1224136" cy="3898530"/>
          </a:xfrm>
          <a:prstGeom prst="ellipse">
            <a:avLst/>
          </a:prstGeom>
          <a:solidFill>
            <a:srgbClr val="00B050">
              <a:alpha val="40000"/>
            </a:srgbClr>
          </a:solidFill>
          <a:ln cap="sq">
            <a:solidFill>
              <a:schemeClr val="accent1"/>
            </a:solidFill>
            <a:beve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3000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83881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Prävention</a:t>
            </a:r>
          </a:p>
        </p:txBody>
      </p:sp>
      <p:pic>
        <p:nvPicPr>
          <p:cNvPr id="6" name="Inhaltsplatzhalter 5"/>
          <p:cNvPicPr>
            <a:picLocks noGrp="1" noChangeAspect="1"/>
          </p:cNvPicPr>
          <p:nvPr>
            <p:ph idx="1"/>
          </p:nvPr>
        </p:nvPicPr>
        <p:blipFill>
          <a:blip r:embed="rId3"/>
          <a:stretch>
            <a:fillRect/>
          </a:stretch>
        </p:blipFill>
        <p:spPr>
          <a:xfrm>
            <a:off x="385686" y="1328057"/>
            <a:ext cx="8588432" cy="4648200"/>
          </a:xfrm>
          <a:prstGeom prst="rect">
            <a:avLst/>
          </a:prstGeom>
        </p:spPr>
      </p:pic>
      <p:grpSp>
        <p:nvGrpSpPr>
          <p:cNvPr id="12" name="Gruppieren 11"/>
          <p:cNvGrpSpPr/>
          <p:nvPr/>
        </p:nvGrpSpPr>
        <p:grpSpPr>
          <a:xfrm>
            <a:off x="304800" y="1281718"/>
            <a:ext cx="8506049" cy="3461655"/>
            <a:chOff x="304800" y="1281718"/>
            <a:chExt cx="8506049" cy="3461655"/>
          </a:xfrm>
        </p:grpSpPr>
        <p:sp>
          <p:nvSpPr>
            <p:cNvPr id="7" name="Rechteck 6"/>
            <p:cNvSpPr/>
            <p:nvPr/>
          </p:nvSpPr>
          <p:spPr bwMode="auto">
            <a:xfrm>
              <a:off x="794654" y="3676573"/>
              <a:ext cx="8016195" cy="1066800"/>
            </a:xfrm>
            <a:prstGeom prst="rect">
              <a:avLst/>
            </a:prstGeom>
            <a:solidFill>
              <a:schemeClr val="accent1">
                <a:lumMod val="50000"/>
                <a:lumOff val="50000"/>
                <a:alpha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28" charset="-128"/>
              </a:endParaRPr>
            </a:p>
          </p:txBody>
        </p:sp>
        <p:sp>
          <p:nvSpPr>
            <p:cNvPr id="8" name="Rechteck 7"/>
            <p:cNvSpPr/>
            <p:nvPr/>
          </p:nvSpPr>
          <p:spPr bwMode="auto">
            <a:xfrm>
              <a:off x="359226" y="3013226"/>
              <a:ext cx="1356028" cy="668791"/>
            </a:xfrm>
            <a:prstGeom prst="rect">
              <a:avLst/>
            </a:prstGeom>
            <a:solidFill>
              <a:schemeClr val="accent1">
                <a:lumMod val="50000"/>
                <a:lumOff val="50000"/>
                <a:alpha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28" charset="-128"/>
              </a:endParaRPr>
            </a:p>
          </p:txBody>
        </p:sp>
        <p:sp>
          <p:nvSpPr>
            <p:cNvPr id="9" name="Rechteck 8"/>
            <p:cNvSpPr/>
            <p:nvPr/>
          </p:nvSpPr>
          <p:spPr bwMode="auto">
            <a:xfrm>
              <a:off x="3113311" y="2122714"/>
              <a:ext cx="5236029" cy="402771"/>
            </a:xfrm>
            <a:prstGeom prst="rect">
              <a:avLst/>
            </a:prstGeom>
            <a:solidFill>
              <a:srgbClr val="FDF0C3">
                <a:alpha val="4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28" charset="-128"/>
              </a:endParaRPr>
            </a:p>
          </p:txBody>
        </p:sp>
        <p:sp>
          <p:nvSpPr>
            <p:cNvPr id="10" name="Rechteck 9"/>
            <p:cNvSpPr/>
            <p:nvPr/>
          </p:nvSpPr>
          <p:spPr bwMode="auto">
            <a:xfrm>
              <a:off x="304800" y="1281718"/>
              <a:ext cx="5236029" cy="402771"/>
            </a:xfrm>
            <a:prstGeom prst="rect">
              <a:avLst/>
            </a:prstGeom>
            <a:solidFill>
              <a:srgbClr val="FDF0C3">
                <a:alpha val="4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28" charset="-128"/>
              </a:endParaRPr>
            </a:p>
          </p:txBody>
        </p:sp>
      </p:grpSp>
      <p:sp>
        <p:nvSpPr>
          <p:cNvPr id="13" name="Rechteck 12">
            <a:extLst>
              <a:ext uri="{FF2B5EF4-FFF2-40B4-BE49-F238E27FC236}">
                <a16:creationId xmlns:a16="http://schemas.microsoft.com/office/drawing/2014/main" id="{7E097E0E-79CD-4C87-A78D-3F0E5E6CFB3B}"/>
              </a:ext>
            </a:extLst>
          </p:cNvPr>
          <p:cNvSpPr/>
          <p:nvPr/>
        </p:nvSpPr>
        <p:spPr>
          <a:xfrm>
            <a:off x="2339752" y="6234568"/>
            <a:ext cx="5298408" cy="61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de-DE" sz="1050" dirty="0">
                <a:solidFill>
                  <a:srgbClr val="00799B"/>
                </a:solidFill>
                <a:latin typeface="Arial" charset="0"/>
                <a:ea typeface="ＭＳ Ｐゴシック" pitchFamily="28" charset="-128"/>
                <a:cs typeface="Arial" panose="020B0604020202020204" pitchFamily="34" charset="0"/>
              </a:rPr>
              <a:t>Subramaniam RM </a:t>
            </a:r>
            <a:r>
              <a:rPr lang="en-US" sz="1050" dirty="0">
                <a:solidFill>
                  <a:srgbClr val="00799B"/>
                </a:solidFill>
                <a:latin typeface="Arial" charset="0"/>
                <a:ea typeface="ＭＳ Ｐゴシック" pitchFamily="28" charset="-128"/>
                <a:cs typeface="Arial" panose="020B0604020202020204" pitchFamily="34" charset="0"/>
              </a:rPr>
              <a:t>et al. </a:t>
            </a:r>
            <a:r>
              <a:rPr lang="en-US" sz="1050" b="1" dirty="0">
                <a:solidFill>
                  <a:srgbClr val="00799B"/>
                </a:solidFill>
                <a:latin typeface="Arial" charset="0"/>
                <a:ea typeface="ＭＳ Ｐゴシック" pitchFamily="28" charset="-128"/>
                <a:cs typeface="Arial" panose="020B0604020202020204" pitchFamily="34" charset="0"/>
              </a:rPr>
              <a:t>Effectiveness of prevention strategies for contrast-induced nephropathy: a systematic review </a:t>
            </a:r>
            <a:r>
              <a:rPr lang="sv-SE" sz="1050" b="1" dirty="0">
                <a:solidFill>
                  <a:srgbClr val="00799B"/>
                </a:solidFill>
                <a:latin typeface="Arial" charset="0"/>
                <a:ea typeface="ＭＳ Ｐゴシック" pitchFamily="28" charset="-128"/>
                <a:cs typeface="Arial" panose="020B0604020202020204" pitchFamily="34" charset="0"/>
              </a:rPr>
              <a:t>and meta-analysis. </a:t>
            </a:r>
            <a:r>
              <a:rPr lang="sv-SE" sz="1050" dirty="0">
                <a:solidFill>
                  <a:srgbClr val="00799B"/>
                </a:solidFill>
                <a:latin typeface="Arial" charset="0"/>
                <a:ea typeface="ＭＳ Ｐゴシック" pitchFamily="28" charset="-128"/>
                <a:cs typeface="Arial" panose="020B0604020202020204" pitchFamily="34" charset="0"/>
              </a:rPr>
              <a:t>Ann Intern Med. 2016;164(6):406-416.</a:t>
            </a:r>
            <a:endParaRPr lang="de-DE" altLang="de-DE" sz="1050" dirty="0">
              <a:solidFill>
                <a:srgbClr val="00799B"/>
              </a:solidFill>
              <a:latin typeface="Arial" charset="0"/>
              <a:ea typeface="ＭＳ Ｐゴシック" pitchFamily="28" charset="-128"/>
              <a:cs typeface="Arial" panose="020B0604020202020204" pitchFamily="34" charset="0"/>
            </a:endParaRPr>
          </a:p>
        </p:txBody>
      </p:sp>
    </p:spTree>
    <p:extLst>
      <p:ext uri="{BB962C8B-B14F-4D97-AF65-F5344CB8AC3E}">
        <p14:creationId xmlns:p14="http://schemas.microsoft.com/office/powerpoint/2010/main" val="88314037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F5B5C85-FE08-4D0B-A3BC-533AC15980A3}"/>
              </a:ext>
            </a:extLst>
          </p:cNvPr>
          <p:cNvSpPr>
            <a:spLocks noGrp="1"/>
          </p:cNvSpPr>
          <p:nvPr>
            <p:ph idx="1"/>
          </p:nvPr>
        </p:nvSpPr>
        <p:spPr/>
        <p:txBody>
          <a:bodyPr/>
          <a:lstStyle/>
          <a:p>
            <a:pPr marL="342900" indent="-342900">
              <a:buAutoNum type="arabicPeriod"/>
            </a:pPr>
            <a:r>
              <a:rPr lang="de-DE" dirty="0"/>
              <a:t>Es sind mehr Menschen aufgrund von Kontrastmittelphobie gestorben als an Kontrastmittel</a:t>
            </a:r>
          </a:p>
          <a:p>
            <a:pPr marL="342900" indent="-342900">
              <a:buAutoNum type="arabicPeriod"/>
            </a:pPr>
            <a:r>
              <a:rPr lang="de-DE" dirty="0"/>
              <a:t>Adäquate Diagnostik und Therapie ist Garant für adäquate Versorgung</a:t>
            </a:r>
          </a:p>
          <a:p>
            <a:pPr marL="342900" indent="-342900">
              <a:buAutoNum type="arabicPeriod"/>
            </a:pPr>
            <a:r>
              <a:rPr lang="de-DE" dirty="0"/>
              <a:t>Jodhaltige Kontrastmittel haben eine geringe Toxizität</a:t>
            </a:r>
          </a:p>
          <a:p>
            <a:pPr marL="722313" lvl="1" indent="-342900"/>
            <a:r>
              <a:rPr lang="de-DE" dirty="0"/>
              <a:t>Aber sie haben eine</a:t>
            </a:r>
          </a:p>
          <a:p>
            <a:pPr marL="342900" indent="-342900">
              <a:buAutoNum type="arabicPeriod"/>
            </a:pPr>
            <a:r>
              <a:rPr lang="de-DE" dirty="0"/>
              <a:t>(Zu) viel Volumen ist keine Protektion</a:t>
            </a:r>
          </a:p>
          <a:p>
            <a:pPr marL="342900" indent="-342900">
              <a:buAutoNum type="arabicPeriod"/>
            </a:pPr>
            <a:r>
              <a:rPr lang="de-DE" dirty="0"/>
              <a:t>Medikamentöse Ergänzungen haben keine Indikation</a:t>
            </a:r>
          </a:p>
          <a:p>
            <a:pPr marL="722313" lvl="1" indent="-342900"/>
            <a:r>
              <a:rPr lang="de-DE" dirty="0"/>
              <a:t>Kein ACC</a:t>
            </a:r>
          </a:p>
          <a:p>
            <a:pPr marL="722313" lvl="1" indent="-342900"/>
            <a:r>
              <a:rPr lang="de-DE" dirty="0"/>
              <a:t>Keine Statine (jedenfalls nicht wegen des Kontrastmittel)</a:t>
            </a:r>
          </a:p>
          <a:p>
            <a:pPr marL="722313" lvl="1" indent="-342900"/>
            <a:r>
              <a:rPr lang="de-DE" dirty="0"/>
              <a:t>Kein Vitamin E</a:t>
            </a:r>
          </a:p>
          <a:p>
            <a:pPr marL="722313" lvl="1" indent="-342900"/>
            <a:r>
              <a:rPr lang="de-DE" dirty="0"/>
              <a:t>Kein Theophyllin</a:t>
            </a:r>
          </a:p>
          <a:p>
            <a:pPr marL="342900" indent="-342900">
              <a:buAutoNum type="arabicPeriod"/>
            </a:pPr>
            <a:endParaRPr lang="de-DE" dirty="0"/>
          </a:p>
        </p:txBody>
      </p:sp>
      <p:sp>
        <p:nvSpPr>
          <p:cNvPr id="3" name="Titel 2">
            <a:extLst>
              <a:ext uri="{FF2B5EF4-FFF2-40B4-BE49-F238E27FC236}">
                <a16:creationId xmlns:a16="http://schemas.microsoft.com/office/drawing/2014/main" id="{0144D558-1E34-46E1-9B51-5A45489093C2}"/>
              </a:ext>
            </a:extLst>
          </p:cNvPr>
          <p:cNvSpPr>
            <a:spLocks noGrp="1"/>
          </p:cNvSpPr>
          <p:nvPr>
            <p:ph type="title"/>
          </p:nvPr>
        </p:nvSpPr>
        <p:spPr/>
        <p:txBody>
          <a:bodyPr/>
          <a:lstStyle/>
          <a:p>
            <a:r>
              <a:rPr lang="de-DE" dirty="0"/>
              <a:t>Kernbotschaften</a:t>
            </a:r>
          </a:p>
        </p:txBody>
      </p:sp>
      <p:sp>
        <p:nvSpPr>
          <p:cNvPr id="4" name="Textfeld 3">
            <a:extLst>
              <a:ext uri="{FF2B5EF4-FFF2-40B4-BE49-F238E27FC236}">
                <a16:creationId xmlns:a16="http://schemas.microsoft.com/office/drawing/2014/main" id="{87966DF6-B174-4ABF-A31D-9CA426836449}"/>
              </a:ext>
            </a:extLst>
          </p:cNvPr>
          <p:cNvSpPr txBox="1"/>
          <p:nvPr/>
        </p:nvSpPr>
        <p:spPr>
          <a:xfrm>
            <a:off x="3369022" y="7545849"/>
            <a:ext cx="3888184" cy="717119"/>
          </a:xfrm>
          <a:prstGeom prst="rect">
            <a:avLst/>
          </a:prstGeom>
          <a:noFill/>
        </p:spPr>
        <p:txBody>
          <a:bodyPr wrap="square" rtlCol="0">
            <a:spAutoFit/>
          </a:bodyPr>
          <a:lstStyle/>
          <a:p>
            <a:r>
              <a:rPr lang="de-DE" sz="4000" b="1" i="1" dirty="0">
                <a:solidFill>
                  <a:srgbClr val="0000FF"/>
                </a:solidFill>
                <a:sym typeface="Wingdings" panose="05000000000000000000" pitchFamily="2" charset="2"/>
              </a:rPr>
              <a:t> </a:t>
            </a:r>
            <a:r>
              <a:rPr lang="de-DE" sz="4000" b="1" i="1" dirty="0">
                <a:solidFill>
                  <a:srgbClr val="0000FF"/>
                </a:solidFill>
              </a:rPr>
              <a:t>Just do </a:t>
            </a:r>
            <a:r>
              <a:rPr lang="de-DE" sz="4000" b="1" i="1" dirty="0" err="1">
                <a:solidFill>
                  <a:srgbClr val="0000FF"/>
                </a:solidFill>
              </a:rPr>
              <a:t>it</a:t>
            </a:r>
            <a:r>
              <a:rPr lang="de-DE" sz="4000" b="1" i="1" dirty="0">
                <a:solidFill>
                  <a:srgbClr val="0000FF"/>
                </a:solidFill>
              </a:rPr>
              <a:t> !</a:t>
            </a:r>
          </a:p>
        </p:txBody>
      </p:sp>
      <p:pic>
        <p:nvPicPr>
          <p:cNvPr id="4098" name="Picture 2" descr="Bildergebnis fÃ¼r just do it nike">
            <a:extLst>
              <a:ext uri="{FF2B5EF4-FFF2-40B4-BE49-F238E27FC236}">
                <a16:creationId xmlns:a16="http://schemas.microsoft.com/office/drawing/2014/main" id="{B2D9AD0F-18F0-48F5-B816-85EF0C418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424124"/>
            <a:ext cx="3333278" cy="268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193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Take Home Message</a:t>
            </a:r>
          </a:p>
        </p:txBody>
      </p:sp>
      <p:sp>
        <p:nvSpPr>
          <p:cNvPr id="3" name="Inhaltsplatzhalter 2"/>
          <p:cNvSpPr>
            <a:spLocks noGrp="1"/>
          </p:cNvSpPr>
          <p:nvPr>
            <p:ph idx="1"/>
          </p:nvPr>
        </p:nvSpPr>
        <p:spPr>
          <a:xfrm>
            <a:off x="750095" y="1377950"/>
            <a:ext cx="7422306" cy="4932363"/>
          </a:xfrm>
        </p:spPr>
        <p:txBody>
          <a:bodyPr/>
          <a:lstStyle/>
          <a:p>
            <a:pPr marL="0" indent="0">
              <a:buNone/>
            </a:pPr>
            <a:r>
              <a:rPr lang="de-DE" sz="2000" b="1" dirty="0"/>
              <a:t>Kontrastmittel sind </a:t>
            </a:r>
            <a:endParaRPr lang="de-DE" sz="2000" dirty="0"/>
          </a:p>
          <a:p>
            <a:pPr marL="342900" indent="-342900">
              <a:buFont typeface="Arial" panose="020B0604020202020204" pitchFamily="34" charset="0"/>
              <a:buChar char="•"/>
            </a:pPr>
            <a:r>
              <a:rPr lang="de-DE" sz="2000" dirty="0"/>
              <a:t>diagnostisch extrem hilfreich und oft unverzichtbar</a:t>
            </a:r>
          </a:p>
          <a:p>
            <a:pPr marL="342900" indent="-342900">
              <a:buFont typeface="Arial" panose="020B0604020202020204" pitchFamily="34" charset="0"/>
              <a:buChar char="•"/>
            </a:pPr>
            <a:r>
              <a:rPr lang="de-DE" sz="2000" dirty="0"/>
              <a:t>sollten bei sinnhafter Indikation eingesetzt werden </a:t>
            </a:r>
          </a:p>
          <a:p>
            <a:pPr lvl="2"/>
            <a:r>
              <a:rPr lang="de-DE" dirty="0"/>
              <a:t>wie alle Medikamente</a:t>
            </a:r>
          </a:p>
          <a:p>
            <a:pPr marL="342900" indent="-342900">
              <a:buFont typeface="Arial" panose="020B0604020202020204" pitchFamily="34" charset="0"/>
              <a:buChar char="•"/>
            </a:pPr>
            <a:r>
              <a:rPr lang="de-DE" sz="2000" dirty="0"/>
              <a:t>schädigen die Niere deutlich weniger als angenommen</a:t>
            </a:r>
          </a:p>
          <a:p>
            <a:pPr marL="342900" indent="-342900">
              <a:buFont typeface="Arial" panose="020B0604020202020204" pitchFamily="34" charset="0"/>
              <a:buChar char="•"/>
            </a:pPr>
            <a:endParaRPr lang="de-DE" sz="2000" dirty="0"/>
          </a:p>
          <a:p>
            <a:r>
              <a:rPr lang="de-DE" sz="2000" b="1" dirty="0"/>
              <a:t>ABER: </a:t>
            </a:r>
          </a:p>
          <a:p>
            <a:pPr marL="342900" indent="-342900">
              <a:buFont typeface="Arial" panose="020B0604020202020204" pitchFamily="34" charset="0"/>
              <a:buChar char="•"/>
            </a:pPr>
            <a:r>
              <a:rPr lang="de-DE" sz="2000" dirty="0"/>
              <a:t>Akute Nierenschädigung ist ein ernstes / bedrohliches Krankheitsbild mit VIELEN Ursachen</a:t>
            </a:r>
          </a:p>
          <a:p>
            <a:pPr marL="342900" indent="-342900">
              <a:buFont typeface="Arial" panose="020B0604020202020204" pitchFamily="34" charset="0"/>
              <a:buChar char="•"/>
            </a:pPr>
            <a:r>
              <a:rPr lang="de-DE" sz="2000" dirty="0"/>
              <a:t>Abklärung / Therapie häufig den Einsatz von Kontrastmittel notwendig machen und rechtfertigen</a:t>
            </a:r>
          </a:p>
          <a:p>
            <a:pPr marL="342900" indent="-342900">
              <a:buFont typeface="Arial" panose="020B0604020202020204" pitchFamily="34" charset="0"/>
              <a:buChar char="•"/>
            </a:pPr>
            <a:r>
              <a:rPr lang="de-DE" sz="2000" dirty="0"/>
              <a:t>Abklärung durch Nephrologen!°</a:t>
            </a:r>
          </a:p>
          <a:p>
            <a:pPr marL="342900" lvl="2" indent="-342900">
              <a:buFont typeface="Arial" panose="020B0604020202020204" pitchFamily="34" charset="0"/>
              <a:buChar char="•"/>
            </a:pPr>
            <a:endParaRPr lang="de-DE" sz="2000" dirty="0"/>
          </a:p>
          <a:p>
            <a:endParaRPr lang="de-DE" dirty="0"/>
          </a:p>
        </p:txBody>
      </p:sp>
    </p:spTree>
    <p:extLst>
      <p:ext uri="{BB962C8B-B14F-4D97-AF65-F5344CB8AC3E}">
        <p14:creationId xmlns:p14="http://schemas.microsoft.com/office/powerpoint/2010/main" val="3831827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de-DE" altLang="de-DE"/>
              <a:t>Wann den Nephrologen rufen</a:t>
            </a:r>
          </a:p>
        </p:txBody>
      </p:sp>
      <p:pic>
        <p:nvPicPr>
          <p:cNvPr id="7065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1125538"/>
            <a:ext cx="9144000" cy="5029200"/>
          </a:xfrm>
          <a:noFill/>
          <a:ln>
            <a:solidFill>
              <a:schemeClr val="tx1"/>
            </a:solidFill>
            <a:miter lim="800000"/>
            <a:headEnd/>
            <a:tailEnd/>
          </a:ln>
        </p:spPr>
      </p:pic>
      <p:sp>
        <p:nvSpPr>
          <p:cNvPr id="70660" name="Rectangle 4"/>
          <p:cNvSpPr>
            <a:spLocks noChangeArrowheads="1"/>
          </p:cNvSpPr>
          <p:nvPr/>
        </p:nvSpPr>
        <p:spPr bwMode="auto">
          <a:xfrm>
            <a:off x="0" y="0"/>
            <a:ext cx="9144000" cy="213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de-DE" altLang="de-DE" sz="3200" b="1" u="sng"/>
              <a:t>Zeitpunkt Kontakt Nephrologie</a:t>
            </a:r>
          </a:p>
          <a:p>
            <a:pPr algn="ctr" eaLnBrk="1" hangingPunct="1"/>
            <a:r>
              <a:rPr lang="de-DE" altLang="de-DE" sz="3200" b="1" u="sng"/>
              <a:t>und Mortalität</a:t>
            </a:r>
            <a:endParaRPr lang="de-DE" altLang="de-DE" sz="3200" b="1"/>
          </a:p>
          <a:p>
            <a:pPr algn="ctr" eaLnBrk="1" hangingPunct="1"/>
            <a:r>
              <a:rPr lang="de-DE" altLang="de-DE" sz="3200" b="1"/>
              <a:t>bzw. </a:t>
            </a:r>
            <a:r>
              <a:rPr lang="de-DE" altLang="de-DE" sz="3200" b="1" u="sng"/>
              <a:t>Nierenfunktion</a:t>
            </a:r>
          </a:p>
        </p:txBody>
      </p:sp>
      <p:sp>
        <p:nvSpPr>
          <p:cNvPr id="376837" name="Oval 5"/>
          <p:cNvSpPr>
            <a:spLocks noChangeArrowheads="1"/>
          </p:cNvSpPr>
          <p:nvPr/>
        </p:nvSpPr>
        <p:spPr bwMode="auto">
          <a:xfrm>
            <a:off x="5580063" y="2205038"/>
            <a:ext cx="2952750" cy="863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de-DE" sz="1800"/>
          </a:p>
        </p:txBody>
      </p:sp>
      <p:sp>
        <p:nvSpPr>
          <p:cNvPr id="70662" name="Rectangle 6"/>
          <p:cNvSpPr>
            <a:spLocks noChangeArrowheads="1"/>
          </p:cNvSpPr>
          <p:nvPr/>
        </p:nvSpPr>
        <p:spPr bwMode="auto">
          <a:xfrm>
            <a:off x="0" y="4076700"/>
            <a:ext cx="9144000" cy="431800"/>
          </a:xfrm>
          <a:prstGeom prst="rect">
            <a:avLst/>
          </a:prstGeom>
          <a:solidFill>
            <a:srgbClr val="00FF00">
              <a:alpha val="3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de-DE" sz="1800"/>
          </a:p>
        </p:txBody>
      </p:sp>
      <p:sp>
        <p:nvSpPr>
          <p:cNvPr id="70663" name="Rectangle 7"/>
          <p:cNvSpPr>
            <a:spLocks noChangeArrowheads="1"/>
          </p:cNvSpPr>
          <p:nvPr/>
        </p:nvSpPr>
        <p:spPr bwMode="auto">
          <a:xfrm>
            <a:off x="0" y="4868863"/>
            <a:ext cx="9144000" cy="431800"/>
          </a:xfrm>
          <a:prstGeom prst="rect">
            <a:avLst/>
          </a:prstGeom>
          <a:solidFill>
            <a:schemeClr val="accent2">
              <a:alpha val="3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de-DE" sz="1800"/>
          </a:p>
        </p:txBody>
      </p:sp>
      <p:sp>
        <p:nvSpPr>
          <p:cNvPr id="70664" name="Rectangle 8"/>
          <p:cNvSpPr>
            <a:spLocks noChangeArrowheads="1"/>
          </p:cNvSpPr>
          <p:nvPr/>
        </p:nvSpPr>
        <p:spPr bwMode="auto">
          <a:xfrm>
            <a:off x="0" y="3322638"/>
            <a:ext cx="1258888" cy="720725"/>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de-DE" sz="1800"/>
          </a:p>
        </p:txBody>
      </p:sp>
      <p:sp>
        <p:nvSpPr>
          <p:cNvPr id="376841" name="Rectangle 9"/>
          <p:cNvSpPr>
            <a:spLocks noChangeArrowheads="1"/>
          </p:cNvSpPr>
          <p:nvPr/>
        </p:nvSpPr>
        <p:spPr bwMode="auto">
          <a:xfrm>
            <a:off x="0" y="5157192"/>
            <a:ext cx="9144000" cy="102870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de-DE" altLang="de-DE" sz="4000" b="1" dirty="0">
                <a:solidFill>
                  <a:schemeClr val="bg1"/>
                </a:solidFill>
              </a:rPr>
              <a:t>Je früher, desto besser !!</a:t>
            </a:r>
          </a:p>
        </p:txBody>
      </p:sp>
    </p:spTree>
    <p:extLst>
      <p:ext uri="{BB962C8B-B14F-4D97-AF65-F5344CB8AC3E}">
        <p14:creationId xmlns:p14="http://schemas.microsoft.com/office/powerpoint/2010/main" val="1603227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76837"/>
                                        </p:tgtEl>
                                        <p:attrNameLst>
                                          <p:attrName>style.visibility</p:attrName>
                                        </p:attrNameLst>
                                      </p:cBhvr>
                                      <p:to>
                                        <p:strVal val="visible"/>
                                      </p:to>
                                    </p:set>
                                    <p:animEffect transition="in" filter="dissolve">
                                      <p:cBhvr>
                                        <p:cTn id="7" dur="500"/>
                                        <p:tgtEl>
                                          <p:spTgt spid="376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6841"/>
                                        </p:tgtEl>
                                        <p:attrNameLst>
                                          <p:attrName>style.visibility</p:attrName>
                                        </p:attrNameLst>
                                      </p:cBhvr>
                                      <p:to>
                                        <p:strVal val="visible"/>
                                      </p:to>
                                    </p:set>
                                    <p:animEffect transition="in" filter="wipe(down)">
                                      <p:cBhvr>
                                        <p:cTn id="12" dur="500"/>
                                        <p:tgtEl>
                                          <p:spTgt spid="376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7" grpId="0" animBg="1"/>
      <p:bldP spid="37684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6" name="Rectangle 12"/>
          <p:cNvSpPr>
            <a:spLocks noChangeArrowheads="1"/>
          </p:cNvSpPr>
          <p:nvPr/>
        </p:nvSpPr>
        <p:spPr bwMode="auto">
          <a:xfrm>
            <a:off x="0" y="0"/>
            <a:ext cx="9144000" cy="179388"/>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00" tIns="72000" rIns="72000" bIns="72000" anchor="ctr"/>
          <a:lstStyle>
            <a:lvl1pPr>
              <a:spcBef>
                <a:spcPct val="80000"/>
              </a:spcBef>
              <a:buClr>
                <a:schemeClr val="tx2"/>
              </a:buClr>
              <a:buChar char="•"/>
              <a:defRPr sz="2400">
                <a:solidFill>
                  <a:schemeClr val="tx1"/>
                </a:solidFill>
                <a:latin typeface="Arial" panose="020B0604020202020204" pitchFamily="34" charset="0"/>
                <a:ea typeface="ＭＳ Ｐゴシック" pitchFamily="34" charset="-128"/>
              </a:defRPr>
            </a:lvl1pPr>
            <a:lvl2pPr marL="742950" indent="-285750">
              <a:spcBef>
                <a:spcPct val="80000"/>
              </a:spcBef>
              <a:buClr>
                <a:schemeClr val="tx2"/>
              </a:buClr>
              <a:buChar char="-"/>
              <a:defRPr sz="2000">
                <a:solidFill>
                  <a:schemeClr val="tx1"/>
                </a:solidFill>
                <a:latin typeface="Arial" panose="020B0604020202020204" pitchFamily="34" charset="0"/>
                <a:ea typeface="ＭＳ Ｐゴシック" pitchFamily="34" charset="-128"/>
              </a:defRPr>
            </a:lvl2pPr>
            <a:lvl3pPr marL="1143000" indent="-228600">
              <a:spcBef>
                <a:spcPct val="80000"/>
              </a:spcBef>
              <a:buClr>
                <a:schemeClr val="tx2"/>
              </a:buClr>
              <a:buFont typeface="Wingdings" panose="05000000000000000000" pitchFamily="2" charset="2"/>
              <a:buChar char="§"/>
              <a:defRPr>
                <a:solidFill>
                  <a:schemeClr val="tx1"/>
                </a:solidFill>
                <a:latin typeface="Arial" panose="020B0604020202020204" pitchFamily="34" charset="0"/>
                <a:ea typeface="ＭＳ Ｐゴシック" pitchFamily="34" charset="-128"/>
              </a:defRPr>
            </a:lvl3pPr>
            <a:lvl4pPr marL="1600200" indent="-228600">
              <a:spcBef>
                <a:spcPct val="80000"/>
              </a:spcBef>
              <a:buClr>
                <a:schemeClr val="tx2"/>
              </a:buClr>
              <a:buFont typeface="Arial" panose="020B0604020202020204" pitchFamily="34" charset="0"/>
              <a:buChar char="»"/>
              <a:defRPr sz="1600">
                <a:solidFill>
                  <a:schemeClr val="tx1"/>
                </a:solidFill>
                <a:latin typeface="Arial" panose="020B0604020202020204" pitchFamily="34" charset="0"/>
                <a:ea typeface="ＭＳ Ｐゴシック" pitchFamily="34" charset="-128"/>
              </a:defRPr>
            </a:lvl4pPr>
            <a:lvl5pPr marL="2057400" indent="-228600">
              <a:spcBef>
                <a:spcPct val="80000"/>
              </a:spcBef>
              <a:buClr>
                <a:schemeClr val="tx2"/>
              </a:buClr>
              <a:buSzPct val="75000"/>
              <a:buFont typeface="Wingdings" panose="05000000000000000000" pitchFamily="2" charset="2"/>
              <a:buChar char="o"/>
              <a:defRPr sz="1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80000"/>
              </a:spcBef>
              <a:spcAft>
                <a:spcPct val="0"/>
              </a:spcAft>
              <a:buClr>
                <a:schemeClr val="tx2"/>
              </a:buClr>
              <a:buSzPct val="75000"/>
              <a:buFont typeface="Wingdings" panose="05000000000000000000" pitchFamily="2" charset="2"/>
              <a:buChar char="o"/>
              <a:defRPr sz="1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80000"/>
              </a:spcBef>
              <a:spcAft>
                <a:spcPct val="0"/>
              </a:spcAft>
              <a:buClr>
                <a:schemeClr val="tx2"/>
              </a:buClr>
              <a:buSzPct val="75000"/>
              <a:buFont typeface="Wingdings" panose="05000000000000000000" pitchFamily="2" charset="2"/>
              <a:buChar char="o"/>
              <a:defRPr sz="1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80000"/>
              </a:spcBef>
              <a:spcAft>
                <a:spcPct val="0"/>
              </a:spcAft>
              <a:buClr>
                <a:schemeClr val="tx2"/>
              </a:buClr>
              <a:buSzPct val="75000"/>
              <a:buFont typeface="Wingdings" panose="05000000000000000000" pitchFamily="2" charset="2"/>
              <a:buChar char="o"/>
              <a:defRPr sz="1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80000"/>
              </a:spcBef>
              <a:spcAft>
                <a:spcPct val="0"/>
              </a:spcAft>
              <a:buClr>
                <a:schemeClr val="tx2"/>
              </a:buClr>
              <a:buSzPct val="75000"/>
              <a:buFont typeface="Wingdings" panose="05000000000000000000" pitchFamily="2" charset="2"/>
              <a:buChar char="o"/>
              <a:defRPr sz="1400">
                <a:solidFill>
                  <a:schemeClr val="tx1"/>
                </a:solidFill>
                <a:latin typeface="Arial" panose="020B0604020202020204" pitchFamily="34" charset="0"/>
                <a:ea typeface="ＭＳ Ｐゴシック" pitchFamily="34" charset="-128"/>
              </a:defRPr>
            </a:lvl9pPr>
          </a:lstStyle>
          <a:p>
            <a:pPr algn="ctr" eaLnBrk="1" hangingPunct="1">
              <a:spcBef>
                <a:spcPct val="0"/>
              </a:spcBef>
              <a:buClrTx/>
              <a:buFontTx/>
              <a:buNone/>
            </a:pPr>
            <a:endParaRPr lang="de-DE" altLang="de-DE" sz="1400"/>
          </a:p>
        </p:txBody>
      </p:sp>
      <p:pic>
        <p:nvPicPr>
          <p:cNvPr id="94219"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7938"/>
            <a:ext cx="3346450" cy="685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0"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913" y="179388"/>
            <a:ext cx="957262"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1" name="Grafik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54113" y="4619625"/>
            <a:ext cx="10795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2" name="Grafik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98575" y="2924175"/>
            <a:ext cx="11334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3" name="Grafik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97138" y="177800"/>
            <a:ext cx="8096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6" name="Picture 21" descr="http://www.cyberknife-mitteldeutschland.de/vorschaltseite/dokumente/HELIOS-KLINIKUM-Erfurt.jpg?phpMyAdmin=qyV7nGuC2zH5W2r1HdLgZwzXnc2&amp;phpMyAdmin=IgAXTfxR9-fdb443Py1nj3xFL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8850" y="1130948"/>
            <a:ext cx="289242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63"/>
          <p:cNvSpPr txBox="1">
            <a:spLocks noChangeArrowheads="1"/>
          </p:cNvSpPr>
          <p:nvPr/>
        </p:nvSpPr>
        <p:spPr bwMode="auto">
          <a:xfrm>
            <a:off x="3779912" y="5529764"/>
            <a:ext cx="5159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80000"/>
              </a:spcBef>
              <a:buClr>
                <a:schemeClr val="tx2"/>
              </a:buClr>
              <a:buChar char="•"/>
              <a:defRPr sz="2400">
                <a:solidFill>
                  <a:schemeClr val="tx1"/>
                </a:solidFill>
                <a:latin typeface="Arial" panose="020B0604020202020204" pitchFamily="34" charset="0"/>
                <a:ea typeface="ＭＳ Ｐゴシック" pitchFamily="34" charset="-128"/>
              </a:defRPr>
            </a:lvl1pPr>
            <a:lvl2pPr marL="742950" indent="-285750">
              <a:spcBef>
                <a:spcPct val="80000"/>
              </a:spcBef>
              <a:buClr>
                <a:schemeClr val="tx2"/>
              </a:buClr>
              <a:buChar char="-"/>
              <a:defRPr sz="2000">
                <a:solidFill>
                  <a:schemeClr val="tx1"/>
                </a:solidFill>
                <a:latin typeface="Arial" panose="020B0604020202020204" pitchFamily="34" charset="0"/>
                <a:ea typeface="ＭＳ Ｐゴシック" pitchFamily="34" charset="-128"/>
              </a:defRPr>
            </a:lvl2pPr>
            <a:lvl3pPr marL="1143000" indent="-228600">
              <a:spcBef>
                <a:spcPct val="80000"/>
              </a:spcBef>
              <a:buClr>
                <a:schemeClr val="tx2"/>
              </a:buClr>
              <a:buFont typeface="Wingdings" panose="05000000000000000000" pitchFamily="2" charset="2"/>
              <a:buChar char="§"/>
              <a:defRPr>
                <a:solidFill>
                  <a:schemeClr val="tx1"/>
                </a:solidFill>
                <a:latin typeface="Arial" panose="020B0604020202020204" pitchFamily="34" charset="0"/>
                <a:ea typeface="ＭＳ Ｐゴシック" pitchFamily="34" charset="-128"/>
              </a:defRPr>
            </a:lvl3pPr>
            <a:lvl4pPr marL="1600200" indent="-228600">
              <a:spcBef>
                <a:spcPct val="80000"/>
              </a:spcBef>
              <a:buClr>
                <a:schemeClr val="tx2"/>
              </a:buClr>
              <a:buFont typeface="Arial" panose="020B0604020202020204" pitchFamily="34" charset="0"/>
              <a:buChar char="»"/>
              <a:defRPr sz="1600">
                <a:solidFill>
                  <a:schemeClr val="tx1"/>
                </a:solidFill>
                <a:latin typeface="Arial" panose="020B0604020202020204" pitchFamily="34" charset="0"/>
                <a:ea typeface="ＭＳ Ｐゴシック" pitchFamily="34" charset="-128"/>
              </a:defRPr>
            </a:lvl4pPr>
            <a:lvl5pPr marL="2057400" indent="-228600">
              <a:spcBef>
                <a:spcPct val="80000"/>
              </a:spcBef>
              <a:buClr>
                <a:schemeClr val="tx2"/>
              </a:buClr>
              <a:buSzPct val="75000"/>
              <a:buFont typeface="Wingdings" panose="05000000000000000000" pitchFamily="2" charset="2"/>
              <a:buChar char="o"/>
              <a:defRPr sz="1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80000"/>
              </a:spcBef>
              <a:spcAft>
                <a:spcPct val="0"/>
              </a:spcAft>
              <a:buClr>
                <a:schemeClr val="tx2"/>
              </a:buClr>
              <a:buSzPct val="75000"/>
              <a:buFont typeface="Wingdings" panose="05000000000000000000" pitchFamily="2" charset="2"/>
              <a:buChar char="o"/>
              <a:defRPr sz="1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80000"/>
              </a:spcBef>
              <a:spcAft>
                <a:spcPct val="0"/>
              </a:spcAft>
              <a:buClr>
                <a:schemeClr val="tx2"/>
              </a:buClr>
              <a:buSzPct val="75000"/>
              <a:buFont typeface="Wingdings" panose="05000000000000000000" pitchFamily="2" charset="2"/>
              <a:buChar char="o"/>
              <a:defRPr sz="1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80000"/>
              </a:spcBef>
              <a:spcAft>
                <a:spcPct val="0"/>
              </a:spcAft>
              <a:buClr>
                <a:schemeClr val="tx2"/>
              </a:buClr>
              <a:buSzPct val="75000"/>
              <a:buFont typeface="Wingdings" panose="05000000000000000000" pitchFamily="2" charset="2"/>
              <a:buChar char="o"/>
              <a:defRPr sz="1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80000"/>
              </a:spcBef>
              <a:spcAft>
                <a:spcPct val="0"/>
              </a:spcAft>
              <a:buClr>
                <a:schemeClr val="tx2"/>
              </a:buClr>
              <a:buSzPct val="75000"/>
              <a:buFont typeface="Wingdings" panose="05000000000000000000" pitchFamily="2" charset="2"/>
              <a:buChar char="o"/>
              <a:defRPr sz="1400">
                <a:solidFill>
                  <a:schemeClr val="tx1"/>
                </a:solidFill>
                <a:latin typeface="Arial" panose="020B0604020202020204" pitchFamily="34" charset="0"/>
                <a:ea typeface="ＭＳ Ｐゴシック" pitchFamily="34" charset="-128"/>
              </a:defRPr>
            </a:lvl9pPr>
          </a:lstStyle>
          <a:p>
            <a:pPr algn="ctr">
              <a:spcBef>
                <a:spcPct val="0"/>
              </a:spcBef>
              <a:buClrTx/>
              <a:buFontTx/>
              <a:buNone/>
            </a:pPr>
            <a:r>
              <a:rPr lang="de-DE" altLang="de-DE" sz="2000" dirty="0">
                <a:solidFill>
                  <a:srgbClr val="FFFFFF"/>
                </a:solidFill>
                <a:cs typeface="Arial" panose="020B0604020202020204" pitchFamily="34" charset="0"/>
              </a:rPr>
              <a:t>Carsten.Hafer@Helios-Kliniken.de</a:t>
            </a:r>
            <a:endParaRPr lang="de-DE" altLang="de-DE" sz="2000" dirty="0">
              <a:cs typeface="Arial" panose="020B0604020202020204" pitchFamily="34" charset="0"/>
            </a:endParaRPr>
          </a:p>
        </p:txBody>
      </p:sp>
      <p:pic>
        <p:nvPicPr>
          <p:cNvPr id="6150" name="Picture 6" descr="Bildergebnis fÃ¼r Klinikum Braunschweig">
            <a:extLst>
              <a:ext uri="{FF2B5EF4-FFF2-40B4-BE49-F238E27FC236}">
                <a16:creationId xmlns:a16="http://schemas.microsoft.com/office/drawing/2014/main" id="{529F855C-7D29-415B-9DFD-C8A2C97ABE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3906" y="3437731"/>
            <a:ext cx="4451350" cy="2895720"/>
          </a:xfrm>
          <a:prstGeom prst="rect">
            <a:avLst/>
          </a:prstGeom>
          <a:noFill/>
          <a:extLst>
            <a:ext uri="{909E8E84-426E-40DD-AFC4-6F175D3DCCD1}">
              <a14:hiddenFill xmlns:a14="http://schemas.microsoft.com/office/drawing/2010/main">
                <a:solidFill>
                  <a:srgbClr val="FFFFFF"/>
                </a:solidFill>
              </a14:hiddenFill>
            </a:ext>
          </a:extLst>
        </p:spPr>
      </p:pic>
      <p:sp>
        <p:nvSpPr>
          <p:cNvPr id="3" name="Bogen 2">
            <a:extLst>
              <a:ext uri="{FF2B5EF4-FFF2-40B4-BE49-F238E27FC236}">
                <a16:creationId xmlns:a16="http://schemas.microsoft.com/office/drawing/2014/main" id="{F72D9882-94A5-471A-A88A-5746896D4A69}"/>
              </a:ext>
            </a:extLst>
          </p:cNvPr>
          <p:cNvSpPr/>
          <p:nvPr/>
        </p:nvSpPr>
        <p:spPr bwMode="auto">
          <a:xfrm>
            <a:off x="3995936" y="2060848"/>
            <a:ext cx="4320480" cy="2558776"/>
          </a:xfrm>
          <a:prstGeom prst="arc">
            <a:avLst>
              <a:gd name="adj1" fmla="val 17531290"/>
              <a:gd name="adj2" fmla="val 0"/>
            </a:avLst>
          </a:prstGeom>
          <a:noFill/>
          <a:ln w="6350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3000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pic>
        <p:nvPicPr>
          <p:cNvPr id="6152" name="Picture 8" descr="https://www.klinikum-braunschweig.de/index.php?eID=tx_nawsecuredl&amp;u=0&amp;g=0&amp;t=1525388048&amp;hash=032e8defe77dfebaafc7b5babd02c43dc44817de&amp;file=fileadmin/med_v/portraits/prof.-jan-kielstein-web150x150.jpg">
            <a:extLst>
              <a:ext uri="{FF2B5EF4-FFF2-40B4-BE49-F238E27FC236}">
                <a16:creationId xmlns:a16="http://schemas.microsoft.com/office/drawing/2014/main" id="{2315E42C-996A-4B6D-BE92-54976F5AD6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8752" y="5341937"/>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www.klinikum-braunschweig.de/index.php?eID=tx_nawsecuredl&amp;u=0&amp;g=0&amp;t=1525388048&amp;hash=73e60e155a4a0e7a983f885d31b5c3478dd9875a&amp;file=fileadmin/med_v/portraits/dr.-hafer-carsten-web150x150.jpg">
            <a:extLst>
              <a:ext uri="{FF2B5EF4-FFF2-40B4-BE49-F238E27FC236}">
                <a16:creationId xmlns:a16="http://schemas.microsoft.com/office/drawing/2014/main" id="{4850FB7F-420E-4EB0-9D80-CBB2B8B2C5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11660" y="34429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672390"/>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tun ?</a:t>
            </a:r>
          </a:p>
        </p:txBody>
      </p:sp>
      <p:sp>
        <p:nvSpPr>
          <p:cNvPr id="3" name="Inhaltsplatzhalter 2"/>
          <p:cNvSpPr>
            <a:spLocks noGrp="1"/>
          </p:cNvSpPr>
          <p:nvPr>
            <p:ph idx="1"/>
          </p:nvPr>
        </p:nvSpPr>
        <p:spPr/>
        <p:txBody>
          <a:bodyPr/>
          <a:lstStyle/>
          <a:p>
            <a:pPr marL="381000" indent="-381000">
              <a:lnSpc>
                <a:spcPct val="90000"/>
              </a:lnSpc>
            </a:pPr>
            <a:r>
              <a:rPr lang="de-DE" altLang="de-DE" sz="2400" b="1" dirty="0"/>
              <a:t>Bei notwendigen Untersuchung mit Kontrastmitteln:</a:t>
            </a:r>
          </a:p>
          <a:p>
            <a:pPr marL="800100" lvl="1" indent="-342900">
              <a:lnSpc>
                <a:spcPct val="90000"/>
              </a:lnSpc>
              <a:buFontTx/>
              <a:buAutoNum type="arabicPeriod"/>
            </a:pPr>
            <a:r>
              <a:rPr lang="de-DE" altLang="de-DE" sz="2400" dirty="0"/>
              <a:t>Prävention = </a:t>
            </a:r>
            <a:r>
              <a:rPr lang="de-DE" altLang="de-DE" sz="2400" b="1" dirty="0"/>
              <a:t>adäquate </a:t>
            </a:r>
            <a:r>
              <a:rPr lang="de-DE" altLang="de-DE" sz="2400" dirty="0"/>
              <a:t>Hydratation</a:t>
            </a:r>
          </a:p>
          <a:p>
            <a:pPr marL="1219200" lvl="2" indent="-304800">
              <a:lnSpc>
                <a:spcPct val="90000"/>
              </a:lnSpc>
            </a:pPr>
            <a:r>
              <a:rPr lang="de-DE" altLang="de-DE" sz="2000" dirty="0"/>
              <a:t>Diuretika vor der Untersuchung pausieren </a:t>
            </a:r>
          </a:p>
          <a:p>
            <a:pPr marL="1219200" lvl="2" indent="-304800">
              <a:lnSpc>
                <a:spcPct val="90000"/>
              </a:lnSpc>
            </a:pPr>
            <a:r>
              <a:rPr lang="de-DE" altLang="de-DE" sz="2000" dirty="0"/>
              <a:t>Exsikkose vermeiden</a:t>
            </a:r>
          </a:p>
          <a:p>
            <a:pPr marL="800100" lvl="1" indent="-342900">
              <a:lnSpc>
                <a:spcPct val="90000"/>
              </a:lnSpc>
              <a:buFontTx/>
              <a:buAutoNum type="arabicPeriod"/>
            </a:pPr>
            <a:r>
              <a:rPr lang="de-DE" altLang="de-DE" sz="2400" dirty="0"/>
              <a:t>Zeitlich eng aufeinander folgende Untersuchungen meiden </a:t>
            </a:r>
          </a:p>
          <a:p>
            <a:pPr marL="800100" lvl="1" indent="-342900">
              <a:lnSpc>
                <a:spcPct val="90000"/>
              </a:lnSpc>
              <a:buFontTx/>
              <a:buAutoNum type="arabicPeriod"/>
            </a:pPr>
            <a:r>
              <a:rPr lang="de-DE" altLang="de-DE" sz="2400" dirty="0" err="1"/>
              <a:t>Metformin</a:t>
            </a:r>
            <a:r>
              <a:rPr lang="de-DE" altLang="de-DE" sz="2400" dirty="0"/>
              <a:t> pausieren und </a:t>
            </a:r>
            <a:r>
              <a:rPr lang="de-DE" altLang="de-DE" sz="2400" b="1" dirty="0">
                <a:solidFill>
                  <a:srgbClr val="FF0000"/>
                </a:solidFill>
              </a:rPr>
              <a:t>NSAR</a:t>
            </a:r>
            <a:r>
              <a:rPr lang="de-DE" altLang="de-DE" sz="2400" dirty="0">
                <a:solidFill>
                  <a:srgbClr val="FF0000"/>
                </a:solidFill>
              </a:rPr>
              <a:t> absetzen</a:t>
            </a:r>
          </a:p>
          <a:p>
            <a:pPr marL="800100" lvl="1" indent="-342900">
              <a:lnSpc>
                <a:spcPct val="90000"/>
              </a:lnSpc>
              <a:buFontTx/>
              <a:buAutoNum type="arabicPeriod"/>
            </a:pPr>
            <a:r>
              <a:rPr lang="de-DE" altLang="de-DE" sz="2400" dirty="0"/>
              <a:t>Kontrastmittelmenge limitieren</a:t>
            </a:r>
          </a:p>
          <a:p>
            <a:pPr marL="1638300" lvl="3" indent="-266700">
              <a:lnSpc>
                <a:spcPct val="90000"/>
              </a:lnSpc>
            </a:pPr>
            <a:r>
              <a:rPr lang="de-DE" altLang="de-DE" sz="1800" dirty="0"/>
              <a:t>Faustformel: (5 ml KM / kg KG) / </a:t>
            </a:r>
            <a:r>
              <a:rPr lang="de-DE" altLang="de-DE" sz="1800" dirty="0" err="1"/>
              <a:t>Krea</a:t>
            </a:r>
            <a:r>
              <a:rPr lang="de-DE" altLang="de-DE" sz="1800" dirty="0"/>
              <a:t> in mg  ~ max. </a:t>
            </a:r>
            <a:r>
              <a:rPr lang="de-DE" altLang="de-DE" sz="1800" b="1" dirty="0"/>
              <a:t>150 – 200 </a:t>
            </a:r>
            <a:r>
              <a:rPr lang="de-DE" altLang="de-DE" sz="1800" dirty="0"/>
              <a:t>(bei </a:t>
            </a:r>
            <a:r>
              <a:rPr lang="de-DE" altLang="de-DE" sz="1800" dirty="0" err="1"/>
              <a:t>Krea</a:t>
            </a:r>
            <a:r>
              <a:rPr lang="de-DE" altLang="de-DE" sz="1800" dirty="0"/>
              <a:t> 2 mg/dl)</a:t>
            </a:r>
          </a:p>
          <a:p>
            <a:pPr marL="0" indent="0">
              <a:buNone/>
            </a:pPr>
            <a:endParaRPr lang="de-DE" sz="2400" dirty="0"/>
          </a:p>
        </p:txBody>
      </p:sp>
    </p:spTree>
    <p:extLst>
      <p:ext uri="{BB962C8B-B14F-4D97-AF65-F5344CB8AC3E}">
        <p14:creationId xmlns:p14="http://schemas.microsoft.com/office/powerpoint/2010/main" val="1792374910"/>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p:cNvSpPr>
          <p:nvPr>
            <p:ph type="title"/>
          </p:nvPr>
        </p:nvSpPr>
        <p:spPr/>
        <p:txBody>
          <a:bodyPr/>
          <a:lstStyle/>
          <a:p>
            <a:r>
              <a:rPr lang="de-DE" altLang="de-DE" b="1" dirty="0"/>
              <a:t>TAKE HOME MESSAGE 2</a:t>
            </a:r>
          </a:p>
        </p:txBody>
      </p:sp>
      <p:sp>
        <p:nvSpPr>
          <p:cNvPr id="57347" name="Inhaltsplatzhalter 2"/>
          <p:cNvSpPr>
            <a:spLocks noGrp="1"/>
          </p:cNvSpPr>
          <p:nvPr>
            <p:ph idx="1"/>
          </p:nvPr>
        </p:nvSpPr>
        <p:spPr/>
        <p:txBody>
          <a:bodyPr/>
          <a:lstStyle/>
          <a:p>
            <a:r>
              <a:rPr lang="de-DE" altLang="de-DE" dirty="0"/>
              <a:t>Das Risiko liegt </a:t>
            </a:r>
            <a:r>
              <a:rPr lang="de-DE" altLang="de-DE" u="sng" dirty="0"/>
              <a:t>weniger bei</a:t>
            </a:r>
            <a:r>
              <a:rPr lang="de-DE" altLang="de-DE" dirty="0"/>
              <a:t>m Kontrastmittel, </a:t>
            </a:r>
          </a:p>
          <a:p>
            <a:endParaRPr lang="de-DE" altLang="de-DE" dirty="0"/>
          </a:p>
          <a:p>
            <a:r>
              <a:rPr lang="de-DE" altLang="de-DE" dirty="0"/>
              <a:t>Sondern</a:t>
            </a:r>
          </a:p>
          <a:p>
            <a:pPr marL="285750" indent="-285750">
              <a:buFont typeface="Arial" panose="020B0604020202020204" pitchFamily="34" charset="0"/>
              <a:buChar char="•"/>
            </a:pPr>
            <a:r>
              <a:rPr lang="de-DE" altLang="de-DE" dirty="0"/>
              <a:t>In der unzureichenden Detektion und Lösung des Problems</a:t>
            </a:r>
          </a:p>
          <a:p>
            <a:pPr marL="822325" lvl="1" indent="-285750"/>
            <a:r>
              <a:rPr lang="de-DE" altLang="de-DE" dirty="0" err="1"/>
              <a:t>Infektfokus</a:t>
            </a:r>
            <a:r>
              <a:rPr lang="de-DE" altLang="de-DE" dirty="0"/>
              <a:t>, </a:t>
            </a:r>
          </a:p>
          <a:p>
            <a:pPr marL="822325" lvl="1" indent="-285750"/>
            <a:r>
              <a:rPr lang="de-DE" altLang="de-DE" dirty="0"/>
              <a:t>Ischämien </a:t>
            </a:r>
          </a:p>
          <a:p>
            <a:pPr marL="822325" lvl="1" indent="-285750"/>
            <a:r>
              <a:rPr lang="de-DE" altLang="de-DE" dirty="0"/>
              <a:t>…</a:t>
            </a:r>
          </a:p>
          <a:p>
            <a:pPr marL="285750" indent="-285750">
              <a:buFont typeface="Arial" panose="020B0604020202020204" pitchFamily="34" charset="0"/>
              <a:buChar char="•"/>
            </a:pPr>
            <a:endParaRPr lang="de-DE" altLang="de-DE" dirty="0"/>
          </a:p>
          <a:p>
            <a:endParaRPr lang="de-DE" altLang="de-DE" dirty="0"/>
          </a:p>
        </p:txBody>
      </p:sp>
      <p:sp>
        <p:nvSpPr>
          <p:cNvPr id="4" name="Textfeld 3"/>
          <p:cNvSpPr txBox="1">
            <a:spLocks noChangeArrowheads="1"/>
          </p:cNvSpPr>
          <p:nvPr/>
        </p:nvSpPr>
        <p:spPr bwMode="auto">
          <a:xfrm>
            <a:off x="750094" y="4365104"/>
            <a:ext cx="7051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3200" b="1" dirty="0">
                <a:solidFill>
                  <a:srgbClr val="0000FF"/>
                </a:solidFill>
              </a:rPr>
              <a:t>Wenn Bildgebung, dann RICHTIG !!</a:t>
            </a:r>
          </a:p>
        </p:txBody>
      </p:sp>
    </p:spTree>
    <p:extLst>
      <p:ext uri="{BB962C8B-B14F-4D97-AF65-F5344CB8AC3E}">
        <p14:creationId xmlns:p14="http://schemas.microsoft.com/office/powerpoint/2010/main" val="2464608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p:cNvSpPr>
          <p:nvPr>
            <p:ph type="title"/>
          </p:nvPr>
        </p:nvSpPr>
        <p:spPr/>
        <p:txBody>
          <a:bodyPr/>
          <a:lstStyle/>
          <a:p>
            <a:r>
              <a:rPr lang="de-DE" altLang="de-DE" b="1" dirty="0"/>
              <a:t>TAKE HOME MESSAGE 1</a:t>
            </a:r>
          </a:p>
        </p:txBody>
      </p:sp>
      <p:sp>
        <p:nvSpPr>
          <p:cNvPr id="57347" name="Inhaltsplatzhalter 2"/>
          <p:cNvSpPr>
            <a:spLocks noGrp="1"/>
          </p:cNvSpPr>
          <p:nvPr>
            <p:ph idx="1"/>
          </p:nvPr>
        </p:nvSpPr>
        <p:spPr/>
        <p:txBody>
          <a:bodyPr/>
          <a:lstStyle/>
          <a:p>
            <a:r>
              <a:rPr lang="de-DE" altLang="de-DE" dirty="0"/>
              <a:t>Haupttodesursache bei Patienten mit Niereninsuffizienz:</a:t>
            </a:r>
          </a:p>
          <a:p>
            <a:pPr marL="0" indent="0">
              <a:buNone/>
            </a:pPr>
            <a:r>
              <a:rPr lang="de-DE" altLang="de-DE" dirty="0">
                <a:sym typeface="Wingdings" panose="05000000000000000000" pitchFamily="2" charset="2"/>
              </a:rPr>
              <a:t>	 kardiovaskuläre Ereignisse</a:t>
            </a:r>
          </a:p>
          <a:p>
            <a:r>
              <a:rPr lang="de-DE" altLang="de-DE" dirty="0"/>
              <a:t>akute Nierenschädigung ist häufig nach Kontrastmittelgabe</a:t>
            </a:r>
          </a:p>
          <a:p>
            <a:pPr lvl="1"/>
            <a:r>
              <a:rPr lang="de-DE" altLang="de-DE" dirty="0"/>
              <a:t>aber eher </a:t>
            </a:r>
            <a:r>
              <a:rPr lang="de-DE" altLang="de-DE" b="1" dirty="0"/>
              <a:t>assoziiert</a:t>
            </a:r>
            <a:r>
              <a:rPr lang="de-DE" altLang="de-DE" dirty="0"/>
              <a:t>, </a:t>
            </a:r>
            <a:r>
              <a:rPr lang="de-DE" altLang="de-DE" i="1" dirty="0"/>
              <a:t>nicht induziert </a:t>
            </a:r>
          </a:p>
          <a:p>
            <a:pPr lvl="1"/>
            <a:r>
              <a:rPr lang="de-DE" altLang="de-DE" dirty="0"/>
              <a:t>Nierenschädigung per se steigert die Mortalität</a:t>
            </a:r>
          </a:p>
          <a:p>
            <a:pPr>
              <a:buFontTx/>
              <a:buChar char="•"/>
            </a:pPr>
            <a:endParaRPr lang="de-DE" altLang="de-DE" dirty="0"/>
          </a:p>
        </p:txBody>
      </p:sp>
      <p:sp>
        <p:nvSpPr>
          <p:cNvPr id="5" name="Rechteck 4"/>
          <p:cNvSpPr/>
          <p:nvPr/>
        </p:nvSpPr>
        <p:spPr bwMode="auto">
          <a:xfrm>
            <a:off x="0" y="3338486"/>
            <a:ext cx="9144000" cy="1890714"/>
          </a:xfrm>
          <a:prstGeom prst="rect">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3200" b="1" i="0" u="none" strike="noStrike" cap="none" normalizeH="0" baseline="0" dirty="0">
                <a:ln>
                  <a:noFill/>
                </a:ln>
                <a:solidFill>
                  <a:schemeClr val="tx1"/>
                </a:solidFill>
                <a:effectLst/>
                <a:latin typeface="Arial" charset="0"/>
                <a:ea typeface="ＭＳ Ｐゴシック" pitchFamily="28" charset="-128"/>
              </a:rPr>
              <a:t>Schlechte Niere ist besser als schlechtes Herz</a:t>
            </a:r>
          </a:p>
          <a:p>
            <a:pPr marL="0" marR="0" indent="0" algn="ctr" defTabSz="914400" rtl="0" eaLnBrk="0" fontAlgn="base" latinLnBrk="0" hangingPunct="0">
              <a:lnSpc>
                <a:spcPct val="100000"/>
              </a:lnSpc>
              <a:spcBef>
                <a:spcPct val="0"/>
              </a:spcBef>
              <a:spcAft>
                <a:spcPct val="0"/>
              </a:spcAft>
              <a:buClrTx/>
              <a:buSzTx/>
              <a:buFontTx/>
              <a:buNone/>
              <a:tabLst/>
            </a:pPr>
            <a:endParaRPr lang="de-DE" sz="1200" dirty="0">
              <a:latin typeface="Arial" charset="0"/>
              <a:ea typeface="ＭＳ Ｐゴシック" pitchFamily="28"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de-DE" sz="3200" dirty="0">
                <a:latin typeface="Arial" charset="0"/>
                <a:ea typeface="ＭＳ Ｐゴシック" pitchFamily="28" charset="-128"/>
              </a:rPr>
              <a:t>Koronarangiographie NICHT verzögern</a:t>
            </a: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200" b="1" i="0" u="none" strike="noStrike" cap="none" normalizeH="0" dirty="0">
              <a:ln>
                <a:noFill/>
              </a:ln>
              <a:solidFill>
                <a:schemeClr val="tx1"/>
              </a:solidFill>
              <a:effectLst/>
              <a:latin typeface="Arial" charset="0"/>
              <a:ea typeface="ＭＳ Ｐゴシック" pitchFamily="28" charset="-128"/>
            </a:endParaRPr>
          </a:p>
        </p:txBody>
      </p:sp>
    </p:spTree>
    <p:extLst>
      <p:ext uri="{BB962C8B-B14F-4D97-AF65-F5344CB8AC3E}">
        <p14:creationId xmlns:p14="http://schemas.microsoft.com/office/powerpoint/2010/main" val="542249053"/>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a:xfrm>
            <a:off x="500063" y="476250"/>
            <a:ext cx="7999412" cy="649288"/>
          </a:xfrm>
        </p:spPr>
        <p:txBody>
          <a:bodyPr/>
          <a:lstStyle/>
          <a:p>
            <a:r>
              <a:rPr lang="de-DE" altLang="de-DE" b="1" dirty="0" err="1"/>
              <a:t>WieVIEL</a:t>
            </a:r>
            <a:r>
              <a:rPr lang="de-DE" altLang="de-DE" b="1" dirty="0"/>
              <a:t> Kontrastmittel ?</a:t>
            </a:r>
          </a:p>
        </p:txBody>
      </p:sp>
      <p:pic>
        <p:nvPicPr>
          <p:cNvPr id="3891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78958" y="1484313"/>
            <a:ext cx="8188099" cy="4287837"/>
          </a:xfrm>
        </p:spPr>
      </p:pic>
      <p:sp>
        <p:nvSpPr>
          <p:cNvPr id="2" name="Rechteck 1"/>
          <p:cNvSpPr>
            <a:spLocks noChangeArrowheads="1"/>
          </p:cNvSpPr>
          <p:nvPr/>
        </p:nvSpPr>
        <p:spPr bwMode="auto">
          <a:xfrm>
            <a:off x="-34925" y="1412875"/>
            <a:ext cx="9169400" cy="20161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5" name="Rechteck 4"/>
          <p:cNvSpPr>
            <a:spLocks noChangeArrowheads="1"/>
          </p:cNvSpPr>
          <p:nvPr/>
        </p:nvSpPr>
        <p:spPr bwMode="auto">
          <a:xfrm>
            <a:off x="-36513" y="4724400"/>
            <a:ext cx="9167813" cy="3937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6" name="Rechteck 5"/>
          <p:cNvSpPr>
            <a:spLocks noChangeArrowheads="1"/>
          </p:cNvSpPr>
          <p:nvPr/>
        </p:nvSpPr>
        <p:spPr bwMode="auto">
          <a:xfrm>
            <a:off x="-36513" y="5337175"/>
            <a:ext cx="9167813" cy="457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aphicFrame>
        <p:nvGraphicFramePr>
          <p:cNvPr id="7" name="Group 17"/>
          <p:cNvGraphicFramePr>
            <a:graphicFrameLocks noGrp="1"/>
          </p:cNvGraphicFramePr>
          <p:nvPr/>
        </p:nvGraphicFramePr>
        <p:xfrm>
          <a:off x="-1765300" y="1844675"/>
          <a:ext cx="7705725" cy="1203325"/>
        </p:xfrm>
        <a:graphic>
          <a:graphicData uri="http://schemas.openxmlformats.org/drawingml/2006/table">
            <a:tbl>
              <a:tblPr/>
              <a:tblGrid>
                <a:gridCol w="2051899">
                  <a:extLst>
                    <a:ext uri="{9D8B030D-6E8A-4147-A177-3AD203B41FA5}">
                      <a16:colId xmlns:a16="http://schemas.microsoft.com/office/drawing/2014/main" val="20000"/>
                    </a:ext>
                  </a:extLst>
                </a:gridCol>
                <a:gridCol w="5653826">
                  <a:extLst>
                    <a:ext uri="{9D8B030D-6E8A-4147-A177-3AD203B41FA5}">
                      <a16:colId xmlns:a16="http://schemas.microsoft.com/office/drawing/2014/main" val="20001"/>
                    </a:ext>
                  </a:extLst>
                </a:gridCol>
              </a:tblGrid>
              <a:tr h="577850">
                <a:tc rowSpan="2">
                  <a:txBody>
                    <a:bodyPr/>
                    <a:lstStyle>
                      <a:lvl1pPr>
                        <a:spcBef>
                          <a:spcPct val="20000"/>
                        </a:spcBef>
                        <a:defRPr b="1">
                          <a:solidFill>
                            <a:schemeClr val="tx1"/>
                          </a:solidFill>
                          <a:latin typeface="Arial" panose="020B0604020202020204" pitchFamily="34" charset="0"/>
                        </a:defRPr>
                      </a:lvl1pPr>
                      <a:lvl2pPr>
                        <a:spcBef>
                          <a:spcPct val="20000"/>
                        </a:spcBef>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200">
                          <a:solidFill>
                            <a:schemeClr val="tx1"/>
                          </a:solidFill>
                          <a:latin typeface="Arial" panose="020B0604020202020204" pitchFamily="34" charset="0"/>
                        </a:defRPr>
                      </a:lvl4pPr>
                      <a:lvl5pPr>
                        <a:spcBef>
                          <a:spcPct val="20000"/>
                        </a:spcBef>
                        <a:defRPr sz="1000">
                          <a:solidFill>
                            <a:schemeClr val="tx1"/>
                          </a:solidFill>
                          <a:latin typeface="Arial" panose="020B0604020202020204" pitchFamily="34" charset="0"/>
                        </a:defRPr>
                      </a:lvl5pPr>
                      <a:lvl6pPr fontAlgn="base">
                        <a:spcBef>
                          <a:spcPct val="20000"/>
                        </a:spcBef>
                        <a:spcAft>
                          <a:spcPct val="0"/>
                        </a:spcAft>
                        <a:defRPr sz="1000">
                          <a:solidFill>
                            <a:schemeClr val="tx1"/>
                          </a:solidFill>
                          <a:latin typeface="Arial" panose="020B0604020202020204" pitchFamily="34" charset="0"/>
                        </a:defRPr>
                      </a:lvl6pPr>
                      <a:lvl7pPr fontAlgn="base">
                        <a:spcBef>
                          <a:spcPct val="20000"/>
                        </a:spcBef>
                        <a:spcAft>
                          <a:spcPct val="0"/>
                        </a:spcAft>
                        <a:defRPr sz="1000">
                          <a:solidFill>
                            <a:schemeClr val="tx1"/>
                          </a:solidFill>
                          <a:latin typeface="Arial" panose="020B0604020202020204" pitchFamily="34" charset="0"/>
                        </a:defRPr>
                      </a:lvl7pPr>
                      <a:lvl8pPr fontAlgn="base">
                        <a:spcBef>
                          <a:spcPct val="20000"/>
                        </a:spcBef>
                        <a:spcAft>
                          <a:spcPct val="0"/>
                        </a:spcAft>
                        <a:defRPr sz="1000">
                          <a:solidFill>
                            <a:schemeClr val="tx1"/>
                          </a:solidFill>
                          <a:latin typeface="Arial" panose="020B0604020202020204" pitchFamily="34" charset="0"/>
                        </a:defRPr>
                      </a:lvl8pPr>
                      <a:lvl9pPr fontAlgn="base">
                        <a:spcBef>
                          <a:spcPct val="20000"/>
                        </a:spcBef>
                        <a:spcAft>
                          <a:spcPct val="0"/>
                        </a:spcAft>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altLang="de-DE" sz="3000" b="1" i="0" u="none" strike="noStrike" cap="none" normalizeH="0" baseline="0" dirty="0">
                        <a:ln>
                          <a:noFill/>
                        </a:ln>
                        <a:solidFill>
                          <a:schemeClr val="tx1"/>
                        </a:solidFill>
                        <a:effectLst/>
                        <a:latin typeface="Arial" panose="020B0604020202020204" pitchFamily="34" charset="0"/>
                      </a:endParaRPr>
                    </a:p>
                  </a:txBody>
                  <a:tcPr marL="91448" marR="91448" anchor="ctr" horzOverflow="overflow">
                    <a:lnL cap="flat">
                      <a:noFill/>
                    </a:lnL>
                    <a:lnR>
                      <a:noFill/>
                    </a:lnR>
                    <a:lnT cap="flat">
                      <a:noFill/>
                    </a:lnT>
                    <a:lnB cap="flat">
                      <a:noFill/>
                    </a:lnB>
                    <a:lnTlToBr>
                      <a:noFill/>
                    </a:lnTlToBr>
                    <a:lnBlToTr>
                      <a:noFill/>
                    </a:lnBlToTr>
                    <a:noFill/>
                  </a:tcPr>
                </a:tc>
                <a:tc>
                  <a:txBody>
                    <a:bodyPr/>
                    <a:lstStyle>
                      <a:lvl1pPr>
                        <a:spcBef>
                          <a:spcPct val="20000"/>
                        </a:spcBef>
                        <a:defRPr b="1">
                          <a:solidFill>
                            <a:schemeClr val="tx1"/>
                          </a:solidFill>
                          <a:latin typeface="Arial" panose="020B0604020202020204" pitchFamily="34" charset="0"/>
                        </a:defRPr>
                      </a:lvl1pPr>
                      <a:lvl2pPr>
                        <a:spcBef>
                          <a:spcPct val="20000"/>
                        </a:spcBef>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200">
                          <a:solidFill>
                            <a:schemeClr val="tx1"/>
                          </a:solidFill>
                          <a:latin typeface="Arial" panose="020B0604020202020204" pitchFamily="34" charset="0"/>
                        </a:defRPr>
                      </a:lvl4pPr>
                      <a:lvl5pPr>
                        <a:spcBef>
                          <a:spcPct val="20000"/>
                        </a:spcBef>
                        <a:defRPr sz="1000">
                          <a:solidFill>
                            <a:schemeClr val="tx1"/>
                          </a:solidFill>
                          <a:latin typeface="Arial" panose="020B0604020202020204" pitchFamily="34" charset="0"/>
                        </a:defRPr>
                      </a:lvl5pPr>
                      <a:lvl6pPr fontAlgn="base">
                        <a:spcBef>
                          <a:spcPct val="20000"/>
                        </a:spcBef>
                        <a:spcAft>
                          <a:spcPct val="0"/>
                        </a:spcAft>
                        <a:defRPr sz="1000">
                          <a:solidFill>
                            <a:schemeClr val="tx1"/>
                          </a:solidFill>
                          <a:latin typeface="Arial" panose="020B0604020202020204" pitchFamily="34" charset="0"/>
                        </a:defRPr>
                      </a:lvl6pPr>
                      <a:lvl7pPr fontAlgn="base">
                        <a:spcBef>
                          <a:spcPct val="20000"/>
                        </a:spcBef>
                        <a:spcAft>
                          <a:spcPct val="0"/>
                        </a:spcAft>
                        <a:defRPr sz="1000">
                          <a:solidFill>
                            <a:schemeClr val="tx1"/>
                          </a:solidFill>
                          <a:latin typeface="Arial" panose="020B0604020202020204" pitchFamily="34" charset="0"/>
                        </a:defRPr>
                      </a:lvl7pPr>
                      <a:lvl8pPr fontAlgn="base">
                        <a:spcBef>
                          <a:spcPct val="20000"/>
                        </a:spcBef>
                        <a:spcAft>
                          <a:spcPct val="0"/>
                        </a:spcAft>
                        <a:defRPr sz="1000">
                          <a:solidFill>
                            <a:schemeClr val="tx1"/>
                          </a:solidFill>
                          <a:latin typeface="Arial" panose="020B0604020202020204" pitchFamily="34" charset="0"/>
                        </a:defRPr>
                      </a:lvl8pPr>
                      <a:lvl9pPr fontAlgn="base">
                        <a:spcBef>
                          <a:spcPct val="20000"/>
                        </a:spcBef>
                        <a:spcAft>
                          <a:spcPct val="0"/>
                        </a:spcAft>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3000" b="1" i="0" u="none" strike="noStrike" cap="none" normalizeH="0" baseline="0" dirty="0">
                          <a:ln>
                            <a:noFill/>
                          </a:ln>
                          <a:solidFill>
                            <a:schemeClr val="tx1"/>
                          </a:solidFill>
                          <a:effectLst/>
                          <a:latin typeface="Arial" panose="020B0604020202020204" pitchFamily="34" charset="0"/>
                        </a:rPr>
                        <a:t>5 ml Kontrastmittel  x  kg </a:t>
                      </a:r>
                      <a:r>
                        <a:rPr kumimoji="0" lang="de-DE" altLang="de-DE" sz="3000" b="1" i="0" u="none" strike="noStrike" cap="none" normalizeH="0" baseline="0" dirty="0" err="1">
                          <a:ln>
                            <a:noFill/>
                          </a:ln>
                          <a:solidFill>
                            <a:schemeClr val="tx1"/>
                          </a:solidFill>
                          <a:effectLst/>
                          <a:latin typeface="Arial" panose="020B0604020202020204" pitchFamily="34" charset="0"/>
                        </a:rPr>
                        <a:t>KG</a:t>
                      </a:r>
                      <a:endParaRPr kumimoji="0" lang="de-DE" altLang="de-DE" sz="3000" b="1" i="0" u="none" strike="noStrike" cap="none" normalizeH="0" baseline="0" dirty="0">
                        <a:ln>
                          <a:noFill/>
                        </a:ln>
                        <a:solidFill>
                          <a:schemeClr val="tx1"/>
                        </a:solidFill>
                        <a:effectLst/>
                        <a:latin typeface="Arial" panose="020B0604020202020204" pitchFamily="34" charset="0"/>
                      </a:endParaRPr>
                    </a:p>
                  </a:txBody>
                  <a:tcPr marL="91448" marR="91448" anchor="ctr" horzOverflow="overflow">
                    <a:lnL>
                      <a:noFill/>
                    </a:lnL>
                    <a:lnR cap="flat">
                      <a:noFill/>
                    </a:lnR>
                    <a:lnT cap="flat">
                      <a:noFill/>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5475">
                <a:tc vMerge="1">
                  <a:txBody>
                    <a:bodyPr/>
                    <a:lstStyle/>
                    <a:p>
                      <a:endParaRPr lang="de-DE"/>
                    </a:p>
                  </a:txBody>
                  <a:tcPr/>
                </a:tc>
                <a:tc>
                  <a:txBody>
                    <a:bodyPr/>
                    <a:lstStyle>
                      <a:lvl1pPr>
                        <a:spcBef>
                          <a:spcPct val="20000"/>
                        </a:spcBef>
                        <a:defRPr b="1">
                          <a:solidFill>
                            <a:schemeClr val="tx1"/>
                          </a:solidFill>
                          <a:latin typeface="Arial" panose="020B0604020202020204" pitchFamily="34" charset="0"/>
                        </a:defRPr>
                      </a:lvl1pPr>
                      <a:lvl2pPr>
                        <a:spcBef>
                          <a:spcPct val="20000"/>
                        </a:spcBef>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200">
                          <a:solidFill>
                            <a:schemeClr val="tx1"/>
                          </a:solidFill>
                          <a:latin typeface="Arial" panose="020B0604020202020204" pitchFamily="34" charset="0"/>
                        </a:defRPr>
                      </a:lvl4pPr>
                      <a:lvl5pPr>
                        <a:spcBef>
                          <a:spcPct val="20000"/>
                        </a:spcBef>
                        <a:defRPr sz="1000">
                          <a:solidFill>
                            <a:schemeClr val="tx1"/>
                          </a:solidFill>
                          <a:latin typeface="Arial" panose="020B0604020202020204" pitchFamily="34" charset="0"/>
                        </a:defRPr>
                      </a:lvl5pPr>
                      <a:lvl6pPr fontAlgn="base">
                        <a:spcBef>
                          <a:spcPct val="20000"/>
                        </a:spcBef>
                        <a:spcAft>
                          <a:spcPct val="0"/>
                        </a:spcAft>
                        <a:defRPr sz="1000">
                          <a:solidFill>
                            <a:schemeClr val="tx1"/>
                          </a:solidFill>
                          <a:latin typeface="Arial" panose="020B0604020202020204" pitchFamily="34" charset="0"/>
                        </a:defRPr>
                      </a:lvl6pPr>
                      <a:lvl7pPr fontAlgn="base">
                        <a:spcBef>
                          <a:spcPct val="20000"/>
                        </a:spcBef>
                        <a:spcAft>
                          <a:spcPct val="0"/>
                        </a:spcAft>
                        <a:defRPr sz="1000">
                          <a:solidFill>
                            <a:schemeClr val="tx1"/>
                          </a:solidFill>
                          <a:latin typeface="Arial" panose="020B0604020202020204" pitchFamily="34" charset="0"/>
                        </a:defRPr>
                      </a:lvl7pPr>
                      <a:lvl8pPr fontAlgn="base">
                        <a:spcBef>
                          <a:spcPct val="20000"/>
                        </a:spcBef>
                        <a:spcAft>
                          <a:spcPct val="0"/>
                        </a:spcAft>
                        <a:defRPr sz="1000">
                          <a:solidFill>
                            <a:schemeClr val="tx1"/>
                          </a:solidFill>
                          <a:latin typeface="Arial" panose="020B0604020202020204" pitchFamily="34" charset="0"/>
                        </a:defRPr>
                      </a:lvl8pPr>
                      <a:lvl9pPr fontAlgn="base">
                        <a:spcBef>
                          <a:spcPct val="20000"/>
                        </a:spcBef>
                        <a:spcAft>
                          <a:spcPct val="0"/>
                        </a:spcAft>
                        <a:defRPr sz="1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3000" b="1" i="0" u="none" strike="noStrike" cap="none" normalizeH="0" baseline="0" dirty="0" err="1">
                          <a:ln>
                            <a:noFill/>
                          </a:ln>
                          <a:solidFill>
                            <a:schemeClr val="tx1"/>
                          </a:solidFill>
                          <a:effectLst/>
                          <a:latin typeface="Arial" panose="020B0604020202020204" pitchFamily="34" charset="0"/>
                        </a:rPr>
                        <a:t>Serumkreatinin</a:t>
                      </a:r>
                      <a:r>
                        <a:rPr kumimoji="0" lang="de-DE" altLang="de-DE" sz="3000" b="1" i="0" u="none" strike="noStrike" cap="none" normalizeH="0" baseline="0" dirty="0">
                          <a:ln>
                            <a:noFill/>
                          </a:ln>
                          <a:solidFill>
                            <a:schemeClr val="tx1"/>
                          </a:solidFill>
                          <a:effectLst/>
                          <a:latin typeface="Arial" panose="020B0604020202020204" pitchFamily="34" charset="0"/>
                        </a:rPr>
                        <a:t> (in mg/dl)</a:t>
                      </a:r>
                    </a:p>
                  </a:txBody>
                  <a:tcPr marL="91448" marR="91448" anchor="ctr" horzOverflow="overflow">
                    <a:lnL>
                      <a:noFill/>
                    </a:lnL>
                    <a:lnR cap="flat">
                      <a:noFill/>
                    </a:lnR>
                    <a:lnT w="28575" cap="flat" cmpd="sng" algn="ctr">
                      <a:solidFill>
                        <a:schemeClr val="bg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cxnSp>
        <p:nvCxnSpPr>
          <p:cNvPr id="38924" name="Gerader Verbinder 2"/>
          <p:cNvCxnSpPr>
            <a:cxnSpLocks noChangeShapeType="1"/>
          </p:cNvCxnSpPr>
          <p:nvPr/>
        </p:nvCxnSpPr>
        <p:spPr bwMode="auto">
          <a:xfrm>
            <a:off x="250825" y="2420938"/>
            <a:ext cx="5400675" cy="0"/>
          </a:xfrm>
          <a:prstGeom prst="line">
            <a:avLst/>
          </a:prstGeom>
          <a:noFill/>
          <a:ln w="63500" algn="ctr">
            <a:solidFill>
              <a:schemeClr val="tx1">
                <a:alpha val="98822"/>
              </a:schemeClr>
            </a:solidFill>
            <a:round/>
            <a:headEnd/>
            <a:tailEnd/>
          </a:ln>
          <a:extLst>
            <a:ext uri="{909E8E84-426E-40DD-AFC4-6F175D3DCCD1}">
              <a14:hiddenFill xmlns:a14="http://schemas.microsoft.com/office/drawing/2010/main">
                <a:noFill/>
              </a14:hiddenFill>
            </a:ext>
          </a:extLst>
        </p:spPr>
      </p:cxnSp>
      <p:sp>
        <p:nvSpPr>
          <p:cNvPr id="10" name="Rectangle 3"/>
          <p:cNvSpPr txBox="1">
            <a:spLocks noChangeArrowheads="1"/>
          </p:cNvSpPr>
          <p:nvPr/>
        </p:nvSpPr>
        <p:spPr bwMode="auto">
          <a:xfrm>
            <a:off x="5927725" y="2060575"/>
            <a:ext cx="31813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lstStyle>
            <a:lvl1pPr algn="l" rtl="0" eaLnBrk="0" fontAlgn="base" hangingPunct="0">
              <a:spcBef>
                <a:spcPct val="20000"/>
              </a:spcBef>
              <a:spcAft>
                <a:spcPct val="0"/>
              </a:spcAft>
              <a:defRPr sz="2400" b="1">
                <a:solidFill>
                  <a:schemeClr val="tx1"/>
                </a:solidFill>
                <a:latin typeface="+mn-lt"/>
                <a:ea typeface="+mn-ea"/>
                <a:cs typeface="+mn-cs"/>
              </a:defRPr>
            </a:lvl1pPr>
            <a:lvl2pPr marL="536575" indent="-268288" algn="l" rtl="0" eaLnBrk="0" fontAlgn="base" hangingPunct="0">
              <a:spcBef>
                <a:spcPct val="20000"/>
              </a:spcBef>
              <a:spcAft>
                <a:spcPct val="0"/>
              </a:spcAft>
              <a:buChar char="–"/>
              <a:defRPr sz="2000">
                <a:solidFill>
                  <a:schemeClr val="tx1"/>
                </a:solidFill>
                <a:latin typeface="+mn-lt"/>
              </a:defRPr>
            </a:lvl2pPr>
            <a:lvl3pPr marL="987425" indent="-271463" algn="l" rtl="0" eaLnBrk="0" fontAlgn="base" hangingPunct="0">
              <a:spcBef>
                <a:spcPct val="20000"/>
              </a:spcBef>
              <a:spcAft>
                <a:spcPct val="0"/>
              </a:spcAft>
              <a:buChar char="•"/>
              <a:defRPr>
                <a:solidFill>
                  <a:schemeClr val="tx1"/>
                </a:solidFill>
                <a:latin typeface="+mn-lt"/>
              </a:defRPr>
            </a:lvl3pPr>
            <a:lvl4pPr marL="2286000" indent="-228600" algn="l" rtl="0" eaLnBrk="0" fontAlgn="base" hangingPunct="0">
              <a:spcBef>
                <a:spcPct val="20000"/>
              </a:spcBef>
              <a:spcAft>
                <a:spcPct val="0"/>
              </a:spcAft>
              <a:buChar char="–"/>
              <a:defRPr sz="1600">
                <a:solidFill>
                  <a:schemeClr val="tx1"/>
                </a:solidFill>
                <a:latin typeface="+mn-lt"/>
              </a:defRPr>
            </a:lvl4pPr>
            <a:lvl5pPr marL="2693988" indent="-228600" algn="l" rtl="0" eaLnBrk="0" fontAlgn="base" hangingPunct="0">
              <a:spcBef>
                <a:spcPct val="20000"/>
              </a:spcBef>
              <a:spcAft>
                <a:spcPct val="0"/>
              </a:spcAft>
              <a:buChar char="»"/>
              <a:defRPr sz="1600">
                <a:solidFill>
                  <a:schemeClr val="tx1"/>
                </a:solidFill>
                <a:latin typeface="+mn-lt"/>
              </a:defRPr>
            </a:lvl5pPr>
            <a:lvl6pPr marL="3151188" indent="-228600" algn="l" rtl="0" fontAlgn="base">
              <a:spcBef>
                <a:spcPct val="20000"/>
              </a:spcBef>
              <a:spcAft>
                <a:spcPct val="0"/>
              </a:spcAft>
              <a:buChar char="»"/>
              <a:defRPr sz="1600">
                <a:solidFill>
                  <a:schemeClr val="tx1"/>
                </a:solidFill>
                <a:latin typeface="+mn-lt"/>
              </a:defRPr>
            </a:lvl6pPr>
            <a:lvl7pPr marL="3608388" indent="-228600" algn="l" rtl="0" fontAlgn="base">
              <a:spcBef>
                <a:spcPct val="20000"/>
              </a:spcBef>
              <a:spcAft>
                <a:spcPct val="0"/>
              </a:spcAft>
              <a:buChar char="»"/>
              <a:defRPr sz="1600">
                <a:solidFill>
                  <a:schemeClr val="tx1"/>
                </a:solidFill>
                <a:latin typeface="+mn-lt"/>
              </a:defRPr>
            </a:lvl7pPr>
            <a:lvl8pPr marL="4065588" indent="-228600" algn="l" rtl="0" fontAlgn="base">
              <a:spcBef>
                <a:spcPct val="20000"/>
              </a:spcBef>
              <a:spcAft>
                <a:spcPct val="0"/>
              </a:spcAft>
              <a:buChar char="»"/>
              <a:defRPr sz="1600">
                <a:solidFill>
                  <a:schemeClr val="tx1"/>
                </a:solidFill>
                <a:latin typeface="+mn-lt"/>
              </a:defRPr>
            </a:lvl8pPr>
            <a:lvl9pPr marL="4522788" indent="-228600" algn="l" rtl="0" fontAlgn="base">
              <a:spcBef>
                <a:spcPct val="20000"/>
              </a:spcBef>
              <a:spcAft>
                <a:spcPct val="0"/>
              </a:spcAft>
              <a:buChar char="»"/>
              <a:defRPr sz="1600">
                <a:solidFill>
                  <a:schemeClr val="tx1"/>
                </a:solidFill>
                <a:latin typeface="+mn-lt"/>
              </a:defRPr>
            </a:lvl9pPr>
          </a:lstStyle>
          <a:p>
            <a:pPr algn="ctr">
              <a:defRPr/>
            </a:pPr>
            <a:r>
              <a:rPr lang="de-DE" altLang="de-DE" kern="0" dirty="0"/>
              <a:t>max.  300 ml </a:t>
            </a:r>
            <a:br>
              <a:rPr lang="de-DE" altLang="de-DE" kern="0" dirty="0"/>
            </a:br>
            <a:r>
              <a:rPr lang="de-DE" altLang="de-DE" sz="900" kern="0" dirty="0"/>
              <a:t>(nach Kuhlmann </a:t>
            </a:r>
            <a:r>
              <a:rPr lang="de-DE" altLang="de-DE" sz="900" kern="0" dirty="0" err="1"/>
              <a:t>Walb</a:t>
            </a:r>
            <a:r>
              <a:rPr lang="de-DE" altLang="de-DE" sz="900" kern="0" dirty="0"/>
              <a:t> Luft)</a:t>
            </a:r>
          </a:p>
        </p:txBody>
      </p:sp>
      <p:sp>
        <p:nvSpPr>
          <p:cNvPr id="3" name="Rechteck 2"/>
          <p:cNvSpPr/>
          <p:nvPr/>
        </p:nvSpPr>
        <p:spPr>
          <a:xfrm>
            <a:off x="250825" y="3388313"/>
            <a:ext cx="8327118" cy="2246769"/>
          </a:xfrm>
          <a:prstGeom prst="rect">
            <a:avLst/>
          </a:prstGeom>
          <a:solidFill>
            <a:schemeClr val="bg1"/>
          </a:solidFill>
        </p:spPr>
        <p:txBody>
          <a:bodyPr wrap="square">
            <a:spAutoFit/>
          </a:bodyPr>
          <a:lstStyle/>
          <a:p>
            <a:pPr marL="342900" indent="-342900">
              <a:buFont typeface="Arial" panose="020B0604020202020204" pitchFamily="34" charset="0"/>
              <a:buChar char="•"/>
            </a:pPr>
            <a:r>
              <a:rPr lang="de-DE" sz="2800" b="1" dirty="0"/>
              <a:t>Kontrastmenge ≥3× Ausgang-</a:t>
            </a:r>
            <a:r>
              <a:rPr lang="de-DE" sz="2800" b="1" dirty="0" err="1"/>
              <a:t>eGFR</a:t>
            </a:r>
            <a:r>
              <a:rPr lang="de-DE" sz="2800" b="1" dirty="0"/>
              <a:t> </a:t>
            </a:r>
            <a:r>
              <a:rPr lang="en-US" sz="2800" b="1" dirty="0" err="1"/>
              <a:t>assoziiert</a:t>
            </a:r>
            <a:r>
              <a:rPr lang="en-US" sz="2800" b="1" dirty="0"/>
              <a:t> </a:t>
            </a:r>
            <a:r>
              <a:rPr lang="en-US" sz="2800" b="1" dirty="0" err="1"/>
              <a:t>mit</a:t>
            </a:r>
            <a:r>
              <a:rPr lang="en-US" sz="2800" b="1" dirty="0"/>
              <a:t> </a:t>
            </a:r>
            <a:r>
              <a:rPr lang="en-US" sz="2800" b="1" dirty="0" err="1"/>
              <a:t>erhöhtem</a:t>
            </a:r>
            <a:r>
              <a:rPr lang="en-US" sz="2800" b="1" dirty="0"/>
              <a:t> </a:t>
            </a:r>
            <a:r>
              <a:rPr lang="en-US" sz="2800" b="1" dirty="0" err="1"/>
              <a:t>Risiko</a:t>
            </a:r>
            <a:endParaRPr lang="en-US" sz="2800" b="1" dirty="0"/>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err="1"/>
              <a:t>andere</a:t>
            </a:r>
            <a:r>
              <a:rPr lang="en-US" sz="2800" b="1" dirty="0"/>
              <a:t> </a:t>
            </a:r>
            <a:r>
              <a:rPr lang="en-US" sz="2800" b="1" dirty="0" err="1"/>
              <a:t>Studie</a:t>
            </a:r>
            <a:r>
              <a:rPr lang="en-US" sz="2800" b="1" dirty="0"/>
              <a:t>: max.  6 x </a:t>
            </a:r>
            <a:r>
              <a:rPr lang="en-US" sz="2800" b="1" dirty="0" err="1"/>
              <a:t>Krea</a:t>
            </a:r>
            <a:r>
              <a:rPr lang="en-US" sz="2800" b="1" dirty="0"/>
              <a:t> – Clearance</a:t>
            </a:r>
          </a:p>
          <a:p>
            <a:pPr marL="342900" indent="-342900">
              <a:buFont typeface="Arial" panose="020B0604020202020204" pitchFamily="34" charset="0"/>
              <a:buChar char="•"/>
            </a:pPr>
            <a:endParaRPr lang="en-US" sz="2800" b="1" dirty="0"/>
          </a:p>
        </p:txBody>
      </p:sp>
      <p:pic>
        <p:nvPicPr>
          <p:cNvPr id="4" name="Grafik 3"/>
          <p:cNvPicPr>
            <a:picLocks noChangeAspect="1"/>
          </p:cNvPicPr>
          <p:nvPr/>
        </p:nvPicPr>
        <p:blipFill>
          <a:blip r:embed="rId4"/>
          <a:stretch>
            <a:fillRect/>
          </a:stretch>
        </p:blipFill>
        <p:spPr>
          <a:xfrm>
            <a:off x="6519114" y="1368755"/>
            <a:ext cx="2318951" cy="2019558"/>
          </a:xfrm>
          <a:prstGeom prst="rect">
            <a:avLst/>
          </a:prstGeom>
        </p:spPr>
      </p:pic>
      <p:sp>
        <p:nvSpPr>
          <p:cNvPr id="8" name="Rechteck 7"/>
          <p:cNvSpPr/>
          <p:nvPr/>
        </p:nvSpPr>
        <p:spPr>
          <a:xfrm>
            <a:off x="2195736" y="6170334"/>
            <a:ext cx="5444142" cy="68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200" dirty="0" err="1">
                <a:solidFill>
                  <a:srgbClr val="00799B"/>
                </a:solidFill>
                <a:latin typeface="Arial" charset="0"/>
                <a:ea typeface="ＭＳ Ｐゴシック" pitchFamily="28" charset="-128"/>
              </a:rPr>
              <a:t>Kooiman</a:t>
            </a:r>
            <a:r>
              <a:rPr lang="en-US" sz="1200" dirty="0">
                <a:solidFill>
                  <a:srgbClr val="00799B"/>
                </a:solidFill>
                <a:latin typeface="Arial" charset="0"/>
                <a:ea typeface="ＭＳ Ｐゴシック" pitchFamily="28" charset="-128"/>
              </a:rPr>
              <a:t> J et al: </a:t>
            </a:r>
            <a:r>
              <a:rPr lang="en-US" sz="1200" b="1" dirty="0">
                <a:solidFill>
                  <a:srgbClr val="00799B"/>
                </a:solidFill>
                <a:ea typeface="ＭＳ Ｐゴシック" panose="020B0600070205080204" pitchFamily="34" charset="-128"/>
                <a:cs typeface="Arial" panose="020B0604020202020204" pitchFamily="34" charset="0"/>
              </a:rPr>
              <a:t>The Association between Contrast Dose and Renal Complications Post PCI across the Continuum of Procedural Estimated Risk. </a:t>
            </a:r>
            <a:r>
              <a:rPr lang="en-US" sz="1200" dirty="0" err="1">
                <a:solidFill>
                  <a:srgbClr val="00799B"/>
                </a:solidFill>
                <a:ea typeface="ＭＳ Ｐゴシック" panose="020B0600070205080204" pitchFamily="34" charset="-128"/>
                <a:cs typeface="Arial" panose="020B0604020202020204" pitchFamily="34" charset="0"/>
              </a:rPr>
              <a:t>PLoS</a:t>
            </a:r>
            <a:r>
              <a:rPr lang="en-US" sz="1200" dirty="0">
                <a:solidFill>
                  <a:srgbClr val="00799B"/>
                </a:solidFill>
                <a:ea typeface="ＭＳ Ｐゴシック" panose="020B0600070205080204" pitchFamily="34" charset="-128"/>
                <a:cs typeface="Arial" panose="020B0604020202020204" pitchFamily="34" charset="0"/>
              </a:rPr>
              <a:t> ONE 9(3): e90233  (2014) </a:t>
            </a:r>
            <a:endParaRPr lang="de-DE" sz="1200" dirty="0">
              <a:solidFill>
                <a:srgbClr val="00799B"/>
              </a:solidFil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22099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0" grpId="0" build="p"/>
      <p:bldP spid="3" grpId="0" animBg="1"/>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D28284-B0EC-4684-A343-28A04C118A49}"/>
              </a:ext>
            </a:extLst>
          </p:cNvPr>
          <p:cNvSpPr>
            <a:spLocks noGrp="1"/>
          </p:cNvSpPr>
          <p:nvPr>
            <p:ph type="title"/>
          </p:nvPr>
        </p:nvSpPr>
        <p:spPr/>
        <p:txBody>
          <a:bodyPr/>
          <a:lstStyle/>
          <a:p>
            <a:r>
              <a:rPr lang="de-DE" dirty="0"/>
              <a:t>Dinge bessern sich …</a:t>
            </a:r>
          </a:p>
        </p:txBody>
      </p:sp>
      <p:sp>
        <p:nvSpPr>
          <p:cNvPr id="3" name="Rechteck 2">
            <a:extLst>
              <a:ext uri="{FF2B5EF4-FFF2-40B4-BE49-F238E27FC236}">
                <a16:creationId xmlns:a16="http://schemas.microsoft.com/office/drawing/2014/main" id="{D961A49E-11E9-4F95-9E6A-DABCFE16282D}"/>
              </a:ext>
            </a:extLst>
          </p:cNvPr>
          <p:cNvSpPr/>
          <p:nvPr/>
        </p:nvSpPr>
        <p:spPr>
          <a:xfrm>
            <a:off x="2316731" y="6164046"/>
            <a:ext cx="5310336" cy="68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200" dirty="0">
                <a:solidFill>
                  <a:srgbClr val="00799B"/>
                </a:solidFill>
                <a:ea typeface="ＭＳ Ｐゴシック" panose="020B0600070205080204" pitchFamily="34" charset="-128"/>
                <a:cs typeface="Arial" panose="020B0604020202020204" pitchFamily="34" charset="0"/>
              </a:rPr>
              <a:t>Amin, A. P., et al. (2012). "Trends in the incidence of acute kidney injury in patients hospitalized with acute myocardial infarction." Arch Intern Med 172(3): 246-253.</a:t>
            </a:r>
            <a:endParaRPr lang="de-DE" sz="1200" dirty="0">
              <a:solidFill>
                <a:srgbClr val="00799B"/>
              </a:solidFill>
              <a:ea typeface="ＭＳ Ｐゴシック" panose="020B0600070205080204" pitchFamily="34" charset="-128"/>
              <a:cs typeface="Arial" panose="020B0604020202020204" pitchFamily="34" charset="0"/>
            </a:endParaRPr>
          </a:p>
        </p:txBody>
      </p:sp>
      <p:pic>
        <p:nvPicPr>
          <p:cNvPr id="4" name="Grafik 3">
            <a:extLst>
              <a:ext uri="{FF2B5EF4-FFF2-40B4-BE49-F238E27FC236}">
                <a16:creationId xmlns:a16="http://schemas.microsoft.com/office/drawing/2014/main" id="{815C57EB-F974-46C1-9165-0351E4EC8B06}"/>
              </a:ext>
            </a:extLst>
          </p:cNvPr>
          <p:cNvPicPr>
            <a:picLocks noChangeAspect="1"/>
          </p:cNvPicPr>
          <p:nvPr/>
        </p:nvPicPr>
        <p:blipFill>
          <a:blip r:embed="rId2"/>
          <a:stretch>
            <a:fillRect/>
          </a:stretch>
        </p:blipFill>
        <p:spPr>
          <a:xfrm>
            <a:off x="359770" y="1124744"/>
            <a:ext cx="7808536" cy="4318234"/>
          </a:xfrm>
          <a:prstGeom prst="rect">
            <a:avLst/>
          </a:prstGeom>
        </p:spPr>
      </p:pic>
      <p:sp>
        <p:nvSpPr>
          <p:cNvPr id="5" name="Rechteck 4">
            <a:extLst>
              <a:ext uri="{FF2B5EF4-FFF2-40B4-BE49-F238E27FC236}">
                <a16:creationId xmlns:a16="http://schemas.microsoft.com/office/drawing/2014/main" id="{0DA27022-75C2-4A40-B74E-87851980661C}"/>
              </a:ext>
            </a:extLst>
          </p:cNvPr>
          <p:cNvSpPr/>
          <p:nvPr/>
        </p:nvSpPr>
        <p:spPr>
          <a:xfrm>
            <a:off x="3131840" y="1643406"/>
            <a:ext cx="4587538" cy="373436"/>
          </a:xfrm>
          <a:prstGeom prst="rect">
            <a:avLst/>
          </a:prstGeom>
        </p:spPr>
        <p:txBody>
          <a:bodyPr wrap="none">
            <a:spAutoFit/>
          </a:bodyPr>
          <a:lstStyle/>
          <a:p>
            <a:r>
              <a:rPr lang="de-DE" b="1" dirty="0"/>
              <a:t>Inzidenz eines AKI nach Myokardinfarkt </a:t>
            </a:r>
          </a:p>
        </p:txBody>
      </p:sp>
    </p:spTree>
    <p:extLst>
      <p:ext uri="{BB962C8B-B14F-4D97-AF65-F5344CB8AC3E}">
        <p14:creationId xmlns:p14="http://schemas.microsoft.com/office/powerpoint/2010/main" val="1678676100"/>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Kardiale Bildgebung bei </a:t>
            </a:r>
            <a:r>
              <a:rPr lang="de-DE" b="1" dirty="0" err="1"/>
              <a:t>Niereninsuffizinenz</a:t>
            </a:r>
            <a:endParaRPr lang="de-DE" b="1" dirty="0"/>
          </a:p>
        </p:txBody>
      </p:sp>
      <p:pic>
        <p:nvPicPr>
          <p:cNvPr id="6" name="Picture 5" descr="D:\kuloth\2014\Dec\31-12-2014\NR_aop\slides_img\nrneph.2014.243-f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383" y="2409627"/>
            <a:ext cx="8978874" cy="272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p:nvSpPr>
        <p:spPr bwMode="auto">
          <a:xfrm>
            <a:off x="2296772" y="6387981"/>
            <a:ext cx="5328592" cy="48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eaLnBrk="1" hangingPunct="1"/>
            <a:r>
              <a:rPr lang="da-DK" altLang="de-DE" sz="1200" dirty="0">
                <a:solidFill>
                  <a:srgbClr val="00799B"/>
                </a:solidFill>
                <a:latin typeface="Arial" panose="020B0604020202020204" pitchFamily="34" charset="0"/>
                <a:cs typeface="Arial" panose="020B0604020202020204" pitchFamily="34" charset="0"/>
              </a:rPr>
              <a:t>Chiu, D. Y. Y. </a:t>
            </a:r>
            <a:r>
              <a:rPr lang="da-DK" altLang="de-DE" sz="1200" i="1" dirty="0">
                <a:solidFill>
                  <a:srgbClr val="00799B"/>
                </a:solidFill>
                <a:latin typeface="Arial" panose="020B0604020202020204" pitchFamily="34" charset="0"/>
                <a:cs typeface="Arial" panose="020B0604020202020204" pitchFamily="34" charset="0"/>
              </a:rPr>
              <a:t>et al. </a:t>
            </a:r>
            <a:r>
              <a:rPr lang="en-GB" altLang="de-DE" sz="1200" dirty="0">
                <a:solidFill>
                  <a:srgbClr val="00799B"/>
                </a:solidFill>
                <a:latin typeface="Arial" panose="020B0604020202020204" pitchFamily="34" charset="0"/>
                <a:cs typeface="Arial" panose="020B0604020202020204" pitchFamily="34" charset="0"/>
              </a:rPr>
              <a:t>(2014) </a:t>
            </a:r>
            <a:r>
              <a:rPr lang="en-US" altLang="de-DE" sz="1200" b="1" dirty="0">
                <a:solidFill>
                  <a:srgbClr val="00799B"/>
                </a:solidFill>
                <a:latin typeface="Arial" panose="020B0604020202020204" pitchFamily="34" charset="0"/>
                <a:cs typeface="Arial" panose="020B0604020202020204" pitchFamily="34" charset="0"/>
              </a:rPr>
              <a:t>Cardiac imaging in patients with chronic kidney disease. </a:t>
            </a:r>
            <a:r>
              <a:rPr lang="en-US" altLang="de-DE" sz="1200" i="1" dirty="0">
                <a:solidFill>
                  <a:srgbClr val="00799B"/>
                </a:solidFill>
                <a:latin typeface="Arial" panose="020B0604020202020204" pitchFamily="34" charset="0"/>
                <a:cs typeface="Arial" panose="020B0604020202020204" pitchFamily="34" charset="0"/>
              </a:rPr>
              <a:t>Nat. Rev. </a:t>
            </a:r>
            <a:r>
              <a:rPr lang="en-US" altLang="de-DE" sz="1200" i="1" dirty="0" err="1">
                <a:solidFill>
                  <a:srgbClr val="00799B"/>
                </a:solidFill>
                <a:latin typeface="Arial" panose="020B0604020202020204" pitchFamily="34" charset="0"/>
                <a:cs typeface="Arial" panose="020B0604020202020204" pitchFamily="34" charset="0"/>
              </a:rPr>
              <a:t>Nephrol</a:t>
            </a:r>
            <a:r>
              <a:rPr lang="en-US" altLang="de-DE" sz="1200" i="1" dirty="0">
                <a:solidFill>
                  <a:srgbClr val="00799B"/>
                </a:solidFill>
                <a:latin typeface="Arial" panose="020B0604020202020204" pitchFamily="34" charset="0"/>
                <a:cs typeface="Arial" panose="020B0604020202020204" pitchFamily="34" charset="0"/>
              </a:rPr>
              <a:t>.</a:t>
            </a:r>
            <a:r>
              <a:rPr lang="en-US" altLang="de-DE" sz="1200" dirty="0">
                <a:solidFill>
                  <a:srgbClr val="00799B"/>
                </a:solidFill>
                <a:latin typeface="Arial" panose="020B0604020202020204" pitchFamily="34" charset="0"/>
                <a:cs typeface="Arial" panose="020B0604020202020204" pitchFamily="34" charset="0"/>
              </a:rPr>
              <a:t> doi:10.1038/nrneph.2014.243</a:t>
            </a:r>
          </a:p>
        </p:txBody>
      </p:sp>
    </p:spTree>
    <p:extLst>
      <p:ext uri="{BB962C8B-B14F-4D97-AF65-F5344CB8AC3E}">
        <p14:creationId xmlns:p14="http://schemas.microsoft.com/office/powerpoint/2010/main" val="2910430910"/>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FF0000"/>
                </a:solidFill>
              </a:rPr>
              <a:t>Intraarterielle Kontrastmittelgabe</a:t>
            </a:r>
          </a:p>
        </p:txBody>
      </p:sp>
      <p:sp>
        <p:nvSpPr>
          <p:cNvPr id="3" name="Inhaltsplatzhalter 2"/>
          <p:cNvSpPr>
            <a:spLocks noGrp="1"/>
          </p:cNvSpPr>
          <p:nvPr>
            <p:ph idx="1"/>
          </p:nvPr>
        </p:nvSpPr>
        <p:spPr/>
        <p:txBody>
          <a:bodyPr/>
          <a:lstStyle/>
          <a:p>
            <a:r>
              <a:rPr lang="de-DE" dirty="0"/>
              <a:t>Koronarangiographie</a:t>
            </a:r>
          </a:p>
          <a:p>
            <a:r>
              <a:rPr lang="de-DE" dirty="0"/>
              <a:t>Angiographien der peripheren Extremitäten</a:t>
            </a:r>
          </a:p>
          <a:p>
            <a:r>
              <a:rPr lang="de-DE" dirty="0" err="1"/>
              <a:t>Interventioneller</a:t>
            </a:r>
            <a:r>
              <a:rPr lang="de-DE" dirty="0"/>
              <a:t> Klappenersatz</a:t>
            </a:r>
          </a:p>
        </p:txBody>
      </p:sp>
    </p:spTree>
    <p:extLst>
      <p:ext uri="{BB962C8B-B14F-4D97-AF65-F5344CB8AC3E}">
        <p14:creationId xmlns:p14="http://schemas.microsoft.com/office/powerpoint/2010/main" val="181529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de-DE" altLang="de-DE" b="1" dirty="0"/>
              <a:t>Inzidenz des CA-AKI in der ICU</a:t>
            </a:r>
          </a:p>
        </p:txBody>
      </p:sp>
      <p:sp>
        <p:nvSpPr>
          <p:cNvPr id="9219" name="Rechteck 3"/>
          <p:cNvSpPr>
            <a:spLocks noChangeArrowheads="1"/>
          </p:cNvSpPr>
          <p:nvPr/>
        </p:nvSpPr>
        <p:spPr bwMode="auto">
          <a:xfrm>
            <a:off x="2267744" y="6324901"/>
            <a:ext cx="5345732" cy="5382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de-DE" altLang="de-DE" sz="1200" dirty="0" err="1">
                <a:solidFill>
                  <a:srgbClr val="00799B"/>
                </a:solidFill>
              </a:rPr>
              <a:t>Vandenberghe</a:t>
            </a:r>
            <a:r>
              <a:rPr lang="de-DE" altLang="de-DE" sz="1200" dirty="0">
                <a:solidFill>
                  <a:srgbClr val="00799B"/>
                </a:solidFill>
              </a:rPr>
              <a:t> et al</a:t>
            </a:r>
            <a:r>
              <a:rPr lang="de-DE" altLang="de-DE" sz="1200" b="1" dirty="0">
                <a:solidFill>
                  <a:srgbClr val="00799B"/>
                </a:solidFill>
              </a:rPr>
              <a:t>. </a:t>
            </a:r>
            <a:r>
              <a:rPr lang="de-DE" altLang="de-DE" sz="1200" b="1" dirty="0" err="1">
                <a:solidFill>
                  <a:srgbClr val="00799B"/>
                </a:solidFill>
              </a:rPr>
              <a:t>Contrast-associated</a:t>
            </a:r>
            <a:r>
              <a:rPr lang="de-DE" altLang="de-DE" sz="1200" b="1" dirty="0">
                <a:solidFill>
                  <a:srgbClr val="00799B"/>
                </a:solidFill>
              </a:rPr>
              <a:t> AKI in </a:t>
            </a:r>
            <a:r>
              <a:rPr lang="de-DE" altLang="de-DE" sz="1200" b="1" dirty="0" err="1">
                <a:solidFill>
                  <a:srgbClr val="00799B"/>
                </a:solidFill>
              </a:rPr>
              <a:t>the</a:t>
            </a:r>
            <a:r>
              <a:rPr lang="de-DE" altLang="de-DE" sz="1200" b="1" dirty="0">
                <a:solidFill>
                  <a:srgbClr val="00799B"/>
                </a:solidFill>
              </a:rPr>
              <a:t> </a:t>
            </a:r>
            <a:r>
              <a:rPr lang="de-DE" altLang="de-DE" sz="1200" b="1" dirty="0" err="1">
                <a:solidFill>
                  <a:srgbClr val="00799B"/>
                </a:solidFill>
              </a:rPr>
              <a:t>critically</a:t>
            </a:r>
            <a:r>
              <a:rPr lang="de-DE" altLang="de-DE" sz="1200" b="1" dirty="0">
                <a:solidFill>
                  <a:srgbClr val="00799B"/>
                </a:solidFill>
              </a:rPr>
              <a:t> </a:t>
            </a:r>
            <a:r>
              <a:rPr lang="de-DE" altLang="de-DE" sz="1200" b="1" dirty="0" err="1">
                <a:solidFill>
                  <a:srgbClr val="00799B"/>
                </a:solidFill>
              </a:rPr>
              <a:t>ill</a:t>
            </a:r>
            <a:endParaRPr lang="de-DE" altLang="de-DE" sz="1200" b="1" dirty="0">
              <a:solidFill>
                <a:srgbClr val="00799B"/>
              </a:solidFill>
            </a:endParaRPr>
          </a:p>
          <a:p>
            <a:pPr algn="r"/>
            <a:r>
              <a:rPr lang="en-US" altLang="de-DE" sz="1200" dirty="0" err="1">
                <a:solidFill>
                  <a:srgbClr val="00799B"/>
                </a:solidFill>
              </a:rPr>
              <a:t>Curr</a:t>
            </a:r>
            <a:r>
              <a:rPr lang="en-US" altLang="de-DE" sz="1200" dirty="0">
                <a:solidFill>
                  <a:srgbClr val="00799B"/>
                </a:solidFill>
              </a:rPr>
              <a:t> </a:t>
            </a:r>
            <a:r>
              <a:rPr lang="en-US" altLang="de-DE" sz="1200" dirty="0" err="1">
                <a:solidFill>
                  <a:srgbClr val="00799B"/>
                </a:solidFill>
              </a:rPr>
              <a:t>Opin</a:t>
            </a:r>
            <a:r>
              <a:rPr lang="en-US" altLang="de-DE" sz="1200" dirty="0">
                <a:solidFill>
                  <a:srgbClr val="00799B"/>
                </a:solidFill>
              </a:rPr>
              <a:t> </a:t>
            </a:r>
            <a:r>
              <a:rPr lang="en-US" altLang="de-DE" sz="1200" dirty="0" err="1">
                <a:solidFill>
                  <a:srgbClr val="00799B"/>
                </a:solidFill>
              </a:rPr>
              <a:t>Crit</a:t>
            </a:r>
            <a:r>
              <a:rPr lang="en-US" altLang="de-DE" sz="1200" dirty="0">
                <a:solidFill>
                  <a:srgbClr val="00799B"/>
                </a:solidFill>
              </a:rPr>
              <a:t> Care 2014, 20:596–605</a:t>
            </a:r>
            <a:endParaRPr lang="de-DE" altLang="de-DE" sz="1200" dirty="0">
              <a:solidFill>
                <a:srgbClr val="00799B"/>
              </a:solidFill>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863" y="1052736"/>
            <a:ext cx="7446962"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2689914" y="2383862"/>
            <a:ext cx="3764172" cy="307777"/>
          </a:xfrm>
          <a:prstGeom prst="rect">
            <a:avLst/>
          </a:prstGeom>
        </p:spPr>
        <p:txBody>
          <a:bodyPr wrap="none">
            <a:spAutoFit/>
          </a:bodyPr>
          <a:lstStyle/>
          <a:p>
            <a:r>
              <a:rPr lang="en-US" altLang="de-DE" dirty="0"/>
              <a:t>25% or 0.5 mg/dl or greater within a 48–96 h </a:t>
            </a:r>
            <a:endParaRPr lang="de-DE" dirty="0"/>
          </a:p>
        </p:txBody>
      </p:sp>
      <p:grpSp>
        <p:nvGrpSpPr>
          <p:cNvPr id="8" name="Gruppieren 7"/>
          <p:cNvGrpSpPr/>
          <p:nvPr/>
        </p:nvGrpSpPr>
        <p:grpSpPr>
          <a:xfrm>
            <a:off x="733604" y="1018064"/>
            <a:ext cx="7183480" cy="4318130"/>
            <a:chOff x="873888" y="1665850"/>
            <a:chExt cx="7183480" cy="4318130"/>
          </a:xfrm>
        </p:grpSpPr>
        <p:pic>
          <p:nvPicPr>
            <p:cNvPr id="9" name="Grafik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3888" y="1665850"/>
              <a:ext cx="7183480" cy="4318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1944980" y="2786760"/>
              <a:ext cx="2958887" cy="373436"/>
            </a:xfrm>
            <a:prstGeom prst="rect">
              <a:avLst/>
            </a:prstGeom>
            <a:noFill/>
          </p:spPr>
          <p:txBody>
            <a:bodyPr wrap="none" rtlCol="0">
              <a:spAutoFit/>
            </a:bodyPr>
            <a:lstStyle/>
            <a:p>
              <a:r>
                <a:rPr lang="de-DE" b="1" dirty="0"/>
                <a:t>KDIGO Definition für AKI</a:t>
              </a:r>
              <a:r>
                <a:rPr lang="de-DE" dirty="0"/>
                <a:t> </a:t>
              </a:r>
            </a:p>
          </p:txBody>
        </p:sp>
      </p:grpSp>
    </p:spTree>
    <p:extLst>
      <p:ext uri="{BB962C8B-B14F-4D97-AF65-F5344CB8AC3E}">
        <p14:creationId xmlns:p14="http://schemas.microsoft.com/office/powerpoint/2010/main" val="684956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Vorteile des radialen Zugangs </a:t>
            </a:r>
          </a:p>
        </p:txBody>
      </p:sp>
      <p:sp>
        <p:nvSpPr>
          <p:cNvPr id="3" name="Inhaltsplatzhalter 2"/>
          <p:cNvSpPr>
            <a:spLocks noGrp="1"/>
          </p:cNvSpPr>
          <p:nvPr>
            <p:ph idx="1"/>
          </p:nvPr>
        </p:nvSpPr>
        <p:spPr/>
        <p:txBody>
          <a:bodyPr/>
          <a:lstStyle/>
          <a:p>
            <a:pPr marL="0" indent="0">
              <a:buNone/>
            </a:pPr>
            <a:r>
              <a:rPr lang="en-US" b="1" dirty="0" err="1"/>
              <a:t>Risiko</a:t>
            </a:r>
            <a:r>
              <a:rPr lang="en-US" b="1" dirty="0"/>
              <a:t> </a:t>
            </a:r>
            <a:r>
              <a:rPr lang="en-US" b="1" dirty="0" err="1"/>
              <a:t>einer</a:t>
            </a:r>
            <a:r>
              <a:rPr lang="en-US" b="1" dirty="0"/>
              <a:t> </a:t>
            </a:r>
            <a:r>
              <a:rPr lang="en-US" b="1" dirty="0" err="1"/>
              <a:t>akuten</a:t>
            </a:r>
            <a:r>
              <a:rPr lang="en-US" b="1" dirty="0"/>
              <a:t> </a:t>
            </a:r>
            <a:r>
              <a:rPr lang="en-US" b="1" dirty="0" err="1"/>
              <a:t>Nierenschädigung</a:t>
            </a:r>
            <a:r>
              <a:rPr lang="en-US" b="1" dirty="0"/>
              <a:t> und </a:t>
            </a:r>
            <a:r>
              <a:rPr lang="en-US" b="1" dirty="0" err="1"/>
              <a:t>einer</a:t>
            </a:r>
            <a:r>
              <a:rPr lang="en-US" b="1" dirty="0"/>
              <a:t> </a:t>
            </a:r>
            <a:r>
              <a:rPr lang="en-US" b="1" dirty="0" err="1"/>
              <a:t>Dialysenotwendigkeit</a:t>
            </a:r>
            <a:r>
              <a:rPr lang="en-US" b="1" dirty="0"/>
              <a:t> </a:t>
            </a:r>
            <a:r>
              <a:rPr lang="en-US" b="1" dirty="0" err="1"/>
              <a:t>ist</a:t>
            </a:r>
            <a:r>
              <a:rPr lang="en-US" b="1" dirty="0"/>
              <a:t> </a:t>
            </a:r>
            <a:r>
              <a:rPr lang="en-US" b="1" dirty="0" err="1"/>
              <a:t>mit</a:t>
            </a:r>
            <a:r>
              <a:rPr lang="en-US" b="1" dirty="0"/>
              <a:t> </a:t>
            </a:r>
            <a:r>
              <a:rPr lang="en-US" b="1" dirty="0" err="1"/>
              <a:t>radialen</a:t>
            </a:r>
            <a:r>
              <a:rPr lang="en-US" b="1" dirty="0"/>
              <a:t> </a:t>
            </a:r>
            <a:r>
              <a:rPr lang="en-US" b="1" dirty="0" err="1"/>
              <a:t>Zugang</a:t>
            </a:r>
            <a:r>
              <a:rPr lang="en-US" b="1" dirty="0"/>
              <a:t> </a:t>
            </a:r>
            <a:r>
              <a:rPr lang="en-US" b="1" dirty="0" err="1"/>
              <a:t>niedriger</a:t>
            </a:r>
            <a:endParaRPr lang="en-US" b="1" dirty="0"/>
          </a:p>
          <a:p>
            <a:r>
              <a:rPr lang="en-US" dirty="0" err="1"/>
              <a:t>Reduktion</a:t>
            </a:r>
            <a:r>
              <a:rPr lang="en-US" dirty="0"/>
              <a:t> des </a:t>
            </a:r>
            <a:r>
              <a:rPr lang="en-US" dirty="0" err="1"/>
              <a:t>Risikos</a:t>
            </a:r>
            <a:r>
              <a:rPr lang="en-US" dirty="0"/>
              <a:t> von </a:t>
            </a:r>
            <a:r>
              <a:rPr lang="en-US" dirty="0" err="1"/>
              <a:t>Cholesterinembolien</a:t>
            </a:r>
            <a:r>
              <a:rPr lang="en-US" dirty="0"/>
              <a:t> </a:t>
            </a:r>
          </a:p>
          <a:p>
            <a:r>
              <a:rPr lang="en-US" dirty="0" err="1"/>
              <a:t>Kontrastvolumnia</a:t>
            </a:r>
            <a:r>
              <a:rPr lang="en-US" dirty="0"/>
              <a:t> (</a:t>
            </a:r>
            <a:r>
              <a:rPr lang="en-US" dirty="0" err="1"/>
              <a:t>geringgradig</a:t>
            </a:r>
            <a:r>
              <a:rPr lang="en-US" dirty="0"/>
              <a:t>) </a:t>
            </a:r>
            <a:r>
              <a:rPr lang="en-US" dirty="0" err="1"/>
              <a:t>geringer</a:t>
            </a:r>
            <a:r>
              <a:rPr lang="en-US" dirty="0"/>
              <a:t> </a:t>
            </a:r>
          </a:p>
          <a:p>
            <a:r>
              <a:rPr lang="en-US" dirty="0" err="1"/>
              <a:t>Weniger</a:t>
            </a:r>
            <a:r>
              <a:rPr lang="en-US" dirty="0"/>
              <a:t> </a:t>
            </a:r>
            <a:r>
              <a:rPr lang="en-US" dirty="0" err="1"/>
              <a:t>Hypotensionen</a:t>
            </a:r>
            <a:r>
              <a:rPr lang="en-US" dirty="0"/>
              <a:t> </a:t>
            </a:r>
          </a:p>
          <a:p>
            <a:pPr lvl="1"/>
            <a:r>
              <a:rPr lang="en-US" dirty="0" err="1"/>
              <a:t>Weniger</a:t>
            </a:r>
            <a:r>
              <a:rPr lang="en-US" dirty="0"/>
              <a:t> </a:t>
            </a:r>
            <a:r>
              <a:rPr lang="en-US" dirty="0" err="1"/>
              <a:t>Blutungen</a:t>
            </a:r>
            <a:r>
              <a:rPr lang="en-US" dirty="0"/>
              <a:t> </a:t>
            </a:r>
          </a:p>
          <a:p>
            <a:pPr lvl="1"/>
            <a:r>
              <a:rPr lang="en-US" dirty="0" err="1"/>
              <a:t>Weniger</a:t>
            </a:r>
            <a:r>
              <a:rPr lang="en-US" dirty="0"/>
              <a:t> </a:t>
            </a:r>
            <a:r>
              <a:rPr lang="en-US" dirty="0" err="1"/>
              <a:t>vasovagale</a:t>
            </a:r>
            <a:r>
              <a:rPr lang="en-US" dirty="0"/>
              <a:t> </a:t>
            </a:r>
            <a:r>
              <a:rPr lang="en-US" dirty="0" err="1"/>
              <a:t>Synkopen</a:t>
            </a:r>
            <a:endParaRPr lang="en-US" dirty="0"/>
          </a:p>
        </p:txBody>
      </p:sp>
      <p:sp>
        <p:nvSpPr>
          <p:cNvPr id="7" name="Rechteck 6">
            <a:extLst>
              <a:ext uri="{FF2B5EF4-FFF2-40B4-BE49-F238E27FC236}">
                <a16:creationId xmlns:a16="http://schemas.microsoft.com/office/drawing/2014/main" id="{4D9373FE-C2B1-43B5-8A17-E1D0CC71B2B7}"/>
              </a:ext>
            </a:extLst>
          </p:cNvPr>
          <p:cNvSpPr/>
          <p:nvPr/>
        </p:nvSpPr>
        <p:spPr>
          <a:xfrm>
            <a:off x="2311287" y="6185514"/>
            <a:ext cx="5328592" cy="68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de-DE" sz="1200" dirty="0" err="1">
                <a:solidFill>
                  <a:srgbClr val="00799B"/>
                </a:solidFill>
                <a:ea typeface="ＭＳ Ｐゴシック" panose="020B0600070205080204" pitchFamily="34" charset="-128"/>
                <a:cs typeface="Arial" panose="020B0604020202020204" pitchFamily="34" charset="0"/>
              </a:rPr>
              <a:t>Kooiman</a:t>
            </a:r>
            <a:r>
              <a:rPr lang="de-DE" sz="1200" dirty="0">
                <a:solidFill>
                  <a:srgbClr val="00799B"/>
                </a:solidFill>
                <a:ea typeface="ＭＳ Ｐゴシック" panose="020B0600070205080204" pitchFamily="34" charset="-128"/>
                <a:cs typeface="Arial" panose="020B0604020202020204" pitchFamily="34" charset="0"/>
              </a:rPr>
              <a:t> J et al: </a:t>
            </a:r>
            <a:r>
              <a:rPr lang="en-US" sz="1200" b="1" dirty="0">
                <a:solidFill>
                  <a:srgbClr val="00799B"/>
                </a:solidFill>
                <a:ea typeface="ＭＳ Ｐゴシック" panose="020B0600070205080204" pitchFamily="34" charset="-128"/>
                <a:cs typeface="Arial" panose="020B0604020202020204" pitchFamily="34" charset="0"/>
              </a:rPr>
              <a:t>Risk of acute kidney injury after percutaneous coronary interventions using radial versus femoral vascular access. </a:t>
            </a:r>
            <a:r>
              <a:rPr lang="de-DE" sz="1200" dirty="0" err="1">
                <a:solidFill>
                  <a:srgbClr val="00799B"/>
                </a:solidFill>
                <a:ea typeface="ＭＳ Ｐゴシック" panose="020B0600070205080204" pitchFamily="34" charset="-128"/>
                <a:cs typeface="Arial" panose="020B0604020202020204" pitchFamily="34" charset="0"/>
              </a:rPr>
              <a:t>Circ</a:t>
            </a:r>
            <a:r>
              <a:rPr lang="de-DE" sz="1200" dirty="0">
                <a:solidFill>
                  <a:srgbClr val="00799B"/>
                </a:solidFill>
                <a:ea typeface="ＭＳ Ｐゴシック" panose="020B0600070205080204" pitchFamily="34" charset="-128"/>
                <a:cs typeface="Arial" panose="020B0604020202020204" pitchFamily="34" charset="0"/>
              </a:rPr>
              <a:t> </a:t>
            </a:r>
            <a:r>
              <a:rPr lang="de-DE" sz="1200" dirty="0" err="1">
                <a:solidFill>
                  <a:srgbClr val="00799B"/>
                </a:solidFill>
                <a:ea typeface="ＭＳ Ｐゴシック" panose="020B0600070205080204" pitchFamily="34" charset="-128"/>
                <a:cs typeface="Arial" panose="020B0604020202020204" pitchFamily="34" charset="0"/>
              </a:rPr>
              <a:t>Cardiovasc</a:t>
            </a:r>
            <a:r>
              <a:rPr lang="de-DE" sz="1200" dirty="0">
                <a:solidFill>
                  <a:srgbClr val="00799B"/>
                </a:solidFill>
                <a:ea typeface="ＭＳ Ｐゴシック" panose="020B0600070205080204" pitchFamily="34" charset="-128"/>
                <a:cs typeface="Arial" panose="020B0604020202020204" pitchFamily="34" charset="0"/>
              </a:rPr>
              <a:t> </a:t>
            </a:r>
            <a:r>
              <a:rPr lang="de-DE" sz="1200" dirty="0" err="1">
                <a:solidFill>
                  <a:srgbClr val="00799B"/>
                </a:solidFill>
                <a:ea typeface="ＭＳ Ｐゴシック" panose="020B0600070205080204" pitchFamily="34" charset="-128"/>
                <a:cs typeface="Arial" panose="020B0604020202020204" pitchFamily="34" charset="0"/>
              </a:rPr>
              <a:t>Interv</a:t>
            </a:r>
            <a:r>
              <a:rPr lang="de-DE" sz="1200" dirty="0">
                <a:solidFill>
                  <a:srgbClr val="00799B"/>
                </a:solidFill>
                <a:ea typeface="ＭＳ Ｐゴシック" panose="020B0600070205080204" pitchFamily="34" charset="-128"/>
                <a:cs typeface="Arial" panose="020B0604020202020204" pitchFamily="34" charset="0"/>
              </a:rPr>
              <a:t>. 2014;7:190-198.</a:t>
            </a:r>
          </a:p>
        </p:txBody>
      </p:sp>
    </p:spTree>
    <p:extLst>
      <p:ext uri="{BB962C8B-B14F-4D97-AF65-F5344CB8AC3E}">
        <p14:creationId xmlns:p14="http://schemas.microsoft.com/office/powerpoint/2010/main" val="3559308424"/>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DE" altLang="de-DE"/>
              <a:t>Klassifikation</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313"/>
            <a:ext cx="9144000"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4"/>
          <p:cNvGrpSpPr>
            <a:grpSpLocks/>
          </p:cNvGrpSpPr>
          <p:nvPr/>
        </p:nvGrpSpPr>
        <p:grpSpPr bwMode="auto">
          <a:xfrm>
            <a:off x="1187450" y="1462088"/>
            <a:ext cx="7956550" cy="3622675"/>
            <a:chOff x="748" y="921"/>
            <a:chExt cx="5012" cy="2282"/>
          </a:xfrm>
        </p:grpSpPr>
        <p:pic>
          <p:nvPicPr>
            <p:cNvPr id="297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 y="921"/>
              <a:ext cx="5012" cy="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715" name="Rectangle 6"/>
            <p:cNvSpPr>
              <a:spLocks noChangeArrowheads="1"/>
            </p:cNvSpPr>
            <p:nvPr/>
          </p:nvSpPr>
          <p:spPr bwMode="auto">
            <a:xfrm>
              <a:off x="1655" y="935"/>
              <a:ext cx="4037" cy="2268"/>
            </a:xfrm>
            <a:prstGeom prst="rect">
              <a:avLst/>
            </a:prstGeom>
            <a:solidFill>
              <a:srgbClr val="FFFF00">
                <a:alpha val="3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pPr>
              <a:endParaRPr lang="de-DE" altLang="de-DE" sz="1800" b="0"/>
            </a:p>
          </p:txBody>
        </p:sp>
      </p:grpSp>
      <p:sp>
        <p:nvSpPr>
          <p:cNvPr id="302087" name="Rectangle 7"/>
          <p:cNvSpPr>
            <a:spLocks noChangeArrowheads="1"/>
          </p:cNvSpPr>
          <p:nvPr/>
        </p:nvSpPr>
        <p:spPr bwMode="auto">
          <a:xfrm>
            <a:off x="2268538" y="2133600"/>
            <a:ext cx="6875462" cy="295116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pPr>
            <a:endParaRPr lang="de-DE" altLang="de-DE" sz="1800" b="0"/>
          </a:p>
        </p:txBody>
      </p:sp>
      <p:sp>
        <p:nvSpPr>
          <p:cNvPr id="29702" name="Text Box 8"/>
          <p:cNvSpPr txBox="1">
            <a:spLocks noChangeArrowheads="1"/>
          </p:cNvSpPr>
          <p:nvPr/>
        </p:nvSpPr>
        <p:spPr bwMode="auto">
          <a:xfrm>
            <a:off x="88900" y="1484313"/>
            <a:ext cx="1684338" cy="5492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pPr>
            <a:r>
              <a:rPr lang="de-DE" altLang="de-DE" sz="3000"/>
              <a:t>Stadium</a:t>
            </a:r>
          </a:p>
        </p:txBody>
      </p:sp>
      <p:sp>
        <p:nvSpPr>
          <p:cNvPr id="302089" name="Line 9"/>
          <p:cNvSpPr>
            <a:spLocks noChangeShapeType="1"/>
          </p:cNvSpPr>
          <p:nvPr/>
        </p:nvSpPr>
        <p:spPr bwMode="auto">
          <a:xfrm>
            <a:off x="468313" y="2420938"/>
            <a:ext cx="6477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302090" name="Text Box 10"/>
          <p:cNvSpPr txBox="1">
            <a:spLocks noChangeArrowheads="1"/>
          </p:cNvSpPr>
          <p:nvPr/>
        </p:nvSpPr>
        <p:spPr bwMode="auto">
          <a:xfrm>
            <a:off x="1187450" y="2133600"/>
            <a:ext cx="2366963" cy="5794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pPr>
            <a:r>
              <a:rPr lang="de-DE" altLang="de-DE" sz="3200">
                <a:solidFill>
                  <a:srgbClr val="F03C14"/>
                </a:solidFill>
              </a:rPr>
              <a:t>1,5 – 2 fach</a:t>
            </a:r>
          </a:p>
        </p:txBody>
      </p:sp>
      <p:sp>
        <p:nvSpPr>
          <p:cNvPr id="302091" name="Line 11"/>
          <p:cNvSpPr>
            <a:spLocks noChangeShapeType="1"/>
          </p:cNvSpPr>
          <p:nvPr/>
        </p:nvSpPr>
        <p:spPr bwMode="auto">
          <a:xfrm>
            <a:off x="468313" y="3208338"/>
            <a:ext cx="6477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302092" name="Text Box 12"/>
          <p:cNvSpPr txBox="1">
            <a:spLocks noChangeArrowheads="1"/>
          </p:cNvSpPr>
          <p:nvPr/>
        </p:nvSpPr>
        <p:spPr bwMode="auto">
          <a:xfrm>
            <a:off x="1187450" y="2921000"/>
            <a:ext cx="1938338" cy="5794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pPr>
            <a:r>
              <a:rPr lang="de-DE" altLang="de-DE" sz="3200">
                <a:solidFill>
                  <a:srgbClr val="F03C14"/>
                </a:solidFill>
              </a:rPr>
              <a:t>2 - 3 fach</a:t>
            </a:r>
          </a:p>
        </p:txBody>
      </p:sp>
      <p:sp>
        <p:nvSpPr>
          <p:cNvPr id="302093" name="Line 13"/>
          <p:cNvSpPr>
            <a:spLocks noChangeShapeType="1"/>
          </p:cNvSpPr>
          <p:nvPr/>
        </p:nvSpPr>
        <p:spPr bwMode="auto">
          <a:xfrm>
            <a:off x="468313" y="4073525"/>
            <a:ext cx="6477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302094" name="Text Box 14"/>
          <p:cNvSpPr txBox="1">
            <a:spLocks noChangeArrowheads="1"/>
          </p:cNvSpPr>
          <p:nvPr/>
        </p:nvSpPr>
        <p:spPr bwMode="auto">
          <a:xfrm>
            <a:off x="1187450" y="3786188"/>
            <a:ext cx="1703388" cy="579437"/>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pPr>
            <a:r>
              <a:rPr lang="de-DE" altLang="de-DE" sz="3200">
                <a:solidFill>
                  <a:srgbClr val="F03C14"/>
                </a:solidFill>
              </a:rPr>
              <a:t>&gt; 3 fach</a:t>
            </a:r>
          </a:p>
        </p:txBody>
      </p:sp>
      <p:sp>
        <p:nvSpPr>
          <p:cNvPr id="302095" name="Text Box 15"/>
          <p:cNvSpPr txBox="1">
            <a:spLocks noChangeArrowheads="1"/>
          </p:cNvSpPr>
          <p:nvPr/>
        </p:nvSpPr>
        <p:spPr bwMode="auto">
          <a:xfrm>
            <a:off x="3930650" y="1493838"/>
            <a:ext cx="3736975" cy="5492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pPr>
            <a:r>
              <a:rPr lang="de-DE" altLang="de-DE" sz="3000"/>
              <a:t>Kreatinin - Kriterien</a:t>
            </a:r>
          </a:p>
        </p:txBody>
      </p:sp>
      <p:sp>
        <p:nvSpPr>
          <p:cNvPr id="302096" name="Text Box 16"/>
          <p:cNvSpPr txBox="1">
            <a:spLocks noChangeArrowheads="1"/>
          </p:cNvSpPr>
          <p:nvPr/>
        </p:nvSpPr>
        <p:spPr bwMode="auto">
          <a:xfrm>
            <a:off x="3635375" y="2205038"/>
            <a:ext cx="1150938" cy="4572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pPr>
            <a:r>
              <a:rPr lang="de-DE" altLang="de-DE"/>
              <a:t>R   </a:t>
            </a:r>
            <a:r>
              <a:rPr lang="de-DE" altLang="de-DE" sz="1200"/>
              <a:t>isk</a:t>
            </a:r>
          </a:p>
        </p:txBody>
      </p:sp>
      <p:sp>
        <p:nvSpPr>
          <p:cNvPr id="302097" name="Text Box 17"/>
          <p:cNvSpPr txBox="1">
            <a:spLocks noChangeArrowheads="1"/>
          </p:cNvSpPr>
          <p:nvPr/>
        </p:nvSpPr>
        <p:spPr bwMode="auto">
          <a:xfrm>
            <a:off x="3635375" y="2997200"/>
            <a:ext cx="1150938" cy="457200"/>
          </a:xfrm>
          <a:prstGeom prst="rect">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pPr>
            <a:r>
              <a:rPr lang="de-DE" altLang="de-DE"/>
              <a:t>I </a:t>
            </a:r>
            <a:r>
              <a:rPr lang="de-DE" altLang="de-DE" sz="1200"/>
              <a:t>njury</a:t>
            </a:r>
          </a:p>
        </p:txBody>
      </p:sp>
      <p:sp>
        <p:nvSpPr>
          <p:cNvPr id="302098" name="Text Box 18"/>
          <p:cNvSpPr txBox="1">
            <a:spLocks noChangeArrowheads="1"/>
          </p:cNvSpPr>
          <p:nvPr/>
        </p:nvSpPr>
        <p:spPr bwMode="auto">
          <a:xfrm>
            <a:off x="3635375" y="3789363"/>
            <a:ext cx="1150938" cy="457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pPr>
            <a:r>
              <a:rPr lang="de-DE" altLang="de-DE"/>
              <a:t>F </a:t>
            </a:r>
            <a:r>
              <a:rPr lang="de-DE" altLang="de-DE" sz="1200"/>
              <a:t>ailure</a:t>
            </a:r>
            <a:endParaRPr lang="de-DE" altLang="de-DE"/>
          </a:p>
        </p:txBody>
      </p:sp>
      <p:pic>
        <p:nvPicPr>
          <p:cNvPr id="19" name="Grafik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45113" y="3475038"/>
            <a:ext cx="2322512"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014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30209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02087"/>
                                        </p:tgtEl>
                                        <p:attrNameLst>
                                          <p:attrName>style.visibility</p:attrName>
                                        </p:attrNameLst>
                                      </p:cBhvr>
                                      <p:to>
                                        <p:strVal val="visible"/>
                                      </p:to>
                                    </p:set>
                                    <p:anim calcmode="lin" valueType="num">
                                      <p:cBhvr additive="base">
                                        <p:cTn id="14" dur="500" fill="hold"/>
                                        <p:tgtEl>
                                          <p:spTgt spid="302087"/>
                                        </p:tgtEl>
                                        <p:attrNameLst>
                                          <p:attrName>ppt_x</p:attrName>
                                        </p:attrNameLst>
                                      </p:cBhvr>
                                      <p:tavLst>
                                        <p:tav tm="0">
                                          <p:val>
                                            <p:strVal val="1+#ppt_w/2"/>
                                          </p:val>
                                        </p:tav>
                                        <p:tav tm="100000">
                                          <p:val>
                                            <p:strVal val="#ppt_x"/>
                                          </p:val>
                                        </p:tav>
                                      </p:tavLst>
                                    </p:anim>
                                    <p:anim calcmode="lin" valueType="num">
                                      <p:cBhvr additive="base">
                                        <p:cTn id="15" dur="500" fill="hold"/>
                                        <p:tgtEl>
                                          <p:spTgt spid="302087"/>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500"/>
                            </p:stCondLst>
                            <p:childTnLst>
                              <p:par>
                                <p:cTn id="17" presetID="22" presetClass="entr" presetSubtype="1" fill="hold" nodeType="afterEffect">
                                  <p:stCondLst>
                                    <p:cond delay="0"/>
                                  </p:stCondLst>
                                  <p:childTnLst>
                                    <p:set>
                                      <p:cBhvr>
                                        <p:cTn id="18" dur="1" fill="hold">
                                          <p:stCondLst>
                                            <p:cond delay="0"/>
                                          </p:stCondLst>
                                        </p:cTn>
                                        <p:tgtEl>
                                          <p:spTgt spid="302089"/>
                                        </p:tgtEl>
                                        <p:attrNameLst>
                                          <p:attrName>style.visibility</p:attrName>
                                        </p:attrNameLst>
                                      </p:cBhvr>
                                      <p:to>
                                        <p:strVal val="visible"/>
                                      </p:to>
                                    </p:set>
                                    <p:animEffect transition="in" filter="wipe(up)">
                                      <p:cBhvr>
                                        <p:cTn id="19" dur="500"/>
                                        <p:tgtEl>
                                          <p:spTgt spid="30208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02090"/>
                                        </p:tgtEl>
                                        <p:attrNameLst>
                                          <p:attrName>style.visibility</p:attrName>
                                        </p:attrNameLst>
                                      </p:cBhvr>
                                      <p:to>
                                        <p:strVal val="visible"/>
                                      </p:to>
                                    </p:set>
                                    <p:animEffect transition="in" filter="wipe(up)">
                                      <p:cBhvr>
                                        <p:cTn id="22" dur="500"/>
                                        <p:tgtEl>
                                          <p:spTgt spid="302090"/>
                                        </p:tgtEl>
                                      </p:cBhvr>
                                    </p:animEffect>
                                  </p:childTnLst>
                                </p:cTn>
                              </p:par>
                              <p:par>
                                <p:cTn id="23" presetID="22" presetClass="entr" presetSubtype="1" fill="hold" nodeType="withEffect">
                                  <p:stCondLst>
                                    <p:cond delay="0"/>
                                  </p:stCondLst>
                                  <p:childTnLst>
                                    <p:set>
                                      <p:cBhvr>
                                        <p:cTn id="24" dur="1" fill="hold">
                                          <p:stCondLst>
                                            <p:cond delay="0"/>
                                          </p:stCondLst>
                                        </p:cTn>
                                        <p:tgtEl>
                                          <p:spTgt spid="302091"/>
                                        </p:tgtEl>
                                        <p:attrNameLst>
                                          <p:attrName>style.visibility</p:attrName>
                                        </p:attrNameLst>
                                      </p:cBhvr>
                                      <p:to>
                                        <p:strVal val="visible"/>
                                      </p:to>
                                    </p:set>
                                    <p:animEffect transition="in" filter="wipe(up)">
                                      <p:cBhvr>
                                        <p:cTn id="25" dur="500"/>
                                        <p:tgtEl>
                                          <p:spTgt spid="302091"/>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02092"/>
                                        </p:tgtEl>
                                        <p:attrNameLst>
                                          <p:attrName>style.visibility</p:attrName>
                                        </p:attrNameLst>
                                      </p:cBhvr>
                                      <p:to>
                                        <p:strVal val="visible"/>
                                      </p:to>
                                    </p:set>
                                    <p:animEffect transition="in" filter="wipe(up)">
                                      <p:cBhvr>
                                        <p:cTn id="28" dur="500"/>
                                        <p:tgtEl>
                                          <p:spTgt spid="302092"/>
                                        </p:tgtEl>
                                      </p:cBhvr>
                                    </p:animEffect>
                                  </p:childTnLst>
                                </p:cTn>
                              </p:par>
                              <p:par>
                                <p:cTn id="29" presetID="22" presetClass="entr" presetSubtype="1" fill="hold" nodeType="withEffect">
                                  <p:stCondLst>
                                    <p:cond delay="0"/>
                                  </p:stCondLst>
                                  <p:childTnLst>
                                    <p:set>
                                      <p:cBhvr>
                                        <p:cTn id="30" dur="1" fill="hold">
                                          <p:stCondLst>
                                            <p:cond delay="0"/>
                                          </p:stCondLst>
                                        </p:cTn>
                                        <p:tgtEl>
                                          <p:spTgt spid="302093"/>
                                        </p:tgtEl>
                                        <p:attrNameLst>
                                          <p:attrName>style.visibility</p:attrName>
                                        </p:attrNameLst>
                                      </p:cBhvr>
                                      <p:to>
                                        <p:strVal val="visible"/>
                                      </p:to>
                                    </p:set>
                                    <p:animEffect transition="in" filter="wipe(up)">
                                      <p:cBhvr>
                                        <p:cTn id="31" dur="500"/>
                                        <p:tgtEl>
                                          <p:spTgt spid="30209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02094"/>
                                        </p:tgtEl>
                                        <p:attrNameLst>
                                          <p:attrName>style.visibility</p:attrName>
                                        </p:attrNameLst>
                                      </p:cBhvr>
                                      <p:to>
                                        <p:strVal val="visible"/>
                                      </p:to>
                                    </p:set>
                                    <p:animEffect transition="in" filter="wipe(up)">
                                      <p:cBhvr>
                                        <p:cTn id="34" dur="500"/>
                                        <p:tgtEl>
                                          <p:spTgt spid="30209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20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209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20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7" grpId="0" animBg="1"/>
      <p:bldP spid="302090" grpId="0" animBg="1"/>
      <p:bldP spid="302092" grpId="0" animBg="1"/>
      <p:bldP spid="302094" grpId="0" animBg="1"/>
      <p:bldP spid="302095" grpId="0" animBg="1"/>
      <p:bldP spid="302096" grpId="0" animBg="1"/>
      <p:bldP spid="302097" grpId="0" animBg="1"/>
      <p:bldP spid="30209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de-DE" altLang="de-DE"/>
              <a:t>Mortalität</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5375"/>
            <a:ext cx="9144000" cy="5113338"/>
          </a:xfrm>
          <a:prstGeom prst="rect">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pic>
      <p:sp>
        <p:nvSpPr>
          <p:cNvPr id="23556" name="Rectangle 4"/>
          <p:cNvSpPr>
            <a:spLocks noChangeArrowheads="1"/>
          </p:cNvSpPr>
          <p:nvPr/>
        </p:nvSpPr>
        <p:spPr bwMode="auto">
          <a:xfrm>
            <a:off x="4873937" y="6453336"/>
            <a:ext cx="2759075" cy="2819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r>
              <a:rPr lang="de-DE" altLang="de-DE" sz="1200" dirty="0">
                <a:solidFill>
                  <a:srgbClr val="00799B"/>
                </a:solidFill>
              </a:rPr>
              <a:t>Ricci et al. </a:t>
            </a:r>
            <a:r>
              <a:rPr lang="de-DE" altLang="de-DE" sz="1200" dirty="0" err="1">
                <a:solidFill>
                  <a:srgbClr val="00799B"/>
                </a:solidFill>
              </a:rPr>
              <a:t>Kidney</a:t>
            </a:r>
            <a:r>
              <a:rPr lang="de-DE" altLang="de-DE" sz="1200" dirty="0">
                <a:solidFill>
                  <a:srgbClr val="00799B"/>
                </a:solidFill>
              </a:rPr>
              <a:t> </a:t>
            </a:r>
            <a:r>
              <a:rPr lang="de-DE" altLang="de-DE" sz="1200" dirty="0" err="1">
                <a:solidFill>
                  <a:srgbClr val="00799B"/>
                </a:solidFill>
              </a:rPr>
              <a:t>Int</a:t>
            </a:r>
            <a:r>
              <a:rPr lang="de-DE" altLang="de-DE" sz="1200" dirty="0">
                <a:solidFill>
                  <a:srgbClr val="00799B"/>
                </a:solidFill>
              </a:rPr>
              <a:t> 2008</a:t>
            </a:r>
          </a:p>
        </p:txBody>
      </p:sp>
      <p:sp>
        <p:nvSpPr>
          <p:cNvPr id="23557" name="Text Box 5"/>
          <p:cNvSpPr txBox="1">
            <a:spLocks noChangeArrowheads="1"/>
          </p:cNvSpPr>
          <p:nvPr/>
        </p:nvSpPr>
        <p:spPr bwMode="auto">
          <a:xfrm>
            <a:off x="2051050" y="1484313"/>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pPr>
            <a:endParaRPr lang="de-DE" altLang="de-DE" sz="1800" b="0"/>
          </a:p>
        </p:txBody>
      </p:sp>
      <p:sp>
        <p:nvSpPr>
          <p:cNvPr id="307206" name="Text Box 6"/>
          <p:cNvSpPr txBox="1">
            <a:spLocks noChangeArrowheads="1"/>
          </p:cNvSpPr>
          <p:nvPr/>
        </p:nvSpPr>
        <p:spPr bwMode="auto">
          <a:xfrm>
            <a:off x="1908175" y="1412875"/>
            <a:ext cx="1150938" cy="4572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pPr>
            <a:r>
              <a:rPr lang="de-DE" altLang="de-DE"/>
              <a:t>R</a:t>
            </a:r>
          </a:p>
        </p:txBody>
      </p:sp>
      <p:sp>
        <p:nvSpPr>
          <p:cNvPr id="307207" name="Text Box 7"/>
          <p:cNvSpPr txBox="1">
            <a:spLocks noChangeArrowheads="1"/>
          </p:cNvSpPr>
          <p:nvPr/>
        </p:nvSpPr>
        <p:spPr bwMode="auto">
          <a:xfrm>
            <a:off x="4429125" y="1387475"/>
            <a:ext cx="1150938" cy="457200"/>
          </a:xfrm>
          <a:prstGeom prst="rect">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pPr>
            <a:r>
              <a:rPr lang="de-DE" altLang="de-DE"/>
              <a:t>I</a:t>
            </a:r>
          </a:p>
        </p:txBody>
      </p:sp>
      <p:sp>
        <p:nvSpPr>
          <p:cNvPr id="307208" name="Text Box 8"/>
          <p:cNvSpPr txBox="1">
            <a:spLocks noChangeArrowheads="1"/>
          </p:cNvSpPr>
          <p:nvPr/>
        </p:nvSpPr>
        <p:spPr bwMode="auto">
          <a:xfrm>
            <a:off x="7019925" y="1412875"/>
            <a:ext cx="1150938" cy="457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pPr>
            <a:r>
              <a:rPr lang="de-DE" altLang="de-DE"/>
              <a:t>F</a:t>
            </a:r>
          </a:p>
        </p:txBody>
      </p:sp>
      <p:sp>
        <p:nvSpPr>
          <p:cNvPr id="23561" name="Oval 9"/>
          <p:cNvSpPr>
            <a:spLocks noChangeArrowheads="1"/>
          </p:cNvSpPr>
          <p:nvPr/>
        </p:nvSpPr>
        <p:spPr bwMode="auto">
          <a:xfrm>
            <a:off x="2349500" y="4797425"/>
            <a:ext cx="792163" cy="792163"/>
          </a:xfrm>
          <a:prstGeom prst="ellipse">
            <a:avLst/>
          </a:prstGeom>
          <a:solidFill>
            <a:srgbClr val="FF0000">
              <a:alpha val="39999"/>
            </a:srgbClr>
          </a:solidFill>
          <a:ln w="63500" algn="ctr">
            <a:solidFill>
              <a:schemeClr val="tx1"/>
            </a:solidFill>
            <a:round/>
            <a:headEnd/>
            <a:tailEnd/>
          </a:ln>
        </p:spPr>
        <p:txBody>
          <a:bodyPr wrap="none" lIns="90000" tIns="46800" rIns="90000" bIns="46800"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pPr>
            <a:endParaRPr lang="de-DE" altLang="de-DE" sz="1800" b="0"/>
          </a:p>
        </p:txBody>
      </p:sp>
      <p:sp>
        <p:nvSpPr>
          <p:cNvPr id="23562" name="Oval 10"/>
          <p:cNvSpPr>
            <a:spLocks noChangeArrowheads="1"/>
          </p:cNvSpPr>
          <p:nvPr/>
        </p:nvSpPr>
        <p:spPr bwMode="auto">
          <a:xfrm>
            <a:off x="5018088" y="4797425"/>
            <a:ext cx="792162" cy="792163"/>
          </a:xfrm>
          <a:prstGeom prst="ellipse">
            <a:avLst/>
          </a:prstGeom>
          <a:solidFill>
            <a:srgbClr val="FF0000">
              <a:alpha val="39999"/>
            </a:srgbClr>
          </a:solidFill>
          <a:ln w="63500" algn="ctr">
            <a:solidFill>
              <a:schemeClr val="tx1"/>
            </a:solidFill>
            <a:round/>
            <a:headEnd/>
            <a:tailEnd/>
          </a:ln>
        </p:spPr>
        <p:txBody>
          <a:bodyPr wrap="none" lIns="90000" tIns="46800" rIns="90000" bIns="46800"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pPr>
            <a:endParaRPr lang="de-DE" altLang="de-DE" sz="1800" b="0"/>
          </a:p>
        </p:txBody>
      </p:sp>
      <p:sp>
        <p:nvSpPr>
          <p:cNvPr id="23563" name="Oval 11"/>
          <p:cNvSpPr>
            <a:spLocks noChangeArrowheads="1"/>
          </p:cNvSpPr>
          <p:nvPr/>
        </p:nvSpPr>
        <p:spPr bwMode="auto">
          <a:xfrm>
            <a:off x="7596188" y="4797425"/>
            <a:ext cx="792162" cy="792163"/>
          </a:xfrm>
          <a:prstGeom prst="ellipse">
            <a:avLst/>
          </a:prstGeom>
          <a:solidFill>
            <a:srgbClr val="FF0000">
              <a:alpha val="39999"/>
            </a:srgbClr>
          </a:solidFill>
          <a:ln w="63500" algn="ctr">
            <a:solidFill>
              <a:schemeClr val="tx1"/>
            </a:solidFill>
            <a:round/>
            <a:headEnd/>
            <a:tailEnd/>
          </a:ln>
        </p:spPr>
        <p:txBody>
          <a:bodyPr wrap="none" lIns="90000" tIns="46800" rIns="90000" bIns="46800"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pPr>
            <a:endParaRPr lang="de-DE" altLang="de-DE" sz="1800" b="0"/>
          </a:p>
        </p:txBody>
      </p:sp>
      <p:sp>
        <p:nvSpPr>
          <p:cNvPr id="307212" name="Rectangle 12"/>
          <p:cNvSpPr>
            <a:spLocks noChangeArrowheads="1"/>
          </p:cNvSpPr>
          <p:nvPr/>
        </p:nvSpPr>
        <p:spPr bwMode="auto">
          <a:xfrm>
            <a:off x="1187450" y="2205038"/>
            <a:ext cx="6840538" cy="1871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nchor="ctr"/>
          <a:lstStyle>
            <a:lvl1pPr>
              <a:spcBef>
                <a:spcPct val="20000"/>
              </a:spcBef>
              <a:defRPr sz="24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pPr>
            <a:r>
              <a:rPr lang="de-DE" altLang="de-DE" sz="4000">
                <a:solidFill>
                  <a:srgbClr val="FF0000"/>
                </a:solidFill>
              </a:rPr>
              <a:t>Acute Kidney Injury </a:t>
            </a:r>
            <a:br>
              <a:rPr lang="de-DE" altLang="de-DE" sz="4000">
                <a:solidFill>
                  <a:srgbClr val="FF0000"/>
                </a:solidFill>
              </a:rPr>
            </a:br>
            <a:r>
              <a:rPr lang="de-DE" altLang="de-DE" sz="4000">
                <a:solidFill>
                  <a:srgbClr val="FF0000"/>
                </a:solidFill>
              </a:rPr>
              <a:t>is </a:t>
            </a:r>
            <a:r>
              <a:rPr lang="de-DE" altLang="de-DE" sz="4000" u="sng">
                <a:solidFill>
                  <a:srgbClr val="FF0000"/>
                </a:solidFill>
              </a:rPr>
              <a:t>NOT </a:t>
            </a:r>
            <a:br>
              <a:rPr lang="de-DE" altLang="de-DE" sz="4000" u="sng">
                <a:solidFill>
                  <a:srgbClr val="FF0000"/>
                </a:solidFill>
              </a:rPr>
            </a:br>
            <a:r>
              <a:rPr lang="de-DE" altLang="de-DE" sz="4000">
                <a:solidFill>
                  <a:srgbClr val="FF0000"/>
                </a:solidFill>
              </a:rPr>
              <a:t>A CUTE INJURY</a:t>
            </a:r>
          </a:p>
        </p:txBody>
      </p:sp>
    </p:spTree>
    <p:extLst>
      <p:ext uri="{BB962C8B-B14F-4D97-AF65-F5344CB8AC3E}">
        <p14:creationId xmlns:p14="http://schemas.microsoft.com/office/powerpoint/2010/main" val="9573240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07212"/>
                                        </p:tgtEl>
                                        <p:attrNameLst>
                                          <p:attrName>style.visibility</p:attrName>
                                        </p:attrNameLst>
                                      </p:cBhvr>
                                      <p:to>
                                        <p:strVal val="visible"/>
                                      </p:to>
                                    </p:set>
                                    <p:animEffect transition="in" filter="checkerboard(across)">
                                      <p:cBhvr>
                                        <p:cTn id="15" dur="500"/>
                                        <p:tgtEl>
                                          <p:spTgt spid="307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307207" grpId="0" animBg="1"/>
      <p:bldP spid="307208" grpId="0" animBg="1"/>
      <p:bldP spid="3072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Akute Nierenschädigung steigert die Mortalität</a:t>
            </a:r>
          </a:p>
        </p:txBody>
      </p:sp>
      <p:sp>
        <p:nvSpPr>
          <p:cNvPr id="3" name="Inhaltsplatzhalter 2"/>
          <p:cNvSpPr>
            <a:spLocks noGrp="1"/>
          </p:cNvSpPr>
          <p:nvPr>
            <p:ph idx="1"/>
          </p:nvPr>
        </p:nvSpPr>
        <p:spPr/>
        <p:txBody>
          <a:bodyPr/>
          <a:lstStyle/>
          <a:p>
            <a:pPr marL="0" indent="0">
              <a:buNone/>
            </a:pPr>
            <a:r>
              <a:rPr lang="en-US" b="1" kern="1200" dirty="0">
                <a:latin typeface="Arial" charset="0"/>
                <a:sym typeface="Wingdings" panose="05000000000000000000" pitchFamily="2" charset="2"/>
              </a:rPr>
              <a:t> </a:t>
            </a:r>
            <a:r>
              <a:rPr lang="en-US" b="1" kern="1200" dirty="0" err="1">
                <a:latin typeface="Arial" charset="0"/>
                <a:sym typeface="Wingdings" panose="05000000000000000000" pitchFamily="2" charset="2"/>
              </a:rPr>
              <a:t>Durch</a:t>
            </a:r>
            <a:r>
              <a:rPr lang="en-US" b="1" kern="1200" dirty="0">
                <a:latin typeface="Arial" charset="0"/>
                <a:sym typeface="Wingdings" panose="05000000000000000000" pitchFamily="2" charset="2"/>
              </a:rPr>
              <a:t> </a:t>
            </a:r>
            <a:r>
              <a:rPr lang="en-US" b="1" kern="1200" dirty="0" err="1">
                <a:latin typeface="Arial" charset="0"/>
                <a:sym typeface="Wingdings" panose="05000000000000000000" pitchFamily="2" charset="2"/>
              </a:rPr>
              <a:t>zahlreiche</a:t>
            </a:r>
            <a:r>
              <a:rPr lang="en-US" b="1" kern="1200" dirty="0">
                <a:latin typeface="Arial" charset="0"/>
                <a:sym typeface="Wingdings" panose="05000000000000000000" pitchFamily="2" charset="2"/>
              </a:rPr>
              <a:t> </a:t>
            </a:r>
            <a:r>
              <a:rPr lang="en-US" b="1" kern="1200" dirty="0" err="1">
                <a:latin typeface="Arial" charset="0"/>
                <a:sym typeface="Wingdings" panose="05000000000000000000" pitchFamily="2" charset="2"/>
              </a:rPr>
              <a:t>Komplikationen</a:t>
            </a:r>
            <a:endParaRPr lang="en-US" b="1" kern="1200" dirty="0">
              <a:latin typeface="Arial" charset="0"/>
            </a:endParaRPr>
          </a:p>
          <a:p>
            <a:pPr marL="457200" indent="-457200">
              <a:buFont typeface="+mj-lt"/>
              <a:buAutoNum type="arabicPeriod"/>
            </a:pPr>
            <a:r>
              <a:rPr lang="en-US" sz="2000" kern="1200" dirty="0" err="1">
                <a:latin typeface="Arial" charset="0"/>
              </a:rPr>
              <a:t>Störungen</a:t>
            </a:r>
            <a:r>
              <a:rPr lang="en-US" sz="2000" kern="1200" dirty="0">
                <a:latin typeface="Arial" charset="0"/>
              </a:rPr>
              <a:t> der </a:t>
            </a:r>
            <a:r>
              <a:rPr lang="en-US" sz="2000" kern="1200" dirty="0" err="1">
                <a:latin typeface="Arial" charset="0"/>
              </a:rPr>
              <a:t>Blutbildung</a:t>
            </a:r>
            <a:r>
              <a:rPr lang="en-US" sz="2000" kern="1200" dirty="0">
                <a:latin typeface="Arial" charset="0"/>
              </a:rPr>
              <a:t> und </a:t>
            </a:r>
            <a:r>
              <a:rPr lang="en-US" sz="2000" kern="1200" dirty="0" err="1">
                <a:latin typeface="Arial" charset="0"/>
              </a:rPr>
              <a:t>Gerinnung</a:t>
            </a:r>
            <a:r>
              <a:rPr lang="en-US" sz="2000" kern="1200" dirty="0">
                <a:latin typeface="Arial" charset="0"/>
              </a:rPr>
              <a:t> </a:t>
            </a:r>
          </a:p>
          <a:p>
            <a:pPr marL="704850" lvl="1" indent="-342900"/>
            <a:r>
              <a:rPr lang="en-US" sz="1800" kern="1200" dirty="0" err="1">
                <a:latin typeface="Arial" charset="0"/>
              </a:rPr>
              <a:t>alterierte</a:t>
            </a:r>
            <a:r>
              <a:rPr lang="en-US" sz="1800" kern="1200" dirty="0">
                <a:latin typeface="Arial" charset="0"/>
              </a:rPr>
              <a:t> </a:t>
            </a:r>
            <a:r>
              <a:rPr lang="en-US" sz="1800" kern="1200" dirty="0" err="1">
                <a:latin typeface="Arial" charset="0"/>
              </a:rPr>
              <a:t>Immunantwort</a:t>
            </a:r>
            <a:r>
              <a:rPr lang="en-US" sz="1800" kern="1200" dirty="0">
                <a:latin typeface="Arial" charset="0"/>
              </a:rPr>
              <a:t> und </a:t>
            </a:r>
            <a:r>
              <a:rPr lang="en-US" sz="1800" kern="1200" dirty="0" err="1">
                <a:latin typeface="Arial" charset="0"/>
              </a:rPr>
              <a:t>erhöhte</a:t>
            </a:r>
            <a:r>
              <a:rPr lang="en-US" sz="1800" kern="1200" dirty="0">
                <a:latin typeface="Arial" charset="0"/>
              </a:rPr>
              <a:t> </a:t>
            </a:r>
            <a:r>
              <a:rPr lang="en-US" sz="1800" kern="1200" dirty="0" err="1">
                <a:latin typeface="Arial" charset="0"/>
              </a:rPr>
              <a:t>Infektneigung</a:t>
            </a:r>
            <a:endParaRPr lang="en-US" sz="1800" kern="1200" dirty="0">
              <a:latin typeface="Arial" charset="0"/>
            </a:endParaRPr>
          </a:p>
          <a:p>
            <a:pPr marL="704850" lvl="1" indent="-342900"/>
            <a:r>
              <a:rPr lang="en-US" sz="1800" kern="1200" dirty="0" err="1">
                <a:latin typeface="Arial" charset="0"/>
              </a:rPr>
              <a:t>Blutungen</a:t>
            </a:r>
            <a:r>
              <a:rPr lang="en-US" sz="1800" kern="1200" dirty="0">
                <a:latin typeface="Arial" charset="0"/>
              </a:rPr>
              <a:t>, </a:t>
            </a:r>
            <a:r>
              <a:rPr lang="en-US" sz="1800" kern="1200" dirty="0" err="1">
                <a:latin typeface="Arial" charset="0"/>
              </a:rPr>
              <a:t>Thrombosen</a:t>
            </a:r>
            <a:endParaRPr lang="en-US" sz="1800" kern="1200" dirty="0">
              <a:latin typeface="Arial" charset="0"/>
            </a:endParaRPr>
          </a:p>
          <a:p>
            <a:pPr marL="457200" indent="-457200">
              <a:buFont typeface="+mj-lt"/>
              <a:buAutoNum type="arabicPeriod"/>
            </a:pPr>
            <a:r>
              <a:rPr lang="en-US" sz="2000" kern="1200" dirty="0" err="1">
                <a:latin typeface="Arial" charset="0"/>
              </a:rPr>
              <a:t>Volumenüberladung</a:t>
            </a:r>
            <a:r>
              <a:rPr lang="en-US" sz="2000" kern="1200" dirty="0">
                <a:latin typeface="Arial" charset="0"/>
              </a:rPr>
              <a:t>, Azidose, </a:t>
            </a:r>
            <a:r>
              <a:rPr lang="en-US" sz="2000" kern="1200" dirty="0" err="1">
                <a:latin typeface="Arial" charset="0"/>
              </a:rPr>
              <a:t>Elektrolytstörungen</a:t>
            </a:r>
            <a:r>
              <a:rPr lang="en-US" sz="2000" kern="1200" dirty="0">
                <a:latin typeface="Arial" charset="0"/>
              </a:rPr>
              <a:t> (</a:t>
            </a:r>
            <a:r>
              <a:rPr lang="en-US" sz="2000" kern="1200" dirty="0" err="1">
                <a:latin typeface="Arial" charset="0"/>
              </a:rPr>
              <a:t>u.a</a:t>
            </a:r>
            <a:r>
              <a:rPr lang="en-US" sz="2000" kern="1200" dirty="0">
                <a:latin typeface="Arial" charset="0"/>
              </a:rPr>
              <a:t>. </a:t>
            </a:r>
            <a:r>
              <a:rPr lang="en-US" sz="2000" kern="1200" dirty="0" err="1">
                <a:latin typeface="Arial" charset="0"/>
              </a:rPr>
              <a:t>Kalium</a:t>
            </a:r>
            <a:r>
              <a:rPr lang="en-US" sz="2000" kern="1200" dirty="0">
                <a:latin typeface="Arial" charset="0"/>
              </a:rPr>
              <a:t>)</a:t>
            </a:r>
          </a:p>
          <a:p>
            <a:pPr marL="457200" indent="-457200">
              <a:buFont typeface="+mj-lt"/>
              <a:buAutoNum type="arabicPeriod"/>
            </a:pPr>
            <a:r>
              <a:rPr lang="en-US" sz="2000" kern="1200" dirty="0">
                <a:latin typeface="Arial" charset="0"/>
              </a:rPr>
              <a:t>Distant Organ Injury </a:t>
            </a:r>
            <a:r>
              <a:rPr lang="en-US" sz="2000" kern="1200" dirty="0">
                <a:latin typeface="Arial" charset="0"/>
                <a:sym typeface="Wingdings" panose="05000000000000000000" pitchFamily="2" charset="2"/>
              </a:rPr>
              <a:t> ARDS, </a:t>
            </a:r>
            <a:r>
              <a:rPr lang="en-US" sz="2000" kern="1200" dirty="0" err="1">
                <a:latin typeface="Arial" charset="0"/>
                <a:sym typeface="Wingdings" panose="05000000000000000000" pitchFamily="2" charset="2"/>
              </a:rPr>
              <a:t>hepatobiliäre</a:t>
            </a:r>
            <a:r>
              <a:rPr lang="en-US" sz="2000" kern="1200" dirty="0">
                <a:latin typeface="Arial" charset="0"/>
                <a:sym typeface="Wingdings" panose="05000000000000000000" pitchFamily="2" charset="2"/>
              </a:rPr>
              <a:t> </a:t>
            </a:r>
            <a:r>
              <a:rPr lang="en-US" sz="2000" kern="1200" dirty="0" err="1">
                <a:latin typeface="Arial" charset="0"/>
                <a:sym typeface="Wingdings" panose="05000000000000000000" pitchFamily="2" charset="2"/>
              </a:rPr>
              <a:t>Dysfunktion</a:t>
            </a:r>
            <a:endParaRPr lang="en-US" sz="2000" kern="1200" dirty="0">
              <a:latin typeface="Arial" charset="0"/>
              <a:sym typeface="Wingdings" panose="05000000000000000000" pitchFamily="2" charset="2"/>
            </a:endParaRPr>
          </a:p>
          <a:p>
            <a:pPr marL="457200" indent="-457200">
              <a:buFont typeface="+mj-lt"/>
              <a:buAutoNum type="arabicPeriod"/>
            </a:pPr>
            <a:r>
              <a:rPr lang="en-US" sz="2000" kern="1200" dirty="0" err="1">
                <a:latin typeface="Arial" charset="0"/>
                <a:sym typeface="Wingdings" panose="05000000000000000000" pitchFamily="2" charset="2"/>
              </a:rPr>
              <a:t>Änderung</a:t>
            </a:r>
            <a:r>
              <a:rPr lang="en-US" sz="2000" kern="1200" dirty="0">
                <a:latin typeface="Arial" charset="0"/>
                <a:sym typeface="Wingdings" panose="05000000000000000000" pitchFamily="2" charset="2"/>
              </a:rPr>
              <a:t> der </a:t>
            </a:r>
            <a:r>
              <a:rPr lang="en-US" sz="2000" kern="1200" dirty="0" err="1">
                <a:latin typeface="Arial" charset="0"/>
                <a:sym typeface="Wingdings" panose="05000000000000000000" pitchFamily="2" charset="2"/>
              </a:rPr>
              <a:t>Pharmokokinetik</a:t>
            </a:r>
            <a:r>
              <a:rPr lang="en-US" sz="2000" kern="1200" dirty="0">
                <a:latin typeface="Arial" charset="0"/>
                <a:sym typeface="Wingdings" panose="05000000000000000000" pitchFamily="2" charset="2"/>
              </a:rPr>
              <a:t> / -</a:t>
            </a:r>
            <a:r>
              <a:rPr lang="en-US" sz="2000" kern="1200" dirty="0" err="1">
                <a:latin typeface="Arial" charset="0"/>
                <a:sym typeface="Wingdings" panose="05000000000000000000" pitchFamily="2" charset="2"/>
              </a:rPr>
              <a:t>dynamik</a:t>
            </a:r>
            <a:r>
              <a:rPr lang="en-US" sz="2000" kern="1200" dirty="0">
                <a:latin typeface="Arial" charset="0"/>
                <a:sym typeface="Wingdings" panose="05000000000000000000" pitchFamily="2" charset="2"/>
              </a:rPr>
              <a:t> </a:t>
            </a:r>
            <a:r>
              <a:rPr lang="en-US" sz="2000" kern="1200" dirty="0" err="1">
                <a:latin typeface="Arial" charset="0"/>
                <a:sym typeface="Wingdings" panose="05000000000000000000" pitchFamily="2" charset="2"/>
              </a:rPr>
              <a:t>zahlreicher</a:t>
            </a:r>
            <a:r>
              <a:rPr lang="en-US" sz="2000" kern="1200" dirty="0">
                <a:latin typeface="Arial" charset="0"/>
                <a:sym typeface="Wingdings" panose="05000000000000000000" pitchFamily="2" charset="2"/>
              </a:rPr>
              <a:t> </a:t>
            </a:r>
            <a:r>
              <a:rPr lang="en-US" sz="2000" kern="1200" dirty="0" err="1">
                <a:latin typeface="Arial" charset="0"/>
                <a:sym typeface="Wingdings" panose="05000000000000000000" pitchFamily="2" charset="2"/>
              </a:rPr>
              <a:t>Medikamente</a:t>
            </a:r>
            <a:endParaRPr lang="en-US" sz="2000" kern="1200" dirty="0">
              <a:latin typeface="Arial" charset="0"/>
              <a:sym typeface="Wingdings" panose="05000000000000000000" pitchFamily="2" charset="2"/>
            </a:endParaRPr>
          </a:p>
          <a:p>
            <a:pPr marL="457200" indent="-457200">
              <a:buFont typeface="+mj-lt"/>
              <a:buAutoNum type="arabicPeriod"/>
            </a:pPr>
            <a:r>
              <a:rPr lang="en-US" sz="2000" kern="1200" dirty="0" err="1">
                <a:latin typeface="Arial" charset="0"/>
                <a:sym typeface="Wingdings" panose="05000000000000000000" pitchFamily="2" charset="2"/>
              </a:rPr>
              <a:t>Reduzierte</a:t>
            </a:r>
            <a:r>
              <a:rPr lang="en-US" sz="2000" kern="1200" dirty="0">
                <a:latin typeface="Arial" charset="0"/>
                <a:sym typeface="Wingdings" panose="05000000000000000000" pitchFamily="2" charset="2"/>
              </a:rPr>
              <a:t> </a:t>
            </a:r>
            <a:r>
              <a:rPr lang="en-US" sz="2000" kern="1200" dirty="0" err="1">
                <a:latin typeface="Arial" charset="0"/>
                <a:sym typeface="Wingdings" panose="05000000000000000000" pitchFamily="2" charset="2"/>
              </a:rPr>
              <a:t>Regenerationskapazitäten</a:t>
            </a:r>
            <a:r>
              <a:rPr lang="en-US" sz="2000" kern="1200" dirty="0">
                <a:latin typeface="Arial" charset="0"/>
                <a:sym typeface="Wingdings" panose="05000000000000000000" pitchFamily="2" charset="2"/>
              </a:rPr>
              <a:t> </a:t>
            </a:r>
          </a:p>
          <a:p>
            <a:pPr marL="647700" lvl="1" indent="-285750"/>
            <a:r>
              <a:rPr lang="en-US" sz="1600" kern="1200" dirty="0" err="1">
                <a:latin typeface="Arial" charset="0"/>
                <a:sym typeface="Wingdings" panose="05000000000000000000" pitchFamily="2" charset="2"/>
              </a:rPr>
              <a:t>Wundheilung</a:t>
            </a:r>
            <a:r>
              <a:rPr lang="en-US" sz="1600" kern="1200" dirty="0">
                <a:latin typeface="Arial" charset="0"/>
                <a:sym typeface="Wingdings" panose="05000000000000000000" pitchFamily="2" charset="2"/>
              </a:rPr>
              <a:t>, </a:t>
            </a:r>
          </a:p>
          <a:p>
            <a:pPr marL="647700" lvl="1" indent="-285750"/>
            <a:r>
              <a:rPr lang="en-US" sz="1600" kern="1200" dirty="0">
                <a:latin typeface="Arial" charset="0"/>
                <a:sym typeface="Wingdings" panose="05000000000000000000" pitchFamily="2" charset="2"/>
              </a:rPr>
              <a:t>Rehabilitation, </a:t>
            </a:r>
            <a:r>
              <a:rPr lang="en-US" sz="1600" kern="1200" dirty="0" err="1">
                <a:latin typeface="Arial" charset="0"/>
                <a:sym typeface="Wingdings" panose="05000000000000000000" pitchFamily="2" charset="2"/>
              </a:rPr>
              <a:t>Kraftverlust</a:t>
            </a:r>
            <a:r>
              <a:rPr lang="en-US" sz="1600" kern="1200" dirty="0">
                <a:latin typeface="Arial" charset="0"/>
                <a:sym typeface="Wingdings" panose="05000000000000000000" pitchFamily="2" charset="2"/>
              </a:rPr>
              <a:t>, </a:t>
            </a:r>
            <a:r>
              <a:rPr lang="en-US" sz="1600" kern="1200" dirty="0" err="1">
                <a:latin typeface="Arial" charset="0"/>
                <a:sym typeface="Wingdings" panose="05000000000000000000" pitchFamily="2" charset="2"/>
              </a:rPr>
              <a:t>kognitive</a:t>
            </a:r>
            <a:r>
              <a:rPr lang="en-US" sz="1600" kern="1200" dirty="0">
                <a:latin typeface="Arial" charset="0"/>
                <a:sym typeface="Wingdings" panose="05000000000000000000" pitchFamily="2" charset="2"/>
              </a:rPr>
              <a:t> </a:t>
            </a:r>
            <a:r>
              <a:rPr lang="en-US" sz="1600" kern="1200" dirty="0" err="1">
                <a:latin typeface="Arial" charset="0"/>
                <a:sym typeface="Wingdings" panose="05000000000000000000" pitchFamily="2" charset="2"/>
              </a:rPr>
              <a:t>Einbußen</a:t>
            </a:r>
            <a:endParaRPr lang="en-US" sz="1600" kern="1200" dirty="0">
              <a:latin typeface="Arial" charset="0"/>
            </a:endParaRPr>
          </a:p>
          <a:p>
            <a:pPr marL="0" indent="0">
              <a:buNone/>
            </a:pPr>
            <a:endParaRPr lang="de-DE" sz="2000" dirty="0"/>
          </a:p>
        </p:txBody>
      </p:sp>
    </p:spTree>
    <p:extLst>
      <p:ext uri="{BB962C8B-B14F-4D97-AF65-F5344CB8AC3E}">
        <p14:creationId xmlns:p14="http://schemas.microsoft.com/office/powerpoint/2010/main" val="3072468528"/>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de-DE" altLang="de-DE" b="1" dirty="0"/>
              <a:t>Nierenersatztherapie</a:t>
            </a:r>
          </a:p>
        </p:txBody>
      </p:sp>
      <p:pic>
        <p:nvPicPr>
          <p:cNvPr id="33795" name="Inhaltsplatzhalt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9688" y="1412875"/>
            <a:ext cx="9280526" cy="4608513"/>
          </a:xfrm>
        </p:spPr>
      </p:pic>
      <p:sp>
        <p:nvSpPr>
          <p:cNvPr id="5" name="Rechteck 4"/>
          <p:cNvSpPr>
            <a:spLocks noChangeArrowheads="1"/>
          </p:cNvSpPr>
          <p:nvPr/>
        </p:nvSpPr>
        <p:spPr bwMode="auto">
          <a:xfrm>
            <a:off x="-36513" y="1268413"/>
            <a:ext cx="9261476" cy="2881312"/>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sz="3600" b="1"/>
              <a:t>Kontrastmittel verursacht KEIN</a:t>
            </a:r>
          </a:p>
          <a:p>
            <a:pPr algn="ctr" eaLnBrk="1" hangingPunct="1"/>
            <a:r>
              <a:rPr lang="de-DE" altLang="de-DE" sz="3600" b="1"/>
              <a:t>Dialysepflichtiges Nierenversagen!!</a:t>
            </a:r>
          </a:p>
        </p:txBody>
      </p:sp>
      <p:sp>
        <p:nvSpPr>
          <p:cNvPr id="6" name="Rechteck 5"/>
          <p:cNvSpPr>
            <a:spLocks noChangeArrowheads="1"/>
          </p:cNvSpPr>
          <p:nvPr/>
        </p:nvSpPr>
        <p:spPr bwMode="auto">
          <a:xfrm>
            <a:off x="-36513" y="3429000"/>
            <a:ext cx="9261476" cy="273685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sz="3600" b="1"/>
              <a:t>Botschaft II:</a:t>
            </a:r>
          </a:p>
          <a:p>
            <a:pPr algn="ctr" eaLnBrk="1" hangingPunct="1"/>
            <a:r>
              <a:rPr lang="de-DE" altLang="de-DE" sz="3600" b="1"/>
              <a:t>Wenn schon Nierenersatztherapie, </a:t>
            </a:r>
          </a:p>
          <a:p>
            <a:pPr algn="ctr" eaLnBrk="1" hangingPunct="1"/>
            <a:r>
              <a:rPr lang="de-DE" altLang="de-DE" sz="3600" b="1"/>
              <a:t>ist Kontrastmittel für die Niere irrelevant</a:t>
            </a:r>
          </a:p>
        </p:txBody>
      </p:sp>
      <p:sp>
        <p:nvSpPr>
          <p:cNvPr id="9" name="Rechteck 3">
            <a:extLst>
              <a:ext uri="{FF2B5EF4-FFF2-40B4-BE49-F238E27FC236}">
                <a16:creationId xmlns:a16="http://schemas.microsoft.com/office/drawing/2014/main" id="{661532AD-CB48-47A4-B0A2-90FD1E2E7A94}"/>
              </a:ext>
            </a:extLst>
          </p:cNvPr>
          <p:cNvSpPr>
            <a:spLocks noChangeArrowheads="1"/>
          </p:cNvSpPr>
          <p:nvPr/>
        </p:nvSpPr>
        <p:spPr bwMode="auto">
          <a:xfrm>
            <a:off x="2267744" y="6324901"/>
            <a:ext cx="5345732" cy="5382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de-DE" altLang="de-DE" sz="1200" dirty="0" err="1">
                <a:solidFill>
                  <a:srgbClr val="00799B"/>
                </a:solidFill>
              </a:rPr>
              <a:t>Vandenberghe</a:t>
            </a:r>
            <a:r>
              <a:rPr lang="de-DE" altLang="de-DE" sz="1200" dirty="0">
                <a:solidFill>
                  <a:srgbClr val="00799B"/>
                </a:solidFill>
              </a:rPr>
              <a:t> et al</a:t>
            </a:r>
            <a:r>
              <a:rPr lang="de-DE" altLang="de-DE" sz="1200" b="1" dirty="0">
                <a:solidFill>
                  <a:srgbClr val="00799B"/>
                </a:solidFill>
              </a:rPr>
              <a:t>. </a:t>
            </a:r>
            <a:r>
              <a:rPr lang="de-DE" altLang="de-DE" sz="1200" b="1" dirty="0" err="1">
                <a:solidFill>
                  <a:srgbClr val="00799B"/>
                </a:solidFill>
              </a:rPr>
              <a:t>Contrast-associated</a:t>
            </a:r>
            <a:r>
              <a:rPr lang="de-DE" altLang="de-DE" sz="1200" b="1" dirty="0">
                <a:solidFill>
                  <a:srgbClr val="00799B"/>
                </a:solidFill>
              </a:rPr>
              <a:t> AKI in </a:t>
            </a:r>
            <a:r>
              <a:rPr lang="de-DE" altLang="de-DE" sz="1200" b="1" dirty="0" err="1">
                <a:solidFill>
                  <a:srgbClr val="00799B"/>
                </a:solidFill>
              </a:rPr>
              <a:t>the</a:t>
            </a:r>
            <a:r>
              <a:rPr lang="de-DE" altLang="de-DE" sz="1200" b="1" dirty="0">
                <a:solidFill>
                  <a:srgbClr val="00799B"/>
                </a:solidFill>
              </a:rPr>
              <a:t> </a:t>
            </a:r>
            <a:r>
              <a:rPr lang="de-DE" altLang="de-DE" sz="1200" b="1" dirty="0" err="1">
                <a:solidFill>
                  <a:srgbClr val="00799B"/>
                </a:solidFill>
              </a:rPr>
              <a:t>critically</a:t>
            </a:r>
            <a:r>
              <a:rPr lang="de-DE" altLang="de-DE" sz="1200" b="1" dirty="0">
                <a:solidFill>
                  <a:srgbClr val="00799B"/>
                </a:solidFill>
              </a:rPr>
              <a:t> </a:t>
            </a:r>
            <a:r>
              <a:rPr lang="de-DE" altLang="de-DE" sz="1200" b="1" dirty="0" err="1">
                <a:solidFill>
                  <a:srgbClr val="00799B"/>
                </a:solidFill>
              </a:rPr>
              <a:t>ill</a:t>
            </a:r>
            <a:endParaRPr lang="de-DE" altLang="de-DE" sz="1200" b="1" dirty="0">
              <a:solidFill>
                <a:srgbClr val="00799B"/>
              </a:solidFill>
            </a:endParaRPr>
          </a:p>
          <a:p>
            <a:pPr algn="r"/>
            <a:r>
              <a:rPr lang="en-US" altLang="de-DE" sz="1200" dirty="0" err="1">
                <a:solidFill>
                  <a:srgbClr val="00799B"/>
                </a:solidFill>
              </a:rPr>
              <a:t>Curr</a:t>
            </a:r>
            <a:r>
              <a:rPr lang="en-US" altLang="de-DE" sz="1200" dirty="0">
                <a:solidFill>
                  <a:srgbClr val="00799B"/>
                </a:solidFill>
              </a:rPr>
              <a:t> </a:t>
            </a:r>
            <a:r>
              <a:rPr lang="en-US" altLang="de-DE" sz="1200" dirty="0" err="1">
                <a:solidFill>
                  <a:srgbClr val="00799B"/>
                </a:solidFill>
              </a:rPr>
              <a:t>Opin</a:t>
            </a:r>
            <a:r>
              <a:rPr lang="en-US" altLang="de-DE" sz="1200" dirty="0">
                <a:solidFill>
                  <a:srgbClr val="00799B"/>
                </a:solidFill>
              </a:rPr>
              <a:t> </a:t>
            </a:r>
            <a:r>
              <a:rPr lang="en-US" altLang="de-DE" sz="1200" dirty="0" err="1">
                <a:solidFill>
                  <a:srgbClr val="00799B"/>
                </a:solidFill>
              </a:rPr>
              <a:t>Crit</a:t>
            </a:r>
            <a:r>
              <a:rPr lang="en-US" altLang="de-DE" sz="1200" dirty="0">
                <a:solidFill>
                  <a:srgbClr val="00799B"/>
                </a:solidFill>
              </a:rPr>
              <a:t> Care 2014, 20:596–605</a:t>
            </a:r>
            <a:endParaRPr lang="de-DE" altLang="de-DE" sz="1200" dirty="0">
              <a:solidFill>
                <a:srgbClr val="00799B"/>
              </a:solidFill>
            </a:endParaRPr>
          </a:p>
        </p:txBody>
      </p:sp>
    </p:spTree>
    <p:extLst>
      <p:ext uri="{BB962C8B-B14F-4D97-AF65-F5344CB8AC3E}">
        <p14:creationId xmlns:p14="http://schemas.microsoft.com/office/powerpoint/2010/main" val="1922265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Herzkatheter: </a:t>
            </a:r>
            <a:br>
              <a:rPr lang="de-DE" b="1" dirty="0"/>
            </a:br>
            <a:r>
              <a:rPr lang="de-DE" b="1" dirty="0"/>
              <a:t>Radialer vs. </a:t>
            </a:r>
            <a:r>
              <a:rPr lang="de-DE" b="1" dirty="0" err="1"/>
              <a:t>Femoraler</a:t>
            </a:r>
            <a:r>
              <a:rPr lang="de-DE" b="1" dirty="0"/>
              <a:t> Zugang</a:t>
            </a:r>
          </a:p>
        </p:txBody>
      </p:sp>
      <p:sp>
        <p:nvSpPr>
          <p:cNvPr id="6" name="Rechteck 5"/>
          <p:cNvSpPr/>
          <p:nvPr/>
        </p:nvSpPr>
        <p:spPr>
          <a:xfrm>
            <a:off x="2311287" y="6185514"/>
            <a:ext cx="5328592" cy="68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de-DE" sz="1200" dirty="0" err="1">
                <a:solidFill>
                  <a:srgbClr val="00799B"/>
                </a:solidFill>
                <a:ea typeface="ＭＳ Ｐゴシック" panose="020B0600070205080204" pitchFamily="34" charset="-128"/>
                <a:cs typeface="Arial" panose="020B0604020202020204" pitchFamily="34" charset="0"/>
              </a:rPr>
              <a:t>Kooiman</a:t>
            </a:r>
            <a:r>
              <a:rPr lang="de-DE" sz="1200" dirty="0">
                <a:solidFill>
                  <a:srgbClr val="00799B"/>
                </a:solidFill>
                <a:ea typeface="ＭＳ Ｐゴシック" panose="020B0600070205080204" pitchFamily="34" charset="-128"/>
                <a:cs typeface="Arial" panose="020B0604020202020204" pitchFamily="34" charset="0"/>
              </a:rPr>
              <a:t> J et al: </a:t>
            </a:r>
            <a:r>
              <a:rPr lang="en-US" sz="1200" b="1" dirty="0">
                <a:solidFill>
                  <a:srgbClr val="00799B"/>
                </a:solidFill>
                <a:ea typeface="ＭＳ Ｐゴシック" panose="020B0600070205080204" pitchFamily="34" charset="-128"/>
                <a:cs typeface="Arial" panose="020B0604020202020204" pitchFamily="34" charset="0"/>
              </a:rPr>
              <a:t>Risk of acute kidney injury after percutaneous coronary interventions using radial versus femoral vascular access. </a:t>
            </a:r>
            <a:r>
              <a:rPr lang="de-DE" sz="1200" dirty="0" err="1">
                <a:solidFill>
                  <a:srgbClr val="00799B"/>
                </a:solidFill>
                <a:ea typeface="ＭＳ Ｐゴシック" panose="020B0600070205080204" pitchFamily="34" charset="-128"/>
                <a:cs typeface="Arial" panose="020B0604020202020204" pitchFamily="34" charset="0"/>
              </a:rPr>
              <a:t>Circ</a:t>
            </a:r>
            <a:r>
              <a:rPr lang="de-DE" sz="1200" dirty="0">
                <a:solidFill>
                  <a:srgbClr val="00799B"/>
                </a:solidFill>
                <a:ea typeface="ＭＳ Ｐゴシック" panose="020B0600070205080204" pitchFamily="34" charset="-128"/>
                <a:cs typeface="Arial" panose="020B0604020202020204" pitchFamily="34" charset="0"/>
              </a:rPr>
              <a:t> </a:t>
            </a:r>
            <a:r>
              <a:rPr lang="de-DE" sz="1200" dirty="0" err="1">
                <a:solidFill>
                  <a:srgbClr val="00799B"/>
                </a:solidFill>
                <a:ea typeface="ＭＳ Ｐゴシック" panose="020B0600070205080204" pitchFamily="34" charset="-128"/>
                <a:cs typeface="Arial" panose="020B0604020202020204" pitchFamily="34" charset="0"/>
              </a:rPr>
              <a:t>Cardiovasc</a:t>
            </a:r>
            <a:r>
              <a:rPr lang="de-DE" sz="1200" dirty="0">
                <a:solidFill>
                  <a:srgbClr val="00799B"/>
                </a:solidFill>
                <a:ea typeface="ＭＳ Ｐゴシック" panose="020B0600070205080204" pitchFamily="34" charset="-128"/>
                <a:cs typeface="Arial" panose="020B0604020202020204" pitchFamily="34" charset="0"/>
              </a:rPr>
              <a:t> </a:t>
            </a:r>
            <a:r>
              <a:rPr lang="de-DE" sz="1200" dirty="0" err="1">
                <a:solidFill>
                  <a:srgbClr val="00799B"/>
                </a:solidFill>
                <a:ea typeface="ＭＳ Ｐゴシック" panose="020B0600070205080204" pitchFamily="34" charset="-128"/>
                <a:cs typeface="Arial" panose="020B0604020202020204" pitchFamily="34" charset="0"/>
              </a:rPr>
              <a:t>Interv</a:t>
            </a:r>
            <a:r>
              <a:rPr lang="de-DE" sz="1200" dirty="0">
                <a:solidFill>
                  <a:srgbClr val="00799B"/>
                </a:solidFill>
                <a:ea typeface="ＭＳ Ｐゴシック" panose="020B0600070205080204" pitchFamily="34" charset="-128"/>
                <a:cs typeface="Arial" panose="020B0604020202020204" pitchFamily="34" charset="0"/>
              </a:rPr>
              <a:t>. 2014;7:190-198.</a:t>
            </a:r>
          </a:p>
        </p:txBody>
      </p:sp>
      <p:pic>
        <p:nvPicPr>
          <p:cNvPr id="7" name="Grafik 6"/>
          <p:cNvPicPr>
            <a:picLocks noChangeAspect="1"/>
          </p:cNvPicPr>
          <p:nvPr/>
        </p:nvPicPr>
        <p:blipFill>
          <a:blip r:embed="rId3"/>
          <a:stretch>
            <a:fillRect/>
          </a:stretch>
        </p:blipFill>
        <p:spPr>
          <a:xfrm>
            <a:off x="304800" y="1505481"/>
            <a:ext cx="8516938" cy="2177171"/>
          </a:xfrm>
          <a:prstGeom prst="rect">
            <a:avLst/>
          </a:prstGeom>
        </p:spPr>
      </p:pic>
      <p:pic>
        <p:nvPicPr>
          <p:cNvPr id="8" name="Grafik 7"/>
          <p:cNvPicPr>
            <a:picLocks noChangeAspect="1"/>
          </p:cNvPicPr>
          <p:nvPr/>
        </p:nvPicPr>
        <p:blipFill>
          <a:blip r:embed="rId4"/>
          <a:stretch>
            <a:fillRect/>
          </a:stretch>
        </p:blipFill>
        <p:spPr>
          <a:xfrm>
            <a:off x="0" y="4118751"/>
            <a:ext cx="9144000" cy="551219"/>
          </a:xfrm>
          <a:prstGeom prst="rect">
            <a:avLst/>
          </a:prstGeom>
        </p:spPr>
      </p:pic>
    </p:spTree>
    <p:extLst>
      <p:ext uri="{BB962C8B-B14F-4D97-AF65-F5344CB8AC3E}">
        <p14:creationId xmlns:p14="http://schemas.microsoft.com/office/powerpoint/2010/main" val="43181544"/>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2856202-67BB-4C18-A248-E12065FECD78}"/>
              </a:ext>
            </a:extLst>
          </p:cNvPr>
          <p:cNvSpPr>
            <a:spLocks noGrp="1"/>
          </p:cNvSpPr>
          <p:nvPr>
            <p:ph type="title"/>
          </p:nvPr>
        </p:nvSpPr>
        <p:spPr/>
        <p:txBody>
          <a:bodyPr/>
          <a:lstStyle/>
          <a:p>
            <a:r>
              <a:rPr lang="de-DE" dirty="0"/>
              <a:t>Woher rührt die Skepsis ?</a:t>
            </a:r>
          </a:p>
        </p:txBody>
      </p:sp>
      <p:sp>
        <p:nvSpPr>
          <p:cNvPr id="4" name="Rechteck 3">
            <a:extLst>
              <a:ext uri="{FF2B5EF4-FFF2-40B4-BE49-F238E27FC236}">
                <a16:creationId xmlns:a16="http://schemas.microsoft.com/office/drawing/2014/main" id="{6E98DE11-458C-4515-AC78-E506296082CE}"/>
              </a:ext>
            </a:extLst>
          </p:cNvPr>
          <p:cNvSpPr/>
          <p:nvPr/>
        </p:nvSpPr>
        <p:spPr>
          <a:xfrm>
            <a:off x="2029418" y="6330487"/>
            <a:ext cx="5656126" cy="482889"/>
          </a:xfrm>
          <a:prstGeom prst="rect">
            <a:avLst/>
          </a:prstGeom>
        </p:spPr>
        <p:txBody>
          <a:bodyPr wrap="square">
            <a:spAutoFit/>
          </a:bodyPr>
          <a:lstStyle/>
          <a:p>
            <a:pPr algn="r"/>
            <a:r>
              <a:rPr lang="de-DE" sz="1200" dirty="0">
                <a:solidFill>
                  <a:srgbClr val="00799B"/>
                </a:solidFill>
                <a:latin typeface="Arial" charset="0"/>
                <a:ea typeface="ＭＳ Ｐゴシック" pitchFamily="28" charset="-128"/>
              </a:rPr>
              <a:t>McDonald, RJ et al. (2013). </a:t>
            </a:r>
            <a:r>
              <a:rPr lang="de-DE" sz="1200" b="1" dirty="0" err="1">
                <a:solidFill>
                  <a:srgbClr val="00799B"/>
                </a:solidFill>
                <a:latin typeface="Arial" charset="0"/>
                <a:ea typeface="ＭＳ Ｐゴシック" pitchFamily="28" charset="-128"/>
              </a:rPr>
              <a:t>Intravenous</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contrast</a:t>
            </a:r>
            <a:r>
              <a:rPr lang="de-DE" sz="1200" b="1" dirty="0">
                <a:solidFill>
                  <a:srgbClr val="00799B"/>
                </a:solidFill>
                <a:latin typeface="Arial" charset="0"/>
                <a:ea typeface="ＭＳ Ｐゴシック" pitchFamily="28" charset="-128"/>
              </a:rPr>
              <a:t> material-</a:t>
            </a:r>
            <a:r>
              <a:rPr lang="de-DE" sz="1200" b="1" dirty="0" err="1">
                <a:solidFill>
                  <a:srgbClr val="00799B"/>
                </a:solidFill>
                <a:latin typeface="Arial" charset="0"/>
                <a:ea typeface="ＭＳ Ｐゴシック" pitchFamily="28" charset="-128"/>
              </a:rPr>
              <a:t>induced</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nephropathy</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causal</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or</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coincident</a:t>
            </a:r>
            <a:r>
              <a:rPr lang="de-DE" sz="1200" b="1" dirty="0">
                <a:solidFill>
                  <a:srgbClr val="00799B"/>
                </a:solidFill>
                <a:latin typeface="Arial" charset="0"/>
                <a:ea typeface="ＭＳ Ｐゴシック" pitchFamily="28" charset="-128"/>
              </a:rPr>
              <a:t> </a:t>
            </a:r>
            <a:r>
              <a:rPr lang="de-DE" sz="1200" b="1" dirty="0" err="1">
                <a:solidFill>
                  <a:srgbClr val="00799B"/>
                </a:solidFill>
                <a:latin typeface="Arial" charset="0"/>
                <a:ea typeface="ＭＳ Ｐゴシック" pitchFamily="28" charset="-128"/>
              </a:rPr>
              <a:t>phenomenon</a:t>
            </a:r>
            <a:r>
              <a:rPr lang="de-DE" sz="1200" b="1" dirty="0">
                <a:solidFill>
                  <a:srgbClr val="00799B"/>
                </a:solidFill>
                <a:latin typeface="Arial" charset="0"/>
                <a:ea typeface="ＭＳ Ｐゴシック" pitchFamily="28" charset="-128"/>
              </a:rPr>
              <a:t>? </a:t>
            </a:r>
            <a:r>
              <a:rPr lang="de-DE" sz="1200" dirty="0" err="1">
                <a:solidFill>
                  <a:srgbClr val="00799B"/>
                </a:solidFill>
                <a:latin typeface="Arial" charset="0"/>
                <a:ea typeface="ＭＳ Ｐゴシック" pitchFamily="28" charset="-128"/>
              </a:rPr>
              <a:t>Radiology</a:t>
            </a:r>
            <a:r>
              <a:rPr lang="de-DE" sz="1200" dirty="0">
                <a:solidFill>
                  <a:srgbClr val="00799B"/>
                </a:solidFill>
                <a:latin typeface="Arial" charset="0"/>
                <a:ea typeface="ＭＳ Ｐゴシック" pitchFamily="28" charset="-128"/>
              </a:rPr>
              <a:t> 267(1): 106-118.</a:t>
            </a:r>
          </a:p>
        </p:txBody>
      </p:sp>
      <p:pic>
        <p:nvPicPr>
          <p:cNvPr id="5" name="Grafik 4">
            <a:extLst>
              <a:ext uri="{FF2B5EF4-FFF2-40B4-BE49-F238E27FC236}">
                <a16:creationId xmlns:a16="http://schemas.microsoft.com/office/drawing/2014/main" id="{AED498A0-32FC-40E9-BF45-8564B614B05C}"/>
              </a:ext>
            </a:extLst>
          </p:cNvPr>
          <p:cNvPicPr>
            <a:picLocks noChangeAspect="1"/>
          </p:cNvPicPr>
          <p:nvPr/>
        </p:nvPicPr>
        <p:blipFill>
          <a:blip r:embed="rId3"/>
          <a:stretch>
            <a:fillRect/>
          </a:stretch>
        </p:blipFill>
        <p:spPr>
          <a:xfrm>
            <a:off x="768066" y="1016996"/>
            <a:ext cx="7188310" cy="4648853"/>
          </a:xfrm>
          <a:prstGeom prst="rect">
            <a:avLst/>
          </a:prstGeom>
        </p:spPr>
      </p:pic>
    </p:spTree>
    <p:extLst>
      <p:ext uri="{BB962C8B-B14F-4D97-AF65-F5344CB8AC3E}">
        <p14:creationId xmlns:p14="http://schemas.microsoft.com/office/powerpoint/2010/main" val="684475084"/>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p:txBody>
          <a:bodyPr/>
          <a:lstStyle/>
          <a:p>
            <a:r>
              <a:rPr lang="de-DE" altLang="de-DE" b="1" dirty="0"/>
              <a:t>NaCl oder Bicarbonat</a:t>
            </a:r>
          </a:p>
        </p:txBody>
      </p:sp>
      <p:pic>
        <p:nvPicPr>
          <p:cNvPr id="48131" name="Inhaltsplatzhalt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69317" y="1052736"/>
            <a:ext cx="4464050" cy="4046538"/>
          </a:xfrm>
        </p:spPr>
      </p:pic>
      <p:pic>
        <p:nvPicPr>
          <p:cNvPr id="48132"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2" y="980728"/>
            <a:ext cx="4881563"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hteck 4"/>
          <p:cNvSpPr>
            <a:spLocks noChangeArrowheads="1"/>
          </p:cNvSpPr>
          <p:nvPr/>
        </p:nvSpPr>
        <p:spPr bwMode="auto">
          <a:xfrm>
            <a:off x="2299643" y="6057702"/>
            <a:ext cx="5328592" cy="7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de-DE" altLang="de-DE" sz="1050" dirty="0" err="1">
                <a:solidFill>
                  <a:srgbClr val="00799B"/>
                </a:solidFill>
                <a:latin typeface="Arial" charset="0"/>
                <a:ea typeface="ＭＳ Ｐゴシック" pitchFamily="28" charset="-128"/>
              </a:rPr>
              <a:t>Kooiman</a:t>
            </a:r>
            <a:r>
              <a:rPr lang="de-DE" altLang="de-DE" sz="1050" dirty="0">
                <a:solidFill>
                  <a:srgbClr val="00799B"/>
                </a:solidFill>
                <a:latin typeface="Arial" charset="0"/>
                <a:ea typeface="ＭＳ Ｐゴシック" pitchFamily="28" charset="-128"/>
              </a:rPr>
              <a:t> J et al</a:t>
            </a:r>
            <a:r>
              <a:rPr lang="de-DE" altLang="de-DE" sz="1050" b="1" dirty="0">
                <a:solidFill>
                  <a:srgbClr val="00799B"/>
                </a:solidFill>
                <a:latin typeface="Arial" charset="0"/>
                <a:ea typeface="ＭＳ Ｐゴシック" pitchFamily="28" charset="-128"/>
              </a:rPr>
              <a:t>: </a:t>
            </a:r>
            <a:r>
              <a:rPr lang="en-US" altLang="de-DE" sz="1050" b="1" dirty="0">
                <a:solidFill>
                  <a:srgbClr val="00799B"/>
                </a:solidFill>
                <a:latin typeface="Arial" charset="0"/>
                <a:ea typeface="ＭＳ Ｐゴシック" pitchFamily="28" charset="-128"/>
              </a:rPr>
              <a:t>A randomized comparison of 1-h sodium bicarbonate hydration </a:t>
            </a:r>
            <a:r>
              <a:rPr lang="de-DE" altLang="de-DE" sz="1050" b="1" dirty="0">
                <a:solidFill>
                  <a:srgbClr val="00799B"/>
                </a:solidFill>
                <a:latin typeface="Arial" charset="0"/>
                <a:ea typeface="ＭＳ Ｐゴシック" pitchFamily="28" charset="-128"/>
              </a:rPr>
              <a:t>versus </a:t>
            </a:r>
            <a:r>
              <a:rPr lang="de-DE" altLang="de-DE" sz="1050" b="1" dirty="0" err="1">
                <a:solidFill>
                  <a:srgbClr val="00799B"/>
                </a:solidFill>
                <a:latin typeface="Arial" charset="0"/>
                <a:ea typeface="ＭＳ Ｐゴシック" pitchFamily="28" charset="-128"/>
              </a:rPr>
              <a:t>standard</a:t>
            </a:r>
            <a:r>
              <a:rPr lang="de-DE" altLang="de-DE" sz="1050" b="1" dirty="0">
                <a:solidFill>
                  <a:srgbClr val="00799B"/>
                </a:solidFill>
                <a:latin typeface="Arial" charset="0"/>
                <a:ea typeface="ＭＳ Ｐゴシック" pitchFamily="28" charset="-128"/>
              </a:rPr>
              <a:t> </a:t>
            </a:r>
            <a:r>
              <a:rPr lang="de-DE" altLang="de-DE" sz="1050" b="1" dirty="0" err="1">
                <a:solidFill>
                  <a:srgbClr val="00799B"/>
                </a:solidFill>
                <a:latin typeface="Arial" charset="0"/>
                <a:ea typeface="ＭＳ Ｐゴシック" pitchFamily="28" charset="-128"/>
              </a:rPr>
              <a:t>peri-procedural</a:t>
            </a:r>
            <a:r>
              <a:rPr lang="de-DE" altLang="de-DE" sz="1050" b="1" dirty="0">
                <a:solidFill>
                  <a:srgbClr val="00799B"/>
                </a:solidFill>
                <a:latin typeface="Arial" charset="0"/>
                <a:ea typeface="ＭＳ Ｐゴシック" pitchFamily="28" charset="-128"/>
              </a:rPr>
              <a:t> </a:t>
            </a:r>
            <a:r>
              <a:rPr lang="de-DE" altLang="de-DE" sz="1050" b="1" dirty="0" err="1">
                <a:solidFill>
                  <a:srgbClr val="00799B"/>
                </a:solidFill>
                <a:latin typeface="Arial" charset="0"/>
                <a:ea typeface="ＭＳ Ｐゴシック" pitchFamily="28" charset="-128"/>
              </a:rPr>
              <a:t>saline</a:t>
            </a:r>
            <a:r>
              <a:rPr lang="de-DE" altLang="de-DE" sz="1050" b="1" dirty="0">
                <a:solidFill>
                  <a:srgbClr val="00799B"/>
                </a:solidFill>
                <a:latin typeface="Arial" charset="0"/>
                <a:ea typeface="ＭＳ Ｐゴシック" pitchFamily="28" charset="-128"/>
              </a:rPr>
              <a:t> </a:t>
            </a:r>
            <a:r>
              <a:rPr lang="de-DE" altLang="de-DE" sz="1050" b="1" dirty="0" err="1">
                <a:solidFill>
                  <a:srgbClr val="00799B"/>
                </a:solidFill>
                <a:latin typeface="Arial" charset="0"/>
                <a:ea typeface="ＭＳ Ｐゴシック" pitchFamily="28" charset="-128"/>
              </a:rPr>
              <a:t>hydration</a:t>
            </a:r>
            <a:r>
              <a:rPr lang="de-DE" altLang="de-DE" sz="1050" b="1" dirty="0">
                <a:solidFill>
                  <a:srgbClr val="00799B"/>
                </a:solidFill>
                <a:latin typeface="Arial" charset="0"/>
                <a:ea typeface="ＭＳ Ｐゴシック" pitchFamily="28" charset="-128"/>
              </a:rPr>
              <a:t> in </a:t>
            </a:r>
            <a:r>
              <a:rPr lang="de-DE" altLang="de-DE" sz="1050" b="1" dirty="0" err="1">
                <a:solidFill>
                  <a:srgbClr val="00799B"/>
                </a:solidFill>
                <a:latin typeface="Arial" charset="0"/>
                <a:ea typeface="ＭＳ Ｐゴシック" pitchFamily="28" charset="-128"/>
              </a:rPr>
              <a:t>patients</a:t>
            </a:r>
            <a:r>
              <a:rPr lang="de-DE" altLang="de-DE" sz="1050" b="1" dirty="0">
                <a:solidFill>
                  <a:srgbClr val="00799B"/>
                </a:solidFill>
                <a:latin typeface="Arial" charset="0"/>
                <a:ea typeface="ＭＳ Ｐゴシック" pitchFamily="28" charset="-128"/>
              </a:rPr>
              <a:t> </a:t>
            </a:r>
            <a:r>
              <a:rPr lang="de-DE" altLang="de-DE" sz="1050" b="1" dirty="0" err="1">
                <a:solidFill>
                  <a:srgbClr val="00799B"/>
                </a:solidFill>
                <a:latin typeface="Arial" charset="0"/>
                <a:ea typeface="ＭＳ Ｐゴシック" pitchFamily="28" charset="-128"/>
              </a:rPr>
              <a:t>with</a:t>
            </a:r>
            <a:r>
              <a:rPr lang="de-DE" altLang="de-DE" sz="1050" b="1" dirty="0">
                <a:solidFill>
                  <a:srgbClr val="00799B"/>
                </a:solidFill>
                <a:latin typeface="Arial" charset="0"/>
                <a:ea typeface="ＭＳ Ｐゴシック" pitchFamily="28" charset="-128"/>
              </a:rPr>
              <a:t> </a:t>
            </a:r>
            <a:r>
              <a:rPr lang="en-US" altLang="de-DE" sz="1050" b="1" dirty="0">
                <a:solidFill>
                  <a:srgbClr val="00799B"/>
                </a:solidFill>
                <a:latin typeface="Arial" charset="0"/>
                <a:ea typeface="ＭＳ Ｐゴシック" pitchFamily="28" charset="-128"/>
              </a:rPr>
              <a:t>chronic kidney disease undergoing intravenous </a:t>
            </a:r>
            <a:r>
              <a:rPr lang="en-US" altLang="de-DE" sz="1050" b="1" dirty="0" err="1">
                <a:solidFill>
                  <a:srgbClr val="00799B"/>
                </a:solidFill>
                <a:latin typeface="Arial" charset="0"/>
                <a:ea typeface="ＭＳ Ｐゴシック" pitchFamily="28" charset="-128"/>
              </a:rPr>
              <a:t>contrastenhanced</a:t>
            </a:r>
            <a:r>
              <a:rPr lang="de-DE" altLang="de-DE" sz="1050" b="1" dirty="0" err="1">
                <a:solidFill>
                  <a:srgbClr val="00799B"/>
                </a:solidFill>
                <a:latin typeface="Arial" charset="0"/>
                <a:ea typeface="ＭＳ Ｐゴシック" pitchFamily="28" charset="-128"/>
              </a:rPr>
              <a:t>computerized</a:t>
            </a:r>
            <a:r>
              <a:rPr lang="de-DE" altLang="de-DE" sz="1050" b="1" dirty="0">
                <a:solidFill>
                  <a:srgbClr val="00799B"/>
                </a:solidFill>
                <a:latin typeface="Arial" charset="0"/>
                <a:ea typeface="ＭＳ Ｐゴシック" pitchFamily="28" charset="-128"/>
              </a:rPr>
              <a:t> </a:t>
            </a:r>
            <a:r>
              <a:rPr lang="de-DE" altLang="de-DE" sz="1050" b="1" dirty="0" err="1">
                <a:solidFill>
                  <a:srgbClr val="00799B"/>
                </a:solidFill>
                <a:latin typeface="Arial" charset="0"/>
                <a:ea typeface="ＭＳ Ｐゴシック" pitchFamily="28" charset="-128"/>
              </a:rPr>
              <a:t>tomography</a:t>
            </a:r>
            <a:r>
              <a:rPr lang="de-DE" altLang="de-DE" sz="1050" b="1" dirty="0">
                <a:solidFill>
                  <a:srgbClr val="00799B"/>
                </a:solidFill>
                <a:latin typeface="Arial" charset="0"/>
                <a:ea typeface="ＭＳ Ｐゴシック" pitchFamily="28" charset="-128"/>
              </a:rPr>
              <a:t>.</a:t>
            </a:r>
            <a:r>
              <a:rPr lang="de-DE" altLang="de-DE" sz="1050" dirty="0">
                <a:solidFill>
                  <a:srgbClr val="00799B"/>
                </a:solidFill>
                <a:latin typeface="Arial" charset="0"/>
                <a:ea typeface="ＭＳ Ｐゴシック" pitchFamily="28" charset="-128"/>
              </a:rPr>
              <a:t> </a:t>
            </a:r>
            <a:r>
              <a:rPr lang="de-DE" altLang="de-DE" sz="1050" dirty="0" err="1">
                <a:solidFill>
                  <a:srgbClr val="00799B"/>
                </a:solidFill>
                <a:latin typeface="Arial" charset="0"/>
                <a:ea typeface="ＭＳ Ｐゴシック" pitchFamily="28" charset="-128"/>
              </a:rPr>
              <a:t>Nephrol</a:t>
            </a:r>
            <a:r>
              <a:rPr lang="de-DE" altLang="de-DE" sz="1050" dirty="0">
                <a:solidFill>
                  <a:srgbClr val="00799B"/>
                </a:solidFill>
                <a:latin typeface="Arial" charset="0"/>
                <a:ea typeface="ＭＳ Ｐゴシック" pitchFamily="28" charset="-128"/>
              </a:rPr>
              <a:t> </a:t>
            </a:r>
            <a:r>
              <a:rPr lang="de-DE" altLang="de-DE" sz="1050" dirty="0" err="1">
                <a:solidFill>
                  <a:srgbClr val="00799B"/>
                </a:solidFill>
                <a:latin typeface="Arial" charset="0"/>
                <a:ea typeface="ＭＳ Ｐゴシック" pitchFamily="28" charset="-128"/>
              </a:rPr>
              <a:t>Dial</a:t>
            </a:r>
            <a:r>
              <a:rPr lang="de-DE" altLang="de-DE" sz="1050" dirty="0">
                <a:solidFill>
                  <a:srgbClr val="00799B"/>
                </a:solidFill>
                <a:latin typeface="Arial" charset="0"/>
                <a:ea typeface="ＭＳ Ｐゴシック" pitchFamily="28" charset="-128"/>
              </a:rPr>
              <a:t> Transplant (2014) 29: 1029–1036</a:t>
            </a:r>
          </a:p>
        </p:txBody>
      </p:sp>
      <p:sp>
        <p:nvSpPr>
          <p:cNvPr id="48134" name="Rechteck 1"/>
          <p:cNvSpPr>
            <a:spLocks noChangeArrowheads="1"/>
          </p:cNvSpPr>
          <p:nvPr/>
        </p:nvSpPr>
        <p:spPr bwMode="auto">
          <a:xfrm>
            <a:off x="0" y="5085461"/>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de-DE" sz="1600" dirty="0"/>
              <a:t>relative increase in serum creatinine </a:t>
            </a:r>
          </a:p>
          <a:p>
            <a:pPr algn="ctr"/>
            <a:r>
              <a:rPr lang="en-US" altLang="de-DE" sz="1600" dirty="0"/>
              <a:t>48–96 h post-intravenous CECT</a:t>
            </a:r>
            <a:endParaRPr lang="de-DE" altLang="de-DE" sz="1600" dirty="0"/>
          </a:p>
        </p:txBody>
      </p:sp>
      <p:sp>
        <p:nvSpPr>
          <p:cNvPr id="48135" name="Rechteck 2"/>
          <p:cNvSpPr>
            <a:spLocks noChangeArrowheads="1"/>
          </p:cNvSpPr>
          <p:nvPr/>
        </p:nvSpPr>
        <p:spPr bwMode="auto">
          <a:xfrm>
            <a:off x="4777391" y="5157192"/>
            <a:ext cx="4572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de-DE" sz="1600" dirty="0"/>
              <a:t>risk of contrast induced-acute kidney injury, calculated as RR</a:t>
            </a:r>
            <a:endParaRPr lang="de-DE" altLang="de-DE" sz="1600" dirty="0"/>
          </a:p>
        </p:txBody>
      </p:sp>
    </p:spTree>
    <p:extLst>
      <p:ext uri="{BB962C8B-B14F-4D97-AF65-F5344CB8AC3E}">
        <p14:creationId xmlns:p14="http://schemas.microsoft.com/office/powerpoint/2010/main" val="34917852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Jod-haltige wasserlösliche Röntgen-Kontrastmittel</a:t>
            </a:r>
          </a:p>
        </p:txBody>
      </p:sp>
      <p:sp>
        <p:nvSpPr>
          <p:cNvPr id="3" name="Inhaltsplatzhalter 2"/>
          <p:cNvSpPr>
            <a:spLocks noGrp="1"/>
          </p:cNvSpPr>
          <p:nvPr>
            <p:ph idx="1"/>
          </p:nvPr>
        </p:nvSpPr>
        <p:spPr/>
        <p:txBody>
          <a:bodyPr/>
          <a:lstStyle/>
          <a:p>
            <a:r>
              <a:rPr lang="de-DE" dirty="0"/>
              <a:t>Jod besitzt </a:t>
            </a:r>
          </a:p>
          <a:p>
            <a:pPr lvl="1"/>
            <a:r>
              <a:rPr lang="de-DE" dirty="0"/>
              <a:t>hohe Kontrastdichte</a:t>
            </a:r>
          </a:p>
          <a:p>
            <a:pPr lvl="1"/>
            <a:r>
              <a:rPr lang="de-DE" dirty="0"/>
              <a:t>geringe Toxizität</a:t>
            </a:r>
          </a:p>
          <a:p>
            <a:pPr lvl="1"/>
            <a:r>
              <a:rPr lang="de-DE" dirty="0"/>
              <a:t>chemisches Verhalten, das eine feste Bindung an das variierbare Benzolmolekül erlaubt</a:t>
            </a:r>
          </a:p>
        </p:txBody>
      </p:sp>
      <p:pic>
        <p:nvPicPr>
          <p:cNvPr id="6" name="Grafik 5"/>
          <p:cNvPicPr>
            <a:picLocks noChangeAspect="1"/>
          </p:cNvPicPr>
          <p:nvPr/>
        </p:nvPicPr>
        <p:blipFill>
          <a:blip r:embed="rId3"/>
          <a:stretch>
            <a:fillRect/>
          </a:stretch>
        </p:blipFill>
        <p:spPr>
          <a:xfrm>
            <a:off x="3059832" y="3068960"/>
            <a:ext cx="5909997" cy="3246264"/>
          </a:xfrm>
          <a:prstGeom prst="rect">
            <a:avLst/>
          </a:prstGeom>
        </p:spPr>
      </p:pic>
      <p:sp>
        <p:nvSpPr>
          <p:cNvPr id="4" name="Rechteck 3">
            <a:extLst>
              <a:ext uri="{FF2B5EF4-FFF2-40B4-BE49-F238E27FC236}">
                <a16:creationId xmlns:a16="http://schemas.microsoft.com/office/drawing/2014/main" id="{65337570-26BB-483C-96F9-D82E7557CA46}"/>
              </a:ext>
            </a:extLst>
          </p:cNvPr>
          <p:cNvSpPr/>
          <p:nvPr/>
        </p:nvSpPr>
        <p:spPr>
          <a:xfrm>
            <a:off x="1417588" y="4365104"/>
            <a:ext cx="1642244" cy="1313886"/>
          </a:xfrm>
          <a:prstGeom prst="rect">
            <a:avLst/>
          </a:prstGeom>
        </p:spPr>
        <p:txBody>
          <a:bodyPr wrap="none">
            <a:spAutoFit/>
          </a:bodyPr>
          <a:lstStyle/>
          <a:p>
            <a:r>
              <a:rPr lang="de-DE" sz="1200" dirty="0" err="1"/>
              <a:t>Iopromid</a:t>
            </a:r>
            <a:r>
              <a:rPr lang="de-DE" sz="1200" dirty="0"/>
              <a:t> = </a:t>
            </a:r>
            <a:r>
              <a:rPr lang="de-DE" sz="1200" dirty="0" err="1"/>
              <a:t>Ultravist</a:t>
            </a:r>
            <a:endParaRPr lang="de-DE" sz="1200" dirty="0"/>
          </a:p>
          <a:p>
            <a:r>
              <a:rPr lang="de-DE" sz="1200" dirty="0" err="1"/>
              <a:t>Iotrolanum</a:t>
            </a:r>
            <a:r>
              <a:rPr lang="de-DE" sz="1200" dirty="0"/>
              <a:t> = </a:t>
            </a:r>
            <a:r>
              <a:rPr lang="de-DE" sz="1200" dirty="0" err="1"/>
              <a:t>Isovist</a:t>
            </a:r>
            <a:endParaRPr lang="de-DE" sz="1200" dirty="0"/>
          </a:p>
          <a:p>
            <a:r>
              <a:rPr lang="de-DE" sz="1200" dirty="0" err="1"/>
              <a:t>Iopamidol</a:t>
            </a:r>
            <a:endParaRPr lang="de-DE" sz="1200" dirty="0"/>
          </a:p>
          <a:p>
            <a:r>
              <a:rPr lang="de-DE" sz="1200" dirty="0" err="1"/>
              <a:t>Iobitridol</a:t>
            </a:r>
            <a:r>
              <a:rPr lang="de-DE" sz="1200" dirty="0"/>
              <a:t> = </a:t>
            </a:r>
            <a:r>
              <a:rPr lang="de-DE" sz="1200" dirty="0" err="1"/>
              <a:t>Xenevist</a:t>
            </a:r>
            <a:endParaRPr lang="de-DE" sz="1200" dirty="0"/>
          </a:p>
          <a:p>
            <a:r>
              <a:rPr lang="de-DE" sz="1200" dirty="0" err="1"/>
              <a:t>Iodixanol</a:t>
            </a:r>
            <a:r>
              <a:rPr lang="de-DE" sz="1200" dirty="0"/>
              <a:t> = </a:t>
            </a:r>
            <a:r>
              <a:rPr lang="de-DE" sz="1200" dirty="0" err="1"/>
              <a:t>Visipaque</a:t>
            </a:r>
            <a:endParaRPr lang="de-DE" sz="1200" dirty="0"/>
          </a:p>
        </p:txBody>
      </p:sp>
      <p:sp>
        <p:nvSpPr>
          <p:cNvPr id="5" name="Textfeld 4">
            <a:extLst>
              <a:ext uri="{FF2B5EF4-FFF2-40B4-BE49-F238E27FC236}">
                <a16:creationId xmlns:a16="http://schemas.microsoft.com/office/drawing/2014/main" id="{3EBD7DE0-9953-4B9A-9B80-139BAF5C2793}"/>
              </a:ext>
            </a:extLst>
          </p:cNvPr>
          <p:cNvSpPr txBox="1"/>
          <p:nvPr/>
        </p:nvSpPr>
        <p:spPr>
          <a:xfrm>
            <a:off x="7581358" y="3429000"/>
            <a:ext cx="1029449" cy="538289"/>
          </a:xfrm>
          <a:prstGeom prst="rect">
            <a:avLst/>
          </a:prstGeom>
          <a:noFill/>
        </p:spPr>
        <p:txBody>
          <a:bodyPr wrap="none" rtlCol="0">
            <a:spAutoFit/>
          </a:bodyPr>
          <a:lstStyle/>
          <a:p>
            <a:r>
              <a:rPr lang="de-DE" sz="1200" dirty="0" err="1"/>
              <a:t>Gastrografin</a:t>
            </a:r>
            <a:endParaRPr lang="de-DE" sz="1200" dirty="0"/>
          </a:p>
          <a:p>
            <a:r>
              <a:rPr lang="de-DE" sz="1200" dirty="0" err="1"/>
              <a:t>Peritrast</a:t>
            </a:r>
            <a:endParaRPr lang="de-DE" sz="1200" dirty="0"/>
          </a:p>
        </p:txBody>
      </p:sp>
    </p:spTree>
    <p:extLst>
      <p:ext uri="{BB962C8B-B14F-4D97-AF65-F5344CB8AC3E}">
        <p14:creationId xmlns:p14="http://schemas.microsoft.com/office/powerpoint/2010/main" val="202152062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Pathogenese des CI-AKI</a:t>
            </a:r>
            <a:endParaRPr lang="de-DE" dirty="0"/>
          </a:p>
        </p:txBody>
      </p:sp>
      <p:pic>
        <p:nvPicPr>
          <p:cNvPr id="6" name="Picture 39" descr="nrnep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4500" y="1230198"/>
            <a:ext cx="5715000" cy="470535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4"/>
          <p:cNvSpPr txBox="1">
            <a:spLocks noChangeArrowheads="1"/>
          </p:cNvSpPr>
          <p:nvPr/>
        </p:nvSpPr>
        <p:spPr bwMode="auto">
          <a:xfrm>
            <a:off x="2267744" y="6366814"/>
            <a:ext cx="5371572" cy="48288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de-DE"/>
            </a:defPPr>
            <a:lvl1pPr algn="r">
              <a:defRPr sz="1200">
                <a:solidFill>
                  <a:srgbClr val="00799B"/>
                </a:solidFill>
                <a:latin typeface="Arial" charset="0"/>
                <a:ea typeface="ＭＳ Ｐゴシック" pitchFamily="28" charset="-128"/>
              </a:defRPr>
            </a:lvl1pPr>
          </a:lstStyle>
          <a:p>
            <a:r>
              <a:rPr lang="en-US" altLang="de-DE" dirty="0"/>
              <a:t>Calvin, A. D. et al. </a:t>
            </a:r>
            <a:r>
              <a:rPr lang="en-GB" altLang="de-DE" dirty="0"/>
              <a:t>(2010)</a:t>
            </a:r>
            <a:r>
              <a:rPr lang="en-US" altLang="de-DE" dirty="0"/>
              <a:t> </a:t>
            </a:r>
            <a:r>
              <a:rPr lang="en-US" altLang="de-DE" b="1" dirty="0"/>
              <a:t>Contrast-induced acute kidney injury and diabetic nephropathy.</a:t>
            </a:r>
            <a:r>
              <a:rPr lang="en-US" altLang="de-DE" dirty="0"/>
              <a:t> Nat. Rev. </a:t>
            </a:r>
            <a:r>
              <a:rPr lang="en-US" altLang="de-DE" dirty="0" err="1"/>
              <a:t>Nephrol</a:t>
            </a:r>
            <a:r>
              <a:rPr lang="en-US" altLang="de-DE" dirty="0"/>
              <a:t>. doi:10.1038/nrneph.2010.116</a:t>
            </a:r>
          </a:p>
        </p:txBody>
      </p:sp>
    </p:spTree>
    <p:extLst>
      <p:ext uri="{BB962C8B-B14F-4D97-AF65-F5344CB8AC3E}">
        <p14:creationId xmlns:p14="http://schemas.microsoft.com/office/powerpoint/2010/main" val="72021494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Pathophysiologie</a:t>
            </a:r>
            <a:br>
              <a:rPr lang="de-DE" b="1" dirty="0"/>
            </a:br>
            <a:r>
              <a:rPr lang="de-DE" b="1" dirty="0" err="1"/>
              <a:t>Einfluß</a:t>
            </a:r>
            <a:r>
              <a:rPr lang="de-DE" b="1" dirty="0"/>
              <a:t> von Kontrastmitteln und Diabetes</a:t>
            </a:r>
          </a:p>
        </p:txBody>
      </p:sp>
      <p:pic>
        <p:nvPicPr>
          <p:cNvPr id="6" name="Picture 40" descr="nrnep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0956" y="1326808"/>
            <a:ext cx="5715000" cy="46863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4">
            <a:extLst>
              <a:ext uri="{FF2B5EF4-FFF2-40B4-BE49-F238E27FC236}">
                <a16:creationId xmlns:a16="http://schemas.microsoft.com/office/drawing/2014/main" id="{DBF2C824-0A76-4670-83BC-6D7A3AA34287}"/>
              </a:ext>
            </a:extLst>
          </p:cNvPr>
          <p:cNvSpPr txBox="1">
            <a:spLocks noChangeArrowheads="1"/>
          </p:cNvSpPr>
          <p:nvPr/>
        </p:nvSpPr>
        <p:spPr bwMode="auto">
          <a:xfrm>
            <a:off x="2267744" y="6366814"/>
            <a:ext cx="5371572" cy="48288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de-DE"/>
            </a:defPPr>
            <a:lvl1pPr algn="r">
              <a:defRPr sz="1200">
                <a:solidFill>
                  <a:srgbClr val="00799B"/>
                </a:solidFill>
                <a:latin typeface="Arial" charset="0"/>
                <a:ea typeface="ＭＳ Ｐゴシック" pitchFamily="28" charset="-128"/>
              </a:defRPr>
            </a:lvl1pPr>
          </a:lstStyle>
          <a:p>
            <a:r>
              <a:rPr lang="en-US" altLang="de-DE" dirty="0"/>
              <a:t>Calvin, A. D. et al. </a:t>
            </a:r>
            <a:r>
              <a:rPr lang="en-GB" altLang="de-DE" dirty="0"/>
              <a:t>(2010)</a:t>
            </a:r>
            <a:r>
              <a:rPr lang="en-US" altLang="de-DE" dirty="0"/>
              <a:t> </a:t>
            </a:r>
            <a:r>
              <a:rPr lang="en-US" altLang="de-DE" b="1" dirty="0"/>
              <a:t>Contrast-induced acute kidney injury and diabetic nephropathy.</a:t>
            </a:r>
            <a:r>
              <a:rPr lang="en-US" altLang="de-DE" dirty="0"/>
              <a:t> Nat. Rev. </a:t>
            </a:r>
            <a:r>
              <a:rPr lang="en-US" altLang="de-DE" dirty="0" err="1"/>
              <a:t>Nephrol</a:t>
            </a:r>
            <a:r>
              <a:rPr lang="en-US" altLang="de-DE" dirty="0"/>
              <a:t>. doi:10.1038/nrneph.2010.116</a:t>
            </a:r>
          </a:p>
        </p:txBody>
      </p:sp>
    </p:spTree>
    <p:extLst>
      <p:ext uri="{BB962C8B-B14F-4D97-AF65-F5344CB8AC3E}">
        <p14:creationId xmlns:p14="http://schemas.microsoft.com/office/powerpoint/2010/main" val="1656624145"/>
      </p:ext>
    </p:extLst>
  </p:cSld>
  <p:clrMapOvr>
    <a:masterClrMapping/>
  </p:clrMapOvr>
  <p:transition spd="slow">
    <p:push dir="u"/>
  </p:transition>
</p:sld>
</file>

<file path=ppt/theme/theme1.xml><?xml version="1.0" encoding="utf-8"?>
<a:theme xmlns:a="http://schemas.openxmlformats.org/drawingml/2006/main" name="Standarddesign">
  <a:themeElements>
    <a:clrScheme name="">
      <a:dk1>
        <a:srgbClr val="000000"/>
      </a:dk1>
      <a:lt1>
        <a:srgbClr val="FFFFFF"/>
      </a:lt1>
      <a:dk2>
        <a:srgbClr val="000000"/>
      </a:dk2>
      <a:lt2>
        <a:srgbClr val="808080"/>
      </a:lt2>
      <a:accent1>
        <a:srgbClr val="00799B"/>
      </a:accent1>
      <a:accent2>
        <a:srgbClr val="F90029"/>
      </a:accent2>
      <a:accent3>
        <a:srgbClr val="FFFFFF"/>
      </a:accent3>
      <a:accent4>
        <a:srgbClr val="000000"/>
      </a:accent4>
      <a:accent5>
        <a:srgbClr val="AABECB"/>
      </a:accent5>
      <a:accent6>
        <a:srgbClr val="E20024"/>
      </a:accent6>
      <a:hlink>
        <a:srgbClr val="F90029"/>
      </a:hlink>
      <a:folHlink>
        <a:srgbClr val="CEE9D9"/>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10000"/>
          </a:lnSpc>
          <a:spcBef>
            <a:spcPct val="3000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10000"/>
          </a:lnSpc>
          <a:spcBef>
            <a:spcPct val="3000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ortragsvorlage Carsten" id="{FFE39CD8-730A-4A0E-AA67-ED9830D31C3E}" vid="{3841205D-0D25-46F6-B6D8-ABD1E44844A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Vortragsvorlage Carsten</Template>
  <TotalTime>0</TotalTime>
  <Words>4213</Words>
  <Application>Microsoft Office PowerPoint</Application>
  <PresentationFormat>Bildschirmpräsentation (4:3)</PresentationFormat>
  <Paragraphs>438</Paragraphs>
  <Slides>67</Slides>
  <Notes>54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67</vt:i4>
      </vt:variant>
    </vt:vector>
  </HeadingPairs>
  <TitlesOfParts>
    <vt:vector size="73" baseType="lpstr">
      <vt:lpstr>arial</vt:lpstr>
      <vt:lpstr>arial</vt:lpstr>
      <vt:lpstr>OTNEJMQuadraat</vt:lpstr>
      <vt:lpstr>Times New Roman</vt:lpstr>
      <vt:lpstr>Wingdings</vt:lpstr>
      <vt:lpstr>Standarddesign</vt:lpstr>
      <vt:lpstr>PowerPoint-Präsentation</vt:lpstr>
      <vt:lpstr>… sagt der Experte</vt:lpstr>
      <vt:lpstr>Finanzielle Konflikte / Kontakt</vt:lpstr>
      <vt:lpstr>Was ist das ?</vt:lpstr>
      <vt:lpstr>Kernbotschaften</vt:lpstr>
      <vt:lpstr>Inzidenz des CA-AKI in der ICU</vt:lpstr>
      <vt:lpstr>Jod-haltige wasserlösliche Röntgen-Kontrastmittel</vt:lpstr>
      <vt:lpstr>Pathogenese des CI-AKI</vt:lpstr>
      <vt:lpstr>Pathophysiologie Einfluß von Kontrastmitteln und Diabetes</vt:lpstr>
      <vt:lpstr>Definition</vt:lpstr>
      <vt:lpstr>Klinik</vt:lpstr>
      <vt:lpstr>Risikoscore für ein Kontrast- AKI</vt:lpstr>
      <vt:lpstr>Multifaktorielle Genese des ANV</vt:lpstr>
      <vt:lpstr>Problem</vt:lpstr>
      <vt:lpstr>Grundlage ärztlichen Handelns</vt:lpstr>
      <vt:lpstr>Kardiovaskuläre Ereignisse  steigen mit reduzierter eGFR</vt:lpstr>
      <vt:lpstr>AKI erhöht die Mortalität nach NSTEMI</vt:lpstr>
      <vt:lpstr>Nihilismus / Renalismus</vt:lpstr>
      <vt:lpstr>Renalismus</vt:lpstr>
      <vt:lpstr>STEMI und Koronarangiographie bei CKD</vt:lpstr>
      <vt:lpstr>Das Risiko ist weniger die Dialyse als …</vt:lpstr>
      <vt:lpstr>Krankenhaussterblichkeit</vt:lpstr>
      <vt:lpstr>PowerPoint-Präsentation</vt:lpstr>
      <vt:lpstr>Ist das wirklich so ????</vt:lpstr>
      <vt:lpstr>Intensivmedizin</vt:lpstr>
      <vt:lpstr>Plädoyer</vt:lpstr>
      <vt:lpstr>AKI nach CT</vt:lpstr>
      <vt:lpstr>PowerPoint-Präsentation</vt:lpstr>
      <vt:lpstr>Keine Erhöhung von AKI nach KM – Gabe!</vt:lpstr>
      <vt:lpstr>KM- CT bei Patienten in der ZNA: kein AKI</vt:lpstr>
      <vt:lpstr>Bessert Kontrastmittel sogar die Niere?</vt:lpstr>
      <vt:lpstr>AKI und Herzkatheter</vt:lpstr>
      <vt:lpstr>Wo geht die Reise hin?</vt:lpstr>
      <vt:lpstr>Welches Kontrastmittel soll ich nehmen?</vt:lpstr>
      <vt:lpstr>ERBP</vt:lpstr>
      <vt:lpstr>Hydratation</vt:lpstr>
      <vt:lpstr>NaCl oder Bicarbonat?</vt:lpstr>
      <vt:lpstr>250 ml Jonosteril vs. 2000 ml NaCl</vt:lpstr>
      <vt:lpstr>Gefahr der Volumenüberladung</vt:lpstr>
      <vt:lpstr>Volumenstatus und das Risiko eines AKI</vt:lpstr>
      <vt:lpstr>2000 ml NaCl ist zu viel für &lt; 80 kg!</vt:lpstr>
      <vt:lpstr>Genug ist genug !</vt:lpstr>
      <vt:lpstr>AMACING</vt:lpstr>
      <vt:lpstr>AMACING</vt:lpstr>
      <vt:lpstr>PRESERVE</vt:lpstr>
      <vt:lpstr>PRESERVE </vt:lpstr>
      <vt:lpstr>ACC oder Bicarbonat oder …</vt:lpstr>
      <vt:lpstr>Renale Endpunkte</vt:lpstr>
      <vt:lpstr>Prävention</vt:lpstr>
      <vt:lpstr>Take Home Message</vt:lpstr>
      <vt:lpstr>Wann den Nephrologen rufen</vt:lpstr>
      <vt:lpstr>PowerPoint-Präsentation</vt:lpstr>
      <vt:lpstr>Was tun ?</vt:lpstr>
      <vt:lpstr>TAKE HOME MESSAGE 2</vt:lpstr>
      <vt:lpstr>TAKE HOME MESSAGE 1</vt:lpstr>
      <vt:lpstr>WieVIEL Kontrastmittel ?</vt:lpstr>
      <vt:lpstr>Dinge bessern sich …</vt:lpstr>
      <vt:lpstr>Kardiale Bildgebung bei Niereninsuffizinenz</vt:lpstr>
      <vt:lpstr>Intraarterielle Kontrastmittelgabe</vt:lpstr>
      <vt:lpstr>Vorteile des radialen Zugangs </vt:lpstr>
      <vt:lpstr>Klassifikation</vt:lpstr>
      <vt:lpstr>Mortalität</vt:lpstr>
      <vt:lpstr>Akute Nierenschädigung steigert die Mortalität</vt:lpstr>
      <vt:lpstr>Nierenersatztherapie</vt:lpstr>
      <vt:lpstr>Herzkatheter:  Radialer vs. Femoraler Zugang</vt:lpstr>
      <vt:lpstr>Woher rührt die Skepsis ?</vt:lpstr>
      <vt:lpstr>NaCl oder Bicarbonat</vt:lpstr>
    </vt:vector>
  </TitlesOfParts>
  <Company>Werbeagentur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Antiinfektiva und Dialyse – was ist zu berücksichtigen?</dc:title>
  <dc:creator>Carsten Hafer</dc:creator>
  <cp:lastModifiedBy>Carsten Hafer</cp:lastModifiedBy>
  <cp:revision>144</cp:revision>
  <dcterms:created xsi:type="dcterms:W3CDTF">2017-11-01T20:15:58Z</dcterms:created>
  <dcterms:modified xsi:type="dcterms:W3CDTF">2023-01-09T21:51:13Z</dcterms:modified>
</cp:coreProperties>
</file>