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45"/>
  </p:notesMasterIdLst>
  <p:handoutMasterIdLst>
    <p:handoutMasterId r:id="rId46"/>
  </p:handoutMasterIdLst>
  <p:sldIdLst>
    <p:sldId id="1843" r:id="rId3"/>
    <p:sldId id="1847" r:id="rId4"/>
    <p:sldId id="1712" r:id="rId5"/>
    <p:sldId id="265" r:id="rId6"/>
    <p:sldId id="448" r:id="rId7"/>
    <p:sldId id="1867" r:id="rId8"/>
    <p:sldId id="730" r:id="rId9"/>
    <p:sldId id="356" r:id="rId10"/>
    <p:sldId id="542" r:id="rId11"/>
    <p:sldId id="1881840021" r:id="rId12"/>
    <p:sldId id="1881840015" r:id="rId13"/>
    <p:sldId id="1848" r:id="rId14"/>
    <p:sldId id="1850" r:id="rId15"/>
    <p:sldId id="559" r:id="rId16"/>
    <p:sldId id="1881839878" r:id="rId17"/>
    <p:sldId id="1881840013" r:id="rId18"/>
    <p:sldId id="1862" r:id="rId19"/>
    <p:sldId id="1855" r:id="rId20"/>
    <p:sldId id="1881840016" r:id="rId21"/>
    <p:sldId id="1881840024" r:id="rId22"/>
    <p:sldId id="1881840018" r:id="rId23"/>
    <p:sldId id="1881840023" r:id="rId24"/>
    <p:sldId id="1881840026" r:id="rId25"/>
    <p:sldId id="1881840020" r:id="rId26"/>
    <p:sldId id="1881840025" r:id="rId27"/>
    <p:sldId id="1717" r:id="rId28"/>
    <p:sldId id="280" r:id="rId29"/>
    <p:sldId id="633" r:id="rId30"/>
    <p:sldId id="906" r:id="rId31"/>
    <p:sldId id="634" r:id="rId32"/>
    <p:sldId id="423" r:id="rId33"/>
    <p:sldId id="879" r:id="rId34"/>
    <p:sldId id="1868" r:id="rId35"/>
    <p:sldId id="301" r:id="rId36"/>
    <p:sldId id="882" r:id="rId37"/>
    <p:sldId id="1842" r:id="rId38"/>
    <p:sldId id="1849" r:id="rId39"/>
    <p:sldId id="1881840022" r:id="rId40"/>
    <p:sldId id="1857" r:id="rId41"/>
    <p:sldId id="1881840014" r:id="rId42"/>
    <p:sldId id="1854" r:id="rId43"/>
    <p:sldId id="1881840017" r:id="rId44"/>
  </p:sldIdLst>
  <p:sldSz cx="12192000" cy="6858000"/>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213CDBF7-10E1-4095-B008-3D915D59DEFD}">
          <p14:sldIdLst>
            <p14:sldId id="1843"/>
            <p14:sldId id="1847"/>
            <p14:sldId id="1712"/>
            <p14:sldId id="265"/>
            <p14:sldId id="448"/>
            <p14:sldId id="1867"/>
            <p14:sldId id="730"/>
            <p14:sldId id="356"/>
            <p14:sldId id="542"/>
            <p14:sldId id="1881840021"/>
            <p14:sldId id="1881840015"/>
            <p14:sldId id="1848"/>
            <p14:sldId id="1850"/>
            <p14:sldId id="559"/>
            <p14:sldId id="1881839878"/>
            <p14:sldId id="1881840013"/>
            <p14:sldId id="1862"/>
            <p14:sldId id="1855"/>
            <p14:sldId id="1881840016"/>
            <p14:sldId id="1881840024"/>
            <p14:sldId id="1881840018"/>
            <p14:sldId id="1881840023"/>
            <p14:sldId id="1881840026"/>
            <p14:sldId id="1881840020"/>
            <p14:sldId id="1881840025"/>
            <p14:sldId id="1717"/>
            <p14:sldId id="280"/>
            <p14:sldId id="633"/>
            <p14:sldId id="906"/>
            <p14:sldId id="634"/>
            <p14:sldId id="423"/>
            <p14:sldId id="879"/>
            <p14:sldId id="1868"/>
            <p14:sldId id="301"/>
            <p14:sldId id="882"/>
            <p14:sldId id="1842"/>
            <p14:sldId id="1849"/>
            <p14:sldId id="1881840022"/>
            <p14:sldId id="1857"/>
            <p14:sldId id="1881840014"/>
            <p14:sldId id="1854"/>
            <p14:sldId id="18818400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927"/>
    <a:srgbClr val="376C89"/>
    <a:srgbClr val="00799B"/>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01" autoAdjust="0"/>
  </p:normalViewPr>
  <p:slideViewPr>
    <p:cSldViewPr>
      <p:cViewPr>
        <p:scale>
          <a:sx n="79" d="100"/>
          <a:sy n="79" d="100"/>
        </p:scale>
        <p:origin x="720" y="30"/>
      </p:cViewPr>
      <p:guideLst>
        <p:guide orient="horz" pos="2160"/>
        <p:guide pos="3840"/>
      </p:guideLst>
    </p:cSldViewPr>
  </p:slideViewPr>
  <p:outlineViewPr>
    <p:cViewPr>
      <p:scale>
        <a:sx n="33" d="100"/>
        <a:sy n="33" d="100"/>
      </p:scale>
      <p:origin x="0" y="-6081"/>
    </p:cViewPr>
  </p:outlineViewPr>
  <p:notesTextViewPr>
    <p:cViewPr>
      <p:scale>
        <a:sx n="3" d="2"/>
        <a:sy n="3" d="2"/>
      </p:scale>
      <p:origin x="0" y="0"/>
    </p:cViewPr>
  </p:notesTextViewPr>
  <p:sorterViewPr>
    <p:cViewPr varScale="1">
      <p:scale>
        <a:sx n="1" d="1"/>
        <a:sy n="1" d="1"/>
      </p:scale>
      <p:origin x="0" y="-8259"/>
    </p:cViewPr>
  </p:sorterViewPr>
  <p:notesViewPr>
    <p:cSldViewPr>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12.04.2024</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pmc/articles/PMC8551483/figure/fig2/"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cbi.nlm.nih.gov/pmc/articles/PMC8551483/#bib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087D44-BC8D-4AA7-9899-C5BBEA791BEE}"/>
              </a:ext>
            </a:extLst>
          </p:cNvPr>
          <p:cNvSpPr>
            <a:spLocks noGrp="1" noChangeArrowheads="1"/>
          </p:cNvSpPr>
          <p:nvPr>
            <p:ph type="sldNum" sz="quarter" idx="5"/>
          </p:nvPr>
        </p:nvSpPr>
        <p:spPr>
          <a:ln/>
        </p:spPr>
        <p:txBody>
          <a:bodyPr/>
          <a:lstStyle/>
          <a:p>
            <a:fld id="{5506A948-09DF-4982-A6AC-8F06A486680E}" type="slidenum">
              <a:rPr lang="de-DE" altLang="de-DE"/>
              <a:pPr/>
              <a:t>1</a:t>
            </a:fld>
            <a:endParaRPr lang="de-DE" altLang="de-DE"/>
          </a:p>
        </p:txBody>
      </p:sp>
      <p:sp>
        <p:nvSpPr>
          <p:cNvPr id="8194" name="Rectangle 2">
            <a:extLst>
              <a:ext uri="{FF2B5EF4-FFF2-40B4-BE49-F238E27FC236}">
                <a16:creationId xmlns:a16="http://schemas.microsoft.com/office/drawing/2014/main" id="{A734E07C-6F48-48D8-8F82-AD88B2137E3C}"/>
              </a:ext>
            </a:extLst>
          </p:cNvPr>
          <p:cNvSpPr>
            <a:spLocks noGrp="1" noRot="1" noChangeAspect="1" noChangeArrowheads="1" noTextEdit="1"/>
          </p:cNvSpPr>
          <p:nvPr>
            <p:ph type="sldImg"/>
          </p:nvPr>
        </p:nvSpPr>
        <p:spPr>
          <a:xfrm>
            <a:off x="381000" y="685800"/>
            <a:ext cx="6096000" cy="3429000"/>
          </a:xfrm>
          <a:ln/>
        </p:spPr>
      </p:sp>
      <p:sp>
        <p:nvSpPr>
          <p:cNvPr id="8195" name="Rectangle 3">
            <a:extLst>
              <a:ext uri="{FF2B5EF4-FFF2-40B4-BE49-F238E27FC236}">
                <a16:creationId xmlns:a16="http://schemas.microsoft.com/office/drawing/2014/main" id="{35C534C2-C622-4AA1-8A93-77137C87016F}"/>
              </a:ext>
            </a:extLst>
          </p:cNvPr>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60235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000000"/>
                </a:solidFill>
                <a:latin typeface="AdvOT9974ba86.B"/>
              </a:rPr>
              <a:t>Figure 28 | </a:t>
            </a:r>
            <a:r>
              <a:rPr lang="en-US" sz="1800" b="1" i="0" u="none" strike="noStrike" baseline="0" dirty="0">
                <a:solidFill>
                  <a:srgbClr val="000000"/>
                </a:solidFill>
                <a:latin typeface="AdvOT9974ba86.B"/>
              </a:rPr>
              <a:t>Association between estimated glomerular </a:t>
            </a:r>
            <a:r>
              <a:rPr lang="en-US" sz="1800" b="1" i="0" u="none" strike="noStrike" baseline="0" dirty="0">
                <a:solidFill>
                  <a:srgbClr val="000000"/>
                </a:solidFill>
                <a:latin typeface="AdvOT9974ba86.B+fb"/>
              </a:rPr>
              <a:t>fi</a:t>
            </a:r>
            <a:r>
              <a:rPr lang="en-US" sz="1800" b="1" i="0" u="none" strike="noStrike" baseline="0" dirty="0">
                <a:solidFill>
                  <a:srgbClr val="000000"/>
                </a:solidFill>
                <a:latin typeface="AdvOT9974ba86.B"/>
              </a:rPr>
              <a:t>ltration rate (eGFR) with serum bicarbonate concentration </a:t>
            </a:r>
            <a:r>
              <a:rPr lang="en-US" sz="1800" b="0" i="0" u="none" strike="noStrike" baseline="0" dirty="0">
                <a:solidFill>
                  <a:srgbClr val="000000"/>
                </a:solidFill>
                <a:latin typeface="AdvOT9974ba86.B"/>
              </a:rPr>
              <a:t>in general</a:t>
            </a:r>
          </a:p>
          <a:p>
            <a:pPr algn="l"/>
            <a:r>
              <a:rPr lang="en-US" sz="1800" b="0" i="0" u="none" strike="noStrike" baseline="0" dirty="0">
                <a:solidFill>
                  <a:srgbClr val="000000"/>
                </a:solidFill>
                <a:latin typeface="AdvOT9974ba86.B"/>
              </a:rPr>
              <a:t>population and high-risk cohorts from the Chronic Kidney Disease Prognosis Consortium, by level of albuminuria (A1</a:t>
            </a:r>
            <a:r>
              <a:rPr lang="en-US" sz="1800" b="0" i="0" u="none" strike="noStrike" baseline="0" dirty="0">
                <a:solidFill>
                  <a:srgbClr val="000000"/>
                </a:solidFill>
                <a:latin typeface="AdvOT9974ba86.B+20"/>
              </a:rPr>
              <a:t>–</a:t>
            </a:r>
            <a:r>
              <a:rPr lang="en-US" sz="1800" b="0" i="0" u="none" strike="noStrike" baseline="0" dirty="0">
                <a:solidFill>
                  <a:srgbClr val="000000"/>
                </a:solidFill>
                <a:latin typeface="AdvOT9974ba86.B"/>
              </a:rPr>
              <a:t>A3).</a:t>
            </a:r>
            <a:r>
              <a:rPr lang="en-US" sz="1800" b="0" i="0" u="none" strike="noStrike" baseline="0" dirty="0">
                <a:solidFill>
                  <a:srgbClr val="000000"/>
                </a:solidFill>
                <a:latin typeface="AdvOT15e8cdec"/>
              </a:rPr>
              <a:t>The </a:t>
            </a:r>
            <a:r>
              <a:rPr lang="en-US" sz="1800" b="0" i="0" u="none" strike="noStrike" baseline="0" dirty="0">
                <a:solidFill>
                  <a:srgbClr val="000000"/>
                </a:solidFill>
                <a:latin typeface="AdvOTe8296edf.I"/>
              </a:rPr>
              <a:t>y </a:t>
            </a:r>
            <a:r>
              <a:rPr lang="en-US" sz="1800" b="0" i="0" u="none" strike="noStrike" baseline="0" dirty="0">
                <a:solidFill>
                  <a:srgbClr val="000000"/>
                </a:solidFill>
                <a:latin typeface="AdvOT15e8cdec"/>
              </a:rPr>
              <a:t>axis represents the meta-analyzed absolute difference from the mean adjusted value at an eGFR of 80 ml/min per 1.73 m2 and</a:t>
            </a:r>
          </a:p>
          <a:p>
            <a:pPr algn="l"/>
            <a:r>
              <a:rPr lang="en-US" sz="1800" b="0" i="0" u="none" strike="noStrike" baseline="0" dirty="0">
                <a:solidFill>
                  <a:srgbClr val="000000"/>
                </a:solidFill>
                <a:latin typeface="AdvOT15e8cdec"/>
              </a:rPr>
              <a:t>albumin excretion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15e8cdec"/>
              </a:rPr>
              <a:t>30 mg/g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15e8cdec"/>
              </a:rPr>
              <a:t>3 mg/mmol). </a:t>
            </a:r>
          </a:p>
          <a:p>
            <a:pPr algn="l"/>
            <a:r>
              <a:rPr lang="en-US" sz="1800" b="0" i="0" u="none" strike="noStrike" baseline="0" dirty="0">
                <a:solidFill>
                  <a:srgbClr val="000000"/>
                </a:solidFill>
                <a:latin typeface="AdvOT15e8cdec"/>
              </a:rPr>
              <a:t>Reproduced from </a:t>
            </a:r>
            <a:r>
              <a:rPr lang="en-US" sz="1800" b="0" i="0" u="none" strike="noStrike" baseline="0" dirty="0">
                <a:solidFill>
                  <a:srgbClr val="000000"/>
                </a:solidFill>
                <a:latin typeface="AdvOTe8296edf.I"/>
              </a:rPr>
              <a:t>American Journal of Kidney Diseases</a:t>
            </a:r>
            <a:r>
              <a:rPr lang="en-US" sz="1800" b="0" i="0" u="none" strike="noStrike" baseline="0" dirty="0">
                <a:solidFill>
                  <a:srgbClr val="000000"/>
                </a:solidFill>
                <a:latin typeface="AdvOT15e8cdec"/>
              </a:rPr>
              <a:t>, volume 73, issue 2, Inker LA, Grams ME, Levey AS, et al. Relationship of estimated GFR and albuminuria to concurrent laboratory abnormalities: an individual </a:t>
            </a:r>
            <a:r>
              <a:rPr lang="de-DE" sz="1800" b="0" i="0" u="none" strike="noStrike" baseline="0" dirty="0" err="1">
                <a:solidFill>
                  <a:srgbClr val="000000"/>
                </a:solidFill>
                <a:latin typeface="AdvOT15e8cdec"/>
              </a:rPr>
              <a:t>participant</a:t>
            </a:r>
            <a:r>
              <a:rPr lang="de-DE" sz="1800" b="0" i="0" u="none" strike="noStrike" baseline="0" dirty="0">
                <a:solidFill>
                  <a:srgbClr val="000000"/>
                </a:solidFill>
                <a:latin typeface="AdvOT15e8cdec"/>
              </a:rPr>
              <a:t> </a:t>
            </a:r>
            <a:r>
              <a:rPr lang="de-DE" sz="1800" b="0" i="0" u="none" strike="noStrike" baseline="0" dirty="0" err="1">
                <a:solidFill>
                  <a:srgbClr val="000000"/>
                </a:solidFill>
                <a:latin typeface="AdvOT15e8cdec"/>
              </a:rPr>
              <a:t>data</a:t>
            </a:r>
            <a:r>
              <a:rPr lang="de-DE" sz="1800" b="0" i="0" u="none" strike="noStrike" baseline="0" dirty="0">
                <a:solidFill>
                  <a:srgbClr val="000000"/>
                </a:solidFill>
                <a:latin typeface="AdvOT15e8cdec"/>
              </a:rPr>
              <a:t> meta-analysis in a Global </a:t>
            </a:r>
            <a:r>
              <a:rPr lang="de-DE" sz="1800" b="0" i="0" u="none" strike="noStrike" baseline="0" dirty="0" err="1">
                <a:solidFill>
                  <a:srgbClr val="000000"/>
                </a:solidFill>
                <a:latin typeface="AdvOT15e8cdec"/>
              </a:rPr>
              <a:t>Consortium</a:t>
            </a:r>
            <a:r>
              <a:rPr lang="de-DE" sz="1800" b="0" i="0" u="none" strike="noStrike" baseline="0" dirty="0">
                <a:solidFill>
                  <a:srgbClr val="000000"/>
                </a:solidFill>
                <a:latin typeface="AdvOT15e8cdec"/>
              </a:rPr>
              <a:t>, </a:t>
            </a:r>
            <a:r>
              <a:rPr lang="de-DE" sz="1800" b="0" i="0" u="none" strike="noStrike" baseline="0" dirty="0" err="1">
                <a:solidFill>
                  <a:srgbClr val="000000"/>
                </a:solidFill>
                <a:latin typeface="AdvOT15e8cdec"/>
              </a:rPr>
              <a:t>pages</a:t>
            </a:r>
            <a:r>
              <a:rPr lang="de-DE" sz="1800" b="0" i="0" u="none" strike="noStrike" baseline="0" dirty="0">
                <a:solidFill>
                  <a:srgbClr val="000000"/>
                </a:solidFill>
                <a:latin typeface="AdvOT15e8cdec"/>
              </a:rPr>
              <a:t> 206</a:t>
            </a:r>
            <a:r>
              <a:rPr lang="de-DE" sz="1800" b="0" i="0" u="none" strike="noStrike" baseline="0" dirty="0">
                <a:solidFill>
                  <a:srgbClr val="000000"/>
                </a:solidFill>
                <a:latin typeface="AdvOT15e8cdec+20"/>
              </a:rPr>
              <a:t>– </a:t>
            </a:r>
            <a:r>
              <a:rPr lang="en-US" sz="1800" b="0" i="0" u="none" strike="noStrike" baseline="0" dirty="0">
                <a:solidFill>
                  <a:srgbClr val="000000"/>
                </a:solidFill>
                <a:latin typeface="AdvOT15e8cdec"/>
              </a:rPr>
              <a:t>217, Copyright </a:t>
            </a:r>
            <a:r>
              <a:rPr lang="en-US" sz="1800" b="0" i="0" u="none" strike="noStrike" baseline="0" dirty="0">
                <a:solidFill>
                  <a:srgbClr val="000000"/>
                </a:solidFill>
                <a:latin typeface="AdvPSSym"/>
              </a:rPr>
              <a:t>ª </a:t>
            </a:r>
            <a:r>
              <a:rPr lang="en-US" sz="1800" b="0" i="0" u="none" strike="noStrike" baseline="0" dirty="0">
                <a:solidFill>
                  <a:srgbClr val="000000"/>
                </a:solidFill>
                <a:latin typeface="AdvOT15e8cdec"/>
              </a:rPr>
              <a:t>2018, with permission from the National Kidney </a:t>
            </a:r>
            <a:r>
              <a:rPr lang="de-DE" sz="1800" b="0" i="0" u="none" strike="noStrike" baseline="0" dirty="0" err="1">
                <a:solidFill>
                  <a:srgbClr val="000000"/>
                </a:solidFill>
                <a:latin typeface="AdvOT15e8cdec"/>
              </a:rPr>
              <a:t>Foundation</a:t>
            </a:r>
            <a:r>
              <a:rPr lang="de-DE" sz="1800" b="0" i="0" u="none" strike="noStrike" baseline="0" dirty="0">
                <a:solidFill>
                  <a:srgbClr val="000000"/>
                </a:solidFill>
                <a:latin typeface="AdvOT15e8cdec"/>
              </a:rPr>
              <a:t>, Inc.</a:t>
            </a:r>
            <a:r>
              <a:rPr lang="de-DE" sz="1800" b="0" i="0" u="none" strike="noStrike" baseline="0" dirty="0">
                <a:solidFill>
                  <a:srgbClr val="2197D2"/>
                </a:solidFill>
                <a:latin typeface="AdvOT15e8cdec"/>
              </a:rPr>
              <a:t>541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10</a:t>
            </a:fld>
            <a:endParaRPr lang="de-DE" altLang="de-DE"/>
          </a:p>
        </p:txBody>
      </p:sp>
    </p:spTree>
    <p:extLst>
      <p:ext uri="{BB962C8B-B14F-4D97-AF65-F5344CB8AC3E}">
        <p14:creationId xmlns:p14="http://schemas.microsoft.com/office/powerpoint/2010/main" val="341061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11</a:t>
            </a:fld>
            <a:endParaRPr lang="de-DE" altLang="de-DE"/>
          </a:p>
        </p:txBody>
      </p:sp>
    </p:spTree>
    <p:extLst>
      <p:ext uri="{BB962C8B-B14F-4D97-AF65-F5344CB8AC3E}">
        <p14:creationId xmlns:p14="http://schemas.microsoft.com/office/powerpoint/2010/main" val="328083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latin typeface="Segoe UI" panose="020B0502040204020203" pitchFamily="34" charset="0"/>
              </a:rPr>
              <a:t>D. </a:t>
            </a:r>
            <a:r>
              <a:rPr lang="en-US" sz="1800" dirty="0" err="1">
                <a:latin typeface="Segoe UI" panose="020B0502040204020203" pitchFamily="34" charset="0"/>
              </a:rPr>
              <a:t>Collister</a:t>
            </a:r>
            <a:r>
              <a:rPr lang="en-US" sz="1800" dirty="0">
                <a:latin typeface="Segoe UI" panose="020B0502040204020203" pitchFamily="34" charset="0"/>
              </a:rPr>
              <a:t> et al: </a:t>
            </a:r>
            <a:r>
              <a:rPr lang="en-US" sz="1800" b="1" dirty="0">
                <a:latin typeface="Segoe UI" panose="020B0502040204020203" pitchFamily="34" charset="0"/>
              </a:rPr>
              <a:t>Metabolic Acidosis and Cardiovascular Disease in CKD </a:t>
            </a:r>
            <a:r>
              <a:rPr lang="en-US" sz="1800" dirty="0">
                <a:latin typeface="Segoe UI" panose="020B0502040204020203" pitchFamily="34" charset="0"/>
              </a:rPr>
              <a:t>Kidney Medicine 2021 Vol. 3 Issue 5 Pages 753-761.e1</a:t>
            </a: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12</a:t>
            </a:fld>
            <a:endParaRPr lang="de-DE" altLang="de-DE"/>
          </a:p>
        </p:txBody>
      </p:sp>
    </p:spTree>
    <p:extLst>
      <p:ext uri="{BB962C8B-B14F-4D97-AF65-F5344CB8AC3E}">
        <p14:creationId xmlns:p14="http://schemas.microsoft.com/office/powerpoint/2010/main" val="3207259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l"/>
            <a:r>
              <a:rPr lang="en-US" sz="1200" dirty="0">
                <a:latin typeface="Segoe UI" panose="020B0502040204020203" pitchFamily="34" charset="0"/>
              </a:rPr>
              <a:t>D. </a:t>
            </a:r>
            <a:r>
              <a:rPr lang="en-US" sz="1200" dirty="0" err="1">
                <a:latin typeface="Segoe UI" panose="020B0502040204020203" pitchFamily="34" charset="0"/>
              </a:rPr>
              <a:t>Collister</a:t>
            </a:r>
            <a:r>
              <a:rPr lang="en-US" sz="1200" dirty="0">
                <a:latin typeface="Segoe UI" panose="020B0502040204020203" pitchFamily="34" charset="0"/>
              </a:rPr>
              <a:t> et al: </a:t>
            </a:r>
            <a:r>
              <a:rPr lang="en-US" sz="1200" b="1" dirty="0">
                <a:latin typeface="Segoe UI" panose="020B0502040204020203" pitchFamily="34" charset="0"/>
              </a:rPr>
              <a:t>Metabolic Acidosis and Cardiovascular Disease in CKD </a:t>
            </a:r>
            <a:r>
              <a:rPr lang="en-US" sz="1200" dirty="0">
                <a:latin typeface="Segoe UI" panose="020B0502040204020203" pitchFamily="34" charset="0"/>
              </a:rPr>
              <a:t>Kidney Medicine 2021 Vol. 3 Issue 5 Pages 753-761.e1</a:t>
            </a:r>
            <a:endParaRPr lang="en-US" b="0" i="0" u="sng" dirty="0">
              <a:solidFill>
                <a:srgbClr val="376FAA"/>
              </a:solidFill>
              <a:effectLst/>
              <a:latin typeface="Cambria" panose="02040503050406030204" pitchFamily="18" charset="0"/>
              <a:hlinkClick r:id="rId3"/>
            </a:endParaRPr>
          </a:p>
          <a:p>
            <a:pPr algn="l"/>
            <a:r>
              <a:rPr lang="en-US" b="0" i="0" u="sng" dirty="0">
                <a:solidFill>
                  <a:srgbClr val="376FAA"/>
                </a:solidFill>
                <a:effectLst/>
                <a:latin typeface="Cambria" panose="02040503050406030204" pitchFamily="18" charset="0"/>
                <a:hlinkClick r:id="rId3"/>
              </a:rPr>
              <a:t>Figure 2</a:t>
            </a:r>
            <a:endParaRPr lang="en-US" b="0" i="0" dirty="0">
              <a:solidFill>
                <a:srgbClr val="333333"/>
              </a:solidFill>
              <a:effectLst/>
              <a:latin typeface="Cambria" panose="02040503050406030204" pitchFamily="18" charset="0"/>
            </a:endParaRPr>
          </a:p>
          <a:p>
            <a:pPr algn="l">
              <a:spcBef>
                <a:spcPts val="1000"/>
              </a:spcBef>
            </a:pPr>
            <a:r>
              <a:rPr lang="en-US" b="0" i="0" dirty="0">
                <a:solidFill>
                  <a:srgbClr val="333333"/>
                </a:solidFill>
                <a:effectLst/>
                <a:latin typeface="Cambria" panose="02040503050406030204" pitchFamily="18" charset="0"/>
              </a:rPr>
              <a:t>Unadjusted 2-year incidence rates of MACE+, incident heart failure, stroke, myocardial infarction, and cardiovascular death in the metabolic acidosis versus normal serum bicarbonate groups. Abbreviations: CV, cardiovascular; HF, heart failure; MACE+, major adverse cardiovascular event, defined as any MI, any stroke, incident HF (a new HF diagnosis in a patient without HF at baseline), or HF admission (an inpatient admission with a concurrent diagnosis of HF in a patient with comorbid HF at baseline), or CV death (death within the same or next calendar month as discharge from an inpatient hospital stay involving a diagnosis code for HF, stroke, or MI); MI, myocardial infarction. ∗</a:t>
            </a:r>
            <a:r>
              <a:rPr lang="en-US" b="0" i="1" dirty="0">
                <a:solidFill>
                  <a:srgbClr val="333333"/>
                </a:solidFill>
                <a:effectLst/>
                <a:latin typeface="Cambria" panose="02040503050406030204" pitchFamily="18" charset="0"/>
              </a:rPr>
              <a:t>P</a:t>
            </a:r>
            <a:r>
              <a:rPr lang="en-US" b="0" i="0" dirty="0">
                <a:solidFill>
                  <a:srgbClr val="333333"/>
                </a:solidFill>
                <a:effectLst/>
                <a:latin typeface="Cambria" panose="02040503050406030204" pitchFamily="18" charset="0"/>
              </a:rPr>
              <a:t> &lt; 0.001 by χ</a:t>
            </a:r>
            <a:r>
              <a:rPr lang="en-US" b="0" i="0" u="sng" baseline="30000" dirty="0">
                <a:solidFill>
                  <a:srgbClr val="376FAA"/>
                </a:solidFill>
                <a:effectLst/>
                <a:latin typeface="Cambria" panose="02040503050406030204" pitchFamily="18" charset="0"/>
                <a:hlinkClick r:id="rId4"/>
              </a:rPr>
              <a:t>2</a:t>
            </a:r>
            <a:r>
              <a:rPr lang="en-US" b="0" i="0" dirty="0">
                <a:solidFill>
                  <a:srgbClr val="333333"/>
                </a:solidFill>
                <a:effectLst/>
                <a:latin typeface="Cambria" panose="02040503050406030204" pitchFamily="18" charset="0"/>
              </a:rPr>
              <a:t> test.</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13</a:t>
            </a:fld>
            <a:endParaRPr lang="de-DE" altLang="de-DE"/>
          </a:p>
        </p:txBody>
      </p:sp>
    </p:spTree>
    <p:extLst>
      <p:ext uri="{BB962C8B-B14F-4D97-AF65-F5344CB8AC3E}">
        <p14:creationId xmlns:p14="http://schemas.microsoft.com/office/powerpoint/2010/main" val="207552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14</a:t>
            </a:fld>
            <a:endParaRPr lang="de-DE" altLang="de-DE"/>
          </a:p>
        </p:txBody>
      </p:sp>
    </p:spTree>
    <p:extLst>
      <p:ext uri="{BB962C8B-B14F-4D97-AF65-F5344CB8AC3E}">
        <p14:creationId xmlns:p14="http://schemas.microsoft.com/office/powerpoint/2010/main" val="398646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15</a:t>
            </a:fld>
            <a:endParaRPr lang="de-DE" altLang="de-DE"/>
          </a:p>
        </p:txBody>
      </p:sp>
    </p:spTree>
    <p:extLst>
      <p:ext uri="{BB962C8B-B14F-4D97-AF65-F5344CB8AC3E}">
        <p14:creationId xmlns:p14="http://schemas.microsoft.com/office/powerpoint/2010/main" val="1187162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16</a:t>
            </a:fld>
            <a:endParaRPr lang="de-DE"/>
          </a:p>
        </p:txBody>
      </p:sp>
    </p:spTree>
    <p:extLst>
      <p:ext uri="{BB962C8B-B14F-4D97-AF65-F5344CB8AC3E}">
        <p14:creationId xmlns:p14="http://schemas.microsoft.com/office/powerpoint/2010/main" val="367196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gn="l"/>
            <a:r>
              <a:rPr lang="en-US" sz="1800" b="0" i="0" u="none" strike="noStrike" baseline="0" dirty="0">
                <a:latin typeface="AdvOTa14f9db0.I"/>
              </a:rPr>
              <a:t>Figure 1. </a:t>
            </a:r>
            <a:r>
              <a:rPr lang="en-US" sz="1800" b="0" i="0" u="none" strike="noStrike" baseline="0" dirty="0">
                <a:latin typeface="AdvOT635f2c37"/>
              </a:rPr>
              <a:t>Urinary acid excretion may identify patients with CKD and normal total CO2 who have subclinical metabolic acidosis. (A) The current metabolic acidosis treatment paradigm is to withhold alkali until serum total CO2 falls below 22 </a:t>
            </a:r>
            <a:r>
              <a:rPr lang="en-US" sz="1800" b="0" i="0" u="none" strike="noStrike" baseline="0" dirty="0" err="1">
                <a:latin typeface="AdvOT635f2c37"/>
              </a:rPr>
              <a:t>mEq</a:t>
            </a:r>
            <a:r>
              <a:rPr lang="en-US" sz="1800" b="0" i="0" u="none" strike="noStrike" baseline="0" dirty="0">
                <a:latin typeface="AdvOT635f2c37"/>
              </a:rPr>
              <a:t>/L, in which case only 15% of patients with CKD receive alkali therapy. (B) An alternative paradigm assumes that patients with CKD and total CO2 below a threshold value (represented as X) have either overt acidosis or subclinical metabolic acidosis and are potential candidates for alkali therapy. (C) Another possible approach would be to treat patients with CKD with total CO2 of 22 </a:t>
            </a:r>
            <a:r>
              <a:rPr lang="en-US" sz="1800" b="0" i="0" u="none" strike="noStrike" baseline="0" dirty="0" err="1">
                <a:latin typeface="AdvOT635f2c37"/>
              </a:rPr>
              <a:t>mEq</a:t>
            </a:r>
            <a:r>
              <a:rPr lang="en-US" sz="1800" b="0" i="0" u="none" strike="noStrike" baseline="0" dirty="0">
                <a:latin typeface="AdvOT635f2c37"/>
              </a:rPr>
              <a:t>/L and those with subclinical metabolic acidosis de</a:t>
            </a:r>
            <a:r>
              <a:rPr lang="en-US" sz="1800" b="0" i="0" u="none" strike="noStrike" baseline="0" dirty="0">
                <a:latin typeface="AdvOT635f2c37+fb"/>
              </a:rPr>
              <a:t>fi</a:t>
            </a:r>
            <a:r>
              <a:rPr lang="en-US" sz="1800" b="0" i="0" u="none" strike="noStrike" baseline="0" dirty="0">
                <a:latin typeface="AdvOT635f2c37"/>
              </a:rPr>
              <a:t>ned by a normal total CO2 and urinary acid excretion below a threshold value (represented as Y) </a:t>
            </a:r>
            <a:br>
              <a:rPr lang="en-US" sz="1800" b="0" i="0" u="none" strike="noStrike" baseline="0" dirty="0">
                <a:latin typeface="AdvOT635f2c37"/>
              </a:rPr>
            </a:br>
            <a:r>
              <a:rPr lang="en-US" sz="1800" b="1" i="0" u="none" strike="noStrike" baseline="0" dirty="0">
                <a:latin typeface="AdvOT635f2c37"/>
              </a:rPr>
              <a:t>Raphael KL: Metabolic acidosis and subclinical metabolic acidosis in </a:t>
            </a:r>
            <a:r>
              <a:rPr lang="de-DE" sz="1800" b="1" i="0" u="none" strike="noStrike" baseline="0" dirty="0">
                <a:latin typeface="AdvOT635f2c37"/>
              </a:rPr>
              <a:t>CKD. </a:t>
            </a:r>
            <a:r>
              <a:rPr lang="de-DE" sz="1800" b="1" i="0" u="none" strike="noStrike" baseline="0" dirty="0">
                <a:latin typeface="AdvOTa14f9db0.I"/>
              </a:rPr>
              <a:t>J Am </a:t>
            </a:r>
            <a:r>
              <a:rPr lang="de-DE" sz="1800" b="1" i="0" u="none" strike="noStrike" baseline="0" dirty="0" err="1">
                <a:latin typeface="AdvOTa14f9db0.I"/>
              </a:rPr>
              <a:t>Soc</a:t>
            </a:r>
            <a:r>
              <a:rPr lang="de-DE" sz="1800" b="1" i="0" u="none" strike="noStrike" baseline="0" dirty="0">
                <a:latin typeface="AdvOTa14f9db0.I"/>
              </a:rPr>
              <a:t> </a:t>
            </a:r>
            <a:r>
              <a:rPr lang="de-DE" sz="1800" b="1" i="0" u="none" strike="noStrike" baseline="0" dirty="0" err="1">
                <a:latin typeface="AdvOTa14f9db0.I"/>
              </a:rPr>
              <a:t>Nephrol</a:t>
            </a:r>
            <a:r>
              <a:rPr lang="de-DE" sz="1800" b="1" i="0" u="none" strike="noStrike" baseline="0" dirty="0">
                <a:latin typeface="AdvOTa14f9db0.I"/>
              </a:rPr>
              <a:t> </a:t>
            </a:r>
            <a:r>
              <a:rPr lang="de-DE" sz="1800" b="1" i="0" u="none" strike="noStrike" baseline="0" dirty="0">
                <a:latin typeface="AdvOT635f2c37"/>
              </a:rPr>
              <a:t>29: 376</a:t>
            </a:r>
            <a:r>
              <a:rPr lang="de-DE" sz="1800" b="1" i="0" u="none" strike="noStrike" baseline="0" dirty="0">
                <a:latin typeface="AdvOT635f2c37+20"/>
              </a:rPr>
              <a:t>–</a:t>
            </a:r>
            <a:r>
              <a:rPr lang="de-DE" sz="1800" b="1" i="0" u="none" strike="noStrike" baseline="0" dirty="0">
                <a:latin typeface="AdvOT635f2c37"/>
              </a:rPr>
              <a:t>382, 2018</a:t>
            </a:r>
            <a:endParaRPr lang="de-DE" b="1"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17</a:t>
            </a:fld>
            <a:endParaRPr lang="de-DE" altLang="de-DE"/>
          </a:p>
        </p:txBody>
      </p:sp>
    </p:spTree>
    <p:extLst>
      <p:ext uri="{BB962C8B-B14F-4D97-AF65-F5344CB8AC3E}">
        <p14:creationId xmlns:p14="http://schemas.microsoft.com/office/powerpoint/2010/main" val="3389360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18</a:t>
            </a:fld>
            <a:endParaRPr lang="de-DE" altLang="de-DE"/>
          </a:p>
        </p:txBody>
      </p:sp>
    </p:spTree>
    <p:extLst>
      <p:ext uri="{BB962C8B-B14F-4D97-AF65-F5344CB8AC3E}">
        <p14:creationId xmlns:p14="http://schemas.microsoft.com/office/powerpoint/2010/main" val="359360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latin typeface="Segoe UI" panose="020B0502040204020203" pitchFamily="34" charset="0"/>
              </a:rPr>
              <a:t>K. Budde and F. Halleck: </a:t>
            </a:r>
            <a:r>
              <a:rPr lang="en-US" sz="1800" b="1" dirty="0">
                <a:latin typeface="Segoe UI" panose="020B0502040204020203" pitchFamily="34" charset="0"/>
              </a:rPr>
              <a:t>Six pills less: no benefit for bicarbonate supplementation in renal allograft recipients </a:t>
            </a:r>
            <a:r>
              <a:rPr lang="en-US" sz="1800" dirty="0">
                <a:latin typeface="Segoe UI" panose="020B0502040204020203" pitchFamily="34" charset="0"/>
              </a:rPr>
              <a:t>The Lancet 2023 Vol. 401 Issue 10376 Pages 526-527</a:t>
            </a:r>
          </a:p>
          <a:p>
            <a:pPr marR="0"/>
            <a:endParaRPr lang="de-DE" sz="1800" dirty="0">
              <a:latin typeface="Segoe UI" panose="020B0502040204020203"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0" i="0"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0" i="0" dirty="0">
                <a:solidFill>
                  <a:srgbClr val="000000"/>
                </a:solidFill>
                <a:effectLst/>
                <a:latin typeface="Arial" panose="020B0604020202020204" pitchFamily="34" charset="0"/>
              </a:rPr>
              <a:t>Fig. 1 </a:t>
            </a:r>
            <a:r>
              <a:rPr lang="de-DE" b="0" i="0" dirty="0">
                <a:solidFill>
                  <a:srgbClr val="000000"/>
                </a:solidFill>
                <a:effectLst/>
                <a:latin typeface="Times New Roman" panose="02020603050405020304" pitchFamily="18" charset="0"/>
              </a:rPr>
              <a:t>Additional </a:t>
            </a:r>
            <a:r>
              <a:rPr lang="de-DE" b="0" i="0" dirty="0" err="1">
                <a:solidFill>
                  <a:srgbClr val="000000"/>
                </a:solidFill>
                <a:effectLst/>
                <a:latin typeface="Times New Roman" panose="02020603050405020304" pitchFamily="18" charset="0"/>
              </a:rPr>
              <a:t>factors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likely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contributing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to</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metabolic</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acidosis</a:t>
            </a:r>
            <a:r>
              <a:rPr lang="de-DE" b="0" i="0" dirty="0">
                <a:solidFill>
                  <a:srgbClr val="000000"/>
                </a:solidFill>
                <a:effectLst/>
                <a:latin typeface="Times New Roman" panose="02020603050405020304" pitchFamily="18" charset="0"/>
              </a:rPr>
              <a:t> after </a:t>
            </a:r>
            <a:r>
              <a:rPr lang="de-DE" b="0" i="0" dirty="0" err="1">
                <a:solidFill>
                  <a:srgbClr val="000000"/>
                </a:solidFill>
                <a:effectLst/>
                <a:latin typeface="Times New Roman" panose="02020603050405020304" pitchFamily="18" charset="0"/>
              </a:rPr>
              <a:t>kidney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transplantation</a:t>
            </a:r>
            <a:r>
              <a:rPr lang="de-DE" b="0" i="0" dirty="0">
                <a:solidFill>
                  <a:srgbClr val="000000"/>
                </a:solidFill>
                <a:effectLst/>
                <a:latin typeface="Times New Roman" panose="02020603050405020304" pitchFamily="18" charset="0"/>
              </a:rPr>
              <a:t>. Apart </a:t>
            </a:r>
            <a:r>
              <a:rPr lang="de-DE" b="0" i="0" dirty="0" err="1">
                <a:solidFill>
                  <a:srgbClr val="000000"/>
                </a:solidFill>
                <a:effectLst/>
                <a:latin typeface="Times New Roman" panose="02020603050405020304" pitchFamily="18" charset="0"/>
              </a:rPr>
              <a:t>from</a:t>
            </a:r>
            <a:r>
              <a:rPr lang="de-DE" b="0" i="0" dirty="0">
                <a:solidFill>
                  <a:srgbClr val="000000"/>
                </a:solidFill>
                <a:effectLst/>
                <a:latin typeface="Times New Roman" panose="02020603050405020304" pitchFamily="18" charset="0"/>
              </a:rPr>
              <a:t> CKD </a:t>
            </a:r>
            <a:r>
              <a:rPr lang="de-DE" b="0" i="0" dirty="0" err="1">
                <a:solidFill>
                  <a:srgbClr val="000000"/>
                </a:solidFill>
                <a:effectLst/>
                <a:latin typeface="Times New Roman" panose="02020603050405020304" pitchFamily="18" charset="0"/>
              </a:rPr>
              <a:t>progression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with</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nephron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loss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blue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some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factors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are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specific</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to</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kidney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transplantation</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contribute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to</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retention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red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Calcineurin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inhibitors</a:t>
            </a:r>
            <a:r>
              <a:rPr lang="de-DE" b="0" i="0" dirty="0">
                <a:solidFill>
                  <a:srgbClr val="000000"/>
                </a:solidFill>
                <a:effectLst/>
                <a:latin typeface="Times New Roman" panose="02020603050405020304" pitchFamily="18" charset="0"/>
              </a:rPr>
              <a:t> impair </a:t>
            </a:r>
            <a:r>
              <a:rPr lang="de-DE" b="0" i="0" dirty="0" err="1">
                <a:solidFill>
                  <a:srgbClr val="000000"/>
                </a:solidFill>
                <a:effectLst/>
                <a:latin typeface="Times New Roman" panose="02020603050405020304" pitchFamily="18" charset="0"/>
              </a:rPr>
              <a:t>tubular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adaptation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capacity</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tubular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handling</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while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medication</a:t>
            </a:r>
            <a:r>
              <a:rPr lang="de-DE" b="0" i="0" dirty="0">
                <a:solidFill>
                  <a:srgbClr val="000000"/>
                </a:solidFill>
                <a:effectLst/>
                <a:latin typeface="Times New Roman" panose="02020603050405020304" pitchFamily="18" charset="0"/>
              </a:rPr>
              <a:t> such </a:t>
            </a:r>
            <a:r>
              <a:rPr lang="de-DE" b="0" i="0" dirty="0" err="1">
                <a:solidFill>
                  <a:srgbClr val="000000"/>
                </a:solidFill>
                <a:effectLst/>
                <a:latin typeface="Times New Roman" panose="02020603050405020304" pitchFamily="18" charset="0"/>
              </a:rPr>
              <a:t>as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mycophenolate</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antibiotics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may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cause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fecal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alkali</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loss</a:t>
            </a:r>
            <a:r>
              <a:rPr lang="de-DE" b="0" i="0" dirty="0">
                <a:solidFill>
                  <a:srgbClr val="000000"/>
                </a:solidFill>
                <a:effectLst/>
                <a:latin typeface="Times New Roman" panose="02020603050405020304" pitchFamily="18" charset="0"/>
              </a:rPr>
              <a:t> due </a:t>
            </a:r>
            <a:r>
              <a:rPr lang="de-DE" b="0" i="0" dirty="0" err="1">
                <a:solidFill>
                  <a:srgbClr val="000000"/>
                </a:solidFill>
                <a:effectLst/>
                <a:latin typeface="Times New Roman" panose="02020603050405020304" pitchFamily="18" charset="0"/>
              </a:rPr>
              <a:t>to</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diarrhea</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Hyperparathyroidism</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can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lead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to</a:t>
            </a:r>
            <a:r>
              <a:rPr lang="de-DE" b="0" i="0" dirty="0">
                <a:solidFill>
                  <a:srgbClr val="000000"/>
                </a:solidFill>
                <a:effectLst/>
                <a:latin typeface="Times New Roman" panose="02020603050405020304" pitchFamily="18" charset="0"/>
              </a:rPr>
              <a:t> proximal RTA type II </a:t>
            </a:r>
            <a:r>
              <a:rPr lang="de-DE" b="0" i="0" dirty="0" err="1">
                <a:solidFill>
                  <a:srgbClr val="000000"/>
                </a:solidFill>
                <a:effectLst/>
                <a:latin typeface="Times New Roman" panose="02020603050405020304" pitchFamily="18" charset="0"/>
              </a:rPr>
              <a:t>early</a:t>
            </a:r>
            <a:r>
              <a:rPr lang="de-DE" b="0" i="0" dirty="0">
                <a:solidFill>
                  <a:srgbClr val="000000"/>
                </a:solidFill>
                <a:effectLst/>
                <a:latin typeface="Times New Roman" panose="02020603050405020304" pitchFamily="18" charset="0"/>
              </a:rPr>
              <a:t> after </a:t>
            </a:r>
            <a:r>
              <a:rPr lang="de-DE" b="0" i="0" dirty="0" err="1">
                <a:solidFill>
                  <a:srgbClr val="000000"/>
                </a:solidFill>
                <a:effectLst/>
                <a:latin typeface="Times New Roman" panose="02020603050405020304" pitchFamily="18" charset="0"/>
              </a:rPr>
              <a:t>kidney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transplantation</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usually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resolves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Donor</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donation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characteristics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deceased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donor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transplantation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cold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ischemia</a:t>
            </a:r>
            <a:r>
              <a:rPr lang="de-DE" b="0" i="0" dirty="0">
                <a:solidFill>
                  <a:srgbClr val="000000"/>
                </a:solidFill>
                <a:effectLst/>
                <a:latin typeface="Times New Roman" panose="02020603050405020304" pitchFamily="18" charset="0"/>
              </a:rPr>
              <a:t> time) </a:t>
            </a:r>
            <a:r>
              <a:rPr lang="de-DE" b="0" i="0" dirty="0" err="1">
                <a:solidFill>
                  <a:srgbClr val="000000"/>
                </a:solidFill>
                <a:effectLst/>
                <a:latin typeface="Times New Roman" panose="02020603050405020304" pitchFamily="18" charset="0"/>
              </a:rPr>
              <a:t>may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be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associated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with</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metabolic</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acidosis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rejection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controversial</a:t>
            </a:r>
            <a:r>
              <a:rPr lang="de-DE" b="0" i="0" dirty="0">
                <a:solidFill>
                  <a:srgbClr val="000000"/>
                </a:solidFill>
                <a:effectLst/>
                <a:latin typeface="Times New Roman" panose="02020603050405020304" pitchFamily="18" charset="0"/>
              </a:rPr>
              <a:t>. The </a:t>
            </a:r>
            <a:r>
              <a:rPr lang="de-DE" b="0" i="0" dirty="0" err="1">
                <a:solidFill>
                  <a:srgbClr val="000000"/>
                </a:solidFill>
                <a:effectLst/>
                <a:latin typeface="Times New Roman" panose="02020603050405020304" pitchFamily="18" charset="0"/>
              </a:rPr>
              <a:t>single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kidney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state</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with</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alterations</a:t>
            </a:r>
            <a:r>
              <a:rPr lang="de-DE" b="0" i="0" dirty="0">
                <a:solidFill>
                  <a:srgbClr val="000000"/>
                </a:solidFill>
                <a:effectLst/>
                <a:latin typeface="Times New Roman" panose="02020603050405020304" pitchFamily="18" charset="0"/>
              </a:rPr>
              <a:t> in </a:t>
            </a:r>
            <a:r>
              <a:rPr lang="de-DE" b="0" i="0" dirty="0" err="1">
                <a:solidFill>
                  <a:srgbClr val="000000"/>
                </a:solidFill>
                <a:effectLst/>
                <a:latin typeface="Times New Roman" panose="02020603050405020304" pitchFamily="18" charset="0"/>
              </a:rPr>
              <a:t>chemical</a:t>
            </a:r>
            <a:r>
              <a:rPr lang="de-DE" b="0" i="0" dirty="0">
                <a:solidFill>
                  <a:srgbClr val="000000"/>
                </a:solidFill>
                <a:effectLst/>
                <a:latin typeface="Times New Roman" panose="02020603050405020304" pitchFamily="18" charset="0"/>
              </a:rPr>
              <a:t> and </a:t>
            </a:r>
            <a:r>
              <a:rPr lang="de-DE" b="0" i="0" dirty="0" err="1">
                <a:solidFill>
                  <a:srgbClr val="000000"/>
                </a:solidFill>
                <a:effectLst/>
                <a:latin typeface="Times New Roman" panose="02020603050405020304" pitchFamily="18" charset="0"/>
              </a:rPr>
              <a:t>electrical</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gradients</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may</a:t>
            </a:r>
            <a:r>
              <a:rPr lang="de-DE" b="0" i="0" dirty="0">
                <a:solidFill>
                  <a:srgbClr val="000000"/>
                </a:solidFill>
                <a:effectLst/>
                <a:latin typeface="Times New Roman" panose="02020603050405020304" pitchFamily="18" charset="0"/>
              </a:rPr>
              <a:t> impair </a:t>
            </a:r>
            <a:r>
              <a:rPr lang="de-DE" b="0" i="0" dirty="0" err="1">
                <a:solidFill>
                  <a:srgbClr val="000000"/>
                </a:solidFill>
                <a:effectLst/>
                <a:latin typeface="Times New Roman" panose="02020603050405020304" pitchFamily="18" charset="0"/>
              </a:rPr>
              <a:t>net</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excretion</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Dietary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load</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may</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unmask</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incomplete</a:t>
            </a:r>
            <a:r>
              <a:rPr lang="de-DE" b="0" i="0" dirty="0">
                <a:solidFill>
                  <a:srgbClr val="000000"/>
                </a:solidFill>
                <a:effectLst/>
                <a:latin typeface="Times New Roman" panose="02020603050405020304" pitchFamily="18" charset="0"/>
              </a:rPr>
              <a:t> renal </a:t>
            </a:r>
            <a:r>
              <a:rPr lang="de-DE" b="0" i="0" dirty="0" err="1">
                <a:solidFill>
                  <a:srgbClr val="000000"/>
                </a:solidFill>
                <a:effectLst/>
                <a:latin typeface="Times New Roman" panose="02020603050405020304" pitchFamily="18" charset="0"/>
              </a:rPr>
              <a:t>tubular</a:t>
            </a:r>
            <a:r>
              <a:rPr lang="de-DE" b="0" i="0" dirty="0">
                <a:solidFill>
                  <a:srgbClr val="000000"/>
                </a:solidFill>
                <a:effectLst/>
                <a:latin typeface="Times New Roman" panose="02020603050405020304" pitchFamily="18" charset="0"/>
              </a:rPr>
              <a:t> </a:t>
            </a:r>
            <a:r>
              <a:rPr lang="de-DE" b="0" i="0" dirty="0" err="1">
                <a:solidFill>
                  <a:srgbClr val="000000"/>
                </a:solidFill>
                <a:effectLst/>
                <a:latin typeface="Times New Roman" panose="02020603050405020304" pitchFamily="18" charset="0"/>
              </a:rPr>
              <a:t>acidosis</a:t>
            </a:r>
            <a:br>
              <a:rPr lang="de-DE" b="0" i="0" dirty="0">
                <a:solidFill>
                  <a:srgbClr val="000000"/>
                </a:solidFill>
                <a:effectLst/>
                <a:latin typeface="regular-clarivate"/>
              </a:rPr>
            </a:br>
            <a:r>
              <a:rPr lang="en-US" sz="1800" dirty="0">
                <a:latin typeface="Segoe UI" panose="020B0502040204020203" pitchFamily="34" charset="0"/>
              </a:rPr>
              <a:t>C. Kuhn, N. </a:t>
            </a:r>
            <a:r>
              <a:rPr lang="en-US" sz="1800" dirty="0" err="1">
                <a:latin typeface="Segoe UI" panose="020B0502040204020203" pitchFamily="34" charset="0"/>
              </a:rPr>
              <a:t>Mohebbi</a:t>
            </a:r>
            <a:r>
              <a:rPr lang="en-US" sz="1800" dirty="0">
                <a:latin typeface="Segoe UI" panose="020B0502040204020203" pitchFamily="34" charset="0"/>
              </a:rPr>
              <a:t> and A. Ritter: </a:t>
            </a:r>
            <a:r>
              <a:rPr lang="en-US" sz="1800" b="1" dirty="0">
                <a:latin typeface="Segoe UI" panose="020B0502040204020203" pitchFamily="34" charset="0"/>
              </a:rPr>
              <a:t>Metabolic acidosis in chronic kidney disease: mere consequence or also culprit? </a:t>
            </a:r>
            <a:r>
              <a:rPr lang="en-US" sz="1800" dirty="0" err="1">
                <a:latin typeface="Segoe UI" panose="020B0502040204020203" pitchFamily="34" charset="0"/>
              </a:rPr>
              <a:t>Pflügers</a:t>
            </a:r>
            <a:r>
              <a:rPr lang="en-US" sz="1800" dirty="0">
                <a:latin typeface="Segoe UI" panose="020B0502040204020203" pitchFamily="34" charset="0"/>
              </a:rPr>
              <a:t> </a:t>
            </a:r>
            <a:r>
              <a:rPr lang="en-US" sz="1800" dirty="0" err="1">
                <a:latin typeface="Segoe UI" panose="020B0502040204020203" pitchFamily="34" charset="0"/>
              </a:rPr>
              <a:t>Archiv</a:t>
            </a:r>
            <a:r>
              <a:rPr lang="en-US" sz="1800" dirty="0">
                <a:latin typeface="Segoe UI" panose="020B0502040204020203" pitchFamily="34" charset="0"/>
              </a:rPr>
              <a:t> - European Journal of Physiology 2024</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378223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45226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r>
              <a:rPr lang="da-DK" sz="1800" dirty="0">
                <a:latin typeface="Segoe UI" panose="020B0502040204020203" pitchFamily="34" charset="0"/>
              </a:rPr>
              <a:t>N. Mohebbi et al.: </a:t>
            </a:r>
            <a:r>
              <a:rPr lang="de-DE" sz="1800" b="1" dirty="0">
                <a:latin typeface="Segoe UI" panose="020B0502040204020203" pitchFamily="34" charset="0"/>
              </a:rPr>
              <a:t>Sodium </a:t>
            </a:r>
            <a:r>
              <a:rPr lang="de-DE" sz="1800" b="1" dirty="0" err="1">
                <a:latin typeface="Segoe UI" panose="020B0502040204020203" pitchFamily="34" charset="0"/>
              </a:rPr>
              <a:t>bicarbonate</a:t>
            </a:r>
            <a:r>
              <a:rPr lang="de-DE" sz="1800" b="1" dirty="0">
                <a:latin typeface="Segoe UI" panose="020B0502040204020203" pitchFamily="34" charset="0"/>
              </a:rPr>
              <a:t> </a:t>
            </a:r>
            <a:r>
              <a:rPr lang="de-DE" sz="1800" b="1" dirty="0" err="1">
                <a:latin typeface="Segoe UI" panose="020B0502040204020203" pitchFamily="34" charset="0"/>
              </a:rPr>
              <a:t>for</a:t>
            </a:r>
            <a:r>
              <a:rPr lang="de-DE" sz="1800" b="1" dirty="0">
                <a:latin typeface="Segoe UI" panose="020B0502040204020203" pitchFamily="34" charset="0"/>
              </a:rPr>
              <a:t> </a:t>
            </a:r>
            <a:r>
              <a:rPr lang="de-DE" sz="1800" b="1" dirty="0" err="1">
                <a:latin typeface="Segoe UI" panose="020B0502040204020203" pitchFamily="34" charset="0"/>
              </a:rPr>
              <a:t>kidney</a:t>
            </a:r>
            <a:r>
              <a:rPr lang="de-DE" sz="1800" b="1" dirty="0">
                <a:latin typeface="Segoe UI" panose="020B0502040204020203" pitchFamily="34" charset="0"/>
              </a:rPr>
              <a:t> transplant </a:t>
            </a:r>
            <a:r>
              <a:rPr lang="de-DE" sz="1800" b="1" dirty="0" err="1">
                <a:latin typeface="Segoe UI" panose="020B0502040204020203" pitchFamily="34" charset="0"/>
              </a:rPr>
              <a:t>recipients</a:t>
            </a:r>
            <a:r>
              <a:rPr lang="de-DE" sz="1800" b="1" dirty="0">
                <a:latin typeface="Segoe UI" panose="020B0502040204020203" pitchFamily="34" charset="0"/>
              </a:rPr>
              <a:t> </a:t>
            </a:r>
            <a:r>
              <a:rPr lang="de-DE" sz="1800" b="1" dirty="0" err="1">
                <a:latin typeface="Segoe UI" panose="020B0502040204020203" pitchFamily="34" charset="0"/>
              </a:rPr>
              <a:t>with</a:t>
            </a:r>
            <a:r>
              <a:rPr lang="de-DE" sz="1800" b="1" dirty="0">
                <a:latin typeface="Segoe UI" panose="020B0502040204020203" pitchFamily="34" charset="0"/>
              </a:rPr>
              <a:t> </a:t>
            </a:r>
            <a:r>
              <a:rPr lang="de-DE" sz="1800" b="1" dirty="0" err="1">
                <a:latin typeface="Segoe UI" panose="020B0502040204020203" pitchFamily="34" charset="0"/>
              </a:rPr>
              <a:t>metabolic</a:t>
            </a:r>
            <a:r>
              <a:rPr lang="de-DE" sz="1800" b="1" dirty="0">
                <a:latin typeface="Segoe UI" panose="020B0502040204020203" pitchFamily="34" charset="0"/>
              </a:rPr>
              <a:t> </a:t>
            </a:r>
            <a:r>
              <a:rPr lang="de-DE" sz="1800" b="1" dirty="0" err="1">
                <a:latin typeface="Segoe UI" panose="020B0502040204020203" pitchFamily="34" charset="0"/>
              </a:rPr>
              <a:t>acidosis</a:t>
            </a:r>
            <a:r>
              <a:rPr lang="de-DE" sz="1800" b="1" dirty="0">
                <a:latin typeface="Segoe UI" panose="020B0502040204020203" pitchFamily="34" charset="0"/>
              </a:rPr>
              <a:t> in </a:t>
            </a:r>
            <a:r>
              <a:rPr lang="de-DE" sz="1800" b="1" dirty="0" err="1">
                <a:latin typeface="Segoe UI" panose="020B0502040204020203" pitchFamily="34" charset="0"/>
              </a:rPr>
              <a:t>Switzerland</a:t>
            </a:r>
            <a:r>
              <a:rPr lang="de-DE" sz="1800" b="1" dirty="0">
                <a:latin typeface="Segoe UI" panose="020B0502040204020203" pitchFamily="34" charset="0"/>
              </a:rPr>
              <a:t>: a </a:t>
            </a:r>
            <a:r>
              <a:rPr lang="de-DE" sz="1800" b="1" dirty="0" err="1">
                <a:latin typeface="Segoe UI" panose="020B0502040204020203" pitchFamily="34" charset="0"/>
              </a:rPr>
              <a:t>multicentre</a:t>
            </a:r>
            <a:r>
              <a:rPr lang="de-DE" sz="1800" b="1" dirty="0">
                <a:latin typeface="Segoe UI" panose="020B0502040204020203" pitchFamily="34" charset="0"/>
              </a:rPr>
              <a:t>, </a:t>
            </a:r>
            <a:r>
              <a:rPr lang="de-DE" sz="1800" b="1" dirty="0" err="1">
                <a:latin typeface="Segoe UI" panose="020B0502040204020203" pitchFamily="34" charset="0"/>
              </a:rPr>
              <a:t>randomised</a:t>
            </a:r>
            <a:r>
              <a:rPr lang="de-DE" sz="1800" b="1" dirty="0">
                <a:latin typeface="Segoe UI" panose="020B0502040204020203" pitchFamily="34" charset="0"/>
              </a:rPr>
              <a:t>, single-blind, </a:t>
            </a:r>
            <a:r>
              <a:rPr lang="de-DE" sz="1800" b="1" dirty="0" err="1">
                <a:latin typeface="Segoe UI" panose="020B0502040204020203" pitchFamily="34" charset="0"/>
              </a:rPr>
              <a:t>placebo-controlled</a:t>
            </a:r>
            <a:r>
              <a:rPr lang="de-DE" sz="1800" b="1" dirty="0">
                <a:latin typeface="Segoe UI" panose="020B0502040204020203" pitchFamily="34" charset="0"/>
              </a:rPr>
              <a:t>, </a:t>
            </a:r>
            <a:r>
              <a:rPr lang="de-DE" sz="1800" b="1" dirty="0" err="1">
                <a:latin typeface="Segoe UI" panose="020B0502040204020203" pitchFamily="34" charset="0"/>
              </a:rPr>
              <a:t>phase</a:t>
            </a:r>
            <a:r>
              <a:rPr lang="de-DE" sz="1800" b="1" dirty="0">
                <a:latin typeface="Segoe UI" panose="020B0502040204020203" pitchFamily="34" charset="0"/>
              </a:rPr>
              <a:t> 3 </a:t>
            </a:r>
            <a:r>
              <a:rPr lang="de-DE" sz="1800" b="1" dirty="0" err="1">
                <a:latin typeface="Segoe UI" panose="020B0502040204020203" pitchFamily="34" charset="0"/>
              </a:rPr>
              <a:t>trial</a:t>
            </a:r>
            <a:r>
              <a:rPr lang="de-DE" sz="1800" b="1" dirty="0">
                <a:latin typeface="Segoe UI" panose="020B0502040204020203" pitchFamily="34" charset="0"/>
              </a:rPr>
              <a:t> </a:t>
            </a:r>
            <a:r>
              <a:rPr lang="en-US" sz="1800" dirty="0">
                <a:latin typeface="Segoe UI" panose="020B0502040204020203" pitchFamily="34" charset="0"/>
              </a:rPr>
              <a:t>The Lancet 2023 Vol. 401 Issue 10376 Pages 557-567</a:t>
            </a: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a:t>
            </a:fld>
            <a:endParaRPr lang="de-DE" altLang="de-DE"/>
          </a:p>
        </p:txBody>
      </p:sp>
    </p:spTree>
    <p:extLst>
      <p:ext uri="{BB962C8B-B14F-4D97-AF65-F5344CB8AC3E}">
        <p14:creationId xmlns:p14="http://schemas.microsoft.com/office/powerpoint/2010/main" val="590930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800" b="0" i="0" u="none" strike="noStrike" baseline="0" dirty="0" err="1">
                <a:latin typeface="STIX-Regular"/>
              </a:rPr>
              <a:t>Beynon</a:t>
            </a:r>
            <a:r>
              <a:rPr lang="de-DE" sz="1800" b="0" i="0" u="none" strike="noStrike" baseline="0" dirty="0">
                <a:latin typeface="STIX-Regular"/>
              </a:rPr>
              <a:t>-Cobb B et al: </a:t>
            </a:r>
            <a:r>
              <a:rPr lang="en-US" sz="1800" b="1" i="0" u="none" strike="noStrike" baseline="0" dirty="0">
                <a:latin typeface="STIX-Regular"/>
              </a:rPr>
              <a:t>Effect of sodium bicarbonate on systolic blood pressure in CKD: a systematic review and meta-analysis. </a:t>
            </a:r>
            <a:r>
              <a:rPr lang="en-US" sz="1800" b="0" i="0" u="none" strike="noStrike" baseline="0" dirty="0">
                <a:latin typeface="STIX-Regular"/>
              </a:rPr>
              <a:t>Clin J Am Soc Nephrol CJASN </a:t>
            </a:r>
            <a:r>
              <a:rPr lang="de-DE" sz="1800" b="0" i="0" u="none" strike="noStrike" baseline="0" dirty="0">
                <a:latin typeface="STIX-Regular"/>
              </a:rPr>
              <a:t>18:435–445.</a:t>
            </a:r>
            <a:r>
              <a:rPr lang="de-DE" sz="1200" b="0" i="0" u="none" strike="noStrike" baseline="0" dirty="0">
                <a:latin typeface="STIX-Regular"/>
              </a:rPr>
              <a:t> (2023)</a:t>
            </a:r>
          </a:p>
          <a:p>
            <a:pPr algn="l"/>
            <a:r>
              <a:rPr lang="en-US" sz="1800" b="0" i="0" u="none" strike="noStrike" baseline="0" dirty="0" err="1">
                <a:latin typeface="STIX-Regular"/>
              </a:rPr>
              <a:t>BiCARB</a:t>
            </a:r>
            <a:r>
              <a:rPr lang="en-US" sz="1800" b="0" i="0" u="none" strike="noStrike" baseline="0" dirty="0">
                <a:latin typeface="STIX-Regular"/>
              </a:rPr>
              <a:t> study group:</a:t>
            </a:r>
            <a:r>
              <a:rPr lang="en-US" sz="1800" b="1" i="0" u="none" strike="noStrike" baseline="0" dirty="0">
                <a:latin typeface="STIX-Regular"/>
              </a:rPr>
              <a:t> Clinical and cost-effectiveness of oral sodium bicarbonate therapy for older patients with chronic kidney disease and low-grade acidosis (</a:t>
            </a:r>
            <a:r>
              <a:rPr lang="en-US" sz="1800" b="1" i="0" u="none" strike="noStrike" baseline="0" dirty="0" err="1">
                <a:latin typeface="STIX-Regular"/>
              </a:rPr>
              <a:t>BiCARB</a:t>
            </a:r>
            <a:r>
              <a:rPr lang="en-US" sz="1800" b="1" i="0" u="none" strike="noStrike" baseline="0" dirty="0">
                <a:latin typeface="STIX-Regular"/>
              </a:rPr>
              <a:t>): a pragmatic </a:t>
            </a:r>
            <a:r>
              <a:rPr lang="en-US" sz="1800" b="1" i="0" u="none" strike="noStrike" baseline="0" dirty="0" err="1">
                <a:latin typeface="STIX-Regular"/>
              </a:rPr>
              <a:t>randomised</a:t>
            </a:r>
            <a:r>
              <a:rPr lang="en-US" sz="1800" b="1" i="0" u="none" strike="noStrike" baseline="0" dirty="0">
                <a:latin typeface="STIX-Regular"/>
              </a:rPr>
              <a:t>, double-blind, placebo-controlled trial. </a:t>
            </a:r>
            <a:r>
              <a:rPr lang="en-US" sz="1800" b="0" i="0" u="none" strike="noStrike" baseline="0" dirty="0">
                <a:latin typeface="STIX-Regular"/>
              </a:rPr>
              <a:t>BMC Med </a:t>
            </a:r>
            <a:r>
              <a:rPr lang="de-DE" sz="1800" b="0" i="0" u="none" strike="noStrike" baseline="0" dirty="0">
                <a:latin typeface="STIX-Regular"/>
              </a:rPr>
              <a:t>18:91. </a:t>
            </a:r>
            <a:r>
              <a:rPr lang="en-US" sz="1200" b="0" i="0" u="none" strike="noStrike" baseline="0" dirty="0">
                <a:latin typeface="STIX-Regular"/>
              </a:rPr>
              <a:t>(2020)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21</a:t>
            </a:fld>
            <a:endParaRPr lang="de-DE" altLang="de-DE"/>
          </a:p>
        </p:txBody>
      </p:sp>
    </p:spTree>
    <p:extLst>
      <p:ext uri="{BB962C8B-B14F-4D97-AF65-F5344CB8AC3E}">
        <p14:creationId xmlns:p14="http://schemas.microsoft.com/office/powerpoint/2010/main" val="3326295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22</a:t>
            </a:fld>
            <a:endParaRPr lang="de-DE" altLang="de-DE"/>
          </a:p>
        </p:txBody>
      </p:sp>
    </p:spTree>
    <p:extLst>
      <p:ext uri="{BB962C8B-B14F-4D97-AF65-F5344CB8AC3E}">
        <p14:creationId xmlns:p14="http://schemas.microsoft.com/office/powerpoint/2010/main" val="1685978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latin typeface="Segoe UI" panose="020B0502040204020203" pitchFamily="34" charset="0"/>
              </a:rPr>
              <a:t>N. </a:t>
            </a:r>
            <a:r>
              <a:rPr lang="de-DE" sz="1800" dirty="0" err="1">
                <a:latin typeface="Segoe UI" panose="020B0502040204020203" pitchFamily="34" charset="0"/>
              </a:rPr>
              <a:t>Goraya</a:t>
            </a:r>
            <a:r>
              <a:rPr lang="de-DE" sz="1800" dirty="0">
                <a:latin typeface="Segoe UI" panose="020B0502040204020203" pitchFamily="34" charset="0"/>
              </a:rPr>
              <a:t> et al: </a:t>
            </a:r>
            <a:r>
              <a:rPr lang="de-DE" sz="1800" b="1" dirty="0">
                <a:latin typeface="Segoe UI" panose="020B0502040204020203" pitchFamily="34" charset="0"/>
              </a:rPr>
              <a:t>Fruit and </a:t>
            </a:r>
            <a:r>
              <a:rPr lang="de-DE" sz="1800" b="1" dirty="0" err="1">
                <a:latin typeface="Segoe UI" panose="020B0502040204020203" pitchFamily="34" charset="0"/>
              </a:rPr>
              <a:t>Vegetable</a:t>
            </a:r>
            <a:r>
              <a:rPr lang="de-DE" sz="1800" b="1" dirty="0">
                <a:latin typeface="Segoe UI" panose="020B0502040204020203" pitchFamily="34" charset="0"/>
              </a:rPr>
              <a:t> Treatment of </a:t>
            </a:r>
            <a:r>
              <a:rPr lang="de-DE" sz="1800" b="1" dirty="0" err="1">
                <a:latin typeface="Segoe UI" panose="020B0502040204020203" pitchFamily="34" charset="0"/>
              </a:rPr>
              <a:t>Chronic</a:t>
            </a:r>
            <a:r>
              <a:rPr lang="de-DE" sz="1800" b="1" dirty="0">
                <a:latin typeface="Segoe UI" panose="020B0502040204020203" pitchFamily="34" charset="0"/>
              </a:rPr>
              <a:t> </a:t>
            </a:r>
            <a:r>
              <a:rPr lang="de-DE" sz="1800" b="1" dirty="0" err="1">
                <a:latin typeface="Segoe UI" panose="020B0502040204020203" pitchFamily="34" charset="0"/>
              </a:rPr>
              <a:t>Kidney</a:t>
            </a:r>
            <a:r>
              <a:rPr lang="de-DE" sz="1800" b="1" dirty="0">
                <a:latin typeface="Segoe UI" panose="020B0502040204020203" pitchFamily="34" charset="0"/>
              </a:rPr>
              <a:t> Disease-</a:t>
            </a:r>
            <a:r>
              <a:rPr lang="de-DE" sz="1800" b="1" dirty="0" err="1">
                <a:latin typeface="Segoe UI" panose="020B0502040204020203" pitchFamily="34" charset="0"/>
              </a:rPr>
              <a:t>Related</a:t>
            </a:r>
            <a:r>
              <a:rPr lang="de-DE" sz="1800" b="1" dirty="0">
                <a:latin typeface="Segoe UI" panose="020B0502040204020203" pitchFamily="34" charset="0"/>
              </a:rPr>
              <a:t> </a:t>
            </a:r>
            <a:r>
              <a:rPr lang="de-DE" sz="1800" b="1" dirty="0" err="1">
                <a:latin typeface="Segoe UI" panose="020B0502040204020203" pitchFamily="34" charset="0"/>
              </a:rPr>
              <a:t>Metabolic</a:t>
            </a:r>
            <a:r>
              <a:rPr lang="de-DE" sz="1800" b="1" dirty="0">
                <a:latin typeface="Segoe UI" panose="020B0502040204020203" pitchFamily="34" charset="0"/>
              </a:rPr>
              <a:t> Acidosis </a:t>
            </a:r>
            <a:r>
              <a:rPr lang="de-DE" sz="1800" b="1" dirty="0" err="1">
                <a:latin typeface="Segoe UI" panose="020B0502040204020203" pitchFamily="34" charset="0"/>
              </a:rPr>
              <a:t>Reduces</a:t>
            </a:r>
            <a:r>
              <a:rPr lang="de-DE" sz="1800" b="1" dirty="0">
                <a:latin typeface="Segoe UI" panose="020B0502040204020203" pitchFamily="34" charset="0"/>
              </a:rPr>
              <a:t> </a:t>
            </a:r>
            <a:r>
              <a:rPr lang="de-DE" sz="1800" b="1" dirty="0" err="1">
                <a:latin typeface="Segoe UI" panose="020B0502040204020203" pitchFamily="34" charset="0"/>
              </a:rPr>
              <a:t>Cardiovascular</a:t>
            </a:r>
            <a:r>
              <a:rPr lang="de-DE" sz="1800" b="1" dirty="0">
                <a:latin typeface="Segoe UI" panose="020B0502040204020203" pitchFamily="34" charset="0"/>
              </a:rPr>
              <a:t> Risk </a:t>
            </a:r>
            <a:r>
              <a:rPr lang="de-DE" sz="1800" b="1" dirty="0" err="1">
                <a:latin typeface="Segoe UI" panose="020B0502040204020203" pitchFamily="34" charset="0"/>
              </a:rPr>
              <a:t>Better</a:t>
            </a:r>
            <a:r>
              <a:rPr lang="de-DE" sz="1800" b="1" dirty="0">
                <a:latin typeface="Segoe UI" panose="020B0502040204020203" pitchFamily="34" charset="0"/>
              </a:rPr>
              <a:t> </a:t>
            </a:r>
            <a:r>
              <a:rPr lang="de-DE" sz="1800" b="1" dirty="0" err="1">
                <a:latin typeface="Segoe UI" panose="020B0502040204020203" pitchFamily="34" charset="0"/>
              </a:rPr>
              <a:t>than</a:t>
            </a:r>
            <a:r>
              <a:rPr lang="de-DE" sz="1800" b="1" dirty="0">
                <a:latin typeface="Segoe UI" panose="020B0502040204020203" pitchFamily="34" charset="0"/>
              </a:rPr>
              <a:t> Sodium Bicarbonate. </a:t>
            </a:r>
            <a:r>
              <a:rPr lang="en-US" sz="1800" dirty="0">
                <a:latin typeface="Segoe UI" panose="020B0502040204020203" pitchFamily="34" charset="0"/>
              </a:rPr>
              <a:t>American Journal of Nephrology 2019 Vol. 49 Issue 6 Pages 438-448</a:t>
            </a:r>
          </a:p>
          <a:p>
            <a:pPr marR="0"/>
            <a:endParaRPr lang="de-DE" sz="1800" b="1" dirty="0">
              <a:latin typeface="Segoe UI" panose="020B0502040204020203" pitchFamily="34" charset="0"/>
            </a:endParaRPr>
          </a:p>
          <a:p>
            <a:pPr marR="0"/>
            <a:endParaRPr lang="de-DE" sz="1800" dirty="0">
              <a:latin typeface="Segoe UI" panose="020B0502040204020203" pitchFamily="34" charset="0"/>
            </a:endParaRP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23</a:t>
            </a:fld>
            <a:endParaRPr lang="de-DE" altLang="de-DE"/>
          </a:p>
        </p:txBody>
      </p:sp>
    </p:spTree>
    <p:extLst>
      <p:ext uri="{BB962C8B-B14F-4D97-AF65-F5344CB8AC3E}">
        <p14:creationId xmlns:p14="http://schemas.microsoft.com/office/powerpoint/2010/main" val="2743648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200" b="0" i="0" u="none" strike="noStrike" baseline="0" dirty="0">
                <a:solidFill>
                  <a:srgbClr val="000000"/>
                </a:solidFill>
                <a:latin typeface="STIX-Regular"/>
              </a:rPr>
              <a:t>KDIGO 2023 Clinical Practice Guideline </a:t>
            </a:r>
            <a:r>
              <a:rPr lang="de-DE" sz="1200" b="0" i="0" u="none" strike="noStrike" baseline="0" dirty="0" err="1">
                <a:solidFill>
                  <a:srgbClr val="000000"/>
                </a:solidFill>
                <a:latin typeface="STIX-Regular"/>
              </a:rPr>
              <a:t>for</a:t>
            </a:r>
            <a:r>
              <a:rPr lang="de-DE" sz="1200" b="0" i="0" u="none" strike="noStrike" baseline="0" dirty="0">
                <a:solidFill>
                  <a:srgbClr val="000000"/>
                </a:solidFill>
                <a:latin typeface="STIX-Regular"/>
              </a:rPr>
              <a:t> </a:t>
            </a:r>
            <a:r>
              <a:rPr lang="de-DE" sz="1200" b="0" i="0" u="none" strike="noStrike" baseline="0" dirty="0" err="1">
                <a:solidFill>
                  <a:srgbClr val="000000"/>
                </a:solidFill>
                <a:latin typeface="STIX-Regular"/>
              </a:rPr>
              <a:t>the</a:t>
            </a:r>
            <a:r>
              <a:rPr lang="de-DE" sz="1200" b="0" i="0" u="none" strike="noStrike" baseline="0" dirty="0">
                <a:solidFill>
                  <a:srgbClr val="000000"/>
                </a:solidFill>
                <a:latin typeface="STIX-Regular"/>
              </a:rPr>
              <a:t> Evaluation and Management of </a:t>
            </a:r>
            <a:r>
              <a:rPr lang="de-DE" sz="1200" b="0" i="0" u="none" strike="noStrike" baseline="0" dirty="0" err="1">
                <a:solidFill>
                  <a:srgbClr val="000000"/>
                </a:solidFill>
                <a:latin typeface="STIX-Regular"/>
              </a:rPr>
              <a:t>Chronic</a:t>
            </a:r>
            <a:r>
              <a:rPr lang="de-DE" sz="1200" b="0" i="0" u="none" strike="noStrike" baseline="0" dirty="0">
                <a:solidFill>
                  <a:srgbClr val="000000"/>
                </a:solidFill>
                <a:latin typeface="STIX-Regular"/>
              </a:rPr>
              <a:t> </a:t>
            </a:r>
            <a:r>
              <a:rPr lang="de-DE" sz="1200" b="0" i="0" u="none" strike="noStrike" baseline="0" dirty="0" err="1">
                <a:solidFill>
                  <a:srgbClr val="000000"/>
                </a:solidFill>
                <a:latin typeface="STIX-Regular"/>
              </a:rPr>
              <a:t>Kidney</a:t>
            </a:r>
            <a:r>
              <a:rPr lang="de-DE" sz="1200" b="0" i="0" u="none" strike="noStrike" baseline="0" dirty="0">
                <a:solidFill>
                  <a:srgbClr val="000000"/>
                </a:solidFill>
                <a:latin typeface="STIX-Regular"/>
              </a:rPr>
              <a:t> Disease </a:t>
            </a:r>
            <a:r>
              <a:rPr lang="de-DE" sz="1200" b="0" i="0" u="none" strike="noStrike" baseline="0" dirty="0" err="1">
                <a:solidFill>
                  <a:srgbClr val="000000"/>
                </a:solidFill>
                <a:latin typeface="STIX-Regular"/>
              </a:rPr>
              <a:t>for</a:t>
            </a:r>
            <a:r>
              <a:rPr lang="de-DE" sz="1200" b="0" i="0" u="none" strike="noStrike" baseline="0" dirty="0">
                <a:solidFill>
                  <a:srgbClr val="000000"/>
                </a:solidFill>
                <a:latin typeface="STIX-Regular"/>
              </a:rPr>
              <a:t> </a:t>
            </a:r>
            <a:r>
              <a:rPr lang="de-DE" sz="1200" b="0" i="0" u="none" strike="noStrike" baseline="0" dirty="0" err="1">
                <a:solidFill>
                  <a:srgbClr val="000000"/>
                </a:solidFill>
                <a:latin typeface="STIX-Regular"/>
              </a:rPr>
              <a:t>public</a:t>
            </a:r>
            <a:r>
              <a:rPr lang="de-DE" sz="1200" b="0" i="0" u="none" strike="noStrike" baseline="0" dirty="0">
                <a:solidFill>
                  <a:srgbClr val="000000"/>
                </a:solidFill>
                <a:latin typeface="STIX-Regular"/>
              </a:rPr>
              <a:t> review</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26</a:t>
            </a:fld>
            <a:endParaRPr lang="de-DE" altLang="de-DE"/>
          </a:p>
        </p:txBody>
      </p:sp>
    </p:spTree>
    <p:extLst>
      <p:ext uri="{BB962C8B-B14F-4D97-AF65-F5344CB8AC3E}">
        <p14:creationId xmlns:p14="http://schemas.microsoft.com/office/powerpoint/2010/main" val="3897632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27CC8A89-4877-4186-9BE8-D3C7E759C89B}" type="slidenum">
              <a:rPr lang="en-US" altLang="de-DE"/>
              <a:pPr algn="r" eaLnBrk="1" hangingPunct="1">
                <a:spcBef>
                  <a:spcPct val="0"/>
                </a:spcBef>
              </a:pPr>
              <a:t>27</a:t>
            </a:fld>
            <a:endParaRPr lang="en-US" altLang="de-DE"/>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i="1" u="sng">
                <a:latin typeface="Times New Roman" panose="02020603050405020304" pitchFamily="18" charset="0"/>
              </a:rPr>
              <a:t>Ketoacidosis</a:t>
            </a:r>
            <a:r>
              <a:rPr lang="en-US" altLang="de-DE" u="sng">
                <a:latin typeface="Times New Roman" panose="02020603050405020304" pitchFamily="18" charset="0"/>
              </a:rPr>
              <a:t>:</a:t>
            </a:r>
            <a:r>
              <a:rPr lang="en-US" altLang="de-DE">
                <a:latin typeface="Times New Roman" panose="02020603050405020304" pitchFamily="18" charset="0"/>
              </a:rPr>
              <a:t> Increased fat metabolism, in starvation or insulin deficiency - leading to overproduction of ketoacids.</a:t>
            </a:r>
          </a:p>
          <a:p>
            <a:r>
              <a:rPr lang="en-US" altLang="de-DE" i="1" u="sng">
                <a:latin typeface="Times New Roman" panose="02020603050405020304" pitchFamily="18" charset="0"/>
              </a:rPr>
              <a:t>Lactic Acidosis</a:t>
            </a:r>
            <a:r>
              <a:rPr lang="en-US" altLang="de-DE" u="sng">
                <a:latin typeface="Times New Roman" panose="02020603050405020304" pitchFamily="18" charset="0"/>
              </a:rPr>
              <a:t>:</a:t>
            </a:r>
            <a:r>
              <a:rPr lang="en-US" altLang="de-DE">
                <a:latin typeface="Times New Roman" panose="02020603050405020304" pitchFamily="18" charset="0"/>
              </a:rPr>
              <a:t> Increased anaerobic metabolism‑ lactic acid from increased muscle production after seizures or severe exercise; increased anaerobic metabolism in hypoperfusion states ‑ sepsis; also from metabolic disturbance in liver -cyanide, other toxins, enzyme deficiencies.</a:t>
            </a:r>
          </a:p>
          <a:p>
            <a:r>
              <a:rPr lang="en-US" altLang="de-DE" i="1">
                <a:latin typeface="Times New Roman" panose="02020603050405020304" pitchFamily="18" charset="0"/>
              </a:rPr>
              <a:t>Renal failure</a:t>
            </a:r>
          </a:p>
          <a:p>
            <a:r>
              <a:rPr lang="en-US" altLang="de-DE" i="1">
                <a:latin typeface="Times New Roman" panose="02020603050405020304" pitchFamily="18" charset="0"/>
              </a:rPr>
              <a:t>Ingestions</a:t>
            </a:r>
          </a:p>
          <a:p>
            <a:r>
              <a:rPr lang="en-US" altLang="de-DE">
                <a:latin typeface="Times New Roman" panose="02020603050405020304" pitchFamily="18" charset="0"/>
              </a:rPr>
              <a:t>methanol ‑ metabolized to formic acid</a:t>
            </a:r>
          </a:p>
          <a:p>
            <a:r>
              <a:rPr lang="en-US" altLang="de-DE">
                <a:latin typeface="Times New Roman" panose="02020603050405020304" pitchFamily="18" charset="0"/>
              </a:rPr>
              <a:t>ethylene glycol ‑ metabolized to oxalic acid</a:t>
            </a:r>
          </a:p>
          <a:p>
            <a:r>
              <a:rPr lang="en-US" altLang="de-DE">
                <a:latin typeface="Times New Roman" panose="02020603050405020304" pitchFamily="18" charset="0"/>
              </a:rPr>
              <a:t>salicylate (Note ‑ also causes respiratory alkalosis)</a:t>
            </a:r>
          </a:p>
          <a:p>
            <a:endParaRPr lang="en-US" altLang="de-DE">
              <a:latin typeface="Times New Roman" panose="02020603050405020304" pitchFamily="18" charset="0"/>
            </a:endParaRPr>
          </a:p>
          <a:p>
            <a:endParaRPr lang="en-US" altLang="de-DE">
              <a:latin typeface="Times New Roman" panose="02020603050405020304" pitchFamily="18" charset="0"/>
            </a:endParaRPr>
          </a:p>
        </p:txBody>
      </p:sp>
    </p:spTree>
    <p:extLst>
      <p:ext uri="{BB962C8B-B14F-4D97-AF65-F5344CB8AC3E}">
        <p14:creationId xmlns:p14="http://schemas.microsoft.com/office/powerpoint/2010/main" val="131452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28</a:t>
            </a:fld>
            <a:endParaRPr lang="de-DE" altLang="de-DE"/>
          </a:p>
        </p:txBody>
      </p:sp>
    </p:spTree>
    <p:extLst>
      <p:ext uri="{BB962C8B-B14F-4D97-AF65-F5344CB8AC3E}">
        <p14:creationId xmlns:p14="http://schemas.microsoft.com/office/powerpoint/2010/main" val="159995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Times New Roman" panose="02020603050405020304" pitchFamily="18" charset="0"/>
                <a:ea typeface="+mn-ea"/>
                <a:cs typeface="+mn-cs"/>
              </a:rPr>
              <a:t>Figure 3. </a:t>
            </a:r>
            <a:r>
              <a:rPr lang="en-US" sz="1200" b="1" i="0" u="none" strike="noStrike" kern="1200" baseline="0" dirty="0">
                <a:solidFill>
                  <a:schemeClr val="tx1"/>
                </a:solidFill>
                <a:latin typeface="Times New Roman" panose="02020603050405020304" pitchFamily="18" charset="0"/>
                <a:ea typeface="+mn-ea"/>
                <a:cs typeface="+mn-cs"/>
              </a:rPr>
              <a:t>Cumulative survival curves for mortality according to sodium bicarbonate administration.</a:t>
            </a:r>
          </a:p>
          <a:p>
            <a:r>
              <a:rPr lang="fr-FR" sz="1200" b="0" i="0" u="none" strike="noStrike" kern="1200" baseline="0" dirty="0">
                <a:solidFill>
                  <a:schemeClr val="tx1"/>
                </a:solidFill>
                <a:latin typeface="Times New Roman" panose="02020603050405020304" pitchFamily="18" charset="0"/>
                <a:ea typeface="+mn-ea"/>
                <a:cs typeface="+mn-cs"/>
              </a:rPr>
              <a:t>doi:10.1371/journal.pone.0065283.g003</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dirty="0"/>
          </a:p>
        </p:txBody>
      </p:sp>
    </p:spTree>
    <p:extLst>
      <p:ext uri="{BB962C8B-B14F-4D97-AF65-F5344CB8AC3E}">
        <p14:creationId xmlns:p14="http://schemas.microsoft.com/office/powerpoint/2010/main" val="94110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30</a:t>
            </a:fld>
            <a:endParaRPr lang="de-DE" altLang="de-DE"/>
          </a:p>
        </p:txBody>
      </p:sp>
    </p:spTree>
    <p:extLst>
      <p:ext uri="{BB962C8B-B14F-4D97-AF65-F5344CB8AC3E}">
        <p14:creationId xmlns:p14="http://schemas.microsoft.com/office/powerpoint/2010/main" val="1042677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31</a:t>
            </a:fld>
            <a:endParaRPr lang="de-DE" altLang="de-DE" dirty="0"/>
          </a:p>
        </p:txBody>
      </p:sp>
    </p:spTree>
    <p:extLst>
      <p:ext uri="{BB962C8B-B14F-4D97-AF65-F5344CB8AC3E}">
        <p14:creationId xmlns:p14="http://schemas.microsoft.com/office/powerpoint/2010/main" val="409537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a:t>
            </a:fld>
            <a:endParaRPr lang="de-DE" altLang="de-DE"/>
          </a:p>
        </p:txBody>
      </p:sp>
    </p:spTree>
    <p:extLst>
      <p:ext uri="{BB962C8B-B14F-4D97-AF65-F5344CB8AC3E}">
        <p14:creationId xmlns:p14="http://schemas.microsoft.com/office/powerpoint/2010/main" val="2639303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32</a:t>
            </a:fld>
            <a:endParaRPr lang="de-DE" altLang="de-DE"/>
          </a:p>
        </p:txBody>
      </p:sp>
    </p:spTree>
    <p:extLst>
      <p:ext uri="{BB962C8B-B14F-4D97-AF65-F5344CB8AC3E}">
        <p14:creationId xmlns:p14="http://schemas.microsoft.com/office/powerpoint/2010/main" val="2468627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33</a:t>
            </a:fld>
            <a:endParaRPr lang="de-DE" altLang="de-DE"/>
          </a:p>
        </p:txBody>
      </p:sp>
    </p:spTree>
    <p:extLst>
      <p:ext uri="{BB962C8B-B14F-4D97-AF65-F5344CB8AC3E}">
        <p14:creationId xmlns:p14="http://schemas.microsoft.com/office/powerpoint/2010/main" val="3762748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11F1D69-E672-4D99-8210-26EBC4EFC5C1}" type="slidenum">
              <a:rPr lang="de-DE" altLang="de-DE" smtClean="0"/>
              <a:pPr>
                <a:spcBef>
                  <a:spcPct val="0"/>
                </a:spcBef>
              </a:pPr>
              <a:t>34</a:t>
            </a:fld>
            <a:endParaRPr lang="de-DE" altLang="de-DE"/>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4201277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35</a:t>
            </a:fld>
            <a:endParaRPr lang="de-DE" altLang="de-DE"/>
          </a:p>
        </p:txBody>
      </p:sp>
    </p:spTree>
    <p:extLst>
      <p:ext uri="{BB962C8B-B14F-4D97-AF65-F5344CB8AC3E}">
        <p14:creationId xmlns:p14="http://schemas.microsoft.com/office/powerpoint/2010/main" val="289255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solidFill>
                  <a:srgbClr val="000000"/>
                </a:solidFill>
                <a:latin typeface="AdvOT77db9845"/>
              </a:rPr>
              <a:t>However, since 2012, a number of trials testing the hypothesis that sodium bicarbonate therapy would slow kidney disease progression have been reported, including several employing placebo control. A 2021 systematic review identi</a:t>
            </a:r>
            <a:r>
              <a:rPr lang="en-US" sz="1800" b="0" i="0" u="none" strike="noStrike" baseline="0" dirty="0">
                <a:solidFill>
                  <a:srgbClr val="000000"/>
                </a:solidFill>
                <a:latin typeface="AdvOT77db9845+fb"/>
              </a:rPr>
              <a:t>fi</a:t>
            </a:r>
            <a:r>
              <a:rPr lang="en-US" sz="1800" b="0" i="0" u="none" strike="noStrike" baseline="0" dirty="0">
                <a:solidFill>
                  <a:srgbClr val="000000"/>
                </a:solidFill>
                <a:latin typeface="AdvOT77db9845"/>
              </a:rPr>
              <a:t>ed 15 trials with </a:t>
            </a:r>
            <a:r>
              <a:rPr lang="en-US" sz="1800" b="0" i="0" u="none" strike="noStrike" baseline="0" dirty="0">
                <a:solidFill>
                  <a:srgbClr val="000000"/>
                </a:solidFill>
                <a:latin typeface="AdvOT8817665d"/>
              </a:rPr>
              <a:t>$</a:t>
            </a:r>
            <a:r>
              <a:rPr lang="en-US" sz="1800" b="0" i="0" u="none" strike="noStrike" baseline="0" dirty="0">
                <a:solidFill>
                  <a:srgbClr val="000000"/>
                </a:solidFill>
                <a:latin typeface="AdvOT77db9845"/>
              </a:rPr>
              <a:t>3 months</a:t>
            </a:r>
          </a:p>
          <a:p>
            <a:pPr algn="l"/>
            <a:r>
              <a:rPr lang="en-US" sz="1800" b="0" i="0" u="none" strike="noStrike" baseline="0" dirty="0">
                <a:solidFill>
                  <a:srgbClr val="000000"/>
                </a:solidFill>
                <a:latin typeface="AdvOT77db9845"/>
              </a:rPr>
              <a:t>of follow-up in people with CKD (eGFR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7db9845"/>
              </a:rPr>
              <a:t>60 ml/min per 1.73 m2 and/or proteinuria) comparing the effects of oral sodium bicarbonate versus placebo or versus no study medication on kidney outcomes. Of the 15 trials (2445 participants, median follow-up 12 months), 11 were published since 2012. The totality of the evidence remains limited by a low number of outcomes, and meta-analysis restricted to the placebo-controlled trials does not con</a:t>
            </a:r>
            <a:r>
              <a:rPr lang="en-US" sz="1800" b="0" i="0" u="none" strike="noStrike" baseline="0" dirty="0">
                <a:solidFill>
                  <a:srgbClr val="000000"/>
                </a:solidFill>
                <a:latin typeface="AdvOT77db9845+fb"/>
              </a:rPr>
              <a:t>fi</a:t>
            </a:r>
            <a:r>
              <a:rPr lang="en-US" sz="1800" b="0" i="0" u="none" strike="noStrike" baseline="0" dirty="0">
                <a:solidFill>
                  <a:srgbClr val="000000"/>
                </a:solidFill>
                <a:latin typeface="AdvOT77db9845"/>
              </a:rPr>
              <a:t>rm any important modifying effect of oral sodium bicarbonate versus placebo on risk of kidney failure (HR: 0.81; 95% CI: </a:t>
            </a:r>
            <a:r>
              <a:rPr lang="de-DE" sz="1800" b="0" i="0" u="none" strike="noStrike" baseline="0" dirty="0">
                <a:solidFill>
                  <a:srgbClr val="000000"/>
                </a:solidFill>
                <a:latin typeface="AdvOT77db9845"/>
              </a:rPr>
              <a:t>0.54</a:t>
            </a:r>
            <a:r>
              <a:rPr lang="de-DE" sz="1800" b="0" i="0" u="none" strike="noStrike" baseline="0" dirty="0">
                <a:solidFill>
                  <a:srgbClr val="000000"/>
                </a:solidFill>
                <a:latin typeface="AdvOT77db9845+20"/>
              </a:rPr>
              <a:t>–</a:t>
            </a:r>
            <a:r>
              <a:rPr lang="de-DE" sz="1800" b="0" i="0" u="none" strike="noStrike" baseline="0" dirty="0">
                <a:solidFill>
                  <a:srgbClr val="000000"/>
                </a:solidFill>
                <a:latin typeface="AdvOT77db9845"/>
              </a:rPr>
              <a:t>1.22).</a:t>
            </a:r>
          </a:p>
          <a:p>
            <a:pPr algn="l"/>
            <a:r>
              <a:rPr lang="en-US" sz="1800" b="0" i="0" u="none" strike="noStrike" baseline="0" dirty="0">
                <a:solidFill>
                  <a:srgbClr val="000000"/>
                </a:solidFill>
                <a:latin typeface="AdvOT15e8cdec"/>
              </a:rPr>
              <a:t>542. </a:t>
            </a:r>
            <a:r>
              <a:rPr lang="en-US" sz="1800" b="0" i="0" u="none" strike="noStrike" baseline="0" dirty="0" err="1">
                <a:solidFill>
                  <a:srgbClr val="2197D2"/>
                </a:solidFill>
                <a:latin typeface="AdvOT15e8cdec"/>
              </a:rPr>
              <a:t>Hultin</a:t>
            </a:r>
            <a:r>
              <a:rPr lang="en-US" sz="1800" b="0" i="0" u="none" strike="noStrike" baseline="0" dirty="0">
                <a:solidFill>
                  <a:srgbClr val="2197D2"/>
                </a:solidFill>
                <a:latin typeface="AdvOT15e8cdec"/>
              </a:rPr>
              <a:t> S, Hood C, Campbell KL, et al. A systematic review and </a:t>
            </a:r>
            <a:r>
              <a:rPr lang="en-US" sz="1800" b="0" i="0" u="none" strike="noStrike" baseline="0" dirty="0" err="1">
                <a:solidFill>
                  <a:srgbClr val="2197D2"/>
                </a:solidFill>
                <a:latin typeface="AdvOT15e8cdec"/>
              </a:rPr>
              <a:t>metaanalysis</a:t>
            </a:r>
            <a:r>
              <a:rPr lang="en-US" sz="1800" b="0" i="0" u="none" strike="noStrike" baseline="0" dirty="0">
                <a:solidFill>
                  <a:srgbClr val="2197D2"/>
                </a:solidFill>
                <a:latin typeface="AdvOT15e8cdec"/>
              </a:rPr>
              <a:t> on effects of bicarbonate therapy on kidney outcomes. </a:t>
            </a:r>
            <a:r>
              <a:rPr lang="en-US" sz="1800" b="0" i="0" u="none" strike="noStrike" baseline="0" dirty="0">
                <a:solidFill>
                  <a:srgbClr val="2197D2"/>
                </a:solidFill>
                <a:latin typeface="AdvOTe8296edf.I"/>
              </a:rPr>
              <a:t>Kidney </a:t>
            </a:r>
            <a:r>
              <a:rPr lang="de-DE" sz="1800" b="0" i="0" u="none" strike="noStrike" baseline="0" dirty="0" err="1">
                <a:solidFill>
                  <a:srgbClr val="2197D2"/>
                </a:solidFill>
                <a:latin typeface="AdvOTe8296edf.I"/>
              </a:rPr>
              <a:t>Int</a:t>
            </a:r>
            <a:r>
              <a:rPr lang="de-DE" sz="1800" b="0" i="0" u="none" strike="noStrike" baseline="0" dirty="0">
                <a:solidFill>
                  <a:srgbClr val="2197D2"/>
                </a:solidFill>
                <a:latin typeface="AdvOTe8296edf.I"/>
              </a:rPr>
              <a:t> Rep</a:t>
            </a:r>
            <a:r>
              <a:rPr lang="de-DE" sz="1800" b="0" i="0" u="none" strike="noStrike" baseline="0" dirty="0">
                <a:solidFill>
                  <a:srgbClr val="2197D2"/>
                </a:solidFill>
                <a:latin typeface="AdvOT15e8cdec"/>
              </a:rPr>
              <a:t>. 2021;6:695</a:t>
            </a:r>
            <a:r>
              <a:rPr lang="de-DE" sz="1800" b="0" i="0" u="none" strike="noStrike" baseline="0" dirty="0">
                <a:solidFill>
                  <a:srgbClr val="2197D2"/>
                </a:solidFill>
                <a:latin typeface="AdvOT15e8cdec+20"/>
              </a:rPr>
              <a:t>–</a:t>
            </a:r>
            <a:r>
              <a:rPr lang="de-DE" sz="1800" b="0" i="0" u="none" strike="noStrike" baseline="0" dirty="0">
                <a:solidFill>
                  <a:srgbClr val="2197D2"/>
                </a:solidFill>
                <a:latin typeface="AdvOT15e8cdec"/>
              </a:rPr>
              <a:t>705.</a:t>
            </a:r>
            <a:br>
              <a:rPr lang="de-DE" sz="1800" b="0" i="0" u="none" strike="noStrike" baseline="0" dirty="0">
                <a:solidFill>
                  <a:srgbClr val="000000"/>
                </a:solidFill>
                <a:latin typeface="AdvOT77db9845"/>
              </a:rPr>
            </a:b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38</a:t>
            </a:fld>
            <a:endParaRPr lang="de-DE" altLang="de-DE"/>
          </a:p>
        </p:txBody>
      </p:sp>
    </p:spTree>
    <p:extLst>
      <p:ext uri="{BB962C8B-B14F-4D97-AF65-F5344CB8AC3E}">
        <p14:creationId xmlns:p14="http://schemas.microsoft.com/office/powerpoint/2010/main" val="2067649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40</a:t>
            </a:fld>
            <a:endParaRPr lang="de-DE" altLang="de-DE"/>
          </a:p>
        </p:txBody>
      </p:sp>
    </p:spTree>
    <p:extLst>
      <p:ext uri="{BB962C8B-B14F-4D97-AF65-F5344CB8AC3E}">
        <p14:creationId xmlns:p14="http://schemas.microsoft.com/office/powerpoint/2010/main" val="2392282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rPr>
              <a:t>Fig. 2 </a:t>
            </a:r>
            <a:r>
              <a:rPr lang="en-US" b="0" i="0" dirty="0">
                <a:solidFill>
                  <a:srgbClr val="000000"/>
                </a:solidFill>
                <a:effectLst/>
                <a:latin typeface="Times New Roman" panose="02020603050405020304" pitchFamily="18" charset="0"/>
              </a:rPr>
              <a:t>Consequences of metabolic acidosis on the kidney and adaptive responses. Vicious cycle initiated by acid retention leading to a cascade of events contributing to progression of chronic kidney dis-ease (CKD). Metabolic acidosis (MA) triggers increased </a:t>
            </a:r>
            <a:r>
              <a:rPr lang="en-US" b="0" i="0" dirty="0" err="1">
                <a:solidFill>
                  <a:srgbClr val="000000"/>
                </a:solidFill>
                <a:effectLst/>
                <a:latin typeface="Times New Roman" panose="02020603050405020304" pitchFamily="18" charset="0"/>
              </a:rPr>
              <a:t>ammoni</a:t>
            </a:r>
            <a:r>
              <a:rPr lang="en-US" b="0" i="0" dirty="0">
                <a:solidFill>
                  <a:srgbClr val="000000"/>
                </a:solidFill>
                <a:effectLst/>
                <a:latin typeface="Times New Roman" panose="02020603050405020304" pitchFamily="18" charset="0"/>
              </a:rPr>
              <a:t>-agenesis in remaining nephrons, endothelin-1 (ET1) production, and activation of the renin-angiotensin system (RAS), subsequently pro-</a:t>
            </a:r>
            <a:r>
              <a:rPr lang="en-US" b="0" i="0" dirty="0" err="1">
                <a:solidFill>
                  <a:srgbClr val="000000"/>
                </a:solidFill>
                <a:effectLst/>
                <a:latin typeface="Times New Roman" panose="02020603050405020304" pitchFamily="18" charset="0"/>
              </a:rPr>
              <a:t>moting</a:t>
            </a:r>
            <a:r>
              <a:rPr lang="en-US" b="0" i="0" dirty="0">
                <a:solidFill>
                  <a:srgbClr val="000000"/>
                </a:solidFill>
                <a:effectLst/>
                <a:latin typeface="Times New Roman" panose="02020603050405020304" pitchFamily="18" charset="0"/>
              </a:rPr>
              <a:t> complement activation by ammonium, as well as generation of proinflammatory and profibrotic mediators. Interstitial fibrosis and tubular atrophy, and loss of podocyte integrity, culminating in loss of functioning nephrons is a result. This exacerbates acid retention, perpetuating the maladaptive response. In the adaptive response, the kidney upregulates various acid transporters, collectively leading to increased ammonium excretion and hence decreased acid retention. Figure modified after [123]</a:t>
            </a:r>
            <a:endParaRPr lang="en-US" b="0" i="0" dirty="0">
              <a:solidFill>
                <a:srgbClr val="000000"/>
              </a:solidFill>
              <a:effectLst/>
              <a:latin typeface="regular-clarivate"/>
            </a:endParaRPr>
          </a:p>
          <a:p>
            <a:br>
              <a:rPr lang="en-US" b="0" i="0" dirty="0">
                <a:solidFill>
                  <a:srgbClr val="000000"/>
                </a:solidFill>
                <a:effectLst/>
                <a:latin typeface="regular-clarivate"/>
              </a:rPr>
            </a:b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42</a:t>
            </a:fld>
            <a:endParaRPr lang="de-DE" altLang="de-DE"/>
          </a:p>
        </p:txBody>
      </p:sp>
    </p:spTree>
    <p:extLst>
      <p:ext uri="{BB962C8B-B14F-4D97-AF65-F5344CB8AC3E}">
        <p14:creationId xmlns:p14="http://schemas.microsoft.com/office/powerpoint/2010/main" val="12137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a:t>
            </a:fld>
            <a:endParaRPr lang="de-DE" altLang="de-DE"/>
          </a:p>
        </p:txBody>
      </p:sp>
    </p:spTree>
    <p:extLst>
      <p:ext uri="{BB962C8B-B14F-4D97-AF65-F5344CB8AC3E}">
        <p14:creationId xmlns:p14="http://schemas.microsoft.com/office/powerpoint/2010/main" val="55179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17708C1D-CA39-4FAF-88CB-EFD3FA9AA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422E1C-DD0C-42A7-8855-35405BC70687}" type="slidenum">
              <a:rPr lang="de-DE" altLang="de-DE"/>
              <a:pPr eaLnBrk="1" hangingPunct="1"/>
              <a:t>5</a:t>
            </a:fld>
            <a:endParaRPr lang="de-DE" altLang="de-DE"/>
          </a:p>
        </p:txBody>
      </p:sp>
      <p:sp>
        <p:nvSpPr>
          <p:cNvPr id="51203" name="Rectangle 2">
            <a:extLst>
              <a:ext uri="{FF2B5EF4-FFF2-40B4-BE49-F238E27FC236}">
                <a16:creationId xmlns:a16="http://schemas.microsoft.com/office/drawing/2014/main" id="{9B3BA712-9A82-48E0-B8FF-5DFC6B24AFC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E378D94-D9D4-4C17-9FF1-C9909E1F1E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67163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it-IT" sz="1200" b="0" i="0" u="none" strike="noStrike" baseline="0" dirty="0">
                <a:latin typeface="ThiemeArgo2011-Light"/>
              </a:rPr>
              <a:t>Movilli E, Gaggia P, Camerini C et al. </a:t>
            </a:r>
            <a:r>
              <a:rPr lang="it-IT" sz="1200" b="0" i="0" u="none" strike="noStrike" baseline="0" dirty="0" err="1">
                <a:latin typeface="ThiemeArgo2011-Light"/>
              </a:rPr>
              <a:t>Effect</a:t>
            </a:r>
            <a:r>
              <a:rPr lang="it-IT" sz="1200" b="0" i="0" u="none" strike="noStrike" baseline="0" dirty="0">
                <a:latin typeface="ThiemeArgo2011-Light"/>
              </a:rPr>
              <a:t> of </a:t>
            </a:r>
            <a:r>
              <a:rPr lang="it-IT" sz="1200" b="0" i="0" u="none" strike="noStrike" baseline="0" dirty="0" err="1">
                <a:latin typeface="ThiemeArgo2011-Light"/>
              </a:rPr>
              <a:t>oral</a:t>
            </a:r>
            <a:r>
              <a:rPr lang="it-IT" sz="1200" b="0" i="0" u="none" strike="noStrike" baseline="0" dirty="0">
                <a:latin typeface="ThiemeArgo2011-Light"/>
              </a:rPr>
              <a:t> </a:t>
            </a:r>
            <a:r>
              <a:rPr lang="de-DE" sz="1200" b="0" i="0" u="none" strike="noStrike" baseline="0" dirty="0" err="1">
                <a:latin typeface="ThiemeArgo2011-Light"/>
              </a:rPr>
              <a:t>sodium</a:t>
            </a:r>
            <a:r>
              <a:rPr lang="de-DE" sz="1200" b="0" i="0" u="none" strike="noStrike" baseline="0" dirty="0">
                <a:latin typeface="ThiemeArgo2011-Light"/>
              </a:rPr>
              <a:t> </a:t>
            </a:r>
            <a:r>
              <a:rPr lang="de-DE" sz="1200" b="0" i="0" u="none" strike="noStrike" baseline="0" dirty="0" err="1">
                <a:latin typeface="ThiemeArgo2011-Light"/>
              </a:rPr>
              <a:t>bicarbonate</a:t>
            </a:r>
            <a:r>
              <a:rPr lang="de-DE" sz="1200" b="0" i="0" u="none" strike="noStrike" baseline="0" dirty="0">
                <a:latin typeface="ThiemeArgo2011-Light"/>
              </a:rPr>
              <a:t> </a:t>
            </a:r>
            <a:r>
              <a:rPr lang="de-DE" sz="1200" b="0" i="0" u="none" strike="noStrike" baseline="0" dirty="0" err="1">
                <a:latin typeface="ThiemeArgo2011-Light"/>
              </a:rPr>
              <a:t>supplementation</a:t>
            </a:r>
            <a:r>
              <a:rPr lang="de-DE" sz="1200" b="0" i="0" u="none" strike="noStrike" baseline="0" dirty="0">
                <a:latin typeface="ThiemeArgo2011-Light"/>
              </a:rPr>
              <a:t> on </a:t>
            </a:r>
            <a:r>
              <a:rPr lang="de-DE" sz="1200" b="0" i="0" u="none" strike="noStrike" baseline="0" dirty="0" err="1">
                <a:latin typeface="ThiemeArgo2011-Light"/>
              </a:rPr>
              <a:t>interdialytic</a:t>
            </a:r>
            <a:r>
              <a:rPr lang="de-DE" sz="1200" b="0" i="0" u="none" strike="noStrike" baseline="0" dirty="0">
                <a:latin typeface="ThiemeArgo2011-Light"/>
              </a:rPr>
              <a:t> </a:t>
            </a:r>
            <a:r>
              <a:rPr lang="en-US" sz="1200" b="0" i="0" u="none" strike="noStrike" baseline="0" dirty="0">
                <a:latin typeface="ThiemeArgo2011-Light"/>
              </a:rPr>
              <a:t>weight gain, plasma sodium concentrations and</a:t>
            </a:r>
          </a:p>
          <a:p>
            <a:pPr algn="l"/>
            <a:r>
              <a:rPr lang="en-US" sz="1200" b="0" i="0" u="none" strike="noStrike" baseline="0" dirty="0" err="1">
                <a:latin typeface="ThiemeArgo2011-Light"/>
              </a:rPr>
              <a:t>predialysis</a:t>
            </a:r>
            <a:r>
              <a:rPr lang="en-US" sz="1200" b="0" i="0" u="none" strike="noStrike" baseline="0" dirty="0">
                <a:latin typeface="ThiemeArgo2011-Light"/>
              </a:rPr>
              <a:t> blood pressure in hemodialysis patients. Blood </a:t>
            </a:r>
            <a:r>
              <a:rPr lang="en-US" sz="1200" b="0" i="0" u="none" strike="noStrike" baseline="0" dirty="0" err="1">
                <a:latin typeface="ThiemeArgo2011-Light"/>
              </a:rPr>
              <a:t>Purif</a:t>
            </a:r>
            <a:r>
              <a:rPr lang="en-US" sz="1200" b="0" i="0" u="none" strike="noStrike" baseline="0" dirty="0">
                <a:latin typeface="ThiemeArgo2011-Light"/>
              </a:rPr>
              <a:t> 2005; 23: 379–383</a:t>
            </a:r>
          </a:p>
          <a:p>
            <a:pPr algn="l"/>
            <a:r>
              <a:rPr lang="de-DE" sz="1200" b="0" i="0" u="none" strike="noStrike" baseline="0" dirty="0" err="1">
                <a:latin typeface="ThiemeArgo2011-Light"/>
              </a:rPr>
              <a:t>Szeto</a:t>
            </a:r>
            <a:r>
              <a:rPr lang="de-DE" sz="1200" b="0" i="0" u="none" strike="noStrike" baseline="0" dirty="0">
                <a:latin typeface="ThiemeArgo2011-Light"/>
              </a:rPr>
              <a:t> CC, Wong TY, Chow KM et al. Oral </a:t>
            </a:r>
            <a:r>
              <a:rPr lang="de-DE" sz="1200" b="0" i="0" u="none" strike="noStrike" baseline="0" dirty="0" err="1">
                <a:latin typeface="ThiemeArgo2011-Light"/>
              </a:rPr>
              <a:t>sodium</a:t>
            </a:r>
            <a:r>
              <a:rPr lang="de-DE" sz="1200" b="0" i="0" u="none" strike="noStrike" baseline="0" dirty="0">
                <a:latin typeface="ThiemeArgo2011-Light"/>
              </a:rPr>
              <a:t> </a:t>
            </a:r>
            <a:r>
              <a:rPr lang="de-DE" sz="1200" b="0" i="0" u="none" strike="noStrike" baseline="0" dirty="0" err="1">
                <a:latin typeface="ThiemeArgo2011-Light"/>
              </a:rPr>
              <a:t>bicarbonate</a:t>
            </a:r>
            <a:r>
              <a:rPr lang="de-DE" sz="1200" b="0" i="0" u="none" strike="noStrike" baseline="0" dirty="0">
                <a:latin typeface="ThiemeArgo2011-Light"/>
              </a:rPr>
              <a:t> </a:t>
            </a:r>
            <a:r>
              <a:rPr lang="en-US" sz="1200" b="0" i="0" u="none" strike="noStrike" baseline="0" dirty="0">
                <a:latin typeface="ThiemeArgo2011-Light"/>
              </a:rPr>
              <a:t>for the treatment of metabolic acidosis in peritoneal dialysis patients: a randomized </a:t>
            </a:r>
            <a:r>
              <a:rPr lang="en-US" sz="1200" b="0" i="0" u="none" strike="noStrike" baseline="0" dirty="0" err="1">
                <a:latin typeface="ThiemeArgo2011-Light"/>
              </a:rPr>
              <a:t>placebocontrol</a:t>
            </a:r>
            <a:endParaRPr lang="en-US" sz="1200" b="0" i="0" u="none" strike="noStrike" baseline="0" dirty="0">
              <a:latin typeface="ThiemeArgo2011-Light"/>
            </a:endParaRPr>
          </a:p>
          <a:p>
            <a:pPr algn="l"/>
            <a:r>
              <a:rPr lang="en-US" sz="1200" b="0" i="0" u="none" strike="noStrike" baseline="0" dirty="0">
                <a:latin typeface="ThiemeArgo2011-Light"/>
              </a:rPr>
              <a:t>trial. J Am Soc Nephrol 2003; 14: 2119–2126</a:t>
            </a:r>
            <a:endParaRPr lang="de-DE" dirty="0"/>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6</a:t>
            </a:fld>
            <a:endParaRPr lang="de-DE" altLang="de-DE"/>
          </a:p>
        </p:txBody>
      </p:sp>
    </p:spTree>
    <p:extLst>
      <p:ext uri="{BB962C8B-B14F-4D97-AF65-F5344CB8AC3E}">
        <p14:creationId xmlns:p14="http://schemas.microsoft.com/office/powerpoint/2010/main" val="80043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7</a:t>
            </a:fld>
            <a:endParaRPr lang="de-DE" altLang="de-DE"/>
          </a:p>
        </p:txBody>
      </p:sp>
    </p:spTree>
    <p:extLst>
      <p:ext uri="{BB962C8B-B14F-4D97-AF65-F5344CB8AC3E}">
        <p14:creationId xmlns:p14="http://schemas.microsoft.com/office/powerpoint/2010/main" val="58616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3B6B01-5A5E-4482-BB53-9647A89492CE}"/>
              </a:ext>
            </a:extLst>
          </p:cNvPr>
          <p:cNvSpPr>
            <a:spLocks noGrp="1" noChangeArrowheads="1"/>
          </p:cNvSpPr>
          <p:nvPr>
            <p:ph type="sldNum" sz="quarter" idx="5"/>
          </p:nvPr>
        </p:nvSpPr>
        <p:spPr>
          <a:ln/>
        </p:spPr>
        <p:txBody>
          <a:bodyPr/>
          <a:lstStyle/>
          <a:p>
            <a:fld id="{07BC4952-10F7-4CD7-BC8E-831A81B28746}" type="slidenum">
              <a:rPr lang="de-DE" altLang="de-DE"/>
              <a:pPr/>
              <a:t>8</a:t>
            </a:fld>
            <a:endParaRPr lang="de-DE" altLang="de-DE"/>
          </a:p>
        </p:txBody>
      </p:sp>
      <p:sp>
        <p:nvSpPr>
          <p:cNvPr id="212994" name="Rectangle 2">
            <a:extLst>
              <a:ext uri="{FF2B5EF4-FFF2-40B4-BE49-F238E27FC236}">
                <a16:creationId xmlns:a16="http://schemas.microsoft.com/office/drawing/2014/main" id="{015AD1F0-90D0-4887-8D70-93E888BE5474}"/>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937C1408-A0A3-469F-B330-A53761579AD8}"/>
              </a:ext>
            </a:extLst>
          </p:cNvPr>
          <p:cNvSpPr>
            <a:spLocks noGrp="1" noChangeArrowheads="1"/>
          </p:cNvSpPr>
          <p:nvPr>
            <p:ph type="body" idx="1"/>
          </p:nvPr>
        </p:nvSpPr>
        <p:spPr/>
        <p:txBody>
          <a:bodyPr/>
          <a:lstStyle/>
          <a:p>
            <a:endParaRPr lang="de-DE" alt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a-DK" altLang="de-DE" sz="1200" b="1" dirty="0">
                <a:solidFill>
                  <a:srgbClr val="FFFFFF"/>
                </a:solidFill>
                <a:latin typeface="Times New Roman" panose="02020603050405020304" pitchFamily="18" charset="0"/>
                <a:cs typeface="Times New Roman" panose="02020603050405020304" pitchFamily="18" charset="0"/>
              </a:rPr>
              <a:t>CHIU et al.: </a:t>
            </a:r>
            <a:r>
              <a:rPr lang="de-DE" sz="1200" b="1" dirty="0">
                <a:solidFill>
                  <a:srgbClr val="FFFFFF"/>
                </a:solidFill>
                <a:latin typeface="Times New Roman" pitchFamily="18" charset="0"/>
                <a:cs typeface="Times New Roman" pitchFamily="18" charset="0"/>
              </a:rPr>
              <a:t>Pill </a:t>
            </a:r>
            <a:r>
              <a:rPr lang="de-DE" sz="1200" b="1" dirty="0" err="1">
                <a:solidFill>
                  <a:srgbClr val="FFFFFF"/>
                </a:solidFill>
                <a:latin typeface="Times New Roman" pitchFamily="18" charset="0"/>
                <a:cs typeface="Times New Roman" pitchFamily="18" charset="0"/>
              </a:rPr>
              <a:t>burden</a:t>
            </a:r>
            <a:r>
              <a:rPr lang="de-DE" sz="1200" b="1" dirty="0">
                <a:solidFill>
                  <a:srgbClr val="FFFFFF"/>
                </a:solidFill>
                <a:latin typeface="Times New Roman" pitchFamily="18" charset="0"/>
                <a:cs typeface="Times New Roman" pitchFamily="18" charset="0"/>
              </a:rPr>
              <a:t>, </a:t>
            </a:r>
            <a:r>
              <a:rPr lang="de-DE" sz="1200" b="1" dirty="0" err="1">
                <a:solidFill>
                  <a:srgbClr val="FFFFFF"/>
                </a:solidFill>
                <a:latin typeface="Times New Roman" pitchFamily="18" charset="0"/>
                <a:cs typeface="Times New Roman" pitchFamily="18" charset="0"/>
              </a:rPr>
              <a:t>adherence</a:t>
            </a:r>
            <a:r>
              <a:rPr lang="de-DE" sz="1200" b="1" dirty="0">
                <a:solidFill>
                  <a:srgbClr val="FFFFFF"/>
                </a:solidFill>
                <a:latin typeface="Times New Roman" pitchFamily="18" charset="0"/>
                <a:cs typeface="Times New Roman" pitchFamily="18" charset="0"/>
              </a:rPr>
              <a:t>, </a:t>
            </a:r>
            <a:r>
              <a:rPr lang="de-DE" sz="1200" b="1" dirty="0" err="1">
                <a:solidFill>
                  <a:srgbClr val="FFFFFF"/>
                </a:solidFill>
                <a:latin typeface="Times New Roman" pitchFamily="18" charset="0"/>
                <a:cs typeface="Times New Roman" pitchFamily="18" charset="0"/>
              </a:rPr>
              <a:t>hyperphosphatemia</a:t>
            </a:r>
            <a:r>
              <a:rPr lang="de-DE" sz="1200" b="1" dirty="0">
                <a:solidFill>
                  <a:srgbClr val="FFFFFF"/>
                </a:solidFill>
                <a:latin typeface="Times New Roman" pitchFamily="18" charset="0"/>
                <a:cs typeface="Times New Roman" pitchFamily="18" charset="0"/>
              </a:rPr>
              <a:t>, and </a:t>
            </a:r>
            <a:r>
              <a:rPr lang="de-DE" sz="1200" b="1" dirty="0" err="1">
                <a:solidFill>
                  <a:srgbClr val="FFFFFF"/>
                </a:solidFill>
                <a:latin typeface="Times New Roman" pitchFamily="18" charset="0"/>
                <a:cs typeface="Times New Roman" pitchFamily="18" charset="0"/>
              </a:rPr>
              <a:t>quality</a:t>
            </a:r>
            <a:r>
              <a:rPr lang="de-DE" sz="1200" b="1" dirty="0">
                <a:solidFill>
                  <a:srgbClr val="FFFFFF"/>
                </a:solidFill>
                <a:latin typeface="Times New Roman" pitchFamily="18" charset="0"/>
                <a:cs typeface="Times New Roman" pitchFamily="18" charset="0"/>
              </a:rPr>
              <a:t> of </a:t>
            </a:r>
            <a:r>
              <a:rPr lang="de-DE" sz="1200" b="1" dirty="0" err="1">
                <a:solidFill>
                  <a:srgbClr val="FFFFFF"/>
                </a:solidFill>
                <a:latin typeface="Times New Roman" pitchFamily="18" charset="0"/>
                <a:cs typeface="Times New Roman" pitchFamily="18" charset="0"/>
              </a:rPr>
              <a:t>life</a:t>
            </a:r>
            <a:r>
              <a:rPr lang="de-DE" sz="1200" b="1" dirty="0">
                <a:solidFill>
                  <a:srgbClr val="FFFFFF"/>
                </a:solidFill>
                <a:latin typeface="Times New Roman" pitchFamily="18" charset="0"/>
                <a:cs typeface="Times New Roman" pitchFamily="18" charset="0"/>
              </a:rPr>
              <a:t> in </a:t>
            </a:r>
            <a:r>
              <a:rPr lang="de-DE" sz="1200" b="1" dirty="0" err="1">
                <a:solidFill>
                  <a:srgbClr val="FFFFFF"/>
                </a:solidFill>
                <a:latin typeface="Times New Roman" pitchFamily="18" charset="0"/>
                <a:cs typeface="Times New Roman" pitchFamily="18" charset="0"/>
              </a:rPr>
              <a:t>maintenance</a:t>
            </a:r>
            <a:r>
              <a:rPr lang="de-DE" sz="1200" b="1" dirty="0">
                <a:solidFill>
                  <a:srgbClr val="FFFFFF"/>
                </a:solidFill>
                <a:latin typeface="Times New Roman" pitchFamily="18" charset="0"/>
                <a:cs typeface="Times New Roman" pitchFamily="18" charset="0"/>
              </a:rPr>
              <a:t> </a:t>
            </a:r>
            <a:r>
              <a:rPr lang="de-DE" sz="1200" b="1" dirty="0" err="1">
                <a:solidFill>
                  <a:srgbClr val="FFFFFF"/>
                </a:solidFill>
                <a:latin typeface="Times New Roman" pitchFamily="18" charset="0"/>
                <a:cs typeface="Times New Roman" pitchFamily="18" charset="0"/>
              </a:rPr>
              <a:t>dialysis</a:t>
            </a:r>
            <a:r>
              <a:rPr lang="de-DE" sz="1200" b="1" dirty="0">
                <a:solidFill>
                  <a:srgbClr val="FFFFFF"/>
                </a:solidFill>
                <a:latin typeface="Times New Roman" pitchFamily="18" charset="0"/>
                <a:cs typeface="Times New Roman" pitchFamily="18" charset="0"/>
              </a:rPr>
              <a:t> </a:t>
            </a:r>
            <a:r>
              <a:rPr lang="de-DE" sz="1200" b="1" dirty="0" err="1">
                <a:solidFill>
                  <a:srgbClr val="FFFFFF"/>
                </a:solidFill>
                <a:latin typeface="Times New Roman" pitchFamily="18" charset="0"/>
                <a:cs typeface="Times New Roman" pitchFamily="18" charset="0"/>
              </a:rPr>
              <a:t>patients</a:t>
            </a:r>
            <a:r>
              <a:rPr lang="da-DK" altLang="de-DE" sz="1200" b="1" dirty="0">
                <a:solidFill>
                  <a:srgbClr val="FFFFFF"/>
                </a:solidFill>
                <a:latin typeface="Times New Roman" panose="02020603050405020304" pitchFamily="18" charset="0"/>
                <a:cs typeface="Times New Roman" panose="02020603050405020304" pitchFamily="18" charset="0"/>
              </a:rPr>
              <a:t> </a:t>
            </a:r>
            <a:r>
              <a:rPr lang="da-DK" altLang="de-DE" sz="1200" b="1" i="1" dirty="0">
                <a:solidFill>
                  <a:srgbClr val="FFFFFF"/>
                </a:solidFill>
                <a:latin typeface="Times New Roman" panose="02020603050405020304" pitchFamily="18" charset="0"/>
                <a:cs typeface="Times New Roman" panose="02020603050405020304" pitchFamily="18" charset="0"/>
              </a:rPr>
              <a:t>Clin J Am Soc Nephrool </a:t>
            </a:r>
            <a:r>
              <a:rPr lang="da-DK" altLang="de-DE" sz="1200" b="1" dirty="0">
                <a:solidFill>
                  <a:srgbClr val="FFFFFF"/>
                </a:solidFill>
                <a:latin typeface="Times New Roman" panose="02020603050405020304" pitchFamily="18" charset="0"/>
                <a:cs typeface="Times New Roman" panose="02020603050405020304" pitchFamily="18" charset="0"/>
              </a:rPr>
              <a:t>4: 1089–1096, 2009</a:t>
            </a:r>
            <a:endParaRPr lang="en-US" altLang="de-DE" sz="1200" b="1" dirty="0">
              <a:solidFill>
                <a:srgbClr val="FFFFFF"/>
              </a:solidFill>
              <a:latin typeface="Times New Roman" panose="02020603050405020304" pitchFamily="18"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a:t>
            </a:fld>
            <a:endParaRPr lang="de-DE" altLang="de-DE"/>
          </a:p>
        </p:txBody>
      </p:sp>
    </p:spTree>
    <p:extLst>
      <p:ext uri="{BB962C8B-B14F-4D97-AF65-F5344CB8AC3E}">
        <p14:creationId xmlns:p14="http://schemas.microsoft.com/office/powerpoint/2010/main" val="18002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17600" y="2286000"/>
            <a:ext cx="8635200" cy="1144800"/>
          </a:xfrm>
        </p:spPr>
        <p:txBody>
          <a:bodyPr/>
          <a:lstStyle>
            <a:lvl1pPr algn="l">
              <a:defRPr sz="3000" b="1"/>
            </a:lvl1pPr>
          </a:lstStyle>
          <a:p>
            <a:r>
              <a:rPr lang="de-DE"/>
              <a:t>Mastertitelformat bearbeiten</a:t>
            </a:r>
            <a:endParaRPr lang="de-DE" dirty="0"/>
          </a:p>
        </p:txBody>
      </p:sp>
      <p:sp>
        <p:nvSpPr>
          <p:cNvPr id="3" name="Untertitel 2"/>
          <p:cNvSpPr>
            <a:spLocks noGrp="1"/>
          </p:cNvSpPr>
          <p:nvPr>
            <p:ph type="subTitle" idx="1"/>
          </p:nvPr>
        </p:nvSpPr>
        <p:spPr>
          <a:xfrm>
            <a:off x="1017600" y="3582000"/>
            <a:ext cx="86352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enutzerdefinierte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6">
            <a:extLst>
              <a:ext uri="{FF2B5EF4-FFF2-40B4-BE49-F238E27FC236}">
                <a16:creationId xmlns:a16="http://schemas.microsoft.com/office/drawing/2014/main" id="{D3CDE6B6-238A-47B9-9147-355FA2A62800}"/>
              </a:ext>
            </a:extLst>
          </p:cNvPr>
          <p:cNvSpPr>
            <a:spLocks noGrp="1"/>
          </p:cNvSpPr>
          <p:nvPr>
            <p:ph type="title" hasCustomPrompt="1"/>
          </p:nvPr>
        </p:nvSpPr>
        <p:spPr>
          <a:xfrm>
            <a:off x="3124201" y="2476949"/>
            <a:ext cx="3311107" cy="95205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de-DE" dirty="0"/>
              <a:t>HEADER</a:t>
            </a:r>
          </a:p>
        </p:txBody>
      </p:sp>
      <p:sp>
        <p:nvSpPr>
          <p:cNvPr id="9" name="Textplatzhalter 18">
            <a:extLst>
              <a:ext uri="{FF2B5EF4-FFF2-40B4-BE49-F238E27FC236}">
                <a16:creationId xmlns:a16="http://schemas.microsoft.com/office/drawing/2014/main" id="{79A5CDEF-42B7-43C9-A32C-D83CE166DCD7}"/>
              </a:ext>
            </a:extLst>
          </p:cNvPr>
          <p:cNvSpPr>
            <a:spLocks noGrp="1"/>
          </p:cNvSpPr>
          <p:nvPr>
            <p:ph type="body" sz="quarter" idx="10" hasCustomPrompt="1"/>
          </p:nvPr>
        </p:nvSpPr>
        <p:spPr>
          <a:xfrm>
            <a:off x="7695750" y="3355525"/>
            <a:ext cx="3933825" cy="1069975"/>
          </a:xfrm>
          <a:prstGeom prst="rect">
            <a:avLst/>
          </a:prstGeom>
        </p:spPr>
        <p:txBody>
          <a:bodyPr/>
          <a:lstStyle>
            <a:lvl1pPr>
              <a:buNone/>
              <a:defRPr>
                <a:solidFill>
                  <a:schemeClr val="bg1"/>
                </a:solidFill>
                <a:latin typeface="Arial" panose="020B0604020202020204" pitchFamily="34" charset="0"/>
                <a:cs typeface="Arial" panose="020B0604020202020204" pitchFamily="34" charset="0"/>
              </a:defRPr>
            </a:lvl1pPr>
          </a:lstStyle>
          <a:p>
            <a:pPr lvl="0"/>
            <a:r>
              <a:rPr lang="de-DE" dirty="0" err="1"/>
              <a:t>Subline</a:t>
            </a:r>
            <a:endParaRPr lang="de-DE" dirty="0"/>
          </a:p>
        </p:txBody>
      </p:sp>
    </p:spTree>
    <p:extLst>
      <p:ext uri="{BB962C8B-B14F-4D97-AF65-F5344CB8AC3E}">
        <p14:creationId xmlns:p14="http://schemas.microsoft.com/office/powerpoint/2010/main" val="2441389196"/>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D6B9D8E0-21CC-41F9-8D36-372C257F88AD}"/>
              </a:ext>
            </a:extLst>
          </p:cNvPr>
          <p:cNvSpPr/>
          <p:nvPr/>
        </p:nvSpPr>
        <p:spPr>
          <a:xfrm>
            <a:off x="4981838" y="1039944"/>
            <a:ext cx="6948357" cy="21997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9" name="Untertitel 2">
            <a:extLst>
              <a:ext uri="{FF2B5EF4-FFF2-40B4-BE49-F238E27FC236}">
                <a16:creationId xmlns:a16="http://schemas.microsoft.com/office/drawing/2014/main" id="{D9910CF0-B4D7-4CBD-8FCF-8D91C5AFFC89}"/>
              </a:ext>
            </a:extLst>
          </p:cNvPr>
          <p:cNvSpPr>
            <a:spLocks noGrp="1"/>
          </p:cNvSpPr>
          <p:nvPr>
            <p:ph type="subTitle" idx="1" hasCustomPrompt="1"/>
          </p:nvPr>
        </p:nvSpPr>
        <p:spPr>
          <a:xfrm>
            <a:off x="5066717" y="4507720"/>
            <a:ext cx="657147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sp>
        <p:nvSpPr>
          <p:cNvPr id="11" name="Textplatzhalter 10">
            <a:extLst>
              <a:ext uri="{FF2B5EF4-FFF2-40B4-BE49-F238E27FC236}">
                <a16:creationId xmlns:a16="http://schemas.microsoft.com/office/drawing/2014/main" id="{23CBBFB9-F255-48EE-B739-3E64E0E9966B}"/>
              </a:ext>
            </a:extLst>
          </p:cNvPr>
          <p:cNvSpPr>
            <a:spLocks noGrp="1"/>
          </p:cNvSpPr>
          <p:nvPr>
            <p:ph type="body" sz="quarter" idx="13" hasCustomPrompt="1"/>
          </p:nvPr>
        </p:nvSpPr>
        <p:spPr>
          <a:xfrm>
            <a:off x="5066717" y="1938402"/>
            <a:ext cx="6572289"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2" name="Datumsplatzhalter 3">
            <a:extLst>
              <a:ext uri="{FF2B5EF4-FFF2-40B4-BE49-F238E27FC236}">
                <a16:creationId xmlns:a16="http://schemas.microsoft.com/office/drawing/2014/main" id="{45402642-DB54-8744-99E5-EB6287880ABD}"/>
              </a:ext>
            </a:extLst>
          </p:cNvPr>
          <p:cNvSpPr>
            <a:spLocks noGrp="1"/>
          </p:cNvSpPr>
          <p:nvPr>
            <p:ph type="dt" sz="half" idx="2"/>
          </p:nvPr>
        </p:nvSpPr>
        <p:spPr>
          <a:xfrm>
            <a:off x="10728000" y="6480002"/>
            <a:ext cx="1119616"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A237883-FFC5-7043-A5B0-24EA2732D3D6}" type="datetime1">
              <a:rPr lang="de-DE" smtClean="0"/>
              <a:t>12.04.2024</a:t>
            </a:fld>
            <a:endParaRPr lang="de-DE" dirty="0"/>
          </a:p>
        </p:txBody>
      </p:sp>
      <p:sp>
        <p:nvSpPr>
          <p:cNvPr id="13" name="Foliennummernplatzhalter 5">
            <a:extLst>
              <a:ext uri="{FF2B5EF4-FFF2-40B4-BE49-F238E27FC236}">
                <a16:creationId xmlns:a16="http://schemas.microsoft.com/office/drawing/2014/main" id="{2E97B41A-C236-4A46-98EB-F4C1E5DAFAE9}"/>
              </a:ext>
            </a:extLst>
          </p:cNvPr>
          <p:cNvSpPr>
            <a:spLocks noGrp="1"/>
          </p:cNvSpPr>
          <p:nvPr>
            <p:ph type="sldNum" sz="quarter" idx="4"/>
          </p:nvPr>
        </p:nvSpPr>
        <p:spPr>
          <a:xfrm>
            <a:off x="11584290" y="6480002"/>
            <a:ext cx="551956"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95651627"/>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69812904-CBEA-4F74-B84E-65EF96227F87}"/>
              </a:ext>
            </a:extLst>
          </p:cNvPr>
          <p:cNvSpPr>
            <a:spLocks noGrp="1"/>
          </p:cNvSpPr>
          <p:nvPr>
            <p:ph type="body" sz="quarter" idx="13" hasCustomPrompt="1"/>
          </p:nvPr>
        </p:nvSpPr>
        <p:spPr>
          <a:xfrm>
            <a:off x="5066717" y="1938402"/>
            <a:ext cx="6572289"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4" name="Untertitel 2">
            <a:extLst>
              <a:ext uri="{FF2B5EF4-FFF2-40B4-BE49-F238E27FC236}">
                <a16:creationId xmlns:a16="http://schemas.microsoft.com/office/drawing/2014/main" id="{3EA180A4-447B-491E-8048-E28A132AC95A}"/>
              </a:ext>
            </a:extLst>
          </p:cNvPr>
          <p:cNvSpPr>
            <a:spLocks noGrp="1"/>
          </p:cNvSpPr>
          <p:nvPr>
            <p:ph type="subTitle" idx="1" hasCustomPrompt="1"/>
          </p:nvPr>
        </p:nvSpPr>
        <p:spPr>
          <a:xfrm>
            <a:off x="5066717" y="4507720"/>
            <a:ext cx="657147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pic>
        <p:nvPicPr>
          <p:cNvPr id="4" name="Grafik 3">
            <a:extLst>
              <a:ext uri="{FF2B5EF4-FFF2-40B4-BE49-F238E27FC236}">
                <a16:creationId xmlns:a16="http://schemas.microsoft.com/office/drawing/2014/main" id="{E37FE270-7ACA-4053-8BCB-F49D59571952}"/>
              </a:ext>
            </a:extLst>
          </p:cNvPr>
          <p:cNvPicPr>
            <a:picLocks noChangeAspect="1"/>
          </p:cNvPicPr>
          <p:nvPr/>
        </p:nvPicPr>
        <p:blipFill rotWithShape="1">
          <a:blip r:embed="rId2"/>
          <a:srcRect r="49729"/>
          <a:stretch/>
        </p:blipFill>
        <p:spPr>
          <a:xfrm>
            <a:off x="2338933" y="1085852"/>
            <a:ext cx="2347368" cy="2990543"/>
          </a:xfrm>
          <a:prstGeom prst="rect">
            <a:avLst/>
          </a:prstGeom>
        </p:spPr>
      </p:pic>
      <p:sp>
        <p:nvSpPr>
          <p:cNvPr id="11" name="Datumsplatzhalter 3">
            <a:extLst>
              <a:ext uri="{FF2B5EF4-FFF2-40B4-BE49-F238E27FC236}">
                <a16:creationId xmlns:a16="http://schemas.microsoft.com/office/drawing/2014/main" id="{4254618C-EE5F-6F45-B4F2-7CB54D7DC3D5}"/>
              </a:ext>
            </a:extLst>
          </p:cNvPr>
          <p:cNvSpPr>
            <a:spLocks noGrp="1"/>
          </p:cNvSpPr>
          <p:nvPr>
            <p:ph type="dt" sz="half" idx="2"/>
          </p:nvPr>
        </p:nvSpPr>
        <p:spPr>
          <a:xfrm>
            <a:off x="10728000" y="6480002"/>
            <a:ext cx="1119616"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3D339B2D-A24A-7A45-BE31-7A6B14B22E0E}" type="datetime1">
              <a:rPr lang="de-DE" smtClean="0"/>
              <a:t>12.04.2024</a:t>
            </a:fld>
            <a:endParaRPr lang="de-DE" dirty="0"/>
          </a:p>
        </p:txBody>
      </p:sp>
      <p:sp>
        <p:nvSpPr>
          <p:cNvPr id="12" name="Foliennummernplatzhalter 5">
            <a:extLst>
              <a:ext uri="{FF2B5EF4-FFF2-40B4-BE49-F238E27FC236}">
                <a16:creationId xmlns:a16="http://schemas.microsoft.com/office/drawing/2014/main" id="{DDA2F07C-1E9F-5A42-A201-CDA3216C4B42}"/>
              </a:ext>
            </a:extLst>
          </p:cNvPr>
          <p:cNvSpPr>
            <a:spLocks noGrp="1"/>
          </p:cNvSpPr>
          <p:nvPr>
            <p:ph type="sldNum" sz="quarter" idx="4"/>
          </p:nvPr>
        </p:nvSpPr>
        <p:spPr>
          <a:xfrm>
            <a:off x="11584290" y="6480002"/>
            <a:ext cx="551956"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654751857"/>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E6C81D0-8ABB-45FE-B6D7-07EBE32FBA4A}"/>
              </a:ext>
            </a:extLst>
          </p:cNvPr>
          <p:cNvSpPr/>
          <p:nvPr/>
        </p:nvSpPr>
        <p:spPr>
          <a:xfrm flipH="1">
            <a:off x="11112138" y="6520986"/>
            <a:ext cx="1079863"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5" name="Rechteck 14">
            <a:extLst>
              <a:ext uri="{FF2B5EF4-FFF2-40B4-BE49-F238E27FC236}">
                <a16:creationId xmlns:a16="http://schemas.microsoft.com/office/drawing/2014/main" id="{45D622E5-F445-4234-A6E9-F7ED36A748DD}"/>
              </a:ext>
            </a:extLst>
          </p:cNvPr>
          <p:cNvSpPr/>
          <p:nvPr/>
        </p:nvSpPr>
        <p:spPr>
          <a:xfrm>
            <a:off x="1" y="6533220"/>
            <a:ext cx="2500313"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1" name="Textplatzhalter 8">
            <a:extLst>
              <a:ext uri="{FF2B5EF4-FFF2-40B4-BE49-F238E27FC236}">
                <a16:creationId xmlns:a16="http://schemas.microsoft.com/office/drawing/2014/main" id="{922DFEB3-1C77-4F35-A895-27F047F48161}"/>
              </a:ext>
            </a:extLst>
          </p:cNvPr>
          <p:cNvSpPr>
            <a:spLocks noGrp="1"/>
          </p:cNvSpPr>
          <p:nvPr>
            <p:ph type="body" sz="quarter" idx="13"/>
          </p:nvPr>
        </p:nvSpPr>
        <p:spPr>
          <a:xfrm>
            <a:off x="455627" y="1645922"/>
            <a:ext cx="10550524" cy="3769043"/>
          </a:xfrm>
          <a:prstGeom prst="rect">
            <a:avLst/>
          </a:prstGeom>
        </p:spPr>
        <p:txBody>
          <a:bodyPr>
            <a:normAutofit/>
          </a:bodyPr>
          <a:lstStyle>
            <a:lvl1pPr>
              <a:defRPr sz="1800">
                <a:solidFill>
                  <a:schemeClr val="accent4"/>
                </a:solidFill>
                <a:latin typeface="Arial" panose="020B0604020202020204" pitchFamily="34" charset="0"/>
                <a:cs typeface="Arial" panose="020B0604020202020204" pitchFamily="34" charset="0"/>
              </a:defRPr>
            </a:lvl1pPr>
            <a:lvl2pPr>
              <a:defRPr sz="1500">
                <a:solidFill>
                  <a:schemeClr val="accent4"/>
                </a:solidFill>
                <a:latin typeface="Arial" panose="020B0604020202020204" pitchFamily="34" charset="0"/>
                <a:cs typeface="Arial" panose="020B0604020202020204" pitchFamily="34" charset="0"/>
              </a:defRPr>
            </a:lvl2pPr>
            <a:lvl3pPr>
              <a:defRPr sz="1350">
                <a:solidFill>
                  <a:schemeClr val="accent4"/>
                </a:solidFill>
                <a:latin typeface="Arial" panose="020B0604020202020204" pitchFamily="34" charset="0"/>
                <a:cs typeface="Arial" panose="020B0604020202020204" pitchFamily="34" charset="0"/>
              </a:defRPr>
            </a:lvl3pPr>
            <a:lvl4pPr>
              <a:defRPr sz="1200">
                <a:solidFill>
                  <a:schemeClr val="accent4"/>
                </a:solidFill>
                <a:latin typeface="Arial" panose="020B0604020202020204" pitchFamily="34" charset="0"/>
                <a:cs typeface="Arial" panose="020B0604020202020204" pitchFamily="34" charset="0"/>
              </a:defRPr>
            </a:lvl4pPr>
            <a:lvl5pPr>
              <a:defRPr sz="1200">
                <a:solidFill>
                  <a:schemeClr val="accent4"/>
                </a:solidFill>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Inhaltsplatzhalter 2"/>
          <p:cNvSpPr>
            <a:spLocks noGrp="1"/>
          </p:cNvSpPr>
          <p:nvPr>
            <p:ph sz="quarter" idx="10"/>
          </p:nvPr>
        </p:nvSpPr>
        <p:spPr>
          <a:xfrm>
            <a:off x="455626" y="6414904"/>
            <a:ext cx="9785375"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44" name="Inhaltsplatzhalter 3"/>
          <p:cNvSpPr>
            <a:spLocks noGrp="1"/>
          </p:cNvSpPr>
          <p:nvPr>
            <p:ph sz="quarter" idx="12"/>
          </p:nvPr>
        </p:nvSpPr>
        <p:spPr>
          <a:xfrm>
            <a:off x="455626" y="6100579"/>
            <a:ext cx="9785375"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13" name="Rechteck 12">
            <a:extLst>
              <a:ext uri="{FF2B5EF4-FFF2-40B4-BE49-F238E27FC236}">
                <a16:creationId xmlns:a16="http://schemas.microsoft.com/office/drawing/2014/main" id="{54D2C723-0BCF-4423-909F-B18216394FC3}"/>
              </a:ext>
            </a:extLst>
          </p:cNvPr>
          <p:cNvSpPr/>
          <p:nvPr/>
        </p:nvSpPr>
        <p:spPr>
          <a:xfrm>
            <a:off x="1" y="0"/>
            <a:ext cx="12192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Grafik 3">
            <a:extLst>
              <a:ext uri="{FF2B5EF4-FFF2-40B4-BE49-F238E27FC236}">
                <a16:creationId xmlns:a16="http://schemas.microsoft.com/office/drawing/2014/main" id="{A60B8EEA-5D79-43DB-AAA8-AE4BEDE98076}"/>
              </a:ext>
            </a:extLst>
          </p:cNvPr>
          <p:cNvPicPr>
            <a:picLocks noChangeAspect="1"/>
          </p:cNvPicPr>
          <p:nvPr/>
        </p:nvPicPr>
        <p:blipFill>
          <a:blip r:embed="rId2"/>
          <a:stretch>
            <a:fillRect/>
          </a:stretch>
        </p:blipFill>
        <p:spPr>
          <a:xfrm>
            <a:off x="10800000" y="216002"/>
            <a:ext cx="1149680" cy="736311"/>
          </a:xfrm>
          <a:prstGeom prst="rect">
            <a:avLst/>
          </a:prstGeom>
        </p:spPr>
      </p:pic>
      <p:sp>
        <p:nvSpPr>
          <p:cNvPr id="20" name="Datumsplatzhalter 3">
            <a:extLst>
              <a:ext uri="{FF2B5EF4-FFF2-40B4-BE49-F238E27FC236}">
                <a16:creationId xmlns:a16="http://schemas.microsoft.com/office/drawing/2014/main" id="{AD4AFB23-CBA5-3C4F-A2A8-427C86126740}"/>
              </a:ext>
            </a:extLst>
          </p:cNvPr>
          <p:cNvSpPr>
            <a:spLocks noGrp="1"/>
          </p:cNvSpPr>
          <p:nvPr>
            <p:ph type="dt" sz="half" idx="2"/>
          </p:nvPr>
        </p:nvSpPr>
        <p:spPr>
          <a:xfrm>
            <a:off x="10728000" y="6480002"/>
            <a:ext cx="1119616"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46313BC3-C092-D148-BD23-E0040BBC4C8F}" type="datetime1">
              <a:rPr lang="de-DE" smtClean="0"/>
              <a:t>12.04.2024</a:t>
            </a:fld>
            <a:endParaRPr lang="de-DE" dirty="0"/>
          </a:p>
        </p:txBody>
      </p:sp>
      <p:sp>
        <p:nvSpPr>
          <p:cNvPr id="21" name="Foliennummernplatzhalter 5">
            <a:extLst>
              <a:ext uri="{FF2B5EF4-FFF2-40B4-BE49-F238E27FC236}">
                <a16:creationId xmlns:a16="http://schemas.microsoft.com/office/drawing/2014/main" id="{48128FED-87C4-0F40-BC0A-CCA6A1EA493C}"/>
              </a:ext>
            </a:extLst>
          </p:cNvPr>
          <p:cNvSpPr>
            <a:spLocks noGrp="1"/>
          </p:cNvSpPr>
          <p:nvPr>
            <p:ph type="sldNum" sz="quarter" idx="4"/>
          </p:nvPr>
        </p:nvSpPr>
        <p:spPr>
          <a:xfrm>
            <a:off x="11584290" y="6480002"/>
            <a:ext cx="551956"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2" name="Textplatzhalter 10">
            <a:extLst>
              <a:ext uri="{FF2B5EF4-FFF2-40B4-BE49-F238E27FC236}">
                <a16:creationId xmlns:a16="http://schemas.microsoft.com/office/drawing/2014/main" id="{2E7C0DC6-B7C8-624F-86C5-58F75AE8AF72}"/>
              </a:ext>
            </a:extLst>
          </p:cNvPr>
          <p:cNvSpPr>
            <a:spLocks noGrp="1"/>
          </p:cNvSpPr>
          <p:nvPr>
            <p:ph type="body" sz="quarter" idx="14"/>
          </p:nvPr>
        </p:nvSpPr>
        <p:spPr>
          <a:xfrm>
            <a:off x="455627" y="379413"/>
            <a:ext cx="10550524"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293457282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B697267-CE5E-4E93-9473-7A251B109FFA}"/>
              </a:ext>
            </a:extLst>
          </p:cNvPr>
          <p:cNvSpPr/>
          <p:nvPr/>
        </p:nvSpPr>
        <p:spPr>
          <a:xfrm>
            <a:off x="1" y="6533220"/>
            <a:ext cx="2500313"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455627" y="379413"/>
            <a:ext cx="10550524"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3671661535"/>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_Benutzerdefiniertes Layout">
    <p:spTree>
      <p:nvGrpSpPr>
        <p:cNvPr id="1" name=""/>
        <p:cNvGrpSpPr/>
        <p:nvPr/>
      </p:nvGrpSpPr>
      <p:grpSpPr>
        <a:xfrm>
          <a:off x="0" y="0"/>
          <a:ext cx="0" cy="0"/>
          <a:chOff x="0" y="0"/>
          <a:chExt cx="0" cy="0"/>
        </a:xfrm>
      </p:grpSpPr>
      <p:sp>
        <p:nvSpPr>
          <p:cNvPr id="21" name="Inhaltsplatzhalter 3"/>
          <p:cNvSpPr>
            <a:spLocks noGrp="1"/>
          </p:cNvSpPr>
          <p:nvPr>
            <p:ph sz="quarter" idx="12"/>
          </p:nvPr>
        </p:nvSpPr>
        <p:spPr>
          <a:xfrm>
            <a:off x="1333501" y="6100579"/>
            <a:ext cx="10192753" cy="432643"/>
          </a:xfrm>
          <a:prstGeom prst="rect">
            <a:avLst/>
          </a:prstGeom>
        </p:spPr>
        <p:txBody>
          <a:bodyPr anchor="b"/>
          <a:lstStyle>
            <a:lvl1pPr marL="0" indent="0">
              <a:spcBef>
                <a:spcPts val="0"/>
              </a:spcBef>
              <a:buFont typeface="Arial" panose="020B0604020202020204" pitchFamily="34" charset="0"/>
              <a:buNone/>
              <a:defRPr lang="de-DE" sz="600" dirty="0">
                <a:solidFill>
                  <a:schemeClr val="bg1">
                    <a:lumMod val="50000"/>
                  </a:schemeClr>
                </a:solidFill>
              </a:defRPr>
            </a:lvl1pPr>
          </a:lstStyle>
          <a:p>
            <a:pPr marL="171450" lvl="0" indent="-171450">
              <a:lnSpc>
                <a:spcPct val="100000"/>
              </a:lnSpc>
              <a:spcBef>
                <a:spcPts val="0"/>
              </a:spcBef>
            </a:pPr>
            <a:endParaRPr lang="de-DE" dirty="0"/>
          </a:p>
        </p:txBody>
      </p:sp>
      <p:sp>
        <p:nvSpPr>
          <p:cNvPr id="2" name="Titel 1">
            <a:extLst>
              <a:ext uri="{FF2B5EF4-FFF2-40B4-BE49-F238E27FC236}">
                <a16:creationId xmlns:a16="http://schemas.microsoft.com/office/drawing/2014/main" id="{448BFAB8-4C23-4F3E-94E6-E9F61C465E76}"/>
              </a:ext>
            </a:extLst>
          </p:cNvPr>
          <p:cNvSpPr>
            <a:spLocks noGrp="1"/>
          </p:cNvSpPr>
          <p:nvPr>
            <p:ph type="title"/>
          </p:nvPr>
        </p:nvSpPr>
        <p:spPr>
          <a:xfrm>
            <a:off x="518161" y="365127"/>
            <a:ext cx="10279459" cy="1325563"/>
          </a:xfrm>
          <a:prstGeom prst="rect">
            <a:avLst/>
          </a:prstGeom>
        </p:spPr>
        <p:txBody>
          <a:bodyPr/>
          <a:lstStyle>
            <a:lvl1pPr>
              <a:defRPr sz="2100" b="1">
                <a:solidFill>
                  <a:schemeClr val="accent4"/>
                </a:solidFill>
              </a:defRPr>
            </a:lvl1pPr>
          </a:lstStyle>
          <a:p>
            <a:r>
              <a:rPr lang="de-DE" dirty="0"/>
              <a:t>Mastertitelformat bearbeiten</a:t>
            </a:r>
          </a:p>
        </p:txBody>
      </p:sp>
      <p:sp>
        <p:nvSpPr>
          <p:cNvPr id="22"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152926" y="6484854"/>
            <a:ext cx="943773" cy="274604"/>
          </a:xfrm>
          <a:prstGeom prst="rect">
            <a:avLst/>
          </a:prstGeom>
        </p:spPr>
        <p:txBody>
          <a:bodyPr vert="horz" lIns="91440" tIns="45720" rIns="91440" bIns="45720" rtlCol="0" anchor="ctr"/>
          <a:lstStyle>
            <a:lvl1pPr algn="l">
              <a:defRPr sz="788">
                <a:solidFill>
                  <a:srgbClr val="00A5E3"/>
                </a:solidFill>
                <a:latin typeface="Arial" panose="020B0604020202020204" pitchFamily="34" charset="0"/>
                <a:cs typeface="Arial" panose="020B0604020202020204" pitchFamily="34" charset="0"/>
              </a:defRPr>
            </a:lvl1pPr>
          </a:lstStyle>
          <a:p>
            <a:fld id="{DFFA55F2-03A0-48ED-A733-D0592008E4FC}" type="datetime1">
              <a:rPr lang="de-DE" smtClean="0"/>
              <a:t>12.04.2024</a:t>
            </a:fld>
            <a:endParaRPr lang="de-DE" dirty="0"/>
          </a:p>
        </p:txBody>
      </p:sp>
      <p:sp>
        <p:nvSpPr>
          <p:cNvPr id="29" name="Rechteck 28">
            <a:extLst>
              <a:ext uri="{FF2B5EF4-FFF2-40B4-BE49-F238E27FC236}">
                <a16:creationId xmlns:a16="http://schemas.microsoft.com/office/drawing/2014/main" id="{2BD7E466-1C68-49FE-9156-0414EBDDD589}"/>
              </a:ext>
            </a:extLst>
          </p:cNvPr>
          <p:cNvSpPr/>
          <p:nvPr/>
        </p:nvSpPr>
        <p:spPr>
          <a:xfrm flipH="1">
            <a:off x="2145" y="6759457"/>
            <a:ext cx="12192000" cy="126722"/>
          </a:xfrm>
          <a:prstGeom prst="rect">
            <a:avLst/>
          </a:prstGeom>
          <a:gradFill flip="none" rotWithShape="1">
            <a:gsLst>
              <a:gs pos="84000">
                <a:schemeClr val="accent4"/>
              </a:gs>
              <a:gs pos="3000">
                <a:schemeClr val="accent2"/>
              </a:gs>
              <a:gs pos="29000">
                <a:schemeClr val="accent1"/>
              </a:gs>
              <a:gs pos="5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5" name="Gruppieren 34">
            <a:extLst>
              <a:ext uri="{FF2B5EF4-FFF2-40B4-BE49-F238E27FC236}">
                <a16:creationId xmlns:a16="http://schemas.microsoft.com/office/drawing/2014/main" id="{FB7B62C7-DFCB-4C7B-8AED-CE1C8B6F4ADE}"/>
              </a:ext>
            </a:extLst>
          </p:cNvPr>
          <p:cNvGrpSpPr/>
          <p:nvPr/>
        </p:nvGrpSpPr>
        <p:grpSpPr>
          <a:xfrm>
            <a:off x="11136991" y="123113"/>
            <a:ext cx="1172847" cy="1392230"/>
            <a:chOff x="11156041" y="275513"/>
            <a:chExt cx="1172846" cy="1392230"/>
          </a:xfrm>
        </p:grpSpPr>
        <p:sp>
          <p:nvSpPr>
            <p:cNvPr id="36" name="Freeform 6">
              <a:extLst>
                <a:ext uri="{FF2B5EF4-FFF2-40B4-BE49-F238E27FC236}">
                  <a16:creationId xmlns:a16="http://schemas.microsoft.com/office/drawing/2014/main" id="{1B55E202-D110-4F3E-A75B-629E0A037F3F}"/>
                </a:ext>
              </a:extLst>
            </p:cNvPr>
            <p:cNvSpPr>
              <a:spLocks/>
            </p:cNvSpPr>
            <p:nvPr/>
          </p:nvSpPr>
          <p:spPr bwMode="auto">
            <a:xfrm>
              <a:off x="11156041" y="275513"/>
              <a:ext cx="968687" cy="444884"/>
            </a:xfrm>
            <a:custGeom>
              <a:avLst/>
              <a:gdLst>
                <a:gd name="T0" fmla="*/ 946 w 986"/>
                <a:gd name="T1" fmla="*/ 8 h 453"/>
                <a:gd name="T2" fmla="*/ 983 w 986"/>
                <a:gd name="T3" fmla="*/ 51 h 453"/>
                <a:gd name="T4" fmla="*/ 922 w 986"/>
                <a:gd name="T5" fmla="*/ 171 h 453"/>
                <a:gd name="T6" fmla="*/ 664 w 986"/>
                <a:gd name="T7" fmla="*/ 338 h 453"/>
                <a:gd name="T8" fmla="*/ 401 w 986"/>
                <a:gd name="T9" fmla="*/ 297 h 453"/>
                <a:gd name="T10" fmla="*/ 359 w 986"/>
                <a:gd name="T11" fmla="*/ 301 h 453"/>
                <a:gd name="T12" fmla="*/ 271 w 986"/>
                <a:gd name="T13" fmla="*/ 426 h 453"/>
                <a:gd name="T14" fmla="*/ 109 w 986"/>
                <a:gd name="T15" fmla="*/ 430 h 453"/>
                <a:gd name="T16" fmla="*/ 16 w 986"/>
                <a:gd name="T17" fmla="*/ 173 h 453"/>
                <a:gd name="T18" fmla="*/ 180 w 986"/>
                <a:gd name="T19" fmla="*/ 22 h 453"/>
                <a:gd name="T20" fmla="*/ 585 w 986"/>
                <a:gd name="T21" fmla="*/ 91 h 453"/>
                <a:gd name="T22" fmla="*/ 946 w 986"/>
                <a:gd name="T23" fmla="*/ 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6" h="453">
                  <a:moveTo>
                    <a:pt x="946" y="8"/>
                  </a:moveTo>
                  <a:cubicBezTo>
                    <a:pt x="981" y="6"/>
                    <a:pt x="986" y="30"/>
                    <a:pt x="983" y="51"/>
                  </a:cubicBezTo>
                  <a:cubicBezTo>
                    <a:pt x="981" y="72"/>
                    <a:pt x="968" y="126"/>
                    <a:pt x="922" y="171"/>
                  </a:cubicBezTo>
                  <a:cubicBezTo>
                    <a:pt x="877" y="216"/>
                    <a:pt x="765" y="312"/>
                    <a:pt x="664" y="338"/>
                  </a:cubicBezTo>
                  <a:cubicBezTo>
                    <a:pt x="563" y="365"/>
                    <a:pt x="437" y="303"/>
                    <a:pt x="401" y="297"/>
                  </a:cubicBezTo>
                  <a:cubicBezTo>
                    <a:pt x="387" y="294"/>
                    <a:pt x="371" y="294"/>
                    <a:pt x="359" y="301"/>
                  </a:cubicBezTo>
                  <a:cubicBezTo>
                    <a:pt x="340" y="314"/>
                    <a:pt x="319" y="400"/>
                    <a:pt x="271" y="426"/>
                  </a:cubicBezTo>
                  <a:cubicBezTo>
                    <a:pt x="223" y="453"/>
                    <a:pt x="140" y="452"/>
                    <a:pt x="109" y="430"/>
                  </a:cubicBezTo>
                  <a:cubicBezTo>
                    <a:pt x="20" y="368"/>
                    <a:pt x="0" y="228"/>
                    <a:pt x="16" y="173"/>
                  </a:cubicBezTo>
                  <a:cubicBezTo>
                    <a:pt x="31" y="118"/>
                    <a:pt x="52" y="43"/>
                    <a:pt x="180" y="22"/>
                  </a:cubicBezTo>
                  <a:cubicBezTo>
                    <a:pt x="308" y="0"/>
                    <a:pt x="446" y="99"/>
                    <a:pt x="585" y="91"/>
                  </a:cubicBezTo>
                  <a:cubicBezTo>
                    <a:pt x="723" y="83"/>
                    <a:pt x="912" y="11"/>
                    <a:pt x="946" y="8"/>
                  </a:cubicBezTo>
                  <a:close/>
                </a:path>
              </a:pathLst>
            </a:custGeom>
            <a:gradFill flip="none" rotWithShape="1">
              <a:gsLst>
                <a:gs pos="7000">
                  <a:schemeClr val="accent2">
                    <a:lumMod val="12000"/>
                    <a:lumOff val="88000"/>
                  </a:schemeClr>
                </a:gs>
                <a:gs pos="87000">
                  <a:schemeClr val="accent2"/>
                </a:gs>
              </a:gsLst>
              <a:lin ang="16200000" scaled="0"/>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37" name="Line 7">
              <a:extLst>
                <a:ext uri="{FF2B5EF4-FFF2-40B4-BE49-F238E27FC236}">
                  <a16:creationId xmlns:a16="http://schemas.microsoft.com/office/drawing/2014/main" id="{9E37BF6B-9D84-4B50-B9B5-6A7E335BBDB4}"/>
                </a:ext>
              </a:extLst>
            </p:cNvPr>
            <p:cNvSpPr>
              <a:spLocks noChangeShapeType="1"/>
            </p:cNvSpPr>
            <p:nvPr/>
          </p:nvSpPr>
          <p:spPr bwMode="auto">
            <a:xfrm>
              <a:off x="12328887" y="116155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8">
              <a:extLst>
                <a:ext uri="{FF2B5EF4-FFF2-40B4-BE49-F238E27FC236}">
                  <a16:creationId xmlns:a16="http://schemas.microsoft.com/office/drawing/2014/main" id="{68A1808F-9775-41C2-A5B7-03C8F694775B}"/>
                </a:ext>
              </a:extLst>
            </p:cNvPr>
            <p:cNvSpPr>
              <a:spLocks noChangeShapeType="1"/>
            </p:cNvSpPr>
            <p:nvPr/>
          </p:nvSpPr>
          <p:spPr bwMode="auto">
            <a:xfrm>
              <a:off x="12326591" y="117762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Freeform 9">
              <a:extLst>
                <a:ext uri="{FF2B5EF4-FFF2-40B4-BE49-F238E27FC236}">
                  <a16:creationId xmlns:a16="http://schemas.microsoft.com/office/drawing/2014/main" id="{3E2E2613-544F-4E43-8BA5-5559BA48C5CD}"/>
                </a:ext>
              </a:extLst>
            </p:cNvPr>
            <p:cNvSpPr>
              <a:spLocks/>
            </p:cNvSpPr>
            <p:nvPr/>
          </p:nvSpPr>
          <p:spPr bwMode="auto">
            <a:xfrm>
              <a:off x="11175533" y="611609"/>
              <a:ext cx="385195" cy="552982"/>
            </a:xfrm>
            <a:custGeom>
              <a:avLst/>
              <a:gdLst>
                <a:gd name="T0" fmla="*/ 530 w 535"/>
                <a:gd name="T1" fmla="*/ 469 h 769"/>
                <a:gd name="T2" fmla="*/ 507 w 535"/>
                <a:gd name="T3" fmla="*/ 673 h 769"/>
                <a:gd name="T4" fmla="*/ 496 w 535"/>
                <a:gd name="T5" fmla="*/ 673 h 769"/>
                <a:gd name="T6" fmla="*/ 478 w 535"/>
                <a:gd name="T7" fmla="*/ 477 h 769"/>
                <a:gd name="T8" fmla="*/ 399 w 535"/>
                <a:gd name="T9" fmla="*/ 416 h 769"/>
                <a:gd name="T10" fmla="*/ 458 w 535"/>
                <a:gd name="T11" fmla="*/ 586 h 769"/>
                <a:gd name="T12" fmla="*/ 383 w 535"/>
                <a:gd name="T13" fmla="*/ 690 h 769"/>
                <a:gd name="T14" fmla="*/ 19 w 535"/>
                <a:gd name="T15" fmla="*/ 476 h 769"/>
                <a:gd name="T16" fmla="*/ 8 w 535"/>
                <a:gd name="T17" fmla="*/ 426 h 769"/>
                <a:gd name="T18" fmla="*/ 0 w 535"/>
                <a:gd name="T19" fmla="*/ 338 h 769"/>
                <a:gd name="T20" fmla="*/ 0 w 535"/>
                <a:gd name="T21" fmla="*/ 328 h 769"/>
                <a:gd name="T22" fmla="*/ 9 w 535"/>
                <a:gd name="T23" fmla="*/ 242 h 769"/>
                <a:gd name="T24" fmla="*/ 36 w 535"/>
                <a:gd name="T25" fmla="*/ 141 h 769"/>
                <a:gd name="T26" fmla="*/ 155 w 535"/>
                <a:gd name="T27" fmla="*/ 18 h 769"/>
                <a:gd name="T28" fmla="*/ 199 w 535"/>
                <a:gd name="T29" fmla="*/ 4 h 769"/>
                <a:gd name="T30" fmla="*/ 245 w 535"/>
                <a:gd name="T31" fmla="*/ 1 h 769"/>
                <a:gd name="T32" fmla="*/ 391 w 535"/>
                <a:gd name="T33" fmla="*/ 71 h 769"/>
                <a:gd name="T34" fmla="*/ 414 w 535"/>
                <a:gd name="T35" fmla="*/ 107 h 769"/>
                <a:gd name="T36" fmla="*/ 384 w 535"/>
                <a:gd name="T37" fmla="*/ 289 h 769"/>
                <a:gd name="T38" fmla="*/ 530 w 535"/>
                <a:gd name="T39" fmla="*/ 4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 h="769">
                  <a:moveTo>
                    <a:pt x="530" y="469"/>
                  </a:moveTo>
                  <a:cubicBezTo>
                    <a:pt x="535" y="557"/>
                    <a:pt x="508" y="672"/>
                    <a:pt x="507" y="673"/>
                  </a:cubicBezTo>
                  <a:cubicBezTo>
                    <a:pt x="505" y="675"/>
                    <a:pt x="498" y="675"/>
                    <a:pt x="496" y="673"/>
                  </a:cubicBezTo>
                  <a:cubicBezTo>
                    <a:pt x="494" y="672"/>
                    <a:pt x="504" y="530"/>
                    <a:pt x="478" y="477"/>
                  </a:cubicBezTo>
                  <a:cubicBezTo>
                    <a:pt x="460" y="443"/>
                    <a:pt x="402" y="413"/>
                    <a:pt x="399" y="416"/>
                  </a:cubicBezTo>
                  <a:cubicBezTo>
                    <a:pt x="396" y="419"/>
                    <a:pt x="455" y="531"/>
                    <a:pt x="458" y="586"/>
                  </a:cubicBezTo>
                  <a:cubicBezTo>
                    <a:pt x="461" y="641"/>
                    <a:pt x="431" y="674"/>
                    <a:pt x="383" y="690"/>
                  </a:cubicBezTo>
                  <a:cubicBezTo>
                    <a:pt x="362" y="697"/>
                    <a:pt x="121" y="769"/>
                    <a:pt x="19" y="476"/>
                  </a:cubicBezTo>
                  <a:cubicBezTo>
                    <a:pt x="14" y="460"/>
                    <a:pt x="11" y="443"/>
                    <a:pt x="8" y="426"/>
                  </a:cubicBezTo>
                  <a:cubicBezTo>
                    <a:pt x="2" y="397"/>
                    <a:pt x="1" y="368"/>
                    <a:pt x="0" y="338"/>
                  </a:cubicBezTo>
                  <a:cubicBezTo>
                    <a:pt x="0" y="335"/>
                    <a:pt x="0" y="331"/>
                    <a:pt x="0" y="328"/>
                  </a:cubicBezTo>
                  <a:cubicBezTo>
                    <a:pt x="1" y="299"/>
                    <a:pt x="4" y="270"/>
                    <a:pt x="9" y="242"/>
                  </a:cubicBezTo>
                  <a:cubicBezTo>
                    <a:pt x="15" y="208"/>
                    <a:pt x="20" y="173"/>
                    <a:pt x="36" y="141"/>
                  </a:cubicBezTo>
                  <a:cubicBezTo>
                    <a:pt x="60" y="91"/>
                    <a:pt x="101" y="44"/>
                    <a:pt x="155" y="18"/>
                  </a:cubicBezTo>
                  <a:cubicBezTo>
                    <a:pt x="169" y="12"/>
                    <a:pt x="184" y="7"/>
                    <a:pt x="199" y="4"/>
                  </a:cubicBezTo>
                  <a:cubicBezTo>
                    <a:pt x="214" y="1"/>
                    <a:pt x="230" y="0"/>
                    <a:pt x="245" y="1"/>
                  </a:cubicBezTo>
                  <a:cubicBezTo>
                    <a:pt x="300" y="6"/>
                    <a:pt x="356" y="31"/>
                    <a:pt x="391" y="71"/>
                  </a:cubicBezTo>
                  <a:cubicBezTo>
                    <a:pt x="400" y="82"/>
                    <a:pt x="407" y="95"/>
                    <a:pt x="414" y="107"/>
                  </a:cubicBezTo>
                  <a:cubicBezTo>
                    <a:pt x="466" y="196"/>
                    <a:pt x="384" y="243"/>
                    <a:pt x="384" y="289"/>
                  </a:cubicBezTo>
                  <a:cubicBezTo>
                    <a:pt x="384" y="331"/>
                    <a:pt x="526" y="380"/>
                    <a:pt x="530" y="469"/>
                  </a:cubicBezTo>
                  <a:close/>
                </a:path>
              </a:pathLst>
            </a:custGeom>
            <a:gradFill flip="none" rotWithShape="1">
              <a:gsLst>
                <a:gs pos="0">
                  <a:schemeClr val="accent1">
                    <a:lumMod val="20000"/>
                    <a:lumOff val="80000"/>
                  </a:schemeClr>
                </a:gs>
                <a:gs pos="48000">
                  <a:srgbClr val="40A7CC"/>
                </a:gs>
                <a:gs pos="100000">
                  <a:schemeClr val="accent1">
                    <a:lumMod val="50000"/>
                  </a:schemeClr>
                </a:gs>
              </a:gsLst>
              <a:lin ang="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5">
              <a:extLst>
                <a:ext uri="{FF2B5EF4-FFF2-40B4-BE49-F238E27FC236}">
                  <a16:creationId xmlns:a16="http://schemas.microsoft.com/office/drawing/2014/main" id="{5AE4C1AA-26C7-4D64-903D-4C63A70763CE}"/>
                </a:ext>
              </a:extLst>
            </p:cNvPr>
            <p:cNvSpPr>
              <a:spLocks/>
            </p:cNvSpPr>
            <p:nvPr/>
          </p:nvSpPr>
          <p:spPr bwMode="auto">
            <a:xfrm>
              <a:off x="11528658" y="481267"/>
              <a:ext cx="472893" cy="666740"/>
            </a:xfrm>
            <a:custGeom>
              <a:avLst/>
              <a:gdLst>
                <a:gd name="T0" fmla="*/ 240 w 588"/>
                <a:gd name="T1" fmla="*/ 15 h 829"/>
                <a:gd name="T2" fmla="*/ 167 w 588"/>
                <a:gd name="T3" fmla="*/ 21 h 829"/>
                <a:gd name="T4" fmla="*/ 167 w 588"/>
                <a:gd name="T5" fmla="*/ 80 h 829"/>
                <a:gd name="T6" fmla="*/ 86 w 588"/>
                <a:gd name="T7" fmla="*/ 80 h 829"/>
                <a:gd name="T8" fmla="*/ 86 w 588"/>
                <a:gd name="T9" fmla="*/ 117 h 829"/>
                <a:gd name="T10" fmla="*/ 157 w 588"/>
                <a:gd name="T11" fmla="*/ 140 h 829"/>
                <a:gd name="T12" fmla="*/ 125 w 588"/>
                <a:gd name="T13" fmla="*/ 219 h 829"/>
                <a:gd name="T14" fmla="*/ 35 w 588"/>
                <a:gd name="T15" fmla="*/ 208 h 829"/>
                <a:gd name="T16" fmla="*/ 24 w 588"/>
                <a:gd name="T17" fmla="*/ 233 h 829"/>
                <a:gd name="T18" fmla="*/ 48 w 588"/>
                <a:gd name="T19" fmla="*/ 248 h 829"/>
                <a:gd name="T20" fmla="*/ 7 w 588"/>
                <a:gd name="T21" fmla="*/ 253 h 829"/>
                <a:gd name="T22" fmla="*/ 7 w 588"/>
                <a:gd name="T23" fmla="*/ 288 h 829"/>
                <a:gd name="T24" fmla="*/ 69 w 588"/>
                <a:gd name="T25" fmla="*/ 284 h 829"/>
                <a:gd name="T26" fmla="*/ 39 w 588"/>
                <a:gd name="T27" fmla="*/ 408 h 829"/>
                <a:gd name="T28" fmla="*/ 369 w 588"/>
                <a:gd name="T29" fmla="*/ 827 h 829"/>
                <a:gd name="T30" fmla="*/ 550 w 588"/>
                <a:gd name="T31" fmla="*/ 518 h 829"/>
                <a:gd name="T32" fmla="*/ 526 w 588"/>
                <a:gd name="T33" fmla="*/ 422 h 829"/>
                <a:gd name="T34" fmla="*/ 541 w 588"/>
                <a:gd name="T35" fmla="*/ 387 h 829"/>
                <a:gd name="T36" fmla="*/ 584 w 588"/>
                <a:gd name="T37" fmla="*/ 371 h 829"/>
                <a:gd name="T38" fmla="*/ 584 w 588"/>
                <a:gd name="T39" fmla="*/ 341 h 829"/>
                <a:gd name="T40" fmla="*/ 518 w 588"/>
                <a:gd name="T41" fmla="*/ 329 h 829"/>
                <a:gd name="T42" fmla="*/ 564 w 588"/>
                <a:gd name="T43" fmla="*/ 297 h 829"/>
                <a:gd name="T44" fmla="*/ 543 w 588"/>
                <a:gd name="T45" fmla="*/ 270 h 829"/>
                <a:gd name="T46" fmla="*/ 486 w 588"/>
                <a:gd name="T47" fmla="*/ 283 h 829"/>
                <a:gd name="T48" fmla="*/ 465 w 588"/>
                <a:gd name="T49" fmla="*/ 260 h 829"/>
                <a:gd name="T50" fmla="*/ 578 w 588"/>
                <a:gd name="T51" fmla="*/ 239 h 829"/>
                <a:gd name="T52" fmla="*/ 569 w 588"/>
                <a:gd name="T53" fmla="*/ 188 h 829"/>
                <a:gd name="T54" fmla="*/ 498 w 588"/>
                <a:gd name="T55" fmla="*/ 192 h 829"/>
                <a:gd name="T56" fmla="*/ 452 w 588"/>
                <a:gd name="T57" fmla="*/ 89 h 829"/>
                <a:gd name="T58" fmla="*/ 464 w 588"/>
                <a:gd name="T59" fmla="*/ 63 h 829"/>
                <a:gd name="T60" fmla="*/ 442 w 588"/>
                <a:gd name="T61" fmla="*/ 38 h 829"/>
                <a:gd name="T62" fmla="*/ 447 w 588"/>
                <a:gd name="T63" fmla="*/ 19 h 829"/>
                <a:gd name="T64" fmla="*/ 419 w 588"/>
                <a:gd name="T65" fmla="*/ 9 h 829"/>
                <a:gd name="T66" fmla="*/ 380 w 588"/>
                <a:gd name="T67" fmla="*/ 72 h 829"/>
                <a:gd name="T68" fmla="*/ 367 w 588"/>
                <a:gd name="T69" fmla="*/ 16 h 829"/>
                <a:gd name="T70" fmla="*/ 325 w 588"/>
                <a:gd name="T71" fmla="*/ 25 h 829"/>
                <a:gd name="T72" fmla="*/ 330 w 588"/>
                <a:gd name="T73" fmla="*/ 84 h 829"/>
                <a:gd name="T74" fmla="*/ 299 w 588"/>
                <a:gd name="T75" fmla="*/ 113 h 829"/>
                <a:gd name="T76" fmla="*/ 254 w 588"/>
                <a:gd name="T77" fmla="*/ 111 h 829"/>
                <a:gd name="T78" fmla="*/ 240 w 588"/>
                <a:gd name="T79" fmla="*/ 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829">
                  <a:moveTo>
                    <a:pt x="240" y="15"/>
                  </a:moveTo>
                  <a:cubicBezTo>
                    <a:pt x="230" y="0"/>
                    <a:pt x="180" y="9"/>
                    <a:pt x="167" y="21"/>
                  </a:cubicBezTo>
                  <a:cubicBezTo>
                    <a:pt x="153" y="32"/>
                    <a:pt x="179" y="75"/>
                    <a:pt x="167" y="80"/>
                  </a:cubicBezTo>
                  <a:cubicBezTo>
                    <a:pt x="155" y="85"/>
                    <a:pt x="92" y="66"/>
                    <a:pt x="86" y="80"/>
                  </a:cubicBezTo>
                  <a:cubicBezTo>
                    <a:pt x="80" y="94"/>
                    <a:pt x="75" y="117"/>
                    <a:pt x="86" y="117"/>
                  </a:cubicBezTo>
                  <a:cubicBezTo>
                    <a:pt x="100" y="118"/>
                    <a:pt x="153" y="125"/>
                    <a:pt x="157" y="140"/>
                  </a:cubicBezTo>
                  <a:cubicBezTo>
                    <a:pt x="131" y="173"/>
                    <a:pt x="130" y="215"/>
                    <a:pt x="125" y="219"/>
                  </a:cubicBezTo>
                  <a:cubicBezTo>
                    <a:pt x="120" y="223"/>
                    <a:pt x="41" y="203"/>
                    <a:pt x="35" y="208"/>
                  </a:cubicBezTo>
                  <a:cubicBezTo>
                    <a:pt x="29" y="214"/>
                    <a:pt x="15" y="229"/>
                    <a:pt x="24" y="233"/>
                  </a:cubicBezTo>
                  <a:cubicBezTo>
                    <a:pt x="33" y="237"/>
                    <a:pt x="45" y="246"/>
                    <a:pt x="48" y="248"/>
                  </a:cubicBezTo>
                  <a:cubicBezTo>
                    <a:pt x="51" y="250"/>
                    <a:pt x="9" y="249"/>
                    <a:pt x="7" y="253"/>
                  </a:cubicBezTo>
                  <a:cubicBezTo>
                    <a:pt x="5" y="258"/>
                    <a:pt x="0" y="287"/>
                    <a:pt x="7" y="288"/>
                  </a:cubicBezTo>
                  <a:cubicBezTo>
                    <a:pt x="13" y="289"/>
                    <a:pt x="49" y="275"/>
                    <a:pt x="69" y="284"/>
                  </a:cubicBezTo>
                  <a:cubicBezTo>
                    <a:pt x="75" y="308"/>
                    <a:pt x="38" y="322"/>
                    <a:pt x="39" y="408"/>
                  </a:cubicBezTo>
                  <a:cubicBezTo>
                    <a:pt x="46" y="729"/>
                    <a:pt x="254" y="829"/>
                    <a:pt x="369" y="827"/>
                  </a:cubicBezTo>
                  <a:cubicBezTo>
                    <a:pt x="448" y="821"/>
                    <a:pt x="546" y="725"/>
                    <a:pt x="550" y="518"/>
                  </a:cubicBezTo>
                  <a:cubicBezTo>
                    <a:pt x="550" y="472"/>
                    <a:pt x="526" y="422"/>
                    <a:pt x="526" y="422"/>
                  </a:cubicBezTo>
                  <a:cubicBezTo>
                    <a:pt x="526" y="422"/>
                    <a:pt x="537" y="396"/>
                    <a:pt x="541" y="387"/>
                  </a:cubicBezTo>
                  <a:cubicBezTo>
                    <a:pt x="549" y="373"/>
                    <a:pt x="580" y="375"/>
                    <a:pt x="584" y="371"/>
                  </a:cubicBezTo>
                  <a:cubicBezTo>
                    <a:pt x="588" y="366"/>
                    <a:pt x="585" y="347"/>
                    <a:pt x="584" y="341"/>
                  </a:cubicBezTo>
                  <a:cubicBezTo>
                    <a:pt x="578" y="322"/>
                    <a:pt x="521" y="342"/>
                    <a:pt x="518" y="329"/>
                  </a:cubicBezTo>
                  <a:cubicBezTo>
                    <a:pt x="516" y="317"/>
                    <a:pt x="559" y="305"/>
                    <a:pt x="564" y="297"/>
                  </a:cubicBezTo>
                  <a:cubicBezTo>
                    <a:pt x="569" y="289"/>
                    <a:pt x="549" y="272"/>
                    <a:pt x="543" y="270"/>
                  </a:cubicBezTo>
                  <a:cubicBezTo>
                    <a:pt x="537" y="268"/>
                    <a:pt x="491" y="282"/>
                    <a:pt x="486" y="283"/>
                  </a:cubicBezTo>
                  <a:cubicBezTo>
                    <a:pt x="481" y="283"/>
                    <a:pt x="465" y="268"/>
                    <a:pt x="465" y="260"/>
                  </a:cubicBezTo>
                  <a:cubicBezTo>
                    <a:pt x="465" y="253"/>
                    <a:pt x="568" y="257"/>
                    <a:pt x="578" y="239"/>
                  </a:cubicBezTo>
                  <a:cubicBezTo>
                    <a:pt x="585" y="227"/>
                    <a:pt x="578" y="196"/>
                    <a:pt x="569" y="188"/>
                  </a:cubicBezTo>
                  <a:cubicBezTo>
                    <a:pt x="556" y="176"/>
                    <a:pt x="498" y="192"/>
                    <a:pt x="498" y="192"/>
                  </a:cubicBezTo>
                  <a:cubicBezTo>
                    <a:pt x="498" y="192"/>
                    <a:pt x="486" y="133"/>
                    <a:pt x="452" y="89"/>
                  </a:cubicBezTo>
                  <a:cubicBezTo>
                    <a:pt x="440" y="72"/>
                    <a:pt x="464" y="63"/>
                    <a:pt x="464" y="63"/>
                  </a:cubicBezTo>
                  <a:cubicBezTo>
                    <a:pt x="463" y="41"/>
                    <a:pt x="442" y="38"/>
                    <a:pt x="442" y="38"/>
                  </a:cubicBezTo>
                  <a:cubicBezTo>
                    <a:pt x="447" y="19"/>
                    <a:pt x="447" y="19"/>
                    <a:pt x="447" y="19"/>
                  </a:cubicBezTo>
                  <a:cubicBezTo>
                    <a:pt x="439" y="7"/>
                    <a:pt x="419" y="9"/>
                    <a:pt x="419" y="9"/>
                  </a:cubicBezTo>
                  <a:cubicBezTo>
                    <a:pt x="419" y="9"/>
                    <a:pt x="385" y="72"/>
                    <a:pt x="380" y="72"/>
                  </a:cubicBezTo>
                  <a:cubicBezTo>
                    <a:pt x="375" y="72"/>
                    <a:pt x="381" y="19"/>
                    <a:pt x="367" y="16"/>
                  </a:cubicBezTo>
                  <a:cubicBezTo>
                    <a:pt x="354" y="13"/>
                    <a:pt x="332" y="15"/>
                    <a:pt x="325" y="25"/>
                  </a:cubicBezTo>
                  <a:cubicBezTo>
                    <a:pt x="317" y="34"/>
                    <a:pt x="327" y="70"/>
                    <a:pt x="330" y="84"/>
                  </a:cubicBezTo>
                  <a:cubicBezTo>
                    <a:pt x="333" y="98"/>
                    <a:pt x="321" y="107"/>
                    <a:pt x="299" y="113"/>
                  </a:cubicBezTo>
                  <a:cubicBezTo>
                    <a:pt x="276" y="119"/>
                    <a:pt x="270" y="129"/>
                    <a:pt x="254" y="111"/>
                  </a:cubicBezTo>
                  <a:cubicBezTo>
                    <a:pt x="238" y="92"/>
                    <a:pt x="249" y="30"/>
                    <a:pt x="240" y="15"/>
                  </a:cubicBezTo>
                  <a:close/>
                </a:path>
              </a:pathLst>
            </a:custGeom>
            <a:gradFill flip="none" rotWithShape="1">
              <a:gsLst>
                <a:gs pos="0">
                  <a:schemeClr val="accent3">
                    <a:lumMod val="20000"/>
                    <a:lumOff val="80000"/>
                  </a:schemeClr>
                </a:gs>
                <a:gs pos="92000">
                  <a:schemeClr val="accent3"/>
                </a:gs>
              </a:gsLst>
              <a:lin ang="1080000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nvGrpSpPr>
            <p:cNvPr id="47" name="Gruppieren 46">
              <a:extLst>
                <a:ext uri="{FF2B5EF4-FFF2-40B4-BE49-F238E27FC236}">
                  <a16:creationId xmlns:a16="http://schemas.microsoft.com/office/drawing/2014/main" id="{BFC23A32-3E38-4BEA-BB2A-DEAA62C5E5DC}"/>
                </a:ext>
              </a:extLst>
            </p:cNvPr>
            <p:cNvGrpSpPr/>
            <p:nvPr/>
          </p:nvGrpSpPr>
          <p:grpSpPr>
            <a:xfrm>
              <a:off x="11254740" y="391334"/>
              <a:ext cx="733960" cy="1276409"/>
              <a:chOff x="1657888" y="3167379"/>
              <a:chExt cx="2324832" cy="3204787"/>
            </a:xfrm>
          </p:grpSpPr>
          <p:sp>
            <p:nvSpPr>
              <p:cNvPr id="48" name="Rechteck: abgerundete Ecken 16">
                <a:extLst>
                  <a:ext uri="{FF2B5EF4-FFF2-40B4-BE49-F238E27FC236}">
                    <a16:creationId xmlns:a16="http://schemas.microsoft.com/office/drawing/2014/main" id="{9D2D7517-A3C2-4158-8C25-E52D42CB2B36}"/>
                  </a:ext>
                </a:extLst>
              </p:cNvPr>
              <p:cNvSpPr/>
              <p:nvPr/>
            </p:nvSpPr>
            <p:spPr>
              <a:xfrm>
                <a:off x="1657888" y="3167379"/>
                <a:ext cx="1433182" cy="1117008"/>
              </a:xfrm>
              <a:custGeom>
                <a:avLst/>
                <a:gdLst>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7103 w 1431235"/>
                  <a:gd name="connsiteY1" fmla="*/ 9939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33182 w 1433182"/>
                  <a:gd name="connsiteY4" fmla="*/ 93031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2062"/>
                  <a:gd name="connsiteX1" fmla="*/ 0 w 1433182"/>
                  <a:gd name="connsiteY1" fmla="*/ 6129 h 1122062"/>
                  <a:gd name="connsiteX2" fmla="*/ 1247114 w 1433182"/>
                  <a:gd name="connsiteY2" fmla="*/ 0 h 1122062"/>
                  <a:gd name="connsiteX3" fmla="*/ 1433182 w 1433182"/>
                  <a:gd name="connsiteY3" fmla="*/ 186068 h 1122062"/>
                  <a:gd name="connsiteX4" fmla="*/ 1429372 w 1433182"/>
                  <a:gd name="connsiteY4" fmla="*/ 1048428 h 1122062"/>
                  <a:gd name="connsiteX5" fmla="*/ 1247114 w 1433182"/>
                  <a:gd name="connsiteY5" fmla="*/ 1116386 h 1122062"/>
                  <a:gd name="connsiteX6" fmla="*/ 188015 w 1433182"/>
                  <a:gd name="connsiteY6" fmla="*/ 1116386 h 1122062"/>
                  <a:gd name="connsiteX7" fmla="*/ 1947 w 1433182"/>
                  <a:gd name="connsiteY7" fmla="*/ 930318 h 1122062"/>
                  <a:gd name="connsiteX8" fmla="*/ 1947 w 1433182"/>
                  <a:gd name="connsiteY8" fmla="*/ 186068 h 1122062"/>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9372 w 1433182"/>
                  <a:gd name="connsiteY4" fmla="*/ 104842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1752 w 1433182"/>
                  <a:gd name="connsiteY4" fmla="*/ 111319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4628"/>
                  <a:gd name="connsiteX1" fmla="*/ 0 w 1433182"/>
                  <a:gd name="connsiteY1" fmla="*/ 6129 h 1124628"/>
                  <a:gd name="connsiteX2" fmla="*/ 1247114 w 1433182"/>
                  <a:gd name="connsiteY2" fmla="*/ 0 h 1124628"/>
                  <a:gd name="connsiteX3" fmla="*/ 1433182 w 1433182"/>
                  <a:gd name="connsiteY3" fmla="*/ 186068 h 1124628"/>
                  <a:gd name="connsiteX4" fmla="*/ 1421752 w 1433182"/>
                  <a:gd name="connsiteY4" fmla="*/ 1124628 h 1124628"/>
                  <a:gd name="connsiteX5" fmla="*/ 1247114 w 1433182"/>
                  <a:gd name="connsiteY5" fmla="*/ 1116386 h 1124628"/>
                  <a:gd name="connsiteX6" fmla="*/ 188015 w 1433182"/>
                  <a:gd name="connsiteY6" fmla="*/ 1116386 h 1124628"/>
                  <a:gd name="connsiteX7" fmla="*/ 1947 w 1433182"/>
                  <a:gd name="connsiteY7" fmla="*/ 930318 h 1124628"/>
                  <a:gd name="connsiteX8" fmla="*/ 1947 w 1433182"/>
                  <a:gd name="connsiteY8" fmla="*/ 186068 h 112462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247114 w 1433182"/>
                  <a:gd name="connsiteY5" fmla="*/ 1116386 h 1117008"/>
                  <a:gd name="connsiteX6" fmla="*/ 188015 w 1433182"/>
                  <a:gd name="connsiteY6" fmla="*/ 1116386 h 1117008"/>
                  <a:gd name="connsiteX7" fmla="*/ 1947 w 1433182"/>
                  <a:gd name="connsiteY7" fmla="*/ 930318 h 1117008"/>
                  <a:gd name="connsiteX8" fmla="*/ 1947 w 1433182"/>
                  <a:gd name="connsiteY8" fmla="*/ 186068 h 111700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7" fmla="*/ 1947 w 1433182"/>
                  <a:gd name="connsiteY7" fmla="*/ 18606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9372 w 1433182"/>
                  <a:gd name="connsiteY4" fmla="*/ 1117008 h 1117008"/>
                  <a:gd name="connsiteX5" fmla="*/ 188015 w 1433182"/>
                  <a:gd name="connsiteY5" fmla="*/ 1116386 h 1117008"/>
                  <a:gd name="connsiteX6" fmla="*/ 1947 w 1433182"/>
                  <a:gd name="connsiteY6" fmla="*/ 930318 h 1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182" h="1117008">
                    <a:moveTo>
                      <a:pt x="1947" y="930318"/>
                    </a:moveTo>
                    <a:lnTo>
                      <a:pt x="0" y="6129"/>
                    </a:lnTo>
                    <a:lnTo>
                      <a:pt x="1247114" y="0"/>
                    </a:lnTo>
                    <a:cubicBezTo>
                      <a:pt x="1349877" y="0"/>
                      <a:pt x="1433182" y="83305"/>
                      <a:pt x="1433182" y="186068"/>
                    </a:cubicBezTo>
                    <a:lnTo>
                      <a:pt x="1429372" y="1117008"/>
                    </a:lnTo>
                    <a:lnTo>
                      <a:pt x="188015" y="1116386"/>
                    </a:lnTo>
                    <a:cubicBezTo>
                      <a:pt x="85252" y="1116386"/>
                      <a:pt x="1947" y="1033081"/>
                      <a:pt x="1947" y="930318"/>
                    </a:cubicBezTo>
                    <a:close/>
                  </a:path>
                </a:pathLst>
              </a:custGeom>
              <a:noFill/>
              <a:ln w="28575">
                <a:gradFill>
                  <a:gsLst>
                    <a:gs pos="0">
                      <a:schemeClr val="bg1">
                        <a:lumMod val="95000"/>
                      </a:schemeClr>
                    </a:gs>
                    <a:gs pos="83000">
                      <a:schemeClr val="accent5">
                        <a:lumMod val="50000"/>
                      </a:schemeClr>
                    </a:gs>
                    <a:gs pos="56000">
                      <a:schemeClr val="accent6">
                        <a:lumMod val="60000"/>
                        <a:lumOff val="40000"/>
                      </a:schemeClr>
                    </a:gs>
                    <a:gs pos="100000">
                      <a:schemeClr val="accent5">
                        <a:lumMod val="50000"/>
                      </a:schemeClr>
                    </a:gs>
                    <a:gs pos="100000">
                      <a:schemeClr val="accent6">
                        <a:lumMod val="75000"/>
                      </a:schemeClr>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1" name="Gerader Verbinder 50">
                <a:extLst>
                  <a:ext uri="{FF2B5EF4-FFF2-40B4-BE49-F238E27FC236}">
                    <a16:creationId xmlns:a16="http://schemas.microsoft.com/office/drawing/2014/main" id="{6A3A7FAC-B069-463B-AE8A-DCABFEFA8C36}"/>
                  </a:ext>
                </a:extLst>
              </p:cNvPr>
              <p:cNvCxnSpPr>
                <a:cxnSpLocks/>
              </p:cNvCxnSpPr>
              <p:nvPr/>
            </p:nvCxnSpPr>
            <p:spPr>
              <a:xfrm rot="16200000" flipH="1">
                <a:off x="2002608" y="5287507"/>
                <a:ext cx="2169318" cy="0"/>
              </a:xfrm>
              <a:prstGeom prst="line">
                <a:avLst/>
              </a:prstGeom>
              <a:noFill/>
              <a:ln w="28575">
                <a:gradFill flip="none" rotWithShape="1">
                  <a:gsLst>
                    <a:gs pos="0">
                      <a:schemeClr val="bg1">
                        <a:lumMod val="95000"/>
                      </a:schemeClr>
                    </a:gs>
                    <a:gs pos="26000">
                      <a:schemeClr val="accent6">
                        <a:lumMod val="60000"/>
                        <a:lumOff val="40000"/>
                      </a:schemeClr>
                    </a:gs>
                    <a:gs pos="71000">
                      <a:schemeClr val="accent5">
                        <a:lumMod val="50000"/>
                      </a:schemeClr>
                    </a:gs>
                    <a:gs pos="100000">
                      <a:schemeClr val="accent5">
                        <a:lumMod val="50000"/>
                      </a:schemeClr>
                    </a:gs>
                  </a:gsLst>
                  <a:lin ang="10800000" scaled="1"/>
                  <a:tileRect/>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Gerader Verbinder 51">
                <a:extLst>
                  <a:ext uri="{FF2B5EF4-FFF2-40B4-BE49-F238E27FC236}">
                    <a16:creationId xmlns:a16="http://schemas.microsoft.com/office/drawing/2014/main" id="{716ECEB5-18D6-4B1D-87FB-7B3633CC0618}"/>
                  </a:ext>
                </a:extLst>
              </p:cNvPr>
              <p:cNvCxnSpPr>
                <a:stCxn id="48" idx="4"/>
              </p:cNvCxnSpPr>
              <p:nvPr/>
            </p:nvCxnSpPr>
            <p:spPr>
              <a:xfrm>
                <a:off x="3087260" y="4284387"/>
                <a:ext cx="895460" cy="0"/>
              </a:xfrm>
              <a:prstGeom prst="line">
                <a:avLst/>
              </a:prstGeom>
              <a:noFill/>
              <a:ln w="28575">
                <a:gradFill flip="none" rotWithShape="1">
                  <a:gsLst>
                    <a:gs pos="0">
                      <a:schemeClr val="bg1">
                        <a:lumMod val="95000"/>
                      </a:schemeClr>
                    </a:gs>
                    <a:gs pos="56000">
                      <a:schemeClr val="accent6">
                        <a:lumMod val="60000"/>
                        <a:lumOff val="40000"/>
                      </a:schemeClr>
                    </a:gs>
                    <a:gs pos="100000">
                      <a:schemeClr val="accent5">
                        <a:lumMod val="50000"/>
                      </a:schemeClr>
                    </a:gs>
                    <a:gs pos="100000">
                      <a:schemeClr val="accent6">
                        <a:lumMod val="7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6" name="Inhaltsplatzhalter 2">
            <a:extLst>
              <a:ext uri="{FF2B5EF4-FFF2-40B4-BE49-F238E27FC236}">
                <a16:creationId xmlns:a16="http://schemas.microsoft.com/office/drawing/2014/main" id="{EF72CE8F-9961-44F4-8AE5-16E648032D72}"/>
              </a:ext>
            </a:extLst>
          </p:cNvPr>
          <p:cNvSpPr>
            <a:spLocks noGrp="1"/>
          </p:cNvSpPr>
          <p:nvPr>
            <p:ph sz="quarter" idx="10"/>
          </p:nvPr>
        </p:nvSpPr>
        <p:spPr>
          <a:xfrm>
            <a:off x="1333501" y="6414904"/>
            <a:ext cx="10192753" cy="365351"/>
          </a:xfrm>
          <a:prstGeom prst="rect">
            <a:avLst/>
          </a:prstGeom>
        </p:spPr>
        <p:txBody>
          <a:bodyPr anchor="b"/>
          <a:lstStyle>
            <a:lvl1pPr marL="0" indent="0">
              <a:buNone/>
              <a:defRPr lang="de-DE" sz="600" dirty="0">
                <a:solidFill>
                  <a:schemeClr val="accent4">
                    <a:lumMod val="50000"/>
                  </a:schemeClr>
                </a:solidFill>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1591752999"/>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4"/>
          <p:cNvSpPr>
            <a:spLocks noGrp="1"/>
          </p:cNvSpPr>
          <p:nvPr>
            <p:ph sz="quarter" idx="10"/>
          </p:nvPr>
        </p:nvSpPr>
        <p:spPr>
          <a:xfrm>
            <a:off x="609599" y="6308770"/>
            <a:ext cx="11221200"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endParaRPr lang="de-DE" dirty="0"/>
          </a:p>
        </p:txBody>
      </p:sp>
      <p:sp>
        <p:nvSpPr>
          <p:cNvPr id="4" name="Inhaltsplatzhalter 4"/>
          <p:cNvSpPr>
            <a:spLocks noGrp="1"/>
          </p:cNvSpPr>
          <p:nvPr>
            <p:ph sz="quarter" idx="11"/>
          </p:nvPr>
        </p:nvSpPr>
        <p:spPr>
          <a:xfrm>
            <a:off x="609599" y="5994445"/>
            <a:ext cx="11221200"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endParaRPr lang="de-DE" dirty="0"/>
          </a:p>
        </p:txBody>
      </p:sp>
    </p:spTree>
    <p:extLst>
      <p:ext uri="{BB962C8B-B14F-4D97-AF65-F5344CB8AC3E}">
        <p14:creationId xmlns:p14="http://schemas.microsoft.com/office/powerpoint/2010/main" val="239114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1000125" y="236538"/>
            <a:ext cx="1007890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Mastertitelformat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17600" y="2286000"/>
            <a:ext cx="8635200" cy="1144800"/>
          </a:xfrm>
        </p:spPr>
        <p:txBody>
          <a:bodyPr/>
          <a:lstStyle>
            <a:lvl1pPr>
              <a:defRPr sz="3000"/>
            </a:lvl1pPr>
          </a:lstStyle>
          <a:p>
            <a:r>
              <a:rPr lang="de-DE"/>
              <a:t>Mastertitelformat bearbeiten</a:t>
            </a:r>
          </a:p>
        </p:txBody>
      </p:sp>
      <p:sp>
        <p:nvSpPr>
          <p:cNvPr id="3" name="Textplatzhalter 2"/>
          <p:cNvSpPr>
            <a:spLocks noGrp="1"/>
          </p:cNvSpPr>
          <p:nvPr>
            <p:ph type="body" idx="1"/>
          </p:nvPr>
        </p:nvSpPr>
        <p:spPr>
          <a:xfrm>
            <a:off x="1017600" y="3582000"/>
            <a:ext cx="86352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007435" y="1563216"/>
            <a:ext cx="42164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768075" y="1563216"/>
            <a:ext cx="42164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9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B21A343-BCBC-4C54-BD64-29914E14954D}"/>
              </a:ext>
            </a:extLst>
          </p:cNvPr>
          <p:cNvSpPr/>
          <p:nvPr/>
        </p:nvSpPr>
        <p:spPr>
          <a:xfrm>
            <a:off x="1" y="0"/>
            <a:ext cx="12192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507296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F33C98D-3E17-4E35-BFDA-42F79B9E68DB}"/>
              </a:ext>
            </a:extLst>
          </p:cNvPr>
          <p:cNvSpPr/>
          <p:nvPr/>
        </p:nvSpPr>
        <p:spPr>
          <a:xfrm flipH="1">
            <a:off x="11112138" y="6520986"/>
            <a:ext cx="1079863"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2" name="Rechteck 11">
            <a:extLst>
              <a:ext uri="{FF2B5EF4-FFF2-40B4-BE49-F238E27FC236}">
                <a16:creationId xmlns:a16="http://schemas.microsoft.com/office/drawing/2014/main" id="{8B697267-CE5E-4E93-9473-7A251B109FFA}"/>
              </a:ext>
            </a:extLst>
          </p:cNvPr>
          <p:cNvSpPr/>
          <p:nvPr/>
        </p:nvSpPr>
        <p:spPr>
          <a:xfrm>
            <a:off x="1" y="6533220"/>
            <a:ext cx="2500313"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4" name="Rechteck 13">
            <a:extLst>
              <a:ext uri="{FF2B5EF4-FFF2-40B4-BE49-F238E27FC236}">
                <a16:creationId xmlns:a16="http://schemas.microsoft.com/office/drawing/2014/main" id="{9B21A343-BCBC-4C54-BD64-29914E14954D}"/>
              </a:ext>
            </a:extLst>
          </p:cNvPr>
          <p:cNvSpPr/>
          <p:nvPr/>
        </p:nvSpPr>
        <p:spPr>
          <a:xfrm>
            <a:off x="1" y="0"/>
            <a:ext cx="12192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455627" y="379413"/>
            <a:ext cx="10550524"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pic>
        <p:nvPicPr>
          <p:cNvPr id="24" name="Grafik 23">
            <a:extLst>
              <a:ext uri="{FF2B5EF4-FFF2-40B4-BE49-F238E27FC236}">
                <a16:creationId xmlns:a16="http://schemas.microsoft.com/office/drawing/2014/main" id="{72ACD570-8AA8-2440-8821-2B6DACC9FFF3}"/>
              </a:ext>
            </a:extLst>
          </p:cNvPr>
          <p:cNvPicPr>
            <a:picLocks noChangeAspect="1"/>
          </p:cNvPicPr>
          <p:nvPr/>
        </p:nvPicPr>
        <p:blipFill>
          <a:blip r:embed="rId2"/>
          <a:stretch>
            <a:fillRect/>
          </a:stretch>
        </p:blipFill>
        <p:spPr>
          <a:xfrm>
            <a:off x="10800000" y="216002"/>
            <a:ext cx="1149680" cy="736311"/>
          </a:xfrm>
          <a:prstGeom prst="rect">
            <a:avLst/>
          </a:prstGeom>
        </p:spPr>
      </p:pic>
      <p:sp>
        <p:nvSpPr>
          <p:cNvPr id="25" name="Datumsplatzhalter 3">
            <a:extLst>
              <a:ext uri="{FF2B5EF4-FFF2-40B4-BE49-F238E27FC236}">
                <a16:creationId xmlns:a16="http://schemas.microsoft.com/office/drawing/2014/main" id="{1987C513-751F-684E-A5F5-2030854EF7AA}"/>
              </a:ext>
            </a:extLst>
          </p:cNvPr>
          <p:cNvSpPr>
            <a:spLocks noGrp="1"/>
          </p:cNvSpPr>
          <p:nvPr>
            <p:ph type="dt" sz="half" idx="2"/>
          </p:nvPr>
        </p:nvSpPr>
        <p:spPr>
          <a:xfrm>
            <a:off x="10728000" y="6480002"/>
            <a:ext cx="1119616"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6F71B4BF-5B54-754C-9F43-EBB4EB9F9434}" type="datetime1">
              <a:rPr lang="de-DE" smtClean="0"/>
              <a:t>12.04.2024</a:t>
            </a:fld>
            <a:endParaRPr lang="de-DE" dirty="0"/>
          </a:p>
        </p:txBody>
      </p:sp>
      <p:sp>
        <p:nvSpPr>
          <p:cNvPr id="26" name="Foliennummernplatzhalter 5">
            <a:extLst>
              <a:ext uri="{FF2B5EF4-FFF2-40B4-BE49-F238E27FC236}">
                <a16:creationId xmlns:a16="http://schemas.microsoft.com/office/drawing/2014/main" id="{D4A1D592-0453-BD41-9EF1-AACEEA3208B0}"/>
              </a:ext>
            </a:extLst>
          </p:cNvPr>
          <p:cNvSpPr>
            <a:spLocks noGrp="1"/>
          </p:cNvSpPr>
          <p:nvPr>
            <p:ph type="sldNum" sz="quarter" idx="4"/>
          </p:nvPr>
        </p:nvSpPr>
        <p:spPr>
          <a:xfrm>
            <a:off x="11584290" y="6480002"/>
            <a:ext cx="551956"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7" name="Inhaltsplatzhalter 2">
            <a:extLst>
              <a:ext uri="{FF2B5EF4-FFF2-40B4-BE49-F238E27FC236}">
                <a16:creationId xmlns:a16="http://schemas.microsoft.com/office/drawing/2014/main" id="{F90A5415-8D31-AC46-904A-C5C0329AA79D}"/>
              </a:ext>
            </a:extLst>
          </p:cNvPr>
          <p:cNvSpPr>
            <a:spLocks noGrp="1"/>
          </p:cNvSpPr>
          <p:nvPr>
            <p:ph sz="quarter" idx="10"/>
          </p:nvPr>
        </p:nvSpPr>
        <p:spPr>
          <a:xfrm>
            <a:off x="455626" y="6414904"/>
            <a:ext cx="9785375"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28" name="Inhaltsplatzhalter 3">
            <a:extLst>
              <a:ext uri="{FF2B5EF4-FFF2-40B4-BE49-F238E27FC236}">
                <a16:creationId xmlns:a16="http://schemas.microsoft.com/office/drawing/2014/main" id="{ED7AAC4A-C015-B944-AD00-851EE9147CF8}"/>
              </a:ext>
            </a:extLst>
          </p:cNvPr>
          <p:cNvSpPr>
            <a:spLocks noGrp="1"/>
          </p:cNvSpPr>
          <p:nvPr>
            <p:ph sz="quarter" idx="12"/>
          </p:nvPr>
        </p:nvSpPr>
        <p:spPr>
          <a:xfrm>
            <a:off x="455626" y="6100579"/>
            <a:ext cx="9785375"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259145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1000125" y="236538"/>
            <a:ext cx="1007890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endParaRPr lang="de-DE" altLang="de-DE" dirty="0"/>
          </a:p>
        </p:txBody>
      </p:sp>
    </p:spTree>
    <p:extLst>
      <p:ext uri="{BB962C8B-B14F-4D97-AF65-F5344CB8AC3E}">
        <p14:creationId xmlns:p14="http://schemas.microsoft.com/office/powerpoint/2010/main" val="39038322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0125" y="236538"/>
            <a:ext cx="10078904"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1006475" y="1439862"/>
            <a:ext cx="1007149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062885" y="2344739"/>
            <a:ext cx="129116"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1016001" y="922338"/>
            <a:ext cx="10733617"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10176933"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1016000" y="23622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0" name="Grafik 9">
            <a:extLst>
              <a:ext uri="{FF2B5EF4-FFF2-40B4-BE49-F238E27FC236}">
                <a16:creationId xmlns:a16="http://schemas.microsoft.com/office/drawing/2014/main" id="{E8830EF6-67CB-4BC0-8554-61A9FF2886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4511" y="5733257"/>
            <a:ext cx="1353349" cy="1103335"/>
          </a:xfrm>
          <a:prstGeom prst="rect">
            <a:avLst/>
          </a:prstGeom>
        </p:spPr>
      </p:pic>
      <p:pic>
        <p:nvPicPr>
          <p:cNvPr id="2" name="Picture 5">
            <a:extLst>
              <a:ext uri="{FF2B5EF4-FFF2-40B4-BE49-F238E27FC236}">
                <a16:creationId xmlns:a16="http://schemas.microsoft.com/office/drawing/2014/main" id="{878E8D05-C0B9-343C-C00A-E95A3F4B1C3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13" y="6165305"/>
            <a:ext cx="545769"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74" r:id="rId7"/>
    <p:sldLayoutId id="2147483726" r:id="rId8"/>
    <p:sldLayoutId id="2147483735" r:id="rId9"/>
  </p:sldLayoutIdLst>
  <p:transition spd="slow">
    <p:push dir="u"/>
  </p:transition>
  <p:hf hdr="0" ftr="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10728000" y="6480002"/>
            <a:ext cx="1119616"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395430F-C1BB-AE47-9BFA-57B197B7CC34}" type="datetime1">
              <a:rPr lang="de-DE" smtClean="0"/>
              <a:t>12.04.2024</a:t>
            </a:fld>
            <a:endParaRPr lang="de-DE" dirty="0"/>
          </a:p>
        </p:txBody>
      </p:sp>
      <p:sp>
        <p:nvSpPr>
          <p:cNvPr id="6" name="Foliennummernplatzhalter 5">
            <a:extLst>
              <a:ext uri="{FF2B5EF4-FFF2-40B4-BE49-F238E27FC236}">
                <a16:creationId xmlns:a16="http://schemas.microsoft.com/office/drawing/2014/main" id="{140953CF-2B3E-498A-95F0-E7FC675D9705}"/>
              </a:ext>
            </a:extLst>
          </p:cNvPr>
          <p:cNvSpPr>
            <a:spLocks noGrp="1"/>
          </p:cNvSpPr>
          <p:nvPr>
            <p:ph type="sldNum" sz="quarter" idx="4"/>
          </p:nvPr>
        </p:nvSpPr>
        <p:spPr>
          <a:xfrm>
            <a:off x="11584290" y="6480002"/>
            <a:ext cx="551956" cy="365125"/>
          </a:xfrm>
          <a:prstGeom prst="rect">
            <a:avLst/>
          </a:prstGeom>
        </p:spPr>
        <p:txBody>
          <a:bodyPr vert="horz" lIns="91440" tIns="45720" rIns="91440" bIns="45720" rtlCol="0" anchor="b"/>
          <a:lstStyle>
            <a:lvl1pPr algn="r">
              <a:defRPr sz="788">
                <a:solidFill>
                  <a:schemeClr val="accent4"/>
                </a:solidFill>
                <a:latin typeface="Arial" panose="020B0604020202020204" pitchFamily="34" charset="0"/>
                <a:cs typeface="Arial" panose="020B0604020202020204" pitchFamily="34" charset="0"/>
              </a:defRPr>
            </a:lvl1pPr>
          </a:lstStyle>
          <a:p>
            <a:fld id="{C3831029-DBAE-41BF-BAA3-1BCD65F362BF}" type="slidenum">
              <a:rPr lang="de-DE" smtClean="0"/>
              <a:pPr/>
              <a:t>‹Nr.›</a:t>
            </a:fld>
            <a:endParaRPr lang="de-DE" dirty="0"/>
          </a:p>
        </p:txBody>
      </p:sp>
      <p:pic>
        <p:nvPicPr>
          <p:cNvPr id="2" name="Grafik 1">
            <a:extLst>
              <a:ext uri="{FF2B5EF4-FFF2-40B4-BE49-F238E27FC236}">
                <a16:creationId xmlns:a16="http://schemas.microsoft.com/office/drawing/2014/main" id="{6FCF2E54-E59E-1116-3A46-C7337EC764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16481" y="5733257"/>
            <a:ext cx="1641380" cy="1103335"/>
          </a:xfrm>
          <a:prstGeom prst="rect">
            <a:avLst/>
          </a:prstGeom>
        </p:spPr>
      </p:pic>
      <p:pic>
        <p:nvPicPr>
          <p:cNvPr id="3" name="Picture 5">
            <a:extLst>
              <a:ext uri="{FF2B5EF4-FFF2-40B4-BE49-F238E27FC236}">
                <a16:creationId xmlns:a16="http://schemas.microsoft.com/office/drawing/2014/main" id="{83338315-A63E-9593-5ABC-9CA993E8AC4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613" y="6165305"/>
            <a:ext cx="636224"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5375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ncbi.nlm.nih.gov/pmc/articles/PMC8551483/figure/fig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journals.lww.com/cjasn/pages/currenttoc.aspx"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5.emf"/><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9D226FEB-9CE9-4392-84F0-2B5712FD7F11}"/>
              </a:ext>
            </a:extLst>
          </p:cNvPr>
          <p:cNvSpPr>
            <a:spLocks noChangeArrowheads="1"/>
          </p:cNvSpPr>
          <p:nvPr/>
        </p:nvSpPr>
        <p:spPr bwMode="auto">
          <a:xfrm>
            <a:off x="4367808" y="1382912"/>
            <a:ext cx="6359047" cy="175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chemeClr val="tx2"/>
                </a:solidFill>
                <a:latin typeface="Arial" panose="020B0604020202020204" pitchFamily="34" charset="0"/>
              </a:defRPr>
            </a:lvl1pPr>
            <a:lvl2pPr algn="ctr">
              <a:defRPr sz="3600" b="1">
                <a:solidFill>
                  <a:schemeClr val="tx2"/>
                </a:solidFill>
                <a:latin typeface="Arial" panose="020B0604020202020204" pitchFamily="34" charset="0"/>
              </a:defRPr>
            </a:lvl2pPr>
            <a:lvl3pPr algn="ctr">
              <a:defRPr sz="3600" b="1">
                <a:solidFill>
                  <a:schemeClr val="tx2"/>
                </a:solidFill>
                <a:latin typeface="Arial" panose="020B0604020202020204" pitchFamily="34" charset="0"/>
              </a:defRPr>
            </a:lvl3pPr>
            <a:lvl4pPr algn="ctr">
              <a:defRPr sz="3600" b="1">
                <a:solidFill>
                  <a:schemeClr val="tx2"/>
                </a:solidFill>
                <a:latin typeface="Arial" panose="020B0604020202020204" pitchFamily="34" charset="0"/>
              </a:defRPr>
            </a:lvl4pPr>
            <a:lvl5pPr algn="ctr">
              <a:defRPr sz="3600" b="1">
                <a:solidFill>
                  <a:schemeClr val="tx2"/>
                </a:solidFill>
                <a:latin typeface="Arial" panose="020B0604020202020204" pitchFamily="34" charset="0"/>
              </a:defRPr>
            </a:lvl5pPr>
            <a:lvl6pPr marL="457200" algn="ctr" fontAlgn="base">
              <a:spcBef>
                <a:spcPct val="0"/>
              </a:spcBef>
              <a:spcAft>
                <a:spcPct val="0"/>
              </a:spcAft>
              <a:defRPr sz="3600" b="1">
                <a:solidFill>
                  <a:schemeClr val="tx2"/>
                </a:solidFill>
                <a:latin typeface="Arial" panose="020B0604020202020204" pitchFamily="34" charset="0"/>
              </a:defRPr>
            </a:lvl6pPr>
            <a:lvl7pPr marL="914400" algn="ctr" fontAlgn="base">
              <a:spcBef>
                <a:spcPct val="0"/>
              </a:spcBef>
              <a:spcAft>
                <a:spcPct val="0"/>
              </a:spcAft>
              <a:defRPr sz="3600" b="1">
                <a:solidFill>
                  <a:schemeClr val="tx2"/>
                </a:solidFill>
                <a:latin typeface="Arial" panose="020B0604020202020204" pitchFamily="34" charset="0"/>
              </a:defRPr>
            </a:lvl7pPr>
            <a:lvl8pPr marL="1371600" algn="ctr" fontAlgn="base">
              <a:spcBef>
                <a:spcPct val="0"/>
              </a:spcBef>
              <a:spcAft>
                <a:spcPct val="0"/>
              </a:spcAft>
              <a:defRPr sz="3600" b="1">
                <a:solidFill>
                  <a:schemeClr val="tx2"/>
                </a:solidFill>
                <a:latin typeface="Arial" panose="020B0604020202020204" pitchFamily="34" charset="0"/>
              </a:defRPr>
            </a:lvl8pPr>
            <a:lvl9pPr marL="1828800" algn="ctr" fontAlgn="base">
              <a:spcBef>
                <a:spcPct val="0"/>
              </a:spcBef>
              <a:spcAft>
                <a:spcPct val="0"/>
              </a:spcAft>
              <a:defRPr sz="3600" b="1">
                <a:solidFill>
                  <a:schemeClr val="tx2"/>
                </a:solidFill>
                <a:latin typeface="Arial" panose="020B0604020202020204" pitchFamily="34" charset="0"/>
              </a:defRPr>
            </a:lvl9pPr>
          </a:lstStyle>
          <a:p>
            <a:pPr algn="l"/>
            <a:r>
              <a:rPr lang="de-DE" b="0" dirty="0"/>
              <a:t>Die </a:t>
            </a:r>
            <a:r>
              <a:rPr lang="de-DE" dirty="0"/>
              <a:t>metabolische Azidose </a:t>
            </a:r>
            <a:r>
              <a:rPr lang="de-DE" b="0" dirty="0"/>
              <a:t>kann prognostisch </a:t>
            </a:r>
            <a:r>
              <a:rPr lang="de-DE" u="sng" dirty="0"/>
              <a:t>nicht </a:t>
            </a:r>
            <a:r>
              <a:rPr lang="de-DE" b="0" dirty="0"/>
              <a:t>verbessert werden</a:t>
            </a:r>
            <a:endParaRPr lang="de-DE" altLang="de-DE" sz="2800" b="0" dirty="0">
              <a:solidFill>
                <a:srgbClr val="000000"/>
              </a:solidFill>
            </a:endParaRPr>
          </a:p>
        </p:txBody>
      </p:sp>
      <p:pic>
        <p:nvPicPr>
          <p:cNvPr id="2058" name="Picture 10">
            <a:extLst>
              <a:ext uri="{FF2B5EF4-FFF2-40B4-BE49-F238E27FC236}">
                <a16:creationId xmlns:a16="http://schemas.microsoft.com/office/drawing/2014/main" id="{C8A4E9F0-228E-49B6-B938-6D135494F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864" y="3302199"/>
            <a:ext cx="1446991" cy="2541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n. MÃ¼nden">
            <a:extLst>
              <a:ext uri="{FF2B5EF4-FFF2-40B4-BE49-F238E27FC236}">
                <a16:creationId xmlns:a16="http://schemas.microsoft.com/office/drawing/2014/main" id="{F87834B8-DA3B-40A2-6FB1-5692383D3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1824" y="4070598"/>
            <a:ext cx="3547046" cy="177352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BEB000B1-0AA9-D554-3DEA-A97019AA8421}"/>
              </a:ext>
            </a:extLst>
          </p:cNvPr>
          <p:cNvPicPr>
            <a:picLocks noChangeAspect="1"/>
          </p:cNvPicPr>
          <p:nvPr/>
        </p:nvPicPr>
        <p:blipFill rotWithShape="1">
          <a:blip r:embed="rId5"/>
          <a:srcRect l="850" t="900" r="-1" b="1"/>
          <a:stretch/>
        </p:blipFill>
        <p:spPr>
          <a:xfrm>
            <a:off x="328529" y="1052736"/>
            <a:ext cx="3547046" cy="4796122"/>
          </a:xfrm>
          <a:prstGeom prst="rect">
            <a:avLst/>
          </a:prstGeom>
        </p:spPr>
      </p:pic>
      <p:sp>
        <p:nvSpPr>
          <p:cNvPr id="2" name="Textfeld 1">
            <a:extLst>
              <a:ext uri="{FF2B5EF4-FFF2-40B4-BE49-F238E27FC236}">
                <a16:creationId xmlns:a16="http://schemas.microsoft.com/office/drawing/2014/main" id="{F42B33B0-D209-2197-5281-572ABB0E578D}"/>
              </a:ext>
            </a:extLst>
          </p:cNvPr>
          <p:cNvSpPr txBox="1"/>
          <p:nvPr/>
        </p:nvSpPr>
        <p:spPr>
          <a:xfrm>
            <a:off x="4488703" y="3652288"/>
            <a:ext cx="3608808" cy="373436"/>
          </a:xfrm>
          <a:prstGeom prst="rect">
            <a:avLst/>
          </a:prstGeom>
          <a:noFill/>
        </p:spPr>
        <p:txBody>
          <a:bodyPr wrap="none" rtlCol="0">
            <a:spAutoFit/>
          </a:bodyPr>
          <a:lstStyle/>
          <a:p>
            <a:r>
              <a:rPr lang="de-DE" dirty="0"/>
              <a:t>Dr. Carsten Hafer, Hann. Münden</a:t>
            </a:r>
          </a:p>
        </p:txBody>
      </p:sp>
    </p:spTree>
    <p:extLst>
      <p:ext uri="{BB962C8B-B14F-4D97-AF65-F5344CB8AC3E}">
        <p14:creationId xmlns:p14="http://schemas.microsoft.com/office/powerpoint/2010/main" val="59825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F53D7-D677-750E-F1FF-AFF148A045D8}"/>
              </a:ext>
            </a:extLst>
          </p:cNvPr>
          <p:cNvSpPr>
            <a:spLocks noGrp="1"/>
          </p:cNvSpPr>
          <p:nvPr>
            <p:ph type="title"/>
          </p:nvPr>
        </p:nvSpPr>
        <p:spPr/>
        <p:txBody>
          <a:bodyPr/>
          <a:lstStyle/>
          <a:p>
            <a:r>
              <a:rPr lang="de-DE" dirty="0"/>
              <a:t>Assoziation </a:t>
            </a:r>
            <a:r>
              <a:rPr lang="de-DE" dirty="0" err="1"/>
              <a:t>eGFR</a:t>
            </a:r>
            <a:r>
              <a:rPr lang="de-DE" dirty="0"/>
              <a:t> und metabolische Azidose </a:t>
            </a:r>
          </a:p>
        </p:txBody>
      </p:sp>
      <p:pic>
        <p:nvPicPr>
          <p:cNvPr id="4" name="Grafik 3">
            <a:extLst>
              <a:ext uri="{FF2B5EF4-FFF2-40B4-BE49-F238E27FC236}">
                <a16:creationId xmlns:a16="http://schemas.microsoft.com/office/drawing/2014/main" id="{574DFD8A-E2DC-EEB6-A1E5-39B2A7FAC25F}"/>
              </a:ext>
            </a:extLst>
          </p:cNvPr>
          <p:cNvPicPr>
            <a:picLocks noChangeAspect="1"/>
          </p:cNvPicPr>
          <p:nvPr/>
        </p:nvPicPr>
        <p:blipFill>
          <a:blip r:embed="rId3"/>
          <a:stretch>
            <a:fillRect/>
          </a:stretch>
        </p:blipFill>
        <p:spPr>
          <a:xfrm>
            <a:off x="1919536" y="1340768"/>
            <a:ext cx="6552728" cy="4999769"/>
          </a:xfrm>
          <a:prstGeom prst="rect">
            <a:avLst/>
          </a:prstGeom>
        </p:spPr>
      </p:pic>
      <p:sp>
        <p:nvSpPr>
          <p:cNvPr id="6" name="Textfeld 5">
            <a:extLst>
              <a:ext uri="{FF2B5EF4-FFF2-40B4-BE49-F238E27FC236}">
                <a16:creationId xmlns:a16="http://schemas.microsoft.com/office/drawing/2014/main" id="{8D0A426D-888B-7A94-B819-4023E74C42EF}"/>
              </a:ext>
            </a:extLst>
          </p:cNvPr>
          <p:cNvSpPr txBox="1"/>
          <p:nvPr/>
        </p:nvSpPr>
        <p:spPr>
          <a:xfrm>
            <a:off x="8256240" y="4725144"/>
            <a:ext cx="6096000" cy="379976"/>
          </a:xfrm>
          <a:prstGeom prst="rect">
            <a:avLst/>
          </a:prstGeom>
          <a:noFill/>
        </p:spPr>
        <p:txBody>
          <a:bodyPr wrap="square">
            <a:spAutoFit/>
          </a:bodyPr>
          <a:lstStyle/>
          <a:p>
            <a:r>
              <a:rPr lang="en-US" sz="1800" b="0" i="0" u="none" strike="noStrike" baseline="0" dirty="0" err="1">
                <a:solidFill>
                  <a:srgbClr val="000000"/>
                </a:solidFill>
                <a:latin typeface="AdvOT9974ba86.B"/>
              </a:rPr>
              <a:t>Albuminurie</a:t>
            </a:r>
            <a:r>
              <a:rPr lang="en-US" sz="1800" b="0" i="0" u="none" strike="noStrike" baseline="0" dirty="0">
                <a:solidFill>
                  <a:srgbClr val="000000"/>
                </a:solidFill>
                <a:latin typeface="AdvOT9974ba86.B"/>
              </a:rPr>
              <a:t> (A1</a:t>
            </a:r>
            <a:r>
              <a:rPr lang="en-US" sz="1800" b="0" i="0" u="none" strike="noStrike" baseline="0" dirty="0">
                <a:solidFill>
                  <a:srgbClr val="000000"/>
                </a:solidFill>
                <a:latin typeface="AdvOT9974ba86.B+20"/>
              </a:rPr>
              <a:t>–</a:t>
            </a:r>
            <a:r>
              <a:rPr lang="en-US" sz="1800" b="0" i="0" u="none" strike="noStrike" baseline="0" dirty="0">
                <a:solidFill>
                  <a:srgbClr val="000000"/>
                </a:solidFill>
                <a:latin typeface="AdvOT9974ba86.B"/>
              </a:rPr>
              <a:t>A3)</a:t>
            </a:r>
            <a:endParaRPr lang="de-DE" dirty="0"/>
          </a:p>
        </p:txBody>
      </p:sp>
    </p:spTree>
    <p:extLst>
      <p:ext uri="{BB962C8B-B14F-4D97-AF65-F5344CB8AC3E}">
        <p14:creationId xmlns:p14="http://schemas.microsoft.com/office/powerpoint/2010/main" val="180751205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559078-62B4-CB63-961D-C189349FE529}"/>
              </a:ext>
            </a:extLst>
          </p:cNvPr>
          <p:cNvPicPr>
            <a:picLocks noChangeAspect="1"/>
          </p:cNvPicPr>
          <p:nvPr/>
        </p:nvPicPr>
        <p:blipFill>
          <a:blip r:embed="rId3"/>
          <a:stretch>
            <a:fillRect/>
          </a:stretch>
        </p:blipFill>
        <p:spPr>
          <a:xfrm>
            <a:off x="1343472" y="1268760"/>
            <a:ext cx="8784976" cy="5021536"/>
          </a:xfrm>
          <a:prstGeom prst="rect">
            <a:avLst/>
          </a:prstGeom>
        </p:spPr>
      </p:pic>
      <p:sp>
        <p:nvSpPr>
          <p:cNvPr id="4" name="Titel 3">
            <a:extLst>
              <a:ext uri="{FF2B5EF4-FFF2-40B4-BE49-F238E27FC236}">
                <a16:creationId xmlns:a16="http://schemas.microsoft.com/office/drawing/2014/main" id="{04233CD1-A8A9-06E2-5EEA-4EAFE3743BAD}"/>
              </a:ext>
            </a:extLst>
          </p:cNvPr>
          <p:cNvSpPr>
            <a:spLocks noGrp="1"/>
          </p:cNvSpPr>
          <p:nvPr>
            <p:ph type="title"/>
          </p:nvPr>
        </p:nvSpPr>
        <p:spPr/>
        <p:txBody>
          <a:bodyPr/>
          <a:lstStyle/>
          <a:p>
            <a:r>
              <a:rPr lang="de-DE" dirty="0"/>
              <a:t>Metabolische Azidose bei CKD: wo ist der Zielkorridor?</a:t>
            </a:r>
          </a:p>
        </p:txBody>
      </p:sp>
    </p:spTree>
    <p:extLst>
      <p:ext uri="{BB962C8B-B14F-4D97-AF65-F5344CB8AC3E}">
        <p14:creationId xmlns:p14="http://schemas.microsoft.com/office/powerpoint/2010/main" val="229773734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1FBC3E-B1B2-765E-051E-B6BA35A5C4A0}"/>
              </a:ext>
            </a:extLst>
          </p:cNvPr>
          <p:cNvSpPr>
            <a:spLocks noGrp="1"/>
          </p:cNvSpPr>
          <p:nvPr>
            <p:ph type="title"/>
          </p:nvPr>
        </p:nvSpPr>
        <p:spPr>
          <a:xfrm>
            <a:off x="2274094" y="236538"/>
            <a:ext cx="7559178" cy="685800"/>
          </a:xfrm>
        </p:spPr>
        <p:txBody>
          <a:bodyPr/>
          <a:lstStyle/>
          <a:p>
            <a:endParaRPr lang="en-US" dirty="0"/>
          </a:p>
        </p:txBody>
      </p:sp>
      <p:pic>
        <p:nvPicPr>
          <p:cNvPr id="4" name="Grafik 3">
            <a:extLst>
              <a:ext uri="{FF2B5EF4-FFF2-40B4-BE49-F238E27FC236}">
                <a16:creationId xmlns:a16="http://schemas.microsoft.com/office/drawing/2014/main" id="{2EF31907-861A-7F6E-3F21-11A326694C6B}"/>
              </a:ext>
            </a:extLst>
          </p:cNvPr>
          <p:cNvPicPr>
            <a:picLocks noChangeAspect="1"/>
          </p:cNvPicPr>
          <p:nvPr/>
        </p:nvPicPr>
        <p:blipFill>
          <a:blip r:embed="rId3"/>
          <a:stretch>
            <a:fillRect/>
          </a:stretch>
        </p:blipFill>
        <p:spPr>
          <a:xfrm>
            <a:off x="0" y="-1"/>
            <a:ext cx="12192000" cy="6886079"/>
          </a:xfrm>
          <a:prstGeom prst="rect">
            <a:avLst/>
          </a:prstGeom>
        </p:spPr>
      </p:pic>
      <p:sp>
        <p:nvSpPr>
          <p:cNvPr id="2" name="Rechteck 1">
            <a:extLst>
              <a:ext uri="{FF2B5EF4-FFF2-40B4-BE49-F238E27FC236}">
                <a16:creationId xmlns:a16="http://schemas.microsoft.com/office/drawing/2014/main" id="{8887F488-0F2E-3924-38AF-938D4AFFEA51}"/>
              </a:ext>
            </a:extLst>
          </p:cNvPr>
          <p:cNvSpPr/>
          <p:nvPr/>
        </p:nvSpPr>
        <p:spPr bwMode="auto">
          <a:xfrm>
            <a:off x="8040216" y="1772816"/>
            <a:ext cx="4151784" cy="936104"/>
          </a:xfrm>
          <a:prstGeom prst="rect">
            <a:avLst/>
          </a:prstGeom>
          <a:noFill/>
          <a:ln w="1905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pic>
        <p:nvPicPr>
          <p:cNvPr id="5" name="Grafik 4">
            <a:extLst>
              <a:ext uri="{FF2B5EF4-FFF2-40B4-BE49-F238E27FC236}">
                <a16:creationId xmlns:a16="http://schemas.microsoft.com/office/drawing/2014/main" id="{10B89DCD-605A-FD21-53C9-51236747C13D}"/>
              </a:ext>
            </a:extLst>
          </p:cNvPr>
          <p:cNvPicPr>
            <a:picLocks noChangeAspect="1"/>
          </p:cNvPicPr>
          <p:nvPr/>
        </p:nvPicPr>
        <p:blipFill>
          <a:blip r:embed="rId4"/>
          <a:stretch>
            <a:fillRect/>
          </a:stretch>
        </p:blipFill>
        <p:spPr>
          <a:xfrm>
            <a:off x="1073776" y="4437112"/>
            <a:ext cx="1200318" cy="1076475"/>
          </a:xfrm>
          <a:prstGeom prst="rect">
            <a:avLst/>
          </a:prstGeom>
        </p:spPr>
      </p:pic>
    </p:spTree>
    <p:extLst>
      <p:ext uri="{BB962C8B-B14F-4D97-AF65-F5344CB8AC3E}">
        <p14:creationId xmlns:p14="http://schemas.microsoft.com/office/powerpoint/2010/main" val="3508362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528687B-E4FA-DBCE-7B4A-7D0C9230B06B}"/>
              </a:ext>
            </a:extLst>
          </p:cNvPr>
          <p:cNvSpPr>
            <a:spLocks noGrp="1"/>
          </p:cNvSpPr>
          <p:nvPr>
            <p:ph type="title"/>
          </p:nvPr>
        </p:nvSpPr>
        <p:spPr/>
        <p:txBody>
          <a:bodyPr/>
          <a:lstStyle/>
          <a:p>
            <a:r>
              <a:rPr lang="de-DE" dirty="0"/>
              <a:t>Kardiovaskuläre Ereignisse gehäuft bei metabolischer Azidose </a:t>
            </a:r>
          </a:p>
        </p:txBody>
      </p:sp>
      <p:pic>
        <p:nvPicPr>
          <p:cNvPr id="1028" name="Picture 4">
            <a:extLst>
              <a:ext uri="{FF2B5EF4-FFF2-40B4-BE49-F238E27FC236}">
                <a16:creationId xmlns:a16="http://schemas.microsoft.com/office/drawing/2014/main" id="{8C4198E9-BC02-F11E-CE95-F5B1EF67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094" y="1340768"/>
            <a:ext cx="7831201" cy="4104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F5298C3-6DD8-31DD-78F7-013129242BFC}"/>
              </a:ext>
            </a:extLst>
          </p:cNvPr>
          <p:cNvSpPr txBox="1"/>
          <p:nvPr/>
        </p:nvSpPr>
        <p:spPr>
          <a:xfrm>
            <a:off x="2567608" y="6497229"/>
            <a:ext cx="7608168" cy="248466"/>
          </a:xfrm>
          <a:prstGeom prst="rect">
            <a:avLst/>
          </a:prstGeom>
        </p:spPr>
        <p:txBody>
          <a:bodyPr wrap="square">
            <a:spAutoFit/>
          </a:bodyPr>
          <a:lstStyle>
            <a:defPPr>
              <a:defRPr lang="de-DE"/>
            </a:defPPr>
            <a:lvl1pPr marR="0" algn="r">
              <a:defRPr sz="1000">
                <a:solidFill>
                  <a:srgbClr val="00799B"/>
                </a:solidFill>
                <a:cs typeface="Arial" panose="020B0604020202020204" pitchFamily="34" charset="0"/>
              </a:defRPr>
            </a:lvl1pPr>
          </a:lstStyle>
          <a:p>
            <a:r>
              <a:rPr lang="en-US" dirty="0"/>
              <a:t>D. </a:t>
            </a:r>
            <a:r>
              <a:rPr lang="en-US" dirty="0" err="1"/>
              <a:t>Collister</a:t>
            </a:r>
            <a:r>
              <a:rPr lang="en-US" dirty="0"/>
              <a:t> et al: Metabolic Acidosis and Cardiovascular Disease in CKD Kidney Medicine 2021 Vol. 3 Issue 5 Pages 753-761.e1</a:t>
            </a:r>
            <a:endParaRPr lang="en-US" dirty="0">
              <a:hlinkClick r:id="rId4"/>
            </a:endParaRPr>
          </a:p>
        </p:txBody>
      </p:sp>
    </p:spTree>
    <p:extLst>
      <p:ext uri="{BB962C8B-B14F-4D97-AF65-F5344CB8AC3E}">
        <p14:creationId xmlns:p14="http://schemas.microsoft.com/office/powerpoint/2010/main" val="100638990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95400" y="6621462"/>
            <a:ext cx="9478161" cy="248466"/>
          </a:xfrm>
          <a:prstGeom prst="rect">
            <a:avLst/>
          </a:prstGeom>
        </p:spPr>
        <p:txBody>
          <a:bodyPr wrap="square">
            <a:spAutoFit/>
          </a:bodyPr>
          <a:lstStyle/>
          <a:p>
            <a:pPr algn="r"/>
            <a:r>
              <a:rPr lang="de-DE" sz="1000" dirty="0">
                <a:solidFill>
                  <a:srgbClr val="00799B"/>
                </a:solidFill>
                <a:cs typeface="Arial" panose="020B0604020202020204" pitchFamily="34" charset="0"/>
              </a:rPr>
              <a:t>NAVANEETHAN  et al. </a:t>
            </a:r>
            <a:r>
              <a:rPr lang="en-US" sz="1000" dirty="0">
                <a:solidFill>
                  <a:srgbClr val="00799B"/>
                </a:solidFill>
                <a:cs typeface="Arial" panose="020B0604020202020204" pitchFamily="34" charset="0"/>
              </a:rPr>
              <a:t>Effects of Treatment of Metabolic Acidosis in CKD A Systematic Review and Meta-Analysis Clin J Am Soc Nephrol. 14(7):1011-1020, 2019</a:t>
            </a:r>
          </a:p>
        </p:txBody>
      </p:sp>
      <p:pic>
        <p:nvPicPr>
          <p:cNvPr id="7" name="Picture 3">
            <a:extLst>
              <a:ext uri="{FF2B5EF4-FFF2-40B4-BE49-F238E27FC236}">
                <a16:creationId xmlns:a16="http://schemas.microsoft.com/office/drawing/2014/main" id="{952832F6-EF64-5442-A3F6-05FBEFB03A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1" t="15074"/>
          <a:stretch/>
        </p:blipFill>
        <p:spPr bwMode="auto">
          <a:xfrm>
            <a:off x="1000125" y="1052736"/>
            <a:ext cx="10151617" cy="4752528"/>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Titel 1">
            <a:extLst>
              <a:ext uri="{FF2B5EF4-FFF2-40B4-BE49-F238E27FC236}">
                <a16:creationId xmlns:a16="http://schemas.microsoft.com/office/drawing/2014/main" id="{3D0D7FB5-C141-1DF6-95ED-47B3D263F820}"/>
              </a:ext>
            </a:extLst>
          </p:cNvPr>
          <p:cNvSpPr>
            <a:spLocks noGrp="1"/>
          </p:cNvSpPr>
          <p:nvPr>
            <p:ph type="title"/>
          </p:nvPr>
        </p:nvSpPr>
        <p:spPr/>
        <p:txBody>
          <a:bodyPr/>
          <a:lstStyle/>
          <a:p>
            <a:pPr>
              <a:spcBef>
                <a:spcPct val="20000"/>
              </a:spcBef>
            </a:pPr>
            <a:r>
              <a:rPr lang="de-DE" altLang="de-DE" dirty="0">
                <a:solidFill>
                  <a:schemeClr val="tx1"/>
                </a:solidFill>
                <a:highlight>
                  <a:srgbClr val="00FF00"/>
                </a:highlight>
                <a:latin typeface="Arial" panose="020B0604020202020204" pitchFamily="34" charset="0"/>
              </a:rPr>
              <a:t>Ausgleich metabolische Azidose: </a:t>
            </a:r>
            <a:r>
              <a:rPr lang="de-DE" altLang="de-DE" dirty="0" err="1">
                <a:solidFill>
                  <a:schemeClr val="tx1"/>
                </a:solidFill>
                <a:highlight>
                  <a:srgbClr val="00FF00"/>
                </a:highlight>
                <a:latin typeface="Arial" panose="020B0604020202020204" pitchFamily="34" charset="0"/>
              </a:rPr>
              <a:t>Bicarboat</a:t>
            </a:r>
            <a:endParaRPr lang="de-DE" altLang="de-DE" dirty="0">
              <a:solidFill>
                <a:schemeClr val="tx1"/>
              </a:solidFill>
              <a:highlight>
                <a:srgbClr val="00FF00"/>
              </a:highlight>
              <a:latin typeface="Arial" panose="020B0604020202020204" pitchFamily="34" charset="0"/>
            </a:endParaRPr>
          </a:p>
        </p:txBody>
      </p:sp>
    </p:spTree>
    <p:extLst>
      <p:ext uri="{BB962C8B-B14F-4D97-AF65-F5344CB8AC3E}">
        <p14:creationId xmlns:p14="http://schemas.microsoft.com/office/powerpoint/2010/main" val="371080940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131472" y="6564910"/>
            <a:ext cx="8035117" cy="248466"/>
          </a:xfrm>
          <a:prstGeom prst="rect">
            <a:avLst/>
          </a:prstGeom>
        </p:spPr>
        <p:txBody>
          <a:bodyPr wrap="square">
            <a:spAutoFit/>
          </a:bodyPr>
          <a:lstStyle/>
          <a:p>
            <a:pPr algn="r"/>
            <a:r>
              <a:rPr lang="en-US" sz="1000" dirty="0">
                <a:solidFill>
                  <a:srgbClr val="00799B"/>
                </a:solidFill>
                <a:cs typeface="Arial" panose="020B0604020202020204" pitchFamily="34" charset="0"/>
              </a:rPr>
              <a:t>KU et al. : Time-Centered Approach to Understanding Risk Factors for the Progression of CKD Clin J Am Soc Nephrol. 13(5):693-701, 2018</a:t>
            </a:r>
          </a:p>
        </p:txBody>
      </p:sp>
      <p:pic>
        <p:nvPicPr>
          <p:cNvPr id="11" name="Picture 3">
            <a:extLst>
              <a:ext uri="{FF2B5EF4-FFF2-40B4-BE49-F238E27FC236}">
                <a16:creationId xmlns:a16="http://schemas.microsoft.com/office/drawing/2014/main" id="{EC77E902-72F7-244D-AF19-79273F7B1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 t="16472" r="1342" b="16338"/>
          <a:stretch/>
        </p:blipFill>
        <p:spPr bwMode="auto">
          <a:xfrm>
            <a:off x="825495" y="1448780"/>
            <a:ext cx="10647070" cy="3960440"/>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3" name="Titel 2">
            <a:extLst>
              <a:ext uri="{FF2B5EF4-FFF2-40B4-BE49-F238E27FC236}">
                <a16:creationId xmlns:a16="http://schemas.microsoft.com/office/drawing/2014/main" id="{A655851B-3F86-B0FE-4A54-912F5CCF0068}"/>
              </a:ext>
            </a:extLst>
          </p:cNvPr>
          <p:cNvSpPr>
            <a:spLocks noGrp="1"/>
          </p:cNvSpPr>
          <p:nvPr>
            <p:ph type="title"/>
          </p:nvPr>
        </p:nvSpPr>
        <p:spPr/>
        <p:txBody>
          <a:bodyPr/>
          <a:lstStyle/>
          <a:p>
            <a:r>
              <a:rPr lang="de-DE" dirty="0">
                <a:solidFill>
                  <a:schemeClr val="tx1"/>
                </a:solidFill>
                <a:highlight>
                  <a:srgbClr val="00FF00"/>
                </a:highlight>
                <a:latin typeface="Arial" panose="020B0604020202020204" pitchFamily="34" charset="0"/>
              </a:rPr>
              <a:t>Blutdruck und Diabetes</a:t>
            </a:r>
          </a:p>
        </p:txBody>
      </p:sp>
    </p:spTree>
    <p:extLst>
      <p:ext uri="{BB962C8B-B14F-4D97-AF65-F5344CB8AC3E}">
        <p14:creationId xmlns:p14="http://schemas.microsoft.com/office/powerpoint/2010/main" val="246978483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2141815" y="6388344"/>
            <a:ext cx="8024774" cy="463910"/>
          </a:xfrm>
          <a:prstGeom prst="rect">
            <a:avLst/>
          </a:prstGeom>
        </p:spPr>
        <p:txBody>
          <a:bodyPr wrap="square">
            <a:spAutoFit/>
          </a:bodyPr>
          <a:lstStyle/>
          <a:p>
            <a:pPr algn="r"/>
            <a:r>
              <a:rPr lang="de-DE" sz="1000" dirty="0">
                <a:solidFill>
                  <a:srgbClr val="00799B"/>
                </a:solidFill>
                <a:cs typeface="Arial" panose="020B0604020202020204" pitchFamily="34" charset="0"/>
              </a:rPr>
              <a:t>VART et al. </a:t>
            </a:r>
            <a:r>
              <a:rPr lang="de-DE" sz="1000" dirty="0" err="1">
                <a:solidFill>
                  <a:srgbClr val="00799B"/>
                </a:solidFill>
                <a:cs typeface="Arial" panose="020B0604020202020204" pitchFamily="34" charset="0"/>
              </a:rPr>
              <a:t>Estimated</a:t>
            </a:r>
            <a:r>
              <a:rPr lang="de-DE" sz="1000" dirty="0">
                <a:solidFill>
                  <a:srgbClr val="00799B"/>
                </a:solidFill>
                <a:cs typeface="Arial" panose="020B0604020202020204" pitchFamily="34" charset="0"/>
              </a:rPr>
              <a:t> Lifetime Benefit of </a:t>
            </a:r>
            <a:r>
              <a:rPr lang="de-DE" sz="1000" dirty="0" err="1">
                <a:solidFill>
                  <a:srgbClr val="00799B"/>
                </a:solidFill>
                <a:cs typeface="Arial" panose="020B0604020202020204" pitchFamily="34" charset="0"/>
              </a:rPr>
              <a:t>Combined</a:t>
            </a:r>
            <a:r>
              <a:rPr lang="de-DE" sz="1000" dirty="0">
                <a:solidFill>
                  <a:srgbClr val="00799B"/>
                </a:solidFill>
                <a:cs typeface="Arial" panose="020B0604020202020204" pitchFamily="34" charset="0"/>
              </a:rPr>
              <a:t> RAAS and SGLT2 Inhibitor Therapy in </a:t>
            </a:r>
            <a:r>
              <a:rPr lang="de-DE" sz="1000" dirty="0" err="1">
                <a:solidFill>
                  <a:srgbClr val="00799B"/>
                </a:solidFill>
                <a:cs typeface="Arial" panose="020B0604020202020204" pitchFamily="34" charset="0"/>
              </a:rPr>
              <a:t>Patients</a:t>
            </a:r>
            <a:r>
              <a:rPr lang="de-DE" sz="1000" dirty="0">
                <a:solidFill>
                  <a:srgbClr val="00799B"/>
                </a:solidFill>
                <a:cs typeface="Arial" panose="020B0604020202020204" pitchFamily="34" charset="0"/>
              </a:rPr>
              <a:t> </a:t>
            </a:r>
            <a:r>
              <a:rPr lang="de-DE" sz="1000" dirty="0" err="1">
                <a:solidFill>
                  <a:srgbClr val="00799B"/>
                </a:solidFill>
                <a:cs typeface="Arial" panose="020B0604020202020204" pitchFamily="34" charset="0"/>
              </a:rPr>
              <a:t>with</a:t>
            </a:r>
            <a:r>
              <a:rPr lang="de-DE" sz="1000" dirty="0">
                <a:solidFill>
                  <a:srgbClr val="00799B"/>
                </a:solidFill>
                <a:cs typeface="Arial" panose="020B0604020202020204" pitchFamily="34" charset="0"/>
              </a:rPr>
              <a:t> </a:t>
            </a:r>
            <a:r>
              <a:rPr lang="de-DE" sz="1000" dirty="0" err="1">
                <a:solidFill>
                  <a:srgbClr val="00799B"/>
                </a:solidFill>
                <a:cs typeface="Arial" panose="020B0604020202020204" pitchFamily="34" charset="0"/>
              </a:rPr>
              <a:t>Albuminuric</a:t>
            </a:r>
            <a:r>
              <a:rPr lang="de-DE" sz="1000" dirty="0">
                <a:solidFill>
                  <a:srgbClr val="00799B"/>
                </a:solidFill>
                <a:cs typeface="Arial" panose="020B0604020202020204" pitchFamily="34" charset="0"/>
              </a:rPr>
              <a:t> CKD </a:t>
            </a:r>
            <a:r>
              <a:rPr lang="de-DE" sz="1000" dirty="0" err="1">
                <a:solidFill>
                  <a:srgbClr val="00799B"/>
                </a:solidFill>
                <a:cs typeface="Arial" panose="020B0604020202020204" pitchFamily="34" charset="0"/>
              </a:rPr>
              <a:t>without</a:t>
            </a:r>
            <a:r>
              <a:rPr lang="de-DE" sz="1000" dirty="0">
                <a:solidFill>
                  <a:srgbClr val="00799B"/>
                </a:solidFill>
                <a:cs typeface="Arial" panose="020B0604020202020204" pitchFamily="34" charset="0"/>
              </a:rPr>
              <a:t> Diabetes</a:t>
            </a:r>
          </a:p>
          <a:p>
            <a:pPr algn="r"/>
            <a:r>
              <a:rPr lang="de-DE" sz="1000" dirty="0">
                <a:solidFill>
                  <a:srgbClr val="00799B"/>
                </a:solidFill>
                <a:cs typeface="Arial" panose="020B0604020202020204" pitchFamily="34" charset="0"/>
              </a:rPr>
              <a:t>CJASN </a:t>
            </a:r>
            <a:r>
              <a:rPr lang="de-DE" sz="1000" dirty="0">
                <a:solidFill>
                  <a:srgbClr val="00799B"/>
                </a:solidFill>
                <a:cs typeface="Arial" panose="020B0604020202020204" pitchFamily="34" charset="0"/>
                <a:hlinkClick r:id="rId3">
                  <a:extLst>
                    <a:ext uri="{A12FA001-AC4F-418D-AE19-62706E023703}">
                      <ahyp:hlinkClr xmlns:ahyp="http://schemas.microsoft.com/office/drawing/2018/hyperlinkcolor" val="tx"/>
                    </a:ext>
                  </a:extLst>
                </a:hlinkClick>
              </a:rPr>
              <a:t>17(12):p 1754-1762, December 2022.</a:t>
            </a:r>
            <a:endParaRPr lang="de-DE" sz="1000" dirty="0">
              <a:solidFill>
                <a:srgbClr val="00799B"/>
              </a:solidFill>
              <a:cs typeface="Arial" panose="020B0604020202020204" pitchFamily="34" charset="0"/>
            </a:endParaRPr>
          </a:p>
        </p:txBody>
      </p:sp>
      <p:pic>
        <p:nvPicPr>
          <p:cNvPr id="5122" name="Picture 2">
            <a:extLst>
              <a:ext uri="{FF2B5EF4-FFF2-40B4-BE49-F238E27FC236}">
                <a16:creationId xmlns:a16="http://schemas.microsoft.com/office/drawing/2014/main" id="{C84C3A19-75FE-8A92-7D5F-2DFBB8520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89"/>
          <a:stretch/>
        </p:blipFill>
        <p:spPr bwMode="auto">
          <a:xfrm>
            <a:off x="1000125" y="1052736"/>
            <a:ext cx="9992443"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698FAF-043A-DF0E-E745-32274E789D3A}"/>
              </a:ext>
            </a:extLst>
          </p:cNvPr>
          <p:cNvSpPr>
            <a:spLocks noGrp="1"/>
          </p:cNvSpPr>
          <p:nvPr>
            <p:ph type="title"/>
          </p:nvPr>
        </p:nvSpPr>
        <p:spPr/>
        <p:txBody>
          <a:bodyPr/>
          <a:lstStyle/>
          <a:p>
            <a:r>
              <a:rPr lang="de-DE" dirty="0">
                <a:highlight>
                  <a:srgbClr val="00FF00"/>
                </a:highlight>
              </a:rPr>
              <a:t>RAAS – Blockade und SGLT2- Inhibitor</a:t>
            </a:r>
          </a:p>
        </p:txBody>
      </p:sp>
    </p:spTree>
    <p:extLst>
      <p:ext uri="{BB962C8B-B14F-4D97-AF65-F5344CB8AC3E}">
        <p14:creationId xmlns:p14="http://schemas.microsoft.com/office/powerpoint/2010/main" val="183522976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A1B9D9-A454-4C3F-B84F-30556F101485}"/>
              </a:ext>
            </a:extLst>
          </p:cNvPr>
          <p:cNvSpPr>
            <a:spLocks noGrp="1"/>
          </p:cNvSpPr>
          <p:nvPr>
            <p:ph type="title"/>
          </p:nvPr>
        </p:nvSpPr>
        <p:spPr/>
        <p:txBody>
          <a:bodyPr/>
          <a:lstStyle/>
          <a:p>
            <a:r>
              <a:rPr lang="de-DE" dirty="0"/>
              <a:t>Säureausscheidung im Urin als potentieller </a:t>
            </a:r>
            <a:r>
              <a:rPr lang="de-DE" dirty="0" err="1"/>
              <a:t>Diskrimator</a:t>
            </a:r>
            <a:endParaRPr lang="de-DE" dirty="0"/>
          </a:p>
        </p:txBody>
      </p:sp>
      <p:pic>
        <p:nvPicPr>
          <p:cNvPr id="5" name="Grafik 4">
            <a:extLst>
              <a:ext uri="{FF2B5EF4-FFF2-40B4-BE49-F238E27FC236}">
                <a16:creationId xmlns:a16="http://schemas.microsoft.com/office/drawing/2014/main" id="{1DBA85A6-B3A7-B080-78CC-2CC822C82335}"/>
              </a:ext>
            </a:extLst>
          </p:cNvPr>
          <p:cNvPicPr>
            <a:picLocks noChangeAspect="1"/>
          </p:cNvPicPr>
          <p:nvPr/>
        </p:nvPicPr>
        <p:blipFill>
          <a:blip r:embed="rId3"/>
          <a:stretch>
            <a:fillRect/>
          </a:stretch>
        </p:blipFill>
        <p:spPr>
          <a:xfrm>
            <a:off x="1000125" y="1340768"/>
            <a:ext cx="10977306" cy="3672408"/>
          </a:xfrm>
          <a:prstGeom prst="rect">
            <a:avLst/>
          </a:prstGeom>
        </p:spPr>
      </p:pic>
      <p:sp>
        <p:nvSpPr>
          <p:cNvPr id="4" name="Textfeld 3">
            <a:extLst>
              <a:ext uri="{FF2B5EF4-FFF2-40B4-BE49-F238E27FC236}">
                <a16:creationId xmlns:a16="http://schemas.microsoft.com/office/drawing/2014/main" id="{DEB758DF-BBB2-F030-410E-81137AEA5115}"/>
              </a:ext>
            </a:extLst>
          </p:cNvPr>
          <p:cNvSpPr txBox="1"/>
          <p:nvPr/>
        </p:nvSpPr>
        <p:spPr>
          <a:xfrm>
            <a:off x="1953403" y="6564910"/>
            <a:ext cx="8208912" cy="248466"/>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en-US" dirty="0"/>
              <a:t>Raphael KL: Metabolic acidosis and subclinical metabolic acidosis in </a:t>
            </a:r>
            <a:r>
              <a:rPr lang="de-DE" dirty="0"/>
              <a:t>CKD. J Am </a:t>
            </a:r>
            <a:r>
              <a:rPr lang="de-DE" dirty="0" err="1"/>
              <a:t>Soc</a:t>
            </a:r>
            <a:r>
              <a:rPr lang="de-DE" dirty="0"/>
              <a:t> </a:t>
            </a:r>
            <a:r>
              <a:rPr lang="de-DE" dirty="0" err="1"/>
              <a:t>Nephrol</a:t>
            </a:r>
            <a:r>
              <a:rPr lang="de-DE" dirty="0"/>
              <a:t> 29: 376–382, 2018</a:t>
            </a:r>
          </a:p>
        </p:txBody>
      </p:sp>
    </p:spTree>
    <p:extLst>
      <p:ext uri="{BB962C8B-B14F-4D97-AF65-F5344CB8AC3E}">
        <p14:creationId xmlns:p14="http://schemas.microsoft.com/office/powerpoint/2010/main" val="110504490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5A7112F-5429-6B52-9D25-FC5FCA62B0B1}"/>
              </a:ext>
            </a:extLst>
          </p:cNvPr>
          <p:cNvPicPr>
            <a:picLocks noGrp="1" noChangeAspect="1"/>
          </p:cNvPicPr>
          <p:nvPr>
            <p:ph idx="1"/>
          </p:nvPr>
        </p:nvPicPr>
        <p:blipFill>
          <a:blip r:embed="rId3"/>
          <a:stretch>
            <a:fillRect/>
          </a:stretch>
        </p:blipFill>
        <p:spPr>
          <a:xfrm>
            <a:off x="1127448" y="961828"/>
            <a:ext cx="8856843" cy="5384284"/>
          </a:xfrm>
        </p:spPr>
      </p:pic>
      <p:sp>
        <p:nvSpPr>
          <p:cNvPr id="3" name="Titel 2">
            <a:extLst>
              <a:ext uri="{FF2B5EF4-FFF2-40B4-BE49-F238E27FC236}">
                <a16:creationId xmlns:a16="http://schemas.microsoft.com/office/drawing/2014/main" id="{78F06DA3-BD9C-7EDA-4172-5C3A441540B3}"/>
              </a:ext>
            </a:extLst>
          </p:cNvPr>
          <p:cNvSpPr>
            <a:spLocks noGrp="1"/>
          </p:cNvSpPr>
          <p:nvPr>
            <p:ph type="title"/>
          </p:nvPr>
        </p:nvSpPr>
        <p:spPr/>
        <p:txBody>
          <a:bodyPr/>
          <a:lstStyle/>
          <a:p>
            <a:r>
              <a:rPr lang="de-DE" dirty="0"/>
              <a:t>Säurebelastung durch Diät </a:t>
            </a:r>
          </a:p>
        </p:txBody>
      </p:sp>
    </p:spTree>
    <p:extLst>
      <p:ext uri="{BB962C8B-B14F-4D97-AF65-F5344CB8AC3E}">
        <p14:creationId xmlns:p14="http://schemas.microsoft.com/office/powerpoint/2010/main" val="370975034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27A46-97B2-61C8-4CD4-FE24C3962902}"/>
              </a:ext>
            </a:extLst>
          </p:cNvPr>
          <p:cNvSpPr>
            <a:spLocks noGrp="1"/>
          </p:cNvSpPr>
          <p:nvPr>
            <p:ph type="title"/>
          </p:nvPr>
        </p:nvSpPr>
        <p:spPr/>
        <p:txBody>
          <a:bodyPr/>
          <a:lstStyle/>
          <a:p>
            <a:r>
              <a:rPr lang="de-DE" dirty="0"/>
              <a:t>Metabolische Azidose bei </a:t>
            </a:r>
            <a:r>
              <a:rPr lang="de-DE" dirty="0" err="1"/>
              <a:t>NTx</a:t>
            </a:r>
            <a:endParaRPr lang="de-DE" dirty="0"/>
          </a:p>
        </p:txBody>
      </p:sp>
      <p:pic>
        <p:nvPicPr>
          <p:cNvPr id="4" name="Grafik 3">
            <a:extLst>
              <a:ext uri="{FF2B5EF4-FFF2-40B4-BE49-F238E27FC236}">
                <a16:creationId xmlns:a16="http://schemas.microsoft.com/office/drawing/2014/main" id="{F7D0CDC5-9B2E-ADDB-B315-E497909260B0}"/>
              </a:ext>
            </a:extLst>
          </p:cNvPr>
          <p:cNvPicPr>
            <a:picLocks noChangeAspect="1"/>
          </p:cNvPicPr>
          <p:nvPr/>
        </p:nvPicPr>
        <p:blipFill>
          <a:blip r:embed="rId3"/>
          <a:stretch>
            <a:fillRect/>
          </a:stretch>
        </p:blipFill>
        <p:spPr>
          <a:xfrm>
            <a:off x="2423592" y="1052736"/>
            <a:ext cx="7516274" cy="5220429"/>
          </a:xfrm>
          <a:prstGeom prst="rect">
            <a:avLst/>
          </a:prstGeom>
        </p:spPr>
      </p:pic>
      <p:sp>
        <p:nvSpPr>
          <p:cNvPr id="8" name="Textfeld 7">
            <a:extLst>
              <a:ext uri="{FF2B5EF4-FFF2-40B4-BE49-F238E27FC236}">
                <a16:creationId xmlns:a16="http://schemas.microsoft.com/office/drawing/2014/main" id="{B09BC85D-E495-8ED7-45FE-7E0CC98472DE}"/>
              </a:ext>
            </a:extLst>
          </p:cNvPr>
          <p:cNvSpPr txBox="1"/>
          <p:nvPr/>
        </p:nvSpPr>
        <p:spPr>
          <a:xfrm>
            <a:off x="600814" y="6421474"/>
            <a:ext cx="9577064" cy="463910"/>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en-US" dirty="0"/>
              <a:t>C. Kuhn,  et al: </a:t>
            </a:r>
            <a:r>
              <a:rPr lang="en-US" b="1" dirty="0"/>
              <a:t>Metabolic acidosis in chronic kidney disease: mere consequence or also culprit? </a:t>
            </a:r>
            <a:r>
              <a:rPr lang="en-US" dirty="0" err="1"/>
              <a:t>Pflügers</a:t>
            </a:r>
            <a:r>
              <a:rPr lang="en-US" dirty="0"/>
              <a:t> </a:t>
            </a:r>
            <a:r>
              <a:rPr lang="en-US" dirty="0" err="1"/>
              <a:t>Archiv</a:t>
            </a:r>
            <a:r>
              <a:rPr lang="en-US" dirty="0"/>
              <a:t> - European Journal of Physiology 2024</a:t>
            </a:r>
          </a:p>
          <a:p>
            <a:r>
              <a:rPr lang="en-US" dirty="0">
                <a:latin typeface="Segoe UI" panose="020B0502040204020203" pitchFamily="34" charset="0"/>
              </a:rPr>
              <a:t>K. Budde and F. Halleck: </a:t>
            </a:r>
            <a:r>
              <a:rPr lang="en-US" b="1" dirty="0">
                <a:latin typeface="Segoe UI" panose="020B0502040204020203" pitchFamily="34" charset="0"/>
              </a:rPr>
              <a:t>Six pills less: no benefit for bicarbonate supplementation in renal allograft recipients </a:t>
            </a:r>
            <a:r>
              <a:rPr lang="en-US" dirty="0">
                <a:latin typeface="Segoe UI" panose="020B0502040204020203" pitchFamily="34" charset="0"/>
              </a:rPr>
              <a:t>The Lancet 2023 Vol. 401 Issue 10376 Pages 526-52</a:t>
            </a:r>
            <a:endParaRPr lang="de-DE" dirty="0"/>
          </a:p>
        </p:txBody>
      </p:sp>
      <p:pic>
        <p:nvPicPr>
          <p:cNvPr id="5" name="Grafik 4">
            <a:extLst>
              <a:ext uri="{FF2B5EF4-FFF2-40B4-BE49-F238E27FC236}">
                <a16:creationId xmlns:a16="http://schemas.microsoft.com/office/drawing/2014/main" id="{10CDDDA3-F551-C051-0137-A109EDAD48A8}"/>
              </a:ext>
            </a:extLst>
          </p:cNvPr>
          <p:cNvPicPr>
            <a:picLocks noChangeAspect="1"/>
          </p:cNvPicPr>
          <p:nvPr/>
        </p:nvPicPr>
        <p:blipFill>
          <a:blip r:embed="rId4"/>
          <a:stretch>
            <a:fillRect/>
          </a:stretch>
        </p:blipFill>
        <p:spPr>
          <a:xfrm>
            <a:off x="-56423" y="2580551"/>
            <a:ext cx="12192000" cy="1696898"/>
          </a:xfrm>
          <a:prstGeom prst="rect">
            <a:avLst/>
          </a:prstGeom>
        </p:spPr>
      </p:pic>
      <p:sp>
        <p:nvSpPr>
          <p:cNvPr id="6" name="Rechteck 5">
            <a:extLst>
              <a:ext uri="{FF2B5EF4-FFF2-40B4-BE49-F238E27FC236}">
                <a16:creationId xmlns:a16="http://schemas.microsoft.com/office/drawing/2014/main" id="{509139C9-BD38-9B3E-4D06-7E820D14DC1D}"/>
              </a:ext>
            </a:extLst>
          </p:cNvPr>
          <p:cNvSpPr/>
          <p:nvPr/>
        </p:nvSpPr>
        <p:spPr bwMode="auto">
          <a:xfrm>
            <a:off x="1559496" y="436510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1872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a:lnSpc>
                <a:spcPct val="120000"/>
              </a:lnSpc>
            </a:pPr>
            <a:r>
              <a:rPr lang="de-DE" dirty="0">
                <a:latin typeface="Century Gothic" pitchFamily="34" charset="0"/>
                <a:cs typeface="Arial" pitchFamily="34" charset="0"/>
              </a:rPr>
              <a:t>Meine Interessenkonflikte innerhalb der letzten 12 Monate: </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Astra </a:t>
            </a:r>
            <a:r>
              <a:rPr lang="de-DE" sz="2000" b="1" dirty="0" err="1">
                <a:latin typeface="Century Gothic" pitchFamily="34" charset="0"/>
                <a:cs typeface="Arial" pitchFamily="34" charset="0"/>
              </a:rPr>
              <a:t>Zeneca</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Astellas</a:t>
            </a:r>
          </a:p>
          <a:p>
            <a:pPr marL="342900" indent="-342900">
              <a:lnSpc>
                <a:spcPct val="170000"/>
              </a:lnSpc>
              <a:buFontTx/>
              <a:buChar char="-"/>
            </a:pPr>
            <a:r>
              <a:rPr lang="de-DE" sz="2000" b="1" dirty="0">
                <a:latin typeface="Century Gothic" pitchFamily="34" charset="0"/>
                <a:cs typeface="Arial" pitchFamily="34" charset="0"/>
              </a:rPr>
              <a:t>Vifor </a:t>
            </a:r>
            <a:r>
              <a:rPr lang="de-DE" sz="2000" b="1" dirty="0" err="1">
                <a:latin typeface="Century Gothic" pitchFamily="34" charset="0"/>
                <a:cs typeface="Arial" pitchFamily="34" charset="0"/>
              </a:rPr>
              <a:t>Pharma</a:t>
            </a:r>
            <a:r>
              <a:rPr lang="de-DE" sz="2000" b="1"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Fresenius Medical Care</a:t>
            </a:r>
          </a:p>
          <a:p>
            <a:pPr>
              <a:lnSpc>
                <a:spcPct val="170000"/>
              </a:lnSpc>
            </a:pPr>
            <a:r>
              <a:rPr lang="de-DE" dirty="0">
                <a:latin typeface="Century Gothic" pitchFamily="34" charset="0"/>
                <a:cs typeface="Arial" pitchFamily="34" charset="0"/>
                <a:sym typeface="Wingdings"/>
              </a:rPr>
              <a:t> </a:t>
            </a:r>
            <a:r>
              <a:rPr lang="de-DE" dirty="0">
                <a:latin typeface="Century Gothic" pitchFamily="34" charset="0"/>
                <a:cs typeface="Arial" pitchFamily="34" charset="0"/>
              </a:rPr>
              <a:t>Honorare für Vortrags- und/ oder Beratertätigkeiten</a:t>
            </a:r>
            <a:r>
              <a:rPr lang="de-DE" dirty="0">
                <a:latin typeface="Century Gothic" pitchFamily="34" charset="0"/>
                <a:cs typeface="Arial" pitchFamily="34" charset="0"/>
                <a:sym typeface="Symbol"/>
              </a:rPr>
              <a:t>		</a:t>
            </a:r>
            <a:endParaRPr lang="de-DE" dirty="0">
              <a:latin typeface="Century Gothic" pitchFamily="34" charset="0"/>
              <a:cs typeface="Arial" pitchFamily="34" charset="0"/>
            </a:endParaRPr>
          </a:p>
          <a:p>
            <a:pPr>
              <a:lnSpc>
                <a:spcPct val="170000"/>
              </a:lnSpc>
            </a:pPr>
            <a:endParaRPr lang="de-DE" dirty="0">
              <a:latin typeface="Century Gothic" pitchFamily="34" charset="0"/>
              <a:cs typeface="Arial" pitchFamily="34" charset="0"/>
            </a:endParaRPr>
          </a:p>
          <a:p>
            <a:endParaRPr lang="de-DE" dirty="0"/>
          </a:p>
        </p:txBody>
      </p:sp>
      <p:sp>
        <p:nvSpPr>
          <p:cNvPr id="7" name="Textfeld 6">
            <a:extLst>
              <a:ext uri="{FF2B5EF4-FFF2-40B4-BE49-F238E27FC236}">
                <a16:creationId xmlns:a16="http://schemas.microsoft.com/office/drawing/2014/main" id="{10FC4F98-43D1-4DB8-BBD7-EF5FDDEB0726}"/>
              </a:ext>
            </a:extLst>
          </p:cNvPr>
          <p:cNvSpPr txBox="1"/>
          <p:nvPr/>
        </p:nvSpPr>
        <p:spPr>
          <a:xfrm>
            <a:off x="2063552" y="5366540"/>
            <a:ext cx="7494314" cy="835613"/>
          </a:xfrm>
          <a:prstGeom prst="rect">
            <a:avLst/>
          </a:prstGeom>
          <a:noFill/>
        </p:spPr>
        <p:txBody>
          <a:bodyPr wrap="square">
            <a:spAutoFit/>
          </a:bodyPr>
          <a:lstStyle/>
          <a:p>
            <a:r>
              <a:rPr lang="de-DE" sz="2000" b="1" dirty="0"/>
              <a:t>Fragen</a:t>
            </a:r>
            <a:r>
              <a:rPr lang="de-DE" sz="2000" dirty="0"/>
              <a:t> ?? </a:t>
            </a:r>
            <a:r>
              <a:rPr lang="de-DE" sz="2000" dirty="0">
                <a:sym typeface="Wingdings" panose="05000000000000000000" pitchFamily="2" charset="2"/>
              </a:rPr>
              <a:t> 	</a:t>
            </a:r>
            <a:r>
              <a:rPr lang="de-DE" sz="2000" b="1" dirty="0">
                <a:solidFill>
                  <a:schemeClr val="accent1"/>
                </a:solidFill>
              </a:rPr>
              <a:t>Post@CarstenHafer.de</a:t>
            </a:r>
          </a:p>
          <a:p>
            <a:r>
              <a:rPr lang="de-DE" sz="2000" b="1" dirty="0"/>
              <a:t>Vortrag</a:t>
            </a:r>
            <a:r>
              <a:rPr lang="de-DE" sz="2000" dirty="0"/>
              <a:t>  </a:t>
            </a:r>
            <a:r>
              <a:rPr lang="de-DE" sz="2000" dirty="0">
                <a:sym typeface="Wingdings" panose="05000000000000000000" pitchFamily="2" charset="2"/>
              </a:rPr>
              <a:t> 	</a:t>
            </a:r>
            <a:r>
              <a:rPr lang="de-DE" sz="2000" b="1" dirty="0">
                <a:solidFill>
                  <a:schemeClr val="accent1"/>
                </a:solidFill>
              </a:rPr>
              <a:t>praxis-kattenbuehl.de/downloads</a:t>
            </a:r>
          </a:p>
        </p:txBody>
      </p:sp>
    </p:spTree>
    <p:extLst>
      <p:ext uri="{BB962C8B-B14F-4D97-AF65-F5344CB8AC3E}">
        <p14:creationId xmlns:p14="http://schemas.microsoft.com/office/powerpoint/2010/main" val="4666192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26F97-DCCD-C0C7-A002-45AA9AD68EAF}"/>
              </a:ext>
            </a:extLst>
          </p:cNvPr>
          <p:cNvSpPr>
            <a:spLocks noGrp="1"/>
          </p:cNvSpPr>
          <p:nvPr>
            <p:ph type="title"/>
          </p:nvPr>
        </p:nvSpPr>
        <p:spPr/>
        <p:txBody>
          <a:bodyPr/>
          <a:lstStyle/>
          <a:p>
            <a:r>
              <a:rPr lang="de-DE" dirty="0"/>
              <a:t> </a:t>
            </a:r>
            <a:r>
              <a:rPr lang="de-DE" dirty="0" err="1"/>
              <a:t>Bicarbonatsubstitution</a:t>
            </a:r>
            <a:r>
              <a:rPr lang="de-DE" dirty="0"/>
              <a:t> bei </a:t>
            </a:r>
            <a:r>
              <a:rPr lang="de-DE" dirty="0" err="1"/>
              <a:t>NTx</a:t>
            </a:r>
            <a:r>
              <a:rPr lang="de-DE" dirty="0"/>
              <a:t> OHNE positiven Effekt</a:t>
            </a:r>
          </a:p>
        </p:txBody>
      </p:sp>
      <p:sp>
        <p:nvSpPr>
          <p:cNvPr id="4" name="Textfeld 3">
            <a:extLst>
              <a:ext uri="{FF2B5EF4-FFF2-40B4-BE49-F238E27FC236}">
                <a16:creationId xmlns:a16="http://schemas.microsoft.com/office/drawing/2014/main" id="{49976FF0-6134-F854-5A5C-CF9F08DD24B0}"/>
              </a:ext>
            </a:extLst>
          </p:cNvPr>
          <p:cNvSpPr txBox="1"/>
          <p:nvPr/>
        </p:nvSpPr>
        <p:spPr>
          <a:xfrm>
            <a:off x="911424" y="1196752"/>
            <a:ext cx="10369151" cy="2229328"/>
          </a:xfrm>
          <a:prstGeom prst="rect">
            <a:avLst/>
          </a:prstGeom>
          <a:noFill/>
        </p:spPr>
        <p:txBody>
          <a:bodyPr wrap="square">
            <a:spAutoFit/>
          </a:bodyPr>
          <a:lstStyle/>
          <a:p>
            <a:r>
              <a:rPr lang="de-DE" dirty="0"/>
              <a:t>Die Daten zeigen </a:t>
            </a:r>
            <a:r>
              <a:rPr lang="de-DE" b="1" dirty="0"/>
              <a:t>eindeutig </a:t>
            </a:r>
            <a:r>
              <a:rPr lang="de-DE" b="1" u="sng" dirty="0"/>
              <a:t>keine</a:t>
            </a:r>
            <a:r>
              <a:rPr lang="de-DE" b="1" dirty="0"/>
              <a:t> positiven Auswirkungen auf die Nierenfunktion </a:t>
            </a:r>
            <a:r>
              <a:rPr lang="de-DE" dirty="0"/>
              <a:t>und alle anderen Ergebnisparameter.</a:t>
            </a:r>
          </a:p>
          <a:p>
            <a:pPr marL="285750" indent="-285750">
              <a:buFont typeface="Wingdings" panose="05000000000000000000" pitchFamily="2" charset="2"/>
              <a:buChar char="à"/>
            </a:pPr>
            <a:r>
              <a:rPr lang="de-DE" b="1" dirty="0">
                <a:highlight>
                  <a:srgbClr val="40F927"/>
                </a:highlight>
                <a:sym typeface="Wingdings" panose="05000000000000000000" pitchFamily="2" charset="2"/>
              </a:rPr>
              <a:t>Natriumbicarbonat weggelassen, </a:t>
            </a:r>
            <a:r>
              <a:rPr lang="de-DE" b="1" dirty="0">
                <a:sym typeface="Wingdings" panose="05000000000000000000" pitchFamily="2" charset="2"/>
              </a:rPr>
              <a:t>um die Belastung durch Tabletten zu verringern</a:t>
            </a:r>
          </a:p>
          <a:p>
            <a:pPr marL="285750" indent="-285750">
              <a:buFont typeface="Wingdings" panose="05000000000000000000" pitchFamily="2" charset="2"/>
              <a:buChar char="à"/>
            </a:pPr>
            <a:r>
              <a:rPr lang="de-DE" b="1" dirty="0"/>
              <a:t>gastrointestinale Nebenwirkungen : </a:t>
            </a:r>
            <a:r>
              <a:rPr lang="de-DE" b="1" dirty="0">
                <a:solidFill>
                  <a:srgbClr val="FF0000"/>
                </a:solidFill>
              </a:rPr>
              <a:t>Blähungen</a:t>
            </a:r>
            <a:r>
              <a:rPr lang="de-DE" dirty="0"/>
              <a:t>  </a:t>
            </a:r>
          </a:p>
          <a:p>
            <a:endParaRPr lang="de-DE" b="1" dirty="0">
              <a:sym typeface="Wingdings" panose="05000000000000000000" pitchFamily="2" charset="2"/>
            </a:endParaRPr>
          </a:p>
          <a:p>
            <a:pPr marL="285750" indent="-285750">
              <a:buFont typeface="Wingdings" panose="05000000000000000000" pitchFamily="2" charset="2"/>
              <a:buChar char="à"/>
            </a:pPr>
            <a:endParaRPr lang="de-DE" b="1" dirty="0"/>
          </a:p>
        </p:txBody>
      </p:sp>
      <p:sp>
        <p:nvSpPr>
          <p:cNvPr id="5" name="Textfeld 4">
            <a:extLst>
              <a:ext uri="{FF2B5EF4-FFF2-40B4-BE49-F238E27FC236}">
                <a16:creationId xmlns:a16="http://schemas.microsoft.com/office/drawing/2014/main" id="{D57460FD-C1E9-8DC7-ADAB-234EF798123D}"/>
              </a:ext>
            </a:extLst>
          </p:cNvPr>
          <p:cNvSpPr txBox="1"/>
          <p:nvPr/>
        </p:nvSpPr>
        <p:spPr>
          <a:xfrm>
            <a:off x="600814" y="6237312"/>
            <a:ext cx="9577064" cy="633058"/>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en-US" dirty="0">
                <a:latin typeface="Segoe UI" panose="020B0502040204020203" pitchFamily="34" charset="0"/>
              </a:rPr>
              <a:t>K. Budde and F. Halleck: </a:t>
            </a:r>
            <a:r>
              <a:rPr lang="en-US" b="1" dirty="0">
                <a:latin typeface="Segoe UI" panose="020B0502040204020203" pitchFamily="34" charset="0"/>
              </a:rPr>
              <a:t>Six pills less: no benefit for bicarbonate supplementation in renal allograft recipients </a:t>
            </a:r>
            <a:r>
              <a:rPr lang="en-US" dirty="0">
                <a:latin typeface="Segoe UI" panose="020B0502040204020203" pitchFamily="34" charset="0"/>
              </a:rPr>
              <a:t>The Lancet 2023 Vol. 401 Issue 10376 Pages 526-52</a:t>
            </a:r>
          </a:p>
          <a:p>
            <a:r>
              <a:rPr lang="da-DK" sz="1000" dirty="0">
                <a:latin typeface="Segoe UI" panose="020B0502040204020203" pitchFamily="34" charset="0"/>
              </a:rPr>
              <a:t>N. Mohebbi et al.: </a:t>
            </a:r>
            <a:r>
              <a:rPr lang="de-DE" sz="1000" b="1" dirty="0">
                <a:latin typeface="Segoe UI" panose="020B0502040204020203" pitchFamily="34" charset="0"/>
              </a:rPr>
              <a:t>Sodium </a:t>
            </a:r>
            <a:r>
              <a:rPr lang="de-DE" sz="1000" b="1" dirty="0" err="1">
                <a:latin typeface="Segoe UI" panose="020B0502040204020203" pitchFamily="34" charset="0"/>
              </a:rPr>
              <a:t>bicarbonate</a:t>
            </a:r>
            <a:r>
              <a:rPr lang="de-DE" sz="1000" b="1" dirty="0">
                <a:latin typeface="Segoe UI" panose="020B0502040204020203" pitchFamily="34" charset="0"/>
              </a:rPr>
              <a:t> </a:t>
            </a:r>
            <a:r>
              <a:rPr lang="de-DE" sz="1000" b="1" dirty="0" err="1">
                <a:latin typeface="Segoe UI" panose="020B0502040204020203" pitchFamily="34" charset="0"/>
              </a:rPr>
              <a:t>for</a:t>
            </a:r>
            <a:r>
              <a:rPr lang="de-DE" sz="1000" b="1" dirty="0">
                <a:latin typeface="Segoe UI" panose="020B0502040204020203" pitchFamily="34" charset="0"/>
              </a:rPr>
              <a:t> </a:t>
            </a:r>
            <a:r>
              <a:rPr lang="de-DE" sz="1000" b="1" dirty="0" err="1">
                <a:latin typeface="Segoe UI" panose="020B0502040204020203" pitchFamily="34" charset="0"/>
              </a:rPr>
              <a:t>kidney</a:t>
            </a:r>
            <a:r>
              <a:rPr lang="de-DE" sz="1000" b="1" dirty="0">
                <a:latin typeface="Segoe UI" panose="020B0502040204020203" pitchFamily="34" charset="0"/>
              </a:rPr>
              <a:t> transplant </a:t>
            </a:r>
            <a:r>
              <a:rPr lang="de-DE" sz="1000" b="1" dirty="0" err="1">
                <a:latin typeface="Segoe UI" panose="020B0502040204020203" pitchFamily="34" charset="0"/>
              </a:rPr>
              <a:t>recipients</a:t>
            </a:r>
            <a:r>
              <a:rPr lang="de-DE" sz="1000" b="1" dirty="0">
                <a:latin typeface="Segoe UI" panose="020B0502040204020203" pitchFamily="34" charset="0"/>
              </a:rPr>
              <a:t> </a:t>
            </a:r>
            <a:r>
              <a:rPr lang="de-DE" sz="1000" b="1" dirty="0" err="1">
                <a:latin typeface="Segoe UI" panose="020B0502040204020203" pitchFamily="34" charset="0"/>
              </a:rPr>
              <a:t>with</a:t>
            </a:r>
            <a:r>
              <a:rPr lang="de-DE" sz="1000" b="1" dirty="0">
                <a:latin typeface="Segoe UI" panose="020B0502040204020203" pitchFamily="34" charset="0"/>
              </a:rPr>
              <a:t> </a:t>
            </a:r>
            <a:r>
              <a:rPr lang="de-DE" sz="1000" b="1" dirty="0" err="1">
                <a:latin typeface="Segoe UI" panose="020B0502040204020203" pitchFamily="34" charset="0"/>
              </a:rPr>
              <a:t>metabolic</a:t>
            </a:r>
            <a:r>
              <a:rPr lang="de-DE" sz="1000" b="1" dirty="0">
                <a:latin typeface="Segoe UI" panose="020B0502040204020203" pitchFamily="34" charset="0"/>
              </a:rPr>
              <a:t> </a:t>
            </a:r>
            <a:r>
              <a:rPr lang="de-DE" sz="1000" b="1" dirty="0" err="1">
                <a:latin typeface="Segoe UI" panose="020B0502040204020203" pitchFamily="34" charset="0"/>
              </a:rPr>
              <a:t>acidosis</a:t>
            </a:r>
            <a:r>
              <a:rPr lang="de-DE" sz="1000" b="1" dirty="0">
                <a:latin typeface="Segoe UI" panose="020B0502040204020203" pitchFamily="34" charset="0"/>
              </a:rPr>
              <a:t> in </a:t>
            </a:r>
            <a:r>
              <a:rPr lang="de-DE" sz="1000" b="1" dirty="0" err="1">
                <a:latin typeface="Segoe UI" panose="020B0502040204020203" pitchFamily="34" charset="0"/>
              </a:rPr>
              <a:t>Switzerland</a:t>
            </a:r>
            <a:r>
              <a:rPr lang="de-DE" sz="1000" b="1" dirty="0">
                <a:latin typeface="Segoe UI" panose="020B0502040204020203" pitchFamily="34" charset="0"/>
              </a:rPr>
              <a:t>: a </a:t>
            </a:r>
            <a:r>
              <a:rPr lang="de-DE" sz="1000" b="1" dirty="0" err="1">
                <a:latin typeface="Segoe UI" panose="020B0502040204020203" pitchFamily="34" charset="0"/>
              </a:rPr>
              <a:t>multicentre</a:t>
            </a:r>
            <a:r>
              <a:rPr lang="de-DE" sz="1000" b="1" dirty="0">
                <a:latin typeface="Segoe UI" panose="020B0502040204020203" pitchFamily="34" charset="0"/>
              </a:rPr>
              <a:t>, </a:t>
            </a:r>
            <a:r>
              <a:rPr lang="de-DE" sz="1000" b="1" dirty="0" err="1">
                <a:latin typeface="Segoe UI" panose="020B0502040204020203" pitchFamily="34" charset="0"/>
              </a:rPr>
              <a:t>randomised</a:t>
            </a:r>
            <a:r>
              <a:rPr lang="de-DE" sz="1000" b="1" dirty="0">
                <a:latin typeface="Segoe UI" panose="020B0502040204020203" pitchFamily="34" charset="0"/>
              </a:rPr>
              <a:t>, single-blind, </a:t>
            </a:r>
            <a:r>
              <a:rPr lang="de-DE" sz="1000" b="1" dirty="0" err="1">
                <a:latin typeface="Segoe UI" panose="020B0502040204020203" pitchFamily="34" charset="0"/>
              </a:rPr>
              <a:t>placebo-controlled</a:t>
            </a:r>
            <a:r>
              <a:rPr lang="de-DE" sz="1000" b="1" dirty="0">
                <a:latin typeface="Segoe UI" panose="020B0502040204020203" pitchFamily="34" charset="0"/>
              </a:rPr>
              <a:t>, </a:t>
            </a:r>
            <a:r>
              <a:rPr lang="de-DE" sz="1000" b="1" dirty="0" err="1">
                <a:latin typeface="Segoe UI" panose="020B0502040204020203" pitchFamily="34" charset="0"/>
              </a:rPr>
              <a:t>phase</a:t>
            </a:r>
            <a:r>
              <a:rPr lang="de-DE" sz="1000" b="1" dirty="0">
                <a:latin typeface="Segoe UI" panose="020B0502040204020203" pitchFamily="34" charset="0"/>
              </a:rPr>
              <a:t> 3 </a:t>
            </a:r>
            <a:r>
              <a:rPr lang="de-DE" sz="1000" b="1" dirty="0" err="1">
                <a:latin typeface="Segoe UI" panose="020B0502040204020203" pitchFamily="34" charset="0"/>
              </a:rPr>
              <a:t>trial</a:t>
            </a:r>
            <a:r>
              <a:rPr lang="de-DE" sz="1000" b="1" dirty="0">
                <a:latin typeface="Segoe UI" panose="020B0502040204020203" pitchFamily="34" charset="0"/>
              </a:rPr>
              <a:t> </a:t>
            </a:r>
            <a:r>
              <a:rPr lang="en-US" sz="1000" dirty="0">
                <a:latin typeface="Segoe UI" panose="020B0502040204020203" pitchFamily="34" charset="0"/>
              </a:rPr>
              <a:t>The Lancet 2023 Vol. 401 Issue 10376 Pages 557-567</a:t>
            </a:r>
          </a:p>
        </p:txBody>
      </p:sp>
      <p:pic>
        <p:nvPicPr>
          <p:cNvPr id="7" name="Grafik 6">
            <a:extLst>
              <a:ext uri="{FF2B5EF4-FFF2-40B4-BE49-F238E27FC236}">
                <a16:creationId xmlns:a16="http://schemas.microsoft.com/office/drawing/2014/main" id="{264CDE33-6F6D-3744-40C1-59429314FE3E}"/>
              </a:ext>
            </a:extLst>
          </p:cNvPr>
          <p:cNvPicPr>
            <a:picLocks noChangeAspect="1"/>
          </p:cNvPicPr>
          <p:nvPr/>
        </p:nvPicPr>
        <p:blipFill rotWithShape="1">
          <a:blip r:embed="rId3"/>
          <a:srcRect t="4027"/>
          <a:stretch/>
        </p:blipFill>
        <p:spPr>
          <a:xfrm>
            <a:off x="1000125" y="2744232"/>
            <a:ext cx="5771254" cy="3396331"/>
          </a:xfrm>
          <a:prstGeom prst="rect">
            <a:avLst/>
          </a:prstGeom>
        </p:spPr>
      </p:pic>
      <p:pic>
        <p:nvPicPr>
          <p:cNvPr id="9" name="Picture 2">
            <a:extLst>
              <a:ext uri="{FF2B5EF4-FFF2-40B4-BE49-F238E27FC236}">
                <a16:creationId xmlns:a16="http://schemas.microsoft.com/office/drawing/2014/main" id="{ED207056-7010-6083-2723-4C1FD65F1D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99" t="4835" r="-253" b="17466"/>
          <a:stretch/>
        </p:blipFill>
        <p:spPr bwMode="auto">
          <a:xfrm>
            <a:off x="7032104" y="2996952"/>
            <a:ext cx="4110295"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813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D8BB88-F829-F827-2FAD-E677247B87ED}"/>
              </a:ext>
            </a:extLst>
          </p:cNvPr>
          <p:cNvSpPr>
            <a:spLocks noGrp="1"/>
          </p:cNvSpPr>
          <p:nvPr>
            <p:ph idx="1"/>
          </p:nvPr>
        </p:nvSpPr>
        <p:spPr/>
        <p:txBody>
          <a:bodyPr/>
          <a:lstStyle/>
          <a:p>
            <a:r>
              <a:rPr lang="de-DE" b="1" dirty="0"/>
              <a:t>Fitness </a:t>
            </a:r>
            <a:br>
              <a:rPr lang="de-DE" b="1" dirty="0"/>
            </a:br>
            <a:r>
              <a:rPr lang="de-DE" dirty="0"/>
              <a:t>geriatrische Population (≥ 60 Jahre), 300 CKD-Patienten mit leichter MA </a:t>
            </a:r>
          </a:p>
          <a:p>
            <a:r>
              <a:rPr lang="de-DE" dirty="0"/>
              <a:t>Auswirkungen von Bikarbonat auf die körperliche Funktion </a:t>
            </a:r>
          </a:p>
          <a:p>
            <a:pPr marL="342900" indent="-342900">
              <a:buAutoNum type="arabicPeriod"/>
            </a:pPr>
            <a:r>
              <a:rPr lang="de-DE" b="1" dirty="0"/>
              <a:t>Keine Verbesserung der Fitness oder der Nierenfunktion</a:t>
            </a:r>
            <a:r>
              <a:rPr lang="de-DE" dirty="0"/>
              <a:t>  </a:t>
            </a:r>
          </a:p>
          <a:p>
            <a:pPr marL="342900" indent="-342900">
              <a:buAutoNum type="arabicPeriod"/>
            </a:pPr>
            <a:r>
              <a:rPr lang="de-DE" dirty="0" err="1"/>
              <a:t>Bikarbonatgruppe</a:t>
            </a:r>
            <a:r>
              <a:rPr lang="de-DE" dirty="0"/>
              <a:t>: mehr unerwünschte Ereignisse auf. </a:t>
            </a:r>
          </a:p>
          <a:p>
            <a:pPr marL="342900" indent="-342900">
              <a:buAutoNum type="arabicPeriod"/>
            </a:pPr>
            <a:endParaRPr lang="de-DE" dirty="0"/>
          </a:p>
          <a:p>
            <a:pPr algn="l"/>
            <a:r>
              <a:rPr lang="en-US" b="1" dirty="0" err="1"/>
              <a:t>Blutdruck</a:t>
            </a:r>
            <a:r>
              <a:rPr lang="en-US" dirty="0"/>
              <a:t>: </a:t>
            </a:r>
          </a:p>
          <a:p>
            <a:pPr algn="l"/>
            <a:r>
              <a:rPr lang="de-DE" dirty="0"/>
              <a:t>Meta-Analyse (2110 Patienten in 14 Studien) : kein relevanter Effekt  </a:t>
            </a:r>
          </a:p>
        </p:txBody>
      </p:sp>
      <p:sp>
        <p:nvSpPr>
          <p:cNvPr id="3" name="Titel 2">
            <a:extLst>
              <a:ext uri="{FF2B5EF4-FFF2-40B4-BE49-F238E27FC236}">
                <a16:creationId xmlns:a16="http://schemas.microsoft.com/office/drawing/2014/main" id="{878AC1BC-6D7A-AE5D-BB2C-6409FC815BCC}"/>
              </a:ext>
            </a:extLst>
          </p:cNvPr>
          <p:cNvSpPr>
            <a:spLocks noGrp="1"/>
          </p:cNvSpPr>
          <p:nvPr>
            <p:ph type="title"/>
          </p:nvPr>
        </p:nvSpPr>
        <p:spPr/>
        <p:txBody>
          <a:bodyPr/>
          <a:lstStyle/>
          <a:p>
            <a:r>
              <a:rPr lang="de-DE" dirty="0"/>
              <a:t>Besserung der Fitness oder des Blutdrucks</a:t>
            </a:r>
          </a:p>
        </p:txBody>
      </p:sp>
      <p:pic>
        <p:nvPicPr>
          <p:cNvPr id="5" name="Grafik 4">
            <a:extLst>
              <a:ext uri="{FF2B5EF4-FFF2-40B4-BE49-F238E27FC236}">
                <a16:creationId xmlns:a16="http://schemas.microsoft.com/office/drawing/2014/main" id="{18C4A7AA-C6F5-A3C3-5052-2FC972B9E380}"/>
              </a:ext>
            </a:extLst>
          </p:cNvPr>
          <p:cNvPicPr>
            <a:picLocks noChangeAspect="1"/>
          </p:cNvPicPr>
          <p:nvPr/>
        </p:nvPicPr>
        <p:blipFill>
          <a:blip r:embed="rId3"/>
          <a:stretch>
            <a:fillRect/>
          </a:stretch>
        </p:blipFill>
        <p:spPr>
          <a:xfrm>
            <a:off x="1631504" y="4037316"/>
            <a:ext cx="6438472" cy="1613043"/>
          </a:xfrm>
          <a:prstGeom prst="rect">
            <a:avLst/>
          </a:prstGeom>
        </p:spPr>
      </p:pic>
      <p:sp>
        <p:nvSpPr>
          <p:cNvPr id="7" name="Textfeld 6">
            <a:extLst>
              <a:ext uri="{FF2B5EF4-FFF2-40B4-BE49-F238E27FC236}">
                <a16:creationId xmlns:a16="http://schemas.microsoft.com/office/drawing/2014/main" id="{02A46889-D6C4-E523-A355-9E1F80F2F389}"/>
              </a:ext>
            </a:extLst>
          </p:cNvPr>
          <p:cNvSpPr txBox="1"/>
          <p:nvPr/>
        </p:nvSpPr>
        <p:spPr>
          <a:xfrm>
            <a:off x="623392" y="6050856"/>
            <a:ext cx="9550212" cy="836319"/>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en-US" sz="1100" b="0" i="0" u="none" strike="noStrike" baseline="0" dirty="0" err="1">
                <a:latin typeface="STIX-Regular"/>
              </a:rPr>
              <a:t>BiCARB</a:t>
            </a:r>
            <a:r>
              <a:rPr lang="en-US" sz="1100" b="0" i="0" u="none" strike="noStrike" baseline="0" dirty="0">
                <a:latin typeface="STIX-Regular"/>
              </a:rPr>
              <a:t> study group:</a:t>
            </a:r>
            <a:r>
              <a:rPr lang="en-US" sz="1100" b="1" i="0" u="none" strike="noStrike" baseline="0" dirty="0">
                <a:latin typeface="STIX-Regular"/>
              </a:rPr>
              <a:t> Clinical and cost-effectiveness of oral sodium bicarbonate therapy for older patients with chronic kidney disease and low-grade acidosis (</a:t>
            </a:r>
            <a:r>
              <a:rPr lang="en-US" sz="1100" b="1" i="0" u="none" strike="noStrike" baseline="0" dirty="0" err="1">
                <a:latin typeface="STIX-Regular"/>
              </a:rPr>
              <a:t>BiCARB</a:t>
            </a:r>
            <a:r>
              <a:rPr lang="en-US" sz="1100" b="1" i="0" u="none" strike="noStrike" baseline="0" dirty="0">
                <a:latin typeface="STIX-Regular"/>
              </a:rPr>
              <a:t>): a pragmatic </a:t>
            </a:r>
            <a:r>
              <a:rPr lang="en-US" sz="1100" b="1" i="0" u="none" strike="noStrike" baseline="0" dirty="0" err="1">
                <a:latin typeface="STIX-Regular"/>
              </a:rPr>
              <a:t>randomised</a:t>
            </a:r>
            <a:r>
              <a:rPr lang="en-US" sz="1100" b="1" i="0" u="none" strike="noStrike" baseline="0" dirty="0">
                <a:latin typeface="STIX-Regular"/>
              </a:rPr>
              <a:t>, double-blind, placebo-controlled trial. </a:t>
            </a:r>
            <a:r>
              <a:rPr lang="en-US" sz="1100" b="0" i="0" u="none" strike="noStrike" baseline="0" dirty="0">
                <a:latin typeface="STIX-Regular"/>
              </a:rPr>
              <a:t>BMC Med </a:t>
            </a:r>
            <a:r>
              <a:rPr lang="de-DE" sz="1100" b="0" i="0" u="none" strike="noStrike" baseline="0" dirty="0">
                <a:latin typeface="STIX-Regular"/>
              </a:rPr>
              <a:t>18:91. </a:t>
            </a:r>
            <a:r>
              <a:rPr lang="en-US" b="0" i="0" u="none" strike="noStrike" baseline="0" dirty="0">
                <a:latin typeface="STIX-Regular"/>
              </a:rPr>
              <a:t>(2020) </a:t>
            </a:r>
            <a:endParaRPr lang="de-DE" sz="1100" dirty="0"/>
          </a:p>
          <a:p>
            <a:r>
              <a:rPr lang="de-DE" dirty="0" err="1"/>
              <a:t>Beynon</a:t>
            </a:r>
            <a:r>
              <a:rPr lang="de-DE" dirty="0"/>
              <a:t>-Cobb B et al: </a:t>
            </a:r>
            <a:r>
              <a:rPr lang="en-US" b="1" dirty="0"/>
              <a:t>Effect of sodium bicarbonate on systolic blood pressure in CKD: a systematic review and meta-analysis. </a:t>
            </a:r>
            <a:br>
              <a:rPr lang="en-US" b="1" dirty="0"/>
            </a:br>
            <a:r>
              <a:rPr lang="en-US" dirty="0"/>
              <a:t>Clin J Am Soc Nephrol CJASN </a:t>
            </a:r>
            <a:r>
              <a:rPr lang="de-DE" dirty="0"/>
              <a:t>18:435–445. (2023)</a:t>
            </a:r>
          </a:p>
        </p:txBody>
      </p:sp>
      <p:pic>
        <p:nvPicPr>
          <p:cNvPr id="9" name="Grafik 8">
            <a:extLst>
              <a:ext uri="{FF2B5EF4-FFF2-40B4-BE49-F238E27FC236}">
                <a16:creationId xmlns:a16="http://schemas.microsoft.com/office/drawing/2014/main" id="{C788FF2D-864D-72BA-0415-9AC3855B4525}"/>
              </a:ext>
            </a:extLst>
          </p:cNvPr>
          <p:cNvPicPr>
            <a:picLocks noChangeAspect="1"/>
          </p:cNvPicPr>
          <p:nvPr/>
        </p:nvPicPr>
        <p:blipFill>
          <a:blip r:embed="rId4"/>
          <a:stretch>
            <a:fillRect/>
          </a:stretch>
        </p:blipFill>
        <p:spPr>
          <a:xfrm>
            <a:off x="8427927" y="1738456"/>
            <a:ext cx="3491353" cy="1935828"/>
          </a:xfrm>
          <a:prstGeom prst="rect">
            <a:avLst/>
          </a:prstGeom>
        </p:spPr>
      </p:pic>
    </p:spTree>
    <p:extLst>
      <p:ext uri="{BB962C8B-B14F-4D97-AF65-F5344CB8AC3E}">
        <p14:creationId xmlns:p14="http://schemas.microsoft.com/office/powerpoint/2010/main" val="10270632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30025CD-9CC7-27DD-AAE4-F0495A4E23A0}"/>
              </a:ext>
            </a:extLst>
          </p:cNvPr>
          <p:cNvSpPr>
            <a:spLocks noGrp="1"/>
          </p:cNvSpPr>
          <p:nvPr>
            <p:ph type="title"/>
          </p:nvPr>
        </p:nvSpPr>
        <p:spPr/>
        <p:txBody>
          <a:bodyPr/>
          <a:lstStyle/>
          <a:p>
            <a:r>
              <a:rPr lang="de-DE" dirty="0"/>
              <a:t>Was haben wir an Evidenz … </a:t>
            </a:r>
          </a:p>
        </p:txBody>
      </p:sp>
      <p:pic>
        <p:nvPicPr>
          <p:cNvPr id="5" name="Grafik 4">
            <a:extLst>
              <a:ext uri="{FF2B5EF4-FFF2-40B4-BE49-F238E27FC236}">
                <a16:creationId xmlns:a16="http://schemas.microsoft.com/office/drawing/2014/main" id="{A26D7AE4-D0C6-F4CF-9EDF-1DFEC276DDE3}"/>
              </a:ext>
            </a:extLst>
          </p:cNvPr>
          <p:cNvPicPr>
            <a:picLocks noChangeAspect="1"/>
          </p:cNvPicPr>
          <p:nvPr/>
        </p:nvPicPr>
        <p:blipFill>
          <a:blip r:embed="rId3"/>
          <a:stretch>
            <a:fillRect/>
          </a:stretch>
        </p:blipFill>
        <p:spPr>
          <a:xfrm>
            <a:off x="1559496" y="953367"/>
            <a:ext cx="7560840" cy="5377229"/>
          </a:xfrm>
          <a:prstGeom prst="rect">
            <a:avLst/>
          </a:prstGeom>
        </p:spPr>
      </p:pic>
      <p:sp>
        <p:nvSpPr>
          <p:cNvPr id="4" name="Textfeld 3">
            <a:extLst>
              <a:ext uri="{FF2B5EF4-FFF2-40B4-BE49-F238E27FC236}">
                <a16:creationId xmlns:a16="http://schemas.microsoft.com/office/drawing/2014/main" id="{D3B60E32-5290-EA3C-1C0D-9B33F88EFB6E}"/>
              </a:ext>
            </a:extLst>
          </p:cNvPr>
          <p:cNvSpPr txBox="1"/>
          <p:nvPr/>
        </p:nvSpPr>
        <p:spPr>
          <a:xfrm>
            <a:off x="2351584" y="6402554"/>
            <a:ext cx="7824192" cy="455446"/>
          </a:xfrm>
          <a:prstGeom prst="rect">
            <a:avLst/>
          </a:prstGeom>
        </p:spPr>
        <p:txBody>
          <a:bodyPr wrap="square">
            <a:spAutoFit/>
          </a:bodyPr>
          <a:lstStyle>
            <a:defPPr>
              <a:defRPr lang="de-DE"/>
            </a:defPPr>
            <a:lvl1pPr algn="r">
              <a:defRPr sz="1100" b="0" i="0" u="none" strike="noStrike" baseline="0">
                <a:solidFill>
                  <a:srgbClr val="00799B"/>
                </a:solidFill>
                <a:latin typeface="STIX-Regular"/>
                <a:cs typeface="Arial" panose="020B0604020202020204" pitchFamily="34" charset="0"/>
              </a:defRPr>
            </a:lvl1pPr>
          </a:lstStyle>
          <a:p>
            <a:r>
              <a:rPr lang="en-US" dirty="0" err="1"/>
              <a:t>Hultin</a:t>
            </a:r>
            <a:r>
              <a:rPr lang="en-US" dirty="0"/>
              <a:t> S, Hood C, Campbell KL, et al. </a:t>
            </a:r>
            <a:r>
              <a:rPr lang="en-US" b="1" dirty="0"/>
              <a:t>A systematic review and </a:t>
            </a:r>
            <a:r>
              <a:rPr lang="en-US" b="1" dirty="0" err="1"/>
              <a:t>metaanalysis</a:t>
            </a:r>
            <a:r>
              <a:rPr lang="en-US" b="1" dirty="0"/>
              <a:t> on effects of bicarbonate therapy on kidney outcomes. </a:t>
            </a:r>
            <a:r>
              <a:rPr lang="en-US" dirty="0"/>
              <a:t>Kidney </a:t>
            </a:r>
            <a:r>
              <a:rPr lang="de-DE" dirty="0" err="1"/>
              <a:t>Int</a:t>
            </a:r>
            <a:r>
              <a:rPr lang="de-DE" dirty="0"/>
              <a:t> Rep. 2021;6:695–705</a:t>
            </a:r>
          </a:p>
        </p:txBody>
      </p:sp>
    </p:spTree>
    <p:extLst>
      <p:ext uri="{BB962C8B-B14F-4D97-AF65-F5344CB8AC3E}">
        <p14:creationId xmlns:p14="http://schemas.microsoft.com/office/powerpoint/2010/main" val="252565221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745517-9919-C7ED-7D83-9F51A5DACFB3}"/>
              </a:ext>
            </a:extLst>
          </p:cNvPr>
          <p:cNvSpPr>
            <a:spLocks noGrp="1"/>
          </p:cNvSpPr>
          <p:nvPr>
            <p:ph type="title"/>
          </p:nvPr>
        </p:nvSpPr>
        <p:spPr/>
        <p:txBody>
          <a:bodyPr/>
          <a:lstStyle/>
          <a:p>
            <a:r>
              <a:rPr lang="de-DE" dirty="0"/>
              <a:t>Bessere Alternativen </a:t>
            </a:r>
          </a:p>
        </p:txBody>
      </p:sp>
      <p:pic>
        <p:nvPicPr>
          <p:cNvPr id="4" name="New picture">
            <a:extLst>
              <a:ext uri="{FF2B5EF4-FFF2-40B4-BE49-F238E27FC236}">
                <a16:creationId xmlns:a16="http://schemas.microsoft.com/office/drawing/2014/main" id="{5A5772C7-8D2B-6438-7C21-6421F9331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81" y="1121826"/>
            <a:ext cx="8208912" cy="461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6" name="Grafik 5" descr="Ein Bild, das Naturkost, Produkt, vegane Ernährung, Lebensmittelgruppe enthält.&#10;&#10;Automatisch generierte Beschreibung">
            <a:extLst>
              <a:ext uri="{FF2B5EF4-FFF2-40B4-BE49-F238E27FC236}">
                <a16:creationId xmlns:a16="http://schemas.microsoft.com/office/drawing/2014/main" id="{F6D73390-8556-D69A-2F6D-474E0B5E8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0296" y="1052736"/>
            <a:ext cx="3038923" cy="2520280"/>
          </a:xfrm>
          <a:prstGeom prst="rect">
            <a:avLst/>
          </a:prstGeom>
        </p:spPr>
      </p:pic>
      <p:pic>
        <p:nvPicPr>
          <p:cNvPr id="7" name="Picture 2" descr="http://blog.besserhaushalten.de/wp-content/uploads/2013/01/Pillen.jpg">
            <a:extLst>
              <a:ext uri="{FF2B5EF4-FFF2-40B4-BE49-F238E27FC236}">
                <a16:creationId xmlns:a16="http://schemas.microsoft.com/office/drawing/2014/main" id="{D706AF28-7D45-30FD-BEE6-52A8599F290B}"/>
              </a:ext>
            </a:extLst>
          </p:cNvPr>
          <p:cNvPicPr>
            <a:picLocks noChangeAspect="1" noChangeArrowheads="1"/>
          </p:cNvPicPr>
          <p:nvPr/>
        </p:nvPicPr>
        <p:blipFill>
          <a:blip r:embed="rId5"/>
          <a:srcRect l="19518" t="18889" r="27165" b="15556"/>
          <a:stretch>
            <a:fillRect/>
          </a:stretch>
        </p:blipFill>
        <p:spPr bwMode="auto">
          <a:xfrm>
            <a:off x="9277155" y="3901037"/>
            <a:ext cx="2107256" cy="1692714"/>
          </a:xfrm>
          <a:prstGeom prst="rect">
            <a:avLst/>
          </a:prstGeom>
          <a:ln>
            <a:solidFill>
              <a:schemeClr val="tx1"/>
            </a:solid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D91AAA3E-0EC0-AE4B-325E-3E17DC53A578}"/>
              </a:ext>
            </a:extLst>
          </p:cNvPr>
          <p:cNvSpPr txBox="1"/>
          <p:nvPr/>
        </p:nvSpPr>
        <p:spPr>
          <a:xfrm>
            <a:off x="551384" y="6411770"/>
            <a:ext cx="9630904" cy="455446"/>
          </a:xfrm>
          <a:prstGeom prst="rect">
            <a:avLst/>
          </a:prstGeom>
        </p:spPr>
        <p:txBody>
          <a:bodyPr wrap="square">
            <a:spAutoFit/>
          </a:bodyPr>
          <a:lstStyle>
            <a:defPPr>
              <a:defRPr lang="de-DE"/>
            </a:defPPr>
            <a:lvl1pPr algn="r">
              <a:defRPr sz="1100" b="0" i="0" u="none" strike="noStrike" baseline="0">
                <a:solidFill>
                  <a:srgbClr val="00799B"/>
                </a:solidFill>
                <a:latin typeface="STIX-Regular"/>
                <a:cs typeface="Arial" panose="020B0604020202020204" pitchFamily="34" charset="0"/>
              </a:defRPr>
            </a:lvl1pPr>
          </a:lstStyle>
          <a:p>
            <a:r>
              <a:rPr lang="de-DE" dirty="0"/>
              <a:t>N. </a:t>
            </a:r>
            <a:r>
              <a:rPr lang="de-DE" dirty="0" err="1"/>
              <a:t>Goraya</a:t>
            </a:r>
            <a:r>
              <a:rPr lang="de-DE" dirty="0"/>
              <a:t> et al</a:t>
            </a:r>
            <a:r>
              <a:rPr lang="de-DE" b="1" dirty="0"/>
              <a:t>: Fruit and </a:t>
            </a:r>
            <a:r>
              <a:rPr lang="de-DE" b="1" dirty="0" err="1"/>
              <a:t>Vegetable</a:t>
            </a:r>
            <a:r>
              <a:rPr lang="de-DE" b="1" dirty="0"/>
              <a:t> Treatment of </a:t>
            </a:r>
            <a:r>
              <a:rPr lang="de-DE" b="1" dirty="0" err="1"/>
              <a:t>Chronic</a:t>
            </a:r>
            <a:r>
              <a:rPr lang="de-DE" b="1" dirty="0"/>
              <a:t> </a:t>
            </a:r>
            <a:r>
              <a:rPr lang="de-DE" b="1" dirty="0" err="1"/>
              <a:t>Kidney</a:t>
            </a:r>
            <a:r>
              <a:rPr lang="de-DE" b="1" dirty="0"/>
              <a:t> Disease-</a:t>
            </a:r>
            <a:r>
              <a:rPr lang="de-DE" b="1" dirty="0" err="1"/>
              <a:t>Related</a:t>
            </a:r>
            <a:r>
              <a:rPr lang="de-DE" b="1" dirty="0"/>
              <a:t> </a:t>
            </a:r>
            <a:r>
              <a:rPr lang="de-DE" b="1" dirty="0" err="1"/>
              <a:t>Metabolic</a:t>
            </a:r>
            <a:r>
              <a:rPr lang="de-DE" b="1" dirty="0"/>
              <a:t> Acidosis </a:t>
            </a:r>
            <a:r>
              <a:rPr lang="de-DE" b="1" dirty="0" err="1"/>
              <a:t>Reduces</a:t>
            </a:r>
            <a:r>
              <a:rPr lang="de-DE" b="1" dirty="0"/>
              <a:t> </a:t>
            </a:r>
            <a:r>
              <a:rPr lang="de-DE" b="1" dirty="0" err="1"/>
              <a:t>Cardiovascular</a:t>
            </a:r>
            <a:r>
              <a:rPr lang="de-DE" b="1" dirty="0"/>
              <a:t> Risk </a:t>
            </a:r>
            <a:r>
              <a:rPr lang="de-DE" b="1" dirty="0" err="1"/>
              <a:t>Better</a:t>
            </a:r>
            <a:r>
              <a:rPr lang="de-DE" b="1" dirty="0"/>
              <a:t> </a:t>
            </a:r>
            <a:r>
              <a:rPr lang="de-DE" b="1" dirty="0" err="1"/>
              <a:t>than</a:t>
            </a:r>
            <a:r>
              <a:rPr lang="de-DE" b="1" dirty="0"/>
              <a:t> Sodium Bicarbonate. </a:t>
            </a:r>
            <a:r>
              <a:rPr lang="en-US" dirty="0"/>
              <a:t>American Journal of Nephrology 2019 Vol. 49 Issue 6 Pages 438-448</a:t>
            </a:r>
            <a:endParaRPr lang="de-DE" dirty="0"/>
          </a:p>
        </p:txBody>
      </p:sp>
    </p:spTree>
    <p:extLst>
      <p:ext uri="{BB962C8B-B14F-4D97-AF65-F5344CB8AC3E}">
        <p14:creationId xmlns:p14="http://schemas.microsoft.com/office/powerpoint/2010/main" val="256627623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FCDADE4-D966-2031-63ED-1F9DA81C6CE4}"/>
              </a:ext>
            </a:extLst>
          </p:cNvPr>
          <p:cNvPicPr>
            <a:picLocks noGrp="1" noChangeAspect="1"/>
          </p:cNvPicPr>
          <p:nvPr>
            <p:ph idx="1"/>
          </p:nvPr>
        </p:nvPicPr>
        <p:blipFill>
          <a:blip r:embed="rId2"/>
          <a:stretch>
            <a:fillRect/>
          </a:stretch>
        </p:blipFill>
        <p:spPr>
          <a:xfrm>
            <a:off x="100643" y="1988840"/>
            <a:ext cx="11900013" cy="2350758"/>
          </a:xfrm>
        </p:spPr>
      </p:pic>
      <p:sp>
        <p:nvSpPr>
          <p:cNvPr id="3" name="Titel 2">
            <a:extLst>
              <a:ext uri="{FF2B5EF4-FFF2-40B4-BE49-F238E27FC236}">
                <a16:creationId xmlns:a16="http://schemas.microsoft.com/office/drawing/2014/main" id="{04C79CBF-709A-5097-5F40-48DA8CDA590A}"/>
              </a:ext>
            </a:extLst>
          </p:cNvPr>
          <p:cNvSpPr>
            <a:spLocks noGrp="1"/>
          </p:cNvSpPr>
          <p:nvPr>
            <p:ph type="title"/>
          </p:nvPr>
        </p:nvSpPr>
        <p:spPr/>
        <p:txBody>
          <a:bodyPr/>
          <a:lstStyle/>
          <a:p>
            <a:r>
              <a:rPr lang="de-DE" dirty="0"/>
              <a:t>KDIGO Leitlinien 2024 – unser neuer heiliger Gral </a:t>
            </a:r>
          </a:p>
        </p:txBody>
      </p:sp>
      <p:sp>
        <p:nvSpPr>
          <p:cNvPr id="2" name="Rechteck 1">
            <a:extLst>
              <a:ext uri="{FF2B5EF4-FFF2-40B4-BE49-F238E27FC236}">
                <a16:creationId xmlns:a16="http://schemas.microsoft.com/office/drawing/2014/main" id="{B649B8B4-42B3-FF5A-AAF9-29D7979A3290}"/>
              </a:ext>
            </a:extLst>
          </p:cNvPr>
          <p:cNvSpPr/>
          <p:nvPr/>
        </p:nvSpPr>
        <p:spPr bwMode="auto">
          <a:xfrm>
            <a:off x="3791744" y="2985662"/>
            <a:ext cx="1246714" cy="443337"/>
          </a:xfrm>
          <a:prstGeom prst="rect">
            <a:avLst/>
          </a:prstGeom>
          <a:solidFill>
            <a:srgbClr val="92D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7364691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CA5AF64-EE79-2AE9-388C-C703AFD71132}"/>
              </a:ext>
            </a:extLst>
          </p:cNvPr>
          <p:cNvSpPr>
            <a:spLocks noGrp="1"/>
          </p:cNvSpPr>
          <p:nvPr>
            <p:ph idx="1"/>
          </p:nvPr>
        </p:nvSpPr>
        <p:spPr>
          <a:xfrm>
            <a:off x="2207568" y="1439862"/>
            <a:ext cx="7704856" cy="3810000"/>
          </a:xfrm>
        </p:spPr>
        <p:txBody>
          <a:bodyPr/>
          <a:lstStyle/>
          <a:p>
            <a:pPr algn="l"/>
            <a:endParaRPr lang="de-DE" sz="1800" b="0" i="0" u="none" strike="noStrike" baseline="0" dirty="0">
              <a:solidFill>
                <a:srgbClr val="000000"/>
              </a:solidFill>
              <a:latin typeface="Shaker 2 Lancet"/>
            </a:endParaRPr>
          </a:p>
          <a:p>
            <a:pPr algn="ctr"/>
            <a:r>
              <a:rPr lang="de-DE" sz="3600" b="0" i="0" u="none" strike="noStrike" baseline="0" dirty="0">
                <a:solidFill>
                  <a:srgbClr val="000000"/>
                </a:solidFill>
                <a:latin typeface="Shaker 2 Lancet"/>
              </a:rPr>
              <a:t> Patienten sollten auf der Grundlage der besten Erkenntnisse und nicht anhand von Laborwerten oder Hypothesen behandelt werden </a:t>
            </a:r>
            <a:endParaRPr lang="de-DE" sz="3600" dirty="0"/>
          </a:p>
        </p:txBody>
      </p:sp>
      <p:sp>
        <p:nvSpPr>
          <p:cNvPr id="3" name="Titel 2">
            <a:extLst>
              <a:ext uri="{FF2B5EF4-FFF2-40B4-BE49-F238E27FC236}">
                <a16:creationId xmlns:a16="http://schemas.microsoft.com/office/drawing/2014/main" id="{D7082E0D-E5B8-4A71-1BA5-32DD1674B5E7}"/>
              </a:ext>
            </a:extLst>
          </p:cNvPr>
          <p:cNvSpPr>
            <a:spLocks noGrp="1"/>
          </p:cNvSpPr>
          <p:nvPr>
            <p:ph type="title"/>
          </p:nvPr>
        </p:nvSpPr>
        <p:spPr/>
        <p:txBody>
          <a:bodyPr/>
          <a:lstStyle/>
          <a:p>
            <a:endParaRPr lang="de-DE"/>
          </a:p>
        </p:txBody>
      </p:sp>
      <p:sp>
        <p:nvSpPr>
          <p:cNvPr id="5" name="Rectangle 4">
            <a:extLst>
              <a:ext uri="{FF2B5EF4-FFF2-40B4-BE49-F238E27FC236}">
                <a16:creationId xmlns:a16="http://schemas.microsoft.com/office/drawing/2014/main" id="{78467F59-65F0-1413-4093-8EA17317E386}"/>
              </a:ext>
            </a:extLst>
          </p:cNvPr>
          <p:cNvSpPr>
            <a:spLocks noChangeArrowheads="1"/>
          </p:cNvSpPr>
          <p:nvPr/>
        </p:nvSpPr>
        <p:spPr bwMode="auto">
          <a:xfrm>
            <a:off x="1199456" y="1089025"/>
            <a:ext cx="9201441" cy="4679950"/>
          </a:xfrm>
          <a:prstGeom prst="rect">
            <a:avLst/>
          </a:prstGeom>
          <a:solidFill>
            <a:schemeClr val="bg1"/>
          </a:solidFill>
          <a:ln w="9525">
            <a:noFill/>
            <a:miter lim="800000"/>
            <a:headEnd/>
            <a:tailEnd/>
          </a:ln>
          <a:effectLst/>
        </p:spPr>
        <p:txBody>
          <a:bodyPr wrap="none" anchor="ctr"/>
          <a:lstStyle/>
          <a:p>
            <a:pPr>
              <a:defRPr/>
            </a:pPr>
            <a:r>
              <a:rPr lang="de-DE" sz="8000" b="1" dirty="0" err="1">
                <a:solidFill>
                  <a:srgbClr val="FF0000"/>
                </a:solidFill>
                <a:effectLst>
                  <a:outerShdw blurRad="38100" dist="38100" dir="2700000" algn="tl">
                    <a:srgbClr val="C0C0C0"/>
                  </a:outerShdw>
                </a:effectLst>
                <a:latin typeface="Arial" charset="0"/>
              </a:rPr>
              <a:t>Treat</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patient</a:t>
            </a:r>
            <a:endParaRPr lang="de-DE" sz="8000" b="1" dirty="0">
              <a:solidFill>
                <a:srgbClr val="FF0000"/>
              </a:solidFill>
              <a:effectLst>
                <a:outerShdw blurRad="38100" dist="38100" dir="2700000" algn="tl">
                  <a:srgbClr val="C0C0C0"/>
                </a:outerShdw>
              </a:effectLst>
              <a:latin typeface="Arial" charset="0"/>
            </a:endParaRPr>
          </a:p>
          <a:p>
            <a:pPr>
              <a:defRPr/>
            </a:pPr>
            <a:r>
              <a:rPr lang="de-DE" sz="8000" b="1" dirty="0">
                <a:solidFill>
                  <a:srgbClr val="FF0000"/>
                </a:solidFill>
                <a:effectLst>
                  <a:outerShdw blurRad="38100" dist="38100" dir="2700000" algn="tl">
                    <a:srgbClr val="C0C0C0"/>
                  </a:outerShdw>
                </a:effectLst>
                <a:latin typeface="Arial" charset="0"/>
              </a:rPr>
              <a:t>not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numbers</a:t>
            </a:r>
            <a:r>
              <a:rPr lang="de-DE" sz="8000" b="1" dirty="0">
                <a:solidFill>
                  <a:srgbClr val="FF0000"/>
                </a:solidFill>
                <a:effectLst>
                  <a:outerShdw blurRad="38100" dist="38100" dir="2700000" algn="tl">
                    <a:srgbClr val="C0C0C0"/>
                  </a:outerShdw>
                </a:effectLst>
                <a:latin typeface="Arial" charset="0"/>
              </a:rPr>
              <a:t> !!</a:t>
            </a:r>
          </a:p>
        </p:txBody>
      </p:sp>
    </p:spTree>
    <p:extLst>
      <p:ext uri="{BB962C8B-B14F-4D97-AF65-F5344CB8AC3E}">
        <p14:creationId xmlns:p14="http://schemas.microsoft.com/office/powerpoint/2010/main" val="143741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2640013" y="765176"/>
            <a:ext cx="7429832" cy="1655967"/>
          </a:xfrm>
          <a:prstGeom prst="rect">
            <a:avLst/>
          </a:prstGeom>
          <a:noFill/>
          <a:ln w="9525" algn="ctr">
            <a:noFill/>
            <a:miter lim="800000"/>
            <a:headEnd/>
            <a:tailEnd/>
          </a:ln>
          <a:effectLst/>
        </p:spPr>
        <p:txBody>
          <a:bodyPr wrap="none" lIns="90000" tIns="46800" rIns="90000" bIns="46800">
            <a:spAutoFit/>
          </a:bodyPr>
          <a:lstStyle/>
          <a:p>
            <a:r>
              <a:rPr lang="de-DE" sz="10000" b="1">
                <a:effectLst>
                  <a:outerShdw blurRad="38100" dist="38100" dir="2700000" algn="tl">
                    <a:srgbClr val="C0C0C0"/>
                  </a:outerShdw>
                </a:effectLst>
              </a:rPr>
              <a:t>Vielen Dank</a:t>
            </a:r>
          </a:p>
        </p:txBody>
      </p:sp>
      <p:pic>
        <p:nvPicPr>
          <p:cNvPr id="381955" name="Picture 3" descr="59889"/>
          <p:cNvPicPr>
            <a:picLocks noChangeAspect="1" noChangeArrowheads="1"/>
          </p:cNvPicPr>
          <p:nvPr/>
        </p:nvPicPr>
        <p:blipFill>
          <a:blip r:embed="rId3" cstate="print"/>
          <a:srcRect/>
          <a:stretch>
            <a:fillRect/>
          </a:stretch>
        </p:blipFill>
        <p:spPr bwMode="auto">
          <a:xfrm>
            <a:off x="2286000" y="2636912"/>
            <a:ext cx="3810000" cy="2857500"/>
          </a:xfrm>
          <a:prstGeom prst="rect">
            <a:avLst/>
          </a:prstGeom>
          <a:noFill/>
        </p:spPr>
      </p:pic>
      <p:pic>
        <p:nvPicPr>
          <p:cNvPr id="2" name="Picture 2" descr="http://blog.besserhaushalten.de/wp-content/uploads/2013/01/Pillen.jpg">
            <a:extLst>
              <a:ext uri="{FF2B5EF4-FFF2-40B4-BE49-F238E27FC236}">
                <a16:creationId xmlns:a16="http://schemas.microsoft.com/office/drawing/2014/main" id="{FFEEA3D7-03E4-0534-A83F-51050CB37F1C}"/>
              </a:ext>
            </a:extLst>
          </p:cNvPr>
          <p:cNvPicPr>
            <a:picLocks noChangeAspect="1" noChangeArrowheads="1"/>
          </p:cNvPicPr>
          <p:nvPr/>
        </p:nvPicPr>
        <p:blipFill>
          <a:blip r:embed="rId4"/>
          <a:srcRect l="19518" t="18889" r="27165" b="15556"/>
          <a:stretch>
            <a:fillRect/>
          </a:stretch>
        </p:blipFill>
        <p:spPr bwMode="auto">
          <a:xfrm>
            <a:off x="6528048" y="2636912"/>
            <a:ext cx="3557296" cy="2857500"/>
          </a:xfrm>
          <a:prstGeom prst="rect">
            <a:avLst/>
          </a:prstGeom>
          <a:ln>
            <a:solidFill>
              <a:schemeClr val="tx1"/>
            </a:solidFill>
          </a:ln>
          <a:effectLst>
            <a:outerShdw blurRad="292100" dist="139700" dir="2700000" algn="tl" rotWithShape="0">
              <a:srgbClr val="333333">
                <a:alpha val="65000"/>
              </a:srgbClr>
            </a:outerShdw>
          </a:effectLst>
        </p:spPr>
      </p:pic>
      <p:cxnSp>
        <p:nvCxnSpPr>
          <p:cNvPr id="4" name="Gerade Verbindung mit Pfeil 3">
            <a:extLst>
              <a:ext uri="{FF2B5EF4-FFF2-40B4-BE49-F238E27FC236}">
                <a16:creationId xmlns:a16="http://schemas.microsoft.com/office/drawing/2014/main" id="{CA2407F1-D37D-A834-B8F9-1868D153FC46}"/>
              </a:ext>
            </a:extLst>
          </p:cNvPr>
          <p:cNvCxnSpPr/>
          <p:nvPr/>
        </p:nvCxnSpPr>
        <p:spPr bwMode="auto">
          <a:xfrm>
            <a:off x="7392144" y="3789295"/>
            <a:ext cx="1152128" cy="1080120"/>
          </a:xfrm>
          <a:prstGeom prst="straightConnector1">
            <a:avLst/>
          </a:prstGeom>
          <a:noFill/>
          <a:ln w="1016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a:extLst>
              <a:ext uri="{FF2B5EF4-FFF2-40B4-BE49-F238E27FC236}">
                <a16:creationId xmlns:a16="http://schemas.microsoft.com/office/drawing/2014/main" id="{D26F378A-79CC-F67D-FBF0-A22E93DB4303}"/>
              </a:ext>
            </a:extLst>
          </p:cNvPr>
          <p:cNvCxnSpPr/>
          <p:nvPr/>
        </p:nvCxnSpPr>
        <p:spPr bwMode="auto">
          <a:xfrm flipH="1">
            <a:off x="7320136" y="4005064"/>
            <a:ext cx="1080120" cy="1008112"/>
          </a:xfrm>
          <a:prstGeom prst="straightConnector1">
            <a:avLst/>
          </a:prstGeom>
          <a:noFill/>
          <a:ln w="1016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206240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altLang="de-DE" dirty="0">
                <a:solidFill>
                  <a:schemeClr val="tx1"/>
                </a:solidFill>
              </a:rPr>
              <a:t>Met. Azidose </a:t>
            </a:r>
            <a:r>
              <a:rPr lang="en-US" altLang="de-DE" dirty="0" err="1">
                <a:solidFill>
                  <a:schemeClr val="tx1"/>
                </a:solidFill>
              </a:rPr>
              <a:t>mit</a:t>
            </a:r>
            <a:r>
              <a:rPr lang="en-US" altLang="de-DE" dirty="0">
                <a:solidFill>
                  <a:schemeClr val="tx1"/>
                </a:solidFill>
              </a:rPr>
              <a:t> HOHER AL</a:t>
            </a:r>
            <a:br>
              <a:rPr lang="en-US" altLang="de-DE" dirty="0">
                <a:solidFill>
                  <a:schemeClr val="tx1"/>
                </a:solidFill>
              </a:rPr>
            </a:br>
            <a:r>
              <a:rPr lang="de-DE" altLang="de-DE" sz="2000" dirty="0">
                <a:solidFill>
                  <a:schemeClr val="tx1"/>
                </a:solidFill>
              </a:rPr>
              <a:t>Exogene / endogene </a:t>
            </a:r>
            <a:r>
              <a:rPr lang="de-DE" altLang="de-DE" sz="2000" dirty="0" err="1">
                <a:solidFill>
                  <a:schemeClr val="accent2"/>
                </a:solidFill>
              </a:rPr>
              <a:t>Säurenbelastung</a:t>
            </a:r>
            <a:endParaRPr lang="de-DE" sz="2000" dirty="0">
              <a:solidFill>
                <a:schemeClr val="accent2"/>
              </a:solidFill>
            </a:endParaRPr>
          </a:p>
        </p:txBody>
      </p:sp>
      <p:sp>
        <p:nvSpPr>
          <p:cNvPr id="66563" name="Rectangle 3"/>
          <p:cNvSpPr>
            <a:spLocks noGrp="1" noChangeArrowheads="1"/>
          </p:cNvSpPr>
          <p:nvPr>
            <p:ph type="body" idx="4294967295"/>
          </p:nvPr>
        </p:nvSpPr>
        <p:spPr>
          <a:xfrm>
            <a:off x="2895600" y="2455863"/>
            <a:ext cx="7772400" cy="3352800"/>
          </a:xfrm>
        </p:spPr>
        <p:txBody>
          <a:bodyPr/>
          <a:lstStyle/>
          <a:p>
            <a:pPr>
              <a:tabLst>
                <a:tab pos="858838" algn="l"/>
              </a:tabLst>
            </a:pPr>
            <a:r>
              <a:rPr lang="en-US" altLang="de-DE" u="sng"/>
              <a:t>MUDPILERS </a:t>
            </a:r>
            <a:endParaRPr lang="en-US" altLang="de-DE">
              <a:solidFill>
                <a:srgbClr val="FFC000"/>
              </a:solidFill>
            </a:endParaRPr>
          </a:p>
          <a:p>
            <a:pPr>
              <a:tabLst>
                <a:tab pos="858838" algn="l"/>
              </a:tabLst>
            </a:pPr>
            <a:r>
              <a:rPr lang="en-US" altLang="de-DE" sz="2000"/>
              <a:t>M:	Methanol</a:t>
            </a:r>
            <a:br>
              <a:rPr lang="en-US" altLang="de-DE" sz="2000"/>
            </a:br>
            <a:r>
              <a:rPr lang="en-US" altLang="de-DE" sz="2000"/>
              <a:t>U:	Urämie (</a:t>
            </a:r>
            <a:r>
              <a:rPr lang="en-US" altLang="de-DE" sz="2000" i="1"/>
              <a:t>moderate AL</a:t>
            </a:r>
            <a:r>
              <a:rPr lang="en-US" altLang="de-DE" sz="2000"/>
              <a:t>)</a:t>
            </a:r>
            <a:br>
              <a:rPr lang="en-US" altLang="de-DE" sz="2000"/>
            </a:br>
            <a:r>
              <a:rPr lang="en-US" altLang="de-DE" sz="2000"/>
              <a:t>D:	Diabetische KetoAzidose</a:t>
            </a:r>
            <a:br>
              <a:rPr lang="en-US" altLang="de-DE" sz="2000"/>
            </a:br>
            <a:r>
              <a:rPr lang="en-US" altLang="de-DE" sz="2000"/>
              <a:t>P:	Paraldehyd / Phosphor</a:t>
            </a:r>
            <a:br>
              <a:rPr lang="en-US" altLang="de-DE" sz="2000"/>
            </a:br>
            <a:r>
              <a:rPr lang="en-US" altLang="de-DE" sz="2000"/>
              <a:t>I: 	Intoxikation / Ingestion INH</a:t>
            </a:r>
            <a:br>
              <a:rPr lang="en-US" altLang="de-DE" sz="2000"/>
            </a:br>
            <a:r>
              <a:rPr lang="en-US" altLang="de-DE" sz="2000"/>
              <a:t>L:	Lactat Azidose</a:t>
            </a:r>
            <a:br>
              <a:rPr lang="en-US" altLang="de-DE" sz="2000"/>
            </a:br>
            <a:r>
              <a:rPr lang="en-US" altLang="de-DE" sz="2000"/>
              <a:t>E:	Ethylenglycol</a:t>
            </a:r>
            <a:br>
              <a:rPr lang="en-US" altLang="de-DE" sz="2000"/>
            </a:br>
            <a:r>
              <a:rPr lang="en-US" altLang="de-DE" sz="2000"/>
              <a:t>R:	Rhabdomyolyse </a:t>
            </a:r>
            <a:br>
              <a:rPr lang="en-US" altLang="de-DE" sz="2000"/>
            </a:br>
            <a:r>
              <a:rPr lang="en-US" altLang="de-DE" sz="2000"/>
              <a:t>S:	Salicylate </a:t>
            </a:r>
          </a:p>
        </p:txBody>
      </p:sp>
      <p:sp>
        <p:nvSpPr>
          <p:cNvPr id="2" name="Textfeld 1"/>
          <p:cNvSpPr txBox="1">
            <a:spLocks noChangeArrowheads="1"/>
          </p:cNvSpPr>
          <p:nvPr/>
        </p:nvSpPr>
        <p:spPr bwMode="auto">
          <a:xfrm>
            <a:off x="2284414" y="1336675"/>
            <a:ext cx="7915275" cy="100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1400">
                <a:solidFill>
                  <a:schemeClr val="tx1"/>
                </a:solidFill>
                <a:latin typeface="Arial" panose="020B0604020202020204" pitchFamily="34" charset="0"/>
                <a:ea typeface="MS PGothic" panose="020B0600070205080204" pitchFamily="34" charset="-128"/>
              </a:defRPr>
            </a:lvl1pPr>
            <a:lvl2pPr marL="742950" indent="-285750">
              <a:defRPr sz="1400">
                <a:solidFill>
                  <a:schemeClr val="tx1"/>
                </a:solidFill>
                <a:latin typeface="Arial" panose="020B0604020202020204" pitchFamily="34" charset="0"/>
                <a:ea typeface="MS PGothic" panose="020B0600070205080204" pitchFamily="34" charset="-128"/>
              </a:defRPr>
            </a:lvl2pPr>
            <a:lvl3pPr marL="1143000" indent="-228600">
              <a:defRPr sz="1400">
                <a:solidFill>
                  <a:schemeClr val="tx1"/>
                </a:solidFill>
                <a:latin typeface="Arial" panose="020B0604020202020204" pitchFamily="34" charset="0"/>
                <a:ea typeface="MS PGothic" panose="020B0600070205080204" pitchFamily="34" charset="-128"/>
              </a:defRPr>
            </a:lvl3pPr>
            <a:lvl4pPr marL="1600200" indent="-228600">
              <a:defRPr sz="1400">
                <a:solidFill>
                  <a:schemeClr val="tx1"/>
                </a:solidFill>
                <a:latin typeface="Arial" panose="020B0604020202020204" pitchFamily="34" charset="0"/>
                <a:ea typeface="MS PGothic" panose="020B0600070205080204" pitchFamily="34" charset="-128"/>
              </a:defRPr>
            </a:lvl4pPr>
            <a:lvl5pPr marL="2057400" indent="-228600">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MS PGothic" panose="020B0600070205080204" pitchFamily="34" charset="-128"/>
              </a:defRPr>
            </a:lvl9pPr>
          </a:lstStyle>
          <a:p>
            <a:pPr algn="ctr">
              <a:buFont typeface="Wingdings" panose="05000000000000000000" pitchFamily="2" charset="2"/>
              <a:buChar char="à"/>
            </a:pPr>
            <a:r>
              <a:rPr lang="de-DE" altLang="de-DE" sz="2800" b="1" dirty="0">
                <a:solidFill>
                  <a:srgbClr val="FF0000"/>
                </a:solidFill>
                <a:cs typeface="Arial" panose="020B0604020202020204" pitchFamily="34" charset="0"/>
              </a:rPr>
              <a:t>Bicarbonat hilft NICHT  </a:t>
            </a:r>
            <a:br>
              <a:rPr lang="de-DE" altLang="de-DE" sz="2800" b="1" dirty="0">
                <a:solidFill>
                  <a:srgbClr val="FF0000"/>
                </a:solidFill>
                <a:cs typeface="Arial" panose="020B0604020202020204" pitchFamily="34" charset="0"/>
              </a:rPr>
            </a:br>
            <a:r>
              <a:rPr lang="de-DE" altLang="de-DE" sz="2800" b="1" dirty="0">
                <a:solidFill>
                  <a:srgbClr val="FF0000"/>
                </a:solidFill>
                <a:cs typeface="Arial" panose="020B0604020202020204" pitchFamily="34" charset="0"/>
              </a:rPr>
              <a:t>(nur dem Gewissen)</a:t>
            </a:r>
          </a:p>
        </p:txBody>
      </p:sp>
      <p:sp>
        <p:nvSpPr>
          <p:cNvPr id="4" name="Fußzeilenplatzhalter 3">
            <a:extLst>
              <a:ext uri="{FF2B5EF4-FFF2-40B4-BE49-F238E27FC236}">
                <a16:creationId xmlns:a16="http://schemas.microsoft.com/office/drawing/2014/main" id="{0DD3981E-8E25-405D-88EF-53A5546540F7}"/>
              </a:ext>
            </a:extLst>
          </p:cNvPr>
          <p:cNvSpPr>
            <a:spLocks noGrp="1"/>
          </p:cNvSpPr>
          <p:nvPr>
            <p:ph type="ftr" sz="quarter" idx="4294967295"/>
          </p:nvPr>
        </p:nvSpPr>
        <p:spPr>
          <a:xfrm>
            <a:off x="-7495" y="6396318"/>
            <a:ext cx="4644008" cy="450472"/>
          </a:xfrm>
          <a:prstGeom prst="rect">
            <a:avLst/>
          </a:prstGeom>
        </p:spPr>
        <p:txBody>
          <a:bodyPr/>
          <a:lstStyle>
            <a:defPPr>
              <a:defRPr lang="de-DE"/>
            </a:defPPr>
            <a:lvl1pPr algn="l" rtl="0" fontAlgn="base">
              <a:lnSpc>
                <a:spcPct val="110000"/>
              </a:lnSpc>
              <a:spcBef>
                <a:spcPct val="30000"/>
              </a:spcBef>
              <a:spcAft>
                <a:spcPct val="0"/>
              </a:spcAft>
              <a:defRPr sz="1200" kern="1200">
                <a:solidFill>
                  <a:srgbClr val="00799B"/>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de-DE" altLang="de-DE"/>
              <a:t>Workshop</a:t>
            </a:r>
            <a:br>
              <a:rPr lang="de-DE" altLang="de-DE"/>
            </a:br>
            <a:r>
              <a:rPr lang="de-DE" altLang="de-DE"/>
              <a:t>Intensivmedizinische Elektrolyt- und Säure-Basen - Störungen</a:t>
            </a:r>
            <a:endParaRPr lang="de-DE" altLang="de-DE" dirty="0"/>
          </a:p>
        </p:txBody>
      </p:sp>
    </p:spTree>
    <p:extLst>
      <p:ext uri="{BB962C8B-B14F-4D97-AF65-F5344CB8AC3E}">
        <p14:creationId xmlns:p14="http://schemas.microsoft.com/office/powerpoint/2010/main" val="717250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91CE9F19-60F3-46F3-96DE-9CD64CCFA91C}"/>
              </a:ext>
            </a:extLst>
          </p:cNvPr>
          <p:cNvPicPr>
            <a:picLocks noGrp="1" noChangeAspect="1"/>
          </p:cNvPicPr>
          <p:nvPr>
            <p:ph idx="1"/>
          </p:nvPr>
        </p:nvPicPr>
        <p:blipFill>
          <a:blip r:embed="rId3"/>
          <a:stretch>
            <a:fillRect/>
          </a:stretch>
        </p:blipFill>
        <p:spPr>
          <a:xfrm>
            <a:off x="1752190" y="1700808"/>
            <a:ext cx="8481673" cy="3240360"/>
          </a:xfrm>
          <a:prstGeom prst="rect">
            <a:avLst/>
          </a:prstGeom>
        </p:spPr>
      </p:pic>
      <p:sp>
        <p:nvSpPr>
          <p:cNvPr id="3" name="Titel 2">
            <a:extLst>
              <a:ext uri="{FF2B5EF4-FFF2-40B4-BE49-F238E27FC236}">
                <a16:creationId xmlns:a16="http://schemas.microsoft.com/office/drawing/2014/main" id="{9E93760D-B922-48C6-84A7-69F0ADB20C10}"/>
              </a:ext>
            </a:extLst>
          </p:cNvPr>
          <p:cNvSpPr>
            <a:spLocks noGrp="1"/>
          </p:cNvSpPr>
          <p:nvPr>
            <p:ph type="title"/>
          </p:nvPr>
        </p:nvSpPr>
        <p:spPr/>
        <p:txBody>
          <a:bodyPr/>
          <a:lstStyle/>
          <a:p>
            <a:r>
              <a:rPr lang="de-DE" dirty="0"/>
              <a:t>Intensivbereich: </a:t>
            </a:r>
            <a:r>
              <a:rPr lang="de-DE" dirty="0" err="1"/>
              <a:t>AnionGap</a:t>
            </a:r>
            <a:r>
              <a:rPr lang="de-DE" dirty="0"/>
              <a:t>-Metabolische Azidose (AGMA)</a:t>
            </a:r>
            <a:endParaRPr lang="de-DE" b="0" dirty="0"/>
          </a:p>
        </p:txBody>
      </p:sp>
      <p:sp>
        <p:nvSpPr>
          <p:cNvPr id="6" name="Rechteck 5">
            <a:extLst>
              <a:ext uri="{FF2B5EF4-FFF2-40B4-BE49-F238E27FC236}">
                <a16:creationId xmlns:a16="http://schemas.microsoft.com/office/drawing/2014/main" id="{BE882035-CC6F-4C9A-A92F-5C83EE3AF793}"/>
              </a:ext>
            </a:extLst>
          </p:cNvPr>
          <p:cNvSpPr/>
          <p:nvPr/>
        </p:nvSpPr>
        <p:spPr>
          <a:xfrm>
            <a:off x="3330641" y="6380145"/>
            <a:ext cx="6873418" cy="482633"/>
          </a:xfrm>
          <a:prstGeom prst="rect">
            <a:avLst/>
          </a:prstGeom>
        </p:spPr>
        <p:txBody>
          <a:bodyPr wrap="square">
            <a:spAutoFit/>
          </a:bodyPr>
          <a:lstStyle/>
          <a:p>
            <a:pPr algn="r"/>
            <a:r>
              <a:rPr lang="de-DE" sz="1200" dirty="0" err="1">
                <a:solidFill>
                  <a:srgbClr val="00799B"/>
                </a:solidFill>
                <a:latin typeface="Segoe UI" panose="020B0502040204020203" pitchFamily="34" charset="0"/>
              </a:rPr>
              <a:t>Adeva-Andany</a:t>
            </a:r>
            <a:r>
              <a:rPr lang="de-DE" sz="1200" dirty="0">
                <a:solidFill>
                  <a:srgbClr val="00799B"/>
                </a:solidFill>
                <a:latin typeface="Segoe UI" panose="020B0502040204020203" pitchFamily="34" charset="0"/>
              </a:rPr>
              <a:t>, M.M., et al., </a:t>
            </a:r>
            <a:r>
              <a:rPr lang="de-DE" sz="1200" b="1" i="1" dirty="0" err="1">
                <a:solidFill>
                  <a:srgbClr val="00799B"/>
                </a:solidFill>
                <a:latin typeface="Segoe UI" panose="020B0502040204020203" pitchFamily="34" charset="0"/>
              </a:rPr>
              <a:t>Sodium</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bicarbonate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therapy</a:t>
            </a:r>
            <a:r>
              <a:rPr lang="de-DE" sz="1200" b="1" i="1" dirty="0">
                <a:solidFill>
                  <a:srgbClr val="00799B"/>
                </a:solidFill>
                <a:latin typeface="Segoe UI" panose="020B0502040204020203" pitchFamily="34" charset="0"/>
              </a:rPr>
              <a:t> in </a:t>
            </a:r>
            <a:r>
              <a:rPr lang="de-DE" sz="1200" b="1" i="1" dirty="0" err="1">
                <a:solidFill>
                  <a:srgbClr val="00799B"/>
                </a:solidFill>
                <a:latin typeface="Segoe UI" panose="020B0502040204020203" pitchFamily="34" charset="0"/>
              </a:rPr>
              <a:t>patients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metabolic</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acidosis</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ScientificWorldJournal</a:t>
            </a:r>
            <a:r>
              <a:rPr lang="de-DE" sz="1200" dirty="0">
                <a:solidFill>
                  <a:srgbClr val="00799B"/>
                </a:solidFill>
                <a:latin typeface="Segoe UI" panose="020B0502040204020203" pitchFamily="34" charset="0"/>
              </a:rPr>
              <a:t>, 2014. </a:t>
            </a:r>
            <a:r>
              <a:rPr lang="de-DE" sz="1200" b="1" dirty="0">
                <a:solidFill>
                  <a:srgbClr val="00799B"/>
                </a:solidFill>
                <a:latin typeface="Segoe UI" panose="020B0502040204020203" pitchFamily="34" charset="0"/>
              </a:rPr>
              <a:t>2014</a:t>
            </a:r>
            <a:r>
              <a:rPr lang="de-DE" sz="1200" dirty="0">
                <a:solidFill>
                  <a:srgbClr val="00799B"/>
                </a:solidFill>
                <a:latin typeface="Segoe UI" panose="020B0502040204020203" pitchFamily="34" charset="0"/>
              </a:rPr>
              <a:t>: p. 627673.</a:t>
            </a:r>
          </a:p>
        </p:txBody>
      </p:sp>
      <p:sp>
        <p:nvSpPr>
          <p:cNvPr id="7" name="Rechteck 6">
            <a:extLst>
              <a:ext uri="{FF2B5EF4-FFF2-40B4-BE49-F238E27FC236}">
                <a16:creationId xmlns:a16="http://schemas.microsoft.com/office/drawing/2014/main" id="{164AE3B8-7072-4B63-8B4B-F1666A7B0A4A}"/>
              </a:ext>
            </a:extLst>
          </p:cNvPr>
          <p:cNvSpPr/>
          <p:nvPr/>
        </p:nvSpPr>
        <p:spPr bwMode="auto">
          <a:xfrm>
            <a:off x="3481940" y="2132856"/>
            <a:ext cx="576064" cy="432048"/>
          </a:xfrm>
          <a:prstGeom prst="rect">
            <a:avLst/>
          </a:prstGeom>
          <a:solidFill>
            <a:srgbClr val="FF0000">
              <a:alpha val="40000"/>
            </a:srgbClr>
          </a:solidFill>
          <a:ln>
            <a:noFill/>
          </a:ln>
          <a:effectLst/>
        </p:spPr>
        <p:txBody>
          <a:bodyPr vert="horz" wrap="square" lIns="0" tIns="0" rIns="0" bIns="0" numCol="1" rtlCol="0" anchor="t" anchorCtr="0" compatLnSpc="1">
            <a:prstTxWarp prst="textNoShape">
              <a:avLst/>
            </a:prstTxWarp>
          </a:bodyPr>
          <a:lstStyle/>
          <a:p>
            <a:endParaRPr lang="de-DE"/>
          </a:p>
        </p:txBody>
      </p:sp>
    </p:spTree>
    <p:extLst>
      <p:ext uri="{BB962C8B-B14F-4D97-AF65-F5344CB8AC3E}">
        <p14:creationId xmlns:p14="http://schemas.microsoft.com/office/powerpoint/2010/main" val="28857452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8305B4A-A78F-49E5-841B-F44A5FC8319E}"/>
              </a:ext>
            </a:extLst>
          </p:cNvPr>
          <p:cNvPicPr>
            <a:picLocks noChangeAspect="1"/>
          </p:cNvPicPr>
          <p:nvPr/>
        </p:nvPicPr>
        <p:blipFill>
          <a:blip r:embed="rId3"/>
          <a:stretch>
            <a:fillRect/>
          </a:stretch>
        </p:blipFill>
        <p:spPr>
          <a:xfrm>
            <a:off x="1524000" y="999720"/>
            <a:ext cx="9144000" cy="2285264"/>
          </a:xfrm>
          <a:prstGeom prst="rect">
            <a:avLst/>
          </a:prstGeom>
        </p:spPr>
      </p:pic>
      <p:sp>
        <p:nvSpPr>
          <p:cNvPr id="3" name="Rechteck 2">
            <a:extLst>
              <a:ext uri="{FF2B5EF4-FFF2-40B4-BE49-F238E27FC236}">
                <a16:creationId xmlns:a16="http://schemas.microsoft.com/office/drawing/2014/main" id="{8627F545-A004-419E-A99D-27E46F4ECF2D}"/>
              </a:ext>
            </a:extLst>
          </p:cNvPr>
          <p:cNvSpPr/>
          <p:nvPr/>
        </p:nvSpPr>
        <p:spPr>
          <a:xfrm>
            <a:off x="2808016" y="6381544"/>
            <a:ext cx="6336704"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00799B"/>
                </a:solidFill>
                <a:ea typeface="ＭＳ Ｐゴシック" panose="020B0600070205080204" pitchFamily="34" charset="-128"/>
              </a:rPr>
              <a:t>Kim HJ, Son YK, An WS. </a:t>
            </a:r>
            <a:r>
              <a:rPr lang="en-US" sz="1200" b="1" dirty="0">
                <a:solidFill>
                  <a:srgbClr val="00799B"/>
                </a:solidFill>
                <a:ea typeface="ＭＳ Ｐゴシック" panose="020B0600070205080204" pitchFamily="34" charset="-128"/>
              </a:rPr>
              <a:t>Effect of sodium bicarbonate administration on mortality in patients with lactic acidosis: a retrospective analysis. </a:t>
            </a:r>
            <a:r>
              <a:rPr lang="en-US" sz="1200" dirty="0" err="1">
                <a:solidFill>
                  <a:srgbClr val="00799B"/>
                </a:solidFill>
                <a:ea typeface="ＭＳ Ｐゴシック" panose="020B0600070205080204" pitchFamily="34" charset="-128"/>
              </a:rPr>
              <a:t>PLoS</a:t>
            </a:r>
            <a:r>
              <a:rPr lang="en-US" sz="1200" dirty="0">
                <a:solidFill>
                  <a:srgbClr val="00799B"/>
                </a:solidFill>
                <a:ea typeface="ＭＳ Ｐゴシック" panose="020B0600070205080204" pitchFamily="34" charset="-128"/>
              </a:rPr>
              <a:t> One. 2013;8(6):e65283.</a:t>
            </a:r>
          </a:p>
        </p:txBody>
      </p:sp>
      <p:sp>
        <p:nvSpPr>
          <p:cNvPr id="4" name="Titel 3">
            <a:extLst>
              <a:ext uri="{FF2B5EF4-FFF2-40B4-BE49-F238E27FC236}">
                <a16:creationId xmlns:a16="http://schemas.microsoft.com/office/drawing/2014/main" id="{565FD0CC-66A5-4A9B-8621-6A0CF981AAF3}"/>
              </a:ext>
            </a:extLst>
          </p:cNvPr>
          <p:cNvSpPr>
            <a:spLocks noGrp="1"/>
          </p:cNvSpPr>
          <p:nvPr>
            <p:ph type="title"/>
          </p:nvPr>
        </p:nvSpPr>
        <p:spPr/>
        <p:txBody>
          <a:bodyPr/>
          <a:lstStyle/>
          <a:p>
            <a:r>
              <a:rPr lang="de-DE" dirty="0" err="1"/>
              <a:t>Bicarbonatgabe</a:t>
            </a:r>
            <a:endParaRPr lang="de-DE" dirty="0"/>
          </a:p>
        </p:txBody>
      </p:sp>
      <p:pic>
        <p:nvPicPr>
          <p:cNvPr id="5" name="Grafik 4">
            <a:extLst>
              <a:ext uri="{FF2B5EF4-FFF2-40B4-BE49-F238E27FC236}">
                <a16:creationId xmlns:a16="http://schemas.microsoft.com/office/drawing/2014/main" id="{0E7724B5-00FC-4DE6-B6E4-0E7C12DCB78E}"/>
              </a:ext>
            </a:extLst>
          </p:cNvPr>
          <p:cNvPicPr>
            <a:picLocks noChangeAspect="1"/>
          </p:cNvPicPr>
          <p:nvPr/>
        </p:nvPicPr>
        <p:blipFill>
          <a:blip r:embed="rId4"/>
          <a:stretch>
            <a:fillRect/>
          </a:stretch>
        </p:blipFill>
        <p:spPr>
          <a:xfrm>
            <a:off x="1524000" y="2920084"/>
            <a:ext cx="9144000" cy="652932"/>
          </a:xfrm>
          <a:prstGeom prst="rect">
            <a:avLst/>
          </a:prstGeom>
        </p:spPr>
      </p:pic>
      <p:sp>
        <p:nvSpPr>
          <p:cNvPr id="7" name="Textfeld 6">
            <a:extLst>
              <a:ext uri="{FF2B5EF4-FFF2-40B4-BE49-F238E27FC236}">
                <a16:creationId xmlns:a16="http://schemas.microsoft.com/office/drawing/2014/main" id="{06C24AB6-0CB9-4276-92B6-82FED808E529}"/>
              </a:ext>
            </a:extLst>
          </p:cNvPr>
          <p:cNvSpPr txBox="1"/>
          <p:nvPr/>
        </p:nvSpPr>
        <p:spPr>
          <a:xfrm>
            <a:off x="3863753" y="4377269"/>
            <a:ext cx="4968027" cy="761234"/>
          </a:xfrm>
          <a:prstGeom prst="rect">
            <a:avLst/>
          </a:prstGeom>
          <a:solidFill>
            <a:schemeClr val="bg1"/>
          </a:solidFill>
          <a:ln w="38100">
            <a:solidFill>
              <a:schemeClr val="accent1"/>
            </a:solidFill>
          </a:ln>
        </p:spPr>
        <p:txBody>
          <a:bodyPr wrap="none" rtlCol="0">
            <a:spAutoFit/>
          </a:bodyPr>
          <a:lstStyle/>
          <a:p>
            <a:r>
              <a:rPr lang="en-US" dirty="0"/>
              <a:t> ca. 70 % </a:t>
            </a:r>
            <a:r>
              <a:rPr lang="en-US" dirty="0" err="1"/>
              <a:t>aller</a:t>
            </a:r>
            <a:r>
              <a:rPr lang="en-US" dirty="0"/>
              <a:t> </a:t>
            </a:r>
            <a:r>
              <a:rPr lang="en-US" dirty="0" err="1"/>
              <a:t>Intensivmediziner</a:t>
            </a:r>
            <a:r>
              <a:rPr lang="en-US" dirty="0"/>
              <a:t> </a:t>
            </a:r>
            <a:r>
              <a:rPr lang="en-US" dirty="0" err="1"/>
              <a:t>verabreichen</a:t>
            </a:r>
            <a:r>
              <a:rPr lang="en-US" dirty="0"/>
              <a:t> </a:t>
            </a:r>
          </a:p>
          <a:p>
            <a:r>
              <a:rPr lang="en-US" dirty="0"/>
              <a:t>Bicarbonat – </a:t>
            </a:r>
            <a:r>
              <a:rPr lang="en-US" dirty="0" err="1"/>
              <a:t>Lösungen</a:t>
            </a:r>
            <a:r>
              <a:rPr lang="en-US" dirty="0"/>
              <a:t> </a:t>
            </a:r>
            <a:r>
              <a:rPr lang="en-US" dirty="0" err="1"/>
              <a:t>bei</a:t>
            </a:r>
            <a:r>
              <a:rPr lang="en-US" dirty="0"/>
              <a:t> pH &lt; 7.2</a:t>
            </a:r>
          </a:p>
        </p:txBody>
      </p:sp>
      <p:pic>
        <p:nvPicPr>
          <p:cNvPr id="8" name="Grafik 7">
            <a:extLst>
              <a:ext uri="{FF2B5EF4-FFF2-40B4-BE49-F238E27FC236}">
                <a16:creationId xmlns:a16="http://schemas.microsoft.com/office/drawing/2014/main" id="{3E409184-AC83-4030-B9B3-DF99C960DEDC}"/>
              </a:ext>
            </a:extLst>
          </p:cNvPr>
          <p:cNvPicPr>
            <a:picLocks noChangeAspect="1"/>
          </p:cNvPicPr>
          <p:nvPr/>
        </p:nvPicPr>
        <p:blipFill>
          <a:blip r:embed="rId5"/>
          <a:stretch>
            <a:fillRect/>
          </a:stretch>
        </p:blipFill>
        <p:spPr>
          <a:xfrm>
            <a:off x="3647728" y="1052736"/>
            <a:ext cx="5200876" cy="5322068"/>
          </a:xfrm>
          <a:prstGeom prst="rect">
            <a:avLst/>
          </a:prstGeom>
        </p:spPr>
      </p:pic>
    </p:spTree>
    <p:extLst>
      <p:ext uri="{BB962C8B-B14F-4D97-AF65-F5344CB8AC3E}">
        <p14:creationId xmlns:p14="http://schemas.microsoft.com/office/powerpoint/2010/main" val="369827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5"/>
                                        </p:tgtEl>
                                      </p:cBhvr>
                                    </p:animEffect>
                                    <p:anim calcmode="lin" valueType="num">
                                      <p:cBhvr>
                                        <p:cTn id="11" dur="1000"/>
                                        <p:tgtEl>
                                          <p:spTgt spid="5"/>
                                        </p:tgtEl>
                                        <p:attrNameLst>
                                          <p:attrName>ppt_x</p:attrName>
                                        </p:attrNameLst>
                                      </p:cBhvr>
                                      <p:tavLst>
                                        <p:tav tm="0">
                                          <p:val>
                                            <p:strVal val="ppt_x"/>
                                          </p:val>
                                        </p:tav>
                                        <p:tav tm="100000">
                                          <p:val>
                                            <p:strVal val="ppt_x"/>
                                          </p:val>
                                        </p:tav>
                                      </p:tavLst>
                                    </p:anim>
                                    <p:anim calcmode="lin" valueType="num">
                                      <p:cBhvr>
                                        <p:cTn id="12" dur="1000"/>
                                        <p:tgtEl>
                                          <p:spTgt spid="5"/>
                                        </p:tgtEl>
                                        <p:attrNameLst>
                                          <p:attrName>ppt_y</p:attrName>
                                        </p:attrNameLst>
                                      </p:cBhvr>
                                      <p:tavLst>
                                        <p:tav tm="0">
                                          <p:val>
                                            <p:strVal val="ppt_y"/>
                                          </p:val>
                                        </p:tav>
                                        <p:tav tm="100000">
                                          <p:val>
                                            <p:strVal val="ppt_y+.1"/>
                                          </p:val>
                                        </p:tav>
                                      </p:tavLst>
                                    </p:anim>
                                    <p:set>
                                      <p:cBhvr>
                                        <p:cTn id="13" dur="1" fill="hold">
                                          <p:stCondLst>
                                            <p:cond delay="999"/>
                                          </p:stCondLst>
                                        </p:cTn>
                                        <p:tgtEl>
                                          <p:spTgt spid="5"/>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2"/>
                                        </p:tgtEl>
                                      </p:cBhvr>
                                    </p:animEffect>
                                    <p:anim calcmode="lin" valueType="num">
                                      <p:cBhvr>
                                        <p:cTn id="16" dur="1000"/>
                                        <p:tgtEl>
                                          <p:spTgt spid="2"/>
                                        </p:tgtEl>
                                        <p:attrNameLst>
                                          <p:attrName>ppt_x</p:attrName>
                                        </p:attrNameLst>
                                      </p:cBhvr>
                                      <p:tavLst>
                                        <p:tav tm="0">
                                          <p:val>
                                            <p:strVal val="ppt_x"/>
                                          </p:val>
                                        </p:tav>
                                        <p:tav tm="100000">
                                          <p:val>
                                            <p:strVal val="ppt_x"/>
                                          </p:val>
                                        </p:tav>
                                      </p:tavLst>
                                    </p:anim>
                                    <p:anim calcmode="lin" valueType="num">
                                      <p:cBhvr>
                                        <p:cTn id="17" dur="1000"/>
                                        <p:tgtEl>
                                          <p:spTgt spid="2"/>
                                        </p:tgtEl>
                                        <p:attrNameLst>
                                          <p:attrName>ppt_y</p:attrName>
                                        </p:attrNameLst>
                                      </p:cBhvr>
                                      <p:tavLst>
                                        <p:tav tm="0">
                                          <p:val>
                                            <p:strVal val="ppt_y"/>
                                          </p:val>
                                        </p:tav>
                                        <p:tav tm="100000">
                                          <p:val>
                                            <p:strVal val="ppt_y+.1"/>
                                          </p:val>
                                        </p:tav>
                                      </p:tavLst>
                                    </p:anim>
                                    <p:set>
                                      <p:cBhvr>
                                        <p:cTn id="18" dur="1" fill="hold">
                                          <p:stCondLst>
                                            <p:cond delay="999"/>
                                          </p:stCondLst>
                                        </p:cTn>
                                        <p:tgtEl>
                                          <p:spTgt spid="2"/>
                                        </p:tgtEl>
                                        <p:attrNameLst>
                                          <p:attrName>style.visibility</p:attrName>
                                        </p:attrNameLst>
                                      </p:cBhvr>
                                      <p:to>
                                        <p:strVal val="hidden"/>
                                      </p:to>
                                    </p:set>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51A17E4-B9EB-9C60-58AB-2651A6ED968C}"/>
              </a:ext>
            </a:extLst>
          </p:cNvPr>
          <p:cNvPicPr>
            <a:picLocks noGrp="1" noChangeAspect="1"/>
          </p:cNvPicPr>
          <p:nvPr>
            <p:ph idx="1"/>
          </p:nvPr>
        </p:nvPicPr>
        <p:blipFill>
          <a:blip r:embed="rId3"/>
          <a:stretch>
            <a:fillRect/>
          </a:stretch>
        </p:blipFill>
        <p:spPr>
          <a:xfrm>
            <a:off x="2278063" y="1510137"/>
            <a:ext cx="7554912" cy="3669453"/>
          </a:xfrm>
        </p:spPr>
      </p:pic>
      <p:sp>
        <p:nvSpPr>
          <p:cNvPr id="3" name="Titel 2">
            <a:extLst>
              <a:ext uri="{FF2B5EF4-FFF2-40B4-BE49-F238E27FC236}">
                <a16:creationId xmlns:a16="http://schemas.microsoft.com/office/drawing/2014/main" id="{DB64DF53-A1D2-87B4-3BCC-CFCF186C2984}"/>
              </a:ext>
            </a:extLst>
          </p:cNvPr>
          <p:cNvSpPr>
            <a:spLocks noGrp="1"/>
          </p:cNvSpPr>
          <p:nvPr>
            <p:ph type="title"/>
          </p:nvPr>
        </p:nvSpPr>
        <p:spPr/>
        <p:txBody>
          <a:bodyPr/>
          <a:lstStyle/>
          <a:p>
            <a:endParaRPr lang="de-DE"/>
          </a:p>
        </p:txBody>
      </p:sp>
      <p:pic>
        <p:nvPicPr>
          <p:cNvPr id="2" name="Picture 2">
            <a:extLst>
              <a:ext uri="{FF2B5EF4-FFF2-40B4-BE49-F238E27FC236}">
                <a16:creationId xmlns:a16="http://schemas.microsoft.com/office/drawing/2014/main" id="{678B4E2C-31B4-5CEA-59BF-0E8FAFDF9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A811843A-9662-48CD-B99D-735951392DDC}"/>
              </a:ext>
            </a:extLst>
          </p:cNvPr>
          <p:cNvSpPr/>
          <p:nvPr/>
        </p:nvSpPr>
        <p:spPr bwMode="auto">
          <a:xfrm>
            <a:off x="6312024" y="4365104"/>
            <a:ext cx="5616624" cy="814486"/>
          </a:xfrm>
          <a:prstGeom prst="rect">
            <a:avLst/>
          </a:prstGeom>
          <a:noFill/>
          <a:ln w="1905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032540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EB7DE3A-F47D-4AEB-9FE1-18307974A538}"/>
              </a:ext>
            </a:extLst>
          </p:cNvPr>
          <p:cNvSpPr>
            <a:spLocks noGrp="1"/>
          </p:cNvSpPr>
          <p:nvPr>
            <p:ph type="title"/>
          </p:nvPr>
        </p:nvSpPr>
        <p:spPr/>
        <p:txBody>
          <a:bodyPr/>
          <a:lstStyle/>
          <a:p>
            <a:r>
              <a:rPr lang="de-DE" dirty="0"/>
              <a:t>Nebenwirkungen Bicarbonat - Therapie</a:t>
            </a:r>
          </a:p>
        </p:txBody>
      </p:sp>
      <p:pic>
        <p:nvPicPr>
          <p:cNvPr id="4" name="Grafik 3">
            <a:extLst>
              <a:ext uri="{FF2B5EF4-FFF2-40B4-BE49-F238E27FC236}">
                <a16:creationId xmlns:a16="http://schemas.microsoft.com/office/drawing/2014/main" id="{5E140BD2-A3DD-4D12-9455-35DBD619D43C}"/>
              </a:ext>
            </a:extLst>
          </p:cNvPr>
          <p:cNvPicPr>
            <a:picLocks noChangeAspect="1"/>
          </p:cNvPicPr>
          <p:nvPr/>
        </p:nvPicPr>
        <p:blipFill>
          <a:blip r:embed="rId3"/>
          <a:stretch>
            <a:fillRect/>
          </a:stretch>
        </p:blipFill>
        <p:spPr>
          <a:xfrm>
            <a:off x="2855641" y="1124744"/>
            <a:ext cx="5917781" cy="4993802"/>
          </a:xfrm>
          <a:prstGeom prst="rect">
            <a:avLst/>
          </a:prstGeom>
        </p:spPr>
      </p:pic>
      <p:sp>
        <p:nvSpPr>
          <p:cNvPr id="5" name="Rechteck 4">
            <a:extLst>
              <a:ext uri="{FF2B5EF4-FFF2-40B4-BE49-F238E27FC236}">
                <a16:creationId xmlns:a16="http://schemas.microsoft.com/office/drawing/2014/main" id="{88018735-67F0-4AC0-AC05-1E9858EAFF42}"/>
              </a:ext>
            </a:extLst>
          </p:cNvPr>
          <p:cNvSpPr/>
          <p:nvPr/>
        </p:nvSpPr>
        <p:spPr>
          <a:xfrm>
            <a:off x="3071665" y="6363402"/>
            <a:ext cx="6081329" cy="482633"/>
          </a:xfrm>
          <a:prstGeom prst="rect">
            <a:avLst/>
          </a:prstGeom>
        </p:spPr>
        <p:txBody>
          <a:bodyPr wrap="square">
            <a:spAutoFit/>
          </a:bodyPr>
          <a:lstStyle/>
          <a:p>
            <a:pPr algn="r"/>
            <a:r>
              <a:rPr lang="de-DE" sz="1200" dirty="0" err="1">
                <a:solidFill>
                  <a:srgbClr val="00799B"/>
                </a:solidFill>
                <a:latin typeface="Segoe UI" panose="020B0502040204020203" pitchFamily="34" charset="0"/>
              </a:rPr>
              <a:t>Adeva-Andany</a:t>
            </a:r>
            <a:r>
              <a:rPr lang="de-DE" sz="1200" dirty="0">
                <a:solidFill>
                  <a:srgbClr val="00799B"/>
                </a:solidFill>
                <a:latin typeface="Segoe UI" panose="020B0502040204020203" pitchFamily="34" charset="0"/>
              </a:rPr>
              <a:t>, M.M., et al., </a:t>
            </a:r>
            <a:r>
              <a:rPr lang="de-DE" sz="1200" b="1" i="1" dirty="0" err="1">
                <a:solidFill>
                  <a:srgbClr val="00799B"/>
                </a:solidFill>
                <a:latin typeface="Segoe UI" panose="020B0502040204020203" pitchFamily="34" charset="0"/>
              </a:rPr>
              <a:t>Sodium</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bicarbonate</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therapy</a:t>
            </a:r>
            <a:r>
              <a:rPr lang="de-DE" sz="1200" b="1" i="1" dirty="0">
                <a:solidFill>
                  <a:srgbClr val="00799B"/>
                </a:solidFill>
                <a:latin typeface="Segoe UI" panose="020B0502040204020203" pitchFamily="34" charset="0"/>
              </a:rPr>
              <a:t> in </a:t>
            </a:r>
            <a:r>
              <a:rPr lang="de-DE" sz="1200" b="1" i="1" dirty="0" err="1">
                <a:solidFill>
                  <a:srgbClr val="00799B"/>
                </a:solidFill>
                <a:latin typeface="Segoe UI" panose="020B0502040204020203" pitchFamily="34" charset="0"/>
              </a:rPr>
              <a:t>patients</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with</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metabolic</a:t>
            </a:r>
            <a:r>
              <a:rPr lang="de-DE" sz="1200" b="1" i="1" dirty="0">
                <a:solidFill>
                  <a:srgbClr val="00799B"/>
                </a:solidFill>
                <a:latin typeface="Segoe UI" panose="020B0502040204020203" pitchFamily="34" charset="0"/>
              </a:rPr>
              <a:t> </a:t>
            </a:r>
            <a:r>
              <a:rPr lang="de-DE" sz="1200" b="1" i="1" dirty="0" err="1">
                <a:solidFill>
                  <a:srgbClr val="00799B"/>
                </a:solidFill>
                <a:latin typeface="Segoe UI" panose="020B0502040204020203" pitchFamily="34" charset="0"/>
              </a:rPr>
              <a:t>acidosis</a:t>
            </a:r>
            <a:r>
              <a:rPr lang="de-DE" sz="1200" b="1" i="1" dirty="0">
                <a:solidFill>
                  <a:srgbClr val="00799B"/>
                </a:solidFill>
                <a:latin typeface="Segoe UI" panose="020B0502040204020203" pitchFamily="34" charset="0"/>
              </a:rPr>
              <a:t>.</a:t>
            </a:r>
            <a:r>
              <a:rPr lang="de-DE" sz="1200" b="1" dirty="0">
                <a:solidFill>
                  <a:srgbClr val="00799B"/>
                </a:solidFill>
                <a:latin typeface="Segoe UI" panose="020B0502040204020203" pitchFamily="34" charset="0"/>
              </a:rPr>
              <a:t> </a:t>
            </a:r>
            <a:r>
              <a:rPr lang="de-DE" sz="1200" dirty="0" err="1">
                <a:solidFill>
                  <a:srgbClr val="00799B"/>
                </a:solidFill>
                <a:latin typeface="Segoe UI" panose="020B0502040204020203" pitchFamily="34" charset="0"/>
              </a:rPr>
              <a:t>ScientificWorldJournal</a:t>
            </a:r>
            <a:r>
              <a:rPr lang="de-DE" sz="1200" dirty="0">
                <a:solidFill>
                  <a:srgbClr val="00799B"/>
                </a:solidFill>
                <a:latin typeface="Segoe UI" panose="020B0502040204020203" pitchFamily="34" charset="0"/>
              </a:rPr>
              <a:t>, 2014. </a:t>
            </a:r>
            <a:r>
              <a:rPr lang="de-DE" sz="1200" b="1" dirty="0">
                <a:solidFill>
                  <a:srgbClr val="00799B"/>
                </a:solidFill>
                <a:latin typeface="Segoe UI" panose="020B0502040204020203" pitchFamily="34" charset="0"/>
              </a:rPr>
              <a:t>2014</a:t>
            </a:r>
            <a:r>
              <a:rPr lang="de-DE" sz="1200" dirty="0">
                <a:solidFill>
                  <a:srgbClr val="00799B"/>
                </a:solidFill>
                <a:latin typeface="Segoe UI" panose="020B0502040204020203" pitchFamily="34" charset="0"/>
              </a:rPr>
              <a:t>: p. 627673.</a:t>
            </a:r>
          </a:p>
        </p:txBody>
      </p:sp>
    </p:spTree>
    <p:extLst>
      <p:ext uri="{BB962C8B-B14F-4D97-AF65-F5344CB8AC3E}">
        <p14:creationId xmlns:p14="http://schemas.microsoft.com/office/powerpoint/2010/main" val="36185173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80658D7-E1C5-410E-A5C6-295E427E4202}"/>
              </a:ext>
            </a:extLst>
          </p:cNvPr>
          <p:cNvSpPr>
            <a:spLocks noGrp="1"/>
          </p:cNvSpPr>
          <p:nvPr>
            <p:ph type="title"/>
          </p:nvPr>
        </p:nvSpPr>
        <p:spPr/>
        <p:txBody>
          <a:bodyPr/>
          <a:lstStyle/>
          <a:p>
            <a:r>
              <a:rPr lang="de-DE" dirty="0"/>
              <a:t>Paradoxe Azidose </a:t>
            </a:r>
          </a:p>
        </p:txBody>
      </p:sp>
      <p:pic>
        <p:nvPicPr>
          <p:cNvPr id="4" name="Grafik 3">
            <a:extLst>
              <a:ext uri="{FF2B5EF4-FFF2-40B4-BE49-F238E27FC236}">
                <a16:creationId xmlns:a16="http://schemas.microsoft.com/office/drawing/2014/main" id="{CB97DAC9-1E1B-44D9-979C-B834810F1292}"/>
              </a:ext>
            </a:extLst>
          </p:cNvPr>
          <p:cNvPicPr>
            <a:picLocks noChangeAspect="1"/>
          </p:cNvPicPr>
          <p:nvPr/>
        </p:nvPicPr>
        <p:blipFill>
          <a:blip r:embed="rId3"/>
          <a:stretch>
            <a:fillRect/>
          </a:stretch>
        </p:blipFill>
        <p:spPr>
          <a:xfrm>
            <a:off x="2472814" y="3549416"/>
            <a:ext cx="7799650" cy="1182712"/>
          </a:xfrm>
          <a:prstGeom prst="rect">
            <a:avLst/>
          </a:prstGeom>
        </p:spPr>
      </p:pic>
      <p:sp>
        <p:nvSpPr>
          <p:cNvPr id="5" name="Textfeld 4">
            <a:extLst>
              <a:ext uri="{FF2B5EF4-FFF2-40B4-BE49-F238E27FC236}">
                <a16:creationId xmlns:a16="http://schemas.microsoft.com/office/drawing/2014/main" id="{F7A39C09-33A9-41C5-9893-69197EA36FAC}"/>
              </a:ext>
            </a:extLst>
          </p:cNvPr>
          <p:cNvSpPr txBox="1"/>
          <p:nvPr/>
        </p:nvSpPr>
        <p:spPr>
          <a:xfrm>
            <a:off x="8063683" y="2831544"/>
            <a:ext cx="2153154" cy="873316"/>
          </a:xfrm>
          <a:prstGeom prst="rect">
            <a:avLst/>
          </a:prstGeom>
          <a:noFill/>
          <a:ln w="38100">
            <a:solidFill>
              <a:schemeClr val="accent2"/>
            </a:solidFill>
          </a:ln>
        </p:spPr>
        <p:txBody>
          <a:bodyPr wrap="none" rtlCol="0">
            <a:spAutoFit/>
          </a:bodyPr>
          <a:lstStyle/>
          <a:p>
            <a:pPr algn="ctr"/>
            <a:r>
              <a:rPr lang="en-US" sz="2400" b="1" dirty="0"/>
              <a:t>Infusion von </a:t>
            </a:r>
            <a:br>
              <a:rPr lang="en-US" sz="2400" b="1" dirty="0"/>
            </a:br>
            <a:r>
              <a:rPr lang="en-US" sz="2400" b="1" dirty="0"/>
              <a:t>(8,4%) Na-Bic</a:t>
            </a:r>
            <a:endParaRPr lang="de-DE" sz="2400" b="1" dirty="0"/>
          </a:p>
        </p:txBody>
      </p:sp>
      <p:cxnSp>
        <p:nvCxnSpPr>
          <p:cNvPr id="7" name="Gerade Verbindung mit Pfeil 6">
            <a:extLst>
              <a:ext uri="{FF2B5EF4-FFF2-40B4-BE49-F238E27FC236}">
                <a16:creationId xmlns:a16="http://schemas.microsoft.com/office/drawing/2014/main" id="{3824EAAE-5EF8-41F4-971C-5BF7F0DA07C1}"/>
              </a:ext>
            </a:extLst>
          </p:cNvPr>
          <p:cNvCxnSpPr>
            <a:cxnSpLocks/>
          </p:cNvCxnSpPr>
          <p:nvPr/>
        </p:nvCxnSpPr>
        <p:spPr bwMode="auto">
          <a:xfrm flipV="1">
            <a:off x="2783632" y="3713944"/>
            <a:ext cx="0" cy="651160"/>
          </a:xfrm>
          <a:prstGeom prst="straightConnector1">
            <a:avLst/>
          </a:prstGeom>
          <a:noFill/>
          <a:ln w="1016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a:extLst>
              <a:ext uri="{FF2B5EF4-FFF2-40B4-BE49-F238E27FC236}">
                <a16:creationId xmlns:a16="http://schemas.microsoft.com/office/drawing/2014/main" id="{494389C8-DB1A-4CB1-BA8C-B41DDB9DD9D8}"/>
              </a:ext>
            </a:extLst>
          </p:cNvPr>
          <p:cNvCxnSpPr>
            <a:cxnSpLocks/>
          </p:cNvCxnSpPr>
          <p:nvPr/>
        </p:nvCxnSpPr>
        <p:spPr bwMode="auto">
          <a:xfrm>
            <a:off x="3175136" y="4365104"/>
            <a:ext cx="0" cy="936104"/>
          </a:xfrm>
          <a:prstGeom prst="straightConnector1">
            <a:avLst/>
          </a:prstGeom>
          <a:noFill/>
          <a:ln w="381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feld 16">
            <a:extLst>
              <a:ext uri="{FF2B5EF4-FFF2-40B4-BE49-F238E27FC236}">
                <a16:creationId xmlns:a16="http://schemas.microsoft.com/office/drawing/2014/main" id="{D008878B-AC5A-44AC-8593-FD7B3C4B5109}"/>
              </a:ext>
            </a:extLst>
          </p:cNvPr>
          <p:cNvSpPr txBox="1"/>
          <p:nvPr/>
        </p:nvSpPr>
        <p:spPr>
          <a:xfrm>
            <a:off x="1797061" y="5422024"/>
            <a:ext cx="4879990" cy="743280"/>
          </a:xfrm>
          <a:prstGeom prst="rect">
            <a:avLst/>
          </a:prstGeom>
          <a:noFill/>
          <a:ln w="38100">
            <a:solidFill>
              <a:schemeClr val="accent2"/>
            </a:solidFill>
          </a:ln>
        </p:spPr>
        <p:txBody>
          <a:bodyPr wrap="none" rtlCol="0">
            <a:spAutoFit/>
          </a:bodyPr>
          <a:lstStyle/>
          <a:p>
            <a:r>
              <a:rPr lang="de-DE" sz="2000" b="1" dirty="0"/>
              <a:t>Freie Diffusion in die Zelle</a:t>
            </a:r>
            <a:br>
              <a:rPr lang="de-DE" sz="2000" b="1" dirty="0"/>
            </a:br>
            <a:r>
              <a:rPr lang="de-DE" sz="2000" b="1" dirty="0">
                <a:sym typeface="Wingdings" panose="05000000000000000000" pitchFamily="2" charset="2"/>
              </a:rPr>
              <a:t> </a:t>
            </a:r>
            <a:r>
              <a:rPr lang="de-DE" sz="2000" b="1" dirty="0"/>
              <a:t>intrazelluläre Azidose wird verstärkt</a:t>
            </a:r>
          </a:p>
        </p:txBody>
      </p:sp>
      <p:sp>
        <p:nvSpPr>
          <p:cNvPr id="19" name="Textfeld 18">
            <a:extLst>
              <a:ext uri="{FF2B5EF4-FFF2-40B4-BE49-F238E27FC236}">
                <a16:creationId xmlns:a16="http://schemas.microsoft.com/office/drawing/2014/main" id="{3921166E-3C99-4318-A55E-D1596F3F14BC}"/>
              </a:ext>
            </a:extLst>
          </p:cNvPr>
          <p:cNvSpPr txBox="1"/>
          <p:nvPr/>
        </p:nvSpPr>
        <p:spPr>
          <a:xfrm>
            <a:off x="1724268" y="1139657"/>
            <a:ext cx="3795669" cy="1604991"/>
          </a:xfrm>
          <a:prstGeom prst="rect">
            <a:avLst/>
          </a:prstGeom>
          <a:noFill/>
          <a:ln w="63500">
            <a:solidFill>
              <a:srgbClr val="00B050"/>
            </a:solidFill>
          </a:ln>
        </p:spPr>
        <p:txBody>
          <a:bodyPr wrap="square" rtlCol="0">
            <a:spAutoFit/>
          </a:bodyPr>
          <a:lstStyle/>
          <a:p>
            <a:r>
              <a:rPr lang="de-DE" sz="2000" b="1" dirty="0"/>
              <a:t>EZR:</a:t>
            </a:r>
          </a:p>
          <a:p>
            <a:pPr marL="342900" indent="-342900">
              <a:buFont typeface="Arial" panose="020B0604020202020204" pitchFamily="34" charset="0"/>
              <a:buChar char="•"/>
            </a:pPr>
            <a:r>
              <a:rPr lang="de-DE" sz="2000" b="1" dirty="0"/>
              <a:t>Anstieg des pH</a:t>
            </a:r>
          </a:p>
          <a:p>
            <a:pPr marL="342900" indent="-342900">
              <a:buFont typeface="Arial" panose="020B0604020202020204" pitchFamily="34" charset="0"/>
              <a:buChar char="•"/>
            </a:pPr>
            <a:r>
              <a:rPr lang="de-DE" sz="2000" b="1" dirty="0"/>
              <a:t>Erhöhung </a:t>
            </a:r>
            <a:r>
              <a:rPr lang="de-DE" sz="2000" b="1" dirty="0" err="1"/>
              <a:t>Tonizität</a:t>
            </a:r>
            <a:r>
              <a:rPr lang="de-DE" sz="2000" b="1" dirty="0"/>
              <a:t> (Na!) </a:t>
            </a:r>
            <a:br>
              <a:rPr lang="de-DE" sz="2000" b="1" dirty="0"/>
            </a:br>
            <a:r>
              <a:rPr lang="de-DE" sz="2000" b="1" dirty="0">
                <a:sym typeface="Wingdings" panose="05000000000000000000" pitchFamily="2" charset="2"/>
              </a:rPr>
              <a:t> Besserung RR</a:t>
            </a:r>
            <a:endParaRPr lang="de-DE" sz="2000" b="1" dirty="0"/>
          </a:p>
        </p:txBody>
      </p:sp>
      <p:cxnSp>
        <p:nvCxnSpPr>
          <p:cNvPr id="21" name="Gerade Verbindung mit Pfeil 20">
            <a:extLst>
              <a:ext uri="{FF2B5EF4-FFF2-40B4-BE49-F238E27FC236}">
                <a16:creationId xmlns:a16="http://schemas.microsoft.com/office/drawing/2014/main" id="{BAF66E4E-B407-4971-84BB-A9BB7B5EB21F}"/>
              </a:ext>
            </a:extLst>
          </p:cNvPr>
          <p:cNvCxnSpPr>
            <a:cxnSpLocks/>
          </p:cNvCxnSpPr>
          <p:nvPr/>
        </p:nvCxnSpPr>
        <p:spPr bwMode="auto">
          <a:xfrm flipH="1">
            <a:off x="7495616" y="3331717"/>
            <a:ext cx="512440" cy="548896"/>
          </a:xfrm>
          <a:prstGeom prst="straightConnector1">
            <a:avLst/>
          </a:prstGeom>
          <a:noFill/>
          <a:ln w="38100" cap="flat" cmpd="sng" algn="ctr">
            <a:solidFill>
              <a:srgbClr val="00B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7B7B8C3E-8C15-438F-9E05-330828A4E45B}"/>
              </a:ext>
            </a:extLst>
          </p:cNvPr>
          <p:cNvSpPr txBox="1"/>
          <p:nvPr/>
        </p:nvSpPr>
        <p:spPr>
          <a:xfrm>
            <a:off x="5678495" y="1124745"/>
            <a:ext cx="3644075" cy="1266437"/>
          </a:xfrm>
          <a:prstGeom prst="rect">
            <a:avLst/>
          </a:prstGeom>
          <a:noFill/>
          <a:ln w="63500">
            <a:solidFill>
              <a:schemeClr val="accent2"/>
            </a:solidFill>
          </a:ln>
        </p:spPr>
        <p:txBody>
          <a:bodyPr wrap="none" rtlCol="0">
            <a:spAutoFit/>
          </a:bodyPr>
          <a:lstStyle/>
          <a:p>
            <a:pPr marL="342900" indent="-342900">
              <a:buFont typeface="Arial" panose="020B0604020202020204" pitchFamily="34" charset="0"/>
              <a:buChar char="•"/>
            </a:pPr>
            <a:r>
              <a:rPr lang="de-DE" sz="2000" b="1" dirty="0"/>
              <a:t>Abfall des </a:t>
            </a:r>
            <a:r>
              <a:rPr lang="de-DE" sz="2000" b="1" dirty="0" err="1"/>
              <a:t>ion</a:t>
            </a:r>
            <a:r>
              <a:rPr lang="de-DE" sz="2000" b="1" dirty="0"/>
              <a:t>. Calcium</a:t>
            </a:r>
          </a:p>
          <a:p>
            <a:pPr marL="342900" indent="-342900">
              <a:buFont typeface="Arial" panose="020B0604020202020204" pitchFamily="34" charset="0"/>
              <a:buChar char="•"/>
            </a:pPr>
            <a:r>
              <a:rPr lang="de-DE" sz="2000" b="1" dirty="0"/>
              <a:t>Überschießende Alkalose</a:t>
            </a:r>
          </a:p>
          <a:p>
            <a:pPr marL="342900" indent="-342900">
              <a:buFont typeface="Arial" panose="020B0604020202020204" pitchFamily="34" charset="0"/>
              <a:buChar char="•"/>
            </a:pPr>
            <a:r>
              <a:rPr lang="de-DE" sz="2000" b="1" dirty="0"/>
              <a:t>Hypernatriämie</a:t>
            </a:r>
          </a:p>
        </p:txBody>
      </p:sp>
      <p:sp>
        <p:nvSpPr>
          <p:cNvPr id="11" name="Rechteck 10">
            <a:extLst>
              <a:ext uri="{FF2B5EF4-FFF2-40B4-BE49-F238E27FC236}">
                <a16:creationId xmlns:a16="http://schemas.microsoft.com/office/drawing/2014/main" id="{508DB3AD-CC96-474A-8C22-92681A7C6DC3}"/>
              </a:ext>
            </a:extLst>
          </p:cNvPr>
          <p:cNvSpPr/>
          <p:nvPr/>
        </p:nvSpPr>
        <p:spPr>
          <a:xfrm>
            <a:off x="1597734" y="6379256"/>
            <a:ext cx="7559178"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00799B"/>
                </a:solidFill>
                <a:ea typeface="ＭＳ Ｐゴシック" panose="020B0600070205080204" pitchFamily="34" charset="-128"/>
              </a:rPr>
              <a:t>Kraut JA, Kurtz I (2006) </a:t>
            </a:r>
            <a:r>
              <a:rPr lang="en-US" sz="1200" b="1" dirty="0">
                <a:solidFill>
                  <a:srgbClr val="00799B"/>
                </a:solidFill>
                <a:ea typeface="ＭＳ Ｐゴシック" panose="020B0600070205080204" pitchFamily="34" charset="-128"/>
              </a:rPr>
              <a:t>Use of base in the treatment of acute severe organic acidosis by nephrologists and critical care physicians: results of an online survey. </a:t>
            </a:r>
            <a:r>
              <a:rPr lang="de-DE" sz="1200" dirty="0" err="1">
                <a:solidFill>
                  <a:srgbClr val="00799B"/>
                </a:solidFill>
                <a:ea typeface="ＭＳ Ｐゴシック" panose="020B0600070205080204" pitchFamily="34" charset="-128"/>
              </a:rPr>
              <a:t>Clin</a:t>
            </a:r>
            <a:r>
              <a:rPr lang="de-DE" sz="1200" dirty="0">
                <a:solidFill>
                  <a:srgbClr val="00799B"/>
                </a:solidFill>
                <a:ea typeface="ＭＳ Ｐゴシック" panose="020B0600070205080204" pitchFamily="34" charset="-128"/>
              </a:rPr>
              <a:t> </a:t>
            </a:r>
            <a:r>
              <a:rPr lang="de-DE" sz="1200" dirty="0" err="1">
                <a:solidFill>
                  <a:srgbClr val="00799B"/>
                </a:solidFill>
                <a:ea typeface="ＭＳ Ｐゴシック" panose="020B0600070205080204" pitchFamily="34" charset="-128"/>
              </a:rPr>
              <a:t>Exp</a:t>
            </a:r>
            <a:r>
              <a:rPr lang="de-DE" sz="1200" dirty="0">
                <a:solidFill>
                  <a:srgbClr val="00799B"/>
                </a:solidFill>
                <a:ea typeface="ＭＳ Ｐゴシック" panose="020B0600070205080204" pitchFamily="34" charset="-128"/>
              </a:rPr>
              <a:t> </a:t>
            </a:r>
            <a:r>
              <a:rPr lang="de-DE" sz="1200" dirty="0" err="1">
                <a:solidFill>
                  <a:srgbClr val="00799B"/>
                </a:solidFill>
                <a:ea typeface="ＭＳ Ｐゴシック" panose="020B0600070205080204" pitchFamily="34" charset="-128"/>
              </a:rPr>
              <a:t>Nephrol</a:t>
            </a:r>
            <a:r>
              <a:rPr lang="de-DE" sz="1200" dirty="0">
                <a:solidFill>
                  <a:srgbClr val="00799B"/>
                </a:solidFill>
                <a:ea typeface="ＭＳ Ｐゴシック" panose="020B0600070205080204" pitchFamily="34" charset="-128"/>
              </a:rPr>
              <a:t> 10: 111–117.</a:t>
            </a:r>
          </a:p>
        </p:txBody>
      </p:sp>
    </p:spTree>
    <p:extLst>
      <p:ext uri="{BB962C8B-B14F-4D97-AF65-F5344CB8AC3E}">
        <p14:creationId xmlns:p14="http://schemas.microsoft.com/office/powerpoint/2010/main" val="2510153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469B7C2-C5E6-435D-8808-EDB57CBB766B}"/>
              </a:ext>
            </a:extLst>
          </p:cNvPr>
          <p:cNvSpPr>
            <a:spLocks noGrp="1"/>
          </p:cNvSpPr>
          <p:nvPr>
            <p:ph type="title"/>
          </p:nvPr>
        </p:nvSpPr>
        <p:spPr/>
        <p:txBody>
          <a:bodyPr/>
          <a:lstStyle/>
          <a:p>
            <a:r>
              <a:rPr lang="de-DE" dirty="0"/>
              <a:t>Was passiert mit dem Bicarbonat</a:t>
            </a:r>
          </a:p>
        </p:txBody>
      </p:sp>
      <p:sp>
        <p:nvSpPr>
          <p:cNvPr id="4" name="Fußzeilenplatzhalter 3">
            <a:extLst>
              <a:ext uri="{FF2B5EF4-FFF2-40B4-BE49-F238E27FC236}">
                <a16:creationId xmlns:a16="http://schemas.microsoft.com/office/drawing/2014/main" id="{976AB574-5ECC-4F2F-9218-155DB14695AE}"/>
              </a:ext>
            </a:extLst>
          </p:cNvPr>
          <p:cNvSpPr>
            <a:spLocks noGrp="1"/>
          </p:cNvSpPr>
          <p:nvPr>
            <p:ph type="ftr" sz="quarter" idx="4294967295"/>
          </p:nvPr>
        </p:nvSpPr>
        <p:spPr>
          <a:xfrm>
            <a:off x="-7495" y="6396318"/>
            <a:ext cx="4644008" cy="450472"/>
          </a:xfrm>
          <a:prstGeom prst="rect">
            <a:avLst/>
          </a:prstGeom>
        </p:spPr>
        <p:txBody>
          <a:bodyPr/>
          <a:lstStyle>
            <a:defPPr>
              <a:defRPr lang="de-DE"/>
            </a:defPPr>
            <a:lvl1pPr algn="l" rtl="0" fontAlgn="base">
              <a:lnSpc>
                <a:spcPct val="110000"/>
              </a:lnSpc>
              <a:spcBef>
                <a:spcPct val="30000"/>
              </a:spcBef>
              <a:spcAft>
                <a:spcPct val="0"/>
              </a:spcAft>
              <a:defRPr sz="1200" kern="1200">
                <a:solidFill>
                  <a:srgbClr val="00799B"/>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de-DE" altLang="de-DE"/>
              <a:t>Workshop</a:t>
            </a:r>
            <a:br>
              <a:rPr lang="de-DE" altLang="de-DE"/>
            </a:br>
            <a:r>
              <a:rPr lang="de-DE" altLang="de-DE"/>
              <a:t>Intensivmedizinische Elektrolyt- und Säure-Basen - Störungen</a:t>
            </a:r>
            <a:endParaRPr lang="de-DE" altLang="de-DE" dirty="0"/>
          </a:p>
        </p:txBody>
      </p:sp>
      <p:pic>
        <p:nvPicPr>
          <p:cNvPr id="5" name="Inhaltsplatzhalter 4" descr="https://s3.amazonaws.com/higherlogicdownload/ASNONLINE/Contacts/4243b1bc-4df5-4f68-9f00-d2ece0cfa8c1/TinyMCE/PexbgfKuSdCPInnATAay_A4DDE530-7CB6-4325-9F32-85549FC31C3F.jpeg">
            <a:extLst>
              <a:ext uri="{FF2B5EF4-FFF2-40B4-BE49-F238E27FC236}">
                <a16:creationId xmlns:a16="http://schemas.microsoft.com/office/drawing/2014/main" id="{57001E0E-1465-403A-B741-BFFFD8F0B69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4094" y="1052736"/>
            <a:ext cx="7350298" cy="4968552"/>
          </a:xfrm>
          <a:prstGeom prst="rect">
            <a:avLst/>
          </a:prstGeom>
          <a:noFill/>
          <a:ln>
            <a:noFill/>
          </a:ln>
        </p:spPr>
      </p:pic>
    </p:spTree>
    <p:extLst>
      <p:ext uri="{BB962C8B-B14F-4D97-AF65-F5344CB8AC3E}">
        <p14:creationId xmlns:p14="http://schemas.microsoft.com/office/powerpoint/2010/main" val="131532220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3B9D6F9-C0D8-72B9-F6AB-3DE8A2F27C28}"/>
              </a:ext>
            </a:extLst>
          </p:cNvPr>
          <p:cNvPicPr>
            <a:picLocks noGrp="1" noChangeAspect="1"/>
          </p:cNvPicPr>
          <p:nvPr>
            <p:ph idx="1"/>
          </p:nvPr>
        </p:nvPicPr>
        <p:blipFill>
          <a:blip r:embed="rId3"/>
          <a:stretch>
            <a:fillRect/>
          </a:stretch>
        </p:blipFill>
        <p:spPr>
          <a:xfrm>
            <a:off x="1409591" y="1439863"/>
            <a:ext cx="9264868" cy="3810000"/>
          </a:xfrm>
        </p:spPr>
      </p:pic>
      <p:sp>
        <p:nvSpPr>
          <p:cNvPr id="3" name="Titel 2">
            <a:extLst>
              <a:ext uri="{FF2B5EF4-FFF2-40B4-BE49-F238E27FC236}">
                <a16:creationId xmlns:a16="http://schemas.microsoft.com/office/drawing/2014/main" id="{6A1EA9EB-F1FE-8A58-6D8E-C4F251DA1988}"/>
              </a:ext>
            </a:extLst>
          </p:cNvPr>
          <p:cNvSpPr>
            <a:spLocks noGrp="1"/>
          </p:cNvSpPr>
          <p:nvPr>
            <p:ph type="title"/>
          </p:nvPr>
        </p:nvSpPr>
        <p:spPr/>
        <p:txBody>
          <a:bodyPr/>
          <a:lstStyle/>
          <a:p>
            <a:r>
              <a:rPr lang="de-DE" dirty="0"/>
              <a:t>Folgen der intra- und postdialytischen Alkalisierung</a:t>
            </a:r>
          </a:p>
        </p:txBody>
      </p:sp>
      <p:sp>
        <p:nvSpPr>
          <p:cNvPr id="7" name="Textfeld 6">
            <a:extLst>
              <a:ext uri="{FF2B5EF4-FFF2-40B4-BE49-F238E27FC236}">
                <a16:creationId xmlns:a16="http://schemas.microsoft.com/office/drawing/2014/main" id="{6DC54D23-BABD-5AB3-16DE-0AAC4BF3E7B4}"/>
              </a:ext>
            </a:extLst>
          </p:cNvPr>
          <p:cNvSpPr txBox="1"/>
          <p:nvPr/>
        </p:nvSpPr>
        <p:spPr>
          <a:xfrm>
            <a:off x="1127448" y="6591820"/>
            <a:ext cx="9050430" cy="248466"/>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e-DE" dirty="0"/>
              <a:t>C. Hafer: </a:t>
            </a:r>
            <a:r>
              <a:rPr lang="de-DE" b="1" dirty="0"/>
              <a:t>Pufferung durch Dialyseverfahren: Hintergründe und Auswirkungen auf den Patienten </a:t>
            </a:r>
            <a:r>
              <a:rPr lang="de-DE" dirty="0"/>
              <a:t>Dialyse aktuell 2016 Vol. 20 </a:t>
            </a:r>
            <a:r>
              <a:rPr lang="de-DE" dirty="0" err="1"/>
              <a:t>Issue</a:t>
            </a:r>
            <a:r>
              <a:rPr lang="de-DE" dirty="0"/>
              <a:t> 04 Pages 190-195</a:t>
            </a:r>
          </a:p>
        </p:txBody>
      </p:sp>
    </p:spTree>
    <p:extLst>
      <p:ext uri="{BB962C8B-B14F-4D97-AF65-F5344CB8AC3E}">
        <p14:creationId xmlns:p14="http://schemas.microsoft.com/office/powerpoint/2010/main" val="402513154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de-DE" altLang="de-DE" sz="3200"/>
              <a:t>Bicarbonatgabe</a:t>
            </a:r>
          </a:p>
        </p:txBody>
      </p:sp>
      <p:sp>
        <p:nvSpPr>
          <p:cNvPr id="608259" name="Rectangle 3"/>
          <p:cNvSpPr>
            <a:spLocks noGrp="1" noChangeArrowheads="1"/>
          </p:cNvSpPr>
          <p:nvPr>
            <p:ph type="body" idx="1"/>
          </p:nvPr>
        </p:nvSpPr>
        <p:spPr/>
        <p:txBody>
          <a:bodyPr/>
          <a:lstStyle/>
          <a:p>
            <a:pPr eaLnBrk="1" hangingPunct="1">
              <a:defRPr/>
            </a:pPr>
            <a:r>
              <a:rPr lang="de-DE" dirty="0"/>
              <a:t>Die 8,4%ige Lösung entspricht 1 </a:t>
            </a:r>
            <a:r>
              <a:rPr lang="de-DE" dirty="0" err="1"/>
              <a:t>mol</a:t>
            </a:r>
            <a:r>
              <a:rPr lang="de-DE" dirty="0"/>
              <a:t>/l Natrium-Bicarbonat</a:t>
            </a:r>
          </a:p>
          <a:p>
            <a:pPr lvl="1" eaLnBrk="1" hangingPunct="1">
              <a:defRPr/>
            </a:pPr>
            <a:r>
              <a:rPr lang="de-DE" b="1" dirty="0">
                <a:solidFill>
                  <a:schemeClr val="accent2"/>
                </a:solidFill>
                <a:effectLst>
                  <a:outerShdw blurRad="38100" dist="38100" dir="2700000" algn="tl">
                    <a:srgbClr val="C0C0C0"/>
                  </a:outerShdw>
                </a:effectLst>
              </a:rPr>
              <a:t>1 mmol Bicarbonat entspricht 1 ml der 8,4%igen Lösung</a:t>
            </a:r>
          </a:p>
          <a:p>
            <a:pPr lvl="1" eaLnBrk="1" hangingPunct="1">
              <a:defRPr/>
            </a:pPr>
            <a:endParaRPr lang="de-DE" b="1" dirty="0">
              <a:solidFill>
                <a:schemeClr val="accent2"/>
              </a:solidFill>
              <a:effectLst>
                <a:outerShdw blurRad="38100" dist="38100" dir="2700000" algn="tl">
                  <a:srgbClr val="C0C0C0"/>
                </a:outerShdw>
              </a:effectLst>
            </a:endParaRPr>
          </a:p>
          <a:p>
            <a:pPr lvl="1" eaLnBrk="1" hangingPunct="1">
              <a:defRPr/>
            </a:pPr>
            <a:r>
              <a:rPr lang="de-DE" b="1" dirty="0">
                <a:effectLst>
                  <a:outerShdw blurRad="38100" dist="38100" dir="2700000" algn="tl">
                    <a:srgbClr val="C0C0C0"/>
                  </a:outerShdw>
                </a:effectLst>
              </a:rPr>
              <a:t>Überschüssige H</a:t>
            </a:r>
            <a:r>
              <a:rPr lang="de-DE" b="1" baseline="30000" dirty="0">
                <a:effectLst>
                  <a:outerShdw blurRad="38100" dist="38100" dir="2700000" algn="tl">
                    <a:srgbClr val="C0C0C0"/>
                  </a:outerShdw>
                </a:effectLst>
              </a:rPr>
              <a:t>+</a:t>
            </a:r>
            <a:r>
              <a:rPr lang="de-DE" b="1" dirty="0">
                <a:effectLst>
                  <a:outerShdw blurRad="38100" dist="38100" dir="2700000" algn="tl">
                    <a:srgbClr val="C0C0C0"/>
                  </a:outerShdw>
                </a:effectLst>
              </a:rPr>
              <a:t> - Ionen werden </a:t>
            </a:r>
          </a:p>
          <a:p>
            <a:pPr lvl="2" eaLnBrk="1" hangingPunct="1">
              <a:defRPr/>
            </a:pPr>
            <a:r>
              <a:rPr lang="de-DE" b="1" dirty="0">
                <a:effectLst>
                  <a:outerShdw blurRad="38100" dist="38100" dir="2700000" algn="tl">
                    <a:srgbClr val="C0C0C0"/>
                  </a:outerShdw>
                </a:effectLst>
              </a:rPr>
              <a:t>erst im EZR gepuffert  	ca. 15 min</a:t>
            </a:r>
          </a:p>
          <a:p>
            <a:pPr lvl="2" eaLnBrk="1" hangingPunct="1">
              <a:defRPr/>
            </a:pPr>
            <a:r>
              <a:rPr lang="de-DE" b="1" dirty="0">
                <a:effectLst>
                  <a:outerShdw blurRad="38100" dist="38100" dir="2700000" algn="tl">
                    <a:srgbClr val="C0C0C0"/>
                  </a:outerShdw>
                </a:effectLst>
              </a:rPr>
              <a:t>danach in den Zellen	ca. 2-4 h (</a:t>
            </a:r>
            <a:r>
              <a:rPr lang="de-DE" b="1" dirty="0" err="1">
                <a:effectLst>
                  <a:outerShdw blurRad="38100" dist="38100" dir="2700000" algn="tl">
                    <a:srgbClr val="C0C0C0"/>
                  </a:outerShdw>
                </a:effectLst>
              </a:rPr>
              <a:t>Äqulibrierung</a:t>
            </a:r>
            <a:r>
              <a:rPr lang="de-DE" b="1" dirty="0">
                <a:effectLst>
                  <a:outerShdw blurRad="38100" dist="38100" dir="2700000" algn="tl">
                    <a:srgbClr val="C0C0C0"/>
                  </a:outerShdw>
                </a:effectLst>
              </a:rPr>
              <a:t>)</a:t>
            </a:r>
          </a:p>
          <a:p>
            <a:pPr lvl="1" eaLnBrk="1" hangingPunct="1">
              <a:defRPr/>
            </a:pPr>
            <a:endParaRPr lang="de-DE" b="1" dirty="0">
              <a:effectLst>
                <a:outerShdw blurRad="38100" dist="38100" dir="2700000" algn="tl">
                  <a:srgbClr val="C0C0C0"/>
                </a:outerShdw>
              </a:effectLst>
            </a:endParaRPr>
          </a:p>
          <a:p>
            <a:pPr lvl="1" eaLnBrk="1" hangingPunct="1">
              <a:defRPr/>
            </a:pPr>
            <a:r>
              <a:rPr lang="de-DE" b="1" dirty="0">
                <a:effectLst>
                  <a:outerShdw blurRad="38100" dist="38100" dir="2700000" algn="tl">
                    <a:srgbClr val="C0C0C0"/>
                  </a:outerShdw>
                </a:effectLst>
              </a:rPr>
              <a:t>Gabe von 100 mmol hebt den pH kurzfristig stark an, </a:t>
            </a:r>
          </a:p>
          <a:p>
            <a:pPr lvl="2" eaLnBrk="1" hangingPunct="1">
              <a:defRPr/>
            </a:pPr>
            <a:r>
              <a:rPr lang="de-DE" b="1" dirty="0">
                <a:effectLst>
                  <a:outerShdw blurRad="38100" dist="38100" dir="2700000" algn="tl">
                    <a:srgbClr val="C0C0C0"/>
                  </a:outerShdw>
                </a:effectLst>
              </a:rPr>
              <a:t>Rasche Kontrollen überschätzen den therapeutischen Effekt </a:t>
            </a:r>
          </a:p>
        </p:txBody>
      </p:sp>
      <p:pic>
        <p:nvPicPr>
          <p:cNvPr id="5" name="Grafik 4">
            <a:extLst>
              <a:ext uri="{FF2B5EF4-FFF2-40B4-BE49-F238E27FC236}">
                <a16:creationId xmlns:a16="http://schemas.microsoft.com/office/drawing/2014/main" id="{B4141752-88D3-49DD-B44D-3BCF67876D65}"/>
              </a:ext>
            </a:extLst>
          </p:cNvPr>
          <p:cNvPicPr>
            <a:picLocks noChangeAspect="1"/>
          </p:cNvPicPr>
          <p:nvPr/>
        </p:nvPicPr>
        <p:blipFill>
          <a:blip r:embed="rId3"/>
          <a:stretch>
            <a:fillRect/>
          </a:stretch>
        </p:blipFill>
        <p:spPr>
          <a:xfrm>
            <a:off x="9174926" y="6123837"/>
            <a:ext cx="1520201" cy="733472"/>
          </a:xfrm>
          <a:prstGeom prst="rect">
            <a:avLst/>
          </a:prstGeom>
        </p:spPr>
      </p:pic>
    </p:spTree>
    <p:extLst>
      <p:ext uri="{BB962C8B-B14F-4D97-AF65-F5344CB8AC3E}">
        <p14:creationId xmlns:p14="http://schemas.microsoft.com/office/powerpoint/2010/main" val="184007503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40177C-46F9-4E48-9281-B8ACA0FA5D33}"/>
              </a:ext>
            </a:extLst>
          </p:cNvPr>
          <p:cNvSpPr>
            <a:spLocks noGrp="1"/>
          </p:cNvSpPr>
          <p:nvPr>
            <p:ph type="title"/>
          </p:nvPr>
        </p:nvSpPr>
        <p:spPr/>
        <p:txBody>
          <a:bodyPr/>
          <a:lstStyle/>
          <a:p>
            <a:r>
              <a:rPr lang="de-DE" dirty="0"/>
              <a:t>Änderungen des CO</a:t>
            </a:r>
            <a:r>
              <a:rPr lang="de-DE" baseline="-25000" dirty="0"/>
              <a:t>2 </a:t>
            </a:r>
            <a:r>
              <a:rPr lang="de-DE" dirty="0"/>
              <a:t> nach HCO</a:t>
            </a:r>
            <a:r>
              <a:rPr lang="de-DE" baseline="-25000" dirty="0"/>
              <a:t>3</a:t>
            </a:r>
            <a:r>
              <a:rPr lang="de-DE" baseline="30000" dirty="0"/>
              <a:t>- </a:t>
            </a:r>
            <a:r>
              <a:rPr lang="de-DE" dirty="0"/>
              <a:t>- Therapie </a:t>
            </a:r>
            <a:endParaRPr lang="de-DE" baseline="-25000" dirty="0"/>
          </a:p>
        </p:txBody>
      </p:sp>
      <p:sp>
        <p:nvSpPr>
          <p:cNvPr id="4" name="Fußzeilenplatzhalter 3">
            <a:extLst>
              <a:ext uri="{FF2B5EF4-FFF2-40B4-BE49-F238E27FC236}">
                <a16:creationId xmlns:a16="http://schemas.microsoft.com/office/drawing/2014/main" id="{4C033E4B-D2F9-4340-979E-41B16B0E3C5C}"/>
              </a:ext>
            </a:extLst>
          </p:cNvPr>
          <p:cNvSpPr>
            <a:spLocks noGrp="1"/>
          </p:cNvSpPr>
          <p:nvPr>
            <p:ph type="ftr" sz="quarter" idx="4294967295"/>
          </p:nvPr>
        </p:nvSpPr>
        <p:spPr>
          <a:xfrm>
            <a:off x="-7495" y="6396318"/>
            <a:ext cx="4644008" cy="450472"/>
          </a:xfrm>
          <a:prstGeom prst="rect">
            <a:avLst/>
          </a:prstGeom>
        </p:spPr>
        <p:txBody>
          <a:bodyPr/>
          <a:lstStyle>
            <a:defPPr>
              <a:defRPr lang="de-DE"/>
            </a:defPPr>
            <a:lvl1pPr algn="l" rtl="0" fontAlgn="base">
              <a:lnSpc>
                <a:spcPct val="110000"/>
              </a:lnSpc>
              <a:spcBef>
                <a:spcPct val="30000"/>
              </a:spcBef>
              <a:spcAft>
                <a:spcPct val="0"/>
              </a:spcAft>
              <a:defRPr sz="1200" kern="1200">
                <a:solidFill>
                  <a:srgbClr val="00799B"/>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de-DE" altLang="de-DE"/>
              <a:t>Workshop</a:t>
            </a:r>
            <a:br>
              <a:rPr lang="de-DE" altLang="de-DE"/>
            </a:br>
            <a:r>
              <a:rPr lang="de-DE" altLang="de-DE"/>
              <a:t>Intensivmedizinische Elektrolyt- und Säure-Basen - Störungen</a:t>
            </a:r>
            <a:endParaRPr lang="de-DE" altLang="de-DE" dirty="0"/>
          </a:p>
        </p:txBody>
      </p:sp>
      <p:pic>
        <p:nvPicPr>
          <p:cNvPr id="5" name="Inhaltsplatzhalter 4" descr="https://higherlogicdownload.s3.amazonaws.com/ASNONLINE/MessageImages/TinyMce/a8796cff-9833-4652-84c1-e2517c9a88a6.jpg">
            <a:extLst>
              <a:ext uri="{FF2B5EF4-FFF2-40B4-BE49-F238E27FC236}">
                <a16:creationId xmlns:a16="http://schemas.microsoft.com/office/drawing/2014/main" id="{34B9BF1F-11B9-476A-A7C7-EB1C75F55C14}"/>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79576" y="1037448"/>
            <a:ext cx="7553696" cy="4983840"/>
          </a:xfrm>
          <a:prstGeom prst="rect">
            <a:avLst/>
          </a:prstGeom>
          <a:noFill/>
          <a:ln>
            <a:noFill/>
          </a:ln>
        </p:spPr>
      </p:pic>
      <p:pic>
        <p:nvPicPr>
          <p:cNvPr id="6" name="Grafik 5">
            <a:extLst>
              <a:ext uri="{FF2B5EF4-FFF2-40B4-BE49-F238E27FC236}">
                <a16:creationId xmlns:a16="http://schemas.microsoft.com/office/drawing/2014/main" id="{73DB023C-52B6-4C8B-8AB7-FB7C570D9191}"/>
              </a:ext>
            </a:extLst>
          </p:cNvPr>
          <p:cNvPicPr>
            <a:picLocks noChangeAspect="1"/>
          </p:cNvPicPr>
          <p:nvPr/>
        </p:nvPicPr>
        <p:blipFill>
          <a:blip r:embed="rId4"/>
          <a:stretch>
            <a:fillRect/>
          </a:stretch>
        </p:blipFill>
        <p:spPr>
          <a:xfrm>
            <a:off x="4583832" y="2124287"/>
            <a:ext cx="5904656" cy="1389802"/>
          </a:xfrm>
          <a:prstGeom prst="rect">
            <a:avLst/>
          </a:prstGeom>
        </p:spPr>
      </p:pic>
      <p:sp>
        <p:nvSpPr>
          <p:cNvPr id="7" name="Rechteck 6">
            <a:extLst>
              <a:ext uri="{FF2B5EF4-FFF2-40B4-BE49-F238E27FC236}">
                <a16:creationId xmlns:a16="http://schemas.microsoft.com/office/drawing/2014/main" id="{56F39EAC-C08C-483B-89C0-465F6991E9F4}"/>
              </a:ext>
            </a:extLst>
          </p:cNvPr>
          <p:cNvSpPr/>
          <p:nvPr/>
        </p:nvSpPr>
        <p:spPr>
          <a:xfrm>
            <a:off x="3287688" y="6402752"/>
            <a:ext cx="5856445" cy="482633"/>
          </a:xfrm>
          <a:prstGeom prst="rect">
            <a:avLst/>
          </a:prstGeom>
        </p:spPr>
        <p:txBody>
          <a:bodyPr wrap="square">
            <a:spAutoFit/>
          </a:bodyPr>
          <a:lstStyle/>
          <a:p>
            <a:pPr algn="r"/>
            <a:r>
              <a:rPr lang="en-US" sz="1200" dirty="0">
                <a:solidFill>
                  <a:srgbClr val="00799B"/>
                </a:solidFill>
                <a:latin typeface="Segoe UI" panose="020B0502040204020203" pitchFamily="34" charset="0"/>
              </a:rPr>
              <a:t>Boyd, J.H. and K.R. Walley, </a:t>
            </a:r>
            <a:r>
              <a:rPr lang="en-US" sz="1200" b="1" dirty="0">
                <a:solidFill>
                  <a:srgbClr val="00799B"/>
                </a:solidFill>
                <a:latin typeface="Segoe UI" panose="020B0502040204020203" pitchFamily="34" charset="0"/>
              </a:rPr>
              <a:t>Is there a role for sodium bicarbonate in treating lactic acidosis from shock? </a:t>
            </a:r>
            <a:r>
              <a:rPr lang="en-US" sz="1200" dirty="0" err="1">
                <a:solidFill>
                  <a:srgbClr val="00799B"/>
                </a:solidFill>
                <a:latin typeface="Segoe UI" panose="020B0502040204020203" pitchFamily="34" charset="0"/>
              </a:rPr>
              <a:t>Curr</a:t>
            </a:r>
            <a:r>
              <a:rPr lang="en-US" sz="1200" dirty="0">
                <a:solidFill>
                  <a:srgbClr val="00799B"/>
                </a:solidFill>
                <a:latin typeface="Segoe UI" panose="020B0502040204020203" pitchFamily="34" charset="0"/>
              </a:rPr>
              <a:t> </a:t>
            </a:r>
            <a:r>
              <a:rPr lang="en-US" sz="1200" dirty="0" err="1">
                <a:solidFill>
                  <a:srgbClr val="00799B"/>
                </a:solidFill>
                <a:latin typeface="Segoe UI" panose="020B0502040204020203" pitchFamily="34" charset="0"/>
              </a:rPr>
              <a:t>Opin</a:t>
            </a:r>
            <a:r>
              <a:rPr lang="en-US" sz="1200" dirty="0">
                <a:solidFill>
                  <a:srgbClr val="00799B"/>
                </a:solidFill>
                <a:latin typeface="Segoe UI" panose="020B0502040204020203" pitchFamily="34" charset="0"/>
              </a:rPr>
              <a:t> </a:t>
            </a:r>
            <a:r>
              <a:rPr lang="en-US" sz="1200" dirty="0" err="1">
                <a:solidFill>
                  <a:srgbClr val="00799B"/>
                </a:solidFill>
                <a:latin typeface="Segoe UI" panose="020B0502040204020203" pitchFamily="34" charset="0"/>
              </a:rPr>
              <a:t>Crit</a:t>
            </a:r>
            <a:r>
              <a:rPr lang="en-US" sz="1200" dirty="0">
                <a:solidFill>
                  <a:srgbClr val="00799B"/>
                </a:solidFill>
                <a:latin typeface="Segoe UI" panose="020B0502040204020203" pitchFamily="34" charset="0"/>
              </a:rPr>
              <a:t> Care, 2008. 14(4): p. 379-83.</a:t>
            </a:r>
          </a:p>
        </p:txBody>
      </p:sp>
    </p:spTree>
    <p:extLst>
      <p:ext uri="{BB962C8B-B14F-4D97-AF65-F5344CB8AC3E}">
        <p14:creationId xmlns:p14="http://schemas.microsoft.com/office/powerpoint/2010/main" val="359134326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6B328C5-6155-4221-A64C-53A0572C7DAA}"/>
              </a:ext>
            </a:extLst>
          </p:cNvPr>
          <p:cNvSpPr>
            <a:spLocks noGrp="1"/>
          </p:cNvSpPr>
          <p:nvPr>
            <p:ph idx="1"/>
          </p:nvPr>
        </p:nvSpPr>
        <p:spPr>
          <a:xfrm>
            <a:off x="2063552" y="1439862"/>
            <a:ext cx="8280920" cy="3810000"/>
          </a:xfrm>
        </p:spPr>
        <p:txBody>
          <a:bodyPr/>
          <a:lstStyle/>
          <a:p>
            <a:pPr marL="342900" indent="-342900">
              <a:buFont typeface="+mj-lt"/>
              <a:buAutoNum type="arabicPeriod"/>
            </a:pPr>
            <a:r>
              <a:rPr lang="de-DE" altLang="de-DE" sz="2400" b="1" dirty="0"/>
              <a:t>Laktat und Bauchweh </a:t>
            </a:r>
            <a:r>
              <a:rPr lang="de-DE" altLang="de-DE" sz="2400" b="1" dirty="0">
                <a:sym typeface="Wingdings" panose="05000000000000000000" pitchFamily="2" charset="2"/>
              </a:rPr>
              <a:t>= CT </a:t>
            </a:r>
            <a:r>
              <a:rPr lang="de-DE" altLang="de-DE" sz="2400" dirty="0">
                <a:sym typeface="Wingdings" panose="05000000000000000000" pitchFamily="2" charset="2"/>
              </a:rPr>
              <a:t>(mit KM)</a:t>
            </a:r>
            <a:endParaRPr lang="de-DE" altLang="de-DE" sz="2400" dirty="0"/>
          </a:p>
          <a:p>
            <a:pPr marL="342900" indent="-342900">
              <a:buFont typeface="+mj-lt"/>
              <a:buAutoNum type="arabicPeriod"/>
            </a:pPr>
            <a:r>
              <a:rPr lang="de-DE" altLang="de-DE" sz="2400" b="1" dirty="0"/>
              <a:t>Nicht pH tötet, sondern die Ursache</a:t>
            </a:r>
          </a:p>
          <a:p>
            <a:pPr marL="342900" indent="-342900">
              <a:buFont typeface="+mj-lt"/>
              <a:buAutoNum type="arabicPeriod"/>
            </a:pPr>
            <a:r>
              <a:rPr lang="de-DE" sz="2400" b="1" dirty="0"/>
              <a:t>Laktat &gt; 5 			</a:t>
            </a:r>
            <a:r>
              <a:rPr lang="de-DE" sz="2400" dirty="0">
                <a:sym typeface="Wingdings" panose="05000000000000000000" pitchFamily="2" charset="2"/>
              </a:rPr>
              <a:t> </a:t>
            </a:r>
            <a:r>
              <a:rPr lang="de-DE" sz="2400" dirty="0"/>
              <a:t>immer Thiamin geben </a:t>
            </a:r>
          </a:p>
          <a:p>
            <a:pPr marL="342900" indent="-342900">
              <a:buFont typeface="+mj-lt"/>
              <a:buAutoNum type="arabicPeriod"/>
            </a:pPr>
            <a:r>
              <a:rPr lang="de-DE" sz="2400" b="1" dirty="0"/>
              <a:t>Laktat &gt; 10</a:t>
            </a:r>
            <a:r>
              <a:rPr lang="de-DE" sz="2400" dirty="0"/>
              <a:t> 			</a:t>
            </a:r>
            <a:r>
              <a:rPr lang="de-DE" sz="2400" dirty="0">
                <a:sym typeface="Wingdings" panose="05000000000000000000" pitchFamily="2" charset="2"/>
              </a:rPr>
              <a:t> Nephrologen rufen</a:t>
            </a:r>
          </a:p>
          <a:p>
            <a:pPr marL="342900" indent="-342900">
              <a:buFont typeface="+mj-lt"/>
              <a:buAutoNum type="arabicPeriod"/>
            </a:pPr>
            <a:r>
              <a:rPr lang="de-DE" sz="2400" b="1" dirty="0"/>
              <a:t>Laktat &gt; 10 trotz Dialyse 	</a:t>
            </a:r>
            <a:r>
              <a:rPr lang="de-DE" sz="2400" dirty="0">
                <a:sym typeface="Wingdings" panose="05000000000000000000" pitchFamily="2" charset="2"/>
              </a:rPr>
              <a:t> Tischler rufen</a:t>
            </a:r>
            <a:endParaRPr lang="de-DE" sz="2400" dirty="0"/>
          </a:p>
          <a:p>
            <a:pPr marL="342900" indent="-342900">
              <a:buFont typeface="+mj-lt"/>
              <a:buAutoNum type="arabicPeriod"/>
            </a:pPr>
            <a:r>
              <a:rPr lang="de-DE" altLang="de-DE" sz="2400" b="1" dirty="0"/>
              <a:t>Laktat &gt; 10 und Patient redet </a:t>
            </a:r>
            <a:r>
              <a:rPr lang="de-DE" altLang="de-DE" sz="2400" dirty="0">
                <a:sym typeface="Wingdings" panose="05000000000000000000" pitchFamily="2" charset="2"/>
              </a:rPr>
              <a:t> Typ B Lymphome, 							</a:t>
            </a:r>
            <a:r>
              <a:rPr lang="de-DE" altLang="de-DE" sz="2400" dirty="0" err="1">
                <a:sym typeface="Wingdings" panose="05000000000000000000" pitchFamily="2" charset="2"/>
              </a:rPr>
              <a:t>Metformin</a:t>
            </a:r>
            <a:endParaRPr lang="de-DE" altLang="de-DE" sz="2400" dirty="0"/>
          </a:p>
          <a:p>
            <a:endParaRPr lang="de-DE" sz="2400" dirty="0"/>
          </a:p>
        </p:txBody>
      </p:sp>
      <p:sp>
        <p:nvSpPr>
          <p:cNvPr id="3" name="Titel 2">
            <a:extLst>
              <a:ext uri="{FF2B5EF4-FFF2-40B4-BE49-F238E27FC236}">
                <a16:creationId xmlns:a16="http://schemas.microsoft.com/office/drawing/2014/main" id="{8B92E590-5CC0-48AE-B65D-D6C8876BC7FF}"/>
              </a:ext>
            </a:extLst>
          </p:cNvPr>
          <p:cNvSpPr>
            <a:spLocks noGrp="1"/>
          </p:cNvSpPr>
          <p:nvPr>
            <p:ph type="title"/>
          </p:nvPr>
        </p:nvSpPr>
        <p:spPr/>
        <p:txBody>
          <a:bodyPr/>
          <a:lstStyle/>
          <a:p>
            <a:r>
              <a:rPr lang="de-DE" dirty="0"/>
              <a:t>Laktatregeln</a:t>
            </a:r>
          </a:p>
        </p:txBody>
      </p:sp>
      <p:sp>
        <p:nvSpPr>
          <p:cNvPr id="4" name="AutoShape 2" descr="https://mail.google.com/mail/u/0?ui=2&amp;ik=3a5e145c3c&amp;attid=0.1.1&amp;permmsgid=msg-f:1603898886414566357&amp;th=1642318a146283d5&amp;view=fimg&amp;sz=w1600-h1000&amp;attbid=ANGjdJ-E72HpmT_rBDPvSg_T6qZdfu-ZprTAf0cVlzqqLgkbzIxSliOUzKVh_wUU_sZCCr92LFnRyNJrXI9U4WnWkS5IiyI7AD6dbVLCN7Ch9vnz08iFuNAII8FI-2A&amp;disp=emb">
            <a:extLst>
              <a:ext uri="{FF2B5EF4-FFF2-40B4-BE49-F238E27FC236}">
                <a16:creationId xmlns:a16="http://schemas.microsoft.com/office/drawing/2014/main" id="{9EFBE610-058B-4B25-A647-0E617F8EAE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51050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B1720D5A-B277-E5C3-7E71-AE56644A5351}"/>
              </a:ext>
            </a:extLst>
          </p:cNvPr>
          <p:cNvPicPr>
            <a:picLocks noGrp="1" noChangeAspect="1"/>
          </p:cNvPicPr>
          <p:nvPr>
            <p:ph idx="1"/>
          </p:nvPr>
        </p:nvPicPr>
        <p:blipFill>
          <a:blip r:embed="rId2"/>
          <a:stretch>
            <a:fillRect/>
          </a:stretch>
        </p:blipFill>
        <p:spPr>
          <a:xfrm>
            <a:off x="2207568" y="1124744"/>
            <a:ext cx="8156810" cy="4608512"/>
          </a:xfrm>
        </p:spPr>
      </p:pic>
      <p:sp>
        <p:nvSpPr>
          <p:cNvPr id="3" name="Titel 2">
            <a:extLst>
              <a:ext uri="{FF2B5EF4-FFF2-40B4-BE49-F238E27FC236}">
                <a16:creationId xmlns:a16="http://schemas.microsoft.com/office/drawing/2014/main" id="{B6D75C7E-BB54-9C7C-D310-2B0ED2851FB4}"/>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66683274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30535-955F-BDB8-7A6D-EC48434043A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314B20D-B425-EC26-55EC-A7098DE833F2}"/>
              </a:ext>
            </a:extLst>
          </p:cNvPr>
          <p:cNvSpPr>
            <a:spLocks noGrp="1"/>
          </p:cNvSpPr>
          <p:nvPr>
            <p:ph idx="1"/>
          </p:nvPr>
        </p:nvSpPr>
        <p:spPr/>
        <p:txBody>
          <a:bodyPr/>
          <a:lstStyle/>
          <a:p>
            <a:pPr algn="l"/>
            <a:r>
              <a:rPr lang="de-DE" sz="1800" b="0" i="0" u="none" strike="noStrike" baseline="0" dirty="0">
                <a:solidFill>
                  <a:srgbClr val="000000"/>
                </a:solidFill>
                <a:latin typeface="AdvOT77db9845"/>
              </a:rPr>
              <a:t>Seit 2012 wurde jedoch über eine Reihe von Studien berichtet, in denen die Hypothese getestet wurde, dass eine Natriumbicarbonat-Therapie das Fortschreiten der Nierenerkrankung verlangsamen würde, darunter auch mehrere Studien mit </a:t>
            </a:r>
            <a:r>
              <a:rPr lang="de-DE" sz="1800" b="0" i="0" u="none" strike="noStrike" baseline="0" dirty="0" err="1">
                <a:solidFill>
                  <a:srgbClr val="000000"/>
                </a:solidFill>
                <a:latin typeface="AdvOT77db9845"/>
              </a:rPr>
              <a:t>Placebokontrolle</a:t>
            </a:r>
            <a:r>
              <a:rPr lang="de-DE" sz="1800" b="0" i="0" u="none" strike="noStrike" baseline="0" dirty="0">
                <a:solidFill>
                  <a:srgbClr val="000000"/>
                </a:solidFill>
                <a:latin typeface="AdvOT77db9845"/>
              </a:rPr>
              <a:t>. </a:t>
            </a:r>
          </a:p>
          <a:p>
            <a:pPr algn="l"/>
            <a:r>
              <a:rPr lang="de-DE" sz="1800" b="0" i="0" u="none" strike="noStrike" baseline="0" dirty="0">
                <a:solidFill>
                  <a:srgbClr val="000000"/>
                </a:solidFill>
                <a:latin typeface="AdvOT77db9845"/>
              </a:rPr>
              <a:t>In einer systematischen Übersichtsarbeit aus dem Jahr 2021 wurden 15 Studien mit einer Nachbeobachtungszeit von 3 Monaten bei Menschen mit CKD (</a:t>
            </a:r>
            <a:r>
              <a:rPr lang="de-DE" sz="1800" b="0" i="0" u="none" strike="noStrike" baseline="0" dirty="0" err="1">
                <a:solidFill>
                  <a:srgbClr val="000000"/>
                </a:solidFill>
                <a:latin typeface="AdvOT77db9845"/>
              </a:rPr>
              <a:t>eGFR</a:t>
            </a:r>
            <a:r>
              <a:rPr lang="de-DE" sz="1800" b="0" i="0" u="none" strike="noStrike" baseline="0" dirty="0">
                <a:solidFill>
                  <a:srgbClr val="000000"/>
                </a:solidFill>
                <a:latin typeface="AdvOT77db9845"/>
              </a:rPr>
              <a:t> &lt;60 ml/min pro 1,73 m2 und/oder Proteinurie) identifiziert, in denen die Auswirkungen von oralem Natriumbicarbonat im Vergleich zu Placebo oder zu keiner Studienmedikation auf die Nierenwerte verglichen wurden. Von den 15 Studien (2445 Teilnehmer, mediane Nachbeobachtungszeit 12 Monate) wurden 11 seit 2012 veröffentlicht. Die Gesamtheit der Belege bleibt durch eine geringe Anzahl von Ergebnissen begrenzt, und die Metaanalyse, die sich auf die </a:t>
            </a:r>
            <a:r>
              <a:rPr lang="de-DE" sz="1800" b="0" i="0" u="none" strike="noStrike" baseline="0" dirty="0" err="1">
                <a:solidFill>
                  <a:srgbClr val="000000"/>
                </a:solidFill>
                <a:latin typeface="AdvOT77db9845"/>
              </a:rPr>
              <a:t>placebokontrollierten</a:t>
            </a:r>
            <a:r>
              <a:rPr lang="de-DE" sz="1800" b="0" i="0" u="none" strike="noStrike" baseline="0" dirty="0">
                <a:solidFill>
                  <a:srgbClr val="000000"/>
                </a:solidFill>
                <a:latin typeface="AdvOT77db9845"/>
              </a:rPr>
              <a:t> Studien beschränkt, bestätigt keinen wichtigen modifizierenden Effekt von oralem Natriumbicarbonat gegenüber Placebo auf das Risiko von Nierenversagen (HR: 0,81; 95% CI: 0,54-1,22).</a:t>
            </a:r>
          </a:p>
          <a:p>
            <a:pPr algn="l"/>
            <a:r>
              <a:rPr lang="en-US" sz="1800" b="0" i="0" u="none" strike="noStrike" baseline="0" dirty="0" err="1">
                <a:solidFill>
                  <a:srgbClr val="2197D2"/>
                </a:solidFill>
                <a:latin typeface="AdvOT15e8cdec"/>
              </a:rPr>
              <a:t>Hultin</a:t>
            </a:r>
            <a:r>
              <a:rPr lang="en-US" sz="1800" b="0" i="0" u="none" strike="noStrike" baseline="0" dirty="0">
                <a:solidFill>
                  <a:srgbClr val="2197D2"/>
                </a:solidFill>
                <a:latin typeface="AdvOT15e8cdec"/>
              </a:rPr>
              <a:t> S, Hood C, Campbell KL, et al. A systematic review and </a:t>
            </a:r>
            <a:r>
              <a:rPr lang="en-US" sz="1800" b="0" i="0" u="none" strike="noStrike" baseline="0" dirty="0" err="1">
                <a:solidFill>
                  <a:srgbClr val="2197D2"/>
                </a:solidFill>
                <a:latin typeface="AdvOT15e8cdec"/>
              </a:rPr>
              <a:t>metaanalysis</a:t>
            </a:r>
            <a:r>
              <a:rPr lang="en-US" sz="1800" b="0" i="0" u="none" strike="noStrike" baseline="0" dirty="0">
                <a:solidFill>
                  <a:srgbClr val="2197D2"/>
                </a:solidFill>
                <a:latin typeface="AdvOT15e8cdec"/>
              </a:rPr>
              <a:t> on effects of bicarbonate therapy on kidney outcomes. </a:t>
            </a:r>
            <a:r>
              <a:rPr lang="en-US" sz="1800" b="0" i="0" u="none" strike="noStrike" baseline="0" dirty="0">
                <a:solidFill>
                  <a:srgbClr val="2197D2"/>
                </a:solidFill>
                <a:latin typeface="AdvOTe8296edf.I"/>
              </a:rPr>
              <a:t>Kidney </a:t>
            </a:r>
            <a:r>
              <a:rPr lang="de-DE" sz="1800" b="0" i="0" u="none" strike="noStrike" baseline="0" dirty="0" err="1">
                <a:solidFill>
                  <a:srgbClr val="2197D2"/>
                </a:solidFill>
                <a:latin typeface="AdvOTe8296edf.I"/>
              </a:rPr>
              <a:t>Int</a:t>
            </a:r>
            <a:r>
              <a:rPr lang="de-DE" sz="1800" b="0" i="0" u="none" strike="noStrike" baseline="0" dirty="0">
                <a:solidFill>
                  <a:srgbClr val="2197D2"/>
                </a:solidFill>
                <a:latin typeface="AdvOTe8296edf.I"/>
              </a:rPr>
              <a:t> Rep</a:t>
            </a:r>
            <a:r>
              <a:rPr lang="de-DE" sz="1800" b="0" i="0" u="none" strike="noStrike" baseline="0" dirty="0">
                <a:solidFill>
                  <a:srgbClr val="2197D2"/>
                </a:solidFill>
                <a:latin typeface="AdvOT15e8cdec"/>
              </a:rPr>
              <a:t>. 2021;6:695</a:t>
            </a:r>
            <a:r>
              <a:rPr lang="de-DE" sz="1800" b="0" i="0" u="none" strike="noStrike" baseline="0" dirty="0">
                <a:solidFill>
                  <a:srgbClr val="2197D2"/>
                </a:solidFill>
                <a:latin typeface="AdvOT15e8cdec+20"/>
              </a:rPr>
              <a:t>–</a:t>
            </a:r>
            <a:r>
              <a:rPr lang="de-DE" sz="1800" b="0" i="0" u="none" strike="noStrike" baseline="0" dirty="0">
                <a:solidFill>
                  <a:srgbClr val="2197D2"/>
                </a:solidFill>
                <a:latin typeface="AdvOT15e8cdec"/>
              </a:rPr>
              <a:t>705.</a:t>
            </a:r>
            <a:endParaRPr lang="de-DE" dirty="0"/>
          </a:p>
        </p:txBody>
      </p:sp>
    </p:spTree>
    <p:extLst>
      <p:ext uri="{BB962C8B-B14F-4D97-AF65-F5344CB8AC3E}">
        <p14:creationId xmlns:p14="http://schemas.microsoft.com/office/powerpoint/2010/main" val="189594193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9BA67C7-5BD5-7A57-379C-0C1D19434C2A}"/>
              </a:ext>
            </a:extLst>
          </p:cNvPr>
          <p:cNvSpPr>
            <a:spLocks noGrp="1"/>
          </p:cNvSpPr>
          <p:nvPr>
            <p:ph type="title"/>
          </p:nvPr>
        </p:nvSpPr>
        <p:spPr/>
        <p:txBody>
          <a:bodyPr/>
          <a:lstStyle/>
          <a:p>
            <a:endParaRPr lang="de-DE"/>
          </a:p>
        </p:txBody>
      </p:sp>
      <p:pic>
        <p:nvPicPr>
          <p:cNvPr id="2050" name="Picture 2">
            <a:extLst>
              <a:ext uri="{FF2B5EF4-FFF2-40B4-BE49-F238E27FC236}">
                <a16:creationId xmlns:a16="http://schemas.microsoft.com/office/drawing/2014/main" id="{8C128471-4E91-EA5A-4075-E73B0AC4007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0125" y="1052736"/>
            <a:ext cx="921702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574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Menschen sind verschieden</a:t>
            </a:r>
          </a:p>
        </p:txBody>
      </p:sp>
      <p:pic>
        <p:nvPicPr>
          <p:cNvPr id="8" name="Picture 2" descr="Bildergebnis für Menschen bi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683" y="1340768"/>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6580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5FD2084-7FCF-EE51-073C-1BE68A23F153}"/>
              </a:ext>
            </a:extLst>
          </p:cNvPr>
          <p:cNvSpPr>
            <a:spLocks noGrp="1"/>
          </p:cNvSpPr>
          <p:nvPr>
            <p:ph idx="1"/>
          </p:nvPr>
        </p:nvSpPr>
        <p:spPr>
          <a:xfrm>
            <a:off x="967345" y="1227894"/>
            <a:ext cx="10071499" cy="3810000"/>
          </a:xfrm>
        </p:spPr>
        <p:txBody>
          <a:bodyPr/>
          <a:lstStyle/>
          <a:p>
            <a:pPr marL="342900" indent="-342900">
              <a:buFontTx/>
              <a:buAutoNum type="arabicPeriod"/>
            </a:pPr>
            <a:r>
              <a:rPr lang="de-DE" b="1" dirty="0" err="1">
                <a:highlight>
                  <a:srgbClr val="40F927"/>
                </a:highlight>
              </a:rPr>
              <a:t>Treat</a:t>
            </a:r>
            <a:r>
              <a:rPr lang="de-DE" b="1" dirty="0">
                <a:highlight>
                  <a:srgbClr val="40F927"/>
                </a:highlight>
              </a:rPr>
              <a:t> </a:t>
            </a:r>
            <a:r>
              <a:rPr lang="de-DE" b="1" dirty="0" err="1">
                <a:highlight>
                  <a:srgbClr val="40F927"/>
                </a:highlight>
              </a:rPr>
              <a:t>the</a:t>
            </a:r>
            <a:r>
              <a:rPr lang="de-DE" b="1" dirty="0">
                <a:highlight>
                  <a:srgbClr val="40F927"/>
                </a:highlight>
              </a:rPr>
              <a:t> </a:t>
            </a:r>
            <a:r>
              <a:rPr lang="de-DE" b="1" dirty="0" err="1"/>
              <a:t>patient</a:t>
            </a:r>
            <a:r>
              <a:rPr lang="de-DE" b="1" dirty="0"/>
              <a:t>, not </a:t>
            </a:r>
            <a:r>
              <a:rPr lang="de-DE" b="1" dirty="0" err="1"/>
              <a:t>the</a:t>
            </a:r>
            <a:r>
              <a:rPr lang="de-DE" b="1" dirty="0"/>
              <a:t> </a:t>
            </a:r>
            <a:r>
              <a:rPr lang="de-DE" b="1" dirty="0" err="1">
                <a:highlight>
                  <a:srgbClr val="40F927"/>
                </a:highlight>
              </a:rPr>
              <a:t>number</a:t>
            </a:r>
            <a:r>
              <a:rPr lang="de-DE" b="1" dirty="0"/>
              <a:t> (16 ??, 22 ??) </a:t>
            </a:r>
            <a:r>
              <a:rPr lang="de-DE" b="1" dirty="0">
                <a:sym typeface="Wingdings" panose="05000000000000000000" pitchFamily="2" charset="2"/>
              </a:rPr>
              <a:t> </a:t>
            </a:r>
            <a:r>
              <a:rPr lang="de-DE" b="1" dirty="0">
                <a:highlight>
                  <a:srgbClr val="40F927"/>
                </a:highlight>
                <a:sym typeface="Wingdings" panose="05000000000000000000" pitchFamily="2" charset="2"/>
              </a:rPr>
              <a:t>18 ist es geworden </a:t>
            </a:r>
            <a:endParaRPr lang="de-DE" b="1" dirty="0">
              <a:highlight>
                <a:srgbClr val="40F927"/>
              </a:highlight>
            </a:endParaRPr>
          </a:p>
          <a:p>
            <a:pPr marL="722313" lvl="1" indent="-342900"/>
            <a:r>
              <a:rPr lang="de-DE" dirty="0" err="1"/>
              <a:t>Einfluß</a:t>
            </a:r>
            <a:r>
              <a:rPr lang="de-DE" dirty="0"/>
              <a:t> MA auf Progress CKD ist komplex</a:t>
            </a:r>
          </a:p>
          <a:p>
            <a:pPr marL="1101725" lvl="2" indent="-342900"/>
            <a:r>
              <a:rPr lang="de-DE" dirty="0"/>
              <a:t>hormonelle Ungleichgewichte und Entzündungswege</a:t>
            </a:r>
          </a:p>
          <a:p>
            <a:pPr marL="722313" lvl="1" indent="-342900"/>
            <a:r>
              <a:rPr lang="de-DE" dirty="0"/>
              <a:t>Aber: hämodynamische Veränderungen bei Nierenschäden einflussreicher  </a:t>
            </a:r>
          </a:p>
          <a:p>
            <a:pPr marL="342900" indent="-342900">
              <a:buFontTx/>
              <a:buAutoNum type="arabicPeriod"/>
            </a:pPr>
            <a:r>
              <a:rPr lang="de-DE" dirty="0"/>
              <a:t>Bislang gibt es nur mäßige Hinweise, dass eine orale Alkalitherapie oder diätetische Maßnahmen die Nierenfunktion relevant verbessern</a:t>
            </a:r>
          </a:p>
          <a:p>
            <a:pPr marL="342900" indent="-342900">
              <a:buFontTx/>
              <a:buAutoNum type="arabicPeriod"/>
            </a:pPr>
            <a:endParaRPr lang="de-DE" dirty="0"/>
          </a:p>
          <a:p>
            <a:pPr marL="342900" indent="-342900">
              <a:buAutoNum type="arabicPeriod"/>
            </a:pPr>
            <a:r>
              <a:rPr lang="de-DE" sz="2000" b="1" dirty="0">
                <a:highlight>
                  <a:srgbClr val="40F927"/>
                </a:highlight>
              </a:rPr>
              <a:t>Lieber Pillen, die DEFINITIV wirken</a:t>
            </a:r>
          </a:p>
          <a:p>
            <a:pPr marL="342900" indent="-342900">
              <a:buAutoNum type="arabicPeriod"/>
            </a:pPr>
            <a:endParaRPr lang="de-DE" b="1" dirty="0"/>
          </a:p>
          <a:p>
            <a:pPr marL="342900" indent="-342900">
              <a:buAutoNum type="arabicPeriod"/>
            </a:pPr>
            <a:endParaRPr lang="de-DE" dirty="0"/>
          </a:p>
          <a:p>
            <a:pPr marL="342900" indent="-342900">
              <a:buAutoNum type="arabicPeriod"/>
            </a:pPr>
            <a:endParaRPr lang="de-DE" dirty="0"/>
          </a:p>
        </p:txBody>
      </p:sp>
      <p:sp>
        <p:nvSpPr>
          <p:cNvPr id="3" name="Titel 2">
            <a:extLst>
              <a:ext uri="{FF2B5EF4-FFF2-40B4-BE49-F238E27FC236}">
                <a16:creationId xmlns:a16="http://schemas.microsoft.com/office/drawing/2014/main" id="{CEB8C949-430B-E741-7F63-DA91EA33D0FD}"/>
              </a:ext>
            </a:extLst>
          </p:cNvPr>
          <p:cNvSpPr>
            <a:spLocks noGrp="1"/>
          </p:cNvSpPr>
          <p:nvPr>
            <p:ph type="title"/>
          </p:nvPr>
        </p:nvSpPr>
        <p:spPr/>
        <p:txBody>
          <a:bodyPr/>
          <a:lstStyle/>
          <a:p>
            <a:r>
              <a:rPr lang="de-DE" dirty="0"/>
              <a:t>Zusammenfassung</a:t>
            </a:r>
          </a:p>
        </p:txBody>
      </p:sp>
      <p:pic>
        <p:nvPicPr>
          <p:cNvPr id="4" name="Picture 2" descr="C:\Users\Volker\Desktop\Scans ab 09-2009\Cartoons\Stein - Nebenwirkungen.jpg">
            <a:extLst>
              <a:ext uri="{FF2B5EF4-FFF2-40B4-BE49-F238E27FC236}">
                <a16:creationId xmlns:a16="http://schemas.microsoft.com/office/drawing/2014/main" id="{180D13AD-2D2B-B04F-4C55-5831250780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952" y="3405253"/>
            <a:ext cx="4032448" cy="326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E6D5882-69BE-3621-1B7A-7C3FB3395F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99" t="4835" r="-253" b="17466"/>
          <a:stretch/>
        </p:blipFill>
        <p:spPr bwMode="auto">
          <a:xfrm>
            <a:off x="1114026" y="4061730"/>
            <a:ext cx="4110295"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51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944CDF-B7DD-9820-8088-997973CEFE2B}"/>
              </a:ext>
            </a:extLst>
          </p:cNvPr>
          <p:cNvSpPr>
            <a:spLocks noGrp="1"/>
          </p:cNvSpPr>
          <p:nvPr>
            <p:ph idx="1"/>
          </p:nvPr>
        </p:nvSpPr>
        <p:spPr/>
        <p:txBody>
          <a:bodyPr/>
          <a:lstStyle/>
          <a:p>
            <a:r>
              <a:rPr lang="de-DE" dirty="0"/>
              <a:t>metabolischen Azidose hängt von der täglichen Säureproduktion ab </a:t>
            </a:r>
          </a:p>
          <a:p>
            <a:r>
              <a:rPr lang="de-DE" b="1" dirty="0">
                <a:sym typeface="Wingdings" panose="05000000000000000000" pitchFamily="2" charset="2"/>
              </a:rPr>
              <a:t> </a:t>
            </a:r>
            <a:r>
              <a:rPr lang="de-DE" b="1" dirty="0"/>
              <a:t>Nahrungsaufnahme optimieren </a:t>
            </a:r>
          </a:p>
          <a:p>
            <a:pPr marL="342900" indent="-342900">
              <a:buAutoNum type="arabicPeriod"/>
            </a:pPr>
            <a:endParaRPr lang="de-DE" b="1" dirty="0">
              <a:solidFill>
                <a:srgbClr val="FF0000"/>
              </a:solidFill>
            </a:endParaRPr>
          </a:p>
          <a:p>
            <a:pPr marL="342900" indent="-342900">
              <a:buAutoNum type="arabicPeriod"/>
            </a:pPr>
            <a:r>
              <a:rPr lang="de-DE" b="1" dirty="0">
                <a:solidFill>
                  <a:srgbClr val="FF0000"/>
                </a:solidFill>
              </a:rPr>
              <a:t>Tierische Proteine: </a:t>
            </a:r>
            <a:r>
              <a:rPr lang="de-DE" dirty="0"/>
              <a:t>Aminosäuren, die durch Oxidation Sulfat bilden</a:t>
            </a:r>
            <a:br>
              <a:rPr lang="de-DE" dirty="0"/>
            </a:br>
            <a:r>
              <a:rPr lang="de-DE" dirty="0"/>
              <a:t>(Hauptquelle der nichtflüchtigen/festen Säurebelastung)</a:t>
            </a:r>
          </a:p>
          <a:p>
            <a:pPr marL="342900" indent="-342900">
              <a:buAutoNum type="arabicPeriod"/>
            </a:pPr>
            <a:endParaRPr lang="de-DE" b="1" dirty="0">
              <a:solidFill>
                <a:srgbClr val="40F927"/>
              </a:solidFill>
            </a:endParaRPr>
          </a:p>
          <a:p>
            <a:pPr marL="342900" indent="-342900">
              <a:buAutoNum type="arabicPeriod"/>
            </a:pPr>
            <a:r>
              <a:rPr lang="de-DE" b="1" dirty="0">
                <a:solidFill>
                  <a:srgbClr val="40F927"/>
                </a:solidFill>
              </a:rPr>
              <a:t>Obst und Gemüse: </a:t>
            </a:r>
            <a:r>
              <a:rPr lang="de-DE" dirty="0" err="1"/>
              <a:t>verstoffwechselbare</a:t>
            </a:r>
            <a:r>
              <a:rPr lang="de-DE" dirty="0"/>
              <a:t> Anionen, u.a. </a:t>
            </a:r>
            <a:r>
              <a:rPr lang="de-DE" b="1" dirty="0"/>
              <a:t>Citrat</a:t>
            </a:r>
            <a:r>
              <a:rPr lang="de-DE" dirty="0"/>
              <a:t>,</a:t>
            </a:r>
          </a:p>
          <a:p>
            <a:pPr marL="342900" indent="-342900">
              <a:buAutoNum type="arabicPeriod"/>
            </a:pPr>
            <a:endParaRPr lang="de-DE" dirty="0"/>
          </a:p>
          <a:p>
            <a:pPr marL="342900" indent="-342900">
              <a:buAutoNum type="arabicPeriod"/>
            </a:pPr>
            <a:r>
              <a:rPr lang="de-DE" dirty="0"/>
              <a:t>Prospektive Studie bei CKD4 und </a:t>
            </a:r>
            <a:r>
              <a:rPr lang="de-DE" dirty="0" err="1"/>
              <a:t>Bic</a:t>
            </a:r>
            <a:r>
              <a:rPr lang="de-DE" dirty="0"/>
              <a:t> &lt; 22 mmol/L: </a:t>
            </a:r>
            <a:br>
              <a:rPr lang="de-DE" dirty="0"/>
            </a:br>
            <a:r>
              <a:rPr lang="de-DE" dirty="0"/>
              <a:t>a) einjährige Natriumbicarbonat-Therapie mit 1 </a:t>
            </a:r>
            <a:r>
              <a:rPr lang="de-DE" dirty="0" err="1"/>
              <a:t>mEq</a:t>
            </a:r>
            <a:r>
              <a:rPr lang="de-DE" dirty="0"/>
              <a:t>/kg/Tag </a:t>
            </a:r>
            <a:br>
              <a:rPr lang="de-DE" dirty="0"/>
            </a:br>
            <a:r>
              <a:rPr lang="de-DE" dirty="0"/>
              <a:t>b) Ernährungsumstellung (Obst und Gemüse zur Halbierung des Säuregehalts in der Nahrung): </a:t>
            </a:r>
            <a:br>
              <a:rPr lang="de-DE" dirty="0"/>
            </a:br>
            <a:r>
              <a:rPr lang="de-DE" dirty="0">
                <a:sym typeface="Wingdings" panose="05000000000000000000" pitchFamily="2" charset="2"/>
              </a:rPr>
              <a:t> </a:t>
            </a:r>
            <a:r>
              <a:rPr lang="de-DE" b="1" dirty="0"/>
              <a:t>keinen Unterschied in der </a:t>
            </a:r>
            <a:r>
              <a:rPr lang="de-DE" b="1" dirty="0" err="1"/>
              <a:t>eGFR</a:t>
            </a:r>
            <a:br>
              <a:rPr lang="de-DE" b="1" dirty="0"/>
            </a:br>
            <a:r>
              <a:rPr lang="de-DE" b="1" dirty="0">
                <a:sym typeface="Wingdings" panose="05000000000000000000" pitchFamily="2" charset="2"/>
              </a:rPr>
              <a:t> </a:t>
            </a:r>
            <a:r>
              <a:rPr lang="de-DE" dirty="0"/>
              <a:t>beide Gruppen </a:t>
            </a:r>
            <a:r>
              <a:rPr lang="de-DE" b="1" dirty="0"/>
              <a:t>verbesserten Serum-HCO3-Wert</a:t>
            </a:r>
            <a:r>
              <a:rPr lang="de-DE" dirty="0"/>
              <a:t>. </a:t>
            </a:r>
            <a:br>
              <a:rPr lang="de-DE" dirty="0"/>
            </a:br>
            <a:r>
              <a:rPr lang="de-DE" b="1" dirty="0"/>
              <a:t>Diätgruppe niedrigeren systolischen Blutdruck </a:t>
            </a:r>
            <a:r>
              <a:rPr lang="de-DE" dirty="0"/>
              <a:t>und </a:t>
            </a:r>
            <a:r>
              <a:rPr lang="de-DE" b="1" u="sng" dirty="0"/>
              <a:t>keine </a:t>
            </a:r>
            <a:r>
              <a:rPr lang="de-DE" dirty="0"/>
              <a:t>Hyperkaliämie  </a:t>
            </a:r>
          </a:p>
        </p:txBody>
      </p:sp>
      <p:sp>
        <p:nvSpPr>
          <p:cNvPr id="3" name="Titel 2">
            <a:extLst>
              <a:ext uri="{FF2B5EF4-FFF2-40B4-BE49-F238E27FC236}">
                <a16:creationId xmlns:a16="http://schemas.microsoft.com/office/drawing/2014/main" id="{95D3A359-B532-913B-B5C5-592B98F61C9E}"/>
              </a:ext>
            </a:extLst>
          </p:cNvPr>
          <p:cNvSpPr>
            <a:spLocks noGrp="1"/>
          </p:cNvSpPr>
          <p:nvPr>
            <p:ph type="title"/>
          </p:nvPr>
        </p:nvSpPr>
        <p:spPr/>
        <p:txBody>
          <a:bodyPr/>
          <a:lstStyle/>
          <a:p>
            <a:r>
              <a:rPr lang="de-DE" dirty="0"/>
              <a:t>Alternativen</a:t>
            </a:r>
          </a:p>
        </p:txBody>
      </p:sp>
    </p:spTree>
    <p:extLst>
      <p:ext uri="{BB962C8B-B14F-4D97-AF65-F5344CB8AC3E}">
        <p14:creationId xmlns:p14="http://schemas.microsoft.com/office/powerpoint/2010/main" val="66505030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AE923-ABD2-F9F1-8FE3-D06B53529C70}"/>
              </a:ext>
            </a:extLst>
          </p:cNvPr>
          <p:cNvSpPr>
            <a:spLocks noGrp="1"/>
          </p:cNvSpPr>
          <p:nvPr>
            <p:ph type="title"/>
          </p:nvPr>
        </p:nvSpPr>
        <p:spPr/>
        <p:txBody>
          <a:bodyPr/>
          <a:lstStyle/>
          <a:p>
            <a:r>
              <a:rPr lang="de-DE" dirty="0"/>
              <a:t>Renale Folgen der metabolischen Azidose und Adaption </a:t>
            </a:r>
          </a:p>
        </p:txBody>
      </p:sp>
      <p:pic>
        <p:nvPicPr>
          <p:cNvPr id="4" name="Grafik 3">
            <a:extLst>
              <a:ext uri="{FF2B5EF4-FFF2-40B4-BE49-F238E27FC236}">
                <a16:creationId xmlns:a16="http://schemas.microsoft.com/office/drawing/2014/main" id="{21226D73-BC5E-E308-7F81-3B3F3DFDB8E7}"/>
              </a:ext>
            </a:extLst>
          </p:cNvPr>
          <p:cNvPicPr>
            <a:picLocks noChangeAspect="1"/>
          </p:cNvPicPr>
          <p:nvPr/>
        </p:nvPicPr>
        <p:blipFill>
          <a:blip r:embed="rId3"/>
          <a:stretch>
            <a:fillRect/>
          </a:stretch>
        </p:blipFill>
        <p:spPr>
          <a:xfrm>
            <a:off x="1113729" y="1033128"/>
            <a:ext cx="9964541" cy="4791744"/>
          </a:xfrm>
          <a:prstGeom prst="rect">
            <a:avLst/>
          </a:prstGeom>
        </p:spPr>
      </p:pic>
      <p:sp>
        <p:nvSpPr>
          <p:cNvPr id="6" name="Textfeld 5">
            <a:extLst>
              <a:ext uri="{FF2B5EF4-FFF2-40B4-BE49-F238E27FC236}">
                <a16:creationId xmlns:a16="http://schemas.microsoft.com/office/drawing/2014/main" id="{FC83749F-D754-6BCE-DF21-3E5FAE7AF6DC}"/>
              </a:ext>
            </a:extLst>
          </p:cNvPr>
          <p:cNvSpPr txBox="1"/>
          <p:nvPr/>
        </p:nvSpPr>
        <p:spPr>
          <a:xfrm>
            <a:off x="6816080" y="1268760"/>
            <a:ext cx="4888656" cy="982833"/>
          </a:xfrm>
          <a:prstGeom prst="rect">
            <a:avLst/>
          </a:prstGeom>
          <a:noFill/>
        </p:spPr>
        <p:txBody>
          <a:bodyPr wrap="square">
            <a:spAutoFit/>
          </a:bodyPr>
          <a:lstStyle/>
          <a:p>
            <a:r>
              <a:rPr lang="de-DE" b="1" dirty="0">
                <a:solidFill>
                  <a:srgbClr val="FF0000"/>
                </a:solidFill>
              </a:rPr>
              <a:t>Ob </a:t>
            </a:r>
            <a:r>
              <a:rPr lang="de-DE" b="1" dirty="0" err="1">
                <a:solidFill>
                  <a:srgbClr val="FF0000"/>
                </a:solidFill>
              </a:rPr>
              <a:t>Bikarbonatgabe</a:t>
            </a:r>
            <a:r>
              <a:rPr lang="de-DE" b="1" dirty="0">
                <a:solidFill>
                  <a:srgbClr val="FF0000"/>
                </a:solidFill>
              </a:rPr>
              <a:t> (diätetisch oder orale Alkali-Supplementierung) intrarenale </a:t>
            </a:r>
            <a:r>
              <a:rPr lang="de-DE" b="1" dirty="0" err="1">
                <a:solidFill>
                  <a:srgbClr val="FF0000"/>
                </a:solidFill>
              </a:rPr>
              <a:t>AngII</a:t>
            </a:r>
            <a:r>
              <a:rPr lang="de-DE" b="1" dirty="0">
                <a:solidFill>
                  <a:srgbClr val="FF0000"/>
                </a:solidFill>
              </a:rPr>
              <a:t>-Spiegel senken kann, bleibt umstritten</a:t>
            </a:r>
          </a:p>
        </p:txBody>
      </p:sp>
      <p:sp>
        <p:nvSpPr>
          <p:cNvPr id="7" name="Textfeld 6">
            <a:extLst>
              <a:ext uri="{FF2B5EF4-FFF2-40B4-BE49-F238E27FC236}">
                <a16:creationId xmlns:a16="http://schemas.microsoft.com/office/drawing/2014/main" id="{6C5AF8D5-07A3-A7F9-296E-2ABF1CE3C0AD}"/>
              </a:ext>
            </a:extLst>
          </p:cNvPr>
          <p:cNvSpPr txBox="1"/>
          <p:nvPr/>
        </p:nvSpPr>
        <p:spPr>
          <a:xfrm>
            <a:off x="600814" y="6467641"/>
            <a:ext cx="9577064" cy="248466"/>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en-US" dirty="0"/>
              <a:t>C. Kuhn,  et al: </a:t>
            </a:r>
            <a:r>
              <a:rPr lang="en-US" b="1" dirty="0"/>
              <a:t>Metabolic acidosis in chronic kidney disease: mere consequence or also culprit? </a:t>
            </a:r>
            <a:r>
              <a:rPr lang="en-US" dirty="0" err="1"/>
              <a:t>Pflügers</a:t>
            </a:r>
            <a:r>
              <a:rPr lang="en-US" dirty="0"/>
              <a:t> </a:t>
            </a:r>
            <a:r>
              <a:rPr lang="en-US" dirty="0" err="1"/>
              <a:t>Archiv</a:t>
            </a:r>
            <a:r>
              <a:rPr lang="en-US" dirty="0"/>
              <a:t> - European Journal of Physiology 2024</a:t>
            </a:r>
            <a:endParaRPr lang="de-DE" dirty="0"/>
          </a:p>
        </p:txBody>
      </p:sp>
    </p:spTree>
    <p:extLst>
      <p:ext uri="{BB962C8B-B14F-4D97-AF65-F5344CB8AC3E}">
        <p14:creationId xmlns:p14="http://schemas.microsoft.com/office/powerpoint/2010/main" val="41211093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516019-0B48-4336-8BFE-44491C42AC5B}"/>
              </a:ext>
            </a:extLst>
          </p:cNvPr>
          <p:cNvSpPr>
            <a:spLocks noGrp="1" noChangeArrowheads="1"/>
          </p:cNvSpPr>
          <p:nvPr>
            <p:ph type="title"/>
          </p:nvPr>
        </p:nvSpPr>
        <p:spPr/>
        <p:txBody>
          <a:bodyPr/>
          <a:lstStyle/>
          <a:p>
            <a:pPr eaLnBrk="1" hangingPunct="1"/>
            <a:r>
              <a:rPr lang="de-DE" altLang="de-DE" sz="3200" dirty="0"/>
              <a:t>Säure – Basen und Elektrolytstörungen …</a:t>
            </a:r>
          </a:p>
        </p:txBody>
      </p:sp>
      <p:sp>
        <p:nvSpPr>
          <p:cNvPr id="805891" name="Rectangle 3">
            <a:extLst>
              <a:ext uri="{FF2B5EF4-FFF2-40B4-BE49-F238E27FC236}">
                <a16:creationId xmlns:a16="http://schemas.microsoft.com/office/drawing/2014/main" id="{E419F353-12FF-42D9-A27B-F4AB95CE17C6}"/>
              </a:ext>
            </a:extLst>
          </p:cNvPr>
          <p:cNvSpPr>
            <a:spLocks noGrp="1" noChangeArrowheads="1"/>
          </p:cNvSpPr>
          <p:nvPr>
            <p:ph type="body" idx="1"/>
          </p:nvPr>
        </p:nvSpPr>
        <p:spPr/>
        <p:txBody>
          <a:bodyPr/>
          <a:lstStyle/>
          <a:p>
            <a:pPr marL="0" indent="0"/>
            <a:r>
              <a:rPr lang="de-DE" altLang="de-DE" dirty="0"/>
              <a:t>… sind multifaktoriell</a:t>
            </a:r>
          </a:p>
          <a:p>
            <a:pPr marL="0" indent="0"/>
            <a:r>
              <a:rPr lang="de-DE" altLang="de-DE" dirty="0"/>
              <a:t>… müssen im Gesamtbild der Erkrankung interpretiert werden</a:t>
            </a:r>
          </a:p>
          <a:p>
            <a:pPr marL="0" indent="0"/>
            <a:endParaRPr lang="de-DE" altLang="de-DE" dirty="0"/>
          </a:p>
          <a:p>
            <a:pPr marL="0" indent="0"/>
            <a:r>
              <a:rPr lang="de-DE" altLang="de-DE" dirty="0"/>
              <a:t>Grundsätzlich gilt:</a:t>
            </a:r>
          </a:p>
          <a:p>
            <a:pPr marL="0" indent="0"/>
            <a:r>
              <a:rPr lang="de-DE" altLang="de-DE" dirty="0"/>
              <a:t>Die Therapie richtet sich NICHT nach Werten, sondern an der Klinik / den Symptomen !!</a:t>
            </a:r>
          </a:p>
          <a:p>
            <a:pPr marL="0" indent="0"/>
            <a:endParaRPr lang="de-DE" altLang="de-DE" dirty="0"/>
          </a:p>
          <a:p>
            <a:pPr marL="285750" indent="-285750">
              <a:buFontTx/>
              <a:buChar char="-"/>
            </a:pPr>
            <a:r>
              <a:rPr lang="de-DE" sz="2800" dirty="0">
                <a:sym typeface="Wingdings" panose="05000000000000000000" pitchFamily="2" charset="2"/>
              </a:rPr>
              <a:t>Klinik: </a:t>
            </a:r>
            <a:r>
              <a:rPr lang="de-DE" sz="2800" dirty="0" err="1">
                <a:sym typeface="Wingdings" panose="05000000000000000000" pitchFamily="2" charset="2"/>
              </a:rPr>
              <a:t>Treat</a:t>
            </a:r>
            <a:r>
              <a:rPr lang="de-DE" sz="2800" dirty="0">
                <a:sym typeface="Wingdings" panose="05000000000000000000" pitchFamily="2" charset="2"/>
              </a:rPr>
              <a:t>, </a:t>
            </a:r>
            <a:r>
              <a:rPr lang="de-DE" sz="2800" dirty="0" err="1">
                <a:sym typeface="Wingdings" panose="05000000000000000000" pitchFamily="2" charset="2"/>
              </a:rPr>
              <a:t>than</a:t>
            </a:r>
            <a:r>
              <a:rPr lang="de-DE" sz="2800" dirty="0">
                <a:sym typeface="Wingdings" panose="05000000000000000000" pitchFamily="2" charset="2"/>
              </a:rPr>
              <a:t> </a:t>
            </a:r>
            <a:r>
              <a:rPr lang="de-DE" sz="2800" dirty="0" err="1">
                <a:sym typeface="Wingdings" panose="05000000000000000000" pitchFamily="2" charset="2"/>
              </a:rPr>
              <a:t>think</a:t>
            </a:r>
            <a:endParaRPr lang="de-DE" sz="2800" dirty="0">
              <a:sym typeface="Wingdings" panose="05000000000000000000" pitchFamily="2" charset="2"/>
            </a:endParaRPr>
          </a:p>
          <a:p>
            <a:pPr marL="285750" indent="-285750">
              <a:buFontTx/>
              <a:buChar char="-"/>
            </a:pPr>
            <a:r>
              <a:rPr lang="de-DE" sz="2800" dirty="0"/>
              <a:t>Keine Klinik </a:t>
            </a:r>
            <a:r>
              <a:rPr lang="de-DE" sz="2800" dirty="0">
                <a:sym typeface="Wingdings" panose="05000000000000000000" pitchFamily="2" charset="2"/>
              </a:rPr>
              <a:t> </a:t>
            </a:r>
            <a:r>
              <a:rPr lang="de-DE" sz="2800" dirty="0" err="1">
                <a:sym typeface="Wingdings" panose="05000000000000000000" pitchFamily="2" charset="2"/>
              </a:rPr>
              <a:t>wait</a:t>
            </a:r>
            <a:r>
              <a:rPr lang="de-DE" sz="2800" dirty="0">
                <a:sym typeface="Wingdings" panose="05000000000000000000" pitchFamily="2" charset="2"/>
              </a:rPr>
              <a:t>, </a:t>
            </a:r>
            <a:r>
              <a:rPr lang="de-DE" sz="2800" dirty="0" err="1">
                <a:sym typeface="Wingdings" panose="05000000000000000000" pitchFamily="2" charset="2"/>
              </a:rPr>
              <a:t>watch</a:t>
            </a:r>
            <a:r>
              <a:rPr lang="de-DE" sz="2800" dirty="0">
                <a:sym typeface="Wingdings" panose="05000000000000000000" pitchFamily="2" charset="2"/>
              </a:rPr>
              <a:t>, </a:t>
            </a:r>
            <a:r>
              <a:rPr lang="de-DE" sz="2800" dirty="0" err="1">
                <a:sym typeface="Wingdings" panose="05000000000000000000" pitchFamily="2" charset="2"/>
              </a:rPr>
              <a:t>than</a:t>
            </a:r>
            <a:r>
              <a:rPr lang="de-DE" sz="2800" dirty="0">
                <a:sym typeface="Wingdings" panose="05000000000000000000" pitchFamily="2" charset="2"/>
              </a:rPr>
              <a:t> </a:t>
            </a:r>
            <a:r>
              <a:rPr lang="de-DE" sz="2800" dirty="0" err="1">
                <a:sym typeface="Wingdings" panose="05000000000000000000" pitchFamily="2" charset="2"/>
              </a:rPr>
              <a:t>treat</a:t>
            </a:r>
            <a:r>
              <a:rPr lang="de-DE" sz="2800" dirty="0">
                <a:sym typeface="Wingdings" panose="05000000000000000000" pitchFamily="2" charset="2"/>
              </a:rPr>
              <a:t>!</a:t>
            </a:r>
          </a:p>
          <a:p>
            <a:pPr marL="0" indent="0"/>
            <a:endParaRPr lang="de-DE" altLang="de-DE" dirty="0"/>
          </a:p>
        </p:txBody>
      </p:sp>
      <p:sp>
        <p:nvSpPr>
          <p:cNvPr id="2" name="Rectangle 4">
            <a:extLst>
              <a:ext uri="{FF2B5EF4-FFF2-40B4-BE49-F238E27FC236}">
                <a16:creationId xmlns:a16="http://schemas.microsoft.com/office/drawing/2014/main" id="{D60D8ED3-321E-2D30-E3E8-96FB75CB8B62}"/>
              </a:ext>
            </a:extLst>
          </p:cNvPr>
          <p:cNvSpPr>
            <a:spLocks noChangeArrowheads="1"/>
          </p:cNvSpPr>
          <p:nvPr/>
        </p:nvSpPr>
        <p:spPr bwMode="auto">
          <a:xfrm>
            <a:off x="839416" y="1004887"/>
            <a:ext cx="9201441" cy="4679950"/>
          </a:xfrm>
          <a:prstGeom prst="rect">
            <a:avLst/>
          </a:prstGeom>
          <a:solidFill>
            <a:schemeClr val="bg1"/>
          </a:solidFill>
          <a:ln w="9525">
            <a:noFill/>
            <a:miter lim="800000"/>
            <a:headEnd/>
            <a:tailEnd/>
          </a:ln>
          <a:effectLst/>
        </p:spPr>
        <p:txBody>
          <a:bodyPr wrap="none" anchor="ctr"/>
          <a:lstStyle/>
          <a:p>
            <a:pPr>
              <a:defRPr/>
            </a:pPr>
            <a:r>
              <a:rPr lang="de-DE" sz="8000" b="1" dirty="0" err="1">
                <a:solidFill>
                  <a:srgbClr val="FF0000"/>
                </a:solidFill>
                <a:effectLst>
                  <a:outerShdw blurRad="38100" dist="38100" dir="2700000" algn="tl">
                    <a:srgbClr val="C0C0C0"/>
                  </a:outerShdw>
                </a:effectLst>
                <a:latin typeface="Arial" charset="0"/>
              </a:rPr>
              <a:t>Treat</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patient</a:t>
            </a:r>
            <a:endParaRPr lang="de-DE" sz="8000" b="1" dirty="0">
              <a:solidFill>
                <a:srgbClr val="FF0000"/>
              </a:solidFill>
              <a:effectLst>
                <a:outerShdw blurRad="38100" dist="38100" dir="2700000" algn="tl">
                  <a:srgbClr val="C0C0C0"/>
                </a:outerShdw>
              </a:effectLst>
              <a:latin typeface="Arial" charset="0"/>
            </a:endParaRPr>
          </a:p>
          <a:p>
            <a:pPr>
              <a:defRPr/>
            </a:pPr>
            <a:r>
              <a:rPr lang="de-DE" sz="8000" b="1" dirty="0">
                <a:solidFill>
                  <a:srgbClr val="FF0000"/>
                </a:solidFill>
                <a:effectLst>
                  <a:outerShdw blurRad="38100" dist="38100" dir="2700000" algn="tl">
                    <a:srgbClr val="C0C0C0"/>
                  </a:outerShdw>
                </a:effectLst>
                <a:latin typeface="Arial" charset="0"/>
              </a:rPr>
              <a:t>not </a:t>
            </a:r>
            <a:r>
              <a:rPr lang="de-DE" sz="8000" b="1" dirty="0" err="1">
                <a:solidFill>
                  <a:srgbClr val="FF0000"/>
                </a:solidFill>
                <a:effectLst>
                  <a:outerShdw blurRad="38100" dist="38100" dir="2700000" algn="tl">
                    <a:srgbClr val="C0C0C0"/>
                  </a:outerShdw>
                </a:effectLst>
                <a:latin typeface="Arial" charset="0"/>
              </a:rPr>
              <a:t>the</a:t>
            </a:r>
            <a:r>
              <a:rPr lang="de-DE" sz="8000" b="1" dirty="0">
                <a:solidFill>
                  <a:srgbClr val="FF0000"/>
                </a:solidFill>
                <a:effectLst>
                  <a:outerShdw blurRad="38100" dist="38100" dir="2700000" algn="tl">
                    <a:srgbClr val="C0C0C0"/>
                  </a:outerShdw>
                </a:effectLst>
                <a:latin typeface="Arial" charset="0"/>
              </a:rPr>
              <a:t> </a:t>
            </a:r>
            <a:r>
              <a:rPr lang="de-DE" sz="8000" b="1" dirty="0" err="1">
                <a:solidFill>
                  <a:srgbClr val="FF0000"/>
                </a:solidFill>
                <a:effectLst>
                  <a:outerShdw blurRad="38100" dist="38100" dir="2700000" algn="tl">
                    <a:srgbClr val="C0C0C0"/>
                  </a:outerShdw>
                </a:effectLst>
                <a:latin typeface="Arial" charset="0"/>
              </a:rPr>
              <a:t>numbers</a:t>
            </a:r>
            <a:r>
              <a:rPr lang="de-DE" sz="8000" b="1" dirty="0">
                <a:solidFill>
                  <a:srgbClr val="FF0000"/>
                </a:solidFill>
                <a:effectLst>
                  <a:outerShdw blurRad="38100" dist="38100" dir="2700000" algn="tl">
                    <a:srgbClr val="C0C0C0"/>
                  </a:outerShdw>
                </a:effectLst>
                <a:latin typeface="Arial" charset="0"/>
              </a:rPr>
              <a:t> !!</a:t>
            </a:r>
          </a:p>
        </p:txBody>
      </p:sp>
    </p:spTree>
    <p:extLst>
      <p:ext uri="{BB962C8B-B14F-4D97-AF65-F5344CB8AC3E}">
        <p14:creationId xmlns:p14="http://schemas.microsoft.com/office/powerpoint/2010/main" val="3299947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778F66-1791-0F1C-718E-C2AC8EF6961B}"/>
              </a:ext>
            </a:extLst>
          </p:cNvPr>
          <p:cNvSpPr>
            <a:spLocks noGrp="1"/>
          </p:cNvSpPr>
          <p:nvPr>
            <p:ph type="title"/>
          </p:nvPr>
        </p:nvSpPr>
        <p:spPr/>
        <p:txBody>
          <a:bodyPr/>
          <a:lstStyle/>
          <a:p>
            <a:pPr algn="l"/>
            <a:r>
              <a:rPr lang="de-DE" dirty="0"/>
              <a:t>Orale </a:t>
            </a:r>
            <a:r>
              <a:rPr lang="de-DE" dirty="0" err="1"/>
              <a:t>Bikarbonatsupplemenation</a:t>
            </a:r>
            <a:endParaRPr lang="de-DE" dirty="0"/>
          </a:p>
        </p:txBody>
      </p:sp>
      <p:pic>
        <p:nvPicPr>
          <p:cNvPr id="5" name="Grafik 4">
            <a:extLst>
              <a:ext uri="{FF2B5EF4-FFF2-40B4-BE49-F238E27FC236}">
                <a16:creationId xmlns:a16="http://schemas.microsoft.com/office/drawing/2014/main" id="{CF559753-6050-DE8C-AF31-C41340C535B0}"/>
              </a:ext>
            </a:extLst>
          </p:cNvPr>
          <p:cNvPicPr>
            <a:picLocks noChangeAspect="1"/>
          </p:cNvPicPr>
          <p:nvPr/>
        </p:nvPicPr>
        <p:blipFill>
          <a:blip r:embed="rId3"/>
          <a:stretch>
            <a:fillRect/>
          </a:stretch>
        </p:blipFill>
        <p:spPr>
          <a:xfrm>
            <a:off x="1104204" y="1052736"/>
            <a:ext cx="6312024" cy="2648883"/>
          </a:xfrm>
          <a:prstGeom prst="rect">
            <a:avLst/>
          </a:prstGeom>
        </p:spPr>
      </p:pic>
      <p:pic>
        <p:nvPicPr>
          <p:cNvPr id="10" name="Grafik 9">
            <a:extLst>
              <a:ext uri="{FF2B5EF4-FFF2-40B4-BE49-F238E27FC236}">
                <a16:creationId xmlns:a16="http://schemas.microsoft.com/office/drawing/2014/main" id="{5595684C-8D29-6BB6-C3D4-5B52444643CF}"/>
              </a:ext>
            </a:extLst>
          </p:cNvPr>
          <p:cNvPicPr>
            <a:picLocks noChangeAspect="1"/>
          </p:cNvPicPr>
          <p:nvPr/>
        </p:nvPicPr>
        <p:blipFill>
          <a:blip r:embed="rId4"/>
          <a:stretch>
            <a:fillRect/>
          </a:stretch>
        </p:blipFill>
        <p:spPr>
          <a:xfrm>
            <a:off x="7608168" y="1052736"/>
            <a:ext cx="2989810" cy="5005833"/>
          </a:xfrm>
          <a:prstGeom prst="rect">
            <a:avLst/>
          </a:prstGeom>
        </p:spPr>
      </p:pic>
      <p:sp>
        <p:nvSpPr>
          <p:cNvPr id="12" name="Textfeld 11">
            <a:extLst>
              <a:ext uri="{FF2B5EF4-FFF2-40B4-BE49-F238E27FC236}">
                <a16:creationId xmlns:a16="http://schemas.microsoft.com/office/drawing/2014/main" id="{325DDB33-691A-02AC-8FC5-B31098F073AE}"/>
              </a:ext>
            </a:extLst>
          </p:cNvPr>
          <p:cNvSpPr txBox="1"/>
          <p:nvPr/>
        </p:nvSpPr>
        <p:spPr>
          <a:xfrm>
            <a:off x="1104204" y="3850400"/>
            <a:ext cx="6312025" cy="1903470"/>
          </a:xfrm>
          <a:prstGeom prst="rect">
            <a:avLst/>
          </a:prstGeom>
          <a:noFill/>
        </p:spPr>
        <p:txBody>
          <a:bodyPr wrap="square">
            <a:spAutoFit/>
          </a:bodyPr>
          <a:lstStyle/>
          <a:p>
            <a:pPr algn="l"/>
            <a:r>
              <a:rPr lang="de-DE" sz="1800" b="0" i="0" u="none" strike="noStrike" baseline="0" dirty="0">
                <a:solidFill>
                  <a:srgbClr val="000000"/>
                </a:solidFill>
                <a:latin typeface="ThiemeGulliver2011-Regular"/>
              </a:rPr>
              <a:t>Die </a:t>
            </a:r>
            <a:r>
              <a:rPr lang="de-DE" sz="1800" b="1" i="0" u="none" strike="noStrike" baseline="0" dirty="0">
                <a:solidFill>
                  <a:srgbClr val="000000"/>
                </a:solidFill>
                <a:latin typeface="ThiemeGulliver2011-Regular"/>
              </a:rPr>
              <a:t>orale Einnahme von Bikarbonat ist ein Lösungsansatz</a:t>
            </a:r>
            <a:r>
              <a:rPr lang="de-DE" sz="1800" b="0" i="0" u="none" strike="noStrike" baseline="0" dirty="0">
                <a:solidFill>
                  <a:srgbClr val="000000"/>
                </a:solidFill>
                <a:latin typeface="ThiemeGulliver2011-Regular"/>
              </a:rPr>
              <a:t>, erhöht aber die ohnehin schon </a:t>
            </a:r>
            <a:r>
              <a:rPr lang="de-DE" sz="1800" b="1" i="0" u="none" strike="noStrike" baseline="0" dirty="0">
                <a:solidFill>
                  <a:srgbClr val="FF0000"/>
                </a:solidFill>
                <a:latin typeface="ThiemeGulliver2011-Regular"/>
              </a:rPr>
              <a:t>enorme medikamentöse Last</a:t>
            </a:r>
            <a:r>
              <a:rPr lang="de-DE" sz="1800" b="0" i="0" u="none" strike="noStrike" baseline="0" dirty="0">
                <a:solidFill>
                  <a:srgbClr val="000000"/>
                </a:solidFill>
                <a:latin typeface="ThiemeGulliver2011-Regular"/>
              </a:rPr>
              <a:t>. </a:t>
            </a:r>
            <a:br>
              <a:rPr lang="de-DE" sz="1800" b="0" i="0" u="none" strike="noStrike" baseline="0" dirty="0">
                <a:solidFill>
                  <a:srgbClr val="000000"/>
                </a:solidFill>
                <a:latin typeface="ThiemeGulliver2011-Regular"/>
              </a:rPr>
            </a:br>
            <a:r>
              <a:rPr lang="de-DE" sz="1800" b="0" i="0" u="none" strike="noStrike" baseline="0" dirty="0">
                <a:solidFill>
                  <a:srgbClr val="000000"/>
                </a:solidFill>
                <a:latin typeface="ThiemeGulliver2011-Regular"/>
              </a:rPr>
              <a:t>Die verbundene erhöhte Natriumaufnahme ist kein Problem.</a:t>
            </a:r>
            <a:r>
              <a:rPr lang="de-DE" sz="1800" b="0" i="0" u="none" strike="noStrike" baseline="0" dirty="0">
                <a:solidFill>
                  <a:srgbClr val="000000"/>
                </a:solidFill>
                <a:latin typeface="ThiemeGulliver2011-Regular"/>
                <a:sym typeface="Wingdings" panose="05000000000000000000" pitchFamily="2" charset="2"/>
              </a:rPr>
              <a:t> b</a:t>
            </a:r>
            <a:r>
              <a:rPr lang="de-DE" sz="1800" b="0" i="0" u="none" strike="noStrike" baseline="0" dirty="0">
                <a:solidFill>
                  <a:srgbClr val="000000"/>
                </a:solidFill>
                <a:latin typeface="ThiemeGulliver2011-Regular"/>
              </a:rPr>
              <a:t>ei einer Supplementation mit Na-</a:t>
            </a:r>
            <a:r>
              <a:rPr lang="de-DE" sz="1800" b="0" i="0" u="none" strike="noStrike" baseline="0" dirty="0" err="1">
                <a:solidFill>
                  <a:srgbClr val="000000"/>
                </a:solidFill>
                <a:latin typeface="ThiemeGulliver2011-Regular"/>
              </a:rPr>
              <a:t>Bic</a:t>
            </a:r>
            <a:r>
              <a:rPr lang="de-DE" sz="1800" b="0" i="0" u="none" strike="noStrike" baseline="0" dirty="0">
                <a:solidFill>
                  <a:srgbClr val="000000"/>
                </a:solidFill>
                <a:latin typeface="ThiemeGulliver2011-Regular"/>
              </a:rPr>
              <a:t> kommt es (anders als bei NaCl) zu </a:t>
            </a:r>
            <a:r>
              <a:rPr lang="de-DE" sz="1800" b="0" i="0" u="sng" strike="noStrike" baseline="0" dirty="0">
                <a:solidFill>
                  <a:srgbClr val="000000"/>
                </a:solidFill>
                <a:latin typeface="ThiemeGulliver2011-Regular"/>
              </a:rPr>
              <a:t>keinem </a:t>
            </a:r>
            <a:r>
              <a:rPr lang="de-DE" sz="1800" b="0" i="0" u="none" strike="noStrike" baseline="0" dirty="0">
                <a:solidFill>
                  <a:srgbClr val="000000"/>
                </a:solidFill>
                <a:latin typeface="ThiemeGulliver2011-Regular"/>
              </a:rPr>
              <a:t>erhöhten interdialytischen Gewichtsanstieg. </a:t>
            </a:r>
            <a:br>
              <a:rPr lang="de-DE" sz="1800" b="0" i="0" u="none" strike="noStrike" baseline="0" dirty="0">
                <a:solidFill>
                  <a:srgbClr val="000000"/>
                </a:solidFill>
                <a:latin typeface="ThiemeGulliver2011-Regular"/>
              </a:rPr>
            </a:br>
            <a:r>
              <a:rPr lang="de-DE" sz="1800" b="0" i="0" u="none" strike="noStrike" baseline="0" dirty="0">
                <a:solidFill>
                  <a:srgbClr val="000000"/>
                </a:solidFill>
                <a:latin typeface="ThiemeGulliver2011-Regular"/>
              </a:rPr>
              <a:t>Dieser positive Effekt zeigt sich auch bei Peritonealdialyse. </a:t>
            </a:r>
            <a:endParaRPr lang="de-DE" dirty="0"/>
          </a:p>
        </p:txBody>
      </p:sp>
      <p:sp>
        <p:nvSpPr>
          <p:cNvPr id="14" name="Textfeld 13">
            <a:extLst>
              <a:ext uri="{FF2B5EF4-FFF2-40B4-BE49-F238E27FC236}">
                <a16:creationId xmlns:a16="http://schemas.microsoft.com/office/drawing/2014/main" id="{E7D7BFAD-6D5E-DE1E-85C9-1ECD61FD23D8}"/>
              </a:ext>
            </a:extLst>
          </p:cNvPr>
          <p:cNvSpPr txBox="1"/>
          <p:nvPr/>
        </p:nvSpPr>
        <p:spPr>
          <a:xfrm>
            <a:off x="623392" y="6237870"/>
            <a:ext cx="9559134" cy="679353"/>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pPr marR="0"/>
            <a:r>
              <a:rPr lang="de-DE" dirty="0"/>
              <a:t>C. Hafer: </a:t>
            </a:r>
            <a:r>
              <a:rPr lang="de-DE" b="1" dirty="0"/>
              <a:t>Pufferung durch Dialyseverfahren _ Hintergründe und Auswirkungen auf den Patienten </a:t>
            </a:r>
            <a:r>
              <a:rPr lang="de-DE" dirty="0"/>
              <a:t>Dialyse aktuell 2016 Vol. 20 </a:t>
            </a:r>
            <a:r>
              <a:rPr lang="de-DE" dirty="0" err="1"/>
              <a:t>Issue</a:t>
            </a:r>
            <a:r>
              <a:rPr lang="de-DE" dirty="0"/>
              <a:t> 04 Pages 190-195</a:t>
            </a:r>
          </a:p>
          <a:p>
            <a:r>
              <a:rPr lang="it-IT" b="1" dirty="0"/>
              <a:t>Movilli E al. </a:t>
            </a:r>
            <a:r>
              <a:rPr lang="it-IT" b="1" dirty="0" err="1"/>
              <a:t>Effect</a:t>
            </a:r>
            <a:r>
              <a:rPr lang="it-IT" b="1" dirty="0"/>
              <a:t> of </a:t>
            </a:r>
            <a:r>
              <a:rPr lang="it-IT" b="1" dirty="0" err="1"/>
              <a:t>oral</a:t>
            </a:r>
            <a:r>
              <a:rPr lang="it-IT" b="1" dirty="0"/>
              <a:t> </a:t>
            </a:r>
            <a:r>
              <a:rPr lang="de-DE" b="1" dirty="0" err="1"/>
              <a:t>sodium</a:t>
            </a:r>
            <a:r>
              <a:rPr lang="de-DE" b="1" dirty="0"/>
              <a:t> </a:t>
            </a:r>
            <a:r>
              <a:rPr lang="de-DE" b="1" dirty="0" err="1"/>
              <a:t>bicarbonate</a:t>
            </a:r>
            <a:r>
              <a:rPr lang="de-DE" b="1" dirty="0"/>
              <a:t> </a:t>
            </a:r>
            <a:r>
              <a:rPr lang="de-DE" b="1" dirty="0" err="1"/>
              <a:t>supplementation</a:t>
            </a:r>
            <a:r>
              <a:rPr lang="de-DE" b="1" dirty="0"/>
              <a:t> on </a:t>
            </a:r>
            <a:r>
              <a:rPr lang="de-DE" b="1" dirty="0" err="1"/>
              <a:t>interdialytic</a:t>
            </a:r>
            <a:r>
              <a:rPr lang="de-DE" b="1" dirty="0"/>
              <a:t> </a:t>
            </a:r>
            <a:r>
              <a:rPr lang="en-US" b="1" dirty="0"/>
              <a:t>weight gain …. Blood </a:t>
            </a:r>
            <a:r>
              <a:rPr lang="en-US" b="1" dirty="0" err="1"/>
              <a:t>Purif</a:t>
            </a:r>
            <a:r>
              <a:rPr lang="en-US" b="1" dirty="0"/>
              <a:t> </a:t>
            </a:r>
            <a:r>
              <a:rPr lang="en-US" dirty="0"/>
              <a:t>2005; 23: 379–383</a:t>
            </a:r>
          </a:p>
          <a:p>
            <a:r>
              <a:rPr lang="de-DE" dirty="0" err="1"/>
              <a:t>Szeto</a:t>
            </a:r>
            <a:r>
              <a:rPr lang="de-DE" dirty="0"/>
              <a:t> CC et al. </a:t>
            </a:r>
            <a:r>
              <a:rPr lang="de-DE" b="1" dirty="0"/>
              <a:t>Oral </a:t>
            </a:r>
            <a:r>
              <a:rPr lang="de-DE" b="1" dirty="0" err="1"/>
              <a:t>sodium</a:t>
            </a:r>
            <a:r>
              <a:rPr lang="de-DE" b="1" dirty="0"/>
              <a:t> </a:t>
            </a:r>
            <a:r>
              <a:rPr lang="de-DE" b="1" dirty="0" err="1"/>
              <a:t>bicarbonate</a:t>
            </a:r>
            <a:r>
              <a:rPr lang="de-DE" b="1" dirty="0"/>
              <a:t> </a:t>
            </a:r>
            <a:r>
              <a:rPr lang="en-US" b="1" dirty="0"/>
              <a:t>for the treatment of metabolic acidosis in peritoneal dialysis patients. </a:t>
            </a:r>
            <a:r>
              <a:rPr lang="en-US" dirty="0"/>
              <a:t>J Am Soc Nephrol 2003; 14: 2119–2126</a:t>
            </a:r>
            <a:endParaRPr lang="de-DE" dirty="0"/>
          </a:p>
        </p:txBody>
      </p:sp>
    </p:spTree>
    <p:extLst>
      <p:ext uri="{BB962C8B-B14F-4D97-AF65-F5344CB8AC3E}">
        <p14:creationId xmlns:p14="http://schemas.microsoft.com/office/powerpoint/2010/main" val="3100370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enthält.&#10;&#10;Automatisch generierte Beschreibung">
            <a:extLst>
              <a:ext uri="{FF2B5EF4-FFF2-40B4-BE49-F238E27FC236}">
                <a16:creationId xmlns:a16="http://schemas.microsoft.com/office/drawing/2014/main" id="{D0CCEACA-4D4C-A940-8B03-06B4A3506D68}"/>
              </a:ext>
            </a:extLst>
          </p:cNvPr>
          <p:cNvPicPr>
            <a:picLocks noChangeAspect="1"/>
          </p:cNvPicPr>
          <p:nvPr/>
        </p:nvPicPr>
        <p:blipFill>
          <a:blip r:embed="rId3"/>
          <a:stretch>
            <a:fillRect/>
          </a:stretch>
        </p:blipFill>
        <p:spPr>
          <a:xfrm>
            <a:off x="5951984" y="1016179"/>
            <a:ext cx="4875842" cy="4454354"/>
          </a:xfrm>
          <a:prstGeom prst="rect">
            <a:avLst/>
          </a:prstGeom>
          <a:ln>
            <a:solidFill>
              <a:schemeClr val="tx1"/>
            </a:solidFill>
          </a:ln>
          <a:effectLst>
            <a:outerShdw blurRad="254000" dist="38100" dir="2700000" algn="tl" rotWithShape="0">
              <a:prstClr val="black">
                <a:alpha val="40000"/>
              </a:prstClr>
            </a:outerShdw>
          </a:effectLst>
        </p:spPr>
      </p:pic>
      <p:pic>
        <p:nvPicPr>
          <p:cNvPr id="11" name="Grafik 10">
            <a:extLst>
              <a:ext uri="{FF2B5EF4-FFF2-40B4-BE49-F238E27FC236}">
                <a16:creationId xmlns:a16="http://schemas.microsoft.com/office/drawing/2014/main" id="{D2D86826-1E2F-D94C-B253-F0C48D7182A7}"/>
              </a:ext>
            </a:extLst>
          </p:cNvPr>
          <p:cNvPicPr>
            <a:picLocks noChangeAspect="1"/>
          </p:cNvPicPr>
          <p:nvPr/>
        </p:nvPicPr>
        <p:blipFill rotWithShape="1">
          <a:blip r:embed="rId4"/>
          <a:srcRect t="-1" b="1013"/>
          <a:stretch/>
        </p:blipFill>
        <p:spPr>
          <a:xfrm>
            <a:off x="1343472" y="1016179"/>
            <a:ext cx="4451236" cy="4454354"/>
          </a:xfrm>
          <a:prstGeom prst="rect">
            <a:avLst/>
          </a:prstGeom>
          <a:ln>
            <a:solidFill>
              <a:schemeClr val="tx1"/>
            </a:solidFill>
          </a:ln>
          <a:effectLst>
            <a:outerShdw blurRad="254000" dist="38100" dir="2700000" algn="tl" rotWithShape="0">
              <a:prstClr val="black">
                <a:alpha val="40000"/>
              </a:prstClr>
            </a:outerShdw>
          </a:effectLst>
        </p:spPr>
      </p:pic>
      <p:sp>
        <p:nvSpPr>
          <p:cNvPr id="4" name="Titel 3">
            <a:extLst>
              <a:ext uri="{FF2B5EF4-FFF2-40B4-BE49-F238E27FC236}">
                <a16:creationId xmlns:a16="http://schemas.microsoft.com/office/drawing/2014/main" id="{6EEA2376-D600-49E2-801B-31A5458C9361}"/>
              </a:ext>
            </a:extLst>
          </p:cNvPr>
          <p:cNvSpPr>
            <a:spLocks noGrp="1"/>
          </p:cNvSpPr>
          <p:nvPr>
            <p:ph type="title"/>
          </p:nvPr>
        </p:nvSpPr>
        <p:spPr/>
        <p:txBody>
          <a:bodyPr/>
          <a:lstStyle/>
          <a:p>
            <a:r>
              <a:rPr lang="de-DE" dirty="0"/>
              <a:t>Komplexität der Versorgung</a:t>
            </a:r>
          </a:p>
        </p:txBody>
      </p:sp>
      <p:sp>
        <p:nvSpPr>
          <p:cNvPr id="10" name="Textfeld 9">
            <a:extLst>
              <a:ext uri="{FF2B5EF4-FFF2-40B4-BE49-F238E27FC236}">
                <a16:creationId xmlns:a16="http://schemas.microsoft.com/office/drawing/2014/main" id="{F4394923-7E2A-4A56-ACB4-5EDB1CE56413}"/>
              </a:ext>
            </a:extLst>
          </p:cNvPr>
          <p:cNvSpPr txBox="1"/>
          <p:nvPr/>
        </p:nvSpPr>
        <p:spPr>
          <a:xfrm>
            <a:off x="452524" y="6421474"/>
            <a:ext cx="9721080" cy="417743"/>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e-DE" dirty="0"/>
              <a:t>TONELLI et al. </a:t>
            </a:r>
            <a:r>
              <a:rPr lang="en-US" b="1" dirty="0"/>
              <a:t>Comparison of the Complexity of Patients Seen by Different Medical  </a:t>
            </a:r>
            <a:r>
              <a:rPr lang="en-US" b="1" dirty="0" err="1"/>
              <a:t>ubspecialists</a:t>
            </a:r>
            <a:r>
              <a:rPr lang="en-US" b="1" dirty="0"/>
              <a:t> in a Universal Health Care System  </a:t>
            </a:r>
            <a:br>
              <a:rPr lang="en-US" b="1" dirty="0"/>
            </a:br>
            <a:r>
              <a:rPr lang="de-DE" dirty="0"/>
              <a:t>JAMA Network Open. 2018;1(7):e184852. </a:t>
            </a:r>
          </a:p>
        </p:txBody>
      </p:sp>
      <p:sp>
        <p:nvSpPr>
          <p:cNvPr id="2" name="Pfeil: nach links gekrümmt 1">
            <a:extLst>
              <a:ext uri="{FF2B5EF4-FFF2-40B4-BE49-F238E27FC236}">
                <a16:creationId xmlns:a16="http://schemas.microsoft.com/office/drawing/2014/main" id="{F690EB56-B53E-433E-E8F1-60233C67DF70}"/>
              </a:ext>
            </a:extLst>
          </p:cNvPr>
          <p:cNvSpPr/>
          <p:nvPr/>
        </p:nvSpPr>
        <p:spPr bwMode="auto">
          <a:xfrm>
            <a:off x="8760296" y="1448067"/>
            <a:ext cx="1281895" cy="3781133"/>
          </a:xfrm>
          <a:prstGeom prst="curvedLeftArrow">
            <a:avLst>
              <a:gd name="adj1" fmla="val 17333"/>
              <a:gd name="adj2" fmla="val 50000"/>
              <a:gd name="adj3" fmla="val 25000"/>
            </a:avLst>
          </a:prstGeom>
          <a:solidFill>
            <a:srgbClr val="376C89"/>
          </a:solidFill>
          <a:ln>
            <a:solidFill>
              <a:srgbClr val="00799B"/>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sp>
        <p:nvSpPr>
          <p:cNvPr id="5" name="Pfeil: nach links gekrümmt 4">
            <a:extLst>
              <a:ext uri="{FF2B5EF4-FFF2-40B4-BE49-F238E27FC236}">
                <a16:creationId xmlns:a16="http://schemas.microsoft.com/office/drawing/2014/main" id="{03AA1792-C4C9-92F1-7FE7-B4D1E62BBD5F}"/>
              </a:ext>
            </a:extLst>
          </p:cNvPr>
          <p:cNvSpPr/>
          <p:nvPr/>
        </p:nvSpPr>
        <p:spPr bwMode="auto">
          <a:xfrm>
            <a:off x="4481439" y="1352789"/>
            <a:ext cx="1281895" cy="3781133"/>
          </a:xfrm>
          <a:prstGeom prst="curvedLeftArrow">
            <a:avLst>
              <a:gd name="adj1" fmla="val 17333"/>
              <a:gd name="adj2" fmla="val 50000"/>
              <a:gd name="adj3" fmla="val 25000"/>
            </a:avLst>
          </a:prstGeom>
          <a:solidFill>
            <a:srgbClr val="376C89"/>
          </a:solidFill>
          <a:ln>
            <a:solidFill>
              <a:srgbClr val="00799B"/>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a:ln>
                <a:noFill/>
              </a:ln>
              <a:solidFill>
                <a:schemeClr val="tx1"/>
              </a:solidFill>
              <a:effectLst/>
              <a:latin typeface="Arial" panose="020B0604020202020204" pitchFamily="34" charset="0"/>
            </a:endParaRPr>
          </a:p>
        </p:txBody>
      </p:sp>
      <p:pic>
        <p:nvPicPr>
          <p:cNvPr id="7" name="Grafik 6">
            <a:extLst>
              <a:ext uri="{FF2B5EF4-FFF2-40B4-BE49-F238E27FC236}">
                <a16:creationId xmlns:a16="http://schemas.microsoft.com/office/drawing/2014/main" id="{F7EE7307-641A-7702-2C88-047DFA29F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5313" y="4742930"/>
            <a:ext cx="784851" cy="639860"/>
          </a:xfrm>
          <a:prstGeom prst="rect">
            <a:avLst/>
          </a:prstGeom>
        </p:spPr>
      </p:pic>
      <p:pic>
        <p:nvPicPr>
          <p:cNvPr id="8" name="Grafik 7">
            <a:extLst>
              <a:ext uri="{FF2B5EF4-FFF2-40B4-BE49-F238E27FC236}">
                <a16:creationId xmlns:a16="http://schemas.microsoft.com/office/drawing/2014/main" id="{D06F49EA-5F83-9516-7CAE-42E642A6C6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6335" y="4742930"/>
            <a:ext cx="784851" cy="639860"/>
          </a:xfrm>
          <a:prstGeom prst="rect">
            <a:avLst/>
          </a:prstGeom>
        </p:spPr>
      </p:pic>
    </p:spTree>
    <p:extLst>
      <p:ext uri="{BB962C8B-B14F-4D97-AF65-F5344CB8AC3E}">
        <p14:creationId xmlns:p14="http://schemas.microsoft.com/office/powerpoint/2010/main" val="47914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26819D1F-239C-42B3-B235-23D384203F59}"/>
              </a:ext>
            </a:extLst>
          </p:cNvPr>
          <p:cNvSpPr>
            <a:spLocks noGrp="1" noChangeArrowheads="1"/>
          </p:cNvSpPr>
          <p:nvPr>
            <p:ph type="title"/>
          </p:nvPr>
        </p:nvSpPr>
        <p:spPr/>
        <p:txBody>
          <a:bodyPr/>
          <a:lstStyle/>
          <a:p>
            <a:r>
              <a:rPr lang="de-DE" altLang="de-DE" dirty="0"/>
              <a:t>Häufig verordnete Medikamente bei CKD … eine Auswahl</a:t>
            </a:r>
          </a:p>
        </p:txBody>
      </p:sp>
      <p:pic>
        <p:nvPicPr>
          <p:cNvPr id="211974" name="Picture 6">
            <a:extLst>
              <a:ext uri="{FF2B5EF4-FFF2-40B4-BE49-F238E27FC236}">
                <a16:creationId xmlns:a16="http://schemas.microsoft.com/office/drawing/2014/main" id="{83E66B82-5014-4C40-AD21-FF89C023F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223" y="1052737"/>
            <a:ext cx="8473095" cy="5805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www.braunschweig.de/nn_events/images/127404_original.jpg"/>
          <p:cNvPicPr>
            <a:picLocks noChangeAspect="1" noChangeArrowheads="1"/>
          </p:cNvPicPr>
          <p:nvPr/>
        </p:nvPicPr>
        <p:blipFill>
          <a:blip r:embed="rId3" cstate="print"/>
          <a:srcRect/>
          <a:stretch>
            <a:fillRect/>
          </a:stretch>
        </p:blipFill>
        <p:spPr bwMode="auto">
          <a:xfrm rot="5400000">
            <a:off x="11145061" y="5844270"/>
            <a:ext cx="1527630" cy="429768"/>
          </a:xfrm>
          <a:prstGeom prst="rect">
            <a:avLst/>
          </a:prstGeom>
          <a:noFill/>
          <a:ln w="9525">
            <a:noFill/>
            <a:miter lim="800000"/>
            <a:headEnd/>
            <a:tailEnd/>
          </a:ln>
        </p:spPr>
      </p:pic>
      <p:pic>
        <p:nvPicPr>
          <p:cNvPr id="14" name="Picture 2">
            <a:extLst>
              <a:ext uri="{FF2B5EF4-FFF2-40B4-BE49-F238E27FC236}">
                <a16:creationId xmlns:a16="http://schemas.microsoft.com/office/drawing/2014/main" id="{3A4FCA23-4353-0644-A32B-C01BC68B7B70}"/>
              </a:ext>
            </a:extLst>
          </p:cNvPr>
          <p:cNvPicPr>
            <a:picLocks noChangeAspect="1" noChangeArrowheads="1"/>
          </p:cNvPicPr>
          <p:nvPr/>
        </p:nvPicPr>
        <p:blipFill>
          <a:blip r:embed="rId4"/>
          <a:srcRect/>
          <a:stretch>
            <a:fillRect/>
          </a:stretch>
        </p:blipFill>
        <p:spPr bwMode="auto">
          <a:xfrm>
            <a:off x="228600" y="1259175"/>
            <a:ext cx="5435352" cy="4490263"/>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2" descr="http://blog.besserhaushalten.de/wp-content/uploads/2013/01/Pillen.jpg">
            <a:extLst>
              <a:ext uri="{FF2B5EF4-FFF2-40B4-BE49-F238E27FC236}">
                <a16:creationId xmlns:a16="http://schemas.microsoft.com/office/drawing/2014/main" id="{EC4B0774-1841-2646-80BD-9D1102D1E600}"/>
              </a:ext>
            </a:extLst>
          </p:cNvPr>
          <p:cNvPicPr>
            <a:picLocks noChangeAspect="1" noChangeArrowheads="1"/>
          </p:cNvPicPr>
          <p:nvPr/>
        </p:nvPicPr>
        <p:blipFill>
          <a:blip r:embed="rId5"/>
          <a:srcRect l="19518" t="18889" r="27165" b="15556"/>
          <a:stretch>
            <a:fillRect/>
          </a:stretch>
        </p:blipFill>
        <p:spPr bwMode="auto">
          <a:xfrm>
            <a:off x="5807967" y="1259175"/>
            <a:ext cx="5589919" cy="4490263"/>
          </a:xfrm>
          <a:prstGeom prst="rect">
            <a:avLst/>
          </a:prstGeom>
          <a:ln>
            <a:solidFill>
              <a:schemeClr val="tx1"/>
            </a:solid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B279AFB2-55A8-D20E-7CFF-003F1AE0C951}"/>
              </a:ext>
            </a:extLst>
          </p:cNvPr>
          <p:cNvSpPr txBox="1"/>
          <p:nvPr/>
        </p:nvSpPr>
        <p:spPr>
          <a:xfrm>
            <a:off x="1415480" y="6580555"/>
            <a:ext cx="8752940" cy="248466"/>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a-DK" altLang="de-DE" dirty="0"/>
              <a:t>CHIU et al.: </a:t>
            </a:r>
            <a:r>
              <a:rPr lang="de-DE" dirty="0"/>
              <a:t>Pill </a:t>
            </a:r>
            <a:r>
              <a:rPr lang="de-DE" dirty="0" err="1"/>
              <a:t>burden</a:t>
            </a:r>
            <a:r>
              <a:rPr lang="de-DE" dirty="0"/>
              <a:t>, </a:t>
            </a:r>
            <a:r>
              <a:rPr lang="de-DE" dirty="0" err="1"/>
              <a:t>adherence</a:t>
            </a:r>
            <a:r>
              <a:rPr lang="de-DE" dirty="0"/>
              <a:t>, </a:t>
            </a:r>
            <a:r>
              <a:rPr lang="de-DE" dirty="0" err="1"/>
              <a:t>hyperphosphatemia</a:t>
            </a:r>
            <a:r>
              <a:rPr lang="de-DE" dirty="0"/>
              <a:t>, and </a:t>
            </a:r>
            <a:r>
              <a:rPr lang="de-DE" dirty="0" err="1"/>
              <a:t>quality</a:t>
            </a:r>
            <a:r>
              <a:rPr lang="de-DE" dirty="0"/>
              <a:t> of </a:t>
            </a:r>
            <a:r>
              <a:rPr lang="de-DE" dirty="0" err="1"/>
              <a:t>life</a:t>
            </a:r>
            <a:r>
              <a:rPr lang="de-DE" dirty="0"/>
              <a:t> in </a:t>
            </a:r>
            <a:r>
              <a:rPr lang="de-DE" dirty="0" err="1"/>
              <a:t>maintenance</a:t>
            </a:r>
            <a:r>
              <a:rPr lang="de-DE" dirty="0"/>
              <a:t> </a:t>
            </a:r>
            <a:r>
              <a:rPr lang="de-DE" dirty="0" err="1"/>
              <a:t>dialysis</a:t>
            </a:r>
            <a:r>
              <a:rPr lang="de-DE" dirty="0"/>
              <a:t> </a:t>
            </a:r>
            <a:r>
              <a:rPr lang="de-DE" dirty="0" err="1"/>
              <a:t>patients</a:t>
            </a:r>
            <a:r>
              <a:rPr lang="da-DK" altLang="de-DE" dirty="0"/>
              <a:t> Clin J Am Soc Nephrool 4: 1089–1096, 2009</a:t>
            </a:r>
            <a:endParaRPr lang="de-DE" dirty="0"/>
          </a:p>
        </p:txBody>
      </p:sp>
    </p:spTree>
    <p:extLst>
      <p:ext uri="{BB962C8B-B14F-4D97-AF65-F5344CB8AC3E}">
        <p14:creationId xmlns:p14="http://schemas.microsoft.com/office/powerpoint/2010/main" val="217734283"/>
      </p:ext>
    </p:extLst>
  </p:cSld>
  <p:clrMapOvr>
    <a:masterClrMapping/>
  </p:clrMapOvr>
  <p:transition spd="slow">
    <p:push dir="u"/>
  </p:transition>
</p:sld>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4_Office">
  <a:themeElements>
    <a:clrScheme name="FORXIGA 1">
      <a:dk1>
        <a:srgbClr val="4C4C4C"/>
      </a:dk1>
      <a:lt1>
        <a:srgbClr val="FFFFFF"/>
      </a:lt1>
      <a:dk2>
        <a:srgbClr val="FFFFFF"/>
      </a:dk2>
      <a:lt2>
        <a:srgbClr val="FFFFFF"/>
      </a:lt2>
      <a:accent1>
        <a:srgbClr val="009CD1"/>
      </a:accent1>
      <a:accent2>
        <a:srgbClr val="C5D533"/>
      </a:accent2>
      <a:accent3>
        <a:srgbClr val="DB3D33"/>
      </a:accent3>
      <a:accent4>
        <a:srgbClr val="114D77"/>
      </a:accent4>
      <a:accent5>
        <a:srgbClr val="767775"/>
      </a:accent5>
      <a:accent6>
        <a:srgbClr val="FFFFFF"/>
      </a:accent6>
      <a:hlink>
        <a:srgbClr val="FFFFFF"/>
      </a:hlink>
      <a:folHlink>
        <a:srgbClr val="FFFFFF"/>
      </a:folHlink>
    </a:clrScheme>
    <a:fontScheme name="Benutzerdefiniert 4">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3289</Words>
  <Application>Microsoft Office PowerPoint</Application>
  <PresentationFormat>Breitbild</PresentationFormat>
  <Paragraphs>222</Paragraphs>
  <Slides>42</Slides>
  <Notes>36</Notes>
  <HiddenSlides>0</HiddenSlides>
  <MMClips>0</MMClips>
  <ScaleCrop>false</ScaleCrop>
  <HeadingPairs>
    <vt:vector size="6" baseType="variant">
      <vt:variant>
        <vt:lpstr>Verwendete Schriftarten</vt:lpstr>
      </vt:variant>
      <vt:variant>
        <vt:i4>29</vt:i4>
      </vt:variant>
      <vt:variant>
        <vt:lpstr>Design</vt:lpstr>
      </vt:variant>
      <vt:variant>
        <vt:i4>2</vt:i4>
      </vt:variant>
      <vt:variant>
        <vt:lpstr>Folientitel</vt:lpstr>
      </vt:variant>
      <vt:variant>
        <vt:i4>42</vt:i4>
      </vt:variant>
    </vt:vector>
  </HeadingPairs>
  <TitlesOfParts>
    <vt:vector size="73" baseType="lpstr">
      <vt:lpstr>AdvOT15e8cdec</vt:lpstr>
      <vt:lpstr>AdvOT15e8cdec+20</vt:lpstr>
      <vt:lpstr>AdvOT635f2c37</vt:lpstr>
      <vt:lpstr>AdvOT635f2c37+20</vt:lpstr>
      <vt:lpstr>AdvOT635f2c37+fb</vt:lpstr>
      <vt:lpstr>AdvOT77db9845</vt:lpstr>
      <vt:lpstr>AdvOT77db9845+20</vt:lpstr>
      <vt:lpstr>AdvOT77db9845+fb</vt:lpstr>
      <vt:lpstr>AdvOT8817665d</vt:lpstr>
      <vt:lpstr>AdvOT9974ba86.B</vt:lpstr>
      <vt:lpstr>AdvOT9974ba86.B+20</vt:lpstr>
      <vt:lpstr>AdvOT9974ba86.B+fb</vt:lpstr>
      <vt:lpstr>AdvOTa14f9db0.I</vt:lpstr>
      <vt:lpstr>AdvOTe8296edf.I</vt:lpstr>
      <vt:lpstr>AdvP4C4E51</vt:lpstr>
      <vt:lpstr>AdvPSSym</vt:lpstr>
      <vt:lpstr>Arial</vt:lpstr>
      <vt:lpstr>Arial Black</vt:lpstr>
      <vt:lpstr>Avenir LT Std 45 Book</vt:lpstr>
      <vt:lpstr>Cambria</vt:lpstr>
      <vt:lpstr>Century Gothic</vt:lpstr>
      <vt:lpstr>regular-clarivate</vt:lpstr>
      <vt:lpstr>Segoe UI</vt:lpstr>
      <vt:lpstr>Shaker 2 Lancet</vt:lpstr>
      <vt:lpstr>STIX-Regular</vt:lpstr>
      <vt:lpstr>ThiemeArgo2011-Light</vt:lpstr>
      <vt:lpstr>ThiemeGulliver2011-Regular</vt:lpstr>
      <vt:lpstr>Times New Roman</vt:lpstr>
      <vt:lpstr>Wingdings</vt:lpstr>
      <vt:lpstr>Standarddesign</vt:lpstr>
      <vt:lpstr>4_Office</vt:lpstr>
      <vt:lpstr>PowerPoint-Präsentation</vt:lpstr>
      <vt:lpstr>Offenlegung von Interessenkonflikten  Carsten Hafer</vt:lpstr>
      <vt:lpstr>PowerPoint-Präsentation</vt:lpstr>
      <vt:lpstr>Menschen sind verschieden</vt:lpstr>
      <vt:lpstr>Säure – Basen und Elektrolytstörungen …</vt:lpstr>
      <vt:lpstr>Orale Bikarbonatsupplemenation</vt:lpstr>
      <vt:lpstr>Komplexität der Versorgung</vt:lpstr>
      <vt:lpstr>Häufig verordnete Medikamente bei CKD … eine Auswahl</vt:lpstr>
      <vt:lpstr>PowerPoint-Präsentation</vt:lpstr>
      <vt:lpstr>Assoziation eGFR und metabolische Azidose </vt:lpstr>
      <vt:lpstr>Metabolische Azidose bei CKD: wo ist der Zielkorridor?</vt:lpstr>
      <vt:lpstr>PowerPoint-Präsentation</vt:lpstr>
      <vt:lpstr>Kardiovaskuläre Ereignisse gehäuft bei metabolischer Azidose </vt:lpstr>
      <vt:lpstr>Ausgleich metabolische Azidose: Bicarboat</vt:lpstr>
      <vt:lpstr>Blutdruck und Diabetes</vt:lpstr>
      <vt:lpstr>RAAS – Blockade und SGLT2- Inhibitor</vt:lpstr>
      <vt:lpstr>Säureausscheidung im Urin als potentieller Diskrimator</vt:lpstr>
      <vt:lpstr>Säurebelastung durch Diät </vt:lpstr>
      <vt:lpstr>Metabolische Azidose bei NTx</vt:lpstr>
      <vt:lpstr> Bicarbonatsubstitution bei NTx OHNE positiven Effekt</vt:lpstr>
      <vt:lpstr>Besserung der Fitness oder des Blutdrucks</vt:lpstr>
      <vt:lpstr>Was haben wir an Evidenz … </vt:lpstr>
      <vt:lpstr>Bessere Alternativen </vt:lpstr>
      <vt:lpstr>KDIGO Leitlinien 2024 – unser neuer heiliger Gral </vt:lpstr>
      <vt:lpstr>PowerPoint-Präsentation</vt:lpstr>
      <vt:lpstr>PowerPoint-Präsentation</vt:lpstr>
      <vt:lpstr>Met. Azidose mit HOHER AL Exogene / endogene Säurenbelastung</vt:lpstr>
      <vt:lpstr>Intensivbereich: AnionGap-Metabolische Azidose (AGMA)</vt:lpstr>
      <vt:lpstr>Bicarbonatgabe</vt:lpstr>
      <vt:lpstr>Nebenwirkungen Bicarbonat - Therapie</vt:lpstr>
      <vt:lpstr>Paradoxe Azidose </vt:lpstr>
      <vt:lpstr>Was passiert mit dem Bicarbonat</vt:lpstr>
      <vt:lpstr>Folgen der intra- und postdialytischen Alkalisierung</vt:lpstr>
      <vt:lpstr>Bicarbonatgabe</vt:lpstr>
      <vt:lpstr>Änderungen des CO2  nach HCO3- - Therapie </vt:lpstr>
      <vt:lpstr>Laktatregeln</vt:lpstr>
      <vt:lpstr>PowerPoint-Präsentation</vt:lpstr>
      <vt:lpstr>PowerPoint-Präsentation</vt:lpstr>
      <vt:lpstr>PowerPoint-Präsentation</vt:lpstr>
      <vt:lpstr>Zusammenfassung</vt:lpstr>
      <vt:lpstr>Alternativen</vt:lpstr>
      <vt:lpstr>Renale Folgen der metabolischen Azidose und Adaption </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 Hafer</dc:creator>
  <cp:lastModifiedBy>Carsten Hafer</cp:lastModifiedBy>
  <cp:revision>46</cp:revision>
  <dcterms:created xsi:type="dcterms:W3CDTF">2019-06-06T04:03:29Z</dcterms:created>
  <dcterms:modified xsi:type="dcterms:W3CDTF">2024-04-12T16:54:42Z</dcterms:modified>
</cp:coreProperties>
</file>