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Lst>
  <p:notesMasterIdLst>
    <p:notesMasterId r:id="rId98"/>
  </p:notesMasterIdLst>
  <p:handoutMasterIdLst>
    <p:handoutMasterId r:id="rId99"/>
  </p:handoutMasterIdLst>
  <p:sldIdLst>
    <p:sldId id="1843" r:id="rId3"/>
    <p:sldId id="1847" r:id="rId4"/>
    <p:sldId id="1712" r:id="rId5"/>
    <p:sldId id="329" r:id="rId6"/>
    <p:sldId id="265" r:id="rId7"/>
    <p:sldId id="2146847442" r:id="rId8"/>
    <p:sldId id="261" r:id="rId9"/>
    <p:sldId id="2147471605" r:id="rId10"/>
    <p:sldId id="2147471303" r:id="rId11"/>
    <p:sldId id="259" r:id="rId12"/>
    <p:sldId id="2147471651" r:id="rId13"/>
    <p:sldId id="2147471307" r:id="rId14"/>
    <p:sldId id="2147471335" r:id="rId15"/>
    <p:sldId id="367" r:id="rId16"/>
    <p:sldId id="2147471616" r:id="rId17"/>
    <p:sldId id="2147471606" r:id="rId18"/>
    <p:sldId id="2141412877" r:id="rId19"/>
    <p:sldId id="1708" r:id="rId20"/>
    <p:sldId id="2140754432" r:id="rId21"/>
    <p:sldId id="2147471636" r:id="rId22"/>
    <p:sldId id="2140754427" r:id="rId23"/>
    <p:sldId id="2141412836" r:id="rId24"/>
    <p:sldId id="730" r:id="rId25"/>
    <p:sldId id="1828" r:id="rId26"/>
    <p:sldId id="2140754430" r:id="rId27"/>
    <p:sldId id="735" r:id="rId28"/>
    <p:sldId id="1957" r:id="rId29"/>
    <p:sldId id="446" r:id="rId30"/>
    <p:sldId id="2147471609" r:id="rId31"/>
    <p:sldId id="2147471637" r:id="rId32"/>
    <p:sldId id="508" r:id="rId33"/>
    <p:sldId id="279" r:id="rId34"/>
    <p:sldId id="1703" r:id="rId35"/>
    <p:sldId id="2147471610" r:id="rId36"/>
    <p:sldId id="1758" r:id="rId37"/>
    <p:sldId id="1760" r:id="rId38"/>
    <p:sldId id="2147471607" r:id="rId39"/>
    <p:sldId id="2146847459" r:id="rId40"/>
    <p:sldId id="1881840013" r:id="rId41"/>
    <p:sldId id="2147471640" r:id="rId42"/>
    <p:sldId id="2147471604" r:id="rId43"/>
    <p:sldId id="2147471611" r:id="rId44"/>
    <p:sldId id="2147471613" r:id="rId45"/>
    <p:sldId id="2147471614" r:id="rId46"/>
    <p:sldId id="518" r:id="rId47"/>
    <p:sldId id="1881839886" r:id="rId48"/>
    <p:sldId id="2141412864" r:id="rId49"/>
    <p:sldId id="505" r:id="rId50"/>
    <p:sldId id="2147471652" r:id="rId51"/>
    <p:sldId id="2141412844" r:id="rId52"/>
    <p:sldId id="516" r:id="rId53"/>
    <p:sldId id="2141412831" r:id="rId54"/>
    <p:sldId id="2141412871" r:id="rId55"/>
    <p:sldId id="1873" r:id="rId56"/>
    <p:sldId id="2141412828" r:id="rId57"/>
    <p:sldId id="2141412811" r:id="rId58"/>
    <p:sldId id="2147471650" r:id="rId59"/>
    <p:sldId id="1881839878" r:id="rId60"/>
    <p:sldId id="2147471653" r:id="rId61"/>
    <p:sldId id="2141412817" r:id="rId62"/>
    <p:sldId id="1663" r:id="rId63"/>
    <p:sldId id="1662" r:id="rId64"/>
    <p:sldId id="2147471648" r:id="rId65"/>
    <p:sldId id="266" r:id="rId66"/>
    <p:sldId id="268" r:id="rId67"/>
    <p:sldId id="1717" r:id="rId68"/>
    <p:sldId id="2141412876" r:id="rId69"/>
    <p:sldId id="2147471654" r:id="rId70"/>
    <p:sldId id="2147471655" r:id="rId71"/>
    <p:sldId id="1931" r:id="rId72"/>
    <p:sldId id="473" r:id="rId73"/>
    <p:sldId id="2146847475" r:id="rId74"/>
    <p:sldId id="5679" r:id="rId75"/>
    <p:sldId id="2145705489" r:id="rId76"/>
    <p:sldId id="1881840005" r:id="rId77"/>
    <p:sldId id="1881840006" r:id="rId78"/>
    <p:sldId id="540" r:id="rId79"/>
    <p:sldId id="298" r:id="rId80"/>
    <p:sldId id="300" r:id="rId81"/>
    <p:sldId id="1702" r:id="rId82"/>
    <p:sldId id="2141412860" r:id="rId83"/>
    <p:sldId id="2141412838" r:id="rId84"/>
    <p:sldId id="2141412861" r:id="rId85"/>
    <p:sldId id="2141412862" r:id="rId86"/>
    <p:sldId id="1669" r:id="rId87"/>
    <p:sldId id="1697" r:id="rId88"/>
    <p:sldId id="492" r:id="rId89"/>
    <p:sldId id="1694" r:id="rId90"/>
    <p:sldId id="271" r:id="rId91"/>
    <p:sldId id="2141412830" r:id="rId92"/>
    <p:sldId id="310" r:id="rId93"/>
    <p:sldId id="2147471608" r:id="rId94"/>
    <p:sldId id="8895" r:id="rId95"/>
    <p:sldId id="2147471602" r:id="rId96"/>
    <p:sldId id="2147471582" r:id="rId97"/>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213CDBF7-10E1-4095-B008-3D915D59DEFD}">
          <p14:sldIdLst>
            <p14:sldId id="1843"/>
            <p14:sldId id="1847"/>
            <p14:sldId id="1712"/>
            <p14:sldId id="329"/>
            <p14:sldId id="265"/>
            <p14:sldId id="2146847442"/>
            <p14:sldId id="261"/>
            <p14:sldId id="2147471605"/>
            <p14:sldId id="2147471303"/>
            <p14:sldId id="259"/>
            <p14:sldId id="2147471651"/>
            <p14:sldId id="2147471307"/>
            <p14:sldId id="2147471335"/>
            <p14:sldId id="367"/>
            <p14:sldId id="2147471616"/>
            <p14:sldId id="2147471606"/>
            <p14:sldId id="2141412877"/>
            <p14:sldId id="1708"/>
            <p14:sldId id="2140754432"/>
            <p14:sldId id="2147471636"/>
            <p14:sldId id="2140754427"/>
            <p14:sldId id="2141412836"/>
            <p14:sldId id="730"/>
            <p14:sldId id="1828"/>
            <p14:sldId id="2140754430"/>
            <p14:sldId id="735"/>
            <p14:sldId id="1957"/>
            <p14:sldId id="446"/>
            <p14:sldId id="2147471609"/>
            <p14:sldId id="2147471637"/>
            <p14:sldId id="508"/>
            <p14:sldId id="279"/>
            <p14:sldId id="1703"/>
            <p14:sldId id="2147471610"/>
            <p14:sldId id="1758"/>
            <p14:sldId id="1760"/>
            <p14:sldId id="2147471607"/>
            <p14:sldId id="2146847459"/>
            <p14:sldId id="1881840013"/>
            <p14:sldId id="2147471640"/>
            <p14:sldId id="2147471604"/>
            <p14:sldId id="2147471611"/>
            <p14:sldId id="2147471613"/>
            <p14:sldId id="2147471614"/>
            <p14:sldId id="518"/>
            <p14:sldId id="1881839886"/>
            <p14:sldId id="2141412864"/>
            <p14:sldId id="505"/>
            <p14:sldId id="2147471652"/>
            <p14:sldId id="2141412844"/>
            <p14:sldId id="516"/>
            <p14:sldId id="2141412831"/>
            <p14:sldId id="2141412871"/>
            <p14:sldId id="1873"/>
            <p14:sldId id="2141412828"/>
            <p14:sldId id="2141412811"/>
            <p14:sldId id="2147471650"/>
            <p14:sldId id="1881839878"/>
            <p14:sldId id="2147471653"/>
            <p14:sldId id="2141412817"/>
            <p14:sldId id="1663"/>
            <p14:sldId id="1662"/>
            <p14:sldId id="2147471648"/>
            <p14:sldId id="266"/>
            <p14:sldId id="268"/>
            <p14:sldId id="1717"/>
            <p14:sldId id="2141412876"/>
            <p14:sldId id="2147471654"/>
            <p14:sldId id="2147471655"/>
            <p14:sldId id="1931"/>
            <p14:sldId id="473"/>
            <p14:sldId id="2146847475"/>
            <p14:sldId id="5679"/>
            <p14:sldId id="2145705489"/>
            <p14:sldId id="1881840005"/>
            <p14:sldId id="1881840006"/>
            <p14:sldId id="540"/>
            <p14:sldId id="298"/>
            <p14:sldId id="300"/>
            <p14:sldId id="1702"/>
            <p14:sldId id="2141412860"/>
            <p14:sldId id="2141412838"/>
            <p14:sldId id="2141412861"/>
            <p14:sldId id="2141412862"/>
            <p14:sldId id="1669"/>
            <p14:sldId id="1697"/>
            <p14:sldId id="492"/>
            <p14:sldId id="1694"/>
            <p14:sldId id="271"/>
            <p14:sldId id="2141412830"/>
            <p14:sldId id="310"/>
            <p14:sldId id="2147471608"/>
            <p14:sldId id="8895"/>
            <p14:sldId id="2147471602"/>
            <p14:sldId id="21474715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927"/>
    <a:srgbClr val="0066FF"/>
    <a:srgbClr val="00799B"/>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99456-4285-4F45-9440-07162BC57641}" v="88" dt="2023-05-02T21:07:01.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18" autoAdjust="0"/>
    <p:restoredTop sz="80418" autoAdjust="0"/>
  </p:normalViewPr>
  <p:slideViewPr>
    <p:cSldViewPr>
      <p:cViewPr varScale="1">
        <p:scale>
          <a:sx n="91" d="100"/>
          <a:sy n="91" d="100"/>
        </p:scale>
        <p:origin x="2322" y="78"/>
      </p:cViewPr>
      <p:guideLst>
        <p:guide orient="horz" pos="2160"/>
        <p:guide pos="2880"/>
      </p:guideLst>
    </p:cSldViewPr>
  </p:slideViewPr>
  <p:outlineViewPr>
    <p:cViewPr>
      <p:scale>
        <a:sx n="33" d="100"/>
        <a:sy n="33" d="100"/>
      </p:scale>
      <p:origin x="0" y="-6081"/>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8" d="100"/>
          <a:sy n="78" d="100"/>
        </p:scale>
        <p:origin x="483"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jaeckel\Desktop\Elmar\Talks\Diabetology\Niere\DAPA-CKD\Dapa%20CKD%20Jaeckel.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jaeckel\Desktop\Elmar\Talks\Diabetology\Niere\DAPA-CKD\Dapa%20CKD%20Jaeckel.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DC07-44DE-87ED-3921D2BB3BFE}"/>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DC07-44DE-87ED-3921D2BB3BFE}"/>
              </c:ext>
            </c:extLst>
          </c:dPt>
          <c:cat>
            <c:strRef>
              <c:f>Tabelle1!$A$2:$A$3</c:f>
              <c:strCache>
                <c:ptCount val="2"/>
                <c:pt idx="0">
                  <c:v>Diagnostiziert</c:v>
                </c:pt>
                <c:pt idx="1">
                  <c:v>Nicht-diagnostiziert</c:v>
                </c:pt>
              </c:strCache>
            </c:strRef>
          </c:cat>
          <c:val>
            <c:numRef>
              <c:f>Tabelle1!$B$2:$B$3</c:f>
              <c:numCache>
                <c:formatCode>General</c:formatCode>
                <c:ptCount val="2"/>
                <c:pt idx="0">
                  <c:v>13.9</c:v>
                </c:pt>
                <c:pt idx="1">
                  <c:v>86.1</c:v>
                </c:pt>
              </c:numCache>
            </c:numRef>
          </c:val>
          <c:extLst>
            <c:ext xmlns:c16="http://schemas.microsoft.com/office/drawing/2014/chart" uri="{C3380CC4-5D6E-409C-BE32-E72D297353CC}">
              <c16:uniqueId val="{00000004-DC07-44DE-87ED-3921D2BB3B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Messung</c:v>
                </c:pt>
              </c:strCache>
            </c:strRef>
          </c:tx>
          <c:spPr>
            <a:ln>
              <a:noFill/>
            </a:ln>
          </c:spPr>
          <c:dPt>
            <c:idx val="0"/>
            <c:bubble3D val="0"/>
            <c:spPr>
              <a:solidFill>
                <a:schemeClr val="accent6">
                  <a:lumMod val="40000"/>
                  <a:lumOff val="60000"/>
                </a:schemeClr>
              </a:solidFill>
              <a:ln w="19050">
                <a:noFill/>
              </a:ln>
              <a:effectLst/>
            </c:spPr>
            <c:extLst>
              <c:ext xmlns:c16="http://schemas.microsoft.com/office/drawing/2014/chart" uri="{C3380CC4-5D6E-409C-BE32-E72D297353CC}">
                <c16:uniqueId val="{00000001-0E2B-4E73-8967-41C961021D17}"/>
              </c:ext>
            </c:extLst>
          </c:dPt>
          <c:dPt>
            <c:idx val="1"/>
            <c:bubble3D val="0"/>
            <c:spPr>
              <a:solidFill>
                <a:schemeClr val="tx2"/>
              </a:solidFill>
              <a:ln w="19050">
                <a:noFill/>
              </a:ln>
              <a:effectLst/>
            </c:spPr>
            <c:extLst>
              <c:ext xmlns:c16="http://schemas.microsoft.com/office/drawing/2014/chart" uri="{C3380CC4-5D6E-409C-BE32-E72D297353CC}">
                <c16:uniqueId val="{00000003-0E2B-4E73-8967-41C961021D17}"/>
              </c:ext>
            </c:extLst>
          </c:dPt>
          <c:cat>
            <c:strRef>
              <c:f>Tabelle1!$A$2:$A$3</c:f>
              <c:strCache>
                <c:ptCount val="2"/>
                <c:pt idx="0">
                  <c:v>Kein Harn</c:v>
                </c:pt>
                <c:pt idx="1">
                  <c:v>Harn</c:v>
                </c:pt>
              </c:strCache>
            </c:strRef>
          </c:cat>
          <c:val>
            <c:numRef>
              <c:f>Tabelle1!$B$2:$B$3</c:f>
              <c:numCache>
                <c:formatCode>General</c:formatCode>
                <c:ptCount val="2"/>
                <c:pt idx="0">
                  <c:v>93.6</c:v>
                </c:pt>
                <c:pt idx="1">
                  <c:v>6.4</c:v>
                </c:pt>
              </c:numCache>
            </c:numRef>
          </c:val>
          <c:extLst>
            <c:ext xmlns:c16="http://schemas.microsoft.com/office/drawing/2014/chart" uri="{C3380CC4-5D6E-409C-BE32-E72D297353CC}">
              <c16:uniqueId val="{00000004-0E2B-4E73-8967-41C961021D17}"/>
            </c:ext>
          </c:extLst>
        </c:ser>
        <c:dLbls>
          <c:showLegendKey val="0"/>
          <c:showVal val="0"/>
          <c:showCatName val="0"/>
          <c:showSerName val="0"/>
          <c:showPercent val="0"/>
          <c:showBubbleSize val="0"/>
          <c:showLeaderLines val="1"/>
        </c:dLbls>
        <c:firstSliceAng val="336"/>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Tabelle1!$D$7</c:f>
              <c:strCache>
                <c:ptCount val="1"/>
                <c:pt idx="0">
                  <c:v>Dapa</c:v>
                </c:pt>
              </c:strCache>
            </c:strRef>
          </c:tx>
          <c:spPr>
            <a:ln w="28575" cap="rnd">
              <a:solidFill>
                <a:srgbClr val="009CD1"/>
              </a:solidFill>
              <a:round/>
            </a:ln>
            <a:effectLst/>
          </c:spPr>
          <c:marker>
            <c:symbol val="circle"/>
            <c:size val="5"/>
            <c:spPr>
              <a:solidFill>
                <a:srgbClr val="00B0F0"/>
              </a:solidFill>
              <a:ln w="9525">
                <a:solidFill>
                  <a:srgbClr val="009CD1"/>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Tabelle1!$F$59:$F$67</c:f>
              <c:numCache>
                <c:formatCode>General</c:formatCode>
                <c:ptCount val="9"/>
                <c:pt idx="0">
                  <c:v>60</c:v>
                </c:pt>
                <c:pt idx="1">
                  <c:v>56.03</c:v>
                </c:pt>
                <c:pt idx="2">
                  <c:v>52.69</c:v>
                </c:pt>
                <c:pt idx="3">
                  <c:v>42.169000000000004</c:v>
                </c:pt>
                <c:pt idx="4">
                  <c:v>39.33</c:v>
                </c:pt>
                <c:pt idx="5">
                  <c:v>35.99</c:v>
                </c:pt>
                <c:pt idx="6">
                  <c:v>30.145000000000003</c:v>
                </c:pt>
                <c:pt idx="7">
                  <c:v>25.970000000000002</c:v>
                </c:pt>
                <c:pt idx="8">
                  <c:v>14.280000000000001</c:v>
                </c:pt>
              </c:numCache>
            </c:numRef>
          </c:yVal>
          <c:smooth val="0"/>
          <c:extLst>
            <c:ext xmlns:c16="http://schemas.microsoft.com/office/drawing/2014/chart" uri="{C3380CC4-5D6E-409C-BE32-E72D297353CC}">
              <c16:uniqueId val="{00000000-AC43-4199-83AA-C6A354B6920C}"/>
            </c:ext>
          </c:extLst>
        </c:ser>
        <c:ser>
          <c:idx val="1"/>
          <c:order val="1"/>
          <c:tx>
            <c:strRef>
              <c:f>Tabelle1!$C$7</c:f>
              <c:strCache>
                <c:ptCount val="1"/>
                <c:pt idx="0">
                  <c:v>PLB</c:v>
                </c:pt>
              </c:strCache>
            </c:strRef>
          </c:tx>
          <c:spPr>
            <a:ln w="28575" cap="rnd">
              <a:solidFill>
                <a:srgbClr val="C5D533"/>
              </a:solidFill>
              <a:round/>
            </a:ln>
            <a:effectLst/>
          </c:spPr>
          <c:marker>
            <c:symbol val="circle"/>
            <c:size val="5"/>
            <c:spPr>
              <a:solidFill>
                <a:srgbClr val="C5D533"/>
              </a:solidFill>
              <a:ln w="9525">
                <a:solidFill>
                  <a:srgbClr val="C5D533"/>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Tabelle1!$G$59:$G$64</c:f>
              <c:numCache>
                <c:formatCode>General</c:formatCode>
                <c:ptCount val="6"/>
                <c:pt idx="0">
                  <c:v>60</c:v>
                </c:pt>
                <c:pt idx="1">
                  <c:v>59.18</c:v>
                </c:pt>
                <c:pt idx="2">
                  <c:v>52</c:v>
                </c:pt>
                <c:pt idx="3">
                  <c:v>29.38300000000001</c:v>
                </c:pt>
                <c:pt idx="4">
                  <c:v>23.28</c:v>
                </c:pt>
                <c:pt idx="5">
                  <c:v>16.100000000000001</c:v>
                </c:pt>
              </c:numCache>
            </c:numRef>
          </c:yVal>
          <c:smooth val="0"/>
          <c:extLst>
            <c:ext xmlns:c16="http://schemas.microsoft.com/office/drawing/2014/chart" uri="{C3380CC4-5D6E-409C-BE32-E72D297353CC}">
              <c16:uniqueId val="{00000001-AC43-4199-83AA-C6A354B6920C}"/>
            </c:ext>
          </c:extLst>
        </c:ser>
        <c:dLbls>
          <c:showLegendKey val="0"/>
          <c:showVal val="0"/>
          <c:showCatName val="0"/>
          <c:showSerName val="0"/>
          <c:showPercent val="0"/>
          <c:showBubbleSize val="0"/>
        </c:dLbls>
        <c:axId val="215873535"/>
        <c:axId val="215703055"/>
      </c:scatterChart>
      <c:valAx>
        <c:axId val="215873535"/>
        <c:scaling>
          <c:orientation val="minMax"/>
          <c:max val="85"/>
          <c:min val="60"/>
        </c:scaling>
        <c:delete val="0"/>
        <c:axPos val="b"/>
        <c:numFmt formatCode="General" sourceLinked="1"/>
        <c:majorTickMark val="out"/>
        <c:minorTickMark val="none"/>
        <c:tickLblPos val="none"/>
        <c:spPr>
          <a:no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5703055"/>
        <c:crosses val="autoZero"/>
        <c:crossBetween val="midCat"/>
      </c:valAx>
      <c:valAx>
        <c:axId val="215703055"/>
        <c:scaling>
          <c:orientation val="minMax"/>
          <c:max val="70"/>
        </c:scaling>
        <c:delete val="0"/>
        <c:axPos val="l"/>
        <c:numFmt formatCode="General" sourceLinked="1"/>
        <c:majorTickMark val="out"/>
        <c:minorTickMark val="none"/>
        <c:tickLblPos val="none"/>
        <c:spPr>
          <a:noFill/>
          <a:ln w="19050">
            <a:solidFill>
              <a:srgbClr val="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58735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5.0925925925925923E-2"/>
          <c:w val="0.78888888888888886"/>
          <c:h val="0.89814814814814814"/>
        </c:manualLayout>
      </c:layout>
      <c:scatterChart>
        <c:scatterStyle val="lineMarker"/>
        <c:varyColors val="0"/>
        <c:ser>
          <c:idx val="0"/>
          <c:order val="0"/>
          <c:tx>
            <c:strRef>
              <c:f>Tabelle1!$D$7</c:f>
              <c:strCache>
                <c:ptCount val="1"/>
                <c:pt idx="0">
                  <c:v>Dapa</c:v>
                </c:pt>
              </c:strCache>
            </c:strRef>
          </c:tx>
          <c:spPr>
            <a:ln w="28575" cap="rnd">
              <a:solidFill>
                <a:srgbClr val="009CD1"/>
              </a:solidFill>
              <a:round/>
            </a:ln>
            <a:effectLst/>
          </c:spPr>
          <c:marker>
            <c:symbol val="circle"/>
            <c:size val="5"/>
            <c:spPr>
              <a:solidFill>
                <a:srgbClr val="00B0F0"/>
              </a:solidFill>
              <a:ln w="9525">
                <a:solidFill>
                  <a:srgbClr val="009CD1"/>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Tabelle1!$D$59:$D$65</c:f>
              <c:numCache>
                <c:formatCode>General</c:formatCode>
                <c:ptCount val="7"/>
                <c:pt idx="0">
                  <c:v>45</c:v>
                </c:pt>
                <c:pt idx="1">
                  <c:v>41.03</c:v>
                </c:pt>
                <c:pt idx="2">
                  <c:v>37.69</c:v>
                </c:pt>
                <c:pt idx="3">
                  <c:v>27.169000000000004</c:v>
                </c:pt>
                <c:pt idx="4">
                  <c:v>24.330000000000002</c:v>
                </c:pt>
                <c:pt idx="5">
                  <c:v>20.990000000000002</c:v>
                </c:pt>
                <c:pt idx="6">
                  <c:v>15.145000000000003</c:v>
                </c:pt>
              </c:numCache>
            </c:numRef>
          </c:yVal>
          <c:smooth val="0"/>
          <c:extLst>
            <c:ext xmlns:c16="http://schemas.microsoft.com/office/drawing/2014/chart" uri="{C3380CC4-5D6E-409C-BE32-E72D297353CC}">
              <c16:uniqueId val="{00000000-D5EC-4D20-83E8-61B14EDC9096}"/>
            </c:ext>
          </c:extLst>
        </c:ser>
        <c:ser>
          <c:idx val="1"/>
          <c:order val="1"/>
          <c:tx>
            <c:strRef>
              <c:f>Tabelle1!$C$7</c:f>
              <c:strCache>
                <c:ptCount val="1"/>
                <c:pt idx="0">
                  <c:v>PLB</c:v>
                </c:pt>
              </c:strCache>
            </c:strRef>
          </c:tx>
          <c:spPr>
            <a:ln w="28575" cap="rnd">
              <a:solidFill>
                <a:srgbClr val="C5D533"/>
              </a:solidFill>
              <a:round/>
            </a:ln>
            <a:effectLst/>
          </c:spPr>
          <c:marker>
            <c:symbol val="circle"/>
            <c:size val="5"/>
            <c:spPr>
              <a:solidFill>
                <a:srgbClr val="C5D533"/>
              </a:solidFill>
              <a:ln w="9525">
                <a:solidFill>
                  <a:srgbClr val="C5D533"/>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Tabelle1!$E$59:$E$62</c:f>
              <c:numCache>
                <c:formatCode>General</c:formatCode>
                <c:ptCount val="4"/>
                <c:pt idx="0">
                  <c:v>45</c:v>
                </c:pt>
                <c:pt idx="1">
                  <c:v>44.18</c:v>
                </c:pt>
                <c:pt idx="2">
                  <c:v>37</c:v>
                </c:pt>
                <c:pt idx="3">
                  <c:v>14.38300000000001</c:v>
                </c:pt>
              </c:numCache>
            </c:numRef>
          </c:yVal>
          <c:smooth val="0"/>
          <c:extLst>
            <c:ext xmlns:c16="http://schemas.microsoft.com/office/drawing/2014/chart" uri="{C3380CC4-5D6E-409C-BE32-E72D297353CC}">
              <c16:uniqueId val="{00000001-D5EC-4D20-83E8-61B14EDC9096}"/>
            </c:ext>
          </c:extLst>
        </c:ser>
        <c:dLbls>
          <c:showLegendKey val="0"/>
          <c:showVal val="0"/>
          <c:showCatName val="0"/>
          <c:showSerName val="0"/>
          <c:showPercent val="0"/>
          <c:showBubbleSize val="0"/>
        </c:dLbls>
        <c:axId val="215873535"/>
        <c:axId val="215703055"/>
      </c:scatterChart>
      <c:valAx>
        <c:axId val="215873535"/>
        <c:scaling>
          <c:orientation val="minMax"/>
          <c:max val="85"/>
          <c:min val="60"/>
        </c:scaling>
        <c:delete val="0"/>
        <c:axPos val="b"/>
        <c:numFmt formatCode="General" sourceLinked="1"/>
        <c:majorTickMark val="out"/>
        <c:minorTickMark val="none"/>
        <c:tickLblPos val="none"/>
        <c:spPr>
          <a:solidFill>
            <a:srgbClr val="FFFFFF"/>
          </a:solid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de-DE"/>
          </a:p>
        </c:txPr>
        <c:crossAx val="215703055"/>
        <c:crosses val="autoZero"/>
        <c:crossBetween val="midCat"/>
      </c:valAx>
      <c:valAx>
        <c:axId val="215703055"/>
        <c:scaling>
          <c:orientation val="minMax"/>
          <c:max val="70"/>
        </c:scaling>
        <c:delete val="0"/>
        <c:axPos val="l"/>
        <c:numFmt formatCode="General" sourceLinked="1"/>
        <c:majorTickMark val="out"/>
        <c:minorTickMark val="none"/>
        <c:tickLblPos val="none"/>
        <c:spPr>
          <a:noFill/>
          <a:ln w="19050">
            <a:solidFill>
              <a:srgbClr val="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2158735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&lt;45 </c:v>
                </c:pt>
              </c:strCache>
            </c:strRef>
          </c:tx>
          <c:spPr>
            <a:solidFill>
              <a:schemeClr val="accent5">
                <a:shade val="58000"/>
              </a:schemeClr>
            </a:solidFill>
            <a:ln>
              <a:noFill/>
            </a:ln>
            <a:effectLst/>
          </c:spPr>
          <c:invertIfNegative val="0"/>
          <c:cat>
            <c:strRef>
              <c:f>Tabelle1!$A$2</c:f>
              <c:strCache>
                <c:ptCount val="1"/>
                <c:pt idx="0">
                  <c:v>Kategorie 1</c:v>
                </c:pt>
              </c:strCache>
            </c:strRef>
          </c:cat>
          <c:val>
            <c:numRef>
              <c:f>Tabelle1!$B$2</c:f>
              <c:numCache>
                <c:formatCode>General</c:formatCode>
                <c:ptCount val="1"/>
                <c:pt idx="0">
                  <c:v>69.7</c:v>
                </c:pt>
              </c:numCache>
            </c:numRef>
          </c:val>
          <c:extLst>
            <c:ext xmlns:c16="http://schemas.microsoft.com/office/drawing/2014/chart" uri="{C3380CC4-5D6E-409C-BE32-E72D297353CC}">
              <c16:uniqueId val="{00000000-758C-4952-B52B-43E2C5A9D0FB}"/>
            </c:ext>
          </c:extLst>
        </c:ser>
        <c:ser>
          <c:idx val="1"/>
          <c:order val="1"/>
          <c:tx>
            <c:strRef>
              <c:f>Tabelle1!$C$1</c:f>
              <c:strCache>
                <c:ptCount val="1"/>
                <c:pt idx="0">
                  <c:v>45-64</c:v>
                </c:pt>
              </c:strCache>
            </c:strRef>
          </c:tx>
          <c:spPr>
            <a:solidFill>
              <a:schemeClr val="accent5">
                <a:shade val="86000"/>
              </a:schemeClr>
            </a:solidFill>
            <a:ln>
              <a:noFill/>
            </a:ln>
            <a:effectLst/>
          </c:spPr>
          <c:invertIfNegative val="0"/>
          <c:cat>
            <c:strRef>
              <c:f>Tabelle1!$A$2</c:f>
              <c:strCache>
                <c:ptCount val="1"/>
                <c:pt idx="0">
                  <c:v>Kategorie 1</c:v>
                </c:pt>
              </c:strCache>
            </c:strRef>
          </c:cat>
          <c:val>
            <c:numRef>
              <c:f>Tabelle1!$C$2</c:f>
              <c:numCache>
                <c:formatCode>General</c:formatCode>
                <c:ptCount val="1"/>
                <c:pt idx="0">
                  <c:v>80.5</c:v>
                </c:pt>
              </c:numCache>
            </c:numRef>
          </c:val>
          <c:extLst>
            <c:ext xmlns:c16="http://schemas.microsoft.com/office/drawing/2014/chart" uri="{C3380CC4-5D6E-409C-BE32-E72D297353CC}">
              <c16:uniqueId val="{00000001-758C-4952-B52B-43E2C5A9D0FB}"/>
            </c:ext>
          </c:extLst>
        </c:ser>
        <c:ser>
          <c:idx val="2"/>
          <c:order val="2"/>
          <c:tx>
            <c:strRef>
              <c:f>Tabelle1!$D$1</c:f>
              <c:strCache>
                <c:ptCount val="1"/>
                <c:pt idx="0">
                  <c:v>65-74</c:v>
                </c:pt>
              </c:strCache>
            </c:strRef>
          </c:tx>
          <c:spPr>
            <a:solidFill>
              <a:schemeClr val="accent5">
                <a:tint val="86000"/>
              </a:schemeClr>
            </a:solidFill>
            <a:ln>
              <a:noFill/>
            </a:ln>
            <a:effectLst/>
          </c:spPr>
          <c:invertIfNegative val="0"/>
          <c:cat>
            <c:strRef>
              <c:f>Tabelle1!$A$2</c:f>
              <c:strCache>
                <c:ptCount val="1"/>
                <c:pt idx="0">
                  <c:v>Kategorie 1</c:v>
                </c:pt>
              </c:strCache>
            </c:strRef>
          </c:cat>
          <c:val>
            <c:numRef>
              <c:f>Tabelle1!$D$2</c:f>
              <c:numCache>
                <c:formatCode>General</c:formatCode>
                <c:ptCount val="1"/>
                <c:pt idx="0">
                  <c:v>84.4</c:v>
                </c:pt>
              </c:numCache>
            </c:numRef>
          </c:val>
          <c:extLst>
            <c:ext xmlns:c16="http://schemas.microsoft.com/office/drawing/2014/chart" uri="{C3380CC4-5D6E-409C-BE32-E72D297353CC}">
              <c16:uniqueId val="{00000002-758C-4952-B52B-43E2C5A9D0FB}"/>
            </c:ext>
          </c:extLst>
        </c:ser>
        <c:ser>
          <c:idx val="3"/>
          <c:order val="3"/>
          <c:tx>
            <c:strRef>
              <c:f>Tabelle1!$E$1</c:f>
              <c:strCache>
                <c:ptCount val="1"/>
                <c:pt idx="0">
                  <c:v>&gt;75</c:v>
                </c:pt>
              </c:strCache>
            </c:strRef>
          </c:tx>
          <c:spPr>
            <a:solidFill>
              <a:schemeClr val="accent5">
                <a:tint val="58000"/>
              </a:schemeClr>
            </a:solidFill>
            <a:ln>
              <a:noFill/>
            </a:ln>
            <a:effectLst/>
          </c:spPr>
          <c:invertIfNegative val="0"/>
          <c:cat>
            <c:strRef>
              <c:f>Tabelle1!$A$2</c:f>
              <c:strCache>
                <c:ptCount val="1"/>
                <c:pt idx="0">
                  <c:v>Kategorie 1</c:v>
                </c:pt>
              </c:strCache>
            </c:strRef>
          </c:cat>
          <c:val>
            <c:numRef>
              <c:f>Tabelle1!$E$2</c:f>
              <c:numCache>
                <c:formatCode>General</c:formatCode>
                <c:ptCount val="1"/>
                <c:pt idx="0">
                  <c:v>84.8</c:v>
                </c:pt>
              </c:numCache>
            </c:numRef>
          </c:val>
          <c:extLst>
            <c:ext xmlns:c16="http://schemas.microsoft.com/office/drawing/2014/chart" uri="{C3380CC4-5D6E-409C-BE32-E72D297353CC}">
              <c16:uniqueId val="{00000003-758C-4952-B52B-43E2C5A9D0FB}"/>
            </c:ext>
          </c:extLst>
        </c:ser>
        <c:dLbls>
          <c:showLegendKey val="0"/>
          <c:showVal val="0"/>
          <c:showCatName val="0"/>
          <c:showSerName val="0"/>
          <c:showPercent val="0"/>
          <c:showBubbleSize val="0"/>
        </c:dLbls>
        <c:gapWidth val="219"/>
        <c:overlap val="-27"/>
        <c:axId val="639395551"/>
        <c:axId val="639395967"/>
      </c:barChart>
      <c:catAx>
        <c:axId val="639395551"/>
        <c:scaling>
          <c:orientation val="minMax"/>
        </c:scaling>
        <c:delete val="1"/>
        <c:axPos val="b"/>
        <c:numFmt formatCode="General" sourceLinked="1"/>
        <c:majorTickMark val="none"/>
        <c:minorTickMark val="none"/>
        <c:tickLblPos val="nextTo"/>
        <c:crossAx val="639395967"/>
        <c:crosses val="autoZero"/>
        <c:auto val="1"/>
        <c:lblAlgn val="ctr"/>
        <c:lblOffset val="100"/>
        <c:noMultiLvlLbl val="0"/>
      </c:catAx>
      <c:valAx>
        <c:axId val="639395967"/>
        <c:scaling>
          <c:orientation val="minMax"/>
        </c:scaling>
        <c:delete val="0"/>
        <c:axPos val="l"/>
        <c:title>
          <c:tx>
            <c:rich>
              <a:bodyPr rot="-5400000" spcFirstLastPara="1" vertOverflow="ellipsis" vert="horz" wrap="square" anchor="ctr" anchorCtr="1"/>
              <a:lstStyle/>
              <a:p>
                <a:pPr>
                  <a:defRPr lang="de-DE" sz="1050" b="1" i="0" u="none" strike="noStrike" kern="1200" baseline="0" noProof="0">
                    <a:solidFill>
                      <a:schemeClr val="tx1"/>
                    </a:solidFill>
                    <a:latin typeface="+mn-lt"/>
                    <a:ea typeface="+mn-ea"/>
                    <a:cs typeface="+mn-cs"/>
                  </a:defRPr>
                </a:pPr>
                <a:r>
                  <a:rPr lang="de-DE" sz="1050" b="1" noProof="0" dirty="0"/>
                  <a:t>Prävalenz der </a:t>
                </a:r>
                <a:r>
                  <a:rPr lang="de-DE" sz="1050" b="1" noProof="0" dirty="0" err="1"/>
                  <a:t>undiagnostizierten</a:t>
                </a:r>
                <a:r>
                  <a:rPr lang="de-DE" sz="1050" b="1" noProof="0" dirty="0"/>
                  <a:t> CKD im Stadium 3 (%)</a:t>
                </a:r>
              </a:p>
            </c:rich>
          </c:tx>
          <c:layout>
            <c:manualLayout>
              <c:xMode val="edge"/>
              <c:yMode val="edge"/>
              <c:x val="1.9230769230769232E-2"/>
              <c:y val="9.0045096711041869E-2"/>
            </c:manualLayout>
          </c:layout>
          <c:overlay val="0"/>
          <c:spPr>
            <a:noFill/>
            <a:ln>
              <a:noFill/>
            </a:ln>
            <a:effectLst/>
          </c:spPr>
          <c:txPr>
            <a:bodyPr rot="-5400000" spcFirstLastPara="1" vertOverflow="ellipsis" vert="horz" wrap="square" anchor="ctr" anchorCtr="1"/>
            <a:lstStyle/>
            <a:p>
              <a:pPr>
                <a:defRPr lang="de-DE" sz="1050" b="1" i="0" u="none" strike="noStrike" kern="1200" baseline="0" noProof="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639395551"/>
        <c:crosses val="autoZero"/>
        <c:crossBetween val="between"/>
      </c:valAx>
      <c:spPr>
        <a:noFill/>
        <a:ln>
          <a:noFill/>
        </a:ln>
        <a:effectLst/>
      </c:spPr>
    </c:plotArea>
    <c:legend>
      <c:legendPos val="b"/>
      <c:layout>
        <c:manualLayout>
          <c:xMode val="edge"/>
          <c:yMode val="edge"/>
          <c:x val="0.29675140066626288"/>
          <c:y val="0.88239247376766738"/>
          <c:w val="0.40649700938824956"/>
          <c:h val="0.111471590618106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de-DE"/>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Gesamt</c:v>
                </c:pt>
              </c:strCache>
            </c:strRef>
          </c:tx>
          <c:spPr>
            <a:solidFill>
              <a:srgbClr val="EF4130"/>
            </a:solidFill>
          </c:spPr>
          <c:dPt>
            <c:idx val="0"/>
            <c:bubble3D val="0"/>
            <c:spPr>
              <a:solidFill>
                <a:srgbClr val="005589"/>
              </a:solidFill>
              <a:ln w="19050">
                <a:solidFill>
                  <a:schemeClr val="lt1"/>
                </a:solidFill>
              </a:ln>
              <a:effectLst/>
            </c:spPr>
            <c:extLst>
              <c:ext xmlns:c16="http://schemas.microsoft.com/office/drawing/2014/chart" uri="{C3380CC4-5D6E-409C-BE32-E72D297353CC}">
                <c16:uniqueId val="{00000001-4781-4520-8D89-51FC9F0D6C02}"/>
              </c:ext>
            </c:extLst>
          </c:dPt>
          <c:dPt>
            <c:idx val="1"/>
            <c:bubble3D val="0"/>
            <c:spPr>
              <a:solidFill>
                <a:srgbClr val="EF4130"/>
              </a:solidFill>
              <a:ln w="19050">
                <a:solidFill>
                  <a:schemeClr val="lt1"/>
                </a:solidFill>
              </a:ln>
              <a:effectLst/>
            </c:spPr>
            <c:extLst>
              <c:ext xmlns:c16="http://schemas.microsoft.com/office/drawing/2014/chart" uri="{C3380CC4-5D6E-409C-BE32-E72D297353CC}">
                <c16:uniqueId val="{00000003-4781-4520-8D89-51FC9F0D6C02}"/>
              </c:ext>
            </c:extLst>
          </c:dPt>
          <c:cat>
            <c:strRef>
              <c:f>Tabelle1!$A$2:$A$3</c:f>
              <c:strCache>
                <c:ptCount val="2"/>
                <c:pt idx="0">
                  <c:v>CKD Diagnose</c:v>
                </c:pt>
                <c:pt idx="1">
                  <c:v>Keine CKD Diagnose</c:v>
                </c:pt>
              </c:strCache>
            </c:strRef>
          </c:cat>
          <c:val>
            <c:numRef>
              <c:f>Tabelle1!$B$2:$B$3</c:f>
              <c:numCache>
                <c:formatCode>General</c:formatCode>
                <c:ptCount val="2"/>
                <c:pt idx="0">
                  <c:v>15.7</c:v>
                </c:pt>
                <c:pt idx="1">
                  <c:v>84.3</c:v>
                </c:pt>
              </c:numCache>
            </c:numRef>
          </c:val>
          <c:extLst>
            <c:ext xmlns:c16="http://schemas.microsoft.com/office/drawing/2014/chart" uri="{C3380CC4-5D6E-409C-BE32-E72D297353CC}">
              <c16:uniqueId val="{00000004-4781-4520-8D89-51FC9F0D6C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EAD9-4AB1-81CB-1A62D7D5E775}"/>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EAD9-4AB1-81CB-1A62D7D5E775}"/>
              </c:ext>
            </c:extLst>
          </c:dPt>
          <c:cat>
            <c:strRef>
              <c:f>Tabelle1!$A$2:$A$3</c:f>
              <c:strCache>
                <c:ptCount val="2"/>
                <c:pt idx="0">
                  <c:v>Diagnostiziert</c:v>
                </c:pt>
                <c:pt idx="1">
                  <c:v>Nicht-diagnostiziert</c:v>
                </c:pt>
              </c:strCache>
            </c:strRef>
          </c:cat>
          <c:val>
            <c:numRef>
              <c:f>Tabelle1!$B$2:$B$3</c:f>
              <c:numCache>
                <c:formatCode>General</c:formatCode>
                <c:ptCount val="2"/>
                <c:pt idx="0">
                  <c:v>18.2</c:v>
                </c:pt>
                <c:pt idx="1">
                  <c:v>81.8</c:v>
                </c:pt>
              </c:numCache>
            </c:numRef>
          </c:val>
          <c:extLst>
            <c:ext xmlns:c16="http://schemas.microsoft.com/office/drawing/2014/chart" uri="{C3380CC4-5D6E-409C-BE32-E72D297353CC}">
              <c16:uniqueId val="{00000004-EAD9-4AB1-81CB-1A62D7D5E7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F269-4B6C-A98D-BDD8391DD95C}"/>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F269-4B6C-A98D-BDD8391DD95C}"/>
              </c:ext>
            </c:extLst>
          </c:dPt>
          <c:cat>
            <c:strRef>
              <c:f>Tabelle1!$A$2:$A$3</c:f>
              <c:strCache>
                <c:ptCount val="2"/>
                <c:pt idx="0">
                  <c:v>Diagnostiziert</c:v>
                </c:pt>
                <c:pt idx="1">
                  <c:v>Nicht-diagnostiziert</c:v>
                </c:pt>
              </c:strCache>
            </c:strRef>
          </c:cat>
          <c:val>
            <c:numRef>
              <c:f>Tabelle1!$B$2:$B$3</c:f>
              <c:numCache>
                <c:formatCode>General</c:formatCode>
                <c:ptCount val="2"/>
                <c:pt idx="0">
                  <c:v>13.4</c:v>
                </c:pt>
                <c:pt idx="1">
                  <c:v>86.6</c:v>
                </c:pt>
              </c:numCache>
            </c:numRef>
          </c:val>
          <c:extLst>
            <c:ext xmlns:c16="http://schemas.microsoft.com/office/drawing/2014/chart" uri="{C3380CC4-5D6E-409C-BE32-E72D297353CC}">
              <c16:uniqueId val="{00000004-F269-4B6C-A98D-BDD8391DD9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3332-4E17-9E08-D222DB10BD9F}"/>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3332-4E17-9E08-D222DB10BD9F}"/>
              </c:ext>
            </c:extLst>
          </c:dPt>
          <c:cat>
            <c:strRef>
              <c:f>Tabelle1!$A$2:$A$3</c:f>
              <c:strCache>
                <c:ptCount val="2"/>
                <c:pt idx="0">
                  <c:v>Diagnostiziert</c:v>
                </c:pt>
                <c:pt idx="1">
                  <c:v>Nicht-diagnostiziert</c:v>
                </c:pt>
              </c:strCache>
            </c:strRef>
          </c:cat>
          <c:val>
            <c:numRef>
              <c:f>Tabelle1!$B$2:$B$3</c:f>
              <c:numCache>
                <c:formatCode>General</c:formatCode>
                <c:ptCount val="2"/>
                <c:pt idx="0">
                  <c:v>21.8</c:v>
                </c:pt>
                <c:pt idx="1">
                  <c:v>78.2</c:v>
                </c:pt>
              </c:numCache>
            </c:numRef>
          </c:val>
          <c:extLst>
            <c:ext xmlns:c16="http://schemas.microsoft.com/office/drawing/2014/chart" uri="{C3380CC4-5D6E-409C-BE32-E72D297353CC}">
              <c16:uniqueId val="{00000004-3332-4E17-9E08-D222DB10BD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ln>
              <a:solidFill>
                <a:schemeClr val="bg1"/>
              </a:solidFill>
            </a:ln>
          </c:spPr>
          <c:dPt>
            <c:idx val="0"/>
            <c:bubble3D val="0"/>
            <c:spPr>
              <a:gradFill>
                <a:gsLst>
                  <a:gs pos="0">
                    <a:schemeClr val="bg2"/>
                  </a:gs>
                  <a:gs pos="100000">
                    <a:schemeClr val="bg2">
                      <a:lumMod val="75000"/>
                    </a:schemeClr>
                  </a:gs>
                </a:gsLst>
                <a:lin ang="0" scaled="0"/>
              </a:gradFill>
              <a:ln w="19050">
                <a:solidFill>
                  <a:schemeClr val="bg1"/>
                </a:solidFill>
              </a:ln>
              <a:effectLst/>
            </c:spPr>
            <c:extLst>
              <c:ext xmlns:c16="http://schemas.microsoft.com/office/drawing/2014/chart" uri="{C3380CC4-5D6E-409C-BE32-E72D297353CC}">
                <c16:uniqueId val="{00000003-05BF-4BBC-A1D3-85748E2E2856}"/>
              </c:ext>
            </c:extLst>
          </c:dPt>
          <c:dPt>
            <c:idx val="1"/>
            <c:bubble3D val="0"/>
            <c:spPr>
              <a:gradFill flip="none" rotWithShape="1">
                <a:gsLst>
                  <a:gs pos="100000">
                    <a:schemeClr val="bg2">
                      <a:lumMod val="40000"/>
                      <a:lumOff val="60000"/>
                    </a:schemeClr>
                  </a:gs>
                  <a:gs pos="0">
                    <a:schemeClr val="bg2">
                      <a:lumMod val="60000"/>
                      <a:lumOff val="40000"/>
                    </a:schemeClr>
                  </a:gs>
                </a:gsLst>
                <a:lin ang="0" scaled="0"/>
                <a:tileRect/>
              </a:gradFill>
              <a:ln w="19050">
                <a:solidFill>
                  <a:schemeClr val="bg1"/>
                </a:solidFill>
              </a:ln>
              <a:effectLst/>
            </c:spPr>
            <c:extLst>
              <c:ext xmlns:c16="http://schemas.microsoft.com/office/drawing/2014/chart" uri="{C3380CC4-5D6E-409C-BE32-E72D297353CC}">
                <c16:uniqueId val="{00000002-05BF-4BBC-A1D3-85748E2E2856}"/>
              </c:ext>
            </c:extLst>
          </c:dPt>
          <c:cat>
            <c:strRef>
              <c:f>Tabelle1!$A$2:$A$3</c:f>
              <c:strCache>
                <c:ptCount val="2"/>
                <c:pt idx="0">
                  <c:v>Allgemein</c:v>
                </c:pt>
                <c:pt idx="1">
                  <c:v>Internist</c:v>
                </c:pt>
              </c:strCache>
            </c:strRef>
          </c:cat>
          <c:val>
            <c:numRef>
              <c:f>Tabelle1!$B$2:$B$3</c:f>
              <c:numCache>
                <c:formatCode>General</c:formatCode>
                <c:ptCount val="2"/>
                <c:pt idx="0">
                  <c:v>65</c:v>
                </c:pt>
                <c:pt idx="1">
                  <c:v>35</c:v>
                </c:pt>
              </c:numCache>
            </c:numRef>
          </c:val>
          <c:extLst>
            <c:ext xmlns:c16="http://schemas.microsoft.com/office/drawing/2014/chart" uri="{C3380CC4-5D6E-409C-BE32-E72D297353CC}">
              <c16:uniqueId val="{00000000-05BF-4BBC-A1D3-85748E2E2856}"/>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bg1"/>
      </a:solid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Messung</c:v>
                </c:pt>
              </c:strCache>
            </c:strRef>
          </c:tx>
          <c:spPr>
            <a:ln>
              <a:noFill/>
            </a:ln>
          </c:spPr>
          <c:dPt>
            <c:idx val="0"/>
            <c:bubble3D val="0"/>
            <c:spPr>
              <a:solidFill>
                <a:schemeClr val="accent6">
                  <a:lumMod val="40000"/>
                  <a:lumOff val="60000"/>
                </a:schemeClr>
              </a:solidFill>
              <a:ln w="19050">
                <a:noFill/>
              </a:ln>
              <a:effectLst/>
            </c:spPr>
            <c:extLst>
              <c:ext xmlns:c16="http://schemas.microsoft.com/office/drawing/2014/chart" uri="{C3380CC4-5D6E-409C-BE32-E72D297353CC}">
                <c16:uniqueId val="{00000001-C2D1-48EA-9A1F-85F5835A2D61}"/>
              </c:ext>
            </c:extLst>
          </c:dPt>
          <c:dPt>
            <c:idx val="1"/>
            <c:bubble3D val="0"/>
            <c:spPr>
              <a:solidFill>
                <a:schemeClr val="tx2"/>
              </a:solidFill>
              <a:ln w="19050">
                <a:noFill/>
              </a:ln>
              <a:effectLst/>
            </c:spPr>
            <c:extLst>
              <c:ext xmlns:c16="http://schemas.microsoft.com/office/drawing/2014/chart" uri="{C3380CC4-5D6E-409C-BE32-E72D297353CC}">
                <c16:uniqueId val="{00000003-C2D1-48EA-9A1F-85F5835A2D61}"/>
              </c:ext>
            </c:extLst>
          </c:dPt>
          <c:cat>
            <c:strRef>
              <c:f>Tabelle1!$A$2:$A$3</c:f>
              <c:strCache>
                <c:ptCount val="2"/>
                <c:pt idx="0">
                  <c:v>keine eGFR</c:v>
                </c:pt>
                <c:pt idx="1">
                  <c:v>eGFR</c:v>
                </c:pt>
              </c:strCache>
            </c:strRef>
          </c:cat>
          <c:val>
            <c:numRef>
              <c:f>Tabelle1!$B$2:$B$3</c:f>
              <c:numCache>
                <c:formatCode>General</c:formatCode>
                <c:ptCount val="2"/>
                <c:pt idx="0">
                  <c:v>56.6</c:v>
                </c:pt>
                <c:pt idx="1">
                  <c:v>43.4</c:v>
                </c:pt>
              </c:numCache>
            </c:numRef>
          </c:val>
          <c:extLst>
            <c:ext xmlns:c16="http://schemas.microsoft.com/office/drawing/2014/chart" uri="{C3380CC4-5D6E-409C-BE32-E72D297353CC}">
              <c16:uniqueId val="{00000004-C2D1-48EA-9A1F-85F5835A2D61}"/>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Meesung</c:v>
                </c:pt>
              </c:strCache>
            </c:strRef>
          </c:tx>
          <c:spPr>
            <a:gradFill>
              <a:gsLst>
                <a:gs pos="100000">
                  <a:schemeClr val="bg2"/>
                </a:gs>
                <a:gs pos="0">
                  <a:schemeClr val="bg2">
                    <a:lumMod val="75000"/>
                  </a:schemeClr>
                </a:gs>
              </a:gsLst>
              <a:lin ang="0" scaled="0"/>
            </a:gradFill>
            <a:ln>
              <a:solidFill>
                <a:schemeClr val="bg1"/>
              </a:solidFill>
            </a:ln>
          </c:spPr>
          <c:dPt>
            <c:idx val="0"/>
            <c:bubble3D val="0"/>
            <c:spPr>
              <a:solidFill>
                <a:schemeClr val="tx2"/>
              </a:solidFill>
              <a:ln w="19050">
                <a:noFill/>
              </a:ln>
              <a:effectLst/>
            </c:spPr>
            <c:extLst>
              <c:ext xmlns:c16="http://schemas.microsoft.com/office/drawing/2014/chart" uri="{C3380CC4-5D6E-409C-BE32-E72D297353CC}">
                <c16:uniqueId val="{00000001-2702-42A2-A8BE-9F50244181B7}"/>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2702-42A2-A8BE-9F50244181B7}"/>
              </c:ext>
            </c:extLst>
          </c:dPt>
          <c:cat>
            <c:strRef>
              <c:f>Tabelle1!$A$2:$A$3</c:f>
              <c:strCache>
                <c:ptCount val="2"/>
                <c:pt idx="0">
                  <c:v>UACR</c:v>
                </c:pt>
                <c:pt idx="1">
                  <c:v>keine UACR</c:v>
                </c:pt>
              </c:strCache>
            </c:strRef>
          </c:cat>
          <c:val>
            <c:numRef>
              <c:f>Tabelle1!$B$2:$B$3</c:f>
              <c:numCache>
                <c:formatCode>General</c:formatCode>
                <c:ptCount val="2"/>
                <c:pt idx="0">
                  <c:v>0.3</c:v>
                </c:pt>
                <c:pt idx="1">
                  <c:v>99.6</c:v>
                </c:pt>
              </c:numCache>
            </c:numRef>
          </c:val>
          <c:extLst>
            <c:ext xmlns:c16="http://schemas.microsoft.com/office/drawing/2014/chart" uri="{C3380CC4-5D6E-409C-BE32-E72D297353CC}">
              <c16:uniqueId val="{00000004-2702-42A2-A8BE-9F50244181B7}"/>
            </c:ext>
          </c:extLst>
        </c:ser>
        <c:dLbls>
          <c:showLegendKey val="0"/>
          <c:showVal val="0"/>
          <c:showCatName val="0"/>
          <c:showSerName val="0"/>
          <c:showPercent val="0"/>
          <c:showBubbleSize val="0"/>
          <c:showLeaderLines val="1"/>
        </c:dLbls>
        <c:firstSliceAng val="318"/>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0.19242</cdr:x>
      <cdr:y>0.77959</cdr:y>
    </cdr:from>
    <cdr:to>
      <cdr:x>0.92152</cdr:x>
      <cdr:y>0.77959</cdr:y>
    </cdr:to>
    <cdr:cxnSp macro="">
      <cdr:nvCxnSpPr>
        <cdr:cNvPr id="3" name="Gerader Verbinder 2">
          <a:extLst xmlns:a="http://schemas.openxmlformats.org/drawingml/2006/main">
            <a:ext uri="{FF2B5EF4-FFF2-40B4-BE49-F238E27FC236}">
              <a16:creationId xmlns:a16="http://schemas.microsoft.com/office/drawing/2014/main" id="{FB487301-911A-43C0-A1B5-F6E4628FF30F}"/>
            </a:ext>
          </a:extLst>
        </cdr:cNvPr>
        <cdr:cNvCxnSpPr/>
      </cdr:nvCxnSpPr>
      <cdr:spPr>
        <a:xfrm xmlns:a="http://schemas.openxmlformats.org/drawingml/2006/main">
          <a:off x="1016597" y="1613575"/>
          <a:ext cx="3852000"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0.38254</cdr:x>
      <cdr:y>0.2986</cdr:y>
    </cdr:from>
    <cdr:to>
      <cdr:x>0.51567</cdr:x>
      <cdr:y>0.55635</cdr:y>
    </cdr:to>
    <cdr:sp macro="" textlink="">
      <cdr:nvSpPr>
        <cdr:cNvPr id="4" name="Textfeld 3">
          <a:extLst xmlns:a="http://schemas.openxmlformats.org/drawingml/2006/main">
            <a:ext uri="{FF2B5EF4-FFF2-40B4-BE49-F238E27FC236}">
              <a16:creationId xmlns:a16="http://schemas.microsoft.com/office/drawing/2014/main" id="{F866C447-4A2B-40E9-9F9C-1D8832EC039D}"/>
            </a:ext>
          </a:extLst>
        </cdr:cNvPr>
        <cdr:cNvSpPr txBox="1"/>
      </cdr:nvSpPr>
      <cdr:spPr>
        <a:xfrm xmlns:a="http://schemas.openxmlformats.org/drawingml/2006/main">
          <a:off x="1515774" y="463533"/>
          <a:ext cx="527514" cy="4001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highlight>
                <a:srgbClr val="FFFF00"/>
              </a:highlight>
              <a:latin typeface="Arial" panose="020B0604020202020204" pitchFamily="34" charset="0"/>
            </a:rPr>
            <a:t>69,7%</a:t>
          </a:r>
        </a:p>
      </cdr:txBody>
    </cdr:sp>
  </cdr:relSizeAnchor>
  <cdr:relSizeAnchor xmlns:cdr="http://schemas.openxmlformats.org/drawingml/2006/chartDrawing">
    <cdr:from>
      <cdr:x>0.51614</cdr:x>
      <cdr:y>0.24352</cdr:y>
    </cdr:from>
    <cdr:to>
      <cdr:x>0.64928</cdr:x>
      <cdr:y>0.52109</cdr:y>
    </cdr:to>
    <cdr:sp macro="" textlink="">
      <cdr:nvSpPr>
        <cdr:cNvPr id="5" name="Textfeld 1">
          <a:extLst xmlns:a="http://schemas.openxmlformats.org/drawingml/2006/main">
            <a:ext uri="{FF2B5EF4-FFF2-40B4-BE49-F238E27FC236}">
              <a16:creationId xmlns:a16="http://schemas.microsoft.com/office/drawing/2014/main" id="{0AE0E116-6308-403F-A414-2C96B25FA190}"/>
            </a:ext>
          </a:extLst>
        </cdr:cNvPr>
        <cdr:cNvSpPr txBox="1"/>
      </cdr:nvSpPr>
      <cdr:spPr>
        <a:xfrm xmlns:a="http://schemas.openxmlformats.org/drawingml/2006/main">
          <a:off x="2045154" y="378023"/>
          <a:ext cx="527554" cy="430887"/>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b="1" i="0" u="none" baseline="0" dirty="0">
              <a:solidFill>
                <a:schemeClr val="tx1"/>
              </a:solidFill>
              <a:latin typeface="Arial" panose="020B0604020202020204" pitchFamily="34" charset="0"/>
            </a:rPr>
            <a:t>80,5%</a:t>
          </a:r>
        </a:p>
      </cdr:txBody>
    </cdr:sp>
  </cdr:relSizeAnchor>
  <cdr:relSizeAnchor xmlns:cdr="http://schemas.openxmlformats.org/drawingml/2006/chartDrawing">
    <cdr:from>
      <cdr:x>0.63418</cdr:x>
      <cdr:y>0.19288</cdr:y>
    </cdr:from>
    <cdr:to>
      <cdr:x>0.76731</cdr:x>
      <cdr:y>0.45063</cdr:y>
    </cdr:to>
    <cdr:sp macro="" textlink="">
      <cdr:nvSpPr>
        <cdr:cNvPr id="6" name="Textfeld 1">
          <a:extLst xmlns:a="http://schemas.openxmlformats.org/drawingml/2006/main">
            <a:ext uri="{FF2B5EF4-FFF2-40B4-BE49-F238E27FC236}">
              <a16:creationId xmlns:a16="http://schemas.microsoft.com/office/drawing/2014/main" id="{35F5D3B3-830F-4936-AB7F-D7A839EC65AE}"/>
            </a:ext>
          </a:extLst>
        </cdr:cNvPr>
        <cdr:cNvSpPr txBox="1"/>
      </cdr:nvSpPr>
      <cdr:spPr>
        <a:xfrm xmlns:a="http://schemas.openxmlformats.org/drawingml/2006/main">
          <a:off x="2512893" y="299418"/>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84,4%</a:t>
          </a:r>
        </a:p>
      </cdr:txBody>
    </cdr:sp>
  </cdr:relSizeAnchor>
  <cdr:relSizeAnchor xmlns:cdr="http://schemas.openxmlformats.org/drawingml/2006/chartDrawing">
    <cdr:from>
      <cdr:x>0.76339</cdr:x>
      <cdr:y>0.2125</cdr:y>
    </cdr:from>
    <cdr:to>
      <cdr:x>0.89652</cdr:x>
      <cdr:y>0.47025</cdr:y>
    </cdr:to>
    <cdr:sp macro="" textlink="">
      <cdr:nvSpPr>
        <cdr:cNvPr id="7" name="Textfeld 1">
          <a:extLst xmlns:a="http://schemas.openxmlformats.org/drawingml/2006/main">
            <a:ext uri="{FF2B5EF4-FFF2-40B4-BE49-F238E27FC236}">
              <a16:creationId xmlns:a16="http://schemas.microsoft.com/office/drawing/2014/main" id="{4F1F1D40-4785-43B1-AA9A-37AC1076EDA4}"/>
            </a:ext>
          </a:extLst>
        </cdr:cNvPr>
        <cdr:cNvSpPr txBox="1"/>
      </cdr:nvSpPr>
      <cdr:spPr>
        <a:xfrm xmlns:a="http://schemas.openxmlformats.org/drawingml/2006/main">
          <a:off x="3024838" y="329871"/>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84,8%</a:t>
          </a:r>
        </a:p>
      </cdr:txBody>
    </cdr:sp>
  </cdr:relSizeAnchor>
  <cdr:relSizeAnchor xmlns:cdr="http://schemas.openxmlformats.org/drawingml/2006/chartDrawing">
    <cdr:from>
      <cdr:x>0.23081</cdr:x>
      <cdr:y>0.75633</cdr:y>
    </cdr:from>
    <cdr:to>
      <cdr:x>0.80052</cdr:x>
      <cdr:y>0.92486</cdr:y>
    </cdr:to>
    <cdr:sp macro="" textlink="">
      <cdr:nvSpPr>
        <cdr:cNvPr id="8" name="Textfeld 7">
          <a:extLst xmlns:a="http://schemas.openxmlformats.org/drawingml/2006/main">
            <a:ext uri="{FF2B5EF4-FFF2-40B4-BE49-F238E27FC236}">
              <a16:creationId xmlns:a16="http://schemas.microsoft.com/office/drawing/2014/main" id="{43FB1CF5-80E2-4A81-99D1-F3FB6A52BDC7}"/>
            </a:ext>
          </a:extLst>
        </cdr:cNvPr>
        <cdr:cNvSpPr txBox="1"/>
      </cdr:nvSpPr>
      <cdr:spPr>
        <a:xfrm xmlns:a="http://schemas.openxmlformats.org/drawingml/2006/main">
          <a:off x="914578" y="1174073"/>
          <a:ext cx="2257419"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ctr" rtl="0" eaLnBrk="1" fontAlgn="auto" hangingPunct="1">
            <a:lnSpc>
              <a:spcPct val="100000"/>
            </a:lnSpc>
            <a:spcBef>
              <a:spcPts val="0"/>
            </a:spcBef>
            <a:spcAft>
              <a:spcPts val="0"/>
            </a:spcAft>
          </a:pPr>
          <a:r>
            <a:rPr lang="de-DE" sz="1100" b="1" i="0" u="none" baseline="0" dirty="0">
              <a:solidFill>
                <a:schemeClr val="tx1"/>
              </a:solidFill>
              <a:latin typeface="Arial" panose="020B0604020202020204" pitchFamily="34" charset="0"/>
            </a:rPr>
            <a:t>Alter (Jahre)</a:t>
          </a:r>
        </a:p>
      </cdr:txBody>
    </cdr:sp>
  </cdr:relSizeAnchor>
</c:userShapes>
</file>

<file path=ppt/drawings/drawing2.xml><?xml version="1.0" encoding="utf-8"?>
<c:userShapes xmlns:c="http://schemas.openxmlformats.org/drawingml/2006/chart">
  <cdr:relSizeAnchor xmlns:cdr="http://schemas.openxmlformats.org/drawingml/2006/chartDrawing">
    <cdr:from>
      <cdr:x>0.3473</cdr:x>
      <cdr:y>0.49726</cdr:y>
    </cdr:from>
    <cdr:to>
      <cdr:x>0.68956</cdr:x>
      <cdr:y>0.74647</cdr:y>
    </cdr:to>
    <cdr:sp macro="" textlink="">
      <cdr:nvSpPr>
        <cdr:cNvPr id="2" name="Textfeld 1">
          <a:extLst xmlns:a="http://schemas.openxmlformats.org/drawingml/2006/main">
            <a:ext uri="{FF2B5EF4-FFF2-40B4-BE49-F238E27FC236}">
              <a16:creationId xmlns:a16="http://schemas.microsoft.com/office/drawing/2014/main" id="{44426E2E-99E8-4ADE-9F74-2E81AB21DB1C}"/>
            </a:ext>
          </a:extLst>
        </cdr:cNvPr>
        <cdr:cNvSpPr txBox="1"/>
      </cdr:nvSpPr>
      <cdr:spPr>
        <a:xfrm xmlns:a="http://schemas.openxmlformats.org/drawingml/2006/main">
          <a:off x="1050748" y="736967"/>
          <a:ext cx="1035511" cy="369332"/>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800" b="1" i="0" u="none" baseline="0" dirty="0">
              <a:solidFill>
                <a:schemeClr val="bg1"/>
              </a:solidFill>
              <a:latin typeface="Arial" panose="020B0604020202020204" pitchFamily="34" charset="0"/>
            </a:rPr>
            <a:t>84,3%</a:t>
          </a:r>
        </a:p>
      </cdr:txBody>
    </cdr:sp>
  </cdr:relSizeAnchor>
  <cdr:relSizeAnchor xmlns:cdr="http://schemas.openxmlformats.org/drawingml/2006/chartDrawing">
    <cdr:from>
      <cdr:x>0.47582</cdr:x>
      <cdr:y>0.17008</cdr:y>
    </cdr:from>
    <cdr:to>
      <cdr:x>0.73321</cdr:x>
      <cdr:y>0.3466</cdr:y>
    </cdr:to>
    <cdr:sp macro="" textlink="">
      <cdr:nvSpPr>
        <cdr:cNvPr id="3" name="Textfeld 2">
          <a:extLst xmlns:a="http://schemas.openxmlformats.org/drawingml/2006/main">
            <a:ext uri="{FF2B5EF4-FFF2-40B4-BE49-F238E27FC236}">
              <a16:creationId xmlns:a16="http://schemas.microsoft.com/office/drawing/2014/main" id="{80AA6725-9DCA-4FC4-A5D0-E6C4EC18B4FC}"/>
            </a:ext>
          </a:extLst>
        </cdr:cNvPr>
        <cdr:cNvSpPr txBox="1"/>
      </cdr:nvSpPr>
      <cdr:spPr>
        <a:xfrm xmlns:a="http://schemas.openxmlformats.org/drawingml/2006/main">
          <a:off x="1439582" y="252059"/>
          <a:ext cx="778718"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100" b="1" i="0" u="none" baseline="0" dirty="0">
              <a:solidFill>
                <a:schemeClr val="bg1"/>
              </a:solidFill>
              <a:latin typeface="Arial" panose="020B0604020202020204" pitchFamily="34" charset="0"/>
            </a:rPr>
            <a:t>16,7%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16.09.2024</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ature.com/nrneph/journal/v6/n12/full/nrneph.2010.143.html#B3"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ature.com/nrneph/journal/v6/n12/full/nrneph.2010.143.html#B98"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087D44-BC8D-4AA7-9899-C5BBEA791BEE}"/>
              </a:ext>
            </a:extLst>
          </p:cNvPr>
          <p:cNvSpPr>
            <a:spLocks noGrp="1" noChangeArrowheads="1"/>
          </p:cNvSpPr>
          <p:nvPr>
            <p:ph type="sldNum" sz="quarter" idx="5"/>
          </p:nvPr>
        </p:nvSpPr>
        <p:spPr>
          <a:ln/>
        </p:spPr>
        <p:txBody>
          <a:bodyPr/>
          <a:lstStyle/>
          <a:p>
            <a:fld id="{5506A948-09DF-4982-A6AC-8F06A486680E}" type="slidenum">
              <a:rPr lang="de-DE" altLang="de-DE"/>
              <a:pPr/>
              <a:t>1</a:t>
            </a:fld>
            <a:endParaRPr lang="de-DE" altLang="de-DE"/>
          </a:p>
        </p:txBody>
      </p:sp>
      <p:sp>
        <p:nvSpPr>
          <p:cNvPr id="8194" name="Rectangle 2">
            <a:extLst>
              <a:ext uri="{FF2B5EF4-FFF2-40B4-BE49-F238E27FC236}">
                <a16:creationId xmlns:a16="http://schemas.microsoft.com/office/drawing/2014/main" id="{A734E07C-6F48-48D8-8F82-AD88B2137E3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35C534C2-C622-4AA1-8A93-77137C87016F}"/>
              </a:ext>
            </a:extLst>
          </p:cNvPr>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60235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23</a:t>
            </a:fld>
            <a:endParaRPr lang="de-DE" altLang="de-DE"/>
          </a:p>
        </p:txBody>
      </p:sp>
    </p:spTree>
    <p:extLst>
      <p:ext uri="{BB962C8B-B14F-4D97-AF65-F5344CB8AC3E}">
        <p14:creationId xmlns:p14="http://schemas.microsoft.com/office/powerpoint/2010/main" val="79466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7ED224B-7C6C-4D70-8837-2BD703D45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AD0B9A8-B5A9-4B95-8C66-9504FD06DFEE}" type="slidenum">
              <a:rPr lang="de-DE" altLang="de-DE" sz="1200" smtClean="0"/>
              <a:pPr/>
              <a:t>24</a:t>
            </a:fld>
            <a:endParaRPr lang="de-DE" altLang="de-DE" sz="1200"/>
          </a:p>
        </p:txBody>
      </p:sp>
      <p:sp>
        <p:nvSpPr>
          <p:cNvPr id="29699" name="Rectangle 2">
            <a:extLst>
              <a:ext uri="{FF2B5EF4-FFF2-40B4-BE49-F238E27FC236}">
                <a16:creationId xmlns:a16="http://schemas.microsoft.com/office/drawing/2014/main" id="{48D0F088-F36B-4DFF-B21C-60D6D9EE744D}"/>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5C5B957-AFCB-4818-9B13-4DCE2B8C0C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8229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5E0BA69-99FD-48BD-98F4-6BD18380566E}" type="slidenum">
              <a:rPr lang="en-US" smtClean="0"/>
              <a:t>25</a:t>
            </a:fld>
            <a:endParaRPr lang="en-US"/>
          </a:p>
        </p:txBody>
      </p:sp>
    </p:spTree>
    <p:extLst>
      <p:ext uri="{BB962C8B-B14F-4D97-AF65-F5344CB8AC3E}">
        <p14:creationId xmlns:p14="http://schemas.microsoft.com/office/powerpoint/2010/main" val="102180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213793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b7819099"/>
              </a:rPr>
              <a:t>Drug, interventional, and device treatment for heart failure with reduced ejection fraction (</a:t>
            </a:r>
            <a:r>
              <a:rPr lang="en-US" sz="1800" b="0" i="0" u="none" strike="noStrike" baseline="0" dirty="0" err="1">
                <a:latin typeface="AdvOTb7819099"/>
              </a:rPr>
              <a:t>HFrEF</a:t>
            </a:r>
            <a:r>
              <a:rPr lang="en-US" sz="1800" b="0" i="0" u="none" strike="noStrike" baseline="0" dirty="0">
                <a:latin typeface="AdvOTb7819099"/>
              </a:rPr>
              <a:t>). ACE-I, angiotensin-converting enzyme </a:t>
            </a:r>
            <a:r>
              <a:rPr lang="de-DE" sz="1800" b="0" i="0" u="none" strike="noStrike" baseline="0" dirty="0" err="1">
                <a:latin typeface="AdvOTb7819099"/>
              </a:rPr>
              <a:t>inhibitor</a:t>
            </a:r>
            <a:r>
              <a:rPr lang="de-DE" sz="1800" b="0" i="0" u="none" strike="noStrike" baseline="0" dirty="0">
                <a:latin typeface="AdvOTb7819099"/>
              </a:rPr>
              <a:t>; </a:t>
            </a:r>
            <a:r>
              <a:rPr lang="de-DE" sz="1800" b="0" i="0" u="none" strike="noStrike" baseline="0" dirty="0" err="1">
                <a:latin typeface="AdvOTb7819099"/>
              </a:rPr>
              <a:t>Afib</a:t>
            </a:r>
            <a:r>
              <a:rPr lang="de-DE" sz="1800" b="0" i="0" u="none" strike="noStrike" baseline="0" dirty="0">
                <a:latin typeface="AdvOTb7819099"/>
              </a:rPr>
              <a:t>, atrial </a:t>
            </a:r>
            <a:r>
              <a:rPr lang="de-DE" sz="1800" b="0" i="0" u="none" strike="noStrike" baseline="0" dirty="0" err="1">
                <a:latin typeface="AdvOTb7819099"/>
              </a:rPr>
              <a:t>fibrillation</a:t>
            </a:r>
            <a:r>
              <a:rPr lang="de-DE" sz="1800" b="0" i="0" u="none" strike="noStrike" baseline="0" dirty="0">
                <a:latin typeface="AdvOTb7819099"/>
              </a:rPr>
              <a:t>; ARB, </a:t>
            </a:r>
            <a:r>
              <a:rPr lang="de-DE" sz="1800" b="0" i="0" u="none" strike="noStrike" baseline="0" dirty="0" err="1">
                <a:latin typeface="AdvOTb7819099"/>
              </a:rPr>
              <a:t>angiotensin</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 </a:t>
            </a:r>
            <a:r>
              <a:rPr lang="de-DE" sz="1800" b="0" i="0" u="none" strike="noStrike" baseline="0" dirty="0" err="1">
                <a:latin typeface="AdvOTb7819099"/>
              </a:rPr>
              <a:t>blocker</a:t>
            </a:r>
            <a:r>
              <a:rPr lang="de-DE" sz="1800" b="0" i="0" u="none" strike="noStrike" baseline="0" dirty="0">
                <a:latin typeface="AdvOTb7819099"/>
              </a:rPr>
              <a:t>; ARNI, </a:t>
            </a:r>
            <a:r>
              <a:rPr lang="de-DE" sz="1800" b="0" i="0" u="none" strike="noStrike" baseline="0" dirty="0" err="1">
                <a:latin typeface="AdvOTb7819099"/>
              </a:rPr>
              <a:t>angiotensin</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a:t>
            </a:r>
            <a:r>
              <a:rPr lang="de-DE" sz="1800" b="0" i="0" u="none" strike="noStrike" baseline="0" dirty="0" err="1">
                <a:latin typeface="AdvOTb7819099"/>
              </a:rPr>
              <a:t>neprilysin</a:t>
            </a:r>
            <a:r>
              <a:rPr lang="de-DE" sz="1800" b="0" i="0" u="none" strike="noStrike" baseline="0" dirty="0">
                <a:latin typeface="AdvOTb7819099"/>
              </a:rPr>
              <a:t> </a:t>
            </a:r>
            <a:r>
              <a:rPr lang="de-DE" sz="1800" b="0" i="0" u="none" strike="noStrike" baseline="0" dirty="0" err="1">
                <a:latin typeface="AdvOTb7819099"/>
              </a:rPr>
              <a:t>inhibitor</a:t>
            </a:r>
            <a:r>
              <a:rPr lang="de-DE" sz="1800" b="0" i="0" u="none" strike="noStrike" baseline="0" dirty="0">
                <a:latin typeface="AdvOTb7819099"/>
              </a:rPr>
              <a:t>; CRT, </a:t>
            </a:r>
            <a:r>
              <a:rPr lang="de-DE" sz="1800" b="0" i="0" u="none" strike="noStrike" baseline="0" dirty="0" err="1">
                <a:latin typeface="AdvOTb7819099"/>
              </a:rPr>
              <a:t>cardiac</a:t>
            </a:r>
            <a:r>
              <a:rPr lang="de-DE" sz="1800" b="0" i="0" u="none" strike="noStrike" baseline="0" dirty="0">
                <a:latin typeface="AdvOTb7819099"/>
              </a:rPr>
              <a:t> </a:t>
            </a:r>
            <a:r>
              <a:rPr lang="de-DE" sz="1800" b="0" i="0" u="none" strike="noStrike" baseline="0" dirty="0" err="1">
                <a:latin typeface="AdvOTb7819099"/>
              </a:rPr>
              <a:t>resynchronization</a:t>
            </a:r>
            <a:r>
              <a:rPr lang="de-DE" sz="1800" b="0" i="0" u="none" strike="noStrike" baseline="0" dirty="0">
                <a:latin typeface="AdvOTb7819099"/>
              </a:rPr>
              <a:t> </a:t>
            </a:r>
            <a:r>
              <a:rPr lang="de-DE" sz="1800" b="0" i="0" u="none" strike="noStrike" baseline="0" dirty="0" err="1">
                <a:latin typeface="AdvOTb7819099"/>
              </a:rPr>
              <a:t>therapy</a:t>
            </a:r>
            <a:r>
              <a:rPr lang="de-DE" sz="1800" b="0" i="0" u="none" strike="noStrike" baseline="0" dirty="0">
                <a:latin typeface="AdvOTb7819099"/>
              </a:rPr>
              <a:t>; HTX, </a:t>
            </a:r>
            <a:r>
              <a:rPr lang="de-DE" sz="1800" b="0" i="0" u="none" strike="noStrike" baseline="0" dirty="0" err="1">
                <a:latin typeface="AdvOTb7819099"/>
              </a:rPr>
              <a:t>heart</a:t>
            </a:r>
            <a:r>
              <a:rPr lang="de-DE" sz="1800" b="0" i="0" u="none" strike="noStrike" baseline="0" dirty="0">
                <a:latin typeface="AdvOTb7819099"/>
              </a:rPr>
              <a:t> </a:t>
            </a:r>
            <a:r>
              <a:rPr lang="de-DE" sz="1800" b="0" i="0" u="none" strike="noStrike" baseline="0" dirty="0" err="1">
                <a:latin typeface="AdvOTb7819099"/>
              </a:rPr>
              <a:t>transplantation</a:t>
            </a:r>
            <a:r>
              <a:rPr lang="de-DE" sz="1800" b="0" i="0" u="none" strike="noStrike" baseline="0" dirty="0">
                <a:latin typeface="AdvOTb7819099"/>
              </a:rPr>
              <a:t>; LBBB, </a:t>
            </a:r>
            <a:r>
              <a:rPr lang="de-DE" sz="1800" b="0" i="0" u="none" strike="noStrike" baseline="0" dirty="0" err="1">
                <a:latin typeface="AdvOTb7819099"/>
              </a:rPr>
              <a:t>left</a:t>
            </a:r>
            <a:r>
              <a:rPr lang="de-DE" sz="1800" b="0" i="0" u="none" strike="noStrike" baseline="0" dirty="0">
                <a:latin typeface="AdvOTb7819099"/>
              </a:rPr>
              <a:t> </a:t>
            </a:r>
            <a:r>
              <a:rPr lang="de-DE" sz="1800" b="0" i="0" u="none" strike="noStrike" baseline="0" dirty="0" err="1">
                <a:latin typeface="AdvOTb7819099"/>
              </a:rPr>
              <a:t>bundle</a:t>
            </a:r>
            <a:r>
              <a:rPr lang="de-DE" sz="1800" b="0" i="0" u="none" strike="noStrike" baseline="0" dirty="0">
                <a:latin typeface="AdvOTb7819099"/>
              </a:rPr>
              <a:t> </a:t>
            </a:r>
            <a:r>
              <a:rPr lang="de-DE" sz="1800" b="0" i="0" u="none" strike="noStrike" baseline="0" dirty="0" err="1">
                <a:latin typeface="AdvOTb7819099"/>
              </a:rPr>
              <a:t>branch</a:t>
            </a:r>
            <a:r>
              <a:rPr lang="de-DE" sz="1800" b="0" i="0" u="none" strike="noStrike" baseline="0" dirty="0">
                <a:latin typeface="AdvOTb7819099"/>
              </a:rPr>
              <a:t> block; LVAD, </a:t>
            </a:r>
            <a:r>
              <a:rPr lang="de-DE" sz="1800" b="0" i="0" u="none" strike="noStrike" baseline="0" dirty="0" err="1">
                <a:latin typeface="AdvOTb7819099"/>
              </a:rPr>
              <a:t>left</a:t>
            </a:r>
            <a:r>
              <a:rPr lang="de-DE" sz="1800" b="0" i="0" u="none" strike="noStrike" baseline="0" dirty="0">
                <a:latin typeface="AdvOTb7819099"/>
              </a:rPr>
              <a:t> </a:t>
            </a:r>
            <a:r>
              <a:rPr lang="de-DE" sz="1800" b="0" i="0" u="none" strike="noStrike" baseline="0" dirty="0" err="1">
                <a:latin typeface="AdvOTb7819099"/>
              </a:rPr>
              <a:t>ventricular</a:t>
            </a:r>
            <a:r>
              <a:rPr lang="de-DE" sz="1800" b="0" i="0" u="none" strike="noStrike" baseline="0" dirty="0">
                <a:latin typeface="AdvOTb7819099"/>
              </a:rPr>
              <a:t> </a:t>
            </a:r>
            <a:r>
              <a:rPr lang="de-DE" sz="1800" b="0" i="0" u="none" strike="noStrike" baseline="0" dirty="0" err="1">
                <a:latin typeface="AdvOTb7819099"/>
              </a:rPr>
              <a:t>assist</a:t>
            </a:r>
            <a:r>
              <a:rPr lang="de-DE" sz="1800" b="0" i="0" u="none" strike="noStrike" baseline="0" dirty="0">
                <a:latin typeface="AdvOTb7819099"/>
              </a:rPr>
              <a:t> </a:t>
            </a:r>
            <a:r>
              <a:rPr lang="de-DE" sz="1800" b="0" i="0" u="none" strike="noStrike" baseline="0" dirty="0" err="1">
                <a:latin typeface="AdvOTb7819099"/>
              </a:rPr>
              <a:t>device</a:t>
            </a:r>
            <a:r>
              <a:rPr lang="de-DE" sz="1800" b="0" i="0" u="none" strike="noStrike" baseline="0" dirty="0">
                <a:latin typeface="AdvOTb7819099"/>
              </a:rPr>
              <a:t>; MR, mitral </a:t>
            </a:r>
            <a:r>
              <a:rPr lang="de-DE" sz="1800" b="0" i="0" u="none" strike="noStrike" baseline="0" dirty="0" err="1">
                <a:latin typeface="AdvOTb7819099"/>
              </a:rPr>
              <a:t>regurgitation</a:t>
            </a:r>
            <a:r>
              <a:rPr lang="de-DE" sz="1800" b="0" i="0" u="none" strike="noStrike" baseline="0" dirty="0">
                <a:latin typeface="AdvOTb7819099"/>
              </a:rPr>
              <a:t>; MRA, </a:t>
            </a:r>
            <a:r>
              <a:rPr lang="de-DE" sz="1800" b="0" i="0" u="none" strike="noStrike" baseline="0" dirty="0" err="1">
                <a:latin typeface="AdvOTb7819099"/>
              </a:rPr>
              <a:t>mineralocorticoid</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 </a:t>
            </a:r>
            <a:r>
              <a:rPr lang="de-DE" sz="1800" b="0" i="0" u="none" strike="noStrike" baseline="0" dirty="0" err="1">
                <a:latin typeface="AdvOTb7819099"/>
              </a:rPr>
              <a:t>antagonist</a:t>
            </a:r>
            <a:r>
              <a:rPr lang="de-DE" sz="1800" b="0" i="0" u="none" strike="noStrike" baseline="0" dirty="0">
                <a:latin typeface="AdvOTb7819099"/>
              </a:rPr>
              <a:t>; PVI, </a:t>
            </a:r>
            <a:r>
              <a:rPr lang="de-DE" sz="1800" b="0" i="0" u="none" strike="noStrike" baseline="0" dirty="0" err="1">
                <a:latin typeface="AdvOTb7819099"/>
              </a:rPr>
              <a:t>pulmonary</a:t>
            </a:r>
            <a:r>
              <a:rPr lang="de-DE" sz="1800" b="0" i="0" u="none" strike="noStrike" baseline="0" dirty="0">
                <a:latin typeface="AdvOTb7819099"/>
              </a:rPr>
              <a:t> </a:t>
            </a:r>
            <a:r>
              <a:rPr lang="de-DE" sz="1800" b="0" i="0" u="none" strike="noStrike" baseline="0" dirty="0" err="1">
                <a:latin typeface="AdvOTb7819099"/>
              </a:rPr>
              <a:t>vein</a:t>
            </a:r>
            <a:r>
              <a:rPr lang="de-DE" sz="1800" b="0" i="0" u="none" strike="noStrike" baseline="0" dirty="0">
                <a:latin typeface="AdvOTb7819099"/>
              </a:rPr>
              <a:t> </a:t>
            </a:r>
            <a:r>
              <a:rPr lang="de-DE" sz="1800" b="0" i="0" u="none" strike="noStrike" baseline="0" dirty="0" err="1">
                <a:latin typeface="AdvOTb7819099"/>
              </a:rPr>
              <a:t>isolation</a:t>
            </a:r>
            <a:r>
              <a:rPr lang="de-DE" sz="1800" b="0" i="0" u="none" strike="noStrike" baseline="0" dirty="0">
                <a:latin typeface="AdvOTb7819099"/>
              </a:rPr>
              <a:t>; SGLT2, </a:t>
            </a:r>
            <a:r>
              <a:rPr lang="de-DE" sz="1800" b="0" i="0" u="none" strike="noStrike" baseline="0" dirty="0" err="1">
                <a:latin typeface="AdvOTb7819099"/>
              </a:rPr>
              <a:t>sodium</a:t>
            </a:r>
            <a:r>
              <a:rPr lang="de-DE" sz="1800" b="0" i="0" u="none" strike="noStrike" baseline="0" dirty="0">
                <a:latin typeface="AdvOTb7819099"/>
              </a:rPr>
              <a:t>–</a:t>
            </a:r>
            <a:r>
              <a:rPr lang="de-DE" sz="1800" b="0" i="0" u="none" strike="noStrike" baseline="0" dirty="0" err="1">
                <a:latin typeface="AdvOTb7819099"/>
              </a:rPr>
              <a:t>glucose</a:t>
            </a:r>
            <a:r>
              <a:rPr lang="de-DE" sz="1800" b="0" i="0" u="none" strike="noStrike" baseline="0" dirty="0">
                <a:latin typeface="AdvOTb7819099"/>
              </a:rPr>
              <a:t> </a:t>
            </a:r>
            <a:r>
              <a:rPr lang="de-DE" sz="1800" b="0" i="0" u="none" strike="noStrike" baseline="0" dirty="0" err="1">
                <a:latin typeface="AdvOTb7819099"/>
              </a:rPr>
              <a:t>co</a:t>
            </a:r>
            <a:r>
              <a:rPr lang="de-DE" sz="1800" b="0" i="0" u="none" strike="noStrike" baseline="0" dirty="0">
                <a:latin typeface="AdvOTb7819099"/>
              </a:rPr>
              <a:t>-transporter 2; SR, </a:t>
            </a:r>
            <a:r>
              <a:rPr lang="de-DE" sz="1800" b="0" i="0" u="none" strike="noStrike" baseline="0" dirty="0" err="1">
                <a:latin typeface="AdvOTb7819099"/>
              </a:rPr>
              <a:t>sinus</a:t>
            </a:r>
            <a:r>
              <a:rPr lang="de-DE" sz="1800" b="0" i="0" u="none" strike="noStrike" baseline="0" dirty="0">
                <a:latin typeface="AdvOTb7819099"/>
              </a:rPr>
              <a:t> </a:t>
            </a:r>
            <a:r>
              <a:rPr lang="de-DE" sz="1800" b="0" i="0" u="none" strike="noStrike" baseline="0" dirty="0" err="1">
                <a:latin typeface="AdvOTb7819099"/>
              </a:rPr>
              <a:t>rhythm</a:t>
            </a:r>
            <a:r>
              <a:rPr lang="de-DE" sz="1800" b="0" i="0" u="none" strike="noStrike" baseline="0" dirty="0">
                <a:latin typeface="AdvOTb7819099"/>
              </a:rPr>
              <a:t>; TSAT, </a:t>
            </a:r>
            <a:r>
              <a:rPr lang="de-DE" sz="1800" b="0" i="0" u="none" strike="noStrike" baseline="0" dirty="0" err="1">
                <a:latin typeface="AdvOTb7819099"/>
              </a:rPr>
              <a:t>transferrin</a:t>
            </a:r>
            <a:r>
              <a:rPr lang="de-DE" sz="1800" b="0" i="0" u="none" strike="noStrike" baseline="0" dirty="0">
                <a:latin typeface="AdvOTb7819099"/>
              </a:rPr>
              <a:t> </a:t>
            </a:r>
            <a:r>
              <a:rPr lang="de-DE" sz="1800" b="0" i="0" u="none" strike="noStrike" baseline="0" dirty="0" err="1">
                <a:latin typeface="AdvOTb7819099"/>
              </a:rPr>
              <a:t>saturation</a:t>
            </a:r>
            <a:r>
              <a:rPr lang="de-DE" sz="1800" b="0" i="0" u="none" strike="noStrike" baseline="0" dirty="0">
                <a:latin typeface="AdvOTb7819099"/>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27</a:t>
            </a:fld>
            <a:endParaRPr lang="de-DE" altLang="de-DE"/>
          </a:p>
        </p:txBody>
      </p:sp>
    </p:spTree>
    <p:extLst>
      <p:ext uri="{BB962C8B-B14F-4D97-AF65-F5344CB8AC3E}">
        <p14:creationId xmlns:p14="http://schemas.microsoft.com/office/powerpoint/2010/main" val="210841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C9E7287-F5AB-494E-A2FE-D137240B7C52}"/>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74A58B8B-4F16-4588-A4E0-A77FCBF37C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endParaRPr lang="de-DE" altLang="de-DE">
              <a:latin typeface="Arial" panose="020B0604020202020204" pitchFamily="34" charset="0"/>
              <a:ea typeface="ＭＳ Ｐゴシック" panose="020B0600070205080204" pitchFamily="34" charset="-128"/>
            </a:endParaRPr>
          </a:p>
        </p:txBody>
      </p:sp>
      <p:sp>
        <p:nvSpPr>
          <p:cNvPr id="89092" name="Slide Number Placeholder 3">
            <a:extLst>
              <a:ext uri="{FF2B5EF4-FFF2-40B4-BE49-F238E27FC236}">
                <a16:creationId xmlns:a16="http://schemas.microsoft.com/office/drawing/2014/main" id="{6FE14540-8D6A-44B4-8194-5282F10E54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FD712DF9-C427-4440-9973-7F088913FE60}" type="slidenum">
              <a:rPr lang="en-US" altLang="de-DE" smtClean="0">
                <a:latin typeface="Calibri" panose="020F0502020204030204" pitchFamily="34" charset="0"/>
              </a:rPr>
              <a:pPr eaLnBrk="1" hangingPunct="1">
                <a:spcBef>
                  <a:spcPct val="0"/>
                </a:spcBef>
              </a:pPr>
              <a:t>29</a:t>
            </a:fld>
            <a:endParaRPr lang="en-US" altLang="de-DE">
              <a:latin typeface="Calibri" panose="020F0502020204030204" pitchFamily="34" charset="0"/>
            </a:endParaRPr>
          </a:p>
        </p:txBody>
      </p:sp>
    </p:spTree>
    <p:extLst>
      <p:ext uri="{BB962C8B-B14F-4D97-AF65-F5344CB8AC3E}">
        <p14:creationId xmlns:p14="http://schemas.microsoft.com/office/powerpoint/2010/main" val="84872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30</a:t>
            </a:fld>
            <a:endParaRPr lang="de-DE" altLang="de-DE"/>
          </a:p>
        </p:txBody>
      </p:sp>
    </p:spTree>
    <p:extLst>
      <p:ext uri="{BB962C8B-B14F-4D97-AF65-F5344CB8AC3E}">
        <p14:creationId xmlns:p14="http://schemas.microsoft.com/office/powerpoint/2010/main" val="2398907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33</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mn-cs"/>
              </a:rPr>
              <a:t>%</a:t>
            </a:r>
            <a:endParaRPr lang="de-DE" sz="1200" kern="1200" dirty="0">
              <a:solidFill>
                <a:schemeClr val="tx1"/>
              </a:solidFill>
              <a:effectLst/>
              <a:latin typeface="Times New Roman" panose="02020603050405020304" pitchFamily="18" charset="0"/>
              <a:ea typeface="+mn-ea"/>
              <a:cs typeface="+mn-cs"/>
            </a:endParaRPr>
          </a:p>
          <a:p>
            <a:r>
              <a:rPr lang="en-US" sz="1200" kern="1200" dirty="0">
                <a:solidFill>
                  <a:schemeClr val="tx1"/>
                </a:solidFill>
                <a:effectLst/>
                <a:latin typeface="Times New Roman" panose="02020603050405020304" pitchFamily="18" charset="0"/>
                <a:ea typeface="+mn-ea"/>
                <a:cs typeface="+mn-cs"/>
              </a:rPr>
              <a:t>A 690 </a:t>
            </a:r>
            <a:r>
              <a:rPr lang="en-US" sz="1200" kern="1200" dirty="0" err="1">
                <a:solidFill>
                  <a:schemeClr val="tx1"/>
                </a:solidFill>
                <a:effectLst/>
                <a:latin typeface="Times New Roman" panose="02020603050405020304" pitchFamily="18" charset="0"/>
                <a:ea typeface="+mn-ea"/>
                <a:cs typeface="+mn-cs"/>
              </a:rPr>
              <a:t>mEq</a:t>
            </a:r>
            <a:r>
              <a:rPr lang="en-US" sz="1200" kern="1200" dirty="0">
                <a:solidFill>
                  <a:schemeClr val="tx1"/>
                </a:solidFill>
                <a:effectLst/>
                <a:latin typeface="Times New Roman" panose="02020603050405020304" pitchFamily="18" charset="0"/>
                <a:ea typeface="+mn-ea"/>
                <a:cs typeface="+mn-cs"/>
              </a:rPr>
              <a:t>    34%  </a:t>
            </a:r>
            <a:endParaRPr lang="de-DE" sz="1200" kern="1200" dirty="0">
              <a:solidFill>
                <a:schemeClr val="tx1"/>
              </a:solidFill>
              <a:effectLst/>
              <a:latin typeface="Times New Roman" panose="02020603050405020304" pitchFamily="18" charset="0"/>
              <a:ea typeface="+mn-ea"/>
              <a:cs typeface="+mn-cs"/>
            </a:endParaRPr>
          </a:p>
          <a:p>
            <a:endParaRPr lang="de-DE" altLang="de-DE" dirty="0"/>
          </a:p>
        </p:txBody>
      </p:sp>
    </p:spTree>
    <p:extLst>
      <p:ext uri="{BB962C8B-B14F-4D97-AF65-F5344CB8AC3E}">
        <p14:creationId xmlns:p14="http://schemas.microsoft.com/office/powerpoint/2010/main" val="1961913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r>
              <a:rPr lang="de-DE" dirty="0"/>
              <a:t>Auch bei Nicht-Diabetikern wird Glukose rückresorbiert (ca. 140-150 g/Tag) </a:t>
            </a:r>
          </a:p>
        </p:txBody>
      </p:sp>
      <p:sp>
        <p:nvSpPr>
          <p:cNvPr id="4" name="Foliennummernplatzhalter 3"/>
          <p:cNvSpPr>
            <a:spLocks noGrp="1"/>
          </p:cNvSpPr>
          <p:nvPr>
            <p:ph type="sldNum" sz="quarter" idx="5"/>
          </p:nvPr>
        </p:nvSpPr>
        <p:spPr/>
        <p:txBody>
          <a:bodyPr/>
          <a:lstStyle/>
          <a:p>
            <a:fld id="{48857A81-DEF9-4B57-AC08-20326D7F815B}" type="slidenum">
              <a:rPr lang="de-DE" smtClean="0"/>
              <a:pPr/>
              <a:t>34</a:t>
            </a:fld>
            <a:endParaRPr lang="de-DE" dirty="0"/>
          </a:p>
        </p:txBody>
      </p:sp>
    </p:spTree>
    <p:extLst>
      <p:ext uri="{BB962C8B-B14F-4D97-AF65-F5344CB8AC3E}">
        <p14:creationId xmlns:p14="http://schemas.microsoft.com/office/powerpoint/2010/main" val="4235847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MyriadPro-Bold"/>
              </a:rPr>
              <a:t>Fig. 3 </a:t>
            </a:r>
            <a:r>
              <a:rPr lang="en-US" sz="1800" b="0" i="0" u="none" strike="noStrike" baseline="0" dirty="0">
                <a:latin typeface="MyriadPro-Light"/>
              </a:rPr>
              <a:t>Composite renal outcome rates in the Dapagliflozin Effect on </a:t>
            </a:r>
            <a:r>
              <a:rPr lang="en-US" sz="1800" b="0" i="0" u="none" strike="noStrike" baseline="0" dirty="0" err="1">
                <a:latin typeface="MyriadPro-Light"/>
              </a:rPr>
              <a:t>CardiovascuLAR</a:t>
            </a:r>
            <a:r>
              <a:rPr lang="en-US" sz="1800" b="0" i="0" u="none" strike="noStrike" baseline="0" dirty="0">
                <a:latin typeface="MyriadPro-Light"/>
              </a:rPr>
              <a:t> Events (DECLARE-TIMI 58), </a:t>
            </a:r>
            <a:r>
              <a:rPr lang="en-US" sz="1800" b="0" i="0" u="none" strike="noStrike" baseline="0" dirty="0" err="1">
                <a:latin typeface="MyriadPro-Light"/>
              </a:rPr>
              <a:t>CANagliflozin</a:t>
            </a:r>
            <a:r>
              <a:rPr lang="en-US" sz="1800" b="0" i="0" u="none" strike="noStrike" baseline="0" dirty="0">
                <a:latin typeface="MyriadPro-Light"/>
              </a:rPr>
              <a:t> </a:t>
            </a:r>
            <a:r>
              <a:rPr lang="en-US" sz="1800" b="0" i="0" u="none" strike="noStrike" baseline="0" dirty="0" err="1">
                <a:latin typeface="MyriadPro-Light"/>
              </a:rPr>
              <a:t>CardioVascular</a:t>
            </a:r>
            <a:r>
              <a:rPr lang="en-US" sz="1800" b="0" i="0" u="none" strike="noStrike" baseline="0" dirty="0">
                <a:latin typeface="MyriadPro-Light"/>
              </a:rPr>
              <a:t> </a:t>
            </a:r>
            <a:r>
              <a:rPr lang="de-DE" sz="1800" b="0" i="0" u="none" strike="noStrike" baseline="0" dirty="0">
                <a:latin typeface="MyriadPro-Light"/>
              </a:rPr>
              <a:t>Assessment Study (CANVAS) </a:t>
            </a:r>
            <a:r>
              <a:rPr lang="de-DE" sz="1800" b="0" i="0" u="none" strike="noStrike" baseline="0" dirty="0" err="1">
                <a:latin typeface="MyriadPro-Light"/>
              </a:rPr>
              <a:t>Program</a:t>
            </a:r>
            <a:r>
              <a:rPr lang="de-DE" sz="1800" b="0" i="0" u="none" strike="noStrike" baseline="0" dirty="0">
                <a:latin typeface="MyriadPro-Light"/>
              </a:rPr>
              <a:t>, </a:t>
            </a:r>
            <a:r>
              <a:rPr lang="de-DE" sz="1800" b="0" i="0" u="none" strike="noStrike" baseline="0" dirty="0" err="1">
                <a:latin typeface="MyriadPro-Light"/>
              </a:rPr>
              <a:t>Empagliflozin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Outcome Event Trial in Type 2 Diabetes Mellitus </a:t>
            </a:r>
            <a:r>
              <a:rPr lang="de-DE" sz="1800" b="0" i="0" u="none" strike="noStrike" baseline="0" dirty="0" err="1">
                <a:latin typeface="MyriadPro-Light"/>
              </a:rPr>
              <a:t>Patients</a:t>
            </a:r>
            <a:r>
              <a:rPr lang="de-DE" sz="1800" b="0" i="0" u="none" strike="noStrike" baseline="0" dirty="0">
                <a:latin typeface="MyriadPro-Light"/>
              </a:rPr>
              <a:t>–</a:t>
            </a:r>
            <a:r>
              <a:rPr lang="de-DE" sz="1800" b="0" i="0" u="none" strike="noStrike" baseline="0" dirty="0" err="1">
                <a:latin typeface="MyriadPro-Light"/>
              </a:rPr>
              <a:t>Removing</a:t>
            </a:r>
            <a:r>
              <a:rPr lang="de-DE" sz="1800" b="0" i="0" u="none" strike="noStrike" baseline="0" dirty="0">
                <a:latin typeface="MyriadPro-Light"/>
              </a:rPr>
              <a:t> </a:t>
            </a:r>
            <a:r>
              <a:rPr lang="de-DE" sz="1800" b="0" i="0" u="none" strike="noStrike" baseline="0" dirty="0" err="1">
                <a:latin typeface="MyriadPro-Light"/>
              </a:rPr>
              <a:t>Excess</a:t>
            </a:r>
            <a:r>
              <a:rPr lang="de-DE" sz="1800" b="0" i="0" u="none" strike="noStrike" baseline="0" dirty="0">
                <a:latin typeface="MyriadPro-Light"/>
              </a:rPr>
              <a:t> </a:t>
            </a:r>
            <a:r>
              <a:rPr lang="en-US" sz="1800" b="0" i="0" u="none" strike="noStrike" baseline="0" dirty="0">
                <a:latin typeface="MyriadPro-Light"/>
              </a:rPr>
              <a:t>Glucose (EMPA–REG OUTCOME), and Canagliflozin and Renal Events in Diabetes with Established Nephropathy Clinical Evaluation (CREDENCE) trials. Statistical outcomes displayed as hazard ratio, 95% confidence interval, p-value. Composite renal outcomes defined as follows: DECLARE-TIMI 58: </a:t>
            </a:r>
            <a:r>
              <a:rPr lang="en-US" sz="1800" b="0" i="0" u="none" strike="noStrike" baseline="0" dirty="0">
                <a:latin typeface="MTSY"/>
              </a:rPr>
              <a:t>≥ </a:t>
            </a:r>
            <a:r>
              <a:rPr lang="en-US" sz="1800" b="0" i="0" u="none" strike="noStrike" baseline="0" dirty="0">
                <a:latin typeface="MyriadPro-Light"/>
              </a:rPr>
              <a:t>40% reduction in estimated glomerular filtration rate (eGFR) to &lt; 60, end-stage renal disease (ESRD) (dialysis </a:t>
            </a:r>
            <a:r>
              <a:rPr lang="en-US" sz="1800" b="0" i="0" u="none" strike="noStrike" baseline="0" dirty="0">
                <a:latin typeface="MTSY"/>
              </a:rPr>
              <a:t>≥ </a:t>
            </a:r>
            <a:r>
              <a:rPr lang="en-US" sz="1800" b="0" i="0" u="none" strike="noStrike" baseline="0" dirty="0">
                <a:latin typeface="MyriadPro-Light"/>
              </a:rPr>
              <a:t>90 days, transplant or sustained </a:t>
            </a:r>
            <a:r>
              <a:rPr lang="de-DE" sz="1800" b="0" i="0" u="none" strike="noStrike" baseline="0" dirty="0" err="1">
                <a:latin typeface="MyriadPro-Light"/>
              </a:rPr>
              <a:t>eGFR</a:t>
            </a:r>
            <a:r>
              <a:rPr lang="de-DE" sz="1800" b="0" i="0" u="none" strike="noStrike" baseline="0" dirty="0">
                <a:latin typeface="MyriadPro-Light"/>
              </a:rPr>
              <a:t> &lt; 15), </a:t>
            </a:r>
            <a:r>
              <a:rPr lang="de-DE" sz="1800" b="0" i="0" u="none" strike="noStrike" baseline="0" dirty="0" err="1">
                <a:latin typeface="MyriadPro-Light"/>
              </a:rPr>
              <a:t>or</a:t>
            </a:r>
            <a:r>
              <a:rPr lang="de-DE" sz="1800" b="0" i="0" u="none" strike="noStrike" baseline="0" dirty="0">
                <a:latin typeface="MyriadPro-Light"/>
              </a:rPr>
              <a:t> renal/</a:t>
            </a:r>
            <a:r>
              <a:rPr lang="de-DE" sz="1800" b="0" i="0" u="none" strike="noStrike" baseline="0" dirty="0" err="1">
                <a:latin typeface="MyriadPro-Light"/>
              </a:rPr>
              <a:t>cardiovascular</a:t>
            </a:r>
            <a:r>
              <a:rPr lang="de-DE" sz="1800" b="0" i="0" u="none" strike="noStrike" baseline="0" dirty="0">
                <a:latin typeface="MyriadPro-Light"/>
              </a:rPr>
              <a:t> (CV) </a:t>
            </a:r>
            <a:r>
              <a:rPr lang="de-DE" sz="1800" b="0" i="0" u="none" strike="noStrike" baseline="0" dirty="0" err="1">
                <a:latin typeface="MyriadPro-Light"/>
              </a:rPr>
              <a:t>death</a:t>
            </a:r>
            <a:r>
              <a:rPr lang="de-DE" sz="1800" b="0" i="0" u="none" strike="noStrike" baseline="0" dirty="0">
                <a:latin typeface="MyriadPro-Light"/>
              </a:rPr>
              <a:t>; CANVAS: </a:t>
            </a:r>
            <a:r>
              <a:rPr lang="de-DE" sz="1800" b="0" i="0" u="none" strike="noStrike" baseline="0" dirty="0">
                <a:latin typeface="MTSY"/>
              </a:rPr>
              <a:t>≥ </a:t>
            </a:r>
            <a:r>
              <a:rPr lang="de-DE" sz="1800" b="0" i="0" u="none" strike="noStrike" baseline="0" dirty="0">
                <a:latin typeface="MyriadPro-Light"/>
              </a:rPr>
              <a:t>40% </a:t>
            </a:r>
            <a:r>
              <a:rPr lang="de-DE" sz="1800" b="0" i="0" u="none" strike="noStrike" baseline="0" dirty="0" err="1">
                <a:latin typeface="MyriadPro-Light"/>
              </a:rPr>
              <a:t>reduction</a:t>
            </a:r>
            <a:r>
              <a:rPr lang="de-DE" sz="1800" b="0" i="0" u="none" strike="noStrike" baseline="0" dirty="0">
                <a:latin typeface="MyriadPro-Light"/>
              </a:rPr>
              <a:t> in </a:t>
            </a:r>
            <a:r>
              <a:rPr lang="de-DE" sz="1800" b="0" i="0" u="none" strike="noStrike" baseline="0" dirty="0" err="1">
                <a:latin typeface="MyriadPro-Light"/>
              </a:rPr>
              <a:t>eGFR</a:t>
            </a:r>
            <a:r>
              <a:rPr lang="de-DE" sz="1800" b="0" i="0" u="none" strike="noStrike" baseline="0" dirty="0">
                <a:latin typeface="MyriadPro-Light"/>
              </a:rPr>
              <a:t>, renal-</a:t>
            </a:r>
            <a:r>
              <a:rPr lang="de-DE" sz="1800" b="0" i="0" u="none" strike="noStrike" baseline="0" dirty="0" err="1">
                <a:latin typeface="MyriadPro-Light"/>
              </a:rPr>
              <a:t>replacement</a:t>
            </a:r>
            <a:r>
              <a:rPr lang="de-DE" sz="1800" b="0" i="0" u="none" strike="noStrike" baseline="0" dirty="0">
                <a:latin typeface="MyriadPro-Light"/>
              </a:rPr>
              <a:t> </a:t>
            </a:r>
            <a:r>
              <a:rPr lang="de-DE" sz="1800" b="0" i="0" u="none" strike="noStrike" baseline="0" dirty="0" err="1">
                <a:latin typeface="MyriadPro-Light"/>
              </a:rPr>
              <a:t>therapy</a:t>
            </a:r>
            <a:r>
              <a:rPr lang="de-DE" sz="1800" b="0" i="0" u="none" strike="noStrike" baseline="0" dirty="0">
                <a:latin typeface="MyriadPro-Light"/>
              </a:rPr>
              <a:t> (RRT) (transplant, </a:t>
            </a:r>
            <a:r>
              <a:rPr lang="de-DE" sz="1800" b="0" i="0" u="none" strike="noStrike" baseline="0" dirty="0" err="1">
                <a:latin typeface="MyriadPro-Light"/>
              </a:rPr>
              <a:t>chronic</a:t>
            </a:r>
            <a:r>
              <a:rPr lang="de-DE" sz="1800" b="0" i="0" u="none" strike="noStrike" baseline="0" dirty="0">
                <a:latin typeface="MyriadPro-Light"/>
              </a:rPr>
              <a:t> </a:t>
            </a:r>
            <a:r>
              <a:rPr lang="de-DE" sz="1800" b="0" i="0" u="none" strike="noStrike" baseline="0" dirty="0" err="1">
                <a:latin typeface="MyriadPro-Light"/>
              </a:rPr>
              <a:t>dialysis</a:t>
            </a:r>
            <a:r>
              <a:rPr lang="de-DE" sz="1800" b="0" i="0" u="none" strike="noStrike" baseline="0" dirty="0">
                <a:latin typeface="MyriadPro-Light"/>
              </a:rPr>
              <a:t>, </a:t>
            </a:r>
            <a:r>
              <a:rPr lang="en-US" sz="1800" b="0" i="0" u="none" strike="noStrike" baseline="0" dirty="0">
                <a:latin typeface="MyriadPro-Light"/>
              </a:rPr>
              <a:t>or sustained eGFR &lt; 15), or renal death; EMPA–REG OUTCOME: doubling of serum creatinine (Cr) with eGFR </a:t>
            </a:r>
            <a:r>
              <a:rPr lang="en-US" sz="1800" b="0" i="0" u="none" strike="noStrike" baseline="0" dirty="0">
                <a:latin typeface="MTSY"/>
              </a:rPr>
              <a:t>≤ </a:t>
            </a:r>
            <a:r>
              <a:rPr lang="en-US" sz="1800" b="0" i="0" u="none" strike="noStrike" baseline="0" dirty="0">
                <a:latin typeface="MyriadPro-Light"/>
              </a:rPr>
              <a:t>45, RRT, or renal death; CREDENCE: </a:t>
            </a:r>
            <a:r>
              <a:rPr lang="de-DE" sz="1800" b="0" i="0" u="none" strike="noStrike" baseline="0" dirty="0" err="1">
                <a:latin typeface="MyriadPro-Light"/>
              </a:rPr>
              <a:t>doubling</a:t>
            </a:r>
            <a:r>
              <a:rPr lang="de-DE" sz="1800" b="0" i="0" u="none" strike="noStrike" baseline="0" dirty="0">
                <a:latin typeface="MyriadPro-Light"/>
              </a:rPr>
              <a:t> of </a:t>
            </a:r>
            <a:r>
              <a:rPr lang="de-DE" sz="1800" b="0" i="0" u="none" strike="noStrike" baseline="0" dirty="0" err="1">
                <a:latin typeface="MyriadPro-Light"/>
              </a:rPr>
              <a:t>serum</a:t>
            </a:r>
            <a:r>
              <a:rPr lang="de-DE" sz="1800" b="0" i="0" u="none" strike="noStrike" baseline="0" dirty="0">
                <a:latin typeface="MyriadPro-Light"/>
              </a:rPr>
              <a:t> </a:t>
            </a:r>
            <a:r>
              <a:rPr lang="de-DE" sz="1800" b="0" i="0" u="none" strike="noStrike" baseline="0" dirty="0" err="1">
                <a:latin typeface="MyriadPro-Light"/>
              </a:rPr>
              <a:t>Cr</a:t>
            </a:r>
            <a:r>
              <a:rPr lang="de-DE" sz="1800" b="0" i="0" u="none" strike="noStrike" baseline="0" dirty="0">
                <a:latin typeface="MyriadPro-Light"/>
              </a:rPr>
              <a:t>, ESRD (</a:t>
            </a:r>
            <a:r>
              <a:rPr lang="de-DE" sz="1800" b="0" i="0" u="none" strike="noStrike" baseline="0" dirty="0" err="1">
                <a:latin typeface="MyriadPro-Light"/>
              </a:rPr>
              <a:t>eGFR</a:t>
            </a:r>
            <a:r>
              <a:rPr lang="de-DE" sz="1800" b="0" i="0" u="none" strike="noStrike" baseline="0" dirty="0">
                <a:latin typeface="MyriadPro-Light"/>
              </a:rPr>
              <a:t> &lt; 15, </a:t>
            </a:r>
            <a:r>
              <a:rPr lang="de-DE" sz="1800" b="0" i="0" u="none" strike="noStrike" baseline="0" dirty="0" err="1">
                <a:latin typeface="MyriadPro-Light"/>
              </a:rPr>
              <a:t>dialysis</a:t>
            </a:r>
            <a:r>
              <a:rPr lang="de-DE" sz="1800" b="0" i="0" u="none" strike="noStrike" baseline="0" dirty="0">
                <a:latin typeface="MyriadPro-Light"/>
              </a:rPr>
              <a:t>, </a:t>
            </a:r>
            <a:r>
              <a:rPr lang="de-DE" sz="1800" b="0" i="0" u="none" strike="noStrike" baseline="0" dirty="0" err="1">
                <a:latin typeface="MyriadPro-Light"/>
              </a:rPr>
              <a:t>or</a:t>
            </a:r>
            <a:r>
              <a:rPr lang="de-DE" sz="1800" b="0" i="0" u="none" strike="noStrike" baseline="0" dirty="0">
                <a:latin typeface="MyriadPro-Light"/>
              </a:rPr>
              <a:t> renal transplant), renal/CV </a:t>
            </a:r>
            <a:r>
              <a:rPr lang="de-DE" sz="1800" b="0" i="0" u="none" strike="noStrike" baseline="0" dirty="0" err="1">
                <a:latin typeface="MyriadPro-Light"/>
              </a:rPr>
              <a:t>death</a:t>
            </a:r>
            <a:r>
              <a:rPr lang="de-DE" sz="1800" b="0" i="0" u="none" strike="noStrike" baseline="0" dirty="0">
                <a:latin typeface="MyriadPro-Light"/>
              </a:rPr>
              <a:t>. </a:t>
            </a:r>
            <a:r>
              <a:rPr lang="de-DE" sz="1800" b="0" i="1" u="none" strike="noStrike" baseline="0" dirty="0">
                <a:latin typeface="MyriadPro-LightIt"/>
              </a:rPr>
              <a:t>HR </a:t>
            </a:r>
            <a:r>
              <a:rPr lang="de-DE" sz="1800" b="0" i="0" u="none" strike="noStrike" baseline="0" dirty="0" err="1">
                <a:latin typeface="MyriadPro-Light"/>
              </a:rPr>
              <a:t>hazard</a:t>
            </a:r>
            <a:r>
              <a:rPr lang="de-DE" sz="1800" b="0" i="0" u="none" strike="noStrike" baseline="0" dirty="0">
                <a:latin typeface="MyriadPro-Light"/>
              </a:rPr>
              <a:t> </a:t>
            </a:r>
            <a:r>
              <a:rPr lang="de-DE" sz="1800" b="0" i="0" u="none" strike="noStrike" baseline="0" dirty="0" err="1">
                <a:latin typeface="MyriadPro-Light"/>
              </a:rPr>
              <a:t>ratio</a:t>
            </a:r>
            <a:r>
              <a:rPr lang="de-DE" sz="1800" b="0" i="0" u="none" strike="noStrike" baseline="0" dirty="0">
                <a:latin typeface="MyriadPro-Light"/>
              </a:rPr>
              <a:t>, </a:t>
            </a:r>
            <a:r>
              <a:rPr lang="de-DE" sz="1800" b="0" i="1" u="none" strike="noStrike" baseline="0" dirty="0">
                <a:latin typeface="MyriadPro-LightIt"/>
              </a:rPr>
              <a:t>DAPA </a:t>
            </a:r>
            <a:r>
              <a:rPr lang="de-DE" sz="1800" b="0" i="0" u="none" strike="noStrike" baseline="0" dirty="0" err="1">
                <a:latin typeface="MyriadPro-Light"/>
              </a:rPr>
              <a:t>dapagliflozin</a:t>
            </a:r>
            <a:r>
              <a:rPr lang="de-DE" sz="1800" b="0" i="0" u="none" strike="noStrike" baseline="0" dirty="0">
                <a:latin typeface="MyriadPro-Light"/>
              </a:rPr>
              <a:t>, </a:t>
            </a:r>
            <a:r>
              <a:rPr lang="de-DE" sz="1800" b="0" i="1" u="none" strike="noStrike" baseline="0" dirty="0">
                <a:latin typeface="MyriadPro-LightIt"/>
              </a:rPr>
              <a:t>CANA </a:t>
            </a:r>
            <a:r>
              <a:rPr lang="de-DE" sz="1800" b="0" i="0" u="none" strike="noStrike" baseline="0" dirty="0" err="1">
                <a:latin typeface="MyriadPro-Light"/>
              </a:rPr>
              <a:t>canagliflozin</a:t>
            </a:r>
            <a:r>
              <a:rPr lang="de-DE" sz="1800" b="0" i="0" u="none" strike="noStrike" baseline="0" dirty="0">
                <a:latin typeface="MyriadPro-Light"/>
              </a:rPr>
              <a:t>, </a:t>
            </a:r>
            <a:r>
              <a:rPr lang="de-DE" sz="1800" b="0" i="1" u="none" strike="noStrike" baseline="0" dirty="0">
                <a:latin typeface="MyriadPro-LightIt"/>
              </a:rPr>
              <a:t>EMPA </a:t>
            </a:r>
            <a:r>
              <a:rPr lang="de-DE" sz="1800" b="0" i="0" u="none" strike="noStrike" baseline="0" dirty="0" err="1">
                <a:latin typeface="MyriadPro-Light"/>
              </a:rPr>
              <a:t>empagliflozin</a:t>
            </a:r>
            <a:endParaRPr lang="de-DE" sz="1800" b="0" i="0" u="none" strike="noStrike" baseline="0" dirty="0">
              <a:latin typeface="MyriadPro-Light"/>
            </a:endParaRPr>
          </a:p>
          <a:p>
            <a:pPr algn="l"/>
            <a:endParaRPr lang="de-DE" sz="1800" b="0" i="0" u="none" strike="noStrike" baseline="0" dirty="0">
              <a:latin typeface="MyriadPro-Light"/>
            </a:endParaRPr>
          </a:p>
          <a:p>
            <a:pPr algn="l"/>
            <a:r>
              <a:rPr lang="en-US" sz="1800" b="1" i="0" u="none" strike="noStrike" baseline="0" dirty="0">
                <a:latin typeface="MyriadPro-Bold"/>
              </a:rPr>
              <a:t>Fig. 5 </a:t>
            </a:r>
            <a:r>
              <a:rPr lang="en-US" sz="1800" b="0" i="0" u="none" strike="noStrike" baseline="0" dirty="0">
                <a:latin typeface="MyriadPro-Light"/>
              </a:rPr>
              <a:t>Composite renal outcome relative risk reductions (RRRs) in the Dapagliflozin Effect on </a:t>
            </a:r>
            <a:r>
              <a:rPr lang="en-US" sz="1800" b="0" i="0" u="none" strike="noStrike" baseline="0" dirty="0" err="1">
                <a:latin typeface="MyriadPro-Light"/>
              </a:rPr>
              <a:t>CardiovascuLAR</a:t>
            </a:r>
            <a:r>
              <a:rPr lang="en-US" sz="1800" b="0" i="0" u="none" strike="noStrike" baseline="0" dirty="0">
                <a:latin typeface="MyriadPro-Light"/>
              </a:rPr>
              <a:t> Events (DECLARE-TIMI 58), </a:t>
            </a:r>
            <a:r>
              <a:rPr lang="de-DE" sz="1800" b="0" i="0" u="none" strike="noStrike" baseline="0" dirty="0" err="1">
                <a:latin typeface="MyriadPro-Light"/>
              </a:rPr>
              <a:t>CANagliflozin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Assessment Study (CANVAS) </a:t>
            </a:r>
            <a:r>
              <a:rPr lang="de-DE" sz="1800" b="0" i="0" u="none" strike="noStrike" baseline="0" dirty="0" err="1">
                <a:latin typeface="MyriadPro-Light"/>
              </a:rPr>
              <a:t>Program</a:t>
            </a:r>
            <a:r>
              <a:rPr lang="de-DE" sz="1800" b="0" i="0" u="none" strike="noStrike" baseline="0" dirty="0">
                <a:latin typeface="MyriadPro-Light"/>
              </a:rPr>
              <a:t>, </a:t>
            </a:r>
            <a:r>
              <a:rPr lang="de-DE" sz="1800" b="0" i="0" u="none" strike="noStrike" baseline="0" dirty="0" err="1">
                <a:latin typeface="MyriadPro-Light"/>
              </a:rPr>
              <a:t>Empagliflozin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Outcome Event Trial in Type 2 Diabetes Mellitus </a:t>
            </a:r>
            <a:r>
              <a:rPr lang="en-US" sz="1800" b="0" i="0" u="none" strike="noStrike" baseline="0" dirty="0">
                <a:latin typeface="MyriadPro-Light"/>
              </a:rPr>
              <a:t>Patients–Removing Excess Glucose (EMPA–REG OUTCOME), and Canagliflozin and Renal Events in Diabetes with Established Nephropathy Clinical Evaluation (CREDENCE) trials. Statistical outcomes displayed as RRR, p-value. RRRs were calculated from hazard ratios. Composite renal outcomes defined as follows: DECLARE-TIMI 58: </a:t>
            </a:r>
            <a:r>
              <a:rPr lang="en-US" sz="1800" b="0" i="0" u="none" strike="noStrike" baseline="0" dirty="0">
                <a:latin typeface="MTSY"/>
              </a:rPr>
              <a:t>≥ </a:t>
            </a:r>
            <a:r>
              <a:rPr lang="en-US" sz="1800" b="0" i="0" u="none" strike="noStrike" baseline="0" dirty="0">
                <a:latin typeface="MyriadPro-Light"/>
              </a:rPr>
              <a:t>40% reduction in estimated glomerular filtration rate (eGFR) to &lt; 60, end-stage renal disease (ESRD) (dialysis </a:t>
            </a:r>
            <a:r>
              <a:rPr lang="en-US" sz="1800" b="0" i="0" u="none" strike="noStrike" baseline="0" dirty="0">
                <a:latin typeface="MTSY"/>
              </a:rPr>
              <a:t>≥ </a:t>
            </a:r>
            <a:r>
              <a:rPr lang="en-US" sz="1800" b="0" i="0" u="none" strike="noStrike" baseline="0" dirty="0">
                <a:latin typeface="MyriadPro-Light"/>
              </a:rPr>
              <a:t>90 days, transplant or sustained eGFR &lt; 15), or renal/cardiovascular (CV) death; CANVAS: </a:t>
            </a:r>
            <a:r>
              <a:rPr lang="en-US" sz="1800" b="0" i="0" u="none" strike="noStrike" baseline="0" dirty="0">
                <a:latin typeface="MTSY"/>
              </a:rPr>
              <a:t>≥ </a:t>
            </a:r>
            <a:r>
              <a:rPr lang="en-US" sz="1800" b="0" i="0" u="none" strike="noStrike" baseline="0" dirty="0">
                <a:latin typeface="MyriadPro-Light"/>
              </a:rPr>
              <a:t>40% reduction in eGFR, renal-replacement therapy (RRT) (transplant, chronic dialysis, or sustained eGFR &lt; 15), or renal death; EMPA–REG OUTCOME: doubling of serum creatinine (Cr) with eGFR </a:t>
            </a:r>
            <a:r>
              <a:rPr lang="en-US" sz="1800" b="0" i="0" u="none" strike="noStrike" baseline="0" dirty="0">
                <a:latin typeface="MTSY"/>
              </a:rPr>
              <a:t>≤ </a:t>
            </a:r>
            <a:r>
              <a:rPr lang="en-US" sz="1800" b="0" i="0" u="none" strike="noStrike" baseline="0" dirty="0">
                <a:latin typeface="MyriadPro-Light"/>
              </a:rPr>
              <a:t>45, RRT, or renal death; CREDENCE: doubling of serum Cr, ESRD (eGFR &lt; 15, dialysis, or renal transplant), renal/CV death </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35</a:t>
            </a:fld>
            <a:endParaRPr lang="de-DE" altLang="de-DE"/>
          </a:p>
        </p:txBody>
      </p:sp>
    </p:spTree>
    <p:extLst>
      <p:ext uri="{BB962C8B-B14F-4D97-AF65-F5344CB8AC3E}">
        <p14:creationId xmlns:p14="http://schemas.microsoft.com/office/powerpoint/2010/main" val="323281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45226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solidFill>
                  <a:srgbClr val="000000"/>
                </a:solidFill>
                <a:latin typeface="MyriadPro-Bold"/>
              </a:rPr>
              <a:t>Fig. 6 </a:t>
            </a:r>
            <a:r>
              <a:rPr lang="en-US" sz="1800" b="0" i="0" u="none" strike="noStrike" baseline="0" dirty="0">
                <a:solidFill>
                  <a:srgbClr val="000000"/>
                </a:solidFill>
                <a:latin typeface="MyriadPro-Light"/>
              </a:rPr>
              <a:t>Baseline renal risk and composite renal outcome definitions in the Dapagliflozin Effect on </a:t>
            </a:r>
            <a:r>
              <a:rPr lang="en-US" sz="1800" b="0" i="0" u="none" strike="noStrike" baseline="0" dirty="0" err="1">
                <a:solidFill>
                  <a:srgbClr val="000000"/>
                </a:solidFill>
                <a:latin typeface="MyriadPro-Light"/>
              </a:rPr>
              <a:t>CardiovascuLAR</a:t>
            </a:r>
            <a:r>
              <a:rPr lang="en-US" sz="1800" b="0" i="0" u="none" strike="noStrike" baseline="0" dirty="0">
                <a:solidFill>
                  <a:srgbClr val="000000"/>
                </a:solidFill>
                <a:latin typeface="MyriadPro-Light"/>
              </a:rPr>
              <a:t> Events (DECLARE-TIMI 58), </a:t>
            </a:r>
            <a:r>
              <a:rPr lang="de-DE" sz="1800" b="0" i="0" u="none" strike="noStrike" baseline="0" dirty="0" err="1">
                <a:solidFill>
                  <a:srgbClr val="000000"/>
                </a:solidFill>
                <a:latin typeface="MyriadPro-Light"/>
              </a:rPr>
              <a:t>CANagliflozin</a:t>
            </a:r>
            <a:r>
              <a:rPr lang="de-DE" sz="1800" b="0" i="0" u="none" strike="noStrike" baseline="0" dirty="0">
                <a:solidFill>
                  <a:srgbClr val="000000"/>
                </a:solidFill>
                <a:latin typeface="MyriadPro-Light"/>
              </a:rPr>
              <a:t> </a:t>
            </a:r>
            <a:r>
              <a:rPr lang="de-DE" sz="1800" b="0" i="0" u="none" strike="noStrike" baseline="0" dirty="0" err="1">
                <a:solidFill>
                  <a:srgbClr val="000000"/>
                </a:solidFill>
                <a:latin typeface="MyriadPro-Light"/>
              </a:rPr>
              <a:t>CardioVascular</a:t>
            </a:r>
            <a:r>
              <a:rPr lang="de-DE" sz="1800" b="0" i="0" u="none" strike="noStrike" baseline="0" dirty="0">
                <a:solidFill>
                  <a:srgbClr val="000000"/>
                </a:solidFill>
                <a:latin typeface="MyriadPro-Light"/>
              </a:rPr>
              <a:t> Assessment Study (CANVAS) </a:t>
            </a:r>
            <a:r>
              <a:rPr lang="de-DE" sz="1800" b="0" i="0" u="none" strike="noStrike" baseline="0" dirty="0" err="1">
                <a:solidFill>
                  <a:srgbClr val="000000"/>
                </a:solidFill>
                <a:latin typeface="MyriadPro-Light"/>
              </a:rPr>
              <a:t>Program</a:t>
            </a:r>
            <a:r>
              <a:rPr lang="de-DE" sz="1800" b="0" i="0" u="none" strike="noStrike" baseline="0" dirty="0">
                <a:solidFill>
                  <a:srgbClr val="000000"/>
                </a:solidFill>
                <a:latin typeface="MyriadPro-Light"/>
              </a:rPr>
              <a:t>, </a:t>
            </a:r>
            <a:r>
              <a:rPr lang="de-DE" sz="1800" b="0" i="0" u="none" strike="noStrike" baseline="0" dirty="0" err="1">
                <a:solidFill>
                  <a:srgbClr val="000000"/>
                </a:solidFill>
                <a:latin typeface="MyriadPro-Light"/>
              </a:rPr>
              <a:t>Empagliflozin</a:t>
            </a:r>
            <a:r>
              <a:rPr lang="de-DE" sz="1800" b="0" i="0" u="none" strike="noStrike" baseline="0" dirty="0">
                <a:solidFill>
                  <a:srgbClr val="000000"/>
                </a:solidFill>
                <a:latin typeface="MyriadPro-Light"/>
              </a:rPr>
              <a:t> </a:t>
            </a:r>
            <a:r>
              <a:rPr lang="de-DE" sz="1800" b="0" i="0" u="none" strike="noStrike" baseline="0" dirty="0" err="1">
                <a:solidFill>
                  <a:srgbClr val="000000"/>
                </a:solidFill>
                <a:latin typeface="MyriadPro-Light"/>
              </a:rPr>
              <a:t>Cardiovascular</a:t>
            </a:r>
            <a:r>
              <a:rPr lang="de-DE" sz="1800" b="0" i="0" u="none" strike="noStrike" baseline="0" dirty="0">
                <a:solidFill>
                  <a:srgbClr val="000000"/>
                </a:solidFill>
                <a:latin typeface="MyriadPro-Light"/>
              </a:rPr>
              <a:t> Outcome Event Trial in Type 2 Diabetes Mellitus </a:t>
            </a:r>
            <a:r>
              <a:rPr lang="en-US" sz="1800" b="0" i="0" u="none" strike="noStrike" baseline="0" dirty="0">
                <a:solidFill>
                  <a:srgbClr val="000000"/>
                </a:solidFill>
                <a:latin typeface="MyriadPro-Light"/>
              </a:rPr>
              <a:t>Patients–Removing Excess Glucose (EMPA–REG OUTCOME), and Canagliflozin and Renal Events in Diabetes with Established Nephropathy Clinical Evaluation (CREDENCE) trials. Horizontal dotted lines and white arrows approximate trials averaged mean eGFRs minus 1 pooled standard deviation; vertical dotted lines and white arrows approximate trials’ quartile 3 of UACR. Data displayed as mean eGFR </a:t>
            </a:r>
            <a:r>
              <a:rPr lang="en-US" sz="1800" b="0" i="0" u="none" strike="noStrike" baseline="0" dirty="0">
                <a:solidFill>
                  <a:srgbClr val="000000"/>
                </a:solidFill>
                <a:latin typeface="MTSY"/>
              </a:rPr>
              <a:t>± </a:t>
            </a:r>
            <a:r>
              <a:rPr lang="en-US" sz="1800" b="0" i="0" u="none" strike="noStrike" baseline="0" dirty="0">
                <a:solidFill>
                  <a:srgbClr val="000000"/>
                </a:solidFill>
                <a:latin typeface="MyriadPro-Light"/>
              </a:rPr>
              <a:t>standard deviation (where available); median UACR [quartile 1, quartile 3] or percent of study population with UACR &lt; 30, &gt; 30–300, and &gt; 300 (depending on trial). eGFR estimated glomerular filtration rate in mL/min/1.73 m2, UACR urinary albumin-creatinine ratio in mg/g (Adapted from Ref. [</a:t>
            </a:r>
            <a:r>
              <a:rPr lang="en-US" sz="1800" b="0" i="0" u="none" strike="noStrike" baseline="0" dirty="0">
                <a:solidFill>
                  <a:srgbClr val="0000FF"/>
                </a:solidFill>
                <a:latin typeface="MyriadPro-Light"/>
              </a:rPr>
              <a:t>60</a:t>
            </a:r>
            <a:r>
              <a:rPr lang="en-US" sz="1800" b="0" i="0" u="none" strike="noStrike" baseline="0" dirty="0">
                <a:solidFill>
                  <a:srgbClr val="000000"/>
                </a:solidFill>
                <a:latin typeface="MyriadPro-Light"/>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36</a:t>
            </a:fld>
            <a:endParaRPr lang="de-DE" altLang="de-DE"/>
          </a:p>
        </p:txBody>
      </p:sp>
    </p:spTree>
    <p:extLst>
      <p:ext uri="{BB962C8B-B14F-4D97-AF65-F5344CB8AC3E}">
        <p14:creationId xmlns:p14="http://schemas.microsoft.com/office/powerpoint/2010/main" val="394126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solidFill>
                  <a:srgbClr val="333333"/>
                </a:solidFill>
                <a:effectLst/>
                <a:latin typeface="Montserrat" panose="00000500000000000000" pitchFamily="2" charset="0"/>
              </a:rPr>
              <a:t>Figure 1. Kidney–heart risk factor </a:t>
            </a:r>
            <a:r>
              <a:rPr lang="en-US" b="1" i="0" dirty="0" err="1">
                <a:solidFill>
                  <a:srgbClr val="333333"/>
                </a:solidFill>
                <a:effectLst/>
                <a:latin typeface="Montserrat" panose="00000500000000000000" pitchFamily="2" charset="0"/>
              </a:rPr>
              <a:t>management.</a:t>
            </a:r>
            <a:r>
              <a:rPr lang="en-US" b="0" i="0" dirty="0" err="1">
                <a:solidFill>
                  <a:srgbClr val="707070"/>
                </a:solidFill>
                <a:effectLst/>
                <a:latin typeface="Noto Serif JP"/>
              </a:rPr>
              <a:t>Patients</a:t>
            </a:r>
            <a:r>
              <a:rPr lang="en-US" b="0" i="0" dirty="0">
                <a:solidFill>
                  <a:srgbClr val="707070"/>
                </a:solidFill>
                <a:effectLst/>
                <a:latin typeface="Noto Serif JP"/>
              </a:rPr>
              <a:t> with diabetes and chronic kidney disease should be treated with a comprehensive approach to improve kidney and cardiovascular outcomes. This approach should include a foundation of lifestyle modification and self-management for all patients, on which are layered first-line drug therapies according to clinical characteristics (</a:t>
            </a:r>
            <a:r>
              <a:rPr lang="en-US" b="0" i="1" dirty="0">
                <a:solidFill>
                  <a:srgbClr val="707070"/>
                </a:solidFill>
                <a:effectLst/>
                <a:latin typeface="Noto Serif JP"/>
              </a:rPr>
              <a:t>in parentheses</a:t>
            </a:r>
            <a:r>
              <a:rPr lang="en-US" b="0" i="0" dirty="0">
                <a:solidFill>
                  <a:srgbClr val="707070"/>
                </a:solidFill>
                <a:effectLst/>
                <a:latin typeface="Noto Serif JP"/>
              </a:rPr>
              <a:t>), additional drugs with proven kidney and heart protection as guided by assessments of residual risk, and additional interventions as needed to further control risk factors. Glycemic control is based on insulin for type 1 diabetes and a combination of metformin and SGLT2 inhibitors for T2D. Metformin may be given when the estimated glomerular filtration rate (eGFR) is ≥30 mL/min/1.73 m</a:t>
            </a:r>
            <a:r>
              <a:rPr lang="en-US" b="0" i="0" baseline="30000" dirty="0">
                <a:solidFill>
                  <a:srgbClr val="707070"/>
                </a:solidFill>
                <a:effectLst/>
                <a:latin typeface="Noto Serif JP"/>
              </a:rPr>
              <a:t>2</a:t>
            </a:r>
            <a:r>
              <a:rPr lang="en-US" b="0" i="0" dirty="0">
                <a:solidFill>
                  <a:srgbClr val="707070"/>
                </a:solidFill>
                <a:effectLst/>
                <a:latin typeface="Noto Serif JP"/>
              </a:rPr>
              <a:t>; SGLT2 inhibitor therapy should be initiated when eGFR is ≥20 mL/min/1.73 m</a:t>
            </a:r>
            <a:r>
              <a:rPr lang="en-US" b="0" i="0" baseline="30000" dirty="0">
                <a:solidFill>
                  <a:srgbClr val="707070"/>
                </a:solidFill>
                <a:effectLst/>
                <a:latin typeface="Noto Serif JP"/>
              </a:rPr>
              <a:t>2</a:t>
            </a:r>
            <a:r>
              <a:rPr lang="en-US" b="0" i="0" dirty="0">
                <a:solidFill>
                  <a:srgbClr val="707070"/>
                </a:solidFill>
                <a:effectLst/>
                <a:latin typeface="Noto Serif JP"/>
              </a:rPr>
              <a:t> and continued as tolerated until dialysis or transplantation is initiated. RAS inhibition is recommended for patients with albuminuria and HTN. GLP-1 RAs are the preferred glucose-lowering drugs for patients with T2D—especially if the patient is overweight or obese, if SGLT2 inhibitors with or without metformin are insufficient to meet glycemic targets, or if the patient cannot use SGLT2 inhibitors or metformin. An ns-MRA can be added to first-line therapy for patients with T2D and high residual risks for kidney disease progression and cardiovascular events, as evidenced by persistent albuminuria (&gt;30 mg/g creatinine). Aspirin generally should be used lifelong for secondary prevention among those with established cardiovascular disease and may be considered for primary prevention among patients with high risk for ASCVD. ASCVD = atherosclerotic cardiovascular disease; GLP-1 RA = glucagon-like peptide-1 receptor agonist; HTN = hypertension; ns-MRA = nonsteroidal mineralocorticoid receptor antagonist; RAS = renin–angiotensin system; SGLT2 = sodium–glucose cotransporter-2; T2D = type 2 diabetes. (Reproduced from Kidney Disease: Improving Global Outcomes (KDIGO) Diabetes Work Group [1]; used under CC BY-NC-ND 4.0.).</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37</a:t>
            </a:fld>
            <a:endParaRPr lang="de-DE" altLang="de-DE"/>
          </a:p>
        </p:txBody>
      </p:sp>
    </p:spTree>
    <p:extLst>
      <p:ext uri="{BB962C8B-B14F-4D97-AF65-F5344CB8AC3E}">
        <p14:creationId xmlns:p14="http://schemas.microsoft.com/office/powerpoint/2010/main" val="1147896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92B3C772-C5EE-4CCB-B395-CA0B6EBBA371}"/>
              </a:ext>
            </a:extLst>
          </p:cNvPr>
          <p:cNvSpPr>
            <a:spLocks noGrp="1" noRot="1" noChangeAspect="1"/>
          </p:cNvSpPr>
          <p:nvPr>
            <p:ph type="sldImg"/>
          </p:nvPr>
        </p:nvSpPr>
        <p:spPr>
          <a:xfrm>
            <a:off x="1495425" y="300038"/>
            <a:ext cx="3867150" cy="2900362"/>
          </a:xfrm>
        </p:spPr>
      </p:sp>
      <p:sp>
        <p:nvSpPr>
          <p:cNvPr id="5" name="Slide Number Placeholder 4">
            <a:extLst>
              <a:ext uri="{FF2B5EF4-FFF2-40B4-BE49-F238E27FC236}">
                <a16:creationId xmlns:a16="http://schemas.microsoft.com/office/drawing/2014/main" id="{D334D6B9-BC20-4B7F-AF5E-C66F0F7F0C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7551-8C2F-453B-8C1F-145BB3575FFC}" type="slidenum">
              <a:rPr kumimoji="0" lang="de-DE" sz="11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Notes Placeholder 6">
            <a:extLst>
              <a:ext uri="{FF2B5EF4-FFF2-40B4-BE49-F238E27FC236}">
                <a16:creationId xmlns:a16="http://schemas.microsoft.com/office/drawing/2014/main" id="{AAC17D21-DCF6-43E4-877F-357825AABADF}"/>
              </a:ext>
            </a:extLst>
          </p:cNvPr>
          <p:cNvSpPr>
            <a:spLocks noGrp="1"/>
          </p:cNvSpPr>
          <p:nvPr>
            <p:ph type="body" idx="1"/>
          </p:nvPr>
        </p:nvSpPr>
        <p:spPr>
          <a:xfrm>
            <a:off x="420624" y="4557241"/>
            <a:ext cx="6464808" cy="4853940"/>
          </a:xfrm>
        </p:spPr>
        <p:txBody>
          <a:bodyPr/>
          <a:lstStyle/>
          <a:p>
            <a:pPr marL="0" indent="0">
              <a:spcBef>
                <a:spcPts val="0"/>
              </a:spcBef>
              <a:buNone/>
            </a:pPr>
            <a:endParaRPr lang="de-DE" dirty="0">
              <a:cs typeface="Arial" panose="020B0604020202020204" pitchFamily="34" charset="0"/>
            </a:endParaRPr>
          </a:p>
        </p:txBody>
      </p:sp>
    </p:spTree>
    <p:extLst>
      <p:ext uri="{BB962C8B-B14F-4D97-AF65-F5344CB8AC3E}">
        <p14:creationId xmlns:p14="http://schemas.microsoft.com/office/powerpoint/2010/main" val="240743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0EB8E72-70F8-4B54-BF2E-FB00A0E1668D}" type="slidenum">
              <a:rPr lang="de-DE" smtClean="0"/>
              <a:pPr/>
              <a:t>39</a:t>
            </a:fld>
            <a:endParaRPr lang="de-DE"/>
          </a:p>
        </p:txBody>
      </p:sp>
    </p:spTree>
    <p:extLst>
      <p:ext uri="{BB962C8B-B14F-4D97-AF65-F5344CB8AC3E}">
        <p14:creationId xmlns:p14="http://schemas.microsoft.com/office/powerpoint/2010/main" val="3671963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40</a:t>
            </a:fld>
            <a:endParaRPr lang="de-DE" altLang="de-DE"/>
          </a:p>
        </p:txBody>
      </p:sp>
    </p:spTree>
    <p:extLst>
      <p:ext uri="{BB962C8B-B14F-4D97-AF65-F5344CB8AC3E}">
        <p14:creationId xmlns:p14="http://schemas.microsoft.com/office/powerpoint/2010/main" val="2560426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C7364-62B8-41D6-8309-31F4EBE6AD6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45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43</a:t>
            </a:fld>
            <a:endParaRPr lang="de-DE" altLang="de-DE"/>
          </a:p>
        </p:txBody>
      </p:sp>
    </p:spTree>
    <p:extLst>
      <p:ext uri="{BB962C8B-B14F-4D97-AF65-F5344CB8AC3E}">
        <p14:creationId xmlns:p14="http://schemas.microsoft.com/office/powerpoint/2010/main" val="1229791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0EB8E72-70F8-4B54-BF2E-FB00A0E1668D}" type="slidenum">
              <a:rPr lang="de-DE" smtClean="0"/>
              <a:pPr/>
              <a:t>46</a:t>
            </a:fld>
            <a:endParaRPr lang="de-DE"/>
          </a:p>
        </p:txBody>
      </p:sp>
    </p:spTree>
    <p:extLst>
      <p:ext uri="{BB962C8B-B14F-4D97-AF65-F5344CB8AC3E}">
        <p14:creationId xmlns:p14="http://schemas.microsoft.com/office/powerpoint/2010/main" val="883461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49</a:t>
            </a:fld>
            <a:endParaRPr lang="de-DE" altLang="de-DE"/>
          </a:p>
        </p:txBody>
      </p:sp>
    </p:spTree>
    <p:extLst>
      <p:ext uri="{BB962C8B-B14F-4D97-AF65-F5344CB8AC3E}">
        <p14:creationId xmlns:p14="http://schemas.microsoft.com/office/powerpoint/2010/main" val="3804821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51</a:t>
            </a:fld>
            <a:endParaRPr lang="de-DE" altLang="de-DE"/>
          </a:p>
        </p:txBody>
      </p:sp>
    </p:spTree>
    <p:extLst>
      <p:ext uri="{BB962C8B-B14F-4D97-AF65-F5344CB8AC3E}">
        <p14:creationId xmlns:p14="http://schemas.microsoft.com/office/powerpoint/2010/main" val="170716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5E0BA69-99FD-48BD-98F4-6BD18380566E}" type="slidenum">
              <a:rPr lang="en-US" smtClean="0"/>
              <a:t>4</a:t>
            </a:fld>
            <a:endParaRPr lang="en-US"/>
          </a:p>
        </p:txBody>
      </p:sp>
    </p:spTree>
    <p:extLst>
      <p:ext uri="{BB962C8B-B14F-4D97-AF65-F5344CB8AC3E}">
        <p14:creationId xmlns:p14="http://schemas.microsoft.com/office/powerpoint/2010/main" val="2311865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52</a:t>
            </a:fld>
            <a:endParaRPr lang="de-DE" altLang="de-DE"/>
          </a:p>
        </p:txBody>
      </p:sp>
    </p:spTree>
    <p:extLst>
      <p:ext uri="{BB962C8B-B14F-4D97-AF65-F5344CB8AC3E}">
        <p14:creationId xmlns:p14="http://schemas.microsoft.com/office/powerpoint/2010/main" val="3987781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795338"/>
            <a:ext cx="7329487" cy="549751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chemeClr val="tx1">
                    <a:lumMod val="65000"/>
                    <a:lumOff val="35000"/>
                  </a:schemeClr>
                </a:solidFill>
              </a:rPr>
              <a:t>Alle </a:t>
            </a:r>
            <a:r>
              <a:rPr lang="en-US" dirty="0" err="1">
                <a:solidFill>
                  <a:schemeClr val="tx1">
                    <a:lumMod val="65000"/>
                    <a:lumOff val="35000"/>
                  </a:schemeClr>
                </a:solidFill>
              </a:rPr>
              <a:t>Serumkalium-Analysen</a:t>
            </a:r>
            <a:r>
              <a:rPr lang="en-US" dirty="0">
                <a:solidFill>
                  <a:schemeClr val="tx1">
                    <a:lumMod val="65000"/>
                    <a:lumOff val="35000"/>
                  </a:schemeClr>
                </a:solidFill>
              </a:rPr>
              <a:t> </a:t>
            </a:r>
            <a:r>
              <a:rPr lang="en-US" dirty="0" err="1">
                <a:solidFill>
                  <a:schemeClr val="tx1">
                    <a:lumMod val="65000"/>
                    <a:lumOff val="35000"/>
                  </a:schemeClr>
                </a:solidFill>
              </a:rPr>
              <a:t>basieren</a:t>
            </a:r>
            <a:r>
              <a:rPr lang="en-US" dirty="0">
                <a:solidFill>
                  <a:schemeClr val="tx1">
                    <a:lumMod val="65000"/>
                    <a:lumOff val="35000"/>
                  </a:schemeClr>
                </a:solidFill>
              </a:rPr>
              <a:t> auf </a:t>
            </a:r>
            <a:r>
              <a:rPr lang="en-US" dirty="0" err="1">
                <a:solidFill>
                  <a:schemeClr val="tx1">
                    <a:lumMod val="65000"/>
                    <a:lumOff val="35000"/>
                  </a:schemeClr>
                </a:solidFill>
              </a:rPr>
              <a:t>zentralen</a:t>
            </a:r>
            <a:r>
              <a:rPr lang="en-US" dirty="0">
                <a:solidFill>
                  <a:schemeClr val="tx1">
                    <a:lumMod val="65000"/>
                    <a:lumOff val="35000"/>
                  </a:schemeClr>
                </a:solidFill>
              </a:rPr>
              <a:t> </a:t>
            </a:r>
            <a:r>
              <a:rPr lang="en-US" dirty="0" err="1">
                <a:solidFill>
                  <a:schemeClr val="tx1">
                    <a:lumMod val="65000"/>
                    <a:lumOff val="35000"/>
                  </a:schemeClr>
                </a:solidFill>
              </a:rPr>
              <a:t>Laboranalysen</a:t>
            </a:r>
            <a:r>
              <a:rPr lang="en-US" dirty="0">
                <a:solidFill>
                  <a:schemeClr val="tx1">
                    <a:lumMod val="65000"/>
                    <a:lumOff val="35000"/>
                  </a:schemeClr>
                </a:solidFill>
              </a:rPr>
              <a:t>; 3 </a:t>
            </a:r>
            <a:r>
              <a:rPr lang="en-US" dirty="0" err="1">
                <a:solidFill>
                  <a:schemeClr val="tx1">
                    <a:lumMod val="65000"/>
                    <a:lumOff val="35000"/>
                  </a:schemeClr>
                </a:solidFill>
              </a:rPr>
              <a:t>Patienten</a:t>
            </a:r>
            <a:r>
              <a:rPr lang="en-US" dirty="0">
                <a:solidFill>
                  <a:schemeClr val="tx1">
                    <a:lumMod val="65000"/>
                    <a:lumOff val="35000"/>
                  </a:schemeClr>
                </a:solidFill>
              </a:rPr>
              <a:t> (2 </a:t>
            </a:r>
            <a:r>
              <a:rPr lang="en-US" dirty="0" err="1">
                <a:solidFill>
                  <a:schemeClr val="tx1">
                    <a:lumMod val="65000"/>
                    <a:lumOff val="35000"/>
                  </a:schemeClr>
                </a:solidFill>
              </a:rPr>
              <a:t>mit</a:t>
            </a:r>
            <a:r>
              <a:rPr lang="en-US" dirty="0">
                <a:solidFill>
                  <a:schemeClr val="tx1">
                    <a:lumMod val="65000"/>
                    <a:lumOff val="35000"/>
                  </a:schemeClr>
                </a:solidFill>
              </a:rPr>
              <a:t> milder </a:t>
            </a:r>
            <a:r>
              <a:rPr lang="en-US" dirty="0" err="1">
                <a:solidFill>
                  <a:schemeClr val="tx1">
                    <a:lumMod val="65000"/>
                    <a:lumOff val="35000"/>
                  </a:schemeClr>
                </a:solidFill>
              </a:rPr>
              <a:t>Hyperkaliämie</a:t>
            </a:r>
            <a:r>
              <a:rPr lang="en-US" dirty="0">
                <a:solidFill>
                  <a:schemeClr val="tx1">
                    <a:lumMod val="65000"/>
                    <a:lumOff val="35000"/>
                  </a:schemeClr>
                </a:solidFill>
              </a:rPr>
              <a:t> und 1 </a:t>
            </a:r>
            <a:r>
              <a:rPr lang="en-US" dirty="0" err="1">
                <a:solidFill>
                  <a:schemeClr val="tx1">
                    <a:lumMod val="65000"/>
                    <a:lumOff val="35000"/>
                  </a:schemeClr>
                </a:solidFill>
              </a:rPr>
              <a:t>mit</a:t>
            </a:r>
            <a:r>
              <a:rPr lang="en-US" dirty="0">
                <a:solidFill>
                  <a:schemeClr val="tx1">
                    <a:lumMod val="65000"/>
                    <a:lumOff val="35000"/>
                  </a:schemeClr>
                </a:solidFill>
              </a:rPr>
              <a:t> </a:t>
            </a:r>
            <a:r>
              <a:rPr lang="en-US" dirty="0" err="1">
                <a:solidFill>
                  <a:schemeClr val="tx1">
                    <a:lumMod val="65000"/>
                    <a:lumOff val="35000"/>
                  </a:schemeClr>
                </a:solidFill>
              </a:rPr>
              <a:t>moderater</a:t>
            </a:r>
            <a:r>
              <a:rPr lang="en-US" dirty="0">
                <a:solidFill>
                  <a:schemeClr val="tx1">
                    <a:lumMod val="65000"/>
                    <a:lumOff val="35000"/>
                  </a:schemeClr>
                </a:solidFill>
              </a:rPr>
              <a:t> </a:t>
            </a:r>
            <a:r>
              <a:rPr lang="en-US" dirty="0" err="1">
                <a:solidFill>
                  <a:schemeClr val="tx1">
                    <a:lumMod val="65000"/>
                    <a:lumOff val="35000"/>
                  </a:schemeClr>
                </a:solidFill>
              </a:rPr>
              <a:t>Hyperkaliämie</a:t>
            </a:r>
            <a:r>
              <a:rPr lang="en-US" dirty="0">
                <a:solidFill>
                  <a:schemeClr val="tx1">
                    <a:lumMod val="65000"/>
                    <a:lumOff val="35000"/>
                  </a:schemeClr>
                </a:solidFill>
              </a:rPr>
              <a:t>) </a:t>
            </a:r>
            <a:r>
              <a:rPr lang="en-US" dirty="0" err="1">
                <a:solidFill>
                  <a:schemeClr val="tx1">
                    <a:lumMod val="65000"/>
                    <a:lumOff val="35000"/>
                  </a:schemeClr>
                </a:solidFill>
              </a:rPr>
              <a:t>hatten</a:t>
            </a:r>
            <a:r>
              <a:rPr lang="en-US" dirty="0">
                <a:solidFill>
                  <a:schemeClr val="tx1">
                    <a:lumMod val="65000"/>
                    <a:lumOff val="35000"/>
                  </a:schemeClr>
                </a:solidFill>
              </a:rPr>
              <a:t> </a:t>
            </a:r>
            <a:r>
              <a:rPr lang="en-US" dirty="0" err="1">
                <a:solidFill>
                  <a:schemeClr val="tx1">
                    <a:lumMod val="65000"/>
                    <a:lumOff val="35000"/>
                  </a:schemeClr>
                </a:solidFill>
              </a:rPr>
              <a:t>keine</a:t>
            </a:r>
            <a:r>
              <a:rPr lang="en-US" dirty="0">
                <a:solidFill>
                  <a:schemeClr val="tx1">
                    <a:lumMod val="65000"/>
                    <a:lumOff val="35000"/>
                  </a:schemeClr>
                </a:solidFill>
              </a:rPr>
              <a:t> </a:t>
            </a:r>
            <a:r>
              <a:rPr lang="en-US" dirty="0" err="1">
                <a:solidFill>
                  <a:schemeClr val="tx1">
                    <a:lumMod val="65000"/>
                    <a:lumOff val="35000"/>
                  </a:schemeClr>
                </a:solidFill>
              </a:rPr>
              <a:t>zentralen</a:t>
            </a:r>
            <a:r>
              <a:rPr lang="en-US" dirty="0">
                <a:solidFill>
                  <a:schemeClr val="tx1">
                    <a:lumMod val="65000"/>
                    <a:lumOff val="35000"/>
                  </a:schemeClr>
                </a:solidFill>
              </a:rPr>
              <a:t> </a:t>
            </a:r>
            <a:r>
              <a:rPr lang="en-US" dirty="0" err="1">
                <a:solidFill>
                  <a:schemeClr val="tx1">
                    <a:lumMod val="65000"/>
                    <a:lumOff val="35000"/>
                  </a:schemeClr>
                </a:solidFill>
              </a:rPr>
              <a:t>Serumkalium-Laborwerte</a:t>
            </a:r>
            <a:r>
              <a:rPr lang="en-US" dirty="0">
                <a:solidFill>
                  <a:schemeClr val="tx1">
                    <a:lumMod val="65000"/>
                    <a:lumOff val="35000"/>
                  </a:schemeClr>
                </a:solidFill>
              </a:rPr>
              <a:t> </a:t>
            </a:r>
            <a:r>
              <a:rPr lang="en-US" dirty="0" err="1">
                <a:solidFill>
                  <a:schemeClr val="tx1">
                    <a:lumMod val="65000"/>
                    <a:lumOff val="35000"/>
                  </a:schemeClr>
                </a:solidFill>
              </a:rPr>
              <a:t>bei</a:t>
            </a:r>
            <a:r>
              <a:rPr lang="en-US" dirty="0">
                <a:solidFill>
                  <a:schemeClr val="tx1">
                    <a:lumMod val="65000"/>
                    <a:lumOff val="35000"/>
                  </a:schemeClr>
                </a:solidFill>
              </a:rPr>
              <a:t> Baseline und </a:t>
            </a:r>
            <a:r>
              <a:rPr lang="en-US" dirty="0" err="1">
                <a:solidFill>
                  <a:schemeClr val="tx1">
                    <a:lumMod val="65000"/>
                    <a:lumOff val="35000"/>
                  </a:schemeClr>
                </a:solidFill>
              </a:rPr>
              <a:t>wurden</a:t>
            </a:r>
            <a:r>
              <a:rPr lang="en-US" dirty="0">
                <a:solidFill>
                  <a:schemeClr val="tx1">
                    <a:lumMod val="65000"/>
                    <a:lumOff val="35000"/>
                  </a:schemeClr>
                </a:solidFill>
              </a:rPr>
              <a:t> </a:t>
            </a:r>
            <a:r>
              <a:rPr lang="en-US" dirty="0" err="1">
                <a:solidFill>
                  <a:schemeClr val="tx1">
                    <a:lumMod val="65000"/>
                    <a:lumOff val="35000"/>
                  </a:schemeClr>
                </a:solidFill>
              </a:rPr>
              <a:t>deshalb</a:t>
            </a:r>
            <a:r>
              <a:rPr lang="en-US" dirty="0">
                <a:solidFill>
                  <a:schemeClr val="tx1">
                    <a:lumMod val="65000"/>
                    <a:lumOff val="35000"/>
                  </a:schemeClr>
                </a:solidFill>
              </a:rPr>
              <a:t> zu </a:t>
            </a:r>
            <a:r>
              <a:rPr lang="en-US" dirty="0" err="1">
                <a:solidFill>
                  <a:schemeClr val="tx1">
                    <a:lumMod val="65000"/>
                    <a:lumOff val="35000"/>
                  </a:schemeClr>
                </a:solidFill>
              </a:rPr>
              <a:t>diesem</a:t>
            </a:r>
            <a:r>
              <a:rPr lang="en-US" dirty="0">
                <a:solidFill>
                  <a:schemeClr val="tx1">
                    <a:lumMod val="65000"/>
                    <a:lumOff val="35000"/>
                  </a:schemeClr>
                </a:solidFill>
              </a:rPr>
              <a:t> </a:t>
            </a:r>
            <a:r>
              <a:rPr lang="en-US" dirty="0" err="1">
                <a:solidFill>
                  <a:schemeClr val="tx1">
                    <a:lumMod val="65000"/>
                    <a:lumOff val="35000"/>
                  </a:schemeClr>
                </a:solidFill>
              </a:rPr>
              <a:t>Zeitpunkt</a:t>
            </a:r>
            <a:r>
              <a:rPr lang="en-US" dirty="0">
                <a:solidFill>
                  <a:schemeClr val="tx1">
                    <a:lumMod val="65000"/>
                    <a:lumOff val="35000"/>
                  </a:schemeClr>
                </a:solidFill>
              </a:rPr>
              <a:t> </a:t>
            </a:r>
            <a:r>
              <a:rPr lang="en-US" dirty="0" err="1">
                <a:solidFill>
                  <a:schemeClr val="tx1">
                    <a:lumMod val="65000"/>
                    <a:lumOff val="35000"/>
                  </a:schemeClr>
                </a:solidFill>
              </a:rPr>
              <a:t>nicht</a:t>
            </a:r>
            <a:r>
              <a:rPr lang="en-US" dirty="0">
                <a:solidFill>
                  <a:schemeClr val="tx1">
                    <a:lumMod val="65000"/>
                    <a:lumOff val="35000"/>
                  </a:schemeClr>
                </a:solidFill>
              </a:rPr>
              <a:t> in die </a:t>
            </a:r>
            <a:r>
              <a:rPr lang="en-US" dirty="0" err="1">
                <a:solidFill>
                  <a:schemeClr val="tx1">
                    <a:lumMod val="65000"/>
                    <a:lumOff val="35000"/>
                  </a:schemeClr>
                </a:solidFill>
              </a:rPr>
              <a:t>Auswertung</a:t>
            </a:r>
            <a:r>
              <a:rPr lang="en-US" dirty="0">
                <a:solidFill>
                  <a:schemeClr val="tx1">
                    <a:lumMod val="65000"/>
                    <a:lumOff val="35000"/>
                  </a:schemeClr>
                </a:solidFill>
              </a:rPr>
              <a:t> </a:t>
            </a:r>
            <a:r>
              <a:rPr lang="en-US" dirty="0" err="1">
                <a:solidFill>
                  <a:schemeClr val="tx1">
                    <a:lumMod val="65000"/>
                    <a:lumOff val="35000"/>
                  </a:schemeClr>
                </a:solidFill>
              </a:rPr>
              <a:t>eingeschlossen</a:t>
            </a:r>
            <a:r>
              <a:rPr lang="en-US" dirty="0">
                <a:solidFill>
                  <a:schemeClr val="tx1">
                    <a:lumMod val="65000"/>
                    <a:lumOff val="35000"/>
                  </a:schemeClr>
                </a:solidFill>
              </a:rPr>
              <a:t>. </a:t>
            </a:r>
            <a:r>
              <a:rPr lang="en-US" i="1" dirty="0">
                <a:solidFill>
                  <a:schemeClr val="tx1">
                    <a:lumMod val="65000"/>
                    <a:lumOff val="35000"/>
                  </a:schemeClr>
                </a:solidFill>
              </a:rPr>
              <a:t>p&lt;</a:t>
            </a:r>
            <a:r>
              <a:rPr lang="en-US" dirty="0">
                <a:solidFill>
                  <a:schemeClr val="tx1">
                    <a:lumMod val="65000"/>
                    <a:lumOff val="35000"/>
                  </a:schemeClr>
                </a:solidFill>
              </a:rPr>
              <a:t>0,001 (2-seitiger </a:t>
            </a:r>
            <a:r>
              <a:rPr lang="en-US" i="1" dirty="0">
                <a:solidFill>
                  <a:schemeClr val="tx1">
                    <a:lumMod val="65000"/>
                    <a:lumOff val="35000"/>
                  </a:schemeClr>
                </a:solidFill>
              </a:rPr>
              <a:t>t</a:t>
            </a:r>
            <a:r>
              <a:rPr lang="en-US" dirty="0">
                <a:solidFill>
                  <a:schemeClr val="tx1">
                    <a:lumMod val="65000"/>
                    <a:lumOff val="35000"/>
                  </a:schemeClr>
                </a:solidFill>
              </a:rPr>
              <a:t>-test) </a:t>
            </a:r>
            <a:r>
              <a:rPr lang="en-US" dirty="0" err="1">
                <a:solidFill>
                  <a:schemeClr val="tx1">
                    <a:lumMod val="65000"/>
                    <a:lumOff val="35000"/>
                  </a:schemeClr>
                </a:solidFill>
              </a:rPr>
              <a:t>für</a:t>
            </a:r>
            <a:r>
              <a:rPr lang="en-US" dirty="0">
                <a:solidFill>
                  <a:schemeClr val="tx1">
                    <a:lumMod val="65000"/>
                    <a:lumOff val="35000"/>
                  </a:schemeClr>
                </a:solidFill>
              </a:rPr>
              <a:t> </a:t>
            </a:r>
            <a:r>
              <a:rPr lang="en-US" dirty="0" err="1">
                <a:solidFill>
                  <a:schemeClr val="tx1">
                    <a:lumMod val="65000"/>
                    <a:lumOff val="35000"/>
                  </a:schemeClr>
                </a:solidFill>
              </a:rPr>
              <a:t>Methode</a:t>
            </a:r>
            <a:r>
              <a:rPr lang="en-US" dirty="0">
                <a:solidFill>
                  <a:schemeClr val="tx1">
                    <a:lumMod val="65000"/>
                    <a:lumOff val="35000"/>
                  </a:schemeClr>
                </a:solidFill>
              </a:rPr>
              <a:t> der </a:t>
            </a:r>
            <a:r>
              <a:rPr lang="en-US" dirty="0" err="1">
                <a:solidFill>
                  <a:schemeClr val="tx1">
                    <a:lumMod val="65000"/>
                    <a:lumOff val="35000"/>
                  </a:schemeClr>
                </a:solidFill>
              </a:rPr>
              <a:t>kleinsten</a:t>
            </a:r>
            <a:r>
              <a:rPr lang="en-US" dirty="0">
                <a:solidFill>
                  <a:schemeClr val="tx1">
                    <a:lumMod val="65000"/>
                    <a:lumOff val="35000"/>
                  </a:schemeClr>
                </a:solidFill>
              </a:rPr>
              <a:t> </a:t>
            </a:r>
            <a:r>
              <a:rPr lang="en-US" dirty="0" err="1">
                <a:solidFill>
                  <a:schemeClr val="tx1">
                    <a:lumMod val="65000"/>
                    <a:lumOff val="35000"/>
                  </a:schemeClr>
                </a:solidFill>
              </a:rPr>
              <a:t>Quadtrate</a:t>
            </a:r>
            <a:r>
              <a:rPr lang="en-US" dirty="0">
                <a:solidFill>
                  <a:schemeClr val="tx1">
                    <a:lumMod val="65000"/>
                    <a:lumOff val="35000"/>
                  </a:schemeClr>
                </a:solidFill>
              </a:rPr>
              <a:t> </a:t>
            </a:r>
            <a:r>
              <a:rPr lang="en-US" dirty="0" err="1">
                <a:solidFill>
                  <a:schemeClr val="tx1">
                    <a:lumMod val="65000"/>
                    <a:lumOff val="35000"/>
                  </a:schemeClr>
                </a:solidFill>
              </a:rPr>
              <a:t>mittlere</a:t>
            </a:r>
            <a:r>
              <a:rPr lang="en-US" dirty="0">
                <a:solidFill>
                  <a:schemeClr val="tx1">
                    <a:lumMod val="65000"/>
                    <a:lumOff val="35000"/>
                  </a:schemeClr>
                </a:solidFill>
              </a:rPr>
              <a:t> </a:t>
            </a:r>
            <a:r>
              <a:rPr lang="en-US" dirty="0" err="1">
                <a:solidFill>
                  <a:schemeClr val="tx1">
                    <a:lumMod val="65000"/>
                    <a:lumOff val="35000"/>
                  </a:schemeClr>
                </a:solidFill>
              </a:rPr>
              <a:t>Änderungen</a:t>
            </a:r>
            <a:r>
              <a:rPr lang="en-US" dirty="0">
                <a:solidFill>
                  <a:schemeClr val="tx1">
                    <a:lumMod val="65000"/>
                    <a:lumOff val="35000"/>
                  </a:schemeClr>
                </a:solidFill>
              </a:rPr>
              <a:t> von Baseline zu </a:t>
            </a:r>
            <a:r>
              <a:rPr lang="en-US" dirty="0" err="1">
                <a:solidFill>
                  <a:schemeClr val="tx1">
                    <a:lumMod val="65000"/>
                    <a:lumOff val="35000"/>
                  </a:schemeClr>
                </a:solidFill>
              </a:rPr>
              <a:t>Woche</a:t>
            </a:r>
            <a:r>
              <a:rPr lang="en-US" dirty="0">
                <a:solidFill>
                  <a:schemeClr val="tx1">
                    <a:lumMod val="65000"/>
                    <a:lumOff val="35000"/>
                  </a:schemeClr>
                </a:solidFill>
              </a:rPr>
              <a:t> 52 (</a:t>
            </a:r>
            <a:r>
              <a:rPr lang="en-US" dirty="0" err="1">
                <a:solidFill>
                  <a:schemeClr val="tx1">
                    <a:lumMod val="65000"/>
                    <a:lumOff val="35000"/>
                  </a:schemeClr>
                </a:solidFill>
              </a:rPr>
              <a:t>oder</a:t>
            </a:r>
            <a:r>
              <a:rPr lang="en-US" dirty="0">
                <a:solidFill>
                  <a:schemeClr val="tx1">
                    <a:lumMod val="65000"/>
                    <a:lumOff val="35000"/>
                  </a:schemeClr>
                </a:solidFill>
              </a:rPr>
              <a:t> von der </a:t>
            </a:r>
            <a:r>
              <a:rPr lang="en-US" dirty="0" err="1">
                <a:solidFill>
                  <a:schemeClr val="tx1">
                    <a:lumMod val="65000"/>
                    <a:lumOff val="35000"/>
                  </a:schemeClr>
                </a:solidFill>
              </a:rPr>
              <a:t>letzten</a:t>
            </a:r>
            <a:r>
              <a:rPr lang="en-US" dirty="0">
                <a:solidFill>
                  <a:schemeClr val="tx1">
                    <a:lumMod val="65000"/>
                    <a:lumOff val="35000"/>
                  </a:schemeClr>
                </a:solidFill>
              </a:rPr>
              <a:t> </a:t>
            </a:r>
            <a:r>
              <a:rPr lang="en-US" dirty="0" err="1">
                <a:solidFill>
                  <a:schemeClr val="tx1">
                    <a:lumMod val="65000"/>
                    <a:lumOff val="35000"/>
                  </a:schemeClr>
                </a:solidFill>
              </a:rPr>
              <a:t>gegebenen</a:t>
            </a:r>
            <a:r>
              <a:rPr lang="en-US" dirty="0">
                <a:solidFill>
                  <a:schemeClr val="tx1">
                    <a:lumMod val="65000"/>
                    <a:lumOff val="35000"/>
                  </a:schemeClr>
                </a:solidFill>
              </a:rPr>
              <a:t> </a:t>
            </a:r>
            <a:r>
              <a:rPr lang="en-US" dirty="0" err="1">
                <a:solidFill>
                  <a:schemeClr val="tx1">
                    <a:lumMod val="65000"/>
                    <a:lumOff val="35000"/>
                  </a:schemeClr>
                </a:solidFill>
              </a:rPr>
              <a:t>Dosis</a:t>
            </a:r>
            <a:r>
              <a:rPr lang="en-US" dirty="0">
                <a:solidFill>
                  <a:schemeClr val="tx1">
                    <a:lumMod val="65000"/>
                    <a:lumOff val="35000"/>
                  </a:schemeClr>
                </a:solidFill>
              </a:rPr>
              <a:t> </a:t>
            </a:r>
            <a:r>
              <a:rPr lang="en-US" dirty="0" err="1">
                <a:solidFill>
                  <a:schemeClr val="tx1">
                    <a:lumMod val="65000"/>
                    <a:lumOff val="35000"/>
                  </a:schemeClr>
                </a:solidFill>
              </a:rPr>
              <a:t>Patiromer</a:t>
            </a:r>
            <a:r>
              <a:rPr lang="en-US" dirty="0">
                <a:solidFill>
                  <a:schemeClr val="tx1">
                    <a:lumMod val="65000"/>
                    <a:lumOff val="35000"/>
                  </a:schemeClr>
                </a:solidFill>
              </a:rPr>
              <a:t> </a:t>
            </a:r>
            <a:r>
              <a:rPr lang="en-US" dirty="0" err="1">
                <a:solidFill>
                  <a:schemeClr val="tx1">
                    <a:lumMod val="65000"/>
                    <a:lumOff val="35000"/>
                  </a:schemeClr>
                </a:solidFill>
              </a:rPr>
              <a:t>im</a:t>
            </a:r>
            <a:r>
              <a:rPr lang="en-US" dirty="0">
                <a:solidFill>
                  <a:schemeClr val="tx1">
                    <a:lumMod val="65000"/>
                    <a:lumOff val="35000"/>
                  </a:schemeClr>
                </a:solidFill>
              </a:rPr>
              <a:t> </a:t>
            </a:r>
            <a:r>
              <a:rPr lang="en-US" dirty="0" err="1">
                <a:solidFill>
                  <a:schemeClr val="tx1">
                    <a:lumMod val="65000"/>
                    <a:lumOff val="35000"/>
                  </a:schemeClr>
                </a:solidFill>
              </a:rPr>
              <a:t>Rahmen</a:t>
            </a:r>
            <a:r>
              <a:rPr lang="en-US" dirty="0">
                <a:solidFill>
                  <a:schemeClr val="tx1">
                    <a:lumMod val="65000"/>
                    <a:lumOff val="35000"/>
                  </a:schemeClr>
                </a:solidFill>
              </a:rPr>
              <a:t> der </a:t>
            </a:r>
            <a:r>
              <a:rPr lang="en-US" dirty="0" err="1">
                <a:solidFill>
                  <a:schemeClr val="tx1">
                    <a:lumMod val="65000"/>
                    <a:lumOff val="35000"/>
                  </a:schemeClr>
                </a:solidFill>
              </a:rPr>
              <a:t>Studie</a:t>
            </a:r>
            <a:r>
              <a:rPr lang="en-US" dirty="0">
                <a:solidFill>
                  <a:schemeClr val="tx1">
                    <a:lumMod val="65000"/>
                    <a:lumOff val="35000"/>
                  </a:schemeClr>
                </a:solidFill>
              </a:rPr>
              <a:t>). </a:t>
            </a:r>
            <a:r>
              <a:rPr lang="da-DK" dirty="0">
                <a:solidFill>
                  <a:schemeClr val="tx1">
                    <a:lumMod val="65000"/>
                    <a:lumOff val="35000"/>
                  </a:schemeClr>
                </a:solidFill>
              </a:rPr>
              <a:t>K</a:t>
            </a:r>
            <a:r>
              <a:rPr lang="da-DK" baseline="30000" dirty="0">
                <a:solidFill>
                  <a:schemeClr val="tx1">
                    <a:lumMod val="65000"/>
                    <a:lumOff val="35000"/>
                  </a:schemeClr>
                </a:solidFill>
              </a:rPr>
              <a:t>+</a:t>
            </a:r>
            <a:r>
              <a:rPr lang="da-DK" dirty="0">
                <a:solidFill>
                  <a:schemeClr val="tx1">
                    <a:lumMod val="65000"/>
                    <a:lumOff val="35000"/>
                  </a:schemeClr>
                </a:solidFill>
              </a:rPr>
              <a:t>, Kalium.</a:t>
            </a:r>
          </a:p>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solidFill>
                  <a:prstClr val="black"/>
                </a:solidFill>
              </a:rPr>
              <a:pPr/>
              <a:t>54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3171401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55</a:t>
            </a:fld>
            <a:endParaRPr lang="de-DE" altLang="de-DE"/>
          </a:p>
        </p:txBody>
      </p:sp>
    </p:spTree>
    <p:extLst>
      <p:ext uri="{BB962C8B-B14F-4D97-AF65-F5344CB8AC3E}">
        <p14:creationId xmlns:p14="http://schemas.microsoft.com/office/powerpoint/2010/main" val="1543170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EB8E72-70F8-4B54-BF2E-FB00A0E1668D}" type="slidenum">
              <a:rPr lang="de-DE" smtClean="0"/>
              <a:pPr/>
              <a:t>59</a:t>
            </a:fld>
            <a:endParaRPr lang="de-DE"/>
          </a:p>
        </p:txBody>
      </p:sp>
    </p:spTree>
    <p:extLst>
      <p:ext uri="{BB962C8B-B14F-4D97-AF65-F5344CB8AC3E}">
        <p14:creationId xmlns:p14="http://schemas.microsoft.com/office/powerpoint/2010/main" val="3501615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61</a:t>
            </a:fld>
            <a:endParaRPr lang="de-DE" altLang="de-DE"/>
          </a:p>
        </p:txBody>
      </p:sp>
    </p:spTree>
    <p:extLst>
      <p:ext uri="{BB962C8B-B14F-4D97-AF65-F5344CB8AC3E}">
        <p14:creationId xmlns:p14="http://schemas.microsoft.com/office/powerpoint/2010/main" val="123423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63</a:t>
            </a:fld>
            <a:endParaRPr lang="de-DE" altLang="de-DE"/>
          </a:p>
        </p:txBody>
      </p:sp>
    </p:spTree>
    <p:extLst>
      <p:ext uri="{BB962C8B-B14F-4D97-AF65-F5344CB8AC3E}">
        <p14:creationId xmlns:p14="http://schemas.microsoft.com/office/powerpoint/2010/main" val="114995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592F014-CEE0-453A-8F7D-3D61421BC3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65D5416-3668-496A-B4DF-EF0B2D52C741}" type="slidenum">
              <a:rPr lang="de-DE" altLang="de-DE" sz="1200" smtClean="0"/>
              <a:pPr/>
              <a:t>65</a:t>
            </a:fld>
            <a:endParaRPr lang="de-DE" altLang="de-DE" sz="1200"/>
          </a:p>
        </p:txBody>
      </p:sp>
      <p:sp>
        <p:nvSpPr>
          <p:cNvPr id="15363" name="Rectangle 2">
            <a:extLst>
              <a:ext uri="{FF2B5EF4-FFF2-40B4-BE49-F238E27FC236}">
                <a16:creationId xmlns:a16="http://schemas.microsoft.com/office/drawing/2014/main" id="{E3452AAB-0F4F-46F8-B30A-0F368EEE631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640FF8AC-D186-4E60-BBB1-8D5C19C1B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0989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66</a:t>
            </a:fld>
            <a:endParaRPr lang="de-DE" altLang="de-DE"/>
          </a:p>
        </p:txBody>
      </p:sp>
    </p:spTree>
    <p:extLst>
      <p:ext uri="{BB962C8B-B14F-4D97-AF65-F5344CB8AC3E}">
        <p14:creationId xmlns:p14="http://schemas.microsoft.com/office/powerpoint/2010/main" val="389763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68</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37712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SegoeUI-Bold"/>
              </a:rPr>
              <a:t>Fig. 1. A </a:t>
            </a:r>
            <a:r>
              <a:rPr lang="en-US" sz="1800" b="0" i="0" u="none" strike="noStrike" baseline="0" dirty="0">
                <a:latin typeface="Cambria" panose="02040503050406030204" pitchFamily="18" charset="0"/>
              </a:rPr>
              <a:t>Changes of urinary sodium excretion fraction in response to furosemide administration. A shift of</a:t>
            </a:r>
          </a:p>
          <a:p>
            <a:pPr algn="l"/>
            <a:r>
              <a:rPr lang="en-US" sz="1800" b="0" i="0" u="none" strike="noStrike" baseline="0" dirty="0">
                <a:latin typeface="Cambria" panose="02040503050406030204" pitchFamily="18" charset="0"/>
              </a:rPr>
              <a:t>the dose-response curve is evident in CHF patients. </a:t>
            </a:r>
            <a:r>
              <a:rPr lang="en-US" sz="1800" b="1" i="0" u="none" strike="noStrike" baseline="0" dirty="0">
                <a:latin typeface="SegoeUI-Bold"/>
              </a:rPr>
              <a:t>B </a:t>
            </a:r>
            <a:r>
              <a:rPr lang="en-US" sz="1800" b="0" i="0" u="none" strike="noStrike" baseline="0" dirty="0">
                <a:latin typeface="Cambria" panose="02040503050406030204" pitchFamily="18" charset="0"/>
              </a:rPr>
              <a:t>Relationship between serum chloride and the probability</a:t>
            </a:r>
          </a:p>
          <a:p>
            <a:pPr algn="l"/>
            <a:r>
              <a:rPr lang="de-DE" sz="1800" b="0" i="0" u="none" strike="noStrike" baseline="0" dirty="0">
                <a:latin typeface="Cambria" panose="02040503050406030204" pitchFamily="18" charset="0"/>
              </a:rPr>
              <a:t>of </a:t>
            </a:r>
            <a:r>
              <a:rPr lang="de-DE" sz="1800" b="0" i="0" u="none" strike="noStrike" baseline="0" dirty="0" err="1">
                <a:latin typeface="Cambria" panose="02040503050406030204" pitchFamily="18" charset="0"/>
              </a:rPr>
              <a:t>developing</a:t>
            </a:r>
            <a:r>
              <a:rPr lang="de-DE" sz="1800" b="0" i="0" u="none" strike="noStrike" baseline="0" dirty="0">
                <a:latin typeface="Cambria" panose="02040503050406030204" pitchFamily="18" charset="0"/>
              </a:rPr>
              <a:t> </a:t>
            </a:r>
            <a:r>
              <a:rPr lang="de-DE" sz="1800" b="0" i="0" u="none" strike="noStrike" baseline="0" dirty="0" err="1">
                <a:latin typeface="Cambria" panose="02040503050406030204" pitchFamily="18" charset="0"/>
              </a:rPr>
              <a:t>diuretic</a:t>
            </a:r>
            <a:r>
              <a:rPr lang="de-DE" sz="1800" b="0" i="0" u="none" strike="noStrike" baseline="0" dirty="0">
                <a:latin typeface="Cambria" panose="02040503050406030204" pitchFamily="18" charset="0"/>
              </a:rPr>
              <a:t> </a:t>
            </a:r>
            <a:r>
              <a:rPr lang="de-DE" sz="1800" b="0" i="0" u="none" strike="noStrike" baseline="0" dirty="0" err="1">
                <a:latin typeface="Cambria" panose="02040503050406030204" pitchFamily="18" charset="0"/>
              </a:rPr>
              <a:t>resistance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70</a:t>
            </a:fld>
            <a:endParaRPr lang="de-DE" altLang="de-DE"/>
          </a:p>
        </p:txBody>
      </p:sp>
    </p:spTree>
    <p:extLst>
      <p:ext uri="{BB962C8B-B14F-4D97-AF65-F5344CB8AC3E}">
        <p14:creationId xmlns:p14="http://schemas.microsoft.com/office/powerpoint/2010/main" val="3007241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5</a:t>
            </a:fld>
            <a:endParaRPr lang="de-DE" altLang="de-DE"/>
          </a:p>
        </p:txBody>
      </p:sp>
    </p:spTree>
    <p:extLst>
      <p:ext uri="{BB962C8B-B14F-4D97-AF65-F5344CB8AC3E}">
        <p14:creationId xmlns:p14="http://schemas.microsoft.com/office/powerpoint/2010/main" val="551791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71</a:t>
            </a:fld>
            <a:endParaRPr lang="de-DE" altLang="de-DE"/>
          </a:p>
        </p:txBody>
      </p:sp>
    </p:spTree>
    <p:extLst>
      <p:ext uri="{BB962C8B-B14F-4D97-AF65-F5344CB8AC3E}">
        <p14:creationId xmlns:p14="http://schemas.microsoft.com/office/powerpoint/2010/main" val="1048277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EB8E72-70F8-4B54-BF2E-FB00A0E1668D}" type="slidenum">
              <a:rPr lang="de-DE" smtClean="0"/>
              <a:pPr/>
              <a:t>75</a:t>
            </a:fld>
            <a:endParaRPr lang="de-DE"/>
          </a:p>
        </p:txBody>
      </p:sp>
    </p:spTree>
    <p:extLst>
      <p:ext uri="{BB962C8B-B14F-4D97-AF65-F5344CB8AC3E}">
        <p14:creationId xmlns:p14="http://schemas.microsoft.com/office/powerpoint/2010/main" val="3575121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EB8E72-70F8-4B54-BF2E-FB00A0E1668D}" type="slidenum">
              <a:rPr lang="de-DE" smtClean="0"/>
              <a:pPr/>
              <a:t>76</a:t>
            </a:fld>
            <a:endParaRPr lang="de-DE"/>
          </a:p>
        </p:txBody>
      </p:sp>
    </p:spTree>
    <p:extLst>
      <p:ext uri="{BB962C8B-B14F-4D97-AF65-F5344CB8AC3E}">
        <p14:creationId xmlns:p14="http://schemas.microsoft.com/office/powerpoint/2010/main" val="1076787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ea typeface="ＭＳ Ｐゴシック" panose="020B0600070205080204" pitchFamily="34" charset="-128"/>
              </a:rPr>
              <a:t>The rate of cardiovascular events increased substantially with the progressive decreases in estimated GFR in 1,120,295 ambulatory patients from the USA who had not undergone dialysis or kidney transplantation. A total of 138,291 cardiovascular events occurred between 1996 and 2000.</a:t>
            </a:r>
            <a:r>
              <a:rPr lang="en-US" altLang="de-DE" baseline="30000">
                <a:latin typeface="Arial" panose="020B0604020202020204" pitchFamily="34" charset="0"/>
                <a:ea typeface="ＭＳ Ｐゴシック" panose="020B0600070205080204" pitchFamily="34" charset="-128"/>
                <a:hlinkClick r:id="rId3"/>
              </a:rPr>
              <a:t>3</a:t>
            </a:r>
            <a:r>
              <a:rPr lang="en-US" altLang="de-DE">
                <a:latin typeface="Arial" panose="020B0604020202020204" pitchFamily="34" charset="0"/>
                <a:ea typeface="ＭＳ Ｐゴシック" panose="020B0600070205080204" pitchFamily="34" charset="-128"/>
              </a:rPr>
              <a:t> A cardiovascular event was defined as hospitalization for coronary heart disease, heart failure, ischemic stroke and peripheral arterial disease. </a:t>
            </a:r>
            <a:endParaRPr lang="de-DE" altLang="de-DE">
              <a:latin typeface="Arial" panose="020B0604020202020204" pitchFamily="34" charset="0"/>
              <a:ea typeface="ＭＳ Ｐゴシック" panose="020B0600070205080204" pitchFamily="34" charset="-128"/>
            </a:endParaRPr>
          </a:p>
        </p:txBody>
      </p:sp>
      <p:sp>
        <p:nvSpPr>
          <p:cNvPr id="614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BB9A62B-5A06-443D-8844-AFAA49725206}" type="slidenum">
              <a:rPr lang="de-DE" altLang="de-DE" sz="1200" smtClean="0"/>
              <a:pPr/>
              <a:t>77</a:t>
            </a:fld>
            <a:endParaRPr lang="de-DE" altLang="de-DE" sz="1200"/>
          </a:p>
        </p:txBody>
      </p:sp>
    </p:spTree>
    <p:extLst>
      <p:ext uri="{BB962C8B-B14F-4D97-AF65-F5344CB8AC3E}">
        <p14:creationId xmlns:p14="http://schemas.microsoft.com/office/powerpoint/2010/main" val="1557842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64887F85-DAB9-4601-B97B-A3E3ADF4565A}"/>
              </a:ext>
            </a:extLst>
          </p:cNvPr>
          <p:cNvSpPr>
            <a:spLocks noGrp="1" noRot="1" noChangeAspect="1" noTextEdit="1"/>
          </p:cNvSpPr>
          <p:nvPr>
            <p:ph type="sldImg"/>
          </p:nvPr>
        </p:nvSpPr>
        <p:spPr>
          <a:ln/>
        </p:spPr>
      </p:sp>
      <p:sp>
        <p:nvSpPr>
          <p:cNvPr id="67587" name="Notizenplatzhalter 2">
            <a:extLst>
              <a:ext uri="{FF2B5EF4-FFF2-40B4-BE49-F238E27FC236}">
                <a16:creationId xmlns:a16="http://schemas.microsoft.com/office/drawing/2014/main" id="{D97C723D-1B2F-408A-B11E-5057864075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ea typeface="ＭＳ Ｐゴシック" panose="020B0600070205080204" pitchFamily="34" charset="-128"/>
              </a:rPr>
              <a:t>Typical light microscopy images of arteries from a postmortem study</a:t>
            </a:r>
            <a:r>
              <a:rPr lang="en-US" altLang="de-DE" baseline="30000">
                <a:latin typeface="Arial" panose="020B0604020202020204" pitchFamily="34" charset="0"/>
                <a:ea typeface="ＭＳ Ｐゴシック" panose="020B0600070205080204" pitchFamily="34" charset="-128"/>
                <a:hlinkClick r:id="rId3"/>
              </a:rPr>
              <a:t>98</a:t>
            </a:r>
            <a:r>
              <a:rPr lang="en-US" altLang="de-DE">
                <a:latin typeface="Arial" panose="020B0604020202020204" pitchFamily="34" charset="0"/>
                <a:ea typeface="ＭＳ Ｐゴシック" panose="020B0600070205080204" pitchFamily="34" charset="-128"/>
              </a:rPr>
              <a:t> of patients with CKD: a | stages 1–2 CKD; b | stage 3a CKD; c | stage 3b CKD; and d | stages 4–5 CKD. Stenosis rates of respective arteries were (a) 36.8%, (b) 42.3%, (c) 54.2%, and (d) 58.9%. The dark purple areas (indicated by arrows) in panels b and d show focal calcifications at arterial plaque sites.</a:t>
            </a:r>
            <a:endParaRPr lang="de-DE" altLang="de-DE">
              <a:latin typeface="Arial" panose="020B0604020202020204" pitchFamily="34" charset="0"/>
              <a:ea typeface="ＭＳ Ｐゴシック" panose="020B0600070205080204" pitchFamily="34" charset="-128"/>
            </a:endParaRPr>
          </a:p>
        </p:txBody>
      </p:sp>
      <p:sp>
        <p:nvSpPr>
          <p:cNvPr id="67588" name="Foliennummernplatzhalter 3">
            <a:extLst>
              <a:ext uri="{FF2B5EF4-FFF2-40B4-BE49-F238E27FC236}">
                <a16:creationId xmlns:a16="http://schemas.microsoft.com/office/drawing/2014/main" id="{435A265D-385E-4B9A-A0CA-3DF37D6CA0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1094814-918E-4343-89C6-2A09DC74E017}" type="slidenum">
              <a:rPr lang="de-DE" altLang="de-DE" sz="1200" smtClean="0"/>
              <a:pPr/>
              <a:t>78</a:t>
            </a:fld>
            <a:endParaRPr lang="de-DE" altLang="de-DE" sz="1200"/>
          </a:p>
        </p:txBody>
      </p:sp>
    </p:spTree>
    <p:extLst>
      <p:ext uri="{BB962C8B-B14F-4D97-AF65-F5344CB8AC3E}">
        <p14:creationId xmlns:p14="http://schemas.microsoft.com/office/powerpoint/2010/main" val="1423961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80</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1001006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sz="1800" b="0" i="0" u="none" strike="noStrike" baseline="0" dirty="0">
              <a:solidFill>
                <a:srgbClr val="000000"/>
              </a:solidFill>
              <a:latin typeface="Myriad Pro SemiCond"/>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b="0" i="0" u="none" strike="noStrike" baseline="0" dirty="0">
                <a:solidFill>
                  <a:srgbClr val="000000"/>
                </a:solidFill>
                <a:latin typeface="Myriad Pro SemiCond"/>
              </a:rPr>
              <a:t> </a:t>
            </a:r>
            <a:r>
              <a:rPr lang="de-DE" sz="1800" b="0" i="0" u="none" strike="noStrike" baseline="0" dirty="0">
                <a:latin typeface="Myriad Pro Light SemiCond"/>
              </a:rPr>
              <a:t>P.A. </a:t>
            </a:r>
            <a:r>
              <a:rPr lang="de-DE" sz="1800" b="0" i="0" u="none" strike="noStrike" baseline="0" dirty="0" err="1">
                <a:latin typeface="Myriad Pro Light SemiCond"/>
              </a:rPr>
              <a:t>Thürmann</a:t>
            </a:r>
            <a:r>
              <a:rPr lang="de-DE" sz="1800" b="0" i="0" u="none" strike="noStrike" baseline="0" dirty="0">
                <a:latin typeface="Myriad Pro Light SemiCond"/>
              </a:rPr>
              <a:t>, S. Schmiedl</a:t>
            </a:r>
            <a:r>
              <a:rPr lang="de-DE" sz="1800" b="0" i="0" u="none" strike="noStrike" baseline="0" dirty="0">
                <a:solidFill>
                  <a:schemeClr val="tx1"/>
                </a:solidFill>
                <a:latin typeface="Myriad Pro Light SemiCond"/>
              </a:rPr>
              <a:t>: </a:t>
            </a:r>
            <a:r>
              <a:rPr lang="de-DE" sz="1800" b="1" i="0" u="none" strike="noStrike" baseline="0" dirty="0">
                <a:solidFill>
                  <a:srgbClr val="005BA8"/>
                </a:solidFill>
                <a:latin typeface="Myriad Pro SemiCond"/>
              </a:rPr>
              <a:t>Pharmakotherapie alter Patienten</a:t>
            </a:r>
            <a:endParaRPr lang="de-DE" sz="1800" b="0" i="0" u="none" strike="noStrike" baseline="0" dirty="0">
              <a:solidFill>
                <a:srgbClr val="000000"/>
              </a:solidFill>
              <a:latin typeface="Myriad Pro SemiCond"/>
            </a:endParaRPr>
          </a:p>
          <a:p>
            <a:r>
              <a:rPr lang="sv-SE" sz="1800" b="0" i="0" u="none" strike="noStrike" baseline="0" dirty="0">
                <a:latin typeface="Myriad Pro SemiCond"/>
              </a:rPr>
              <a:t>Med </a:t>
            </a:r>
            <a:r>
              <a:rPr lang="sv-SE" sz="1800" b="0" i="0" u="none" strike="noStrike" baseline="0" dirty="0" err="1">
                <a:latin typeface="Myriad Pro SemiCond"/>
              </a:rPr>
              <a:t>Klin</a:t>
            </a:r>
            <a:r>
              <a:rPr lang="sv-SE" sz="1800" b="0" i="0" u="none" strike="noStrike" baseline="0" dirty="0">
                <a:latin typeface="Myriad Pro SemiCond"/>
              </a:rPr>
              <a:t> Intensivmed 2011 · 106:16–23</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81</a:t>
            </a:fld>
            <a:endParaRPr lang="de-DE" altLang="de-DE"/>
          </a:p>
        </p:txBody>
      </p:sp>
    </p:spTree>
    <p:extLst>
      <p:ext uri="{BB962C8B-B14F-4D97-AF65-F5344CB8AC3E}">
        <p14:creationId xmlns:p14="http://schemas.microsoft.com/office/powerpoint/2010/main" val="1905723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82</a:t>
            </a:fld>
            <a:endParaRPr lang="de-DE" altLang="de-DE"/>
          </a:p>
        </p:txBody>
      </p:sp>
    </p:spTree>
    <p:extLst>
      <p:ext uri="{BB962C8B-B14F-4D97-AF65-F5344CB8AC3E}">
        <p14:creationId xmlns:p14="http://schemas.microsoft.com/office/powerpoint/2010/main" val="2202361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83</a:t>
            </a:fld>
            <a:endParaRPr lang="de-DE" altLang="de-DE"/>
          </a:p>
        </p:txBody>
      </p:sp>
    </p:spTree>
    <p:extLst>
      <p:ext uri="{BB962C8B-B14F-4D97-AF65-F5344CB8AC3E}">
        <p14:creationId xmlns:p14="http://schemas.microsoft.com/office/powerpoint/2010/main" val="299872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84</a:t>
            </a:fld>
            <a:endParaRPr lang="de-DE" altLang="de-DE"/>
          </a:p>
        </p:txBody>
      </p:sp>
    </p:spTree>
    <p:extLst>
      <p:ext uri="{BB962C8B-B14F-4D97-AF65-F5344CB8AC3E}">
        <p14:creationId xmlns:p14="http://schemas.microsoft.com/office/powerpoint/2010/main" val="234375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 </a:t>
            </a:r>
            <a:endParaRPr lang="en-US" altLang="en-US" dirty="0">
              <a:latin typeface="Arial" pitchFamily="34" charset="0"/>
              <a:ea typeface="Arial" pitchFamily="34" charset="0"/>
            </a:endParaRPr>
          </a:p>
          <a:p>
            <a:pPr marL="0" lvl="0" indent="0"/>
            <a:r>
              <a:rPr lang="en-US" altLang="en-US" dirty="0">
                <a:latin typeface="Arial" pitchFamily="34" charset="0"/>
                <a:ea typeface="Arial" pitchFamily="34" charset="0"/>
              </a:rPr>
              <a:t>Unless provided in the caption above, the following copyright applies to the content of this slide: © The Author(s) 2020. Published by Oxford University Press on behalf of ERA-EDTA. All rights </a:t>
            </a:r>
            <a:r>
              <a:rPr lang="en-US" altLang="en-US" dirty="0" err="1">
                <a:latin typeface="Arial" pitchFamily="34" charset="0"/>
                <a:ea typeface="Arial" pitchFamily="34" charset="0"/>
              </a:rPr>
              <a:t>reserved.This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9FE5FC4-AF21-43C3-B630-1ED6B6A8179D}" type="slidenum">
              <a:rPr lang="en-US" altLang="en-US" sz="1200"/>
              <a:t>7</a:t>
            </a:fld>
            <a:endParaRPr lang="en-US" altLang="en-US" sz="1200"/>
          </a:p>
        </p:txBody>
      </p:sp>
    </p:spTree>
    <p:extLst>
      <p:ext uri="{BB962C8B-B14F-4D97-AF65-F5344CB8AC3E}">
        <p14:creationId xmlns:p14="http://schemas.microsoft.com/office/powerpoint/2010/main" val="1651979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86</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4041107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141065-C82A-4765-BCBA-5E37DE59FBE1}" type="slidenum">
              <a:rPr lang="de-DE" altLang="de-DE" smtClean="0"/>
              <a:pPr>
                <a:spcBef>
                  <a:spcPct val="0"/>
                </a:spcBef>
              </a:pPr>
              <a:t>89</a:t>
            </a:fld>
            <a:endParaRPr lang="de-DE" altLang="de-DE"/>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90473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E67895C1-271A-4D75-BDE8-C5C2ECE3D6AE}"/>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DC6A47BA-DDAB-42C0-ACE2-1A9381E9E09D}"/>
              </a:ext>
            </a:extLst>
          </p:cNvPr>
          <p:cNvSpPr>
            <a:spLocks noGrp="1"/>
          </p:cNvSpPr>
          <p:nvPr>
            <p:ph type="body" idx="1"/>
          </p:nvPr>
        </p:nvSpPr>
        <p:spPr/>
        <p:txBody>
          <a:bodyPr/>
          <a:lstStyle/>
          <a:p>
            <a:pPr fontAlgn="auto">
              <a:spcBef>
                <a:spcPts val="0"/>
              </a:spcBef>
              <a:spcAft>
                <a:spcPts val="0"/>
              </a:spcAft>
              <a:defRPr/>
            </a:pPr>
            <a:r>
              <a:rPr lang="de-DE" dirty="0"/>
              <a:t>Warum ist es notwendig sich mit den kognitiven Fähigkeiten bei Patienten mit chronischer Niereninsuffizient zu beschäftigen?</a:t>
            </a:r>
          </a:p>
          <a:p>
            <a:pPr marL="228600" indent="-228600" fontAlgn="auto">
              <a:spcBef>
                <a:spcPts val="0"/>
              </a:spcBef>
              <a:spcAft>
                <a:spcPts val="0"/>
              </a:spcAft>
              <a:buFontTx/>
              <a:buAutoNum type="arabicPeriod"/>
              <a:defRPr/>
            </a:pPr>
            <a:r>
              <a:rPr lang="de-DE" dirty="0"/>
              <a:t>Nimmt die Zahl der Betroffenen in der Bevölkerung mit zunehmendem Lebensalter zu. Nach neusten </a:t>
            </a:r>
            <a:r>
              <a:rPr lang="de-DE" dirty="0" err="1"/>
              <a:t>daten</a:t>
            </a:r>
            <a:r>
              <a:rPr lang="de-DE" dirty="0"/>
              <a:t> aus den USA leiden 1/3 aller über 60-jährigen an einer Nierenfunktionseinschränkung.</a:t>
            </a:r>
          </a:p>
          <a:p>
            <a:pPr marL="228600" indent="-228600" fontAlgn="auto">
              <a:spcBef>
                <a:spcPts val="0"/>
              </a:spcBef>
              <a:spcAft>
                <a:spcPts val="0"/>
              </a:spcAft>
              <a:buFontTx/>
              <a:buAutoNum type="arabicPeriod"/>
              <a:defRPr/>
            </a:pPr>
            <a:r>
              <a:rPr lang="de-DE" dirty="0"/>
              <a:t>Die Zahl der Patienten die Dialysepflichtig ist oder transplantiert ist steigt ebenfalls dramatisch an. Bei diesen Patienten, die häufig zwischen 15-20 verschiedene Pharmaka am Tag zu unterschiedlichen Zeitpunkten einnehmen müssen ist ein Überblick über die </a:t>
            </a:r>
            <a:r>
              <a:rPr lang="de-DE" dirty="0" err="1"/>
              <a:t>cognitiven</a:t>
            </a:r>
            <a:r>
              <a:rPr lang="de-DE" dirty="0"/>
              <a:t> Fähigkeiten ebenfalls erforderlich. </a:t>
            </a:r>
          </a:p>
        </p:txBody>
      </p:sp>
      <p:sp>
        <p:nvSpPr>
          <p:cNvPr id="11268" name="Foliennummernplatzhalter 3">
            <a:extLst>
              <a:ext uri="{FF2B5EF4-FFF2-40B4-BE49-F238E27FC236}">
                <a16:creationId xmlns:a16="http://schemas.microsoft.com/office/drawing/2014/main" id="{09DBC41A-8C6C-4BCE-8DBA-D83B60DF49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AB8B0ED4-0521-483E-8CBA-C72AF04E606D}" type="slidenum">
              <a:rPr lang="de-DE" altLang="de-DE" smtClean="0">
                <a:solidFill>
                  <a:srgbClr val="000000"/>
                </a:solidFill>
                <a:latin typeface="Calibri" panose="020F0502020204030204" pitchFamily="34" charset="0"/>
              </a:rPr>
              <a:pPr eaLnBrk="1" hangingPunct="1">
                <a:spcBef>
                  <a:spcPct val="0"/>
                </a:spcBef>
              </a:pPr>
              <a:t>90</a:t>
            </a:fld>
            <a:endParaRPr lang="de-DE" altLang="de-DE">
              <a:solidFill>
                <a:srgbClr val="000000"/>
              </a:solidFill>
              <a:latin typeface="Calibri" panose="020F0502020204030204" pitchFamily="34" charset="0"/>
            </a:endParaRPr>
          </a:p>
        </p:txBody>
      </p:sp>
    </p:spTree>
    <p:extLst>
      <p:ext uri="{BB962C8B-B14F-4D97-AF65-F5344CB8AC3E}">
        <p14:creationId xmlns:p14="http://schemas.microsoft.com/office/powerpoint/2010/main" val="845155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7A8FF0-3718-4148-BF08-533E9FD04CF5}"/>
              </a:ext>
            </a:extLst>
          </p:cNvPr>
          <p:cNvSpPr>
            <a:spLocks noGrp="1" noChangeArrowheads="1"/>
          </p:cNvSpPr>
          <p:nvPr>
            <p:ph type="sldNum" sz="quarter" idx="5"/>
          </p:nvPr>
        </p:nvSpPr>
        <p:spPr>
          <a:ln/>
        </p:spPr>
        <p:txBody>
          <a:bodyPr/>
          <a:lstStyle/>
          <a:p>
            <a:fld id="{B6828B3E-4FF6-4459-A7C4-10B7B974AF53}" type="slidenum">
              <a:rPr lang="de-DE" altLang="de-DE"/>
              <a:pPr/>
              <a:t>91</a:t>
            </a:fld>
            <a:endParaRPr lang="de-DE" altLang="de-DE"/>
          </a:p>
        </p:txBody>
      </p:sp>
      <p:sp>
        <p:nvSpPr>
          <p:cNvPr id="116738" name="Rectangle 2">
            <a:extLst>
              <a:ext uri="{FF2B5EF4-FFF2-40B4-BE49-F238E27FC236}">
                <a16:creationId xmlns:a16="http://schemas.microsoft.com/office/drawing/2014/main" id="{877C61E8-57B5-4386-9F6C-D582B222E507}"/>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D33F6E8C-7AE2-4379-8D5B-6F66E4AA33BA}"/>
              </a:ext>
            </a:extLst>
          </p:cNvPr>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1955546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dirty="0">
                <a:solidFill>
                  <a:srgbClr val="333333"/>
                </a:solidFill>
                <a:effectLst/>
                <a:latin typeface="Montserrat" panose="00000500000000000000" pitchFamily="2" charset="0"/>
              </a:rPr>
              <a:t>Figure 2. </a:t>
            </a:r>
            <a:r>
              <a:rPr lang="de-DE" b="1" i="0" dirty="0" err="1">
                <a:solidFill>
                  <a:srgbClr val="333333"/>
                </a:solidFill>
                <a:effectLst/>
                <a:latin typeface="Montserrat" panose="00000500000000000000" pitchFamily="2" charset="0"/>
              </a:rPr>
              <a:t>Holistic</a:t>
            </a:r>
            <a:r>
              <a:rPr lang="de-DE" b="1" i="0" dirty="0">
                <a:solidFill>
                  <a:srgbClr val="333333"/>
                </a:solidFill>
                <a:effectLst/>
                <a:latin typeface="Montserrat" panose="00000500000000000000" pitchFamily="2" charset="0"/>
              </a:rPr>
              <a:t> </a:t>
            </a:r>
            <a:r>
              <a:rPr lang="de-DE" b="1" i="0" dirty="0" err="1">
                <a:solidFill>
                  <a:srgbClr val="333333"/>
                </a:solidFill>
                <a:effectLst/>
                <a:latin typeface="Montserrat" panose="00000500000000000000" pitchFamily="2" charset="0"/>
              </a:rPr>
              <a:t>approach</a:t>
            </a:r>
            <a:r>
              <a:rPr lang="de-DE" b="1" i="0" dirty="0">
                <a:solidFill>
                  <a:srgbClr val="333333"/>
                </a:solidFill>
                <a:effectLst/>
                <a:latin typeface="Montserrat" panose="00000500000000000000" pitchFamily="2" charset="0"/>
              </a:rPr>
              <a:t> </a:t>
            </a:r>
            <a:r>
              <a:rPr lang="de-DE" b="1" i="0" dirty="0" err="1">
                <a:solidFill>
                  <a:srgbClr val="333333"/>
                </a:solidFill>
                <a:effectLst/>
                <a:latin typeface="Montserrat" panose="00000500000000000000" pitchFamily="2" charset="0"/>
              </a:rPr>
              <a:t>for</a:t>
            </a:r>
            <a:r>
              <a:rPr lang="de-DE" b="1" i="0" dirty="0">
                <a:solidFill>
                  <a:srgbClr val="333333"/>
                </a:solidFill>
                <a:effectLst/>
                <a:latin typeface="Montserrat" panose="00000500000000000000" pitchFamily="2" charset="0"/>
              </a:rPr>
              <a:t> </a:t>
            </a:r>
            <a:r>
              <a:rPr lang="de-DE" b="1" i="0" dirty="0" err="1">
                <a:solidFill>
                  <a:srgbClr val="333333"/>
                </a:solidFill>
                <a:effectLst/>
                <a:latin typeface="Montserrat" panose="00000500000000000000" pitchFamily="2" charset="0"/>
              </a:rPr>
              <a:t>improving</a:t>
            </a:r>
            <a:r>
              <a:rPr lang="de-DE" b="1" i="0" dirty="0">
                <a:solidFill>
                  <a:srgbClr val="333333"/>
                </a:solidFill>
                <a:effectLst/>
                <a:latin typeface="Montserrat" panose="00000500000000000000" pitchFamily="2" charset="0"/>
              </a:rPr>
              <a:t> </a:t>
            </a:r>
            <a:r>
              <a:rPr lang="de-DE" b="1" i="0" dirty="0" err="1">
                <a:solidFill>
                  <a:srgbClr val="333333"/>
                </a:solidFill>
                <a:effectLst/>
                <a:latin typeface="Montserrat" panose="00000500000000000000" pitchFamily="2" charset="0"/>
              </a:rPr>
              <a:t>outcomes</a:t>
            </a:r>
            <a:r>
              <a:rPr lang="de-DE" b="1" i="0" dirty="0">
                <a:solidFill>
                  <a:srgbClr val="333333"/>
                </a:solidFill>
                <a:effectLst/>
                <a:latin typeface="Montserrat" panose="00000500000000000000" pitchFamily="2" charset="0"/>
              </a:rPr>
              <a:t> in </a:t>
            </a:r>
            <a:r>
              <a:rPr lang="de-DE" b="1" i="0" dirty="0" err="1">
                <a:solidFill>
                  <a:srgbClr val="333333"/>
                </a:solidFill>
                <a:effectLst/>
                <a:latin typeface="Montserrat" panose="00000500000000000000" pitchFamily="2" charset="0"/>
              </a:rPr>
              <a:t>patients</a:t>
            </a:r>
            <a:r>
              <a:rPr lang="de-DE" b="1" i="0" dirty="0">
                <a:solidFill>
                  <a:srgbClr val="333333"/>
                </a:solidFill>
                <a:effectLst/>
                <a:latin typeface="Montserrat" panose="00000500000000000000" pitchFamily="2" charset="0"/>
              </a:rPr>
              <a:t> </a:t>
            </a:r>
            <a:r>
              <a:rPr lang="de-DE" b="1" i="0" dirty="0" err="1">
                <a:solidFill>
                  <a:srgbClr val="333333"/>
                </a:solidFill>
                <a:effectLst/>
                <a:latin typeface="Montserrat" panose="00000500000000000000" pitchFamily="2" charset="0"/>
              </a:rPr>
              <a:t>with</a:t>
            </a:r>
            <a:r>
              <a:rPr lang="de-DE" b="1" i="0" dirty="0">
                <a:solidFill>
                  <a:srgbClr val="333333"/>
                </a:solidFill>
                <a:effectLst/>
                <a:latin typeface="Montserrat" panose="00000500000000000000" pitchFamily="2" charset="0"/>
              </a:rPr>
              <a:t> </a:t>
            </a:r>
            <a:r>
              <a:rPr lang="de-DE" b="1" i="0" dirty="0" err="1">
                <a:solidFill>
                  <a:srgbClr val="333333"/>
                </a:solidFill>
                <a:effectLst/>
                <a:latin typeface="Montserrat" panose="00000500000000000000" pitchFamily="2" charset="0"/>
              </a:rPr>
              <a:t>diabetes</a:t>
            </a:r>
            <a:r>
              <a:rPr lang="de-DE" b="1" i="0" dirty="0">
                <a:solidFill>
                  <a:srgbClr val="333333"/>
                </a:solidFill>
                <a:effectLst/>
                <a:latin typeface="Montserrat" panose="00000500000000000000" pitchFamily="2" charset="0"/>
              </a:rPr>
              <a:t> and </a:t>
            </a:r>
            <a:r>
              <a:rPr lang="de-DE" b="1" i="0" dirty="0" err="1">
                <a:solidFill>
                  <a:srgbClr val="333333"/>
                </a:solidFill>
                <a:effectLst/>
                <a:latin typeface="Montserrat" panose="00000500000000000000" pitchFamily="2" charset="0"/>
              </a:rPr>
              <a:t>CKD.</a:t>
            </a:r>
            <a:r>
              <a:rPr lang="de-DE" b="0" i="0" dirty="0" err="1">
                <a:solidFill>
                  <a:srgbClr val="707070"/>
                </a:solidFill>
                <a:effectLst/>
                <a:latin typeface="Noto Serif JP"/>
              </a:rPr>
              <a:t>Icons</a:t>
            </a:r>
            <a:r>
              <a:rPr lang="de-DE" b="0" i="0" dirty="0">
                <a:solidFill>
                  <a:srgbClr val="707070"/>
                </a:solidFill>
                <a:effectLst/>
                <a:latin typeface="Noto Serif JP"/>
              </a:rPr>
              <a:t> </a:t>
            </a:r>
            <a:r>
              <a:rPr lang="de-DE" b="0" i="0" dirty="0" err="1">
                <a:solidFill>
                  <a:srgbClr val="707070"/>
                </a:solidFill>
                <a:effectLst/>
                <a:latin typeface="Noto Serif JP"/>
              </a:rPr>
              <a:t>indicate</a:t>
            </a:r>
            <a:r>
              <a:rPr lang="de-DE" b="0" i="0" dirty="0">
                <a:solidFill>
                  <a:srgbClr val="707070"/>
                </a:solidFill>
                <a:effectLst/>
                <a:latin typeface="Noto Serif JP"/>
              </a:rPr>
              <a:t> </a:t>
            </a:r>
            <a:r>
              <a:rPr lang="de-DE" b="0" i="0" dirty="0" err="1">
                <a:solidFill>
                  <a:srgbClr val="707070"/>
                </a:solidFill>
                <a:effectLst/>
                <a:latin typeface="Noto Serif JP"/>
              </a:rPr>
              <a:t>the</a:t>
            </a:r>
            <a:r>
              <a:rPr lang="de-DE" b="0" i="0" dirty="0">
                <a:solidFill>
                  <a:srgbClr val="707070"/>
                </a:solidFill>
                <a:effectLst/>
                <a:latin typeface="Noto Serif JP"/>
              </a:rPr>
              <a:t> </a:t>
            </a:r>
            <a:r>
              <a:rPr lang="de-DE" b="0" i="0" dirty="0" err="1">
                <a:solidFill>
                  <a:srgbClr val="707070"/>
                </a:solidFill>
                <a:effectLst/>
                <a:latin typeface="Noto Serif JP"/>
              </a:rPr>
              <a:t>following</a:t>
            </a:r>
            <a:r>
              <a:rPr lang="de-DE" b="0" i="0" dirty="0">
                <a:solidFill>
                  <a:srgbClr val="707070"/>
                </a:solidFill>
                <a:effectLst/>
                <a:latin typeface="Noto Serif JP"/>
              </a:rPr>
              <a:t> </a:t>
            </a:r>
            <a:r>
              <a:rPr lang="de-DE" b="0" i="0" dirty="0" err="1">
                <a:solidFill>
                  <a:srgbClr val="707070"/>
                </a:solidFill>
                <a:effectLst/>
                <a:latin typeface="Noto Serif JP"/>
              </a:rPr>
              <a:t>benefits</a:t>
            </a:r>
            <a:r>
              <a:rPr lang="de-DE" b="0" i="0" dirty="0">
                <a:solidFill>
                  <a:srgbClr val="707070"/>
                </a:solidFill>
                <a:effectLst/>
                <a:latin typeface="Noto Serif JP"/>
              </a:rPr>
              <a:t>: BP </a:t>
            </a:r>
            <a:r>
              <a:rPr lang="de-DE" b="0" i="0" dirty="0" err="1">
                <a:solidFill>
                  <a:srgbClr val="707070"/>
                </a:solidFill>
                <a:effectLst/>
                <a:latin typeface="Noto Serif JP"/>
              </a:rPr>
              <a:t>cuff</a:t>
            </a:r>
            <a:r>
              <a:rPr lang="de-DE" b="0" i="0" dirty="0">
                <a:solidFill>
                  <a:srgbClr val="707070"/>
                </a:solidFill>
                <a:effectLst/>
                <a:latin typeface="Noto Serif JP"/>
              </a:rPr>
              <a:t> = BP </a:t>
            </a:r>
            <a:r>
              <a:rPr lang="de-DE" b="0" i="0" dirty="0" err="1">
                <a:solidFill>
                  <a:srgbClr val="707070"/>
                </a:solidFill>
                <a:effectLst/>
                <a:latin typeface="Noto Serif JP"/>
              </a:rPr>
              <a:t>lowering</a:t>
            </a:r>
            <a:r>
              <a:rPr lang="de-DE" b="0" i="0" dirty="0">
                <a:solidFill>
                  <a:srgbClr val="707070"/>
                </a:solidFill>
                <a:effectLst/>
                <a:latin typeface="Noto Serif JP"/>
              </a:rPr>
              <a:t>; </a:t>
            </a:r>
            <a:r>
              <a:rPr lang="de-DE" b="0" i="0" dirty="0" err="1">
                <a:solidFill>
                  <a:srgbClr val="707070"/>
                </a:solidFill>
                <a:effectLst/>
                <a:latin typeface="Noto Serif JP"/>
              </a:rPr>
              <a:t>glucometer</a:t>
            </a:r>
            <a:r>
              <a:rPr lang="de-DE" b="0" i="0" dirty="0">
                <a:solidFill>
                  <a:srgbClr val="707070"/>
                </a:solidFill>
                <a:effectLst/>
                <a:latin typeface="Noto Serif JP"/>
              </a:rPr>
              <a:t> = </a:t>
            </a:r>
            <a:r>
              <a:rPr lang="de-DE" b="0" i="0" dirty="0" err="1">
                <a:solidFill>
                  <a:srgbClr val="707070"/>
                </a:solidFill>
                <a:effectLst/>
                <a:latin typeface="Noto Serif JP"/>
              </a:rPr>
              <a:t>glucose</a:t>
            </a:r>
            <a:r>
              <a:rPr lang="de-DE" b="0" i="0" dirty="0">
                <a:solidFill>
                  <a:srgbClr val="707070"/>
                </a:solidFill>
                <a:effectLst/>
                <a:latin typeface="Noto Serif JP"/>
              </a:rPr>
              <a:t> </a:t>
            </a:r>
            <a:r>
              <a:rPr lang="de-DE" b="0" i="0" dirty="0" err="1">
                <a:solidFill>
                  <a:srgbClr val="707070"/>
                </a:solidFill>
                <a:effectLst/>
                <a:latin typeface="Noto Serif JP"/>
              </a:rPr>
              <a:t>lowering</a:t>
            </a:r>
            <a:r>
              <a:rPr lang="de-DE" b="0" i="0" dirty="0">
                <a:solidFill>
                  <a:srgbClr val="707070"/>
                </a:solidFill>
                <a:effectLst/>
                <a:latin typeface="Noto Serif JP"/>
              </a:rPr>
              <a:t>; </a:t>
            </a:r>
            <a:r>
              <a:rPr lang="de-DE" b="0" i="0" dirty="0" err="1">
                <a:solidFill>
                  <a:srgbClr val="707070"/>
                </a:solidFill>
                <a:effectLst/>
                <a:latin typeface="Noto Serif JP"/>
              </a:rPr>
              <a:t>heart</a:t>
            </a:r>
            <a:r>
              <a:rPr lang="de-DE" b="0" i="0" dirty="0">
                <a:solidFill>
                  <a:srgbClr val="707070"/>
                </a:solidFill>
                <a:effectLst/>
                <a:latin typeface="Noto Serif JP"/>
              </a:rPr>
              <a:t> = </a:t>
            </a:r>
            <a:r>
              <a:rPr lang="de-DE" b="0" i="0" dirty="0" err="1">
                <a:solidFill>
                  <a:srgbClr val="707070"/>
                </a:solidFill>
                <a:effectLst/>
                <a:latin typeface="Noto Serif JP"/>
              </a:rPr>
              <a:t>heart</a:t>
            </a:r>
            <a:r>
              <a:rPr lang="de-DE" b="0" i="0" dirty="0">
                <a:solidFill>
                  <a:srgbClr val="707070"/>
                </a:solidFill>
                <a:effectLst/>
                <a:latin typeface="Noto Serif JP"/>
              </a:rPr>
              <a:t> </a:t>
            </a:r>
            <a:r>
              <a:rPr lang="de-DE" b="0" i="0" dirty="0" err="1">
                <a:solidFill>
                  <a:srgbClr val="707070"/>
                </a:solidFill>
                <a:effectLst/>
                <a:latin typeface="Noto Serif JP"/>
              </a:rPr>
              <a:t>protection</a:t>
            </a:r>
            <a:r>
              <a:rPr lang="de-DE" b="0" i="0" dirty="0">
                <a:solidFill>
                  <a:srgbClr val="707070"/>
                </a:solidFill>
                <a:effectLst/>
                <a:latin typeface="Noto Serif JP"/>
              </a:rPr>
              <a:t>; </a:t>
            </a:r>
            <a:r>
              <a:rPr lang="de-DE" b="0" i="0" dirty="0" err="1">
                <a:solidFill>
                  <a:srgbClr val="707070"/>
                </a:solidFill>
                <a:effectLst/>
                <a:latin typeface="Noto Serif JP"/>
              </a:rPr>
              <a:t>kidney</a:t>
            </a:r>
            <a:r>
              <a:rPr lang="de-DE" b="0" i="0" dirty="0">
                <a:solidFill>
                  <a:srgbClr val="707070"/>
                </a:solidFill>
                <a:effectLst/>
                <a:latin typeface="Noto Serif JP"/>
              </a:rPr>
              <a:t> = </a:t>
            </a:r>
            <a:r>
              <a:rPr lang="de-DE" b="0" i="0" dirty="0" err="1">
                <a:solidFill>
                  <a:srgbClr val="707070"/>
                </a:solidFill>
                <a:effectLst/>
                <a:latin typeface="Noto Serif JP"/>
              </a:rPr>
              <a:t>kidney</a:t>
            </a:r>
            <a:r>
              <a:rPr lang="de-DE" b="0" i="0" dirty="0">
                <a:solidFill>
                  <a:srgbClr val="707070"/>
                </a:solidFill>
                <a:effectLst/>
                <a:latin typeface="Noto Serif JP"/>
              </a:rPr>
              <a:t> </a:t>
            </a:r>
            <a:r>
              <a:rPr lang="de-DE" b="0" i="0" dirty="0" err="1">
                <a:solidFill>
                  <a:srgbClr val="707070"/>
                </a:solidFill>
                <a:effectLst/>
                <a:latin typeface="Noto Serif JP"/>
              </a:rPr>
              <a:t>protection</a:t>
            </a:r>
            <a:r>
              <a:rPr lang="de-DE" b="0" i="0" dirty="0">
                <a:solidFill>
                  <a:srgbClr val="707070"/>
                </a:solidFill>
                <a:effectLst/>
                <a:latin typeface="Noto Serif JP"/>
              </a:rPr>
              <a:t>; and </a:t>
            </a:r>
            <a:r>
              <a:rPr lang="de-DE" b="0" i="0" dirty="0" err="1">
                <a:solidFill>
                  <a:srgbClr val="707070"/>
                </a:solidFill>
                <a:effectLst/>
                <a:latin typeface="Noto Serif JP"/>
              </a:rPr>
              <a:t>scale</a:t>
            </a:r>
            <a:r>
              <a:rPr lang="de-DE" b="0" i="0" dirty="0">
                <a:solidFill>
                  <a:srgbClr val="707070"/>
                </a:solidFill>
                <a:effectLst/>
                <a:latin typeface="Noto Serif JP"/>
              </a:rPr>
              <a:t> = </a:t>
            </a:r>
            <a:r>
              <a:rPr lang="de-DE" b="0" i="0" dirty="0" err="1">
                <a:solidFill>
                  <a:srgbClr val="707070"/>
                </a:solidFill>
                <a:effectLst/>
                <a:latin typeface="Noto Serif JP"/>
              </a:rPr>
              <a:t>weight</a:t>
            </a:r>
            <a:r>
              <a:rPr lang="de-DE" b="0" i="0" dirty="0">
                <a:solidFill>
                  <a:srgbClr val="707070"/>
                </a:solidFill>
                <a:effectLst/>
                <a:latin typeface="Noto Serif JP"/>
              </a:rPr>
              <a:t> </a:t>
            </a:r>
            <a:r>
              <a:rPr lang="de-DE" b="0" i="0" dirty="0" err="1">
                <a:solidFill>
                  <a:srgbClr val="707070"/>
                </a:solidFill>
                <a:effectLst/>
                <a:latin typeface="Noto Serif JP"/>
              </a:rPr>
              <a:t>management</a:t>
            </a:r>
            <a:r>
              <a:rPr lang="de-DE" b="0" i="0" dirty="0">
                <a:solidFill>
                  <a:srgbClr val="707070"/>
                </a:solidFill>
                <a:effectLst/>
                <a:latin typeface="Noto Serif JP"/>
              </a:rPr>
              <a:t>. ACR = </a:t>
            </a:r>
            <a:r>
              <a:rPr lang="de-DE" b="0" i="0" dirty="0" err="1">
                <a:solidFill>
                  <a:srgbClr val="707070"/>
                </a:solidFill>
                <a:effectLst/>
                <a:latin typeface="Noto Serif JP"/>
              </a:rPr>
              <a:t>albumin</a:t>
            </a:r>
            <a:r>
              <a:rPr lang="de-DE" b="0" i="0" dirty="0">
                <a:solidFill>
                  <a:srgbClr val="707070"/>
                </a:solidFill>
                <a:effectLst/>
                <a:latin typeface="Noto Serif JP"/>
              </a:rPr>
              <a:t>–</a:t>
            </a:r>
            <a:r>
              <a:rPr lang="de-DE" b="0" i="0" dirty="0" err="1">
                <a:solidFill>
                  <a:srgbClr val="707070"/>
                </a:solidFill>
                <a:effectLst/>
                <a:latin typeface="Noto Serif JP"/>
              </a:rPr>
              <a:t>creatinine</a:t>
            </a:r>
            <a:r>
              <a:rPr lang="de-DE" b="0" i="0" dirty="0">
                <a:solidFill>
                  <a:srgbClr val="707070"/>
                </a:solidFill>
                <a:effectLst/>
                <a:latin typeface="Noto Serif JP"/>
              </a:rPr>
              <a:t> </a:t>
            </a:r>
            <a:r>
              <a:rPr lang="de-DE" b="0" i="0" dirty="0" err="1">
                <a:solidFill>
                  <a:srgbClr val="707070"/>
                </a:solidFill>
                <a:effectLst/>
                <a:latin typeface="Noto Serif JP"/>
              </a:rPr>
              <a:t>ratio</a:t>
            </a:r>
            <a:r>
              <a:rPr lang="de-DE" b="0" i="0" dirty="0">
                <a:solidFill>
                  <a:srgbClr val="707070"/>
                </a:solidFill>
                <a:effectLst/>
                <a:latin typeface="Noto Serif JP"/>
              </a:rPr>
              <a:t>; ASCVD = </a:t>
            </a:r>
            <a:r>
              <a:rPr lang="de-DE" b="0" i="0" dirty="0" err="1">
                <a:solidFill>
                  <a:srgbClr val="707070"/>
                </a:solidFill>
                <a:effectLst/>
                <a:latin typeface="Noto Serif JP"/>
              </a:rPr>
              <a:t>atherosclerotic</a:t>
            </a:r>
            <a:r>
              <a:rPr lang="de-DE" b="0" i="0" dirty="0">
                <a:solidFill>
                  <a:srgbClr val="707070"/>
                </a:solidFill>
                <a:effectLst/>
                <a:latin typeface="Noto Serif JP"/>
              </a:rPr>
              <a:t> </a:t>
            </a:r>
            <a:r>
              <a:rPr lang="de-DE" b="0" i="0" dirty="0" err="1">
                <a:solidFill>
                  <a:srgbClr val="707070"/>
                </a:solidFill>
                <a:effectLst/>
                <a:latin typeface="Noto Serif JP"/>
              </a:rPr>
              <a:t>cardiovascular</a:t>
            </a:r>
            <a:r>
              <a:rPr lang="de-DE" b="0" i="0" dirty="0">
                <a:solidFill>
                  <a:srgbClr val="707070"/>
                </a:solidFill>
                <a:effectLst/>
                <a:latin typeface="Noto Serif JP"/>
              </a:rPr>
              <a:t> </a:t>
            </a:r>
            <a:r>
              <a:rPr lang="de-DE" b="0" i="0" dirty="0" err="1">
                <a:solidFill>
                  <a:srgbClr val="707070"/>
                </a:solidFill>
                <a:effectLst/>
                <a:latin typeface="Noto Serif JP"/>
              </a:rPr>
              <a:t>disease</a:t>
            </a:r>
            <a:r>
              <a:rPr lang="de-DE" b="0" i="0" dirty="0">
                <a:solidFill>
                  <a:srgbClr val="707070"/>
                </a:solidFill>
                <a:effectLst/>
                <a:latin typeface="Noto Serif JP"/>
              </a:rPr>
              <a:t>; BP = </a:t>
            </a:r>
            <a:r>
              <a:rPr lang="de-DE" b="0" i="0" dirty="0" err="1">
                <a:solidFill>
                  <a:srgbClr val="707070"/>
                </a:solidFill>
                <a:effectLst/>
                <a:latin typeface="Noto Serif JP"/>
              </a:rPr>
              <a:t>blood</a:t>
            </a:r>
            <a:r>
              <a:rPr lang="de-DE" b="0" i="0" dirty="0">
                <a:solidFill>
                  <a:srgbClr val="707070"/>
                </a:solidFill>
                <a:effectLst/>
                <a:latin typeface="Noto Serif JP"/>
              </a:rPr>
              <a:t> </a:t>
            </a:r>
            <a:r>
              <a:rPr lang="de-DE" b="0" i="0" dirty="0" err="1">
                <a:solidFill>
                  <a:srgbClr val="707070"/>
                </a:solidFill>
                <a:effectLst/>
                <a:latin typeface="Noto Serif JP"/>
              </a:rPr>
              <a:t>pressure</a:t>
            </a:r>
            <a:r>
              <a:rPr lang="de-DE" b="0" i="0" dirty="0">
                <a:solidFill>
                  <a:srgbClr val="707070"/>
                </a:solidFill>
                <a:effectLst/>
                <a:latin typeface="Noto Serif JP"/>
              </a:rPr>
              <a:t>; CCB = calcium-</a:t>
            </a:r>
            <a:r>
              <a:rPr lang="de-DE" b="0" i="0" dirty="0" err="1">
                <a:solidFill>
                  <a:srgbClr val="707070"/>
                </a:solidFill>
                <a:effectLst/>
                <a:latin typeface="Noto Serif JP"/>
              </a:rPr>
              <a:t>channel</a:t>
            </a:r>
            <a:r>
              <a:rPr lang="de-DE" b="0" i="0" dirty="0">
                <a:solidFill>
                  <a:srgbClr val="707070"/>
                </a:solidFill>
                <a:effectLst/>
                <a:latin typeface="Noto Serif JP"/>
              </a:rPr>
              <a:t> </a:t>
            </a:r>
            <a:r>
              <a:rPr lang="de-DE" b="0" i="0" dirty="0" err="1">
                <a:solidFill>
                  <a:srgbClr val="707070"/>
                </a:solidFill>
                <a:effectLst/>
                <a:latin typeface="Noto Serif JP"/>
              </a:rPr>
              <a:t>blocker</a:t>
            </a:r>
            <a:r>
              <a:rPr lang="de-DE" b="0" i="0" dirty="0">
                <a:solidFill>
                  <a:srgbClr val="707070"/>
                </a:solidFill>
                <a:effectLst/>
                <a:latin typeface="Noto Serif JP"/>
              </a:rPr>
              <a:t>; CVD = </a:t>
            </a:r>
            <a:r>
              <a:rPr lang="de-DE" b="0" i="0" dirty="0" err="1">
                <a:solidFill>
                  <a:srgbClr val="707070"/>
                </a:solidFill>
                <a:effectLst/>
                <a:latin typeface="Noto Serif JP"/>
              </a:rPr>
              <a:t>cardiovascular</a:t>
            </a:r>
            <a:r>
              <a:rPr lang="de-DE" b="0" i="0" dirty="0">
                <a:solidFill>
                  <a:srgbClr val="707070"/>
                </a:solidFill>
                <a:effectLst/>
                <a:latin typeface="Noto Serif JP"/>
              </a:rPr>
              <a:t> </a:t>
            </a:r>
            <a:r>
              <a:rPr lang="de-DE" b="0" i="0" dirty="0" err="1">
                <a:solidFill>
                  <a:srgbClr val="707070"/>
                </a:solidFill>
                <a:effectLst/>
                <a:latin typeface="Noto Serif JP"/>
              </a:rPr>
              <a:t>disease</a:t>
            </a:r>
            <a:r>
              <a:rPr lang="de-DE" b="0" i="0" dirty="0">
                <a:solidFill>
                  <a:srgbClr val="707070"/>
                </a:solidFill>
                <a:effectLst/>
                <a:latin typeface="Noto Serif JP"/>
              </a:rPr>
              <a:t>; </a:t>
            </a:r>
            <a:r>
              <a:rPr lang="de-DE" b="0" i="0" dirty="0" err="1">
                <a:solidFill>
                  <a:srgbClr val="707070"/>
                </a:solidFill>
                <a:effectLst/>
                <a:latin typeface="Noto Serif JP"/>
              </a:rPr>
              <a:t>eGFR</a:t>
            </a:r>
            <a:r>
              <a:rPr lang="de-DE" b="0" i="0" dirty="0">
                <a:solidFill>
                  <a:srgbClr val="707070"/>
                </a:solidFill>
                <a:effectLst/>
                <a:latin typeface="Noto Serif JP"/>
              </a:rPr>
              <a:t> = </a:t>
            </a:r>
            <a:r>
              <a:rPr lang="de-DE" b="0" i="0" dirty="0" err="1">
                <a:solidFill>
                  <a:srgbClr val="707070"/>
                </a:solidFill>
                <a:effectLst/>
                <a:latin typeface="Noto Serif JP"/>
              </a:rPr>
              <a:t>estimated</a:t>
            </a:r>
            <a:r>
              <a:rPr lang="de-DE" b="0" i="0" dirty="0">
                <a:solidFill>
                  <a:srgbClr val="707070"/>
                </a:solidFill>
                <a:effectLst/>
                <a:latin typeface="Noto Serif JP"/>
              </a:rPr>
              <a:t> </a:t>
            </a:r>
            <a:r>
              <a:rPr lang="de-DE" b="0" i="0" dirty="0" err="1">
                <a:solidFill>
                  <a:srgbClr val="707070"/>
                </a:solidFill>
                <a:effectLst/>
                <a:latin typeface="Noto Serif JP"/>
              </a:rPr>
              <a:t>glomerular</a:t>
            </a:r>
            <a:r>
              <a:rPr lang="de-DE" b="0" i="0" dirty="0">
                <a:solidFill>
                  <a:srgbClr val="707070"/>
                </a:solidFill>
                <a:effectLst/>
                <a:latin typeface="Noto Serif JP"/>
              </a:rPr>
              <a:t> </a:t>
            </a:r>
            <a:r>
              <a:rPr lang="de-DE" b="0" i="0" dirty="0" err="1">
                <a:solidFill>
                  <a:srgbClr val="707070"/>
                </a:solidFill>
                <a:effectLst/>
                <a:latin typeface="Noto Serif JP"/>
              </a:rPr>
              <a:t>filtration</a:t>
            </a:r>
            <a:r>
              <a:rPr lang="de-DE" b="0" i="0" dirty="0">
                <a:solidFill>
                  <a:srgbClr val="707070"/>
                </a:solidFill>
                <a:effectLst/>
                <a:latin typeface="Noto Serif JP"/>
              </a:rPr>
              <a:t> rate; GLP-1 RA = </a:t>
            </a:r>
            <a:r>
              <a:rPr lang="de-DE" b="0" i="0" dirty="0" err="1">
                <a:solidFill>
                  <a:srgbClr val="707070"/>
                </a:solidFill>
                <a:effectLst/>
                <a:latin typeface="Noto Serif JP"/>
              </a:rPr>
              <a:t>glucagon</a:t>
            </a:r>
            <a:r>
              <a:rPr lang="de-DE" b="0" i="0" dirty="0">
                <a:solidFill>
                  <a:srgbClr val="707070"/>
                </a:solidFill>
                <a:effectLst/>
                <a:latin typeface="Noto Serif JP"/>
              </a:rPr>
              <a:t>-like peptide-1 </a:t>
            </a:r>
            <a:r>
              <a:rPr lang="de-DE" b="0" i="0" dirty="0" err="1">
                <a:solidFill>
                  <a:srgbClr val="707070"/>
                </a:solidFill>
                <a:effectLst/>
                <a:latin typeface="Noto Serif JP"/>
              </a:rPr>
              <a:t>receptor</a:t>
            </a:r>
            <a:r>
              <a:rPr lang="de-DE" b="0" i="0" dirty="0">
                <a:solidFill>
                  <a:srgbClr val="707070"/>
                </a:solidFill>
                <a:effectLst/>
                <a:latin typeface="Noto Serif JP"/>
              </a:rPr>
              <a:t> </a:t>
            </a:r>
            <a:r>
              <a:rPr lang="de-DE" b="0" i="0" dirty="0" err="1">
                <a:solidFill>
                  <a:srgbClr val="707070"/>
                </a:solidFill>
                <a:effectLst/>
                <a:latin typeface="Noto Serif JP"/>
              </a:rPr>
              <a:t>agonist</a:t>
            </a:r>
            <a:r>
              <a:rPr lang="de-DE" b="0" i="0" dirty="0">
                <a:solidFill>
                  <a:srgbClr val="707070"/>
                </a:solidFill>
                <a:effectLst/>
                <a:latin typeface="Noto Serif JP"/>
              </a:rPr>
              <a:t>; HTN = </a:t>
            </a:r>
            <a:r>
              <a:rPr lang="de-DE" b="0" i="0" dirty="0" err="1">
                <a:solidFill>
                  <a:srgbClr val="707070"/>
                </a:solidFill>
                <a:effectLst/>
                <a:latin typeface="Noto Serif JP"/>
              </a:rPr>
              <a:t>hypertension</a:t>
            </a:r>
            <a:r>
              <a:rPr lang="de-DE" b="0" i="0" dirty="0">
                <a:solidFill>
                  <a:srgbClr val="707070"/>
                </a:solidFill>
                <a:effectLst/>
                <a:latin typeface="Noto Serif JP"/>
              </a:rPr>
              <a:t>; MRA = </a:t>
            </a:r>
            <a:r>
              <a:rPr lang="de-DE" b="0" i="0" dirty="0" err="1">
                <a:solidFill>
                  <a:srgbClr val="707070"/>
                </a:solidFill>
                <a:effectLst/>
                <a:latin typeface="Noto Serif JP"/>
              </a:rPr>
              <a:t>mineralocorticoid</a:t>
            </a:r>
            <a:r>
              <a:rPr lang="de-DE" b="0" i="0" dirty="0">
                <a:solidFill>
                  <a:srgbClr val="707070"/>
                </a:solidFill>
                <a:effectLst/>
                <a:latin typeface="Noto Serif JP"/>
              </a:rPr>
              <a:t> </a:t>
            </a:r>
            <a:r>
              <a:rPr lang="de-DE" b="0" i="0" dirty="0" err="1">
                <a:solidFill>
                  <a:srgbClr val="707070"/>
                </a:solidFill>
                <a:effectLst/>
                <a:latin typeface="Noto Serif JP"/>
              </a:rPr>
              <a:t>receptor</a:t>
            </a:r>
            <a:r>
              <a:rPr lang="de-DE" b="0" i="0" dirty="0">
                <a:solidFill>
                  <a:srgbClr val="707070"/>
                </a:solidFill>
                <a:effectLst/>
                <a:latin typeface="Noto Serif JP"/>
              </a:rPr>
              <a:t> </a:t>
            </a:r>
            <a:r>
              <a:rPr lang="de-DE" b="0" i="0" dirty="0" err="1">
                <a:solidFill>
                  <a:srgbClr val="707070"/>
                </a:solidFill>
                <a:effectLst/>
                <a:latin typeface="Noto Serif JP"/>
              </a:rPr>
              <a:t>antagonist</a:t>
            </a:r>
            <a:r>
              <a:rPr lang="de-DE" b="0" i="0" dirty="0">
                <a:solidFill>
                  <a:srgbClr val="707070"/>
                </a:solidFill>
                <a:effectLst/>
                <a:latin typeface="Noto Serif JP"/>
              </a:rPr>
              <a:t>; PCSK9i = </a:t>
            </a:r>
            <a:r>
              <a:rPr lang="de-DE" b="0" i="0" dirty="0" err="1">
                <a:solidFill>
                  <a:srgbClr val="707070"/>
                </a:solidFill>
                <a:effectLst/>
                <a:latin typeface="Noto Serif JP"/>
              </a:rPr>
              <a:t>proprotein</a:t>
            </a:r>
            <a:r>
              <a:rPr lang="de-DE" b="0" i="0" dirty="0">
                <a:solidFill>
                  <a:srgbClr val="707070"/>
                </a:solidFill>
                <a:effectLst/>
                <a:latin typeface="Noto Serif JP"/>
              </a:rPr>
              <a:t> </a:t>
            </a:r>
            <a:r>
              <a:rPr lang="de-DE" b="0" i="0" dirty="0" err="1">
                <a:solidFill>
                  <a:srgbClr val="707070"/>
                </a:solidFill>
                <a:effectLst/>
                <a:latin typeface="Noto Serif JP"/>
              </a:rPr>
              <a:t>convertase</a:t>
            </a:r>
            <a:r>
              <a:rPr lang="de-DE" b="0" i="0" dirty="0">
                <a:solidFill>
                  <a:srgbClr val="707070"/>
                </a:solidFill>
                <a:effectLst/>
                <a:latin typeface="Noto Serif JP"/>
              </a:rPr>
              <a:t> </a:t>
            </a:r>
            <a:r>
              <a:rPr lang="de-DE" b="0" i="0" dirty="0" err="1">
                <a:solidFill>
                  <a:srgbClr val="707070"/>
                </a:solidFill>
                <a:effectLst/>
                <a:latin typeface="Noto Serif JP"/>
              </a:rPr>
              <a:t>subtilisin</a:t>
            </a:r>
            <a:r>
              <a:rPr lang="de-DE" b="0" i="0" dirty="0">
                <a:solidFill>
                  <a:srgbClr val="707070"/>
                </a:solidFill>
                <a:effectLst/>
                <a:latin typeface="Noto Serif JP"/>
              </a:rPr>
              <a:t>/</a:t>
            </a:r>
            <a:r>
              <a:rPr lang="de-DE" b="0" i="0" dirty="0" err="1">
                <a:solidFill>
                  <a:srgbClr val="707070"/>
                </a:solidFill>
                <a:effectLst/>
                <a:latin typeface="Noto Serif JP"/>
              </a:rPr>
              <a:t>kexin</a:t>
            </a:r>
            <a:r>
              <a:rPr lang="de-DE" b="0" i="0" dirty="0">
                <a:solidFill>
                  <a:srgbClr val="707070"/>
                </a:solidFill>
                <a:effectLst/>
                <a:latin typeface="Noto Serif JP"/>
              </a:rPr>
              <a:t> type 9 </a:t>
            </a:r>
            <a:r>
              <a:rPr lang="de-DE" b="0" i="0" dirty="0" err="1">
                <a:solidFill>
                  <a:srgbClr val="707070"/>
                </a:solidFill>
                <a:effectLst/>
                <a:latin typeface="Noto Serif JP"/>
              </a:rPr>
              <a:t>inhibitor</a:t>
            </a:r>
            <a:r>
              <a:rPr lang="de-DE" b="0" i="0" dirty="0">
                <a:solidFill>
                  <a:srgbClr val="707070"/>
                </a:solidFill>
                <a:effectLst/>
                <a:latin typeface="Noto Serif JP"/>
              </a:rPr>
              <a:t>; RAS = </a:t>
            </a:r>
            <a:r>
              <a:rPr lang="de-DE" b="0" i="0" dirty="0" err="1">
                <a:solidFill>
                  <a:srgbClr val="707070"/>
                </a:solidFill>
                <a:effectLst/>
                <a:latin typeface="Noto Serif JP"/>
              </a:rPr>
              <a:t>renin</a:t>
            </a:r>
            <a:r>
              <a:rPr lang="de-DE" b="0" i="0" dirty="0">
                <a:solidFill>
                  <a:srgbClr val="707070"/>
                </a:solidFill>
                <a:effectLst/>
                <a:latin typeface="Noto Serif JP"/>
              </a:rPr>
              <a:t>–</a:t>
            </a:r>
            <a:r>
              <a:rPr lang="de-DE" b="0" i="0" dirty="0" err="1">
                <a:solidFill>
                  <a:srgbClr val="707070"/>
                </a:solidFill>
                <a:effectLst/>
                <a:latin typeface="Noto Serif JP"/>
              </a:rPr>
              <a:t>angiotensin</a:t>
            </a:r>
            <a:r>
              <a:rPr lang="de-DE" b="0" i="0" dirty="0">
                <a:solidFill>
                  <a:srgbClr val="707070"/>
                </a:solidFill>
                <a:effectLst/>
                <a:latin typeface="Noto Serif JP"/>
              </a:rPr>
              <a:t> </a:t>
            </a:r>
            <a:r>
              <a:rPr lang="de-DE" b="0" i="0" dirty="0" err="1">
                <a:solidFill>
                  <a:srgbClr val="707070"/>
                </a:solidFill>
                <a:effectLst/>
                <a:latin typeface="Noto Serif JP"/>
              </a:rPr>
              <a:t>system</a:t>
            </a:r>
            <a:r>
              <a:rPr lang="de-DE" b="0" i="0" dirty="0">
                <a:solidFill>
                  <a:srgbClr val="707070"/>
                </a:solidFill>
                <a:effectLst/>
                <a:latin typeface="Noto Serif JP"/>
              </a:rPr>
              <a:t>; SGLT2i = </a:t>
            </a:r>
            <a:r>
              <a:rPr lang="de-DE" b="0" i="0" dirty="0" err="1">
                <a:solidFill>
                  <a:srgbClr val="707070"/>
                </a:solidFill>
                <a:effectLst/>
                <a:latin typeface="Noto Serif JP"/>
              </a:rPr>
              <a:t>sodium</a:t>
            </a:r>
            <a:r>
              <a:rPr lang="de-DE" b="0" i="0" dirty="0">
                <a:solidFill>
                  <a:srgbClr val="707070"/>
                </a:solidFill>
                <a:effectLst/>
                <a:latin typeface="Noto Serif JP"/>
              </a:rPr>
              <a:t>–</a:t>
            </a:r>
            <a:r>
              <a:rPr lang="de-DE" b="0" i="0" dirty="0" err="1">
                <a:solidFill>
                  <a:srgbClr val="707070"/>
                </a:solidFill>
                <a:effectLst/>
                <a:latin typeface="Noto Serif JP"/>
              </a:rPr>
              <a:t>glucose</a:t>
            </a:r>
            <a:r>
              <a:rPr lang="de-DE" b="0" i="0" dirty="0">
                <a:solidFill>
                  <a:srgbClr val="707070"/>
                </a:solidFill>
                <a:effectLst/>
                <a:latin typeface="Noto Serif JP"/>
              </a:rPr>
              <a:t> cotransporter-2 </a:t>
            </a:r>
            <a:r>
              <a:rPr lang="de-DE" b="0" i="0" dirty="0" err="1">
                <a:solidFill>
                  <a:srgbClr val="707070"/>
                </a:solidFill>
                <a:effectLst/>
                <a:latin typeface="Noto Serif JP"/>
              </a:rPr>
              <a:t>inhibitor</a:t>
            </a:r>
            <a:r>
              <a:rPr lang="de-DE" b="0" i="0" dirty="0">
                <a:solidFill>
                  <a:srgbClr val="707070"/>
                </a:solidFill>
                <a:effectLst/>
                <a:latin typeface="Noto Serif JP"/>
              </a:rPr>
              <a:t>; T1D = type 1 </a:t>
            </a:r>
            <a:r>
              <a:rPr lang="de-DE" b="0" i="0" dirty="0" err="1">
                <a:solidFill>
                  <a:srgbClr val="707070"/>
                </a:solidFill>
                <a:effectLst/>
                <a:latin typeface="Noto Serif JP"/>
              </a:rPr>
              <a:t>diabetes</a:t>
            </a:r>
            <a:r>
              <a:rPr lang="de-DE" b="0" i="0" dirty="0">
                <a:solidFill>
                  <a:srgbClr val="707070"/>
                </a:solidFill>
                <a:effectLst/>
                <a:latin typeface="Noto Serif JP"/>
              </a:rPr>
              <a:t>; T2D = type 2 </a:t>
            </a:r>
            <a:r>
              <a:rPr lang="de-DE" b="0" i="0" dirty="0" err="1">
                <a:solidFill>
                  <a:srgbClr val="707070"/>
                </a:solidFill>
                <a:effectLst/>
                <a:latin typeface="Noto Serif JP"/>
              </a:rPr>
              <a:t>diabetes</a:t>
            </a:r>
            <a:r>
              <a:rPr lang="de-DE" b="0" i="0" dirty="0">
                <a:solidFill>
                  <a:srgbClr val="707070"/>
                </a:solidFill>
                <a:effectLst/>
                <a:latin typeface="Noto Serif JP"/>
              </a:rPr>
              <a:t>. (</a:t>
            </a:r>
            <a:r>
              <a:rPr lang="de-DE" b="0" i="0" dirty="0" err="1">
                <a:solidFill>
                  <a:srgbClr val="707070"/>
                </a:solidFill>
                <a:effectLst/>
                <a:latin typeface="Noto Serif JP"/>
              </a:rPr>
              <a:t>Reproduced</a:t>
            </a:r>
            <a:r>
              <a:rPr lang="de-DE" b="0" i="0" dirty="0">
                <a:solidFill>
                  <a:srgbClr val="707070"/>
                </a:solidFill>
                <a:effectLst/>
                <a:latin typeface="Noto Serif JP"/>
              </a:rPr>
              <a:t> </a:t>
            </a:r>
            <a:r>
              <a:rPr lang="de-DE" b="0" i="0" dirty="0" err="1">
                <a:solidFill>
                  <a:srgbClr val="707070"/>
                </a:solidFill>
                <a:effectLst/>
                <a:latin typeface="Noto Serif JP"/>
              </a:rPr>
              <a:t>from</a:t>
            </a:r>
            <a:r>
              <a:rPr lang="de-DE" b="0" i="0" dirty="0">
                <a:solidFill>
                  <a:srgbClr val="707070"/>
                </a:solidFill>
                <a:effectLst/>
                <a:latin typeface="Noto Serif JP"/>
              </a:rPr>
              <a:t> </a:t>
            </a:r>
            <a:r>
              <a:rPr lang="de-DE" b="0" i="0" dirty="0" err="1">
                <a:solidFill>
                  <a:srgbClr val="707070"/>
                </a:solidFill>
                <a:effectLst/>
                <a:latin typeface="Noto Serif JP"/>
              </a:rPr>
              <a:t>Kidney</a:t>
            </a:r>
            <a:r>
              <a:rPr lang="de-DE" b="0" i="0" dirty="0">
                <a:solidFill>
                  <a:srgbClr val="707070"/>
                </a:solidFill>
                <a:effectLst/>
                <a:latin typeface="Noto Serif JP"/>
              </a:rPr>
              <a:t> Disease: </a:t>
            </a:r>
            <a:r>
              <a:rPr lang="de-DE" b="0" i="0" dirty="0" err="1">
                <a:solidFill>
                  <a:srgbClr val="707070"/>
                </a:solidFill>
                <a:effectLst/>
                <a:latin typeface="Noto Serif JP"/>
              </a:rPr>
              <a:t>Improving</a:t>
            </a:r>
            <a:r>
              <a:rPr lang="de-DE" b="0" i="0" dirty="0">
                <a:solidFill>
                  <a:srgbClr val="707070"/>
                </a:solidFill>
                <a:effectLst/>
                <a:latin typeface="Noto Serif JP"/>
              </a:rPr>
              <a:t> Global Outcomes (KDIGO) Diabetes Work Group [1]; </a:t>
            </a:r>
            <a:r>
              <a:rPr lang="de-DE" b="0" i="0" dirty="0" err="1">
                <a:solidFill>
                  <a:srgbClr val="707070"/>
                </a:solidFill>
                <a:effectLst/>
                <a:latin typeface="Noto Serif JP"/>
              </a:rPr>
              <a:t>used</a:t>
            </a:r>
            <a:r>
              <a:rPr lang="de-DE" b="0" i="0" dirty="0">
                <a:solidFill>
                  <a:srgbClr val="707070"/>
                </a:solidFill>
                <a:effectLst/>
                <a:latin typeface="Noto Serif JP"/>
              </a:rPr>
              <a:t> </a:t>
            </a:r>
            <a:r>
              <a:rPr lang="de-DE" b="0" i="0" dirty="0" err="1">
                <a:solidFill>
                  <a:srgbClr val="707070"/>
                </a:solidFill>
                <a:effectLst/>
                <a:latin typeface="Noto Serif JP"/>
              </a:rPr>
              <a:t>under</a:t>
            </a:r>
            <a:r>
              <a:rPr lang="de-DE" b="0" i="0" dirty="0">
                <a:solidFill>
                  <a:srgbClr val="707070"/>
                </a:solidFill>
                <a:effectLst/>
                <a:latin typeface="Noto Serif JP"/>
              </a:rPr>
              <a:t> CC BY-NC-ND 4.0.)</a:t>
            </a:r>
          </a:p>
          <a:p>
            <a:pPr algn="l"/>
            <a:r>
              <a:rPr lang="de-DE" b="0" i="0" dirty="0">
                <a:solidFill>
                  <a:srgbClr val="707070"/>
                </a:solidFill>
                <a:effectLst/>
                <a:latin typeface="Noto Serif JP"/>
              </a:rPr>
              <a:t>* Angiotensin-</a:t>
            </a:r>
            <a:r>
              <a:rPr lang="de-DE" b="0" i="0" dirty="0" err="1">
                <a:solidFill>
                  <a:srgbClr val="707070"/>
                </a:solidFill>
                <a:effectLst/>
                <a:latin typeface="Noto Serif JP"/>
              </a:rPr>
              <a:t>converting</a:t>
            </a:r>
            <a:r>
              <a:rPr lang="de-DE" b="0" i="0" dirty="0">
                <a:solidFill>
                  <a:srgbClr val="707070"/>
                </a:solidFill>
                <a:effectLst/>
                <a:latin typeface="Noto Serif JP"/>
              </a:rPr>
              <a:t> </a:t>
            </a:r>
            <a:r>
              <a:rPr lang="de-DE" b="0" i="0" dirty="0" err="1">
                <a:solidFill>
                  <a:srgbClr val="707070"/>
                </a:solidFill>
                <a:effectLst/>
                <a:latin typeface="Noto Serif JP"/>
              </a:rPr>
              <a:t>enzyme</a:t>
            </a:r>
            <a:r>
              <a:rPr lang="de-DE" b="0" i="0" dirty="0">
                <a:solidFill>
                  <a:srgbClr val="707070"/>
                </a:solidFill>
                <a:effectLst/>
                <a:latin typeface="Noto Serif JP"/>
              </a:rPr>
              <a:t> </a:t>
            </a:r>
            <a:r>
              <a:rPr lang="de-DE" b="0" i="0" dirty="0" err="1">
                <a:solidFill>
                  <a:srgbClr val="707070"/>
                </a:solidFill>
                <a:effectLst/>
                <a:latin typeface="Noto Serif JP"/>
              </a:rPr>
              <a:t>inhibitor</a:t>
            </a:r>
            <a:r>
              <a:rPr lang="de-DE" b="0" i="0" dirty="0">
                <a:solidFill>
                  <a:srgbClr val="707070"/>
                </a:solidFill>
                <a:effectLst/>
                <a:latin typeface="Noto Serif JP"/>
              </a:rPr>
              <a:t> </a:t>
            </a:r>
            <a:r>
              <a:rPr lang="de-DE" b="0" i="0" dirty="0" err="1">
                <a:solidFill>
                  <a:srgbClr val="707070"/>
                </a:solidFill>
                <a:effectLst/>
                <a:latin typeface="Noto Serif JP"/>
              </a:rPr>
              <a:t>or</a:t>
            </a:r>
            <a:r>
              <a:rPr lang="de-DE" b="0" i="0" dirty="0">
                <a:solidFill>
                  <a:srgbClr val="707070"/>
                </a:solidFill>
                <a:effectLst/>
                <a:latin typeface="Noto Serif JP"/>
              </a:rPr>
              <a:t> </a:t>
            </a:r>
            <a:r>
              <a:rPr lang="de-DE" b="0" i="0" dirty="0" err="1">
                <a:solidFill>
                  <a:srgbClr val="707070"/>
                </a:solidFill>
                <a:effectLst/>
                <a:latin typeface="Noto Serif JP"/>
              </a:rPr>
              <a:t>angiotensin</a:t>
            </a:r>
            <a:r>
              <a:rPr lang="de-DE" b="0" i="0" dirty="0">
                <a:solidFill>
                  <a:srgbClr val="707070"/>
                </a:solidFill>
                <a:effectLst/>
                <a:latin typeface="Noto Serif JP"/>
              </a:rPr>
              <a:t> II </a:t>
            </a:r>
            <a:r>
              <a:rPr lang="de-DE" b="0" i="0" dirty="0" err="1">
                <a:solidFill>
                  <a:srgbClr val="707070"/>
                </a:solidFill>
                <a:effectLst/>
                <a:latin typeface="Noto Serif JP"/>
              </a:rPr>
              <a:t>receptor</a:t>
            </a:r>
            <a:r>
              <a:rPr lang="de-DE" b="0" i="0" dirty="0">
                <a:solidFill>
                  <a:srgbClr val="707070"/>
                </a:solidFill>
                <a:effectLst/>
                <a:latin typeface="Noto Serif JP"/>
              </a:rPr>
              <a:t> </a:t>
            </a:r>
            <a:r>
              <a:rPr lang="de-DE" b="0" i="0" dirty="0" err="1">
                <a:solidFill>
                  <a:srgbClr val="707070"/>
                </a:solidFill>
                <a:effectLst/>
                <a:latin typeface="Noto Serif JP"/>
              </a:rPr>
              <a:t>blocker</a:t>
            </a:r>
            <a:r>
              <a:rPr lang="de-DE" b="0" i="0" dirty="0">
                <a:solidFill>
                  <a:srgbClr val="707070"/>
                </a:solidFill>
                <a:effectLst/>
                <a:latin typeface="Noto Serif JP"/>
              </a:rPr>
              <a:t> </a:t>
            </a:r>
            <a:r>
              <a:rPr lang="de-DE" b="0" i="0" dirty="0" err="1">
                <a:solidFill>
                  <a:srgbClr val="707070"/>
                </a:solidFill>
                <a:effectLst/>
                <a:latin typeface="Noto Serif JP"/>
              </a:rPr>
              <a:t>should</a:t>
            </a:r>
            <a:r>
              <a:rPr lang="de-DE" b="0" i="0" dirty="0">
                <a:solidFill>
                  <a:srgbClr val="707070"/>
                </a:solidFill>
                <a:effectLst/>
                <a:latin typeface="Noto Serif JP"/>
              </a:rPr>
              <a:t> </a:t>
            </a:r>
            <a:r>
              <a:rPr lang="de-DE" b="0" i="0" dirty="0" err="1">
                <a:solidFill>
                  <a:srgbClr val="707070"/>
                </a:solidFill>
                <a:effectLst/>
                <a:latin typeface="Noto Serif JP"/>
              </a:rPr>
              <a:t>be</a:t>
            </a:r>
            <a:r>
              <a:rPr lang="de-DE" b="0" i="0" dirty="0">
                <a:solidFill>
                  <a:srgbClr val="707070"/>
                </a:solidFill>
                <a:effectLst/>
                <a:latin typeface="Noto Serif JP"/>
              </a:rPr>
              <a:t> first-line </a:t>
            </a:r>
            <a:r>
              <a:rPr lang="de-DE" b="0" i="0" dirty="0" err="1">
                <a:solidFill>
                  <a:srgbClr val="707070"/>
                </a:solidFill>
                <a:effectLst/>
                <a:latin typeface="Noto Serif JP"/>
              </a:rPr>
              <a:t>therapy</a:t>
            </a:r>
            <a:r>
              <a:rPr lang="de-DE" b="0" i="0" dirty="0">
                <a:solidFill>
                  <a:srgbClr val="707070"/>
                </a:solidFill>
                <a:effectLst/>
                <a:latin typeface="Noto Serif JP"/>
              </a:rPr>
              <a:t> </a:t>
            </a:r>
            <a:r>
              <a:rPr lang="de-DE" b="0" i="0" dirty="0" err="1">
                <a:solidFill>
                  <a:srgbClr val="707070"/>
                </a:solidFill>
                <a:effectLst/>
                <a:latin typeface="Noto Serif JP"/>
              </a:rPr>
              <a:t>for</a:t>
            </a:r>
            <a:r>
              <a:rPr lang="de-DE" b="0" i="0" dirty="0">
                <a:solidFill>
                  <a:srgbClr val="707070"/>
                </a:solidFill>
                <a:effectLst/>
                <a:latin typeface="Noto Serif JP"/>
              </a:rPr>
              <a:t> HTN </a:t>
            </a:r>
            <a:r>
              <a:rPr lang="de-DE" b="0" i="0" dirty="0" err="1">
                <a:solidFill>
                  <a:srgbClr val="707070"/>
                </a:solidFill>
                <a:effectLst/>
                <a:latin typeface="Noto Serif JP"/>
              </a:rPr>
              <a:t>when</a:t>
            </a:r>
            <a:r>
              <a:rPr lang="de-DE" b="0" i="0" dirty="0">
                <a:solidFill>
                  <a:srgbClr val="707070"/>
                </a:solidFill>
                <a:effectLst/>
                <a:latin typeface="Noto Serif JP"/>
              </a:rPr>
              <a:t> </a:t>
            </a:r>
            <a:r>
              <a:rPr lang="de-DE" b="0" i="0" dirty="0" err="1">
                <a:solidFill>
                  <a:srgbClr val="707070"/>
                </a:solidFill>
                <a:effectLst/>
                <a:latin typeface="Noto Serif JP"/>
              </a:rPr>
              <a:t>albuminuria</a:t>
            </a:r>
            <a:r>
              <a:rPr lang="de-DE" b="0" i="0" dirty="0">
                <a:solidFill>
                  <a:srgbClr val="707070"/>
                </a:solidFill>
                <a:effectLst/>
                <a:latin typeface="Noto Serif JP"/>
              </a:rPr>
              <a:t> </a:t>
            </a:r>
            <a:r>
              <a:rPr lang="de-DE" b="0" i="0" dirty="0" err="1">
                <a:solidFill>
                  <a:srgbClr val="707070"/>
                </a:solidFill>
                <a:effectLst/>
                <a:latin typeface="Noto Serif JP"/>
              </a:rPr>
              <a:t>is</a:t>
            </a:r>
            <a:r>
              <a:rPr lang="de-DE" b="0" i="0" dirty="0">
                <a:solidFill>
                  <a:srgbClr val="707070"/>
                </a:solidFill>
                <a:effectLst/>
                <a:latin typeface="Noto Serif JP"/>
              </a:rPr>
              <a:t> </a:t>
            </a:r>
            <a:r>
              <a:rPr lang="de-DE" b="0" i="0" dirty="0" err="1">
                <a:solidFill>
                  <a:srgbClr val="707070"/>
                </a:solidFill>
                <a:effectLst/>
                <a:latin typeface="Noto Serif JP"/>
              </a:rPr>
              <a:t>present</a:t>
            </a:r>
            <a:r>
              <a:rPr lang="de-DE" b="0" i="0" dirty="0">
                <a:solidFill>
                  <a:srgbClr val="707070"/>
                </a:solidFill>
                <a:effectLst/>
                <a:latin typeface="Noto Serif JP"/>
              </a:rPr>
              <a:t>; </a:t>
            </a:r>
            <a:r>
              <a:rPr lang="de-DE" b="0" i="0" dirty="0" err="1">
                <a:solidFill>
                  <a:srgbClr val="707070"/>
                </a:solidFill>
                <a:effectLst/>
                <a:latin typeface="Noto Serif JP"/>
              </a:rPr>
              <a:t>otherwise</a:t>
            </a:r>
            <a:r>
              <a:rPr lang="de-DE" b="0" i="0" dirty="0">
                <a:solidFill>
                  <a:srgbClr val="707070"/>
                </a:solidFill>
                <a:effectLst/>
                <a:latin typeface="Noto Serif JP"/>
              </a:rPr>
              <a:t>, </a:t>
            </a:r>
            <a:r>
              <a:rPr lang="de-DE" b="0" i="0" dirty="0" err="1">
                <a:solidFill>
                  <a:srgbClr val="707070"/>
                </a:solidFill>
                <a:effectLst/>
                <a:latin typeface="Noto Serif JP"/>
              </a:rPr>
              <a:t>dihydropyridine</a:t>
            </a:r>
            <a:r>
              <a:rPr lang="de-DE" b="0" i="0" dirty="0">
                <a:solidFill>
                  <a:srgbClr val="707070"/>
                </a:solidFill>
                <a:effectLst/>
                <a:latin typeface="Noto Serif JP"/>
              </a:rPr>
              <a:t> CCB </a:t>
            </a:r>
            <a:r>
              <a:rPr lang="de-DE" b="0" i="0" dirty="0" err="1">
                <a:solidFill>
                  <a:srgbClr val="707070"/>
                </a:solidFill>
                <a:effectLst/>
                <a:latin typeface="Noto Serif JP"/>
              </a:rPr>
              <a:t>or</a:t>
            </a:r>
            <a:r>
              <a:rPr lang="de-DE" b="0" i="0" dirty="0">
                <a:solidFill>
                  <a:srgbClr val="707070"/>
                </a:solidFill>
                <a:effectLst/>
                <a:latin typeface="Noto Serif JP"/>
              </a:rPr>
              <a:t> </a:t>
            </a:r>
            <a:r>
              <a:rPr lang="de-DE" b="0" i="0" dirty="0" err="1">
                <a:solidFill>
                  <a:srgbClr val="707070"/>
                </a:solidFill>
                <a:effectLst/>
                <a:latin typeface="Noto Serif JP"/>
              </a:rPr>
              <a:t>diuretic</a:t>
            </a:r>
            <a:r>
              <a:rPr lang="de-DE" b="0" i="0" dirty="0">
                <a:solidFill>
                  <a:srgbClr val="707070"/>
                </a:solidFill>
                <a:effectLst/>
                <a:latin typeface="Noto Serif JP"/>
              </a:rPr>
              <a:t> </a:t>
            </a:r>
            <a:r>
              <a:rPr lang="de-DE" b="0" i="0" dirty="0" err="1">
                <a:solidFill>
                  <a:srgbClr val="707070"/>
                </a:solidFill>
                <a:effectLst/>
                <a:latin typeface="Noto Serif JP"/>
              </a:rPr>
              <a:t>can</a:t>
            </a:r>
            <a:r>
              <a:rPr lang="de-DE" b="0" i="0" dirty="0">
                <a:solidFill>
                  <a:srgbClr val="707070"/>
                </a:solidFill>
                <a:effectLst/>
                <a:latin typeface="Noto Serif JP"/>
              </a:rPr>
              <a:t> also </a:t>
            </a:r>
            <a:r>
              <a:rPr lang="de-DE" b="0" i="0" dirty="0" err="1">
                <a:solidFill>
                  <a:srgbClr val="707070"/>
                </a:solidFill>
                <a:effectLst/>
                <a:latin typeface="Noto Serif JP"/>
              </a:rPr>
              <a:t>be</a:t>
            </a:r>
            <a:r>
              <a:rPr lang="de-DE" b="0" i="0" dirty="0">
                <a:solidFill>
                  <a:srgbClr val="707070"/>
                </a:solidFill>
                <a:effectLst/>
                <a:latin typeface="Noto Serif JP"/>
              </a:rPr>
              <a:t> </a:t>
            </a:r>
            <a:r>
              <a:rPr lang="de-DE" b="0" i="0" dirty="0" err="1">
                <a:solidFill>
                  <a:srgbClr val="707070"/>
                </a:solidFill>
                <a:effectLst/>
                <a:latin typeface="Noto Serif JP"/>
              </a:rPr>
              <a:t>considered</a:t>
            </a:r>
            <a:r>
              <a:rPr lang="de-DE" b="0" i="0" dirty="0">
                <a:solidFill>
                  <a:srgbClr val="707070"/>
                </a:solidFill>
                <a:effectLst/>
                <a:latin typeface="Noto Serif JP"/>
              </a:rPr>
              <a:t>. All 3 </a:t>
            </a:r>
            <a:r>
              <a:rPr lang="de-DE" b="0" i="0" dirty="0" err="1">
                <a:solidFill>
                  <a:srgbClr val="707070"/>
                </a:solidFill>
                <a:effectLst/>
                <a:latin typeface="Noto Serif JP"/>
              </a:rPr>
              <a:t>classes</a:t>
            </a:r>
            <a:r>
              <a:rPr lang="de-DE" b="0" i="0" dirty="0">
                <a:solidFill>
                  <a:srgbClr val="707070"/>
                </a:solidFill>
                <a:effectLst/>
                <a:latin typeface="Noto Serif JP"/>
              </a:rPr>
              <a:t> </a:t>
            </a:r>
            <a:r>
              <a:rPr lang="de-DE" b="0" i="0" dirty="0" err="1">
                <a:solidFill>
                  <a:srgbClr val="707070"/>
                </a:solidFill>
                <a:effectLst/>
                <a:latin typeface="Noto Serif JP"/>
              </a:rPr>
              <a:t>are</a:t>
            </a:r>
            <a:r>
              <a:rPr lang="de-DE" b="0" i="0" dirty="0">
                <a:solidFill>
                  <a:srgbClr val="707070"/>
                </a:solidFill>
                <a:effectLst/>
                <a:latin typeface="Noto Serif JP"/>
              </a:rPr>
              <a:t> </a:t>
            </a:r>
            <a:r>
              <a:rPr lang="de-DE" b="0" i="0" dirty="0" err="1">
                <a:solidFill>
                  <a:srgbClr val="707070"/>
                </a:solidFill>
                <a:effectLst/>
                <a:latin typeface="Noto Serif JP"/>
              </a:rPr>
              <a:t>often</a:t>
            </a:r>
            <a:r>
              <a:rPr lang="de-DE" b="0" i="0" dirty="0">
                <a:solidFill>
                  <a:srgbClr val="707070"/>
                </a:solidFill>
                <a:effectLst/>
                <a:latin typeface="Noto Serif JP"/>
              </a:rPr>
              <a:t> </a:t>
            </a:r>
            <a:r>
              <a:rPr lang="de-DE" b="0" i="0" dirty="0" err="1">
                <a:solidFill>
                  <a:srgbClr val="707070"/>
                </a:solidFill>
                <a:effectLst/>
                <a:latin typeface="Noto Serif JP"/>
              </a:rPr>
              <a:t>needed</a:t>
            </a:r>
            <a:r>
              <a:rPr lang="de-DE" b="0" i="0" dirty="0">
                <a:solidFill>
                  <a:srgbClr val="707070"/>
                </a:solidFill>
                <a:effectLst/>
                <a:latin typeface="Noto Serif JP"/>
              </a:rPr>
              <a:t> </a:t>
            </a:r>
            <a:r>
              <a:rPr lang="de-DE" b="0" i="0" dirty="0" err="1">
                <a:solidFill>
                  <a:srgbClr val="707070"/>
                </a:solidFill>
                <a:effectLst/>
                <a:latin typeface="Noto Serif JP"/>
              </a:rPr>
              <a:t>to</a:t>
            </a:r>
            <a:r>
              <a:rPr lang="de-DE" b="0" i="0" dirty="0">
                <a:solidFill>
                  <a:srgbClr val="707070"/>
                </a:solidFill>
                <a:effectLst/>
                <a:latin typeface="Noto Serif JP"/>
              </a:rPr>
              <a:t> </a:t>
            </a:r>
            <a:r>
              <a:rPr lang="de-DE" b="0" i="0" dirty="0" err="1">
                <a:solidFill>
                  <a:srgbClr val="707070"/>
                </a:solidFill>
                <a:effectLst/>
                <a:latin typeface="Noto Serif JP"/>
              </a:rPr>
              <a:t>attain</a:t>
            </a:r>
            <a:r>
              <a:rPr lang="de-DE" b="0" i="0" dirty="0">
                <a:solidFill>
                  <a:srgbClr val="707070"/>
                </a:solidFill>
                <a:effectLst/>
                <a:latin typeface="Noto Serif JP"/>
              </a:rPr>
              <a:t> BP </a:t>
            </a:r>
            <a:r>
              <a:rPr lang="de-DE" b="0" i="0" dirty="0" err="1">
                <a:solidFill>
                  <a:srgbClr val="707070"/>
                </a:solidFill>
                <a:effectLst/>
                <a:latin typeface="Noto Serif JP"/>
              </a:rPr>
              <a:t>targets</a:t>
            </a:r>
            <a:r>
              <a:rPr lang="de-DE" b="0" i="0" dirty="0">
                <a:solidFill>
                  <a:srgbClr val="707070"/>
                </a:solidFill>
                <a:effectLst/>
                <a:latin typeface="Noto Serif JP"/>
              </a:rPr>
              <a:t>.</a:t>
            </a:r>
          </a:p>
          <a:p>
            <a:pPr algn="l"/>
            <a:r>
              <a:rPr lang="de-DE" b="0" i="0" dirty="0">
                <a:solidFill>
                  <a:srgbClr val="707070"/>
                </a:solidFill>
                <a:effectLst/>
                <a:latin typeface="Noto Serif JP"/>
              </a:rPr>
              <a:t>† </a:t>
            </a:r>
            <a:r>
              <a:rPr lang="de-DE" b="0" i="0" dirty="0" err="1">
                <a:solidFill>
                  <a:srgbClr val="707070"/>
                </a:solidFill>
                <a:effectLst/>
                <a:latin typeface="Noto Serif JP"/>
              </a:rPr>
              <a:t>Finerenone</a:t>
            </a:r>
            <a:r>
              <a:rPr lang="de-DE" b="0" i="0" dirty="0">
                <a:solidFill>
                  <a:srgbClr val="707070"/>
                </a:solidFill>
                <a:effectLst/>
                <a:latin typeface="Noto Serif JP"/>
              </a:rPr>
              <a:t> </a:t>
            </a:r>
            <a:r>
              <a:rPr lang="de-DE" b="0" i="0" dirty="0" err="1">
                <a:solidFill>
                  <a:srgbClr val="707070"/>
                </a:solidFill>
                <a:effectLst/>
                <a:latin typeface="Noto Serif JP"/>
              </a:rPr>
              <a:t>is</a:t>
            </a:r>
            <a:r>
              <a:rPr lang="de-DE" b="0" i="0" dirty="0">
                <a:solidFill>
                  <a:srgbClr val="707070"/>
                </a:solidFill>
                <a:effectLst/>
                <a:latin typeface="Noto Serif JP"/>
              </a:rPr>
              <a:t> </a:t>
            </a:r>
            <a:r>
              <a:rPr lang="de-DE" b="0" i="0" dirty="0" err="1">
                <a:solidFill>
                  <a:srgbClr val="707070"/>
                </a:solidFill>
                <a:effectLst/>
                <a:latin typeface="Noto Serif JP"/>
              </a:rPr>
              <a:t>currently</a:t>
            </a:r>
            <a:r>
              <a:rPr lang="de-DE" b="0" i="0" dirty="0">
                <a:solidFill>
                  <a:srgbClr val="707070"/>
                </a:solidFill>
                <a:effectLst/>
                <a:latin typeface="Noto Serif JP"/>
              </a:rPr>
              <a:t> </a:t>
            </a:r>
            <a:r>
              <a:rPr lang="de-DE" b="0" i="0" dirty="0" err="1">
                <a:solidFill>
                  <a:srgbClr val="707070"/>
                </a:solidFill>
                <a:effectLst/>
                <a:latin typeface="Noto Serif JP"/>
              </a:rPr>
              <a:t>the</a:t>
            </a:r>
            <a:r>
              <a:rPr lang="de-DE" b="0" i="0" dirty="0">
                <a:solidFill>
                  <a:srgbClr val="707070"/>
                </a:solidFill>
                <a:effectLst/>
                <a:latin typeface="Noto Serif JP"/>
              </a:rPr>
              <a:t> </a:t>
            </a:r>
            <a:r>
              <a:rPr lang="de-DE" b="0" i="0" dirty="0" err="1">
                <a:solidFill>
                  <a:srgbClr val="707070"/>
                </a:solidFill>
                <a:effectLst/>
                <a:latin typeface="Noto Serif JP"/>
              </a:rPr>
              <a:t>only</a:t>
            </a:r>
            <a:r>
              <a:rPr lang="de-DE" b="0" i="0" dirty="0">
                <a:solidFill>
                  <a:srgbClr val="707070"/>
                </a:solidFill>
                <a:effectLst/>
                <a:latin typeface="Noto Serif JP"/>
              </a:rPr>
              <a:t> </a:t>
            </a:r>
            <a:r>
              <a:rPr lang="de-DE" b="0" i="0" dirty="0" err="1">
                <a:solidFill>
                  <a:srgbClr val="707070"/>
                </a:solidFill>
                <a:effectLst/>
                <a:latin typeface="Noto Serif JP"/>
              </a:rPr>
              <a:t>nonsteroidal</a:t>
            </a:r>
            <a:r>
              <a:rPr lang="de-DE" b="0" i="0" dirty="0">
                <a:solidFill>
                  <a:srgbClr val="707070"/>
                </a:solidFill>
                <a:effectLst/>
                <a:latin typeface="Noto Serif JP"/>
              </a:rPr>
              <a:t> MRA </a:t>
            </a:r>
            <a:r>
              <a:rPr lang="de-DE" b="0" i="0" dirty="0" err="1">
                <a:solidFill>
                  <a:srgbClr val="707070"/>
                </a:solidFill>
                <a:effectLst/>
                <a:latin typeface="Noto Serif JP"/>
              </a:rPr>
              <a:t>with</a:t>
            </a:r>
            <a:r>
              <a:rPr lang="de-DE" b="0" i="0" dirty="0">
                <a:solidFill>
                  <a:srgbClr val="707070"/>
                </a:solidFill>
                <a:effectLst/>
                <a:latin typeface="Noto Serif JP"/>
              </a:rPr>
              <a:t> </a:t>
            </a:r>
            <a:r>
              <a:rPr lang="de-DE" b="0" i="0" dirty="0" err="1">
                <a:solidFill>
                  <a:srgbClr val="707070"/>
                </a:solidFill>
                <a:effectLst/>
                <a:latin typeface="Noto Serif JP"/>
              </a:rPr>
              <a:t>proven</a:t>
            </a:r>
            <a:r>
              <a:rPr lang="de-DE" b="0" i="0" dirty="0">
                <a:solidFill>
                  <a:srgbClr val="707070"/>
                </a:solidFill>
                <a:effectLst/>
                <a:latin typeface="Noto Serif JP"/>
              </a:rPr>
              <a:t> </a:t>
            </a:r>
            <a:r>
              <a:rPr lang="de-DE" b="0" i="0" dirty="0" err="1">
                <a:solidFill>
                  <a:srgbClr val="707070"/>
                </a:solidFill>
                <a:effectLst/>
                <a:latin typeface="Noto Serif JP"/>
              </a:rPr>
              <a:t>clinical</a:t>
            </a:r>
            <a:r>
              <a:rPr lang="de-DE" b="0" i="0" dirty="0">
                <a:solidFill>
                  <a:srgbClr val="707070"/>
                </a:solidFill>
                <a:effectLst/>
                <a:latin typeface="Noto Serif JP"/>
              </a:rPr>
              <a:t> </a:t>
            </a:r>
            <a:r>
              <a:rPr lang="de-DE" b="0" i="0" dirty="0" err="1">
                <a:solidFill>
                  <a:srgbClr val="707070"/>
                </a:solidFill>
                <a:effectLst/>
                <a:latin typeface="Noto Serif JP"/>
              </a:rPr>
              <a:t>kidney</a:t>
            </a:r>
            <a:r>
              <a:rPr lang="de-DE" b="0" i="0" dirty="0">
                <a:solidFill>
                  <a:srgbClr val="707070"/>
                </a:solidFill>
                <a:effectLst/>
                <a:latin typeface="Noto Serif JP"/>
              </a:rPr>
              <a:t> and </a:t>
            </a:r>
            <a:r>
              <a:rPr lang="de-DE" b="0" i="0" dirty="0" err="1">
                <a:solidFill>
                  <a:srgbClr val="707070"/>
                </a:solidFill>
                <a:effectLst/>
                <a:latin typeface="Noto Serif JP"/>
              </a:rPr>
              <a:t>cardiovascular</a:t>
            </a:r>
            <a:r>
              <a:rPr lang="de-DE" b="0" i="0" dirty="0">
                <a:solidFill>
                  <a:srgbClr val="707070"/>
                </a:solidFill>
                <a:effectLst/>
                <a:latin typeface="Noto Serif JP"/>
              </a:rPr>
              <a:t> </a:t>
            </a:r>
            <a:r>
              <a:rPr lang="de-DE" b="0" i="0" dirty="0" err="1">
                <a:solidFill>
                  <a:srgbClr val="707070"/>
                </a:solidFill>
                <a:effectLst/>
                <a:latin typeface="Noto Serif JP"/>
              </a:rPr>
              <a:t>benefits</a:t>
            </a:r>
            <a:r>
              <a:rPr lang="de-DE" b="0" i="0" dirty="0">
                <a:solidFill>
                  <a:srgbClr val="707070"/>
                </a:solidFill>
                <a:effectLst/>
                <a:latin typeface="Noto Serif JP"/>
              </a:rPr>
              <a:t>.</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92</a:t>
            </a:fld>
            <a:endParaRPr lang="de-DE" altLang="de-DE"/>
          </a:p>
        </p:txBody>
      </p:sp>
    </p:spTree>
    <p:extLst>
      <p:ext uri="{BB962C8B-B14F-4D97-AF65-F5344CB8AC3E}">
        <p14:creationId xmlns:p14="http://schemas.microsoft.com/office/powerpoint/2010/main" val="3663054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8857A81-DEF9-4B57-AC08-20326D7F815B}" type="slidenum">
              <a:rPr lang="en-GB" smtClean="0"/>
              <a:pPr/>
              <a:t>93</a:t>
            </a:fld>
            <a:endParaRPr lang="en-GB"/>
          </a:p>
        </p:txBody>
      </p:sp>
    </p:spTree>
    <p:extLst>
      <p:ext uri="{BB962C8B-B14F-4D97-AF65-F5344CB8AC3E}">
        <p14:creationId xmlns:p14="http://schemas.microsoft.com/office/powerpoint/2010/main" val="2762152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00038"/>
            <a:ext cx="3867150" cy="2900362"/>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48857A81-DEF9-4B57-AC08-20326D7F815B}" type="slidenum">
              <a:rPr lang="de-DE" smtClean="0"/>
              <a:pPr/>
              <a:t>95</a:t>
            </a:fld>
            <a:endParaRPr lang="de-DE"/>
          </a:p>
        </p:txBody>
      </p:sp>
    </p:spTree>
    <p:extLst>
      <p:ext uri="{BB962C8B-B14F-4D97-AF65-F5344CB8AC3E}">
        <p14:creationId xmlns:p14="http://schemas.microsoft.com/office/powerpoint/2010/main" val="111973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a:t>
            </a:fld>
            <a:endParaRPr lang="de-DE" altLang="de-DE"/>
          </a:p>
        </p:txBody>
      </p:sp>
    </p:spTree>
    <p:extLst>
      <p:ext uri="{BB962C8B-B14F-4D97-AF65-F5344CB8AC3E}">
        <p14:creationId xmlns:p14="http://schemas.microsoft.com/office/powerpoint/2010/main" val="79599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6C7364-62B8-41D6-8309-31F4EBE6AD66}" type="slidenum">
              <a:rPr lang="de-DE" smtClean="0"/>
              <a:t>12</a:t>
            </a:fld>
            <a:endParaRPr lang="de-DE"/>
          </a:p>
        </p:txBody>
      </p:sp>
    </p:spTree>
    <p:extLst>
      <p:ext uri="{BB962C8B-B14F-4D97-AF65-F5344CB8AC3E}">
        <p14:creationId xmlns:p14="http://schemas.microsoft.com/office/powerpoint/2010/main" val="270924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16</a:t>
            </a:fld>
            <a:endParaRPr lang="de-DE" altLang="de-DE"/>
          </a:p>
        </p:txBody>
      </p:sp>
    </p:spTree>
    <p:extLst>
      <p:ext uri="{BB962C8B-B14F-4D97-AF65-F5344CB8AC3E}">
        <p14:creationId xmlns:p14="http://schemas.microsoft.com/office/powerpoint/2010/main" val="376572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B-mode ultrasound images of (</a:t>
            </a:r>
            <a:r>
              <a:rPr lang="de-DE" altLang="de-DE" b="1">
                <a:latin typeface="Arial" panose="020B0604020202020204" pitchFamily="34" charset="0"/>
              </a:rPr>
              <a:t>A</a:t>
            </a:r>
            <a:r>
              <a:rPr lang="de-DE" altLang="de-DE">
                <a:latin typeface="Arial" panose="020B0604020202020204" pitchFamily="34" charset="0"/>
              </a:rPr>
              <a:t>) normal kidney, (</a:t>
            </a:r>
            <a:r>
              <a:rPr lang="de-DE" altLang="de-DE" b="1">
                <a:latin typeface="Arial" panose="020B0604020202020204" pitchFamily="34" charset="0"/>
              </a:rPr>
              <a:t>B</a:t>
            </a:r>
            <a:r>
              <a:rPr lang="de-DE" altLang="de-DE">
                <a:latin typeface="Arial" panose="020B0604020202020204" pitchFamily="34" charset="0"/>
              </a:rPr>
              <a:t>) enlarged and echogenic kidney with loss of differentiation between cortical, medullary and sinus fat compartments in a case with acute kidney injury, (</a:t>
            </a:r>
            <a:r>
              <a:rPr lang="de-DE" altLang="de-DE" b="1">
                <a:latin typeface="Arial" panose="020B0604020202020204" pitchFamily="34" charset="0"/>
              </a:rPr>
              <a:t>C</a:t>
            </a:r>
            <a:r>
              <a:rPr lang="de-DE" altLang="de-DE">
                <a:latin typeface="Arial" panose="020B0604020202020204" pitchFamily="34" charset="0"/>
              </a:rPr>
              <a:t>) small, slightly echogenic kidney with thin cortex in a patient with chronic kidney disease and (</a:t>
            </a:r>
            <a:r>
              <a:rPr lang="de-DE" altLang="de-DE" b="1">
                <a:latin typeface="Arial" panose="020B0604020202020204" pitchFamily="34" charset="0"/>
              </a:rPr>
              <a:t>D</a:t>
            </a:r>
            <a:r>
              <a:rPr lang="de-DE" altLang="de-DE">
                <a:latin typeface="Arial" panose="020B0604020202020204" pitchFamily="34" charset="0"/>
              </a:rPr>
              <a:t>) normal size but echogenic kidney with a single simple cyst in a patient with chronic kidney disease secondary to diabetic nephropath</a:t>
            </a:r>
          </a:p>
          <a:p>
            <a:r>
              <a:rPr lang="en-US" altLang="de-DE">
                <a:solidFill>
                  <a:schemeClr val="bg1"/>
                </a:solidFill>
                <a:latin typeface="Arial" panose="020B0604020202020204" pitchFamily="34" charset="0"/>
                <a:hlinkClick r:id="rId3"/>
              </a:rPr>
              <a:t>Kambiz Kalantarinia</a:t>
            </a:r>
            <a:endParaRPr lang="de-DE" altLang="de-DE">
              <a:solidFill>
                <a:schemeClr val="bg1"/>
              </a:solidFill>
              <a:latin typeface="Arial" panose="020B0604020202020204" pitchFamily="34" charset="0"/>
            </a:endParaRPr>
          </a:p>
          <a:p>
            <a:r>
              <a:rPr lang="de-DE" altLang="de-DE">
                <a:latin typeface="Arial" panose="020B0604020202020204" pitchFamily="34" charset="0"/>
              </a:rPr>
              <a:t>y</a:t>
            </a:r>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5C3F583-B46D-4E24-8EEC-BDE2954037D2}" type="slidenum">
              <a:rPr lang="de-DE" altLang="de-DE" sz="1200" smtClean="0">
                <a:cs typeface="Arial" panose="020B0604020202020204" pitchFamily="34" charset="0"/>
              </a:rPr>
              <a:pPr/>
              <a:t>17</a:t>
            </a:fld>
            <a:endParaRPr lang="de-DE" altLang="de-DE" sz="1200">
              <a:cs typeface="Arial" panose="020B0604020202020204" pitchFamily="34" charset="0"/>
            </a:endParaRPr>
          </a:p>
        </p:txBody>
      </p:sp>
    </p:spTree>
    <p:extLst>
      <p:ext uri="{BB962C8B-B14F-4D97-AF65-F5344CB8AC3E}">
        <p14:creationId xmlns:p14="http://schemas.microsoft.com/office/powerpoint/2010/main" val="268242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Mastertitelformat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02702709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062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minina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5491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BFAB8-4C23-4F3E-94E6-E9F61C465E76}"/>
              </a:ext>
            </a:extLst>
          </p:cNvPr>
          <p:cNvSpPr>
            <a:spLocks noGrp="1"/>
          </p:cNvSpPr>
          <p:nvPr>
            <p:ph type="title"/>
          </p:nvPr>
        </p:nvSpPr>
        <p:spPr>
          <a:xfrm>
            <a:off x="727286" y="-446890"/>
            <a:ext cx="8121575" cy="1325563"/>
          </a:xfrm>
          <a:prstGeom prst="rect">
            <a:avLst/>
          </a:prstGeom>
        </p:spPr>
        <p:txBody>
          <a:bodyPr/>
          <a:lstStyle>
            <a:lvl1pPr>
              <a:defRPr sz="2100" b="1">
                <a:solidFill>
                  <a:schemeClr val="accent1"/>
                </a:solidFill>
              </a:defRPr>
            </a:lvl1pPr>
          </a:lstStyle>
          <a:p>
            <a:r>
              <a:rPr lang="de-DE" dirty="0"/>
              <a:t>Mastertitelformat bearbeiten</a:t>
            </a:r>
          </a:p>
        </p:txBody>
      </p:sp>
    </p:spTree>
    <p:extLst>
      <p:ext uri="{BB962C8B-B14F-4D97-AF65-F5344CB8AC3E}">
        <p14:creationId xmlns:p14="http://schemas.microsoft.com/office/powerpoint/2010/main" val="2716380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F33C98D-3E17-4E35-BFDA-42F79B9E68DB}"/>
              </a:ext>
            </a:extLst>
          </p:cNvPr>
          <p:cNvSpPr/>
          <p:nvPr userDrawn="1"/>
        </p:nvSpPr>
        <p:spPr>
          <a:xfrm flipH="1">
            <a:off x="8334103" y="6520986"/>
            <a:ext cx="809897"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2" name="Rechteck 11">
            <a:extLst>
              <a:ext uri="{FF2B5EF4-FFF2-40B4-BE49-F238E27FC236}">
                <a16:creationId xmlns:a16="http://schemas.microsoft.com/office/drawing/2014/main" id="{8B697267-CE5E-4E93-9473-7A251B109FFA}"/>
              </a:ext>
            </a:extLst>
          </p:cNvPr>
          <p:cNvSpPr/>
          <p:nvPr userDrawn="1"/>
        </p:nvSpPr>
        <p:spPr>
          <a:xfrm>
            <a:off x="0" y="6533220"/>
            <a:ext cx="1875235"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4" name="Rechteck 13">
            <a:extLst>
              <a:ext uri="{FF2B5EF4-FFF2-40B4-BE49-F238E27FC236}">
                <a16:creationId xmlns:a16="http://schemas.microsoft.com/office/drawing/2014/main" id="{9B21A343-BCBC-4C54-BD64-29914E14954D}"/>
              </a:ext>
            </a:extLst>
          </p:cNvPr>
          <p:cNvSpPr/>
          <p:nvPr userDrawn="1"/>
        </p:nvSpPr>
        <p:spPr>
          <a:xfrm>
            <a:off x="1" y="0"/>
            <a:ext cx="9144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Textplatzhalter 10">
            <a:extLst>
              <a:ext uri="{FF2B5EF4-FFF2-40B4-BE49-F238E27FC236}">
                <a16:creationId xmlns:a16="http://schemas.microsoft.com/office/drawing/2014/main" id="{5A94D5D2-F596-B745-897A-C149A3D551C9}"/>
              </a:ext>
            </a:extLst>
          </p:cNvPr>
          <p:cNvSpPr>
            <a:spLocks noGrp="1"/>
          </p:cNvSpPr>
          <p:nvPr>
            <p:ph type="body" sz="quarter" idx="14"/>
          </p:nvPr>
        </p:nvSpPr>
        <p:spPr>
          <a:xfrm>
            <a:off x="341720" y="379413"/>
            <a:ext cx="7912893"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pic>
        <p:nvPicPr>
          <p:cNvPr id="24" name="Grafik 23">
            <a:extLst>
              <a:ext uri="{FF2B5EF4-FFF2-40B4-BE49-F238E27FC236}">
                <a16:creationId xmlns:a16="http://schemas.microsoft.com/office/drawing/2014/main" id="{72ACD570-8AA8-2440-8821-2B6DACC9FFF3}"/>
              </a:ext>
            </a:extLst>
          </p:cNvPr>
          <p:cNvPicPr>
            <a:picLocks noChangeAspect="1"/>
          </p:cNvPicPr>
          <p:nvPr userDrawn="1"/>
        </p:nvPicPr>
        <p:blipFill>
          <a:blip r:embed="rId2"/>
          <a:stretch>
            <a:fillRect/>
          </a:stretch>
        </p:blipFill>
        <p:spPr>
          <a:xfrm>
            <a:off x="8100000" y="216001"/>
            <a:ext cx="862260" cy="736311"/>
          </a:xfrm>
          <a:prstGeom prst="rect">
            <a:avLst/>
          </a:prstGeom>
        </p:spPr>
      </p:pic>
      <p:sp>
        <p:nvSpPr>
          <p:cNvPr id="25" name="Datumsplatzhalter 3">
            <a:extLst>
              <a:ext uri="{FF2B5EF4-FFF2-40B4-BE49-F238E27FC236}">
                <a16:creationId xmlns:a16="http://schemas.microsoft.com/office/drawing/2014/main" id="{1987C513-751F-684E-A5F5-2030854EF7AA}"/>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6F71B4BF-5B54-754C-9F43-EBB4EB9F9434}" type="datetime1">
              <a:rPr lang="de-DE" smtClean="0"/>
              <a:t>16.09.2024</a:t>
            </a:fld>
            <a:endParaRPr lang="de-DE" dirty="0"/>
          </a:p>
        </p:txBody>
      </p:sp>
      <p:sp>
        <p:nvSpPr>
          <p:cNvPr id="26" name="Foliennummernplatzhalter 5">
            <a:extLst>
              <a:ext uri="{FF2B5EF4-FFF2-40B4-BE49-F238E27FC236}">
                <a16:creationId xmlns:a16="http://schemas.microsoft.com/office/drawing/2014/main" id="{D4A1D592-0453-BD41-9EF1-AACEEA3208B0}"/>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
        <p:nvSpPr>
          <p:cNvPr id="27" name="Inhaltsplatzhalter 2">
            <a:extLst>
              <a:ext uri="{FF2B5EF4-FFF2-40B4-BE49-F238E27FC236}">
                <a16:creationId xmlns:a16="http://schemas.microsoft.com/office/drawing/2014/main" id="{F90A5415-8D31-AC46-904A-C5C0329AA79D}"/>
              </a:ext>
            </a:extLst>
          </p:cNvPr>
          <p:cNvSpPr>
            <a:spLocks noGrp="1"/>
          </p:cNvSpPr>
          <p:nvPr>
            <p:ph sz="quarter" idx="10"/>
          </p:nvPr>
        </p:nvSpPr>
        <p:spPr>
          <a:xfrm>
            <a:off x="341719" y="6414903"/>
            <a:ext cx="7339031" cy="432643"/>
          </a:xfrm>
          <a:prstGeom prst="rect">
            <a:avLst/>
          </a:prstGeom>
        </p:spPr>
        <p:txBody>
          <a:bodyPr anchor="b"/>
          <a:lstStyle>
            <a:lvl1pPr marL="0" indent="0">
              <a:buNone/>
              <a:defRPr lang="de-DE" sz="600" dirty="0">
                <a:solidFill>
                  <a:schemeClr val="accent4"/>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28" name="Inhaltsplatzhalter 3">
            <a:extLst>
              <a:ext uri="{FF2B5EF4-FFF2-40B4-BE49-F238E27FC236}">
                <a16:creationId xmlns:a16="http://schemas.microsoft.com/office/drawing/2014/main" id="{ED7AAC4A-C015-B944-AD00-851EE9147CF8}"/>
              </a:ext>
            </a:extLst>
          </p:cNvPr>
          <p:cNvSpPr>
            <a:spLocks noGrp="1"/>
          </p:cNvSpPr>
          <p:nvPr>
            <p:ph sz="quarter" idx="12"/>
          </p:nvPr>
        </p:nvSpPr>
        <p:spPr>
          <a:xfrm>
            <a:off x="341719" y="6100578"/>
            <a:ext cx="7339031" cy="432643"/>
          </a:xfrm>
          <a:prstGeom prst="rect">
            <a:avLst/>
          </a:prstGeom>
        </p:spPr>
        <p:txBody>
          <a:bodyPr anchor="b"/>
          <a:lstStyle>
            <a:lvl1pPr marL="0" indent="0">
              <a:buNone/>
              <a:defRPr lang="de-DE" sz="600" dirty="0">
                <a:solidFill>
                  <a:schemeClr val="accent5"/>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Tree>
    <p:extLst>
      <p:ext uri="{BB962C8B-B14F-4D97-AF65-F5344CB8AC3E}">
        <p14:creationId xmlns:p14="http://schemas.microsoft.com/office/powerpoint/2010/main" val="2591455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665956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75012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3208772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3252838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Mastertitelformat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1786434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370941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enutzerdefinierte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6">
            <a:extLst>
              <a:ext uri="{FF2B5EF4-FFF2-40B4-BE49-F238E27FC236}">
                <a16:creationId xmlns:a16="http://schemas.microsoft.com/office/drawing/2014/main" id="{D3CDE6B6-238A-47B9-9147-355FA2A62800}"/>
              </a:ext>
            </a:extLst>
          </p:cNvPr>
          <p:cNvSpPr>
            <a:spLocks noGrp="1"/>
          </p:cNvSpPr>
          <p:nvPr>
            <p:ph type="title" hasCustomPrompt="1"/>
          </p:nvPr>
        </p:nvSpPr>
        <p:spPr>
          <a:xfrm>
            <a:off x="2343151" y="2476948"/>
            <a:ext cx="2483330" cy="95205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de-DE" dirty="0"/>
              <a:t>HEADER</a:t>
            </a:r>
          </a:p>
        </p:txBody>
      </p:sp>
      <p:sp>
        <p:nvSpPr>
          <p:cNvPr id="9" name="Textplatzhalter 18">
            <a:extLst>
              <a:ext uri="{FF2B5EF4-FFF2-40B4-BE49-F238E27FC236}">
                <a16:creationId xmlns:a16="http://schemas.microsoft.com/office/drawing/2014/main" id="{79A5CDEF-42B7-43C9-A32C-D83CE166DCD7}"/>
              </a:ext>
            </a:extLst>
          </p:cNvPr>
          <p:cNvSpPr>
            <a:spLocks noGrp="1"/>
          </p:cNvSpPr>
          <p:nvPr>
            <p:ph type="body" sz="quarter" idx="10" hasCustomPrompt="1"/>
          </p:nvPr>
        </p:nvSpPr>
        <p:spPr>
          <a:xfrm>
            <a:off x="5771812" y="3355525"/>
            <a:ext cx="2950369" cy="1069975"/>
          </a:xfrm>
          <a:prstGeom prst="rect">
            <a:avLst/>
          </a:prstGeom>
        </p:spPr>
        <p:txBody>
          <a:bodyPr/>
          <a:lstStyle>
            <a:lvl1pPr>
              <a:buNone/>
              <a:defRPr>
                <a:solidFill>
                  <a:schemeClr val="bg1"/>
                </a:solidFill>
                <a:latin typeface="Arial" panose="020B0604020202020204" pitchFamily="34" charset="0"/>
                <a:cs typeface="Arial" panose="020B0604020202020204" pitchFamily="34" charset="0"/>
              </a:defRPr>
            </a:lvl1pPr>
          </a:lstStyle>
          <a:p>
            <a:pPr lvl="0"/>
            <a:r>
              <a:rPr lang="de-DE" dirty="0" err="1"/>
              <a:t>Subline</a:t>
            </a:r>
            <a:endParaRPr lang="de-DE" dirty="0"/>
          </a:p>
        </p:txBody>
      </p:sp>
    </p:spTree>
    <p:extLst>
      <p:ext uri="{BB962C8B-B14F-4D97-AF65-F5344CB8AC3E}">
        <p14:creationId xmlns:p14="http://schemas.microsoft.com/office/powerpoint/2010/main" val="244138919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bschnitts-&#10;überschrift">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D6B9D8E0-21CC-41F9-8D36-372C257F88AD}"/>
              </a:ext>
            </a:extLst>
          </p:cNvPr>
          <p:cNvSpPr/>
          <p:nvPr/>
        </p:nvSpPr>
        <p:spPr>
          <a:xfrm>
            <a:off x="3736378" y="1039944"/>
            <a:ext cx="5211268" cy="21997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9" name="Untertitel 2">
            <a:extLst>
              <a:ext uri="{FF2B5EF4-FFF2-40B4-BE49-F238E27FC236}">
                <a16:creationId xmlns:a16="http://schemas.microsoft.com/office/drawing/2014/main" id="{D9910CF0-B4D7-4CBD-8FCF-8D91C5AFFC89}"/>
              </a:ext>
            </a:extLst>
          </p:cNvPr>
          <p:cNvSpPr>
            <a:spLocks noGrp="1"/>
          </p:cNvSpPr>
          <p:nvPr>
            <p:ph type="subTitle" idx="1" hasCustomPrompt="1"/>
          </p:nvPr>
        </p:nvSpPr>
        <p:spPr>
          <a:xfrm>
            <a:off x="3800037" y="4507719"/>
            <a:ext cx="4928609" cy="365125"/>
          </a:xfrm>
          <a:prstGeom prst="rect">
            <a:avLst/>
          </a:prstGeom>
          <a:ln w="12700">
            <a:noFill/>
          </a:ln>
        </p:spPr>
        <p:txBody>
          <a:bodyPr/>
          <a:lstStyle>
            <a:lvl1pPr marL="0" indent="0" algn="l">
              <a:buNone/>
              <a:defRPr sz="180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err="1"/>
              <a:t>Subline</a:t>
            </a:r>
            <a:endParaRPr lang="de-DE" dirty="0"/>
          </a:p>
        </p:txBody>
      </p:sp>
      <p:sp>
        <p:nvSpPr>
          <p:cNvPr id="11" name="Textplatzhalter 10">
            <a:extLst>
              <a:ext uri="{FF2B5EF4-FFF2-40B4-BE49-F238E27FC236}">
                <a16:creationId xmlns:a16="http://schemas.microsoft.com/office/drawing/2014/main" id="{23CBBFB9-F255-48EE-B739-3E64E0E9966B}"/>
              </a:ext>
            </a:extLst>
          </p:cNvPr>
          <p:cNvSpPr>
            <a:spLocks noGrp="1"/>
          </p:cNvSpPr>
          <p:nvPr>
            <p:ph type="body" sz="quarter" idx="13" hasCustomPrompt="1"/>
          </p:nvPr>
        </p:nvSpPr>
        <p:spPr>
          <a:xfrm>
            <a:off x="3800037" y="1938402"/>
            <a:ext cx="4929217" cy="962386"/>
          </a:xfrm>
          <a:prstGeom prst="rect">
            <a:avLst/>
          </a:prstGeom>
        </p:spPr>
        <p:txBody>
          <a:bodyPr anchor="ctr"/>
          <a:lstStyle>
            <a:lvl1pPr>
              <a:buFontTx/>
              <a:buNone/>
              <a:defRPr>
                <a:solidFill>
                  <a:schemeClr val="accent4"/>
                </a:solidFill>
                <a:latin typeface="Arial Black" panose="020B0A04020102020204" pitchFamily="34" charset="0"/>
              </a:defRPr>
            </a:lvl1pPr>
            <a:lvl2pPr>
              <a:buFontTx/>
              <a:buNone/>
              <a:defRPr>
                <a:solidFill>
                  <a:srgbClr val="00A5E3"/>
                </a:solidFill>
              </a:defRPr>
            </a:lvl2pPr>
            <a:lvl3pPr>
              <a:buFontTx/>
              <a:buNone/>
              <a:defRPr>
                <a:solidFill>
                  <a:srgbClr val="00A5E3"/>
                </a:solidFill>
              </a:defRPr>
            </a:lvl3pPr>
            <a:lvl4pPr>
              <a:buFontTx/>
              <a:buNone/>
              <a:defRPr>
                <a:solidFill>
                  <a:srgbClr val="00A5E3"/>
                </a:solidFill>
              </a:defRPr>
            </a:lvl4pPr>
            <a:lvl5pPr>
              <a:buFontTx/>
              <a:buNone/>
              <a:defRPr>
                <a:solidFill>
                  <a:srgbClr val="00A5E3"/>
                </a:solidFill>
              </a:defRPr>
            </a:lvl5pPr>
          </a:lstStyle>
          <a:p>
            <a:pPr lvl="0"/>
            <a:r>
              <a:rPr lang="de-DE" dirty="0"/>
              <a:t>HEADLINE</a:t>
            </a:r>
          </a:p>
        </p:txBody>
      </p:sp>
      <p:sp>
        <p:nvSpPr>
          <p:cNvPr id="12" name="Datumsplatzhalter 3">
            <a:extLst>
              <a:ext uri="{FF2B5EF4-FFF2-40B4-BE49-F238E27FC236}">
                <a16:creationId xmlns:a16="http://schemas.microsoft.com/office/drawing/2014/main" id="{45402642-DB54-8744-99E5-EB6287880ABD}"/>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A237883-FFC5-7043-A5B0-24EA2732D3D6}" type="datetime1">
              <a:rPr lang="de-DE" smtClean="0"/>
              <a:t>16.09.2024</a:t>
            </a:fld>
            <a:endParaRPr lang="de-DE" dirty="0"/>
          </a:p>
        </p:txBody>
      </p:sp>
      <p:sp>
        <p:nvSpPr>
          <p:cNvPr id="13" name="Foliennummernplatzhalter 5">
            <a:extLst>
              <a:ext uri="{FF2B5EF4-FFF2-40B4-BE49-F238E27FC236}">
                <a16:creationId xmlns:a16="http://schemas.microsoft.com/office/drawing/2014/main" id="{2E97B41A-C236-4A46-98EB-F4C1E5DAFAE9}"/>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Tree>
    <p:extLst>
      <p:ext uri="{BB962C8B-B14F-4D97-AF65-F5344CB8AC3E}">
        <p14:creationId xmlns:p14="http://schemas.microsoft.com/office/powerpoint/2010/main" val="395651627"/>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13" name="Textplatzhalter 10">
            <a:extLst>
              <a:ext uri="{FF2B5EF4-FFF2-40B4-BE49-F238E27FC236}">
                <a16:creationId xmlns:a16="http://schemas.microsoft.com/office/drawing/2014/main" id="{69812904-CBEA-4F74-B84E-65EF96227F87}"/>
              </a:ext>
            </a:extLst>
          </p:cNvPr>
          <p:cNvSpPr>
            <a:spLocks noGrp="1"/>
          </p:cNvSpPr>
          <p:nvPr>
            <p:ph type="body" sz="quarter" idx="13" hasCustomPrompt="1"/>
          </p:nvPr>
        </p:nvSpPr>
        <p:spPr>
          <a:xfrm>
            <a:off x="3800037" y="1938402"/>
            <a:ext cx="4929217" cy="962386"/>
          </a:xfrm>
          <a:prstGeom prst="rect">
            <a:avLst/>
          </a:prstGeom>
        </p:spPr>
        <p:txBody>
          <a:bodyPr anchor="ctr"/>
          <a:lstStyle>
            <a:lvl1pPr>
              <a:buFontTx/>
              <a:buNone/>
              <a:defRPr>
                <a:solidFill>
                  <a:schemeClr val="accent4"/>
                </a:solidFill>
                <a:latin typeface="Arial Black" panose="020B0A04020102020204" pitchFamily="34" charset="0"/>
              </a:defRPr>
            </a:lvl1pPr>
            <a:lvl2pPr>
              <a:buFontTx/>
              <a:buNone/>
              <a:defRPr>
                <a:solidFill>
                  <a:srgbClr val="00A5E3"/>
                </a:solidFill>
              </a:defRPr>
            </a:lvl2pPr>
            <a:lvl3pPr>
              <a:buFontTx/>
              <a:buNone/>
              <a:defRPr>
                <a:solidFill>
                  <a:srgbClr val="00A5E3"/>
                </a:solidFill>
              </a:defRPr>
            </a:lvl3pPr>
            <a:lvl4pPr>
              <a:buFontTx/>
              <a:buNone/>
              <a:defRPr>
                <a:solidFill>
                  <a:srgbClr val="00A5E3"/>
                </a:solidFill>
              </a:defRPr>
            </a:lvl4pPr>
            <a:lvl5pPr>
              <a:buFontTx/>
              <a:buNone/>
              <a:defRPr>
                <a:solidFill>
                  <a:srgbClr val="00A5E3"/>
                </a:solidFill>
              </a:defRPr>
            </a:lvl5pPr>
          </a:lstStyle>
          <a:p>
            <a:pPr lvl="0"/>
            <a:r>
              <a:rPr lang="de-DE" dirty="0"/>
              <a:t>HEADLINE</a:t>
            </a:r>
          </a:p>
        </p:txBody>
      </p:sp>
      <p:sp>
        <p:nvSpPr>
          <p:cNvPr id="14" name="Untertitel 2">
            <a:extLst>
              <a:ext uri="{FF2B5EF4-FFF2-40B4-BE49-F238E27FC236}">
                <a16:creationId xmlns:a16="http://schemas.microsoft.com/office/drawing/2014/main" id="{3EA180A4-447B-491E-8048-E28A132AC95A}"/>
              </a:ext>
            </a:extLst>
          </p:cNvPr>
          <p:cNvSpPr>
            <a:spLocks noGrp="1"/>
          </p:cNvSpPr>
          <p:nvPr>
            <p:ph type="subTitle" idx="1" hasCustomPrompt="1"/>
          </p:nvPr>
        </p:nvSpPr>
        <p:spPr>
          <a:xfrm>
            <a:off x="3800037" y="4507719"/>
            <a:ext cx="4928609" cy="365125"/>
          </a:xfrm>
          <a:prstGeom prst="rect">
            <a:avLst/>
          </a:prstGeom>
          <a:ln w="12700">
            <a:noFill/>
          </a:ln>
        </p:spPr>
        <p:txBody>
          <a:bodyPr/>
          <a:lstStyle>
            <a:lvl1pPr marL="0" indent="0" algn="l">
              <a:buNone/>
              <a:defRPr sz="180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err="1"/>
              <a:t>Subline</a:t>
            </a:r>
            <a:endParaRPr lang="de-DE" dirty="0"/>
          </a:p>
        </p:txBody>
      </p:sp>
      <p:pic>
        <p:nvPicPr>
          <p:cNvPr id="4" name="Grafik 3">
            <a:extLst>
              <a:ext uri="{FF2B5EF4-FFF2-40B4-BE49-F238E27FC236}">
                <a16:creationId xmlns:a16="http://schemas.microsoft.com/office/drawing/2014/main" id="{E37FE270-7ACA-4053-8BCB-F49D59571952}"/>
              </a:ext>
            </a:extLst>
          </p:cNvPr>
          <p:cNvPicPr>
            <a:picLocks noChangeAspect="1"/>
          </p:cNvPicPr>
          <p:nvPr/>
        </p:nvPicPr>
        <p:blipFill rotWithShape="1">
          <a:blip r:embed="rId2"/>
          <a:srcRect r="49729"/>
          <a:stretch/>
        </p:blipFill>
        <p:spPr>
          <a:xfrm>
            <a:off x="1754200" y="1085851"/>
            <a:ext cx="1760526" cy="2990543"/>
          </a:xfrm>
          <a:prstGeom prst="rect">
            <a:avLst/>
          </a:prstGeom>
        </p:spPr>
      </p:pic>
      <p:sp>
        <p:nvSpPr>
          <p:cNvPr id="11" name="Datumsplatzhalter 3">
            <a:extLst>
              <a:ext uri="{FF2B5EF4-FFF2-40B4-BE49-F238E27FC236}">
                <a16:creationId xmlns:a16="http://schemas.microsoft.com/office/drawing/2014/main" id="{4254618C-EE5F-6F45-B4F2-7CB54D7DC3D5}"/>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3D339B2D-A24A-7A45-BE31-7A6B14B22E0E}" type="datetime1">
              <a:rPr lang="de-DE" smtClean="0"/>
              <a:t>16.09.2024</a:t>
            </a:fld>
            <a:endParaRPr lang="de-DE" dirty="0"/>
          </a:p>
        </p:txBody>
      </p:sp>
      <p:sp>
        <p:nvSpPr>
          <p:cNvPr id="12" name="Foliennummernplatzhalter 5">
            <a:extLst>
              <a:ext uri="{FF2B5EF4-FFF2-40B4-BE49-F238E27FC236}">
                <a16:creationId xmlns:a16="http://schemas.microsoft.com/office/drawing/2014/main" id="{DDA2F07C-1E9F-5A42-A201-CDA3216C4B42}"/>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Tree>
    <p:extLst>
      <p:ext uri="{BB962C8B-B14F-4D97-AF65-F5344CB8AC3E}">
        <p14:creationId xmlns:p14="http://schemas.microsoft.com/office/powerpoint/2010/main" val="3654751857"/>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E6C81D0-8ABB-45FE-B6D7-07EBE32FBA4A}"/>
              </a:ext>
            </a:extLst>
          </p:cNvPr>
          <p:cNvSpPr/>
          <p:nvPr/>
        </p:nvSpPr>
        <p:spPr>
          <a:xfrm flipH="1">
            <a:off x="8334103" y="6520986"/>
            <a:ext cx="809897"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5" name="Rechteck 14">
            <a:extLst>
              <a:ext uri="{FF2B5EF4-FFF2-40B4-BE49-F238E27FC236}">
                <a16:creationId xmlns:a16="http://schemas.microsoft.com/office/drawing/2014/main" id="{45D622E5-F445-4234-A6E9-F7ED36A748DD}"/>
              </a:ext>
            </a:extLst>
          </p:cNvPr>
          <p:cNvSpPr/>
          <p:nvPr/>
        </p:nvSpPr>
        <p:spPr>
          <a:xfrm>
            <a:off x="0" y="6533220"/>
            <a:ext cx="1875235"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1" name="Textplatzhalter 8">
            <a:extLst>
              <a:ext uri="{FF2B5EF4-FFF2-40B4-BE49-F238E27FC236}">
                <a16:creationId xmlns:a16="http://schemas.microsoft.com/office/drawing/2014/main" id="{922DFEB3-1C77-4F35-A895-27F047F48161}"/>
              </a:ext>
            </a:extLst>
          </p:cNvPr>
          <p:cNvSpPr>
            <a:spLocks noGrp="1"/>
          </p:cNvSpPr>
          <p:nvPr>
            <p:ph type="body" sz="quarter" idx="13"/>
          </p:nvPr>
        </p:nvSpPr>
        <p:spPr>
          <a:xfrm>
            <a:off x="341720" y="1645921"/>
            <a:ext cx="7912893" cy="3769043"/>
          </a:xfrm>
          <a:prstGeom prst="rect">
            <a:avLst/>
          </a:prstGeom>
        </p:spPr>
        <p:txBody>
          <a:bodyPr>
            <a:normAutofit/>
          </a:bodyPr>
          <a:lstStyle>
            <a:lvl1pPr>
              <a:defRPr sz="1800">
                <a:solidFill>
                  <a:schemeClr val="accent4"/>
                </a:solidFill>
                <a:latin typeface="Arial" panose="020B0604020202020204" pitchFamily="34" charset="0"/>
                <a:cs typeface="Arial" panose="020B0604020202020204" pitchFamily="34" charset="0"/>
              </a:defRPr>
            </a:lvl1pPr>
            <a:lvl2pPr>
              <a:defRPr sz="1500">
                <a:solidFill>
                  <a:schemeClr val="accent4"/>
                </a:solidFill>
                <a:latin typeface="Arial" panose="020B0604020202020204" pitchFamily="34" charset="0"/>
                <a:cs typeface="Arial" panose="020B0604020202020204" pitchFamily="34" charset="0"/>
              </a:defRPr>
            </a:lvl2pPr>
            <a:lvl3pPr>
              <a:defRPr sz="1350">
                <a:solidFill>
                  <a:schemeClr val="accent4"/>
                </a:solidFill>
                <a:latin typeface="Arial" panose="020B0604020202020204" pitchFamily="34" charset="0"/>
                <a:cs typeface="Arial" panose="020B0604020202020204" pitchFamily="34" charset="0"/>
              </a:defRPr>
            </a:lvl3pPr>
            <a:lvl4pPr>
              <a:defRPr sz="1200">
                <a:solidFill>
                  <a:schemeClr val="accent4"/>
                </a:solidFill>
                <a:latin typeface="Arial" panose="020B0604020202020204" pitchFamily="34" charset="0"/>
                <a:cs typeface="Arial" panose="020B0604020202020204" pitchFamily="34" charset="0"/>
              </a:defRPr>
            </a:lvl4pPr>
            <a:lvl5pPr>
              <a:defRPr sz="1200">
                <a:solidFill>
                  <a:schemeClr val="accent4"/>
                </a:solidFill>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3" name="Inhaltsplatzhalter 2"/>
          <p:cNvSpPr>
            <a:spLocks noGrp="1"/>
          </p:cNvSpPr>
          <p:nvPr>
            <p:ph sz="quarter" idx="10"/>
          </p:nvPr>
        </p:nvSpPr>
        <p:spPr>
          <a:xfrm>
            <a:off x="341719" y="6414903"/>
            <a:ext cx="7339031" cy="432643"/>
          </a:xfrm>
          <a:prstGeom prst="rect">
            <a:avLst/>
          </a:prstGeom>
        </p:spPr>
        <p:txBody>
          <a:bodyPr anchor="b"/>
          <a:lstStyle>
            <a:lvl1pPr marL="0" indent="0">
              <a:buNone/>
              <a:defRPr lang="de-DE" sz="600" dirty="0">
                <a:solidFill>
                  <a:schemeClr val="accent4"/>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44" name="Inhaltsplatzhalter 3"/>
          <p:cNvSpPr>
            <a:spLocks noGrp="1"/>
          </p:cNvSpPr>
          <p:nvPr>
            <p:ph sz="quarter" idx="12"/>
          </p:nvPr>
        </p:nvSpPr>
        <p:spPr>
          <a:xfrm>
            <a:off x="341719" y="6100578"/>
            <a:ext cx="7339031" cy="432643"/>
          </a:xfrm>
          <a:prstGeom prst="rect">
            <a:avLst/>
          </a:prstGeom>
        </p:spPr>
        <p:txBody>
          <a:bodyPr anchor="b"/>
          <a:lstStyle>
            <a:lvl1pPr marL="0" indent="0">
              <a:buNone/>
              <a:defRPr lang="de-DE" sz="600" dirty="0">
                <a:solidFill>
                  <a:schemeClr val="accent5"/>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13" name="Rechteck 12">
            <a:extLst>
              <a:ext uri="{FF2B5EF4-FFF2-40B4-BE49-F238E27FC236}">
                <a16:creationId xmlns:a16="http://schemas.microsoft.com/office/drawing/2014/main" id="{54D2C723-0BCF-4423-909F-B18216394FC3}"/>
              </a:ext>
            </a:extLst>
          </p:cNvPr>
          <p:cNvSpPr/>
          <p:nvPr/>
        </p:nvSpPr>
        <p:spPr>
          <a:xfrm>
            <a:off x="1" y="0"/>
            <a:ext cx="9144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Grafik 3">
            <a:extLst>
              <a:ext uri="{FF2B5EF4-FFF2-40B4-BE49-F238E27FC236}">
                <a16:creationId xmlns:a16="http://schemas.microsoft.com/office/drawing/2014/main" id="{A60B8EEA-5D79-43DB-AAA8-AE4BEDE98076}"/>
              </a:ext>
            </a:extLst>
          </p:cNvPr>
          <p:cNvPicPr>
            <a:picLocks noChangeAspect="1"/>
          </p:cNvPicPr>
          <p:nvPr/>
        </p:nvPicPr>
        <p:blipFill>
          <a:blip r:embed="rId2"/>
          <a:stretch>
            <a:fillRect/>
          </a:stretch>
        </p:blipFill>
        <p:spPr>
          <a:xfrm>
            <a:off x="8100000" y="216001"/>
            <a:ext cx="862260" cy="736311"/>
          </a:xfrm>
          <a:prstGeom prst="rect">
            <a:avLst/>
          </a:prstGeom>
        </p:spPr>
      </p:pic>
      <p:sp>
        <p:nvSpPr>
          <p:cNvPr id="20" name="Datumsplatzhalter 3">
            <a:extLst>
              <a:ext uri="{FF2B5EF4-FFF2-40B4-BE49-F238E27FC236}">
                <a16:creationId xmlns:a16="http://schemas.microsoft.com/office/drawing/2014/main" id="{AD4AFB23-CBA5-3C4F-A2A8-427C86126740}"/>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46313BC3-C092-D148-BD23-E0040BBC4C8F}" type="datetime1">
              <a:rPr lang="de-DE" smtClean="0"/>
              <a:t>16.09.2024</a:t>
            </a:fld>
            <a:endParaRPr lang="de-DE" dirty="0"/>
          </a:p>
        </p:txBody>
      </p:sp>
      <p:sp>
        <p:nvSpPr>
          <p:cNvPr id="21" name="Foliennummernplatzhalter 5">
            <a:extLst>
              <a:ext uri="{FF2B5EF4-FFF2-40B4-BE49-F238E27FC236}">
                <a16:creationId xmlns:a16="http://schemas.microsoft.com/office/drawing/2014/main" id="{48128FED-87C4-0F40-BC0A-CCA6A1EA493C}"/>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
        <p:nvSpPr>
          <p:cNvPr id="22" name="Textplatzhalter 10">
            <a:extLst>
              <a:ext uri="{FF2B5EF4-FFF2-40B4-BE49-F238E27FC236}">
                <a16:creationId xmlns:a16="http://schemas.microsoft.com/office/drawing/2014/main" id="{2E7C0DC6-B7C8-624F-86C5-58F75AE8AF72}"/>
              </a:ext>
            </a:extLst>
          </p:cNvPr>
          <p:cNvSpPr>
            <a:spLocks noGrp="1"/>
          </p:cNvSpPr>
          <p:nvPr>
            <p:ph type="body" sz="quarter" idx="14"/>
          </p:nvPr>
        </p:nvSpPr>
        <p:spPr>
          <a:xfrm>
            <a:off x="341720" y="379413"/>
            <a:ext cx="7912893"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spTree>
    <p:extLst>
      <p:ext uri="{BB962C8B-B14F-4D97-AF65-F5344CB8AC3E}">
        <p14:creationId xmlns:p14="http://schemas.microsoft.com/office/powerpoint/2010/main" val="2934572829"/>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B697267-CE5E-4E93-9473-7A251B109FFA}"/>
              </a:ext>
            </a:extLst>
          </p:cNvPr>
          <p:cNvSpPr/>
          <p:nvPr/>
        </p:nvSpPr>
        <p:spPr>
          <a:xfrm>
            <a:off x="0" y="6533220"/>
            <a:ext cx="1875235"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9" name="Textplatzhalter 10">
            <a:extLst>
              <a:ext uri="{FF2B5EF4-FFF2-40B4-BE49-F238E27FC236}">
                <a16:creationId xmlns:a16="http://schemas.microsoft.com/office/drawing/2014/main" id="{5A94D5D2-F596-B745-897A-C149A3D551C9}"/>
              </a:ext>
            </a:extLst>
          </p:cNvPr>
          <p:cNvSpPr>
            <a:spLocks noGrp="1"/>
          </p:cNvSpPr>
          <p:nvPr>
            <p:ph type="body" sz="quarter" idx="14"/>
          </p:nvPr>
        </p:nvSpPr>
        <p:spPr>
          <a:xfrm>
            <a:off x="341720" y="379413"/>
            <a:ext cx="7912893"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spTree>
    <p:extLst>
      <p:ext uri="{BB962C8B-B14F-4D97-AF65-F5344CB8AC3E}">
        <p14:creationId xmlns:p14="http://schemas.microsoft.com/office/powerpoint/2010/main" val="3671661535"/>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9_Benutzerdefiniertes Layout">
    <p:spTree>
      <p:nvGrpSpPr>
        <p:cNvPr id="1" name=""/>
        <p:cNvGrpSpPr/>
        <p:nvPr/>
      </p:nvGrpSpPr>
      <p:grpSpPr>
        <a:xfrm>
          <a:off x="0" y="0"/>
          <a:ext cx="0" cy="0"/>
          <a:chOff x="0" y="0"/>
          <a:chExt cx="0" cy="0"/>
        </a:xfrm>
      </p:grpSpPr>
      <p:sp>
        <p:nvSpPr>
          <p:cNvPr id="21" name="Inhaltsplatzhalter 3"/>
          <p:cNvSpPr>
            <a:spLocks noGrp="1"/>
          </p:cNvSpPr>
          <p:nvPr>
            <p:ph sz="quarter" idx="12"/>
          </p:nvPr>
        </p:nvSpPr>
        <p:spPr>
          <a:xfrm>
            <a:off x="1000125" y="6100578"/>
            <a:ext cx="7644565" cy="432643"/>
          </a:xfrm>
          <a:prstGeom prst="rect">
            <a:avLst/>
          </a:prstGeom>
        </p:spPr>
        <p:txBody>
          <a:bodyPr anchor="b"/>
          <a:lstStyle>
            <a:lvl1pPr marL="0" indent="0">
              <a:spcBef>
                <a:spcPts val="0"/>
              </a:spcBef>
              <a:buFont typeface="Arial" panose="020B0604020202020204" pitchFamily="34" charset="0"/>
              <a:buNone/>
              <a:defRPr lang="de-DE" sz="600" dirty="0">
                <a:solidFill>
                  <a:schemeClr val="bg1">
                    <a:lumMod val="50000"/>
                  </a:schemeClr>
                </a:solidFill>
              </a:defRPr>
            </a:lvl1pPr>
          </a:lstStyle>
          <a:p>
            <a:pPr marL="171450" lvl="0" indent="-171450">
              <a:lnSpc>
                <a:spcPct val="100000"/>
              </a:lnSpc>
              <a:spcBef>
                <a:spcPts val="0"/>
              </a:spcBef>
            </a:pPr>
            <a:endParaRPr lang="de-DE" dirty="0"/>
          </a:p>
        </p:txBody>
      </p:sp>
      <p:sp>
        <p:nvSpPr>
          <p:cNvPr id="2" name="Titel 1">
            <a:extLst>
              <a:ext uri="{FF2B5EF4-FFF2-40B4-BE49-F238E27FC236}">
                <a16:creationId xmlns:a16="http://schemas.microsoft.com/office/drawing/2014/main" id="{448BFAB8-4C23-4F3E-94E6-E9F61C465E76}"/>
              </a:ext>
            </a:extLst>
          </p:cNvPr>
          <p:cNvSpPr>
            <a:spLocks noGrp="1"/>
          </p:cNvSpPr>
          <p:nvPr>
            <p:ph type="title"/>
          </p:nvPr>
        </p:nvSpPr>
        <p:spPr>
          <a:xfrm>
            <a:off x="388621" y="365126"/>
            <a:ext cx="7709594" cy="1325563"/>
          </a:xfrm>
          <a:prstGeom prst="rect">
            <a:avLst/>
          </a:prstGeom>
        </p:spPr>
        <p:txBody>
          <a:bodyPr/>
          <a:lstStyle>
            <a:lvl1pPr>
              <a:defRPr sz="2100" b="1">
                <a:solidFill>
                  <a:schemeClr val="accent4"/>
                </a:solidFill>
              </a:defRPr>
            </a:lvl1pPr>
          </a:lstStyle>
          <a:p>
            <a:r>
              <a:rPr lang="de-DE" dirty="0"/>
              <a:t>Mastertitelformat bearbeiten</a:t>
            </a:r>
          </a:p>
        </p:txBody>
      </p:sp>
      <p:sp>
        <p:nvSpPr>
          <p:cNvPr id="22"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114694" y="6484854"/>
            <a:ext cx="707830" cy="274604"/>
          </a:xfrm>
          <a:prstGeom prst="rect">
            <a:avLst/>
          </a:prstGeom>
        </p:spPr>
        <p:txBody>
          <a:bodyPr vert="horz" lIns="91440" tIns="45720" rIns="91440" bIns="45720" rtlCol="0" anchor="ctr"/>
          <a:lstStyle>
            <a:lvl1pPr algn="l">
              <a:defRPr sz="788">
                <a:solidFill>
                  <a:srgbClr val="00A5E3"/>
                </a:solidFill>
                <a:latin typeface="Arial" panose="020B0604020202020204" pitchFamily="34" charset="0"/>
                <a:cs typeface="Arial" panose="020B0604020202020204" pitchFamily="34" charset="0"/>
              </a:defRPr>
            </a:lvl1pPr>
          </a:lstStyle>
          <a:p>
            <a:fld id="{DFFA55F2-03A0-48ED-A733-D0592008E4FC}" type="datetime1">
              <a:rPr lang="de-DE" smtClean="0"/>
              <a:t>16.09.2024</a:t>
            </a:fld>
            <a:endParaRPr lang="de-DE" dirty="0"/>
          </a:p>
        </p:txBody>
      </p:sp>
      <p:sp>
        <p:nvSpPr>
          <p:cNvPr id="29" name="Rechteck 28">
            <a:extLst>
              <a:ext uri="{FF2B5EF4-FFF2-40B4-BE49-F238E27FC236}">
                <a16:creationId xmlns:a16="http://schemas.microsoft.com/office/drawing/2014/main" id="{2BD7E466-1C68-49FE-9156-0414EBDDD589}"/>
              </a:ext>
            </a:extLst>
          </p:cNvPr>
          <p:cNvSpPr/>
          <p:nvPr/>
        </p:nvSpPr>
        <p:spPr>
          <a:xfrm flipH="1">
            <a:off x="1609" y="6759457"/>
            <a:ext cx="9144000" cy="126722"/>
          </a:xfrm>
          <a:prstGeom prst="rect">
            <a:avLst/>
          </a:prstGeom>
          <a:gradFill flip="none" rotWithShape="1">
            <a:gsLst>
              <a:gs pos="84000">
                <a:schemeClr val="accent4"/>
              </a:gs>
              <a:gs pos="3000">
                <a:schemeClr val="accent2"/>
              </a:gs>
              <a:gs pos="29000">
                <a:schemeClr val="accent1"/>
              </a:gs>
              <a:gs pos="5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5" name="Gruppieren 34">
            <a:extLst>
              <a:ext uri="{FF2B5EF4-FFF2-40B4-BE49-F238E27FC236}">
                <a16:creationId xmlns:a16="http://schemas.microsoft.com/office/drawing/2014/main" id="{FB7B62C7-DFCB-4C7B-8AED-CE1C8B6F4ADE}"/>
              </a:ext>
            </a:extLst>
          </p:cNvPr>
          <p:cNvGrpSpPr/>
          <p:nvPr/>
        </p:nvGrpSpPr>
        <p:grpSpPr>
          <a:xfrm>
            <a:off x="8352743" y="123113"/>
            <a:ext cx="879635" cy="1392230"/>
            <a:chOff x="11156041" y="275513"/>
            <a:chExt cx="1172846" cy="1392230"/>
          </a:xfrm>
        </p:grpSpPr>
        <p:sp>
          <p:nvSpPr>
            <p:cNvPr id="36" name="Freeform 6">
              <a:extLst>
                <a:ext uri="{FF2B5EF4-FFF2-40B4-BE49-F238E27FC236}">
                  <a16:creationId xmlns:a16="http://schemas.microsoft.com/office/drawing/2014/main" id="{1B55E202-D110-4F3E-A75B-629E0A037F3F}"/>
                </a:ext>
              </a:extLst>
            </p:cNvPr>
            <p:cNvSpPr>
              <a:spLocks/>
            </p:cNvSpPr>
            <p:nvPr/>
          </p:nvSpPr>
          <p:spPr bwMode="auto">
            <a:xfrm>
              <a:off x="11156041" y="275513"/>
              <a:ext cx="968687" cy="444884"/>
            </a:xfrm>
            <a:custGeom>
              <a:avLst/>
              <a:gdLst>
                <a:gd name="T0" fmla="*/ 946 w 986"/>
                <a:gd name="T1" fmla="*/ 8 h 453"/>
                <a:gd name="T2" fmla="*/ 983 w 986"/>
                <a:gd name="T3" fmla="*/ 51 h 453"/>
                <a:gd name="T4" fmla="*/ 922 w 986"/>
                <a:gd name="T5" fmla="*/ 171 h 453"/>
                <a:gd name="T6" fmla="*/ 664 w 986"/>
                <a:gd name="T7" fmla="*/ 338 h 453"/>
                <a:gd name="T8" fmla="*/ 401 w 986"/>
                <a:gd name="T9" fmla="*/ 297 h 453"/>
                <a:gd name="T10" fmla="*/ 359 w 986"/>
                <a:gd name="T11" fmla="*/ 301 h 453"/>
                <a:gd name="T12" fmla="*/ 271 w 986"/>
                <a:gd name="T13" fmla="*/ 426 h 453"/>
                <a:gd name="T14" fmla="*/ 109 w 986"/>
                <a:gd name="T15" fmla="*/ 430 h 453"/>
                <a:gd name="T16" fmla="*/ 16 w 986"/>
                <a:gd name="T17" fmla="*/ 173 h 453"/>
                <a:gd name="T18" fmla="*/ 180 w 986"/>
                <a:gd name="T19" fmla="*/ 22 h 453"/>
                <a:gd name="T20" fmla="*/ 585 w 986"/>
                <a:gd name="T21" fmla="*/ 91 h 453"/>
                <a:gd name="T22" fmla="*/ 946 w 986"/>
                <a:gd name="T23" fmla="*/ 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6" h="453">
                  <a:moveTo>
                    <a:pt x="946" y="8"/>
                  </a:moveTo>
                  <a:cubicBezTo>
                    <a:pt x="981" y="6"/>
                    <a:pt x="986" y="30"/>
                    <a:pt x="983" y="51"/>
                  </a:cubicBezTo>
                  <a:cubicBezTo>
                    <a:pt x="981" y="72"/>
                    <a:pt x="968" y="126"/>
                    <a:pt x="922" y="171"/>
                  </a:cubicBezTo>
                  <a:cubicBezTo>
                    <a:pt x="877" y="216"/>
                    <a:pt x="765" y="312"/>
                    <a:pt x="664" y="338"/>
                  </a:cubicBezTo>
                  <a:cubicBezTo>
                    <a:pt x="563" y="365"/>
                    <a:pt x="437" y="303"/>
                    <a:pt x="401" y="297"/>
                  </a:cubicBezTo>
                  <a:cubicBezTo>
                    <a:pt x="387" y="294"/>
                    <a:pt x="371" y="294"/>
                    <a:pt x="359" y="301"/>
                  </a:cubicBezTo>
                  <a:cubicBezTo>
                    <a:pt x="340" y="314"/>
                    <a:pt x="319" y="400"/>
                    <a:pt x="271" y="426"/>
                  </a:cubicBezTo>
                  <a:cubicBezTo>
                    <a:pt x="223" y="453"/>
                    <a:pt x="140" y="452"/>
                    <a:pt x="109" y="430"/>
                  </a:cubicBezTo>
                  <a:cubicBezTo>
                    <a:pt x="20" y="368"/>
                    <a:pt x="0" y="228"/>
                    <a:pt x="16" y="173"/>
                  </a:cubicBezTo>
                  <a:cubicBezTo>
                    <a:pt x="31" y="118"/>
                    <a:pt x="52" y="43"/>
                    <a:pt x="180" y="22"/>
                  </a:cubicBezTo>
                  <a:cubicBezTo>
                    <a:pt x="308" y="0"/>
                    <a:pt x="446" y="99"/>
                    <a:pt x="585" y="91"/>
                  </a:cubicBezTo>
                  <a:cubicBezTo>
                    <a:pt x="723" y="83"/>
                    <a:pt x="912" y="11"/>
                    <a:pt x="946" y="8"/>
                  </a:cubicBezTo>
                  <a:close/>
                </a:path>
              </a:pathLst>
            </a:custGeom>
            <a:gradFill flip="none" rotWithShape="1">
              <a:gsLst>
                <a:gs pos="7000">
                  <a:schemeClr val="accent2">
                    <a:lumMod val="12000"/>
                    <a:lumOff val="88000"/>
                  </a:schemeClr>
                </a:gs>
                <a:gs pos="87000">
                  <a:schemeClr val="accent2"/>
                </a:gs>
              </a:gsLst>
              <a:lin ang="16200000" scaled="0"/>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37" name="Line 7">
              <a:extLst>
                <a:ext uri="{FF2B5EF4-FFF2-40B4-BE49-F238E27FC236}">
                  <a16:creationId xmlns:a16="http://schemas.microsoft.com/office/drawing/2014/main" id="{9E37BF6B-9D84-4B50-B9B5-6A7E335BBDB4}"/>
                </a:ext>
              </a:extLst>
            </p:cNvPr>
            <p:cNvSpPr>
              <a:spLocks noChangeShapeType="1"/>
            </p:cNvSpPr>
            <p:nvPr/>
          </p:nvSpPr>
          <p:spPr bwMode="auto">
            <a:xfrm>
              <a:off x="12328887" y="1161554"/>
              <a:ext cx="0" cy="0"/>
            </a:xfrm>
            <a:prstGeom prst="line">
              <a:avLst/>
            </a:prstGeom>
            <a:noFill/>
            <a:ln w="38100" cap="flat">
              <a:solidFill>
                <a:srgbClr val="0061A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8">
              <a:extLst>
                <a:ext uri="{FF2B5EF4-FFF2-40B4-BE49-F238E27FC236}">
                  <a16:creationId xmlns:a16="http://schemas.microsoft.com/office/drawing/2014/main" id="{68A1808F-9775-41C2-A5B7-03C8F694775B}"/>
                </a:ext>
              </a:extLst>
            </p:cNvPr>
            <p:cNvSpPr>
              <a:spLocks noChangeShapeType="1"/>
            </p:cNvSpPr>
            <p:nvPr/>
          </p:nvSpPr>
          <p:spPr bwMode="auto">
            <a:xfrm>
              <a:off x="12326591" y="1177624"/>
              <a:ext cx="0" cy="0"/>
            </a:xfrm>
            <a:prstGeom prst="line">
              <a:avLst/>
            </a:prstGeom>
            <a:noFill/>
            <a:ln w="38100" cap="flat">
              <a:solidFill>
                <a:srgbClr val="0061A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Freeform 9">
              <a:extLst>
                <a:ext uri="{FF2B5EF4-FFF2-40B4-BE49-F238E27FC236}">
                  <a16:creationId xmlns:a16="http://schemas.microsoft.com/office/drawing/2014/main" id="{3E2E2613-544F-4E43-8BA5-5559BA48C5CD}"/>
                </a:ext>
              </a:extLst>
            </p:cNvPr>
            <p:cNvSpPr>
              <a:spLocks/>
            </p:cNvSpPr>
            <p:nvPr/>
          </p:nvSpPr>
          <p:spPr bwMode="auto">
            <a:xfrm>
              <a:off x="11175533" y="611609"/>
              <a:ext cx="385195" cy="552982"/>
            </a:xfrm>
            <a:custGeom>
              <a:avLst/>
              <a:gdLst>
                <a:gd name="T0" fmla="*/ 530 w 535"/>
                <a:gd name="T1" fmla="*/ 469 h 769"/>
                <a:gd name="T2" fmla="*/ 507 w 535"/>
                <a:gd name="T3" fmla="*/ 673 h 769"/>
                <a:gd name="T4" fmla="*/ 496 w 535"/>
                <a:gd name="T5" fmla="*/ 673 h 769"/>
                <a:gd name="T6" fmla="*/ 478 w 535"/>
                <a:gd name="T7" fmla="*/ 477 h 769"/>
                <a:gd name="T8" fmla="*/ 399 w 535"/>
                <a:gd name="T9" fmla="*/ 416 h 769"/>
                <a:gd name="T10" fmla="*/ 458 w 535"/>
                <a:gd name="T11" fmla="*/ 586 h 769"/>
                <a:gd name="T12" fmla="*/ 383 w 535"/>
                <a:gd name="T13" fmla="*/ 690 h 769"/>
                <a:gd name="T14" fmla="*/ 19 w 535"/>
                <a:gd name="T15" fmla="*/ 476 h 769"/>
                <a:gd name="T16" fmla="*/ 8 w 535"/>
                <a:gd name="T17" fmla="*/ 426 h 769"/>
                <a:gd name="T18" fmla="*/ 0 w 535"/>
                <a:gd name="T19" fmla="*/ 338 h 769"/>
                <a:gd name="T20" fmla="*/ 0 w 535"/>
                <a:gd name="T21" fmla="*/ 328 h 769"/>
                <a:gd name="T22" fmla="*/ 9 w 535"/>
                <a:gd name="T23" fmla="*/ 242 h 769"/>
                <a:gd name="T24" fmla="*/ 36 w 535"/>
                <a:gd name="T25" fmla="*/ 141 h 769"/>
                <a:gd name="T26" fmla="*/ 155 w 535"/>
                <a:gd name="T27" fmla="*/ 18 h 769"/>
                <a:gd name="T28" fmla="*/ 199 w 535"/>
                <a:gd name="T29" fmla="*/ 4 h 769"/>
                <a:gd name="T30" fmla="*/ 245 w 535"/>
                <a:gd name="T31" fmla="*/ 1 h 769"/>
                <a:gd name="T32" fmla="*/ 391 w 535"/>
                <a:gd name="T33" fmla="*/ 71 h 769"/>
                <a:gd name="T34" fmla="*/ 414 w 535"/>
                <a:gd name="T35" fmla="*/ 107 h 769"/>
                <a:gd name="T36" fmla="*/ 384 w 535"/>
                <a:gd name="T37" fmla="*/ 289 h 769"/>
                <a:gd name="T38" fmla="*/ 530 w 535"/>
                <a:gd name="T39" fmla="*/ 4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5" h="769">
                  <a:moveTo>
                    <a:pt x="530" y="469"/>
                  </a:moveTo>
                  <a:cubicBezTo>
                    <a:pt x="535" y="557"/>
                    <a:pt x="508" y="672"/>
                    <a:pt x="507" y="673"/>
                  </a:cubicBezTo>
                  <a:cubicBezTo>
                    <a:pt x="505" y="675"/>
                    <a:pt x="498" y="675"/>
                    <a:pt x="496" y="673"/>
                  </a:cubicBezTo>
                  <a:cubicBezTo>
                    <a:pt x="494" y="672"/>
                    <a:pt x="504" y="530"/>
                    <a:pt x="478" y="477"/>
                  </a:cubicBezTo>
                  <a:cubicBezTo>
                    <a:pt x="460" y="443"/>
                    <a:pt x="402" y="413"/>
                    <a:pt x="399" y="416"/>
                  </a:cubicBezTo>
                  <a:cubicBezTo>
                    <a:pt x="396" y="419"/>
                    <a:pt x="455" y="531"/>
                    <a:pt x="458" y="586"/>
                  </a:cubicBezTo>
                  <a:cubicBezTo>
                    <a:pt x="461" y="641"/>
                    <a:pt x="431" y="674"/>
                    <a:pt x="383" y="690"/>
                  </a:cubicBezTo>
                  <a:cubicBezTo>
                    <a:pt x="362" y="697"/>
                    <a:pt x="121" y="769"/>
                    <a:pt x="19" y="476"/>
                  </a:cubicBezTo>
                  <a:cubicBezTo>
                    <a:pt x="14" y="460"/>
                    <a:pt x="11" y="443"/>
                    <a:pt x="8" y="426"/>
                  </a:cubicBezTo>
                  <a:cubicBezTo>
                    <a:pt x="2" y="397"/>
                    <a:pt x="1" y="368"/>
                    <a:pt x="0" y="338"/>
                  </a:cubicBezTo>
                  <a:cubicBezTo>
                    <a:pt x="0" y="335"/>
                    <a:pt x="0" y="331"/>
                    <a:pt x="0" y="328"/>
                  </a:cubicBezTo>
                  <a:cubicBezTo>
                    <a:pt x="1" y="299"/>
                    <a:pt x="4" y="270"/>
                    <a:pt x="9" y="242"/>
                  </a:cubicBezTo>
                  <a:cubicBezTo>
                    <a:pt x="15" y="208"/>
                    <a:pt x="20" y="173"/>
                    <a:pt x="36" y="141"/>
                  </a:cubicBezTo>
                  <a:cubicBezTo>
                    <a:pt x="60" y="91"/>
                    <a:pt x="101" y="44"/>
                    <a:pt x="155" y="18"/>
                  </a:cubicBezTo>
                  <a:cubicBezTo>
                    <a:pt x="169" y="12"/>
                    <a:pt x="184" y="7"/>
                    <a:pt x="199" y="4"/>
                  </a:cubicBezTo>
                  <a:cubicBezTo>
                    <a:pt x="214" y="1"/>
                    <a:pt x="230" y="0"/>
                    <a:pt x="245" y="1"/>
                  </a:cubicBezTo>
                  <a:cubicBezTo>
                    <a:pt x="300" y="6"/>
                    <a:pt x="356" y="31"/>
                    <a:pt x="391" y="71"/>
                  </a:cubicBezTo>
                  <a:cubicBezTo>
                    <a:pt x="400" y="82"/>
                    <a:pt x="407" y="95"/>
                    <a:pt x="414" y="107"/>
                  </a:cubicBezTo>
                  <a:cubicBezTo>
                    <a:pt x="466" y="196"/>
                    <a:pt x="384" y="243"/>
                    <a:pt x="384" y="289"/>
                  </a:cubicBezTo>
                  <a:cubicBezTo>
                    <a:pt x="384" y="331"/>
                    <a:pt x="526" y="380"/>
                    <a:pt x="530" y="469"/>
                  </a:cubicBezTo>
                  <a:close/>
                </a:path>
              </a:pathLst>
            </a:custGeom>
            <a:gradFill flip="none" rotWithShape="1">
              <a:gsLst>
                <a:gs pos="0">
                  <a:schemeClr val="accent1">
                    <a:lumMod val="20000"/>
                    <a:lumOff val="80000"/>
                  </a:schemeClr>
                </a:gs>
                <a:gs pos="48000">
                  <a:srgbClr val="40A7CC"/>
                </a:gs>
                <a:gs pos="100000">
                  <a:schemeClr val="accent1">
                    <a:lumMod val="50000"/>
                  </a:schemeClr>
                </a:gs>
              </a:gsLst>
              <a:lin ang="0" scaled="1"/>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5">
              <a:extLst>
                <a:ext uri="{FF2B5EF4-FFF2-40B4-BE49-F238E27FC236}">
                  <a16:creationId xmlns:a16="http://schemas.microsoft.com/office/drawing/2014/main" id="{5AE4C1AA-26C7-4D64-903D-4C63A70763CE}"/>
                </a:ext>
              </a:extLst>
            </p:cNvPr>
            <p:cNvSpPr>
              <a:spLocks/>
            </p:cNvSpPr>
            <p:nvPr/>
          </p:nvSpPr>
          <p:spPr bwMode="auto">
            <a:xfrm>
              <a:off x="11528658" y="481267"/>
              <a:ext cx="472893" cy="666740"/>
            </a:xfrm>
            <a:custGeom>
              <a:avLst/>
              <a:gdLst>
                <a:gd name="T0" fmla="*/ 240 w 588"/>
                <a:gd name="T1" fmla="*/ 15 h 829"/>
                <a:gd name="T2" fmla="*/ 167 w 588"/>
                <a:gd name="T3" fmla="*/ 21 h 829"/>
                <a:gd name="T4" fmla="*/ 167 w 588"/>
                <a:gd name="T5" fmla="*/ 80 h 829"/>
                <a:gd name="T6" fmla="*/ 86 w 588"/>
                <a:gd name="T7" fmla="*/ 80 h 829"/>
                <a:gd name="T8" fmla="*/ 86 w 588"/>
                <a:gd name="T9" fmla="*/ 117 h 829"/>
                <a:gd name="T10" fmla="*/ 157 w 588"/>
                <a:gd name="T11" fmla="*/ 140 h 829"/>
                <a:gd name="T12" fmla="*/ 125 w 588"/>
                <a:gd name="T13" fmla="*/ 219 h 829"/>
                <a:gd name="T14" fmla="*/ 35 w 588"/>
                <a:gd name="T15" fmla="*/ 208 h 829"/>
                <a:gd name="T16" fmla="*/ 24 w 588"/>
                <a:gd name="T17" fmla="*/ 233 h 829"/>
                <a:gd name="T18" fmla="*/ 48 w 588"/>
                <a:gd name="T19" fmla="*/ 248 h 829"/>
                <a:gd name="T20" fmla="*/ 7 w 588"/>
                <a:gd name="T21" fmla="*/ 253 h 829"/>
                <a:gd name="T22" fmla="*/ 7 w 588"/>
                <a:gd name="T23" fmla="*/ 288 h 829"/>
                <a:gd name="T24" fmla="*/ 69 w 588"/>
                <a:gd name="T25" fmla="*/ 284 h 829"/>
                <a:gd name="T26" fmla="*/ 39 w 588"/>
                <a:gd name="T27" fmla="*/ 408 h 829"/>
                <a:gd name="T28" fmla="*/ 369 w 588"/>
                <a:gd name="T29" fmla="*/ 827 h 829"/>
                <a:gd name="T30" fmla="*/ 550 w 588"/>
                <a:gd name="T31" fmla="*/ 518 h 829"/>
                <a:gd name="T32" fmla="*/ 526 w 588"/>
                <a:gd name="T33" fmla="*/ 422 h 829"/>
                <a:gd name="T34" fmla="*/ 541 w 588"/>
                <a:gd name="T35" fmla="*/ 387 h 829"/>
                <a:gd name="T36" fmla="*/ 584 w 588"/>
                <a:gd name="T37" fmla="*/ 371 h 829"/>
                <a:gd name="T38" fmla="*/ 584 w 588"/>
                <a:gd name="T39" fmla="*/ 341 h 829"/>
                <a:gd name="T40" fmla="*/ 518 w 588"/>
                <a:gd name="T41" fmla="*/ 329 h 829"/>
                <a:gd name="T42" fmla="*/ 564 w 588"/>
                <a:gd name="T43" fmla="*/ 297 h 829"/>
                <a:gd name="T44" fmla="*/ 543 w 588"/>
                <a:gd name="T45" fmla="*/ 270 h 829"/>
                <a:gd name="T46" fmla="*/ 486 w 588"/>
                <a:gd name="T47" fmla="*/ 283 h 829"/>
                <a:gd name="T48" fmla="*/ 465 w 588"/>
                <a:gd name="T49" fmla="*/ 260 h 829"/>
                <a:gd name="T50" fmla="*/ 578 w 588"/>
                <a:gd name="T51" fmla="*/ 239 h 829"/>
                <a:gd name="T52" fmla="*/ 569 w 588"/>
                <a:gd name="T53" fmla="*/ 188 h 829"/>
                <a:gd name="T54" fmla="*/ 498 w 588"/>
                <a:gd name="T55" fmla="*/ 192 h 829"/>
                <a:gd name="T56" fmla="*/ 452 w 588"/>
                <a:gd name="T57" fmla="*/ 89 h 829"/>
                <a:gd name="T58" fmla="*/ 464 w 588"/>
                <a:gd name="T59" fmla="*/ 63 h 829"/>
                <a:gd name="T60" fmla="*/ 442 w 588"/>
                <a:gd name="T61" fmla="*/ 38 h 829"/>
                <a:gd name="T62" fmla="*/ 447 w 588"/>
                <a:gd name="T63" fmla="*/ 19 h 829"/>
                <a:gd name="T64" fmla="*/ 419 w 588"/>
                <a:gd name="T65" fmla="*/ 9 h 829"/>
                <a:gd name="T66" fmla="*/ 380 w 588"/>
                <a:gd name="T67" fmla="*/ 72 h 829"/>
                <a:gd name="T68" fmla="*/ 367 w 588"/>
                <a:gd name="T69" fmla="*/ 16 h 829"/>
                <a:gd name="T70" fmla="*/ 325 w 588"/>
                <a:gd name="T71" fmla="*/ 25 h 829"/>
                <a:gd name="T72" fmla="*/ 330 w 588"/>
                <a:gd name="T73" fmla="*/ 84 h 829"/>
                <a:gd name="T74" fmla="*/ 299 w 588"/>
                <a:gd name="T75" fmla="*/ 113 h 829"/>
                <a:gd name="T76" fmla="*/ 254 w 588"/>
                <a:gd name="T77" fmla="*/ 111 h 829"/>
                <a:gd name="T78" fmla="*/ 240 w 588"/>
                <a:gd name="T79" fmla="*/ 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8" h="829">
                  <a:moveTo>
                    <a:pt x="240" y="15"/>
                  </a:moveTo>
                  <a:cubicBezTo>
                    <a:pt x="230" y="0"/>
                    <a:pt x="180" y="9"/>
                    <a:pt x="167" y="21"/>
                  </a:cubicBezTo>
                  <a:cubicBezTo>
                    <a:pt x="153" y="32"/>
                    <a:pt x="179" y="75"/>
                    <a:pt x="167" y="80"/>
                  </a:cubicBezTo>
                  <a:cubicBezTo>
                    <a:pt x="155" y="85"/>
                    <a:pt x="92" y="66"/>
                    <a:pt x="86" y="80"/>
                  </a:cubicBezTo>
                  <a:cubicBezTo>
                    <a:pt x="80" y="94"/>
                    <a:pt x="75" y="117"/>
                    <a:pt x="86" y="117"/>
                  </a:cubicBezTo>
                  <a:cubicBezTo>
                    <a:pt x="100" y="118"/>
                    <a:pt x="153" y="125"/>
                    <a:pt x="157" y="140"/>
                  </a:cubicBezTo>
                  <a:cubicBezTo>
                    <a:pt x="131" y="173"/>
                    <a:pt x="130" y="215"/>
                    <a:pt x="125" y="219"/>
                  </a:cubicBezTo>
                  <a:cubicBezTo>
                    <a:pt x="120" y="223"/>
                    <a:pt x="41" y="203"/>
                    <a:pt x="35" y="208"/>
                  </a:cubicBezTo>
                  <a:cubicBezTo>
                    <a:pt x="29" y="214"/>
                    <a:pt x="15" y="229"/>
                    <a:pt x="24" y="233"/>
                  </a:cubicBezTo>
                  <a:cubicBezTo>
                    <a:pt x="33" y="237"/>
                    <a:pt x="45" y="246"/>
                    <a:pt x="48" y="248"/>
                  </a:cubicBezTo>
                  <a:cubicBezTo>
                    <a:pt x="51" y="250"/>
                    <a:pt x="9" y="249"/>
                    <a:pt x="7" y="253"/>
                  </a:cubicBezTo>
                  <a:cubicBezTo>
                    <a:pt x="5" y="258"/>
                    <a:pt x="0" y="287"/>
                    <a:pt x="7" y="288"/>
                  </a:cubicBezTo>
                  <a:cubicBezTo>
                    <a:pt x="13" y="289"/>
                    <a:pt x="49" y="275"/>
                    <a:pt x="69" y="284"/>
                  </a:cubicBezTo>
                  <a:cubicBezTo>
                    <a:pt x="75" y="308"/>
                    <a:pt x="38" y="322"/>
                    <a:pt x="39" y="408"/>
                  </a:cubicBezTo>
                  <a:cubicBezTo>
                    <a:pt x="46" y="729"/>
                    <a:pt x="254" y="829"/>
                    <a:pt x="369" y="827"/>
                  </a:cubicBezTo>
                  <a:cubicBezTo>
                    <a:pt x="448" y="821"/>
                    <a:pt x="546" y="725"/>
                    <a:pt x="550" y="518"/>
                  </a:cubicBezTo>
                  <a:cubicBezTo>
                    <a:pt x="550" y="472"/>
                    <a:pt x="526" y="422"/>
                    <a:pt x="526" y="422"/>
                  </a:cubicBezTo>
                  <a:cubicBezTo>
                    <a:pt x="526" y="422"/>
                    <a:pt x="537" y="396"/>
                    <a:pt x="541" y="387"/>
                  </a:cubicBezTo>
                  <a:cubicBezTo>
                    <a:pt x="549" y="373"/>
                    <a:pt x="580" y="375"/>
                    <a:pt x="584" y="371"/>
                  </a:cubicBezTo>
                  <a:cubicBezTo>
                    <a:pt x="588" y="366"/>
                    <a:pt x="585" y="347"/>
                    <a:pt x="584" y="341"/>
                  </a:cubicBezTo>
                  <a:cubicBezTo>
                    <a:pt x="578" y="322"/>
                    <a:pt x="521" y="342"/>
                    <a:pt x="518" y="329"/>
                  </a:cubicBezTo>
                  <a:cubicBezTo>
                    <a:pt x="516" y="317"/>
                    <a:pt x="559" y="305"/>
                    <a:pt x="564" y="297"/>
                  </a:cubicBezTo>
                  <a:cubicBezTo>
                    <a:pt x="569" y="289"/>
                    <a:pt x="549" y="272"/>
                    <a:pt x="543" y="270"/>
                  </a:cubicBezTo>
                  <a:cubicBezTo>
                    <a:pt x="537" y="268"/>
                    <a:pt x="491" y="282"/>
                    <a:pt x="486" y="283"/>
                  </a:cubicBezTo>
                  <a:cubicBezTo>
                    <a:pt x="481" y="283"/>
                    <a:pt x="465" y="268"/>
                    <a:pt x="465" y="260"/>
                  </a:cubicBezTo>
                  <a:cubicBezTo>
                    <a:pt x="465" y="253"/>
                    <a:pt x="568" y="257"/>
                    <a:pt x="578" y="239"/>
                  </a:cubicBezTo>
                  <a:cubicBezTo>
                    <a:pt x="585" y="227"/>
                    <a:pt x="578" y="196"/>
                    <a:pt x="569" y="188"/>
                  </a:cubicBezTo>
                  <a:cubicBezTo>
                    <a:pt x="556" y="176"/>
                    <a:pt x="498" y="192"/>
                    <a:pt x="498" y="192"/>
                  </a:cubicBezTo>
                  <a:cubicBezTo>
                    <a:pt x="498" y="192"/>
                    <a:pt x="486" y="133"/>
                    <a:pt x="452" y="89"/>
                  </a:cubicBezTo>
                  <a:cubicBezTo>
                    <a:pt x="440" y="72"/>
                    <a:pt x="464" y="63"/>
                    <a:pt x="464" y="63"/>
                  </a:cubicBezTo>
                  <a:cubicBezTo>
                    <a:pt x="463" y="41"/>
                    <a:pt x="442" y="38"/>
                    <a:pt x="442" y="38"/>
                  </a:cubicBezTo>
                  <a:cubicBezTo>
                    <a:pt x="447" y="19"/>
                    <a:pt x="447" y="19"/>
                    <a:pt x="447" y="19"/>
                  </a:cubicBezTo>
                  <a:cubicBezTo>
                    <a:pt x="439" y="7"/>
                    <a:pt x="419" y="9"/>
                    <a:pt x="419" y="9"/>
                  </a:cubicBezTo>
                  <a:cubicBezTo>
                    <a:pt x="419" y="9"/>
                    <a:pt x="385" y="72"/>
                    <a:pt x="380" y="72"/>
                  </a:cubicBezTo>
                  <a:cubicBezTo>
                    <a:pt x="375" y="72"/>
                    <a:pt x="381" y="19"/>
                    <a:pt x="367" y="16"/>
                  </a:cubicBezTo>
                  <a:cubicBezTo>
                    <a:pt x="354" y="13"/>
                    <a:pt x="332" y="15"/>
                    <a:pt x="325" y="25"/>
                  </a:cubicBezTo>
                  <a:cubicBezTo>
                    <a:pt x="317" y="34"/>
                    <a:pt x="327" y="70"/>
                    <a:pt x="330" y="84"/>
                  </a:cubicBezTo>
                  <a:cubicBezTo>
                    <a:pt x="333" y="98"/>
                    <a:pt x="321" y="107"/>
                    <a:pt x="299" y="113"/>
                  </a:cubicBezTo>
                  <a:cubicBezTo>
                    <a:pt x="276" y="119"/>
                    <a:pt x="270" y="129"/>
                    <a:pt x="254" y="111"/>
                  </a:cubicBezTo>
                  <a:cubicBezTo>
                    <a:pt x="238" y="92"/>
                    <a:pt x="249" y="30"/>
                    <a:pt x="240" y="15"/>
                  </a:cubicBezTo>
                  <a:close/>
                </a:path>
              </a:pathLst>
            </a:custGeom>
            <a:gradFill flip="none" rotWithShape="1">
              <a:gsLst>
                <a:gs pos="0">
                  <a:schemeClr val="accent3">
                    <a:lumMod val="20000"/>
                    <a:lumOff val="80000"/>
                  </a:schemeClr>
                </a:gs>
                <a:gs pos="92000">
                  <a:schemeClr val="accent3"/>
                </a:gs>
              </a:gsLst>
              <a:lin ang="10800000" scaled="1"/>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nvGrpSpPr>
            <p:cNvPr id="47" name="Gruppieren 46">
              <a:extLst>
                <a:ext uri="{FF2B5EF4-FFF2-40B4-BE49-F238E27FC236}">
                  <a16:creationId xmlns:a16="http://schemas.microsoft.com/office/drawing/2014/main" id="{BFC23A32-3E38-4BEA-BB2A-DEAA62C5E5DC}"/>
                </a:ext>
              </a:extLst>
            </p:cNvPr>
            <p:cNvGrpSpPr/>
            <p:nvPr/>
          </p:nvGrpSpPr>
          <p:grpSpPr>
            <a:xfrm>
              <a:off x="11254740" y="391334"/>
              <a:ext cx="733960" cy="1276409"/>
              <a:chOff x="1657888" y="3167379"/>
              <a:chExt cx="2324832" cy="3204787"/>
            </a:xfrm>
          </p:grpSpPr>
          <p:sp>
            <p:nvSpPr>
              <p:cNvPr id="48" name="Rechteck: abgerundete Ecken 16">
                <a:extLst>
                  <a:ext uri="{FF2B5EF4-FFF2-40B4-BE49-F238E27FC236}">
                    <a16:creationId xmlns:a16="http://schemas.microsoft.com/office/drawing/2014/main" id="{9D2D7517-A3C2-4158-8C25-E52D42CB2B36}"/>
                  </a:ext>
                </a:extLst>
              </p:cNvPr>
              <p:cNvSpPr/>
              <p:nvPr/>
            </p:nvSpPr>
            <p:spPr>
              <a:xfrm>
                <a:off x="1657888" y="3167379"/>
                <a:ext cx="1433182" cy="1117008"/>
              </a:xfrm>
              <a:custGeom>
                <a:avLst/>
                <a:gdLst>
                  <a:gd name="connsiteX0" fmla="*/ 0 w 1431235"/>
                  <a:gd name="connsiteY0" fmla="*/ 186068 h 1116386"/>
                  <a:gd name="connsiteX1" fmla="*/ 186068 w 1431235"/>
                  <a:gd name="connsiteY1" fmla="*/ 0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0 w 1431235"/>
                  <a:gd name="connsiteY0" fmla="*/ 186068 h 1116386"/>
                  <a:gd name="connsiteX1" fmla="*/ 186068 w 1431235"/>
                  <a:gd name="connsiteY1" fmla="*/ 0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0 w 1431235"/>
                  <a:gd name="connsiteY0" fmla="*/ 186068 h 1116386"/>
                  <a:gd name="connsiteX1" fmla="*/ 17103 w 1431235"/>
                  <a:gd name="connsiteY1" fmla="*/ 9939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33182 w 1433182"/>
                  <a:gd name="connsiteY4" fmla="*/ 93031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22062"/>
                  <a:gd name="connsiteX1" fmla="*/ 0 w 1433182"/>
                  <a:gd name="connsiteY1" fmla="*/ 6129 h 1122062"/>
                  <a:gd name="connsiteX2" fmla="*/ 1247114 w 1433182"/>
                  <a:gd name="connsiteY2" fmla="*/ 0 h 1122062"/>
                  <a:gd name="connsiteX3" fmla="*/ 1433182 w 1433182"/>
                  <a:gd name="connsiteY3" fmla="*/ 186068 h 1122062"/>
                  <a:gd name="connsiteX4" fmla="*/ 1429372 w 1433182"/>
                  <a:gd name="connsiteY4" fmla="*/ 1048428 h 1122062"/>
                  <a:gd name="connsiteX5" fmla="*/ 1247114 w 1433182"/>
                  <a:gd name="connsiteY5" fmla="*/ 1116386 h 1122062"/>
                  <a:gd name="connsiteX6" fmla="*/ 188015 w 1433182"/>
                  <a:gd name="connsiteY6" fmla="*/ 1116386 h 1122062"/>
                  <a:gd name="connsiteX7" fmla="*/ 1947 w 1433182"/>
                  <a:gd name="connsiteY7" fmla="*/ 930318 h 1122062"/>
                  <a:gd name="connsiteX8" fmla="*/ 1947 w 1433182"/>
                  <a:gd name="connsiteY8" fmla="*/ 186068 h 1122062"/>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29372 w 1433182"/>
                  <a:gd name="connsiteY4" fmla="*/ 104842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21752 w 1433182"/>
                  <a:gd name="connsiteY4" fmla="*/ 111319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24628"/>
                  <a:gd name="connsiteX1" fmla="*/ 0 w 1433182"/>
                  <a:gd name="connsiteY1" fmla="*/ 6129 h 1124628"/>
                  <a:gd name="connsiteX2" fmla="*/ 1247114 w 1433182"/>
                  <a:gd name="connsiteY2" fmla="*/ 0 h 1124628"/>
                  <a:gd name="connsiteX3" fmla="*/ 1433182 w 1433182"/>
                  <a:gd name="connsiteY3" fmla="*/ 186068 h 1124628"/>
                  <a:gd name="connsiteX4" fmla="*/ 1421752 w 1433182"/>
                  <a:gd name="connsiteY4" fmla="*/ 1124628 h 1124628"/>
                  <a:gd name="connsiteX5" fmla="*/ 1247114 w 1433182"/>
                  <a:gd name="connsiteY5" fmla="*/ 1116386 h 1124628"/>
                  <a:gd name="connsiteX6" fmla="*/ 188015 w 1433182"/>
                  <a:gd name="connsiteY6" fmla="*/ 1116386 h 1124628"/>
                  <a:gd name="connsiteX7" fmla="*/ 1947 w 1433182"/>
                  <a:gd name="connsiteY7" fmla="*/ 930318 h 1124628"/>
                  <a:gd name="connsiteX8" fmla="*/ 1947 w 1433182"/>
                  <a:gd name="connsiteY8" fmla="*/ 186068 h 1124628"/>
                  <a:gd name="connsiteX0" fmla="*/ 1947 w 1433182"/>
                  <a:gd name="connsiteY0" fmla="*/ 18606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247114 w 1433182"/>
                  <a:gd name="connsiteY5" fmla="*/ 1116386 h 1117008"/>
                  <a:gd name="connsiteX6" fmla="*/ 188015 w 1433182"/>
                  <a:gd name="connsiteY6" fmla="*/ 1116386 h 1117008"/>
                  <a:gd name="connsiteX7" fmla="*/ 1947 w 1433182"/>
                  <a:gd name="connsiteY7" fmla="*/ 930318 h 1117008"/>
                  <a:gd name="connsiteX8" fmla="*/ 1947 w 1433182"/>
                  <a:gd name="connsiteY8" fmla="*/ 186068 h 1117008"/>
                  <a:gd name="connsiteX0" fmla="*/ 1947 w 1433182"/>
                  <a:gd name="connsiteY0" fmla="*/ 18606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88015 w 1433182"/>
                  <a:gd name="connsiteY5" fmla="*/ 1116386 h 1117008"/>
                  <a:gd name="connsiteX6" fmla="*/ 1947 w 1433182"/>
                  <a:gd name="connsiteY6" fmla="*/ 930318 h 1117008"/>
                  <a:gd name="connsiteX7" fmla="*/ 1947 w 1433182"/>
                  <a:gd name="connsiteY7" fmla="*/ 186068 h 1117008"/>
                  <a:gd name="connsiteX0" fmla="*/ 1947 w 1433182"/>
                  <a:gd name="connsiteY0" fmla="*/ 93031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88015 w 1433182"/>
                  <a:gd name="connsiteY5" fmla="*/ 1116386 h 1117008"/>
                  <a:gd name="connsiteX6" fmla="*/ 1947 w 1433182"/>
                  <a:gd name="connsiteY6" fmla="*/ 930318 h 1117008"/>
                  <a:gd name="connsiteX0" fmla="*/ 1947 w 1433182"/>
                  <a:gd name="connsiteY0" fmla="*/ 930318 h 1117008"/>
                  <a:gd name="connsiteX1" fmla="*/ 0 w 1433182"/>
                  <a:gd name="connsiteY1" fmla="*/ 6129 h 1117008"/>
                  <a:gd name="connsiteX2" fmla="*/ 1247114 w 1433182"/>
                  <a:gd name="connsiteY2" fmla="*/ 0 h 1117008"/>
                  <a:gd name="connsiteX3" fmla="*/ 1433182 w 1433182"/>
                  <a:gd name="connsiteY3" fmla="*/ 186068 h 1117008"/>
                  <a:gd name="connsiteX4" fmla="*/ 1429372 w 1433182"/>
                  <a:gd name="connsiteY4" fmla="*/ 1117008 h 1117008"/>
                  <a:gd name="connsiteX5" fmla="*/ 188015 w 1433182"/>
                  <a:gd name="connsiteY5" fmla="*/ 1116386 h 1117008"/>
                  <a:gd name="connsiteX6" fmla="*/ 1947 w 1433182"/>
                  <a:gd name="connsiteY6" fmla="*/ 930318 h 1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182" h="1117008">
                    <a:moveTo>
                      <a:pt x="1947" y="930318"/>
                    </a:moveTo>
                    <a:lnTo>
                      <a:pt x="0" y="6129"/>
                    </a:lnTo>
                    <a:lnTo>
                      <a:pt x="1247114" y="0"/>
                    </a:lnTo>
                    <a:cubicBezTo>
                      <a:pt x="1349877" y="0"/>
                      <a:pt x="1433182" y="83305"/>
                      <a:pt x="1433182" y="186068"/>
                    </a:cubicBezTo>
                    <a:lnTo>
                      <a:pt x="1429372" y="1117008"/>
                    </a:lnTo>
                    <a:lnTo>
                      <a:pt x="188015" y="1116386"/>
                    </a:lnTo>
                    <a:cubicBezTo>
                      <a:pt x="85252" y="1116386"/>
                      <a:pt x="1947" y="1033081"/>
                      <a:pt x="1947" y="930318"/>
                    </a:cubicBezTo>
                    <a:close/>
                  </a:path>
                </a:pathLst>
              </a:custGeom>
              <a:noFill/>
              <a:ln w="28575">
                <a:gradFill>
                  <a:gsLst>
                    <a:gs pos="0">
                      <a:schemeClr val="bg1">
                        <a:lumMod val="95000"/>
                      </a:schemeClr>
                    </a:gs>
                    <a:gs pos="83000">
                      <a:schemeClr val="accent5">
                        <a:lumMod val="50000"/>
                      </a:schemeClr>
                    </a:gs>
                    <a:gs pos="56000">
                      <a:schemeClr val="accent6">
                        <a:lumMod val="60000"/>
                        <a:lumOff val="40000"/>
                      </a:schemeClr>
                    </a:gs>
                    <a:gs pos="100000">
                      <a:schemeClr val="accent5">
                        <a:lumMod val="50000"/>
                      </a:schemeClr>
                    </a:gs>
                    <a:gs pos="100000">
                      <a:schemeClr val="accent6">
                        <a:lumMod val="75000"/>
                      </a:schemeClr>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1" name="Gerader Verbinder 50">
                <a:extLst>
                  <a:ext uri="{FF2B5EF4-FFF2-40B4-BE49-F238E27FC236}">
                    <a16:creationId xmlns:a16="http://schemas.microsoft.com/office/drawing/2014/main" id="{6A3A7FAC-B069-463B-AE8A-DCABFEFA8C36}"/>
                  </a:ext>
                </a:extLst>
              </p:cNvPr>
              <p:cNvCxnSpPr>
                <a:cxnSpLocks/>
              </p:cNvCxnSpPr>
              <p:nvPr/>
            </p:nvCxnSpPr>
            <p:spPr>
              <a:xfrm rot="16200000" flipH="1">
                <a:off x="2002608" y="5287507"/>
                <a:ext cx="2169318" cy="0"/>
              </a:xfrm>
              <a:prstGeom prst="line">
                <a:avLst/>
              </a:prstGeom>
              <a:noFill/>
              <a:ln w="28575">
                <a:gradFill flip="none" rotWithShape="1">
                  <a:gsLst>
                    <a:gs pos="0">
                      <a:schemeClr val="bg1">
                        <a:lumMod val="95000"/>
                      </a:schemeClr>
                    </a:gs>
                    <a:gs pos="26000">
                      <a:schemeClr val="accent6">
                        <a:lumMod val="60000"/>
                        <a:lumOff val="40000"/>
                      </a:schemeClr>
                    </a:gs>
                    <a:gs pos="71000">
                      <a:schemeClr val="accent5">
                        <a:lumMod val="50000"/>
                      </a:schemeClr>
                    </a:gs>
                    <a:gs pos="100000">
                      <a:schemeClr val="accent5">
                        <a:lumMod val="50000"/>
                      </a:schemeClr>
                    </a:gs>
                  </a:gsLst>
                  <a:lin ang="10800000" scaled="1"/>
                  <a:tileRect/>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Gerader Verbinder 51">
                <a:extLst>
                  <a:ext uri="{FF2B5EF4-FFF2-40B4-BE49-F238E27FC236}">
                    <a16:creationId xmlns:a16="http://schemas.microsoft.com/office/drawing/2014/main" id="{716ECEB5-18D6-4B1D-87FB-7B3633CC0618}"/>
                  </a:ext>
                </a:extLst>
              </p:cNvPr>
              <p:cNvCxnSpPr>
                <a:stCxn id="48" idx="4"/>
              </p:cNvCxnSpPr>
              <p:nvPr/>
            </p:nvCxnSpPr>
            <p:spPr>
              <a:xfrm>
                <a:off x="3087260" y="4284387"/>
                <a:ext cx="895460" cy="0"/>
              </a:xfrm>
              <a:prstGeom prst="line">
                <a:avLst/>
              </a:prstGeom>
              <a:noFill/>
              <a:ln w="28575">
                <a:gradFill flip="none" rotWithShape="1">
                  <a:gsLst>
                    <a:gs pos="0">
                      <a:schemeClr val="bg1">
                        <a:lumMod val="95000"/>
                      </a:schemeClr>
                    </a:gs>
                    <a:gs pos="56000">
                      <a:schemeClr val="accent6">
                        <a:lumMod val="60000"/>
                        <a:lumOff val="40000"/>
                      </a:schemeClr>
                    </a:gs>
                    <a:gs pos="100000">
                      <a:schemeClr val="accent5">
                        <a:lumMod val="50000"/>
                      </a:schemeClr>
                    </a:gs>
                    <a:gs pos="100000">
                      <a:schemeClr val="accent6">
                        <a:lumMod val="7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grpSp>
      </p:grpSp>
      <p:sp>
        <p:nvSpPr>
          <p:cNvPr id="56" name="Inhaltsplatzhalter 2">
            <a:extLst>
              <a:ext uri="{FF2B5EF4-FFF2-40B4-BE49-F238E27FC236}">
                <a16:creationId xmlns:a16="http://schemas.microsoft.com/office/drawing/2014/main" id="{EF72CE8F-9961-44F4-8AE5-16E648032D72}"/>
              </a:ext>
            </a:extLst>
          </p:cNvPr>
          <p:cNvSpPr>
            <a:spLocks noGrp="1"/>
          </p:cNvSpPr>
          <p:nvPr>
            <p:ph sz="quarter" idx="10"/>
          </p:nvPr>
        </p:nvSpPr>
        <p:spPr>
          <a:xfrm>
            <a:off x="1000125" y="6414903"/>
            <a:ext cx="7644565" cy="365351"/>
          </a:xfrm>
          <a:prstGeom prst="rect">
            <a:avLst/>
          </a:prstGeom>
        </p:spPr>
        <p:txBody>
          <a:bodyPr anchor="b"/>
          <a:lstStyle>
            <a:lvl1pPr marL="0" indent="0">
              <a:buNone/>
              <a:defRPr lang="de-DE" sz="600" dirty="0">
                <a:solidFill>
                  <a:schemeClr val="accent4">
                    <a:lumMod val="50000"/>
                  </a:schemeClr>
                </a:solidFill>
              </a:defRPr>
            </a:lvl1pPr>
          </a:lstStyle>
          <a:p>
            <a:pPr marL="171450" lvl="0" indent="-171450">
              <a:lnSpc>
                <a:spcPct val="100000"/>
              </a:lnSpc>
              <a:spcBef>
                <a:spcPts val="0"/>
              </a:spcBef>
            </a:pPr>
            <a:endParaRPr lang="de-DE" dirty="0"/>
          </a:p>
        </p:txBody>
      </p:sp>
    </p:spTree>
    <p:extLst>
      <p:ext uri="{BB962C8B-B14F-4D97-AF65-F5344CB8AC3E}">
        <p14:creationId xmlns:p14="http://schemas.microsoft.com/office/powerpoint/2010/main" val="1591752999"/>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4"/>
          <p:cNvSpPr>
            <a:spLocks noGrp="1"/>
          </p:cNvSpPr>
          <p:nvPr>
            <p:ph sz="quarter" idx="10"/>
          </p:nvPr>
        </p:nvSpPr>
        <p:spPr>
          <a:xfrm>
            <a:off x="457199" y="6308769"/>
            <a:ext cx="8415900"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endParaRPr lang="de-DE" dirty="0"/>
          </a:p>
        </p:txBody>
      </p:sp>
      <p:sp>
        <p:nvSpPr>
          <p:cNvPr id="4" name="Inhaltsplatzhalter 4"/>
          <p:cNvSpPr>
            <a:spLocks noGrp="1"/>
          </p:cNvSpPr>
          <p:nvPr>
            <p:ph sz="quarter" idx="11"/>
          </p:nvPr>
        </p:nvSpPr>
        <p:spPr>
          <a:xfrm>
            <a:off x="457199" y="5994444"/>
            <a:ext cx="8415900"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endParaRPr lang="de-DE" dirty="0"/>
          </a:p>
        </p:txBody>
      </p:sp>
    </p:spTree>
    <p:extLst>
      <p:ext uri="{BB962C8B-B14F-4D97-AF65-F5344CB8AC3E}">
        <p14:creationId xmlns:p14="http://schemas.microsoft.com/office/powerpoint/2010/main" val="2391142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Mastertitelformat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755576" y="1563216"/>
            <a:ext cx="31623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39750" y="476250"/>
            <a:ext cx="7920038" cy="649288"/>
          </a:xfrm>
        </p:spPr>
        <p:txBody>
          <a:bodyPr/>
          <a:lstStyle/>
          <a:p>
            <a:r>
              <a:rPr lang="de-DE"/>
              <a:t>Mastertitelformat bearbeiten</a:t>
            </a:r>
          </a:p>
        </p:txBody>
      </p:sp>
      <p:sp>
        <p:nvSpPr>
          <p:cNvPr id="3" name="Inhaltsplatzhalter 2"/>
          <p:cNvSpPr>
            <a:spLocks noGrp="1"/>
          </p:cNvSpPr>
          <p:nvPr>
            <p:ph sz="quarter" idx="1"/>
          </p:nvPr>
        </p:nvSpPr>
        <p:spPr>
          <a:xfrm>
            <a:off x="90011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79266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90011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79266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21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1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B21A343-BCBC-4C54-BD64-29914E14954D}"/>
              </a:ext>
            </a:extLst>
          </p:cNvPr>
          <p:cNvSpPr/>
          <p:nvPr userDrawn="1"/>
        </p:nvSpPr>
        <p:spPr>
          <a:xfrm>
            <a:off x="1" y="0"/>
            <a:ext cx="9144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150729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3.png"/><Relationship Id="rId4" Type="http://schemas.openxmlformats.org/officeDocument/2006/relationships/slideLayout" Target="../slideLayouts/slideLayout25.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10" name="Grafik 9">
            <a:extLst>
              <a:ext uri="{FF2B5EF4-FFF2-40B4-BE49-F238E27FC236}">
                <a16:creationId xmlns:a16="http://schemas.microsoft.com/office/drawing/2014/main" id="{E8830EF6-67CB-4BC0-8554-61A9FF28863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pic>
        <p:nvPicPr>
          <p:cNvPr id="2" name="Picture 5">
            <a:extLst>
              <a:ext uri="{FF2B5EF4-FFF2-40B4-BE49-F238E27FC236}">
                <a16:creationId xmlns:a16="http://schemas.microsoft.com/office/drawing/2014/main" id="{878E8D05-C0B9-343C-C00A-E95A3F4B1C39}"/>
              </a:ext>
            </a:extLst>
          </p:cNvPr>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210" y="6165304"/>
            <a:ext cx="477168"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0" r:id="rId7"/>
    <p:sldLayoutId id="2147483669" r:id="rId8"/>
    <p:sldLayoutId id="2147483674" r:id="rId9"/>
    <p:sldLayoutId id="2147483696" r:id="rId10"/>
    <p:sldLayoutId id="2147483717" r:id="rId11"/>
    <p:sldLayoutId id="2147483720" r:id="rId12"/>
    <p:sldLayoutId id="2147483724" r:id="rId13"/>
    <p:sldLayoutId id="2147483725" r:id="rId14"/>
    <p:sldLayoutId id="2147483726" r:id="rId15"/>
    <p:sldLayoutId id="2147483735" r:id="rId16"/>
    <p:sldLayoutId id="2147483736" r:id="rId17"/>
    <p:sldLayoutId id="2147483737" r:id="rId18"/>
    <p:sldLayoutId id="2147483738" r:id="rId19"/>
    <p:sldLayoutId id="2147483739" r:id="rId20"/>
    <p:sldLayoutId id="2147483740" r:id="rId21"/>
  </p:sldLayoutIdLst>
  <p:transition spd="slow">
    <p:push dir="u"/>
  </p:transition>
  <p:hf hdr="0" ftr="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395430F-C1BB-AE47-9BFA-57B197B7CC34}" type="datetime1">
              <a:rPr lang="de-DE" smtClean="0"/>
              <a:t>16.09.2024</a:t>
            </a:fld>
            <a:endParaRPr lang="de-DE" dirty="0"/>
          </a:p>
        </p:txBody>
      </p:sp>
      <p:sp>
        <p:nvSpPr>
          <p:cNvPr id="6" name="Foliennummernplatzhalter 5">
            <a:extLst>
              <a:ext uri="{FF2B5EF4-FFF2-40B4-BE49-F238E27FC236}">
                <a16:creationId xmlns:a16="http://schemas.microsoft.com/office/drawing/2014/main" id="{140953CF-2B3E-498A-95F0-E7FC675D9705}"/>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latin typeface="Arial" panose="020B0604020202020204" pitchFamily="34" charset="0"/>
                <a:cs typeface="Arial" panose="020B0604020202020204" pitchFamily="34" charset="0"/>
              </a:defRPr>
            </a:lvl1pPr>
          </a:lstStyle>
          <a:p>
            <a:fld id="{C3831029-DBAE-41BF-BAA3-1BCD65F362BF}" type="slidenum">
              <a:rPr lang="de-DE" smtClean="0"/>
              <a:pPr/>
              <a:t>‹Nr.›</a:t>
            </a:fld>
            <a:endParaRPr lang="de-DE" dirty="0"/>
          </a:p>
        </p:txBody>
      </p:sp>
      <p:pic>
        <p:nvPicPr>
          <p:cNvPr id="2" name="Grafik 1">
            <a:extLst>
              <a:ext uri="{FF2B5EF4-FFF2-40B4-BE49-F238E27FC236}">
                <a16:creationId xmlns:a16="http://schemas.microsoft.com/office/drawing/2014/main" id="{6FCF2E54-E59E-1116-3A46-C7337EC7649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pic>
        <p:nvPicPr>
          <p:cNvPr id="3" name="Picture 5">
            <a:extLst>
              <a:ext uri="{FF2B5EF4-FFF2-40B4-BE49-F238E27FC236}">
                <a16:creationId xmlns:a16="http://schemas.microsoft.com/office/drawing/2014/main" id="{83338315-A63E-9593-5ABC-9CA993E8AC4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210" y="6165304"/>
            <a:ext cx="477168"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5375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kdigo.org/wp-content/uploads/2024/03/KDIGO-2024-CKD-Guideline.pdf"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7.xml"/><Relationship Id="rId7" Type="http://schemas.openxmlformats.org/officeDocument/2006/relationships/image" Target="../media/image17.svg"/><Relationship Id="rId12" Type="http://schemas.openxmlformats.org/officeDocument/2006/relationships/image" Target="../media/image13.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hyperlink" Target="https://kdigo.org/wp-content/uploads/2024/03/KDIGO-2024-CKD-Guideline.pdf"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7.emf"/></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39.xml.rels><?xml version="1.0" encoding="UTF-8" standalone="yes"?>
<Relationships xmlns="http://schemas.openxmlformats.org/package/2006/relationships"><Relationship Id="rId3" Type="http://schemas.openxmlformats.org/officeDocument/2006/relationships/hyperlink" Target="https://journals.lww.com/cjasn/pages/currenttoc.aspx"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sv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svg"/><Relationship Id="rId12" Type="http://schemas.openxmlformats.org/officeDocument/2006/relationships/image" Target="../media/image13.png"/><Relationship Id="rId2" Type="http://schemas.openxmlformats.org/officeDocument/2006/relationships/image" Target="../media/image102.png"/><Relationship Id="rId1" Type="http://schemas.openxmlformats.org/officeDocument/2006/relationships/slideLayout" Target="../slideLayouts/slideLayout21.xml"/><Relationship Id="rId6" Type="http://schemas.openxmlformats.org/officeDocument/2006/relationships/image" Target="../media/image106.png"/><Relationship Id="rId11" Type="http://schemas.openxmlformats.org/officeDocument/2006/relationships/hyperlink" Target="https://kdigo.org/wp-content/uploads/2019/01/ISN_KDIGO_EarlyScreeningBooklet_WEB.pdf" TargetMode="External"/><Relationship Id="rId5" Type="http://schemas.openxmlformats.org/officeDocument/2006/relationships/image" Target="../media/image105.svg"/><Relationship Id="rId10" Type="http://schemas.openxmlformats.org/officeDocument/2006/relationships/hyperlink" Target="https://kdigo.org/wp-content/uploads/2024/03/KDIGO-2024-CKD-Guideline.pdf" TargetMode="External"/><Relationship Id="rId4" Type="http://schemas.openxmlformats.org/officeDocument/2006/relationships/image" Target="../media/image104.png"/><Relationship Id="rId9" Type="http://schemas.openxmlformats.org/officeDocument/2006/relationships/image" Target="../media/image109.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image" Target="../media/image11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93/ndt/gfaa152"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8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kdigo.org/wp-content/uploads/2024/03/KDIGO-2024-CKD-Guideline.pdf" TargetMode="Externa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9D226FEB-9CE9-4392-84F0-2B5712FD7F11}"/>
              </a:ext>
            </a:extLst>
          </p:cNvPr>
          <p:cNvSpPr>
            <a:spLocks noChangeArrowheads="1"/>
          </p:cNvSpPr>
          <p:nvPr/>
        </p:nvSpPr>
        <p:spPr bwMode="auto">
          <a:xfrm>
            <a:off x="2843808" y="980728"/>
            <a:ext cx="6228184"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chemeClr val="tx2"/>
                </a:solidFill>
                <a:latin typeface="Arial" panose="020B0604020202020204" pitchFamily="34" charset="0"/>
              </a:defRPr>
            </a:lvl1pPr>
            <a:lvl2pPr algn="ctr">
              <a:defRPr sz="3600" b="1">
                <a:solidFill>
                  <a:schemeClr val="tx2"/>
                </a:solidFill>
                <a:latin typeface="Arial" panose="020B0604020202020204" pitchFamily="34" charset="0"/>
              </a:defRPr>
            </a:lvl2pPr>
            <a:lvl3pPr algn="ctr">
              <a:defRPr sz="3600" b="1">
                <a:solidFill>
                  <a:schemeClr val="tx2"/>
                </a:solidFill>
                <a:latin typeface="Arial" panose="020B0604020202020204" pitchFamily="34" charset="0"/>
              </a:defRPr>
            </a:lvl3pPr>
            <a:lvl4pPr algn="ctr">
              <a:defRPr sz="3600" b="1">
                <a:solidFill>
                  <a:schemeClr val="tx2"/>
                </a:solidFill>
                <a:latin typeface="Arial" panose="020B0604020202020204" pitchFamily="34" charset="0"/>
              </a:defRPr>
            </a:lvl4pPr>
            <a:lvl5pPr algn="ctr">
              <a:defRPr sz="3600" b="1">
                <a:solidFill>
                  <a:schemeClr val="tx2"/>
                </a:solidFill>
                <a:latin typeface="Arial" panose="020B0604020202020204" pitchFamily="34" charset="0"/>
              </a:defRPr>
            </a:lvl5pPr>
            <a:lvl6pPr marL="457200" algn="ctr" fontAlgn="base">
              <a:spcBef>
                <a:spcPct val="0"/>
              </a:spcBef>
              <a:spcAft>
                <a:spcPct val="0"/>
              </a:spcAft>
              <a:defRPr sz="3600" b="1">
                <a:solidFill>
                  <a:schemeClr val="tx2"/>
                </a:solidFill>
                <a:latin typeface="Arial" panose="020B0604020202020204" pitchFamily="34" charset="0"/>
              </a:defRPr>
            </a:lvl6pPr>
            <a:lvl7pPr marL="914400" algn="ctr" fontAlgn="base">
              <a:spcBef>
                <a:spcPct val="0"/>
              </a:spcBef>
              <a:spcAft>
                <a:spcPct val="0"/>
              </a:spcAft>
              <a:defRPr sz="3600" b="1">
                <a:solidFill>
                  <a:schemeClr val="tx2"/>
                </a:solidFill>
                <a:latin typeface="Arial" panose="020B0604020202020204" pitchFamily="34" charset="0"/>
              </a:defRPr>
            </a:lvl7pPr>
            <a:lvl8pPr marL="1371600" algn="ctr" fontAlgn="base">
              <a:spcBef>
                <a:spcPct val="0"/>
              </a:spcBef>
              <a:spcAft>
                <a:spcPct val="0"/>
              </a:spcAft>
              <a:defRPr sz="3600" b="1">
                <a:solidFill>
                  <a:schemeClr val="tx2"/>
                </a:solidFill>
                <a:latin typeface="Arial" panose="020B0604020202020204" pitchFamily="34" charset="0"/>
              </a:defRPr>
            </a:lvl8pPr>
            <a:lvl9pPr marL="1828800" algn="ctr" fontAlgn="base">
              <a:spcBef>
                <a:spcPct val="0"/>
              </a:spcBef>
              <a:spcAft>
                <a:spcPct val="0"/>
              </a:spcAft>
              <a:defRPr sz="3600" b="1">
                <a:solidFill>
                  <a:schemeClr val="tx2"/>
                </a:solidFill>
                <a:latin typeface="Arial" panose="020B0604020202020204" pitchFamily="34" charset="0"/>
              </a:defRPr>
            </a:lvl9pPr>
          </a:lstStyle>
          <a:p>
            <a:pPr algn="l"/>
            <a:r>
              <a:rPr lang="de-DE" sz="2800" dirty="0"/>
              <a:t>"Nephrologie im Wandel"</a:t>
            </a:r>
            <a:endParaRPr lang="de-DE" altLang="de-DE" sz="2800" dirty="0">
              <a:solidFill>
                <a:srgbClr val="000000"/>
              </a:solidFill>
            </a:endParaRPr>
          </a:p>
        </p:txBody>
      </p:sp>
      <p:pic>
        <p:nvPicPr>
          <p:cNvPr id="2058" name="Picture 10">
            <a:extLst>
              <a:ext uri="{FF2B5EF4-FFF2-40B4-BE49-F238E27FC236}">
                <a16:creationId xmlns:a16="http://schemas.microsoft.com/office/drawing/2014/main" id="{C8A4E9F0-228E-49B6-B938-6D135494F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31" y="3464754"/>
            <a:ext cx="1446991" cy="2541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n. MÃ¼nden">
            <a:extLst>
              <a:ext uri="{FF2B5EF4-FFF2-40B4-BE49-F238E27FC236}">
                <a16:creationId xmlns:a16="http://schemas.microsoft.com/office/drawing/2014/main" id="{F87834B8-DA3B-40A2-6FB1-5692383D3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3698829"/>
            <a:ext cx="3922861" cy="196143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7EAAAF7-93EC-C291-2622-ED749FB97771}"/>
              </a:ext>
            </a:extLst>
          </p:cNvPr>
          <p:cNvSpPr txBox="1"/>
          <p:nvPr/>
        </p:nvSpPr>
        <p:spPr>
          <a:xfrm>
            <a:off x="3022024" y="5877272"/>
            <a:ext cx="3099951" cy="678134"/>
          </a:xfrm>
          <a:prstGeom prst="rect">
            <a:avLst/>
          </a:prstGeom>
          <a:noFill/>
        </p:spPr>
        <p:txBody>
          <a:bodyPr wrap="none" rtlCol="0">
            <a:spAutoFit/>
          </a:bodyPr>
          <a:lstStyle/>
          <a:p>
            <a:pPr algn="ctr"/>
            <a:r>
              <a:rPr lang="de-DE" b="1" dirty="0">
                <a:solidFill>
                  <a:srgbClr val="0066FF"/>
                </a:solidFill>
              </a:rPr>
              <a:t>Dr. med. Carsten Hafer </a:t>
            </a:r>
            <a:br>
              <a:rPr lang="de-DE" b="1" dirty="0">
                <a:solidFill>
                  <a:srgbClr val="0066FF"/>
                </a:solidFill>
              </a:rPr>
            </a:br>
            <a:r>
              <a:rPr lang="de-DE" b="1" dirty="0">
                <a:solidFill>
                  <a:srgbClr val="0066FF"/>
                </a:solidFill>
              </a:rPr>
              <a:t>www.praxis-kattenb</a:t>
            </a:r>
            <a:r>
              <a:rPr lang="de-DE" b="1" dirty="0">
                <a:solidFill>
                  <a:srgbClr val="40F927"/>
                </a:solidFill>
              </a:rPr>
              <a:t>ü</a:t>
            </a:r>
            <a:r>
              <a:rPr lang="de-DE" b="1" dirty="0">
                <a:solidFill>
                  <a:srgbClr val="0066FF"/>
                </a:solidFill>
              </a:rPr>
              <a:t>hl.de </a:t>
            </a:r>
          </a:p>
        </p:txBody>
      </p:sp>
      <p:sp>
        <p:nvSpPr>
          <p:cNvPr id="5" name="Textfeld 4">
            <a:extLst>
              <a:ext uri="{FF2B5EF4-FFF2-40B4-BE49-F238E27FC236}">
                <a16:creationId xmlns:a16="http://schemas.microsoft.com/office/drawing/2014/main" id="{57692616-5BCE-F28F-DDCF-58D9F1C3E040}"/>
              </a:ext>
            </a:extLst>
          </p:cNvPr>
          <p:cNvSpPr txBox="1"/>
          <p:nvPr/>
        </p:nvSpPr>
        <p:spPr>
          <a:xfrm>
            <a:off x="3544574" y="1929446"/>
            <a:ext cx="2954655" cy="373436"/>
          </a:xfrm>
          <a:prstGeom prst="rect">
            <a:avLst/>
          </a:prstGeom>
          <a:noFill/>
        </p:spPr>
        <p:txBody>
          <a:bodyPr wrap="none" rtlCol="0">
            <a:spAutoFit/>
          </a:bodyPr>
          <a:lstStyle/>
          <a:p>
            <a:r>
              <a:rPr lang="de-DE" dirty="0"/>
              <a:t>Großalmerode, 19.09.2024</a:t>
            </a:r>
          </a:p>
        </p:txBody>
      </p:sp>
      <p:sp>
        <p:nvSpPr>
          <p:cNvPr id="6" name="Textfeld 5">
            <a:extLst>
              <a:ext uri="{FF2B5EF4-FFF2-40B4-BE49-F238E27FC236}">
                <a16:creationId xmlns:a16="http://schemas.microsoft.com/office/drawing/2014/main" id="{8724F2AA-8AA4-FC86-D11A-AD602CA3114F}"/>
              </a:ext>
            </a:extLst>
          </p:cNvPr>
          <p:cNvSpPr txBox="1"/>
          <p:nvPr/>
        </p:nvSpPr>
        <p:spPr>
          <a:xfrm>
            <a:off x="2019054" y="2410029"/>
            <a:ext cx="4572000" cy="1087862"/>
          </a:xfrm>
          <a:prstGeom prst="rect">
            <a:avLst/>
          </a:prstGeom>
          <a:noFill/>
        </p:spPr>
        <p:txBody>
          <a:bodyPr wrap="square">
            <a:spAutoFit/>
          </a:bodyPr>
          <a:lstStyle/>
          <a:p>
            <a:pPr algn="l"/>
            <a:endParaRPr lang="de-DE" sz="1400" b="0" i="0" u="none" strike="noStrike" baseline="0" dirty="0">
              <a:solidFill>
                <a:srgbClr val="000000"/>
              </a:solidFill>
              <a:latin typeface="Calibri" panose="020F0502020204030204" pitchFamily="34" charset="0"/>
            </a:endParaRPr>
          </a:p>
          <a:p>
            <a:r>
              <a:rPr lang="de-DE" sz="1400" b="0" i="0" u="none" strike="noStrike" baseline="0" dirty="0">
                <a:solidFill>
                  <a:srgbClr val="000000"/>
                </a:solidFill>
                <a:latin typeface="Calibri" panose="020F0502020204030204" pitchFamily="34" charset="0"/>
              </a:rPr>
              <a:t> </a:t>
            </a:r>
            <a:r>
              <a:rPr lang="de-DE" sz="1800" b="1" i="0" u="none" strike="noStrike" baseline="0" dirty="0">
                <a:solidFill>
                  <a:srgbClr val="FFFFFF"/>
                </a:solidFill>
                <a:latin typeface="Calibri" panose="020F0502020204030204" pitchFamily="34" charset="0"/>
              </a:rPr>
              <a:t>„Nephrologie im Wandel: Innovationen und </a:t>
            </a:r>
            <a:endParaRPr lang="de-DE" sz="1800" b="0" i="0" u="none" strike="noStrike" baseline="0" dirty="0">
              <a:solidFill>
                <a:srgbClr val="000000"/>
              </a:solidFill>
              <a:latin typeface="Calibri" panose="020F0502020204030204" pitchFamily="34" charset="0"/>
            </a:endParaRPr>
          </a:p>
          <a:p>
            <a:r>
              <a:rPr lang="de-DE" sz="1800" b="1" i="0" u="none" strike="noStrike" baseline="0" dirty="0">
                <a:solidFill>
                  <a:srgbClr val="FFFFFF"/>
                </a:solidFill>
                <a:latin typeface="Calibri" panose="020F0502020204030204" pitchFamily="34" charset="0"/>
              </a:rPr>
              <a:t>Impulse für die Praxis“ </a:t>
            </a:r>
            <a:endParaRPr lang="de-DE" dirty="0"/>
          </a:p>
        </p:txBody>
      </p:sp>
      <p:pic>
        <p:nvPicPr>
          <p:cNvPr id="8" name="Grafik 7">
            <a:extLst>
              <a:ext uri="{FF2B5EF4-FFF2-40B4-BE49-F238E27FC236}">
                <a16:creationId xmlns:a16="http://schemas.microsoft.com/office/drawing/2014/main" id="{6DF13E54-CBC6-C688-FF58-3F5409BCAC51}"/>
              </a:ext>
            </a:extLst>
          </p:cNvPr>
          <p:cNvPicPr>
            <a:picLocks noChangeAspect="1"/>
          </p:cNvPicPr>
          <p:nvPr/>
        </p:nvPicPr>
        <p:blipFill>
          <a:blip r:embed="rId5"/>
          <a:stretch>
            <a:fillRect/>
          </a:stretch>
        </p:blipFill>
        <p:spPr>
          <a:xfrm>
            <a:off x="0" y="-61"/>
            <a:ext cx="9144000" cy="3576525"/>
          </a:xfrm>
          <a:prstGeom prst="rect">
            <a:avLst/>
          </a:prstGeom>
        </p:spPr>
      </p:pic>
      <p:pic>
        <p:nvPicPr>
          <p:cNvPr id="10" name="Grafik 9">
            <a:extLst>
              <a:ext uri="{FF2B5EF4-FFF2-40B4-BE49-F238E27FC236}">
                <a16:creationId xmlns:a16="http://schemas.microsoft.com/office/drawing/2014/main" id="{2D70D71F-63A8-8810-8357-B1E919BB2937}"/>
              </a:ext>
            </a:extLst>
          </p:cNvPr>
          <p:cNvPicPr>
            <a:picLocks noChangeAspect="1"/>
          </p:cNvPicPr>
          <p:nvPr/>
        </p:nvPicPr>
        <p:blipFill>
          <a:blip r:embed="rId6"/>
          <a:stretch>
            <a:fillRect/>
          </a:stretch>
        </p:blipFill>
        <p:spPr>
          <a:xfrm>
            <a:off x="549409" y="3602492"/>
            <a:ext cx="1824606" cy="2606178"/>
          </a:xfrm>
          <a:prstGeom prst="rect">
            <a:avLst/>
          </a:prstGeom>
        </p:spPr>
      </p:pic>
    </p:spTree>
    <p:extLst>
      <p:ext uri="{BB962C8B-B14F-4D97-AF65-F5344CB8AC3E}">
        <p14:creationId xmlns:p14="http://schemas.microsoft.com/office/powerpoint/2010/main" val="59825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eck: abgerundete Ecken 42">
            <a:extLst>
              <a:ext uri="{FF2B5EF4-FFF2-40B4-BE49-F238E27FC236}">
                <a16:creationId xmlns:a16="http://schemas.microsoft.com/office/drawing/2014/main" id="{A410BCEC-B815-40C0-5C33-AA97A0CED7ED}"/>
              </a:ext>
            </a:extLst>
          </p:cNvPr>
          <p:cNvSpPr/>
          <p:nvPr/>
        </p:nvSpPr>
        <p:spPr>
          <a:xfrm>
            <a:off x="990600" y="2384719"/>
            <a:ext cx="2157588" cy="2324272"/>
          </a:xfrm>
          <a:prstGeom prst="roundRect">
            <a:avLst>
              <a:gd name="adj" fmla="val 10003"/>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10" name="Rechteck: obere Ecken abgerundet 9">
            <a:extLst>
              <a:ext uri="{FF2B5EF4-FFF2-40B4-BE49-F238E27FC236}">
                <a16:creationId xmlns:a16="http://schemas.microsoft.com/office/drawing/2014/main" id="{F398B47B-BD5E-743E-C522-EAF3C0EB302B}"/>
              </a:ext>
            </a:extLst>
          </p:cNvPr>
          <p:cNvSpPr/>
          <p:nvPr/>
        </p:nvSpPr>
        <p:spPr>
          <a:xfrm rot="5400000">
            <a:off x="1662719" y="2705717"/>
            <a:ext cx="594000" cy="2241000"/>
          </a:xfrm>
          <a:prstGeom prst="round2SameRect">
            <a:avLst/>
          </a:prstGeom>
          <a:solidFill>
            <a:srgbClr val="FFF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87" name="Rechteck: abgerundete Ecken 86">
            <a:extLst>
              <a:ext uri="{FF2B5EF4-FFF2-40B4-BE49-F238E27FC236}">
                <a16:creationId xmlns:a16="http://schemas.microsoft.com/office/drawing/2014/main" id="{66DF5E6A-4F26-9FE0-61F2-D98CADC42DEA}"/>
              </a:ext>
            </a:extLst>
          </p:cNvPr>
          <p:cNvSpPr/>
          <p:nvPr/>
        </p:nvSpPr>
        <p:spPr>
          <a:xfrm>
            <a:off x="6878880" y="2382147"/>
            <a:ext cx="1880696" cy="2324272"/>
          </a:xfrm>
          <a:prstGeom prst="roundRect">
            <a:avLst>
              <a:gd name="adj" fmla="val 6536"/>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85" name="Rechteck: abgerundete Ecken 84">
            <a:extLst>
              <a:ext uri="{FF2B5EF4-FFF2-40B4-BE49-F238E27FC236}">
                <a16:creationId xmlns:a16="http://schemas.microsoft.com/office/drawing/2014/main" id="{814DC9E5-B50E-B4C0-D50F-7F454A59FE36}"/>
              </a:ext>
            </a:extLst>
          </p:cNvPr>
          <p:cNvSpPr/>
          <p:nvPr/>
        </p:nvSpPr>
        <p:spPr>
          <a:xfrm>
            <a:off x="4488587" y="2384719"/>
            <a:ext cx="1122564" cy="2324272"/>
          </a:xfrm>
          <a:prstGeom prst="roundRect">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grpSp>
        <p:nvGrpSpPr>
          <p:cNvPr id="77" name="Gruppieren 76">
            <a:extLst>
              <a:ext uri="{FF2B5EF4-FFF2-40B4-BE49-F238E27FC236}">
                <a16:creationId xmlns:a16="http://schemas.microsoft.com/office/drawing/2014/main" id="{0B196ECF-4198-E08D-AEB3-0C3DE7008EBD}"/>
              </a:ext>
            </a:extLst>
          </p:cNvPr>
          <p:cNvGrpSpPr>
            <a:grpSpLocks noChangeAspect="1"/>
          </p:cNvGrpSpPr>
          <p:nvPr/>
        </p:nvGrpSpPr>
        <p:grpSpPr>
          <a:xfrm rot="19241949" flipH="1">
            <a:off x="7502770" y="3033619"/>
            <a:ext cx="1105073" cy="1803341"/>
            <a:chOff x="533669" y="1421728"/>
            <a:chExt cx="2441251" cy="3983800"/>
          </a:xfrm>
        </p:grpSpPr>
        <p:sp>
          <p:nvSpPr>
            <p:cNvPr id="78" name="Freeform: Shape 33">
              <a:extLst>
                <a:ext uri="{FF2B5EF4-FFF2-40B4-BE49-F238E27FC236}">
                  <a16:creationId xmlns:a16="http://schemas.microsoft.com/office/drawing/2014/main" id="{937EE03D-DC6D-27BF-B5C5-86DC3A57DF99}"/>
                </a:ext>
              </a:extLst>
            </p:cNvPr>
            <p:cNvSpPr/>
            <p:nvPr/>
          </p:nvSpPr>
          <p:spPr>
            <a:xfrm rot="3485765">
              <a:off x="1245103" y="3881593"/>
              <a:ext cx="950525" cy="730519"/>
            </a:xfrm>
            <a:custGeom>
              <a:avLst/>
              <a:gdLst>
                <a:gd name="connsiteX0" fmla="*/ 1266312 w 1266312"/>
                <a:gd name="connsiteY0" fmla="*/ 689098 h 957698"/>
                <a:gd name="connsiteX1" fmla="*/ 1101283 w 1266312"/>
                <a:gd name="connsiteY1" fmla="*/ 957698 h 957698"/>
                <a:gd name="connsiteX2" fmla="*/ 0 w 1266312"/>
                <a:gd name="connsiteY2" fmla="*/ 268522 h 957698"/>
                <a:gd name="connsiteX3" fmla="*/ 165029 w 1266312"/>
                <a:gd name="connsiteY3" fmla="*/ 0 h 957698"/>
                <a:gd name="connsiteX4" fmla="*/ 1266312 w 1266312"/>
                <a:gd name="connsiteY4" fmla="*/ 689098 h 95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12" h="957698">
                  <a:moveTo>
                    <a:pt x="1266312" y="689098"/>
                  </a:moveTo>
                  <a:lnTo>
                    <a:pt x="1101283" y="957698"/>
                  </a:lnTo>
                  <a:lnTo>
                    <a:pt x="0" y="268522"/>
                  </a:lnTo>
                  <a:lnTo>
                    <a:pt x="165029" y="0"/>
                  </a:lnTo>
                  <a:lnTo>
                    <a:pt x="1266312" y="689098"/>
                  </a:lnTo>
                  <a:close/>
                </a:path>
              </a:pathLst>
            </a:custGeom>
            <a:solidFill>
              <a:srgbClr val="CD99B9"/>
            </a:solidFill>
            <a:ln w="9525">
              <a:solidFill>
                <a:srgbClr val="C4D0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55"/>
              <a:endParaRPr lang="de-DE">
                <a:solidFill>
                  <a:prstClr val="white"/>
                </a:solidFill>
                <a:latin typeface="Arial"/>
              </a:endParaRPr>
            </a:p>
          </p:txBody>
        </p:sp>
        <p:sp>
          <p:nvSpPr>
            <p:cNvPr id="79" name="Freeform: Shape 38">
              <a:extLst>
                <a:ext uri="{FF2B5EF4-FFF2-40B4-BE49-F238E27FC236}">
                  <a16:creationId xmlns:a16="http://schemas.microsoft.com/office/drawing/2014/main" id="{182C3C45-A76C-C5DB-5EDC-C3D4CE5F239E}"/>
                </a:ext>
              </a:extLst>
            </p:cNvPr>
            <p:cNvSpPr/>
            <p:nvPr/>
          </p:nvSpPr>
          <p:spPr>
            <a:xfrm rot="3485765">
              <a:off x="1235754" y="4537400"/>
              <a:ext cx="945846" cy="790409"/>
            </a:xfrm>
            <a:custGeom>
              <a:avLst/>
              <a:gdLst>
                <a:gd name="connsiteX0" fmla="*/ 1434729 w 1459231"/>
                <a:gd name="connsiteY0" fmla="*/ 934266 h 1127633"/>
                <a:gd name="connsiteX1" fmla="*/ 1363559 w 1459231"/>
                <a:gd name="connsiteY1" fmla="*/ 1050423 h 1127633"/>
                <a:gd name="connsiteX2" fmla="*/ 1142836 w 1459231"/>
                <a:gd name="connsiteY2" fmla="*/ 1103965 h 1127633"/>
                <a:gd name="connsiteX3" fmla="*/ 1141189 w 1459231"/>
                <a:gd name="connsiteY3" fmla="*/ 1102947 h 1127633"/>
                <a:gd name="connsiteX4" fmla="*/ 12246 w 1459231"/>
                <a:gd name="connsiteY4" fmla="*/ 396522 h 1127633"/>
                <a:gd name="connsiteX5" fmla="*/ 3621 w 1459231"/>
                <a:gd name="connsiteY5" fmla="*/ 359616 h 1127633"/>
                <a:gd name="connsiteX6" fmla="*/ 217056 w 1459231"/>
                <a:gd name="connsiteY6" fmla="*/ 12464 h 1127633"/>
                <a:gd name="connsiteX7" fmla="*/ 253496 w 1459231"/>
                <a:gd name="connsiteY7" fmla="*/ 3746 h 1127633"/>
                <a:gd name="connsiteX8" fmla="*/ 253651 w 1459231"/>
                <a:gd name="connsiteY8" fmla="*/ 3839 h 1127633"/>
                <a:gd name="connsiteX9" fmla="*/ 1382594 w 1459231"/>
                <a:gd name="connsiteY9" fmla="*/ 710264 h 1127633"/>
                <a:gd name="connsiteX10" fmla="*/ 1434729 w 1459231"/>
                <a:gd name="connsiteY10" fmla="*/ 934266 h 112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9231" h="1127633">
                  <a:moveTo>
                    <a:pt x="1434729" y="934266"/>
                  </a:moveTo>
                  <a:lnTo>
                    <a:pt x="1363559" y="1050423"/>
                  </a:lnTo>
                  <a:cubicBezTo>
                    <a:pt x="1317391" y="1126163"/>
                    <a:pt x="1218575" y="1150132"/>
                    <a:pt x="1142836" y="1103965"/>
                  </a:cubicBezTo>
                  <a:cubicBezTo>
                    <a:pt x="1142284" y="1103631"/>
                    <a:pt x="1141733" y="1103289"/>
                    <a:pt x="1141189" y="1102947"/>
                  </a:cubicBezTo>
                  <a:lnTo>
                    <a:pt x="12246" y="396522"/>
                  </a:lnTo>
                  <a:cubicBezTo>
                    <a:pt x="-248" y="388659"/>
                    <a:pt x="-4094" y="372203"/>
                    <a:pt x="3621" y="359616"/>
                  </a:cubicBezTo>
                  <a:lnTo>
                    <a:pt x="217056" y="12464"/>
                  </a:lnTo>
                  <a:cubicBezTo>
                    <a:pt x="224709" y="-7"/>
                    <a:pt x="241026" y="-3915"/>
                    <a:pt x="253496" y="3746"/>
                  </a:cubicBezTo>
                  <a:cubicBezTo>
                    <a:pt x="253550" y="3777"/>
                    <a:pt x="253597" y="3808"/>
                    <a:pt x="253651" y="3839"/>
                  </a:cubicBezTo>
                  <a:lnTo>
                    <a:pt x="1382594" y="710264"/>
                  </a:lnTo>
                  <a:cubicBezTo>
                    <a:pt x="1458287" y="758118"/>
                    <a:pt x="1481511" y="857905"/>
                    <a:pt x="1434729" y="934266"/>
                  </a:cubicBezTo>
                  <a:close/>
                </a:path>
              </a:pathLst>
            </a:custGeom>
            <a:solidFill>
              <a:srgbClr val="CD99B9"/>
            </a:solidFill>
            <a:ln w="9525">
              <a:solidFill>
                <a:srgbClr val="C4D0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55"/>
              <a:endParaRPr lang="de-DE">
                <a:solidFill>
                  <a:prstClr val="white"/>
                </a:solidFill>
                <a:latin typeface="Arial"/>
              </a:endParaRPr>
            </a:p>
          </p:txBody>
        </p:sp>
        <p:sp>
          <p:nvSpPr>
            <p:cNvPr id="80" name="Freeform: Shape 39">
              <a:extLst>
                <a:ext uri="{FF2B5EF4-FFF2-40B4-BE49-F238E27FC236}">
                  <a16:creationId xmlns:a16="http://schemas.microsoft.com/office/drawing/2014/main" id="{3FB44A9D-9103-6CCE-1757-7FAD9CED68DD}"/>
                </a:ext>
              </a:extLst>
            </p:cNvPr>
            <p:cNvSpPr/>
            <p:nvPr/>
          </p:nvSpPr>
          <p:spPr>
            <a:xfrm rot="3485765">
              <a:off x="1576910" y="4268696"/>
              <a:ext cx="275896" cy="405369"/>
            </a:xfrm>
            <a:custGeom>
              <a:avLst/>
              <a:gdLst>
                <a:gd name="connsiteX0" fmla="*/ 298513 w 298513"/>
                <a:gd name="connsiteY0" fmla="*/ 29292 h 438601"/>
                <a:gd name="connsiteX1" fmla="*/ 46774 w 298513"/>
                <a:gd name="connsiteY1" fmla="*/ 438602 h 438601"/>
                <a:gd name="connsiteX2" fmla="*/ 0 w 298513"/>
                <a:gd name="connsiteY2" fmla="*/ 409310 h 438601"/>
                <a:gd name="connsiteX3" fmla="*/ 251740 w 298513"/>
                <a:gd name="connsiteY3" fmla="*/ 0 h 438601"/>
                <a:gd name="connsiteX4" fmla="*/ 298513 w 298513"/>
                <a:gd name="connsiteY4" fmla="*/ 29292 h 4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13" h="438601">
                  <a:moveTo>
                    <a:pt x="298513" y="29292"/>
                  </a:moveTo>
                  <a:lnTo>
                    <a:pt x="46774" y="438602"/>
                  </a:lnTo>
                  <a:lnTo>
                    <a:pt x="0" y="409310"/>
                  </a:lnTo>
                  <a:lnTo>
                    <a:pt x="251740" y="0"/>
                  </a:lnTo>
                  <a:lnTo>
                    <a:pt x="298513" y="29292"/>
                  </a:lnTo>
                  <a:close/>
                </a:path>
              </a:pathLst>
            </a:custGeom>
            <a:solidFill>
              <a:schemeClr val="bg1">
                <a:lumMod val="65000"/>
              </a:schemeClr>
            </a:solidFill>
            <a:ln w="7770" cap="flat">
              <a:noFill/>
              <a:prstDash val="solid"/>
              <a:miter/>
            </a:ln>
          </p:spPr>
          <p:txBody>
            <a:bodyPr rtlCol="0" anchor="ctr"/>
            <a:lstStyle/>
            <a:p>
              <a:pPr defTabSz="914355" fontAlgn="auto">
                <a:lnSpc>
                  <a:spcPct val="100000"/>
                </a:lnSpc>
                <a:spcBef>
                  <a:spcPts val="0"/>
                </a:spcBef>
                <a:spcAft>
                  <a:spcPts val="0"/>
                </a:spcAft>
                <a:defRPr/>
              </a:pPr>
              <a:endParaRPr lang="de-DE">
                <a:solidFill>
                  <a:srgbClr val="033878"/>
                </a:solidFill>
                <a:latin typeface="Arial"/>
              </a:endParaRPr>
            </a:p>
          </p:txBody>
        </p:sp>
        <p:sp>
          <p:nvSpPr>
            <p:cNvPr id="81" name="Freeform: Shape 40">
              <a:extLst>
                <a:ext uri="{FF2B5EF4-FFF2-40B4-BE49-F238E27FC236}">
                  <a16:creationId xmlns:a16="http://schemas.microsoft.com/office/drawing/2014/main" id="{545E3953-1ABA-7B31-AACD-F18B628F2705}"/>
                </a:ext>
              </a:extLst>
            </p:cNvPr>
            <p:cNvSpPr/>
            <p:nvPr/>
          </p:nvSpPr>
          <p:spPr>
            <a:xfrm rot="3485765">
              <a:off x="544200" y="1411197"/>
              <a:ext cx="2420189" cy="2441251"/>
            </a:xfrm>
            <a:custGeom>
              <a:avLst/>
              <a:gdLst>
                <a:gd name="connsiteX0" fmla="*/ 2421860 w 2618597"/>
                <a:gd name="connsiteY0" fmla="*/ 2016737 h 2641385"/>
                <a:gd name="connsiteX1" fmla="*/ 618659 w 2618597"/>
                <a:gd name="connsiteY1" fmla="*/ 2443063 h 2641385"/>
                <a:gd name="connsiteX2" fmla="*/ 196063 w 2618597"/>
                <a:gd name="connsiteY2" fmla="*/ 624244 h 2641385"/>
                <a:gd name="connsiteX3" fmla="*/ 1999264 w 2618597"/>
                <a:gd name="connsiteY3" fmla="*/ 197841 h 2641385"/>
                <a:gd name="connsiteX4" fmla="*/ 2421860 w 2618597"/>
                <a:gd name="connsiteY4" fmla="*/ 2016737 h 2641385"/>
                <a:gd name="connsiteX5" fmla="*/ 297458 w 2618597"/>
                <a:gd name="connsiteY5" fmla="*/ 687412 h 2641385"/>
                <a:gd name="connsiteX6" fmla="*/ 681594 w 2618597"/>
                <a:gd name="connsiteY6" fmla="*/ 2340736 h 2641385"/>
                <a:gd name="connsiteX7" fmla="*/ 2320232 w 2618597"/>
                <a:gd name="connsiteY7" fmla="*/ 1953258 h 2641385"/>
                <a:gd name="connsiteX8" fmla="*/ 1936096 w 2618597"/>
                <a:gd name="connsiteY8" fmla="*/ 299858 h 2641385"/>
                <a:gd name="connsiteX9" fmla="*/ 297458 w 2618597"/>
                <a:gd name="connsiteY9" fmla="*/ 687412 h 264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8597" h="2641385">
                  <a:moveTo>
                    <a:pt x="2421860" y="2016737"/>
                  </a:moveTo>
                  <a:cubicBezTo>
                    <a:pt x="2041298" y="2635830"/>
                    <a:pt x="1232468" y="2827121"/>
                    <a:pt x="618659" y="2443063"/>
                  </a:cubicBezTo>
                  <a:cubicBezTo>
                    <a:pt x="4849" y="2059005"/>
                    <a:pt x="-184577" y="1243027"/>
                    <a:pt x="196063" y="624244"/>
                  </a:cubicBezTo>
                  <a:cubicBezTo>
                    <a:pt x="576702" y="5462"/>
                    <a:pt x="1385610" y="-186140"/>
                    <a:pt x="1999264" y="197841"/>
                  </a:cubicBezTo>
                  <a:cubicBezTo>
                    <a:pt x="2612918" y="581822"/>
                    <a:pt x="2802499" y="1397644"/>
                    <a:pt x="2421860" y="2016737"/>
                  </a:cubicBezTo>
                  <a:close/>
                  <a:moveTo>
                    <a:pt x="297458" y="687412"/>
                  </a:moveTo>
                  <a:cubicBezTo>
                    <a:pt x="-48451" y="1250097"/>
                    <a:pt x="123882" y="1991719"/>
                    <a:pt x="681594" y="2340736"/>
                  </a:cubicBezTo>
                  <a:cubicBezTo>
                    <a:pt x="1239306" y="2689752"/>
                    <a:pt x="1974556" y="2515943"/>
                    <a:pt x="2320232" y="1953258"/>
                  </a:cubicBezTo>
                  <a:cubicBezTo>
                    <a:pt x="2665907" y="1390574"/>
                    <a:pt x="2493885" y="648875"/>
                    <a:pt x="1936096" y="299858"/>
                  </a:cubicBezTo>
                  <a:cubicBezTo>
                    <a:pt x="1378306" y="-49159"/>
                    <a:pt x="643444" y="124728"/>
                    <a:pt x="297458" y="687412"/>
                  </a:cubicBezTo>
                  <a:close/>
                </a:path>
              </a:pathLst>
            </a:custGeom>
            <a:gradFill flip="none" rotWithShape="1">
              <a:gsLst>
                <a:gs pos="0">
                  <a:srgbClr val="CD99B9">
                    <a:tint val="66000"/>
                    <a:satMod val="160000"/>
                  </a:srgbClr>
                </a:gs>
                <a:gs pos="50000">
                  <a:srgbClr val="CD99B9">
                    <a:tint val="44500"/>
                    <a:satMod val="160000"/>
                  </a:srgbClr>
                </a:gs>
                <a:gs pos="100000">
                  <a:srgbClr val="CD99B9">
                    <a:tint val="23500"/>
                    <a:satMod val="160000"/>
                  </a:srgbClr>
                </a:gs>
              </a:gsLst>
              <a:path path="circle">
                <a:fillToRect l="100000" t="100000"/>
              </a:path>
              <a:tileRect r="-100000" b="-100000"/>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55" fontAlgn="auto">
                <a:lnSpc>
                  <a:spcPct val="100000"/>
                </a:lnSpc>
                <a:spcBef>
                  <a:spcPts val="0"/>
                </a:spcBef>
                <a:spcAft>
                  <a:spcPts val="0"/>
                </a:spcAft>
                <a:defRPr/>
              </a:pPr>
              <a:endParaRPr lang="de-DE">
                <a:solidFill>
                  <a:prstClr val="white"/>
                </a:solidFill>
                <a:latin typeface="Arial"/>
              </a:endParaRPr>
            </a:p>
          </p:txBody>
        </p:sp>
        <p:sp>
          <p:nvSpPr>
            <p:cNvPr id="82" name="Freeform: Shape 42">
              <a:extLst>
                <a:ext uri="{FF2B5EF4-FFF2-40B4-BE49-F238E27FC236}">
                  <a16:creationId xmlns:a16="http://schemas.microsoft.com/office/drawing/2014/main" id="{82116DEC-D513-C3B7-7CB5-CA62DA012DD1}"/>
                </a:ext>
              </a:extLst>
            </p:cNvPr>
            <p:cNvSpPr/>
            <p:nvPr/>
          </p:nvSpPr>
          <p:spPr>
            <a:xfrm rot="3485765">
              <a:off x="633974" y="1512302"/>
              <a:ext cx="2232511" cy="2252260"/>
            </a:xfrm>
            <a:custGeom>
              <a:avLst/>
              <a:gdLst>
                <a:gd name="connsiteX0" fmla="*/ 1207372 w 2415534"/>
                <a:gd name="connsiteY0" fmla="*/ 2436726 h 2436901"/>
                <a:gd name="connsiteX1" fmla="*/ -356 w 2415534"/>
                <a:gd name="connsiteY1" fmla="*/ 1218275 h 2436901"/>
                <a:gd name="connsiteX2" fmla="*/ 1207372 w 2415534"/>
                <a:gd name="connsiteY2" fmla="*/ -176 h 2436901"/>
                <a:gd name="connsiteX3" fmla="*/ 2415178 w 2415534"/>
                <a:gd name="connsiteY3" fmla="*/ 1218275 h 2436901"/>
                <a:gd name="connsiteX4" fmla="*/ 1207372 w 2415534"/>
                <a:gd name="connsiteY4" fmla="*/ 2436726 h 2436901"/>
                <a:gd name="connsiteX5" fmla="*/ 1207372 w 2415534"/>
                <a:gd name="connsiteY5" fmla="*/ 22978 h 2436901"/>
                <a:gd name="connsiteX6" fmla="*/ 22564 w 2415534"/>
                <a:gd name="connsiteY6" fmla="*/ 1218275 h 2436901"/>
                <a:gd name="connsiteX7" fmla="*/ 1207372 w 2415534"/>
                <a:gd name="connsiteY7" fmla="*/ 2413572 h 2436901"/>
                <a:gd name="connsiteX8" fmla="*/ 2392257 w 2415534"/>
                <a:gd name="connsiteY8" fmla="*/ 1218275 h 2436901"/>
                <a:gd name="connsiteX9" fmla="*/ 1207372 w 2415534"/>
                <a:gd name="connsiteY9" fmla="*/ 22978 h 243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534" h="2436901">
                  <a:moveTo>
                    <a:pt x="1207372" y="2436726"/>
                  </a:moveTo>
                  <a:cubicBezTo>
                    <a:pt x="541427" y="2436726"/>
                    <a:pt x="-356" y="1890202"/>
                    <a:pt x="-356" y="1218275"/>
                  </a:cubicBezTo>
                  <a:cubicBezTo>
                    <a:pt x="-356" y="546348"/>
                    <a:pt x="541427" y="-176"/>
                    <a:pt x="1207372" y="-176"/>
                  </a:cubicBezTo>
                  <a:cubicBezTo>
                    <a:pt x="1873316" y="-176"/>
                    <a:pt x="2415178" y="546426"/>
                    <a:pt x="2415178" y="1218275"/>
                  </a:cubicBezTo>
                  <a:cubicBezTo>
                    <a:pt x="2415178" y="1890124"/>
                    <a:pt x="1873083" y="2436726"/>
                    <a:pt x="1207372" y="2436726"/>
                  </a:cubicBezTo>
                  <a:close/>
                  <a:moveTo>
                    <a:pt x="1207372" y="22978"/>
                  </a:moveTo>
                  <a:cubicBezTo>
                    <a:pt x="554092" y="22978"/>
                    <a:pt x="22564" y="559090"/>
                    <a:pt x="22564" y="1218275"/>
                  </a:cubicBezTo>
                  <a:cubicBezTo>
                    <a:pt x="22564" y="1877460"/>
                    <a:pt x="554092" y="2413572"/>
                    <a:pt x="1207372" y="2413572"/>
                  </a:cubicBezTo>
                  <a:cubicBezTo>
                    <a:pt x="1860652" y="2413572"/>
                    <a:pt x="2392257" y="1877460"/>
                    <a:pt x="2392257" y="1218275"/>
                  </a:cubicBezTo>
                  <a:cubicBezTo>
                    <a:pt x="2392257" y="559090"/>
                    <a:pt x="1860729" y="22978"/>
                    <a:pt x="1207372" y="22978"/>
                  </a:cubicBezTo>
                  <a:close/>
                </a:path>
              </a:pathLst>
            </a:custGeom>
            <a:solidFill>
              <a:schemeClr val="bg1">
                <a:lumMod val="95000"/>
              </a:schemeClr>
            </a:solidFill>
            <a:ln w="7770" cap="flat">
              <a:solidFill>
                <a:schemeClr val="bg1">
                  <a:lumMod val="95000"/>
                </a:schemeClr>
              </a:solidFill>
              <a:prstDash val="solid"/>
              <a:miter/>
            </a:ln>
          </p:spPr>
          <p:txBody>
            <a:bodyPr rtlCol="0" anchor="ctr"/>
            <a:lstStyle/>
            <a:p>
              <a:pPr defTabSz="914355" fontAlgn="auto">
                <a:lnSpc>
                  <a:spcPct val="100000"/>
                </a:lnSpc>
                <a:spcBef>
                  <a:spcPts val="0"/>
                </a:spcBef>
                <a:spcAft>
                  <a:spcPts val="0"/>
                </a:spcAft>
                <a:defRPr/>
              </a:pPr>
              <a:endParaRPr lang="de-DE">
                <a:solidFill>
                  <a:srgbClr val="033878"/>
                </a:solidFill>
                <a:latin typeface="Arial"/>
              </a:endParaRPr>
            </a:p>
          </p:txBody>
        </p:sp>
        <p:sp>
          <p:nvSpPr>
            <p:cNvPr id="83" name="Ellipse 82">
              <a:extLst>
                <a:ext uri="{FF2B5EF4-FFF2-40B4-BE49-F238E27FC236}">
                  <a16:creationId xmlns:a16="http://schemas.microsoft.com/office/drawing/2014/main" id="{EF97FCE6-9699-5F8F-B496-1D698D93594D}"/>
                </a:ext>
              </a:extLst>
            </p:cNvPr>
            <p:cNvSpPr/>
            <p:nvPr/>
          </p:nvSpPr>
          <p:spPr>
            <a:xfrm rot="3480000">
              <a:off x="645032" y="1522432"/>
              <a:ext cx="2210401" cy="2232001"/>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84" name="Freeform: Shape 41">
              <a:extLst>
                <a:ext uri="{FF2B5EF4-FFF2-40B4-BE49-F238E27FC236}">
                  <a16:creationId xmlns:a16="http://schemas.microsoft.com/office/drawing/2014/main" id="{8CBF4A27-FD51-AF1D-55B6-7CC195D65168}"/>
                </a:ext>
              </a:extLst>
            </p:cNvPr>
            <p:cNvSpPr/>
            <p:nvPr/>
          </p:nvSpPr>
          <p:spPr>
            <a:xfrm rot="21267297">
              <a:off x="908913" y="1729978"/>
              <a:ext cx="1100470" cy="551295"/>
            </a:xfrm>
            <a:custGeom>
              <a:avLst/>
              <a:gdLst>
                <a:gd name="connsiteX0" fmla="*/ 850192 w 894581"/>
                <a:gd name="connsiteY0" fmla="*/ 22236 h 448152"/>
                <a:gd name="connsiteX1" fmla="*/ 320140 w 894581"/>
                <a:gd name="connsiteY1" fmla="*/ 74293 h 448152"/>
                <a:gd name="connsiteX2" fmla="*/ 493 w 894581"/>
                <a:gd name="connsiteY2" fmla="*/ 411034 h 448152"/>
                <a:gd name="connsiteX3" fmla="*/ 43227 w 894581"/>
                <a:gd name="connsiteY3" fmla="*/ 440326 h 448152"/>
                <a:gd name="connsiteX4" fmla="*/ 367769 w 894581"/>
                <a:gd name="connsiteY4" fmla="*/ 199464 h 448152"/>
                <a:gd name="connsiteX5" fmla="*/ 822532 w 894581"/>
                <a:gd name="connsiteY5" fmla="*/ 152224 h 448152"/>
                <a:gd name="connsiteX6" fmla="*/ 850192 w 894581"/>
                <a:gd name="connsiteY6" fmla="*/ 22236 h 4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581" h="448152">
                  <a:moveTo>
                    <a:pt x="850192" y="22236"/>
                  </a:moveTo>
                  <a:cubicBezTo>
                    <a:pt x="675761" y="-22362"/>
                    <a:pt x="484315" y="1957"/>
                    <a:pt x="320140" y="74293"/>
                  </a:cubicBezTo>
                  <a:cubicBezTo>
                    <a:pt x="178498" y="136451"/>
                    <a:pt x="40430" y="255328"/>
                    <a:pt x="493" y="411034"/>
                  </a:cubicBezTo>
                  <a:cubicBezTo>
                    <a:pt x="-5645" y="434343"/>
                    <a:pt x="22793" y="461537"/>
                    <a:pt x="43227" y="440326"/>
                  </a:cubicBezTo>
                  <a:cubicBezTo>
                    <a:pt x="138873" y="341106"/>
                    <a:pt x="240034" y="253852"/>
                    <a:pt x="367769" y="199464"/>
                  </a:cubicBezTo>
                  <a:cubicBezTo>
                    <a:pt x="513762" y="137306"/>
                    <a:pt x="668147" y="143910"/>
                    <a:pt x="822532" y="152224"/>
                  </a:cubicBezTo>
                  <a:cubicBezTo>
                    <a:pt x="895568" y="156497"/>
                    <a:pt x="925947" y="41349"/>
                    <a:pt x="850192" y="22236"/>
                  </a:cubicBezTo>
                  <a:close/>
                </a:path>
              </a:pathLst>
            </a:custGeom>
            <a:solidFill>
              <a:schemeClr val="bg1">
                <a:alpha val="59000"/>
              </a:schemeClr>
            </a:solidFill>
            <a:ln w="7770" cap="flat">
              <a:noFill/>
              <a:prstDash val="solid"/>
              <a:miter/>
            </a:ln>
          </p:spPr>
          <p:txBody>
            <a:bodyPr rtlCol="0" anchor="ctr"/>
            <a:lstStyle/>
            <a:p>
              <a:pPr defTabSz="914355" fontAlgn="auto">
                <a:lnSpc>
                  <a:spcPct val="100000"/>
                </a:lnSpc>
                <a:spcBef>
                  <a:spcPts val="0"/>
                </a:spcBef>
                <a:spcAft>
                  <a:spcPts val="0"/>
                </a:spcAft>
                <a:defRPr/>
              </a:pPr>
              <a:endParaRPr lang="de-DE">
                <a:solidFill>
                  <a:srgbClr val="033878"/>
                </a:solidFill>
                <a:latin typeface="Arial"/>
              </a:endParaRPr>
            </a:p>
          </p:txBody>
        </p:sp>
      </p:grpSp>
      <p:sp>
        <p:nvSpPr>
          <p:cNvPr id="2" name="Titel 1">
            <a:extLst>
              <a:ext uri="{FF2B5EF4-FFF2-40B4-BE49-F238E27FC236}">
                <a16:creationId xmlns:a16="http://schemas.microsoft.com/office/drawing/2014/main" id="{1F2A6330-722D-610A-7498-6C662D7A089D}"/>
              </a:ext>
            </a:extLst>
          </p:cNvPr>
          <p:cNvSpPr>
            <a:spLocks noGrp="1"/>
          </p:cNvSpPr>
          <p:nvPr>
            <p:ph type="title"/>
          </p:nvPr>
        </p:nvSpPr>
        <p:spPr/>
        <p:txBody>
          <a:bodyPr/>
          <a:lstStyle/>
          <a:p>
            <a:r>
              <a:rPr lang="de-DE" err="1"/>
              <a:t>InspeCKD</a:t>
            </a:r>
            <a:br>
              <a:rPr lang="de-DE"/>
            </a:br>
            <a:r>
              <a:rPr lang="de-DE" sz="1500" b="0">
                <a:solidFill>
                  <a:schemeClr val="accent6"/>
                </a:solidFill>
              </a:rPr>
              <a:t>Design und Methodik</a:t>
            </a:r>
            <a:endParaRPr lang="de-DE" b="0">
              <a:solidFill>
                <a:schemeClr val="accent6"/>
              </a:solidFill>
            </a:endParaRPr>
          </a:p>
        </p:txBody>
      </p:sp>
      <p:sp>
        <p:nvSpPr>
          <p:cNvPr id="3" name="Inhaltsplatzhalter 2">
            <a:extLst>
              <a:ext uri="{FF2B5EF4-FFF2-40B4-BE49-F238E27FC236}">
                <a16:creationId xmlns:a16="http://schemas.microsoft.com/office/drawing/2014/main" id="{EFF9E564-0DF9-B593-2B66-D2B8A73424FF}"/>
              </a:ext>
            </a:extLst>
          </p:cNvPr>
          <p:cNvSpPr>
            <a:spLocks noGrp="1"/>
          </p:cNvSpPr>
          <p:nvPr>
            <p:ph sz="quarter" idx="10"/>
          </p:nvPr>
        </p:nvSpPr>
        <p:spPr/>
        <p:txBody>
          <a:bodyPr/>
          <a:lstStyle/>
          <a:p>
            <a:r>
              <a:rPr lang="de-DE"/>
              <a:t>Modifiziert nach: 1. Wanner C et al., MMW-Fortschritte der Medizin 2024; 166:9-17; 2. KDIGO 2024. Clinical Practice Guideline </a:t>
            </a:r>
            <a:r>
              <a:rPr lang="de-DE" err="1"/>
              <a:t>for</a:t>
            </a:r>
            <a:r>
              <a:rPr lang="de-DE"/>
              <a:t> </a:t>
            </a:r>
            <a:r>
              <a:rPr lang="de-DE" err="1"/>
              <a:t>the</a:t>
            </a:r>
            <a:r>
              <a:rPr lang="de-DE"/>
              <a:t> Evaluation and Management </a:t>
            </a:r>
            <a:r>
              <a:rPr lang="de-DE" err="1"/>
              <a:t>of</a:t>
            </a:r>
            <a:r>
              <a:rPr lang="de-DE"/>
              <a:t> CKD. (Abrufbar unter: </a:t>
            </a:r>
            <a:r>
              <a:rPr lang="de-DE">
                <a:hlinkClick r:id="rId2"/>
              </a:rPr>
              <a:t>https://kdigo.org/wp-content/uploads/2024/03/KDIGO-2024-CKD-Guideline.pdf</a:t>
            </a:r>
            <a:r>
              <a:rPr lang="de-DE"/>
              <a:t>).</a:t>
            </a:r>
          </a:p>
        </p:txBody>
      </p:sp>
      <p:sp>
        <p:nvSpPr>
          <p:cNvPr id="4" name="Inhaltsplatzhalter 3">
            <a:extLst>
              <a:ext uri="{FF2B5EF4-FFF2-40B4-BE49-F238E27FC236}">
                <a16:creationId xmlns:a16="http://schemas.microsoft.com/office/drawing/2014/main" id="{7A2CF85D-D835-F9A7-B390-C9B603C41662}"/>
              </a:ext>
            </a:extLst>
          </p:cNvPr>
          <p:cNvSpPr>
            <a:spLocks noGrp="1"/>
          </p:cNvSpPr>
          <p:nvPr>
            <p:ph sz="quarter" idx="11"/>
          </p:nvPr>
        </p:nvSpPr>
        <p:spPr/>
        <p:txBody>
          <a:bodyPr/>
          <a:lstStyle/>
          <a:p>
            <a:r>
              <a:rPr lang="de-DE" dirty="0"/>
              <a:t>CKD, chronische Nierenkrankheit; AIS, Arztinformationssystem; CV, kardiovaskulär.</a:t>
            </a:r>
          </a:p>
        </p:txBody>
      </p:sp>
      <p:sp>
        <p:nvSpPr>
          <p:cNvPr id="5" name="Rechteck: abgerundete Ecken 4">
            <a:extLst>
              <a:ext uri="{FF2B5EF4-FFF2-40B4-BE49-F238E27FC236}">
                <a16:creationId xmlns:a16="http://schemas.microsoft.com/office/drawing/2014/main" id="{E137D07C-4E7B-9BA9-A788-EC403883E432}"/>
              </a:ext>
            </a:extLst>
          </p:cNvPr>
          <p:cNvSpPr/>
          <p:nvPr/>
        </p:nvSpPr>
        <p:spPr>
          <a:xfrm>
            <a:off x="548851" y="4920070"/>
            <a:ext cx="8310245" cy="460964"/>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rgbClr val="FFFFFF"/>
                </a:solidFill>
                <a:latin typeface="Arial Nova Light" panose="020B0304020202020204" pitchFamily="34" charset="0"/>
              </a:rPr>
              <a:t>Bei der </a:t>
            </a:r>
            <a:r>
              <a:rPr lang="de-DE" sz="1200" b="1" err="1">
                <a:solidFill>
                  <a:srgbClr val="FFFFFF"/>
                </a:solidFill>
                <a:latin typeface="Arial Nova Light" panose="020B0304020202020204" pitchFamily="34" charset="0"/>
              </a:rPr>
              <a:t>InspeCKD</a:t>
            </a:r>
            <a:r>
              <a:rPr lang="de-DE" sz="1200" b="1">
                <a:solidFill>
                  <a:srgbClr val="FFFFFF"/>
                </a:solidFill>
                <a:latin typeface="Arial Nova Light" panose="020B0304020202020204" pitchFamily="34" charset="0"/>
              </a:rPr>
              <a:t>-Studie handelt es sich um eine retrospektive Querschnittsanalyse von Real-World-Daten, </a:t>
            </a:r>
          </a:p>
          <a:p>
            <a:pPr algn="ctr" fontAlgn="auto">
              <a:lnSpc>
                <a:spcPct val="100000"/>
              </a:lnSpc>
              <a:spcBef>
                <a:spcPts val="0"/>
              </a:spcBef>
              <a:spcAft>
                <a:spcPts val="0"/>
              </a:spcAft>
            </a:pPr>
            <a:r>
              <a:rPr lang="de-DE" sz="1200" b="1">
                <a:solidFill>
                  <a:srgbClr val="FFFFFF"/>
                </a:solidFill>
                <a:latin typeface="Arial Nova Light" panose="020B0304020202020204" pitchFamily="34" charset="0"/>
              </a:rPr>
              <a:t>der eine innovative Methodik zugrunde liegt</a:t>
            </a:r>
          </a:p>
        </p:txBody>
      </p:sp>
      <p:grpSp>
        <p:nvGrpSpPr>
          <p:cNvPr id="7" name="Gruppieren 6">
            <a:extLst>
              <a:ext uri="{FF2B5EF4-FFF2-40B4-BE49-F238E27FC236}">
                <a16:creationId xmlns:a16="http://schemas.microsoft.com/office/drawing/2014/main" id="{F8E67AE8-BB2C-6C0C-87C2-3734B0D3412A}"/>
              </a:ext>
            </a:extLst>
          </p:cNvPr>
          <p:cNvGrpSpPr/>
          <p:nvPr/>
        </p:nvGrpSpPr>
        <p:grpSpPr>
          <a:xfrm>
            <a:off x="1594046" y="2631442"/>
            <a:ext cx="950698" cy="465245"/>
            <a:chOff x="1712661" y="1992360"/>
            <a:chExt cx="1267597" cy="620327"/>
          </a:xfrm>
        </p:grpSpPr>
        <p:sp>
          <p:nvSpPr>
            <p:cNvPr id="35" name="Freeform 140">
              <a:extLst>
                <a:ext uri="{FF2B5EF4-FFF2-40B4-BE49-F238E27FC236}">
                  <a16:creationId xmlns:a16="http://schemas.microsoft.com/office/drawing/2014/main" id="{B55D2369-494C-5259-9117-73F0DE22D295}"/>
                </a:ext>
              </a:extLst>
            </p:cNvPr>
            <p:cNvSpPr>
              <a:spLocks/>
            </p:cNvSpPr>
            <p:nvPr/>
          </p:nvSpPr>
          <p:spPr bwMode="auto">
            <a:xfrm>
              <a:off x="1712661" y="2011140"/>
              <a:ext cx="511814" cy="504892"/>
            </a:xfrm>
            <a:custGeom>
              <a:avLst/>
              <a:gdLst>
                <a:gd name="T0" fmla="*/ 149 w 149"/>
                <a:gd name="T1" fmla="*/ 162 h 162"/>
                <a:gd name="T2" fmla="*/ 0 w 149"/>
                <a:gd name="T3" fmla="*/ 162 h 162"/>
                <a:gd name="T4" fmla="*/ 1 w 149"/>
                <a:gd name="T5" fmla="*/ 155 h 162"/>
                <a:gd name="T6" fmla="*/ 17 w 149"/>
                <a:gd name="T7" fmla="*/ 135 h 162"/>
                <a:gd name="T8" fmla="*/ 37 w 149"/>
                <a:gd name="T9" fmla="*/ 126 h 162"/>
                <a:gd name="T10" fmla="*/ 49 w 149"/>
                <a:gd name="T11" fmla="*/ 120 h 162"/>
                <a:gd name="T12" fmla="*/ 54 w 149"/>
                <a:gd name="T13" fmla="*/ 115 h 162"/>
                <a:gd name="T14" fmla="*/ 56 w 149"/>
                <a:gd name="T15" fmla="*/ 109 h 162"/>
                <a:gd name="T16" fmla="*/ 55 w 149"/>
                <a:gd name="T17" fmla="*/ 108 h 162"/>
                <a:gd name="T18" fmla="*/ 37 w 149"/>
                <a:gd name="T19" fmla="*/ 104 h 162"/>
                <a:gd name="T20" fmla="*/ 31 w 149"/>
                <a:gd name="T21" fmla="*/ 101 h 162"/>
                <a:gd name="T22" fmla="*/ 28 w 149"/>
                <a:gd name="T23" fmla="*/ 99 h 162"/>
                <a:gd name="T24" fmla="*/ 28 w 149"/>
                <a:gd name="T25" fmla="*/ 97 h 162"/>
                <a:gd name="T26" fmla="*/ 32 w 149"/>
                <a:gd name="T27" fmla="*/ 86 h 162"/>
                <a:gd name="T28" fmla="*/ 33 w 149"/>
                <a:gd name="T29" fmla="*/ 67 h 162"/>
                <a:gd name="T30" fmla="*/ 34 w 149"/>
                <a:gd name="T31" fmla="*/ 42 h 162"/>
                <a:gd name="T32" fmla="*/ 43 w 149"/>
                <a:gd name="T33" fmla="*/ 17 h 162"/>
                <a:gd name="T34" fmla="*/ 61 w 149"/>
                <a:gd name="T35" fmla="*/ 4 h 162"/>
                <a:gd name="T36" fmla="*/ 74 w 149"/>
                <a:gd name="T37" fmla="*/ 1 h 162"/>
                <a:gd name="T38" fmla="*/ 88 w 149"/>
                <a:gd name="T39" fmla="*/ 4 h 162"/>
                <a:gd name="T40" fmla="*/ 92 w 149"/>
                <a:gd name="T41" fmla="*/ 5 h 162"/>
                <a:gd name="T42" fmla="*/ 104 w 149"/>
                <a:gd name="T43" fmla="*/ 9 h 162"/>
                <a:gd name="T44" fmla="*/ 113 w 149"/>
                <a:gd name="T45" fmla="*/ 21 h 162"/>
                <a:gd name="T46" fmla="*/ 118 w 149"/>
                <a:gd name="T47" fmla="*/ 45 h 162"/>
                <a:gd name="T48" fmla="*/ 118 w 149"/>
                <a:gd name="T49" fmla="*/ 73 h 162"/>
                <a:gd name="T50" fmla="*/ 120 w 149"/>
                <a:gd name="T51" fmla="*/ 91 h 162"/>
                <a:gd name="T52" fmla="*/ 122 w 149"/>
                <a:gd name="T53" fmla="*/ 96 h 162"/>
                <a:gd name="T54" fmla="*/ 122 w 149"/>
                <a:gd name="T55" fmla="*/ 99 h 162"/>
                <a:gd name="T56" fmla="*/ 119 w 149"/>
                <a:gd name="T57" fmla="*/ 102 h 162"/>
                <a:gd name="T58" fmla="*/ 104 w 149"/>
                <a:gd name="T59" fmla="*/ 106 h 162"/>
                <a:gd name="T60" fmla="*/ 95 w 149"/>
                <a:gd name="T61" fmla="*/ 108 h 162"/>
                <a:gd name="T62" fmla="*/ 94 w 149"/>
                <a:gd name="T63" fmla="*/ 109 h 162"/>
                <a:gd name="T64" fmla="*/ 98 w 149"/>
                <a:gd name="T65" fmla="*/ 118 h 162"/>
                <a:gd name="T66" fmla="*/ 112 w 149"/>
                <a:gd name="T67" fmla="*/ 126 h 162"/>
                <a:gd name="T68" fmla="*/ 130 w 149"/>
                <a:gd name="T69" fmla="*/ 134 h 162"/>
                <a:gd name="T70" fmla="*/ 145 w 149"/>
                <a:gd name="T71" fmla="*/ 147 h 162"/>
                <a:gd name="T72" fmla="*/ 149 w 149"/>
                <a:gd name="T7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62">
                  <a:moveTo>
                    <a:pt x="149" y="162"/>
                  </a:moveTo>
                  <a:cubicBezTo>
                    <a:pt x="100" y="162"/>
                    <a:pt x="50" y="162"/>
                    <a:pt x="0" y="162"/>
                  </a:cubicBezTo>
                  <a:cubicBezTo>
                    <a:pt x="0" y="159"/>
                    <a:pt x="0" y="157"/>
                    <a:pt x="1" y="155"/>
                  </a:cubicBezTo>
                  <a:cubicBezTo>
                    <a:pt x="3" y="146"/>
                    <a:pt x="9" y="139"/>
                    <a:pt x="17" y="135"/>
                  </a:cubicBezTo>
                  <a:cubicBezTo>
                    <a:pt x="24" y="132"/>
                    <a:pt x="31" y="129"/>
                    <a:pt x="37" y="126"/>
                  </a:cubicBezTo>
                  <a:cubicBezTo>
                    <a:pt x="41" y="124"/>
                    <a:pt x="45" y="122"/>
                    <a:pt x="49" y="120"/>
                  </a:cubicBezTo>
                  <a:cubicBezTo>
                    <a:pt x="51" y="119"/>
                    <a:pt x="53" y="117"/>
                    <a:pt x="54" y="115"/>
                  </a:cubicBezTo>
                  <a:cubicBezTo>
                    <a:pt x="56" y="113"/>
                    <a:pt x="56" y="111"/>
                    <a:pt x="56" y="109"/>
                  </a:cubicBezTo>
                  <a:cubicBezTo>
                    <a:pt x="56" y="108"/>
                    <a:pt x="55" y="108"/>
                    <a:pt x="55" y="108"/>
                  </a:cubicBezTo>
                  <a:cubicBezTo>
                    <a:pt x="49" y="106"/>
                    <a:pt x="43" y="105"/>
                    <a:pt x="37" y="104"/>
                  </a:cubicBezTo>
                  <a:cubicBezTo>
                    <a:pt x="35" y="104"/>
                    <a:pt x="33" y="102"/>
                    <a:pt x="31" y="101"/>
                  </a:cubicBezTo>
                  <a:cubicBezTo>
                    <a:pt x="30" y="101"/>
                    <a:pt x="29" y="100"/>
                    <a:pt x="28" y="99"/>
                  </a:cubicBezTo>
                  <a:cubicBezTo>
                    <a:pt x="28" y="98"/>
                    <a:pt x="28" y="97"/>
                    <a:pt x="28" y="97"/>
                  </a:cubicBezTo>
                  <a:cubicBezTo>
                    <a:pt x="30" y="93"/>
                    <a:pt x="31" y="90"/>
                    <a:pt x="32" y="86"/>
                  </a:cubicBezTo>
                  <a:cubicBezTo>
                    <a:pt x="32" y="80"/>
                    <a:pt x="32" y="74"/>
                    <a:pt x="33" y="67"/>
                  </a:cubicBezTo>
                  <a:cubicBezTo>
                    <a:pt x="33" y="59"/>
                    <a:pt x="33" y="51"/>
                    <a:pt x="34" y="42"/>
                  </a:cubicBezTo>
                  <a:cubicBezTo>
                    <a:pt x="35" y="33"/>
                    <a:pt x="38" y="24"/>
                    <a:pt x="43" y="17"/>
                  </a:cubicBezTo>
                  <a:cubicBezTo>
                    <a:pt x="48" y="10"/>
                    <a:pt x="54" y="6"/>
                    <a:pt x="61" y="4"/>
                  </a:cubicBezTo>
                  <a:cubicBezTo>
                    <a:pt x="65" y="2"/>
                    <a:pt x="70" y="1"/>
                    <a:pt x="74" y="1"/>
                  </a:cubicBezTo>
                  <a:cubicBezTo>
                    <a:pt x="79" y="0"/>
                    <a:pt x="84" y="1"/>
                    <a:pt x="88" y="4"/>
                  </a:cubicBezTo>
                  <a:cubicBezTo>
                    <a:pt x="89" y="5"/>
                    <a:pt x="90" y="5"/>
                    <a:pt x="92" y="5"/>
                  </a:cubicBezTo>
                  <a:cubicBezTo>
                    <a:pt x="96" y="5"/>
                    <a:pt x="100" y="6"/>
                    <a:pt x="104" y="9"/>
                  </a:cubicBezTo>
                  <a:cubicBezTo>
                    <a:pt x="109" y="12"/>
                    <a:pt x="111" y="16"/>
                    <a:pt x="113" y="21"/>
                  </a:cubicBezTo>
                  <a:cubicBezTo>
                    <a:pt x="117" y="29"/>
                    <a:pt x="118" y="37"/>
                    <a:pt x="118" y="45"/>
                  </a:cubicBezTo>
                  <a:cubicBezTo>
                    <a:pt x="118" y="54"/>
                    <a:pt x="118" y="63"/>
                    <a:pt x="118" y="73"/>
                  </a:cubicBezTo>
                  <a:cubicBezTo>
                    <a:pt x="119" y="79"/>
                    <a:pt x="118" y="85"/>
                    <a:pt x="120" y="91"/>
                  </a:cubicBezTo>
                  <a:cubicBezTo>
                    <a:pt x="120" y="93"/>
                    <a:pt x="121" y="95"/>
                    <a:pt x="122" y="96"/>
                  </a:cubicBezTo>
                  <a:cubicBezTo>
                    <a:pt x="123" y="97"/>
                    <a:pt x="123" y="98"/>
                    <a:pt x="122" y="99"/>
                  </a:cubicBezTo>
                  <a:cubicBezTo>
                    <a:pt x="121" y="100"/>
                    <a:pt x="120" y="101"/>
                    <a:pt x="119" y="102"/>
                  </a:cubicBezTo>
                  <a:cubicBezTo>
                    <a:pt x="114" y="104"/>
                    <a:pt x="109" y="105"/>
                    <a:pt x="104" y="106"/>
                  </a:cubicBezTo>
                  <a:cubicBezTo>
                    <a:pt x="101" y="107"/>
                    <a:pt x="98" y="107"/>
                    <a:pt x="95" y="108"/>
                  </a:cubicBezTo>
                  <a:cubicBezTo>
                    <a:pt x="94" y="108"/>
                    <a:pt x="94" y="108"/>
                    <a:pt x="94" y="109"/>
                  </a:cubicBezTo>
                  <a:cubicBezTo>
                    <a:pt x="94" y="113"/>
                    <a:pt x="95" y="116"/>
                    <a:pt x="98" y="118"/>
                  </a:cubicBezTo>
                  <a:cubicBezTo>
                    <a:pt x="102" y="122"/>
                    <a:pt x="107" y="124"/>
                    <a:pt x="112" y="126"/>
                  </a:cubicBezTo>
                  <a:cubicBezTo>
                    <a:pt x="118" y="129"/>
                    <a:pt x="124" y="131"/>
                    <a:pt x="130" y="134"/>
                  </a:cubicBezTo>
                  <a:cubicBezTo>
                    <a:pt x="136" y="137"/>
                    <a:pt x="142" y="141"/>
                    <a:pt x="145" y="147"/>
                  </a:cubicBezTo>
                  <a:cubicBezTo>
                    <a:pt x="148" y="152"/>
                    <a:pt x="149" y="156"/>
                    <a:pt x="149" y="162"/>
                  </a:cubicBezTo>
                  <a:close/>
                </a:path>
              </a:pathLst>
            </a:custGeom>
            <a:solidFill>
              <a:schemeClr val="accent6">
                <a:lumMod val="60000"/>
                <a:lumOff val="40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de-DE"/>
            </a:p>
          </p:txBody>
        </p:sp>
        <p:sp>
          <p:nvSpPr>
            <p:cNvPr id="36" name="Freeform 144">
              <a:extLst>
                <a:ext uri="{FF2B5EF4-FFF2-40B4-BE49-F238E27FC236}">
                  <a16:creationId xmlns:a16="http://schemas.microsoft.com/office/drawing/2014/main" id="{E707953A-FBA9-8005-A641-E1A7B1268BB3}"/>
                </a:ext>
              </a:extLst>
            </p:cNvPr>
            <p:cNvSpPr>
              <a:spLocks/>
            </p:cNvSpPr>
            <p:nvPr/>
          </p:nvSpPr>
          <p:spPr bwMode="auto">
            <a:xfrm>
              <a:off x="2368356" y="1992360"/>
              <a:ext cx="611902" cy="533962"/>
            </a:xfrm>
            <a:custGeom>
              <a:avLst/>
              <a:gdLst>
                <a:gd name="T0" fmla="*/ 107 w 171"/>
                <a:gd name="T1" fmla="*/ 115 h 164"/>
                <a:gd name="T2" fmla="*/ 102 w 171"/>
                <a:gd name="T3" fmla="*/ 103 h 164"/>
                <a:gd name="T4" fmla="*/ 118 w 171"/>
                <a:gd name="T5" fmla="*/ 74 h 164"/>
                <a:gd name="T6" fmla="*/ 122 w 171"/>
                <a:gd name="T7" fmla="*/ 50 h 164"/>
                <a:gd name="T8" fmla="*/ 122 w 171"/>
                <a:gd name="T9" fmla="*/ 25 h 164"/>
                <a:gd name="T10" fmla="*/ 119 w 171"/>
                <a:gd name="T11" fmla="*/ 17 h 164"/>
                <a:gd name="T12" fmla="*/ 86 w 171"/>
                <a:gd name="T13" fmla="*/ 0 h 164"/>
                <a:gd name="T14" fmla="*/ 52 w 171"/>
                <a:gd name="T15" fmla="*/ 17 h 164"/>
                <a:gd name="T16" fmla="*/ 49 w 171"/>
                <a:gd name="T17" fmla="*/ 25 h 164"/>
                <a:gd name="T18" fmla="*/ 49 w 171"/>
                <a:gd name="T19" fmla="*/ 50 h 164"/>
                <a:gd name="T20" fmla="*/ 54 w 171"/>
                <a:gd name="T21" fmla="*/ 74 h 164"/>
                <a:gd name="T22" fmla="*/ 69 w 171"/>
                <a:gd name="T23" fmla="*/ 103 h 164"/>
                <a:gd name="T24" fmla="*/ 64 w 171"/>
                <a:gd name="T25" fmla="*/ 115 h 164"/>
                <a:gd name="T26" fmla="*/ 0 w 171"/>
                <a:gd name="T27" fmla="*/ 164 h 164"/>
                <a:gd name="T28" fmla="*/ 171 w 171"/>
                <a:gd name="T29" fmla="*/ 164 h 164"/>
                <a:gd name="T30" fmla="*/ 107 w 171"/>
                <a:gd name="T31" fmla="*/ 11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64">
                  <a:moveTo>
                    <a:pt x="107" y="115"/>
                  </a:moveTo>
                  <a:cubicBezTo>
                    <a:pt x="103" y="114"/>
                    <a:pt x="102" y="103"/>
                    <a:pt x="102" y="103"/>
                  </a:cubicBezTo>
                  <a:cubicBezTo>
                    <a:pt x="102" y="103"/>
                    <a:pt x="115" y="90"/>
                    <a:pt x="118" y="74"/>
                  </a:cubicBezTo>
                  <a:cubicBezTo>
                    <a:pt x="125" y="74"/>
                    <a:pt x="129" y="57"/>
                    <a:pt x="122" y="50"/>
                  </a:cubicBezTo>
                  <a:cubicBezTo>
                    <a:pt x="122" y="47"/>
                    <a:pt x="124" y="36"/>
                    <a:pt x="122" y="25"/>
                  </a:cubicBezTo>
                  <a:cubicBezTo>
                    <a:pt x="122" y="25"/>
                    <a:pt x="121" y="22"/>
                    <a:pt x="119" y="17"/>
                  </a:cubicBezTo>
                  <a:cubicBezTo>
                    <a:pt x="114" y="7"/>
                    <a:pt x="105" y="0"/>
                    <a:pt x="86" y="0"/>
                  </a:cubicBezTo>
                  <a:cubicBezTo>
                    <a:pt x="66" y="0"/>
                    <a:pt x="57" y="7"/>
                    <a:pt x="52" y="17"/>
                  </a:cubicBezTo>
                  <a:cubicBezTo>
                    <a:pt x="52" y="17"/>
                    <a:pt x="51" y="18"/>
                    <a:pt x="49" y="25"/>
                  </a:cubicBezTo>
                  <a:cubicBezTo>
                    <a:pt x="47" y="36"/>
                    <a:pt x="49" y="47"/>
                    <a:pt x="49" y="50"/>
                  </a:cubicBezTo>
                  <a:cubicBezTo>
                    <a:pt x="42" y="57"/>
                    <a:pt x="46" y="74"/>
                    <a:pt x="54" y="74"/>
                  </a:cubicBezTo>
                  <a:cubicBezTo>
                    <a:pt x="56" y="90"/>
                    <a:pt x="69" y="103"/>
                    <a:pt x="69" y="103"/>
                  </a:cubicBezTo>
                  <a:cubicBezTo>
                    <a:pt x="69" y="103"/>
                    <a:pt x="69" y="114"/>
                    <a:pt x="64" y="115"/>
                  </a:cubicBezTo>
                  <a:cubicBezTo>
                    <a:pt x="51" y="117"/>
                    <a:pt x="0" y="139"/>
                    <a:pt x="0" y="164"/>
                  </a:cubicBezTo>
                  <a:cubicBezTo>
                    <a:pt x="171" y="164"/>
                    <a:pt x="171" y="164"/>
                    <a:pt x="171" y="164"/>
                  </a:cubicBezTo>
                  <a:cubicBezTo>
                    <a:pt x="171" y="139"/>
                    <a:pt x="120" y="117"/>
                    <a:pt x="107" y="115"/>
                  </a:cubicBezTo>
                  <a:close/>
                </a:path>
              </a:pathLst>
            </a:custGeom>
            <a:solidFill>
              <a:schemeClr val="accent6">
                <a:lumMod val="60000"/>
                <a:lumOff val="40000"/>
              </a:schemeClr>
            </a:solidFill>
            <a:ln>
              <a:solidFill>
                <a:schemeClr val="bg1"/>
              </a:solidFill>
            </a:ln>
          </p:spPr>
          <p:txBody>
            <a:bodyPr vert="horz" wrap="square" lIns="68580" tIns="34290" rIns="68580" bIns="34290" numCol="1" anchor="t" anchorCtr="0" compatLnSpc="1">
              <a:prstTxWarp prst="textNoShape">
                <a:avLst/>
              </a:prstTxWarp>
            </a:bodyPr>
            <a:lstStyle/>
            <a:p>
              <a:endParaRPr lang="de-DE"/>
            </a:p>
          </p:txBody>
        </p:sp>
        <p:grpSp>
          <p:nvGrpSpPr>
            <p:cNvPr id="37" name="Group 61">
              <a:extLst>
                <a:ext uri="{FF2B5EF4-FFF2-40B4-BE49-F238E27FC236}">
                  <a16:creationId xmlns:a16="http://schemas.microsoft.com/office/drawing/2014/main" id="{6822C1FE-0E70-3635-940E-AC4F47399174}"/>
                </a:ext>
              </a:extLst>
            </p:cNvPr>
            <p:cNvGrpSpPr/>
            <p:nvPr/>
          </p:nvGrpSpPr>
          <p:grpSpPr>
            <a:xfrm>
              <a:off x="2133426" y="2248014"/>
              <a:ext cx="360635" cy="364673"/>
              <a:chOff x="9190835" y="3042741"/>
              <a:chExt cx="792000" cy="792000"/>
            </a:xfrm>
          </p:grpSpPr>
          <p:sp>
            <p:nvSpPr>
              <p:cNvPr id="38" name="Oval 67">
                <a:extLst>
                  <a:ext uri="{FF2B5EF4-FFF2-40B4-BE49-F238E27FC236}">
                    <a16:creationId xmlns:a16="http://schemas.microsoft.com/office/drawing/2014/main" id="{C5A71C9E-B0B3-DE56-E8BD-5FE5522F908B}"/>
                  </a:ext>
                </a:extLst>
              </p:cNvPr>
              <p:cNvSpPr/>
              <p:nvPr/>
            </p:nvSpPr>
            <p:spPr>
              <a:xfrm>
                <a:off x="9190835" y="3042741"/>
                <a:ext cx="792000" cy="792000"/>
              </a:xfrm>
              <a:prstGeom prst="ellipse">
                <a:avLst/>
              </a:prstGeom>
              <a:gradFill flip="none" rotWithShape="1">
                <a:gsLst>
                  <a:gs pos="0">
                    <a:srgbClr val="99AFC1"/>
                  </a:gs>
                  <a:gs pos="100000">
                    <a:srgbClr val="00223D"/>
                  </a:gs>
                  <a:gs pos="45000">
                    <a:srgbClr val="6688A3"/>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sp>
            <p:nvSpPr>
              <p:cNvPr id="39" name="Freeform 6">
                <a:extLst>
                  <a:ext uri="{FF2B5EF4-FFF2-40B4-BE49-F238E27FC236}">
                    <a16:creationId xmlns:a16="http://schemas.microsoft.com/office/drawing/2014/main" id="{34F27B87-CDD9-B1AF-DED4-89E251333165}"/>
                  </a:ext>
                </a:extLst>
              </p:cNvPr>
              <p:cNvSpPr>
                <a:spLocks/>
              </p:cNvSpPr>
              <p:nvPr/>
            </p:nvSpPr>
            <p:spPr bwMode="auto">
              <a:xfrm>
                <a:off x="9375070" y="3256759"/>
                <a:ext cx="423530" cy="363967"/>
              </a:xfrm>
              <a:custGeom>
                <a:avLst/>
                <a:gdLst>
                  <a:gd name="T0" fmla="*/ 1811 w 2132"/>
                  <a:gd name="T1" fmla="*/ 0 h 1832"/>
                  <a:gd name="T2" fmla="*/ 1811 w 2132"/>
                  <a:gd name="T3" fmla="*/ 0 h 1832"/>
                  <a:gd name="T4" fmla="*/ 767 w 2132"/>
                  <a:gd name="T5" fmla="*/ 1241 h 1832"/>
                  <a:gd name="T6" fmla="*/ 269 w 2132"/>
                  <a:gd name="T7" fmla="*/ 823 h 1832"/>
                  <a:gd name="T8" fmla="*/ 0 w 2132"/>
                  <a:gd name="T9" fmla="*/ 1143 h 1832"/>
                  <a:gd name="T10" fmla="*/ 817 w 2132"/>
                  <a:gd name="T11" fmla="*/ 1832 h 1832"/>
                  <a:gd name="T12" fmla="*/ 2132 w 2132"/>
                  <a:gd name="T13" fmla="*/ 270 h 1832"/>
                  <a:gd name="T14" fmla="*/ 1811 w 2132"/>
                  <a:gd name="T15" fmla="*/ 0 h 1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2" h="1832">
                    <a:moveTo>
                      <a:pt x="1811" y="0"/>
                    </a:moveTo>
                    <a:lnTo>
                      <a:pt x="1811" y="0"/>
                    </a:lnTo>
                    <a:lnTo>
                      <a:pt x="767" y="1241"/>
                    </a:lnTo>
                    <a:lnTo>
                      <a:pt x="269" y="823"/>
                    </a:lnTo>
                    <a:lnTo>
                      <a:pt x="0" y="1143"/>
                    </a:lnTo>
                    <a:lnTo>
                      <a:pt x="817" y="1832"/>
                    </a:lnTo>
                    <a:lnTo>
                      <a:pt x="2132" y="270"/>
                    </a:lnTo>
                    <a:lnTo>
                      <a:pt x="1811" y="0"/>
                    </a:lnTo>
                    <a:close/>
                  </a:path>
                </a:pathLst>
              </a:custGeom>
              <a:solidFill>
                <a:schemeClr val="bg1"/>
              </a:solidFill>
              <a:ln w="1270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latin typeface="Arial"/>
                </a:endParaRPr>
              </a:p>
            </p:txBody>
          </p:sp>
        </p:grpSp>
      </p:grpSp>
      <p:sp>
        <p:nvSpPr>
          <p:cNvPr id="44" name="Textfeld 43">
            <a:extLst>
              <a:ext uri="{FF2B5EF4-FFF2-40B4-BE49-F238E27FC236}">
                <a16:creationId xmlns:a16="http://schemas.microsoft.com/office/drawing/2014/main" id="{2937A4ED-DEB8-DA5E-3716-A8492C7AE648}"/>
              </a:ext>
            </a:extLst>
          </p:cNvPr>
          <p:cNvSpPr txBox="1"/>
          <p:nvPr/>
        </p:nvSpPr>
        <p:spPr>
          <a:xfrm>
            <a:off x="1291541" y="3219908"/>
            <a:ext cx="1841457" cy="1369606"/>
          </a:xfrm>
          <a:prstGeom prst="rect">
            <a:avLst/>
          </a:prstGeom>
          <a:noFill/>
        </p:spPr>
        <p:txBody>
          <a:bodyPr vert="horz" wrap="square" rtlCol="0">
            <a:spAutoFit/>
          </a:bodyPr>
          <a:lstStyle/>
          <a:p>
            <a:pPr algn="ctr" fontAlgn="auto">
              <a:lnSpc>
                <a:spcPct val="100000"/>
              </a:lnSpc>
              <a:spcBef>
                <a:spcPts val="0"/>
              </a:spcBef>
              <a:spcAft>
                <a:spcPts val="1200"/>
              </a:spcAft>
            </a:pPr>
            <a:r>
              <a:rPr lang="de-DE" sz="1050">
                <a:solidFill>
                  <a:srgbClr val="000000"/>
                </a:solidFill>
              </a:rPr>
              <a:t>Alter ≥18 Jahre</a:t>
            </a:r>
          </a:p>
          <a:p>
            <a:pPr algn="ctr" fontAlgn="auto">
              <a:lnSpc>
                <a:spcPct val="100000"/>
              </a:lnSpc>
              <a:spcBef>
                <a:spcPts val="0"/>
              </a:spcBef>
              <a:spcAft>
                <a:spcPts val="1200"/>
              </a:spcAft>
            </a:pPr>
            <a:r>
              <a:rPr lang="de-DE" sz="1050">
                <a:solidFill>
                  <a:srgbClr val="000000"/>
                </a:solidFill>
              </a:rPr>
              <a:t>Hypertonie und/oder Diabetes mellitus und/oder CV-Erkrankungen</a:t>
            </a:r>
          </a:p>
          <a:p>
            <a:pPr algn="ctr" fontAlgn="auto">
              <a:lnSpc>
                <a:spcPct val="100000"/>
              </a:lnSpc>
              <a:spcBef>
                <a:spcPts val="0"/>
              </a:spcBef>
            </a:pPr>
            <a:r>
              <a:rPr lang="de-DE" sz="1050">
                <a:solidFill>
                  <a:srgbClr val="000000"/>
                </a:solidFill>
              </a:rPr>
              <a:t>Beobachtungszeitraum</a:t>
            </a:r>
          </a:p>
          <a:p>
            <a:pPr algn="ctr" fontAlgn="auto">
              <a:lnSpc>
                <a:spcPct val="100000"/>
              </a:lnSpc>
              <a:spcBef>
                <a:spcPts val="0"/>
              </a:spcBef>
              <a:spcAft>
                <a:spcPts val="900"/>
              </a:spcAft>
            </a:pPr>
            <a:r>
              <a:rPr lang="de-DE" sz="1050">
                <a:solidFill>
                  <a:srgbClr val="000000"/>
                </a:solidFill>
              </a:rPr>
              <a:t> ≥1 Jahr</a:t>
            </a:r>
          </a:p>
        </p:txBody>
      </p:sp>
      <p:grpSp>
        <p:nvGrpSpPr>
          <p:cNvPr id="31" name="Gruppieren 30">
            <a:extLst>
              <a:ext uri="{FF2B5EF4-FFF2-40B4-BE49-F238E27FC236}">
                <a16:creationId xmlns:a16="http://schemas.microsoft.com/office/drawing/2014/main" id="{AB755485-A0F6-86D3-7A39-98B4C0A85BC8}"/>
              </a:ext>
            </a:extLst>
          </p:cNvPr>
          <p:cNvGrpSpPr/>
          <p:nvPr/>
        </p:nvGrpSpPr>
        <p:grpSpPr>
          <a:xfrm>
            <a:off x="4726798" y="4051036"/>
            <a:ext cx="646142" cy="551279"/>
            <a:chOff x="1599816" y="1655763"/>
            <a:chExt cx="1964266" cy="1486006"/>
          </a:xfrm>
        </p:grpSpPr>
        <p:sp>
          <p:nvSpPr>
            <p:cNvPr id="23" name="Freeform 129">
              <a:extLst>
                <a:ext uri="{FF2B5EF4-FFF2-40B4-BE49-F238E27FC236}">
                  <a16:creationId xmlns:a16="http://schemas.microsoft.com/office/drawing/2014/main" id="{90828139-E01A-0AEA-ED2D-38738AC0618E}"/>
                </a:ext>
              </a:extLst>
            </p:cNvPr>
            <p:cNvSpPr>
              <a:spLocks noChangeAspect="1" noEditPoints="1"/>
            </p:cNvSpPr>
            <p:nvPr/>
          </p:nvSpPr>
          <p:spPr bwMode="auto">
            <a:xfrm>
              <a:off x="1599816" y="1655763"/>
              <a:ext cx="1964266" cy="1486006"/>
            </a:xfrm>
            <a:custGeom>
              <a:avLst/>
              <a:gdLst>
                <a:gd name="T0" fmla="*/ 89 w 286"/>
                <a:gd name="T1" fmla="*/ 53 h 217"/>
                <a:gd name="T2" fmla="*/ 197 w 286"/>
                <a:gd name="T3" fmla="*/ 51 h 217"/>
                <a:gd name="T4" fmla="*/ 187 w 286"/>
                <a:gd name="T5" fmla="*/ 60 h 217"/>
                <a:gd name="T6" fmla="*/ 100 w 286"/>
                <a:gd name="T7" fmla="*/ 62 h 217"/>
                <a:gd name="T8" fmla="*/ 120 w 286"/>
                <a:gd name="T9" fmla="*/ 80 h 217"/>
                <a:gd name="T10" fmla="*/ 166 w 286"/>
                <a:gd name="T11" fmla="*/ 78 h 217"/>
                <a:gd name="T12" fmla="*/ 144 w 286"/>
                <a:gd name="T13" fmla="*/ 55 h 217"/>
                <a:gd name="T14" fmla="*/ 144 w 286"/>
                <a:gd name="T15" fmla="*/ 82 h 217"/>
                <a:gd name="T16" fmla="*/ 144 w 286"/>
                <a:gd name="T17" fmla="*/ 115 h 217"/>
                <a:gd name="T18" fmla="*/ 144 w 286"/>
                <a:gd name="T19" fmla="*/ 82 h 217"/>
                <a:gd name="T20" fmla="*/ 11 w 286"/>
                <a:gd name="T21" fmla="*/ 206 h 217"/>
                <a:gd name="T22" fmla="*/ 11 w 286"/>
                <a:gd name="T23" fmla="*/ 217 h 217"/>
                <a:gd name="T24" fmla="*/ 284 w 286"/>
                <a:gd name="T25" fmla="*/ 204 h 217"/>
                <a:gd name="T26" fmla="*/ 282 w 286"/>
                <a:gd name="T27" fmla="*/ 177 h 217"/>
                <a:gd name="T28" fmla="*/ 255 w 286"/>
                <a:gd name="T29" fmla="*/ 21 h 217"/>
                <a:gd name="T30" fmla="*/ 52 w 286"/>
                <a:gd name="T31" fmla="*/ 0 h 217"/>
                <a:gd name="T32" fmla="*/ 31 w 286"/>
                <a:gd name="T33" fmla="*/ 134 h 217"/>
                <a:gd name="T34" fmla="*/ 2 w 286"/>
                <a:gd name="T35" fmla="*/ 189 h 217"/>
                <a:gd name="T36" fmla="*/ 275 w 286"/>
                <a:gd name="T37" fmla="*/ 194 h 217"/>
                <a:gd name="T38" fmla="*/ 282 w 286"/>
                <a:gd name="T39" fmla="*/ 177 h 217"/>
                <a:gd name="T40" fmla="*/ 49 w 286"/>
                <a:gd name="T41" fmla="*/ 17 h 217"/>
                <a:gd name="T42" fmla="*/ 230 w 286"/>
                <a:gd name="T43" fmla="*/ 14 h 217"/>
                <a:gd name="T44" fmla="*/ 240 w 286"/>
                <a:gd name="T45" fmla="*/ 24 h 217"/>
                <a:gd name="T46" fmla="*/ 237 w 286"/>
                <a:gd name="T47" fmla="*/ 127 h 217"/>
                <a:gd name="T48" fmla="*/ 56 w 286"/>
                <a:gd name="T49" fmla="*/ 130 h 217"/>
                <a:gd name="T50" fmla="*/ 46 w 286"/>
                <a:gd name="T51" fmla="*/ 120 h 217"/>
                <a:gd name="T52" fmla="*/ 43 w 286"/>
                <a:gd name="T53" fmla="*/ 143 h 217"/>
                <a:gd name="T54" fmla="*/ 248 w 286"/>
                <a:gd name="T55" fmla="*/ 151 h 217"/>
                <a:gd name="T56" fmla="*/ 43 w 286"/>
                <a:gd name="T57" fmla="*/ 143 h 217"/>
                <a:gd name="T58" fmla="*/ 252 w 286"/>
                <a:gd name="T59" fmla="*/ 157 h 217"/>
                <a:gd name="T60" fmla="*/ 29 w 286"/>
                <a:gd name="T61" fmla="*/ 165 h 217"/>
                <a:gd name="T62" fmla="*/ 97 w 286"/>
                <a:gd name="T63" fmla="*/ 179 h 217"/>
                <a:gd name="T64" fmla="*/ 25 w 286"/>
                <a:gd name="T65" fmla="*/ 171 h 217"/>
                <a:gd name="T66" fmla="*/ 97 w 286"/>
                <a:gd name="T67" fmla="*/ 179 h 217"/>
                <a:gd name="T68" fmla="*/ 186 w 286"/>
                <a:gd name="T69" fmla="*/ 171 h 217"/>
                <a:gd name="T70" fmla="*/ 266 w 286"/>
                <a:gd name="T71"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chemeClr val="accent6">
                <a:lumMod val="40000"/>
                <a:lumOff val="60000"/>
              </a:schemeClr>
            </a:solidFill>
            <a:ln>
              <a:noFill/>
            </a:ln>
          </p:spPr>
          <p:txBody>
            <a:bodyPr vert="horz" wrap="square" lIns="51423" tIns="25712" rIns="51423" bIns="25712" numCol="1" anchor="t" anchorCtr="0" compatLnSpc="1">
              <a:prstTxWarp prst="textNoShape">
                <a:avLst/>
              </a:prstTxWarp>
            </a:bodyPr>
            <a:lstStyle/>
            <a:p>
              <a:endParaRPr lang="de-DE" sz="1013"/>
            </a:p>
          </p:txBody>
        </p:sp>
        <p:sp>
          <p:nvSpPr>
            <p:cNvPr id="24" name="Textfeld 23">
              <a:extLst>
                <a:ext uri="{FF2B5EF4-FFF2-40B4-BE49-F238E27FC236}">
                  <a16:creationId xmlns:a16="http://schemas.microsoft.com/office/drawing/2014/main" id="{2C649684-6EC1-752B-7DB6-B48CC3BD6320}"/>
                </a:ext>
              </a:extLst>
            </p:cNvPr>
            <p:cNvSpPr txBox="1"/>
            <p:nvPr/>
          </p:nvSpPr>
          <p:spPr>
            <a:xfrm>
              <a:off x="2218266" y="1831101"/>
              <a:ext cx="727363" cy="808889"/>
            </a:xfrm>
            <a:prstGeom prst="rect">
              <a:avLst/>
            </a:prstGeom>
            <a:solidFill>
              <a:schemeClr val="bg1"/>
            </a:solidFill>
          </p:spPr>
          <p:txBody>
            <a:bodyPr vert="horz" wrap="square" rtlCol="0">
              <a:spAutoFit/>
            </a:bodyPr>
            <a:lstStyle/>
            <a:p>
              <a:pPr algn="ctr" fontAlgn="auto">
                <a:lnSpc>
                  <a:spcPct val="100000"/>
                </a:lnSpc>
                <a:spcBef>
                  <a:spcPts val="0"/>
                </a:spcBef>
                <a:spcAft>
                  <a:spcPts val="0"/>
                </a:spcAft>
              </a:pPr>
              <a:endParaRPr lang="de-DE" sz="1350" b="1">
                <a:solidFill>
                  <a:srgbClr val="000000"/>
                </a:solidFill>
              </a:endParaRPr>
            </a:p>
          </p:txBody>
        </p:sp>
      </p:grpSp>
      <p:grpSp>
        <p:nvGrpSpPr>
          <p:cNvPr id="27" name="Gruppieren 26">
            <a:extLst>
              <a:ext uri="{FF2B5EF4-FFF2-40B4-BE49-F238E27FC236}">
                <a16:creationId xmlns:a16="http://schemas.microsoft.com/office/drawing/2014/main" id="{65CC6F1F-2E06-7F32-3F94-0FFD47D1D08D}"/>
              </a:ext>
            </a:extLst>
          </p:cNvPr>
          <p:cNvGrpSpPr/>
          <p:nvPr/>
        </p:nvGrpSpPr>
        <p:grpSpPr>
          <a:xfrm>
            <a:off x="4748532" y="2570529"/>
            <a:ext cx="602673" cy="551279"/>
            <a:chOff x="3291456" y="1618494"/>
            <a:chExt cx="1964266" cy="1486006"/>
          </a:xfrm>
        </p:grpSpPr>
        <p:sp>
          <p:nvSpPr>
            <p:cNvPr id="25" name="Freeform 129">
              <a:extLst>
                <a:ext uri="{FF2B5EF4-FFF2-40B4-BE49-F238E27FC236}">
                  <a16:creationId xmlns:a16="http://schemas.microsoft.com/office/drawing/2014/main" id="{24F7F727-C1C6-693C-A356-8537879BE2C2}"/>
                </a:ext>
              </a:extLst>
            </p:cNvPr>
            <p:cNvSpPr>
              <a:spLocks noChangeAspect="1" noEditPoints="1"/>
            </p:cNvSpPr>
            <p:nvPr/>
          </p:nvSpPr>
          <p:spPr bwMode="auto">
            <a:xfrm>
              <a:off x="3291456" y="1618494"/>
              <a:ext cx="1964266" cy="1486006"/>
            </a:xfrm>
            <a:custGeom>
              <a:avLst/>
              <a:gdLst>
                <a:gd name="T0" fmla="*/ 89 w 286"/>
                <a:gd name="T1" fmla="*/ 53 h 217"/>
                <a:gd name="T2" fmla="*/ 197 w 286"/>
                <a:gd name="T3" fmla="*/ 51 h 217"/>
                <a:gd name="T4" fmla="*/ 187 w 286"/>
                <a:gd name="T5" fmla="*/ 60 h 217"/>
                <a:gd name="T6" fmla="*/ 100 w 286"/>
                <a:gd name="T7" fmla="*/ 62 h 217"/>
                <a:gd name="T8" fmla="*/ 120 w 286"/>
                <a:gd name="T9" fmla="*/ 80 h 217"/>
                <a:gd name="T10" fmla="*/ 166 w 286"/>
                <a:gd name="T11" fmla="*/ 78 h 217"/>
                <a:gd name="T12" fmla="*/ 144 w 286"/>
                <a:gd name="T13" fmla="*/ 55 h 217"/>
                <a:gd name="T14" fmla="*/ 144 w 286"/>
                <a:gd name="T15" fmla="*/ 82 h 217"/>
                <a:gd name="T16" fmla="*/ 144 w 286"/>
                <a:gd name="T17" fmla="*/ 115 h 217"/>
                <a:gd name="T18" fmla="*/ 144 w 286"/>
                <a:gd name="T19" fmla="*/ 82 h 217"/>
                <a:gd name="T20" fmla="*/ 11 w 286"/>
                <a:gd name="T21" fmla="*/ 206 h 217"/>
                <a:gd name="T22" fmla="*/ 11 w 286"/>
                <a:gd name="T23" fmla="*/ 217 h 217"/>
                <a:gd name="T24" fmla="*/ 284 w 286"/>
                <a:gd name="T25" fmla="*/ 204 h 217"/>
                <a:gd name="T26" fmla="*/ 282 w 286"/>
                <a:gd name="T27" fmla="*/ 177 h 217"/>
                <a:gd name="T28" fmla="*/ 255 w 286"/>
                <a:gd name="T29" fmla="*/ 21 h 217"/>
                <a:gd name="T30" fmla="*/ 52 w 286"/>
                <a:gd name="T31" fmla="*/ 0 h 217"/>
                <a:gd name="T32" fmla="*/ 31 w 286"/>
                <a:gd name="T33" fmla="*/ 134 h 217"/>
                <a:gd name="T34" fmla="*/ 2 w 286"/>
                <a:gd name="T35" fmla="*/ 189 h 217"/>
                <a:gd name="T36" fmla="*/ 275 w 286"/>
                <a:gd name="T37" fmla="*/ 194 h 217"/>
                <a:gd name="T38" fmla="*/ 282 w 286"/>
                <a:gd name="T39" fmla="*/ 177 h 217"/>
                <a:gd name="T40" fmla="*/ 49 w 286"/>
                <a:gd name="T41" fmla="*/ 17 h 217"/>
                <a:gd name="T42" fmla="*/ 230 w 286"/>
                <a:gd name="T43" fmla="*/ 14 h 217"/>
                <a:gd name="T44" fmla="*/ 240 w 286"/>
                <a:gd name="T45" fmla="*/ 24 h 217"/>
                <a:gd name="T46" fmla="*/ 237 w 286"/>
                <a:gd name="T47" fmla="*/ 127 h 217"/>
                <a:gd name="T48" fmla="*/ 56 w 286"/>
                <a:gd name="T49" fmla="*/ 130 h 217"/>
                <a:gd name="T50" fmla="*/ 46 w 286"/>
                <a:gd name="T51" fmla="*/ 120 h 217"/>
                <a:gd name="T52" fmla="*/ 43 w 286"/>
                <a:gd name="T53" fmla="*/ 143 h 217"/>
                <a:gd name="T54" fmla="*/ 248 w 286"/>
                <a:gd name="T55" fmla="*/ 151 h 217"/>
                <a:gd name="T56" fmla="*/ 43 w 286"/>
                <a:gd name="T57" fmla="*/ 143 h 217"/>
                <a:gd name="T58" fmla="*/ 252 w 286"/>
                <a:gd name="T59" fmla="*/ 157 h 217"/>
                <a:gd name="T60" fmla="*/ 29 w 286"/>
                <a:gd name="T61" fmla="*/ 165 h 217"/>
                <a:gd name="T62" fmla="*/ 97 w 286"/>
                <a:gd name="T63" fmla="*/ 179 h 217"/>
                <a:gd name="T64" fmla="*/ 25 w 286"/>
                <a:gd name="T65" fmla="*/ 171 h 217"/>
                <a:gd name="T66" fmla="*/ 97 w 286"/>
                <a:gd name="T67" fmla="*/ 179 h 217"/>
                <a:gd name="T68" fmla="*/ 186 w 286"/>
                <a:gd name="T69" fmla="*/ 171 h 217"/>
                <a:gd name="T70" fmla="*/ 266 w 286"/>
                <a:gd name="T71"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chemeClr val="accent6">
                <a:lumMod val="40000"/>
                <a:lumOff val="60000"/>
              </a:schemeClr>
            </a:solidFill>
            <a:ln>
              <a:noFill/>
            </a:ln>
          </p:spPr>
          <p:txBody>
            <a:bodyPr vert="horz" wrap="square" lIns="51423" tIns="25712" rIns="51423" bIns="25712" numCol="1" anchor="t" anchorCtr="0" compatLnSpc="1">
              <a:prstTxWarp prst="textNoShape">
                <a:avLst/>
              </a:prstTxWarp>
            </a:bodyPr>
            <a:lstStyle/>
            <a:p>
              <a:endParaRPr lang="de-DE" sz="1013"/>
            </a:p>
          </p:txBody>
        </p:sp>
        <p:sp>
          <p:nvSpPr>
            <p:cNvPr id="26" name="Textfeld 25">
              <a:extLst>
                <a:ext uri="{FF2B5EF4-FFF2-40B4-BE49-F238E27FC236}">
                  <a16:creationId xmlns:a16="http://schemas.microsoft.com/office/drawing/2014/main" id="{1071C91E-D74F-1D62-F92B-F1567BB7FEEC}"/>
                </a:ext>
              </a:extLst>
            </p:cNvPr>
            <p:cNvSpPr txBox="1"/>
            <p:nvPr/>
          </p:nvSpPr>
          <p:spPr>
            <a:xfrm>
              <a:off x="3898978" y="1786767"/>
              <a:ext cx="810180" cy="808889"/>
            </a:xfrm>
            <a:prstGeom prst="rect">
              <a:avLst/>
            </a:prstGeom>
            <a:solidFill>
              <a:schemeClr val="bg1"/>
            </a:solidFill>
          </p:spPr>
          <p:txBody>
            <a:bodyPr vert="horz" wrap="square" rtlCol="0">
              <a:spAutoFit/>
            </a:bodyPr>
            <a:lstStyle/>
            <a:p>
              <a:pPr algn="ctr" fontAlgn="auto">
                <a:lnSpc>
                  <a:spcPct val="100000"/>
                </a:lnSpc>
                <a:spcBef>
                  <a:spcPts val="0"/>
                </a:spcBef>
                <a:spcAft>
                  <a:spcPts val="0"/>
                </a:spcAft>
              </a:pPr>
              <a:endParaRPr lang="de-DE" sz="1350" b="1">
                <a:solidFill>
                  <a:srgbClr val="000000"/>
                </a:solidFill>
              </a:endParaRPr>
            </a:p>
          </p:txBody>
        </p:sp>
      </p:grpSp>
      <p:grpSp>
        <p:nvGrpSpPr>
          <p:cNvPr id="28" name="Gruppieren 27">
            <a:extLst>
              <a:ext uri="{FF2B5EF4-FFF2-40B4-BE49-F238E27FC236}">
                <a16:creationId xmlns:a16="http://schemas.microsoft.com/office/drawing/2014/main" id="{54DE6475-F4DC-A380-64D4-768CF8AF466B}"/>
              </a:ext>
            </a:extLst>
          </p:cNvPr>
          <p:cNvGrpSpPr/>
          <p:nvPr/>
        </p:nvGrpSpPr>
        <p:grpSpPr>
          <a:xfrm>
            <a:off x="4627738" y="3243251"/>
            <a:ext cx="844262" cy="688170"/>
            <a:chOff x="3291456" y="1618494"/>
            <a:chExt cx="1964266" cy="1486006"/>
          </a:xfrm>
        </p:grpSpPr>
        <p:sp>
          <p:nvSpPr>
            <p:cNvPr id="29" name="Freeform 129">
              <a:extLst>
                <a:ext uri="{FF2B5EF4-FFF2-40B4-BE49-F238E27FC236}">
                  <a16:creationId xmlns:a16="http://schemas.microsoft.com/office/drawing/2014/main" id="{2E04267A-F771-FB7E-F630-594799BD7757}"/>
                </a:ext>
              </a:extLst>
            </p:cNvPr>
            <p:cNvSpPr>
              <a:spLocks noChangeAspect="1" noEditPoints="1"/>
            </p:cNvSpPr>
            <p:nvPr/>
          </p:nvSpPr>
          <p:spPr bwMode="auto">
            <a:xfrm>
              <a:off x="3291456" y="1618494"/>
              <a:ext cx="1964266" cy="1486006"/>
            </a:xfrm>
            <a:custGeom>
              <a:avLst/>
              <a:gdLst>
                <a:gd name="T0" fmla="*/ 89 w 286"/>
                <a:gd name="T1" fmla="*/ 53 h 217"/>
                <a:gd name="T2" fmla="*/ 197 w 286"/>
                <a:gd name="T3" fmla="*/ 51 h 217"/>
                <a:gd name="T4" fmla="*/ 187 w 286"/>
                <a:gd name="T5" fmla="*/ 60 h 217"/>
                <a:gd name="T6" fmla="*/ 100 w 286"/>
                <a:gd name="T7" fmla="*/ 62 h 217"/>
                <a:gd name="T8" fmla="*/ 120 w 286"/>
                <a:gd name="T9" fmla="*/ 80 h 217"/>
                <a:gd name="T10" fmla="*/ 166 w 286"/>
                <a:gd name="T11" fmla="*/ 78 h 217"/>
                <a:gd name="T12" fmla="*/ 144 w 286"/>
                <a:gd name="T13" fmla="*/ 55 h 217"/>
                <a:gd name="T14" fmla="*/ 144 w 286"/>
                <a:gd name="T15" fmla="*/ 82 h 217"/>
                <a:gd name="T16" fmla="*/ 144 w 286"/>
                <a:gd name="T17" fmla="*/ 115 h 217"/>
                <a:gd name="T18" fmla="*/ 144 w 286"/>
                <a:gd name="T19" fmla="*/ 82 h 217"/>
                <a:gd name="T20" fmla="*/ 11 w 286"/>
                <a:gd name="T21" fmla="*/ 206 h 217"/>
                <a:gd name="T22" fmla="*/ 11 w 286"/>
                <a:gd name="T23" fmla="*/ 217 h 217"/>
                <a:gd name="T24" fmla="*/ 284 w 286"/>
                <a:gd name="T25" fmla="*/ 204 h 217"/>
                <a:gd name="T26" fmla="*/ 282 w 286"/>
                <a:gd name="T27" fmla="*/ 177 h 217"/>
                <a:gd name="T28" fmla="*/ 255 w 286"/>
                <a:gd name="T29" fmla="*/ 21 h 217"/>
                <a:gd name="T30" fmla="*/ 52 w 286"/>
                <a:gd name="T31" fmla="*/ 0 h 217"/>
                <a:gd name="T32" fmla="*/ 31 w 286"/>
                <a:gd name="T33" fmla="*/ 134 h 217"/>
                <a:gd name="T34" fmla="*/ 2 w 286"/>
                <a:gd name="T35" fmla="*/ 189 h 217"/>
                <a:gd name="T36" fmla="*/ 275 w 286"/>
                <a:gd name="T37" fmla="*/ 194 h 217"/>
                <a:gd name="T38" fmla="*/ 282 w 286"/>
                <a:gd name="T39" fmla="*/ 177 h 217"/>
                <a:gd name="T40" fmla="*/ 49 w 286"/>
                <a:gd name="T41" fmla="*/ 17 h 217"/>
                <a:gd name="T42" fmla="*/ 230 w 286"/>
                <a:gd name="T43" fmla="*/ 14 h 217"/>
                <a:gd name="T44" fmla="*/ 240 w 286"/>
                <a:gd name="T45" fmla="*/ 24 h 217"/>
                <a:gd name="T46" fmla="*/ 237 w 286"/>
                <a:gd name="T47" fmla="*/ 127 h 217"/>
                <a:gd name="T48" fmla="*/ 56 w 286"/>
                <a:gd name="T49" fmla="*/ 130 h 217"/>
                <a:gd name="T50" fmla="*/ 46 w 286"/>
                <a:gd name="T51" fmla="*/ 120 h 217"/>
                <a:gd name="T52" fmla="*/ 43 w 286"/>
                <a:gd name="T53" fmla="*/ 143 h 217"/>
                <a:gd name="T54" fmla="*/ 248 w 286"/>
                <a:gd name="T55" fmla="*/ 151 h 217"/>
                <a:gd name="T56" fmla="*/ 43 w 286"/>
                <a:gd name="T57" fmla="*/ 143 h 217"/>
                <a:gd name="T58" fmla="*/ 252 w 286"/>
                <a:gd name="T59" fmla="*/ 157 h 217"/>
                <a:gd name="T60" fmla="*/ 29 w 286"/>
                <a:gd name="T61" fmla="*/ 165 h 217"/>
                <a:gd name="T62" fmla="*/ 97 w 286"/>
                <a:gd name="T63" fmla="*/ 179 h 217"/>
                <a:gd name="T64" fmla="*/ 25 w 286"/>
                <a:gd name="T65" fmla="*/ 171 h 217"/>
                <a:gd name="T66" fmla="*/ 97 w 286"/>
                <a:gd name="T67" fmla="*/ 179 h 217"/>
                <a:gd name="T68" fmla="*/ 186 w 286"/>
                <a:gd name="T69" fmla="*/ 171 h 217"/>
                <a:gd name="T70" fmla="*/ 266 w 286"/>
                <a:gd name="T71"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chemeClr val="accent6">
                <a:lumMod val="40000"/>
                <a:lumOff val="60000"/>
              </a:schemeClr>
            </a:solidFill>
            <a:ln>
              <a:noFill/>
            </a:ln>
          </p:spPr>
          <p:txBody>
            <a:bodyPr vert="horz" wrap="square" lIns="51423" tIns="25712" rIns="51423" bIns="25712" numCol="1" anchor="t" anchorCtr="0" compatLnSpc="1">
              <a:prstTxWarp prst="textNoShape">
                <a:avLst/>
              </a:prstTxWarp>
            </a:bodyPr>
            <a:lstStyle/>
            <a:p>
              <a:endParaRPr lang="de-DE" sz="1013"/>
            </a:p>
          </p:txBody>
        </p:sp>
        <p:sp>
          <p:nvSpPr>
            <p:cNvPr id="30" name="Textfeld 29">
              <a:extLst>
                <a:ext uri="{FF2B5EF4-FFF2-40B4-BE49-F238E27FC236}">
                  <a16:creationId xmlns:a16="http://schemas.microsoft.com/office/drawing/2014/main" id="{A95B3044-2093-2B25-C875-E994E94F1646}"/>
                </a:ext>
              </a:extLst>
            </p:cNvPr>
            <p:cNvSpPr txBox="1"/>
            <p:nvPr/>
          </p:nvSpPr>
          <p:spPr>
            <a:xfrm>
              <a:off x="3898977" y="1786764"/>
              <a:ext cx="810183" cy="647985"/>
            </a:xfrm>
            <a:prstGeom prst="rect">
              <a:avLst/>
            </a:prstGeom>
            <a:solidFill>
              <a:schemeClr val="bg1"/>
            </a:solidFill>
          </p:spPr>
          <p:txBody>
            <a:bodyPr vert="horz" wrap="square" rtlCol="0">
              <a:spAutoFit/>
            </a:bodyPr>
            <a:lstStyle/>
            <a:p>
              <a:pPr algn="ctr" fontAlgn="auto">
                <a:lnSpc>
                  <a:spcPct val="100000"/>
                </a:lnSpc>
                <a:spcBef>
                  <a:spcPts val="0"/>
                </a:spcBef>
                <a:spcAft>
                  <a:spcPts val="0"/>
                </a:spcAft>
              </a:pPr>
              <a:endParaRPr lang="de-DE" sz="1350" b="1">
                <a:solidFill>
                  <a:srgbClr val="000000"/>
                </a:solidFill>
              </a:endParaRPr>
            </a:p>
          </p:txBody>
        </p:sp>
      </p:grpSp>
      <p:sp>
        <p:nvSpPr>
          <p:cNvPr id="45" name="Textfeld 44">
            <a:extLst>
              <a:ext uri="{FF2B5EF4-FFF2-40B4-BE49-F238E27FC236}">
                <a16:creationId xmlns:a16="http://schemas.microsoft.com/office/drawing/2014/main" id="{EACB2C26-E1A8-A255-4380-D3D4DB365583}"/>
              </a:ext>
            </a:extLst>
          </p:cNvPr>
          <p:cNvSpPr txBox="1"/>
          <p:nvPr/>
        </p:nvSpPr>
        <p:spPr>
          <a:xfrm>
            <a:off x="4832987" y="3355845"/>
            <a:ext cx="433765" cy="507831"/>
          </a:xfrm>
          <a:prstGeom prst="rect">
            <a:avLst/>
          </a:prstGeom>
          <a:noFill/>
        </p:spPr>
        <p:txBody>
          <a:bodyPr vert="horz" wrap="square" rtlCol="0">
            <a:spAutoFit/>
          </a:bodyPr>
          <a:lstStyle/>
          <a:p>
            <a:pPr fontAlgn="auto">
              <a:lnSpc>
                <a:spcPct val="100000"/>
              </a:lnSpc>
              <a:spcBef>
                <a:spcPts val="0"/>
              </a:spcBef>
              <a:spcAft>
                <a:spcPts val="0"/>
              </a:spcAft>
            </a:pPr>
            <a:r>
              <a:rPr lang="de-DE" sz="1350">
                <a:solidFill>
                  <a:schemeClr val="accent6">
                    <a:lumMod val="60000"/>
                    <a:lumOff val="40000"/>
                  </a:schemeClr>
                </a:solidFill>
              </a:rPr>
              <a:t>AIS</a:t>
            </a:r>
          </a:p>
        </p:txBody>
      </p:sp>
      <p:sp>
        <p:nvSpPr>
          <p:cNvPr id="46" name="Textfeld 45">
            <a:extLst>
              <a:ext uri="{FF2B5EF4-FFF2-40B4-BE49-F238E27FC236}">
                <a16:creationId xmlns:a16="http://schemas.microsoft.com/office/drawing/2014/main" id="{21432FFE-7330-0598-8384-E15FCC9350BB}"/>
              </a:ext>
            </a:extLst>
          </p:cNvPr>
          <p:cNvSpPr txBox="1"/>
          <p:nvPr/>
        </p:nvSpPr>
        <p:spPr>
          <a:xfrm>
            <a:off x="4832987" y="4094377"/>
            <a:ext cx="433765" cy="507831"/>
          </a:xfrm>
          <a:prstGeom prst="rect">
            <a:avLst/>
          </a:prstGeom>
          <a:noFill/>
        </p:spPr>
        <p:txBody>
          <a:bodyPr vert="horz" wrap="square" rtlCol="0">
            <a:spAutoFit/>
          </a:bodyPr>
          <a:lstStyle/>
          <a:p>
            <a:pPr fontAlgn="auto">
              <a:lnSpc>
                <a:spcPct val="100000"/>
              </a:lnSpc>
              <a:spcBef>
                <a:spcPts val="0"/>
              </a:spcBef>
              <a:spcAft>
                <a:spcPts val="0"/>
              </a:spcAft>
            </a:pPr>
            <a:r>
              <a:rPr lang="de-DE" sz="1350">
                <a:solidFill>
                  <a:schemeClr val="accent6">
                    <a:lumMod val="60000"/>
                    <a:lumOff val="40000"/>
                  </a:schemeClr>
                </a:solidFill>
              </a:rPr>
              <a:t>AIS</a:t>
            </a:r>
          </a:p>
        </p:txBody>
      </p:sp>
      <p:sp>
        <p:nvSpPr>
          <p:cNvPr id="47" name="Textfeld 46">
            <a:extLst>
              <a:ext uri="{FF2B5EF4-FFF2-40B4-BE49-F238E27FC236}">
                <a16:creationId xmlns:a16="http://schemas.microsoft.com/office/drawing/2014/main" id="{F1CF9AD0-80DB-8CE9-0278-D1142B0608B1}"/>
              </a:ext>
            </a:extLst>
          </p:cNvPr>
          <p:cNvSpPr txBox="1"/>
          <p:nvPr/>
        </p:nvSpPr>
        <p:spPr>
          <a:xfrm>
            <a:off x="4832987" y="2618321"/>
            <a:ext cx="433765" cy="507831"/>
          </a:xfrm>
          <a:prstGeom prst="rect">
            <a:avLst/>
          </a:prstGeom>
          <a:noFill/>
        </p:spPr>
        <p:txBody>
          <a:bodyPr vert="horz" wrap="square" rtlCol="0">
            <a:spAutoFit/>
          </a:bodyPr>
          <a:lstStyle/>
          <a:p>
            <a:pPr fontAlgn="auto">
              <a:lnSpc>
                <a:spcPct val="100000"/>
              </a:lnSpc>
              <a:spcBef>
                <a:spcPts val="0"/>
              </a:spcBef>
              <a:spcAft>
                <a:spcPts val="0"/>
              </a:spcAft>
            </a:pPr>
            <a:r>
              <a:rPr lang="de-DE" sz="1350">
                <a:solidFill>
                  <a:schemeClr val="accent6">
                    <a:lumMod val="60000"/>
                    <a:lumOff val="40000"/>
                  </a:schemeClr>
                </a:solidFill>
              </a:rPr>
              <a:t>AIS</a:t>
            </a:r>
          </a:p>
        </p:txBody>
      </p:sp>
      <p:cxnSp>
        <p:nvCxnSpPr>
          <p:cNvPr id="49" name="Gerade Verbindung mit Pfeil 48">
            <a:extLst>
              <a:ext uri="{FF2B5EF4-FFF2-40B4-BE49-F238E27FC236}">
                <a16:creationId xmlns:a16="http://schemas.microsoft.com/office/drawing/2014/main" id="{B4A76BC0-B782-E21D-3B41-CC3F7BF7E91B}"/>
              </a:ext>
            </a:extLst>
          </p:cNvPr>
          <p:cNvCxnSpPr>
            <a:cxnSpLocks/>
          </p:cNvCxnSpPr>
          <p:nvPr/>
        </p:nvCxnSpPr>
        <p:spPr>
          <a:xfrm>
            <a:off x="3421928" y="3430442"/>
            <a:ext cx="810000" cy="0"/>
          </a:xfrm>
          <a:prstGeom prst="straightConnector1">
            <a:avLst/>
          </a:prstGeom>
          <a:ln w="57150">
            <a:solidFill>
              <a:schemeClr val="accent6">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95A9A116-794F-1BA6-5A45-B47F741D1EDE}"/>
              </a:ext>
            </a:extLst>
          </p:cNvPr>
          <p:cNvSpPr txBox="1"/>
          <p:nvPr/>
        </p:nvSpPr>
        <p:spPr>
          <a:xfrm>
            <a:off x="6942129" y="2524717"/>
            <a:ext cx="1769123" cy="2114746"/>
          </a:xfrm>
          <a:prstGeom prst="rect">
            <a:avLst/>
          </a:prstGeom>
          <a:noFill/>
        </p:spPr>
        <p:txBody>
          <a:bodyPr wrap="square">
            <a:spAutoFit/>
          </a:bodyPr>
          <a:lstStyle/>
          <a:p>
            <a:pPr>
              <a:spcAft>
                <a:spcPts val="900"/>
              </a:spcAft>
            </a:pPr>
            <a:r>
              <a:rPr lang="de-DE" sz="1050" b="1">
                <a:latin typeface="+mj-lt"/>
                <a:ea typeface="Calibri" panose="020F0502020204030204" pitchFamily="34" charset="0"/>
              </a:rPr>
              <a:t>Anonymisierte </a:t>
            </a:r>
            <a:br>
              <a:rPr lang="de-DE" sz="1050" b="1">
                <a:latin typeface="+mj-lt"/>
                <a:ea typeface="Calibri" panose="020F0502020204030204" pitchFamily="34" charset="0"/>
              </a:rPr>
            </a:br>
            <a:r>
              <a:rPr lang="de-DE" sz="1050" b="1" err="1">
                <a:latin typeface="+mj-lt"/>
                <a:ea typeface="Calibri" panose="020F0502020204030204" pitchFamily="34" charset="0"/>
              </a:rPr>
              <a:t>Patient:innendatensätze</a:t>
            </a:r>
            <a:r>
              <a:rPr lang="de-DE" sz="1050" b="1">
                <a:latin typeface="+mj-lt"/>
                <a:ea typeface="Calibri" panose="020F0502020204030204" pitchFamily="34" charset="0"/>
              </a:rPr>
              <a:t> mit u.a. </a:t>
            </a:r>
          </a:p>
          <a:p>
            <a:pPr marL="535781" indent="-133350">
              <a:spcAft>
                <a:spcPts val="450"/>
              </a:spcAft>
              <a:buFont typeface="Arial" panose="020B0604020202020204" pitchFamily="34" charset="0"/>
              <a:buChar char="•"/>
            </a:pPr>
            <a:r>
              <a:rPr lang="de-DE" sz="1050">
                <a:latin typeface="+mj-lt"/>
                <a:ea typeface="Calibri" panose="020F0502020204030204" pitchFamily="34" charset="0"/>
              </a:rPr>
              <a:t>Labordaten</a:t>
            </a:r>
          </a:p>
          <a:p>
            <a:pPr marL="535781" indent="-133350">
              <a:spcAft>
                <a:spcPts val="450"/>
              </a:spcAft>
              <a:buFont typeface="Arial" panose="020B0604020202020204" pitchFamily="34" charset="0"/>
              <a:buChar char="•"/>
            </a:pPr>
            <a:r>
              <a:rPr lang="de-DE" sz="1050">
                <a:latin typeface="+mj-lt"/>
                <a:ea typeface="Calibri" panose="020F0502020204030204" pitchFamily="34" charset="0"/>
              </a:rPr>
              <a:t>Verordnungen</a:t>
            </a:r>
          </a:p>
          <a:p>
            <a:pPr marL="535781" indent="-133350">
              <a:spcAft>
                <a:spcPts val="450"/>
              </a:spcAft>
              <a:buFont typeface="Arial" panose="020B0604020202020204" pitchFamily="34" charset="0"/>
              <a:buChar char="•"/>
            </a:pPr>
            <a:r>
              <a:rPr lang="de-DE" sz="1050">
                <a:latin typeface="+mj-lt"/>
                <a:ea typeface="Calibri" panose="020F0502020204030204" pitchFamily="34" charset="0"/>
              </a:rPr>
              <a:t>Diagnosen</a:t>
            </a:r>
          </a:p>
          <a:p>
            <a:pPr marL="535781" indent="-133350">
              <a:spcAft>
                <a:spcPts val="450"/>
              </a:spcAft>
              <a:buFont typeface="Arial" panose="020B0604020202020204" pitchFamily="34" charset="0"/>
              <a:buChar char="•"/>
            </a:pPr>
            <a:r>
              <a:rPr lang="de-DE" sz="1050">
                <a:latin typeface="+mj-lt"/>
                <a:ea typeface="Calibri" panose="020F0502020204030204" pitchFamily="34" charset="0"/>
              </a:rPr>
              <a:t>Medikation</a:t>
            </a:r>
          </a:p>
          <a:p>
            <a:pPr marL="535781" indent="-133350">
              <a:spcAft>
                <a:spcPts val="450"/>
              </a:spcAft>
              <a:buFont typeface="Arial" panose="020B0604020202020204" pitchFamily="34" charset="0"/>
              <a:buChar char="•"/>
            </a:pPr>
            <a:r>
              <a:rPr lang="de-DE" sz="1050">
                <a:latin typeface="+mj-lt"/>
                <a:ea typeface="Calibri" panose="020F0502020204030204" pitchFamily="34" charset="0"/>
              </a:rPr>
              <a:t>Demographie </a:t>
            </a:r>
            <a:endParaRPr lang="de-DE" sz="1050">
              <a:latin typeface="+mj-lt"/>
            </a:endParaRPr>
          </a:p>
        </p:txBody>
      </p:sp>
      <p:sp>
        <p:nvSpPr>
          <p:cNvPr id="52" name="Textfeld 51">
            <a:extLst>
              <a:ext uri="{FF2B5EF4-FFF2-40B4-BE49-F238E27FC236}">
                <a16:creationId xmlns:a16="http://schemas.microsoft.com/office/drawing/2014/main" id="{69580C38-E07D-DB64-E6BA-2FC841B4A5F4}"/>
              </a:ext>
            </a:extLst>
          </p:cNvPr>
          <p:cNvSpPr txBox="1"/>
          <p:nvPr/>
        </p:nvSpPr>
        <p:spPr>
          <a:xfrm>
            <a:off x="990600" y="1894724"/>
            <a:ext cx="2157588" cy="577081"/>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a:solidFill>
                  <a:srgbClr val="000000"/>
                </a:solidFill>
              </a:rPr>
              <a:t>Hausärztliche Risikopopulation als Studienkollektiv</a:t>
            </a:r>
            <a:r>
              <a:rPr lang="de-DE" sz="1050" b="1" baseline="30000">
                <a:solidFill>
                  <a:srgbClr val="000000"/>
                </a:solidFill>
              </a:rPr>
              <a:t>1</a:t>
            </a:r>
          </a:p>
        </p:txBody>
      </p:sp>
      <p:sp>
        <p:nvSpPr>
          <p:cNvPr id="53" name="Textfeld 52">
            <a:extLst>
              <a:ext uri="{FF2B5EF4-FFF2-40B4-BE49-F238E27FC236}">
                <a16:creationId xmlns:a16="http://schemas.microsoft.com/office/drawing/2014/main" id="{6B3991A3-DE72-AC8B-4095-A4EDCF5688DE}"/>
              </a:ext>
            </a:extLst>
          </p:cNvPr>
          <p:cNvSpPr txBox="1"/>
          <p:nvPr/>
        </p:nvSpPr>
        <p:spPr>
          <a:xfrm>
            <a:off x="4322669" y="1894724"/>
            <a:ext cx="1454400" cy="415498"/>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a:solidFill>
                  <a:srgbClr val="000000"/>
                </a:solidFill>
              </a:rPr>
              <a:t>Digitale Erfassung </a:t>
            </a:r>
          </a:p>
          <a:p>
            <a:pPr algn="ctr" fontAlgn="auto">
              <a:lnSpc>
                <a:spcPct val="100000"/>
              </a:lnSpc>
              <a:spcBef>
                <a:spcPts val="0"/>
              </a:spcBef>
              <a:spcAft>
                <a:spcPts val="0"/>
              </a:spcAft>
            </a:pPr>
            <a:r>
              <a:rPr lang="de-DE" sz="1050" b="1">
                <a:solidFill>
                  <a:srgbClr val="000000"/>
                </a:solidFill>
              </a:rPr>
              <a:t>von Routinedaten</a:t>
            </a:r>
            <a:r>
              <a:rPr lang="de-DE" sz="1050" b="1" baseline="30000">
                <a:solidFill>
                  <a:srgbClr val="000000"/>
                </a:solidFill>
              </a:rPr>
              <a:t>1</a:t>
            </a:r>
            <a:endParaRPr lang="de-DE" sz="1050" b="1">
              <a:solidFill>
                <a:srgbClr val="000000"/>
              </a:solidFill>
            </a:endParaRPr>
          </a:p>
        </p:txBody>
      </p:sp>
      <p:grpSp>
        <p:nvGrpSpPr>
          <p:cNvPr id="54" name="Group 699">
            <a:extLst>
              <a:ext uri="{FF2B5EF4-FFF2-40B4-BE49-F238E27FC236}">
                <a16:creationId xmlns:a16="http://schemas.microsoft.com/office/drawing/2014/main" id="{426F9131-7CAF-9C0B-7C85-CB4C6AA93CA9}"/>
              </a:ext>
            </a:extLst>
          </p:cNvPr>
          <p:cNvGrpSpPr/>
          <p:nvPr/>
        </p:nvGrpSpPr>
        <p:grpSpPr>
          <a:xfrm>
            <a:off x="3649333" y="2840799"/>
            <a:ext cx="355191" cy="468145"/>
            <a:chOff x="-971502" y="1586206"/>
            <a:chExt cx="368951" cy="448104"/>
          </a:xfrm>
          <a:solidFill>
            <a:schemeClr val="accent6">
              <a:lumMod val="60000"/>
              <a:lumOff val="40000"/>
            </a:schemeClr>
          </a:solidFill>
        </p:grpSpPr>
        <p:sp>
          <p:nvSpPr>
            <p:cNvPr id="55" name="Freeform 167">
              <a:extLst>
                <a:ext uri="{FF2B5EF4-FFF2-40B4-BE49-F238E27FC236}">
                  <a16:creationId xmlns:a16="http://schemas.microsoft.com/office/drawing/2014/main" id="{1773E452-DBFA-AE85-5F88-A7C06DFDB15F}"/>
                </a:ext>
              </a:extLst>
            </p:cNvPr>
            <p:cNvSpPr>
              <a:spLocks noEditPoints="1"/>
            </p:cNvSpPr>
            <p:nvPr/>
          </p:nvSpPr>
          <p:spPr bwMode="auto">
            <a:xfrm>
              <a:off x="-971502" y="1586206"/>
              <a:ext cx="368951" cy="448104"/>
            </a:xfrm>
            <a:custGeom>
              <a:avLst/>
              <a:gdLst>
                <a:gd name="T0" fmla="*/ 126 w 172"/>
                <a:gd name="T1" fmla="*/ 0 h 209"/>
                <a:gd name="T2" fmla="*/ 0 w 172"/>
                <a:gd name="T3" fmla="*/ 0 h 209"/>
                <a:gd name="T4" fmla="*/ 0 w 172"/>
                <a:gd name="T5" fmla="*/ 209 h 209"/>
                <a:gd name="T6" fmla="*/ 172 w 172"/>
                <a:gd name="T7" fmla="*/ 209 h 209"/>
                <a:gd name="T8" fmla="*/ 172 w 172"/>
                <a:gd name="T9" fmla="*/ 46 h 209"/>
                <a:gd name="T10" fmla="*/ 126 w 172"/>
                <a:gd name="T11" fmla="*/ 0 h 209"/>
                <a:gd name="T12" fmla="*/ 129 w 172"/>
                <a:gd name="T13" fmla="*/ 38 h 209"/>
                <a:gd name="T14" fmla="*/ 129 w 172"/>
                <a:gd name="T15" fmla="*/ 36 h 209"/>
                <a:gd name="T16" fmla="*/ 129 w 172"/>
                <a:gd name="T17" fmla="*/ 34 h 209"/>
                <a:gd name="T18" fmla="*/ 129 w 172"/>
                <a:gd name="T19" fmla="*/ 29 h 209"/>
                <a:gd name="T20" fmla="*/ 129 w 172"/>
                <a:gd name="T21" fmla="*/ 27 h 209"/>
                <a:gd name="T22" fmla="*/ 129 w 172"/>
                <a:gd name="T23" fmla="*/ 25 h 209"/>
                <a:gd name="T24" fmla="*/ 129 w 172"/>
                <a:gd name="T25" fmla="*/ 23 h 209"/>
                <a:gd name="T26" fmla="*/ 129 w 172"/>
                <a:gd name="T27" fmla="*/ 22 h 209"/>
                <a:gd name="T28" fmla="*/ 130 w 172"/>
                <a:gd name="T29" fmla="*/ 23 h 209"/>
                <a:gd name="T30" fmla="*/ 133 w 172"/>
                <a:gd name="T31" fmla="*/ 25 h 209"/>
                <a:gd name="T32" fmla="*/ 134 w 172"/>
                <a:gd name="T33" fmla="*/ 26 h 209"/>
                <a:gd name="T34" fmla="*/ 146 w 172"/>
                <a:gd name="T35" fmla="*/ 38 h 209"/>
                <a:gd name="T36" fmla="*/ 153 w 172"/>
                <a:gd name="T37" fmla="*/ 45 h 209"/>
                <a:gd name="T38" fmla="*/ 149 w 172"/>
                <a:gd name="T39" fmla="*/ 45 h 209"/>
                <a:gd name="T40" fmla="*/ 148 w 172"/>
                <a:gd name="T41" fmla="*/ 45 h 209"/>
                <a:gd name="T42" fmla="*/ 146 w 172"/>
                <a:gd name="T43" fmla="*/ 45 h 209"/>
                <a:gd name="T44" fmla="*/ 129 w 172"/>
                <a:gd name="T45" fmla="*/ 45 h 209"/>
                <a:gd name="T46" fmla="*/ 129 w 172"/>
                <a:gd name="T47" fmla="*/ 38 h 209"/>
                <a:gd name="T48" fmla="*/ 161 w 172"/>
                <a:gd name="T49" fmla="*/ 198 h 209"/>
                <a:gd name="T50" fmla="*/ 12 w 172"/>
                <a:gd name="T51" fmla="*/ 198 h 209"/>
                <a:gd name="T52" fmla="*/ 12 w 172"/>
                <a:gd name="T53" fmla="*/ 11 h 209"/>
                <a:gd name="T54" fmla="*/ 118 w 172"/>
                <a:gd name="T55" fmla="*/ 11 h 209"/>
                <a:gd name="T56" fmla="*/ 118 w 172"/>
                <a:gd name="T57" fmla="*/ 20 h 209"/>
                <a:gd name="T58" fmla="*/ 118 w 172"/>
                <a:gd name="T59" fmla="*/ 21 h 209"/>
                <a:gd name="T60" fmla="*/ 118 w 172"/>
                <a:gd name="T61" fmla="*/ 23 h 209"/>
                <a:gd name="T62" fmla="*/ 118 w 172"/>
                <a:gd name="T63" fmla="*/ 25 h 209"/>
                <a:gd name="T64" fmla="*/ 118 w 172"/>
                <a:gd name="T65" fmla="*/ 27 h 209"/>
                <a:gd name="T66" fmla="*/ 118 w 172"/>
                <a:gd name="T67" fmla="*/ 29 h 209"/>
                <a:gd name="T68" fmla="*/ 118 w 172"/>
                <a:gd name="T69" fmla="*/ 34 h 209"/>
                <a:gd name="T70" fmla="*/ 118 w 172"/>
                <a:gd name="T71" fmla="*/ 36 h 209"/>
                <a:gd name="T72" fmla="*/ 118 w 172"/>
                <a:gd name="T73" fmla="*/ 38 h 209"/>
                <a:gd name="T74" fmla="*/ 118 w 172"/>
                <a:gd name="T75" fmla="*/ 51 h 209"/>
                <a:gd name="T76" fmla="*/ 122 w 172"/>
                <a:gd name="T77" fmla="*/ 56 h 209"/>
                <a:gd name="T78" fmla="*/ 124 w 172"/>
                <a:gd name="T79" fmla="*/ 56 h 209"/>
                <a:gd name="T80" fmla="*/ 146 w 172"/>
                <a:gd name="T81" fmla="*/ 56 h 209"/>
                <a:gd name="T82" fmla="*/ 151 w 172"/>
                <a:gd name="T83" fmla="*/ 56 h 209"/>
                <a:gd name="T84" fmla="*/ 152 w 172"/>
                <a:gd name="T85" fmla="*/ 56 h 209"/>
                <a:gd name="T86" fmla="*/ 154 w 172"/>
                <a:gd name="T87" fmla="*/ 56 h 209"/>
                <a:gd name="T88" fmla="*/ 161 w 172"/>
                <a:gd name="T89" fmla="*/ 56 h 209"/>
                <a:gd name="T90" fmla="*/ 161 w 172"/>
                <a:gd name="T91" fmla="*/ 19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209">
                  <a:moveTo>
                    <a:pt x="126" y="0"/>
                  </a:moveTo>
                  <a:cubicBezTo>
                    <a:pt x="0" y="0"/>
                    <a:pt x="0" y="0"/>
                    <a:pt x="0" y="0"/>
                  </a:cubicBezTo>
                  <a:cubicBezTo>
                    <a:pt x="0" y="209"/>
                    <a:pt x="0" y="209"/>
                    <a:pt x="0" y="209"/>
                  </a:cubicBezTo>
                  <a:cubicBezTo>
                    <a:pt x="172" y="209"/>
                    <a:pt x="172" y="209"/>
                    <a:pt x="172" y="209"/>
                  </a:cubicBezTo>
                  <a:cubicBezTo>
                    <a:pt x="172" y="46"/>
                    <a:pt x="172" y="46"/>
                    <a:pt x="172" y="46"/>
                  </a:cubicBezTo>
                  <a:lnTo>
                    <a:pt x="126" y="0"/>
                  </a:lnTo>
                  <a:close/>
                  <a:moveTo>
                    <a:pt x="129" y="38"/>
                  </a:moveTo>
                  <a:cubicBezTo>
                    <a:pt x="129" y="36"/>
                    <a:pt x="129" y="36"/>
                    <a:pt x="129" y="36"/>
                  </a:cubicBezTo>
                  <a:cubicBezTo>
                    <a:pt x="129" y="34"/>
                    <a:pt x="129" y="34"/>
                    <a:pt x="129" y="34"/>
                  </a:cubicBezTo>
                  <a:cubicBezTo>
                    <a:pt x="129" y="29"/>
                    <a:pt x="129" y="29"/>
                    <a:pt x="129" y="29"/>
                  </a:cubicBezTo>
                  <a:cubicBezTo>
                    <a:pt x="129" y="27"/>
                    <a:pt x="129" y="27"/>
                    <a:pt x="129" y="27"/>
                  </a:cubicBezTo>
                  <a:cubicBezTo>
                    <a:pt x="129" y="25"/>
                    <a:pt x="129" y="25"/>
                    <a:pt x="129" y="25"/>
                  </a:cubicBezTo>
                  <a:cubicBezTo>
                    <a:pt x="129" y="23"/>
                    <a:pt x="129" y="23"/>
                    <a:pt x="129" y="23"/>
                  </a:cubicBezTo>
                  <a:cubicBezTo>
                    <a:pt x="129" y="22"/>
                    <a:pt x="129" y="22"/>
                    <a:pt x="129" y="22"/>
                  </a:cubicBezTo>
                  <a:cubicBezTo>
                    <a:pt x="130" y="23"/>
                    <a:pt x="130" y="23"/>
                    <a:pt x="130" y="23"/>
                  </a:cubicBezTo>
                  <a:cubicBezTo>
                    <a:pt x="133" y="25"/>
                    <a:pt x="133" y="25"/>
                    <a:pt x="133" y="25"/>
                  </a:cubicBezTo>
                  <a:cubicBezTo>
                    <a:pt x="134" y="26"/>
                    <a:pt x="134" y="26"/>
                    <a:pt x="134" y="26"/>
                  </a:cubicBezTo>
                  <a:cubicBezTo>
                    <a:pt x="146" y="38"/>
                    <a:pt x="146" y="38"/>
                    <a:pt x="146" y="38"/>
                  </a:cubicBezTo>
                  <a:cubicBezTo>
                    <a:pt x="153" y="45"/>
                    <a:pt x="153" y="45"/>
                    <a:pt x="153" y="45"/>
                  </a:cubicBezTo>
                  <a:cubicBezTo>
                    <a:pt x="149" y="45"/>
                    <a:pt x="149" y="45"/>
                    <a:pt x="149" y="45"/>
                  </a:cubicBezTo>
                  <a:cubicBezTo>
                    <a:pt x="148" y="45"/>
                    <a:pt x="148" y="45"/>
                    <a:pt x="148" y="45"/>
                  </a:cubicBezTo>
                  <a:cubicBezTo>
                    <a:pt x="146" y="45"/>
                    <a:pt x="146" y="45"/>
                    <a:pt x="146" y="45"/>
                  </a:cubicBezTo>
                  <a:cubicBezTo>
                    <a:pt x="129" y="45"/>
                    <a:pt x="129" y="45"/>
                    <a:pt x="129" y="45"/>
                  </a:cubicBezTo>
                  <a:lnTo>
                    <a:pt x="129" y="38"/>
                  </a:lnTo>
                  <a:close/>
                  <a:moveTo>
                    <a:pt x="161" y="198"/>
                  </a:moveTo>
                  <a:cubicBezTo>
                    <a:pt x="12" y="198"/>
                    <a:pt x="12" y="198"/>
                    <a:pt x="12" y="198"/>
                  </a:cubicBezTo>
                  <a:cubicBezTo>
                    <a:pt x="12" y="11"/>
                    <a:pt x="12" y="11"/>
                    <a:pt x="12" y="11"/>
                  </a:cubicBezTo>
                  <a:cubicBezTo>
                    <a:pt x="118" y="11"/>
                    <a:pt x="118" y="11"/>
                    <a:pt x="118" y="11"/>
                  </a:cubicBezTo>
                  <a:cubicBezTo>
                    <a:pt x="118" y="20"/>
                    <a:pt x="118" y="20"/>
                    <a:pt x="118" y="20"/>
                  </a:cubicBezTo>
                  <a:cubicBezTo>
                    <a:pt x="118" y="21"/>
                    <a:pt x="118" y="21"/>
                    <a:pt x="118" y="21"/>
                  </a:cubicBezTo>
                  <a:cubicBezTo>
                    <a:pt x="118" y="23"/>
                    <a:pt x="118" y="23"/>
                    <a:pt x="118" y="23"/>
                  </a:cubicBezTo>
                  <a:cubicBezTo>
                    <a:pt x="118" y="25"/>
                    <a:pt x="118" y="25"/>
                    <a:pt x="118" y="25"/>
                  </a:cubicBezTo>
                  <a:cubicBezTo>
                    <a:pt x="118" y="27"/>
                    <a:pt x="118" y="27"/>
                    <a:pt x="118" y="27"/>
                  </a:cubicBezTo>
                  <a:cubicBezTo>
                    <a:pt x="118" y="29"/>
                    <a:pt x="118" y="29"/>
                    <a:pt x="118" y="29"/>
                  </a:cubicBezTo>
                  <a:cubicBezTo>
                    <a:pt x="118" y="34"/>
                    <a:pt x="118" y="34"/>
                    <a:pt x="118" y="34"/>
                  </a:cubicBezTo>
                  <a:cubicBezTo>
                    <a:pt x="118" y="36"/>
                    <a:pt x="118" y="36"/>
                    <a:pt x="118" y="36"/>
                  </a:cubicBezTo>
                  <a:cubicBezTo>
                    <a:pt x="118" y="38"/>
                    <a:pt x="118" y="38"/>
                    <a:pt x="118" y="38"/>
                  </a:cubicBezTo>
                  <a:cubicBezTo>
                    <a:pt x="118" y="51"/>
                    <a:pt x="118" y="51"/>
                    <a:pt x="118" y="51"/>
                  </a:cubicBezTo>
                  <a:cubicBezTo>
                    <a:pt x="118" y="53"/>
                    <a:pt x="120" y="55"/>
                    <a:pt x="122" y="56"/>
                  </a:cubicBezTo>
                  <a:cubicBezTo>
                    <a:pt x="123" y="56"/>
                    <a:pt x="123" y="56"/>
                    <a:pt x="124" y="56"/>
                  </a:cubicBezTo>
                  <a:cubicBezTo>
                    <a:pt x="146" y="56"/>
                    <a:pt x="146" y="56"/>
                    <a:pt x="146" y="56"/>
                  </a:cubicBezTo>
                  <a:cubicBezTo>
                    <a:pt x="151" y="56"/>
                    <a:pt x="151" y="56"/>
                    <a:pt x="151" y="56"/>
                  </a:cubicBezTo>
                  <a:cubicBezTo>
                    <a:pt x="152" y="56"/>
                    <a:pt x="152" y="56"/>
                    <a:pt x="152" y="56"/>
                  </a:cubicBezTo>
                  <a:cubicBezTo>
                    <a:pt x="154" y="56"/>
                    <a:pt x="154" y="56"/>
                    <a:pt x="154" y="56"/>
                  </a:cubicBezTo>
                  <a:cubicBezTo>
                    <a:pt x="161" y="56"/>
                    <a:pt x="161" y="56"/>
                    <a:pt x="161" y="56"/>
                  </a:cubicBezTo>
                  <a:lnTo>
                    <a:pt x="161" y="198"/>
                  </a:lnTo>
                  <a:close/>
                </a:path>
              </a:pathLst>
            </a:cu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56" name="Rectangle 168">
              <a:extLst>
                <a:ext uri="{FF2B5EF4-FFF2-40B4-BE49-F238E27FC236}">
                  <a16:creationId xmlns:a16="http://schemas.microsoft.com/office/drawing/2014/main" id="{210CFC2C-CDF1-A2E7-65E3-7FF3840D64C4}"/>
                </a:ext>
              </a:extLst>
            </p:cNvPr>
            <p:cNvSpPr>
              <a:spLocks noChangeArrowheads="1"/>
            </p:cNvSpPr>
            <p:nvPr/>
          </p:nvSpPr>
          <p:spPr bwMode="auto">
            <a:xfrm>
              <a:off x="-917883" y="1946221"/>
              <a:ext cx="260436" cy="30640"/>
            </a:xfrm>
            <a:prstGeom prst="rect">
              <a:avLst/>
            </a:pr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57" name="Rectangle 169">
              <a:extLst>
                <a:ext uri="{FF2B5EF4-FFF2-40B4-BE49-F238E27FC236}">
                  <a16:creationId xmlns:a16="http://schemas.microsoft.com/office/drawing/2014/main" id="{F7F8C734-6D04-8106-F858-5F215C8AE411}"/>
                </a:ext>
              </a:extLst>
            </p:cNvPr>
            <p:cNvSpPr>
              <a:spLocks noChangeArrowheads="1"/>
            </p:cNvSpPr>
            <p:nvPr/>
          </p:nvSpPr>
          <p:spPr bwMode="auto">
            <a:xfrm>
              <a:off x="-917883" y="1886218"/>
              <a:ext cx="260436" cy="28086"/>
            </a:xfrm>
            <a:prstGeom prst="rect">
              <a:avLst/>
            </a:pr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58" name="Rectangle 170">
              <a:extLst>
                <a:ext uri="{FF2B5EF4-FFF2-40B4-BE49-F238E27FC236}">
                  <a16:creationId xmlns:a16="http://schemas.microsoft.com/office/drawing/2014/main" id="{9D692F99-4B25-9A1F-6355-E35FC4D66BDA}"/>
                </a:ext>
              </a:extLst>
            </p:cNvPr>
            <p:cNvSpPr>
              <a:spLocks noChangeArrowheads="1"/>
            </p:cNvSpPr>
            <p:nvPr/>
          </p:nvSpPr>
          <p:spPr bwMode="auto">
            <a:xfrm>
              <a:off x="-917883" y="1824939"/>
              <a:ext cx="260436" cy="29363"/>
            </a:xfrm>
            <a:prstGeom prst="rect">
              <a:avLst/>
            </a:pr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59" name="Rectangle 171">
              <a:extLst>
                <a:ext uri="{FF2B5EF4-FFF2-40B4-BE49-F238E27FC236}">
                  <a16:creationId xmlns:a16="http://schemas.microsoft.com/office/drawing/2014/main" id="{6E0B173A-15FF-DFF9-BAA2-B0EB993D7141}"/>
                </a:ext>
              </a:extLst>
            </p:cNvPr>
            <p:cNvSpPr>
              <a:spLocks noChangeArrowheads="1"/>
            </p:cNvSpPr>
            <p:nvPr/>
          </p:nvSpPr>
          <p:spPr bwMode="auto">
            <a:xfrm>
              <a:off x="-773623" y="1764937"/>
              <a:ext cx="116175" cy="29363"/>
            </a:xfrm>
            <a:prstGeom prst="rect">
              <a:avLst/>
            </a:pr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60" name="Freeform 172">
              <a:extLst>
                <a:ext uri="{FF2B5EF4-FFF2-40B4-BE49-F238E27FC236}">
                  <a16:creationId xmlns:a16="http://schemas.microsoft.com/office/drawing/2014/main" id="{BC3C6A15-DDE2-5501-41C5-870F0715CFC0}"/>
                </a:ext>
              </a:extLst>
            </p:cNvPr>
            <p:cNvSpPr>
              <a:spLocks/>
            </p:cNvSpPr>
            <p:nvPr/>
          </p:nvSpPr>
          <p:spPr bwMode="auto">
            <a:xfrm>
              <a:off x="-773623" y="1706211"/>
              <a:ext cx="116175" cy="30640"/>
            </a:xfrm>
            <a:custGeom>
              <a:avLst/>
              <a:gdLst>
                <a:gd name="T0" fmla="*/ 50 w 54"/>
                <a:gd name="T1" fmla="*/ 7 h 14"/>
                <a:gd name="T2" fmla="*/ 32 w 54"/>
                <a:gd name="T3" fmla="*/ 7 h 14"/>
                <a:gd name="T4" fmla="*/ 25 w 54"/>
                <a:gd name="T5" fmla="*/ 5 h 14"/>
                <a:gd name="T6" fmla="*/ 22 w 54"/>
                <a:gd name="T7" fmla="*/ 3 h 14"/>
                <a:gd name="T8" fmla="*/ 21 w 54"/>
                <a:gd name="T9" fmla="*/ 0 h 14"/>
                <a:gd name="T10" fmla="*/ 0 w 54"/>
                <a:gd name="T11" fmla="*/ 0 h 14"/>
                <a:gd name="T12" fmla="*/ 0 w 54"/>
                <a:gd name="T13" fmla="*/ 14 h 14"/>
                <a:gd name="T14" fmla="*/ 54 w 54"/>
                <a:gd name="T15" fmla="*/ 14 h 14"/>
                <a:gd name="T16" fmla="*/ 54 w 54"/>
                <a:gd name="T17" fmla="*/ 7 h 14"/>
                <a:gd name="T18" fmla="*/ 52 w 54"/>
                <a:gd name="T19" fmla="*/ 7 h 14"/>
                <a:gd name="T20" fmla="*/ 50 w 54"/>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14">
                  <a:moveTo>
                    <a:pt x="50" y="7"/>
                  </a:moveTo>
                  <a:cubicBezTo>
                    <a:pt x="32" y="7"/>
                    <a:pt x="32" y="7"/>
                    <a:pt x="32" y="7"/>
                  </a:cubicBezTo>
                  <a:cubicBezTo>
                    <a:pt x="29" y="7"/>
                    <a:pt x="27" y="6"/>
                    <a:pt x="25" y="5"/>
                  </a:cubicBezTo>
                  <a:cubicBezTo>
                    <a:pt x="24" y="4"/>
                    <a:pt x="23" y="3"/>
                    <a:pt x="22" y="3"/>
                  </a:cubicBezTo>
                  <a:cubicBezTo>
                    <a:pt x="22" y="2"/>
                    <a:pt x="21" y="1"/>
                    <a:pt x="21" y="0"/>
                  </a:cubicBezTo>
                  <a:cubicBezTo>
                    <a:pt x="0" y="0"/>
                    <a:pt x="0" y="0"/>
                    <a:pt x="0" y="0"/>
                  </a:cubicBezTo>
                  <a:cubicBezTo>
                    <a:pt x="0" y="14"/>
                    <a:pt x="0" y="14"/>
                    <a:pt x="0" y="14"/>
                  </a:cubicBezTo>
                  <a:cubicBezTo>
                    <a:pt x="54" y="14"/>
                    <a:pt x="54" y="14"/>
                    <a:pt x="54" y="14"/>
                  </a:cubicBezTo>
                  <a:cubicBezTo>
                    <a:pt x="54" y="7"/>
                    <a:pt x="54" y="7"/>
                    <a:pt x="54" y="7"/>
                  </a:cubicBezTo>
                  <a:cubicBezTo>
                    <a:pt x="52" y="7"/>
                    <a:pt x="52" y="7"/>
                    <a:pt x="52" y="7"/>
                  </a:cubicBezTo>
                  <a:lnTo>
                    <a:pt x="50" y="7"/>
                  </a:lnTo>
                  <a:close/>
                </a:path>
              </a:pathLst>
            </a:cu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61" name="Freeform 173">
              <a:extLst>
                <a:ext uri="{FF2B5EF4-FFF2-40B4-BE49-F238E27FC236}">
                  <a16:creationId xmlns:a16="http://schemas.microsoft.com/office/drawing/2014/main" id="{3363F6F8-518E-12D0-0AAA-5CED3B43B532}"/>
                </a:ext>
              </a:extLst>
            </p:cNvPr>
            <p:cNvSpPr>
              <a:spLocks/>
            </p:cNvSpPr>
            <p:nvPr/>
          </p:nvSpPr>
          <p:spPr bwMode="auto">
            <a:xfrm>
              <a:off x="-773623" y="1639826"/>
              <a:ext cx="40853" cy="28086"/>
            </a:xfrm>
            <a:custGeom>
              <a:avLst/>
              <a:gdLst>
                <a:gd name="T0" fmla="*/ 32 w 32"/>
                <a:gd name="T1" fmla="*/ 19 h 22"/>
                <a:gd name="T2" fmla="*/ 32 w 32"/>
                <a:gd name="T3" fmla="*/ 15 h 22"/>
                <a:gd name="T4" fmla="*/ 32 w 32"/>
                <a:gd name="T5" fmla="*/ 7 h 22"/>
                <a:gd name="T6" fmla="*/ 32 w 32"/>
                <a:gd name="T7" fmla="*/ 4 h 22"/>
                <a:gd name="T8" fmla="*/ 32 w 32"/>
                <a:gd name="T9" fmla="*/ 0 h 22"/>
                <a:gd name="T10" fmla="*/ 0 w 32"/>
                <a:gd name="T11" fmla="*/ 0 h 22"/>
                <a:gd name="T12" fmla="*/ 0 w 32"/>
                <a:gd name="T13" fmla="*/ 22 h 22"/>
                <a:gd name="T14" fmla="*/ 32 w 32"/>
                <a:gd name="T15" fmla="*/ 22 h 22"/>
                <a:gd name="T16" fmla="*/ 32 w 32"/>
                <a:gd name="T1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2">
                  <a:moveTo>
                    <a:pt x="32" y="19"/>
                  </a:moveTo>
                  <a:lnTo>
                    <a:pt x="32" y="15"/>
                  </a:lnTo>
                  <a:lnTo>
                    <a:pt x="32" y="7"/>
                  </a:lnTo>
                  <a:lnTo>
                    <a:pt x="32" y="4"/>
                  </a:lnTo>
                  <a:lnTo>
                    <a:pt x="32" y="0"/>
                  </a:lnTo>
                  <a:lnTo>
                    <a:pt x="0" y="0"/>
                  </a:lnTo>
                  <a:lnTo>
                    <a:pt x="0" y="22"/>
                  </a:lnTo>
                  <a:lnTo>
                    <a:pt x="32" y="22"/>
                  </a:lnTo>
                  <a:lnTo>
                    <a:pt x="32" y="19"/>
                  </a:lnTo>
                  <a:close/>
                </a:path>
              </a:pathLst>
            </a:cu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62" name="Freeform 174">
              <a:extLst>
                <a:ext uri="{FF2B5EF4-FFF2-40B4-BE49-F238E27FC236}">
                  <a16:creationId xmlns:a16="http://schemas.microsoft.com/office/drawing/2014/main" id="{6BD6F400-2DEA-E493-FEC5-ACE5BB8C3D9F}"/>
                </a:ext>
              </a:extLst>
            </p:cNvPr>
            <p:cNvSpPr>
              <a:spLocks/>
            </p:cNvSpPr>
            <p:nvPr/>
          </p:nvSpPr>
          <p:spPr bwMode="auto">
            <a:xfrm>
              <a:off x="-915330" y="1717701"/>
              <a:ext cx="117452" cy="82982"/>
            </a:xfrm>
            <a:custGeom>
              <a:avLst/>
              <a:gdLst>
                <a:gd name="T0" fmla="*/ 51 w 55"/>
                <a:gd name="T1" fmla="*/ 30 h 39"/>
                <a:gd name="T2" fmla="*/ 51 w 55"/>
                <a:gd name="T3" fmla="*/ 8 h 39"/>
                <a:gd name="T4" fmla="*/ 47 w 55"/>
                <a:gd name="T5" fmla="*/ 2 h 39"/>
                <a:gd name="T6" fmla="*/ 38 w 55"/>
                <a:gd name="T7" fmla="*/ 0 h 39"/>
                <a:gd name="T8" fmla="*/ 27 w 55"/>
                <a:gd name="T9" fmla="*/ 4 h 39"/>
                <a:gd name="T10" fmla="*/ 16 w 55"/>
                <a:gd name="T11" fmla="*/ 0 h 39"/>
                <a:gd name="T12" fmla="*/ 7 w 55"/>
                <a:gd name="T13" fmla="*/ 2 h 39"/>
                <a:gd name="T14" fmla="*/ 3 w 55"/>
                <a:gd name="T15" fmla="*/ 8 h 39"/>
                <a:gd name="T16" fmla="*/ 3 w 55"/>
                <a:gd name="T17" fmla="*/ 30 h 39"/>
                <a:gd name="T18" fmla="*/ 51 w 55"/>
                <a:gd name="T19"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9">
                  <a:moveTo>
                    <a:pt x="51" y="30"/>
                  </a:moveTo>
                  <a:cubicBezTo>
                    <a:pt x="55" y="26"/>
                    <a:pt x="51" y="8"/>
                    <a:pt x="51" y="8"/>
                  </a:cubicBezTo>
                  <a:cubicBezTo>
                    <a:pt x="51" y="6"/>
                    <a:pt x="49" y="3"/>
                    <a:pt x="47" y="2"/>
                  </a:cubicBezTo>
                  <a:cubicBezTo>
                    <a:pt x="38" y="0"/>
                    <a:pt x="38" y="0"/>
                    <a:pt x="38" y="0"/>
                  </a:cubicBezTo>
                  <a:cubicBezTo>
                    <a:pt x="35" y="3"/>
                    <a:pt x="31" y="4"/>
                    <a:pt x="27" y="4"/>
                  </a:cubicBezTo>
                  <a:cubicBezTo>
                    <a:pt x="23" y="4"/>
                    <a:pt x="19" y="3"/>
                    <a:pt x="16" y="0"/>
                  </a:cubicBezTo>
                  <a:cubicBezTo>
                    <a:pt x="7" y="2"/>
                    <a:pt x="7" y="2"/>
                    <a:pt x="7" y="2"/>
                  </a:cubicBezTo>
                  <a:cubicBezTo>
                    <a:pt x="5" y="3"/>
                    <a:pt x="3" y="6"/>
                    <a:pt x="3" y="8"/>
                  </a:cubicBezTo>
                  <a:cubicBezTo>
                    <a:pt x="3" y="8"/>
                    <a:pt x="0" y="26"/>
                    <a:pt x="3" y="30"/>
                  </a:cubicBezTo>
                  <a:cubicBezTo>
                    <a:pt x="11" y="39"/>
                    <a:pt x="42" y="38"/>
                    <a:pt x="51" y="30"/>
                  </a:cubicBezTo>
                  <a:close/>
                </a:path>
              </a:pathLst>
            </a:custGeom>
            <a:grpFill/>
            <a:ln>
              <a:noFill/>
            </a:ln>
          </p:spPr>
          <p:txBody>
            <a:bodyPr vert="horz" wrap="square" lIns="68580" tIns="34290" rIns="68580" bIns="34290" numCol="1" anchor="t" anchorCtr="0" compatLnSpc="1">
              <a:prstTxWarp prst="textNoShape">
                <a:avLst/>
              </a:prstTxWarp>
            </a:bodyPr>
            <a:lstStyle/>
            <a:p>
              <a:pPr algn="ctr"/>
              <a:endParaRPr lang="de-DE"/>
            </a:p>
          </p:txBody>
        </p:sp>
        <p:sp>
          <p:nvSpPr>
            <p:cNvPr id="63" name="Freeform 175">
              <a:extLst>
                <a:ext uri="{FF2B5EF4-FFF2-40B4-BE49-F238E27FC236}">
                  <a16:creationId xmlns:a16="http://schemas.microsoft.com/office/drawing/2014/main" id="{923FF1F3-CC2A-C4E9-3C51-3413E8744DCB}"/>
                </a:ext>
              </a:extLst>
            </p:cNvPr>
            <p:cNvSpPr>
              <a:spLocks/>
            </p:cNvSpPr>
            <p:nvPr/>
          </p:nvSpPr>
          <p:spPr bwMode="auto">
            <a:xfrm>
              <a:off x="-891074" y="1642379"/>
              <a:ext cx="67663" cy="68939"/>
            </a:xfrm>
            <a:custGeom>
              <a:avLst/>
              <a:gdLst>
                <a:gd name="T0" fmla="*/ 4 w 32"/>
                <a:gd name="T1" fmla="*/ 21 h 32"/>
                <a:gd name="T2" fmla="*/ 5 w 32"/>
                <a:gd name="T3" fmla="*/ 21 h 32"/>
                <a:gd name="T4" fmla="*/ 16 w 32"/>
                <a:gd name="T5" fmla="*/ 32 h 32"/>
                <a:gd name="T6" fmla="*/ 27 w 32"/>
                <a:gd name="T7" fmla="*/ 21 h 32"/>
                <a:gd name="T8" fmla="*/ 28 w 32"/>
                <a:gd name="T9" fmla="*/ 21 h 32"/>
                <a:gd name="T10" fmla="*/ 32 w 32"/>
                <a:gd name="T11" fmla="*/ 16 h 32"/>
                <a:gd name="T12" fmla="*/ 29 w 32"/>
                <a:gd name="T13" fmla="*/ 11 h 32"/>
                <a:gd name="T14" fmla="*/ 28 w 32"/>
                <a:gd name="T15" fmla="*/ 11 h 32"/>
                <a:gd name="T16" fmla="*/ 16 w 32"/>
                <a:gd name="T17" fmla="*/ 0 h 32"/>
                <a:gd name="T18" fmla="*/ 4 w 32"/>
                <a:gd name="T19" fmla="*/ 11 h 32"/>
                <a:gd name="T20" fmla="*/ 3 w 32"/>
                <a:gd name="T21" fmla="*/ 11 h 32"/>
                <a:gd name="T22" fmla="*/ 0 w 32"/>
                <a:gd name="T23" fmla="*/ 16 h 32"/>
                <a:gd name="T24" fmla="*/ 4 w 32"/>
                <a:gd name="T25"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4" y="21"/>
                  </a:moveTo>
                  <a:cubicBezTo>
                    <a:pt x="5" y="21"/>
                    <a:pt x="5" y="21"/>
                    <a:pt x="5" y="21"/>
                  </a:cubicBezTo>
                  <a:cubicBezTo>
                    <a:pt x="7" y="27"/>
                    <a:pt x="11" y="32"/>
                    <a:pt x="16" y="32"/>
                  </a:cubicBezTo>
                  <a:cubicBezTo>
                    <a:pt x="21" y="32"/>
                    <a:pt x="25" y="27"/>
                    <a:pt x="27" y="21"/>
                  </a:cubicBezTo>
                  <a:cubicBezTo>
                    <a:pt x="27" y="21"/>
                    <a:pt x="27" y="21"/>
                    <a:pt x="28" y="21"/>
                  </a:cubicBezTo>
                  <a:cubicBezTo>
                    <a:pt x="30" y="21"/>
                    <a:pt x="31" y="19"/>
                    <a:pt x="32" y="16"/>
                  </a:cubicBezTo>
                  <a:cubicBezTo>
                    <a:pt x="32" y="13"/>
                    <a:pt x="31" y="11"/>
                    <a:pt x="29" y="11"/>
                  </a:cubicBezTo>
                  <a:cubicBezTo>
                    <a:pt x="29" y="11"/>
                    <a:pt x="28" y="11"/>
                    <a:pt x="28" y="11"/>
                  </a:cubicBezTo>
                  <a:cubicBezTo>
                    <a:pt x="28" y="3"/>
                    <a:pt x="22" y="0"/>
                    <a:pt x="16" y="0"/>
                  </a:cubicBezTo>
                  <a:cubicBezTo>
                    <a:pt x="10" y="0"/>
                    <a:pt x="5" y="3"/>
                    <a:pt x="4" y="11"/>
                  </a:cubicBezTo>
                  <a:cubicBezTo>
                    <a:pt x="4" y="11"/>
                    <a:pt x="3" y="11"/>
                    <a:pt x="3" y="11"/>
                  </a:cubicBezTo>
                  <a:cubicBezTo>
                    <a:pt x="1" y="11"/>
                    <a:pt x="0" y="14"/>
                    <a:pt x="0" y="16"/>
                  </a:cubicBezTo>
                  <a:cubicBezTo>
                    <a:pt x="1" y="19"/>
                    <a:pt x="2" y="21"/>
                    <a:pt x="4" y="21"/>
                  </a:cubicBezTo>
                  <a:close/>
                </a:path>
              </a:pathLst>
            </a:custGeom>
            <a:grpFill/>
            <a:ln>
              <a:noFill/>
            </a:ln>
          </p:spPr>
          <p:txBody>
            <a:bodyPr vert="horz" wrap="square" lIns="68580" tIns="34290" rIns="68580" bIns="34290" numCol="1" anchor="t" anchorCtr="0" compatLnSpc="1">
              <a:prstTxWarp prst="textNoShape">
                <a:avLst/>
              </a:prstTxWarp>
            </a:bodyPr>
            <a:lstStyle/>
            <a:p>
              <a:pPr algn="ctr"/>
              <a:endParaRPr lang="de-DE"/>
            </a:p>
          </p:txBody>
        </p:sp>
      </p:grpSp>
      <p:sp>
        <p:nvSpPr>
          <p:cNvPr id="75" name="Textfeld 74">
            <a:extLst>
              <a:ext uri="{FF2B5EF4-FFF2-40B4-BE49-F238E27FC236}">
                <a16:creationId xmlns:a16="http://schemas.microsoft.com/office/drawing/2014/main" id="{14E54BF0-93B7-CB96-596F-DDF8E6FA199D}"/>
              </a:ext>
            </a:extLst>
          </p:cNvPr>
          <p:cNvSpPr txBox="1"/>
          <p:nvPr/>
        </p:nvSpPr>
        <p:spPr>
          <a:xfrm>
            <a:off x="3269656" y="3508812"/>
            <a:ext cx="1114547" cy="385170"/>
          </a:xfrm>
          <a:prstGeom prst="rect">
            <a:avLst/>
          </a:prstGeom>
          <a:noFill/>
        </p:spPr>
        <p:txBody>
          <a:bodyPr wrap="square">
            <a:spAutoFit/>
          </a:bodyPr>
          <a:lstStyle/>
          <a:p>
            <a:pPr algn="ctr"/>
            <a:r>
              <a:rPr lang="de-DE" sz="900">
                <a:latin typeface="+mj-lt"/>
                <a:ea typeface="Calibri" panose="020F0502020204030204" pitchFamily="34" charset="0"/>
              </a:rPr>
              <a:t>Elektronische Gesundheitsdaten</a:t>
            </a:r>
            <a:endParaRPr lang="de-DE" sz="900">
              <a:latin typeface="+mj-lt"/>
            </a:endParaRPr>
          </a:p>
        </p:txBody>
      </p:sp>
      <p:cxnSp>
        <p:nvCxnSpPr>
          <p:cNvPr id="86" name="Gerade Verbindung mit Pfeil 85">
            <a:extLst>
              <a:ext uri="{FF2B5EF4-FFF2-40B4-BE49-F238E27FC236}">
                <a16:creationId xmlns:a16="http://schemas.microsoft.com/office/drawing/2014/main" id="{2894D02F-6D68-70B4-0629-3B53556BB0A4}"/>
              </a:ext>
            </a:extLst>
          </p:cNvPr>
          <p:cNvCxnSpPr>
            <a:cxnSpLocks/>
          </p:cNvCxnSpPr>
          <p:nvPr/>
        </p:nvCxnSpPr>
        <p:spPr>
          <a:xfrm>
            <a:off x="5864711" y="3418004"/>
            <a:ext cx="810000" cy="0"/>
          </a:xfrm>
          <a:prstGeom prst="straightConnector1">
            <a:avLst/>
          </a:prstGeom>
          <a:ln w="57150">
            <a:solidFill>
              <a:schemeClr val="accent6">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Textfeld 87">
            <a:extLst>
              <a:ext uri="{FF2B5EF4-FFF2-40B4-BE49-F238E27FC236}">
                <a16:creationId xmlns:a16="http://schemas.microsoft.com/office/drawing/2014/main" id="{98266F24-DC05-D352-A2C0-C5A73BB15AF3}"/>
              </a:ext>
            </a:extLst>
          </p:cNvPr>
          <p:cNvSpPr txBox="1"/>
          <p:nvPr/>
        </p:nvSpPr>
        <p:spPr>
          <a:xfrm>
            <a:off x="6878880" y="1975516"/>
            <a:ext cx="1880696"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a:solidFill>
                  <a:srgbClr val="000000"/>
                </a:solidFill>
              </a:rPr>
              <a:t>Analysierte Parameter</a:t>
            </a:r>
            <a:r>
              <a:rPr lang="de-DE" sz="1050" b="1" baseline="30000">
                <a:solidFill>
                  <a:srgbClr val="000000"/>
                </a:solidFill>
              </a:rPr>
              <a:t>1</a:t>
            </a:r>
            <a:endParaRPr lang="de-DE" sz="1050" b="1">
              <a:solidFill>
                <a:srgbClr val="000000"/>
              </a:solidFill>
            </a:endParaRPr>
          </a:p>
        </p:txBody>
      </p:sp>
      <p:pic>
        <p:nvPicPr>
          <p:cNvPr id="6" name="Grafik 5" descr="Ein Bild, das Schrift, Grafiken, Grafikdesign, Logo enthält.&#10;&#10;Automatisch generierte Beschreibung">
            <a:extLst>
              <a:ext uri="{FF2B5EF4-FFF2-40B4-BE49-F238E27FC236}">
                <a16:creationId xmlns:a16="http://schemas.microsoft.com/office/drawing/2014/main" id="{FE5BA6A3-2C15-F8EB-16A4-5EE9A92F8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sp>
        <p:nvSpPr>
          <p:cNvPr id="16" name="Freeform 15">
            <a:extLst>
              <a:ext uri="{FF2B5EF4-FFF2-40B4-BE49-F238E27FC236}">
                <a16:creationId xmlns:a16="http://schemas.microsoft.com/office/drawing/2014/main" id="{B54C23FA-FDEB-432F-C459-A242BB4A77F9}"/>
              </a:ext>
            </a:extLst>
          </p:cNvPr>
          <p:cNvSpPr>
            <a:spLocks noEditPoints="1"/>
          </p:cNvSpPr>
          <p:nvPr/>
        </p:nvSpPr>
        <p:spPr bwMode="auto">
          <a:xfrm rot="20900903">
            <a:off x="306276" y="3507222"/>
            <a:ext cx="1116860" cy="651137"/>
          </a:xfrm>
          <a:custGeom>
            <a:avLst/>
            <a:gdLst>
              <a:gd name="T0" fmla="*/ 2085 w 2363"/>
              <a:gd name="T1" fmla="*/ 482 h 1162"/>
              <a:gd name="T2" fmla="*/ 1964 w 2363"/>
              <a:gd name="T3" fmla="*/ 528 h 1162"/>
              <a:gd name="T4" fmla="*/ 2045 w 2363"/>
              <a:gd name="T5" fmla="*/ 560 h 1162"/>
              <a:gd name="T6" fmla="*/ 2030 w 2363"/>
              <a:gd name="T7" fmla="*/ 609 h 1162"/>
              <a:gd name="T8" fmla="*/ 2200 w 2363"/>
              <a:gd name="T9" fmla="*/ 655 h 1162"/>
              <a:gd name="T10" fmla="*/ 2267 w 2363"/>
              <a:gd name="T11" fmla="*/ 688 h 1162"/>
              <a:gd name="T12" fmla="*/ 2297 w 2363"/>
              <a:gd name="T13" fmla="*/ 720 h 1162"/>
              <a:gd name="T14" fmla="*/ 2311 w 2363"/>
              <a:gd name="T15" fmla="*/ 768 h 1162"/>
              <a:gd name="T16" fmla="*/ 2315 w 2363"/>
              <a:gd name="T17" fmla="*/ 804 h 1162"/>
              <a:gd name="T18" fmla="*/ 2291 w 2363"/>
              <a:gd name="T19" fmla="*/ 877 h 1162"/>
              <a:gd name="T20" fmla="*/ 2283 w 2363"/>
              <a:gd name="T21" fmla="*/ 924 h 1162"/>
              <a:gd name="T22" fmla="*/ 2196 w 2363"/>
              <a:gd name="T23" fmla="*/ 974 h 1162"/>
              <a:gd name="T24" fmla="*/ 2197 w 2363"/>
              <a:gd name="T25" fmla="*/ 997 h 1162"/>
              <a:gd name="T26" fmla="*/ 2221 w 2363"/>
              <a:gd name="T27" fmla="*/ 1039 h 1162"/>
              <a:gd name="T28" fmla="*/ 1960 w 2363"/>
              <a:gd name="T29" fmla="*/ 1091 h 1162"/>
              <a:gd name="T30" fmla="*/ 1779 w 2363"/>
              <a:gd name="T31" fmla="*/ 1064 h 1162"/>
              <a:gd name="T32" fmla="*/ 1811 w 2363"/>
              <a:gd name="T33" fmla="*/ 1039 h 1162"/>
              <a:gd name="T34" fmla="*/ 1904 w 2363"/>
              <a:gd name="T35" fmla="*/ 1037 h 1162"/>
              <a:gd name="T36" fmla="*/ 1809 w 2363"/>
              <a:gd name="T37" fmla="*/ 1021 h 1162"/>
              <a:gd name="T38" fmla="*/ 1620 w 2363"/>
              <a:gd name="T39" fmla="*/ 1012 h 1162"/>
              <a:gd name="T40" fmla="*/ 1492 w 2363"/>
              <a:gd name="T41" fmla="*/ 1032 h 1162"/>
              <a:gd name="T42" fmla="*/ 1411 w 2363"/>
              <a:gd name="T43" fmla="*/ 1052 h 1162"/>
              <a:gd name="T44" fmla="*/ 1399 w 2363"/>
              <a:gd name="T45" fmla="*/ 1060 h 1162"/>
              <a:gd name="T46" fmla="*/ 1673 w 2363"/>
              <a:gd name="T47" fmla="*/ 1058 h 1162"/>
              <a:gd name="T48" fmla="*/ 1642 w 2363"/>
              <a:gd name="T49" fmla="*/ 1100 h 1162"/>
              <a:gd name="T50" fmla="*/ 1360 w 2363"/>
              <a:gd name="T51" fmla="*/ 1108 h 1162"/>
              <a:gd name="T52" fmla="*/ 1094 w 2363"/>
              <a:gd name="T53" fmla="*/ 1124 h 1162"/>
              <a:gd name="T54" fmla="*/ 786 w 2363"/>
              <a:gd name="T55" fmla="*/ 1145 h 1162"/>
              <a:gd name="T56" fmla="*/ 528 w 2363"/>
              <a:gd name="T57" fmla="*/ 1159 h 1162"/>
              <a:gd name="T58" fmla="*/ 180 w 2363"/>
              <a:gd name="T59" fmla="*/ 1134 h 1162"/>
              <a:gd name="T60" fmla="*/ 144 w 2363"/>
              <a:gd name="T61" fmla="*/ 1042 h 1162"/>
              <a:gd name="T62" fmla="*/ 166 w 2363"/>
              <a:gd name="T63" fmla="*/ 950 h 1162"/>
              <a:gd name="T64" fmla="*/ 138 w 2363"/>
              <a:gd name="T65" fmla="*/ 886 h 1162"/>
              <a:gd name="T66" fmla="*/ 14 w 2363"/>
              <a:gd name="T67" fmla="*/ 769 h 1162"/>
              <a:gd name="T68" fmla="*/ 12 w 2363"/>
              <a:gd name="T69" fmla="*/ 637 h 1162"/>
              <a:gd name="T70" fmla="*/ 52 w 2363"/>
              <a:gd name="T71" fmla="*/ 498 h 1162"/>
              <a:gd name="T72" fmla="*/ 107 w 2363"/>
              <a:gd name="T73" fmla="*/ 434 h 1162"/>
              <a:gd name="T74" fmla="*/ 97 w 2363"/>
              <a:gd name="T75" fmla="*/ 311 h 1162"/>
              <a:gd name="T76" fmla="*/ 122 w 2363"/>
              <a:gd name="T77" fmla="*/ 49 h 1162"/>
              <a:gd name="T78" fmla="*/ 458 w 2363"/>
              <a:gd name="T79" fmla="*/ 10 h 1162"/>
              <a:gd name="T80" fmla="*/ 830 w 2363"/>
              <a:gd name="T81" fmla="*/ 2 h 1162"/>
              <a:gd name="T82" fmla="*/ 1443 w 2363"/>
              <a:gd name="T83" fmla="*/ 20 h 1162"/>
              <a:gd name="T84" fmla="*/ 1903 w 2363"/>
              <a:gd name="T85" fmla="*/ 24 h 1162"/>
              <a:gd name="T86" fmla="*/ 2247 w 2363"/>
              <a:gd name="T87" fmla="*/ 67 h 1162"/>
              <a:gd name="T88" fmla="*/ 2263 w 2363"/>
              <a:gd name="T89" fmla="*/ 128 h 1162"/>
              <a:gd name="T90" fmla="*/ 2336 w 2363"/>
              <a:gd name="T91" fmla="*/ 185 h 1162"/>
              <a:gd name="T92" fmla="*/ 2337 w 2363"/>
              <a:gd name="T93" fmla="*/ 274 h 1162"/>
              <a:gd name="T94" fmla="*/ 2322 w 2363"/>
              <a:gd name="T95" fmla="*/ 357 h 1162"/>
              <a:gd name="T96" fmla="*/ 2297 w 2363"/>
              <a:gd name="T97" fmla="*/ 424 h 1162"/>
              <a:gd name="T98" fmla="*/ 66 w 2363"/>
              <a:gd name="T99" fmla="*/ 472 h 1162"/>
              <a:gd name="T100" fmla="*/ 1518 w 2363"/>
              <a:gd name="T101" fmla="*/ 992 h 1162"/>
              <a:gd name="T102" fmla="*/ 1927 w 2363"/>
              <a:gd name="T103" fmla="*/ 979 h 1162"/>
              <a:gd name="T104" fmla="*/ 1616 w 2363"/>
              <a:gd name="T105" fmla="*/ 963 h 1162"/>
              <a:gd name="T106" fmla="*/ 1322 w 2363"/>
              <a:gd name="T107" fmla="*/ 984 h 1162"/>
              <a:gd name="T108" fmla="*/ 1712 w 2363"/>
              <a:gd name="T109" fmla="*/ 909 h 1162"/>
              <a:gd name="T110" fmla="*/ 457 w 2363"/>
              <a:gd name="T111" fmla="*/ 1038 h 1162"/>
              <a:gd name="T112" fmla="*/ 1676 w 2363"/>
              <a:gd name="T113" fmla="*/ 885 h 1162"/>
              <a:gd name="T114" fmla="*/ 293 w 2363"/>
              <a:gd name="T115" fmla="*/ 1087 h 1162"/>
              <a:gd name="T116" fmla="*/ 315 w 2363"/>
              <a:gd name="T117" fmla="*/ 1089 h 1162"/>
              <a:gd name="T118" fmla="*/ 1267 w 2363"/>
              <a:gd name="T119" fmla="*/ 556 h 1162"/>
              <a:gd name="T120" fmla="*/ 1464 w 2363"/>
              <a:gd name="T121" fmla="*/ 108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3" h="1162">
                <a:moveTo>
                  <a:pt x="2197" y="442"/>
                </a:moveTo>
                <a:cubicBezTo>
                  <a:pt x="2199" y="443"/>
                  <a:pt x="2201" y="444"/>
                  <a:pt x="2203" y="445"/>
                </a:cubicBezTo>
                <a:cubicBezTo>
                  <a:pt x="2207" y="444"/>
                  <a:pt x="2211" y="444"/>
                  <a:pt x="2215" y="445"/>
                </a:cubicBezTo>
                <a:cubicBezTo>
                  <a:pt x="2221" y="442"/>
                  <a:pt x="2227" y="443"/>
                  <a:pt x="2233" y="443"/>
                </a:cubicBezTo>
                <a:cubicBezTo>
                  <a:pt x="2246" y="442"/>
                  <a:pt x="2260" y="442"/>
                  <a:pt x="2273" y="442"/>
                </a:cubicBezTo>
                <a:cubicBezTo>
                  <a:pt x="2274" y="442"/>
                  <a:pt x="2276" y="443"/>
                  <a:pt x="2277" y="443"/>
                </a:cubicBezTo>
                <a:cubicBezTo>
                  <a:pt x="2278" y="443"/>
                  <a:pt x="2279" y="444"/>
                  <a:pt x="2279" y="445"/>
                </a:cubicBezTo>
                <a:cubicBezTo>
                  <a:pt x="2279" y="445"/>
                  <a:pt x="2278" y="446"/>
                  <a:pt x="2278" y="447"/>
                </a:cubicBezTo>
                <a:cubicBezTo>
                  <a:pt x="2273" y="450"/>
                  <a:pt x="2268" y="452"/>
                  <a:pt x="2262" y="452"/>
                </a:cubicBezTo>
                <a:cubicBezTo>
                  <a:pt x="2257" y="452"/>
                  <a:pt x="2251" y="452"/>
                  <a:pt x="2246" y="454"/>
                </a:cubicBezTo>
                <a:cubicBezTo>
                  <a:pt x="2240" y="456"/>
                  <a:pt x="2234" y="456"/>
                  <a:pt x="2228" y="457"/>
                </a:cubicBezTo>
                <a:cubicBezTo>
                  <a:pt x="2225" y="457"/>
                  <a:pt x="2223" y="458"/>
                  <a:pt x="2221" y="459"/>
                </a:cubicBezTo>
                <a:cubicBezTo>
                  <a:pt x="2216" y="461"/>
                  <a:pt x="2212" y="461"/>
                  <a:pt x="2207" y="461"/>
                </a:cubicBezTo>
                <a:cubicBezTo>
                  <a:pt x="2205" y="461"/>
                  <a:pt x="2202" y="461"/>
                  <a:pt x="2200" y="462"/>
                </a:cubicBezTo>
                <a:cubicBezTo>
                  <a:pt x="2194" y="465"/>
                  <a:pt x="2188" y="465"/>
                  <a:pt x="2182" y="466"/>
                </a:cubicBezTo>
                <a:cubicBezTo>
                  <a:pt x="2175" y="466"/>
                  <a:pt x="2168" y="467"/>
                  <a:pt x="2161" y="469"/>
                </a:cubicBezTo>
                <a:cubicBezTo>
                  <a:pt x="2158" y="470"/>
                  <a:pt x="2155" y="470"/>
                  <a:pt x="2152" y="470"/>
                </a:cubicBezTo>
                <a:cubicBezTo>
                  <a:pt x="2145" y="471"/>
                  <a:pt x="2138" y="471"/>
                  <a:pt x="2131" y="471"/>
                </a:cubicBezTo>
                <a:cubicBezTo>
                  <a:pt x="2128" y="471"/>
                  <a:pt x="2125" y="472"/>
                  <a:pt x="2122" y="473"/>
                </a:cubicBezTo>
                <a:cubicBezTo>
                  <a:pt x="2119" y="474"/>
                  <a:pt x="2116" y="475"/>
                  <a:pt x="2112" y="475"/>
                </a:cubicBezTo>
                <a:cubicBezTo>
                  <a:pt x="2103" y="475"/>
                  <a:pt x="2094" y="479"/>
                  <a:pt x="2085" y="482"/>
                </a:cubicBezTo>
                <a:cubicBezTo>
                  <a:pt x="2081" y="483"/>
                  <a:pt x="2076" y="485"/>
                  <a:pt x="2072" y="485"/>
                </a:cubicBezTo>
                <a:cubicBezTo>
                  <a:pt x="2063" y="485"/>
                  <a:pt x="2055" y="488"/>
                  <a:pt x="2046" y="490"/>
                </a:cubicBezTo>
                <a:cubicBezTo>
                  <a:pt x="2046" y="490"/>
                  <a:pt x="2045" y="491"/>
                  <a:pt x="2045" y="492"/>
                </a:cubicBezTo>
                <a:cubicBezTo>
                  <a:pt x="2045" y="492"/>
                  <a:pt x="2046" y="493"/>
                  <a:pt x="2046" y="493"/>
                </a:cubicBezTo>
                <a:cubicBezTo>
                  <a:pt x="2054" y="494"/>
                  <a:pt x="2062" y="494"/>
                  <a:pt x="2070" y="494"/>
                </a:cubicBezTo>
                <a:cubicBezTo>
                  <a:pt x="2073" y="494"/>
                  <a:pt x="2076" y="495"/>
                  <a:pt x="2079" y="495"/>
                </a:cubicBezTo>
                <a:cubicBezTo>
                  <a:pt x="2080" y="495"/>
                  <a:pt x="2080" y="496"/>
                  <a:pt x="2081" y="496"/>
                </a:cubicBezTo>
                <a:cubicBezTo>
                  <a:pt x="2080" y="497"/>
                  <a:pt x="2080" y="498"/>
                  <a:pt x="2079" y="498"/>
                </a:cubicBezTo>
                <a:cubicBezTo>
                  <a:pt x="2078" y="498"/>
                  <a:pt x="2076" y="499"/>
                  <a:pt x="2075" y="499"/>
                </a:cubicBezTo>
                <a:cubicBezTo>
                  <a:pt x="2064" y="499"/>
                  <a:pt x="2054" y="499"/>
                  <a:pt x="2044" y="500"/>
                </a:cubicBezTo>
                <a:cubicBezTo>
                  <a:pt x="2039" y="500"/>
                  <a:pt x="2035" y="500"/>
                  <a:pt x="2030" y="502"/>
                </a:cubicBezTo>
                <a:cubicBezTo>
                  <a:pt x="2028" y="503"/>
                  <a:pt x="2026" y="502"/>
                  <a:pt x="2023" y="502"/>
                </a:cubicBezTo>
                <a:cubicBezTo>
                  <a:pt x="2022" y="501"/>
                  <a:pt x="2020" y="501"/>
                  <a:pt x="2019" y="502"/>
                </a:cubicBezTo>
                <a:cubicBezTo>
                  <a:pt x="2014" y="503"/>
                  <a:pt x="2010" y="504"/>
                  <a:pt x="2005" y="504"/>
                </a:cubicBezTo>
                <a:cubicBezTo>
                  <a:pt x="2002" y="505"/>
                  <a:pt x="2002" y="505"/>
                  <a:pt x="2002" y="509"/>
                </a:cubicBezTo>
                <a:cubicBezTo>
                  <a:pt x="2001" y="511"/>
                  <a:pt x="2001" y="512"/>
                  <a:pt x="1999" y="512"/>
                </a:cubicBezTo>
                <a:cubicBezTo>
                  <a:pt x="1998" y="513"/>
                  <a:pt x="1996" y="513"/>
                  <a:pt x="1994" y="513"/>
                </a:cubicBezTo>
                <a:cubicBezTo>
                  <a:pt x="1986" y="514"/>
                  <a:pt x="1986" y="515"/>
                  <a:pt x="1990" y="521"/>
                </a:cubicBezTo>
                <a:cubicBezTo>
                  <a:pt x="1991" y="522"/>
                  <a:pt x="1992" y="523"/>
                  <a:pt x="1992" y="525"/>
                </a:cubicBezTo>
                <a:cubicBezTo>
                  <a:pt x="1990" y="526"/>
                  <a:pt x="1989" y="527"/>
                  <a:pt x="1988" y="527"/>
                </a:cubicBezTo>
                <a:cubicBezTo>
                  <a:pt x="1980" y="527"/>
                  <a:pt x="1972" y="527"/>
                  <a:pt x="1964" y="528"/>
                </a:cubicBezTo>
                <a:cubicBezTo>
                  <a:pt x="1960" y="528"/>
                  <a:pt x="1956" y="528"/>
                  <a:pt x="1952" y="529"/>
                </a:cubicBezTo>
                <a:cubicBezTo>
                  <a:pt x="1951" y="529"/>
                  <a:pt x="1950" y="530"/>
                  <a:pt x="1950" y="532"/>
                </a:cubicBezTo>
                <a:cubicBezTo>
                  <a:pt x="1949" y="533"/>
                  <a:pt x="1950" y="534"/>
                  <a:pt x="1952" y="535"/>
                </a:cubicBezTo>
                <a:cubicBezTo>
                  <a:pt x="1953" y="535"/>
                  <a:pt x="1954" y="536"/>
                  <a:pt x="1954" y="536"/>
                </a:cubicBezTo>
                <a:cubicBezTo>
                  <a:pt x="1957" y="536"/>
                  <a:pt x="1960" y="536"/>
                  <a:pt x="1964" y="536"/>
                </a:cubicBezTo>
                <a:cubicBezTo>
                  <a:pt x="1990" y="536"/>
                  <a:pt x="2017" y="537"/>
                  <a:pt x="2044" y="537"/>
                </a:cubicBezTo>
                <a:cubicBezTo>
                  <a:pt x="2057" y="537"/>
                  <a:pt x="2070" y="536"/>
                  <a:pt x="2083" y="538"/>
                </a:cubicBezTo>
                <a:cubicBezTo>
                  <a:pt x="2084" y="538"/>
                  <a:pt x="2085" y="538"/>
                  <a:pt x="2085" y="539"/>
                </a:cubicBezTo>
                <a:cubicBezTo>
                  <a:pt x="2085" y="539"/>
                  <a:pt x="2085" y="540"/>
                  <a:pt x="2084" y="540"/>
                </a:cubicBezTo>
                <a:cubicBezTo>
                  <a:pt x="2081" y="541"/>
                  <a:pt x="2078" y="541"/>
                  <a:pt x="2075" y="541"/>
                </a:cubicBezTo>
                <a:cubicBezTo>
                  <a:pt x="2072" y="542"/>
                  <a:pt x="2069" y="542"/>
                  <a:pt x="2066" y="543"/>
                </a:cubicBezTo>
                <a:cubicBezTo>
                  <a:pt x="2061" y="546"/>
                  <a:pt x="2057" y="546"/>
                  <a:pt x="2052" y="546"/>
                </a:cubicBezTo>
                <a:cubicBezTo>
                  <a:pt x="2043" y="546"/>
                  <a:pt x="2033" y="546"/>
                  <a:pt x="2024" y="547"/>
                </a:cubicBezTo>
                <a:cubicBezTo>
                  <a:pt x="2022" y="547"/>
                  <a:pt x="2019" y="547"/>
                  <a:pt x="2017" y="548"/>
                </a:cubicBezTo>
                <a:cubicBezTo>
                  <a:pt x="2010" y="551"/>
                  <a:pt x="2002" y="550"/>
                  <a:pt x="1994" y="552"/>
                </a:cubicBezTo>
                <a:cubicBezTo>
                  <a:pt x="1992" y="552"/>
                  <a:pt x="1991" y="553"/>
                  <a:pt x="1990" y="554"/>
                </a:cubicBezTo>
                <a:cubicBezTo>
                  <a:pt x="1987" y="555"/>
                  <a:pt x="1984" y="555"/>
                  <a:pt x="1981" y="556"/>
                </a:cubicBezTo>
                <a:cubicBezTo>
                  <a:pt x="1980" y="556"/>
                  <a:pt x="1979" y="557"/>
                  <a:pt x="1979" y="558"/>
                </a:cubicBezTo>
                <a:cubicBezTo>
                  <a:pt x="1979" y="559"/>
                  <a:pt x="1980" y="560"/>
                  <a:pt x="1982" y="560"/>
                </a:cubicBezTo>
                <a:cubicBezTo>
                  <a:pt x="1995" y="560"/>
                  <a:pt x="2009" y="560"/>
                  <a:pt x="2022" y="560"/>
                </a:cubicBezTo>
                <a:cubicBezTo>
                  <a:pt x="2030" y="560"/>
                  <a:pt x="2038" y="560"/>
                  <a:pt x="2045" y="560"/>
                </a:cubicBezTo>
                <a:cubicBezTo>
                  <a:pt x="2051" y="560"/>
                  <a:pt x="2056" y="562"/>
                  <a:pt x="2061" y="565"/>
                </a:cubicBezTo>
                <a:cubicBezTo>
                  <a:pt x="2062" y="565"/>
                  <a:pt x="2062" y="566"/>
                  <a:pt x="2062" y="567"/>
                </a:cubicBezTo>
                <a:cubicBezTo>
                  <a:pt x="2062" y="567"/>
                  <a:pt x="2062" y="568"/>
                  <a:pt x="2061" y="569"/>
                </a:cubicBezTo>
                <a:cubicBezTo>
                  <a:pt x="2056" y="571"/>
                  <a:pt x="2051" y="573"/>
                  <a:pt x="2045" y="571"/>
                </a:cubicBezTo>
                <a:cubicBezTo>
                  <a:pt x="2044" y="571"/>
                  <a:pt x="2042" y="571"/>
                  <a:pt x="2041" y="571"/>
                </a:cubicBezTo>
                <a:cubicBezTo>
                  <a:pt x="2032" y="573"/>
                  <a:pt x="2024" y="574"/>
                  <a:pt x="2015" y="575"/>
                </a:cubicBezTo>
                <a:cubicBezTo>
                  <a:pt x="2014" y="575"/>
                  <a:pt x="2012" y="575"/>
                  <a:pt x="2011" y="576"/>
                </a:cubicBezTo>
                <a:cubicBezTo>
                  <a:pt x="2004" y="580"/>
                  <a:pt x="1997" y="579"/>
                  <a:pt x="1990" y="580"/>
                </a:cubicBezTo>
                <a:cubicBezTo>
                  <a:pt x="1990" y="580"/>
                  <a:pt x="1989" y="581"/>
                  <a:pt x="1988" y="581"/>
                </a:cubicBezTo>
                <a:cubicBezTo>
                  <a:pt x="1989" y="581"/>
                  <a:pt x="1989" y="582"/>
                  <a:pt x="1990" y="582"/>
                </a:cubicBezTo>
                <a:cubicBezTo>
                  <a:pt x="1998" y="584"/>
                  <a:pt x="2005" y="583"/>
                  <a:pt x="2013" y="583"/>
                </a:cubicBezTo>
                <a:cubicBezTo>
                  <a:pt x="2020" y="583"/>
                  <a:pt x="2026" y="583"/>
                  <a:pt x="2032" y="583"/>
                </a:cubicBezTo>
                <a:cubicBezTo>
                  <a:pt x="2034" y="584"/>
                  <a:pt x="2037" y="584"/>
                  <a:pt x="2039" y="585"/>
                </a:cubicBezTo>
                <a:cubicBezTo>
                  <a:pt x="2045" y="587"/>
                  <a:pt x="2051" y="589"/>
                  <a:pt x="2057" y="589"/>
                </a:cubicBezTo>
                <a:cubicBezTo>
                  <a:pt x="2061" y="591"/>
                  <a:pt x="2066" y="592"/>
                  <a:pt x="2070" y="594"/>
                </a:cubicBezTo>
                <a:cubicBezTo>
                  <a:pt x="2071" y="594"/>
                  <a:pt x="2071" y="595"/>
                  <a:pt x="2072" y="595"/>
                </a:cubicBezTo>
                <a:cubicBezTo>
                  <a:pt x="2071" y="596"/>
                  <a:pt x="2071" y="596"/>
                  <a:pt x="2070" y="597"/>
                </a:cubicBezTo>
                <a:cubicBezTo>
                  <a:pt x="2069" y="597"/>
                  <a:pt x="2068" y="597"/>
                  <a:pt x="2068" y="597"/>
                </a:cubicBezTo>
                <a:cubicBezTo>
                  <a:pt x="2058" y="597"/>
                  <a:pt x="2049" y="600"/>
                  <a:pt x="2041" y="604"/>
                </a:cubicBezTo>
                <a:cubicBezTo>
                  <a:pt x="2038" y="606"/>
                  <a:pt x="2035" y="606"/>
                  <a:pt x="2032" y="607"/>
                </a:cubicBezTo>
                <a:cubicBezTo>
                  <a:pt x="2031" y="607"/>
                  <a:pt x="2030" y="608"/>
                  <a:pt x="2030" y="609"/>
                </a:cubicBezTo>
                <a:cubicBezTo>
                  <a:pt x="2030" y="610"/>
                  <a:pt x="2031" y="611"/>
                  <a:pt x="2032" y="612"/>
                </a:cubicBezTo>
                <a:cubicBezTo>
                  <a:pt x="2036" y="614"/>
                  <a:pt x="2041" y="615"/>
                  <a:pt x="2046" y="615"/>
                </a:cubicBezTo>
                <a:cubicBezTo>
                  <a:pt x="2052" y="615"/>
                  <a:pt x="2058" y="616"/>
                  <a:pt x="2064" y="616"/>
                </a:cubicBezTo>
                <a:cubicBezTo>
                  <a:pt x="2066" y="616"/>
                  <a:pt x="2067" y="617"/>
                  <a:pt x="2068" y="619"/>
                </a:cubicBezTo>
                <a:cubicBezTo>
                  <a:pt x="2068" y="619"/>
                  <a:pt x="2067" y="620"/>
                  <a:pt x="2067" y="621"/>
                </a:cubicBezTo>
                <a:cubicBezTo>
                  <a:pt x="2066" y="623"/>
                  <a:pt x="2064" y="625"/>
                  <a:pt x="2062" y="625"/>
                </a:cubicBezTo>
                <a:cubicBezTo>
                  <a:pt x="2059" y="627"/>
                  <a:pt x="2056" y="627"/>
                  <a:pt x="2053" y="628"/>
                </a:cubicBezTo>
                <a:cubicBezTo>
                  <a:pt x="2048" y="630"/>
                  <a:pt x="2042" y="631"/>
                  <a:pt x="2037" y="631"/>
                </a:cubicBezTo>
                <a:cubicBezTo>
                  <a:pt x="2034" y="631"/>
                  <a:pt x="2031" y="632"/>
                  <a:pt x="2027" y="632"/>
                </a:cubicBezTo>
                <a:cubicBezTo>
                  <a:pt x="2027" y="632"/>
                  <a:pt x="2026" y="633"/>
                  <a:pt x="2026" y="633"/>
                </a:cubicBezTo>
                <a:cubicBezTo>
                  <a:pt x="2026" y="634"/>
                  <a:pt x="2028" y="635"/>
                  <a:pt x="2029" y="636"/>
                </a:cubicBezTo>
                <a:cubicBezTo>
                  <a:pt x="2032" y="637"/>
                  <a:pt x="2035" y="639"/>
                  <a:pt x="2038" y="639"/>
                </a:cubicBezTo>
                <a:cubicBezTo>
                  <a:pt x="2049" y="639"/>
                  <a:pt x="2060" y="640"/>
                  <a:pt x="2071" y="640"/>
                </a:cubicBezTo>
                <a:cubicBezTo>
                  <a:pt x="2075" y="641"/>
                  <a:pt x="2079" y="641"/>
                  <a:pt x="2082" y="642"/>
                </a:cubicBezTo>
                <a:cubicBezTo>
                  <a:pt x="2088" y="644"/>
                  <a:pt x="2093" y="644"/>
                  <a:pt x="2099" y="644"/>
                </a:cubicBezTo>
                <a:cubicBezTo>
                  <a:pt x="2114" y="644"/>
                  <a:pt x="2130" y="645"/>
                  <a:pt x="2146" y="645"/>
                </a:cubicBezTo>
                <a:cubicBezTo>
                  <a:pt x="2150" y="645"/>
                  <a:pt x="2155" y="645"/>
                  <a:pt x="2160" y="647"/>
                </a:cubicBezTo>
                <a:cubicBezTo>
                  <a:pt x="2163" y="648"/>
                  <a:pt x="2167" y="648"/>
                  <a:pt x="2171" y="648"/>
                </a:cubicBezTo>
                <a:cubicBezTo>
                  <a:pt x="2177" y="649"/>
                  <a:pt x="2182" y="649"/>
                  <a:pt x="2188" y="649"/>
                </a:cubicBezTo>
                <a:cubicBezTo>
                  <a:pt x="2191" y="649"/>
                  <a:pt x="2194" y="650"/>
                  <a:pt x="2196" y="652"/>
                </a:cubicBezTo>
                <a:cubicBezTo>
                  <a:pt x="2198" y="653"/>
                  <a:pt x="2199" y="654"/>
                  <a:pt x="2200" y="655"/>
                </a:cubicBezTo>
                <a:cubicBezTo>
                  <a:pt x="2202" y="657"/>
                  <a:pt x="2205" y="658"/>
                  <a:pt x="2208" y="658"/>
                </a:cubicBezTo>
                <a:cubicBezTo>
                  <a:pt x="2209" y="658"/>
                  <a:pt x="2210" y="659"/>
                  <a:pt x="2211" y="659"/>
                </a:cubicBezTo>
                <a:cubicBezTo>
                  <a:pt x="2215" y="659"/>
                  <a:pt x="2218" y="661"/>
                  <a:pt x="2221" y="664"/>
                </a:cubicBezTo>
                <a:cubicBezTo>
                  <a:pt x="2222" y="666"/>
                  <a:pt x="2224" y="667"/>
                  <a:pt x="2227" y="667"/>
                </a:cubicBezTo>
                <a:cubicBezTo>
                  <a:pt x="2233" y="668"/>
                  <a:pt x="2239" y="668"/>
                  <a:pt x="2246" y="668"/>
                </a:cubicBezTo>
                <a:cubicBezTo>
                  <a:pt x="2254" y="668"/>
                  <a:pt x="2263" y="668"/>
                  <a:pt x="2271" y="668"/>
                </a:cubicBezTo>
                <a:cubicBezTo>
                  <a:pt x="2272" y="668"/>
                  <a:pt x="2273" y="669"/>
                  <a:pt x="2274" y="669"/>
                </a:cubicBezTo>
                <a:cubicBezTo>
                  <a:pt x="2274" y="670"/>
                  <a:pt x="2274" y="672"/>
                  <a:pt x="2272" y="673"/>
                </a:cubicBezTo>
                <a:cubicBezTo>
                  <a:pt x="2271" y="674"/>
                  <a:pt x="2270" y="675"/>
                  <a:pt x="2271" y="676"/>
                </a:cubicBezTo>
                <a:cubicBezTo>
                  <a:pt x="2271" y="677"/>
                  <a:pt x="2272" y="677"/>
                  <a:pt x="2273" y="677"/>
                </a:cubicBezTo>
                <a:cubicBezTo>
                  <a:pt x="2279" y="677"/>
                  <a:pt x="2286" y="677"/>
                  <a:pt x="2292" y="677"/>
                </a:cubicBezTo>
                <a:cubicBezTo>
                  <a:pt x="2294" y="676"/>
                  <a:pt x="2297" y="676"/>
                  <a:pt x="2299" y="676"/>
                </a:cubicBezTo>
                <a:cubicBezTo>
                  <a:pt x="2302" y="675"/>
                  <a:pt x="2305" y="675"/>
                  <a:pt x="2308" y="676"/>
                </a:cubicBezTo>
                <a:cubicBezTo>
                  <a:pt x="2312" y="677"/>
                  <a:pt x="2316" y="677"/>
                  <a:pt x="2319" y="675"/>
                </a:cubicBezTo>
                <a:cubicBezTo>
                  <a:pt x="2322" y="674"/>
                  <a:pt x="2325" y="673"/>
                  <a:pt x="2328" y="674"/>
                </a:cubicBezTo>
                <a:cubicBezTo>
                  <a:pt x="2331" y="674"/>
                  <a:pt x="2331" y="675"/>
                  <a:pt x="2330" y="677"/>
                </a:cubicBezTo>
                <a:cubicBezTo>
                  <a:pt x="2329" y="679"/>
                  <a:pt x="2328" y="681"/>
                  <a:pt x="2325" y="681"/>
                </a:cubicBezTo>
                <a:cubicBezTo>
                  <a:pt x="2323" y="682"/>
                  <a:pt x="2320" y="682"/>
                  <a:pt x="2318" y="682"/>
                </a:cubicBezTo>
                <a:cubicBezTo>
                  <a:pt x="2315" y="682"/>
                  <a:pt x="2312" y="683"/>
                  <a:pt x="2309" y="683"/>
                </a:cubicBezTo>
                <a:cubicBezTo>
                  <a:pt x="2302" y="687"/>
                  <a:pt x="2294" y="687"/>
                  <a:pt x="2286" y="687"/>
                </a:cubicBezTo>
                <a:cubicBezTo>
                  <a:pt x="2280" y="687"/>
                  <a:pt x="2273" y="687"/>
                  <a:pt x="2267" y="688"/>
                </a:cubicBezTo>
                <a:cubicBezTo>
                  <a:pt x="2265" y="688"/>
                  <a:pt x="2262" y="688"/>
                  <a:pt x="2260" y="689"/>
                </a:cubicBezTo>
                <a:cubicBezTo>
                  <a:pt x="2256" y="690"/>
                  <a:pt x="2251" y="692"/>
                  <a:pt x="2246" y="692"/>
                </a:cubicBezTo>
                <a:cubicBezTo>
                  <a:pt x="2243" y="692"/>
                  <a:pt x="2239" y="692"/>
                  <a:pt x="2235" y="693"/>
                </a:cubicBezTo>
                <a:cubicBezTo>
                  <a:pt x="2234" y="693"/>
                  <a:pt x="2233" y="693"/>
                  <a:pt x="2233" y="694"/>
                </a:cubicBezTo>
                <a:cubicBezTo>
                  <a:pt x="2233" y="694"/>
                  <a:pt x="2234" y="695"/>
                  <a:pt x="2235" y="695"/>
                </a:cubicBezTo>
                <a:cubicBezTo>
                  <a:pt x="2240" y="695"/>
                  <a:pt x="2245" y="695"/>
                  <a:pt x="2251" y="696"/>
                </a:cubicBezTo>
                <a:cubicBezTo>
                  <a:pt x="2253" y="696"/>
                  <a:pt x="2256" y="696"/>
                  <a:pt x="2258" y="697"/>
                </a:cubicBezTo>
                <a:cubicBezTo>
                  <a:pt x="2260" y="697"/>
                  <a:pt x="2262" y="699"/>
                  <a:pt x="2264" y="700"/>
                </a:cubicBezTo>
                <a:cubicBezTo>
                  <a:pt x="2264" y="701"/>
                  <a:pt x="2264" y="702"/>
                  <a:pt x="2264" y="703"/>
                </a:cubicBezTo>
                <a:cubicBezTo>
                  <a:pt x="2264" y="703"/>
                  <a:pt x="2264" y="704"/>
                  <a:pt x="2263" y="704"/>
                </a:cubicBezTo>
                <a:cubicBezTo>
                  <a:pt x="2262" y="705"/>
                  <a:pt x="2260" y="705"/>
                  <a:pt x="2259" y="705"/>
                </a:cubicBezTo>
                <a:cubicBezTo>
                  <a:pt x="2251" y="705"/>
                  <a:pt x="2243" y="705"/>
                  <a:pt x="2235" y="706"/>
                </a:cubicBezTo>
                <a:cubicBezTo>
                  <a:pt x="2233" y="706"/>
                  <a:pt x="2232" y="708"/>
                  <a:pt x="2233" y="709"/>
                </a:cubicBezTo>
                <a:cubicBezTo>
                  <a:pt x="2233" y="709"/>
                  <a:pt x="2234" y="710"/>
                  <a:pt x="2235" y="710"/>
                </a:cubicBezTo>
                <a:cubicBezTo>
                  <a:pt x="2243" y="711"/>
                  <a:pt x="2252" y="710"/>
                  <a:pt x="2260" y="710"/>
                </a:cubicBezTo>
                <a:cubicBezTo>
                  <a:pt x="2263" y="710"/>
                  <a:pt x="2267" y="710"/>
                  <a:pt x="2270" y="710"/>
                </a:cubicBezTo>
                <a:cubicBezTo>
                  <a:pt x="2271" y="710"/>
                  <a:pt x="2273" y="710"/>
                  <a:pt x="2274" y="711"/>
                </a:cubicBezTo>
                <a:cubicBezTo>
                  <a:pt x="2278" y="712"/>
                  <a:pt x="2282" y="714"/>
                  <a:pt x="2285" y="715"/>
                </a:cubicBezTo>
                <a:cubicBezTo>
                  <a:pt x="2289" y="716"/>
                  <a:pt x="2293" y="714"/>
                  <a:pt x="2297" y="717"/>
                </a:cubicBezTo>
                <a:cubicBezTo>
                  <a:pt x="2297" y="717"/>
                  <a:pt x="2298" y="718"/>
                  <a:pt x="2298" y="718"/>
                </a:cubicBezTo>
                <a:cubicBezTo>
                  <a:pt x="2298" y="719"/>
                  <a:pt x="2297" y="720"/>
                  <a:pt x="2297" y="720"/>
                </a:cubicBezTo>
                <a:cubicBezTo>
                  <a:pt x="2295" y="722"/>
                  <a:pt x="2292" y="724"/>
                  <a:pt x="2289" y="724"/>
                </a:cubicBezTo>
                <a:cubicBezTo>
                  <a:pt x="2285" y="724"/>
                  <a:pt x="2281" y="724"/>
                  <a:pt x="2277" y="724"/>
                </a:cubicBezTo>
                <a:cubicBezTo>
                  <a:pt x="2275" y="725"/>
                  <a:pt x="2272" y="725"/>
                  <a:pt x="2270" y="726"/>
                </a:cubicBezTo>
                <a:cubicBezTo>
                  <a:pt x="2264" y="730"/>
                  <a:pt x="2256" y="729"/>
                  <a:pt x="2250" y="733"/>
                </a:cubicBezTo>
                <a:cubicBezTo>
                  <a:pt x="2235" y="738"/>
                  <a:pt x="2235" y="738"/>
                  <a:pt x="2218" y="739"/>
                </a:cubicBezTo>
                <a:cubicBezTo>
                  <a:pt x="2210" y="739"/>
                  <a:pt x="2201" y="739"/>
                  <a:pt x="2192" y="740"/>
                </a:cubicBezTo>
                <a:cubicBezTo>
                  <a:pt x="2192" y="740"/>
                  <a:pt x="2190" y="741"/>
                  <a:pt x="2190" y="741"/>
                </a:cubicBezTo>
                <a:cubicBezTo>
                  <a:pt x="2191" y="742"/>
                  <a:pt x="2192" y="743"/>
                  <a:pt x="2194" y="743"/>
                </a:cubicBezTo>
                <a:cubicBezTo>
                  <a:pt x="2216" y="743"/>
                  <a:pt x="2238" y="743"/>
                  <a:pt x="2260" y="743"/>
                </a:cubicBezTo>
                <a:cubicBezTo>
                  <a:pt x="2263" y="743"/>
                  <a:pt x="2266" y="742"/>
                  <a:pt x="2269" y="741"/>
                </a:cubicBezTo>
                <a:cubicBezTo>
                  <a:pt x="2269" y="741"/>
                  <a:pt x="2270" y="742"/>
                  <a:pt x="2270" y="743"/>
                </a:cubicBezTo>
                <a:cubicBezTo>
                  <a:pt x="2271" y="743"/>
                  <a:pt x="2271" y="744"/>
                  <a:pt x="2271" y="745"/>
                </a:cubicBezTo>
                <a:cubicBezTo>
                  <a:pt x="2270" y="746"/>
                  <a:pt x="2269" y="747"/>
                  <a:pt x="2267" y="748"/>
                </a:cubicBezTo>
                <a:cubicBezTo>
                  <a:pt x="2263" y="748"/>
                  <a:pt x="2258" y="749"/>
                  <a:pt x="2253" y="749"/>
                </a:cubicBezTo>
                <a:cubicBezTo>
                  <a:pt x="2253" y="749"/>
                  <a:pt x="2251" y="750"/>
                  <a:pt x="2251" y="750"/>
                </a:cubicBezTo>
                <a:cubicBezTo>
                  <a:pt x="2251" y="751"/>
                  <a:pt x="2251" y="753"/>
                  <a:pt x="2252" y="754"/>
                </a:cubicBezTo>
                <a:cubicBezTo>
                  <a:pt x="2259" y="763"/>
                  <a:pt x="2274" y="768"/>
                  <a:pt x="2284" y="765"/>
                </a:cubicBezTo>
                <a:cubicBezTo>
                  <a:pt x="2285" y="765"/>
                  <a:pt x="2287" y="764"/>
                  <a:pt x="2288" y="764"/>
                </a:cubicBezTo>
                <a:cubicBezTo>
                  <a:pt x="2294" y="766"/>
                  <a:pt x="2299" y="765"/>
                  <a:pt x="2304" y="763"/>
                </a:cubicBezTo>
                <a:cubicBezTo>
                  <a:pt x="2306" y="763"/>
                  <a:pt x="2307" y="764"/>
                  <a:pt x="2309" y="765"/>
                </a:cubicBezTo>
                <a:cubicBezTo>
                  <a:pt x="2310" y="765"/>
                  <a:pt x="2311" y="767"/>
                  <a:pt x="2311" y="768"/>
                </a:cubicBezTo>
                <a:cubicBezTo>
                  <a:pt x="2311" y="770"/>
                  <a:pt x="2310" y="771"/>
                  <a:pt x="2309" y="771"/>
                </a:cubicBezTo>
                <a:cubicBezTo>
                  <a:pt x="2307" y="771"/>
                  <a:pt x="2306" y="772"/>
                  <a:pt x="2304" y="772"/>
                </a:cubicBezTo>
                <a:cubicBezTo>
                  <a:pt x="2299" y="772"/>
                  <a:pt x="2295" y="774"/>
                  <a:pt x="2291" y="776"/>
                </a:cubicBezTo>
                <a:cubicBezTo>
                  <a:pt x="2289" y="777"/>
                  <a:pt x="2287" y="779"/>
                  <a:pt x="2286" y="781"/>
                </a:cubicBezTo>
                <a:cubicBezTo>
                  <a:pt x="2284" y="784"/>
                  <a:pt x="2281" y="785"/>
                  <a:pt x="2278" y="786"/>
                </a:cubicBezTo>
                <a:cubicBezTo>
                  <a:pt x="2276" y="786"/>
                  <a:pt x="2274" y="786"/>
                  <a:pt x="2271" y="786"/>
                </a:cubicBezTo>
                <a:cubicBezTo>
                  <a:pt x="2268" y="787"/>
                  <a:pt x="2265" y="787"/>
                  <a:pt x="2262" y="789"/>
                </a:cubicBezTo>
                <a:cubicBezTo>
                  <a:pt x="2259" y="790"/>
                  <a:pt x="2256" y="790"/>
                  <a:pt x="2253" y="790"/>
                </a:cubicBezTo>
                <a:cubicBezTo>
                  <a:pt x="2242" y="791"/>
                  <a:pt x="2231" y="791"/>
                  <a:pt x="2220" y="792"/>
                </a:cubicBezTo>
                <a:cubicBezTo>
                  <a:pt x="2218" y="792"/>
                  <a:pt x="2216" y="793"/>
                  <a:pt x="2214" y="795"/>
                </a:cubicBezTo>
                <a:cubicBezTo>
                  <a:pt x="2214" y="795"/>
                  <a:pt x="2213" y="796"/>
                  <a:pt x="2213" y="797"/>
                </a:cubicBezTo>
                <a:cubicBezTo>
                  <a:pt x="2214" y="797"/>
                  <a:pt x="2214" y="798"/>
                  <a:pt x="2215" y="798"/>
                </a:cubicBezTo>
                <a:cubicBezTo>
                  <a:pt x="2215" y="799"/>
                  <a:pt x="2216" y="799"/>
                  <a:pt x="2217" y="799"/>
                </a:cubicBezTo>
                <a:cubicBezTo>
                  <a:pt x="2227" y="799"/>
                  <a:pt x="2237" y="799"/>
                  <a:pt x="2248" y="799"/>
                </a:cubicBezTo>
                <a:cubicBezTo>
                  <a:pt x="2251" y="799"/>
                  <a:pt x="2255" y="798"/>
                  <a:pt x="2259" y="797"/>
                </a:cubicBezTo>
                <a:cubicBezTo>
                  <a:pt x="2266" y="795"/>
                  <a:pt x="2273" y="795"/>
                  <a:pt x="2280" y="796"/>
                </a:cubicBezTo>
                <a:cubicBezTo>
                  <a:pt x="2282" y="796"/>
                  <a:pt x="2283" y="796"/>
                  <a:pt x="2285" y="797"/>
                </a:cubicBezTo>
                <a:cubicBezTo>
                  <a:pt x="2290" y="799"/>
                  <a:pt x="2295" y="799"/>
                  <a:pt x="2301" y="800"/>
                </a:cubicBezTo>
                <a:cubicBezTo>
                  <a:pt x="2305" y="800"/>
                  <a:pt x="2310" y="799"/>
                  <a:pt x="2315" y="801"/>
                </a:cubicBezTo>
                <a:cubicBezTo>
                  <a:pt x="2315" y="801"/>
                  <a:pt x="2316" y="802"/>
                  <a:pt x="2316" y="802"/>
                </a:cubicBezTo>
                <a:cubicBezTo>
                  <a:pt x="2316" y="803"/>
                  <a:pt x="2315" y="804"/>
                  <a:pt x="2315" y="804"/>
                </a:cubicBezTo>
                <a:cubicBezTo>
                  <a:pt x="2312" y="805"/>
                  <a:pt x="2309" y="807"/>
                  <a:pt x="2307" y="810"/>
                </a:cubicBezTo>
                <a:cubicBezTo>
                  <a:pt x="2305" y="812"/>
                  <a:pt x="2306" y="817"/>
                  <a:pt x="2308" y="818"/>
                </a:cubicBezTo>
                <a:cubicBezTo>
                  <a:pt x="2312" y="820"/>
                  <a:pt x="2315" y="821"/>
                  <a:pt x="2319" y="823"/>
                </a:cubicBezTo>
                <a:cubicBezTo>
                  <a:pt x="2321" y="824"/>
                  <a:pt x="2321" y="826"/>
                  <a:pt x="2320" y="829"/>
                </a:cubicBezTo>
                <a:cubicBezTo>
                  <a:pt x="2319" y="830"/>
                  <a:pt x="2319" y="832"/>
                  <a:pt x="2318" y="833"/>
                </a:cubicBezTo>
                <a:cubicBezTo>
                  <a:pt x="2317" y="834"/>
                  <a:pt x="2315" y="836"/>
                  <a:pt x="2314" y="836"/>
                </a:cubicBezTo>
                <a:cubicBezTo>
                  <a:pt x="2308" y="838"/>
                  <a:pt x="2302" y="838"/>
                  <a:pt x="2296" y="841"/>
                </a:cubicBezTo>
                <a:cubicBezTo>
                  <a:pt x="2292" y="841"/>
                  <a:pt x="2288" y="842"/>
                  <a:pt x="2284" y="842"/>
                </a:cubicBezTo>
                <a:cubicBezTo>
                  <a:pt x="2282" y="842"/>
                  <a:pt x="2280" y="842"/>
                  <a:pt x="2277" y="843"/>
                </a:cubicBezTo>
                <a:cubicBezTo>
                  <a:pt x="2276" y="843"/>
                  <a:pt x="2275" y="844"/>
                  <a:pt x="2273" y="845"/>
                </a:cubicBezTo>
                <a:cubicBezTo>
                  <a:pt x="2272" y="846"/>
                  <a:pt x="2273" y="848"/>
                  <a:pt x="2276" y="851"/>
                </a:cubicBezTo>
                <a:cubicBezTo>
                  <a:pt x="2277" y="852"/>
                  <a:pt x="2278" y="853"/>
                  <a:pt x="2279" y="854"/>
                </a:cubicBezTo>
                <a:cubicBezTo>
                  <a:pt x="2277" y="855"/>
                  <a:pt x="2276" y="855"/>
                  <a:pt x="2275" y="856"/>
                </a:cubicBezTo>
                <a:cubicBezTo>
                  <a:pt x="2273" y="856"/>
                  <a:pt x="2272" y="857"/>
                  <a:pt x="2270" y="857"/>
                </a:cubicBezTo>
                <a:cubicBezTo>
                  <a:pt x="2269" y="858"/>
                  <a:pt x="2268" y="860"/>
                  <a:pt x="2268" y="861"/>
                </a:cubicBezTo>
                <a:cubicBezTo>
                  <a:pt x="2268" y="863"/>
                  <a:pt x="2269" y="864"/>
                  <a:pt x="2271" y="864"/>
                </a:cubicBezTo>
                <a:cubicBezTo>
                  <a:pt x="2273" y="865"/>
                  <a:pt x="2276" y="865"/>
                  <a:pt x="2278" y="865"/>
                </a:cubicBezTo>
                <a:cubicBezTo>
                  <a:pt x="2282" y="866"/>
                  <a:pt x="2286" y="866"/>
                  <a:pt x="2290" y="866"/>
                </a:cubicBezTo>
                <a:cubicBezTo>
                  <a:pt x="2292" y="866"/>
                  <a:pt x="2294" y="867"/>
                  <a:pt x="2296" y="869"/>
                </a:cubicBezTo>
                <a:cubicBezTo>
                  <a:pt x="2298" y="871"/>
                  <a:pt x="2298" y="874"/>
                  <a:pt x="2295" y="875"/>
                </a:cubicBezTo>
                <a:cubicBezTo>
                  <a:pt x="2294" y="876"/>
                  <a:pt x="2293" y="876"/>
                  <a:pt x="2291" y="877"/>
                </a:cubicBezTo>
                <a:cubicBezTo>
                  <a:pt x="2290" y="878"/>
                  <a:pt x="2289" y="879"/>
                  <a:pt x="2287" y="879"/>
                </a:cubicBezTo>
                <a:cubicBezTo>
                  <a:pt x="2276" y="880"/>
                  <a:pt x="2266" y="885"/>
                  <a:pt x="2255" y="885"/>
                </a:cubicBezTo>
                <a:cubicBezTo>
                  <a:pt x="2253" y="885"/>
                  <a:pt x="2250" y="885"/>
                  <a:pt x="2248" y="885"/>
                </a:cubicBezTo>
                <a:cubicBezTo>
                  <a:pt x="2243" y="885"/>
                  <a:pt x="2239" y="887"/>
                  <a:pt x="2235" y="889"/>
                </a:cubicBezTo>
                <a:cubicBezTo>
                  <a:pt x="2233" y="890"/>
                  <a:pt x="2232" y="892"/>
                  <a:pt x="2233" y="893"/>
                </a:cubicBezTo>
                <a:cubicBezTo>
                  <a:pt x="2234" y="893"/>
                  <a:pt x="2234" y="894"/>
                  <a:pt x="2235" y="894"/>
                </a:cubicBezTo>
                <a:cubicBezTo>
                  <a:pt x="2241" y="895"/>
                  <a:pt x="2248" y="894"/>
                  <a:pt x="2254" y="894"/>
                </a:cubicBezTo>
                <a:cubicBezTo>
                  <a:pt x="2257" y="894"/>
                  <a:pt x="2260" y="894"/>
                  <a:pt x="2263" y="894"/>
                </a:cubicBezTo>
                <a:cubicBezTo>
                  <a:pt x="2267" y="894"/>
                  <a:pt x="2271" y="895"/>
                  <a:pt x="2274" y="898"/>
                </a:cubicBezTo>
                <a:cubicBezTo>
                  <a:pt x="2277" y="901"/>
                  <a:pt x="2280" y="903"/>
                  <a:pt x="2284" y="903"/>
                </a:cubicBezTo>
                <a:cubicBezTo>
                  <a:pt x="2289" y="903"/>
                  <a:pt x="2294" y="903"/>
                  <a:pt x="2298" y="904"/>
                </a:cubicBezTo>
                <a:cubicBezTo>
                  <a:pt x="2299" y="904"/>
                  <a:pt x="2300" y="904"/>
                  <a:pt x="2301" y="905"/>
                </a:cubicBezTo>
                <a:cubicBezTo>
                  <a:pt x="2301" y="905"/>
                  <a:pt x="2301" y="906"/>
                  <a:pt x="2301" y="906"/>
                </a:cubicBezTo>
                <a:cubicBezTo>
                  <a:pt x="2300" y="906"/>
                  <a:pt x="2300" y="907"/>
                  <a:pt x="2299" y="907"/>
                </a:cubicBezTo>
                <a:cubicBezTo>
                  <a:pt x="2294" y="908"/>
                  <a:pt x="2288" y="909"/>
                  <a:pt x="2283" y="911"/>
                </a:cubicBezTo>
                <a:cubicBezTo>
                  <a:pt x="2278" y="913"/>
                  <a:pt x="2272" y="913"/>
                  <a:pt x="2267" y="914"/>
                </a:cubicBezTo>
                <a:cubicBezTo>
                  <a:pt x="2264" y="914"/>
                  <a:pt x="2261" y="916"/>
                  <a:pt x="2258" y="917"/>
                </a:cubicBezTo>
                <a:cubicBezTo>
                  <a:pt x="2257" y="918"/>
                  <a:pt x="2256" y="919"/>
                  <a:pt x="2256" y="920"/>
                </a:cubicBezTo>
                <a:cubicBezTo>
                  <a:pt x="2256" y="921"/>
                  <a:pt x="2257" y="921"/>
                  <a:pt x="2258" y="921"/>
                </a:cubicBezTo>
                <a:cubicBezTo>
                  <a:pt x="2265" y="922"/>
                  <a:pt x="2272" y="922"/>
                  <a:pt x="2279" y="922"/>
                </a:cubicBezTo>
                <a:cubicBezTo>
                  <a:pt x="2281" y="922"/>
                  <a:pt x="2282" y="923"/>
                  <a:pt x="2283" y="924"/>
                </a:cubicBezTo>
                <a:cubicBezTo>
                  <a:pt x="2284" y="924"/>
                  <a:pt x="2283" y="926"/>
                  <a:pt x="2283" y="926"/>
                </a:cubicBezTo>
                <a:cubicBezTo>
                  <a:pt x="2281" y="930"/>
                  <a:pt x="2281" y="934"/>
                  <a:pt x="2285" y="937"/>
                </a:cubicBezTo>
                <a:cubicBezTo>
                  <a:pt x="2287" y="939"/>
                  <a:pt x="2289" y="940"/>
                  <a:pt x="2291" y="940"/>
                </a:cubicBezTo>
                <a:cubicBezTo>
                  <a:pt x="2293" y="940"/>
                  <a:pt x="2296" y="940"/>
                  <a:pt x="2298" y="941"/>
                </a:cubicBezTo>
                <a:cubicBezTo>
                  <a:pt x="2300" y="941"/>
                  <a:pt x="2303" y="941"/>
                  <a:pt x="2305" y="942"/>
                </a:cubicBezTo>
                <a:cubicBezTo>
                  <a:pt x="2305" y="942"/>
                  <a:pt x="2306" y="942"/>
                  <a:pt x="2307" y="943"/>
                </a:cubicBezTo>
                <a:cubicBezTo>
                  <a:pt x="2306" y="943"/>
                  <a:pt x="2305" y="944"/>
                  <a:pt x="2305" y="944"/>
                </a:cubicBezTo>
                <a:cubicBezTo>
                  <a:pt x="2299" y="945"/>
                  <a:pt x="2294" y="945"/>
                  <a:pt x="2288" y="946"/>
                </a:cubicBezTo>
                <a:cubicBezTo>
                  <a:pt x="2284" y="946"/>
                  <a:pt x="2279" y="947"/>
                  <a:pt x="2275" y="949"/>
                </a:cubicBezTo>
                <a:cubicBezTo>
                  <a:pt x="2272" y="950"/>
                  <a:pt x="2269" y="952"/>
                  <a:pt x="2266" y="953"/>
                </a:cubicBezTo>
                <a:cubicBezTo>
                  <a:pt x="2264" y="954"/>
                  <a:pt x="2262" y="954"/>
                  <a:pt x="2259" y="954"/>
                </a:cubicBezTo>
                <a:cubicBezTo>
                  <a:pt x="2255" y="955"/>
                  <a:pt x="2250" y="955"/>
                  <a:pt x="2245" y="955"/>
                </a:cubicBezTo>
                <a:cubicBezTo>
                  <a:pt x="2238" y="956"/>
                  <a:pt x="2231" y="957"/>
                  <a:pt x="2224" y="959"/>
                </a:cubicBezTo>
                <a:cubicBezTo>
                  <a:pt x="2218" y="960"/>
                  <a:pt x="2210" y="960"/>
                  <a:pt x="2204" y="961"/>
                </a:cubicBezTo>
                <a:cubicBezTo>
                  <a:pt x="2197" y="964"/>
                  <a:pt x="2190" y="964"/>
                  <a:pt x="2183" y="965"/>
                </a:cubicBezTo>
                <a:cubicBezTo>
                  <a:pt x="2180" y="965"/>
                  <a:pt x="2176" y="965"/>
                  <a:pt x="2173" y="965"/>
                </a:cubicBezTo>
                <a:cubicBezTo>
                  <a:pt x="2168" y="965"/>
                  <a:pt x="2163" y="967"/>
                  <a:pt x="2158" y="970"/>
                </a:cubicBezTo>
                <a:cubicBezTo>
                  <a:pt x="2157" y="970"/>
                  <a:pt x="2157" y="971"/>
                  <a:pt x="2157" y="972"/>
                </a:cubicBezTo>
                <a:cubicBezTo>
                  <a:pt x="2157" y="972"/>
                  <a:pt x="2158" y="973"/>
                  <a:pt x="2158" y="973"/>
                </a:cubicBezTo>
                <a:cubicBezTo>
                  <a:pt x="2160" y="973"/>
                  <a:pt x="2161" y="974"/>
                  <a:pt x="2163" y="974"/>
                </a:cubicBezTo>
                <a:cubicBezTo>
                  <a:pt x="2174" y="974"/>
                  <a:pt x="2185" y="974"/>
                  <a:pt x="2196" y="974"/>
                </a:cubicBezTo>
                <a:cubicBezTo>
                  <a:pt x="2200" y="974"/>
                  <a:pt x="2204" y="974"/>
                  <a:pt x="2208" y="974"/>
                </a:cubicBezTo>
                <a:cubicBezTo>
                  <a:pt x="2211" y="974"/>
                  <a:pt x="2214" y="975"/>
                  <a:pt x="2217" y="976"/>
                </a:cubicBezTo>
                <a:cubicBezTo>
                  <a:pt x="2219" y="977"/>
                  <a:pt x="2221" y="977"/>
                  <a:pt x="2223" y="977"/>
                </a:cubicBezTo>
                <a:cubicBezTo>
                  <a:pt x="2229" y="974"/>
                  <a:pt x="2235" y="973"/>
                  <a:pt x="2242" y="973"/>
                </a:cubicBezTo>
                <a:cubicBezTo>
                  <a:pt x="2246" y="973"/>
                  <a:pt x="2250" y="973"/>
                  <a:pt x="2253" y="973"/>
                </a:cubicBezTo>
                <a:cubicBezTo>
                  <a:pt x="2256" y="973"/>
                  <a:pt x="2258" y="972"/>
                  <a:pt x="2260" y="972"/>
                </a:cubicBezTo>
                <a:cubicBezTo>
                  <a:pt x="2265" y="970"/>
                  <a:pt x="2269" y="969"/>
                  <a:pt x="2274" y="969"/>
                </a:cubicBezTo>
                <a:cubicBezTo>
                  <a:pt x="2286" y="969"/>
                  <a:pt x="2298" y="969"/>
                  <a:pt x="2309" y="968"/>
                </a:cubicBezTo>
                <a:cubicBezTo>
                  <a:pt x="2312" y="968"/>
                  <a:pt x="2316" y="969"/>
                  <a:pt x="2319" y="969"/>
                </a:cubicBezTo>
                <a:cubicBezTo>
                  <a:pt x="2319" y="969"/>
                  <a:pt x="2320" y="970"/>
                  <a:pt x="2321" y="970"/>
                </a:cubicBezTo>
                <a:cubicBezTo>
                  <a:pt x="2321" y="972"/>
                  <a:pt x="2321" y="973"/>
                  <a:pt x="2320" y="974"/>
                </a:cubicBezTo>
                <a:cubicBezTo>
                  <a:pt x="2318" y="978"/>
                  <a:pt x="2314" y="979"/>
                  <a:pt x="2310" y="980"/>
                </a:cubicBezTo>
                <a:cubicBezTo>
                  <a:pt x="2307" y="982"/>
                  <a:pt x="2304" y="983"/>
                  <a:pt x="2301" y="983"/>
                </a:cubicBezTo>
                <a:cubicBezTo>
                  <a:pt x="2297" y="983"/>
                  <a:pt x="2292" y="984"/>
                  <a:pt x="2287" y="984"/>
                </a:cubicBezTo>
                <a:cubicBezTo>
                  <a:pt x="2284" y="984"/>
                  <a:pt x="2281" y="984"/>
                  <a:pt x="2278" y="985"/>
                </a:cubicBezTo>
                <a:cubicBezTo>
                  <a:pt x="2273" y="987"/>
                  <a:pt x="2267" y="988"/>
                  <a:pt x="2262" y="988"/>
                </a:cubicBezTo>
                <a:cubicBezTo>
                  <a:pt x="2257" y="988"/>
                  <a:pt x="2252" y="988"/>
                  <a:pt x="2248" y="988"/>
                </a:cubicBezTo>
                <a:cubicBezTo>
                  <a:pt x="2245" y="989"/>
                  <a:pt x="2241" y="989"/>
                  <a:pt x="2239" y="990"/>
                </a:cubicBezTo>
                <a:cubicBezTo>
                  <a:pt x="2235" y="992"/>
                  <a:pt x="2231" y="992"/>
                  <a:pt x="2227" y="993"/>
                </a:cubicBezTo>
                <a:cubicBezTo>
                  <a:pt x="2221" y="993"/>
                  <a:pt x="2215" y="993"/>
                  <a:pt x="2208" y="993"/>
                </a:cubicBezTo>
                <a:cubicBezTo>
                  <a:pt x="2204" y="994"/>
                  <a:pt x="2201" y="995"/>
                  <a:pt x="2197" y="997"/>
                </a:cubicBezTo>
                <a:cubicBezTo>
                  <a:pt x="2195" y="998"/>
                  <a:pt x="2195" y="999"/>
                  <a:pt x="2196" y="1000"/>
                </a:cubicBezTo>
                <a:cubicBezTo>
                  <a:pt x="2196" y="1000"/>
                  <a:pt x="2197" y="1000"/>
                  <a:pt x="2198" y="1001"/>
                </a:cubicBezTo>
                <a:cubicBezTo>
                  <a:pt x="2199" y="1001"/>
                  <a:pt x="2200" y="1001"/>
                  <a:pt x="2200" y="1001"/>
                </a:cubicBezTo>
                <a:cubicBezTo>
                  <a:pt x="2204" y="1000"/>
                  <a:pt x="2208" y="998"/>
                  <a:pt x="2212" y="998"/>
                </a:cubicBezTo>
                <a:cubicBezTo>
                  <a:pt x="2218" y="997"/>
                  <a:pt x="2224" y="997"/>
                  <a:pt x="2230" y="997"/>
                </a:cubicBezTo>
                <a:cubicBezTo>
                  <a:pt x="2238" y="997"/>
                  <a:pt x="2246" y="997"/>
                  <a:pt x="2254" y="997"/>
                </a:cubicBezTo>
                <a:cubicBezTo>
                  <a:pt x="2260" y="997"/>
                  <a:pt x="2266" y="999"/>
                  <a:pt x="2272" y="1002"/>
                </a:cubicBezTo>
                <a:cubicBezTo>
                  <a:pt x="2272" y="1002"/>
                  <a:pt x="2273" y="1003"/>
                  <a:pt x="2273" y="1003"/>
                </a:cubicBezTo>
                <a:cubicBezTo>
                  <a:pt x="2274" y="1005"/>
                  <a:pt x="2273" y="1006"/>
                  <a:pt x="2271" y="1006"/>
                </a:cubicBezTo>
                <a:cubicBezTo>
                  <a:pt x="2266" y="1007"/>
                  <a:pt x="2262" y="1006"/>
                  <a:pt x="2257" y="1008"/>
                </a:cubicBezTo>
                <a:cubicBezTo>
                  <a:pt x="2257" y="1008"/>
                  <a:pt x="2257" y="1009"/>
                  <a:pt x="2256" y="1009"/>
                </a:cubicBezTo>
                <a:cubicBezTo>
                  <a:pt x="2260" y="1011"/>
                  <a:pt x="2272" y="1015"/>
                  <a:pt x="2274" y="1015"/>
                </a:cubicBezTo>
                <a:cubicBezTo>
                  <a:pt x="2275" y="1015"/>
                  <a:pt x="2276" y="1015"/>
                  <a:pt x="2276" y="1015"/>
                </a:cubicBezTo>
                <a:cubicBezTo>
                  <a:pt x="2279" y="1014"/>
                  <a:pt x="2281" y="1014"/>
                  <a:pt x="2283" y="1013"/>
                </a:cubicBezTo>
                <a:cubicBezTo>
                  <a:pt x="2287" y="1011"/>
                  <a:pt x="2291" y="1012"/>
                  <a:pt x="2295" y="1012"/>
                </a:cubicBezTo>
                <a:cubicBezTo>
                  <a:pt x="2295" y="1012"/>
                  <a:pt x="2296" y="1012"/>
                  <a:pt x="2297" y="1013"/>
                </a:cubicBezTo>
                <a:cubicBezTo>
                  <a:pt x="2297" y="1014"/>
                  <a:pt x="2296" y="1015"/>
                  <a:pt x="2295" y="1016"/>
                </a:cubicBezTo>
                <a:cubicBezTo>
                  <a:pt x="2290" y="1018"/>
                  <a:pt x="2285" y="1021"/>
                  <a:pt x="2280" y="1023"/>
                </a:cubicBezTo>
                <a:cubicBezTo>
                  <a:pt x="2278" y="1024"/>
                  <a:pt x="2276" y="1025"/>
                  <a:pt x="2273" y="1025"/>
                </a:cubicBezTo>
                <a:cubicBezTo>
                  <a:pt x="2264" y="1027"/>
                  <a:pt x="2255" y="1031"/>
                  <a:pt x="2246" y="1032"/>
                </a:cubicBezTo>
                <a:cubicBezTo>
                  <a:pt x="2238" y="1035"/>
                  <a:pt x="2229" y="1035"/>
                  <a:pt x="2221" y="1039"/>
                </a:cubicBezTo>
                <a:cubicBezTo>
                  <a:pt x="2219" y="1040"/>
                  <a:pt x="2217" y="1039"/>
                  <a:pt x="2214" y="1040"/>
                </a:cubicBezTo>
                <a:cubicBezTo>
                  <a:pt x="2212" y="1040"/>
                  <a:pt x="2210" y="1040"/>
                  <a:pt x="2207" y="1042"/>
                </a:cubicBezTo>
                <a:cubicBezTo>
                  <a:pt x="2203" y="1044"/>
                  <a:pt x="2199" y="1045"/>
                  <a:pt x="2194" y="1045"/>
                </a:cubicBezTo>
                <a:cubicBezTo>
                  <a:pt x="2191" y="1045"/>
                  <a:pt x="2188" y="1046"/>
                  <a:pt x="2185" y="1048"/>
                </a:cubicBezTo>
                <a:cubicBezTo>
                  <a:pt x="2183" y="1050"/>
                  <a:pt x="2180" y="1052"/>
                  <a:pt x="2177" y="1053"/>
                </a:cubicBezTo>
                <a:cubicBezTo>
                  <a:pt x="2174" y="1053"/>
                  <a:pt x="2171" y="1053"/>
                  <a:pt x="2168" y="1054"/>
                </a:cubicBezTo>
                <a:cubicBezTo>
                  <a:pt x="2161" y="1057"/>
                  <a:pt x="2153" y="1058"/>
                  <a:pt x="2145" y="1058"/>
                </a:cubicBezTo>
                <a:cubicBezTo>
                  <a:pt x="2140" y="1058"/>
                  <a:pt x="2136" y="1059"/>
                  <a:pt x="2131" y="1061"/>
                </a:cubicBezTo>
                <a:cubicBezTo>
                  <a:pt x="2129" y="1062"/>
                  <a:pt x="2127" y="1063"/>
                  <a:pt x="2125" y="1063"/>
                </a:cubicBezTo>
                <a:cubicBezTo>
                  <a:pt x="2119" y="1064"/>
                  <a:pt x="2114" y="1065"/>
                  <a:pt x="2109" y="1067"/>
                </a:cubicBezTo>
                <a:cubicBezTo>
                  <a:pt x="2104" y="1068"/>
                  <a:pt x="2100" y="1069"/>
                  <a:pt x="2095" y="1071"/>
                </a:cubicBezTo>
                <a:cubicBezTo>
                  <a:pt x="2092" y="1073"/>
                  <a:pt x="2088" y="1073"/>
                  <a:pt x="2084" y="1073"/>
                </a:cubicBezTo>
                <a:cubicBezTo>
                  <a:pt x="2081" y="1073"/>
                  <a:pt x="2078" y="1074"/>
                  <a:pt x="2075" y="1075"/>
                </a:cubicBezTo>
                <a:cubicBezTo>
                  <a:pt x="2071" y="1076"/>
                  <a:pt x="2067" y="1077"/>
                  <a:pt x="2063" y="1077"/>
                </a:cubicBezTo>
                <a:cubicBezTo>
                  <a:pt x="2062" y="1076"/>
                  <a:pt x="2060" y="1076"/>
                  <a:pt x="2058" y="1076"/>
                </a:cubicBezTo>
                <a:cubicBezTo>
                  <a:pt x="2055" y="1077"/>
                  <a:pt x="2052" y="1077"/>
                  <a:pt x="2049" y="1078"/>
                </a:cubicBezTo>
                <a:cubicBezTo>
                  <a:pt x="2043" y="1081"/>
                  <a:pt x="2037" y="1085"/>
                  <a:pt x="2030" y="1086"/>
                </a:cubicBezTo>
                <a:cubicBezTo>
                  <a:pt x="2023" y="1087"/>
                  <a:pt x="2017" y="1087"/>
                  <a:pt x="2011" y="1087"/>
                </a:cubicBezTo>
                <a:cubicBezTo>
                  <a:pt x="2009" y="1088"/>
                  <a:pt x="2008" y="1088"/>
                  <a:pt x="2006" y="1088"/>
                </a:cubicBezTo>
                <a:cubicBezTo>
                  <a:pt x="1998" y="1091"/>
                  <a:pt x="1989" y="1091"/>
                  <a:pt x="1981" y="1091"/>
                </a:cubicBezTo>
                <a:cubicBezTo>
                  <a:pt x="1974" y="1091"/>
                  <a:pt x="1967" y="1091"/>
                  <a:pt x="1960" y="1091"/>
                </a:cubicBezTo>
                <a:cubicBezTo>
                  <a:pt x="1956" y="1091"/>
                  <a:pt x="1952" y="1092"/>
                  <a:pt x="1948" y="1093"/>
                </a:cubicBezTo>
                <a:cubicBezTo>
                  <a:pt x="1944" y="1095"/>
                  <a:pt x="1940" y="1095"/>
                  <a:pt x="1937" y="1095"/>
                </a:cubicBezTo>
                <a:cubicBezTo>
                  <a:pt x="1915" y="1095"/>
                  <a:pt x="1893" y="1096"/>
                  <a:pt x="1871" y="1096"/>
                </a:cubicBezTo>
                <a:cubicBezTo>
                  <a:pt x="1862" y="1096"/>
                  <a:pt x="1854" y="1096"/>
                  <a:pt x="1845" y="1096"/>
                </a:cubicBezTo>
                <a:cubicBezTo>
                  <a:pt x="1837" y="1096"/>
                  <a:pt x="1829" y="1097"/>
                  <a:pt x="1821" y="1096"/>
                </a:cubicBezTo>
                <a:cubicBezTo>
                  <a:pt x="1821" y="1096"/>
                  <a:pt x="1820" y="1095"/>
                  <a:pt x="1819" y="1096"/>
                </a:cubicBezTo>
                <a:cubicBezTo>
                  <a:pt x="1800" y="1097"/>
                  <a:pt x="1780" y="1096"/>
                  <a:pt x="1760" y="1097"/>
                </a:cubicBezTo>
                <a:cubicBezTo>
                  <a:pt x="1757" y="1097"/>
                  <a:pt x="1753" y="1097"/>
                  <a:pt x="1749" y="1099"/>
                </a:cubicBezTo>
                <a:cubicBezTo>
                  <a:pt x="1747" y="1099"/>
                  <a:pt x="1744" y="1100"/>
                  <a:pt x="1742" y="1099"/>
                </a:cubicBezTo>
                <a:cubicBezTo>
                  <a:pt x="1734" y="1096"/>
                  <a:pt x="1725" y="1096"/>
                  <a:pt x="1717" y="1098"/>
                </a:cubicBezTo>
                <a:cubicBezTo>
                  <a:pt x="1714" y="1098"/>
                  <a:pt x="1712" y="1096"/>
                  <a:pt x="1712" y="1094"/>
                </a:cubicBezTo>
                <a:cubicBezTo>
                  <a:pt x="1713" y="1090"/>
                  <a:pt x="1715" y="1087"/>
                  <a:pt x="1718" y="1087"/>
                </a:cubicBezTo>
                <a:cubicBezTo>
                  <a:pt x="1720" y="1087"/>
                  <a:pt x="1722" y="1086"/>
                  <a:pt x="1725" y="1086"/>
                </a:cubicBezTo>
                <a:cubicBezTo>
                  <a:pt x="1730" y="1086"/>
                  <a:pt x="1736" y="1086"/>
                  <a:pt x="1741" y="1086"/>
                </a:cubicBezTo>
                <a:cubicBezTo>
                  <a:pt x="1748" y="1086"/>
                  <a:pt x="1755" y="1085"/>
                  <a:pt x="1761" y="1081"/>
                </a:cubicBezTo>
                <a:cubicBezTo>
                  <a:pt x="1765" y="1079"/>
                  <a:pt x="1768" y="1079"/>
                  <a:pt x="1772" y="1081"/>
                </a:cubicBezTo>
                <a:cubicBezTo>
                  <a:pt x="1776" y="1082"/>
                  <a:pt x="1778" y="1079"/>
                  <a:pt x="1780" y="1077"/>
                </a:cubicBezTo>
                <a:cubicBezTo>
                  <a:pt x="1781" y="1075"/>
                  <a:pt x="1781" y="1074"/>
                  <a:pt x="1779" y="1073"/>
                </a:cubicBezTo>
                <a:cubicBezTo>
                  <a:pt x="1778" y="1072"/>
                  <a:pt x="1776" y="1071"/>
                  <a:pt x="1776" y="1070"/>
                </a:cubicBezTo>
                <a:cubicBezTo>
                  <a:pt x="1776" y="1068"/>
                  <a:pt x="1777" y="1067"/>
                  <a:pt x="1778" y="1066"/>
                </a:cubicBezTo>
                <a:cubicBezTo>
                  <a:pt x="1778" y="1065"/>
                  <a:pt x="1779" y="1065"/>
                  <a:pt x="1779" y="1064"/>
                </a:cubicBezTo>
                <a:cubicBezTo>
                  <a:pt x="1781" y="1061"/>
                  <a:pt x="1781" y="1059"/>
                  <a:pt x="1778" y="1059"/>
                </a:cubicBezTo>
                <a:cubicBezTo>
                  <a:pt x="1772" y="1059"/>
                  <a:pt x="1765" y="1058"/>
                  <a:pt x="1759" y="1058"/>
                </a:cubicBezTo>
                <a:cubicBezTo>
                  <a:pt x="1760" y="1059"/>
                  <a:pt x="1760" y="1059"/>
                  <a:pt x="1760" y="1059"/>
                </a:cubicBezTo>
                <a:cubicBezTo>
                  <a:pt x="1761" y="1055"/>
                  <a:pt x="1763" y="1054"/>
                  <a:pt x="1767" y="1053"/>
                </a:cubicBezTo>
                <a:cubicBezTo>
                  <a:pt x="1770" y="1053"/>
                  <a:pt x="1774" y="1053"/>
                  <a:pt x="1778" y="1051"/>
                </a:cubicBezTo>
                <a:cubicBezTo>
                  <a:pt x="1779" y="1050"/>
                  <a:pt x="1781" y="1049"/>
                  <a:pt x="1781" y="1047"/>
                </a:cubicBezTo>
                <a:cubicBezTo>
                  <a:pt x="1781" y="1046"/>
                  <a:pt x="1781" y="1044"/>
                  <a:pt x="1780" y="1043"/>
                </a:cubicBezTo>
                <a:cubicBezTo>
                  <a:pt x="1780" y="1042"/>
                  <a:pt x="1780" y="1042"/>
                  <a:pt x="1780" y="1041"/>
                </a:cubicBezTo>
                <a:cubicBezTo>
                  <a:pt x="1780" y="1040"/>
                  <a:pt x="1781" y="1039"/>
                  <a:pt x="1781" y="1039"/>
                </a:cubicBezTo>
                <a:cubicBezTo>
                  <a:pt x="1786" y="1034"/>
                  <a:pt x="1791" y="1034"/>
                  <a:pt x="1797" y="1035"/>
                </a:cubicBezTo>
                <a:cubicBezTo>
                  <a:pt x="1798" y="1035"/>
                  <a:pt x="1800" y="1036"/>
                  <a:pt x="1799" y="1038"/>
                </a:cubicBezTo>
                <a:cubicBezTo>
                  <a:pt x="1799" y="1040"/>
                  <a:pt x="1799" y="1042"/>
                  <a:pt x="1802" y="1044"/>
                </a:cubicBezTo>
                <a:cubicBezTo>
                  <a:pt x="1805" y="1046"/>
                  <a:pt x="1805" y="1046"/>
                  <a:pt x="1802" y="1049"/>
                </a:cubicBezTo>
                <a:cubicBezTo>
                  <a:pt x="1801" y="1050"/>
                  <a:pt x="1800" y="1051"/>
                  <a:pt x="1801" y="1052"/>
                </a:cubicBezTo>
                <a:cubicBezTo>
                  <a:pt x="1801" y="1052"/>
                  <a:pt x="1802" y="1052"/>
                  <a:pt x="1803" y="1052"/>
                </a:cubicBezTo>
                <a:cubicBezTo>
                  <a:pt x="1806" y="1052"/>
                  <a:pt x="1809" y="1052"/>
                  <a:pt x="1813" y="1052"/>
                </a:cubicBezTo>
                <a:cubicBezTo>
                  <a:pt x="1818" y="1049"/>
                  <a:pt x="1825" y="1050"/>
                  <a:pt x="1831" y="1048"/>
                </a:cubicBezTo>
                <a:cubicBezTo>
                  <a:pt x="1831" y="1048"/>
                  <a:pt x="1832" y="1047"/>
                  <a:pt x="1833" y="1047"/>
                </a:cubicBezTo>
                <a:cubicBezTo>
                  <a:pt x="1832" y="1046"/>
                  <a:pt x="1832" y="1045"/>
                  <a:pt x="1831" y="1045"/>
                </a:cubicBezTo>
                <a:cubicBezTo>
                  <a:pt x="1828" y="1043"/>
                  <a:pt x="1824" y="1043"/>
                  <a:pt x="1820" y="1042"/>
                </a:cubicBezTo>
                <a:cubicBezTo>
                  <a:pt x="1817" y="1040"/>
                  <a:pt x="1814" y="1040"/>
                  <a:pt x="1811" y="1039"/>
                </a:cubicBezTo>
                <a:cubicBezTo>
                  <a:pt x="1809" y="1038"/>
                  <a:pt x="1808" y="1037"/>
                  <a:pt x="1810" y="1036"/>
                </a:cubicBezTo>
                <a:cubicBezTo>
                  <a:pt x="1810" y="1035"/>
                  <a:pt x="1811" y="1035"/>
                  <a:pt x="1812" y="1034"/>
                </a:cubicBezTo>
                <a:cubicBezTo>
                  <a:pt x="1815" y="1032"/>
                  <a:pt x="1819" y="1032"/>
                  <a:pt x="1823" y="1033"/>
                </a:cubicBezTo>
                <a:cubicBezTo>
                  <a:pt x="1826" y="1035"/>
                  <a:pt x="1830" y="1035"/>
                  <a:pt x="1834" y="1033"/>
                </a:cubicBezTo>
                <a:cubicBezTo>
                  <a:pt x="1838" y="1031"/>
                  <a:pt x="1843" y="1030"/>
                  <a:pt x="1848" y="1030"/>
                </a:cubicBezTo>
                <a:cubicBezTo>
                  <a:pt x="1853" y="1030"/>
                  <a:pt x="1859" y="1031"/>
                  <a:pt x="1864" y="1030"/>
                </a:cubicBezTo>
                <a:cubicBezTo>
                  <a:pt x="1871" y="1029"/>
                  <a:pt x="1878" y="1030"/>
                  <a:pt x="1885" y="1033"/>
                </a:cubicBezTo>
                <a:cubicBezTo>
                  <a:pt x="1887" y="1034"/>
                  <a:pt x="1889" y="1034"/>
                  <a:pt x="1892" y="1035"/>
                </a:cubicBezTo>
                <a:cubicBezTo>
                  <a:pt x="1893" y="1035"/>
                  <a:pt x="1894" y="1037"/>
                  <a:pt x="1893" y="1038"/>
                </a:cubicBezTo>
                <a:cubicBezTo>
                  <a:pt x="1893" y="1039"/>
                  <a:pt x="1893" y="1040"/>
                  <a:pt x="1892" y="1040"/>
                </a:cubicBezTo>
                <a:cubicBezTo>
                  <a:pt x="1890" y="1043"/>
                  <a:pt x="1887" y="1043"/>
                  <a:pt x="1884" y="1043"/>
                </a:cubicBezTo>
                <a:cubicBezTo>
                  <a:pt x="1878" y="1041"/>
                  <a:pt x="1877" y="1042"/>
                  <a:pt x="1871" y="1045"/>
                </a:cubicBezTo>
                <a:cubicBezTo>
                  <a:pt x="1871" y="1046"/>
                  <a:pt x="1870" y="1047"/>
                  <a:pt x="1870" y="1047"/>
                </a:cubicBezTo>
                <a:cubicBezTo>
                  <a:pt x="1872" y="1048"/>
                  <a:pt x="1873" y="1049"/>
                  <a:pt x="1875" y="1049"/>
                </a:cubicBezTo>
                <a:cubicBezTo>
                  <a:pt x="1883" y="1050"/>
                  <a:pt x="1890" y="1049"/>
                  <a:pt x="1898" y="1049"/>
                </a:cubicBezTo>
                <a:cubicBezTo>
                  <a:pt x="1905" y="1049"/>
                  <a:pt x="1912" y="1048"/>
                  <a:pt x="1919" y="1048"/>
                </a:cubicBezTo>
                <a:cubicBezTo>
                  <a:pt x="1921" y="1048"/>
                  <a:pt x="1922" y="1046"/>
                  <a:pt x="1922" y="1045"/>
                </a:cubicBezTo>
                <a:cubicBezTo>
                  <a:pt x="1923" y="1043"/>
                  <a:pt x="1922" y="1042"/>
                  <a:pt x="1921" y="1041"/>
                </a:cubicBezTo>
                <a:cubicBezTo>
                  <a:pt x="1918" y="1040"/>
                  <a:pt x="1916" y="1040"/>
                  <a:pt x="1914" y="1040"/>
                </a:cubicBezTo>
                <a:cubicBezTo>
                  <a:pt x="1911" y="1040"/>
                  <a:pt x="1908" y="1040"/>
                  <a:pt x="1905" y="1038"/>
                </a:cubicBezTo>
                <a:cubicBezTo>
                  <a:pt x="1904" y="1038"/>
                  <a:pt x="1904" y="1037"/>
                  <a:pt x="1904" y="1037"/>
                </a:cubicBezTo>
                <a:cubicBezTo>
                  <a:pt x="1904" y="1036"/>
                  <a:pt x="1905" y="1035"/>
                  <a:pt x="1905" y="1035"/>
                </a:cubicBezTo>
                <a:cubicBezTo>
                  <a:pt x="1908" y="1035"/>
                  <a:pt x="1910" y="1034"/>
                  <a:pt x="1912" y="1034"/>
                </a:cubicBezTo>
                <a:cubicBezTo>
                  <a:pt x="1915" y="1034"/>
                  <a:pt x="1919" y="1034"/>
                  <a:pt x="1921" y="1033"/>
                </a:cubicBezTo>
                <a:cubicBezTo>
                  <a:pt x="1927" y="1031"/>
                  <a:pt x="1932" y="1030"/>
                  <a:pt x="1938" y="1030"/>
                </a:cubicBezTo>
                <a:cubicBezTo>
                  <a:pt x="1951" y="1030"/>
                  <a:pt x="1964" y="1030"/>
                  <a:pt x="1977" y="1029"/>
                </a:cubicBezTo>
                <a:cubicBezTo>
                  <a:pt x="1978" y="1029"/>
                  <a:pt x="1979" y="1029"/>
                  <a:pt x="1980" y="1029"/>
                </a:cubicBezTo>
                <a:cubicBezTo>
                  <a:pt x="1982" y="1029"/>
                  <a:pt x="1983" y="1028"/>
                  <a:pt x="1981" y="1027"/>
                </a:cubicBezTo>
                <a:cubicBezTo>
                  <a:pt x="1979" y="1025"/>
                  <a:pt x="1977" y="1024"/>
                  <a:pt x="1975" y="1023"/>
                </a:cubicBezTo>
                <a:cubicBezTo>
                  <a:pt x="1973" y="1022"/>
                  <a:pt x="1971" y="1022"/>
                  <a:pt x="1968" y="1022"/>
                </a:cubicBezTo>
                <a:cubicBezTo>
                  <a:pt x="1963" y="1025"/>
                  <a:pt x="1958" y="1025"/>
                  <a:pt x="1952" y="1023"/>
                </a:cubicBezTo>
                <a:cubicBezTo>
                  <a:pt x="1950" y="1022"/>
                  <a:pt x="1948" y="1022"/>
                  <a:pt x="1946" y="1022"/>
                </a:cubicBezTo>
                <a:cubicBezTo>
                  <a:pt x="1940" y="1021"/>
                  <a:pt x="1935" y="1021"/>
                  <a:pt x="1929" y="1023"/>
                </a:cubicBezTo>
                <a:cubicBezTo>
                  <a:pt x="1925" y="1025"/>
                  <a:pt x="1920" y="1025"/>
                  <a:pt x="1915" y="1025"/>
                </a:cubicBezTo>
                <a:cubicBezTo>
                  <a:pt x="1912" y="1025"/>
                  <a:pt x="1909" y="1025"/>
                  <a:pt x="1906" y="1023"/>
                </a:cubicBezTo>
                <a:cubicBezTo>
                  <a:pt x="1903" y="1022"/>
                  <a:pt x="1900" y="1021"/>
                  <a:pt x="1897" y="1023"/>
                </a:cubicBezTo>
                <a:cubicBezTo>
                  <a:pt x="1893" y="1024"/>
                  <a:pt x="1888" y="1025"/>
                  <a:pt x="1883" y="1025"/>
                </a:cubicBezTo>
                <a:cubicBezTo>
                  <a:pt x="1874" y="1025"/>
                  <a:pt x="1865" y="1025"/>
                  <a:pt x="1855" y="1025"/>
                </a:cubicBezTo>
                <a:cubicBezTo>
                  <a:pt x="1850" y="1025"/>
                  <a:pt x="1844" y="1025"/>
                  <a:pt x="1839" y="1025"/>
                </a:cubicBezTo>
                <a:cubicBezTo>
                  <a:pt x="1837" y="1025"/>
                  <a:pt x="1834" y="1025"/>
                  <a:pt x="1832" y="1024"/>
                </a:cubicBezTo>
                <a:cubicBezTo>
                  <a:pt x="1828" y="1022"/>
                  <a:pt x="1823" y="1021"/>
                  <a:pt x="1818" y="1021"/>
                </a:cubicBezTo>
                <a:cubicBezTo>
                  <a:pt x="1815" y="1021"/>
                  <a:pt x="1812" y="1021"/>
                  <a:pt x="1809" y="1021"/>
                </a:cubicBezTo>
                <a:cubicBezTo>
                  <a:pt x="1805" y="1021"/>
                  <a:pt x="1801" y="1020"/>
                  <a:pt x="1798" y="1019"/>
                </a:cubicBezTo>
                <a:cubicBezTo>
                  <a:pt x="1794" y="1017"/>
                  <a:pt x="1791" y="1015"/>
                  <a:pt x="1787" y="1013"/>
                </a:cubicBezTo>
                <a:cubicBezTo>
                  <a:pt x="1784" y="1012"/>
                  <a:pt x="1781" y="1012"/>
                  <a:pt x="1778" y="1012"/>
                </a:cubicBezTo>
                <a:cubicBezTo>
                  <a:pt x="1774" y="1012"/>
                  <a:pt x="1772" y="1013"/>
                  <a:pt x="1770" y="1016"/>
                </a:cubicBezTo>
                <a:cubicBezTo>
                  <a:pt x="1769" y="1017"/>
                  <a:pt x="1768" y="1018"/>
                  <a:pt x="1767" y="1019"/>
                </a:cubicBezTo>
                <a:cubicBezTo>
                  <a:pt x="1765" y="1020"/>
                  <a:pt x="1762" y="1021"/>
                  <a:pt x="1760" y="1020"/>
                </a:cubicBezTo>
                <a:cubicBezTo>
                  <a:pt x="1758" y="1020"/>
                  <a:pt x="1758" y="1020"/>
                  <a:pt x="1758" y="1015"/>
                </a:cubicBezTo>
                <a:cubicBezTo>
                  <a:pt x="1758" y="1014"/>
                  <a:pt x="1757" y="1014"/>
                  <a:pt x="1757" y="1013"/>
                </a:cubicBezTo>
                <a:cubicBezTo>
                  <a:pt x="1756" y="1012"/>
                  <a:pt x="1754" y="1012"/>
                  <a:pt x="1753" y="1013"/>
                </a:cubicBezTo>
                <a:cubicBezTo>
                  <a:pt x="1746" y="1020"/>
                  <a:pt x="1746" y="1020"/>
                  <a:pt x="1739" y="1020"/>
                </a:cubicBezTo>
                <a:cubicBezTo>
                  <a:pt x="1736" y="1020"/>
                  <a:pt x="1733" y="1021"/>
                  <a:pt x="1730" y="1021"/>
                </a:cubicBezTo>
                <a:cubicBezTo>
                  <a:pt x="1727" y="1021"/>
                  <a:pt x="1724" y="1019"/>
                  <a:pt x="1722" y="1016"/>
                </a:cubicBezTo>
                <a:cubicBezTo>
                  <a:pt x="1721" y="1015"/>
                  <a:pt x="1720" y="1014"/>
                  <a:pt x="1719" y="1014"/>
                </a:cubicBezTo>
                <a:cubicBezTo>
                  <a:pt x="1716" y="1015"/>
                  <a:pt x="1713" y="1014"/>
                  <a:pt x="1710" y="1013"/>
                </a:cubicBezTo>
                <a:cubicBezTo>
                  <a:pt x="1708" y="1014"/>
                  <a:pt x="1705" y="1015"/>
                  <a:pt x="1703" y="1016"/>
                </a:cubicBezTo>
                <a:cubicBezTo>
                  <a:pt x="1702" y="1016"/>
                  <a:pt x="1700" y="1017"/>
                  <a:pt x="1699" y="1018"/>
                </a:cubicBezTo>
                <a:cubicBezTo>
                  <a:pt x="1695" y="1020"/>
                  <a:pt x="1690" y="1021"/>
                  <a:pt x="1685" y="1021"/>
                </a:cubicBezTo>
                <a:cubicBezTo>
                  <a:pt x="1673" y="1021"/>
                  <a:pt x="1660" y="1021"/>
                  <a:pt x="1648" y="1020"/>
                </a:cubicBezTo>
                <a:cubicBezTo>
                  <a:pt x="1645" y="1020"/>
                  <a:pt x="1644" y="1019"/>
                  <a:pt x="1642" y="1017"/>
                </a:cubicBezTo>
                <a:cubicBezTo>
                  <a:pt x="1640" y="1014"/>
                  <a:pt x="1637" y="1013"/>
                  <a:pt x="1634" y="1012"/>
                </a:cubicBezTo>
                <a:cubicBezTo>
                  <a:pt x="1630" y="1012"/>
                  <a:pt x="1625" y="1012"/>
                  <a:pt x="1620" y="1012"/>
                </a:cubicBezTo>
                <a:cubicBezTo>
                  <a:pt x="1618" y="1012"/>
                  <a:pt x="1617" y="1013"/>
                  <a:pt x="1618" y="1014"/>
                </a:cubicBezTo>
                <a:cubicBezTo>
                  <a:pt x="1618" y="1014"/>
                  <a:pt x="1619" y="1015"/>
                  <a:pt x="1620" y="1015"/>
                </a:cubicBezTo>
                <a:cubicBezTo>
                  <a:pt x="1621" y="1015"/>
                  <a:pt x="1623" y="1015"/>
                  <a:pt x="1624" y="1016"/>
                </a:cubicBezTo>
                <a:cubicBezTo>
                  <a:pt x="1626" y="1017"/>
                  <a:pt x="1628" y="1018"/>
                  <a:pt x="1629" y="1021"/>
                </a:cubicBezTo>
                <a:cubicBezTo>
                  <a:pt x="1630" y="1021"/>
                  <a:pt x="1630" y="1022"/>
                  <a:pt x="1630" y="1023"/>
                </a:cubicBezTo>
                <a:cubicBezTo>
                  <a:pt x="1629" y="1024"/>
                  <a:pt x="1628" y="1025"/>
                  <a:pt x="1626" y="1025"/>
                </a:cubicBezTo>
                <a:cubicBezTo>
                  <a:pt x="1625" y="1025"/>
                  <a:pt x="1623" y="1025"/>
                  <a:pt x="1621" y="1025"/>
                </a:cubicBezTo>
                <a:cubicBezTo>
                  <a:pt x="1618" y="1025"/>
                  <a:pt x="1615" y="1024"/>
                  <a:pt x="1613" y="1022"/>
                </a:cubicBezTo>
                <a:cubicBezTo>
                  <a:pt x="1611" y="1020"/>
                  <a:pt x="1609" y="1019"/>
                  <a:pt x="1607" y="1017"/>
                </a:cubicBezTo>
                <a:cubicBezTo>
                  <a:pt x="1606" y="1016"/>
                  <a:pt x="1602" y="1016"/>
                  <a:pt x="1601" y="1018"/>
                </a:cubicBezTo>
                <a:cubicBezTo>
                  <a:pt x="1597" y="1021"/>
                  <a:pt x="1594" y="1024"/>
                  <a:pt x="1591" y="1027"/>
                </a:cubicBezTo>
                <a:cubicBezTo>
                  <a:pt x="1588" y="1030"/>
                  <a:pt x="1585" y="1030"/>
                  <a:pt x="1582" y="1030"/>
                </a:cubicBezTo>
                <a:cubicBezTo>
                  <a:pt x="1580" y="1029"/>
                  <a:pt x="1579" y="1029"/>
                  <a:pt x="1577" y="1028"/>
                </a:cubicBezTo>
                <a:cubicBezTo>
                  <a:pt x="1572" y="1026"/>
                  <a:pt x="1567" y="1025"/>
                  <a:pt x="1562" y="1028"/>
                </a:cubicBezTo>
                <a:cubicBezTo>
                  <a:pt x="1560" y="1029"/>
                  <a:pt x="1557" y="1029"/>
                  <a:pt x="1555" y="1029"/>
                </a:cubicBezTo>
                <a:cubicBezTo>
                  <a:pt x="1548" y="1030"/>
                  <a:pt x="1541" y="1030"/>
                  <a:pt x="1534" y="1030"/>
                </a:cubicBezTo>
                <a:cubicBezTo>
                  <a:pt x="1528" y="1031"/>
                  <a:pt x="1523" y="1030"/>
                  <a:pt x="1518" y="1027"/>
                </a:cubicBezTo>
                <a:cubicBezTo>
                  <a:pt x="1517" y="1027"/>
                  <a:pt x="1517" y="1027"/>
                  <a:pt x="1516" y="1026"/>
                </a:cubicBezTo>
                <a:cubicBezTo>
                  <a:pt x="1513" y="1026"/>
                  <a:pt x="1510" y="1026"/>
                  <a:pt x="1507" y="1028"/>
                </a:cubicBezTo>
                <a:cubicBezTo>
                  <a:pt x="1505" y="1029"/>
                  <a:pt x="1503" y="1031"/>
                  <a:pt x="1501" y="1032"/>
                </a:cubicBezTo>
                <a:cubicBezTo>
                  <a:pt x="1498" y="1033"/>
                  <a:pt x="1495" y="1034"/>
                  <a:pt x="1492" y="1032"/>
                </a:cubicBezTo>
                <a:cubicBezTo>
                  <a:pt x="1490" y="1031"/>
                  <a:pt x="1488" y="1031"/>
                  <a:pt x="1486" y="1029"/>
                </a:cubicBezTo>
                <a:cubicBezTo>
                  <a:pt x="1483" y="1028"/>
                  <a:pt x="1483" y="1024"/>
                  <a:pt x="1485" y="1021"/>
                </a:cubicBezTo>
                <a:cubicBezTo>
                  <a:pt x="1485" y="1021"/>
                  <a:pt x="1486" y="1021"/>
                  <a:pt x="1487" y="1020"/>
                </a:cubicBezTo>
                <a:cubicBezTo>
                  <a:pt x="1487" y="1020"/>
                  <a:pt x="1488" y="1019"/>
                  <a:pt x="1488" y="1018"/>
                </a:cubicBezTo>
                <a:cubicBezTo>
                  <a:pt x="1488" y="1017"/>
                  <a:pt x="1487" y="1017"/>
                  <a:pt x="1485" y="1017"/>
                </a:cubicBezTo>
                <a:cubicBezTo>
                  <a:pt x="1482" y="1017"/>
                  <a:pt x="1480" y="1017"/>
                  <a:pt x="1479" y="1019"/>
                </a:cubicBezTo>
                <a:cubicBezTo>
                  <a:pt x="1476" y="1024"/>
                  <a:pt x="1472" y="1026"/>
                  <a:pt x="1467" y="1026"/>
                </a:cubicBezTo>
                <a:cubicBezTo>
                  <a:pt x="1464" y="1026"/>
                  <a:pt x="1461" y="1026"/>
                  <a:pt x="1458" y="1027"/>
                </a:cubicBezTo>
                <a:cubicBezTo>
                  <a:pt x="1456" y="1027"/>
                  <a:pt x="1455" y="1028"/>
                  <a:pt x="1454" y="1030"/>
                </a:cubicBezTo>
                <a:cubicBezTo>
                  <a:pt x="1452" y="1033"/>
                  <a:pt x="1451" y="1033"/>
                  <a:pt x="1449" y="1030"/>
                </a:cubicBezTo>
                <a:cubicBezTo>
                  <a:pt x="1447" y="1027"/>
                  <a:pt x="1443" y="1026"/>
                  <a:pt x="1439" y="1027"/>
                </a:cubicBezTo>
                <a:cubicBezTo>
                  <a:pt x="1439" y="1027"/>
                  <a:pt x="1438" y="1028"/>
                  <a:pt x="1438" y="1028"/>
                </a:cubicBezTo>
                <a:cubicBezTo>
                  <a:pt x="1440" y="1036"/>
                  <a:pt x="1433" y="1035"/>
                  <a:pt x="1429" y="1036"/>
                </a:cubicBezTo>
                <a:cubicBezTo>
                  <a:pt x="1427" y="1037"/>
                  <a:pt x="1426" y="1040"/>
                  <a:pt x="1428" y="1042"/>
                </a:cubicBezTo>
                <a:cubicBezTo>
                  <a:pt x="1429" y="1043"/>
                  <a:pt x="1431" y="1044"/>
                  <a:pt x="1432" y="1044"/>
                </a:cubicBezTo>
                <a:cubicBezTo>
                  <a:pt x="1436" y="1044"/>
                  <a:pt x="1440" y="1042"/>
                  <a:pt x="1443" y="1041"/>
                </a:cubicBezTo>
                <a:cubicBezTo>
                  <a:pt x="1445" y="1040"/>
                  <a:pt x="1446" y="1041"/>
                  <a:pt x="1447" y="1042"/>
                </a:cubicBezTo>
                <a:cubicBezTo>
                  <a:pt x="1449" y="1045"/>
                  <a:pt x="1448" y="1047"/>
                  <a:pt x="1445" y="1048"/>
                </a:cubicBezTo>
                <a:cubicBezTo>
                  <a:pt x="1444" y="1048"/>
                  <a:pt x="1442" y="1049"/>
                  <a:pt x="1441" y="1048"/>
                </a:cubicBezTo>
                <a:cubicBezTo>
                  <a:pt x="1433" y="1048"/>
                  <a:pt x="1425" y="1049"/>
                  <a:pt x="1417" y="1050"/>
                </a:cubicBezTo>
                <a:cubicBezTo>
                  <a:pt x="1415" y="1050"/>
                  <a:pt x="1413" y="1051"/>
                  <a:pt x="1411" y="1052"/>
                </a:cubicBezTo>
                <a:cubicBezTo>
                  <a:pt x="1407" y="1053"/>
                  <a:pt x="1403" y="1054"/>
                  <a:pt x="1400" y="1052"/>
                </a:cubicBezTo>
                <a:cubicBezTo>
                  <a:pt x="1395" y="1050"/>
                  <a:pt x="1391" y="1049"/>
                  <a:pt x="1386" y="1049"/>
                </a:cubicBezTo>
                <a:cubicBezTo>
                  <a:pt x="1384" y="1049"/>
                  <a:pt x="1383" y="1049"/>
                  <a:pt x="1382" y="1047"/>
                </a:cubicBezTo>
                <a:cubicBezTo>
                  <a:pt x="1382" y="1046"/>
                  <a:pt x="1383" y="1045"/>
                  <a:pt x="1385" y="1045"/>
                </a:cubicBezTo>
                <a:cubicBezTo>
                  <a:pt x="1387" y="1044"/>
                  <a:pt x="1390" y="1044"/>
                  <a:pt x="1392" y="1044"/>
                </a:cubicBezTo>
                <a:cubicBezTo>
                  <a:pt x="1394" y="1044"/>
                  <a:pt x="1395" y="1042"/>
                  <a:pt x="1395" y="1041"/>
                </a:cubicBezTo>
                <a:cubicBezTo>
                  <a:pt x="1394" y="1041"/>
                  <a:pt x="1393" y="1040"/>
                  <a:pt x="1393" y="1040"/>
                </a:cubicBezTo>
                <a:cubicBezTo>
                  <a:pt x="1387" y="1040"/>
                  <a:pt x="1382" y="1040"/>
                  <a:pt x="1376" y="1040"/>
                </a:cubicBezTo>
                <a:cubicBezTo>
                  <a:pt x="1373" y="1040"/>
                  <a:pt x="1370" y="1041"/>
                  <a:pt x="1367" y="1040"/>
                </a:cubicBezTo>
                <a:cubicBezTo>
                  <a:pt x="1358" y="1039"/>
                  <a:pt x="1350" y="1042"/>
                  <a:pt x="1342" y="1045"/>
                </a:cubicBezTo>
                <a:cubicBezTo>
                  <a:pt x="1341" y="1045"/>
                  <a:pt x="1340" y="1046"/>
                  <a:pt x="1340" y="1046"/>
                </a:cubicBezTo>
                <a:cubicBezTo>
                  <a:pt x="1340" y="1046"/>
                  <a:pt x="1340" y="1047"/>
                  <a:pt x="1341" y="1047"/>
                </a:cubicBezTo>
                <a:cubicBezTo>
                  <a:pt x="1343" y="1048"/>
                  <a:pt x="1345" y="1048"/>
                  <a:pt x="1348" y="1048"/>
                </a:cubicBezTo>
                <a:cubicBezTo>
                  <a:pt x="1349" y="1049"/>
                  <a:pt x="1351" y="1049"/>
                  <a:pt x="1352" y="1050"/>
                </a:cubicBezTo>
                <a:cubicBezTo>
                  <a:pt x="1354" y="1051"/>
                  <a:pt x="1355" y="1053"/>
                  <a:pt x="1353" y="1056"/>
                </a:cubicBezTo>
                <a:cubicBezTo>
                  <a:pt x="1352" y="1057"/>
                  <a:pt x="1351" y="1058"/>
                  <a:pt x="1350" y="1059"/>
                </a:cubicBezTo>
                <a:cubicBezTo>
                  <a:pt x="1349" y="1060"/>
                  <a:pt x="1349" y="1060"/>
                  <a:pt x="1349" y="1061"/>
                </a:cubicBezTo>
                <a:cubicBezTo>
                  <a:pt x="1349" y="1062"/>
                  <a:pt x="1350" y="1062"/>
                  <a:pt x="1351" y="1062"/>
                </a:cubicBezTo>
                <a:cubicBezTo>
                  <a:pt x="1352" y="1063"/>
                  <a:pt x="1354" y="1063"/>
                  <a:pt x="1355" y="1063"/>
                </a:cubicBezTo>
                <a:cubicBezTo>
                  <a:pt x="1367" y="1063"/>
                  <a:pt x="1379" y="1063"/>
                  <a:pt x="1390" y="1062"/>
                </a:cubicBezTo>
                <a:cubicBezTo>
                  <a:pt x="1394" y="1062"/>
                  <a:pt x="1396" y="1061"/>
                  <a:pt x="1399" y="1060"/>
                </a:cubicBezTo>
                <a:cubicBezTo>
                  <a:pt x="1403" y="1059"/>
                  <a:pt x="1406" y="1060"/>
                  <a:pt x="1408" y="1062"/>
                </a:cubicBezTo>
                <a:cubicBezTo>
                  <a:pt x="1410" y="1063"/>
                  <a:pt x="1411" y="1063"/>
                  <a:pt x="1412" y="1064"/>
                </a:cubicBezTo>
                <a:cubicBezTo>
                  <a:pt x="1414" y="1065"/>
                  <a:pt x="1415" y="1065"/>
                  <a:pt x="1417" y="1064"/>
                </a:cubicBezTo>
                <a:cubicBezTo>
                  <a:pt x="1422" y="1061"/>
                  <a:pt x="1429" y="1062"/>
                  <a:pt x="1435" y="1059"/>
                </a:cubicBezTo>
                <a:cubicBezTo>
                  <a:pt x="1438" y="1059"/>
                  <a:pt x="1442" y="1059"/>
                  <a:pt x="1446" y="1058"/>
                </a:cubicBezTo>
                <a:cubicBezTo>
                  <a:pt x="1451" y="1058"/>
                  <a:pt x="1456" y="1059"/>
                  <a:pt x="1460" y="1062"/>
                </a:cubicBezTo>
                <a:cubicBezTo>
                  <a:pt x="1462" y="1064"/>
                  <a:pt x="1465" y="1066"/>
                  <a:pt x="1468" y="1066"/>
                </a:cubicBezTo>
                <a:cubicBezTo>
                  <a:pt x="1471" y="1067"/>
                  <a:pt x="1474" y="1066"/>
                  <a:pt x="1477" y="1064"/>
                </a:cubicBezTo>
                <a:cubicBezTo>
                  <a:pt x="1477" y="1064"/>
                  <a:pt x="1477" y="1063"/>
                  <a:pt x="1478" y="1062"/>
                </a:cubicBezTo>
                <a:cubicBezTo>
                  <a:pt x="1479" y="1060"/>
                  <a:pt x="1481" y="1059"/>
                  <a:pt x="1483" y="1058"/>
                </a:cubicBezTo>
                <a:cubicBezTo>
                  <a:pt x="1487" y="1057"/>
                  <a:pt x="1491" y="1056"/>
                  <a:pt x="1494" y="1055"/>
                </a:cubicBezTo>
                <a:cubicBezTo>
                  <a:pt x="1497" y="1053"/>
                  <a:pt x="1501" y="1053"/>
                  <a:pt x="1504" y="1055"/>
                </a:cubicBezTo>
                <a:cubicBezTo>
                  <a:pt x="1508" y="1057"/>
                  <a:pt x="1512" y="1058"/>
                  <a:pt x="1517" y="1058"/>
                </a:cubicBezTo>
                <a:cubicBezTo>
                  <a:pt x="1528" y="1058"/>
                  <a:pt x="1539" y="1057"/>
                  <a:pt x="1550" y="1057"/>
                </a:cubicBezTo>
                <a:cubicBezTo>
                  <a:pt x="1553" y="1057"/>
                  <a:pt x="1556" y="1056"/>
                  <a:pt x="1559" y="1055"/>
                </a:cubicBezTo>
                <a:cubicBezTo>
                  <a:pt x="1561" y="1055"/>
                  <a:pt x="1564" y="1055"/>
                  <a:pt x="1566" y="1056"/>
                </a:cubicBezTo>
                <a:cubicBezTo>
                  <a:pt x="1569" y="1057"/>
                  <a:pt x="1572" y="1057"/>
                  <a:pt x="1575" y="1056"/>
                </a:cubicBezTo>
                <a:cubicBezTo>
                  <a:pt x="1579" y="1054"/>
                  <a:pt x="1583" y="1053"/>
                  <a:pt x="1587" y="1054"/>
                </a:cubicBezTo>
                <a:cubicBezTo>
                  <a:pt x="1602" y="1054"/>
                  <a:pt x="1618" y="1054"/>
                  <a:pt x="1634" y="1053"/>
                </a:cubicBezTo>
                <a:cubicBezTo>
                  <a:pt x="1643" y="1053"/>
                  <a:pt x="1652" y="1054"/>
                  <a:pt x="1662" y="1054"/>
                </a:cubicBezTo>
                <a:cubicBezTo>
                  <a:pt x="1666" y="1054"/>
                  <a:pt x="1669" y="1056"/>
                  <a:pt x="1673" y="1058"/>
                </a:cubicBezTo>
                <a:cubicBezTo>
                  <a:pt x="1676" y="1061"/>
                  <a:pt x="1679" y="1062"/>
                  <a:pt x="1683" y="1062"/>
                </a:cubicBezTo>
                <a:cubicBezTo>
                  <a:pt x="1690" y="1062"/>
                  <a:pt x="1696" y="1063"/>
                  <a:pt x="1702" y="1063"/>
                </a:cubicBezTo>
                <a:cubicBezTo>
                  <a:pt x="1703" y="1063"/>
                  <a:pt x="1704" y="1064"/>
                  <a:pt x="1704" y="1064"/>
                </a:cubicBezTo>
                <a:cubicBezTo>
                  <a:pt x="1705" y="1065"/>
                  <a:pt x="1705" y="1067"/>
                  <a:pt x="1704" y="1068"/>
                </a:cubicBezTo>
                <a:cubicBezTo>
                  <a:pt x="1701" y="1071"/>
                  <a:pt x="1698" y="1073"/>
                  <a:pt x="1694" y="1074"/>
                </a:cubicBezTo>
                <a:cubicBezTo>
                  <a:pt x="1692" y="1075"/>
                  <a:pt x="1691" y="1075"/>
                  <a:pt x="1689" y="1075"/>
                </a:cubicBezTo>
                <a:cubicBezTo>
                  <a:pt x="1686" y="1074"/>
                  <a:pt x="1682" y="1073"/>
                  <a:pt x="1678" y="1073"/>
                </a:cubicBezTo>
                <a:cubicBezTo>
                  <a:pt x="1675" y="1073"/>
                  <a:pt x="1672" y="1074"/>
                  <a:pt x="1669" y="1076"/>
                </a:cubicBezTo>
                <a:cubicBezTo>
                  <a:pt x="1667" y="1079"/>
                  <a:pt x="1663" y="1081"/>
                  <a:pt x="1660" y="1084"/>
                </a:cubicBezTo>
                <a:cubicBezTo>
                  <a:pt x="1660" y="1084"/>
                  <a:pt x="1660" y="1085"/>
                  <a:pt x="1660" y="1085"/>
                </a:cubicBezTo>
                <a:cubicBezTo>
                  <a:pt x="1661" y="1085"/>
                  <a:pt x="1661" y="1086"/>
                  <a:pt x="1662" y="1086"/>
                </a:cubicBezTo>
                <a:cubicBezTo>
                  <a:pt x="1671" y="1087"/>
                  <a:pt x="1681" y="1087"/>
                  <a:pt x="1690" y="1087"/>
                </a:cubicBezTo>
                <a:cubicBezTo>
                  <a:pt x="1693" y="1086"/>
                  <a:pt x="1696" y="1087"/>
                  <a:pt x="1700" y="1088"/>
                </a:cubicBezTo>
                <a:cubicBezTo>
                  <a:pt x="1701" y="1088"/>
                  <a:pt x="1702" y="1089"/>
                  <a:pt x="1704" y="1090"/>
                </a:cubicBezTo>
                <a:cubicBezTo>
                  <a:pt x="1705" y="1091"/>
                  <a:pt x="1706" y="1092"/>
                  <a:pt x="1706" y="1093"/>
                </a:cubicBezTo>
                <a:cubicBezTo>
                  <a:pt x="1705" y="1095"/>
                  <a:pt x="1704" y="1096"/>
                  <a:pt x="1702" y="1095"/>
                </a:cubicBezTo>
                <a:cubicBezTo>
                  <a:pt x="1698" y="1093"/>
                  <a:pt x="1695" y="1093"/>
                  <a:pt x="1691" y="1095"/>
                </a:cubicBezTo>
                <a:cubicBezTo>
                  <a:pt x="1688" y="1096"/>
                  <a:pt x="1685" y="1096"/>
                  <a:pt x="1682" y="1096"/>
                </a:cubicBezTo>
                <a:cubicBezTo>
                  <a:pt x="1678" y="1096"/>
                  <a:pt x="1674" y="1097"/>
                  <a:pt x="1670" y="1098"/>
                </a:cubicBezTo>
                <a:cubicBezTo>
                  <a:pt x="1667" y="1100"/>
                  <a:pt x="1663" y="1100"/>
                  <a:pt x="1659" y="1101"/>
                </a:cubicBezTo>
                <a:cubicBezTo>
                  <a:pt x="1653" y="1101"/>
                  <a:pt x="1648" y="1100"/>
                  <a:pt x="1642" y="1100"/>
                </a:cubicBezTo>
                <a:cubicBezTo>
                  <a:pt x="1633" y="1101"/>
                  <a:pt x="1623" y="1100"/>
                  <a:pt x="1614" y="1101"/>
                </a:cubicBezTo>
                <a:cubicBezTo>
                  <a:pt x="1605" y="1101"/>
                  <a:pt x="1595" y="1101"/>
                  <a:pt x="1586" y="1101"/>
                </a:cubicBezTo>
                <a:cubicBezTo>
                  <a:pt x="1574" y="1101"/>
                  <a:pt x="1562" y="1101"/>
                  <a:pt x="1551" y="1101"/>
                </a:cubicBezTo>
                <a:cubicBezTo>
                  <a:pt x="1548" y="1101"/>
                  <a:pt x="1546" y="1100"/>
                  <a:pt x="1544" y="1099"/>
                </a:cubicBezTo>
                <a:cubicBezTo>
                  <a:pt x="1542" y="1098"/>
                  <a:pt x="1541" y="1098"/>
                  <a:pt x="1540" y="1099"/>
                </a:cubicBezTo>
                <a:cubicBezTo>
                  <a:pt x="1538" y="1100"/>
                  <a:pt x="1536" y="1101"/>
                  <a:pt x="1534" y="1103"/>
                </a:cubicBezTo>
                <a:cubicBezTo>
                  <a:pt x="1532" y="1103"/>
                  <a:pt x="1531" y="1104"/>
                  <a:pt x="1529" y="1104"/>
                </a:cubicBezTo>
                <a:cubicBezTo>
                  <a:pt x="1523" y="1105"/>
                  <a:pt x="1517" y="1106"/>
                  <a:pt x="1511" y="1103"/>
                </a:cubicBezTo>
                <a:cubicBezTo>
                  <a:pt x="1507" y="1102"/>
                  <a:pt x="1503" y="1102"/>
                  <a:pt x="1500" y="1103"/>
                </a:cubicBezTo>
                <a:cubicBezTo>
                  <a:pt x="1497" y="1104"/>
                  <a:pt x="1495" y="1104"/>
                  <a:pt x="1493" y="1103"/>
                </a:cubicBezTo>
                <a:cubicBezTo>
                  <a:pt x="1484" y="1099"/>
                  <a:pt x="1476" y="1100"/>
                  <a:pt x="1468" y="1103"/>
                </a:cubicBezTo>
                <a:cubicBezTo>
                  <a:pt x="1466" y="1104"/>
                  <a:pt x="1465" y="1104"/>
                  <a:pt x="1463" y="1104"/>
                </a:cubicBezTo>
                <a:cubicBezTo>
                  <a:pt x="1462" y="1105"/>
                  <a:pt x="1460" y="1105"/>
                  <a:pt x="1459" y="1104"/>
                </a:cubicBezTo>
                <a:cubicBezTo>
                  <a:pt x="1453" y="1102"/>
                  <a:pt x="1448" y="1101"/>
                  <a:pt x="1443" y="1104"/>
                </a:cubicBezTo>
                <a:cubicBezTo>
                  <a:pt x="1439" y="1105"/>
                  <a:pt x="1435" y="1105"/>
                  <a:pt x="1431" y="1103"/>
                </a:cubicBezTo>
                <a:cubicBezTo>
                  <a:pt x="1427" y="1102"/>
                  <a:pt x="1424" y="1102"/>
                  <a:pt x="1420" y="1103"/>
                </a:cubicBezTo>
                <a:cubicBezTo>
                  <a:pt x="1416" y="1105"/>
                  <a:pt x="1412" y="1106"/>
                  <a:pt x="1409" y="1107"/>
                </a:cubicBezTo>
                <a:cubicBezTo>
                  <a:pt x="1404" y="1109"/>
                  <a:pt x="1400" y="1109"/>
                  <a:pt x="1395" y="1109"/>
                </a:cubicBezTo>
                <a:cubicBezTo>
                  <a:pt x="1389" y="1109"/>
                  <a:pt x="1382" y="1109"/>
                  <a:pt x="1376" y="1110"/>
                </a:cubicBezTo>
                <a:cubicBezTo>
                  <a:pt x="1372" y="1110"/>
                  <a:pt x="1368" y="1109"/>
                  <a:pt x="1365" y="1108"/>
                </a:cubicBezTo>
                <a:cubicBezTo>
                  <a:pt x="1363" y="1107"/>
                  <a:pt x="1362" y="1107"/>
                  <a:pt x="1360" y="1108"/>
                </a:cubicBezTo>
                <a:cubicBezTo>
                  <a:pt x="1355" y="1110"/>
                  <a:pt x="1349" y="1110"/>
                  <a:pt x="1344" y="1110"/>
                </a:cubicBezTo>
                <a:cubicBezTo>
                  <a:pt x="1338" y="1110"/>
                  <a:pt x="1331" y="1111"/>
                  <a:pt x="1325" y="1111"/>
                </a:cubicBezTo>
                <a:cubicBezTo>
                  <a:pt x="1318" y="1111"/>
                  <a:pt x="1311" y="1111"/>
                  <a:pt x="1304" y="1113"/>
                </a:cubicBezTo>
                <a:cubicBezTo>
                  <a:pt x="1294" y="1114"/>
                  <a:pt x="1284" y="1115"/>
                  <a:pt x="1274" y="1115"/>
                </a:cubicBezTo>
                <a:cubicBezTo>
                  <a:pt x="1267" y="1114"/>
                  <a:pt x="1260" y="1115"/>
                  <a:pt x="1253" y="1114"/>
                </a:cubicBezTo>
                <a:cubicBezTo>
                  <a:pt x="1250" y="1114"/>
                  <a:pt x="1246" y="1115"/>
                  <a:pt x="1244" y="1116"/>
                </a:cubicBezTo>
                <a:cubicBezTo>
                  <a:pt x="1240" y="1118"/>
                  <a:pt x="1236" y="1118"/>
                  <a:pt x="1232" y="1117"/>
                </a:cubicBezTo>
                <a:cubicBezTo>
                  <a:pt x="1225" y="1115"/>
                  <a:pt x="1217" y="1114"/>
                  <a:pt x="1209" y="1117"/>
                </a:cubicBezTo>
                <a:cubicBezTo>
                  <a:pt x="1208" y="1117"/>
                  <a:pt x="1206" y="1117"/>
                  <a:pt x="1205" y="1117"/>
                </a:cubicBezTo>
                <a:cubicBezTo>
                  <a:pt x="1204" y="1117"/>
                  <a:pt x="1203" y="1116"/>
                  <a:pt x="1202" y="1116"/>
                </a:cubicBezTo>
                <a:cubicBezTo>
                  <a:pt x="1201" y="1116"/>
                  <a:pt x="1199" y="1116"/>
                  <a:pt x="1198" y="1116"/>
                </a:cubicBezTo>
                <a:cubicBezTo>
                  <a:pt x="1193" y="1119"/>
                  <a:pt x="1187" y="1119"/>
                  <a:pt x="1182" y="1119"/>
                </a:cubicBezTo>
                <a:cubicBezTo>
                  <a:pt x="1173" y="1121"/>
                  <a:pt x="1171" y="1120"/>
                  <a:pt x="1166" y="1120"/>
                </a:cubicBezTo>
                <a:cubicBezTo>
                  <a:pt x="1160" y="1119"/>
                  <a:pt x="1156" y="1115"/>
                  <a:pt x="1151" y="1112"/>
                </a:cubicBezTo>
                <a:cubicBezTo>
                  <a:pt x="1149" y="1111"/>
                  <a:pt x="1146" y="1112"/>
                  <a:pt x="1145" y="1113"/>
                </a:cubicBezTo>
                <a:cubicBezTo>
                  <a:pt x="1144" y="1115"/>
                  <a:pt x="1143" y="1116"/>
                  <a:pt x="1142" y="1117"/>
                </a:cubicBezTo>
                <a:cubicBezTo>
                  <a:pt x="1142" y="1118"/>
                  <a:pt x="1142" y="1119"/>
                  <a:pt x="1141" y="1119"/>
                </a:cubicBezTo>
                <a:cubicBezTo>
                  <a:pt x="1139" y="1122"/>
                  <a:pt x="1136" y="1123"/>
                  <a:pt x="1133" y="1124"/>
                </a:cubicBezTo>
                <a:cubicBezTo>
                  <a:pt x="1129" y="1124"/>
                  <a:pt x="1125" y="1124"/>
                  <a:pt x="1121" y="1123"/>
                </a:cubicBezTo>
                <a:cubicBezTo>
                  <a:pt x="1116" y="1122"/>
                  <a:pt x="1111" y="1122"/>
                  <a:pt x="1105" y="1124"/>
                </a:cubicBezTo>
                <a:cubicBezTo>
                  <a:pt x="1102" y="1125"/>
                  <a:pt x="1098" y="1125"/>
                  <a:pt x="1094" y="1124"/>
                </a:cubicBezTo>
                <a:cubicBezTo>
                  <a:pt x="1084" y="1123"/>
                  <a:pt x="1075" y="1124"/>
                  <a:pt x="1065" y="1125"/>
                </a:cubicBezTo>
                <a:cubicBezTo>
                  <a:pt x="1063" y="1125"/>
                  <a:pt x="1061" y="1126"/>
                  <a:pt x="1059" y="1127"/>
                </a:cubicBezTo>
                <a:cubicBezTo>
                  <a:pt x="1057" y="1128"/>
                  <a:pt x="1054" y="1129"/>
                  <a:pt x="1052" y="1129"/>
                </a:cubicBezTo>
                <a:cubicBezTo>
                  <a:pt x="1049" y="1129"/>
                  <a:pt x="1046" y="1129"/>
                  <a:pt x="1043" y="1129"/>
                </a:cubicBezTo>
                <a:cubicBezTo>
                  <a:pt x="1030" y="1128"/>
                  <a:pt x="1018" y="1129"/>
                  <a:pt x="1005" y="1130"/>
                </a:cubicBezTo>
                <a:cubicBezTo>
                  <a:pt x="1003" y="1130"/>
                  <a:pt x="1000" y="1130"/>
                  <a:pt x="998" y="1131"/>
                </a:cubicBezTo>
                <a:cubicBezTo>
                  <a:pt x="993" y="1133"/>
                  <a:pt x="988" y="1134"/>
                  <a:pt x="982" y="1134"/>
                </a:cubicBezTo>
                <a:cubicBezTo>
                  <a:pt x="976" y="1134"/>
                  <a:pt x="970" y="1134"/>
                  <a:pt x="963" y="1134"/>
                </a:cubicBezTo>
                <a:cubicBezTo>
                  <a:pt x="959" y="1134"/>
                  <a:pt x="956" y="1134"/>
                  <a:pt x="952" y="1136"/>
                </a:cubicBezTo>
                <a:cubicBezTo>
                  <a:pt x="947" y="1138"/>
                  <a:pt x="941" y="1138"/>
                  <a:pt x="936" y="1136"/>
                </a:cubicBezTo>
                <a:cubicBezTo>
                  <a:pt x="932" y="1134"/>
                  <a:pt x="928" y="1134"/>
                  <a:pt x="924" y="1136"/>
                </a:cubicBezTo>
                <a:cubicBezTo>
                  <a:pt x="919" y="1138"/>
                  <a:pt x="914" y="1139"/>
                  <a:pt x="908" y="1138"/>
                </a:cubicBezTo>
                <a:cubicBezTo>
                  <a:pt x="904" y="1138"/>
                  <a:pt x="899" y="1139"/>
                  <a:pt x="895" y="1140"/>
                </a:cubicBezTo>
                <a:cubicBezTo>
                  <a:pt x="889" y="1143"/>
                  <a:pt x="884" y="1143"/>
                  <a:pt x="879" y="1140"/>
                </a:cubicBezTo>
                <a:cubicBezTo>
                  <a:pt x="877" y="1139"/>
                  <a:pt x="874" y="1138"/>
                  <a:pt x="872" y="1140"/>
                </a:cubicBezTo>
                <a:cubicBezTo>
                  <a:pt x="868" y="1142"/>
                  <a:pt x="863" y="1143"/>
                  <a:pt x="858" y="1143"/>
                </a:cubicBezTo>
                <a:cubicBezTo>
                  <a:pt x="849" y="1143"/>
                  <a:pt x="840" y="1143"/>
                  <a:pt x="830" y="1143"/>
                </a:cubicBezTo>
                <a:cubicBezTo>
                  <a:pt x="825" y="1143"/>
                  <a:pt x="819" y="1143"/>
                  <a:pt x="814" y="1145"/>
                </a:cubicBezTo>
                <a:cubicBezTo>
                  <a:pt x="811" y="1146"/>
                  <a:pt x="808" y="1144"/>
                  <a:pt x="805" y="1145"/>
                </a:cubicBezTo>
                <a:cubicBezTo>
                  <a:pt x="802" y="1146"/>
                  <a:pt x="799" y="1147"/>
                  <a:pt x="796" y="1147"/>
                </a:cubicBezTo>
                <a:cubicBezTo>
                  <a:pt x="792" y="1147"/>
                  <a:pt x="789" y="1147"/>
                  <a:pt x="786" y="1145"/>
                </a:cubicBezTo>
                <a:cubicBezTo>
                  <a:pt x="783" y="1144"/>
                  <a:pt x="780" y="1144"/>
                  <a:pt x="777" y="1145"/>
                </a:cubicBezTo>
                <a:cubicBezTo>
                  <a:pt x="774" y="1147"/>
                  <a:pt x="771" y="1147"/>
                  <a:pt x="768" y="1146"/>
                </a:cubicBezTo>
                <a:cubicBezTo>
                  <a:pt x="759" y="1143"/>
                  <a:pt x="750" y="1143"/>
                  <a:pt x="741" y="1146"/>
                </a:cubicBezTo>
                <a:cubicBezTo>
                  <a:pt x="739" y="1147"/>
                  <a:pt x="738" y="1146"/>
                  <a:pt x="736" y="1146"/>
                </a:cubicBezTo>
                <a:cubicBezTo>
                  <a:pt x="733" y="1145"/>
                  <a:pt x="732" y="1145"/>
                  <a:pt x="730" y="1148"/>
                </a:cubicBezTo>
                <a:cubicBezTo>
                  <a:pt x="728" y="1150"/>
                  <a:pt x="726" y="1151"/>
                  <a:pt x="722" y="1150"/>
                </a:cubicBezTo>
                <a:cubicBezTo>
                  <a:pt x="721" y="1150"/>
                  <a:pt x="721" y="1150"/>
                  <a:pt x="720" y="1150"/>
                </a:cubicBezTo>
                <a:cubicBezTo>
                  <a:pt x="717" y="1148"/>
                  <a:pt x="714" y="1148"/>
                  <a:pt x="711" y="1149"/>
                </a:cubicBezTo>
                <a:cubicBezTo>
                  <a:pt x="703" y="1151"/>
                  <a:pt x="696" y="1152"/>
                  <a:pt x="688" y="1152"/>
                </a:cubicBezTo>
                <a:cubicBezTo>
                  <a:pt x="679" y="1152"/>
                  <a:pt x="670" y="1152"/>
                  <a:pt x="662" y="1152"/>
                </a:cubicBezTo>
                <a:cubicBezTo>
                  <a:pt x="658" y="1152"/>
                  <a:pt x="654" y="1153"/>
                  <a:pt x="650" y="1154"/>
                </a:cubicBezTo>
                <a:cubicBezTo>
                  <a:pt x="649" y="1155"/>
                  <a:pt x="647" y="1155"/>
                  <a:pt x="646" y="1155"/>
                </a:cubicBezTo>
                <a:cubicBezTo>
                  <a:pt x="645" y="1154"/>
                  <a:pt x="644" y="1154"/>
                  <a:pt x="643" y="1154"/>
                </a:cubicBezTo>
                <a:cubicBezTo>
                  <a:pt x="637" y="1152"/>
                  <a:pt x="631" y="1152"/>
                  <a:pt x="625" y="1154"/>
                </a:cubicBezTo>
                <a:cubicBezTo>
                  <a:pt x="621" y="1155"/>
                  <a:pt x="617" y="1154"/>
                  <a:pt x="614" y="1152"/>
                </a:cubicBezTo>
                <a:cubicBezTo>
                  <a:pt x="613" y="1151"/>
                  <a:pt x="612" y="1150"/>
                  <a:pt x="610" y="1149"/>
                </a:cubicBezTo>
                <a:cubicBezTo>
                  <a:pt x="607" y="1148"/>
                  <a:pt x="604" y="1148"/>
                  <a:pt x="601" y="1149"/>
                </a:cubicBezTo>
                <a:cubicBezTo>
                  <a:pt x="600" y="1149"/>
                  <a:pt x="600" y="1149"/>
                  <a:pt x="599" y="1149"/>
                </a:cubicBezTo>
                <a:cubicBezTo>
                  <a:pt x="579" y="1157"/>
                  <a:pt x="577" y="1158"/>
                  <a:pt x="558" y="1157"/>
                </a:cubicBezTo>
                <a:cubicBezTo>
                  <a:pt x="550" y="1157"/>
                  <a:pt x="542" y="1157"/>
                  <a:pt x="534" y="1158"/>
                </a:cubicBezTo>
                <a:cubicBezTo>
                  <a:pt x="532" y="1158"/>
                  <a:pt x="530" y="1159"/>
                  <a:pt x="528" y="1159"/>
                </a:cubicBezTo>
                <a:cubicBezTo>
                  <a:pt x="524" y="1161"/>
                  <a:pt x="521" y="1160"/>
                  <a:pt x="518" y="1159"/>
                </a:cubicBezTo>
                <a:cubicBezTo>
                  <a:pt x="514" y="1158"/>
                  <a:pt x="509" y="1158"/>
                  <a:pt x="505" y="1159"/>
                </a:cubicBezTo>
                <a:cubicBezTo>
                  <a:pt x="502" y="1160"/>
                  <a:pt x="499" y="1161"/>
                  <a:pt x="495" y="1161"/>
                </a:cubicBezTo>
                <a:cubicBezTo>
                  <a:pt x="475" y="1162"/>
                  <a:pt x="455" y="1161"/>
                  <a:pt x="434" y="1161"/>
                </a:cubicBezTo>
                <a:cubicBezTo>
                  <a:pt x="431" y="1161"/>
                  <a:pt x="428" y="1161"/>
                  <a:pt x="425" y="1160"/>
                </a:cubicBezTo>
                <a:cubicBezTo>
                  <a:pt x="418" y="1157"/>
                  <a:pt x="410" y="1157"/>
                  <a:pt x="402" y="1157"/>
                </a:cubicBezTo>
                <a:cubicBezTo>
                  <a:pt x="398" y="1157"/>
                  <a:pt x="394" y="1158"/>
                  <a:pt x="390" y="1160"/>
                </a:cubicBezTo>
                <a:cubicBezTo>
                  <a:pt x="384" y="1162"/>
                  <a:pt x="378" y="1161"/>
                  <a:pt x="372" y="1159"/>
                </a:cubicBezTo>
                <a:cubicBezTo>
                  <a:pt x="368" y="1157"/>
                  <a:pt x="363" y="1157"/>
                  <a:pt x="358" y="1157"/>
                </a:cubicBezTo>
                <a:cubicBezTo>
                  <a:pt x="354" y="1157"/>
                  <a:pt x="350" y="1157"/>
                  <a:pt x="347" y="1155"/>
                </a:cubicBezTo>
                <a:cubicBezTo>
                  <a:pt x="342" y="1153"/>
                  <a:pt x="338" y="1154"/>
                  <a:pt x="333" y="1156"/>
                </a:cubicBezTo>
                <a:cubicBezTo>
                  <a:pt x="329" y="1157"/>
                  <a:pt x="326" y="1157"/>
                  <a:pt x="322" y="1155"/>
                </a:cubicBezTo>
                <a:cubicBezTo>
                  <a:pt x="318" y="1153"/>
                  <a:pt x="315" y="1152"/>
                  <a:pt x="311" y="1152"/>
                </a:cubicBezTo>
                <a:cubicBezTo>
                  <a:pt x="294" y="1154"/>
                  <a:pt x="278" y="1152"/>
                  <a:pt x="261" y="1151"/>
                </a:cubicBezTo>
                <a:cubicBezTo>
                  <a:pt x="260" y="1151"/>
                  <a:pt x="258" y="1151"/>
                  <a:pt x="257" y="1150"/>
                </a:cubicBezTo>
                <a:cubicBezTo>
                  <a:pt x="253" y="1149"/>
                  <a:pt x="249" y="1148"/>
                  <a:pt x="245" y="1148"/>
                </a:cubicBezTo>
                <a:cubicBezTo>
                  <a:pt x="242" y="1148"/>
                  <a:pt x="239" y="1148"/>
                  <a:pt x="236" y="1147"/>
                </a:cubicBezTo>
                <a:cubicBezTo>
                  <a:pt x="231" y="1144"/>
                  <a:pt x="225" y="1146"/>
                  <a:pt x="220" y="1145"/>
                </a:cubicBezTo>
                <a:cubicBezTo>
                  <a:pt x="218" y="1144"/>
                  <a:pt x="215" y="1143"/>
                  <a:pt x="213" y="1143"/>
                </a:cubicBezTo>
                <a:cubicBezTo>
                  <a:pt x="203" y="1144"/>
                  <a:pt x="193" y="1141"/>
                  <a:pt x="184" y="1136"/>
                </a:cubicBezTo>
                <a:cubicBezTo>
                  <a:pt x="183" y="1135"/>
                  <a:pt x="181" y="1134"/>
                  <a:pt x="180" y="1134"/>
                </a:cubicBezTo>
                <a:cubicBezTo>
                  <a:pt x="172" y="1134"/>
                  <a:pt x="165" y="1130"/>
                  <a:pt x="157" y="1129"/>
                </a:cubicBezTo>
                <a:cubicBezTo>
                  <a:pt x="151" y="1128"/>
                  <a:pt x="138" y="1124"/>
                  <a:pt x="135" y="1122"/>
                </a:cubicBezTo>
                <a:cubicBezTo>
                  <a:pt x="131" y="1120"/>
                  <a:pt x="129" y="1115"/>
                  <a:pt x="130" y="1112"/>
                </a:cubicBezTo>
                <a:cubicBezTo>
                  <a:pt x="130" y="1111"/>
                  <a:pt x="131" y="1111"/>
                  <a:pt x="131" y="1110"/>
                </a:cubicBezTo>
                <a:cubicBezTo>
                  <a:pt x="131" y="1108"/>
                  <a:pt x="132" y="1107"/>
                  <a:pt x="132" y="1105"/>
                </a:cubicBezTo>
                <a:cubicBezTo>
                  <a:pt x="132" y="1103"/>
                  <a:pt x="132" y="1101"/>
                  <a:pt x="131" y="1098"/>
                </a:cubicBezTo>
                <a:cubicBezTo>
                  <a:pt x="129" y="1095"/>
                  <a:pt x="127" y="1092"/>
                  <a:pt x="125" y="1088"/>
                </a:cubicBezTo>
                <a:cubicBezTo>
                  <a:pt x="124" y="1087"/>
                  <a:pt x="126" y="1083"/>
                  <a:pt x="128" y="1083"/>
                </a:cubicBezTo>
                <a:cubicBezTo>
                  <a:pt x="131" y="1082"/>
                  <a:pt x="134" y="1082"/>
                  <a:pt x="137" y="1081"/>
                </a:cubicBezTo>
                <a:cubicBezTo>
                  <a:pt x="138" y="1081"/>
                  <a:pt x="139" y="1081"/>
                  <a:pt x="139" y="1080"/>
                </a:cubicBezTo>
                <a:cubicBezTo>
                  <a:pt x="140" y="1079"/>
                  <a:pt x="139" y="1077"/>
                  <a:pt x="137" y="1077"/>
                </a:cubicBezTo>
                <a:cubicBezTo>
                  <a:pt x="132" y="1074"/>
                  <a:pt x="128" y="1071"/>
                  <a:pt x="125" y="1066"/>
                </a:cubicBezTo>
                <a:cubicBezTo>
                  <a:pt x="125" y="1064"/>
                  <a:pt x="125" y="1063"/>
                  <a:pt x="126" y="1062"/>
                </a:cubicBezTo>
                <a:cubicBezTo>
                  <a:pt x="126" y="1061"/>
                  <a:pt x="127" y="1061"/>
                  <a:pt x="128" y="1061"/>
                </a:cubicBezTo>
                <a:cubicBezTo>
                  <a:pt x="129" y="1061"/>
                  <a:pt x="131" y="1061"/>
                  <a:pt x="132" y="1062"/>
                </a:cubicBezTo>
                <a:cubicBezTo>
                  <a:pt x="134" y="1062"/>
                  <a:pt x="135" y="1061"/>
                  <a:pt x="137" y="1061"/>
                </a:cubicBezTo>
                <a:cubicBezTo>
                  <a:pt x="140" y="1059"/>
                  <a:pt x="142" y="1055"/>
                  <a:pt x="141" y="1053"/>
                </a:cubicBezTo>
                <a:cubicBezTo>
                  <a:pt x="140" y="1051"/>
                  <a:pt x="138" y="1050"/>
                  <a:pt x="137" y="1048"/>
                </a:cubicBezTo>
                <a:cubicBezTo>
                  <a:pt x="135" y="1047"/>
                  <a:pt x="135" y="1045"/>
                  <a:pt x="138" y="1045"/>
                </a:cubicBezTo>
                <a:cubicBezTo>
                  <a:pt x="139" y="1044"/>
                  <a:pt x="141" y="1044"/>
                  <a:pt x="142" y="1044"/>
                </a:cubicBezTo>
                <a:cubicBezTo>
                  <a:pt x="143" y="1043"/>
                  <a:pt x="143" y="1043"/>
                  <a:pt x="144" y="1042"/>
                </a:cubicBezTo>
                <a:cubicBezTo>
                  <a:pt x="144" y="1042"/>
                  <a:pt x="144" y="1041"/>
                  <a:pt x="143" y="1041"/>
                </a:cubicBezTo>
                <a:cubicBezTo>
                  <a:pt x="140" y="1039"/>
                  <a:pt x="138" y="1038"/>
                  <a:pt x="135" y="1035"/>
                </a:cubicBezTo>
                <a:cubicBezTo>
                  <a:pt x="132" y="1032"/>
                  <a:pt x="133" y="1028"/>
                  <a:pt x="137" y="1026"/>
                </a:cubicBezTo>
                <a:cubicBezTo>
                  <a:pt x="139" y="1026"/>
                  <a:pt x="140" y="1026"/>
                  <a:pt x="142" y="1025"/>
                </a:cubicBezTo>
                <a:cubicBezTo>
                  <a:pt x="145" y="1023"/>
                  <a:pt x="146" y="1022"/>
                  <a:pt x="145" y="1017"/>
                </a:cubicBezTo>
                <a:cubicBezTo>
                  <a:pt x="142" y="1010"/>
                  <a:pt x="143" y="1009"/>
                  <a:pt x="151" y="1006"/>
                </a:cubicBezTo>
                <a:cubicBezTo>
                  <a:pt x="153" y="1005"/>
                  <a:pt x="154" y="1005"/>
                  <a:pt x="153" y="1004"/>
                </a:cubicBezTo>
                <a:cubicBezTo>
                  <a:pt x="153" y="1003"/>
                  <a:pt x="152" y="1002"/>
                  <a:pt x="152" y="1002"/>
                </a:cubicBezTo>
                <a:cubicBezTo>
                  <a:pt x="147" y="1002"/>
                  <a:pt x="143" y="1000"/>
                  <a:pt x="140" y="996"/>
                </a:cubicBezTo>
                <a:cubicBezTo>
                  <a:pt x="135" y="991"/>
                  <a:pt x="134" y="991"/>
                  <a:pt x="138" y="984"/>
                </a:cubicBezTo>
                <a:cubicBezTo>
                  <a:pt x="138" y="983"/>
                  <a:pt x="138" y="982"/>
                  <a:pt x="139" y="982"/>
                </a:cubicBezTo>
                <a:cubicBezTo>
                  <a:pt x="140" y="980"/>
                  <a:pt x="141" y="979"/>
                  <a:pt x="142" y="979"/>
                </a:cubicBezTo>
                <a:cubicBezTo>
                  <a:pt x="145" y="978"/>
                  <a:pt x="148" y="978"/>
                  <a:pt x="151" y="977"/>
                </a:cubicBezTo>
                <a:cubicBezTo>
                  <a:pt x="152" y="977"/>
                  <a:pt x="153" y="977"/>
                  <a:pt x="153" y="976"/>
                </a:cubicBezTo>
                <a:cubicBezTo>
                  <a:pt x="154" y="975"/>
                  <a:pt x="153" y="974"/>
                  <a:pt x="152" y="973"/>
                </a:cubicBezTo>
                <a:cubicBezTo>
                  <a:pt x="147" y="970"/>
                  <a:pt x="141" y="969"/>
                  <a:pt x="137" y="965"/>
                </a:cubicBezTo>
                <a:cubicBezTo>
                  <a:pt x="136" y="964"/>
                  <a:pt x="135" y="961"/>
                  <a:pt x="136" y="959"/>
                </a:cubicBezTo>
                <a:cubicBezTo>
                  <a:pt x="137" y="957"/>
                  <a:pt x="138" y="955"/>
                  <a:pt x="139" y="953"/>
                </a:cubicBezTo>
                <a:cubicBezTo>
                  <a:pt x="140" y="952"/>
                  <a:pt x="142" y="951"/>
                  <a:pt x="143" y="951"/>
                </a:cubicBezTo>
                <a:cubicBezTo>
                  <a:pt x="149" y="953"/>
                  <a:pt x="154" y="954"/>
                  <a:pt x="159" y="951"/>
                </a:cubicBezTo>
                <a:cubicBezTo>
                  <a:pt x="161" y="950"/>
                  <a:pt x="164" y="950"/>
                  <a:pt x="166" y="950"/>
                </a:cubicBezTo>
                <a:cubicBezTo>
                  <a:pt x="178" y="950"/>
                  <a:pt x="191" y="950"/>
                  <a:pt x="203" y="950"/>
                </a:cubicBezTo>
                <a:cubicBezTo>
                  <a:pt x="208" y="950"/>
                  <a:pt x="213" y="949"/>
                  <a:pt x="218" y="949"/>
                </a:cubicBezTo>
                <a:cubicBezTo>
                  <a:pt x="219" y="949"/>
                  <a:pt x="221" y="948"/>
                  <a:pt x="222" y="948"/>
                </a:cubicBezTo>
                <a:cubicBezTo>
                  <a:pt x="224" y="947"/>
                  <a:pt x="225" y="946"/>
                  <a:pt x="225" y="944"/>
                </a:cubicBezTo>
                <a:cubicBezTo>
                  <a:pt x="225" y="943"/>
                  <a:pt x="225" y="941"/>
                  <a:pt x="223" y="940"/>
                </a:cubicBezTo>
                <a:cubicBezTo>
                  <a:pt x="220" y="937"/>
                  <a:pt x="216" y="935"/>
                  <a:pt x="211" y="937"/>
                </a:cubicBezTo>
                <a:cubicBezTo>
                  <a:pt x="210" y="938"/>
                  <a:pt x="209" y="938"/>
                  <a:pt x="209" y="938"/>
                </a:cubicBezTo>
                <a:cubicBezTo>
                  <a:pt x="206" y="940"/>
                  <a:pt x="203" y="941"/>
                  <a:pt x="199" y="941"/>
                </a:cubicBezTo>
                <a:cubicBezTo>
                  <a:pt x="196" y="940"/>
                  <a:pt x="192" y="940"/>
                  <a:pt x="188" y="940"/>
                </a:cubicBezTo>
                <a:cubicBezTo>
                  <a:pt x="185" y="941"/>
                  <a:pt x="181" y="941"/>
                  <a:pt x="179" y="942"/>
                </a:cubicBezTo>
                <a:cubicBezTo>
                  <a:pt x="170" y="945"/>
                  <a:pt x="162" y="946"/>
                  <a:pt x="153" y="946"/>
                </a:cubicBezTo>
                <a:cubicBezTo>
                  <a:pt x="152" y="946"/>
                  <a:pt x="150" y="946"/>
                  <a:pt x="149" y="945"/>
                </a:cubicBezTo>
                <a:cubicBezTo>
                  <a:pt x="146" y="945"/>
                  <a:pt x="144" y="944"/>
                  <a:pt x="143" y="942"/>
                </a:cubicBezTo>
                <a:cubicBezTo>
                  <a:pt x="141" y="940"/>
                  <a:pt x="141" y="938"/>
                  <a:pt x="140" y="936"/>
                </a:cubicBezTo>
                <a:cubicBezTo>
                  <a:pt x="138" y="932"/>
                  <a:pt x="137" y="928"/>
                  <a:pt x="137" y="924"/>
                </a:cubicBezTo>
                <a:cubicBezTo>
                  <a:pt x="137" y="921"/>
                  <a:pt x="137" y="918"/>
                  <a:pt x="136" y="915"/>
                </a:cubicBezTo>
                <a:cubicBezTo>
                  <a:pt x="135" y="909"/>
                  <a:pt x="135" y="909"/>
                  <a:pt x="137" y="904"/>
                </a:cubicBezTo>
                <a:cubicBezTo>
                  <a:pt x="137" y="902"/>
                  <a:pt x="137" y="901"/>
                  <a:pt x="136" y="899"/>
                </a:cubicBezTo>
                <a:cubicBezTo>
                  <a:pt x="135" y="898"/>
                  <a:pt x="134" y="897"/>
                  <a:pt x="133" y="896"/>
                </a:cubicBezTo>
                <a:cubicBezTo>
                  <a:pt x="130" y="892"/>
                  <a:pt x="130" y="892"/>
                  <a:pt x="134" y="889"/>
                </a:cubicBezTo>
                <a:cubicBezTo>
                  <a:pt x="136" y="888"/>
                  <a:pt x="137" y="887"/>
                  <a:pt x="138" y="886"/>
                </a:cubicBezTo>
                <a:cubicBezTo>
                  <a:pt x="140" y="885"/>
                  <a:pt x="141" y="882"/>
                  <a:pt x="140" y="880"/>
                </a:cubicBezTo>
                <a:cubicBezTo>
                  <a:pt x="139" y="878"/>
                  <a:pt x="139" y="877"/>
                  <a:pt x="138" y="875"/>
                </a:cubicBezTo>
                <a:cubicBezTo>
                  <a:pt x="137" y="870"/>
                  <a:pt x="138" y="865"/>
                  <a:pt x="142" y="860"/>
                </a:cubicBezTo>
                <a:cubicBezTo>
                  <a:pt x="143" y="859"/>
                  <a:pt x="144" y="858"/>
                  <a:pt x="145" y="856"/>
                </a:cubicBezTo>
                <a:cubicBezTo>
                  <a:pt x="146" y="855"/>
                  <a:pt x="146" y="853"/>
                  <a:pt x="145" y="852"/>
                </a:cubicBezTo>
                <a:cubicBezTo>
                  <a:pt x="144" y="848"/>
                  <a:pt x="143" y="845"/>
                  <a:pt x="143" y="841"/>
                </a:cubicBezTo>
                <a:cubicBezTo>
                  <a:pt x="143" y="835"/>
                  <a:pt x="143" y="830"/>
                  <a:pt x="141" y="824"/>
                </a:cubicBezTo>
                <a:cubicBezTo>
                  <a:pt x="141" y="823"/>
                  <a:pt x="138" y="820"/>
                  <a:pt x="137" y="820"/>
                </a:cubicBezTo>
                <a:cubicBezTo>
                  <a:pt x="129" y="819"/>
                  <a:pt x="121" y="818"/>
                  <a:pt x="113" y="818"/>
                </a:cubicBezTo>
                <a:cubicBezTo>
                  <a:pt x="109" y="819"/>
                  <a:pt x="104" y="819"/>
                  <a:pt x="99" y="819"/>
                </a:cubicBezTo>
                <a:cubicBezTo>
                  <a:pt x="95" y="819"/>
                  <a:pt x="91" y="819"/>
                  <a:pt x="88" y="817"/>
                </a:cubicBezTo>
                <a:cubicBezTo>
                  <a:pt x="83" y="815"/>
                  <a:pt x="79" y="814"/>
                  <a:pt x="74" y="814"/>
                </a:cubicBezTo>
                <a:cubicBezTo>
                  <a:pt x="70" y="814"/>
                  <a:pt x="66" y="813"/>
                  <a:pt x="63" y="812"/>
                </a:cubicBezTo>
                <a:cubicBezTo>
                  <a:pt x="60" y="811"/>
                  <a:pt x="57" y="810"/>
                  <a:pt x="53" y="810"/>
                </a:cubicBezTo>
                <a:cubicBezTo>
                  <a:pt x="48" y="809"/>
                  <a:pt x="43" y="808"/>
                  <a:pt x="37" y="807"/>
                </a:cubicBezTo>
                <a:cubicBezTo>
                  <a:pt x="32" y="805"/>
                  <a:pt x="27" y="805"/>
                  <a:pt x="21" y="804"/>
                </a:cubicBezTo>
                <a:cubicBezTo>
                  <a:pt x="19" y="803"/>
                  <a:pt x="17" y="802"/>
                  <a:pt x="16" y="800"/>
                </a:cubicBezTo>
                <a:cubicBezTo>
                  <a:pt x="14" y="798"/>
                  <a:pt x="13" y="796"/>
                  <a:pt x="12" y="794"/>
                </a:cubicBezTo>
                <a:cubicBezTo>
                  <a:pt x="10" y="789"/>
                  <a:pt x="10" y="785"/>
                  <a:pt x="13" y="780"/>
                </a:cubicBezTo>
                <a:cubicBezTo>
                  <a:pt x="14" y="779"/>
                  <a:pt x="15" y="778"/>
                  <a:pt x="16" y="777"/>
                </a:cubicBezTo>
                <a:cubicBezTo>
                  <a:pt x="18" y="774"/>
                  <a:pt x="17" y="771"/>
                  <a:pt x="14" y="769"/>
                </a:cubicBezTo>
                <a:cubicBezTo>
                  <a:pt x="11" y="768"/>
                  <a:pt x="8" y="767"/>
                  <a:pt x="6" y="766"/>
                </a:cubicBezTo>
                <a:cubicBezTo>
                  <a:pt x="3" y="765"/>
                  <a:pt x="2" y="761"/>
                  <a:pt x="4" y="758"/>
                </a:cubicBezTo>
                <a:cubicBezTo>
                  <a:pt x="5" y="756"/>
                  <a:pt x="8" y="753"/>
                  <a:pt x="9" y="751"/>
                </a:cubicBezTo>
                <a:cubicBezTo>
                  <a:pt x="10" y="750"/>
                  <a:pt x="10" y="748"/>
                  <a:pt x="10" y="746"/>
                </a:cubicBezTo>
                <a:cubicBezTo>
                  <a:pt x="9" y="744"/>
                  <a:pt x="8" y="742"/>
                  <a:pt x="8" y="740"/>
                </a:cubicBezTo>
                <a:cubicBezTo>
                  <a:pt x="11" y="734"/>
                  <a:pt x="11" y="729"/>
                  <a:pt x="8" y="724"/>
                </a:cubicBezTo>
                <a:cubicBezTo>
                  <a:pt x="7" y="722"/>
                  <a:pt x="9" y="719"/>
                  <a:pt x="11" y="718"/>
                </a:cubicBezTo>
                <a:cubicBezTo>
                  <a:pt x="12" y="717"/>
                  <a:pt x="13" y="716"/>
                  <a:pt x="15" y="715"/>
                </a:cubicBezTo>
                <a:cubicBezTo>
                  <a:pt x="18" y="713"/>
                  <a:pt x="18" y="712"/>
                  <a:pt x="16" y="711"/>
                </a:cubicBezTo>
                <a:cubicBezTo>
                  <a:pt x="13" y="709"/>
                  <a:pt x="11" y="707"/>
                  <a:pt x="8" y="705"/>
                </a:cubicBezTo>
                <a:cubicBezTo>
                  <a:pt x="7" y="703"/>
                  <a:pt x="7" y="700"/>
                  <a:pt x="9" y="698"/>
                </a:cubicBezTo>
                <a:cubicBezTo>
                  <a:pt x="10" y="697"/>
                  <a:pt x="12" y="697"/>
                  <a:pt x="13" y="696"/>
                </a:cubicBezTo>
                <a:cubicBezTo>
                  <a:pt x="14" y="694"/>
                  <a:pt x="16" y="692"/>
                  <a:pt x="15" y="689"/>
                </a:cubicBezTo>
                <a:cubicBezTo>
                  <a:pt x="14" y="686"/>
                  <a:pt x="12" y="684"/>
                  <a:pt x="12" y="681"/>
                </a:cubicBezTo>
                <a:cubicBezTo>
                  <a:pt x="11" y="675"/>
                  <a:pt x="7" y="673"/>
                  <a:pt x="2" y="672"/>
                </a:cubicBezTo>
                <a:cubicBezTo>
                  <a:pt x="1" y="672"/>
                  <a:pt x="0" y="671"/>
                  <a:pt x="0" y="671"/>
                </a:cubicBezTo>
                <a:cubicBezTo>
                  <a:pt x="0" y="670"/>
                  <a:pt x="2" y="669"/>
                  <a:pt x="3" y="669"/>
                </a:cubicBezTo>
                <a:cubicBezTo>
                  <a:pt x="9" y="668"/>
                  <a:pt x="13" y="664"/>
                  <a:pt x="16" y="660"/>
                </a:cubicBezTo>
                <a:cubicBezTo>
                  <a:pt x="17" y="658"/>
                  <a:pt x="18" y="657"/>
                  <a:pt x="19" y="656"/>
                </a:cubicBezTo>
                <a:cubicBezTo>
                  <a:pt x="20" y="653"/>
                  <a:pt x="20" y="650"/>
                  <a:pt x="18" y="647"/>
                </a:cubicBezTo>
                <a:cubicBezTo>
                  <a:pt x="16" y="643"/>
                  <a:pt x="14" y="640"/>
                  <a:pt x="12" y="637"/>
                </a:cubicBezTo>
                <a:cubicBezTo>
                  <a:pt x="10" y="635"/>
                  <a:pt x="11" y="630"/>
                  <a:pt x="12" y="628"/>
                </a:cubicBezTo>
                <a:cubicBezTo>
                  <a:pt x="13" y="628"/>
                  <a:pt x="13" y="627"/>
                  <a:pt x="14" y="627"/>
                </a:cubicBezTo>
                <a:cubicBezTo>
                  <a:pt x="17" y="625"/>
                  <a:pt x="19" y="623"/>
                  <a:pt x="17" y="620"/>
                </a:cubicBezTo>
                <a:cubicBezTo>
                  <a:pt x="15" y="616"/>
                  <a:pt x="15" y="612"/>
                  <a:pt x="17" y="608"/>
                </a:cubicBezTo>
                <a:cubicBezTo>
                  <a:pt x="18" y="608"/>
                  <a:pt x="18" y="607"/>
                  <a:pt x="19" y="606"/>
                </a:cubicBezTo>
                <a:cubicBezTo>
                  <a:pt x="20" y="603"/>
                  <a:pt x="20" y="599"/>
                  <a:pt x="19" y="595"/>
                </a:cubicBezTo>
                <a:cubicBezTo>
                  <a:pt x="18" y="594"/>
                  <a:pt x="17" y="592"/>
                  <a:pt x="17" y="591"/>
                </a:cubicBezTo>
                <a:cubicBezTo>
                  <a:pt x="14" y="585"/>
                  <a:pt x="15" y="584"/>
                  <a:pt x="20" y="579"/>
                </a:cubicBezTo>
                <a:cubicBezTo>
                  <a:pt x="23" y="576"/>
                  <a:pt x="23" y="576"/>
                  <a:pt x="21" y="573"/>
                </a:cubicBezTo>
                <a:cubicBezTo>
                  <a:pt x="20" y="571"/>
                  <a:pt x="18" y="569"/>
                  <a:pt x="17" y="567"/>
                </a:cubicBezTo>
                <a:cubicBezTo>
                  <a:pt x="17" y="565"/>
                  <a:pt x="17" y="563"/>
                  <a:pt x="18" y="561"/>
                </a:cubicBezTo>
                <a:cubicBezTo>
                  <a:pt x="20" y="557"/>
                  <a:pt x="23" y="555"/>
                  <a:pt x="26" y="552"/>
                </a:cubicBezTo>
                <a:cubicBezTo>
                  <a:pt x="28" y="550"/>
                  <a:pt x="30" y="547"/>
                  <a:pt x="30" y="544"/>
                </a:cubicBezTo>
                <a:cubicBezTo>
                  <a:pt x="30" y="541"/>
                  <a:pt x="31" y="539"/>
                  <a:pt x="31" y="537"/>
                </a:cubicBezTo>
                <a:cubicBezTo>
                  <a:pt x="32" y="535"/>
                  <a:pt x="32" y="534"/>
                  <a:pt x="31" y="532"/>
                </a:cubicBezTo>
                <a:cubicBezTo>
                  <a:pt x="29" y="528"/>
                  <a:pt x="28" y="524"/>
                  <a:pt x="25" y="520"/>
                </a:cubicBezTo>
                <a:cubicBezTo>
                  <a:pt x="20" y="515"/>
                  <a:pt x="20" y="509"/>
                  <a:pt x="21" y="502"/>
                </a:cubicBezTo>
                <a:cubicBezTo>
                  <a:pt x="21" y="502"/>
                  <a:pt x="22" y="501"/>
                  <a:pt x="22" y="500"/>
                </a:cubicBezTo>
                <a:cubicBezTo>
                  <a:pt x="24" y="496"/>
                  <a:pt x="30" y="494"/>
                  <a:pt x="34" y="495"/>
                </a:cubicBezTo>
                <a:cubicBezTo>
                  <a:pt x="36" y="496"/>
                  <a:pt x="39" y="496"/>
                  <a:pt x="41" y="497"/>
                </a:cubicBezTo>
                <a:cubicBezTo>
                  <a:pt x="45" y="499"/>
                  <a:pt x="48" y="499"/>
                  <a:pt x="52" y="498"/>
                </a:cubicBezTo>
                <a:cubicBezTo>
                  <a:pt x="56" y="497"/>
                  <a:pt x="57" y="494"/>
                  <a:pt x="55" y="491"/>
                </a:cubicBezTo>
                <a:cubicBezTo>
                  <a:pt x="54" y="488"/>
                  <a:pt x="51" y="486"/>
                  <a:pt x="48" y="486"/>
                </a:cubicBezTo>
                <a:cubicBezTo>
                  <a:pt x="42" y="485"/>
                  <a:pt x="37" y="485"/>
                  <a:pt x="32" y="485"/>
                </a:cubicBezTo>
                <a:cubicBezTo>
                  <a:pt x="29" y="485"/>
                  <a:pt x="27" y="483"/>
                  <a:pt x="26" y="481"/>
                </a:cubicBezTo>
                <a:cubicBezTo>
                  <a:pt x="23" y="476"/>
                  <a:pt x="21" y="471"/>
                  <a:pt x="18" y="467"/>
                </a:cubicBezTo>
                <a:cubicBezTo>
                  <a:pt x="17" y="464"/>
                  <a:pt x="18" y="461"/>
                  <a:pt x="21" y="459"/>
                </a:cubicBezTo>
                <a:cubicBezTo>
                  <a:pt x="22" y="458"/>
                  <a:pt x="23" y="457"/>
                  <a:pt x="25" y="456"/>
                </a:cubicBezTo>
                <a:cubicBezTo>
                  <a:pt x="27" y="455"/>
                  <a:pt x="29" y="454"/>
                  <a:pt x="30" y="452"/>
                </a:cubicBezTo>
                <a:cubicBezTo>
                  <a:pt x="32" y="446"/>
                  <a:pt x="37" y="444"/>
                  <a:pt x="42" y="442"/>
                </a:cubicBezTo>
                <a:cubicBezTo>
                  <a:pt x="46" y="441"/>
                  <a:pt x="50" y="441"/>
                  <a:pt x="54" y="440"/>
                </a:cubicBezTo>
                <a:cubicBezTo>
                  <a:pt x="57" y="439"/>
                  <a:pt x="60" y="439"/>
                  <a:pt x="63" y="440"/>
                </a:cubicBezTo>
                <a:cubicBezTo>
                  <a:pt x="64" y="440"/>
                  <a:pt x="64" y="441"/>
                  <a:pt x="65" y="441"/>
                </a:cubicBezTo>
                <a:cubicBezTo>
                  <a:pt x="68" y="442"/>
                  <a:pt x="72" y="442"/>
                  <a:pt x="74" y="441"/>
                </a:cubicBezTo>
                <a:cubicBezTo>
                  <a:pt x="80" y="438"/>
                  <a:pt x="85" y="437"/>
                  <a:pt x="90" y="437"/>
                </a:cubicBezTo>
                <a:cubicBezTo>
                  <a:pt x="93" y="437"/>
                  <a:pt x="95" y="437"/>
                  <a:pt x="97" y="437"/>
                </a:cubicBezTo>
                <a:cubicBezTo>
                  <a:pt x="101" y="437"/>
                  <a:pt x="105" y="438"/>
                  <a:pt x="109" y="439"/>
                </a:cubicBezTo>
                <a:cubicBezTo>
                  <a:pt x="112" y="441"/>
                  <a:pt x="115" y="442"/>
                  <a:pt x="118" y="441"/>
                </a:cubicBezTo>
                <a:cubicBezTo>
                  <a:pt x="119" y="441"/>
                  <a:pt x="120" y="441"/>
                  <a:pt x="120" y="440"/>
                </a:cubicBezTo>
                <a:cubicBezTo>
                  <a:pt x="121" y="440"/>
                  <a:pt x="120" y="439"/>
                  <a:pt x="118" y="438"/>
                </a:cubicBezTo>
                <a:cubicBezTo>
                  <a:pt x="117" y="437"/>
                  <a:pt x="117" y="437"/>
                  <a:pt x="116" y="437"/>
                </a:cubicBezTo>
                <a:cubicBezTo>
                  <a:pt x="113" y="435"/>
                  <a:pt x="111" y="434"/>
                  <a:pt x="107" y="434"/>
                </a:cubicBezTo>
                <a:cubicBezTo>
                  <a:pt x="100" y="434"/>
                  <a:pt x="92" y="433"/>
                  <a:pt x="84" y="433"/>
                </a:cubicBezTo>
                <a:cubicBezTo>
                  <a:pt x="82" y="433"/>
                  <a:pt x="79" y="433"/>
                  <a:pt x="77" y="432"/>
                </a:cubicBezTo>
                <a:cubicBezTo>
                  <a:pt x="74" y="432"/>
                  <a:pt x="72" y="429"/>
                  <a:pt x="72" y="426"/>
                </a:cubicBezTo>
                <a:cubicBezTo>
                  <a:pt x="72" y="423"/>
                  <a:pt x="74" y="421"/>
                  <a:pt x="77" y="422"/>
                </a:cubicBezTo>
                <a:cubicBezTo>
                  <a:pt x="80" y="422"/>
                  <a:pt x="83" y="424"/>
                  <a:pt x="86" y="423"/>
                </a:cubicBezTo>
                <a:cubicBezTo>
                  <a:pt x="88" y="423"/>
                  <a:pt x="89" y="422"/>
                  <a:pt x="88" y="420"/>
                </a:cubicBezTo>
                <a:cubicBezTo>
                  <a:pt x="88" y="415"/>
                  <a:pt x="91" y="415"/>
                  <a:pt x="94" y="414"/>
                </a:cubicBezTo>
                <a:cubicBezTo>
                  <a:pt x="98" y="413"/>
                  <a:pt x="98" y="413"/>
                  <a:pt x="98" y="410"/>
                </a:cubicBezTo>
                <a:cubicBezTo>
                  <a:pt x="97" y="407"/>
                  <a:pt x="96" y="404"/>
                  <a:pt x="98" y="400"/>
                </a:cubicBezTo>
                <a:cubicBezTo>
                  <a:pt x="98" y="399"/>
                  <a:pt x="99" y="397"/>
                  <a:pt x="99" y="396"/>
                </a:cubicBezTo>
                <a:cubicBezTo>
                  <a:pt x="100" y="393"/>
                  <a:pt x="100" y="390"/>
                  <a:pt x="98" y="387"/>
                </a:cubicBezTo>
                <a:cubicBezTo>
                  <a:pt x="95" y="383"/>
                  <a:pt x="91" y="380"/>
                  <a:pt x="89" y="376"/>
                </a:cubicBezTo>
                <a:cubicBezTo>
                  <a:pt x="85" y="371"/>
                  <a:pt x="85" y="368"/>
                  <a:pt x="90" y="364"/>
                </a:cubicBezTo>
                <a:cubicBezTo>
                  <a:pt x="91" y="363"/>
                  <a:pt x="92" y="362"/>
                  <a:pt x="93" y="361"/>
                </a:cubicBezTo>
                <a:cubicBezTo>
                  <a:pt x="95" y="359"/>
                  <a:pt x="95" y="357"/>
                  <a:pt x="94" y="355"/>
                </a:cubicBezTo>
                <a:cubicBezTo>
                  <a:pt x="94" y="354"/>
                  <a:pt x="93" y="353"/>
                  <a:pt x="93" y="352"/>
                </a:cubicBezTo>
                <a:cubicBezTo>
                  <a:pt x="91" y="349"/>
                  <a:pt x="92" y="347"/>
                  <a:pt x="94" y="344"/>
                </a:cubicBezTo>
                <a:cubicBezTo>
                  <a:pt x="95" y="342"/>
                  <a:pt x="97" y="340"/>
                  <a:pt x="98" y="338"/>
                </a:cubicBezTo>
                <a:cubicBezTo>
                  <a:pt x="99" y="337"/>
                  <a:pt x="100" y="336"/>
                  <a:pt x="100" y="334"/>
                </a:cubicBezTo>
                <a:cubicBezTo>
                  <a:pt x="101" y="328"/>
                  <a:pt x="100" y="322"/>
                  <a:pt x="99" y="315"/>
                </a:cubicBezTo>
                <a:cubicBezTo>
                  <a:pt x="99" y="314"/>
                  <a:pt x="98" y="312"/>
                  <a:pt x="97" y="311"/>
                </a:cubicBezTo>
                <a:cubicBezTo>
                  <a:pt x="96" y="308"/>
                  <a:pt x="94" y="306"/>
                  <a:pt x="92" y="303"/>
                </a:cubicBezTo>
                <a:cubicBezTo>
                  <a:pt x="91" y="301"/>
                  <a:pt x="90" y="299"/>
                  <a:pt x="90" y="297"/>
                </a:cubicBezTo>
                <a:cubicBezTo>
                  <a:pt x="90" y="293"/>
                  <a:pt x="90" y="290"/>
                  <a:pt x="91" y="287"/>
                </a:cubicBezTo>
                <a:cubicBezTo>
                  <a:pt x="92" y="275"/>
                  <a:pt x="91" y="264"/>
                  <a:pt x="90" y="252"/>
                </a:cubicBezTo>
                <a:cubicBezTo>
                  <a:pt x="90" y="248"/>
                  <a:pt x="90" y="244"/>
                  <a:pt x="88" y="240"/>
                </a:cubicBezTo>
                <a:cubicBezTo>
                  <a:pt x="86" y="234"/>
                  <a:pt x="87" y="228"/>
                  <a:pt x="87" y="222"/>
                </a:cubicBezTo>
                <a:cubicBezTo>
                  <a:pt x="87" y="221"/>
                  <a:pt x="87" y="220"/>
                  <a:pt x="87" y="220"/>
                </a:cubicBezTo>
                <a:cubicBezTo>
                  <a:pt x="90" y="214"/>
                  <a:pt x="90" y="207"/>
                  <a:pt x="90" y="201"/>
                </a:cubicBezTo>
                <a:cubicBezTo>
                  <a:pt x="90" y="195"/>
                  <a:pt x="92" y="191"/>
                  <a:pt x="96" y="186"/>
                </a:cubicBezTo>
                <a:cubicBezTo>
                  <a:pt x="99" y="183"/>
                  <a:pt x="101" y="178"/>
                  <a:pt x="100" y="173"/>
                </a:cubicBezTo>
                <a:cubicBezTo>
                  <a:pt x="100" y="166"/>
                  <a:pt x="100" y="159"/>
                  <a:pt x="101" y="152"/>
                </a:cubicBezTo>
                <a:cubicBezTo>
                  <a:pt x="101" y="149"/>
                  <a:pt x="100" y="146"/>
                  <a:pt x="99" y="143"/>
                </a:cubicBezTo>
                <a:cubicBezTo>
                  <a:pt x="95" y="134"/>
                  <a:pt x="95" y="125"/>
                  <a:pt x="97" y="116"/>
                </a:cubicBezTo>
                <a:cubicBezTo>
                  <a:pt x="98" y="113"/>
                  <a:pt x="98" y="110"/>
                  <a:pt x="97" y="107"/>
                </a:cubicBezTo>
                <a:cubicBezTo>
                  <a:pt x="97" y="104"/>
                  <a:pt x="97" y="102"/>
                  <a:pt x="98" y="100"/>
                </a:cubicBezTo>
                <a:cubicBezTo>
                  <a:pt x="99" y="98"/>
                  <a:pt x="101" y="96"/>
                  <a:pt x="102" y="94"/>
                </a:cubicBezTo>
                <a:cubicBezTo>
                  <a:pt x="103" y="92"/>
                  <a:pt x="103" y="91"/>
                  <a:pt x="104" y="89"/>
                </a:cubicBezTo>
                <a:cubicBezTo>
                  <a:pt x="104" y="82"/>
                  <a:pt x="105" y="76"/>
                  <a:pt x="104" y="68"/>
                </a:cubicBezTo>
                <a:cubicBezTo>
                  <a:pt x="104" y="66"/>
                  <a:pt x="104" y="64"/>
                  <a:pt x="104" y="61"/>
                </a:cubicBezTo>
                <a:cubicBezTo>
                  <a:pt x="105" y="57"/>
                  <a:pt x="107" y="54"/>
                  <a:pt x="111" y="52"/>
                </a:cubicBezTo>
                <a:cubicBezTo>
                  <a:pt x="115" y="51"/>
                  <a:pt x="118" y="50"/>
                  <a:pt x="122" y="49"/>
                </a:cubicBezTo>
                <a:cubicBezTo>
                  <a:pt x="124" y="49"/>
                  <a:pt x="125" y="49"/>
                  <a:pt x="127" y="49"/>
                </a:cubicBezTo>
                <a:cubicBezTo>
                  <a:pt x="128" y="50"/>
                  <a:pt x="130" y="50"/>
                  <a:pt x="131" y="50"/>
                </a:cubicBezTo>
                <a:cubicBezTo>
                  <a:pt x="136" y="48"/>
                  <a:pt x="140" y="48"/>
                  <a:pt x="145" y="46"/>
                </a:cubicBezTo>
                <a:cubicBezTo>
                  <a:pt x="149" y="45"/>
                  <a:pt x="153" y="42"/>
                  <a:pt x="158" y="42"/>
                </a:cubicBezTo>
                <a:cubicBezTo>
                  <a:pt x="164" y="42"/>
                  <a:pt x="169" y="38"/>
                  <a:pt x="174" y="38"/>
                </a:cubicBezTo>
                <a:cubicBezTo>
                  <a:pt x="179" y="37"/>
                  <a:pt x="183" y="36"/>
                  <a:pt x="188" y="35"/>
                </a:cubicBezTo>
                <a:cubicBezTo>
                  <a:pt x="189" y="34"/>
                  <a:pt x="191" y="34"/>
                  <a:pt x="192" y="34"/>
                </a:cubicBezTo>
                <a:cubicBezTo>
                  <a:pt x="201" y="34"/>
                  <a:pt x="210" y="33"/>
                  <a:pt x="218" y="33"/>
                </a:cubicBezTo>
                <a:cubicBezTo>
                  <a:pt x="226" y="32"/>
                  <a:pt x="234" y="32"/>
                  <a:pt x="241" y="30"/>
                </a:cubicBezTo>
                <a:cubicBezTo>
                  <a:pt x="248" y="28"/>
                  <a:pt x="255" y="28"/>
                  <a:pt x="263" y="28"/>
                </a:cubicBezTo>
                <a:cubicBezTo>
                  <a:pt x="270" y="29"/>
                  <a:pt x="278" y="28"/>
                  <a:pt x="286" y="26"/>
                </a:cubicBezTo>
                <a:cubicBezTo>
                  <a:pt x="289" y="25"/>
                  <a:pt x="292" y="25"/>
                  <a:pt x="295" y="25"/>
                </a:cubicBezTo>
                <a:cubicBezTo>
                  <a:pt x="303" y="24"/>
                  <a:pt x="311" y="24"/>
                  <a:pt x="318" y="23"/>
                </a:cubicBezTo>
                <a:cubicBezTo>
                  <a:pt x="321" y="23"/>
                  <a:pt x="323" y="24"/>
                  <a:pt x="325" y="23"/>
                </a:cubicBezTo>
                <a:cubicBezTo>
                  <a:pt x="338" y="19"/>
                  <a:pt x="352" y="19"/>
                  <a:pt x="365" y="18"/>
                </a:cubicBezTo>
                <a:cubicBezTo>
                  <a:pt x="367" y="18"/>
                  <a:pt x="370" y="18"/>
                  <a:pt x="372" y="17"/>
                </a:cubicBezTo>
                <a:cubicBezTo>
                  <a:pt x="377" y="15"/>
                  <a:pt x="382" y="14"/>
                  <a:pt x="388" y="14"/>
                </a:cubicBezTo>
                <a:cubicBezTo>
                  <a:pt x="394" y="14"/>
                  <a:pt x="399" y="14"/>
                  <a:pt x="404" y="11"/>
                </a:cubicBezTo>
                <a:cubicBezTo>
                  <a:pt x="406" y="11"/>
                  <a:pt x="409" y="10"/>
                  <a:pt x="411" y="10"/>
                </a:cubicBezTo>
                <a:cubicBezTo>
                  <a:pt x="419" y="10"/>
                  <a:pt x="427" y="10"/>
                  <a:pt x="434" y="10"/>
                </a:cubicBezTo>
                <a:cubicBezTo>
                  <a:pt x="442" y="10"/>
                  <a:pt x="450" y="10"/>
                  <a:pt x="458" y="10"/>
                </a:cubicBezTo>
                <a:cubicBezTo>
                  <a:pt x="463" y="10"/>
                  <a:pt x="467" y="9"/>
                  <a:pt x="472" y="7"/>
                </a:cubicBezTo>
                <a:cubicBezTo>
                  <a:pt x="475" y="6"/>
                  <a:pt x="478" y="7"/>
                  <a:pt x="481" y="8"/>
                </a:cubicBezTo>
                <a:cubicBezTo>
                  <a:pt x="485" y="9"/>
                  <a:pt x="490" y="10"/>
                  <a:pt x="495" y="8"/>
                </a:cubicBezTo>
                <a:cubicBezTo>
                  <a:pt x="498" y="6"/>
                  <a:pt x="502" y="5"/>
                  <a:pt x="506" y="5"/>
                </a:cubicBezTo>
                <a:cubicBezTo>
                  <a:pt x="522" y="5"/>
                  <a:pt x="539" y="4"/>
                  <a:pt x="555" y="5"/>
                </a:cubicBezTo>
                <a:cubicBezTo>
                  <a:pt x="558" y="5"/>
                  <a:pt x="562" y="5"/>
                  <a:pt x="565" y="5"/>
                </a:cubicBezTo>
                <a:cubicBezTo>
                  <a:pt x="567" y="5"/>
                  <a:pt x="570" y="5"/>
                  <a:pt x="572" y="4"/>
                </a:cubicBezTo>
                <a:cubicBezTo>
                  <a:pt x="577" y="1"/>
                  <a:pt x="582" y="1"/>
                  <a:pt x="588" y="1"/>
                </a:cubicBezTo>
                <a:cubicBezTo>
                  <a:pt x="599" y="0"/>
                  <a:pt x="611" y="1"/>
                  <a:pt x="623" y="1"/>
                </a:cubicBezTo>
                <a:cubicBezTo>
                  <a:pt x="627" y="1"/>
                  <a:pt x="631" y="1"/>
                  <a:pt x="634" y="2"/>
                </a:cubicBezTo>
                <a:cubicBezTo>
                  <a:pt x="637" y="3"/>
                  <a:pt x="639" y="3"/>
                  <a:pt x="641" y="3"/>
                </a:cubicBezTo>
                <a:cubicBezTo>
                  <a:pt x="646" y="1"/>
                  <a:pt x="650" y="1"/>
                  <a:pt x="655" y="3"/>
                </a:cubicBezTo>
                <a:cubicBezTo>
                  <a:pt x="657" y="3"/>
                  <a:pt x="658" y="3"/>
                  <a:pt x="660" y="3"/>
                </a:cubicBezTo>
                <a:cubicBezTo>
                  <a:pt x="664" y="1"/>
                  <a:pt x="669" y="1"/>
                  <a:pt x="673" y="1"/>
                </a:cubicBezTo>
                <a:cubicBezTo>
                  <a:pt x="683" y="1"/>
                  <a:pt x="692" y="1"/>
                  <a:pt x="702" y="0"/>
                </a:cubicBezTo>
                <a:cubicBezTo>
                  <a:pt x="704" y="0"/>
                  <a:pt x="706" y="0"/>
                  <a:pt x="709" y="0"/>
                </a:cubicBezTo>
                <a:cubicBezTo>
                  <a:pt x="730" y="1"/>
                  <a:pt x="751" y="1"/>
                  <a:pt x="772" y="1"/>
                </a:cubicBezTo>
                <a:cubicBezTo>
                  <a:pt x="780" y="2"/>
                  <a:pt x="788" y="2"/>
                  <a:pt x="796" y="1"/>
                </a:cubicBezTo>
                <a:cubicBezTo>
                  <a:pt x="800" y="0"/>
                  <a:pt x="805" y="0"/>
                  <a:pt x="810" y="0"/>
                </a:cubicBezTo>
                <a:cubicBezTo>
                  <a:pt x="813" y="0"/>
                  <a:pt x="816" y="1"/>
                  <a:pt x="819" y="2"/>
                </a:cubicBezTo>
                <a:cubicBezTo>
                  <a:pt x="822" y="4"/>
                  <a:pt x="826" y="4"/>
                  <a:pt x="830" y="2"/>
                </a:cubicBezTo>
                <a:cubicBezTo>
                  <a:pt x="833" y="1"/>
                  <a:pt x="836" y="1"/>
                  <a:pt x="839" y="1"/>
                </a:cubicBezTo>
                <a:cubicBezTo>
                  <a:pt x="844" y="1"/>
                  <a:pt x="849" y="2"/>
                  <a:pt x="853" y="3"/>
                </a:cubicBezTo>
                <a:cubicBezTo>
                  <a:pt x="857" y="5"/>
                  <a:pt x="861" y="5"/>
                  <a:pt x="865" y="5"/>
                </a:cubicBezTo>
                <a:cubicBezTo>
                  <a:pt x="882" y="5"/>
                  <a:pt x="899" y="6"/>
                  <a:pt x="916" y="5"/>
                </a:cubicBezTo>
                <a:cubicBezTo>
                  <a:pt x="921" y="5"/>
                  <a:pt x="926" y="5"/>
                  <a:pt x="930" y="5"/>
                </a:cubicBezTo>
                <a:cubicBezTo>
                  <a:pt x="937" y="5"/>
                  <a:pt x="943" y="6"/>
                  <a:pt x="949" y="8"/>
                </a:cubicBezTo>
                <a:cubicBezTo>
                  <a:pt x="952" y="9"/>
                  <a:pt x="955" y="9"/>
                  <a:pt x="958" y="8"/>
                </a:cubicBezTo>
                <a:cubicBezTo>
                  <a:pt x="960" y="8"/>
                  <a:pt x="961" y="7"/>
                  <a:pt x="962" y="7"/>
                </a:cubicBezTo>
                <a:cubicBezTo>
                  <a:pt x="967" y="5"/>
                  <a:pt x="972" y="5"/>
                  <a:pt x="976" y="7"/>
                </a:cubicBezTo>
                <a:cubicBezTo>
                  <a:pt x="982" y="9"/>
                  <a:pt x="988" y="10"/>
                  <a:pt x="995" y="9"/>
                </a:cubicBezTo>
                <a:cubicBezTo>
                  <a:pt x="1006" y="9"/>
                  <a:pt x="1017" y="9"/>
                  <a:pt x="1028" y="10"/>
                </a:cubicBezTo>
                <a:cubicBezTo>
                  <a:pt x="1054" y="10"/>
                  <a:pt x="1081" y="11"/>
                  <a:pt x="1107" y="10"/>
                </a:cubicBezTo>
                <a:cubicBezTo>
                  <a:pt x="1112" y="10"/>
                  <a:pt x="1117" y="9"/>
                  <a:pt x="1121" y="11"/>
                </a:cubicBezTo>
                <a:cubicBezTo>
                  <a:pt x="1128" y="14"/>
                  <a:pt x="1135" y="13"/>
                  <a:pt x="1142" y="14"/>
                </a:cubicBezTo>
                <a:cubicBezTo>
                  <a:pt x="1163" y="15"/>
                  <a:pt x="1185" y="15"/>
                  <a:pt x="1206" y="15"/>
                </a:cubicBezTo>
                <a:cubicBezTo>
                  <a:pt x="1213" y="15"/>
                  <a:pt x="1220" y="16"/>
                  <a:pt x="1227" y="18"/>
                </a:cubicBezTo>
                <a:cubicBezTo>
                  <a:pt x="1230" y="19"/>
                  <a:pt x="1233" y="18"/>
                  <a:pt x="1236" y="18"/>
                </a:cubicBezTo>
                <a:cubicBezTo>
                  <a:pt x="1253" y="19"/>
                  <a:pt x="1270" y="19"/>
                  <a:pt x="1288" y="20"/>
                </a:cubicBezTo>
                <a:cubicBezTo>
                  <a:pt x="1291" y="20"/>
                  <a:pt x="1295" y="20"/>
                  <a:pt x="1299" y="20"/>
                </a:cubicBezTo>
                <a:cubicBezTo>
                  <a:pt x="1335" y="19"/>
                  <a:pt x="1370" y="20"/>
                  <a:pt x="1405" y="19"/>
                </a:cubicBezTo>
                <a:cubicBezTo>
                  <a:pt x="1418" y="19"/>
                  <a:pt x="1430" y="20"/>
                  <a:pt x="1443" y="20"/>
                </a:cubicBezTo>
                <a:cubicBezTo>
                  <a:pt x="1447" y="20"/>
                  <a:pt x="1450" y="20"/>
                  <a:pt x="1454" y="21"/>
                </a:cubicBezTo>
                <a:cubicBezTo>
                  <a:pt x="1456" y="22"/>
                  <a:pt x="1457" y="22"/>
                  <a:pt x="1459" y="21"/>
                </a:cubicBezTo>
                <a:cubicBezTo>
                  <a:pt x="1462" y="20"/>
                  <a:pt x="1465" y="19"/>
                  <a:pt x="1468" y="19"/>
                </a:cubicBezTo>
                <a:cubicBezTo>
                  <a:pt x="1474" y="19"/>
                  <a:pt x="1480" y="19"/>
                  <a:pt x="1487" y="19"/>
                </a:cubicBezTo>
                <a:cubicBezTo>
                  <a:pt x="1502" y="20"/>
                  <a:pt x="1516" y="19"/>
                  <a:pt x="1531" y="19"/>
                </a:cubicBezTo>
                <a:cubicBezTo>
                  <a:pt x="1545" y="19"/>
                  <a:pt x="1558" y="19"/>
                  <a:pt x="1571" y="19"/>
                </a:cubicBezTo>
                <a:cubicBezTo>
                  <a:pt x="1575" y="20"/>
                  <a:pt x="1579" y="21"/>
                  <a:pt x="1583" y="22"/>
                </a:cubicBezTo>
                <a:cubicBezTo>
                  <a:pt x="1584" y="23"/>
                  <a:pt x="1586" y="23"/>
                  <a:pt x="1587" y="23"/>
                </a:cubicBezTo>
                <a:cubicBezTo>
                  <a:pt x="1594" y="24"/>
                  <a:pt x="1601" y="24"/>
                  <a:pt x="1608" y="22"/>
                </a:cubicBezTo>
                <a:cubicBezTo>
                  <a:pt x="1612" y="21"/>
                  <a:pt x="1616" y="20"/>
                  <a:pt x="1620" y="20"/>
                </a:cubicBezTo>
                <a:cubicBezTo>
                  <a:pt x="1634" y="20"/>
                  <a:pt x="1648" y="19"/>
                  <a:pt x="1662" y="20"/>
                </a:cubicBezTo>
                <a:cubicBezTo>
                  <a:pt x="1673" y="20"/>
                  <a:pt x="1684" y="20"/>
                  <a:pt x="1695" y="19"/>
                </a:cubicBezTo>
                <a:cubicBezTo>
                  <a:pt x="1705" y="19"/>
                  <a:pt x="1715" y="19"/>
                  <a:pt x="1725" y="20"/>
                </a:cubicBezTo>
                <a:cubicBezTo>
                  <a:pt x="1729" y="20"/>
                  <a:pt x="1733" y="20"/>
                  <a:pt x="1737" y="20"/>
                </a:cubicBezTo>
                <a:cubicBezTo>
                  <a:pt x="1747" y="20"/>
                  <a:pt x="1757" y="19"/>
                  <a:pt x="1768" y="19"/>
                </a:cubicBezTo>
                <a:cubicBezTo>
                  <a:pt x="1776" y="19"/>
                  <a:pt x="1785" y="19"/>
                  <a:pt x="1793" y="22"/>
                </a:cubicBezTo>
                <a:cubicBezTo>
                  <a:pt x="1794" y="22"/>
                  <a:pt x="1795" y="22"/>
                  <a:pt x="1795" y="22"/>
                </a:cubicBezTo>
                <a:cubicBezTo>
                  <a:pt x="1808" y="23"/>
                  <a:pt x="1820" y="24"/>
                  <a:pt x="1833" y="22"/>
                </a:cubicBezTo>
                <a:cubicBezTo>
                  <a:pt x="1835" y="22"/>
                  <a:pt x="1837" y="21"/>
                  <a:pt x="1840" y="22"/>
                </a:cubicBezTo>
                <a:cubicBezTo>
                  <a:pt x="1844" y="23"/>
                  <a:pt x="1847" y="23"/>
                  <a:pt x="1851" y="23"/>
                </a:cubicBezTo>
                <a:cubicBezTo>
                  <a:pt x="1869" y="23"/>
                  <a:pt x="1886" y="24"/>
                  <a:pt x="1903" y="24"/>
                </a:cubicBezTo>
                <a:cubicBezTo>
                  <a:pt x="1909" y="24"/>
                  <a:pt x="1916" y="25"/>
                  <a:pt x="1922" y="25"/>
                </a:cubicBezTo>
                <a:cubicBezTo>
                  <a:pt x="1924" y="25"/>
                  <a:pt x="1927" y="25"/>
                  <a:pt x="1929" y="25"/>
                </a:cubicBezTo>
                <a:cubicBezTo>
                  <a:pt x="1939" y="29"/>
                  <a:pt x="1949" y="28"/>
                  <a:pt x="1959" y="28"/>
                </a:cubicBezTo>
                <a:cubicBezTo>
                  <a:pt x="1982" y="28"/>
                  <a:pt x="2005" y="29"/>
                  <a:pt x="2027" y="29"/>
                </a:cubicBezTo>
                <a:cubicBezTo>
                  <a:pt x="2033" y="29"/>
                  <a:pt x="2038" y="30"/>
                  <a:pt x="2043" y="32"/>
                </a:cubicBezTo>
                <a:cubicBezTo>
                  <a:pt x="2046" y="33"/>
                  <a:pt x="2050" y="33"/>
                  <a:pt x="2053" y="33"/>
                </a:cubicBezTo>
                <a:cubicBezTo>
                  <a:pt x="2061" y="33"/>
                  <a:pt x="2070" y="33"/>
                  <a:pt x="2079" y="33"/>
                </a:cubicBezTo>
                <a:cubicBezTo>
                  <a:pt x="2084" y="33"/>
                  <a:pt x="2090" y="33"/>
                  <a:pt x="2095" y="34"/>
                </a:cubicBezTo>
                <a:cubicBezTo>
                  <a:pt x="2100" y="34"/>
                  <a:pt x="2104" y="35"/>
                  <a:pt x="2109" y="37"/>
                </a:cubicBezTo>
                <a:cubicBezTo>
                  <a:pt x="2114" y="38"/>
                  <a:pt x="2119" y="39"/>
                  <a:pt x="2124" y="42"/>
                </a:cubicBezTo>
                <a:cubicBezTo>
                  <a:pt x="2127" y="43"/>
                  <a:pt x="2130" y="43"/>
                  <a:pt x="2133" y="42"/>
                </a:cubicBezTo>
                <a:cubicBezTo>
                  <a:pt x="2134" y="41"/>
                  <a:pt x="2135" y="41"/>
                  <a:pt x="2135" y="41"/>
                </a:cubicBezTo>
                <a:cubicBezTo>
                  <a:pt x="2143" y="38"/>
                  <a:pt x="2142" y="38"/>
                  <a:pt x="2142" y="44"/>
                </a:cubicBezTo>
                <a:cubicBezTo>
                  <a:pt x="2143" y="46"/>
                  <a:pt x="2143" y="47"/>
                  <a:pt x="2145" y="47"/>
                </a:cubicBezTo>
                <a:cubicBezTo>
                  <a:pt x="2148" y="47"/>
                  <a:pt x="2152" y="47"/>
                  <a:pt x="2155" y="47"/>
                </a:cubicBezTo>
                <a:cubicBezTo>
                  <a:pt x="2157" y="48"/>
                  <a:pt x="2159" y="48"/>
                  <a:pt x="2161" y="49"/>
                </a:cubicBezTo>
                <a:cubicBezTo>
                  <a:pt x="2166" y="51"/>
                  <a:pt x="2170" y="52"/>
                  <a:pt x="2175" y="52"/>
                </a:cubicBezTo>
                <a:cubicBezTo>
                  <a:pt x="2181" y="52"/>
                  <a:pt x="2185" y="56"/>
                  <a:pt x="2188" y="61"/>
                </a:cubicBezTo>
                <a:cubicBezTo>
                  <a:pt x="2189" y="64"/>
                  <a:pt x="2191" y="65"/>
                  <a:pt x="2193" y="65"/>
                </a:cubicBezTo>
                <a:cubicBezTo>
                  <a:pt x="2197" y="66"/>
                  <a:pt x="2200" y="66"/>
                  <a:pt x="2204" y="66"/>
                </a:cubicBezTo>
                <a:cubicBezTo>
                  <a:pt x="2218" y="67"/>
                  <a:pt x="2233" y="67"/>
                  <a:pt x="2247" y="67"/>
                </a:cubicBezTo>
                <a:cubicBezTo>
                  <a:pt x="2249" y="67"/>
                  <a:pt x="2250" y="68"/>
                  <a:pt x="2249" y="69"/>
                </a:cubicBezTo>
                <a:cubicBezTo>
                  <a:pt x="2249" y="70"/>
                  <a:pt x="2248" y="70"/>
                  <a:pt x="2247" y="70"/>
                </a:cubicBezTo>
                <a:cubicBezTo>
                  <a:pt x="2246" y="71"/>
                  <a:pt x="2244" y="71"/>
                  <a:pt x="2243" y="71"/>
                </a:cubicBezTo>
                <a:cubicBezTo>
                  <a:pt x="2240" y="71"/>
                  <a:pt x="2238" y="71"/>
                  <a:pt x="2236" y="72"/>
                </a:cubicBezTo>
                <a:cubicBezTo>
                  <a:pt x="2232" y="72"/>
                  <a:pt x="2229" y="77"/>
                  <a:pt x="2230" y="80"/>
                </a:cubicBezTo>
                <a:cubicBezTo>
                  <a:pt x="2231" y="86"/>
                  <a:pt x="2234" y="88"/>
                  <a:pt x="2240" y="87"/>
                </a:cubicBezTo>
                <a:cubicBezTo>
                  <a:pt x="2244" y="86"/>
                  <a:pt x="2248" y="86"/>
                  <a:pt x="2251" y="87"/>
                </a:cubicBezTo>
                <a:cubicBezTo>
                  <a:pt x="2252" y="87"/>
                  <a:pt x="2253" y="87"/>
                  <a:pt x="2254" y="87"/>
                </a:cubicBezTo>
                <a:cubicBezTo>
                  <a:pt x="2255" y="88"/>
                  <a:pt x="2257" y="88"/>
                  <a:pt x="2258" y="87"/>
                </a:cubicBezTo>
                <a:cubicBezTo>
                  <a:pt x="2266" y="85"/>
                  <a:pt x="2274" y="85"/>
                  <a:pt x="2282" y="86"/>
                </a:cubicBezTo>
                <a:cubicBezTo>
                  <a:pt x="2282" y="86"/>
                  <a:pt x="2283" y="87"/>
                  <a:pt x="2284" y="87"/>
                </a:cubicBezTo>
                <a:cubicBezTo>
                  <a:pt x="2287" y="89"/>
                  <a:pt x="2290" y="92"/>
                  <a:pt x="2294" y="93"/>
                </a:cubicBezTo>
                <a:cubicBezTo>
                  <a:pt x="2297" y="94"/>
                  <a:pt x="2301" y="95"/>
                  <a:pt x="2305" y="96"/>
                </a:cubicBezTo>
                <a:cubicBezTo>
                  <a:pt x="2306" y="96"/>
                  <a:pt x="2306" y="96"/>
                  <a:pt x="2306" y="97"/>
                </a:cubicBezTo>
                <a:cubicBezTo>
                  <a:pt x="2306" y="98"/>
                  <a:pt x="2306" y="99"/>
                  <a:pt x="2305" y="99"/>
                </a:cubicBezTo>
                <a:cubicBezTo>
                  <a:pt x="2302" y="101"/>
                  <a:pt x="2298" y="103"/>
                  <a:pt x="2295" y="104"/>
                </a:cubicBezTo>
                <a:cubicBezTo>
                  <a:pt x="2292" y="106"/>
                  <a:pt x="2292" y="106"/>
                  <a:pt x="2295" y="109"/>
                </a:cubicBezTo>
                <a:cubicBezTo>
                  <a:pt x="2297" y="110"/>
                  <a:pt x="2298" y="111"/>
                  <a:pt x="2296" y="112"/>
                </a:cubicBezTo>
                <a:cubicBezTo>
                  <a:pt x="2293" y="115"/>
                  <a:pt x="2290" y="117"/>
                  <a:pt x="2287" y="119"/>
                </a:cubicBezTo>
                <a:cubicBezTo>
                  <a:pt x="2286" y="120"/>
                  <a:pt x="2284" y="122"/>
                  <a:pt x="2283" y="122"/>
                </a:cubicBezTo>
                <a:cubicBezTo>
                  <a:pt x="2276" y="122"/>
                  <a:pt x="2270" y="127"/>
                  <a:pt x="2263" y="128"/>
                </a:cubicBezTo>
                <a:cubicBezTo>
                  <a:pt x="2260" y="129"/>
                  <a:pt x="2261" y="131"/>
                  <a:pt x="2260" y="134"/>
                </a:cubicBezTo>
                <a:cubicBezTo>
                  <a:pt x="2260" y="136"/>
                  <a:pt x="2258" y="137"/>
                  <a:pt x="2256" y="138"/>
                </a:cubicBezTo>
                <a:cubicBezTo>
                  <a:pt x="2254" y="140"/>
                  <a:pt x="2254" y="142"/>
                  <a:pt x="2256" y="144"/>
                </a:cubicBezTo>
                <a:cubicBezTo>
                  <a:pt x="2259" y="147"/>
                  <a:pt x="2261" y="149"/>
                  <a:pt x="2264" y="152"/>
                </a:cubicBezTo>
                <a:cubicBezTo>
                  <a:pt x="2264" y="153"/>
                  <a:pt x="2265" y="153"/>
                  <a:pt x="2266" y="153"/>
                </a:cubicBezTo>
                <a:cubicBezTo>
                  <a:pt x="2268" y="153"/>
                  <a:pt x="2270" y="153"/>
                  <a:pt x="2273" y="154"/>
                </a:cubicBezTo>
                <a:cubicBezTo>
                  <a:pt x="2275" y="154"/>
                  <a:pt x="2277" y="155"/>
                  <a:pt x="2280" y="155"/>
                </a:cubicBezTo>
                <a:cubicBezTo>
                  <a:pt x="2282" y="155"/>
                  <a:pt x="2284" y="156"/>
                  <a:pt x="2287" y="156"/>
                </a:cubicBezTo>
                <a:cubicBezTo>
                  <a:pt x="2289" y="156"/>
                  <a:pt x="2291" y="156"/>
                  <a:pt x="2294" y="156"/>
                </a:cubicBezTo>
                <a:cubicBezTo>
                  <a:pt x="2300" y="156"/>
                  <a:pt x="2306" y="156"/>
                  <a:pt x="2313" y="156"/>
                </a:cubicBezTo>
                <a:cubicBezTo>
                  <a:pt x="2315" y="156"/>
                  <a:pt x="2316" y="157"/>
                  <a:pt x="2315" y="159"/>
                </a:cubicBezTo>
                <a:cubicBezTo>
                  <a:pt x="2315" y="159"/>
                  <a:pt x="2315" y="160"/>
                  <a:pt x="2314" y="160"/>
                </a:cubicBezTo>
                <a:cubicBezTo>
                  <a:pt x="2311" y="162"/>
                  <a:pt x="2307" y="165"/>
                  <a:pt x="2303" y="165"/>
                </a:cubicBezTo>
                <a:cubicBezTo>
                  <a:pt x="2299" y="166"/>
                  <a:pt x="2296" y="167"/>
                  <a:pt x="2292" y="168"/>
                </a:cubicBezTo>
                <a:cubicBezTo>
                  <a:pt x="2288" y="169"/>
                  <a:pt x="2285" y="170"/>
                  <a:pt x="2281" y="171"/>
                </a:cubicBezTo>
                <a:cubicBezTo>
                  <a:pt x="2280" y="171"/>
                  <a:pt x="2279" y="172"/>
                  <a:pt x="2279" y="172"/>
                </a:cubicBezTo>
                <a:cubicBezTo>
                  <a:pt x="2279" y="174"/>
                  <a:pt x="2280" y="175"/>
                  <a:pt x="2281" y="176"/>
                </a:cubicBezTo>
                <a:cubicBezTo>
                  <a:pt x="2282" y="177"/>
                  <a:pt x="2284" y="178"/>
                  <a:pt x="2285" y="178"/>
                </a:cubicBezTo>
                <a:cubicBezTo>
                  <a:pt x="2290" y="178"/>
                  <a:pt x="2295" y="179"/>
                  <a:pt x="2299" y="179"/>
                </a:cubicBezTo>
                <a:cubicBezTo>
                  <a:pt x="2304" y="179"/>
                  <a:pt x="2309" y="178"/>
                  <a:pt x="2313" y="179"/>
                </a:cubicBezTo>
                <a:cubicBezTo>
                  <a:pt x="2321" y="179"/>
                  <a:pt x="2329" y="181"/>
                  <a:pt x="2336" y="185"/>
                </a:cubicBezTo>
                <a:cubicBezTo>
                  <a:pt x="2337" y="186"/>
                  <a:pt x="2338" y="187"/>
                  <a:pt x="2339" y="189"/>
                </a:cubicBezTo>
                <a:cubicBezTo>
                  <a:pt x="2340" y="190"/>
                  <a:pt x="2340" y="192"/>
                  <a:pt x="2339" y="192"/>
                </a:cubicBezTo>
                <a:cubicBezTo>
                  <a:pt x="2333" y="195"/>
                  <a:pt x="2327" y="196"/>
                  <a:pt x="2322" y="200"/>
                </a:cubicBezTo>
                <a:cubicBezTo>
                  <a:pt x="2320" y="201"/>
                  <a:pt x="2319" y="202"/>
                  <a:pt x="2320" y="204"/>
                </a:cubicBezTo>
                <a:cubicBezTo>
                  <a:pt x="2321" y="204"/>
                  <a:pt x="2321" y="205"/>
                  <a:pt x="2322" y="205"/>
                </a:cubicBezTo>
                <a:cubicBezTo>
                  <a:pt x="2322" y="206"/>
                  <a:pt x="2323" y="206"/>
                  <a:pt x="2324" y="206"/>
                </a:cubicBezTo>
                <a:cubicBezTo>
                  <a:pt x="2328" y="207"/>
                  <a:pt x="2333" y="208"/>
                  <a:pt x="2338" y="209"/>
                </a:cubicBezTo>
                <a:cubicBezTo>
                  <a:pt x="2338" y="209"/>
                  <a:pt x="2340" y="209"/>
                  <a:pt x="2340" y="210"/>
                </a:cubicBezTo>
                <a:cubicBezTo>
                  <a:pt x="2340" y="211"/>
                  <a:pt x="2339" y="213"/>
                  <a:pt x="2338" y="214"/>
                </a:cubicBezTo>
                <a:cubicBezTo>
                  <a:pt x="2337" y="215"/>
                  <a:pt x="2336" y="216"/>
                  <a:pt x="2334" y="216"/>
                </a:cubicBezTo>
                <a:cubicBezTo>
                  <a:pt x="2329" y="218"/>
                  <a:pt x="2325" y="222"/>
                  <a:pt x="2322" y="227"/>
                </a:cubicBezTo>
                <a:cubicBezTo>
                  <a:pt x="2321" y="228"/>
                  <a:pt x="2321" y="229"/>
                  <a:pt x="2322" y="231"/>
                </a:cubicBezTo>
                <a:cubicBezTo>
                  <a:pt x="2324" y="233"/>
                  <a:pt x="2327" y="235"/>
                  <a:pt x="2330" y="236"/>
                </a:cubicBezTo>
                <a:cubicBezTo>
                  <a:pt x="2334" y="239"/>
                  <a:pt x="2337" y="242"/>
                  <a:pt x="2339" y="247"/>
                </a:cubicBezTo>
                <a:cubicBezTo>
                  <a:pt x="2341" y="252"/>
                  <a:pt x="2346" y="255"/>
                  <a:pt x="2349" y="259"/>
                </a:cubicBezTo>
                <a:cubicBezTo>
                  <a:pt x="2351" y="261"/>
                  <a:pt x="2351" y="262"/>
                  <a:pt x="2349" y="263"/>
                </a:cubicBezTo>
                <a:cubicBezTo>
                  <a:pt x="2345" y="266"/>
                  <a:pt x="2341" y="267"/>
                  <a:pt x="2336" y="268"/>
                </a:cubicBezTo>
                <a:cubicBezTo>
                  <a:pt x="2332" y="269"/>
                  <a:pt x="2328" y="269"/>
                  <a:pt x="2324" y="270"/>
                </a:cubicBezTo>
                <a:cubicBezTo>
                  <a:pt x="2324" y="270"/>
                  <a:pt x="2323" y="270"/>
                  <a:pt x="2322" y="271"/>
                </a:cubicBezTo>
                <a:cubicBezTo>
                  <a:pt x="2322" y="272"/>
                  <a:pt x="2323" y="273"/>
                  <a:pt x="2325" y="273"/>
                </a:cubicBezTo>
                <a:cubicBezTo>
                  <a:pt x="2329" y="274"/>
                  <a:pt x="2333" y="274"/>
                  <a:pt x="2337" y="274"/>
                </a:cubicBezTo>
                <a:cubicBezTo>
                  <a:pt x="2339" y="274"/>
                  <a:pt x="2340" y="275"/>
                  <a:pt x="2340" y="276"/>
                </a:cubicBezTo>
                <a:cubicBezTo>
                  <a:pt x="2340" y="278"/>
                  <a:pt x="2339" y="279"/>
                  <a:pt x="2337" y="280"/>
                </a:cubicBezTo>
                <a:cubicBezTo>
                  <a:pt x="2335" y="282"/>
                  <a:pt x="2331" y="282"/>
                  <a:pt x="2328" y="282"/>
                </a:cubicBezTo>
                <a:cubicBezTo>
                  <a:pt x="2326" y="283"/>
                  <a:pt x="2324" y="283"/>
                  <a:pt x="2322" y="284"/>
                </a:cubicBezTo>
                <a:cubicBezTo>
                  <a:pt x="2321" y="285"/>
                  <a:pt x="2320" y="285"/>
                  <a:pt x="2320" y="286"/>
                </a:cubicBezTo>
                <a:cubicBezTo>
                  <a:pt x="2320" y="288"/>
                  <a:pt x="2321" y="289"/>
                  <a:pt x="2322" y="290"/>
                </a:cubicBezTo>
                <a:cubicBezTo>
                  <a:pt x="2323" y="290"/>
                  <a:pt x="2323" y="291"/>
                  <a:pt x="2324" y="291"/>
                </a:cubicBezTo>
                <a:cubicBezTo>
                  <a:pt x="2326" y="292"/>
                  <a:pt x="2327" y="292"/>
                  <a:pt x="2329" y="292"/>
                </a:cubicBezTo>
                <a:cubicBezTo>
                  <a:pt x="2333" y="292"/>
                  <a:pt x="2338" y="294"/>
                  <a:pt x="2342" y="297"/>
                </a:cubicBezTo>
                <a:cubicBezTo>
                  <a:pt x="2345" y="298"/>
                  <a:pt x="2347" y="301"/>
                  <a:pt x="2347" y="304"/>
                </a:cubicBezTo>
                <a:cubicBezTo>
                  <a:pt x="2348" y="309"/>
                  <a:pt x="2349" y="313"/>
                  <a:pt x="2351" y="317"/>
                </a:cubicBezTo>
                <a:cubicBezTo>
                  <a:pt x="2351" y="318"/>
                  <a:pt x="2351" y="320"/>
                  <a:pt x="2351" y="322"/>
                </a:cubicBezTo>
                <a:cubicBezTo>
                  <a:pt x="2351" y="322"/>
                  <a:pt x="2350" y="323"/>
                  <a:pt x="2350" y="324"/>
                </a:cubicBezTo>
                <a:cubicBezTo>
                  <a:pt x="2347" y="330"/>
                  <a:pt x="2347" y="331"/>
                  <a:pt x="2352" y="335"/>
                </a:cubicBezTo>
                <a:cubicBezTo>
                  <a:pt x="2355" y="337"/>
                  <a:pt x="2356" y="340"/>
                  <a:pt x="2356" y="343"/>
                </a:cubicBezTo>
                <a:cubicBezTo>
                  <a:pt x="2356" y="344"/>
                  <a:pt x="2356" y="345"/>
                  <a:pt x="2355" y="345"/>
                </a:cubicBezTo>
                <a:cubicBezTo>
                  <a:pt x="2354" y="347"/>
                  <a:pt x="2353" y="348"/>
                  <a:pt x="2351" y="348"/>
                </a:cubicBezTo>
                <a:cubicBezTo>
                  <a:pt x="2349" y="349"/>
                  <a:pt x="2347" y="349"/>
                  <a:pt x="2344" y="349"/>
                </a:cubicBezTo>
                <a:cubicBezTo>
                  <a:pt x="2339" y="349"/>
                  <a:pt x="2333" y="349"/>
                  <a:pt x="2328" y="350"/>
                </a:cubicBezTo>
                <a:cubicBezTo>
                  <a:pt x="2327" y="350"/>
                  <a:pt x="2325" y="351"/>
                  <a:pt x="2324" y="351"/>
                </a:cubicBezTo>
                <a:cubicBezTo>
                  <a:pt x="2321" y="353"/>
                  <a:pt x="2320" y="355"/>
                  <a:pt x="2322" y="357"/>
                </a:cubicBezTo>
                <a:cubicBezTo>
                  <a:pt x="2323" y="358"/>
                  <a:pt x="2325" y="359"/>
                  <a:pt x="2326" y="360"/>
                </a:cubicBezTo>
                <a:cubicBezTo>
                  <a:pt x="2327" y="361"/>
                  <a:pt x="2328" y="362"/>
                  <a:pt x="2327" y="364"/>
                </a:cubicBezTo>
                <a:cubicBezTo>
                  <a:pt x="2326" y="365"/>
                  <a:pt x="2325" y="367"/>
                  <a:pt x="2324" y="367"/>
                </a:cubicBezTo>
                <a:cubicBezTo>
                  <a:pt x="2318" y="368"/>
                  <a:pt x="2311" y="368"/>
                  <a:pt x="2306" y="371"/>
                </a:cubicBezTo>
                <a:cubicBezTo>
                  <a:pt x="2300" y="372"/>
                  <a:pt x="2295" y="373"/>
                  <a:pt x="2289" y="374"/>
                </a:cubicBezTo>
                <a:cubicBezTo>
                  <a:pt x="2287" y="374"/>
                  <a:pt x="2285" y="375"/>
                  <a:pt x="2284" y="378"/>
                </a:cubicBezTo>
                <a:cubicBezTo>
                  <a:pt x="2283" y="379"/>
                  <a:pt x="2284" y="381"/>
                  <a:pt x="2286" y="381"/>
                </a:cubicBezTo>
                <a:cubicBezTo>
                  <a:pt x="2295" y="381"/>
                  <a:pt x="2305" y="381"/>
                  <a:pt x="2314" y="381"/>
                </a:cubicBezTo>
                <a:cubicBezTo>
                  <a:pt x="2318" y="382"/>
                  <a:pt x="2322" y="382"/>
                  <a:pt x="2326" y="382"/>
                </a:cubicBezTo>
                <a:cubicBezTo>
                  <a:pt x="2328" y="382"/>
                  <a:pt x="2330" y="383"/>
                  <a:pt x="2332" y="385"/>
                </a:cubicBezTo>
                <a:cubicBezTo>
                  <a:pt x="2334" y="389"/>
                  <a:pt x="2337" y="390"/>
                  <a:pt x="2341" y="391"/>
                </a:cubicBezTo>
                <a:cubicBezTo>
                  <a:pt x="2344" y="391"/>
                  <a:pt x="2347" y="392"/>
                  <a:pt x="2349" y="395"/>
                </a:cubicBezTo>
                <a:cubicBezTo>
                  <a:pt x="2353" y="399"/>
                  <a:pt x="2357" y="400"/>
                  <a:pt x="2362" y="401"/>
                </a:cubicBezTo>
                <a:cubicBezTo>
                  <a:pt x="2362" y="401"/>
                  <a:pt x="2363" y="402"/>
                  <a:pt x="2363" y="402"/>
                </a:cubicBezTo>
                <a:cubicBezTo>
                  <a:pt x="2363" y="403"/>
                  <a:pt x="2362" y="404"/>
                  <a:pt x="2362" y="404"/>
                </a:cubicBezTo>
                <a:cubicBezTo>
                  <a:pt x="2356" y="407"/>
                  <a:pt x="2350" y="410"/>
                  <a:pt x="2344" y="410"/>
                </a:cubicBezTo>
                <a:cubicBezTo>
                  <a:pt x="2339" y="410"/>
                  <a:pt x="2335" y="410"/>
                  <a:pt x="2330" y="411"/>
                </a:cubicBezTo>
                <a:cubicBezTo>
                  <a:pt x="2325" y="411"/>
                  <a:pt x="2321" y="413"/>
                  <a:pt x="2317" y="416"/>
                </a:cubicBezTo>
                <a:cubicBezTo>
                  <a:pt x="2316" y="416"/>
                  <a:pt x="2315" y="418"/>
                  <a:pt x="2314" y="419"/>
                </a:cubicBezTo>
                <a:cubicBezTo>
                  <a:pt x="2312" y="422"/>
                  <a:pt x="2309" y="423"/>
                  <a:pt x="2306" y="423"/>
                </a:cubicBezTo>
                <a:cubicBezTo>
                  <a:pt x="2303" y="424"/>
                  <a:pt x="2300" y="424"/>
                  <a:pt x="2297" y="424"/>
                </a:cubicBezTo>
                <a:cubicBezTo>
                  <a:pt x="2291" y="424"/>
                  <a:pt x="2286" y="424"/>
                  <a:pt x="2280" y="425"/>
                </a:cubicBezTo>
                <a:cubicBezTo>
                  <a:pt x="2275" y="427"/>
                  <a:pt x="2270" y="428"/>
                  <a:pt x="2264" y="430"/>
                </a:cubicBezTo>
                <a:cubicBezTo>
                  <a:pt x="2259" y="432"/>
                  <a:pt x="2254" y="433"/>
                  <a:pt x="2249" y="433"/>
                </a:cubicBezTo>
                <a:cubicBezTo>
                  <a:pt x="2242" y="433"/>
                  <a:pt x="2236" y="434"/>
                  <a:pt x="2230" y="434"/>
                </a:cubicBezTo>
                <a:cubicBezTo>
                  <a:pt x="2227" y="434"/>
                  <a:pt x="2225" y="434"/>
                  <a:pt x="2223" y="435"/>
                </a:cubicBezTo>
                <a:cubicBezTo>
                  <a:pt x="2216" y="438"/>
                  <a:pt x="2209" y="437"/>
                  <a:pt x="2202" y="439"/>
                </a:cubicBezTo>
                <a:cubicBezTo>
                  <a:pt x="2201" y="439"/>
                  <a:pt x="2201" y="439"/>
                  <a:pt x="2200" y="439"/>
                </a:cubicBezTo>
                <a:cubicBezTo>
                  <a:pt x="2199" y="440"/>
                  <a:pt x="2198" y="441"/>
                  <a:pt x="2197" y="443"/>
                </a:cubicBezTo>
                <a:cubicBezTo>
                  <a:pt x="2195" y="443"/>
                  <a:pt x="2194" y="443"/>
                  <a:pt x="2193" y="443"/>
                </a:cubicBezTo>
                <a:cubicBezTo>
                  <a:pt x="2192" y="443"/>
                  <a:pt x="2191" y="443"/>
                  <a:pt x="2191" y="444"/>
                </a:cubicBezTo>
                <a:cubicBezTo>
                  <a:pt x="2190" y="444"/>
                  <a:pt x="2190" y="445"/>
                  <a:pt x="2190" y="445"/>
                </a:cubicBezTo>
                <a:cubicBezTo>
                  <a:pt x="2191" y="446"/>
                  <a:pt x="2192" y="446"/>
                  <a:pt x="2194" y="445"/>
                </a:cubicBezTo>
                <a:cubicBezTo>
                  <a:pt x="2195" y="445"/>
                  <a:pt x="2196" y="444"/>
                  <a:pt x="2197" y="442"/>
                </a:cubicBezTo>
                <a:close/>
                <a:moveTo>
                  <a:pt x="63" y="466"/>
                </a:moveTo>
                <a:cubicBezTo>
                  <a:pt x="58" y="466"/>
                  <a:pt x="54" y="466"/>
                  <a:pt x="49" y="467"/>
                </a:cubicBezTo>
                <a:cubicBezTo>
                  <a:pt x="48" y="467"/>
                  <a:pt x="48" y="468"/>
                  <a:pt x="47" y="468"/>
                </a:cubicBezTo>
                <a:cubicBezTo>
                  <a:pt x="46" y="469"/>
                  <a:pt x="45" y="471"/>
                  <a:pt x="46" y="472"/>
                </a:cubicBezTo>
                <a:cubicBezTo>
                  <a:pt x="46" y="473"/>
                  <a:pt x="47" y="474"/>
                  <a:pt x="47" y="474"/>
                </a:cubicBezTo>
                <a:cubicBezTo>
                  <a:pt x="51" y="476"/>
                  <a:pt x="56" y="477"/>
                  <a:pt x="60" y="478"/>
                </a:cubicBezTo>
                <a:cubicBezTo>
                  <a:pt x="62" y="478"/>
                  <a:pt x="63" y="477"/>
                  <a:pt x="64" y="476"/>
                </a:cubicBezTo>
                <a:cubicBezTo>
                  <a:pt x="66" y="475"/>
                  <a:pt x="66" y="473"/>
                  <a:pt x="66" y="472"/>
                </a:cubicBezTo>
                <a:cubicBezTo>
                  <a:pt x="65" y="470"/>
                  <a:pt x="63" y="468"/>
                  <a:pt x="62" y="466"/>
                </a:cubicBezTo>
                <a:cubicBezTo>
                  <a:pt x="67" y="466"/>
                  <a:pt x="71" y="466"/>
                  <a:pt x="76" y="466"/>
                </a:cubicBezTo>
                <a:cubicBezTo>
                  <a:pt x="77" y="466"/>
                  <a:pt x="78" y="465"/>
                  <a:pt x="78" y="464"/>
                </a:cubicBezTo>
                <a:cubicBezTo>
                  <a:pt x="78" y="463"/>
                  <a:pt x="77" y="463"/>
                  <a:pt x="76" y="462"/>
                </a:cubicBezTo>
                <a:cubicBezTo>
                  <a:pt x="73" y="462"/>
                  <a:pt x="70" y="462"/>
                  <a:pt x="68" y="462"/>
                </a:cubicBezTo>
                <a:cubicBezTo>
                  <a:pt x="65" y="463"/>
                  <a:pt x="64" y="464"/>
                  <a:pt x="63" y="466"/>
                </a:cubicBezTo>
                <a:close/>
                <a:moveTo>
                  <a:pt x="1297" y="995"/>
                </a:moveTo>
                <a:cubicBezTo>
                  <a:pt x="1298" y="996"/>
                  <a:pt x="1298" y="996"/>
                  <a:pt x="1299" y="996"/>
                </a:cubicBezTo>
                <a:cubicBezTo>
                  <a:pt x="1302" y="998"/>
                  <a:pt x="1305" y="998"/>
                  <a:pt x="1308" y="998"/>
                </a:cubicBezTo>
                <a:cubicBezTo>
                  <a:pt x="1322" y="997"/>
                  <a:pt x="1335" y="997"/>
                  <a:pt x="1348" y="997"/>
                </a:cubicBezTo>
                <a:cubicBezTo>
                  <a:pt x="1351" y="998"/>
                  <a:pt x="1353" y="998"/>
                  <a:pt x="1355" y="997"/>
                </a:cubicBezTo>
                <a:cubicBezTo>
                  <a:pt x="1375" y="996"/>
                  <a:pt x="1394" y="996"/>
                  <a:pt x="1414" y="996"/>
                </a:cubicBezTo>
                <a:cubicBezTo>
                  <a:pt x="1419" y="996"/>
                  <a:pt x="1423" y="996"/>
                  <a:pt x="1428" y="994"/>
                </a:cubicBezTo>
                <a:cubicBezTo>
                  <a:pt x="1430" y="993"/>
                  <a:pt x="1432" y="994"/>
                  <a:pt x="1435" y="995"/>
                </a:cubicBezTo>
                <a:cubicBezTo>
                  <a:pt x="1439" y="996"/>
                  <a:pt x="1444" y="996"/>
                  <a:pt x="1449" y="995"/>
                </a:cubicBezTo>
                <a:cubicBezTo>
                  <a:pt x="1452" y="994"/>
                  <a:pt x="1455" y="993"/>
                  <a:pt x="1458" y="993"/>
                </a:cubicBezTo>
                <a:cubicBezTo>
                  <a:pt x="1462" y="994"/>
                  <a:pt x="1467" y="996"/>
                  <a:pt x="1471" y="993"/>
                </a:cubicBezTo>
                <a:cubicBezTo>
                  <a:pt x="1473" y="993"/>
                  <a:pt x="1475" y="993"/>
                  <a:pt x="1476" y="994"/>
                </a:cubicBezTo>
                <a:cubicBezTo>
                  <a:pt x="1480" y="995"/>
                  <a:pt x="1483" y="996"/>
                  <a:pt x="1487" y="995"/>
                </a:cubicBezTo>
                <a:cubicBezTo>
                  <a:pt x="1490" y="993"/>
                  <a:pt x="1493" y="993"/>
                  <a:pt x="1497" y="993"/>
                </a:cubicBezTo>
                <a:cubicBezTo>
                  <a:pt x="1504" y="993"/>
                  <a:pt x="1511" y="992"/>
                  <a:pt x="1518" y="992"/>
                </a:cubicBezTo>
                <a:cubicBezTo>
                  <a:pt x="1526" y="992"/>
                  <a:pt x="1533" y="992"/>
                  <a:pt x="1541" y="992"/>
                </a:cubicBezTo>
                <a:cubicBezTo>
                  <a:pt x="1549" y="993"/>
                  <a:pt x="1557" y="992"/>
                  <a:pt x="1565" y="991"/>
                </a:cubicBezTo>
                <a:cubicBezTo>
                  <a:pt x="1568" y="990"/>
                  <a:pt x="1571" y="990"/>
                  <a:pt x="1574" y="991"/>
                </a:cubicBezTo>
                <a:cubicBezTo>
                  <a:pt x="1576" y="991"/>
                  <a:pt x="1578" y="991"/>
                  <a:pt x="1581" y="990"/>
                </a:cubicBezTo>
                <a:cubicBezTo>
                  <a:pt x="1585" y="989"/>
                  <a:pt x="1590" y="991"/>
                  <a:pt x="1594" y="989"/>
                </a:cubicBezTo>
                <a:cubicBezTo>
                  <a:pt x="1597" y="989"/>
                  <a:pt x="1601" y="988"/>
                  <a:pt x="1604" y="988"/>
                </a:cubicBezTo>
                <a:cubicBezTo>
                  <a:pt x="1612" y="988"/>
                  <a:pt x="1621" y="988"/>
                  <a:pt x="1630" y="988"/>
                </a:cubicBezTo>
                <a:cubicBezTo>
                  <a:pt x="1636" y="988"/>
                  <a:pt x="1642" y="988"/>
                  <a:pt x="1648" y="991"/>
                </a:cubicBezTo>
                <a:cubicBezTo>
                  <a:pt x="1649" y="991"/>
                  <a:pt x="1651" y="991"/>
                  <a:pt x="1652" y="992"/>
                </a:cubicBezTo>
                <a:cubicBezTo>
                  <a:pt x="1660" y="992"/>
                  <a:pt x="1667" y="992"/>
                  <a:pt x="1674" y="993"/>
                </a:cubicBezTo>
                <a:cubicBezTo>
                  <a:pt x="1677" y="993"/>
                  <a:pt x="1680" y="992"/>
                  <a:pt x="1683" y="991"/>
                </a:cubicBezTo>
                <a:cubicBezTo>
                  <a:pt x="1686" y="989"/>
                  <a:pt x="1690" y="988"/>
                  <a:pt x="1694" y="988"/>
                </a:cubicBezTo>
                <a:cubicBezTo>
                  <a:pt x="1711" y="988"/>
                  <a:pt x="1728" y="987"/>
                  <a:pt x="1746" y="987"/>
                </a:cubicBezTo>
                <a:cubicBezTo>
                  <a:pt x="1772" y="988"/>
                  <a:pt x="1797" y="986"/>
                  <a:pt x="1823" y="987"/>
                </a:cubicBezTo>
                <a:cubicBezTo>
                  <a:pt x="1826" y="987"/>
                  <a:pt x="1829" y="987"/>
                  <a:pt x="1833" y="987"/>
                </a:cubicBezTo>
                <a:cubicBezTo>
                  <a:pt x="1837" y="987"/>
                  <a:pt x="1842" y="986"/>
                  <a:pt x="1846" y="985"/>
                </a:cubicBezTo>
                <a:cubicBezTo>
                  <a:pt x="1849" y="984"/>
                  <a:pt x="1853" y="983"/>
                  <a:pt x="1856" y="983"/>
                </a:cubicBezTo>
                <a:cubicBezTo>
                  <a:pt x="1869" y="983"/>
                  <a:pt x="1882" y="983"/>
                  <a:pt x="1896" y="983"/>
                </a:cubicBezTo>
                <a:cubicBezTo>
                  <a:pt x="1904" y="983"/>
                  <a:pt x="1913" y="983"/>
                  <a:pt x="1921" y="982"/>
                </a:cubicBezTo>
                <a:cubicBezTo>
                  <a:pt x="1922" y="982"/>
                  <a:pt x="1923" y="982"/>
                  <a:pt x="1924" y="982"/>
                </a:cubicBezTo>
                <a:cubicBezTo>
                  <a:pt x="1925" y="982"/>
                  <a:pt x="1926" y="981"/>
                  <a:pt x="1927" y="979"/>
                </a:cubicBezTo>
                <a:cubicBezTo>
                  <a:pt x="1928" y="977"/>
                  <a:pt x="1927" y="976"/>
                  <a:pt x="1925" y="976"/>
                </a:cubicBezTo>
                <a:cubicBezTo>
                  <a:pt x="1921" y="974"/>
                  <a:pt x="1916" y="972"/>
                  <a:pt x="1912" y="971"/>
                </a:cubicBezTo>
                <a:cubicBezTo>
                  <a:pt x="1903" y="967"/>
                  <a:pt x="1893" y="964"/>
                  <a:pt x="1882" y="964"/>
                </a:cubicBezTo>
                <a:cubicBezTo>
                  <a:pt x="1876" y="965"/>
                  <a:pt x="1870" y="964"/>
                  <a:pt x="1864" y="964"/>
                </a:cubicBezTo>
                <a:cubicBezTo>
                  <a:pt x="1858" y="965"/>
                  <a:pt x="1853" y="964"/>
                  <a:pt x="1847" y="962"/>
                </a:cubicBezTo>
                <a:cubicBezTo>
                  <a:pt x="1844" y="961"/>
                  <a:pt x="1841" y="961"/>
                  <a:pt x="1838" y="962"/>
                </a:cubicBezTo>
                <a:cubicBezTo>
                  <a:pt x="1836" y="963"/>
                  <a:pt x="1834" y="963"/>
                  <a:pt x="1831" y="963"/>
                </a:cubicBezTo>
                <a:cubicBezTo>
                  <a:pt x="1828" y="962"/>
                  <a:pt x="1825" y="961"/>
                  <a:pt x="1822" y="960"/>
                </a:cubicBezTo>
                <a:cubicBezTo>
                  <a:pt x="1805" y="960"/>
                  <a:pt x="1788" y="959"/>
                  <a:pt x="1771" y="960"/>
                </a:cubicBezTo>
                <a:cubicBezTo>
                  <a:pt x="1761" y="960"/>
                  <a:pt x="1752" y="960"/>
                  <a:pt x="1743" y="960"/>
                </a:cubicBezTo>
                <a:cubicBezTo>
                  <a:pt x="1735" y="959"/>
                  <a:pt x="1727" y="959"/>
                  <a:pt x="1719" y="960"/>
                </a:cubicBezTo>
                <a:cubicBezTo>
                  <a:pt x="1715" y="960"/>
                  <a:pt x="1711" y="959"/>
                  <a:pt x="1708" y="958"/>
                </a:cubicBezTo>
                <a:cubicBezTo>
                  <a:pt x="1706" y="957"/>
                  <a:pt x="1705" y="957"/>
                  <a:pt x="1703" y="958"/>
                </a:cubicBezTo>
                <a:cubicBezTo>
                  <a:pt x="1699" y="959"/>
                  <a:pt x="1694" y="960"/>
                  <a:pt x="1689" y="960"/>
                </a:cubicBezTo>
                <a:cubicBezTo>
                  <a:pt x="1682" y="959"/>
                  <a:pt x="1675" y="959"/>
                  <a:pt x="1668" y="960"/>
                </a:cubicBezTo>
                <a:cubicBezTo>
                  <a:pt x="1664" y="960"/>
                  <a:pt x="1659" y="960"/>
                  <a:pt x="1654" y="960"/>
                </a:cubicBezTo>
                <a:cubicBezTo>
                  <a:pt x="1651" y="960"/>
                  <a:pt x="1648" y="960"/>
                  <a:pt x="1645" y="959"/>
                </a:cubicBezTo>
                <a:cubicBezTo>
                  <a:pt x="1643" y="958"/>
                  <a:pt x="1641" y="957"/>
                  <a:pt x="1638" y="956"/>
                </a:cubicBezTo>
                <a:cubicBezTo>
                  <a:pt x="1635" y="956"/>
                  <a:pt x="1631" y="955"/>
                  <a:pt x="1627" y="957"/>
                </a:cubicBezTo>
                <a:cubicBezTo>
                  <a:pt x="1625" y="958"/>
                  <a:pt x="1624" y="960"/>
                  <a:pt x="1622" y="962"/>
                </a:cubicBezTo>
                <a:cubicBezTo>
                  <a:pt x="1620" y="964"/>
                  <a:pt x="1618" y="964"/>
                  <a:pt x="1616" y="963"/>
                </a:cubicBezTo>
                <a:cubicBezTo>
                  <a:pt x="1612" y="961"/>
                  <a:pt x="1608" y="960"/>
                  <a:pt x="1604" y="960"/>
                </a:cubicBezTo>
                <a:cubicBezTo>
                  <a:pt x="1601" y="960"/>
                  <a:pt x="1598" y="959"/>
                  <a:pt x="1595" y="959"/>
                </a:cubicBezTo>
                <a:cubicBezTo>
                  <a:pt x="1589" y="959"/>
                  <a:pt x="1582" y="959"/>
                  <a:pt x="1576" y="962"/>
                </a:cubicBezTo>
                <a:cubicBezTo>
                  <a:pt x="1574" y="963"/>
                  <a:pt x="1572" y="962"/>
                  <a:pt x="1570" y="961"/>
                </a:cubicBezTo>
                <a:cubicBezTo>
                  <a:pt x="1563" y="959"/>
                  <a:pt x="1557" y="960"/>
                  <a:pt x="1551" y="961"/>
                </a:cubicBezTo>
                <a:cubicBezTo>
                  <a:pt x="1544" y="965"/>
                  <a:pt x="1536" y="964"/>
                  <a:pt x="1528" y="967"/>
                </a:cubicBezTo>
                <a:cubicBezTo>
                  <a:pt x="1525" y="969"/>
                  <a:pt x="1521" y="968"/>
                  <a:pt x="1517" y="969"/>
                </a:cubicBezTo>
                <a:cubicBezTo>
                  <a:pt x="1513" y="970"/>
                  <a:pt x="1510" y="972"/>
                  <a:pt x="1506" y="973"/>
                </a:cubicBezTo>
                <a:cubicBezTo>
                  <a:pt x="1504" y="974"/>
                  <a:pt x="1503" y="974"/>
                  <a:pt x="1501" y="974"/>
                </a:cubicBezTo>
                <a:cubicBezTo>
                  <a:pt x="1493" y="975"/>
                  <a:pt x="1484" y="975"/>
                  <a:pt x="1476" y="971"/>
                </a:cubicBezTo>
                <a:cubicBezTo>
                  <a:pt x="1472" y="969"/>
                  <a:pt x="1467" y="969"/>
                  <a:pt x="1462" y="970"/>
                </a:cubicBezTo>
                <a:cubicBezTo>
                  <a:pt x="1461" y="970"/>
                  <a:pt x="1459" y="970"/>
                  <a:pt x="1458" y="970"/>
                </a:cubicBezTo>
                <a:cubicBezTo>
                  <a:pt x="1449" y="974"/>
                  <a:pt x="1439" y="975"/>
                  <a:pt x="1430" y="974"/>
                </a:cubicBezTo>
                <a:cubicBezTo>
                  <a:pt x="1426" y="974"/>
                  <a:pt x="1422" y="974"/>
                  <a:pt x="1418" y="974"/>
                </a:cubicBezTo>
                <a:cubicBezTo>
                  <a:pt x="1409" y="973"/>
                  <a:pt x="1401" y="974"/>
                  <a:pt x="1393" y="978"/>
                </a:cubicBezTo>
                <a:cubicBezTo>
                  <a:pt x="1392" y="979"/>
                  <a:pt x="1390" y="979"/>
                  <a:pt x="1389" y="980"/>
                </a:cubicBezTo>
                <a:cubicBezTo>
                  <a:pt x="1385" y="982"/>
                  <a:pt x="1381" y="983"/>
                  <a:pt x="1377" y="983"/>
                </a:cubicBezTo>
                <a:cubicBezTo>
                  <a:pt x="1367" y="982"/>
                  <a:pt x="1357" y="983"/>
                  <a:pt x="1347" y="987"/>
                </a:cubicBezTo>
                <a:cubicBezTo>
                  <a:pt x="1343" y="987"/>
                  <a:pt x="1338" y="988"/>
                  <a:pt x="1333" y="986"/>
                </a:cubicBezTo>
                <a:cubicBezTo>
                  <a:pt x="1331" y="985"/>
                  <a:pt x="1329" y="984"/>
                  <a:pt x="1327" y="984"/>
                </a:cubicBezTo>
                <a:cubicBezTo>
                  <a:pt x="1325" y="983"/>
                  <a:pt x="1324" y="983"/>
                  <a:pt x="1322" y="984"/>
                </a:cubicBezTo>
                <a:cubicBezTo>
                  <a:pt x="1316" y="986"/>
                  <a:pt x="1311" y="988"/>
                  <a:pt x="1304" y="990"/>
                </a:cubicBezTo>
                <a:cubicBezTo>
                  <a:pt x="1302" y="990"/>
                  <a:pt x="1300" y="992"/>
                  <a:pt x="1298" y="993"/>
                </a:cubicBezTo>
                <a:cubicBezTo>
                  <a:pt x="1298" y="994"/>
                  <a:pt x="1298" y="995"/>
                  <a:pt x="1297" y="995"/>
                </a:cubicBezTo>
                <a:close/>
                <a:moveTo>
                  <a:pt x="1795" y="916"/>
                </a:moveTo>
                <a:cubicBezTo>
                  <a:pt x="1813" y="917"/>
                  <a:pt x="1828" y="917"/>
                  <a:pt x="1844" y="917"/>
                </a:cubicBezTo>
                <a:cubicBezTo>
                  <a:pt x="1848" y="917"/>
                  <a:pt x="1853" y="917"/>
                  <a:pt x="1858" y="917"/>
                </a:cubicBezTo>
                <a:cubicBezTo>
                  <a:pt x="1862" y="917"/>
                  <a:pt x="1865" y="916"/>
                  <a:pt x="1869" y="914"/>
                </a:cubicBezTo>
                <a:cubicBezTo>
                  <a:pt x="1872" y="913"/>
                  <a:pt x="1875" y="912"/>
                  <a:pt x="1878" y="912"/>
                </a:cubicBezTo>
                <a:cubicBezTo>
                  <a:pt x="1880" y="912"/>
                  <a:pt x="1881" y="912"/>
                  <a:pt x="1883" y="911"/>
                </a:cubicBezTo>
                <a:cubicBezTo>
                  <a:pt x="1884" y="911"/>
                  <a:pt x="1885" y="909"/>
                  <a:pt x="1885" y="908"/>
                </a:cubicBezTo>
                <a:cubicBezTo>
                  <a:pt x="1885" y="907"/>
                  <a:pt x="1885" y="906"/>
                  <a:pt x="1884" y="906"/>
                </a:cubicBezTo>
                <a:cubicBezTo>
                  <a:pt x="1883" y="904"/>
                  <a:pt x="1880" y="904"/>
                  <a:pt x="1878" y="903"/>
                </a:cubicBezTo>
                <a:cubicBezTo>
                  <a:pt x="1872" y="900"/>
                  <a:pt x="1867" y="898"/>
                  <a:pt x="1860" y="901"/>
                </a:cubicBezTo>
                <a:cubicBezTo>
                  <a:pt x="1858" y="903"/>
                  <a:pt x="1856" y="903"/>
                  <a:pt x="1853" y="903"/>
                </a:cubicBezTo>
                <a:cubicBezTo>
                  <a:pt x="1839" y="903"/>
                  <a:pt x="1824" y="905"/>
                  <a:pt x="1809" y="904"/>
                </a:cubicBezTo>
                <a:cubicBezTo>
                  <a:pt x="1806" y="904"/>
                  <a:pt x="1803" y="904"/>
                  <a:pt x="1800" y="905"/>
                </a:cubicBezTo>
                <a:cubicBezTo>
                  <a:pt x="1796" y="906"/>
                  <a:pt x="1792" y="905"/>
                  <a:pt x="1788" y="906"/>
                </a:cubicBezTo>
                <a:cubicBezTo>
                  <a:pt x="1782" y="908"/>
                  <a:pt x="1776" y="908"/>
                  <a:pt x="1770" y="908"/>
                </a:cubicBezTo>
                <a:cubicBezTo>
                  <a:pt x="1756" y="909"/>
                  <a:pt x="1742" y="909"/>
                  <a:pt x="1728" y="908"/>
                </a:cubicBezTo>
                <a:cubicBezTo>
                  <a:pt x="1725" y="907"/>
                  <a:pt x="1723" y="907"/>
                  <a:pt x="1721" y="907"/>
                </a:cubicBezTo>
                <a:cubicBezTo>
                  <a:pt x="1718" y="908"/>
                  <a:pt x="1715" y="908"/>
                  <a:pt x="1712" y="909"/>
                </a:cubicBezTo>
                <a:cubicBezTo>
                  <a:pt x="1710" y="910"/>
                  <a:pt x="1709" y="911"/>
                  <a:pt x="1709" y="913"/>
                </a:cubicBezTo>
                <a:cubicBezTo>
                  <a:pt x="1709" y="914"/>
                  <a:pt x="1710" y="916"/>
                  <a:pt x="1712" y="916"/>
                </a:cubicBezTo>
                <a:cubicBezTo>
                  <a:pt x="1714" y="918"/>
                  <a:pt x="1716" y="919"/>
                  <a:pt x="1718" y="920"/>
                </a:cubicBezTo>
                <a:cubicBezTo>
                  <a:pt x="1722" y="921"/>
                  <a:pt x="1726" y="921"/>
                  <a:pt x="1729" y="920"/>
                </a:cubicBezTo>
                <a:cubicBezTo>
                  <a:pt x="1734" y="919"/>
                  <a:pt x="1738" y="918"/>
                  <a:pt x="1743" y="918"/>
                </a:cubicBezTo>
                <a:cubicBezTo>
                  <a:pt x="1761" y="917"/>
                  <a:pt x="1779" y="917"/>
                  <a:pt x="1795" y="916"/>
                </a:cubicBezTo>
                <a:close/>
                <a:moveTo>
                  <a:pt x="1809" y="1081"/>
                </a:moveTo>
                <a:cubicBezTo>
                  <a:pt x="1809" y="1081"/>
                  <a:pt x="1809" y="1081"/>
                  <a:pt x="1809" y="1081"/>
                </a:cubicBezTo>
                <a:cubicBezTo>
                  <a:pt x="1810" y="1081"/>
                  <a:pt x="1812" y="1081"/>
                  <a:pt x="1813" y="1081"/>
                </a:cubicBezTo>
                <a:cubicBezTo>
                  <a:pt x="1814" y="1081"/>
                  <a:pt x="1815" y="1081"/>
                  <a:pt x="1815" y="1081"/>
                </a:cubicBezTo>
                <a:cubicBezTo>
                  <a:pt x="1816" y="1081"/>
                  <a:pt x="1817" y="1081"/>
                  <a:pt x="1817" y="1080"/>
                </a:cubicBezTo>
                <a:cubicBezTo>
                  <a:pt x="1818" y="1079"/>
                  <a:pt x="1818" y="1078"/>
                  <a:pt x="1817" y="1076"/>
                </a:cubicBezTo>
                <a:cubicBezTo>
                  <a:pt x="1813" y="1070"/>
                  <a:pt x="1807" y="1068"/>
                  <a:pt x="1799" y="1069"/>
                </a:cubicBezTo>
                <a:cubicBezTo>
                  <a:pt x="1798" y="1069"/>
                  <a:pt x="1798" y="1069"/>
                  <a:pt x="1797" y="1069"/>
                </a:cubicBezTo>
                <a:cubicBezTo>
                  <a:pt x="1795" y="1070"/>
                  <a:pt x="1794" y="1071"/>
                  <a:pt x="1794" y="1072"/>
                </a:cubicBezTo>
                <a:cubicBezTo>
                  <a:pt x="1793" y="1074"/>
                  <a:pt x="1793" y="1075"/>
                  <a:pt x="1794" y="1076"/>
                </a:cubicBezTo>
                <a:cubicBezTo>
                  <a:pt x="1797" y="1080"/>
                  <a:pt x="1800" y="1081"/>
                  <a:pt x="1804" y="1081"/>
                </a:cubicBezTo>
                <a:cubicBezTo>
                  <a:pt x="1806" y="1082"/>
                  <a:pt x="1807" y="1081"/>
                  <a:pt x="1809" y="1081"/>
                </a:cubicBezTo>
                <a:close/>
                <a:moveTo>
                  <a:pt x="431" y="1039"/>
                </a:moveTo>
                <a:cubicBezTo>
                  <a:pt x="440" y="1039"/>
                  <a:pt x="447" y="1039"/>
                  <a:pt x="453" y="1039"/>
                </a:cubicBezTo>
                <a:cubicBezTo>
                  <a:pt x="454" y="1039"/>
                  <a:pt x="456" y="1039"/>
                  <a:pt x="457" y="1038"/>
                </a:cubicBezTo>
                <a:cubicBezTo>
                  <a:pt x="458" y="1038"/>
                  <a:pt x="459" y="1037"/>
                  <a:pt x="459" y="1037"/>
                </a:cubicBezTo>
                <a:cubicBezTo>
                  <a:pt x="458" y="1037"/>
                  <a:pt x="458" y="1036"/>
                  <a:pt x="457" y="1036"/>
                </a:cubicBezTo>
                <a:cubicBezTo>
                  <a:pt x="449" y="1034"/>
                  <a:pt x="440" y="1037"/>
                  <a:pt x="432" y="1035"/>
                </a:cubicBezTo>
                <a:cubicBezTo>
                  <a:pt x="429" y="1034"/>
                  <a:pt x="425" y="1035"/>
                  <a:pt x="422" y="1035"/>
                </a:cubicBezTo>
                <a:cubicBezTo>
                  <a:pt x="420" y="1035"/>
                  <a:pt x="418" y="1036"/>
                  <a:pt x="415" y="1036"/>
                </a:cubicBezTo>
                <a:cubicBezTo>
                  <a:pt x="415" y="1036"/>
                  <a:pt x="414" y="1037"/>
                  <a:pt x="413" y="1037"/>
                </a:cubicBezTo>
                <a:cubicBezTo>
                  <a:pt x="414" y="1038"/>
                  <a:pt x="415" y="1038"/>
                  <a:pt x="416" y="1038"/>
                </a:cubicBezTo>
                <a:cubicBezTo>
                  <a:pt x="422" y="1039"/>
                  <a:pt x="428" y="1039"/>
                  <a:pt x="431" y="1039"/>
                </a:cubicBezTo>
                <a:close/>
                <a:moveTo>
                  <a:pt x="1345" y="533"/>
                </a:moveTo>
                <a:cubicBezTo>
                  <a:pt x="1343" y="533"/>
                  <a:pt x="1341" y="533"/>
                  <a:pt x="1339" y="534"/>
                </a:cubicBezTo>
                <a:cubicBezTo>
                  <a:pt x="1337" y="534"/>
                  <a:pt x="1336" y="535"/>
                  <a:pt x="1335" y="536"/>
                </a:cubicBezTo>
                <a:cubicBezTo>
                  <a:pt x="1335" y="537"/>
                  <a:pt x="1334" y="538"/>
                  <a:pt x="1334" y="538"/>
                </a:cubicBezTo>
                <a:cubicBezTo>
                  <a:pt x="1335" y="540"/>
                  <a:pt x="1336" y="540"/>
                  <a:pt x="1338" y="540"/>
                </a:cubicBezTo>
                <a:cubicBezTo>
                  <a:pt x="1341" y="538"/>
                  <a:pt x="1343" y="537"/>
                  <a:pt x="1346" y="535"/>
                </a:cubicBezTo>
                <a:cubicBezTo>
                  <a:pt x="1347" y="535"/>
                  <a:pt x="1347" y="534"/>
                  <a:pt x="1348" y="534"/>
                </a:cubicBezTo>
                <a:cubicBezTo>
                  <a:pt x="1347" y="534"/>
                  <a:pt x="1346" y="533"/>
                  <a:pt x="1345" y="533"/>
                </a:cubicBezTo>
                <a:close/>
                <a:moveTo>
                  <a:pt x="1681" y="888"/>
                </a:moveTo>
                <a:cubicBezTo>
                  <a:pt x="1681" y="888"/>
                  <a:pt x="1683" y="888"/>
                  <a:pt x="1684" y="888"/>
                </a:cubicBezTo>
                <a:cubicBezTo>
                  <a:pt x="1685" y="888"/>
                  <a:pt x="1686" y="887"/>
                  <a:pt x="1686" y="887"/>
                </a:cubicBezTo>
                <a:cubicBezTo>
                  <a:pt x="1685" y="885"/>
                  <a:pt x="1684" y="885"/>
                  <a:pt x="1683" y="885"/>
                </a:cubicBezTo>
                <a:cubicBezTo>
                  <a:pt x="1680" y="885"/>
                  <a:pt x="1678" y="885"/>
                  <a:pt x="1676" y="885"/>
                </a:cubicBezTo>
                <a:cubicBezTo>
                  <a:pt x="1674" y="885"/>
                  <a:pt x="1673" y="886"/>
                  <a:pt x="1674" y="887"/>
                </a:cubicBezTo>
                <a:cubicBezTo>
                  <a:pt x="1674" y="888"/>
                  <a:pt x="1675" y="888"/>
                  <a:pt x="1675" y="888"/>
                </a:cubicBezTo>
                <a:cubicBezTo>
                  <a:pt x="1677" y="889"/>
                  <a:pt x="1678" y="888"/>
                  <a:pt x="1681" y="888"/>
                </a:cubicBezTo>
                <a:close/>
                <a:moveTo>
                  <a:pt x="183" y="471"/>
                </a:moveTo>
                <a:cubicBezTo>
                  <a:pt x="185" y="471"/>
                  <a:pt x="186" y="471"/>
                  <a:pt x="188" y="470"/>
                </a:cubicBezTo>
                <a:cubicBezTo>
                  <a:pt x="188" y="470"/>
                  <a:pt x="189" y="470"/>
                  <a:pt x="190" y="470"/>
                </a:cubicBezTo>
                <a:cubicBezTo>
                  <a:pt x="190" y="469"/>
                  <a:pt x="191" y="469"/>
                  <a:pt x="191" y="468"/>
                </a:cubicBezTo>
                <a:cubicBezTo>
                  <a:pt x="190" y="468"/>
                  <a:pt x="190" y="467"/>
                  <a:pt x="189" y="467"/>
                </a:cubicBezTo>
                <a:cubicBezTo>
                  <a:pt x="187" y="467"/>
                  <a:pt x="185" y="466"/>
                  <a:pt x="182" y="466"/>
                </a:cubicBezTo>
                <a:cubicBezTo>
                  <a:pt x="181" y="466"/>
                  <a:pt x="179" y="466"/>
                  <a:pt x="178" y="468"/>
                </a:cubicBezTo>
                <a:cubicBezTo>
                  <a:pt x="178" y="469"/>
                  <a:pt x="181" y="471"/>
                  <a:pt x="183" y="471"/>
                </a:cubicBezTo>
                <a:close/>
                <a:moveTo>
                  <a:pt x="1853" y="1048"/>
                </a:moveTo>
                <a:cubicBezTo>
                  <a:pt x="1854" y="1048"/>
                  <a:pt x="1856" y="1048"/>
                  <a:pt x="1857" y="1048"/>
                </a:cubicBezTo>
                <a:cubicBezTo>
                  <a:pt x="1859" y="1048"/>
                  <a:pt x="1860" y="1047"/>
                  <a:pt x="1859" y="1046"/>
                </a:cubicBezTo>
                <a:cubicBezTo>
                  <a:pt x="1859" y="1045"/>
                  <a:pt x="1858" y="1045"/>
                  <a:pt x="1858" y="1045"/>
                </a:cubicBezTo>
                <a:cubicBezTo>
                  <a:pt x="1857" y="1044"/>
                  <a:pt x="1856" y="1044"/>
                  <a:pt x="1855" y="1044"/>
                </a:cubicBezTo>
                <a:cubicBezTo>
                  <a:pt x="1854" y="1044"/>
                  <a:pt x="1854" y="1044"/>
                  <a:pt x="1853" y="1044"/>
                </a:cubicBezTo>
                <a:cubicBezTo>
                  <a:pt x="1851" y="1044"/>
                  <a:pt x="1848" y="1044"/>
                  <a:pt x="1846" y="1046"/>
                </a:cubicBezTo>
                <a:cubicBezTo>
                  <a:pt x="1848" y="1048"/>
                  <a:pt x="1850" y="1048"/>
                  <a:pt x="1853" y="1048"/>
                </a:cubicBezTo>
                <a:close/>
                <a:moveTo>
                  <a:pt x="295" y="1088"/>
                </a:moveTo>
                <a:cubicBezTo>
                  <a:pt x="294" y="1088"/>
                  <a:pt x="293" y="1087"/>
                  <a:pt x="293" y="1087"/>
                </a:cubicBezTo>
                <a:cubicBezTo>
                  <a:pt x="290" y="1087"/>
                  <a:pt x="288" y="1087"/>
                  <a:pt x="286" y="1087"/>
                </a:cubicBezTo>
                <a:cubicBezTo>
                  <a:pt x="284" y="1087"/>
                  <a:pt x="283" y="1088"/>
                  <a:pt x="282" y="1089"/>
                </a:cubicBezTo>
                <a:cubicBezTo>
                  <a:pt x="283" y="1090"/>
                  <a:pt x="284" y="1091"/>
                  <a:pt x="286" y="1091"/>
                </a:cubicBezTo>
                <a:cubicBezTo>
                  <a:pt x="288" y="1091"/>
                  <a:pt x="290" y="1091"/>
                  <a:pt x="292" y="1091"/>
                </a:cubicBezTo>
                <a:cubicBezTo>
                  <a:pt x="293" y="1091"/>
                  <a:pt x="294" y="1090"/>
                  <a:pt x="294" y="1090"/>
                </a:cubicBezTo>
                <a:cubicBezTo>
                  <a:pt x="295" y="1090"/>
                  <a:pt x="295" y="1089"/>
                  <a:pt x="295" y="1088"/>
                </a:cubicBezTo>
                <a:close/>
                <a:moveTo>
                  <a:pt x="1540" y="1088"/>
                </a:moveTo>
                <a:cubicBezTo>
                  <a:pt x="1540" y="1088"/>
                  <a:pt x="1539" y="1087"/>
                  <a:pt x="1539" y="1087"/>
                </a:cubicBezTo>
                <a:cubicBezTo>
                  <a:pt x="1536" y="1087"/>
                  <a:pt x="1534" y="1087"/>
                  <a:pt x="1532" y="1088"/>
                </a:cubicBezTo>
                <a:cubicBezTo>
                  <a:pt x="1533" y="1089"/>
                  <a:pt x="1533" y="1090"/>
                  <a:pt x="1534" y="1090"/>
                </a:cubicBezTo>
                <a:cubicBezTo>
                  <a:pt x="1536" y="1090"/>
                  <a:pt x="1538" y="1091"/>
                  <a:pt x="1540" y="1089"/>
                </a:cubicBezTo>
                <a:cubicBezTo>
                  <a:pt x="1540" y="1089"/>
                  <a:pt x="1540" y="1088"/>
                  <a:pt x="1540" y="1088"/>
                </a:cubicBezTo>
                <a:close/>
                <a:moveTo>
                  <a:pt x="1442" y="1089"/>
                </a:moveTo>
                <a:cubicBezTo>
                  <a:pt x="1440" y="1087"/>
                  <a:pt x="1438" y="1088"/>
                  <a:pt x="1436" y="1088"/>
                </a:cubicBezTo>
                <a:cubicBezTo>
                  <a:pt x="1435" y="1088"/>
                  <a:pt x="1434" y="1088"/>
                  <a:pt x="1434" y="1089"/>
                </a:cubicBezTo>
                <a:cubicBezTo>
                  <a:pt x="1433" y="1089"/>
                  <a:pt x="1435" y="1090"/>
                  <a:pt x="1436" y="1090"/>
                </a:cubicBezTo>
                <a:cubicBezTo>
                  <a:pt x="1440" y="1091"/>
                  <a:pt x="1442" y="1090"/>
                  <a:pt x="1442" y="1089"/>
                </a:cubicBezTo>
                <a:close/>
                <a:moveTo>
                  <a:pt x="319" y="1090"/>
                </a:moveTo>
                <a:cubicBezTo>
                  <a:pt x="321" y="1090"/>
                  <a:pt x="322" y="1090"/>
                  <a:pt x="323" y="1089"/>
                </a:cubicBezTo>
                <a:cubicBezTo>
                  <a:pt x="323" y="1087"/>
                  <a:pt x="321" y="1087"/>
                  <a:pt x="320" y="1087"/>
                </a:cubicBezTo>
                <a:cubicBezTo>
                  <a:pt x="317" y="1086"/>
                  <a:pt x="314" y="1088"/>
                  <a:pt x="315" y="1089"/>
                </a:cubicBezTo>
                <a:cubicBezTo>
                  <a:pt x="316" y="1090"/>
                  <a:pt x="318" y="1091"/>
                  <a:pt x="319" y="1090"/>
                </a:cubicBezTo>
                <a:close/>
                <a:moveTo>
                  <a:pt x="1876" y="1076"/>
                </a:moveTo>
                <a:cubicBezTo>
                  <a:pt x="1875" y="1076"/>
                  <a:pt x="1875" y="1075"/>
                  <a:pt x="1874" y="1075"/>
                </a:cubicBezTo>
                <a:cubicBezTo>
                  <a:pt x="1873" y="1074"/>
                  <a:pt x="1870" y="1077"/>
                  <a:pt x="1870" y="1079"/>
                </a:cubicBezTo>
                <a:cubicBezTo>
                  <a:pt x="1870" y="1079"/>
                  <a:pt x="1871" y="1080"/>
                  <a:pt x="1871" y="1080"/>
                </a:cubicBezTo>
                <a:cubicBezTo>
                  <a:pt x="1873" y="1081"/>
                  <a:pt x="1874" y="1080"/>
                  <a:pt x="1875" y="1079"/>
                </a:cubicBezTo>
                <a:cubicBezTo>
                  <a:pt x="1876" y="1078"/>
                  <a:pt x="1876" y="1077"/>
                  <a:pt x="1876" y="1076"/>
                </a:cubicBezTo>
                <a:close/>
                <a:moveTo>
                  <a:pt x="2214" y="765"/>
                </a:moveTo>
                <a:cubicBezTo>
                  <a:pt x="2215" y="766"/>
                  <a:pt x="2216" y="766"/>
                  <a:pt x="2218" y="766"/>
                </a:cubicBezTo>
                <a:cubicBezTo>
                  <a:pt x="2219" y="766"/>
                  <a:pt x="2221" y="766"/>
                  <a:pt x="2222" y="765"/>
                </a:cubicBezTo>
                <a:cubicBezTo>
                  <a:pt x="2222" y="765"/>
                  <a:pt x="2221" y="764"/>
                  <a:pt x="2221" y="763"/>
                </a:cubicBezTo>
                <a:cubicBezTo>
                  <a:pt x="2219" y="762"/>
                  <a:pt x="2217" y="762"/>
                  <a:pt x="2215" y="763"/>
                </a:cubicBezTo>
                <a:cubicBezTo>
                  <a:pt x="2214" y="764"/>
                  <a:pt x="2214" y="764"/>
                  <a:pt x="2214" y="765"/>
                </a:cubicBezTo>
                <a:close/>
                <a:moveTo>
                  <a:pt x="1403" y="536"/>
                </a:moveTo>
                <a:cubicBezTo>
                  <a:pt x="1404" y="535"/>
                  <a:pt x="1404" y="535"/>
                  <a:pt x="1405" y="534"/>
                </a:cubicBezTo>
                <a:cubicBezTo>
                  <a:pt x="1404" y="534"/>
                  <a:pt x="1404" y="533"/>
                  <a:pt x="1403" y="533"/>
                </a:cubicBezTo>
                <a:cubicBezTo>
                  <a:pt x="1403" y="533"/>
                  <a:pt x="1402" y="533"/>
                  <a:pt x="1401" y="533"/>
                </a:cubicBezTo>
                <a:cubicBezTo>
                  <a:pt x="1399" y="534"/>
                  <a:pt x="1399" y="535"/>
                  <a:pt x="1401" y="535"/>
                </a:cubicBezTo>
                <a:cubicBezTo>
                  <a:pt x="1402" y="536"/>
                  <a:pt x="1402" y="536"/>
                  <a:pt x="1403" y="536"/>
                </a:cubicBezTo>
                <a:close/>
                <a:moveTo>
                  <a:pt x="1268" y="558"/>
                </a:moveTo>
                <a:cubicBezTo>
                  <a:pt x="1268" y="557"/>
                  <a:pt x="1267" y="556"/>
                  <a:pt x="1267" y="556"/>
                </a:cubicBezTo>
                <a:cubicBezTo>
                  <a:pt x="1266" y="556"/>
                  <a:pt x="1265" y="556"/>
                  <a:pt x="1265" y="556"/>
                </a:cubicBezTo>
                <a:cubicBezTo>
                  <a:pt x="1263" y="558"/>
                  <a:pt x="1264" y="558"/>
                  <a:pt x="1266" y="559"/>
                </a:cubicBezTo>
                <a:cubicBezTo>
                  <a:pt x="1267" y="559"/>
                  <a:pt x="1267" y="558"/>
                  <a:pt x="1268" y="558"/>
                </a:cubicBezTo>
                <a:close/>
                <a:moveTo>
                  <a:pt x="2201" y="895"/>
                </a:moveTo>
                <a:cubicBezTo>
                  <a:pt x="2201" y="895"/>
                  <a:pt x="2200" y="895"/>
                  <a:pt x="2200" y="896"/>
                </a:cubicBezTo>
                <a:cubicBezTo>
                  <a:pt x="2200" y="896"/>
                  <a:pt x="2200" y="897"/>
                  <a:pt x="2201" y="897"/>
                </a:cubicBezTo>
                <a:cubicBezTo>
                  <a:pt x="2202" y="897"/>
                  <a:pt x="2203" y="897"/>
                  <a:pt x="2203" y="896"/>
                </a:cubicBezTo>
                <a:cubicBezTo>
                  <a:pt x="2203" y="895"/>
                  <a:pt x="2202" y="895"/>
                  <a:pt x="2201" y="895"/>
                </a:cubicBezTo>
                <a:close/>
                <a:moveTo>
                  <a:pt x="2167" y="999"/>
                </a:moveTo>
                <a:cubicBezTo>
                  <a:pt x="2167" y="1000"/>
                  <a:pt x="2167" y="1000"/>
                  <a:pt x="2167" y="1001"/>
                </a:cubicBezTo>
                <a:cubicBezTo>
                  <a:pt x="2168" y="1001"/>
                  <a:pt x="2169" y="1001"/>
                  <a:pt x="2169" y="1001"/>
                </a:cubicBezTo>
                <a:cubicBezTo>
                  <a:pt x="2171" y="1000"/>
                  <a:pt x="2171" y="999"/>
                  <a:pt x="2169" y="999"/>
                </a:cubicBezTo>
                <a:cubicBezTo>
                  <a:pt x="2168" y="998"/>
                  <a:pt x="2167" y="999"/>
                  <a:pt x="2167" y="999"/>
                </a:cubicBezTo>
                <a:close/>
                <a:moveTo>
                  <a:pt x="1008" y="1076"/>
                </a:moveTo>
                <a:cubicBezTo>
                  <a:pt x="1008" y="1075"/>
                  <a:pt x="1009" y="1075"/>
                  <a:pt x="1010" y="1075"/>
                </a:cubicBezTo>
                <a:cubicBezTo>
                  <a:pt x="1009" y="1074"/>
                  <a:pt x="1009" y="1073"/>
                  <a:pt x="1008" y="1073"/>
                </a:cubicBezTo>
                <a:cubicBezTo>
                  <a:pt x="1006" y="1073"/>
                  <a:pt x="1005" y="1074"/>
                  <a:pt x="1006" y="1075"/>
                </a:cubicBezTo>
                <a:cubicBezTo>
                  <a:pt x="1006" y="1075"/>
                  <a:pt x="1007" y="1075"/>
                  <a:pt x="1008" y="1076"/>
                </a:cubicBezTo>
                <a:close/>
                <a:moveTo>
                  <a:pt x="1464" y="1090"/>
                </a:moveTo>
                <a:cubicBezTo>
                  <a:pt x="1464" y="1090"/>
                  <a:pt x="1465" y="1089"/>
                  <a:pt x="1466" y="1089"/>
                </a:cubicBezTo>
                <a:cubicBezTo>
                  <a:pt x="1465" y="1089"/>
                  <a:pt x="1465" y="1088"/>
                  <a:pt x="1464" y="1088"/>
                </a:cubicBezTo>
                <a:cubicBezTo>
                  <a:pt x="1462" y="1088"/>
                  <a:pt x="1461" y="1088"/>
                  <a:pt x="1462" y="1089"/>
                </a:cubicBezTo>
                <a:cubicBezTo>
                  <a:pt x="1462" y="1090"/>
                  <a:pt x="1463" y="1090"/>
                  <a:pt x="1464" y="1090"/>
                </a:cubicBezTo>
                <a:close/>
                <a:moveTo>
                  <a:pt x="1496" y="1090"/>
                </a:moveTo>
                <a:cubicBezTo>
                  <a:pt x="1497" y="1090"/>
                  <a:pt x="1498" y="1089"/>
                  <a:pt x="1498" y="1089"/>
                </a:cubicBezTo>
                <a:cubicBezTo>
                  <a:pt x="1498" y="1089"/>
                  <a:pt x="1497" y="1088"/>
                  <a:pt x="1497" y="1088"/>
                </a:cubicBezTo>
                <a:cubicBezTo>
                  <a:pt x="1495" y="1088"/>
                  <a:pt x="1494" y="1088"/>
                  <a:pt x="1495" y="1089"/>
                </a:cubicBezTo>
                <a:cubicBezTo>
                  <a:pt x="1495" y="1090"/>
                  <a:pt x="1496" y="1090"/>
                  <a:pt x="1496" y="1090"/>
                </a:cubicBezTo>
                <a:close/>
                <a:moveTo>
                  <a:pt x="1515" y="1088"/>
                </a:moveTo>
                <a:cubicBezTo>
                  <a:pt x="1514" y="1088"/>
                  <a:pt x="1514" y="1088"/>
                  <a:pt x="1513" y="1088"/>
                </a:cubicBezTo>
                <a:cubicBezTo>
                  <a:pt x="1514" y="1089"/>
                  <a:pt x="1514" y="1090"/>
                  <a:pt x="1514" y="1090"/>
                </a:cubicBezTo>
                <a:cubicBezTo>
                  <a:pt x="1516" y="1090"/>
                  <a:pt x="1517" y="1090"/>
                  <a:pt x="1517" y="1088"/>
                </a:cubicBezTo>
                <a:cubicBezTo>
                  <a:pt x="1517" y="1088"/>
                  <a:pt x="1516" y="1088"/>
                  <a:pt x="1515" y="1088"/>
                </a:cubicBezTo>
                <a:close/>
                <a:moveTo>
                  <a:pt x="1390" y="1090"/>
                </a:moveTo>
                <a:cubicBezTo>
                  <a:pt x="1391" y="1089"/>
                  <a:pt x="1391" y="1089"/>
                  <a:pt x="1391" y="1089"/>
                </a:cubicBezTo>
                <a:cubicBezTo>
                  <a:pt x="1390" y="1088"/>
                  <a:pt x="1390" y="1088"/>
                  <a:pt x="1390" y="1088"/>
                </a:cubicBezTo>
                <a:lnTo>
                  <a:pt x="1390" y="1090"/>
                </a:lnTo>
                <a:close/>
                <a:moveTo>
                  <a:pt x="1973" y="916"/>
                </a:moveTo>
                <a:cubicBezTo>
                  <a:pt x="1974" y="915"/>
                  <a:pt x="1974" y="915"/>
                  <a:pt x="1974" y="915"/>
                </a:cubicBezTo>
                <a:cubicBezTo>
                  <a:pt x="1973" y="915"/>
                  <a:pt x="1973" y="915"/>
                  <a:pt x="1973" y="915"/>
                </a:cubicBezTo>
                <a:lnTo>
                  <a:pt x="1973" y="916"/>
                </a:ln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19" name="Freeform 18">
            <a:extLst>
              <a:ext uri="{FF2B5EF4-FFF2-40B4-BE49-F238E27FC236}">
                <a16:creationId xmlns:a16="http://schemas.microsoft.com/office/drawing/2014/main" id="{49720619-CD8B-CC31-8FD0-49B2A190F54A}"/>
              </a:ext>
            </a:extLst>
          </p:cNvPr>
          <p:cNvSpPr>
            <a:spLocks/>
          </p:cNvSpPr>
          <p:nvPr/>
        </p:nvSpPr>
        <p:spPr bwMode="auto">
          <a:xfrm rot="21175167">
            <a:off x="1347865" y="3505199"/>
            <a:ext cx="22430" cy="2186"/>
          </a:xfrm>
          <a:custGeom>
            <a:avLst/>
            <a:gdLst>
              <a:gd name="T0" fmla="*/ 24 w 46"/>
              <a:gd name="T1" fmla="*/ 0 h 7"/>
              <a:gd name="T2" fmla="*/ 44 w 46"/>
              <a:gd name="T3" fmla="*/ 1 h 7"/>
              <a:gd name="T4" fmla="*/ 46 w 46"/>
              <a:gd name="T5" fmla="*/ 2 h 7"/>
              <a:gd name="T6" fmla="*/ 44 w 46"/>
              <a:gd name="T7" fmla="*/ 3 h 7"/>
              <a:gd name="T8" fmla="*/ 21 w 46"/>
              <a:gd name="T9" fmla="*/ 4 h 7"/>
              <a:gd name="T10" fmla="*/ 14 w 46"/>
              <a:gd name="T11" fmla="*/ 5 h 7"/>
              <a:gd name="T12" fmla="*/ 3 w 46"/>
              <a:gd name="T13" fmla="*/ 5 h 7"/>
              <a:gd name="T14" fmla="*/ 0 w 46"/>
              <a:gd name="T15" fmla="*/ 1 h 7"/>
              <a:gd name="T16" fmla="*/ 2 w 46"/>
              <a:gd name="T17" fmla="*/ 0 h 7"/>
              <a:gd name="T18" fmla="*/ 9 w 46"/>
              <a:gd name="T19" fmla="*/ 0 h 7"/>
              <a:gd name="T20" fmla="*/ 24 w 4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
                <a:moveTo>
                  <a:pt x="24" y="0"/>
                </a:moveTo>
                <a:cubicBezTo>
                  <a:pt x="31" y="0"/>
                  <a:pt x="38" y="0"/>
                  <a:pt x="44" y="1"/>
                </a:cubicBezTo>
                <a:cubicBezTo>
                  <a:pt x="44" y="1"/>
                  <a:pt x="45" y="1"/>
                  <a:pt x="46" y="2"/>
                </a:cubicBezTo>
                <a:cubicBezTo>
                  <a:pt x="45" y="2"/>
                  <a:pt x="45" y="3"/>
                  <a:pt x="44" y="3"/>
                </a:cubicBezTo>
                <a:cubicBezTo>
                  <a:pt x="36" y="4"/>
                  <a:pt x="29" y="3"/>
                  <a:pt x="21" y="4"/>
                </a:cubicBezTo>
                <a:cubicBezTo>
                  <a:pt x="19" y="4"/>
                  <a:pt x="16" y="4"/>
                  <a:pt x="14" y="5"/>
                </a:cubicBezTo>
                <a:cubicBezTo>
                  <a:pt x="8" y="7"/>
                  <a:pt x="8" y="6"/>
                  <a:pt x="3" y="5"/>
                </a:cubicBezTo>
                <a:cubicBezTo>
                  <a:pt x="2" y="4"/>
                  <a:pt x="0" y="3"/>
                  <a:pt x="0" y="1"/>
                </a:cubicBezTo>
                <a:cubicBezTo>
                  <a:pt x="0" y="1"/>
                  <a:pt x="1" y="1"/>
                  <a:pt x="2" y="0"/>
                </a:cubicBezTo>
                <a:cubicBezTo>
                  <a:pt x="4" y="0"/>
                  <a:pt x="7" y="0"/>
                  <a:pt x="9" y="0"/>
                </a:cubicBezTo>
                <a:cubicBezTo>
                  <a:pt x="14" y="0"/>
                  <a:pt x="20" y="0"/>
                  <a:pt x="24" y="0"/>
                </a:cubicBez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32" name="Freeform 22">
            <a:extLst>
              <a:ext uri="{FF2B5EF4-FFF2-40B4-BE49-F238E27FC236}">
                <a16:creationId xmlns:a16="http://schemas.microsoft.com/office/drawing/2014/main" id="{C6715307-A254-91EC-6365-44EEFBCAC4EC}"/>
              </a:ext>
            </a:extLst>
          </p:cNvPr>
          <p:cNvSpPr>
            <a:spLocks/>
          </p:cNvSpPr>
          <p:nvPr/>
        </p:nvSpPr>
        <p:spPr bwMode="auto">
          <a:xfrm rot="21175167">
            <a:off x="337200" y="3820957"/>
            <a:ext cx="8156" cy="4370"/>
          </a:xfrm>
          <a:custGeom>
            <a:avLst/>
            <a:gdLst>
              <a:gd name="T0" fmla="*/ 12 w 18"/>
              <a:gd name="T1" fmla="*/ 7 h 7"/>
              <a:gd name="T2" fmla="*/ 3 w 18"/>
              <a:gd name="T3" fmla="*/ 7 h 7"/>
              <a:gd name="T4" fmla="*/ 1 w 18"/>
              <a:gd name="T5" fmla="*/ 6 h 7"/>
              <a:gd name="T6" fmla="*/ 1 w 18"/>
              <a:gd name="T7" fmla="*/ 2 h 7"/>
              <a:gd name="T8" fmla="*/ 5 w 18"/>
              <a:gd name="T9" fmla="*/ 0 h 7"/>
              <a:gd name="T10" fmla="*/ 16 w 18"/>
              <a:gd name="T11" fmla="*/ 3 h 7"/>
              <a:gd name="T12" fmla="*/ 18 w 18"/>
              <a:gd name="T13" fmla="*/ 5 h 7"/>
              <a:gd name="T14" fmla="*/ 16 w 18"/>
              <a:gd name="T15" fmla="*/ 7 h 7"/>
              <a:gd name="T16" fmla="*/ 12 w 1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7">
                <a:moveTo>
                  <a:pt x="12" y="7"/>
                </a:moveTo>
                <a:cubicBezTo>
                  <a:pt x="7" y="7"/>
                  <a:pt x="5" y="7"/>
                  <a:pt x="3" y="7"/>
                </a:cubicBezTo>
                <a:cubicBezTo>
                  <a:pt x="2" y="7"/>
                  <a:pt x="1" y="6"/>
                  <a:pt x="1" y="6"/>
                </a:cubicBezTo>
                <a:cubicBezTo>
                  <a:pt x="0" y="5"/>
                  <a:pt x="0" y="3"/>
                  <a:pt x="1" y="2"/>
                </a:cubicBezTo>
                <a:cubicBezTo>
                  <a:pt x="2" y="1"/>
                  <a:pt x="4" y="0"/>
                  <a:pt x="5" y="0"/>
                </a:cubicBezTo>
                <a:cubicBezTo>
                  <a:pt x="9" y="1"/>
                  <a:pt x="12" y="2"/>
                  <a:pt x="16" y="3"/>
                </a:cubicBezTo>
                <a:cubicBezTo>
                  <a:pt x="17" y="3"/>
                  <a:pt x="18" y="4"/>
                  <a:pt x="18" y="5"/>
                </a:cubicBezTo>
                <a:cubicBezTo>
                  <a:pt x="18" y="6"/>
                  <a:pt x="17" y="6"/>
                  <a:pt x="16" y="7"/>
                </a:cubicBezTo>
                <a:cubicBezTo>
                  <a:pt x="14" y="7"/>
                  <a:pt x="12" y="7"/>
                  <a:pt x="12" y="7"/>
                </a:cubicBez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34" name="Freeform 24">
            <a:extLst>
              <a:ext uri="{FF2B5EF4-FFF2-40B4-BE49-F238E27FC236}">
                <a16:creationId xmlns:a16="http://schemas.microsoft.com/office/drawing/2014/main" id="{D76CA222-A0E5-0CDD-C4B6-7016A0CD36C7}"/>
              </a:ext>
            </a:extLst>
          </p:cNvPr>
          <p:cNvSpPr>
            <a:spLocks/>
          </p:cNvSpPr>
          <p:nvPr/>
        </p:nvSpPr>
        <p:spPr bwMode="auto">
          <a:xfrm rot="21175167">
            <a:off x="327090" y="3822339"/>
            <a:ext cx="6118" cy="4370"/>
          </a:xfrm>
          <a:custGeom>
            <a:avLst/>
            <a:gdLst>
              <a:gd name="T0" fmla="*/ 12 w 12"/>
              <a:gd name="T1" fmla="*/ 6 h 9"/>
              <a:gd name="T2" fmla="*/ 10 w 12"/>
              <a:gd name="T3" fmla="*/ 7 h 9"/>
              <a:gd name="T4" fmla="*/ 4 w 12"/>
              <a:gd name="T5" fmla="*/ 8 h 9"/>
              <a:gd name="T6" fmla="*/ 1 w 12"/>
              <a:gd name="T7" fmla="*/ 3 h 9"/>
              <a:gd name="T8" fmla="*/ 5 w 12"/>
              <a:gd name="T9" fmla="*/ 0 h 9"/>
              <a:gd name="T10" fmla="*/ 11 w 12"/>
              <a:gd name="T11" fmla="*/ 4 h 9"/>
              <a:gd name="T12" fmla="*/ 12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6"/>
                </a:moveTo>
                <a:cubicBezTo>
                  <a:pt x="11" y="6"/>
                  <a:pt x="11" y="7"/>
                  <a:pt x="10" y="7"/>
                </a:cubicBezTo>
                <a:cubicBezTo>
                  <a:pt x="8" y="9"/>
                  <a:pt x="6" y="9"/>
                  <a:pt x="4" y="8"/>
                </a:cubicBezTo>
                <a:cubicBezTo>
                  <a:pt x="2" y="7"/>
                  <a:pt x="0" y="4"/>
                  <a:pt x="1" y="3"/>
                </a:cubicBezTo>
                <a:cubicBezTo>
                  <a:pt x="2" y="1"/>
                  <a:pt x="3" y="0"/>
                  <a:pt x="5" y="0"/>
                </a:cubicBezTo>
                <a:cubicBezTo>
                  <a:pt x="7" y="0"/>
                  <a:pt x="9" y="2"/>
                  <a:pt x="11" y="4"/>
                </a:cubicBezTo>
                <a:cubicBezTo>
                  <a:pt x="11" y="4"/>
                  <a:pt x="11" y="5"/>
                  <a:pt x="12" y="6"/>
                </a:cubicBez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41" name="Freeform 26">
            <a:extLst>
              <a:ext uri="{FF2B5EF4-FFF2-40B4-BE49-F238E27FC236}">
                <a16:creationId xmlns:a16="http://schemas.microsoft.com/office/drawing/2014/main" id="{27C9325B-BE89-D38F-9A0C-2070C2B49F1D}"/>
              </a:ext>
            </a:extLst>
          </p:cNvPr>
          <p:cNvSpPr>
            <a:spLocks/>
          </p:cNvSpPr>
          <p:nvPr/>
        </p:nvSpPr>
        <p:spPr bwMode="auto">
          <a:xfrm rot="21175167">
            <a:off x="1419935" y="3655892"/>
            <a:ext cx="4078" cy="2186"/>
          </a:xfrm>
          <a:custGeom>
            <a:avLst/>
            <a:gdLst>
              <a:gd name="T0" fmla="*/ 8 w 8"/>
              <a:gd name="T1" fmla="*/ 1 h 4"/>
              <a:gd name="T2" fmla="*/ 7 w 8"/>
              <a:gd name="T3" fmla="*/ 3 h 4"/>
              <a:gd name="T4" fmla="*/ 0 w 8"/>
              <a:gd name="T5" fmla="*/ 3 h 4"/>
              <a:gd name="T6" fmla="*/ 0 w 8"/>
              <a:gd name="T7" fmla="*/ 1 h 4"/>
              <a:gd name="T8" fmla="*/ 4 w 8"/>
              <a:gd name="T9" fmla="*/ 0 h 4"/>
              <a:gd name="T10" fmla="*/ 8 w 8"/>
              <a:gd name="T11" fmla="*/ 1 h 4"/>
            </a:gdLst>
            <a:ahLst/>
            <a:cxnLst>
              <a:cxn ang="0">
                <a:pos x="T0" y="T1"/>
              </a:cxn>
              <a:cxn ang="0">
                <a:pos x="T2" y="T3"/>
              </a:cxn>
              <a:cxn ang="0">
                <a:pos x="T4" y="T5"/>
              </a:cxn>
              <a:cxn ang="0">
                <a:pos x="T6" y="T7"/>
              </a:cxn>
              <a:cxn ang="0">
                <a:pos x="T8" y="T9"/>
              </a:cxn>
              <a:cxn ang="0">
                <a:pos x="T10" y="T11"/>
              </a:cxn>
            </a:cxnLst>
            <a:rect l="0" t="0" r="r" b="b"/>
            <a:pathLst>
              <a:path w="8" h="4">
                <a:moveTo>
                  <a:pt x="8" y="1"/>
                </a:moveTo>
                <a:cubicBezTo>
                  <a:pt x="8" y="2"/>
                  <a:pt x="7" y="3"/>
                  <a:pt x="7" y="3"/>
                </a:cubicBezTo>
                <a:cubicBezTo>
                  <a:pt x="5" y="4"/>
                  <a:pt x="2" y="4"/>
                  <a:pt x="0" y="3"/>
                </a:cubicBezTo>
                <a:cubicBezTo>
                  <a:pt x="0" y="2"/>
                  <a:pt x="0" y="2"/>
                  <a:pt x="0" y="1"/>
                </a:cubicBezTo>
                <a:cubicBezTo>
                  <a:pt x="1" y="0"/>
                  <a:pt x="2" y="0"/>
                  <a:pt x="4" y="0"/>
                </a:cubicBezTo>
                <a:cubicBezTo>
                  <a:pt x="5" y="0"/>
                  <a:pt x="7" y="0"/>
                  <a:pt x="8" y="1"/>
                </a:cubicBez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42" name="Freeform 27">
            <a:extLst>
              <a:ext uri="{FF2B5EF4-FFF2-40B4-BE49-F238E27FC236}">
                <a16:creationId xmlns:a16="http://schemas.microsoft.com/office/drawing/2014/main" id="{F6B4C1F0-07E3-3CC5-67E1-3A5E7486DCCB}"/>
              </a:ext>
            </a:extLst>
          </p:cNvPr>
          <p:cNvSpPr>
            <a:spLocks/>
          </p:cNvSpPr>
          <p:nvPr/>
        </p:nvSpPr>
        <p:spPr bwMode="auto">
          <a:xfrm rot="21175167">
            <a:off x="1402801" y="3699976"/>
            <a:ext cx="2040" cy="2186"/>
          </a:xfrm>
          <a:custGeom>
            <a:avLst/>
            <a:gdLst>
              <a:gd name="T0" fmla="*/ 2 w 4"/>
              <a:gd name="T1" fmla="*/ 0 h 3"/>
              <a:gd name="T2" fmla="*/ 3 w 4"/>
              <a:gd name="T3" fmla="*/ 1 h 3"/>
              <a:gd name="T4" fmla="*/ 1 w 4"/>
              <a:gd name="T5" fmla="*/ 3 h 3"/>
              <a:gd name="T6" fmla="*/ 0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2" y="0"/>
                  <a:pt x="3" y="1"/>
                  <a:pt x="3" y="1"/>
                </a:cubicBezTo>
                <a:cubicBezTo>
                  <a:pt x="4" y="2"/>
                  <a:pt x="3" y="3"/>
                  <a:pt x="1" y="3"/>
                </a:cubicBezTo>
                <a:cubicBezTo>
                  <a:pt x="0" y="3"/>
                  <a:pt x="0" y="2"/>
                  <a:pt x="0" y="1"/>
                </a:cubicBezTo>
                <a:cubicBezTo>
                  <a:pt x="0" y="1"/>
                  <a:pt x="1" y="1"/>
                  <a:pt x="2" y="0"/>
                </a:cubicBez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48" name="Freeform 28">
            <a:extLst>
              <a:ext uri="{FF2B5EF4-FFF2-40B4-BE49-F238E27FC236}">
                <a16:creationId xmlns:a16="http://schemas.microsoft.com/office/drawing/2014/main" id="{A1765611-E705-C933-287E-0C70656881FF}"/>
              </a:ext>
            </a:extLst>
          </p:cNvPr>
          <p:cNvSpPr>
            <a:spLocks/>
          </p:cNvSpPr>
          <p:nvPr/>
        </p:nvSpPr>
        <p:spPr bwMode="auto">
          <a:xfrm rot="21175167">
            <a:off x="404618" y="4050712"/>
            <a:ext cx="2040" cy="2186"/>
          </a:xfrm>
          <a:custGeom>
            <a:avLst/>
            <a:gdLst>
              <a:gd name="T0" fmla="*/ 1 w 6"/>
              <a:gd name="T1" fmla="*/ 1 h 4"/>
              <a:gd name="T2" fmla="*/ 4 w 6"/>
              <a:gd name="T3" fmla="*/ 1 h 4"/>
              <a:gd name="T4" fmla="*/ 4 w 6"/>
              <a:gd name="T5" fmla="*/ 3 h 4"/>
              <a:gd name="T6" fmla="*/ 1 w 6"/>
              <a:gd name="T7" fmla="*/ 4 h 4"/>
              <a:gd name="T8" fmla="*/ 0 w 6"/>
              <a:gd name="T9" fmla="*/ 2 h 4"/>
              <a:gd name="T10" fmla="*/ 1 w 6"/>
              <a:gd name="T11" fmla="*/ 1 h 4"/>
            </a:gdLst>
            <a:ahLst/>
            <a:cxnLst>
              <a:cxn ang="0">
                <a:pos x="T0" y="T1"/>
              </a:cxn>
              <a:cxn ang="0">
                <a:pos x="T2" y="T3"/>
              </a:cxn>
              <a:cxn ang="0">
                <a:pos x="T4" y="T5"/>
              </a:cxn>
              <a:cxn ang="0">
                <a:pos x="T6" y="T7"/>
              </a:cxn>
              <a:cxn ang="0">
                <a:pos x="T8" y="T9"/>
              </a:cxn>
              <a:cxn ang="0">
                <a:pos x="T10" y="T11"/>
              </a:cxn>
            </a:cxnLst>
            <a:rect l="0" t="0" r="r" b="b"/>
            <a:pathLst>
              <a:path w="6" h="4">
                <a:moveTo>
                  <a:pt x="1" y="1"/>
                </a:moveTo>
                <a:cubicBezTo>
                  <a:pt x="2" y="1"/>
                  <a:pt x="3" y="0"/>
                  <a:pt x="4" y="1"/>
                </a:cubicBezTo>
                <a:cubicBezTo>
                  <a:pt x="6" y="2"/>
                  <a:pt x="6" y="3"/>
                  <a:pt x="4" y="3"/>
                </a:cubicBezTo>
                <a:cubicBezTo>
                  <a:pt x="3" y="4"/>
                  <a:pt x="2" y="4"/>
                  <a:pt x="1" y="4"/>
                </a:cubicBezTo>
                <a:cubicBezTo>
                  <a:pt x="1" y="3"/>
                  <a:pt x="0" y="3"/>
                  <a:pt x="0" y="2"/>
                </a:cubicBezTo>
                <a:cubicBezTo>
                  <a:pt x="0" y="2"/>
                  <a:pt x="1" y="1"/>
                  <a:pt x="1" y="1"/>
                </a:cubicBezTo>
                <a:close/>
              </a:path>
            </a:pathLst>
          </a:custGeom>
          <a:solidFill>
            <a:schemeClr val="bg2">
              <a:lumMod val="40000"/>
              <a:lumOff val="60000"/>
            </a:schemeClr>
          </a:solidFill>
          <a:ln>
            <a:noFill/>
          </a:ln>
        </p:spPr>
        <p:txBody>
          <a:bodyPr vert="horz" wrap="square" lIns="68580" tIns="34290" rIns="68580" bIns="34290" numCol="1" anchor="t" anchorCtr="0" compatLnSpc="1">
            <a:prstTxWarp prst="textNoShape">
              <a:avLst/>
            </a:prstTxWarp>
          </a:bodyPr>
          <a:lstStyle/>
          <a:p>
            <a:endParaRPr lang="de-DE">
              <a:solidFill>
                <a:srgbClr val="010101"/>
              </a:solidFill>
              <a:latin typeface="Segoe UI Light"/>
            </a:endParaRPr>
          </a:p>
        </p:txBody>
      </p:sp>
      <p:sp>
        <p:nvSpPr>
          <p:cNvPr id="159" name="Textfeld 158">
            <a:extLst>
              <a:ext uri="{FF2B5EF4-FFF2-40B4-BE49-F238E27FC236}">
                <a16:creationId xmlns:a16="http://schemas.microsoft.com/office/drawing/2014/main" id="{A9C5E650-25EC-5F9E-D9A0-89ABF48A2787}"/>
              </a:ext>
            </a:extLst>
          </p:cNvPr>
          <p:cNvSpPr txBox="1"/>
          <p:nvPr/>
        </p:nvSpPr>
        <p:spPr>
          <a:xfrm rot="20928339">
            <a:off x="257390" y="3458629"/>
            <a:ext cx="1233868" cy="734368"/>
          </a:xfrm>
          <a:prstGeom prst="rect">
            <a:avLst/>
          </a:prstGeom>
          <a:noFill/>
        </p:spPr>
        <p:txBody>
          <a:bodyPr wrap="square">
            <a:spAutoFit/>
          </a:bodyPr>
          <a:lstStyle/>
          <a:p>
            <a:pPr algn="ctr">
              <a:spcAft>
                <a:spcPts val="75"/>
              </a:spcAft>
            </a:pPr>
            <a:r>
              <a:rPr lang="de-DE" sz="1050" b="1" err="1">
                <a:solidFill>
                  <a:schemeClr val="bg2">
                    <a:lumMod val="50000"/>
                  </a:schemeClr>
                </a:solidFill>
                <a:latin typeface="+mj-lt"/>
              </a:rPr>
              <a:t>Risikopatient:in</a:t>
            </a:r>
            <a:endParaRPr lang="de-DE" sz="1050" b="1">
              <a:solidFill>
                <a:schemeClr val="bg2">
                  <a:lumMod val="50000"/>
                </a:schemeClr>
              </a:solidFill>
              <a:latin typeface="+mj-lt"/>
            </a:endParaRPr>
          </a:p>
          <a:p>
            <a:pPr algn="ctr">
              <a:spcAft>
                <a:spcPts val="75"/>
              </a:spcAft>
            </a:pPr>
            <a:r>
              <a:rPr lang="de-DE" sz="1050">
                <a:solidFill>
                  <a:schemeClr val="bg2">
                    <a:lumMod val="50000"/>
                  </a:schemeClr>
                </a:solidFill>
                <a:latin typeface="+mj-lt"/>
              </a:rPr>
              <a:t>für CKD</a:t>
            </a:r>
          </a:p>
          <a:p>
            <a:pPr algn="ctr">
              <a:spcAft>
                <a:spcPts val="75"/>
              </a:spcAft>
            </a:pPr>
            <a:r>
              <a:rPr lang="de-DE" sz="1050">
                <a:solidFill>
                  <a:schemeClr val="bg2">
                    <a:lumMod val="50000"/>
                  </a:schemeClr>
                </a:solidFill>
                <a:latin typeface="+mj-lt"/>
              </a:rPr>
              <a:t>laut</a:t>
            </a:r>
            <a:r>
              <a:rPr lang="de-DE" sz="1050" b="1">
                <a:solidFill>
                  <a:schemeClr val="bg2">
                    <a:lumMod val="50000"/>
                  </a:schemeClr>
                </a:solidFill>
                <a:latin typeface="+mj-lt"/>
              </a:rPr>
              <a:t> KDIGO</a:t>
            </a:r>
            <a:r>
              <a:rPr lang="de-DE" sz="1050" b="1" baseline="30000">
                <a:solidFill>
                  <a:schemeClr val="bg2">
                    <a:lumMod val="50000"/>
                  </a:schemeClr>
                </a:solidFill>
                <a:latin typeface="+mj-lt"/>
              </a:rPr>
              <a:t>2</a:t>
            </a:r>
          </a:p>
        </p:txBody>
      </p:sp>
    </p:spTree>
    <p:extLst>
      <p:ext uri="{BB962C8B-B14F-4D97-AF65-F5344CB8AC3E}">
        <p14:creationId xmlns:p14="http://schemas.microsoft.com/office/powerpoint/2010/main" val="2000095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FA66D-EFCC-2716-8A4C-8D66FE953A8F}"/>
              </a:ext>
            </a:extLst>
          </p:cNvPr>
          <p:cNvSpPr>
            <a:spLocks noGrp="1"/>
          </p:cNvSpPr>
          <p:nvPr>
            <p:ph type="title"/>
          </p:nvPr>
        </p:nvSpPr>
        <p:spPr/>
        <p:txBody>
          <a:bodyPr/>
          <a:lstStyle/>
          <a:p>
            <a:r>
              <a:rPr lang="de-DE" err="1"/>
              <a:t>InspeCKD</a:t>
            </a:r>
            <a:br>
              <a:rPr lang="de-DE"/>
            </a:br>
            <a:r>
              <a:rPr lang="de-DE" sz="1500" b="0">
                <a:solidFill>
                  <a:schemeClr val="accent6"/>
                </a:solidFill>
              </a:rPr>
              <a:t>Ausgangscharakteristika der Gesamtkohorte</a:t>
            </a:r>
            <a:endParaRPr lang="de-DE" b="0">
              <a:solidFill>
                <a:schemeClr val="accent6"/>
              </a:solidFill>
            </a:endParaRPr>
          </a:p>
        </p:txBody>
      </p:sp>
      <p:sp>
        <p:nvSpPr>
          <p:cNvPr id="3" name="Inhaltsplatzhalter 2">
            <a:extLst>
              <a:ext uri="{FF2B5EF4-FFF2-40B4-BE49-F238E27FC236}">
                <a16:creationId xmlns:a16="http://schemas.microsoft.com/office/drawing/2014/main" id="{3465D6DE-7B09-E34C-F811-D7BF1836DACF}"/>
              </a:ext>
            </a:extLst>
          </p:cNvPr>
          <p:cNvSpPr>
            <a:spLocks noGrp="1"/>
          </p:cNvSpPr>
          <p:nvPr>
            <p:ph sz="quarter" idx="10"/>
          </p:nvPr>
        </p:nvSpPr>
        <p:spPr/>
        <p:txBody>
          <a:bodyPr/>
          <a:lstStyle/>
          <a:p>
            <a:r>
              <a:rPr lang="de-DE"/>
              <a:t>Modifiziert nach: 1. Wanner C et al., MMW-Fortschritte der Medizin 2024; 166:9-17; 2. Wanner C et al., </a:t>
            </a:r>
            <a:r>
              <a:rPr lang="de-DE" err="1"/>
              <a:t>DGfN</a:t>
            </a:r>
            <a:r>
              <a:rPr lang="de-DE"/>
              <a:t> 2023, orale Präsentation FV21.</a:t>
            </a:r>
          </a:p>
        </p:txBody>
      </p:sp>
      <p:sp>
        <p:nvSpPr>
          <p:cNvPr id="4" name="Inhaltsplatzhalter 3">
            <a:extLst>
              <a:ext uri="{FF2B5EF4-FFF2-40B4-BE49-F238E27FC236}">
                <a16:creationId xmlns:a16="http://schemas.microsoft.com/office/drawing/2014/main" id="{97BCC4AB-0F48-E994-60E1-C30B8F3ACEB0}"/>
              </a:ext>
            </a:extLst>
          </p:cNvPr>
          <p:cNvSpPr>
            <a:spLocks noGrp="1"/>
          </p:cNvSpPr>
          <p:nvPr>
            <p:ph sz="quarter" idx="11"/>
          </p:nvPr>
        </p:nvSpPr>
        <p:spPr/>
        <p:txBody>
          <a:bodyPr/>
          <a:lstStyle/>
          <a:p>
            <a:r>
              <a:rPr lang="de-DE" kern="100">
                <a:cs typeface="Times New Roman" panose="02020603050405020304" pitchFamily="18" charset="0"/>
              </a:rPr>
              <a:t>Plusminuswerte geben die Standardabweichung an.</a:t>
            </a:r>
          </a:p>
          <a:p>
            <a:r>
              <a:rPr lang="de-DE"/>
              <a:t>AH, arterielle Hypertonie; BMI, Body-Mass-Index; CV, kardiovaskulär; CVD, CV-Erkrankungen; DM, Diabetes mellitus. </a:t>
            </a:r>
          </a:p>
        </p:txBody>
      </p:sp>
      <p:sp>
        <p:nvSpPr>
          <p:cNvPr id="53" name="Rectangle: Rounded Corners 396">
            <a:extLst>
              <a:ext uri="{FF2B5EF4-FFF2-40B4-BE49-F238E27FC236}">
                <a16:creationId xmlns:a16="http://schemas.microsoft.com/office/drawing/2014/main" id="{3DEC6AF8-4CE6-C376-F8C6-C2EF13199E57}"/>
              </a:ext>
            </a:extLst>
          </p:cNvPr>
          <p:cNvSpPr/>
          <p:nvPr/>
        </p:nvSpPr>
        <p:spPr>
          <a:xfrm>
            <a:off x="3155893" y="2171544"/>
            <a:ext cx="5507912" cy="2383012"/>
          </a:xfrm>
          <a:prstGeom prst="roundRect">
            <a:avLst>
              <a:gd name="adj" fmla="val 5579"/>
            </a:avLst>
          </a:prstGeom>
          <a:gradFill flip="none" rotWithShape="1">
            <a:gsLst>
              <a:gs pos="0">
                <a:schemeClr val="accent6">
                  <a:lumMod val="20000"/>
                  <a:lumOff val="80000"/>
                </a:schemeClr>
              </a:gs>
              <a:gs pos="100000">
                <a:srgbClr val="F2F4F4"/>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81000" tIns="27000" rIns="81000" bIns="27000" rtlCol="0" anchor="ctr"/>
          <a:lstStyle/>
          <a:p>
            <a:pPr marL="0" lvl="1"/>
            <a:endParaRPr lang="de-DE" sz="1050" kern="100">
              <a:solidFill>
                <a:schemeClr val="tx1"/>
              </a:solidFill>
              <a:ea typeface="Calibri" panose="020F0502020204030204" pitchFamily="34" charset="0"/>
              <a:cs typeface="Times New Roman" panose="02020603050405020304" pitchFamily="18" charset="0"/>
            </a:endParaRPr>
          </a:p>
        </p:txBody>
      </p:sp>
      <p:sp>
        <p:nvSpPr>
          <p:cNvPr id="47" name="Rectangle: Rounded Corners 396">
            <a:extLst>
              <a:ext uri="{FF2B5EF4-FFF2-40B4-BE49-F238E27FC236}">
                <a16:creationId xmlns:a16="http://schemas.microsoft.com/office/drawing/2014/main" id="{B9A03B9B-2A92-FB68-162E-718A2EADF962}"/>
              </a:ext>
            </a:extLst>
          </p:cNvPr>
          <p:cNvSpPr/>
          <p:nvPr/>
        </p:nvSpPr>
        <p:spPr>
          <a:xfrm>
            <a:off x="3373623" y="4595086"/>
            <a:ext cx="5290182" cy="270000"/>
          </a:xfrm>
          <a:prstGeom prst="roundRect">
            <a:avLst>
              <a:gd name="adj" fmla="val 22748"/>
            </a:avLst>
          </a:prstGeom>
          <a:solidFill>
            <a:srgbClr val="E3C7D8"/>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1000" tIns="27000" rIns="81000" bIns="27000" rtlCol="0" anchor="ctr"/>
          <a:lstStyle/>
          <a:p>
            <a:pPr marL="0" lvl="1" algn="ctr"/>
            <a:r>
              <a:rPr lang="de-DE" sz="1050" b="1" kern="100">
                <a:solidFill>
                  <a:schemeClr val="tx1"/>
                </a:solidFill>
                <a:cs typeface="Times New Roman" panose="02020603050405020304" pitchFamily="18" charset="0"/>
              </a:rPr>
              <a:t>          Beobachtungszeitraum </a:t>
            </a:r>
            <a:r>
              <a:rPr lang="de-DE" sz="1050" kern="100">
                <a:solidFill>
                  <a:schemeClr val="tx1"/>
                </a:solidFill>
                <a:cs typeface="Times New Roman" panose="02020603050405020304" pitchFamily="18" charset="0"/>
              </a:rPr>
              <a:t>	    </a:t>
            </a:r>
            <a:r>
              <a:rPr lang="de-DE" sz="1050" b="1" kern="100">
                <a:solidFill>
                  <a:schemeClr val="tx2"/>
                </a:solidFill>
                <a:cs typeface="Times New Roman" panose="02020603050405020304" pitchFamily="18" charset="0"/>
              </a:rPr>
              <a:t>1,7</a:t>
            </a:r>
            <a:r>
              <a:rPr lang="de-DE" sz="1050" kern="100">
                <a:solidFill>
                  <a:schemeClr val="tx2"/>
                </a:solidFill>
                <a:cs typeface="Times New Roman" panose="02020603050405020304" pitchFamily="18" charset="0"/>
              </a:rPr>
              <a:t> </a:t>
            </a:r>
            <a:r>
              <a:rPr lang="de-DE" sz="1050" kern="100">
                <a:solidFill>
                  <a:schemeClr val="tx1"/>
                </a:solidFill>
                <a:cs typeface="Times New Roman" panose="02020603050405020304" pitchFamily="18" charset="0"/>
              </a:rPr>
              <a:t>(± 0,4) </a:t>
            </a:r>
            <a:r>
              <a:rPr lang="de-DE" sz="1050" b="1" kern="100">
                <a:solidFill>
                  <a:schemeClr val="tx2"/>
                </a:solidFill>
                <a:cs typeface="Times New Roman" panose="02020603050405020304" pitchFamily="18" charset="0"/>
              </a:rPr>
              <a:t>Jahre</a:t>
            </a:r>
          </a:p>
        </p:txBody>
      </p:sp>
      <p:sp>
        <p:nvSpPr>
          <p:cNvPr id="9" name="Rechteck: abgerundete Ecken 8">
            <a:extLst>
              <a:ext uri="{FF2B5EF4-FFF2-40B4-BE49-F238E27FC236}">
                <a16:creationId xmlns:a16="http://schemas.microsoft.com/office/drawing/2014/main" id="{BD65587D-C427-EE04-E8A7-F16A3A83D850}"/>
              </a:ext>
            </a:extLst>
          </p:cNvPr>
          <p:cNvSpPr/>
          <p:nvPr/>
        </p:nvSpPr>
        <p:spPr>
          <a:xfrm>
            <a:off x="576391" y="2071765"/>
            <a:ext cx="3045255" cy="2782661"/>
          </a:xfrm>
          <a:prstGeom prst="roundRect">
            <a:avLst>
              <a:gd name="adj" fmla="val 8066"/>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10" name="Ellipse 9">
            <a:extLst>
              <a:ext uri="{FF2B5EF4-FFF2-40B4-BE49-F238E27FC236}">
                <a16:creationId xmlns:a16="http://schemas.microsoft.com/office/drawing/2014/main" id="{1DA0DCEE-E755-C159-9F82-5061B3678D03}"/>
              </a:ext>
            </a:extLst>
          </p:cNvPr>
          <p:cNvSpPr>
            <a:spLocks noChangeAspect="1"/>
          </p:cNvSpPr>
          <p:nvPr/>
        </p:nvSpPr>
        <p:spPr>
          <a:xfrm>
            <a:off x="1510567" y="1930823"/>
            <a:ext cx="1019285" cy="1059743"/>
          </a:xfrm>
          <a:prstGeom prst="ellipse">
            <a:avLst/>
          </a:prstGeom>
          <a:gradFill flip="none" rotWithShape="1">
            <a:gsLst>
              <a:gs pos="50000">
                <a:srgbClr val="EFDFE9"/>
              </a:gs>
              <a:gs pos="0">
                <a:srgbClr val="DFBFD2"/>
              </a:gs>
              <a:gs pos="68000">
                <a:srgbClr val="FFFF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graphicFrame>
        <p:nvGraphicFramePr>
          <p:cNvPr id="37" name="Diagramm 36">
            <a:extLst>
              <a:ext uri="{FF2B5EF4-FFF2-40B4-BE49-F238E27FC236}">
                <a16:creationId xmlns:a16="http://schemas.microsoft.com/office/drawing/2014/main" id="{3B512160-CFE4-AB17-98EC-484FEEC11865}"/>
              </a:ext>
            </a:extLst>
          </p:cNvPr>
          <p:cNvGraphicFramePr/>
          <p:nvPr/>
        </p:nvGraphicFramePr>
        <p:xfrm>
          <a:off x="1461110" y="3340857"/>
          <a:ext cx="1354903" cy="1250948"/>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557">
            <a:extLst>
              <a:ext uri="{FF2B5EF4-FFF2-40B4-BE49-F238E27FC236}">
                <a16:creationId xmlns:a16="http://schemas.microsoft.com/office/drawing/2014/main" id="{926C49C4-565D-B187-98C2-F293A2CD1ED2}"/>
              </a:ext>
            </a:extLst>
          </p:cNvPr>
          <p:cNvGrpSpPr>
            <a:grpSpLocks noChangeAspect="1"/>
          </p:cNvGrpSpPr>
          <p:nvPr/>
        </p:nvGrpSpPr>
        <p:grpSpPr>
          <a:xfrm>
            <a:off x="1885291" y="3685184"/>
            <a:ext cx="506540" cy="548705"/>
            <a:chOff x="1548230" y="2674763"/>
            <a:chExt cx="303213" cy="315913"/>
          </a:xfrm>
          <a:solidFill>
            <a:srgbClr val="F9DD99">
              <a:alpha val="43000"/>
            </a:srgbClr>
          </a:solidFill>
        </p:grpSpPr>
        <p:sp>
          <p:nvSpPr>
            <p:cNvPr id="15" name="Freeform 11">
              <a:extLst>
                <a:ext uri="{FF2B5EF4-FFF2-40B4-BE49-F238E27FC236}">
                  <a16:creationId xmlns:a16="http://schemas.microsoft.com/office/drawing/2014/main" id="{0B551416-056B-2E5E-8958-94950FC5874F}"/>
                </a:ext>
              </a:extLst>
            </p:cNvPr>
            <p:cNvSpPr>
              <a:spLocks noEditPoints="1"/>
            </p:cNvSpPr>
            <p:nvPr/>
          </p:nvSpPr>
          <p:spPr bwMode="auto">
            <a:xfrm>
              <a:off x="1548230" y="2730326"/>
              <a:ext cx="60325" cy="260350"/>
            </a:xfrm>
            <a:custGeom>
              <a:avLst/>
              <a:gdLst>
                <a:gd name="T0" fmla="*/ 0 w 274"/>
                <a:gd name="T1" fmla="*/ 1196 h 1196"/>
                <a:gd name="T2" fmla="*/ 274 w 274"/>
                <a:gd name="T3" fmla="*/ 1196 h 1196"/>
                <a:gd name="T4" fmla="*/ 274 w 274"/>
                <a:gd name="T5" fmla="*/ 0 h 1196"/>
                <a:gd name="T6" fmla="*/ 0 w 274"/>
                <a:gd name="T7" fmla="*/ 0 h 1196"/>
                <a:gd name="T8" fmla="*/ 0 w 274"/>
                <a:gd name="T9" fmla="*/ 1196 h 1196"/>
                <a:gd name="T10" fmla="*/ 68 w 274"/>
                <a:gd name="T11" fmla="*/ 108 h 1196"/>
                <a:gd name="T12" fmla="*/ 88 w 274"/>
                <a:gd name="T13" fmla="*/ 88 h 1196"/>
                <a:gd name="T14" fmla="*/ 192 w 274"/>
                <a:gd name="T15" fmla="*/ 88 h 1196"/>
                <a:gd name="T16" fmla="*/ 212 w 274"/>
                <a:gd name="T17" fmla="*/ 108 h 1196"/>
                <a:gd name="T18" fmla="*/ 212 w 274"/>
                <a:gd name="T19" fmla="*/ 188 h 1196"/>
                <a:gd name="T20" fmla="*/ 192 w 274"/>
                <a:gd name="T21" fmla="*/ 208 h 1196"/>
                <a:gd name="T22" fmla="*/ 88 w 274"/>
                <a:gd name="T23" fmla="*/ 208 h 1196"/>
                <a:gd name="T24" fmla="*/ 68 w 274"/>
                <a:gd name="T25" fmla="*/ 188 h 1196"/>
                <a:gd name="T26" fmla="*/ 68 w 274"/>
                <a:gd name="T27" fmla="*/ 108 h 1196"/>
                <a:gd name="T28" fmla="*/ 68 w 274"/>
                <a:gd name="T29" fmla="*/ 298 h 1196"/>
                <a:gd name="T30" fmla="*/ 88 w 274"/>
                <a:gd name="T31" fmla="*/ 278 h 1196"/>
                <a:gd name="T32" fmla="*/ 192 w 274"/>
                <a:gd name="T33" fmla="*/ 278 h 1196"/>
                <a:gd name="T34" fmla="*/ 212 w 274"/>
                <a:gd name="T35" fmla="*/ 298 h 1196"/>
                <a:gd name="T36" fmla="*/ 212 w 274"/>
                <a:gd name="T37" fmla="*/ 378 h 1196"/>
                <a:gd name="T38" fmla="*/ 192 w 274"/>
                <a:gd name="T39" fmla="*/ 398 h 1196"/>
                <a:gd name="T40" fmla="*/ 88 w 274"/>
                <a:gd name="T41" fmla="*/ 398 h 1196"/>
                <a:gd name="T42" fmla="*/ 68 w 274"/>
                <a:gd name="T43" fmla="*/ 378 h 1196"/>
                <a:gd name="T44" fmla="*/ 68 w 274"/>
                <a:gd name="T45" fmla="*/ 298 h 1196"/>
                <a:gd name="T46" fmla="*/ 68 w 274"/>
                <a:gd name="T47" fmla="*/ 487 h 1196"/>
                <a:gd name="T48" fmla="*/ 88 w 274"/>
                <a:gd name="T49" fmla="*/ 467 h 1196"/>
                <a:gd name="T50" fmla="*/ 192 w 274"/>
                <a:gd name="T51" fmla="*/ 467 h 1196"/>
                <a:gd name="T52" fmla="*/ 212 w 274"/>
                <a:gd name="T53" fmla="*/ 487 h 1196"/>
                <a:gd name="T54" fmla="*/ 212 w 274"/>
                <a:gd name="T55" fmla="*/ 567 h 1196"/>
                <a:gd name="T56" fmla="*/ 192 w 274"/>
                <a:gd name="T57" fmla="*/ 587 h 1196"/>
                <a:gd name="T58" fmla="*/ 88 w 274"/>
                <a:gd name="T59" fmla="*/ 587 h 1196"/>
                <a:gd name="T60" fmla="*/ 68 w 274"/>
                <a:gd name="T61" fmla="*/ 567 h 1196"/>
                <a:gd name="T62" fmla="*/ 68 w 274"/>
                <a:gd name="T63" fmla="*/ 487 h 1196"/>
                <a:gd name="T64" fmla="*/ 68 w 274"/>
                <a:gd name="T65" fmla="*/ 677 h 1196"/>
                <a:gd name="T66" fmla="*/ 88 w 274"/>
                <a:gd name="T67" fmla="*/ 657 h 1196"/>
                <a:gd name="T68" fmla="*/ 192 w 274"/>
                <a:gd name="T69" fmla="*/ 657 h 1196"/>
                <a:gd name="T70" fmla="*/ 212 w 274"/>
                <a:gd name="T71" fmla="*/ 677 h 1196"/>
                <a:gd name="T72" fmla="*/ 212 w 274"/>
                <a:gd name="T73" fmla="*/ 757 h 1196"/>
                <a:gd name="T74" fmla="*/ 192 w 274"/>
                <a:gd name="T75" fmla="*/ 777 h 1196"/>
                <a:gd name="T76" fmla="*/ 88 w 274"/>
                <a:gd name="T77" fmla="*/ 777 h 1196"/>
                <a:gd name="T78" fmla="*/ 68 w 274"/>
                <a:gd name="T79" fmla="*/ 757 h 1196"/>
                <a:gd name="T80" fmla="*/ 68 w 274"/>
                <a:gd name="T81" fmla="*/ 677 h 1196"/>
                <a:gd name="T82" fmla="*/ 68 w 274"/>
                <a:gd name="T83" fmla="*/ 871 h 1196"/>
                <a:gd name="T84" fmla="*/ 88 w 274"/>
                <a:gd name="T85" fmla="*/ 851 h 1196"/>
                <a:gd name="T86" fmla="*/ 192 w 274"/>
                <a:gd name="T87" fmla="*/ 851 h 1196"/>
                <a:gd name="T88" fmla="*/ 212 w 274"/>
                <a:gd name="T89" fmla="*/ 871 h 1196"/>
                <a:gd name="T90" fmla="*/ 212 w 274"/>
                <a:gd name="T91" fmla="*/ 951 h 1196"/>
                <a:gd name="T92" fmla="*/ 192 w 274"/>
                <a:gd name="T93" fmla="*/ 971 h 1196"/>
                <a:gd name="T94" fmla="*/ 88 w 274"/>
                <a:gd name="T95" fmla="*/ 971 h 1196"/>
                <a:gd name="T96" fmla="*/ 68 w 274"/>
                <a:gd name="T97" fmla="*/ 951 h 1196"/>
                <a:gd name="T98" fmla="*/ 68 w 274"/>
                <a:gd name="T99" fmla="*/ 871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196">
                  <a:moveTo>
                    <a:pt x="0" y="1196"/>
                  </a:moveTo>
                  <a:cubicBezTo>
                    <a:pt x="274" y="1196"/>
                    <a:pt x="274" y="1196"/>
                    <a:pt x="274" y="1196"/>
                  </a:cubicBezTo>
                  <a:cubicBezTo>
                    <a:pt x="274" y="0"/>
                    <a:pt x="274" y="0"/>
                    <a:pt x="274" y="0"/>
                  </a:cubicBezTo>
                  <a:cubicBezTo>
                    <a:pt x="0" y="0"/>
                    <a:pt x="0" y="0"/>
                    <a:pt x="0" y="0"/>
                  </a:cubicBezTo>
                  <a:lnTo>
                    <a:pt x="0" y="1196"/>
                  </a:lnTo>
                  <a:close/>
                  <a:moveTo>
                    <a:pt x="68" y="108"/>
                  </a:moveTo>
                  <a:cubicBezTo>
                    <a:pt x="68" y="97"/>
                    <a:pt x="77" y="88"/>
                    <a:pt x="88" y="88"/>
                  </a:cubicBezTo>
                  <a:cubicBezTo>
                    <a:pt x="192" y="88"/>
                    <a:pt x="192" y="88"/>
                    <a:pt x="192" y="88"/>
                  </a:cubicBezTo>
                  <a:cubicBezTo>
                    <a:pt x="204" y="88"/>
                    <a:pt x="212" y="97"/>
                    <a:pt x="212" y="108"/>
                  </a:cubicBezTo>
                  <a:cubicBezTo>
                    <a:pt x="212" y="188"/>
                    <a:pt x="212" y="188"/>
                    <a:pt x="212" y="188"/>
                  </a:cubicBezTo>
                  <a:cubicBezTo>
                    <a:pt x="212" y="199"/>
                    <a:pt x="204" y="208"/>
                    <a:pt x="192" y="208"/>
                  </a:cubicBezTo>
                  <a:cubicBezTo>
                    <a:pt x="88" y="208"/>
                    <a:pt x="88" y="208"/>
                    <a:pt x="88" y="208"/>
                  </a:cubicBezTo>
                  <a:cubicBezTo>
                    <a:pt x="77" y="208"/>
                    <a:pt x="68" y="199"/>
                    <a:pt x="68" y="188"/>
                  </a:cubicBezTo>
                  <a:lnTo>
                    <a:pt x="68" y="108"/>
                  </a:lnTo>
                  <a:close/>
                  <a:moveTo>
                    <a:pt x="68" y="298"/>
                  </a:moveTo>
                  <a:cubicBezTo>
                    <a:pt x="68" y="287"/>
                    <a:pt x="77" y="278"/>
                    <a:pt x="88" y="278"/>
                  </a:cubicBezTo>
                  <a:cubicBezTo>
                    <a:pt x="192" y="278"/>
                    <a:pt x="192" y="278"/>
                    <a:pt x="192" y="278"/>
                  </a:cubicBezTo>
                  <a:cubicBezTo>
                    <a:pt x="204" y="278"/>
                    <a:pt x="212" y="287"/>
                    <a:pt x="212" y="298"/>
                  </a:cubicBezTo>
                  <a:cubicBezTo>
                    <a:pt x="212" y="378"/>
                    <a:pt x="212" y="378"/>
                    <a:pt x="212" y="378"/>
                  </a:cubicBezTo>
                  <a:cubicBezTo>
                    <a:pt x="212" y="389"/>
                    <a:pt x="204" y="398"/>
                    <a:pt x="192" y="398"/>
                  </a:cubicBezTo>
                  <a:cubicBezTo>
                    <a:pt x="88" y="398"/>
                    <a:pt x="88" y="398"/>
                    <a:pt x="88" y="398"/>
                  </a:cubicBezTo>
                  <a:cubicBezTo>
                    <a:pt x="77" y="398"/>
                    <a:pt x="68" y="389"/>
                    <a:pt x="68" y="378"/>
                  </a:cubicBezTo>
                  <a:lnTo>
                    <a:pt x="68" y="298"/>
                  </a:lnTo>
                  <a:close/>
                  <a:moveTo>
                    <a:pt x="68" y="487"/>
                  </a:moveTo>
                  <a:cubicBezTo>
                    <a:pt x="68" y="476"/>
                    <a:pt x="77" y="467"/>
                    <a:pt x="88" y="467"/>
                  </a:cubicBezTo>
                  <a:cubicBezTo>
                    <a:pt x="192" y="467"/>
                    <a:pt x="192" y="467"/>
                    <a:pt x="192" y="467"/>
                  </a:cubicBezTo>
                  <a:cubicBezTo>
                    <a:pt x="204" y="467"/>
                    <a:pt x="212" y="476"/>
                    <a:pt x="212" y="487"/>
                  </a:cubicBezTo>
                  <a:cubicBezTo>
                    <a:pt x="212" y="567"/>
                    <a:pt x="212" y="567"/>
                    <a:pt x="212" y="567"/>
                  </a:cubicBezTo>
                  <a:cubicBezTo>
                    <a:pt x="212" y="578"/>
                    <a:pt x="204" y="587"/>
                    <a:pt x="192" y="587"/>
                  </a:cubicBezTo>
                  <a:cubicBezTo>
                    <a:pt x="88" y="587"/>
                    <a:pt x="88" y="587"/>
                    <a:pt x="88" y="587"/>
                  </a:cubicBezTo>
                  <a:cubicBezTo>
                    <a:pt x="77" y="587"/>
                    <a:pt x="68" y="578"/>
                    <a:pt x="68" y="567"/>
                  </a:cubicBezTo>
                  <a:lnTo>
                    <a:pt x="68" y="487"/>
                  </a:lnTo>
                  <a:close/>
                  <a:moveTo>
                    <a:pt x="68" y="677"/>
                  </a:moveTo>
                  <a:cubicBezTo>
                    <a:pt x="68" y="666"/>
                    <a:pt x="77" y="657"/>
                    <a:pt x="88" y="657"/>
                  </a:cubicBezTo>
                  <a:cubicBezTo>
                    <a:pt x="192" y="657"/>
                    <a:pt x="192" y="657"/>
                    <a:pt x="192" y="657"/>
                  </a:cubicBezTo>
                  <a:cubicBezTo>
                    <a:pt x="204" y="657"/>
                    <a:pt x="212" y="666"/>
                    <a:pt x="212" y="677"/>
                  </a:cubicBezTo>
                  <a:cubicBezTo>
                    <a:pt x="212" y="757"/>
                    <a:pt x="212" y="757"/>
                    <a:pt x="212" y="757"/>
                  </a:cubicBezTo>
                  <a:cubicBezTo>
                    <a:pt x="212" y="768"/>
                    <a:pt x="204" y="777"/>
                    <a:pt x="192" y="777"/>
                  </a:cubicBezTo>
                  <a:cubicBezTo>
                    <a:pt x="88" y="777"/>
                    <a:pt x="88" y="777"/>
                    <a:pt x="88" y="777"/>
                  </a:cubicBezTo>
                  <a:cubicBezTo>
                    <a:pt x="77" y="777"/>
                    <a:pt x="68" y="768"/>
                    <a:pt x="68" y="757"/>
                  </a:cubicBezTo>
                  <a:lnTo>
                    <a:pt x="68" y="677"/>
                  </a:lnTo>
                  <a:close/>
                  <a:moveTo>
                    <a:pt x="68" y="871"/>
                  </a:moveTo>
                  <a:cubicBezTo>
                    <a:pt x="68" y="860"/>
                    <a:pt x="77" y="851"/>
                    <a:pt x="88" y="851"/>
                  </a:cubicBezTo>
                  <a:cubicBezTo>
                    <a:pt x="192" y="851"/>
                    <a:pt x="192" y="851"/>
                    <a:pt x="192" y="851"/>
                  </a:cubicBezTo>
                  <a:cubicBezTo>
                    <a:pt x="204" y="851"/>
                    <a:pt x="212" y="860"/>
                    <a:pt x="212" y="871"/>
                  </a:cubicBezTo>
                  <a:cubicBezTo>
                    <a:pt x="212" y="951"/>
                    <a:pt x="212" y="951"/>
                    <a:pt x="212" y="951"/>
                  </a:cubicBezTo>
                  <a:cubicBezTo>
                    <a:pt x="212" y="962"/>
                    <a:pt x="204" y="971"/>
                    <a:pt x="192" y="971"/>
                  </a:cubicBezTo>
                  <a:cubicBezTo>
                    <a:pt x="88" y="971"/>
                    <a:pt x="88" y="971"/>
                    <a:pt x="88" y="971"/>
                  </a:cubicBezTo>
                  <a:cubicBezTo>
                    <a:pt x="77" y="971"/>
                    <a:pt x="68" y="962"/>
                    <a:pt x="68" y="951"/>
                  </a:cubicBezTo>
                  <a:lnTo>
                    <a:pt x="68" y="871"/>
                  </a:lnTo>
                  <a:close/>
                </a:path>
              </a:pathLst>
            </a:custGeom>
            <a:grpFill/>
            <a:ln>
              <a:noFill/>
            </a:ln>
          </p:spPr>
          <p:txBody>
            <a:bodyPr vert="horz" wrap="square" lIns="68580" tIns="34290" rIns="68580" bIns="34290" numCol="1" anchor="t" anchorCtr="0" compatLnSpc="1">
              <a:prstTxWarp prst="textNoShape">
                <a:avLst/>
              </a:prstTxWarp>
            </a:bodyPr>
            <a:lstStyle/>
            <a:p>
              <a:endParaRPr lang="de-DE" sz="1050"/>
            </a:p>
          </p:txBody>
        </p:sp>
        <p:sp>
          <p:nvSpPr>
            <p:cNvPr id="16" name="Freeform 12">
              <a:extLst>
                <a:ext uri="{FF2B5EF4-FFF2-40B4-BE49-F238E27FC236}">
                  <a16:creationId xmlns:a16="http://schemas.microsoft.com/office/drawing/2014/main" id="{37260D50-CBA3-4EE6-8729-9A5139693E98}"/>
                </a:ext>
              </a:extLst>
            </p:cNvPr>
            <p:cNvSpPr>
              <a:spLocks noEditPoints="1"/>
            </p:cNvSpPr>
            <p:nvPr/>
          </p:nvSpPr>
          <p:spPr bwMode="auto">
            <a:xfrm>
              <a:off x="1791118" y="2730326"/>
              <a:ext cx="60325" cy="260350"/>
            </a:xfrm>
            <a:custGeom>
              <a:avLst/>
              <a:gdLst>
                <a:gd name="T0" fmla="*/ 0 w 274"/>
                <a:gd name="T1" fmla="*/ 0 h 1196"/>
                <a:gd name="T2" fmla="*/ 0 w 274"/>
                <a:gd name="T3" fmla="*/ 1196 h 1196"/>
                <a:gd name="T4" fmla="*/ 274 w 274"/>
                <a:gd name="T5" fmla="*/ 1196 h 1196"/>
                <a:gd name="T6" fmla="*/ 274 w 274"/>
                <a:gd name="T7" fmla="*/ 0 h 1196"/>
                <a:gd name="T8" fmla="*/ 0 w 274"/>
                <a:gd name="T9" fmla="*/ 0 h 1196"/>
                <a:gd name="T10" fmla="*/ 205 w 274"/>
                <a:gd name="T11" fmla="*/ 951 h 1196"/>
                <a:gd name="T12" fmla="*/ 185 w 274"/>
                <a:gd name="T13" fmla="*/ 971 h 1196"/>
                <a:gd name="T14" fmla="*/ 81 w 274"/>
                <a:gd name="T15" fmla="*/ 971 h 1196"/>
                <a:gd name="T16" fmla="*/ 61 w 274"/>
                <a:gd name="T17" fmla="*/ 951 h 1196"/>
                <a:gd name="T18" fmla="*/ 61 w 274"/>
                <a:gd name="T19" fmla="*/ 871 h 1196"/>
                <a:gd name="T20" fmla="*/ 81 w 274"/>
                <a:gd name="T21" fmla="*/ 851 h 1196"/>
                <a:gd name="T22" fmla="*/ 185 w 274"/>
                <a:gd name="T23" fmla="*/ 851 h 1196"/>
                <a:gd name="T24" fmla="*/ 205 w 274"/>
                <a:gd name="T25" fmla="*/ 871 h 1196"/>
                <a:gd name="T26" fmla="*/ 205 w 274"/>
                <a:gd name="T27" fmla="*/ 951 h 1196"/>
                <a:gd name="T28" fmla="*/ 205 w 274"/>
                <a:gd name="T29" fmla="*/ 757 h 1196"/>
                <a:gd name="T30" fmla="*/ 185 w 274"/>
                <a:gd name="T31" fmla="*/ 777 h 1196"/>
                <a:gd name="T32" fmla="*/ 81 w 274"/>
                <a:gd name="T33" fmla="*/ 777 h 1196"/>
                <a:gd name="T34" fmla="*/ 61 w 274"/>
                <a:gd name="T35" fmla="*/ 757 h 1196"/>
                <a:gd name="T36" fmla="*/ 61 w 274"/>
                <a:gd name="T37" fmla="*/ 677 h 1196"/>
                <a:gd name="T38" fmla="*/ 81 w 274"/>
                <a:gd name="T39" fmla="*/ 657 h 1196"/>
                <a:gd name="T40" fmla="*/ 185 w 274"/>
                <a:gd name="T41" fmla="*/ 657 h 1196"/>
                <a:gd name="T42" fmla="*/ 205 w 274"/>
                <a:gd name="T43" fmla="*/ 677 h 1196"/>
                <a:gd name="T44" fmla="*/ 205 w 274"/>
                <a:gd name="T45" fmla="*/ 757 h 1196"/>
                <a:gd name="T46" fmla="*/ 205 w 274"/>
                <a:gd name="T47" fmla="*/ 567 h 1196"/>
                <a:gd name="T48" fmla="*/ 185 w 274"/>
                <a:gd name="T49" fmla="*/ 587 h 1196"/>
                <a:gd name="T50" fmla="*/ 81 w 274"/>
                <a:gd name="T51" fmla="*/ 587 h 1196"/>
                <a:gd name="T52" fmla="*/ 61 w 274"/>
                <a:gd name="T53" fmla="*/ 567 h 1196"/>
                <a:gd name="T54" fmla="*/ 61 w 274"/>
                <a:gd name="T55" fmla="*/ 487 h 1196"/>
                <a:gd name="T56" fmla="*/ 81 w 274"/>
                <a:gd name="T57" fmla="*/ 467 h 1196"/>
                <a:gd name="T58" fmla="*/ 185 w 274"/>
                <a:gd name="T59" fmla="*/ 467 h 1196"/>
                <a:gd name="T60" fmla="*/ 205 w 274"/>
                <a:gd name="T61" fmla="*/ 487 h 1196"/>
                <a:gd name="T62" fmla="*/ 205 w 274"/>
                <a:gd name="T63" fmla="*/ 567 h 1196"/>
                <a:gd name="T64" fmla="*/ 205 w 274"/>
                <a:gd name="T65" fmla="*/ 378 h 1196"/>
                <a:gd name="T66" fmla="*/ 185 w 274"/>
                <a:gd name="T67" fmla="*/ 398 h 1196"/>
                <a:gd name="T68" fmla="*/ 81 w 274"/>
                <a:gd name="T69" fmla="*/ 398 h 1196"/>
                <a:gd name="T70" fmla="*/ 61 w 274"/>
                <a:gd name="T71" fmla="*/ 378 h 1196"/>
                <a:gd name="T72" fmla="*/ 61 w 274"/>
                <a:gd name="T73" fmla="*/ 298 h 1196"/>
                <a:gd name="T74" fmla="*/ 81 w 274"/>
                <a:gd name="T75" fmla="*/ 278 h 1196"/>
                <a:gd name="T76" fmla="*/ 185 w 274"/>
                <a:gd name="T77" fmla="*/ 278 h 1196"/>
                <a:gd name="T78" fmla="*/ 205 w 274"/>
                <a:gd name="T79" fmla="*/ 298 h 1196"/>
                <a:gd name="T80" fmla="*/ 205 w 274"/>
                <a:gd name="T81" fmla="*/ 378 h 1196"/>
                <a:gd name="T82" fmla="*/ 205 w 274"/>
                <a:gd name="T83" fmla="*/ 188 h 1196"/>
                <a:gd name="T84" fmla="*/ 185 w 274"/>
                <a:gd name="T85" fmla="*/ 208 h 1196"/>
                <a:gd name="T86" fmla="*/ 81 w 274"/>
                <a:gd name="T87" fmla="*/ 208 h 1196"/>
                <a:gd name="T88" fmla="*/ 61 w 274"/>
                <a:gd name="T89" fmla="*/ 188 h 1196"/>
                <a:gd name="T90" fmla="*/ 61 w 274"/>
                <a:gd name="T91" fmla="*/ 108 h 1196"/>
                <a:gd name="T92" fmla="*/ 81 w 274"/>
                <a:gd name="T93" fmla="*/ 88 h 1196"/>
                <a:gd name="T94" fmla="*/ 185 w 274"/>
                <a:gd name="T95" fmla="*/ 88 h 1196"/>
                <a:gd name="T96" fmla="*/ 205 w 274"/>
                <a:gd name="T97" fmla="*/ 108 h 1196"/>
                <a:gd name="T98" fmla="*/ 205 w 274"/>
                <a:gd name="T99" fmla="*/ 188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196">
                  <a:moveTo>
                    <a:pt x="0" y="0"/>
                  </a:moveTo>
                  <a:cubicBezTo>
                    <a:pt x="0" y="1196"/>
                    <a:pt x="0" y="1196"/>
                    <a:pt x="0" y="1196"/>
                  </a:cubicBezTo>
                  <a:cubicBezTo>
                    <a:pt x="274" y="1196"/>
                    <a:pt x="274" y="1196"/>
                    <a:pt x="274" y="1196"/>
                  </a:cubicBezTo>
                  <a:cubicBezTo>
                    <a:pt x="274" y="0"/>
                    <a:pt x="274" y="0"/>
                    <a:pt x="274" y="0"/>
                  </a:cubicBezTo>
                  <a:lnTo>
                    <a:pt x="0" y="0"/>
                  </a:lnTo>
                  <a:close/>
                  <a:moveTo>
                    <a:pt x="205" y="951"/>
                  </a:moveTo>
                  <a:cubicBezTo>
                    <a:pt x="205" y="962"/>
                    <a:pt x="196" y="971"/>
                    <a:pt x="185" y="971"/>
                  </a:cubicBezTo>
                  <a:cubicBezTo>
                    <a:pt x="81" y="971"/>
                    <a:pt x="81" y="971"/>
                    <a:pt x="81" y="971"/>
                  </a:cubicBezTo>
                  <a:cubicBezTo>
                    <a:pt x="70" y="971"/>
                    <a:pt x="61" y="962"/>
                    <a:pt x="61" y="951"/>
                  </a:cubicBezTo>
                  <a:cubicBezTo>
                    <a:pt x="61" y="871"/>
                    <a:pt x="61" y="871"/>
                    <a:pt x="61" y="871"/>
                  </a:cubicBezTo>
                  <a:cubicBezTo>
                    <a:pt x="61" y="860"/>
                    <a:pt x="70" y="851"/>
                    <a:pt x="81" y="851"/>
                  </a:cubicBezTo>
                  <a:cubicBezTo>
                    <a:pt x="185" y="851"/>
                    <a:pt x="185" y="851"/>
                    <a:pt x="185" y="851"/>
                  </a:cubicBezTo>
                  <a:cubicBezTo>
                    <a:pt x="196" y="851"/>
                    <a:pt x="205" y="860"/>
                    <a:pt x="205" y="871"/>
                  </a:cubicBezTo>
                  <a:lnTo>
                    <a:pt x="205" y="951"/>
                  </a:lnTo>
                  <a:close/>
                  <a:moveTo>
                    <a:pt x="205" y="757"/>
                  </a:moveTo>
                  <a:cubicBezTo>
                    <a:pt x="205" y="768"/>
                    <a:pt x="196" y="777"/>
                    <a:pt x="185" y="777"/>
                  </a:cubicBezTo>
                  <a:cubicBezTo>
                    <a:pt x="81" y="777"/>
                    <a:pt x="81" y="777"/>
                    <a:pt x="81" y="777"/>
                  </a:cubicBezTo>
                  <a:cubicBezTo>
                    <a:pt x="70" y="777"/>
                    <a:pt x="61" y="768"/>
                    <a:pt x="61" y="757"/>
                  </a:cubicBezTo>
                  <a:cubicBezTo>
                    <a:pt x="61" y="677"/>
                    <a:pt x="61" y="677"/>
                    <a:pt x="61" y="677"/>
                  </a:cubicBezTo>
                  <a:cubicBezTo>
                    <a:pt x="61" y="666"/>
                    <a:pt x="70" y="657"/>
                    <a:pt x="81" y="657"/>
                  </a:cubicBezTo>
                  <a:cubicBezTo>
                    <a:pt x="185" y="657"/>
                    <a:pt x="185" y="657"/>
                    <a:pt x="185" y="657"/>
                  </a:cubicBezTo>
                  <a:cubicBezTo>
                    <a:pt x="196" y="657"/>
                    <a:pt x="205" y="666"/>
                    <a:pt x="205" y="677"/>
                  </a:cubicBezTo>
                  <a:lnTo>
                    <a:pt x="205" y="757"/>
                  </a:lnTo>
                  <a:close/>
                  <a:moveTo>
                    <a:pt x="205" y="567"/>
                  </a:moveTo>
                  <a:cubicBezTo>
                    <a:pt x="205" y="578"/>
                    <a:pt x="196" y="587"/>
                    <a:pt x="185" y="587"/>
                  </a:cubicBezTo>
                  <a:cubicBezTo>
                    <a:pt x="81" y="587"/>
                    <a:pt x="81" y="587"/>
                    <a:pt x="81" y="587"/>
                  </a:cubicBezTo>
                  <a:cubicBezTo>
                    <a:pt x="70" y="587"/>
                    <a:pt x="61" y="578"/>
                    <a:pt x="61" y="567"/>
                  </a:cubicBezTo>
                  <a:cubicBezTo>
                    <a:pt x="61" y="487"/>
                    <a:pt x="61" y="487"/>
                    <a:pt x="61" y="487"/>
                  </a:cubicBezTo>
                  <a:cubicBezTo>
                    <a:pt x="61" y="476"/>
                    <a:pt x="70" y="467"/>
                    <a:pt x="81" y="467"/>
                  </a:cubicBezTo>
                  <a:cubicBezTo>
                    <a:pt x="185" y="467"/>
                    <a:pt x="185" y="467"/>
                    <a:pt x="185" y="467"/>
                  </a:cubicBezTo>
                  <a:cubicBezTo>
                    <a:pt x="196" y="467"/>
                    <a:pt x="205" y="476"/>
                    <a:pt x="205" y="487"/>
                  </a:cubicBezTo>
                  <a:lnTo>
                    <a:pt x="205" y="567"/>
                  </a:lnTo>
                  <a:close/>
                  <a:moveTo>
                    <a:pt x="205" y="378"/>
                  </a:moveTo>
                  <a:cubicBezTo>
                    <a:pt x="205" y="389"/>
                    <a:pt x="196" y="398"/>
                    <a:pt x="185" y="398"/>
                  </a:cubicBezTo>
                  <a:cubicBezTo>
                    <a:pt x="81" y="398"/>
                    <a:pt x="81" y="398"/>
                    <a:pt x="81" y="398"/>
                  </a:cubicBezTo>
                  <a:cubicBezTo>
                    <a:pt x="70" y="398"/>
                    <a:pt x="61" y="389"/>
                    <a:pt x="61" y="378"/>
                  </a:cubicBezTo>
                  <a:cubicBezTo>
                    <a:pt x="61" y="298"/>
                    <a:pt x="61" y="298"/>
                    <a:pt x="61" y="298"/>
                  </a:cubicBezTo>
                  <a:cubicBezTo>
                    <a:pt x="61" y="287"/>
                    <a:pt x="70" y="278"/>
                    <a:pt x="81" y="278"/>
                  </a:cubicBezTo>
                  <a:cubicBezTo>
                    <a:pt x="185" y="278"/>
                    <a:pt x="185" y="278"/>
                    <a:pt x="185" y="278"/>
                  </a:cubicBezTo>
                  <a:cubicBezTo>
                    <a:pt x="196" y="278"/>
                    <a:pt x="205" y="287"/>
                    <a:pt x="205" y="298"/>
                  </a:cubicBezTo>
                  <a:lnTo>
                    <a:pt x="205" y="378"/>
                  </a:lnTo>
                  <a:close/>
                  <a:moveTo>
                    <a:pt x="205" y="188"/>
                  </a:moveTo>
                  <a:cubicBezTo>
                    <a:pt x="205" y="199"/>
                    <a:pt x="196" y="208"/>
                    <a:pt x="185" y="208"/>
                  </a:cubicBezTo>
                  <a:cubicBezTo>
                    <a:pt x="81" y="208"/>
                    <a:pt x="81" y="208"/>
                    <a:pt x="81" y="208"/>
                  </a:cubicBezTo>
                  <a:cubicBezTo>
                    <a:pt x="70" y="208"/>
                    <a:pt x="61" y="199"/>
                    <a:pt x="61" y="188"/>
                  </a:cubicBezTo>
                  <a:cubicBezTo>
                    <a:pt x="61" y="108"/>
                    <a:pt x="61" y="108"/>
                    <a:pt x="61" y="108"/>
                  </a:cubicBezTo>
                  <a:cubicBezTo>
                    <a:pt x="61" y="97"/>
                    <a:pt x="70" y="88"/>
                    <a:pt x="81" y="88"/>
                  </a:cubicBezTo>
                  <a:cubicBezTo>
                    <a:pt x="185" y="88"/>
                    <a:pt x="185" y="88"/>
                    <a:pt x="185" y="88"/>
                  </a:cubicBezTo>
                  <a:cubicBezTo>
                    <a:pt x="196" y="88"/>
                    <a:pt x="205" y="97"/>
                    <a:pt x="205" y="108"/>
                  </a:cubicBezTo>
                  <a:lnTo>
                    <a:pt x="205" y="188"/>
                  </a:lnTo>
                  <a:close/>
                </a:path>
              </a:pathLst>
            </a:custGeom>
            <a:grpFill/>
            <a:ln>
              <a:noFill/>
            </a:ln>
          </p:spPr>
          <p:txBody>
            <a:bodyPr vert="horz" wrap="square" lIns="68580" tIns="34290" rIns="68580" bIns="34290" numCol="1" anchor="t" anchorCtr="0" compatLnSpc="1">
              <a:prstTxWarp prst="textNoShape">
                <a:avLst/>
              </a:prstTxWarp>
            </a:bodyPr>
            <a:lstStyle/>
            <a:p>
              <a:endParaRPr lang="de-DE" sz="1050"/>
            </a:p>
          </p:txBody>
        </p:sp>
        <p:sp>
          <p:nvSpPr>
            <p:cNvPr id="17" name="Freeform 13">
              <a:extLst>
                <a:ext uri="{FF2B5EF4-FFF2-40B4-BE49-F238E27FC236}">
                  <a16:creationId xmlns:a16="http://schemas.microsoft.com/office/drawing/2014/main" id="{1677AD3A-90FC-4A5D-39E5-4B826CD144F7}"/>
                </a:ext>
              </a:extLst>
            </p:cNvPr>
            <p:cNvSpPr>
              <a:spLocks noEditPoints="1"/>
            </p:cNvSpPr>
            <p:nvPr/>
          </p:nvSpPr>
          <p:spPr bwMode="auto">
            <a:xfrm>
              <a:off x="1616493" y="2674763"/>
              <a:ext cx="166687" cy="315912"/>
            </a:xfrm>
            <a:custGeom>
              <a:avLst/>
              <a:gdLst>
                <a:gd name="T0" fmla="*/ 0 w 761"/>
                <a:gd name="T1" fmla="*/ 252 h 1448"/>
                <a:gd name="T2" fmla="*/ 95 w 761"/>
                <a:gd name="T3" fmla="*/ 1122 h 1448"/>
                <a:gd name="T4" fmla="*/ 761 w 761"/>
                <a:gd name="T5" fmla="*/ 1448 h 1448"/>
                <a:gd name="T6" fmla="*/ 761 w 761"/>
                <a:gd name="T7" fmla="*/ 212 h 1448"/>
                <a:gd name="T8" fmla="*/ 0 w 761"/>
                <a:gd name="T9" fmla="*/ 212 h 1448"/>
                <a:gd name="T10" fmla="*/ 310 w 761"/>
                <a:gd name="T11" fmla="*/ 1038 h 1448"/>
                <a:gd name="T12" fmla="*/ 310 w 761"/>
                <a:gd name="T13" fmla="*/ 900 h 1448"/>
                <a:gd name="T14" fmla="*/ 470 w 761"/>
                <a:gd name="T15" fmla="*/ 1018 h 1448"/>
                <a:gd name="T16" fmla="*/ 310 w 761"/>
                <a:gd name="T17" fmla="*/ 848 h 1448"/>
                <a:gd name="T18" fmla="*/ 310 w 761"/>
                <a:gd name="T19" fmla="*/ 710 h 1448"/>
                <a:gd name="T20" fmla="*/ 470 w 761"/>
                <a:gd name="T21" fmla="*/ 828 h 1448"/>
                <a:gd name="T22" fmla="*/ 310 w 761"/>
                <a:gd name="T23" fmla="*/ 659 h 1448"/>
                <a:gd name="T24" fmla="*/ 310 w 761"/>
                <a:gd name="T25" fmla="*/ 521 h 1448"/>
                <a:gd name="T26" fmla="*/ 470 w 761"/>
                <a:gd name="T27" fmla="*/ 639 h 1448"/>
                <a:gd name="T28" fmla="*/ 310 w 761"/>
                <a:gd name="T29" fmla="*/ 469 h 1448"/>
                <a:gd name="T30" fmla="*/ 310 w 761"/>
                <a:gd name="T31" fmla="*/ 331 h 1448"/>
                <a:gd name="T32" fmla="*/ 470 w 761"/>
                <a:gd name="T33" fmla="*/ 449 h 1448"/>
                <a:gd name="T34" fmla="*/ 684 w 761"/>
                <a:gd name="T35" fmla="*/ 331 h 1448"/>
                <a:gd name="T36" fmla="*/ 684 w 761"/>
                <a:gd name="T37" fmla="*/ 469 h 1448"/>
                <a:gd name="T38" fmla="*/ 524 w 761"/>
                <a:gd name="T39" fmla="*/ 351 h 1448"/>
                <a:gd name="T40" fmla="*/ 684 w 761"/>
                <a:gd name="T41" fmla="*/ 521 h 1448"/>
                <a:gd name="T42" fmla="*/ 684 w 761"/>
                <a:gd name="T43" fmla="*/ 659 h 1448"/>
                <a:gd name="T44" fmla="*/ 524 w 761"/>
                <a:gd name="T45" fmla="*/ 541 h 1448"/>
                <a:gd name="T46" fmla="*/ 684 w 761"/>
                <a:gd name="T47" fmla="*/ 710 h 1448"/>
                <a:gd name="T48" fmla="*/ 684 w 761"/>
                <a:gd name="T49" fmla="*/ 848 h 1448"/>
                <a:gd name="T50" fmla="*/ 524 w 761"/>
                <a:gd name="T51" fmla="*/ 730 h 1448"/>
                <a:gd name="T52" fmla="*/ 684 w 761"/>
                <a:gd name="T53" fmla="*/ 900 h 1448"/>
                <a:gd name="T54" fmla="*/ 684 w 761"/>
                <a:gd name="T55" fmla="*/ 1038 h 1448"/>
                <a:gd name="T56" fmla="*/ 524 w 761"/>
                <a:gd name="T57" fmla="*/ 920 h 1448"/>
                <a:gd name="T58" fmla="*/ 338 w 761"/>
                <a:gd name="T59" fmla="*/ 52 h 1448"/>
                <a:gd name="T60" fmla="*/ 478 w 761"/>
                <a:gd name="T61" fmla="*/ 124 h 1448"/>
                <a:gd name="T62" fmla="*/ 406 w 761"/>
                <a:gd name="T63" fmla="*/ 212 h 1448"/>
                <a:gd name="T64" fmla="*/ 406 w 761"/>
                <a:gd name="T65" fmla="*/ 264 h 1448"/>
                <a:gd name="T66" fmla="*/ 338 w 761"/>
                <a:gd name="T67" fmla="*/ 232 h 1448"/>
                <a:gd name="T68" fmla="*/ 266 w 761"/>
                <a:gd name="T69" fmla="*/ 192 h 1448"/>
                <a:gd name="T70" fmla="*/ 76 w 761"/>
                <a:gd name="T71" fmla="*/ 331 h 1448"/>
                <a:gd name="T72" fmla="*/ 236 w 761"/>
                <a:gd name="T73" fmla="*/ 449 h 1448"/>
                <a:gd name="T74" fmla="*/ 56 w 761"/>
                <a:gd name="T75" fmla="*/ 449 h 1448"/>
                <a:gd name="T76" fmla="*/ 76 w 761"/>
                <a:gd name="T77" fmla="*/ 521 h 1448"/>
                <a:gd name="T78" fmla="*/ 236 w 761"/>
                <a:gd name="T79" fmla="*/ 639 h 1448"/>
                <a:gd name="T80" fmla="*/ 56 w 761"/>
                <a:gd name="T81" fmla="*/ 639 h 1448"/>
                <a:gd name="T82" fmla="*/ 76 w 761"/>
                <a:gd name="T83" fmla="*/ 710 h 1448"/>
                <a:gd name="T84" fmla="*/ 236 w 761"/>
                <a:gd name="T85" fmla="*/ 828 h 1448"/>
                <a:gd name="T86" fmla="*/ 56 w 761"/>
                <a:gd name="T87" fmla="*/ 828 h 1448"/>
                <a:gd name="T88" fmla="*/ 76 w 761"/>
                <a:gd name="T89" fmla="*/ 900 h 1448"/>
                <a:gd name="T90" fmla="*/ 236 w 761"/>
                <a:gd name="T91" fmla="*/ 1018 h 1448"/>
                <a:gd name="T92" fmla="*/ 56 w 761"/>
                <a:gd name="T93" fmla="*/ 1018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1" h="1448">
                  <a:moveTo>
                    <a:pt x="0" y="212"/>
                  </a:moveTo>
                  <a:cubicBezTo>
                    <a:pt x="0" y="232"/>
                    <a:pt x="0" y="232"/>
                    <a:pt x="0" y="232"/>
                  </a:cubicBezTo>
                  <a:cubicBezTo>
                    <a:pt x="0" y="252"/>
                    <a:pt x="0" y="252"/>
                    <a:pt x="0" y="252"/>
                  </a:cubicBezTo>
                  <a:cubicBezTo>
                    <a:pt x="0" y="1448"/>
                    <a:pt x="0" y="1448"/>
                    <a:pt x="0" y="1448"/>
                  </a:cubicBezTo>
                  <a:cubicBezTo>
                    <a:pt x="95" y="1448"/>
                    <a:pt x="95" y="1448"/>
                    <a:pt x="95" y="1448"/>
                  </a:cubicBezTo>
                  <a:cubicBezTo>
                    <a:pt x="95" y="1122"/>
                    <a:pt x="95" y="1122"/>
                    <a:pt x="95" y="1122"/>
                  </a:cubicBezTo>
                  <a:cubicBezTo>
                    <a:pt x="671" y="1122"/>
                    <a:pt x="671" y="1122"/>
                    <a:pt x="671" y="1122"/>
                  </a:cubicBezTo>
                  <a:cubicBezTo>
                    <a:pt x="671" y="1448"/>
                    <a:pt x="671" y="1448"/>
                    <a:pt x="671" y="1448"/>
                  </a:cubicBezTo>
                  <a:cubicBezTo>
                    <a:pt x="761" y="1448"/>
                    <a:pt x="761" y="1448"/>
                    <a:pt x="761" y="1448"/>
                  </a:cubicBezTo>
                  <a:cubicBezTo>
                    <a:pt x="761" y="252"/>
                    <a:pt x="761" y="252"/>
                    <a:pt x="761" y="252"/>
                  </a:cubicBezTo>
                  <a:cubicBezTo>
                    <a:pt x="761" y="232"/>
                    <a:pt x="761" y="232"/>
                    <a:pt x="761" y="232"/>
                  </a:cubicBezTo>
                  <a:cubicBezTo>
                    <a:pt x="761" y="212"/>
                    <a:pt x="761" y="212"/>
                    <a:pt x="761" y="212"/>
                  </a:cubicBezTo>
                  <a:cubicBezTo>
                    <a:pt x="761" y="0"/>
                    <a:pt x="761" y="0"/>
                    <a:pt x="761" y="0"/>
                  </a:cubicBezTo>
                  <a:cubicBezTo>
                    <a:pt x="0" y="0"/>
                    <a:pt x="0" y="0"/>
                    <a:pt x="0" y="0"/>
                  </a:cubicBezTo>
                  <a:lnTo>
                    <a:pt x="0" y="212"/>
                  </a:lnTo>
                  <a:close/>
                  <a:moveTo>
                    <a:pt x="470" y="1018"/>
                  </a:moveTo>
                  <a:cubicBezTo>
                    <a:pt x="470" y="1029"/>
                    <a:pt x="461" y="1038"/>
                    <a:pt x="450" y="1038"/>
                  </a:cubicBezTo>
                  <a:cubicBezTo>
                    <a:pt x="310" y="1038"/>
                    <a:pt x="310" y="1038"/>
                    <a:pt x="310" y="1038"/>
                  </a:cubicBezTo>
                  <a:cubicBezTo>
                    <a:pt x="299" y="1038"/>
                    <a:pt x="290" y="1029"/>
                    <a:pt x="290" y="1018"/>
                  </a:cubicBezTo>
                  <a:cubicBezTo>
                    <a:pt x="290" y="920"/>
                    <a:pt x="290" y="920"/>
                    <a:pt x="290" y="920"/>
                  </a:cubicBezTo>
                  <a:cubicBezTo>
                    <a:pt x="290" y="909"/>
                    <a:pt x="299" y="900"/>
                    <a:pt x="310" y="900"/>
                  </a:cubicBezTo>
                  <a:cubicBezTo>
                    <a:pt x="450" y="900"/>
                    <a:pt x="450" y="900"/>
                    <a:pt x="450" y="900"/>
                  </a:cubicBezTo>
                  <a:cubicBezTo>
                    <a:pt x="461" y="900"/>
                    <a:pt x="470" y="909"/>
                    <a:pt x="470" y="920"/>
                  </a:cubicBezTo>
                  <a:lnTo>
                    <a:pt x="470" y="1018"/>
                  </a:lnTo>
                  <a:close/>
                  <a:moveTo>
                    <a:pt x="470" y="828"/>
                  </a:moveTo>
                  <a:cubicBezTo>
                    <a:pt x="470" y="839"/>
                    <a:pt x="461" y="848"/>
                    <a:pt x="450" y="848"/>
                  </a:cubicBezTo>
                  <a:cubicBezTo>
                    <a:pt x="310" y="848"/>
                    <a:pt x="310" y="848"/>
                    <a:pt x="310" y="848"/>
                  </a:cubicBezTo>
                  <a:cubicBezTo>
                    <a:pt x="299" y="848"/>
                    <a:pt x="290" y="839"/>
                    <a:pt x="290" y="828"/>
                  </a:cubicBezTo>
                  <a:cubicBezTo>
                    <a:pt x="290" y="730"/>
                    <a:pt x="290" y="730"/>
                    <a:pt x="290" y="730"/>
                  </a:cubicBezTo>
                  <a:cubicBezTo>
                    <a:pt x="290" y="719"/>
                    <a:pt x="299" y="710"/>
                    <a:pt x="310" y="710"/>
                  </a:cubicBezTo>
                  <a:cubicBezTo>
                    <a:pt x="450" y="710"/>
                    <a:pt x="450" y="710"/>
                    <a:pt x="450" y="710"/>
                  </a:cubicBezTo>
                  <a:cubicBezTo>
                    <a:pt x="461" y="710"/>
                    <a:pt x="470" y="719"/>
                    <a:pt x="470" y="730"/>
                  </a:cubicBezTo>
                  <a:lnTo>
                    <a:pt x="470" y="828"/>
                  </a:lnTo>
                  <a:close/>
                  <a:moveTo>
                    <a:pt x="470" y="639"/>
                  </a:moveTo>
                  <a:cubicBezTo>
                    <a:pt x="470" y="650"/>
                    <a:pt x="461" y="659"/>
                    <a:pt x="450" y="659"/>
                  </a:cubicBezTo>
                  <a:cubicBezTo>
                    <a:pt x="310" y="659"/>
                    <a:pt x="310" y="659"/>
                    <a:pt x="310" y="659"/>
                  </a:cubicBezTo>
                  <a:cubicBezTo>
                    <a:pt x="299" y="659"/>
                    <a:pt x="290" y="650"/>
                    <a:pt x="290" y="639"/>
                  </a:cubicBezTo>
                  <a:cubicBezTo>
                    <a:pt x="290" y="541"/>
                    <a:pt x="290" y="541"/>
                    <a:pt x="290" y="541"/>
                  </a:cubicBezTo>
                  <a:cubicBezTo>
                    <a:pt x="290" y="530"/>
                    <a:pt x="299" y="521"/>
                    <a:pt x="310" y="521"/>
                  </a:cubicBezTo>
                  <a:cubicBezTo>
                    <a:pt x="450" y="521"/>
                    <a:pt x="450" y="521"/>
                    <a:pt x="450" y="521"/>
                  </a:cubicBezTo>
                  <a:cubicBezTo>
                    <a:pt x="461" y="521"/>
                    <a:pt x="470" y="530"/>
                    <a:pt x="470" y="541"/>
                  </a:cubicBezTo>
                  <a:lnTo>
                    <a:pt x="470" y="639"/>
                  </a:lnTo>
                  <a:close/>
                  <a:moveTo>
                    <a:pt x="470" y="449"/>
                  </a:moveTo>
                  <a:cubicBezTo>
                    <a:pt x="470" y="460"/>
                    <a:pt x="461" y="469"/>
                    <a:pt x="450" y="469"/>
                  </a:cubicBezTo>
                  <a:cubicBezTo>
                    <a:pt x="310" y="469"/>
                    <a:pt x="310" y="469"/>
                    <a:pt x="310" y="469"/>
                  </a:cubicBezTo>
                  <a:cubicBezTo>
                    <a:pt x="299" y="469"/>
                    <a:pt x="290" y="460"/>
                    <a:pt x="290" y="449"/>
                  </a:cubicBezTo>
                  <a:cubicBezTo>
                    <a:pt x="290" y="351"/>
                    <a:pt x="290" y="351"/>
                    <a:pt x="290" y="351"/>
                  </a:cubicBezTo>
                  <a:cubicBezTo>
                    <a:pt x="290" y="340"/>
                    <a:pt x="299" y="331"/>
                    <a:pt x="310" y="331"/>
                  </a:cubicBezTo>
                  <a:cubicBezTo>
                    <a:pt x="450" y="331"/>
                    <a:pt x="450" y="331"/>
                    <a:pt x="450" y="331"/>
                  </a:cubicBezTo>
                  <a:cubicBezTo>
                    <a:pt x="461" y="331"/>
                    <a:pt x="470" y="340"/>
                    <a:pt x="470" y="351"/>
                  </a:cubicBezTo>
                  <a:lnTo>
                    <a:pt x="470" y="449"/>
                  </a:lnTo>
                  <a:close/>
                  <a:moveTo>
                    <a:pt x="524" y="351"/>
                  </a:moveTo>
                  <a:cubicBezTo>
                    <a:pt x="524" y="340"/>
                    <a:pt x="533" y="331"/>
                    <a:pt x="544" y="331"/>
                  </a:cubicBezTo>
                  <a:cubicBezTo>
                    <a:pt x="684" y="331"/>
                    <a:pt x="684" y="331"/>
                    <a:pt x="684" y="331"/>
                  </a:cubicBezTo>
                  <a:cubicBezTo>
                    <a:pt x="695" y="331"/>
                    <a:pt x="704" y="340"/>
                    <a:pt x="704" y="351"/>
                  </a:cubicBezTo>
                  <a:cubicBezTo>
                    <a:pt x="704" y="449"/>
                    <a:pt x="704" y="449"/>
                    <a:pt x="704" y="449"/>
                  </a:cubicBezTo>
                  <a:cubicBezTo>
                    <a:pt x="704" y="460"/>
                    <a:pt x="695" y="469"/>
                    <a:pt x="684" y="469"/>
                  </a:cubicBezTo>
                  <a:cubicBezTo>
                    <a:pt x="544" y="469"/>
                    <a:pt x="544" y="469"/>
                    <a:pt x="544" y="469"/>
                  </a:cubicBezTo>
                  <a:cubicBezTo>
                    <a:pt x="533" y="469"/>
                    <a:pt x="524" y="460"/>
                    <a:pt x="524" y="449"/>
                  </a:cubicBezTo>
                  <a:lnTo>
                    <a:pt x="524" y="351"/>
                  </a:lnTo>
                  <a:close/>
                  <a:moveTo>
                    <a:pt x="524" y="541"/>
                  </a:moveTo>
                  <a:cubicBezTo>
                    <a:pt x="524" y="530"/>
                    <a:pt x="533" y="521"/>
                    <a:pt x="544" y="521"/>
                  </a:cubicBezTo>
                  <a:cubicBezTo>
                    <a:pt x="684" y="521"/>
                    <a:pt x="684" y="521"/>
                    <a:pt x="684" y="521"/>
                  </a:cubicBezTo>
                  <a:cubicBezTo>
                    <a:pt x="695" y="521"/>
                    <a:pt x="704" y="530"/>
                    <a:pt x="704" y="541"/>
                  </a:cubicBezTo>
                  <a:cubicBezTo>
                    <a:pt x="704" y="639"/>
                    <a:pt x="704" y="639"/>
                    <a:pt x="704" y="639"/>
                  </a:cubicBezTo>
                  <a:cubicBezTo>
                    <a:pt x="704" y="650"/>
                    <a:pt x="695" y="659"/>
                    <a:pt x="684" y="659"/>
                  </a:cubicBezTo>
                  <a:cubicBezTo>
                    <a:pt x="544" y="659"/>
                    <a:pt x="544" y="659"/>
                    <a:pt x="544" y="659"/>
                  </a:cubicBezTo>
                  <a:cubicBezTo>
                    <a:pt x="533" y="659"/>
                    <a:pt x="524" y="650"/>
                    <a:pt x="524" y="639"/>
                  </a:cubicBezTo>
                  <a:lnTo>
                    <a:pt x="524" y="541"/>
                  </a:lnTo>
                  <a:close/>
                  <a:moveTo>
                    <a:pt x="524" y="730"/>
                  </a:moveTo>
                  <a:cubicBezTo>
                    <a:pt x="524" y="719"/>
                    <a:pt x="533" y="710"/>
                    <a:pt x="544" y="710"/>
                  </a:cubicBezTo>
                  <a:cubicBezTo>
                    <a:pt x="684" y="710"/>
                    <a:pt x="684" y="710"/>
                    <a:pt x="684" y="710"/>
                  </a:cubicBezTo>
                  <a:cubicBezTo>
                    <a:pt x="695" y="710"/>
                    <a:pt x="704" y="719"/>
                    <a:pt x="704" y="730"/>
                  </a:cubicBezTo>
                  <a:cubicBezTo>
                    <a:pt x="704" y="828"/>
                    <a:pt x="704" y="828"/>
                    <a:pt x="704" y="828"/>
                  </a:cubicBezTo>
                  <a:cubicBezTo>
                    <a:pt x="704" y="839"/>
                    <a:pt x="695" y="848"/>
                    <a:pt x="684" y="848"/>
                  </a:cubicBezTo>
                  <a:cubicBezTo>
                    <a:pt x="544" y="848"/>
                    <a:pt x="544" y="848"/>
                    <a:pt x="544" y="848"/>
                  </a:cubicBezTo>
                  <a:cubicBezTo>
                    <a:pt x="533" y="848"/>
                    <a:pt x="524" y="839"/>
                    <a:pt x="524" y="828"/>
                  </a:cubicBezTo>
                  <a:lnTo>
                    <a:pt x="524" y="730"/>
                  </a:lnTo>
                  <a:close/>
                  <a:moveTo>
                    <a:pt x="524" y="920"/>
                  </a:moveTo>
                  <a:cubicBezTo>
                    <a:pt x="524" y="909"/>
                    <a:pt x="533" y="900"/>
                    <a:pt x="544" y="900"/>
                  </a:cubicBezTo>
                  <a:cubicBezTo>
                    <a:pt x="684" y="900"/>
                    <a:pt x="684" y="900"/>
                    <a:pt x="684" y="900"/>
                  </a:cubicBezTo>
                  <a:cubicBezTo>
                    <a:pt x="695" y="900"/>
                    <a:pt x="704" y="909"/>
                    <a:pt x="704" y="920"/>
                  </a:cubicBezTo>
                  <a:cubicBezTo>
                    <a:pt x="704" y="1018"/>
                    <a:pt x="704" y="1018"/>
                    <a:pt x="704" y="1018"/>
                  </a:cubicBezTo>
                  <a:cubicBezTo>
                    <a:pt x="704" y="1029"/>
                    <a:pt x="695" y="1038"/>
                    <a:pt x="684" y="1038"/>
                  </a:cubicBezTo>
                  <a:cubicBezTo>
                    <a:pt x="544" y="1038"/>
                    <a:pt x="544" y="1038"/>
                    <a:pt x="544" y="1038"/>
                  </a:cubicBezTo>
                  <a:cubicBezTo>
                    <a:pt x="533" y="1038"/>
                    <a:pt x="524" y="1029"/>
                    <a:pt x="524" y="1018"/>
                  </a:cubicBezTo>
                  <a:lnTo>
                    <a:pt x="524" y="920"/>
                  </a:lnTo>
                  <a:close/>
                  <a:moveTo>
                    <a:pt x="266" y="124"/>
                  </a:moveTo>
                  <a:cubicBezTo>
                    <a:pt x="338" y="124"/>
                    <a:pt x="338" y="124"/>
                    <a:pt x="338" y="124"/>
                  </a:cubicBezTo>
                  <a:cubicBezTo>
                    <a:pt x="338" y="52"/>
                    <a:pt x="338" y="52"/>
                    <a:pt x="338" y="52"/>
                  </a:cubicBezTo>
                  <a:cubicBezTo>
                    <a:pt x="406" y="52"/>
                    <a:pt x="406" y="52"/>
                    <a:pt x="406" y="52"/>
                  </a:cubicBezTo>
                  <a:cubicBezTo>
                    <a:pt x="406" y="124"/>
                    <a:pt x="406" y="124"/>
                    <a:pt x="406" y="124"/>
                  </a:cubicBezTo>
                  <a:cubicBezTo>
                    <a:pt x="478" y="124"/>
                    <a:pt x="478" y="124"/>
                    <a:pt x="478" y="124"/>
                  </a:cubicBezTo>
                  <a:cubicBezTo>
                    <a:pt x="478" y="192"/>
                    <a:pt x="478" y="192"/>
                    <a:pt x="478" y="192"/>
                  </a:cubicBezTo>
                  <a:cubicBezTo>
                    <a:pt x="406" y="192"/>
                    <a:pt x="406" y="192"/>
                    <a:pt x="406" y="192"/>
                  </a:cubicBezTo>
                  <a:cubicBezTo>
                    <a:pt x="406" y="212"/>
                    <a:pt x="406" y="212"/>
                    <a:pt x="406" y="212"/>
                  </a:cubicBezTo>
                  <a:cubicBezTo>
                    <a:pt x="406" y="232"/>
                    <a:pt x="406" y="232"/>
                    <a:pt x="406" y="232"/>
                  </a:cubicBezTo>
                  <a:cubicBezTo>
                    <a:pt x="406" y="252"/>
                    <a:pt x="406" y="252"/>
                    <a:pt x="406" y="252"/>
                  </a:cubicBezTo>
                  <a:cubicBezTo>
                    <a:pt x="406" y="264"/>
                    <a:pt x="406" y="264"/>
                    <a:pt x="406" y="264"/>
                  </a:cubicBezTo>
                  <a:cubicBezTo>
                    <a:pt x="338" y="264"/>
                    <a:pt x="338" y="264"/>
                    <a:pt x="338" y="264"/>
                  </a:cubicBezTo>
                  <a:cubicBezTo>
                    <a:pt x="338" y="252"/>
                    <a:pt x="338" y="252"/>
                    <a:pt x="338" y="252"/>
                  </a:cubicBezTo>
                  <a:cubicBezTo>
                    <a:pt x="338" y="232"/>
                    <a:pt x="338" y="232"/>
                    <a:pt x="338" y="232"/>
                  </a:cubicBezTo>
                  <a:cubicBezTo>
                    <a:pt x="338" y="212"/>
                    <a:pt x="338" y="212"/>
                    <a:pt x="338" y="212"/>
                  </a:cubicBezTo>
                  <a:cubicBezTo>
                    <a:pt x="338" y="192"/>
                    <a:pt x="338" y="192"/>
                    <a:pt x="338" y="192"/>
                  </a:cubicBezTo>
                  <a:cubicBezTo>
                    <a:pt x="266" y="192"/>
                    <a:pt x="266" y="192"/>
                    <a:pt x="266" y="192"/>
                  </a:cubicBezTo>
                  <a:lnTo>
                    <a:pt x="266" y="124"/>
                  </a:lnTo>
                  <a:close/>
                  <a:moveTo>
                    <a:pt x="56" y="351"/>
                  </a:moveTo>
                  <a:cubicBezTo>
                    <a:pt x="56" y="340"/>
                    <a:pt x="65" y="331"/>
                    <a:pt x="76" y="331"/>
                  </a:cubicBezTo>
                  <a:cubicBezTo>
                    <a:pt x="216" y="331"/>
                    <a:pt x="216" y="331"/>
                    <a:pt x="216" y="331"/>
                  </a:cubicBezTo>
                  <a:cubicBezTo>
                    <a:pt x="227" y="331"/>
                    <a:pt x="236" y="340"/>
                    <a:pt x="236" y="351"/>
                  </a:cubicBezTo>
                  <a:cubicBezTo>
                    <a:pt x="236" y="449"/>
                    <a:pt x="236" y="449"/>
                    <a:pt x="236" y="449"/>
                  </a:cubicBezTo>
                  <a:cubicBezTo>
                    <a:pt x="236" y="460"/>
                    <a:pt x="227" y="469"/>
                    <a:pt x="216" y="469"/>
                  </a:cubicBezTo>
                  <a:cubicBezTo>
                    <a:pt x="76" y="469"/>
                    <a:pt x="76" y="469"/>
                    <a:pt x="76" y="469"/>
                  </a:cubicBezTo>
                  <a:cubicBezTo>
                    <a:pt x="65" y="469"/>
                    <a:pt x="56" y="460"/>
                    <a:pt x="56" y="449"/>
                  </a:cubicBezTo>
                  <a:lnTo>
                    <a:pt x="56" y="351"/>
                  </a:lnTo>
                  <a:close/>
                  <a:moveTo>
                    <a:pt x="56" y="541"/>
                  </a:moveTo>
                  <a:cubicBezTo>
                    <a:pt x="56" y="530"/>
                    <a:pt x="65" y="521"/>
                    <a:pt x="76" y="521"/>
                  </a:cubicBezTo>
                  <a:cubicBezTo>
                    <a:pt x="216" y="521"/>
                    <a:pt x="216" y="521"/>
                    <a:pt x="216" y="521"/>
                  </a:cubicBezTo>
                  <a:cubicBezTo>
                    <a:pt x="227" y="521"/>
                    <a:pt x="236" y="530"/>
                    <a:pt x="236" y="541"/>
                  </a:cubicBezTo>
                  <a:cubicBezTo>
                    <a:pt x="236" y="639"/>
                    <a:pt x="236" y="639"/>
                    <a:pt x="236" y="639"/>
                  </a:cubicBezTo>
                  <a:cubicBezTo>
                    <a:pt x="236" y="650"/>
                    <a:pt x="227" y="659"/>
                    <a:pt x="216" y="659"/>
                  </a:cubicBezTo>
                  <a:cubicBezTo>
                    <a:pt x="76" y="659"/>
                    <a:pt x="76" y="659"/>
                    <a:pt x="76" y="659"/>
                  </a:cubicBezTo>
                  <a:cubicBezTo>
                    <a:pt x="65" y="659"/>
                    <a:pt x="56" y="650"/>
                    <a:pt x="56" y="639"/>
                  </a:cubicBezTo>
                  <a:lnTo>
                    <a:pt x="56" y="541"/>
                  </a:lnTo>
                  <a:close/>
                  <a:moveTo>
                    <a:pt x="56" y="730"/>
                  </a:moveTo>
                  <a:cubicBezTo>
                    <a:pt x="56" y="719"/>
                    <a:pt x="65" y="710"/>
                    <a:pt x="76" y="710"/>
                  </a:cubicBezTo>
                  <a:cubicBezTo>
                    <a:pt x="216" y="710"/>
                    <a:pt x="216" y="710"/>
                    <a:pt x="216" y="710"/>
                  </a:cubicBezTo>
                  <a:cubicBezTo>
                    <a:pt x="227" y="710"/>
                    <a:pt x="236" y="719"/>
                    <a:pt x="236" y="730"/>
                  </a:cubicBezTo>
                  <a:cubicBezTo>
                    <a:pt x="236" y="828"/>
                    <a:pt x="236" y="828"/>
                    <a:pt x="236" y="828"/>
                  </a:cubicBezTo>
                  <a:cubicBezTo>
                    <a:pt x="236" y="839"/>
                    <a:pt x="227" y="848"/>
                    <a:pt x="216" y="848"/>
                  </a:cubicBezTo>
                  <a:cubicBezTo>
                    <a:pt x="76" y="848"/>
                    <a:pt x="76" y="848"/>
                    <a:pt x="76" y="848"/>
                  </a:cubicBezTo>
                  <a:cubicBezTo>
                    <a:pt x="65" y="848"/>
                    <a:pt x="56" y="839"/>
                    <a:pt x="56" y="828"/>
                  </a:cubicBezTo>
                  <a:lnTo>
                    <a:pt x="56" y="730"/>
                  </a:lnTo>
                  <a:close/>
                  <a:moveTo>
                    <a:pt x="56" y="920"/>
                  </a:moveTo>
                  <a:cubicBezTo>
                    <a:pt x="56" y="909"/>
                    <a:pt x="65" y="900"/>
                    <a:pt x="76" y="900"/>
                  </a:cubicBezTo>
                  <a:cubicBezTo>
                    <a:pt x="216" y="900"/>
                    <a:pt x="216" y="900"/>
                    <a:pt x="216" y="900"/>
                  </a:cubicBezTo>
                  <a:cubicBezTo>
                    <a:pt x="227" y="900"/>
                    <a:pt x="236" y="909"/>
                    <a:pt x="236" y="920"/>
                  </a:cubicBezTo>
                  <a:cubicBezTo>
                    <a:pt x="236" y="1018"/>
                    <a:pt x="236" y="1018"/>
                    <a:pt x="236" y="1018"/>
                  </a:cubicBezTo>
                  <a:cubicBezTo>
                    <a:pt x="236" y="1029"/>
                    <a:pt x="227" y="1038"/>
                    <a:pt x="216" y="1038"/>
                  </a:cubicBezTo>
                  <a:cubicBezTo>
                    <a:pt x="76" y="1038"/>
                    <a:pt x="76" y="1038"/>
                    <a:pt x="76" y="1038"/>
                  </a:cubicBezTo>
                  <a:cubicBezTo>
                    <a:pt x="65" y="1038"/>
                    <a:pt x="56" y="1029"/>
                    <a:pt x="56" y="1018"/>
                  </a:cubicBezTo>
                  <a:lnTo>
                    <a:pt x="56" y="920"/>
                  </a:lnTo>
                  <a:close/>
                </a:path>
              </a:pathLst>
            </a:custGeom>
            <a:grpFill/>
            <a:ln>
              <a:noFill/>
            </a:ln>
          </p:spPr>
          <p:txBody>
            <a:bodyPr vert="horz" wrap="square" lIns="68580" tIns="34290" rIns="68580" bIns="34290" numCol="1" anchor="t" anchorCtr="0" compatLnSpc="1">
              <a:prstTxWarp prst="textNoShape">
                <a:avLst/>
              </a:prstTxWarp>
            </a:bodyPr>
            <a:lstStyle/>
            <a:p>
              <a:endParaRPr lang="de-DE" sz="1050"/>
            </a:p>
          </p:txBody>
        </p:sp>
      </p:grpSp>
      <p:sp>
        <p:nvSpPr>
          <p:cNvPr id="21" name="Textfeld 20">
            <a:extLst>
              <a:ext uri="{FF2B5EF4-FFF2-40B4-BE49-F238E27FC236}">
                <a16:creationId xmlns:a16="http://schemas.microsoft.com/office/drawing/2014/main" id="{0EB145D7-214F-E914-0FC5-411231F56FFC}"/>
              </a:ext>
            </a:extLst>
          </p:cNvPr>
          <p:cNvSpPr txBox="1"/>
          <p:nvPr/>
        </p:nvSpPr>
        <p:spPr>
          <a:xfrm>
            <a:off x="1680288" y="3754661"/>
            <a:ext cx="906454" cy="507831"/>
          </a:xfrm>
          <a:prstGeom prst="rect">
            <a:avLst/>
          </a:prstGeom>
          <a:noFill/>
        </p:spPr>
        <p:txBody>
          <a:bodyPr vert="horz" wrap="square" rtlCol="0">
            <a:spAutoFit/>
          </a:bodyPr>
          <a:lstStyle/>
          <a:p>
            <a:pPr algn="ctr" fontAlgn="auto">
              <a:lnSpc>
                <a:spcPct val="100000"/>
              </a:lnSpc>
              <a:spcBef>
                <a:spcPts val="0"/>
              </a:spcBef>
              <a:spcAft>
                <a:spcPts val="0"/>
              </a:spcAft>
            </a:pPr>
            <a:r>
              <a:rPr lang="de-DE" sz="900" b="1"/>
              <a:t>1.244</a:t>
            </a:r>
            <a:r>
              <a:rPr lang="de-DE" sz="900" b="1" baseline="30000"/>
              <a:t>1</a:t>
            </a:r>
          </a:p>
          <a:p>
            <a:pPr algn="ctr" fontAlgn="auto">
              <a:lnSpc>
                <a:spcPct val="100000"/>
              </a:lnSpc>
              <a:spcBef>
                <a:spcPts val="0"/>
              </a:spcBef>
              <a:spcAft>
                <a:spcPts val="0"/>
              </a:spcAft>
            </a:pPr>
            <a:r>
              <a:rPr lang="de-DE" sz="900"/>
              <a:t>Haus-</a:t>
            </a:r>
            <a:r>
              <a:rPr lang="de-DE" sz="900" err="1"/>
              <a:t>ärzt:innen</a:t>
            </a:r>
            <a:endParaRPr lang="de-DE" sz="900"/>
          </a:p>
        </p:txBody>
      </p:sp>
      <p:sp>
        <p:nvSpPr>
          <p:cNvPr id="44" name="Textfeld 43">
            <a:extLst>
              <a:ext uri="{FF2B5EF4-FFF2-40B4-BE49-F238E27FC236}">
                <a16:creationId xmlns:a16="http://schemas.microsoft.com/office/drawing/2014/main" id="{E921A47D-2A39-286A-1C15-97EBB2B79876}"/>
              </a:ext>
            </a:extLst>
          </p:cNvPr>
          <p:cNvSpPr txBox="1"/>
          <p:nvPr/>
        </p:nvSpPr>
        <p:spPr>
          <a:xfrm>
            <a:off x="1986039" y="4051086"/>
            <a:ext cx="1461746" cy="614784"/>
          </a:xfrm>
          <a:prstGeom prst="rect">
            <a:avLst/>
          </a:prstGeom>
          <a:noFill/>
        </p:spPr>
        <p:txBody>
          <a:bodyPr wrap="square">
            <a:spAutoFit/>
          </a:bodyPr>
          <a:lstStyle/>
          <a:p>
            <a:pPr algn="r"/>
            <a:r>
              <a:rPr lang="de-DE" sz="1050" b="1" kern="100">
                <a:solidFill>
                  <a:schemeClr val="bg2">
                    <a:lumMod val="50000"/>
                  </a:schemeClr>
                </a:solidFill>
                <a:latin typeface="+mj-lt"/>
                <a:ea typeface="Calibri" panose="020F0502020204030204" pitchFamily="34" charset="0"/>
                <a:cs typeface="Times New Roman" panose="02020603050405020304" pitchFamily="18" charset="0"/>
              </a:rPr>
              <a:t>65% </a:t>
            </a:r>
          </a:p>
          <a:p>
            <a:pPr algn="r"/>
            <a:r>
              <a:rPr lang="de-DE" sz="825" kern="100">
                <a:latin typeface="+mj-lt"/>
                <a:ea typeface="Calibri" panose="020F0502020204030204" pitchFamily="34" charset="0"/>
                <a:cs typeface="Times New Roman" panose="02020603050405020304" pitchFamily="18" charset="0"/>
              </a:rPr>
              <a:t>Allgemein-</a:t>
            </a:r>
          </a:p>
          <a:p>
            <a:pPr algn="r"/>
            <a:r>
              <a:rPr lang="de-DE" sz="825" kern="100">
                <a:latin typeface="+mj-lt"/>
                <a:cs typeface="Times New Roman" panose="02020603050405020304" pitchFamily="18" charset="0"/>
              </a:rPr>
              <a:t>mediziner:innen</a:t>
            </a:r>
            <a:r>
              <a:rPr lang="de-DE" sz="825" kern="100" baseline="30000">
                <a:latin typeface="+mj-lt"/>
                <a:ea typeface="Calibri" panose="020F0502020204030204" pitchFamily="34" charset="0"/>
                <a:cs typeface="Times New Roman" panose="02020603050405020304" pitchFamily="18" charset="0"/>
              </a:rPr>
              <a:t>2</a:t>
            </a:r>
            <a:endParaRPr lang="de-DE" sz="825">
              <a:latin typeface="+mj-lt"/>
            </a:endParaRPr>
          </a:p>
        </p:txBody>
      </p:sp>
      <p:sp>
        <p:nvSpPr>
          <p:cNvPr id="45" name="Textfeld 44">
            <a:extLst>
              <a:ext uri="{FF2B5EF4-FFF2-40B4-BE49-F238E27FC236}">
                <a16:creationId xmlns:a16="http://schemas.microsoft.com/office/drawing/2014/main" id="{A0BBBC0B-6EF9-1251-613E-3183D763180E}"/>
              </a:ext>
            </a:extLst>
          </p:cNvPr>
          <p:cNvSpPr txBox="1"/>
          <p:nvPr/>
        </p:nvSpPr>
        <p:spPr>
          <a:xfrm>
            <a:off x="672413" y="3344912"/>
            <a:ext cx="1499473" cy="614784"/>
          </a:xfrm>
          <a:prstGeom prst="rect">
            <a:avLst/>
          </a:prstGeom>
          <a:noFill/>
        </p:spPr>
        <p:txBody>
          <a:bodyPr wrap="square">
            <a:spAutoFit/>
          </a:bodyPr>
          <a:lstStyle/>
          <a:p>
            <a:r>
              <a:rPr lang="de-DE" sz="1050" b="1" kern="100">
                <a:solidFill>
                  <a:schemeClr val="bg2"/>
                </a:solidFill>
                <a:latin typeface="+mj-lt"/>
                <a:ea typeface="Calibri" panose="020F0502020204030204" pitchFamily="34" charset="0"/>
                <a:cs typeface="Times New Roman" panose="02020603050405020304" pitchFamily="18" charset="0"/>
              </a:rPr>
              <a:t>35% </a:t>
            </a:r>
          </a:p>
          <a:p>
            <a:r>
              <a:rPr lang="de-DE" sz="825" kern="100">
                <a:latin typeface="+mj-lt"/>
                <a:ea typeface="Calibri" panose="020F0502020204030204" pitchFamily="34" charset="0"/>
                <a:cs typeface="Times New Roman" panose="02020603050405020304" pitchFamily="18" charset="0"/>
              </a:rPr>
              <a:t>Hausärztlich tätige </a:t>
            </a:r>
          </a:p>
          <a:p>
            <a:r>
              <a:rPr lang="de-DE" sz="825" kern="100">
                <a:latin typeface="+mj-lt"/>
                <a:ea typeface="Calibri" panose="020F0502020204030204" pitchFamily="34" charset="0"/>
                <a:cs typeface="Times New Roman" panose="02020603050405020304" pitchFamily="18" charset="0"/>
              </a:rPr>
              <a:t>Internist:innen</a:t>
            </a:r>
            <a:r>
              <a:rPr lang="de-DE" sz="825" kern="100" baseline="30000">
                <a:latin typeface="+mj-lt"/>
                <a:ea typeface="Calibri" panose="020F0502020204030204" pitchFamily="34" charset="0"/>
                <a:cs typeface="Times New Roman" panose="02020603050405020304" pitchFamily="18" charset="0"/>
              </a:rPr>
              <a:t>2</a:t>
            </a:r>
            <a:endParaRPr lang="de-DE" sz="825" baseline="30000">
              <a:latin typeface="+mj-lt"/>
            </a:endParaRPr>
          </a:p>
        </p:txBody>
      </p:sp>
      <p:grpSp>
        <p:nvGrpSpPr>
          <p:cNvPr id="52" name="Gruppieren 51">
            <a:extLst>
              <a:ext uri="{FF2B5EF4-FFF2-40B4-BE49-F238E27FC236}">
                <a16:creationId xmlns:a16="http://schemas.microsoft.com/office/drawing/2014/main" id="{E2D67B51-05D5-473B-7E31-16AF0173A7A6}"/>
              </a:ext>
            </a:extLst>
          </p:cNvPr>
          <p:cNvGrpSpPr>
            <a:grpSpLocks noChangeAspect="1"/>
          </p:cNvGrpSpPr>
          <p:nvPr/>
        </p:nvGrpSpPr>
        <p:grpSpPr>
          <a:xfrm>
            <a:off x="6422275" y="4657232"/>
            <a:ext cx="168302" cy="162000"/>
            <a:chOff x="5525149" y="4685452"/>
            <a:chExt cx="612000" cy="589091"/>
          </a:xfrm>
        </p:grpSpPr>
        <p:sp>
          <p:nvSpPr>
            <p:cNvPr id="49" name="Kreis: nicht ausgefüllt 48">
              <a:extLst>
                <a:ext uri="{FF2B5EF4-FFF2-40B4-BE49-F238E27FC236}">
                  <a16:creationId xmlns:a16="http://schemas.microsoft.com/office/drawing/2014/main" id="{810846A6-D324-047B-2621-62AE07CCDBEA}"/>
                </a:ext>
              </a:extLst>
            </p:cNvPr>
            <p:cNvSpPr/>
            <p:nvPr/>
          </p:nvSpPr>
          <p:spPr>
            <a:xfrm>
              <a:off x="5566299" y="4733728"/>
              <a:ext cx="529701" cy="521853"/>
            </a:xfrm>
            <a:prstGeom prst="donut">
              <a:avLst>
                <a:gd name="adj" fmla="val 147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cxnSp>
          <p:nvCxnSpPr>
            <p:cNvPr id="51" name="Gerader Verbinder 50">
              <a:extLst>
                <a:ext uri="{FF2B5EF4-FFF2-40B4-BE49-F238E27FC236}">
                  <a16:creationId xmlns:a16="http://schemas.microsoft.com/office/drawing/2014/main" id="{837CC55D-093E-B1CD-48C1-CA2511644C8B}"/>
                </a:ext>
              </a:extLst>
            </p:cNvPr>
            <p:cNvCxnSpPr/>
            <p:nvPr/>
          </p:nvCxnSpPr>
          <p:spPr>
            <a:xfrm flipH="1">
              <a:off x="5525149" y="4685452"/>
              <a:ext cx="612000" cy="589091"/>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5" name="Textfeld 54">
            <a:extLst>
              <a:ext uri="{FF2B5EF4-FFF2-40B4-BE49-F238E27FC236}">
                <a16:creationId xmlns:a16="http://schemas.microsoft.com/office/drawing/2014/main" id="{EF178DBA-2207-63C9-C2C3-61357C3AEE77}"/>
              </a:ext>
            </a:extLst>
          </p:cNvPr>
          <p:cNvSpPr txBox="1"/>
          <p:nvPr/>
        </p:nvSpPr>
        <p:spPr>
          <a:xfrm>
            <a:off x="3658755" y="2392650"/>
            <a:ext cx="4960637" cy="279757"/>
          </a:xfrm>
          <a:prstGeom prst="rect">
            <a:avLst/>
          </a:prstGeom>
          <a:noFill/>
        </p:spPr>
        <p:txBody>
          <a:bodyPr wrap="square">
            <a:spAutoFit/>
          </a:bodyPr>
          <a:lstStyle/>
          <a:p>
            <a:pPr algn="ctr"/>
            <a:r>
              <a:rPr lang="de-DE" sz="1200" b="1" kern="100">
                <a:cs typeface="Times New Roman" panose="02020603050405020304" pitchFamily="18" charset="0"/>
              </a:rPr>
              <a:t> Ausgangscharakteristika</a:t>
            </a:r>
            <a:r>
              <a:rPr lang="de-DE" sz="1200" b="1" kern="100" baseline="30000">
                <a:cs typeface="Times New Roman" panose="02020603050405020304" pitchFamily="18" charset="0"/>
              </a:rPr>
              <a:t>1</a:t>
            </a:r>
            <a:endParaRPr lang="de-DE" sz="1200" baseline="30000"/>
          </a:p>
        </p:txBody>
      </p:sp>
      <p:sp>
        <p:nvSpPr>
          <p:cNvPr id="60" name="Textfeld 59">
            <a:extLst>
              <a:ext uri="{FF2B5EF4-FFF2-40B4-BE49-F238E27FC236}">
                <a16:creationId xmlns:a16="http://schemas.microsoft.com/office/drawing/2014/main" id="{250B7D21-2D2F-A7A9-1283-F123213D7DDD}"/>
              </a:ext>
            </a:extLst>
          </p:cNvPr>
          <p:cNvSpPr txBox="1"/>
          <p:nvPr/>
        </p:nvSpPr>
        <p:spPr>
          <a:xfrm>
            <a:off x="7217194" y="3672032"/>
            <a:ext cx="1346567" cy="244619"/>
          </a:xfrm>
          <a:prstGeom prst="rect">
            <a:avLst/>
          </a:prstGeom>
          <a:noFill/>
        </p:spPr>
        <p:txBody>
          <a:bodyPr wrap="square" anchor="ctr">
            <a:spAutoFit/>
          </a:bodyPr>
          <a:lstStyle/>
          <a:p>
            <a:r>
              <a:rPr lang="de-DE" sz="975" kern="100">
                <a:latin typeface="+mj-lt"/>
                <a:ea typeface="Calibri" panose="020F0502020204030204" pitchFamily="34" charset="0"/>
                <a:cs typeface="Times New Roman" panose="02020603050405020304" pitchFamily="18" charset="0"/>
              </a:rPr>
              <a:t>Diabetes mellitus</a:t>
            </a:r>
            <a:endParaRPr lang="de-DE" sz="975">
              <a:latin typeface="+mj-lt"/>
            </a:endParaRPr>
          </a:p>
        </p:txBody>
      </p:sp>
      <p:sp>
        <p:nvSpPr>
          <p:cNvPr id="62" name="Textfeld 61">
            <a:extLst>
              <a:ext uri="{FF2B5EF4-FFF2-40B4-BE49-F238E27FC236}">
                <a16:creationId xmlns:a16="http://schemas.microsoft.com/office/drawing/2014/main" id="{A0D7DB01-FC4B-609B-EBCD-A4705068D5DA}"/>
              </a:ext>
            </a:extLst>
          </p:cNvPr>
          <p:cNvSpPr txBox="1"/>
          <p:nvPr/>
        </p:nvSpPr>
        <p:spPr>
          <a:xfrm>
            <a:off x="7217194" y="3020043"/>
            <a:ext cx="1430603" cy="244619"/>
          </a:xfrm>
          <a:prstGeom prst="rect">
            <a:avLst/>
          </a:prstGeom>
          <a:noFill/>
        </p:spPr>
        <p:txBody>
          <a:bodyPr wrap="square" anchor="ctr">
            <a:spAutoFit/>
          </a:bodyPr>
          <a:lstStyle/>
          <a:p>
            <a:r>
              <a:rPr lang="de-DE" sz="975" kern="100">
                <a:latin typeface="+mj-lt"/>
                <a:ea typeface="Calibri" panose="020F0502020204030204" pitchFamily="34" charset="0"/>
                <a:cs typeface="Times New Roman" panose="02020603050405020304" pitchFamily="18" charset="0"/>
              </a:rPr>
              <a:t>Arterielle Hypertonie</a:t>
            </a:r>
            <a:endParaRPr lang="de-DE" sz="975">
              <a:latin typeface="+mj-lt"/>
            </a:endParaRPr>
          </a:p>
        </p:txBody>
      </p:sp>
      <p:sp>
        <p:nvSpPr>
          <p:cNvPr id="63" name="Textfeld 62">
            <a:extLst>
              <a:ext uri="{FF2B5EF4-FFF2-40B4-BE49-F238E27FC236}">
                <a16:creationId xmlns:a16="http://schemas.microsoft.com/office/drawing/2014/main" id="{DC63CD6C-C866-E2BF-B825-7D2ACD08F9B9}"/>
              </a:ext>
            </a:extLst>
          </p:cNvPr>
          <p:cNvSpPr txBox="1"/>
          <p:nvPr/>
        </p:nvSpPr>
        <p:spPr>
          <a:xfrm>
            <a:off x="7217194" y="3346038"/>
            <a:ext cx="1346567" cy="244619"/>
          </a:xfrm>
          <a:prstGeom prst="rect">
            <a:avLst/>
          </a:prstGeom>
          <a:noFill/>
        </p:spPr>
        <p:txBody>
          <a:bodyPr wrap="square" anchor="ctr">
            <a:spAutoFit/>
          </a:bodyPr>
          <a:lstStyle/>
          <a:p>
            <a:r>
              <a:rPr lang="de-DE" sz="975" kern="100">
                <a:latin typeface="+mj-lt"/>
                <a:ea typeface="Calibri" panose="020F0502020204030204" pitchFamily="34" charset="0"/>
                <a:cs typeface="Times New Roman" panose="02020603050405020304" pitchFamily="18" charset="0"/>
              </a:rPr>
              <a:t>CV-Erkrankungen</a:t>
            </a:r>
            <a:endParaRPr lang="de-DE" sz="975">
              <a:latin typeface="+mj-lt"/>
            </a:endParaRPr>
          </a:p>
        </p:txBody>
      </p:sp>
      <p:sp>
        <p:nvSpPr>
          <p:cNvPr id="66" name="Textfeld 65">
            <a:extLst>
              <a:ext uri="{FF2B5EF4-FFF2-40B4-BE49-F238E27FC236}">
                <a16:creationId xmlns:a16="http://schemas.microsoft.com/office/drawing/2014/main" id="{9339C559-930F-3F64-60E6-B1D66A0AE30F}"/>
              </a:ext>
            </a:extLst>
          </p:cNvPr>
          <p:cNvSpPr txBox="1"/>
          <p:nvPr/>
        </p:nvSpPr>
        <p:spPr>
          <a:xfrm>
            <a:off x="6652533" y="3003852"/>
            <a:ext cx="672484" cy="276999"/>
          </a:xfrm>
          <a:prstGeom prst="rect">
            <a:avLst/>
          </a:prstGeom>
          <a:noFill/>
        </p:spPr>
        <p:txBody>
          <a:bodyPr vert="horz" wrap="square" rtlCol="0" anchor="ctr">
            <a:spAutoFit/>
          </a:bodyPr>
          <a:lstStyle/>
          <a:p>
            <a:pPr algn="ctr" fontAlgn="auto">
              <a:lnSpc>
                <a:spcPct val="100000"/>
              </a:lnSpc>
              <a:spcBef>
                <a:spcPts val="0"/>
              </a:spcBef>
              <a:spcAft>
                <a:spcPts val="0"/>
              </a:spcAft>
            </a:pPr>
            <a:r>
              <a:rPr lang="de-DE" sz="1200" b="1">
                <a:solidFill>
                  <a:schemeClr val="tx2"/>
                </a:solidFill>
              </a:rPr>
              <a:t>75,8</a:t>
            </a:r>
            <a:r>
              <a:rPr lang="de-DE" sz="900">
                <a:solidFill>
                  <a:schemeClr val="tx2"/>
                </a:solidFill>
              </a:rPr>
              <a:t>%</a:t>
            </a:r>
            <a:endParaRPr lang="de-DE" sz="1200">
              <a:solidFill>
                <a:schemeClr val="tx2"/>
              </a:solidFill>
            </a:endParaRPr>
          </a:p>
        </p:txBody>
      </p:sp>
      <p:sp>
        <p:nvSpPr>
          <p:cNvPr id="67" name="Textfeld 66">
            <a:extLst>
              <a:ext uri="{FF2B5EF4-FFF2-40B4-BE49-F238E27FC236}">
                <a16:creationId xmlns:a16="http://schemas.microsoft.com/office/drawing/2014/main" id="{5B2CE0C5-1F32-1743-8D11-70EE5A402701}"/>
              </a:ext>
            </a:extLst>
          </p:cNvPr>
          <p:cNvSpPr txBox="1"/>
          <p:nvPr/>
        </p:nvSpPr>
        <p:spPr>
          <a:xfrm>
            <a:off x="6652533" y="3323876"/>
            <a:ext cx="672484" cy="276999"/>
          </a:xfrm>
          <a:prstGeom prst="rect">
            <a:avLst/>
          </a:prstGeom>
          <a:noFill/>
        </p:spPr>
        <p:txBody>
          <a:bodyPr vert="horz" wrap="square" rtlCol="0" anchor="ctr">
            <a:spAutoFit/>
          </a:bodyPr>
          <a:lstStyle/>
          <a:p>
            <a:pPr algn="ctr" fontAlgn="auto">
              <a:lnSpc>
                <a:spcPct val="100000"/>
              </a:lnSpc>
              <a:spcBef>
                <a:spcPts val="0"/>
              </a:spcBef>
              <a:spcAft>
                <a:spcPts val="0"/>
              </a:spcAft>
            </a:pPr>
            <a:r>
              <a:rPr lang="de-DE" sz="1200" b="1">
                <a:solidFill>
                  <a:schemeClr val="tx2"/>
                </a:solidFill>
              </a:rPr>
              <a:t>35,1</a:t>
            </a:r>
            <a:r>
              <a:rPr lang="de-DE" sz="900">
                <a:solidFill>
                  <a:schemeClr val="tx2"/>
                </a:solidFill>
              </a:rPr>
              <a:t>%</a:t>
            </a:r>
            <a:endParaRPr lang="de-DE" sz="1200">
              <a:solidFill>
                <a:schemeClr val="tx2"/>
              </a:solidFill>
            </a:endParaRPr>
          </a:p>
        </p:txBody>
      </p:sp>
      <p:sp>
        <p:nvSpPr>
          <p:cNvPr id="76" name="Textfeld 75">
            <a:extLst>
              <a:ext uri="{FF2B5EF4-FFF2-40B4-BE49-F238E27FC236}">
                <a16:creationId xmlns:a16="http://schemas.microsoft.com/office/drawing/2014/main" id="{846F350E-8456-A53D-63DE-AE6041B4173B}"/>
              </a:ext>
            </a:extLst>
          </p:cNvPr>
          <p:cNvSpPr txBox="1"/>
          <p:nvPr/>
        </p:nvSpPr>
        <p:spPr>
          <a:xfrm>
            <a:off x="4148408" y="2759974"/>
            <a:ext cx="702000" cy="256289"/>
          </a:xfrm>
          <a:prstGeom prst="rect">
            <a:avLst/>
          </a:prstGeom>
          <a:noFill/>
        </p:spPr>
        <p:txBody>
          <a:bodyPr wrap="square">
            <a:spAutoFit/>
          </a:bodyPr>
          <a:lstStyle/>
          <a:p>
            <a:r>
              <a:rPr lang="de-DE" sz="1050" kern="100">
                <a:latin typeface="+mj-lt"/>
                <a:ea typeface="Calibri" panose="020F0502020204030204" pitchFamily="34" charset="0"/>
                <a:cs typeface="Times New Roman" panose="02020603050405020304" pitchFamily="18" charset="0"/>
              </a:rPr>
              <a:t>Alter</a:t>
            </a:r>
            <a:endParaRPr lang="de-DE" sz="1050">
              <a:latin typeface="+mj-lt"/>
            </a:endParaRPr>
          </a:p>
        </p:txBody>
      </p:sp>
      <p:sp>
        <p:nvSpPr>
          <p:cNvPr id="78" name="Textfeld 77">
            <a:extLst>
              <a:ext uri="{FF2B5EF4-FFF2-40B4-BE49-F238E27FC236}">
                <a16:creationId xmlns:a16="http://schemas.microsoft.com/office/drawing/2014/main" id="{697BAFAE-839E-2F81-C3BD-3DBDBDE68D0A}"/>
              </a:ext>
            </a:extLst>
          </p:cNvPr>
          <p:cNvSpPr txBox="1"/>
          <p:nvPr/>
        </p:nvSpPr>
        <p:spPr>
          <a:xfrm>
            <a:off x="4148408" y="3738062"/>
            <a:ext cx="702000" cy="434030"/>
          </a:xfrm>
          <a:prstGeom prst="rect">
            <a:avLst/>
          </a:prstGeom>
          <a:noFill/>
        </p:spPr>
        <p:txBody>
          <a:bodyPr wrap="square">
            <a:spAutoFit/>
          </a:bodyPr>
          <a:lstStyle/>
          <a:p>
            <a:r>
              <a:rPr lang="de-DE" sz="1050" kern="100">
                <a:latin typeface="+mj-lt"/>
                <a:ea typeface="Calibri" panose="020F0502020204030204" pitchFamily="34" charset="0"/>
                <a:cs typeface="Times New Roman" panose="02020603050405020304" pitchFamily="18" charset="0"/>
              </a:rPr>
              <a:t>Blutdruck</a:t>
            </a:r>
            <a:endParaRPr lang="de-DE" sz="1050">
              <a:latin typeface="+mj-lt"/>
            </a:endParaRPr>
          </a:p>
        </p:txBody>
      </p:sp>
      <p:sp>
        <p:nvSpPr>
          <p:cNvPr id="80" name="Textfeld 79">
            <a:extLst>
              <a:ext uri="{FF2B5EF4-FFF2-40B4-BE49-F238E27FC236}">
                <a16:creationId xmlns:a16="http://schemas.microsoft.com/office/drawing/2014/main" id="{5AF84758-7BB9-F97C-BC7C-5DE43E064513}"/>
              </a:ext>
            </a:extLst>
          </p:cNvPr>
          <p:cNvSpPr txBox="1"/>
          <p:nvPr/>
        </p:nvSpPr>
        <p:spPr>
          <a:xfrm>
            <a:off x="6778987" y="2759974"/>
            <a:ext cx="1619067" cy="256289"/>
          </a:xfrm>
          <a:prstGeom prst="rect">
            <a:avLst/>
          </a:prstGeom>
          <a:noFill/>
        </p:spPr>
        <p:txBody>
          <a:bodyPr wrap="square">
            <a:spAutoFit/>
          </a:bodyPr>
          <a:lstStyle/>
          <a:p>
            <a:pPr algn="ctr"/>
            <a:r>
              <a:rPr lang="de-DE" sz="1050" b="1" kern="100">
                <a:latin typeface="+mj-lt"/>
                <a:ea typeface="Calibri" panose="020F0502020204030204" pitchFamily="34" charset="0"/>
                <a:cs typeface="Times New Roman" panose="02020603050405020304" pitchFamily="18" charset="0"/>
              </a:rPr>
              <a:t>Komorbiditäten</a:t>
            </a:r>
            <a:endParaRPr lang="de-DE" sz="1050" b="1">
              <a:latin typeface="+mj-lt"/>
            </a:endParaRPr>
          </a:p>
        </p:txBody>
      </p:sp>
      <p:pic>
        <p:nvPicPr>
          <p:cNvPr id="81" name="Blutdruckmessgerät">
            <a:extLst>
              <a:ext uri="{FF2B5EF4-FFF2-40B4-BE49-F238E27FC236}">
                <a16:creationId xmlns:a16="http://schemas.microsoft.com/office/drawing/2014/main" id="{D3160654-CEE8-06D4-5FEB-4990B4D6010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64453" y="3664478"/>
            <a:ext cx="378000" cy="378000"/>
          </a:xfrm>
          <a:prstGeom prst="rect">
            <a:avLst/>
          </a:prstGeom>
        </p:spPr>
      </p:pic>
      <p:sp>
        <p:nvSpPr>
          <p:cNvPr id="83" name="Textfeld 82">
            <a:extLst>
              <a:ext uri="{FF2B5EF4-FFF2-40B4-BE49-F238E27FC236}">
                <a16:creationId xmlns:a16="http://schemas.microsoft.com/office/drawing/2014/main" id="{383D542B-F11E-97BE-6D2B-B981C18FB786}"/>
              </a:ext>
            </a:extLst>
          </p:cNvPr>
          <p:cNvSpPr txBox="1"/>
          <p:nvPr/>
        </p:nvSpPr>
        <p:spPr>
          <a:xfrm>
            <a:off x="4866804" y="3738062"/>
            <a:ext cx="1465309" cy="434030"/>
          </a:xfrm>
          <a:prstGeom prst="rect">
            <a:avLst/>
          </a:prstGeom>
          <a:noFill/>
        </p:spPr>
        <p:txBody>
          <a:bodyPr wrap="square">
            <a:spAutoFit/>
          </a:bodyPr>
          <a:lstStyle/>
          <a:p>
            <a:r>
              <a:rPr lang="de-DE" sz="1050" b="1" kern="100">
                <a:solidFill>
                  <a:schemeClr val="tx2"/>
                </a:solidFill>
                <a:latin typeface="+mj-lt"/>
                <a:ea typeface="Calibri" panose="020F0502020204030204" pitchFamily="34" charset="0"/>
                <a:cs typeface="Times New Roman" panose="02020603050405020304" pitchFamily="18" charset="0"/>
              </a:rPr>
              <a:t>142,2</a:t>
            </a:r>
            <a:r>
              <a:rPr lang="de-DE" sz="1050" kern="100">
                <a:solidFill>
                  <a:schemeClr val="tx2"/>
                </a:solidFill>
                <a:latin typeface="+mj-lt"/>
                <a:ea typeface="Calibri" panose="020F0502020204030204" pitchFamily="34" charset="0"/>
                <a:cs typeface="Times New Roman" panose="02020603050405020304" pitchFamily="18" charset="0"/>
              </a:rPr>
              <a:t> </a:t>
            </a:r>
            <a:r>
              <a:rPr lang="de-DE" sz="1050" kern="100">
                <a:latin typeface="+mj-lt"/>
                <a:ea typeface="Calibri" panose="020F0502020204030204" pitchFamily="34" charset="0"/>
                <a:cs typeface="Times New Roman" panose="02020603050405020304" pitchFamily="18" charset="0"/>
              </a:rPr>
              <a:t>(</a:t>
            </a:r>
            <a:r>
              <a:rPr lang="de-DE" sz="1050" kern="100">
                <a:latin typeface="+mj-lt"/>
                <a:cs typeface="Times New Roman" panose="02020603050405020304" pitchFamily="18" charset="0"/>
              </a:rPr>
              <a:t>± </a:t>
            </a:r>
            <a:r>
              <a:rPr lang="de-DE" sz="1050" kern="100">
                <a:latin typeface="+mj-lt"/>
                <a:ea typeface="Calibri" panose="020F0502020204030204" pitchFamily="34" charset="0"/>
                <a:cs typeface="Times New Roman" panose="02020603050405020304" pitchFamily="18" charset="0"/>
              </a:rPr>
              <a:t>21,7) </a:t>
            </a:r>
            <a:r>
              <a:rPr lang="de-DE" sz="1050" b="1" kern="100" err="1">
                <a:solidFill>
                  <a:schemeClr val="tx2"/>
                </a:solidFill>
                <a:latin typeface="+mj-lt"/>
                <a:ea typeface="Calibri" panose="020F0502020204030204" pitchFamily="34" charset="0"/>
                <a:cs typeface="Times New Roman" panose="02020603050405020304" pitchFamily="18" charset="0"/>
              </a:rPr>
              <a:t>mmHg</a:t>
            </a:r>
            <a:endParaRPr lang="de-DE" sz="1050" b="1">
              <a:solidFill>
                <a:schemeClr val="tx2"/>
              </a:solidFill>
              <a:latin typeface="+mj-lt"/>
            </a:endParaRPr>
          </a:p>
        </p:txBody>
      </p:sp>
      <p:sp>
        <p:nvSpPr>
          <p:cNvPr id="69" name="Textfeld 68">
            <a:extLst>
              <a:ext uri="{FF2B5EF4-FFF2-40B4-BE49-F238E27FC236}">
                <a16:creationId xmlns:a16="http://schemas.microsoft.com/office/drawing/2014/main" id="{1A1BD3E7-EC35-7B46-49B2-BD806B3894B6}"/>
              </a:ext>
            </a:extLst>
          </p:cNvPr>
          <p:cNvSpPr txBox="1"/>
          <p:nvPr/>
        </p:nvSpPr>
        <p:spPr>
          <a:xfrm>
            <a:off x="4148408" y="3238969"/>
            <a:ext cx="702000" cy="256289"/>
          </a:xfrm>
          <a:prstGeom prst="rect">
            <a:avLst/>
          </a:prstGeom>
          <a:noFill/>
        </p:spPr>
        <p:txBody>
          <a:bodyPr wrap="square">
            <a:spAutoFit/>
          </a:bodyPr>
          <a:lstStyle/>
          <a:p>
            <a:r>
              <a:rPr lang="de-DE" sz="1050" kern="100">
                <a:latin typeface="+mj-lt"/>
                <a:ea typeface="Calibri" panose="020F0502020204030204" pitchFamily="34" charset="0"/>
                <a:cs typeface="Times New Roman" panose="02020603050405020304" pitchFamily="18" charset="0"/>
              </a:rPr>
              <a:t>BMI</a:t>
            </a:r>
            <a:endParaRPr lang="de-DE" sz="1050">
              <a:latin typeface="+mj-lt"/>
            </a:endParaRPr>
          </a:p>
        </p:txBody>
      </p:sp>
      <p:pic>
        <p:nvPicPr>
          <p:cNvPr id="84" name="Grafik 83" descr="Gewichtsabnahme mit einfarbiger Füllung">
            <a:extLst>
              <a:ext uri="{FF2B5EF4-FFF2-40B4-BE49-F238E27FC236}">
                <a16:creationId xmlns:a16="http://schemas.microsoft.com/office/drawing/2014/main" id="{7E6F063B-A928-EA5D-F699-EB34066BFA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4453" y="3170605"/>
            <a:ext cx="378000" cy="378000"/>
          </a:xfrm>
          <a:prstGeom prst="rect">
            <a:avLst/>
          </a:prstGeom>
        </p:spPr>
      </p:pic>
      <p:sp>
        <p:nvSpPr>
          <p:cNvPr id="86" name="Textfeld 85">
            <a:extLst>
              <a:ext uri="{FF2B5EF4-FFF2-40B4-BE49-F238E27FC236}">
                <a16:creationId xmlns:a16="http://schemas.microsoft.com/office/drawing/2014/main" id="{A2A09B09-A2E7-B863-F95D-437D017A0D9B}"/>
              </a:ext>
            </a:extLst>
          </p:cNvPr>
          <p:cNvSpPr txBox="1"/>
          <p:nvPr/>
        </p:nvSpPr>
        <p:spPr>
          <a:xfrm>
            <a:off x="4866804" y="3239210"/>
            <a:ext cx="1377762" cy="253339"/>
          </a:xfrm>
          <a:prstGeom prst="rect">
            <a:avLst/>
          </a:prstGeom>
          <a:noFill/>
        </p:spPr>
        <p:txBody>
          <a:bodyPr wrap="square">
            <a:spAutoFit/>
          </a:bodyPr>
          <a:lstStyle/>
          <a:p>
            <a:pPr marL="0" lvl="1">
              <a:lnSpc>
                <a:spcPct val="107000"/>
              </a:lnSpc>
            </a:pPr>
            <a:r>
              <a:rPr lang="de-DE" sz="1050" b="1" kern="100">
                <a:solidFill>
                  <a:schemeClr val="tx2"/>
                </a:solidFill>
                <a:ea typeface="Calibri" panose="020F0502020204030204" pitchFamily="34" charset="0"/>
                <a:cs typeface="Times New Roman" panose="02020603050405020304" pitchFamily="18" charset="0"/>
              </a:rPr>
              <a:t>29,3 kg/m</a:t>
            </a:r>
            <a:r>
              <a:rPr lang="de-DE" sz="1050" b="1" kern="100" baseline="30000">
                <a:solidFill>
                  <a:schemeClr val="tx2"/>
                </a:solidFill>
                <a:ea typeface="Calibri" panose="020F0502020204030204" pitchFamily="34" charset="0"/>
                <a:cs typeface="Times New Roman" panose="02020603050405020304" pitchFamily="18" charset="0"/>
              </a:rPr>
              <a:t>2 </a:t>
            </a:r>
            <a:r>
              <a:rPr lang="de-DE" sz="1050" kern="100">
                <a:ea typeface="Calibri" panose="020F0502020204030204" pitchFamily="34" charset="0"/>
                <a:cs typeface="Times New Roman" panose="02020603050405020304" pitchFamily="18" charset="0"/>
              </a:rPr>
              <a:t>(</a:t>
            </a:r>
            <a:r>
              <a:rPr lang="de-DE" sz="1050" kern="100">
                <a:cs typeface="Times New Roman" panose="02020603050405020304" pitchFamily="18" charset="0"/>
              </a:rPr>
              <a:t>± </a:t>
            </a:r>
            <a:r>
              <a:rPr lang="de-DE" sz="1050" kern="100">
                <a:ea typeface="Calibri" panose="020F0502020204030204" pitchFamily="34" charset="0"/>
                <a:cs typeface="Times New Roman" panose="02020603050405020304" pitchFamily="18" charset="0"/>
              </a:rPr>
              <a:t>6,1)</a:t>
            </a:r>
          </a:p>
        </p:txBody>
      </p:sp>
      <p:pic>
        <p:nvPicPr>
          <p:cNvPr id="88" name="Grafik 87" descr="Mann mit Stock mit einfarbiger Füllung">
            <a:extLst>
              <a:ext uri="{FF2B5EF4-FFF2-40B4-BE49-F238E27FC236}">
                <a16:creationId xmlns:a16="http://schemas.microsoft.com/office/drawing/2014/main" id="{E3747CD2-F779-8B00-F732-74D8F6BC034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64453" y="2686390"/>
            <a:ext cx="378000" cy="378000"/>
          </a:xfrm>
          <a:prstGeom prst="rect">
            <a:avLst/>
          </a:prstGeom>
        </p:spPr>
      </p:pic>
      <p:sp>
        <p:nvSpPr>
          <p:cNvPr id="89" name="Textfeld 88">
            <a:extLst>
              <a:ext uri="{FF2B5EF4-FFF2-40B4-BE49-F238E27FC236}">
                <a16:creationId xmlns:a16="http://schemas.microsoft.com/office/drawing/2014/main" id="{1ADEBD09-4CC9-D938-2A6A-9B0DB692B3C8}"/>
              </a:ext>
            </a:extLst>
          </p:cNvPr>
          <p:cNvSpPr txBox="1"/>
          <p:nvPr/>
        </p:nvSpPr>
        <p:spPr>
          <a:xfrm>
            <a:off x="4866804" y="2760215"/>
            <a:ext cx="1377762" cy="253339"/>
          </a:xfrm>
          <a:prstGeom prst="rect">
            <a:avLst/>
          </a:prstGeom>
          <a:noFill/>
        </p:spPr>
        <p:txBody>
          <a:bodyPr wrap="square">
            <a:spAutoFit/>
          </a:bodyPr>
          <a:lstStyle/>
          <a:p>
            <a:pPr marL="0" lvl="1">
              <a:lnSpc>
                <a:spcPct val="107000"/>
              </a:lnSpc>
            </a:pPr>
            <a:r>
              <a:rPr lang="de-DE" sz="1050" b="1" kern="100">
                <a:solidFill>
                  <a:schemeClr val="tx2"/>
                </a:solidFill>
                <a:ea typeface="Calibri" panose="020F0502020204030204" pitchFamily="34" charset="0"/>
                <a:cs typeface="Times New Roman" panose="02020603050405020304" pitchFamily="18" charset="0"/>
              </a:rPr>
              <a:t>65,1 Jahre</a:t>
            </a:r>
            <a:r>
              <a:rPr lang="de-DE" sz="1050" b="1" kern="100" baseline="30000">
                <a:solidFill>
                  <a:schemeClr val="tx2"/>
                </a:solidFill>
                <a:ea typeface="Calibri" panose="020F0502020204030204" pitchFamily="34" charset="0"/>
                <a:cs typeface="Times New Roman" panose="02020603050405020304" pitchFamily="18" charset="0"/>
              </a:rPr>
              <a:t> </a:t>
            </a:r>
            <a:r>
              <a:rPr lang="de-DE" sz="1050" kern="100">
                <a:ea typeface="Calibri" panose="020F0502020204030204" pitchFamily="34" charset="0"/>
                <a:cs typeface="Times New Roman" panose="02020603050405020304" pitchFamily="18" charset="0"/>
              </a:rPr>
              <a:t>(</a:t>
            </a:r>
            <a:r>
              <a:rPr lang="de-DE" sz="1050" kern="100">
                <a:cs typeface="Times New Roman" panose="02020603050405020304" pitchFamily="18" charset="0"/>
              </a:rPr>
              <a:t>± 14,5</a:t>
            </a:r>
            <a:r>
              <a:rPr lang="de-DE" sz="1050" kern="100">
                <a:ea typeface="Calibri" panose="020F0502020204030204" pitchFamily="34" charset="0"/>
                <a:cs typeface="Times New Roman" panose="02020603050405020304" pitchFamily="18" charset="0"/>
              </a:rPr>
              <a:t>)</a:t>
            </a:r>
          </a:p>
        </p:txBody>
      </p:sp>
      <p:sp>
        <p:nvSpPr>
          <p:cNvPr id="91" name="Textfeld 90">
            <a:extLst>
              <a:ext uri="{FF2B5EF4-FFF2-40B4-BE49-F238E27FC236}">
                <a16:creationId xmlns:a16="http://schemas.microsoft.com/office/drawing/2014/main" id="{773D8DA6-23AE-104F-7D89-41A6B312A15F}"/>
              </a:ext>
            </a:extLst>
          </p:cNvPr>
          <p:cNvSpPr txBox="1"/>
          <p:nvPr/>
        </p:nvSpPr>
        <p:spPr>
          <a:xfrm>
            <a:off x="4158084" y="4195321"/>
            <a:ext cx="702000" cy="256289"/>
          </a:xfrm>
          <a:prstGeom prst="rect">
            <a:avLst/>
          </a:prstGeom>
          <a:noFill/>
        </p:spPr>
        <p:txBody>
          <a:bodyPr wrap="square">
            <a:spAutoFit/>
          </a:bodyPr>
          <a:lstStyle/>
          <a:p>
            <a:r>
              <a:rPr lang="de-DE" sz="1050" kern="100">
                <a:latin typeface="+mj-lt"/>
                <a:ea typeface="Calibri" panose="020F0502020204030204" pitchFamily="34" charset="0"/>
                <a:cs typeface="Times New Roman" panose="02020603050405020304" pitchFamily="18" charset="0"/>
              </a:rPr>
              <a:t>Weiblich </a:t>
            </a:r>
            <a:endParaRPr lang="de-DE" sz="1050">
              <a:latin typeface="+mj-lt"/>
            </a:endParaRPr>
          </a:p>
        </p:txBody>
      </p:sp>
      <p:sp>
        <p:nvSpPr>
          <p:cNvPr id="92" name="Textfeld 91">
            <a:extLst>
              <a:ext uri="{FF2B5EF4-FFF2-40B4-BE49-F238E27FC236}">
                <a16:creationId xmlns:a16="http://schemas.microsoft.com/office/drawing/2014/main" id="{61469BB6-187D-E9CA-93AB-9A388FFAD789}"/>
              </a:ext>
            </a:extLst>
          </p:cNvPr>
          <p:cNvSpPr txBox="1"/>
          <p:nvPr/>
        </p:nvSpPr>
        <p:spPr>
          <a:xfrm>
            <a:off x="4876481" y="4195947"/>
            <a:ext cx="984345" cy="252633"/>
          </a:xfrm>
          <a:prstGeom prst="rect">
            <a:avLst/>
          </a:prstGeom>
          <a:noFill/>
        </p:spPr>
        <p:txBody>
          <a:bodyPr wrap="square">
            <a:spAutoFit/>
          </a:bodyPr>
          <a:lstStyle/>
          <a:p>
            <a:pPr marL="0" lvl="1">
              <a:lnSpc>
                <a:spcPct val="107000"/>
              </a:lnSpc>
            </a:pPr>
            <a:r>
              <a:rPr lang="de-DE" sz="1050" b="1" kern="100">
                <a:solidFill>
                  <a:schemeClr val="tx2"/>
                </a:solidFill>
                <a:ea typeface="Calibri" panose="020F0502020204030204" pitchFamily="34" charset="0"/>
                <a:cs typeface="Times New Roman" panose="02020603050405020304" pitchFamily="18" charset="0"/>
              </a:rPr>
              <a:t>52%</a:t>
            </a:r>
            <a:endParaRPr lang="de-DE" sz="1050" kern="100">
              <a:ea typeface="Calibri" panose="020F0502020204030204" pitchFamily="34" charset="0"/>
              <a:cs typeface="Times New Roman" panose="02020603050405020304" pitchFamily="18" charset="0"/>
            </a:endParaRPr>
          </a:p>
        </p:txBody>
      </p:sp>
      <p:pic>
        <p:nvPicPr>
          <p:cNvPr id="94" name="Grafik 93" descr="Weiblich mit einfarbiger Füllung">
            <a:extLst>
              <a:ext uri="{FF2B5EF4-FFF2-40B4-BE49-F238E27FC236}">
                <a16:creationId xmlns:a16="http://schemas.microsoft.com/office/drawing/2014/main" id="{14A6489B-0105-A699-8305-1EA525B9861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4130" y="4129364"/>
            <a:ext cx="378000" cy="378000"/>
          </a:xfrm>
          <a:prstGeom prst="rect">
            <a:avLst/>
          </a:prstGeom>
        </p:spPr>
      </p:pic>
      <p:grpSp>
        <p:nvGrpSpPr>
          <p:cNvPr id="43" name="Gruppieren 42">
            <a:extLst>
              <a:ext uri="{FF2B5EF4-FFF2-40B4-BE49-F238E27FC236}">
                <a16:creationId xmlns:a16="http://schemas.microsoft.com/office/drawing/2014/main" id="{7F86B40C-6FD4-4348-581F-B672973F8335}"/>
              </a:ext>
            </a:extLst>
          </p:cNvPr>
          <p:cNvGrpSpPr/>
          <p:nvPr/>
        </p:nvGrpSpPr>
        <p:grpSpPr>
          <a:xfrm rot="21122404">
            <a:off x="2922698" y="2095066"/>
            <a:ext cx="1980804" cy="358678"/>
            <a:chOff x="4825132" y="1541441"/>
            <a:chExt cx="1954129" cy="550624"/>
          </a:xfrm>
        </p:grpSpPr>
        <p:sp>
          <p:nvSpPr>
            <p:cNvPr id="19" name="Freeform 5">
              <a:extLst>
                <a:ext uri="{FF2B5EF4-FFF2-40B4-BE49-F238E27FC236}">
                  <a16:creationId xmlns:a16="http://schemas.microsoft.com/office/drawing/2014/main" id="{0BB22C8E-5097-7FA3-72FA-A34EC705B4FF}"/>
                </a:ext>
              </a:extLst>
            </p:cNvPr>
            <p:cNvSpPr>
              <a:spLocks noEditPoints="1"/>
            </p:cNvSpPr>
            <p:nvPr/>
          </p:nvSpPr>
          <p:spPr bwMode="auto">
            <a:xfrm>
              <a:off x="4871791" y="1541441"/>
              <a:ext cx="1907470" cy="492678"/>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endParaRPr lang="de-DE"/>
            </a:p>
          </p:txBody>
        </p:sp>
        <p:sp>
          <p:nvSpPr>
            <p:cNvPr id="13" name="Freeform 5">
              <a:extLst>
                <a:ext uri="{FF2B5EF4-FFF2-40B4-BE49-F238E27FC236}">
                  <a16:creationId xmlns:a16="http://schemas.microsoft.com/office/drawing/2014/main" id="{A0D6DFCE-7D4B-90F0-9457-C25975129BF6}"/>
                </a:ext>
              </a:extLst>
            </p:cNvPr>
            <p:cNvSpPr>
              <a:spLocks noEditPoints="1"/>
            </p:cNvSpPr>
            <p:nvPr/>
          </p:nvSpPr>
          <p:spPr bwMode="auto">
            <a:xfrm>
              <a:off x="4825132" y="1599387"/>
              <a:ext cx="1907470" cy="492678"/>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de-DE"/>
            </a:p>
          </p:txBody>
        </p:sp>
        <p:sp>
          <p:nvSpPr>
            <p:cNvPr id="18" name="Textfeld 17">
              <a:extLst>
                <a:ext uri="{FF2B5EF4-FFF2-40B4-BE49-F238E27FC236}">
                  <a16:creationId xmlns:a16="http://schemas.microsoft.com/office/drawing/2014/main" id="{6B7DA3BA-5B75-4930-9EB4-4F84B692233D}"/>
                </a:ext>
              </a:extLst>
            </p:cNvPr>
            <p:cNvSpPr txBox="1"/>
            <p:nvPr/>
          </p:nvSpPr>
          <p:spPr>
            <a:xfrm rot="21568754">
              <a:off x="4944408" y="1592671"/>
              <a:ext cx="1640133" cy="496106"/>
            </a:xfrm>
            <a:prstGeom prst="rect">
              <a:avLst/>
            </a:prstGeom>
            <a:noFill/>
          </p:spPr>
          <p:txBody>
            <a:bodyPr wrap="square">
              <a:spAutoFit/>
            </a:bodyPr>
            <a:lstStyle/>
            <a:p>
              <a:pPr algn="ctr" fontAlgn="auto">
                <a:lnSpc>
                  <a:spcPct val="100000"/>
                </a:lnSpc>
                <a:spcBef>
                  <a:spcPts val="0"/>
                </a:spcBef>
                <a:spcAft>
                  <a:spcPts val="0"/>
                </a:spcAft>
              </a:pPr>
              <a:r>
                <a:rPr lang="de-DE" sz="1500" b="1">
                  <a:solidFill>
                    <a:schemeClr val="bg1"/>
                  </a:solidFill>
                </a:rPr>
                <a:t>Risikokollektiv</a:t>
              </a:r>
            </a:p>
          </p:txBody>
        </p:sp>
      </p:grpSp>
      <p:sp>
        <p:nvSpPr>
          <p:cNvPr id="7" name="Rechteck: abgerundete Ecken 6">
            <a:extLst>
              <a:ext uri="{FF2B5EF4-FFF2-40B4-BE49-F238E27FC236}">
                <a16:creationId xmlns:a16="http://schemas.microsoft.com/office/drawing/2014/main" id="{FA21CEF2-4491-5B7C-639A-6017041C4FDB}"/>
              </a:ext>
            </a:extLst>
          </p:cNvPr>
          <p:cNvSpPr/>
          <p:nvPr/>
        </p:nvSpPr>
        <p:spPr>
          <a:xfrm>
            <a:off x="548851" y="5039943"/>
            <a:ext cx="8310245" cy="270000"/>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rgbClr val="FFFFFF"/>
                </a:solidFill>
                <a:latin typeface="Arial Nova Light" panose="020B0304020202020204" pitchFamily="34" charset="0"/>
              </a:rPr>
              <a:t>Das </a:t>
            </a:r>
            <a:r>
              <a:rPr lang="de-DE" sz="1200" b="1" err="1">
                <a:solidFill>
                  <a:srgbClr val="FFFFFF"/>
                </a:solidFill>
                <a:latin typeface="Arial Nova Light" panose="020B0304020202020204" pitchFamily="34" charset="0"/>
              </a:rPr>
              <a:t>Patient:innenkollektiv</a:t>
            </a:r>
            <a:r>
              <a:rPr lang="de-DE" sz="1200" b="1">
                <a:solidFill>
                  <a:srgbClr val="FFFFFF"/>
                </a:solidFill>
                <a:latin typeface="Arial Nova Light" panose="020B0304020202020204" pitchFamily="34" charset="0"/>
              </a:rPr>
              <a:t> der </a:t>
            </a:r>
            <a:r>
              <a:rPr lang="de-DE" sz="1200" b="1" err="1">
                <a:solidFill>
                  <a:srgbClr val="FFFFFF"/>
                </a:solidFill>
                <a:latin typeface="Arial Nova Light" panose="020B0304020202020204" pitchFamily="34" charset="0"/>
              </a:rPr>
              <a:t>InspeCKD</a:t>
            </a:r>
            <a:r>
              <a:rPr lang="de-DE" sz="1200" b="1">
                <a:solidFill>
                  <a:srgbClr val="FFFFFF"/>
                </a:solidFill>
                <a:latin typeface="Arial Nova Light" panose="020B0304020202020204" pitchFamily="34" charset="0"/>
              </a:rPr>
              <a:t>-Studie ist typisch für die hausärztliche Praxis</a:t>
            </a:r>
          </a:p>
        </p:txBody>
      </p:sp>
      <p:sp>
        <p:nvSpPr>
          <p:cNvPr id="64" name="Textfeld 63">
            <a:extLst>
              <a:ext uri="{FF2B5EF4-FFF2-40B4-BE49-F238E27FC236}">
                <a16:creationId xmlns:a16="http://schemas.microsoft.com/office/drawing/2014/main" id="{FAFD0C43-773D-7F1F-840B-2A4E324A9DE8}"/>
              </a:ext>
            </a:extLst>
          </p:cNvPr>
          <p:cNvSpPr txBox="1"/>
          <p:nvPr/>
        </p:nvSpPr>
        <p:spPr>
          <a:xfrm>
            <a:off x="6652533" y="3647650"/>
            <a:ext cx="672484" cy="276999"/>
          </a:xfrm>
          <a:prstGeom prst="rect">
            <a:avLst/>
          </a:prstGeom>
          <a:noFill/>
        </p:spPr>
        <p:txBody>
          <a:bodyPr vert="horz" wrap="square" rtlCol="0" anchor="ctr">
            <a:spAutoFit/>
          </a:bodyPr>
          <a:lstStyle/>
          <a:p>
            <a:pPr algn="ctr" fontAlgn="auto">
              <a:lnSpc>
                <a:spcPct val="100000"/>
              </a:lnSpc>
              <a:spcBef>
                <a:spcPts val="0"/>
              </a:spcBef>
              <a:spcAft>
                <a:spcPts val="0"/>
              </a:spcAft>
            </a:pPr>
            <a:r>
              <a:rPr lang="de-DE" sz="1200" b="1">
                <a:solidFill>
                  <a:schemeClr val="tx2"/>
                </a:solidFill>
              </a:rPr>
              <a:t>32,4</a:t>
            </a:r>
            <a:r>
              <a:rPr lang="de-DE" sz="900">
                <a:solidFill>
                  <a:schemeClr val="tx2"/>
                </a:solidFill>
              </a:rPr>
              <a:t>%</a:t>
            </a:r>
            <a:endParaRPr lang="de-DE" sz="1200">
              <a:solidFill>
                <a:schemeClr val="tx2"/>
              </a:solidFill>
            </a:endParaRPr>
          </a:p>
        </p:txBody>
      </p:sp>
      <p:sp>
        <p:nvSpPr>
          <p:cNvPr id="20" name="Textfeld 19">
            <a:extLst>
              <a:ext uri="{FF2B5EF4-FFF2-40B4-BE49-F238E27FC236}">
                <a16:creationId xmlns:a16="http://schemas.microsoft.com/office/drawing/2014/main" id="{A11FC100-5092-D179-8F40-0740F8B68D16}"/>
              </a:ext>
            </a:extLst>
          </p:cNvPr>
          <p:cNvSpPr txBox="1"/>
          <p:nvPr/>
        </p:nvSpPr>
        <p:spPr>
          <a:xfrm>
            <a:off x="7217194" y="3963099"/>
            <a:ext cx="1465309" cy="409664"/>
          </a:xfrm>
          <a:prstGeom prst="rect">
            <a:avLst/>
          </a:prstGeom>
          <a:noFill/>
        </p:spPr>
        <p:txBody>
          <a:bodyPr wrap="square" anchor="ctr">
            <a:spAutoFit/>
          </a:bodyPr>
          <a:lstStyle/>
          <a:p>
            <a:r>
              <a:rPr lang="de-DE" sz="975" kern="100" err="1">
                <a:latin typeface="+mj-lt"/>
                <a:ea typeface="Calibri" panose="020F0502020204030204" pitchFamily="34" charset="0"/>
                <a:cs typeface="Times New Roman" panose="02020603050405020304" pitchFamily="18" charset="0"/>
              </a:rPr>
              <a:t>Hochrisikopatient:innen</a:t>
            </a:r>
            <a:r>
              <a:rPr lang="de-DE" sz="975" kern="100">
                <a:latin typeface="+mj-lt"/>
                <a:ea typeface="Calibri" panose="020F0502020204030204" pitchFamily="34" charset="0"/>
                <a:cs typeface="Times New Roman" panose="02020603050405020304" pitchFamily="18" charset="0"/>
              </a:rPr>
              <a:t> (AH + CVD + DM)</a:t>
            </a:r>
            <a:endParaRPr lang="de-DE" sz="975">
              <a:latin typeface="+mj-lt"/>
            </a:endParaRPr>
          </a:p>
        </p:txBody>
      </p:sp>
      <p:sp>
        <p:nvSpPr>
          <p:cNvPr id="22" name="Textfeld 21">
            <a:extLst>
              <a:ext uri="{FF2B5EF4-FFF2-40B4-BE49-F238E27FC236}">
                <a16:creationId xmlns:a16="http://schemas.microsoft.com/office/drawing/2014/main" id="{8683BD47-C3D2-B033-16C2-36213A96F81E}"/>
              </a:ext>
            </a:extLst>
          </p:cNvPr>
          <p:cNvSpPr txBox="1"/>
          <p:nvPr/>
        </p:nvSpPr>
        <p:spPr>
          <a:xfrm>
            <a:off x="6652533" y="4014994"/>
            <a:ext cx="672484" cy="276999"/>
          </a:xfrm>
          <a:prstGeom prst="rect">
            <a:avLst/>
          </a:prstGeom>
          <a:noFill/>
        </p:spPr>
        <p:txBody>
          <a:bodyPr vert="horz" wrap="square" rtlCol="0" anchor="ctr">
            <a:spAutoFit/>
          </a:bodyPr>
          <a:lstStyle/>
          <a:p>
            <a:pPr algn="ctr" fontAlgn="auto">
              <a:lnSpc>
                <a:spcPct val="100000"/>
              </a:lnSpc>
              <a:spcBef>
                <a:spcPts val="0"/>
              </a:spcBef>
              <a:spcAft>
                <a:spcPts val="0"/>
              </a:spcAft>
            </a:pPr>
            <a:r>
              <a:rPr lang="de-DE" sz="1200" b="1">
                <a:solidFill>
                  <a:schemeClr val="tx2"/>
                </a:solidFill>
              </a:rPr>
              <a:t>7,5</a:t>
            </a:r>
            <a:r>
              <a:rPr lang="de-DE" sz="900">
                <a:solidFill>
                  <a:schemeClr val="tx2"/>
                </a:solidFill>
              </a:rPr>
              <a:t>%</a:t>
            </a:r>
            <a:endParaRPr lang="de-DE" sz="1200">
              <a:solidFill>
                <a:schemeClr val="tx2"/>
              </a:solidFill>
            </a:endParaRPr>
          </a:p>
        </p:txBody>
      </p:sp>
      <p:grpSp>
        <p:nvGrpSpPr>
          <p:cNvPr id="28" name="Group 34">
            <a:extLst>
              <a:ext uri="{FF2B5EF4-FFF2-40B4-BE49-F238E27FC236}">
                <a16:creationId xmlns:a16="http://schemas.microsoft.com/office/drawing/2014/main" id="{063F6594-DAAB-23A9-7F88-078501C10D9C}"/>
              </a:ext>
            </a:extLst>
          </p:cNvPr>
          <p:cNvGrpSpPr/>
          <p:nvPr/>
        </p:nvGrpSpPr>
        <p:grpSpPr>
          <a:xfrm>
            <a:off x="3802388" y="4637180"/>
            <a:ext cx="270000" cy="189000"/>
            <a:chOff x="912486" y="2266162"/>
            <a:chExt cx="422265" cy="297489"/>
          </a:xfrm>
          <a:solidFill>
            <a:schemeClr val="tx2"/>
          </a:solidFill>
        </p:grpSpPr>
        <p:sp>
          <p:nvSpPr>
            <p:cNvPr id="29" name="Freeform: Shape 14">
              <a:extLst>
                <a:ext uri="{FF2B5EF4-FFF2-40B4-BE49-F238E27FC236}">
                  <a16:creationId xmlns:a16="http://schemas.microsoft.com/office/drawing/2014/main" id="{4DA8D626-93A9-669F-D1F1-F28FFEAA9861}"/>
                </a:ext>
              </a:extLst>
            </p:cNvPr>
            <p:cNvSpPr/>
            <p:nvPr/>
          </p:nvSpPr>
          <p:spPr>
            <a:xfrm>
              <a:off x="912486" y="2307011"/>
              <a:ext cx="158428" cy="256640"/>
            </a:xfrm>
            <a:custGeom>
              <a:avLst/>
              <a:gdLst>
                <a:gd name="connsiteX0" fmla="*/ 79434 w 158428"/>
                <a:gd name="connsiteY0" fmla="*/ 113339 h 256640"/>
                <a:gd name="connsiteX1" fmla="*/ 45371 w 158428"/>
                <a:gd name="connsiteY1" fmla="*/ 79275 h 256640"/>
                <a:gd name="connsiteX2" fmla="*/ 79434 w 158428"/>
                <a:gd name="connsiteY2" fmla="*/ 45212 h 256640"/>
                <a:gd name="connsiteX3" fmla="*/ 113498 w 158428"/>
                <a:gd name="connsiteY3" fmla="*/ 79275 h 256640"/>
                <a:gd name="connsiteX4" fmla="*/ 113498 w 158428"/>
                <a:gd name="connsiteY4" fmla="*/ 79275 h 256640"/>
                <a:gd name="connsiteX5" fmla="*/ 79434 w 158428"/>
                <a:gd name="connsiteY5" fmla="*/ 113339 h 256640"/>
                <a:gd name="connsiteX6" fmla="*/ 79434 w 158428"/>
                <a:gd name="connsiteY6" fmla="*/ 113339 h 256640"/>
                <a:gd name="connsiteX7" fmla="*/ 79434 w 158428"/>
                <a:gd name="connsiteY7" fmla="*/ 113339 h 256640"/>
                <a:gd name="connsiteX8" fmla="*/ 79434 w 158428"/>
                <a:gd name="connsiteY8" fmla="*/ 0 h 256640"/>
                <a:gd name="connsiteX9" fmla="*/ 13784 w 158428"/>
                <a:gd name="connsiteY9" fmla="*/ 34683 h 256640"/>
                <a:gd name="connsiteX10" fmla="*/ 5733 w 158428"/>
                <a:gd name="connsiteY10" fmla="*/ 108384 h 256640"/>
                <a:gd name="connsiteX11" fmla="*/ 41655 w 158428"/>
                <a:gd name="connsiteY11" fmla="*/ 187660 h 256640"/>
                <a:gd name="connsiteX12" fmla="*/ 72622 w 158428"/>
                <a:gd name="connsiteY12" fmla="*/ 252690 h 256640"/>
                <a:gd name="connsiteX13" fmla="*/ 83150 w 158428"/>
                <a:gd name="connsiteY13" fmla="*/ 255787 h 256640"/>
                <a:gd name="connsiteX14" fmla="*/ 86247 w 158428"/>
                <a:gd name="connsiteY14" fmla="*/ 252690 h 256640"/>
                <a:gd name="connsiteX15" fmla="*/ 117214 w 158428"/>
                <a:gd name="connsiteY15" fmla="*/ 187660 h 256640"/>
                <a:gd name="connsiteX16" fmla="*/ 153136 w 158428"/>
                <a:gd name="connsiteY16" fmla="*/ 108384 h 256640"/>
                <a:gd name="connsiteX17" fmla="*/ 145084 w 158428"/>
                <a:gd name="connsiteY17" fmla="*/ 34683 h 256640"/>
                <a:gd name="connsiteX18" fmla="*/ 79434 w 158428"/>
                <a:gd name="connsiteY18" fmla="*/ 0 h 256640"/>
                <a:gd name="connsiteX19" fmla="*/ 79434 w 158428"/>
                <a:gd name="connsiteY19" fmla="*/ 0 h 2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8428" h="256640">
                  <a:moveTo>
                    <a:pt x="79434" y="113339"/>
                  </a:moveTo>
                  <a:cubicBezTo>
                    <a:pt x="60854" y="113339"/>
                    <a:pt x="45371" y="97855"/>
                    <a:pt x="45371" y="79275"/>
                  </a:cubicBezTo>
                  <a:cubicBezTo>
                    <a:pt x="45371" y="60695"/>
                    <a:pt x="60854" y="45212"/>
                    <a:pt x="79434" y="45212"/>
                  </a:cubicBezTo>
                  <a:cubicBezTo>
                    <a:pt x="98014" y="45212"/>
                    <a:pt x="113498" y="60695"/>
                    <a:pt x="113498" y="79275"/>
                  </a:cubicBezTo>
                  <a:cubicBezTo>
                    <a:pt x="113498" y="79275"/>
                    <a:pt x="113498" y="79275"/>
                    <a:pt x="113498" y="79275"/>
                  </a:cubicBezTo>
                  <a:cubicBezTo>
                    <a:pt x="113498" y="97855"/>
                    <a:pt x="98014" y="113339"/>
                    <a:pt x="79434" y="113339"/>
                  </a:cubicBezTo>
                  <a:cubicBezTo>
                    <a:pt x="79434" y="113339"/>
                    <a:pt x="79434" y="113339"/>
                    <a:pt x="79434" y="113339"/>
                  </a:cubicBezTo>
                  <a:lnTo>
                    <a:pt x="79434" y="113339"/>
                  </a:lnTo>
                  <a:close/>
                  <a:moveTo>
                    <a:pt x="79434" y="0"/>
                  </a:moveTo>
                  <a:cubicBezTo>
                    <a:pt x="53422" y="0"/>
                    <a:pt x="28648" y="13006"/>
                    <a:pt x="13784" y="34683"/>
                  </a:cubicBezTo>
                  <a:cubicBezTo>
                    <a:pt x="-1080" y="56360"/>
                    <a:pt x="-4176" y="84230"/>
                    <a:pt x="5733" y="108384"/>
                  </a:cubicBezTo>
                  <a:lnTo>
                    <a:pt x="41655" y="187660"/>
                  </a:lnTo>
                  <a:lnTo>
                    <a:pt x="72622" y="252690"/>
                  </a:lnTo>
                  <a:cubicBezTo>
                    <a:pt x="74480" y="256406"/>
                    <a:pt x="79434" y="257645"/>
                    <a:pt x="83150" y="255787"/>
                  </a:cubicBezTo>
                  <a:cubicBezTo>
                    <a:pt x="84389" y="255167"/>
                    <a:pt x="85628" y="253929"/>
                    <a:pt x="86247" y="252690"/>
                  </a:cubicBezTo>
                  <a:lnTo>
                    <a:pt x="117214" y="187660"/>
                  </a:lnTo>
                  <a:lnTo>
                    <a:pt x="153136" y="108384"/>
                  </a:lnTo>
                  <a:cubicBezTo>
                    <a:pt x="162426" y="84230"/>
                    <a:pt x="159329" y="56360"/>
                    <a:pt x="145084" y="34683"/>
                  </a:cubicBezTo>
                  <a:cubicBezTo>
                    <a:pt x="130220" y="13006"/>
                    <a:pt x="105446" y="0"/>
                    <a:pt x="79434" y="0"/>
                  </a:cubicBezTo>
                  <a:lnTo>
                    <a:pt x="79434" y="0"/>
                  </a:lnTo>
                  <a:close/>
                </a:path>
              </a:pathLst>
            </a:custGeom>
            <a:grpFill/>
            <a:ln w="6152" cap="flat">
              <a:noFill/>
              <a:prstDash val="solid"/>
              <a:miter/>
            </a:ln>
          </p:spPr>
          <p:txBody>
            <a:bodyPr rtlCol="0" anchor="ctr"/>
            <a:lstStyle/>
            <a:p>
              <a:endParaRPr lang="de-DE"/>
            </a:p>
          </p:txBody>
        </p:sp>
        <p:sp>
          <p:nvSpPr>
            <p:cNvPr id="30" name="Oval 15">
              <a:extLst>
                <a:ext uri="{FF2B5EF4-FFF2-40B4-BE49-F238E27FC236}">
                  <a16:creationId xmlns:a16="http://schemas.microsoft.com/office/drawing/2014/main" id="{441CC53D-55A2-2344-0A2E-1E2D741D9274}"/>
                </a:ext>
              </a:extLst>
            </p:cNvPr>
            <p:cNvSpPr/>
            <p:nvPr/>
          </p:nvSpPr>
          <p:spPr>
            <a:xfrm>
              <a:off x="1043156" y="2528565"/>
              <a:ext cx="33782" cy="33782"/>
            </a:xfrm>
            <a:prstGeom prst="ellipse">
              <a:avLst/>
            </a:prstGeom>
            <a:grpFill/>
            <a:ln w="6152" cap="flat">
              <a:noFill/>
              <a:prstDash val="solid"/>
              <a:miter/>
            </a:ln>
          </p:spPr>
          <p:txBody>
            <a:bodyPr rtlCol="0" anchor="ctr"/>
            <a:lstStyle/>
            <a:p>
              <a:endParaRPr lang="de-DE"/>
            </a:p>
          </p:txBody>
        </p:sp>
        <p:sp>
          <p:nvSpPr>
            <p:cNvPr id="31" name="Oval 16">
              <a:extLst>
                <a:ext uri="{FF2B5EF4-FFF2-40B4-BE49-F238E27FC236}">
                  <a16:creationId xmlns:a16="http://schemas.microsoft.com/office/drawing/2014/main" id="{3E8FBCFC-5C49-B73F-8E98-0C952300DDAB}"/>
                </a:ext>
              </a:extLst>
            </p:cNvPr>
            <p:cNvSpPr/>
            <p:nvPr/>
          </p:nvSpPr>
          <p:spPr>
            <a:xfrm>
              <a:off x="1105737" y="2527974"/>
              <a:ext cx="34345" cy="34345"/>
            </a:xfrm>
            <a:prstGeom prst="ellipse">
              <a:avLst/>
            </a:prstGeom>
            <a:grpFill/>
            <a:ln w="6152" cap="flat">
              <a:noFill/>
              <a:prstDash val="solid"/>
              <a:miter/>
            </a:ln>
          </p:spPr>
          <p:txBody>
            <a:bodyPr rtlCol="0" anchor="ctr"/>
            <a:lstStyle/>
            <a:p>
              <a:endParaRPr lang="de-DE"/>
            </a:p>
          </p:txBody>
        </p:sp>
        <p:sp>
          <p:nvSpPr>
            <p:cNvPr id="32" name="Oval 17">
              <a:extLst>
                <a:ext uri="{FF2B5EF4-FFF2-40B4-BE49-F238E27FC236}">
                  <a16:creationId xmlns:a16="http://schemas.microsoft.com/office/drawing/2014/main" id="{9692D0C1-5E5E-FE40-8AF7-C6CDBD045160}"/>
                </a:ext>
              </a:extLst>
            </p:cNvPr>
            <p:cNvSpPr/>
            <p:nvPr/>
          </p:nvSpPr>
          <p:spPr>
            <a:xfrm>
              <a:off x="1166517" y="2524342"/>
              <a:ext cx="36034" cy="36034"/>
            </a:xfrm>
            <a:prstGeom prst="ellipse">
              <a:avLst/>
            </a:prstGeom>
            <a:grpFill/>
            <a:ln w="6152" cap="flat">
              <a:noFill/>
              <a:prstDash val="solid"/>
              <a:miter/>
            </a:ln>
          </p:spPr>
          <p:txBody>
            <a:bodyPr rtlCol="0" anchor="ctr"/>
            <a:lstStyle/>
            <a:p>
              <a:endParaRPr lang="de-DE"/>
            </a:p>
          </p:txBody>
        </p:sp>
        <p:sp>
          <p:nvSpPr>
            <p:cNvPr id="33" name="Oval 18">
              <a:extLst>
                <a:ext uri="{FF2B5EF4-FFF2-40B4-BE49-F238E27FC236}">
                  <a16:creationId xmlns:a16="http://schemas.microsoft.com/office/drawing/2014/main" id="{1A21C182-4DE3-AD27-C123-4DE7C0C9C4BC}"/>
                </a:ext>
              </a:extLst>
            </p:cNvPr>
            <p:cNvSpPr/>
            <p:nvPr/>
          </p:nvSpPr>
          <p:spPr>
            <a:xfrm>
              <a:off x="1226790" y="2515221"/>
              <a:ext cx="39975" cy="39412"/>
            </a:xfrm>
            <a:prstGeom prst="ellipse">
              <a:avLst/>
            </a:prstGeom>
            <a:grpFill/>
            <a:ln w="6152" cap="flat">
              <a:noFill/>
              <a:prstDash val="solid"/>
              <a:miter/>
            </a:ln>
          </p:spPr>
          <p:txBody>
            <a:bodyPr rtlCol="0" anchor="ctr"/>
            <a:lstStyle/>
            <a:p>
              <a:endParaRPr lang="de-DE"/>
            </a:p>
          </p:txBody>
        </p:sp>
        <p:sp>
          <p:nvSpPr>
            <p:cNvPr id="34" name="Oval 19">
              <a:extLst>
                <a:ext uri="{FF2B5EF4-FFF2-40B4-BE49-F238E27FC236}">
                  <a16:creationId xmlns:a16="http://schemas.microsoft.com/office/drawing/2014/main" id="{3415B2D5-42E4-5689-177A-EA62422CC776}"/>
                </a:ext>
              </a:extLst>
            </p:cNvPr>
            <p:cNvSpPr/>
            <p:nvPr/>
          </p:nvSpPr>
          <p:spPr>
            <a:xfrm>
              <a:off x="1282306" y="2493178"/>
              <a:ext cx="47857" cy="44479"/>
            </a:xfrm>
            <a:prstGeom prst="ellipse">
              <a:avLst/>
            </a:prstGeom>
            <a:grpFill/>
            <a:ln w="6152" cap="flat">
              <a:noFill/>
              <a:prstDash val="solid"/>
              <a:miter/>
            </a:ln>
          </p:spPr>
          <p:txBody>
            <a:bodyPr rtlCol="0" anchor="ctr"/>
            <a:lstStyle/>
            <a:p>
              <a:endParaRPr lang="de-DE"/>
            </a:p>
          </p:txBody>
        </p:sp>
        <p:sp>
          <p:nvSpPr>
            <p:cNvPr id="35" name="Oval 21">
              <a:extLst>
                <a:ext uri="{FF2B5EF4-FFF2-40B4-BE49-F238E27FC236}">
                  <a16:creationId xmlns:a16="http://schemas.microsoft.com/office/drawing/2014/main" id="{5B67917B-6993-F41D-51AD-86DDBE74434B}"/>
                </a:ext>
              </a:extLst>
            </p:cNvPr>
            <p:cNvSpPr/>
            <p:nvPr/>
          </p:nvSpPr>
          <p:spPr>
            <a:xfrm>
              <a:off x="1291961" y="2433045"/>
              <a:ext cx="42790" cy="43354"/>
            </a:xfrm>
            <a:prstGeom prst="ellipse">
              <a:avLst/>
            </a:prstGeom>
            <a:grpFill/>
            <a:ln w="6152" cap="flat">
              <a:noFill/>
              <a:prstDash val="solid"/>
              <a:miter/>
            </a:ln>
          </p:spPr>
          <p:txBody>
            <a:bodyPr rtlCol="0" anchor="ctr"/>
            <a:lstStyle/>
            <a:p>
              <a:endParaRPr lang="de-DE"/>
            </a:p>
          </p:txBody>
        </p:sp>
        <p:sp>
          <p:nvSpPr>
            <p:cNvPr id="36" name="Oval 28">
              <a:extLst>
                <a:ext uri="{FF2B5EF4-FFF2-40B4-BE49-F238E27FC236}">
                  <a16:creationId xmlns:a16="http://schemas.microsoft.com/office/drawing/2014/main" id="{F919DE4F-9D28-1F7B-D1F6-DD917240553B}"/>
                </a:ext>
              </a:extLst>
            </p:cNvPr>
            <p:cNvSpPr/>
            <p:nvPr/>
          </p:nvSpPr>
          <p:spPr>
            <a:xfrm>
              <a:off x="1245568" y="2400221"/>
              <a:ext cx="43916" cy="43354"/>
            </a:xfrm>
            <a:prstGeom prst="ellipse">
              <a:avLst/>
            </a:prstGeom>
            <a:grpFill/>
            <a:ln w="6152" cap="flat">
              <a:noFill/>
              <a:prstDash val="solid"/>
              <a:miter/>
            </a:ln>
          </p:spPr>
          <p:txBody>
            <a:bodyPr rtlCol="0" anchor="ctr"/>
            <a:lstStyle/>
            <a:p>
              <a:endParaRPr lang="de-DE"/>
            </a:p>
          </p:txBody>
        </p:sp>
        <p:sp>
          <p:nvSpPr>
            <p:cNvPr id="38" name="Oval 29">
              <a:extLst>
                <a:ext uri="{FF2B5EF4-FFF2-40B4-BE49-F238E27FC236}">
                  <a16:creationId xmlns:a16="http://schemas.microsoft.com/office/drawing/2014/main" id="{B13E4B4B-128B-7012-3336-440261AA965E}"/>
                </a:ext>
              </a:extLst>
            </p:cNvPr>
            <p:cNvSpPr/>
            <p:nvPr/>
          </p:nvSpPr>
          <p:spPr>
            <a:xfrm>
              <a:off x="1185351" y="2384006"/>
              <a:ext cx="41101" cy="41101"/>
            </a:xfrm>
            <a:prstGeom prst="ellipse">
              <a:avLst/>
            </a:prstGeom>
            <a:grpFill/>
            <a:ln w="6152" cap="flat">
              <a:noFill/>
              <a:prstDash val="solid"/>
              <a:miter/>
            </a:ln>
          </p:spPr>
          <p:txBody>
            <a:bodyPr rtlCol="0" anchor="ctr"/>
            <a:lstStyle/>
            <a:p>
              <a:endParaRPr lang="de-DE"/>
            </a:p>
          </p:txBody>
        </p:sp>
        <p:sp>
          <p:nvSpPr>
            <p:cNvPr id="39" name="Oval 30">
              <a:extLst>
                <a:ext uri="{FF2B5EF4-FFF2-40B4-BE49-F238E27FC236}">
                  <a16:creationId xmlns:a16="http://schemas.microsoft.com/office/drawing/2014/main" id="{66AF1D1B-0C4C-9C5D-2155-3255CC179768}"/>
                </a:ext>
              </a:extLst>
            </p:cNvPr>
            <p:cNvSpPr/>
            <p:nvPr/>
          </p:nvSpPr>
          <p:spPr>
            <a:xfrm>
              <a:off x="1121869" y="2363089"/>
              <a:ext cx="47295" cy="43916"/>
            </a:xfrm>
            <a:prstGeom prst="ellipse">
              <a:avLst/>
            </a:prstGeom>
            <a:grpFill/>
            <a:ln w="6152" cap="flat">
              <a:noFill/>
              <a:prstDash val="solid"/>
              <a:miter/>
            </a:ln>
          </p:spPr>
          <p:txBody>
            <a:bodyPr rtlCol="0" anchor="ctr"/>
            <a:lstStyle/>
            <a:p>
              <a:endParaRPr lang="de-DE"/>
            </a:p>
          </p:txBody>
        </p:sp>
        <p:sp>
          <p:nvSpPr>
            <p:cNvPr id="40" name="Oval 31">
              <a:extLst>
                <a:ext uri="{FF2B5EF4-FFF2-40B4-BE49-F238E27FC236}">
                  <a16:creationId xmlns:a16="http://schemas.microsoft.com/office/drawing/2014/main" id="{FD14D794-9657-C7C7-EE01-C0D56DBFDB58}"/>
                </a:ext>
              </a:extLst>
            </p:cNvPr>
            <p:cNvSpPr/>
            <p:nvPr/>
          </p:nvSpPr>
          <p:spPr>
            <a:xfrm>
              <a:off x="1112410" y="2303576"/>
              <a:ext cx="43916" cy="42790"/>
            </a:xfrm>
            <a:prstGeom prst="ellipse">
              <a:avLst/>
            </a:prstGeom>
            <a:grpFill/>
            <a:ln w="6152" cap="flat">
              <a:noFill/>
              <a:prstDash val="solid"/>
              <a:miter/>
            </a:ln>
          </p:spPr>
          <p:txBody>
            <a:bodyPr rtlCol="0" anchor="ctr"/>
            <a:lstStyle/>
            <a:p>
              <a:endParaRPr lang="de-DE"/>
            </a:p>
          </p:txBody>
        </p:sp>
        <p:sp>
          <p:nvSpPr>
            <p:cNvPr id="41" name="Oval 32">
              <a:extLst>
                <a:ext uri="{FF2B5EF4-FFF2-40B4-BE49-F238E27FC236}">
                  <a16:creationId xmlns:a16="http://schemas.microsoft.com/office/drawing/2014/main" id="{70A7B7F7-9E0A-41D0-5BB4-B200C32B9F60}"/>
                </a:ext>
              </a:extLst>
            </p:cNvPr>
            <p:cNvSpPr/>
            <p:nvPr/>
          </p:nvSpPr>
          <p:spPr>
            <a:xfrm>
              <a:off x="1163138" y="2276325"/>
              <a:ext cx="42790" cy="42790"/>
            </a:xfrm>
            <a:prstGeom prst="ellipse">
              <a:avLst/>
            </a:prstGeom>
            <a:grpFill/>
            <a:ln w="6152" cap="flat">
              <a:noFill/>
              <a:prstDash val="solid"/>
              <a:miter/>
            </a:ln>
          </p:spPr>
          <p:txBody>
            <a:bodyPr rtlCol="0" anchor="ctr"/>
            <a:lstStyle/>
            <a:p>
              <a:endParaRPr lang="de-DE"/>
            </a:p>
          </p:txBody>
        </p:sp>
        <p:sp>
          <p:nvSpPr>
            <p:cNvPr id="42" name="Oval 33">
              <a:extLst>
                <a:ext uri="{FF2B5EF4-FFF2-40B4-BE49-F238E27FC236}">
                  <a16:creationId xmlns:a16="http://schemas.microsoft.com/office/drawing/2014/main" id="{1F1AA6E5-9888-011E-D537-B2C2B9224143}"/>
                </a:ext>
              </a:extLst>
            </p:cNvPr>
            <p:cNvSpPr/>
            <p:nvPr/>
          </p:nvSpPr>
          <p:spPr>
            <a:xfrm>
              <a:off x="1226677" y="2266162"/>
              <a:ext cx="37723" cy="37723"/>
            </a:xfrm>
            <a:prstGeom prst="ellipse">
              <a:avLst/>
            </a:prstGeom>
            <a:grpFill/>
            <a:ln w="6152" cap="flat">
              <a:noFill/>
              <a:prstDash val="solid"/>
              <a:miter/>
            </a:ln>
          </p:spPr>
          <p:txBody>
            <a:bodyPr rtlCol="0" anchor="ctr"/>
            <a:lstStyle/>
            <a:p>
              <a:endParaRPr lang="de-DE"/>
            </a:p>
          </p:txBody>
        </p:sp>
      </p:grpSp>
      <p:sp>
        <p:nvSpPr>
          <p:cNvPr id="12" name="Textfeld 11">
            <a:extLst>
              <a:ext uri="{FF2B5EF4-FFF2-40B4-BE49-F238E27FC236}">
                <a16:creationId xmlns:a16="http://schemas.microsoft.com/office/drawing/2014/main" id="{8F06432B-50DC-67A5-8623-E1936DA4AF2C}"/>
              </a:ext>
            </a:extLst>
          </p:cNvPr>
          <p:cNvSpPr txBox="1"/>
          <p:nvPr/>
        </p:nvSpPr>
        <p:spPr>
          <a:xfrm>
            <a:off x="576391" y="1786132"/>
            <a:ext cx="3045255" cy="276999"/>
          </a:xfrm>
          <a:prstGeom prst="rect">
            <a:avLst/>
          </a:prstGeom>
          <a:noFill/>
        </p:spPr>
        <p:txBody>
          <a:bodyPr vert="horz" wrap="square" rtlCol="0">
            <a:spAutoFit/>
          </a:bodyPr>
          <a:lstStyle/>
          <a:p>
            <a:pPr algn="ctr" fontAlgn="auto">
              <a:lnSpc>
                <a:spcPct val="100000"/>
              </a:lnSpc>
              <a:spcBef>
                <a:spcPts val="0"/>
              </a:spcBef>
              <a:spcAft>
                <a:spcPts val="0"/>
              </a:spcAft>
            </a:pPr>
            <a:r>
              <a:rPr lang="de-DE" sz="1200" b="1">
                <a:solidFill>
                  <a:srgbClr val="000000"/>
                </a:solidFill>
              </a:rPr>
              <a:t>Große Stichprobe</a:t>
            </a:r>
          </a:p>
        </p:txBody>
      </p:sp>
      <p:sp>
        <p:nvSpPr>
          <p:cNvPr id="6" name="Freeform 16">
            <a:extLst>
              <a:ext uri="{FF2B5EF4-FFF2-40B4-BE49-F238E27FC236}">
                <a16:creationId xmlns:a16="http://schemas.microsoft.com/office/drawing/2014/main" id="{F9B2107F-0BC7-A1EE-20E1-19A9C7ADDB3D}"/>
              </a:ext>
            </a:extLst>
          </p:cNvPr>
          <p:cNvSpPr>
            <a:spLocks noChangeAspect="1" noEditPoints="1"/>
          </p:cNvSpPr>
          <p:nvPr/>
        </p:nvSpPr>
        <p:spPr bwMode="auto">
          <a:xfrm>
            <a:off x="1718695" y="2133053"/>
            <a:ext cx="620599" cy="594000"/>
          </a:xfrm>
          <a:custGeom>
            <a:avLst/>
            <a:gdLst>
              <a:gd name="T0" fmla="*/ 963 w 1316"/>
              <a:gd name="T1" fmla="*/ 83 h 1214"/>
              <a:gd name="T2" fmla="*/ 820 w 1316"/>
              <a:gd name="T3" fmla="*/ 300 h 1214"/>
              <a:gd name="T4" fmla="*/ 947 w 1316"/>
              <a:gd name="T5" fmla="*/ 181 h 1214"/>
              <a:gd name="T6" fmla="*/ 839 w 1316"/>
              <a:gd name="T7" fmla="*/ 177 h 1214"/>
              <a:gd name="T8" fmla="*/ 820 w 1316"/>
              <a:gd name="T9" fmla="*/ 300 h 1214"/>
              <a:gd name="T10" fmla="*/ 399 w 1316"/>
              <a:gd name="T11" fmla="*/ 177 h 1214"/>
              <a:gd name="T12" fmla="*/ 506 w 1316"/>
              <a:gd name="T13" fmla="*/ 181 h 1214"/>
              <a:gd name="T14" fmla="*/ 494 w 1316"/>
              <a:gd name="T15" fmla="*/ 300 h 1214"/>
              <a:gd name="T16" fmla="*/ 523 w 1316"/>
              <a:gd name="T17" fmla="*/ 83 h 1214"/>
              <a:gd name="T18" fmla="*/ 440 w 1316"/>
              <a:gd name="T19" fmla="*/ 167 h 1214"/>
              <a:gd name="T20" fmla="*/ 867 w 1316"/>
              <a:gd name="T21" fmla="*/ 1185 h 1214"/>
              <a:gd name="T22" fmla="*/ 658 w 1316"/>
              <a:gd name="T23" fmla="*/ 1214 h 1214"/>
              <a:gd name="T24" fmla="*/ 449 w 1316"/>
              <a:gd name="T25" fmla="*/ 1185 h 1214"/>
              <a:gd name="T26" fmla="*/ 577 w 1316"/>
              <a:gd name="T27" fmla="*/ 807 h 1214"/>
              <a:gd name="T28" fmla="*/ 969 w 1316"/>
              <a:gd name="T29" fmla="*/ 1032 h 1214"/>
              <a:gd name="T30" fmla="*/ 658 w 1316"/>
              <a:gd name="T31" fmla="*/ 786 h 1214"/>
              <a:gd name="T32" fmla="*/ 162 w 1316"/>
              <a:gd name="T33" fmla="*/ 415 h 1214"/>
              <a:gd name="T34" fmla="*/ 329 w 1316"/>
              <a:gd name="T35" fmla="*/ 582 h 1214"/>
              <a:gd name="T36" fmla="*/ 446 w 1316"/>
              <a:gd name="T37" fmla="*/ 618 h 1214"/>
              <a:gd name="T38" fmla="*/ 329 w 1316"/>
              <a:gd name="T39" fmla="*/ 623 h 1214"/>
              <a:gd name="T40" fmla="*/ 10 w 1316"/>
              <a:gd name="T41" fmla="*/ 929 h 1214"/>
              <a:gd name="T42" fmla="*/ 142 w 1316"/>
              <a:gd name="T43" fmla="*/ 987 h 1214"/>
              <a:gd name="T44" fmla="*/ 540 w 1316"/>
              <a:gd name="T45" fmla="*/ 176 h 1214"/>
              <a:gd name="T46" fmla="*/ 657 w 1316"/>
              <a:gd name="T47" fmla="*/ 293 h 1214"/>
              <a:gd name="T48" fmla="*/ 714 w 1316"/>
              <a:gd name="T49" fmla="*/ 308 h 1214"/>
              <a:gd name="T50" fmla="*/ 511 w 1316"/>
              <a:gd name="T51" fmla="*/ 330 h 1214"/>
              <a:gd name="T52" fmla="*/ 658 w 1316"/>
              <a:gd name="T53" fmla="*/ 418 h 1214"/>
              <a:gd name="T54" fmla="*/ 805 w 1316"/>
              <a:gd name="T55" fmla="*/ 330 h 1214"/>
              <a:gd name="T56" fmla="*/ 1316 w 1316"/>
              <a:gd name="T57" fmla="*/ 540 h 1214"/>
              <a:gd name="T58" fmla="*/ 1229 w 1316"/>
              <a:gd name="T59" fmla="*/ 577 h 1214"/>
              <a:gd name="T60" fmla="*/ 1188 w 1316"/>
              <a:gd name="T61" fmla="*/ 415 h 1214"/>
              <a:gd name="T62" fmla="*/ 1215 w 1316"/>
              <a:gd name="T63" fmla="*/ 176 h 1214"/>
              <a:gd name="T64" fmla="*/ 987 w 1316"/>
              <a:gd name="T65" fmla="*/ 214 h 1214"/>
              <a:gd name="T66" fmla="*/ 207 w 1316"/>
              <a:gd name="T67" fmla="*/ 574 h 1214"/>
              <a:gd name="T68" fmla="*/ 72 w 1316"/>
              <a:gd name="T69" fmla="*/ 483 h 1214"/>
              <a:gd name="T70" fmla="*/ 0 w 1316"/>
              <a:gd name="T71" fmla="*/ 465 h 1214"/>
              <a:gd name="T72" fmla="*/ 329 w 1316"/>
              <a:gd name="T73" fmla="*/ 214 h 1214"/>
              <a:gd name="T74" fmla="*/ 101 w 1316"/>
              <a:gd name="T75" fmla="*/ 176 h 1214"/>
              <a:gd name="T76" fmla="*/ 1306 w 1316"/>
              <a:gd name="T77" fmla="*/ 828 h 1214"/>
              <a:gd name="T78" fmla="*/ 1196 w 1316"/>
              <a:gd name="T79" fmla="*/ 853 h 1214"/>
              <a:gd name="T80" fmla="*/ 805 w 1316"/>
              <a:gd name="T81" fmla="*/ 771 h 1214"/>
              <a:gd name="T82" fmla="*/ 906 w 1316"/>
              <a:gd name="T83" fmla="*/ 603 h 1214"/>
              <a:gd name="T84" fmla="*/ 1306 w 1316"/>
              <a:gd name="T85" fmla="*/ 828 h 1214"/>
              <a:gd name="T86" fmla="*/ 987 w 1316"/>
              <a:gd name="T87" fmla="*/ 248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6" h="1214">
                <a:moveTo>
                  <a:pt x="797" y="83"/>
                </a:moveTo>
                <a:cubicBezTo>
                  <a:pt x="797" y="37"/>
                  <a:pt x="834" y="0"/>
                  <a:pt x="880" y="0"/>
                </a:cubicBezTo>
                <a:cubicBezTo>
                  <a:pt x="926" y="0"/>
                  <a:pt x="963" y="37"/>
                  <a:pt x="963" y="83"/>
                </a:cubicBezTo>
                <a:cubicBezTo>
                  <a:pt x="963" y="129"/>
                  <a:pt x="926" y="167"/>
                  <a:pt x="880" y="167"/>
                </a:cubicBezTo>
                <a:cubicBezTo>
                  <a:pt x="834" y="167"/>
                  <a:pt x="797" y="129"/>
                  <a:pt x="797" y="83"/>
                </a:cubicBezTo>
                <a:close/>
                <a:moveTo>
                  <a:pt x="820" y="300"/>
                </a:moveTo>
                <a:cubicBezTo>
                  <a:pt x="822" y="301"/>
                  <a:pt x="822" y="301"/>
                  <a:pt x="822" y="301"/>
                </a:cubicBezTo>
                <a:cubicBezTo>
                  <a:pt x="852" y="257"/>
                  <a:pt x="899" y="226"/>
                  <a:pt x="953" y="217"/>
                </a:cubicBezTo>
                <a:cubicBezTo>
                  <a:pt x="950" y="205"/>
                  <a:pt x="948" y="193"/>
                  <a:pt x="947" y="181"/>
                </a:cubicBezTo>
                <a:cubicBezTo>
                  <a:pt x="939" y="180"/>
                  <a:pt x="930" y="178"/>
                  <a:pt x="920" y="177"/>
                </a:cubicBezTo>
                <a:cubicBezTo>
                  <a:pt x="908" y="183"/>
                  <a:pt x="894" y="187"/>
                  <a:pt x="880" y="187"/>
                </a:cubicBezTo>
                <a:cubicBezTo>
                  <a:pt x="865" y="187"/>
                  <a:pt x="851" y="183"/>
                  <a:pt x="839" y="177"/>
                </a:cubicBezTo>
                <a:cubicBezTo>
                  <a:pt x="827" y="178"/>
                  <a:pt x="817" y="180"/>
                  <a:pt x="807" y="182"/>
                </a:cubicBezTo>
                <a:cubicBezTo>
                  <a:pt x="806" y="221"/>
                  <a:pt x="790" y="255"/>
                  <a:pt x="764" y="281"/>
                </a:cubicBezTo>
                <a:cubicBezTo>
                  <a:pt x="785" y="286"/>
                  <a:pt x="804" y="292"/>
                  <a:pt x="820" y="300"/>
                </a:cubicBezTo>
                <a:close/>
                <a:moveTo>
                  <a:pt x="363" y="217"/>
                </a:moveTo>
                <a:cubicBezTo>
                  <a:pt x="366" y="205"/>
                  <a:pt x="368" y="194"/>
                  <a:pt x="369" y="182"/>
                </a:cubicBezTo>
                <a:cubicBezTo>
                  <a:pt x="378" y="180"/>
                  <a:pt x="388" y="178"/>
                  <a:pt x="399" y="177"/>
                </a:cubicBezTo>
                <a:cubicBezTo>
                  <a:pt x="411" y="183"/>
                  <a:pt x="425" y="187"/>
                  <a:pt x="440" y="187"/>
                </a:cubicBezTo>
                <a:cubicBezTo>
                  <a:pt x="454" y="187"/>
                  <a:pt x="468" y="183"/>
                  <a:pt x="480" y="177"/>
                </a:cubicBezTo>
                <a:cubicBezTo>
                  <a:pt x="490" y="178"/>
                  <a:pt x="498" y="179"/>
                  <a:pt x="506" y="181"/>
                </a:cubicBezTo>
                <a:cubicBezTo>
                  <a:pt x="508" y="220"/>
                  <a:pt x="524" y="255"/>
                  <a:pt x="550" y="281"/>
                </a:cubicBezTo>
                <a:cubicBezTo>
                  <a:pt x="530" y="286"/>
                  <a:pt x="512" y="292"/>
                  <a:pt x="497" y="299"/>
                </a:cubicBezTo>
                <a:cubicBezTo>
                  <a:pt x="494" y="300"/>
                  <a:pt x="494" y="300"/>
                  <a:pt x="494" y="300"/>
                </a:cubicBezTo>
                <a:cubicBezTo>
                  <a:pt x="464" y="257"/>
                  <a:pt x="417" y="226"/>
                  <a:pt x="363" y="217"/>
                </a:cubicBezTo>
                <a:close/>
                <a:moveTo>
                  <a:pt x="440" y="167"/>
                </a:moveTo>
                <a:cubicBezTo>
                  <a:pt x="486" y="167"/>
                  <a:pt x="523" y="129"/>
                  <a:pt x="523" y="83"/>
                </a:cubicBezTo>
                <a:cubicBezTo>
                  <a:pt x="523" y="37"/>
                  <a:pt x="486" y="0"/>
                  <a:pt x="440" y="0"/>
                </a:cubicBezTo>
                <a:cubicBezTo>
                  <a:pt x="394" y="0"/>
                  <a:pt x="356" y="37"/>
                  <a:pt x="356" y="83"/>
                </a:cubicBezTo>
                <a:cubicBezTo>
                  <a:pt x="356" y="129"/>
                  <a:pt x="394" y="167"/>
                  <a:pt x="440" y="167"/>
                </a:cubicBezTo>
                <a:close/>
                <a:moveTo>
                  <a:pt x="969" y="1032"/>
                </a:moveTo>
                <a:cubicBezTo>
                  <a:pt x="969" y="1139"/>
                  <a:pt x="969" y="1139"/>
                  <a:pt x="969" y="1139"/>
                </a:cubicBezTo>
                <a:cubicBezTo>
                  <a:pt x="942" y="1157"/>
                  <a:pt x="907" y="1173"/>
                  <a:pt x="867" y="1185"/>
                </a:cubicBezTo>
                <a:cubicBezTo>
                  <a:pt x="867" y="1057"/>
                  <a:pt x="867" y="1057"/>
                  <a:pt x="867" y="1057"/>
                </a:cubicBezTo>
                <a:cubicBezTo>
                  <a:pt x="845" y="1191"/>
                  <a:pt x="845" y="1191"/>
                  <a:pt x="845" y="1191"/>
                </a:cubicBezTo>
                <a:cubicBezTo>
                  <a:pt x="790" y="1206"/>
                  <a:pt x="726" y="1214"/>
                  <a:pt x="658" y="1214"/>
                </a:cubicBezTo>
                <a:cubicBezTo>
                  <a:pt x="590" y="1214"/>
                  <a:pt x="526" y="1205"/>
                  <a:pt x="471" y="1191"/>
                </a:cubicBezTo>
                <a:cubicBezTo>
                  <a:pt x="449" y="1057"/>
                  <a:pt x="449" y="1057"/>
                  <a:pt x="449" y="1057"/>
                </a:cubicBezTo>
                <a:cubicBezTo>
                  <a:pt x="449" y="1185"/>
                  <a:pt x="449" y="1185"/>
                  <a:pt x="449" y="1185"/>
                </a:cubicBezTo>
                <a:cubicBezTo>
                  <a:pt x="405" y="1171"/>
                  <a:pt x="367" y="1153"/>
                  <a:pt x="339" y="1133"/>
                </a:cubicBezTo>
                <a:cubicBezTo>
                  <a:pt x="339" y="1032"/>
                  <a:pt x="339" y="1032"/>
                  <a:pt x="339" y="1032"/>
                </a:cubicBezTo>
                <a:cubicBezTo>
                  <a:pt x="339" y="925"/>
                  <a:pt x="376" y="827"/>
                  <a:pt x="577" y="807"/>
                </a:cubicBezTo>
                <a:cubicBezTo>
                  <a:pt x="601" y="819"/>
                  <a:pt x="629" y="826"/>
                  <a:pt x="658" y="826"/>
                </a:cubicBezTo>
                <a:cubicBezTo>
                  <a:pt x="687" y="826"/>
                  <a:pt x="715" y="819"/>
                  <a:pt x="740" y="807"/>
                </a:cubicBezTo>
                <a:cubicBezTo>
                  <a:pt x="943" y="827"/>
                  <a:pt x="969" y="925"/>
                  <a:pt x="969" y="1032"/>
                </a:cubicBezTo>
                <a:close/>
                <a:moveTo>
                  <a:pt x="658" y="451"/>
                </a:moveTo>
                <a:cubicBezTo>
                  <a:pt x="566" y="451"/>
                  <a:pt x="491" y="526"/>
                  <a:pt x="491" y="618"/>
                </a:cubicBezTo>
                <a:cubicBezTo>
                  <a:pt x="491" y="711"/>
                  <a:pt x="566" y="786"/>
                  <a:pt x="658" y="786"/>
                </a:cubicBezTo>
                <a:cubicBezTo>
                  <a:pt x="750" y="786"/>
                  <a:pt x="825" y="711"/>
                  <a:pt x="825" y="618"/>
                </a:cubicBezTo>
                <a:cubicBezTo>
                  <a:pt x="825" y="526"/>
                  <a:pt x="750" y="451"/>
                  <a:pt x="658" y="451"/>
                </a:cubicBezTo>
                <a:close/>
                <a:moveTo>
                  <a:pt x="162" y="415"/>
                </a:moveTo>
                <a:cubicBezTo>
                  <a:pt x="162" y="322"/>
                  <a:pt x="237" y="248"/>
                  <a:pt x="329" y="248"/>
                </a:cubicBezTo>
                <a:cubicBezTo>
                  <a:pt x="421" y="248"/>
                  <a:pt x="496" y="322"/>
                  <a:pt x="496" y="415"/>
                </a:cubicBezTo>
                <a:cubicBezTo>
                  <a:pt x="496" y="507"/>
                  <a:pt x="421" y="582"/>
                  <a:pt x="329" y="582"/>
                </a:cubicBezTo>
                <a:cubicBezTo>
                  <a:pt x="237" y="582"/>
                  <a:pt x="162" y="507"/>
                  <a:pt x="162" y="415"/>
                </a:cubicBezTo>
                <a:close/>
                <a:moveTo>
                  <a:pt x="511" y="771"/>
                </a:moveTo>
                <a:cubicBezTo>
                  <a:pt x="471" y="733"/>
                  <a:pt x="446" y="678"/>
                  <a:pt x="446" y="618"/>
                </a:cubicBezTo>
                <a:cubicBezTo>
                  <a:pt x="446" y="615"/>
                  <a:pt x="446" y="611"/>
                  <a:pt x="446" y="607"/>
                </a:cubicBezTo>
                <a:cubicBezTo>
                  <a:pt x="435" y="606"/>
                  <a:pt x="423" y="604"/>
                  <a:pt x="410" y="603"/>
                </a:cubicBezTo>
                <a:cubicBezTo>
                  <a:pt x="386" y="615"/>
                  <a:pt x="358" y="623"/>
                  <a:pt x="329" y="623"/>
                </a:cubicBezTo>
                <a:cubicBezTo>
                  <a:pt x="300" y="623"/>
                  <a:pt x="272" y="615"/>
                  <a:pt x="248" y="603"/>
                </a:cubicBezTo>
                <a:cubicBezTo>
                  <a:pt x="47" y="623"/>
                  <a:pt x="10" y="722"/>
                  <a:pt x="10" y="828"/>
                </a:cubicBezTo>
                <a:cubicBezTo>
                  <a:pt x="10" y="929"/>
                  <a:pt x="10" y="929"/>
                  <a:pt x="10" y="929"/>
                </a:cubicBezTo>
                <a:cubicBezTo>
                  <a:pt x="38" y="950"/>
                  <a:pt x="76" y="967"/>
                  <a:pt x="120" y="981"/>
                </a:cubicBezTo>
                <a:cubicBezTo>
                  <a:pt x="120" y="853"/>
                  <a:pt x="120" y="853"/>
                  <a:pt x="120" y="853"/>
                </a:cubicBezTo>
                <a:cubicBezTo>
                  <a:pt x="142" y="987"/>
                  <a:pt x="142" y="987"/>
                  <a:pt x="142" y="987"/>
                </a:cubicBezTo>
                <a:cubicBezTo>
                  <a:pt x="188" y="999"/>
                  <a:pt x="240" y="1007"/>
                  <a:pt x="295" y="1009"/>
                </a:cubicBezTo>
                <a:cubicBezTo>
                  <a:pt x="302" y="879"/>
                  <a:pt x="373" y="801"/>
                  <a:pt x="511" y="771"/>
                </a:cubicBezTo>
                <a:close/>
                <a:moveTo>
                  <a:pt x="540" y="176"/>
                </a:moveTo>
                <a:cubicBezTo>
                  <a:pt x="540" y="111"/>
                  <a:pt x="592" y="59"/>
                  <a:pt x="657" y="59"/>
                </a:cubicBezTo>
                <a:cubicBezTo>
                  <a:pt x="721" y="59"/>
                  <a:pt x="774" y="111"/>
                  <a:pt x="774" y="176"/>
                </a:cubicBezTo>
                <a:cubicBezTo>
                  <a:pt x="774" y="240"/>
                  <a:pt x="721" y="293"/>
                  <a:pt x="657" y="293"/>
                </a:cubicBezTo>
                <a:cubicBezTo>
                  <a:pt x="592" y="293"/>
                  <a:pt x="540" y="240"/>
                  <a:pt x="540" y="176"/>
                </a:cubicBezTo>
                <a:close/>
                <a:moveTo>
                  <a:pt x="805" y="330"/>
                </a:moveTo>
                <a:cubicBezTo>
                  <a:pt x="782" y="319"/>
                  <a:pt x="753" y="311"/>
                  <a:pt x="714" y="308"/>
                </a:cubicBezTo>
                <a:cubicBezTo>
                  <a:pt x="697" y="316"/>
                  <a:pt x="677" y="321"/>
                  <a:pt x="657" y="321"/>
                </a:cubicBezTo>
                <a:cubicBezTo>
                  <a:pt x="636" y="321"/>
                  <a:pt x="617" y="316"/>
                  <a:pt x="600" y="308"/>
                </a:cubicBezTo>
                <a:cubicBezTo>
                  <a:pt x="563" y="311"/>
                  <a:pt x="533" y="319"/>
                  <a:pt x="511" y="330"/>
                </a:cubicBezTo>
                <a:cubicBezTo>
                  <a:pt x="523" y="355"/>
                  <a:pt x="530" y="384"/>
                  <a:pt x="530" y="415"/>
                </a:cubicBezTo>
                <a:cubicBezTo>
                  <a:pt x="530" y="434"/>
                  <a:pt x="527" y="454"/>
                  <a:pt x="521" y="472"/>
                </a:cubicBezTo>
                <a:cubicBezTo>
                  <a:pt x="557" y="438"/>
                  <a:pt x="605" y="418"/>
                  <a:pt x="658" y="418"/>
                </a:cubicBezTo>
                <a:cubicBezTo>
                  <a:pt x="711" y="418"/>
                  <a:pt x="759" y="438"/>
                  <a:pt x="795" y="472"/>
                </a:cubicBezTo>
                <a:cubicBezTo>
                  <a:pt x="789" y="454"/>
                  <a:pt x="786" y="434"/>
                  <a:pt x="786" y="415"/>
                </a:cubicBezTo>
                <a:cubicBezTo>
                  <a:pt x="786" y="385"/>
                  <a:pt x="793" y="356"/>
                  <a:pt x="805" y="330"/>
                </a:cubicBezTo>
                <a:close/>
                <a:moveTo>
                  <a:pt x="1157" y="308"/>
                </a:moveTo>
                <a:cubicBezTo>
                  <a:pt x="1298" y="322"/>
                  <a:pt x="1316" y="391"/>
                  <a:pt x="1316" y="465"/>
                </a:cubicBezTo>
                <a:cubicBezTo>
                  <a:pt x="1316" y="540"/>
                  <a:pt x="1316" y="540"/>
                  <a:pt x="1316" y="540"/>
                </a:cubicBezTo>
                <a:cubicBezTo>
                  <a:pt x="1296" y="553"/>
                  <a:pt x="1272" y="564"/>
                  <a:pt x="1244" y="572"/>
                </a:cubicBezTo>
                <a:cubicBezTo>
                  <a:pt x="1244" y="483"/>
                  <a:pt x="1244" y="483"/>
                  <a:pt x="1244" y="483"/>
                </a:cubicBezTo>
                <a:cubicBezTo>
                  <a:pt x="1229" y="577"/>
                  <a:pt x="1229" y="577"/>
                  <a:pt x="1229" y="577"/>
                </a:cubicBezTo>
                <a:cubicBezTo>
                  <a:pt x="1210" y="582"/>
                  <a:pt x="1190" y="585"/>
                  <a:pt x="1168" y="588"/>
                </a:cubicBezTo>
                <a:cubicBezTo>
                  <a:pt x="1150" y="583"/>
                  <a:pt x="1131" y="578"/>
                  <a:pt x="1109" y="574"/>
                </a:cubicBezTo>
                <a:cubicBezTo>
                  <a:pt x="1157" y="538"/>
                  <a:pt x="1188" y="480"/>
                  <a:pt x="1188" y="415"/>
                </a:cubicBezTo>
                <a:cubicBezTo>
                  <a:pt x="1188" y="375"/>
                  <a:pt x="1177" y="339"/>
                  <a:pt x="1157" y="308"/>
                </a:cubicBezTo>
                <a:close/>
                <a:moveTo>
                  <a:pt x="1140" y="285"/>
                </a:moveTo>
                <a:cubicBezTo>
                  <a:pt x="1184" y="268"/>
                  <a:pt x="1215" y="225"/>
                  <a:pt x="1215" y="176"/>
                </a:cubicBezTo>
                <a:cubicBezTo>
                  <a:pt x="1215" y="111"/>
                  <a:pt x="1162" y="59"/>
                  <a:pt x="1098" y="59"/>
                </a:cubicBezTo>
                <a:cubicBezTo>
                  <a:pt x="1033" y="59"/>
                  <a:pt x="981" y="111"/>
                  <a:pt x="981" y="176"/>
                </a:cubicBezTo>
                <a:cubicBezTo>
                  <a:pt x="981" y="189"/>
                  <a:pt x="983" y="202"/>
                  <a:pt x="987" y="214"/>
                </a:cubicBezTo>
                <a:cubicBezTo>
                  <a:pt x="1048" y="214"/>
                  <a:pt x="1103" y="241"/>
                  <a:pt x="1140" y="285"/>
                </a:cubicBezTo>
                <a:close/>
                <a:moveTo>
                  <a:pt x="128" y="415"/>
                </a:moveTo>
                <a:cubicBezTo>
                  <a:pt x="128" y="480"/>
                  <a:pt x="159" y="538"/>
                  <a:pt x="207" y="574"/>
                </a:cubicBezTo>
                <a:cubicBezTo>
                  <a:pt x="185" y="578"/>
                  <a:pt x="166" y="583"/>
                  <a:pt x="148" y="588"/>
                </a:cubicBezTo>
                <a:cubicBezTo>
                  <a:pt x="126" y="585"/>
                  <a:pt x="106" y="582"/>
                  <a:pt x="87" y="577"/>
                </a:cubicBezTo>
                <a:cubicBezTo>
                  <a:pt x="72" y="483"/>
                  <a:pt x="72" y="483"/>
                  <a:pt x="72" y="483"/>
                </a:cubicBezTo>
                <a:cubicBezTo>
                  <a:pt x="72" y="572"/>
                  <a:pt x="72" y="572"/>
                  <a:pt x="72" y="572"/>
                </a:cubicBezTo>
                <a:cubicBezTo>
                  <a:pt x="44" y="564"/>
                  <a:pt x="20" y="553"/>
                  <a:pt x="0" y="540"/>
                </a:cubicBezTo>
                <a:cubicBezTo>
                  <a:pt x="0" y="465"/>
                  <a:pt x="0" y="465"/>
                  <a:pt x="0" y="465"/>
                </a:cubicBezTo>
                <a:cubicBezTo>
                  <a:pt x="0" y="391"/>
                  <a:pt x="18" y="322"/>
                  <a:pt x="159" y="308"/>
                </a:cubicBezTo>
                <a:cubicBezTo>
                  <a:pt x="139" y="339"/>
                  <a:pt x="128" y="375"/>
                  <a:pt x="128" y="415"/>
                </a:cubicBezTo>
                <a:close/>
                <a:moveTo>
                  <a:pt x="329" y="214"/>
                </a:moveTo>
                <a:cubicBezTo>
                  <a:pt x="333" y="202"/>
                  <a:pt x="335" y="189"/>
                  <a:pt x="335" y="176"/>
                </a:cubicBezTo>
                <a:cubicBezTo>
                  <a:pt x="335" y="111"/>
                  <a:pt x="283" y="59"/>
                  <a:pt x="218" y="59"/>
                </a:cubicBezTo>
                <a:cubicBezTo>
                  <a:pt x="154" y="59"/>
                  <a:pt x="101" y="111"/>
                  <a:pt x="101" y="176"/>
                </a:cubicBezTo>
                <a:cubicBezTo>
                  <a:pt x="101" y="225"/>
                  <a:pt x="132" y="268"/>
                  <a:pt x="176" y="285"/>
                </a:cubicBezTo>
                <a:cubicBezTo>
                  <a:pt x="213" y="241"/>
                  <a:pt x="268" y="214"/>
                  <a:pt x="329" y="214"/>
                </a:cubicBezTo>
                <a:close/>
                <a:moveTo>
                  <a:pt x="1306" y="828"/>
                </a:moveTo>
                <a:cubicBezTo>
                  <a:pt x="1306" y="929"/>
                  <a:pt x="1306" y="929"/>
                  <a:pt x="1306" y="929"/>
                </a:cubicBezTo>
                <a:cubicBezTo>
                  <a:pt x="1278" y="950"/>
                  <a:pt x="1240" y="967"/>
                  <a:pt x="1196" y="981"/>
                </a:cubicBezTo>
                <a:cubicBezTo>
                  <a:pt x="1196" y="853"/>
                  <a:pt x="1196" y="853"/>
                  <a:pt x="1196" y="853"/>
                </a:cubicBezTo>
                <a:cubicBezTo>
                  <a:pt x="1174" y="987"/>
                  <a:pt x="1174" y="987"/>
                  <a:pt x="1174" y="987"/>
                </a:cubicBezTo>
                <a:cubicBezTo>
                  <a:pt x="1126" y="1000"/>
                  <a:pt x="1072" y="1008"/>
                  <a:pt x="1014" y="1010"/>
                </a:cubicBezTo>
                <a:cubicBezTo>
                  <a:pt x="1010" y="912"/>
                  <a:pt x="976" y="807"/>
                  <a:pt x="805" y="771"/>
                </a:cubicBezTo>
                <a:cubicBezTo>
                  <a:pt x="845" y="733"/>
                  <a:pt x="870" y="678"/>
                  <a:pt x="870" y="618"/>
                </a:cubicBezTo>
                <a:cubicBezTo>
                  <a:pt x="870" y="615"/>
                  <a:pt x="870" y="611"/>
                  <a:pt x="870" y="607"/>
                </a:cubicBezTo>
                <a:cubicBezTo>
                  <a:pt x="881" y="606"/>
                  <a:pt x="893" y="604"/>
                  <a:pt x="906" y="603"/>
                </a:cubicBezTo>
                <a:cubicBezTo>
                  <a:pt x="930" y="615"/>
                  <a:pt x="958" y="623"/>
                  <a:pt x="987" y="623"/>
                </a:cubicBezTo>
                <a:cubicBezTo>
                  <a:pt x="1016" y="623"/>
                  <a:pt x="1044" y="615"/>
                  <a:pt x="1068" y="603"/>
                </a:cubicBezTo>
                <a:cubicBezTo>
                  <a:pt x="1269" y="623"/>
                  <a:pt x="1306" y="722"/>
                  <a:pt x="1306" y="828"/>
                </a:cubicBezTo>
                <a:close/>
                <a:moveTo>
                  <a:pt x="987" y="582"/>
                </a:moveTo>
                <a:cubicBezTo>
                  <a:pt x="1079" y="582"/>
                  <a:pt x="1154" y="507"/>
                  <a:pt x="1154" y="415"/>
                </a:cubicBezTo>
                <a:cubicBezTo>
                  <a:pt x="1154" y="322"/>
                  <a:pt x="1079" y="248"/>
                  <a:pt x="987" y="248"/>
                </a:cubicBezTo>
                <a:cubicBezTo>
                  <a:pt x="895" y="248"/>
                  <a:pt x="820" y="322"/>
                  <a:pt x="820" y="415"/>
                </a:cubicBezTo>
                <a:cubicBezTo>
                  <a:pt x="820" y="507"/>
                  <a:pt x="895" y="582"/>
                  <a:pt x="987" y="582"/>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a:p>
        </p:txBody>
      </p:sp>
      <p:sp>
        <p:nvSpPr>
          <p:cNvPr id="23" name="Textfeld 22">
            <a:extLst>
              <a:ext uri="{FF2B5EF4-FFF2-40B4-BE49-F238E27FC236}">
                <a16:creationId xmlns:a16="http://schemas.microsoft.com/office/drawing/2014/main" id="{3F118E1F-80BF-5E44-B2F3-BBCB68F67F1A}"/>
              </a:ext>
            </a:extLst>
          </p:cNvPr>
          <p:cNvSpPr txBox="1"/>
          <p:nvPr/>
        </p:nvSpPr>
        <p:spPr>
          <a:xfrm>
            <a:off x="933104" y="2816515"/>
            <a:ext cx="2269826" cy="276999"/>
          </a:xfrm>
          <a:prstGeom prst="rect">
            <a:avLst/>
          </a:prstGeom>
          <a:noFill/>
        </p:spPr>
        <p:txBody>
          <a:bodyPr vert="horz" wrap="square" rtlCol="0">
            <a:spAutoFit/>
          </a:bodyPr>
          <a:lstStyle/>
          <a:p>
            <a:pPr algn="ctr" fontAlgn="auto">
              <a:lnSpc>
                <a:spcPct val="100000"/>
              </a:lnSpc>
              <a:spcBef>
                <a:spcPts val="0"/>
              </a:spcBef>
              <a:spcAft>
                <a:spcPts val="0"/>
              </a:spcAft>
            </a:pPr>
            <a:r>
              <a:rPr lang="de-DE" sz="1200" b="1">
                <a:solidFill>
                  <a:schemeClr val="tx2"/>
                </a:solidFill>
              </a:rPr>
              <a:t>448.837 Patient:innen</a:t>
            </a:r>
            <a:r>
              <a:rPr lang="de-DE" sz="1200" b="1" baseline="30000">
                <a:solidFill>
                  <a:schemeClr val="tx2"/>
                </a:solidFill>
              </a:rPr>
              <a:t>1</a:t>
            </a:r>
          </a:p>
        </p:txBody>
      </p:sp>
      <p:pic>
        <p:nvPicPr>
          <p:cNvPr id="8" name="Grafik 5" descr="Ein Bild, das Schrift, Grafiken, Grafikdesign, Logo enthält.&#10;&#10;Automatisch generierte Beschreibung">
            <a:extLst>
              <a:ext uri="{FF2B5EF4-FFF2-40B4-BE49-F238E27FC236}">
                <a16:creationId xmlns:a16="http://schemas.microsoft.com/office/drawing/2014/main" id="{B6AAC8D8-20EF-2FF2-CE38-D0A77BA433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spTree>
    <p:extLst>
      <p:ext uri="{BB962C8B-B14F-4D97-AF65-F5344CB8AC3E}">
        <p14:creationId xmlns:p14="http://schemas.microsoft.com/office/powerpoint/2010/main" val="3436226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35691-345A-C809-7F17-8E4148C10B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ED882B-8413-3EE7-A0D8-CF654A5B98A5}"/>
              </a:ext>
            </a:extLst>
          </p:cNvPr>
          <p:cNvSpPr>
            <a:spLocks noGrp="1"/>
          </p:cNvSpPr>
          <p:nvPr>
            <p:ph type="title"/>
          </p:nvPr>
        </p:nvSpPr>
        <p:spPr/>
        <p:txBody>
          <a:bodyPr/>
          <a:lstStyle/>
          <a:p>
            <a:r>
              <a:rPr lang="de-DE" err="1"/>
              <a:t>InspeCKD</a:t>
            </a:r>
            <a:br>
              <a:rPr lang="de-DE"/>
            </a:br>
            <a:r>
              <a:rPr lang="de-DE" sz="1500" b="0">
                <a:solidFill>
                  <a:schemeClr val="accent6"/>
                </a:solidFill>
              </a:rPr>
              <a:t>Häufigkeit CKD-spezifischer Labortests in der Subgruppe mit arterieller Hypertonie</a:t>
            </a:r>
            <a:endParaRPr lang="de-DE"/>
          </a:p>
        </p:txBody>
      </p:sp>
      <p:sp>
        <p:nvSpPr>
          <p:cNvPr id="3" name="Inhaltsplatzhalter 2">
            <a:extLst>
              <a:ext uri="{FF2B5EF4-FFF2-40B4-BE49-F238E27FC236}">
                <a16:creationId xmlns:a16="http://schemas.microsoft.com/office/drawing/2014/main" id="{21E694BE-12A4-AD2D-291F-5CC5117CFA43}"/>
              </a:ext>
            </a:extLst>
          </p:cNvPr>
          <p:cNvSpPr>
            <a:spLocks noGrp="1"/>
          </p:cNvSpPr>
          <p:nvPr>
            <p:ph sz="quarter" idx="10"/>
          </p:nvPr>
        </p:nvSpPr>
        <p:spPr/>
        <p:txBody>
          <a:bodyPr/>
          <a:lstStyle/>
          <a:p>
            <a:r>
              <a:rPr lang="de-DE"/>
              <a:t>Modifiziert nach: 1. Wanner C et al., MMW-Fortschritte der Medizin 2024; 166:9-17; 2. KDIGO 2024. Clinical Practice Guideline </a:t>
            </a:r>
            <a:r>
              <a:rPr lang="de-DE" err="1"/>
              <a:t>for</a:t>
            </a:r>
            <a:r>
              <a:rPr lang="de-DE"/>
              <a:t> </a:t>
            </a:r>
            <a:r>
              <a:rPr lang="de-DE" err="1"/>
              <a:t>the</a:t>
            </a:r>
            <a:r>
              <a:rPr lang="de-DE"/>
              <a:t> Evaluation and Management </a:t>
            </a:r>
            <a:r>
              <a:rPr lang="de-DE" err="1"/>
              <a:t>of</a:t>
            </a:r>
            <a:r>
              <a:rPr lang="de-DE"/>
              <a:t> CKD. (Abrufbar unter: </a:t>
            </a:r>
            <a:r>
              <a:rPr lang="de-DE">
                <a:hlinkClick r:id="rId3"/>
              </a:rPr>
              <a:t>https://kdigo.org/wp-content/uploads/2024/03/KDIGO-2024-CKD-Guideline.pdf</a:t>
            </a:r>
            <a:r>
              <a:rPr lang="de-DE"/>
              <a:t>).</a:t>
            </a:r>
          </a:p>
        </p:txBody>
      </p:sp>
      <p:sp>
        <p:nvSpPr>
          <p:cNvPr id="4" name="Inhaltsplatzhalter 3">
            <a:extLst>
              <a:ext uri="{FF2B5EF4-FFF2-40B4-BE49-F238E27FC236}">
                <a16:creationId xmlns:a16="http://schemas.microsoft.com/office/drawing/2014/main" id="{656719F7-26CC-9AE6-7897-18B127A25DE6}"/>
              </a:ext>
            </a:extLst>
          </p:cNvPr>
          <p:cNvSpPr>
            <a:spLocks noGrp="1"/>
          </p:cNvSpPr>
          <p:nvPr>
            <p:ph sz="quarter" idx="11"/>
          </p:nvPr>
        </p:nvSpPr>
        <p:spPr/>
        <p:txBody>
          <a:bodyPr/>
          <a:lstStyle/>
          <a:p>
            <a:r>
              <a:rPr lang="de-DE"/>
              <a:t>*Semiquantitativ.</a:t>
            </a:r>
          </a:p>
          <a:p>
            <a:r>
              <a:rPr lang="de-DE"/>
              <a:t>AH, arterielle Hypertonie; CKD, chronische Nierenkrankheit; </a:t>
            </a:r>
            <a:r>
              <a:rPr lang="de-DE" err="1"/>
              <a:t>eGFR</a:t>
            </a:r>
            <a:r>
              <a:rPr lang="de-DE"/>
              <a:t>, geschätzte glomeruläre Filtrationsrate; UACR, Albumin-Kreatinin-Verhältnis im Urin.</a:t>
            </a:r>
          </a:p>
        </p:txBody>
      </p:sp>
      <p:sp>
        <p:nvSpPr>
          <p:cNvPr id="8" name="Rechteck: abgerundete Ecken 7">
            <a:extLst>
              <a:ext uri="{FF2B5EF4-FFF2-40B4-BE49-F238E27FC236}">
                <a16:creationId xmlns:a16="http://schemas.microsoft.com/office/drawing/2014/main" id="{492F0F4D-C324-614C-1433-BDFB57370654}"/>
              </a:ext>
            </a:extLst>
          </p:cNvPr>
          <p:cNvSpPr/>
          <p:nvPr/>
        </p:nvSpPr>
        <p:spPr>
          <a:xfrm>
            <a:off x="548851" y="4945771"/>
            <a:ext cx="8310245" cy="326317"/>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rgbClr val="FFFFFF"/>
                </a:solidFill>
                <a:latin typeface="Arial Nova Light" panose="020B0304020202020204" pitchFamily="34" charset="0"/>
              </a:rPr>
              <a:t>Das CKD-</a:t>
            </a:r>
            <a:r>
              <a:rPr lang="de-DE" sz="1200" b="1" err="1">
                <a:solidFill>
                  <a:srgbClr val="FFFFFF"/>
                </a:solidFill>
                <a:latin typeface="Arial Nova Light" panose="020B0304020202020204" pitchFamily="34" charset="0"/>
              </a:rPr>
              <a:t>Screeningverhalten</a:t>
            </a:r>
            <a:r>
              <a:rPr lang="de-DE" sz="1200" b="1">
                <a:solidFill>
                  <a:srgbClr val="FFFFFF"/>
                </a:solidFill>
                <a:latin typeface="Arial Nova Light" panose="020B0304020202020204" pitchFamily="34" charset="0"/>
              </a:rPr>
              <a:t> für </a:t>
            </a:r>
            <a:r>
              <a:rPr lang="de-DE" sz="1200" b="1" err="1">
                <a:solidFill>
                  <a:srgbClr val="FFFFFF"/>
                </a:solidFill>
                <a:latin typeface="Arial Nova Light" panose="020B0304020202020204" pitchFamily="34" charset="0"/>
              </a:rPr>
              <a:t>Risikopatient:innen</a:t>
            </a:r>
            <a:r>
              <a:rPr lang="de-DE" sz="1200" b="1">
                <a:solidFill>
                  <a:srgbClr val="FFFFFF"/>
                </a:solidFill>
                <a:latin typeface="Arial Nova Light" panose="020B0304020202020204" pitchFamily="34" charset="0"/>
              </a:rPr>
              <a:t> mit AH ist nicht leitliniengemäß und somit unzureichend</a:t>
            </a:r>
            <a:r>
              <a:rPr lang="de-DE" sz="1200" b="1" baseline="30000">
                <a:solidFill>
                  <a:srgbClr val="FFFFFF"/>
                </a:solidFill>
                <a:latin typeface="Arial Nova Light" panose="020B0304020202020204" pitchFamily="34" charset="0"/>
              </a:rPr>
              <a:t>1,2</a:t>
            </a:r>
          </a:p>
        </p:txBody>
      </p:sp>
      <p:sp>
        <p:nvSpPr>
          <p:cNvPr id="11" name="Rechteck: abgerundete Ecken 10">
            <a:extLst>
              <a:ext uri="{FF2B5EF4-FFF2-40B4-BE49-F238E27FC236}">
                <a16:creationId xmlns:a16="http://schemas.microsoft.com/office/drawing/2014/main" id="{47A52FB3-A96B-42D2-25A1-1E02B68D6EA1}"/>
              </a:ext>
            </a:extLst>
          </p:cNvPr>
          <p:cNvSpPr/>
          <p:nvPr/>
        </p:nvSpPr>
        <p:spPr>
          <a:xfrm>
            <a:off x="1202387" y="2304584"/>
            <a:ext cx="7326062" cy="2434830"/>
          </a:xfrm>
          <a:prstGeom prst="roundRect">
            <a:avLst>
              <a:gd name="adj" fmla="val 7543"/>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graphicFrame>
        <p:nvGraphicFramePr>
          <p:cNvPr id="13" name="Diagramm 12">
            <a:extLst>
              <a:ext uri="{FF2B5EF4-FFF2-40B4-BE49-F238E27FC236}">
                <a16:creationId xmlns:a16="http://schemas.microsoft.com/office/drawing/2014/main" id="{CDAF6217-6BDE-A26F-1882-A27F15A127A1}"/>
              </a:ext>
            </a:extLst>
          </p:cNvPr>
          <p:cNvGraphicFramePr>
            <a:graphicFrameLocks noChangeAspect="1"/>
          </p:cNvGraphicFramePr>
          <p:nvPr/>
        </p:nvGraphicFramePr>
        <p:xfrm>
          <a:off x="1560676" y="2785050"/>
          <a:ext cx="2240228" cy="1819738"/>
        </p:xfrm>
        <a:graphic>
          <a:graphicData uri="http://schemas.openxmlformats.org/drawingml/2006/chart">
            <c:chart xmlns:c="http://schemas.openxmlformats.org/drawingml/2006/chart" xmlns:r="http://schemas.openxmlformats.org/officeDocument/2006/relationships" r:id="rId4"/>
          </a:graphicData>
        </a:graphic>
      </p:graphicFrame>
      <p:sp>
        <p:nvSpPr>
          <p:cNvPr id="15" name="Freeform 53">
            <a:extLst>
              <a:ext uri="{FF2B5EF4-FFF2-40B4-BE49-F238E27FC236}">
                <a16:creationId xmlns:a16="http://schemas.microsoft.com/office/drawing/2014/main" id="{43651C2C-7E8A-F79F-0DDD-AC358584412D}"/>
              </a:ext>
            </a:extLst>
          </p:cNvPr>
          <p:cNvSpPr>
            <a:spLocks noChangeAspect="1" noEditPoints="1"/>
          </p:cNvSpPr>
          <p:nvPr/>
        </p:nvSpPr>
        <p:spPr bwMode="auto">
          <a:xfrm>
            <a:off x="2547153" y="3207456"/>
            <a:ext cx="282215" cy="492798"/>
          </a:xfrm>
          <a:custGeom>
            <a:avLst/>
            <a:gdLst>
              <a:gd name="T0" fmla="*/ 60 w 120"/>
              <a:gd name="T1" fmla="*/ 0 h 210"/>
              <a:gd name="T2" fmla="*/ 0 w 120"/>
              <a:gd name="T3" fmla="*/ 150 h 210"/>
              <a:gd name="T4" fmla="*/ 60 w 120"/>
              <a:gd name="T5" fmla="*/ 210 h 210"/>
              <a:gd name="T6" fmla="*/ 120 w 120"/>
              <a:gd name="T7" fmla="*/ 150 h 210"/>
              <a:gd name="T8" fmla="*/ 60 w 120"/>
              <a:gd name="T9" fmla="*/ 0 h 210"/>
              <a:gd name="T10" fmla="*/ 57 w 120"/>
              <a:gd name="T11" fmla="*/ 196 h 210"/>
              <a:gd name="T12" fmla="*/ 53 w 120"/>
              <a:gd name="T13" fmla="*/ 196 h 210"/>
              <a:gd name="T14" fmla="*/ 48 w 120"/>
              <a:gd name="T15" fmla="*/ 196 h 210"/>
              <a:gd name="T16" fmla="*/ 46 w 120"/>
              <a:gd name="T17" fmla="*/ 196 h 210"/>
              <a:gd name="T18" fmla="*/ 43 w 120"/>
              <a:gd name="T19" fmla="*/ 195 h 210"/>
              <a:gd name="T20" fmla="*/ 36 w 120"/>
              <a:gd name="T21" fmla="*/ 193 h 210"/>
              <a:gd name="T22" fmla="*/ 30 w 120"/>
              <a:gd name="T23" fmla="*/ 190 h 210"/>
              <a:gd name="T24" fmla="*/ 25 w 120"/>
              <a:gd name="T25" fmla="*/ 185 h 210"/>
              <a:gd name="T26" fmla="*/ 20 w 120"/>
              <a:gd name="T27" fmla="*/ 180 h 210"/>
              <a:gd name="T28" fmla="*/ 17 w 120"/>
              <a:gd name="T29" fmla="*/ 173 h 210"/>
              <a:gd name="T30" fmla="*/ 15 w 120"/>
              <a:gd name="T31" fmla="*/ 167 h 210"/>
              <a:gd name="T32" fmla="*/ 14 w 120"/>
              <a:gd name="T33" fmla="*/ 164 h 210"/>
              <a:gd name="T34" fmla="*/ 14 w 120"/>
              <a:gd name="T35" fmla="*/ 162 h 210"/>
              <a:gd name="T36" fmla="*/ 14 w 120"/>
              <a:gd name="T37" fmla="*/ 157 h 210"/>
              <a:gd name="T38" fmla="*/ 14 w 120"/>
              <a:gd name="T39" fmla="*/ 153 h 210"/>
              <a:gd name="T40" fmla="*/ 15 w 120"/>
              <a:gd name="T41" fmla="*/ 150 h 210"/>
              <a:gd name="T42" fmla="*/ 16 w 120"/>
              <a:gd name="T43" fmla="*/ 153 h 210"/>
              <a:gd name="T44" fmla="*/ 17 w 120"/>
              <a:gd name="T45" fmla="*/ 156 h 210"/>
              <a:gd name="T46" fmla="*/ 19 w 120"/>
              <a:gd name="T47" fmla="*/ 160 h 210"/>
              <a:gd name="T48" fmla="*/ 20 w 120"/>
              <a:gd name="T49" fmla="*/ 162 h 210"/>
              <a:gd name="T50" fmla="*/ 22 w 120"/>
              <a:gd name="T51" fmla="*/ 165 h 210"/>
              <a:gd name="T52" fmla="*/ 24 w 120"/>
              <a:gd name="T53" fmla="*/ 169 h 210"/>
              <a:gd name="T54" fmla="*/ 28 w 120"/>
              <a:gd name="T55" fmla="*/ 174 h 210"/>
              <a:gd name="T56" fmla="*/ 32 w 120"/>
              <a:gd name="T57" fmla="*/ 178 h 210"/>
              <a:gd name="T58" fmla="*/ 36 w 120"/>
              <a:gd name="T59" fmla="*/ 182 h 210"/>
              <a:gd name="T60" fmla="*/ 41 w 120"/>
              <a:gd name="T61" fmla="*/ 186 h 210"/>
              <a:gd name="T62" fmla="*/ 45 w 120"/>
              <a:gd name="T63" fmla="*/ 188 h 210"/>
              <a:gd name="T64" fmla="*/ 48 w 120"/>
              <a:gd name="T65" fmla="*/ 190 h 210"/>
              <a:gd name="T66" fmla="*/ 50 w 120"/>
              <a:gd name="T67" fmla="*/ 191 h 210"/>
              <a:gd name="T68" fmla="*/ 54 w 120"/>
              <a:gd name="T69" fmla="*/ 192 h 210"/>
              <a:gd name="T70" fmla="*/ 57 w 120"/>
              <a:gd name="T71" fmla="*/ 194 h 210"/>
              <a:gd name="T72" fmla="*/ 60 w 120"/>
              <a:gd name="T73" fmla="*/ 195 h 210"/>
              <a:gd name="T74" fmla="*/ 57 w 120"/>
              <a:gd name="T7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210">
                <a:moveTo>
                  <a:pt x="60" y="0"/>
                </a:moveTo>
                <a:cubicBezTo>
                  <a:pt x="60" y="60"/>
                  <a:pt x="0" y="90"/>
                  <a:pt x="0" y="150"/>
                </a:cubicBezTo>
                <a:cubicBezTo>
                  <a:pt x="0" y="210"/>
                  <a:pt x="60" y="210"/>
                  <a:pt x="60" y="210"/>
                </a:cubicBezTo>
                <a:cubicBezTo>
                  <a:pt x="60" y="210"/>
                  <a:pt x="120" y="210"/>
                  <a:pt x="120" y="150"/>
                </a:cubicBezTo>
                <a:cubicBezTo>
                  <a:pt x="120" y="90"/>
                  <a:pt x="60" y="60"/>
                  <a:pt x="60" y="0"/>
                </a:cubicBezTo>
                <a:close/>
                <a:moveTo>
                  <a:pt x="57" y="196"/>
                </a:moveTo>
                <a:cubicBezTo>
                  <a:pt x="56" y="196"/>
                  <a:pt x="55" y="196"/>
                  <a:pt x="53" y="196"/>
                </a:cubicBezTo>
                <a:cubicBezTo>
                  <a:pt x="52" y="196"/>
                  <a:pt x="50" y="197"/>
                  <a:pt x="48" y="196"/>
                </a:cubicBezTo>
                <a:cubicBezTo>
                  <a:pt x="47" y="196"/>
                  <a:pt x="47" y="196"/>
                  <a:pt x="46" y="196"/>
                </a:cubicBezTo>
                <a:cubicBezTo>
                  <a:pt x="45" y="196"/>
                  <a:pt x="44" y="196"/>
                  <a:pt x="43" y="195"/>
                </a:cubicBezTo>
                <a:cubicBezTo>
                  <a:pt x="41" y="195"/>
                  <a:pt x="39" y="194"/>
                  <a:pt x="36" y="193"/>
                </a:cubicBezTo>
                <a:cubicBezTo>
                  <a:pt x="34" y="192"/>
                  <a:pt x="32" y="191"/>
                  <a:pt x="30" y="190"/>
                </a:cubicBezTo>
                <a:cubicBezTo>
                  <a:pt x="28" y="189"/>
                  <a:pt x="27" y="187"/>
                  <a:pt x="25" y="185"/>
                </a:cubicBezTo>
                <a:cubicBezTo>
                  <a:pt x="23" y="183"/>
                  <a:pt x="21" y="182"/>
                  <a:pt x="20" y="180"/>
                </a:cubicBezTo>
                <a:cubicBezTo>
                  <a:pt x="19" y="178"/>
                  <a:pt x="18" y="176"/>
                  <a:pt x="17" y="173"/>
                </a:cubicBezTo>
                <a:cubicBezTo>
                  <a:pt x="16" y="171"/>
                  <a:pt x="15" y="169"/>
                  <a:pt x="15" y="167"/>
                </a:cubicBezTo>
                <a:cubicBezTo>
                  <a:pt x="14" y="166"/>
                  <a:pt x="14" y="165"/>
                  <a:pt x="14" y="164"/>
                </a:cubicBezTo>
                <a:cubicBezTo>
                  <a:pt x="14" y="163"/>
                  <a:pt x="14" y="162"/>
                  <a:pt x="14" y="162"/>
                </a:cubicBezTo>
                <a:cubicBezTo>
                  <a:pt x="13" y="160"/>
                  <a:pt x="14" y="158"/>
                  <a:pt x="14" y="157"/>
                </a:cubicBezTo>
                <a:cubicBezTo>
                  <a:pt x="14" y="155"/>
                  <a:pt x="14" y="154"/>
                  <a:pt x="14" y="153"/>
                </a:cubicBezTo>
                <a:cubicBezTo>
                  <a:pt x="15" y="151"/>
                  <a:pt x="15" y="150"/>
                  <a:pt x="15" y="150"/>
                </a:cubicBezTo>
                <a:cubicBezTo>
                  <a:pt x="15" y="150"/>
                  <a:pt x="16" y="151"/>
                  <a:pt x="16" y="153"/>
                </a:cubicBezTo>
                <a:cubicBezTo>
                  <a:pt x="16" y="154"/>
                  <a:pt x="17" y="155"/>
                  <a:pt x="17" y="156"/>
                </a:cubicBezTo>
                <a:cubicBezTo>
                  <a:pt x="18" y="157"/>
                  <a:pt x="19" y="159"/>
                  <a:pt x="19" y="160"/>
                </a:cubicBezTo>
                <a:cubicBezTo>
                  <a:pt x="20" y="161"/>
                  <a:pt x="20" y="162"/>
                  <a:pt x="20" y="162"/>
                </a:cubicBezTo>
                <a:cubicBezTo>
                  <a:pt x="21" y="163"/>
                  <a:pt x="21" y="164"/>
                  <a:pt x="22" y="165"/>
                </a:cubicBezTo>
                <a:cubicBezTo>
                  <a:pt x="22" y="166"/>
                  <a:pt x="23" y="168"/>
                  <a:pt x="24" y="169"/>
                </a:cubicBezTo>
                <a:cubicBezTo>
                  <a:pt x="26" y="171"/>
                  <a:pt x="27" y="172"/>
                  <a:pt x="28" y="174"/>
                </a:cubicBezTo>
                <a:cubicBezTo>
                  <a:pt x="29" y="175"/>
                  <a:pt x="30" y="177"/>
                  <a:pt x="32" y="178"/>
                </a:cubicBezTo>
                <a:cubicBezTo>
                  <a:pt x="33" y="180"/>
                  <a:pt x="35" y="181"/>
                  <a:pt x="36" y="182"/>
                </a:cubicBezTo>
                <a:cubicBezTo>
                  <a:pt x="38" y="183"/>
                  <a:pt x="39" y="184"/>
                  <a:pt x="41" y="186"/>
                </a:cubicBezTo>
                <a:cubicBezTo>
                  <a:pt x="42" y="186"/>
                  <a:pt x="44" y="188"/>
                  <a:pt x="45" y="188"/>
                </a:cubicBezTo>
                <a:cubicBezTo>
                  <a:pt x="46" y="189"/>
                  <a:pt x="47" y="189"/>
                  <a:pt x="48" y="190"/>
                </a:cubicBezTo>
                <a:cubicBezTo>
                  <a:pt x="48" y="190"/>
                  <a:pt x="49" y="190"/>
                  <a:pt x="50" y="191"/>
                </a:cubicBezTo>
                <a:cubicBezTo>
                  <a:pt x="51" y="191"/>
                  <a:pt x="53" y="192"/>
                  <a:pt x="54" y="192"/>
                </a:cubicBezTo>
                <a:cubicBezTo>
                  <a:pt x="55" y="193"/>
                  <a:pt x="56" y="193"/>
                  <a:pt x="57" y="194"/>
                </a:cubicBezTo>
                <a:cubicBezTo>
                  <a:pt x="59" y="194"/>
                  <a:pt x="60" y="195"/>
                  <a:pt x="60" y="195"/>
                </a:cubicBezTo>
                <a:cubicBezTo>
                  <a:pt x="60" y="195"/>
                  <a:pt x="59" y="195"/>
                  <a:pt x="57" y="196"/>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sz="1500"/>
          </a:p>
        </p:txBody>
      </p:sp>
      <p:sp>
        <p:nvSpPr>
          <p:cNvPr id="16" name="Textfeld 15">
            <a:extLst>
              <a:ext uri="{FF2B5EF4-FFF2-40B4-BE49-F238E27FC236}">
                <a16:creationId xmlns:a16="http://schemas.microsoft.com/office/drawing/2014/main" id="{2AF1CD21-19E4-4BA5-1090-731798E7A18F}"/>
              </a:ext>
            </a:extLst>
          </p:cNvPr>
          <p:cNvSpPr txBox="1"/>
          <p:nvPr/>
        </p:nvSpPr>
        <p:spPr>
          <a:xfrm>
            <a:off x="1864223" y="3734353"/>
            <a:ext cx="1633131" cy="415498"/>
          </a:xfrm>
          <a:prstGeom prst="rect">
            <a:avLst/>
          </a:prstGeom>
          <a:noFill/>
        </p:spPr>
        <p:txBody>
          <a:bodyPr vert="horz" wrap="square" rtlCol="0">
            <a:spAutoFit/>
          </a:bodyPr>
          <a:lstStyle/>
          <a:p>
            <a:pPr algn="ctr" fontAlgn="auto">
              <a:lnSpc>
                <a:spcPct val="100000"/>
              </a:lnSpc>
              <a:spcBef>
                <a:spcPts val="0"/>
              </a:spcBef>
              <a:spcAft>
                <a:spcPts val="0"/>
              </a:spcAft>
            </a:pPr>
            <a:r>
              <a:rPr lang="de-DE" sz="1200" b="1" err="1"/>
              <a:t>eGFR</a:t>
            </a:r>
            <a:endParaRPr lang="de-DE" sz="1200" b="1"/>
          </a:p>
          <a:p>
            <a:pPr algn="ctr" fontAlgn="auto">
              <a:lnSpc>
                <a:spcPct val="100000"/>
              </a:lnSpc>
              <a:spcBef>
                <a:spcPts val="0"/>
              </a:spcBef>
              <a:spcAft>
                <a:spcPts val="0"/>
              </a:spcAft>
            </a:pPr>
            <a:r>
              <a:rPr lang="de-DE" sz="900"/>
              <a:t>(Serumkreatinin)</a:t>
            </a:r>
          </a:p>
        </p:txBody>
      </p:sp>
      <p:sp>
        <p:nvSpPr>
          <p:cNvPr id="18" name="Textfeld 17">
            <a:extLst>
              <a:ext uri="{FF2B5EF4-FFF2-40B4-BE49-F238E27FC236}">
                <a16:creationId xmlns:a16="http://schemas.microsoft.com/office/drawing/2014/main" id="{15C4E37C-0427-E7C0-687C-0A62E29530DD}"/>
              </a:ext>
            </a:extLst>
          </p:cNvPr>
          <p:cNvSpPr txBox="1"/>
          <p:nvPr/>
        </p:nvSpPr>
        <p:spPr>
          <a:xfrm>
            <a:off x="1750775" y="2687374"/>
            <a:ext cx="1066619" cy="392415"/>
          </a:xfrm>
          <a:prstGeom prst="rect">
            <a:avLst/>
          </a:prstGeom>
          <a:noFill/>
        </p:spPr>
        <p:txBody>
          <a:bodyPr vert="horz" wrap="square" rtlCol="0">
            <a:spAutoFit/>
          </a:bodyPr>
          <a:lstStyle/>
          <a:p>
            <a:pPr fontAlgn="auto">
              <a:lnSpc>
                <a:spcPct val="100000"/>
              </a:lnSpc>
              <a:spcBef>
                <a:spcPts val="0"/>
              </a:spcBef>
              <a:spcAft>
                <a:spcPts val="0"/>
              </a:spcAft>
            </a:pPr>
            <a:r>
              <a:rPr lang="de-DE" sz="900">
                <a:solidFill>
                  <a:schemeClr val="tx2"/>
                </a:solidFill>
              </a:rPr>
              <a:t>Ja: </a:t>
            </a:r>
          </a:p>
          <a:p>
            <a:pPr fontAlgn="auto">
              <a:lnSpc>
                <a:spcPct val="100000"/>
              </a:lnSpc>
              <a:spcBef>
                <a:spcPts val="0"/>
              </a:spcBef>
              <a:spcAft>
                <a:spcPts val="0"/>
              </a:spcAft>
            </a:pPr>
            <a:r>
              <a:rPr lang="de-DE" sz="1050" b="1">
                <a:solidFill>
                  <a:schemeClr val="tx2"/>
                </a:solidFill>
              </a:rPr>
              <a:t>43,4</a:t>
            </a:r>
            <a:r>
              <a:rPr lang="de-DE" sz="788" b="1">
                <a:solidFill>
                  <a:schemeClr val="tx2"/>
                </a:solidFill>
              </a:rPr>
              <a:t>%</a:t>
            </a:r>
            <a:endParaRPr lang="de-DE" sz="1050" b="1">
              <a:solidFill>
                <a:schemeClr val="tx2"/>
              </a:solidFill>
            </a:endParaRPr>
          </a:p>
        </p:txBody>
      </p:sp>
      <p:sp>
        <p:nvSpPr>
          <p:cNvPr id="19" name="Textfeld 18">
            <a:extLst>
              <a:ext uri="{FF2B5EF4-FFF2-40B4-BE49-F238E27FC236}">
                <a16:creationId xmlns:a16="http://schemas.microsoft.com/office/drawing/2014/main" id="{B26826E9-1ABF-561D-5D94-71017AF6EF71}"/>
              </a:ext>
            </a:extLst>
          </p:cNvPr>
          <p:cNvSpPr txBox="1"/>
          <p:nvPr/>
        </p:nvSpPr>
        <p:spPr>
          <a:xfrm>
            <a:off x="2983268" y="4104013"/>
            <a:ext cx="783606" cy="392415"/>
          </a:xfrm>
          <a:prstGeom prst="rect">
            <a:avLst/>
          </a:prstGeom>
          <a:noFill/>
        </p:spPr>
        <p:txBody>
          <a:bodyPr vert="horz" wrap="square" rtlCol="0">
            <a:spAutoFit/>
          </a:bodyPr>
          <a:lstStyle/>
          <a:p>
            <a:pPr algn="r" fontAlgn="auto">
              <a:lnSpc>
                <a:spcPct val="100000"/>
              </a:lnSpc>
              <a:spcBef>
                <a:spcPts val="0"/>
              </a:spcBef>
              <a:spcAft>
                <a:spcPts val="0"/>
              </a:spcAft>
            </a:pPr>
            <a:r>
              <a:rPr lang="de-DE" sz="900"/>
              <a:t>Nein:</a:t>
            </a:r>
            <a:r>
              <a:rPr lang="de-DE" sz="900" b="1"/>
              <a:t> </a:t>
            </a:r>
          </a:p>
          <a:p>
            <a:pPr algn="r" fontAlgn="auto">
              <a:lnSpc>
                <a:spcPct val="100000"/>
              </a:lnSpc>
              <a:spcBef>
                <a:spcPts val="0"/>
              </a:spcBef>
              <a:spcAft>
                <a:spcPts val="0"/>
              </a:spcAft>
            </a:pPr>
            <a:r>
              <a:rPr lang="de-DE" sz="1050" b="1"/>
              <a:t>56,6</a:t>
            </a:r>
            <a:r>
              <a:rPr lang="de-DE" sz="788" b="1"/>
              <a:t>%</a:t>
            </a:r>
            <a:endParaRPr lang="de-DE" sz="900" b="1"/>
          </a:p>
        </p:txBody>
      </p:sp>
      <p:graphicFrame>
        <p:nvGraphicFramePr>
          <p:cNvPr id="20" name="Diagramm 19">
            <a:extLst>
              <a:ext uri="{FF2B5EF4-FFF2-40B4-BE49-F238E27FC236}">
                <a16:creationId xmlns:a16="http://schemas.microsoft.com/office/drawing/2014/main" id="{9DD1F61B-A80B-8B2E-2838-F29BF12E8182}"/>
              </a:ext>
            </a:extLst>
          </p:cNvPr>
          <p:cNvGraphicFramePr>
            <a:graphicFrameLocks noChangeAspect="1"/>
          </p:cNvGraphicFramePr>
          <p:nvPr/>
        </p:nvGraphicFramePr>
        <p:xfrm>
          <a:off x="6183652" y="2783569"/>
          <a:ext cx="2240231" cy="1819738"/>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feld 27">
            <a:extLst>
              <a:ext uri="{FF2B5EF4-FFF2-40B4-BE49-F238E27FC236}">
                <a16:creationId xmlns:a16="http://schemas.microsoft.com/office/drawing/2014/main" id="{6D57FD12-D6A3-6D0F-C903-CC3EB0B38ED8}"/>
              </a:ext>
            </a:extLst>
          </p:cNvPr>
          <p:cNvSpPr txBox="1"/>
          <p:nvPr/>
        </p:nvSpPr>
        <p:spPr>
          <a:xfrm>
            <a:off x="6487201" y="3792432"/>
            <a:ext cx="1633133" cy="276999"/>
          </a:xfrm>
          <a:prstGeom prst="rect">
            <a:avLst/>
          </a:prstGeom>
          <a:noFill/>
        </p:spPr>
        <p:txBody>
          <a:bodyPr vert="horz" wrap="square" rtlCol="0">
            <a:spAutoFit/>
          </a:bodyPr>
          <a:lstStyle/>
          <a:p>
            <a:pPr algn="ctr" fontAlgn="auto">
              <a:lnSpc>
                <a:spcPct val="100000"/>
              </a:lnSpc>
              <a:spcBef>
                <a:spcPts val="0"/>
              </a:spcBef>
              <a:spcAft>
                <a:spcPts val="0"/>
              </a:spcAft>
            </a:pPr>
            <a:r>
              <a:rPr lang="de-DE" sz="1200" b="1"/>
              <a:t>UACR</a:t>
            </a:r>
            <a:endParaRPr lang="de-DE" sz="1200"/>
          </a:p>
        </p:txBody>
      </p:sp>
      <p:grpSp>
        <p:nvGrpSpPr>
          <p:cNvPr id="29" name="Group 854">
            <a:extLst>
              <a:ext uri="{FF2B5EF4-FFF2-40B4-BE49-F238E27FC236}">
                <a16:creationId xmlns:a16="http://schemas.microsoft.com/office/drawing/2014/main" id="{7CB41032-F7DF-98EC-856F-2E08D1BF7ED9}"/>
              </a:ext>
            </a:extLst>
          </p:cNvPr>
          <p:cNvGrpSpPr>
            <a:grpSpLocks noChangeAspect="1"/>
          </p:cNvGrpSpPr>
          <p:nvPr/>
        </p:nvGrpSpPr>
        <p:grpSpPr>
          <a:xfrm>
            <a:off x="7063423" y="3202341"/>
            <a:ext cx="480686" cy="480686"/>
            <a:chOff x="1054100" y="128588"/>
            <a:chExt cx="735013" cy="720725"/>
          </a:xfrm>
          <a:solidFill>
            <a:schemeClr val="bg1"/>
          </a:solidFill>
        </p:grpSpPr>
        <p:sp>
          <p:nvSpPr>
            <p:cNvPr id="30" name="Freeform 90">
              <a:extLst>
                <a:ext uri="{FF2B5EF4-FFF2-40B4-BE49-F238E27FC236}">
                  <a16:creationId xmlns:a16="http://schemas.microsoft.com/office/drawing/2014/main" id="{142E94C8-7AE8-4364-D60B-1F3306E9ACB8}"/>
                </a:ext>
              </a:extLst>
            </p:cNvPr>
            <p:cNvSpPr>
              <a:spLocks noEditPoints="1"/>
            </p:cNvSpPr>
            <p:nvPr/>
          </p:nvSpPr>
          <p:spPr bwMode="auto">
            <a:xfrm>
              <a:off x="1054100" y="128588"/>
              <a:ext cx="735013" cy="720725"/>
            </a:xfrm>
            <a:custGeom>
              <a:avLst/>
              <a:gdLst>
                <a:gd name="T0" fmla="*/ 90 w 369"/>
                <a:gd name="T1" fmla="*/ 362 h 362"/>
                <a:gd name="T2" fmla="*/ 8 w 369"/>
                <a:gd name="T3" fmla="*/ 260 h 362"/>
                <a:gd name="T4" fmla="*/ 34 w 369"/>
                <a:gd name="T5" fmla="*/ 210 h 362"/>
                <a:gd name="T6" fmla="*/ 186 w 369"/>
                <a:gd name="T7" fmla="*/ 58 h 362"/>
                <a:gd name="T8" fmla="*/ 189 w 369"/>
                <a:gd name="T9" fmla="*/ 50 h 362"/>
                <a:gd name="T10" fmla="*/ 195 w 369"/>
                <a:gd name="T11" fmla="*/ 34 h 362"/>
                <a:gd name="T12" fmla="*/ 219 w 369"/>
                <a:gd name="T13" fmla="*/ 10 h 362"/>
                <a:gd name="T14" fmla="*/ 252 w 369"/>
                <a:gd name="T15" fmla="*/ 11 h 362"/>
                <a:gd name="T16" fmla="*/ 291 w 369"/>
                <a:gd name="T17" fmla="*/ 51 h 362"/>
                <a:gd name="T18" fmla="*/ 357 w 369"/>
                <a:gd name="T19" fmla="*/ 117 h 362"/>
                <a:gd name="T20" fmla="*/ 357 w 369"/>
                <a:gd name="T21" fmla="*/ 153 h 362"/>
                <a:gd name="T22" fmla="*/ 338 w 369"/>
                <a:gd name="T23" fmla="*/ 172 h 362"/>
                <a:gd name="T24" fmla="*/ 317 w 369"/>
                <a:gd name="T25" fmla="*/ 180 h 362"/>
                <a:gd name="T26" fmla="*/ 312 w 369"/>
                <a:gd name="T27" fmla="*/ 182 h 362"/>
                <a:gd name="T28" fmla="*/ 191 w 369"/>
                <a:gd name="T29" fmla="*/ 303 h 362"/>
                <a:gd name="T30" fmla="*/ 154 w 369"/>
                <a:gd name="T31" fmla="*/ 340 h 362"/>
                <a:gd name="T32" fmla="*/ 90 w 369"/>
                <a:gd name="T33" fmla="*/ 362 h 362"/>
                <a:gd name="T34" fmla="*/ 211 w 369"/>
                <a:gd name="T35" fmla="*/ 64 h 362"/>
                <a:gd name="T36" fmla="*/ 209 w 369"/>
                <a:gd name="T37" fmla="*/ 66 h 362"/>
                <a:gd name="T38" fmla="*/ 48 w 369"/>
                <a:gd name="T39" fmla="*/ 226 h 362"/>
                <a:gd name="T40" fmla="*/ 29 w 369"/>
                <a:gd name="T41" fmla="*/ 267 h 362"/>
                <a:gd name="T42" fmla="*/ 109 w 369"/>
                <a:gd name="T43" fmla="*/ 339 h 362"/>
                <a:gd name="T44" fmla="*/ 146 w 369"/>
                <a:gd name="T45" fmla="*/ 317 h 362"/>
                <a:gd name="T46" fmla="*/ 302 w 369"/>
                <a:gd name="T47" fmla="*/ 161 h 362"/>
                <a:gd name="T48" fmla="*/ 304 w 369"/>
                <a:gd name="T49" fmla="*/ 159 h 362"/>
                <a:gd name="T50" fmla="*/ 211 w 369"/>
                <a:gd name="T51" fmla="*/ 64 h 362"/>
                <a:gd name="T52" fmla="*/ 343 w 369"/>
                <a:gd name="T53" fmla="*/ 135 h 362"/>
                <a:gd name="T54" fmla="*/ 235 w 369"/>
                <a:gd name="T55" fmla="*/ 26 h 362"/>
                <a:gd name="T56" fmla="*/ 212 w 369"/>
                <a:gd name="T57" fmla="*/ 49 h 362"/>
                <a:gd name="T58" fmla="*/ 320 w 369"/>
                <a:gd name="T59" fmla="*/ 157 h 362"/>
                <a:gd name="T60" fmla="*/ 343 w 369"/>
                <a:gd name="T61" fmla="*/ 13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9" h="362">
                  <a:moveTo>
                    <a:pt x="90" y="362"/>
                  </a:moveTo>
                  <a:cubicBezTo>
                    <a:pt x="40" y="362"/>
                    <a:pt x="0" y="314"/>
                    <a:pt x="8" y="260"/>
                  </a:cubicBezTo>
                  <a:cubicBezTo>
                    <a:pt x="11" y="240"/>
                    <a:pt x="20" y="224"/>
                    <a:pt x="34" y="210"/>
                  </a:cubicBezTo>
                  <a:cubicBezTo>
                    <a:pt x="85" y="159"/>
                    <a:pt x="136" y="108"/>
                    <a:pt x="186" y="58"/>
                  </a:cubicBezTo>
                  <a:cubicBezTo>
                    <a:pt x="189" y="55"/>
                    <a:pt x="190" y="53"/>
                    <a:pt x="189" y="50"/>
                  </a:cubicBezTo>
                  <a:cubicBezTo>
                    <a:pt x="188" y="44"/>
                    <a:pt x="191" y="38"/>
                    <a:pt x="195" y="34"/>
                  </a:cubicBezTo>
                  <a:cubicBezTo>
                    <a:pt x="203" y="25"/>
                    <a:pt x="211" y="17"/>
                    <a:pt x="219" y="10"/>
                  </a:cubicBezTo>
                  <a:cubicBezTo>
                    <a:pt x="229" y="0"/>
                    <a:pt x="242" y="1"/>
                    <a:pt x="252" y="11"/>
                  </a:cubicBezTo>
                  <a:cubicBezTo>
                    <a:pt x="265" y="24"/>
                    <a:pt x="278" y="37"/>
                    <a:pt x="291" y="51"/>
                  </a:cubicBezTo>
                  <a:cubicBezTo>
                    <a:pt x="313" y="73"/>
                    <a:pt x="335" y="95"/>
                    <a:pt x="357" y="117"/>
                  </a:cubicBezTo>
                  <a:cubicBezTo>
                    <a:pt x="369" y="129"/>
                    <a:pt x="369" y="141"/>
                    <a:pt x="357" y="153"/>
                  </a:cubicBezTo>
                  <a:cubicBezTo>
                    <a:pt x="351" y="159"/>
                    <a:pt x="344" y="166"/>
                    <a:pt x="338" y="172"/>
                  </a:cubicBezTo>
                  <a:cubicBezTo>
                    <a:pt x="332" y="178"/>
                    <a:pt x="326" y="181"/>
                    <a:pt x="317" y="180"/>
                  </a:cubicBezTo>
                  <a:cubicBezTo>
                    <a:pt x="316" y="180"/>
                    <a:pt x="313" y="181"/>
                    <a:pt x="312" y="182"/>
                  </a:cubicBezTo>
                  <a:cubicBezTo>
                    <a:pt x="272" y="222"/>
                    <a:pt x="231" y="263"/>
                    <a:pt x="191" y="303"/>
                  </a:cubicBezTo>
                  <a:cubicBezTo>
                    <a:pt x="179" y="315"/>
                    <a:pt x="167" y="328"/>
                    <a:pt x="154" y="340"/>
                  </a:cubicBezTo>
                  <a:cubicBezTo>
                    <a:pt x="137" y="355"/>
                    <a:pt x="117" y="362"/>
                    <a:pt x="90" y="362"/>
                  </a:cubicBezTo>
                  <a:close/>
                  <a:moveTo>
                    <a:pt x="211" y="64"/>
                  </a:moveTo>
                  <a:cubicBezTo>
                    <a:pt x="210" y="65"/>
                    <a:pt x="209" y="66"/>
                    <a:pt x="209" y="66"/>
                  </a:cubicBezTo>
                  <a:cubicBezTo>
                    <a:pt x="155" y="120"/>
                    <a:pt x="102" y="173"/>
                    <a:pt x="48" y="226"/>
                  </a:cubicBezTo>
                  <a:cubicBezTo>
                    <a:pt x="37" y="237"/>
                    <a:pt x="31" y="251"/>
                    <a:pt x="29" y="267"/>
                  </a:cubicBezTo>
                  <a:cubicBezTo>
                    <a:pt x="23" y="310"/>
                    <a:pt x="65" y="349"/>
                    <a:pt x="109" y="339"/>
                  </a:cubicBezTo>
                  <a:cubicBezTo>
                    <a:pt x="123" y="335"/>
                    <a:pt x="135" y="328"/>
                    <a:pt x="146" y="317"/>
                  </a:cubicBezTo>
                  <a:cubicBezTo>
                    <a:pt x="198" y="265"/>
                    <a:pt x="250" y="213"/>
                    <a:pt x="302" y="161"/>
                  </a:cubicBezTo>
                  <a:cubicBezTo>
                    <a:pt x="303" y="160"/>
                    <a:pt x="304" y="159"/>
                    <a:pt x="304" y="159"/>
                  </a:cubicBezTo>
                  <a:cubicBezTo>
                    <a:pt x="273" y="127"/>
                    <a:pt x="242" y="96"/>
                    <a:pt x="211" y="64"/>
                  </a:cubicBezTo>
                  <a:close/>
                  <a:moveTo>
                    <a:pt x="343" y="135"/>
                  </a:moveTo>
                  <a:cubicBezTo>
                    <a:pt x="307" y="99"/>
                    <a:pt x="271" y="62"/>
                    <a:pt x="235" y="26"/>
                  </a:cubicBezTo>
                  <a:cubicBezTo>
                    <a:pt x="227" y="34"/>
                    <a:pt x="219" y="41"/>
                    <a:pt x="212" y="49"/>
                  </a:cubicBezTo>
                  <a:cubicBezTo>
                    <a:pt x="248" y="85"/>
                    <a:pt x="284" y="121"/>
                    <a:pt x="320" y="157"/>
                  </a:cubicBezTo>
                  <a:cubicBezTo>
                    <a:pt x="328" y="150"/>
                    <a:pt x="336" y="142"/>
                    <a:pt x="343" y="135"/>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de-DE" sz="1500"/>
            </a:p>
          </p:txBody>
        </p:sp>
        <p:sp>
          <p:nvSpPr>
            <p:cNvPr id="34" name="Freeform 91">
              <a:extLst>
                <a:ext uri="{FF2B5EF4-FFF2-40B4-BE49-F238E27FC236}">
                  <a16:creationId xmlns:a16="http://schemas.microsoft.com/office/drawing/2014/main" id="{63CCB31E-C2F5-716A-72AC-CEF8FB3C8E2C}"/>
                </a:ext>
              </a:extLst>
            </p:cNvPr>
            <p:cNvSpPr>
              <a:spLocks noEditPoints="1"/>
            </p:cNvSpPr>
            <p:nvPr/>
          </p:nvSpPr>
          <p:spPr bwMode="auto">
            <a:xfrm>
              <a:off x="1141412" y="487363"/>
              <a:ext cx="412750" cy="284163"/>
            </a:xfrm>
            <a:custGeom>
              <a:avLst/>
              <a:gdLst>
                <a:gd name="T0" fmla="*/ 207 w 207"/>
                <a:gd name="T1" fmla="*/ 0 h 143"/>
                <a:gd name="T2" fmla="*/ 205 w 207"/>
                <a:gd name="T3" fmla="*/ 3 h 143"/>
                <a:gd name="T4" fmla="*/ 83 w 207"/>
                <a:gd name="T5" fmla="*/ 124 h 143"/>
                <a:gd name="T6" fmla="*/ 24 w 207"/>
                <a:gd name="T7" fmla="*/ 129 h 143"/>
                <a:gd name="T8" fmla="*/ 18 w 207"/>
                <a:gd name="T9" fmla="*/ 65 h 143"/>
                <a:gd name="T10" fmla="*/ 68 w 207"/>
                <a:gd name="T11" fmla="*/ 14 h 143"/>
                <a:gd name="T12" fmla="*/ 80 w 207"/>
                <a:gd name="T13" fmla="*/ 2 h 143"/>
                <a:gd name="T14" fmla="*/ 85 w 207"/>
                <a:gd name="T15" fmla="*/ 0 h 143"/>
                <a:gd name="T16" fmla="*/ 205 w 207"/>
                <a:gd name="T17" fmla="*/ 0 h 143"/>
                <a:gd name="T18" fmla="*/ 207 w 207"/>
                <a:gd name="T19" fmla="*/ 0 h 143"/>
                <a:gd name="T20" fmla="*/ 68 w 207"/>
                <a:gd name="T21" fmla="*/ 94 h 143"/>
                <a:gd name="T22" fmla="*/ 51 w 207"/>
                <a:gd name="T23" fmla="*/ 77 h 143"/>
                <a:gd name="T24" fmla="*/ 34 w 207"/>
                <a:gd name="T25" fmla="*/ 94 h 143"/>
                <a:gd name="T26" fmla="*/ 51 w 207"/>
                <a:gd name="T27" fmla="*/ 111 h 143"/>
                <a:gd name="T28" fmla="*/ 68 w 207"/>
                <a:gd name="T29" fmla="*/ 94 h 143"/>
                <a:gd name="T30" fmla="*/ 79 w 207"/>
                <a:gd name="T31" fmla="*/ 44 h 143"/>
                <a:gd name="T32" fmla="*/ 68 w 207"/>
                <a:gd name="T33" fmla="*/ 55 h 143"/>
                <a:gd name="T34" fmla="*/ 79 w 207"/>
                <a:gd name="T35" fmla="*/ 66 h 143"/>
                <a:gd name="T36" fmla="*/ 90 w 207"/>
                <a:gd name="T37" fmla="*/ 55 h 143"/>
                <a:gd name="T38" fmla="*/ 79 w 207"/>
                <a:gd name="T39" fmla="*/ 4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207" y="0"/>
                  </a:moveTo>
                  <a:cubicBezTo>
                    <a:pt x="206" y="1"/>
                    <a:pt x="205" y="2"/>
                    <a:pt x="205" y="3"/>
                  </a:cubicBezTo>
                  <a:cubicBezTo>
                    <a:pt x="164" y="43"/>
                    <a:pt x="124" y="84"/>
                    <a:pt x="83" y="124"/>
                  </a:cubicBezTo>
                  <a:cubicBezTo>
                    <a:pt x="66" y="141"/>
                    <a:pt x="42" y="143"/>
                    <a:pt x="24" y="129"/>
                  </a:cubicBezTo>
                  <a:cubicBezTo>
                    <a:pt x="4" y="113"/>
                    <a:pt x="0" y="83"/>
                    <a:pt x="18" y="65"/>
                  </a:cubicBezTo>
                  <a:cubicBezTo>
                    <a:pt x="34" y="47"/>
                    <a:pt x="52" y="31"/>
                    <a:pt x="68" y="14"/>
                  </a:cubicBezTo>
                  <a:cubicBezTo>
                    <a:pt x="72" y="10"/>
                    <a:pt x="76" y="6"/>
                    <a:pt x="80" y="2"/>
                  </a:cubicBezTo>
                  <a:cubicBezTo>
                    <a:pt x="82" y="1"/>
                    <a:pt x="84" y="0"/>
                    <a:pt x="85" y="0"/>
                  </a:cubicBezTo>
                  <a:cubicBezTo>
                    <a:pt x="125" y="0"/>
                    <a:pt x="165" y="0"/>
                    <a:pt x="205" y="0"/>
                  </a:cubicBezTo>
                  <a:cubicBezTo>
                    <a:pt x="205" y="0"/>
                    <a:pt x="206" y="0"/>
                    <a:pt x="207" y="0"/>
                  </a:cubicBezTo>
                  <a:close/>
                  <a:moveTo>
                    <a:pt x="68" y="94"/>
                  </a:moveTo>
                  <a:cubicBezTo>
                    <a:pt x="68" y="85"/>
                    <a:pt x="60" y="78"/>
                    <a:pt x="51" y="77"/>
                  </a:cubicBezTo>
                  <a:cubicBezTo>
                    <a:pt x="42" y="77"/>
                    <a:pt x="34" y="85"/>
                    <a:pt x="34" y="94"/>
                  </a:cubicBezTo>
                  <a:cubicBezTo>
                    <a:pt x="34" y="103"/>
                    <a:pt x="42" y="110"/>
                    <a:pt x="51" y="111"/>
                  </a:cubicBezTo>
                  <a:cubicBezTo>
                    <a:pt x="60" y="111"/>
                    <a:pt x="67" y="103"/>
                    <a:pt x="68" y="94"/>
                  </a:cubicBezTo>
                  <a:close/>
                  <a:moveTo>
                    <a:pt x="79" y="44"/>
                  </a:moveTo>
                  <a:cubicBezTo>
                    <a:pt x="73" y="44"/>
                    <a:pt x="68" y="49"/>
                    <a:pt x="68" y="55"/>
                  </a:cubicBezTo>
                  <a:cubicBezTo>
                    <a:pt x="67" y="61"/>
                    <a:pt x="73" y="66"/>
                    <a:pt x="79" y="66"/>
                  </a:cubicBezTo>
                  <a:cubicBezTo>
                    <a:pt x="85" y="66"/>
                    <a:pt x="90" y="61"/>
                    <a:pt x="90" y="55"/>
                  </a:cubicBezTo>
                  <a:cubicBezTo>
                    <a:pt x="90" y="49"/>
                    <a:pt x="85" y="44"/>
                    <a:pt x="79" y="44"/>
                  </a:cubicBezTo>
                  <a:close/>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endParaRPr lang="de-DE" sz="1500"/>
            </a:p>
          </p:txBody>
        </p:sp>
      </p:grpSp>
      <p:sp>
        <p:nvSpPr>
          <p:cNvPr id="54" name="Textfeld 53">
            <a:extLst>
              <a:ext uri="{FF2B5EF4-FFF2-40B4-BE49-F238E27FC236}">
                <a16:creationId xmlns:a16="http://schemas.microsoft.com/office/drawing/2014/main" id="{569D6B69-61AA-3C9C-0857-E9841864A569}"/>
              </a:ext>
            </a:extLst>
          </p:cNvPr>
          <p:cNvSpPr txBox="1"/>
          <p:nvPr/>
        </p:nvSpPr>
        <p:spPr>
          <a:xfrm>
            <a:off x="6381065" y="2676202"/>
            <a:ext cx="1066620" cy="392415"/>
          </a:xfrm>
          <a:prstGeom prst="rect">
            <a:avLst/>
          </a:prstGeom>
          <a:noFill/>
        </p:spPr>
        <p:txBody>
          <a:bodyPr vert="horz" wrap="square" rtlCol="0">
            <a:spAutoFit/>
          </a:bodyPr>
          <a:lstStyle/>
          <a:p>
            <a:pPr fontAlgn="auto">
              <a:lnSpc>
                <a:spcPct val="100000"/>
              </a:lnSpc>
              <a:spcBef>
                <a:spcPts val="0"/>
              </a:spcBef>
              <a:spcAft>
                <a:spcPts val="0"/>
              </a:spcAft>
            </a:pPr>
            <a:r>
              <a:rPr lang="de-DE" sz="900">
                <a:solidFill>
                  <a:schemeClr val="tx2"/>
                </a:solidFill>
              </a:rPr>
              <a:t>Ja: </a:t>
            </a:r>
          </a:p>
          <a:p>
            <a:pPr fontAlgn="auto">
              <a:lnSpc>
                <a:spcPct val="100000"/>
              </a:lnSpc>
              <a:spcBef>
                <a:spcPts val="0"/>
              </a:spcBef>
              <a:spcAft>
                <a:spcPts val="0"/>
              </a:spcAft>
            </a:pPr>
            <a:r>
              <a:rPr lang="de-DE" sz="1050" b="1">
                <a:solidFill>
                  <a:schemeClr val="tx2"/>
                </a:solidFill>
              </a:rPr>
              <a:t>0,3</a:t>
            </a:r>
            <a:r>
              <a:rPr lang="de-DE" sz="788" b="1">
                <a:solidFill>
                  <a:schemeClr val="tx2"/>
                </a:solidFill>
              </a:rPr>
              <a:t>%</a:t>
            </a:r>
            <a:endParaRPr lang="de-DE" sz="900" b="1">
              <a:solidFill>
                <a:schemeClr val="tx2"/>
              </a:solidFill>
            </a:endParaRPr>
          </a:p>
        </p:txBody>
      </p:sp>
      <p:sp>
        <p:nvSpPr>
          <p:cNvPr id="55" name="Textfeld 54">
            <a:extLst>
              <a:ext uri="{FF2B5EF4-FFF2-40B4-BE49-F238E27FC236}">
                <a16:creationId xmlns:a16="http://schemas.microsoft.com/office/drawing/2014/main" id="{0BDE34D7-8BE1-6847-9905-E622C1948EB4}"/>
              </a:ext>
            </a:extLst>
          </p:cNvPr>
          <p:cNvSpPr txBox="1"/>
          <p:nvPr/>
        </p:nvSpPr>
        <p:spPr>
          <a:xfrm>
            <a:off x="7601821" y="4092841"/>
            <a:ext cx="783608" cy="392415"/>
          </a:xfrm>
          <a:prstGeom prst="rect">
            <a:avLst/>
          </a:prstGeom>
          <a:noFill/>
        </p:spPr>
        <p:txBody>
          <a:bodyPr vert="horz" wrap="square" rtlCol="0">
            <a:spAutoFit/>
          </a:bodyPr>
          <a:lstStyle/>
          <a:p>
            <a:pPr algn="r" fontAlgn="auto">
              <a:lnSpc>
                <a:spcPct val="100000"/>
              </a:lnSpc>
              <a:spcBef>
                <a:spcPts val="0"/>
              </a:spcBef>
              <a:spcAft>
                <a:spcPts val="0"/>
              </a:spcAft>
            </a:pPr>
            <a:r>
              <a:rPr lang="de-DE" sz="900"/>
              <a:t>Nein: </a:t>
            </a:r>
          </a:p>
          <a:p>
            <a:pPr algn="r" fontAlgn="auto">
              <a:lnSpc>
                <a:spcPct val="100000"/>
              </a:lnSpc>
              <a:spcBef>
                <a:spcPts val="0"/>
              </a:spcBef>
              <a:spcAft>
                <a:spcPts val="0"/>
              </a:spcAft>
            </a:pPr>
            <a:r>
              <a:rPr lang="de-DE" sz="1050" b="1"/>
              <a:t>99,7</a:t>
            </a:r>
            <a:r>
              <a:rPr lang="de-DE" sz="788" b="1"/>
              <a:t>%</a:t>
            </a:r>
            <a:endParaRPr lang="de-DE" sz="900" b="1"/>
          </a:p>
        </p:txBody>
      </p:sp>
      <p:graphicFrame>
        <p:nvGraphicFramePr>
          <p:cNvPr id="56" name="Diagramm 55">
            <a:extLst>
              <a:ext uri="{FF2B5EF4-FFF2-40B4-BE49-F238E27FC236}">
                <a16:creationId xmlns:a16="http://schemas.microsoft.com/office/drawing/2014/main" id="{9595BE6D-6223-142E-DD4B-361A25B78999}"/>
              </a:ext>
            </a:extLst>
          </p:cNvPr>
          <p:cNvGraphicFramePr>
            <a:graphicFrameLocks noChangeAspect="1"/>
          </p:cNvGraphicFramePr>
          <p:nvPr/>
        </p:nvGraphicFramePr>
        <p:xfrm>
          <a:off x="3848064" y="2783569"/>
          <a:ext cx="2240230" cy="1819738"/>
        </p:xfrm>
        <a:graphic>
          <a:graphicData uri="http://schemas.openxmlformats.org/drawingml/2006/chart">
            <c:chart xmlns:c="http://schemas.openxmlformats.org/drawingml/2006/chart" xmlns:r="http://schemas.openxmlformats.org/officeDocument/2006/relationships" r:id="rId6"/>
          </a:graphicData>
        </a:graphic>
      </p:graphicFrame>
      <p:sp>
        <p:nvSpPr>
          <p:cNvPr id="57" name="Textfeld 56">
            <a:extLst>
              <a:ext uri="{FF2B5EF4-FFF2-40B4-BE49-F238E27FC236}">
                <a16:creationId xmlns:a16="http://schemas.microsoft.com/office/drawing/2014/main" id="{1B2CD46A-50AF-C835-3B1F-77AB13E77AF7}"/>
              </a:ext>
            </a:extLst>
          </p:cNvPr>
          <p:cNvSpPr txBox="1"/>
          <p:nvPr/>
        </p:nvSpPr>
        <p:spPr>
          <a:xfrm>
            <a:off x="4151612" y="3653932"/>
            <a:ext cx="1633133" cy="553998"/>
          </a:xfrm>
          <a:prstGeom prst="rect">
            <a:avLst/>
          </a:prstGeom>
          <a:noFill/>
        </p:spPr>
        <p:txBody>
          <a:bodyPr vert="horz" wrap="square" rtlCol="0">
            <a:spAutoFit/>
          </a:bodyPr>
          <a:lstStyle/>
          <a:p>
            <a:pPr algn="ctr" fontAlgn="auto">
              <a:lnSpc>
                <a:spcPct val="100000"/>
              </a:lnSpc>
              <a:spcBef>
                <a:spcPts val="0"/>
              </a:spcBef>
              <a:spcAft>
                <a:spcPts val="0"/>
              </a:spcAft>
            </a:pPr>
            <a:r>
              <a:rPr lang="de-DE" sz="1200" b="1"/>
              <a:t>Harnstreifentest</a:t>
            </a:r>
          </a:p>
          <a:p>
            <a:pPr algn="ctr" fontAlgn="auto">
              <a:lnSpc>
                <a:spcPct val="100000"/>
              </a:lnSpc>
              <a:spcBef>
                <a:spcPts val="0"/>
              </a:spcBef>
              <a:spcAft>
                <a:spcPts val="0"/>
              </a:spcAft>
            </a:pPr>
            <a:r>
              <a:rPr lang="de-DE" sz="900"/>
              <a:t>auf Mikro-</a:t>
            </a:r>
          </a:p>
          <a:p>
            <a:pPr algn="ctr" fontAlgn="auto">
              <a:lnSpc>
                <a:spcPct val="100000"/>
              </a:lnSpc>
              <a:spcBef>
                <a:spcPts val="0"/>
              </a:spcBef>
              <a:spcAft>
                <a:spcPts val="0"/>
              </a:spcAft>
            </a:pPr>
            <a:r>
              <a:rPr lang="de-DE" sz="900"/>
              <a:t>Albuminurie*</a:t>
            </a:r>
          </a:p>
        </p:txBody>
      </p:sp>
      <p:grpSp>
        <p:nvGrpSpPr>
          <p:cNvPr id="58" name="Gruppieren 57">
            <a:extLst>
              <a:ext uri="{FF2B5EF4-FFF2-40B4-BE49-F238E27FC236}">
                <a16:creationId xmlns:a16="http://schemas.microsoft.com/office/drawing/2014/main" id="{0A7271A1-7D3F-7164-A8A6-4723ADDB9B41}"/>
              </a:ext>
            </a:extLst>
          </p:cNvPr>
          <p:cNvGrpSpPr>
            <a:grpSpLocks noChangeAspect="1"/>
          </p:cNvGrpSpPr>
          <p:nvPr/>
        </p:nvGrpSpPr>
        <p:grpSpPr>
          <a:xfrm rot="1374000">
            <a:off x="4811290" y="3133672"/>
            <a:ext cx="347639" cy="618024"/>
            <a:chOff x="2044133" y="2996850"/>
            <a:chExt cx="1487083" cy="2565319"/>
          </a:xfrm>
        </p:grpSpPr>
        <p:grpSp>
          <p:nvGrpSpPr>
            <p:cNvPr id="59" name="Group 225">
              <a:extLst>
                <a:ext uri="{FF2B5EF4-FFF2-40B4-BE49-F238E27FC236}">
                  <a16:creationId xmlns:a16="http://schemas.microsoft.com/office/drawing/2014/main" id="{27347B9E-0A24-E97D-AED0-C74AF56852B5}"/>
                </a:ext>
              </a:extLst>
            </p:cNvPr>
            <p:cNvGrpSpPr/>
            <p:nvPr/>
          </p:nvGrpSpPr>
          <p:grpSpPr>
            <a:xfrm rot="1502826">
              <a:off x="2044133" y="3687079"/>
              <a:ext cx="848678" cy="1875090"/>
              <a:chOff x="7215802" y="3957167"/>
              <a:chExt cx="108223" cy="319515"/>
            </a:xfrm>
            <a:solidFill>
              <a:schemeClr val="accent6"/>
            </a:solidFill>
          </p:grpSpPr>
          <p:sp>
            <p:nvSpPr>
              <p:cNvPr id="66" name="Freeform 118">
                <a:extLst>
                  <a:ext uri="{FF2B5EF4-FFF2-40B4-BE49-F238E27FC236}">
                    <a16:creationId xmlns:a16="http://schemas.microsoft.com/office/drawing/2014/main" id="{F3DD6DCE-4C1A-4263-9B2C-03B8FC9D9791}"/>
                  </a:ext>
                </a:extLst>
              </p:cNvPr>
              <p:cNvSpPr>
                <a:spLocks noEditPoints="1"/>
              </p:cNvSpPr>
              <p:nvPr/>
            </p:nvSpPr>
            <p:spPr bwMode="auto">
              <a:xfrm>
                <a:off x="7215802" y="3957167"/>
                <a:ext cx="108223" cy="319515"/>
              </a:xfrm>
              <a:custGeom>
                <a:avLst/>
                <a:gdLst>
                  <a:gd name="T0" fmla="*/ 15 w 18"/>
                  <a:gd name="T1" fmla="*/ 0 h 52"/>
                  <a:gd name="T2" fmla="*/ 2 w 18"/>
                  <a:gd name="T3" fmla="*/ 0 h 52"/>
                  <a:gd name="T4" fmla="*/ 0 w 18"/>
                  <a:gd name="T5" fmla="*/ 2 h 52"/>
                  <a:gd name="T6" fmla="*/ 1 w 18"/>
                  <a:gd name="T7" fmla="*/ 4 h 52"/>
                  <a:gd name="T8" fmla="*/ 2 w 18"/>
                  <a:gd name="T9" fmla="*/ 6 h 52"/>
                  <a:gd name="T10" fmla="*/ 2 w 18"/>
                  <a:gd name="T11" fmla="*/ 45 h 52"/>
                  <a:gd name="T12" fmla="*/ 8 w 18"/>
                  <a:gd name="T13" fmla="*/ 52 h 52"/>
                  <a:gd name="T14" fmla="*/ 9 w 18"/>
                  <a:gd name="T15" fmla="*/ 52 h 52"/>
                  <a:gd name="T16" fmla="*/ 16 w 18"/>
                  <a:gd name="T17" fmla="*/ 45 h 52"/>
                  <a:gd name="T18" fmla="*/ 16 w 18"/>
                  <a:gd name="T19" fmla="*/ 6 h 52"/>
                  <a:gd name="T20" fmla="*/ 17 w 18"/>
                  <a:gd name="T21" fmla="*/ 4 h 52"/>
                  <a:gd name="T22" fmla="*/ 18 w 18"/>
                  <a:gd name="T23" fmla="*/ 2 h 52"/>
                  <a:gd name="T24" fmla="*/ 15 w 18"/>
                  <a:gd name="T25" fmla="*/ 0 h 52"/>
                  <a:gd name="T26" fmla="*/ 16 w 18"/>
                  <a:gd name="T27" fmla="*/ 2 h 52"/>
                  <a:gd name="T28" fmla="*/ 14 w 18"/>
                  <a:gd name="T29" fmla="*/ 6 h 52"/>
                  <a:gd name="T30" fmla="*/ 14 w 18"/>
                  <a:gd name="T31" fmla="*/ 45 h 52"/>
                  <a:gd name="T32" fmla="*/ 9 w 18"/>
                  <a:gd name="T33" fmla="*/ 50 h 52"/>
                  <a:gd name="T34" fmla="*/ 8 w 18"/>
                  <a:gd name="T35" fmla="*/ 50 h 52"/>
                  <a:gd name="T36" fmla="*/ 4 w 18"/>
                  <a:gd name="T37" fmla="*/ 45 h 52"/>
                  <a:gd name="T38" fmla="*/ 4 w 18"/>
                  <a:gd name="T39" fmla="*/ 6 h 52"/>
                  <a:gd name="T40" fmla="*/ 2 w 18"/>
                  <a:gd name="T41" fmla="*/ 2 h 52"/>
                  <a:gd name="T42" fmla="*/ 2 w 18"/>
                  <a:gd name="T43" fmla="*/ 2 h 52"/>
                  <a:gd name="T44" fmla="*/ 2 w 18"/>
                  <a:gd name="T45" fmla="*/ 2 h 52"/>
                  <a:gd name="T46" fmla="*/ 15 w 18"/>
                  <a:gd name="T47" fmla="*/ 2 h 52"/>
                  <a:gd name="T48" fmla="*/ 16 w 18"/>
                  <a:gd name="T49" fmla="*/ 2 h 52"/>
                  <a:gd name="T50" fmla="*/ 16 w 18"/>
                  <a:gd name="T51"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52">
                    <a:moveTo>
                      <a:pt x="15" y="0"/>
                    </a:moveTo>
                    <a:cubicBezTo>
                      <a:pt x="2" y="0"/>
                      <a:pt x="2" y="0"/>
                      <a:pt x="2" y="0"/>
                    </a:cubicBezTo>
                    <a:cubicBezTo>
                      <a:pt x="1" y="0"/>
                      <a:pt x="0" y="1"/>
                      <a:pt x="0" y="2"/>
                    </a:cubicBezTo>
                    <a:cubicBezTo>
                      <a:pt x="0" y="3"/>
                      <a:pt x="0" y="4"/>
                      <a:pt x="1" y="4"/>
                    </a:cubicBezTo>
                    <a:cubicBezTo>
                      <a:pt x="1" y="4"/>
                      <a:pt x="2" y="5"/>
                      <a:pt x="2" y="6"/>
                    </a:cubicBezTo>
                    <a:cubicBezTo>
                      <a:pt x="2" y="45"/>
                      <a:pt x="2" y="45"/>
                      <a:pt x="2" y="45"/>
                    </a:cubicBezTo>
                    <a:cubicBezTo>
                      <a:pt x="2" y="49"/>
                      <a:pt x="5" y="52"/>
                      <a:pt x="8" y="52"/>
                    </a:cubicBezTo>
                    <a:cubicBezTo>
                      <a:pt x="9" y="52"/>
                      <a:pt x="9" y="52"/>
                      <a:pt x="9" y="52"/>
                    </a:cubicBezTo>
                    <a:cubicBezTo>
                      <a:pt x="13" y="52"/>
                      <a:pt x="16" y="49"/>
                      <a:pt x="16" y="45"/>
                    </a:cubicBezTo>
                    <a:cubicBezTo>
                      <a:pt x="16" y="6"/>
                      <a:pt x="16" y="6"/>
                      <a:pt x="16" y="6"/>
                    </a:cubicBezTo>
                    <a:cubicBezTo>
                      <a:pt x="16" y="5"/>
                      <a:pt x="16" y="4"/>
                      <a:pt x="17" y="4"/>
                    </a:cubicBezTo>
                    <a:cubicBezTo>
                      <a:pt x="17" y="4"/>
                      <a:pt x="18" y="3"/>
                      <a:pt x="18" y="2"/>
                    </a:cubicBezTo>
                    <a:cubicBezTo>
                      <a:pt x="18" y="1"/>
                      <a:pt x="17" y="0"/>
                      <a:pt x="15" y="0"/>
                    </a:cubicBezTo>
                    <a:close/>
                    <a:moveTo>
                      <a:pt x="16" y="2"/>
                    </a:moveTo>
                    <a:cubicBezTo>
                      <a:pt x="14" y="3"/>
                      <a:pt x="14" y="4"/>
                      <a:pt x="14" y="6"/>
                    </a:cubicBezTo>
                    <a:cubicBezTo>
                      <a:pt x="14" y="45"/>
                      <a:pt x="14" y="45"/>
                      <a:pt x="14" y="45"/>
                    </a:cubicBezTo>
                    <a:cubicBezTo>
                      <a:pt x="14" y="48"/>
                      <a:pt x="12" y="50"/>
                      <a:pt x="9" y="50"/>
                    </a:cubicBezTo>
                    <a:cubicBezTo>
                      <a:pt x="8" y="50"/>
                      <a:pt x="8" y="50"/>
                      <a:pt x="8" y="50"/>
                    </a:cubicBezTo>
                    <a:cubicBezTo>
                      <a:pt x="6" y="50"/>
                      <a:pt x="4" y="48"/>
                      <a:pt x="4" y="45"/>
                    </a:cubicBezTo>
                    <a:cubicBezTo>
                      <a:pt x="4" y="6"/>
                      <a:pt x="4" y="6"/>
                      <a:pt x="4" y="6"/>
                    </a:cubicBezTo>
                    <a:cubicBezTo>
                      <a:pt x="4" y="4"/>
                      <a:pt x="3" y="3"/>
                      <a:pt x="2" y="2"/>
                    </a:cubicBezTo>
                    <a:cubicBezTo>
                      <a:pt x="2" y="2"/>
                      <a:pt x="2" y="2"/>
                      <a:pt x="2" y="2"/>
                    </a:cubicBezTo>
                    <a:cubicBezTo>
                      <a:pt x="2" y="2"/>
                      <a:pt x="2" y="2"/>
                      <a:pt x="2" y="2"/>
                    </a:cubicBezTo>
                    <a:cubicBezTo>
                      <a:pt x="15" y="2"/>
                      <a:pt x="15" y="2"/>
                      <a:pt x="15" y="2"/>
                    </a:cubicBezTo>
                    <a:cubicBezTo>
                      <a:pt x="16" y="2"/>
                      <a:pt x="16" y="2"/>
                      <a:pt x="16" y="2"/>
                    </a:cubicBezTo>
                    <a:cubicBezTo>
                      <a:pt x="16" y="2"/>
                      <a:pt x="16" y="2"/>
                      <a:pt x="16" y="2"/>
                    </a:cubicBezTo>
                    <a:close/>
                  </a:path>
                </a:pathLst>
              </a:custGeom>
              <a:grp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500">
                  <a:solidFill>
                    <a:srgbClr val="000000"/>
                  </a:solidFill>
                  <a:latin typeface="Arial"/>
                </a:endParaRPr>
              </a:p>
            </p:txBody>
          </p:sp>
          <p:sp>
            <p:nvSpPr>
              <p:cNvPr id="67" name="Freeform 119">
                <a:extLst>
                  <a:ext uri="{FF2B5EF4-FFF2-40B4-BE49-F238E27FC236}">
                    <a16:creationId xmlns:a16="http://schemas.microsoft.com/office/drawing/2014/main" id="{CC9AAABB-B748-D6AF-4457-6AD6B62CCE49}"/>
                  </a:ext>
                </a:extLst>
              </p:cNvPr>
              <p:cNvSpPr>
                <a:spLocks/>
              </p:cNvSpPr>
              <p:nvPr/>
            </p:nvSpPr>
            <p:spPr bwMode="auto">
              <a:xfrm>
                <a:off x="7242321" y="4190540"/>
                <a:ext cx="51904" cy="63122"/>
              </a:xfrm>
              <a:custGeom>
                <a:avLst/>
                <a:gdLst>
                  <a:gd name="T0" fmla="*/ 0 w 7"/>
                  <a:gd name="T1" fmla="*/ 36 h 39"/>
                  <a:gd name="T2" fmla="*/ 3 w 7"/>
                  <a:gd name="T3" fmla="*/ 39 h 39"/>
                  <a:gd name="T4" fmla="*/ 4 w 7"/>
                  <a:gd name="T5" fmla="*/ 39 h 39"/>
                  <a:gd name="T6" fmla="*/ 7 w 7"/>
                  <a:gd name="T7" fmla="*/ 36 h 39"/>
                  <a:gd name="T8" fmla="*/ 7 w 7"/>
                  <a:gd name="T9" fmla="*/ 0 h 39"/>
                  <a:gd name="T10" fmla="*/ 0 w 7"/>
                  <a:gd name="T11" fmla="*/ 0 h 39"/>
                  <a:gd name="T12" fmla="*/ 0 w 7"/>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0" y="36"/>
                    </a:moveTo>
                    <a:cubicBezTo>
                      <a:pt x="0" y="38"/>
                      <a:pt x="2" y="39"/>
                      <a:pt x="3" y="39"/>
                    </a:cubicBezTo>
                    <a:cubicBezTo>
                      <a:pt x="4" y="39"/>
                      <a:pt x="4" y="39"/>
                      <a:pt x="4" y="39"/>
                    </a:cubicBezTo>
                    <a:cubicBezTo>
                      <a:pt x="6" y="39"/>
                      <a:pt x="7" y="38"/>
                      <a:pt x="7" y="36"/>
                    </a:cubicBezTo>
                    <a:cubicBezTo>
                      <a:pt x="7" y="0"/>
                      <a:pt x="7" y="0"/>
                      <a:pt x="7" y="0"/>
                    </a:cubicBezTo>
                    <a:cubicBezTo>
                      <a:pt x="0" y="0"/>
                      <a:pt x="0" y="0"/>
                      <a:pt x="0" y="0"/>
                    </a:cubicBezTo>
                    <a:lnTo>
                      <a:pt x="0" y="36"/>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500">
                  <a:solidFill>
                    <a:srgbClr val="000000"/>
                  </a:solidFill>
                  <a:latin typeface="Arial"/>
                </a:endParaRPr>
              </a:p>
            </p:txBody>
          </p:sp>
        </p:grpSp>
        <p:sp>
          <p:nvSpPr>
            <p:cNvPr id="60" name="Rechteck 59">
              <a:extLst>
                <a:ext uri="{FF2B5EF4-FFF2-40B4-BE49-F238E27FC236}">
                  <a16:creationId xmlns:a16="http://schemas.microsoft.com/office/drawing/2014/main" id="{797F980D-8C46-4201-58F2-4033220AD0CA}"/>
                </a:ext>
              </a:extLst>
            </p:cNvPr>
            <p:cNvSpPr/>
            <p:nvPr/>
          </p:nvSpPr>
          <p:spPr>
            <a:xfrm rot="1548035">
              <a:off x="2891846" y="2996850"/>
              <a:ext cx="639370" cy="295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grpSp>
          <p:nvGrpSpPr>
            <p:cNvPr id="61" name="Gruppieren 60">
              <a:extLst>
                <a:ext uri="{FF2B5EF4-FFF2-40B4-BE49-F238E27FC236}">
                  <a16:creationId xmlns:a16="http://schemas.microsoft.com/office/drawing/2014/main" id="{631C68A9-B99C-49F3-EC8B-7095E2DD21A5}"/>
                </a:ext>
              </a:extLst>
            </p:cNvPr>
            <p:cNvGrpSpPr/>
            <p:nvPr/>
          </p:nvGrpSpPr>
          <p:grpSpPr>
            <a:xfrm>
              <a:off x="2616671" y="3324994"/>
              <a:ext cx="531812" cy="994691"/>
              <a:chOff x="3541630" y="3141273"/>
              <a:chExt cx="531812" cy="994691"/>
            </a:xfrm>
          </p:grpSpPr>
          <p:sp>
            <p:nvSpPr>
              <p:cNvPr id="62" name="Rechteck: abgerundete Ecken 61">
                <a:extLst>
                  <a:ext uri="{FF2B5EF4-FFF2-40B4-BE49-F238E27FC236}">
                    <a16:creationId xmlns:a16="http://schemas.microsoft.com/office/drawing/2014/main" id="{3B8A792C-54B5-0052-64F4-85C6E8B84DC8}"/>
                  </a:ext>
                </a:extLst>
              </p:cNvPr>
              <p:cNvSpPr/>
              <p:nvPr/>
            </p:nvSpPr>
            <p:spPr>
              <a:xfrm rot="1654534">
                <a:off x="3670250" y="3413368"/>
                <a:ext cx="152400" cy="61674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63" name="Rechteck: abgerundete Ecken 62">
                <a:extLst>
                  <a:ext uri="{FF2B5EF4-FFF2-40B4-BE49-F238E27FC236}">
                    <a16:creationId xmlns:a16="http://schemas.microsoft.com/office/drawing/2014/main" id="{C9545EF9-F71D-4587-E245-334EDF08102C}"/>
                  </a:ext>
                </a:extLst>
              </p:cNvPr>
              <p:cNvSpPr/>
              <p:nvPr/>
            </p:nvSpPr>
            <p:spPr>
              <a:xfrm rot="1654534">
                <a:off x="3905550" y="3309869"/>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64" name="Rechteck: abgerundete Ecken 63">
                <a:extLst>
                  <a:ext uri="{FF2B5EF4-FFF2-40B4-BE49-F238E27FC236}">
                    <a16:creationId xmlns:a16="http://schemas.microsoft.com/office/drawing/2014/main" id="{FA2C01CA-AE8C-5942-F26C-9AA77E3EB23A}"/>
                  </a:ext>
                </a:extLst>
              </p:cNvPr>
              <p:cNvSpPr/>
              <p:nvPr/>
            </p:nvSpPr>
            <p:spPr>
              <a:xfrm rot="1654534">
                <a:off x="3913257" y="3141273"/>
                <a:ext cx="160185" cy="2262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65" name="Rechteck: abgerundete Ecken 64">
                <a:extLst>
                  <a:ext uri="{FF2B5EF4-FFF2-40B4-BE49-F238E27FC236}">
                    <a16:creationId xmlns:a16="http://schemas.microsoft.com/office/drawing/2014/main" id="{EDF466FD-C477-40D8-2985-52864229E9F7}"/>
                  </a:ext>
                </a:extLst>
              </p:cNvPr>
              <p:cNvSpPr/>
              <p:nvPr/>
            </p:nvSpPr>
            <p:spPr>
              <a:xfrm rot="1654534">
                <a:off x="3541630" y="3984780"/>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grpSp>
      </p:grpSp>
      <p:sp>
        <p:nvSpPr>
          <p:cNvPr id="68" name="Textfeld 67">
            <a:extLst>
              <a:ext uri="{FF2B5EF4-FFF2-40B4-BE49-F238E27FC236}">
                <a16:creationId xmlns:a16="http://schemas.microsoft.com/office/drawing/2014/main" id="{31BD34AA-3136-0FEA-B119-865FC0A0853A}"/>
              </a:ext>
            </a:extLst>
          </p:cNvPr>
          <p:cNvSpPr txBox="1"/>
          <p:nvPr/>
        </p:nvSpPr>
        <p:spPr>
          <a:xfrm>
            <a:off x="4116548" y="2676202"/>
            <a:ext cx="1066620" cy="392415"/>
          </a:xfrm>
          <a:prstGeom prst="rect">
            <a:avLst/>
          </a:prstGeom>
          <a:noFill/>
        </p:spPr>
        <p:txBody>
          <a:bodyPr vert="horz" wrap="square" rtlCol="0">
            <a:spAutoFit/>
          </a:bodyPr>
          <a:lstStyle/>
          <a:p>
            <a:pPr fontAlgn="auto">
              <a:lnSpc>
                <a:spcPct val="100000"/>
              </a:lnSpc>
              <a:spcBef>
                <a:spcPts val="0"/>
              </a:spcBef>
              <a:spcAft>
                <a:spcPts val="0"/>
              </a:spcAft>
            </a:pPr>
            <a:r>
              <a:rPr lang="de-DE" sz="900">
                <a:solidFill>
                  <a:schemeClr val="tx2"/>
                </a:solidFill>
              </a:rPr>
              <a:t>Ja: </a:t>
            </a:r>
          </a:p>
          <a:p>
            <a:pPr fontAlgn="auto">
              <a:lnSpc>
                <a:spcPct val="100000"/>
              </a:lnSpc>
              <a:spcBef>
                <a:spcPts val="0"/>
              </a:spcBef>
              <a:spcAft>
                <a:spcPts val="0"/>
              </a:spcAft>
            </a:pPr>
            <a:r>
              <a:rPr lang="de-DE" sz="1050" b="1">
                <a:solidFill>
                  <a:schemeClr val="tx2"/>
                </a:solidFill>
              </a:rPr>
              <a:t>6,4</a:t>
            </a:r>
            <a:r>
              <a:rPr lang="de-DE" sz="788" b="1">
                <a:solidFill>
                  <a:schemeClr val="tx2"/>
                </a:solidFill>
              </a:rPr>
              <a:t>%</a:t>
            </a:r>
            <a:endParaRPr lang="de-DE" sz="900" b="1">
              <a:solidFill>
                <a:schemeClr val="tx2"/>
              </a:solidFill>
            </a:endParaRPr>
          </a:p>
        </p:txBody>
      </p:sp>
      <p:sp>
        <p:nvSpPr>
          <p:cNvPr id="69" name="Textfeld 68">
            <a:extLst>
              <a:ext uri="{FF2B5EF4-FFF2-40B4-BE49-F238E27FC236}">
                <a16:creationId xmlns:a16="http://schemas.microsoft.com/office/drawing/2014/main" id="{0588E42A-7356-9D0D-F54F-AA6A56E209DE}"/>
              </a:ext>
            </a:extLst>
          </p:cNvPr>
          <p:cNvSpPr txBox="1"/>
          <p:nvPr/>
        </p:nvSpPr>
        <p:spPr>
          <a:xfrm>
            <a:off x="5300410" y="4092841"/>
            <a:ext cx="783608" cy="392415"/>
          </a:xfrm>
          <a:prstGeom prst="rect">
            <a:avLst/>
          </a:prstGeom>
          <a:noFill/>
        </p:spPr>
        <p:txBody>
          <a:bodyPr vert="horz" wrap="square" rtlCol="0">
            <a:spAutoFit/>
          </a:bodyPr>
          <a:lstStyle/>
          <a:p>
            <a:pPr algn="r" fontAlgn="auto">
              <a:lnSpc>
                <a:spcPct val="100000"/>
              </a:lnSpc>
              <a:spcBef>
                <a:spcPts val="0"/>
              </a:spcBef>
              <a:spcAft>
                <a:spcPts val="0"/>
              </a:spcAft>
            </a:pPr>
            <a:r>
              <a:rPr lang="de-DE" sz="900"/>
              <a:t>Nein: </a:t>
            </a:r>
          </a:p>
          <a:p>
            <a:pPr algn="r" fontAlgn="auto">
              <a:lnSpc>
                <a:spcPct val="100000"/>
              </a:lnSpc>
              <a:spcBef>
                <a:spcPts val="0"/>
              </a:spcBef>
              <a:spcAft>
                <a:spcPts val="0"/>
              </a:spcAft>
            </a:pPr>
            <a:r>
              <a:rPr lang="de-DE" sz="1050" b="1"/>
              <a:t>93,6</a:t>
            </a:r>
            <a:r>
              <a:rPr lang="de-DE" sz="788" b="1"/>
              <a:t>%</a:t>
            </a:r>
            <a:endParaRPr lang="de-DE" sz="900" b="1"/>
          </a:p>
        </p:txBody>
      </p:sp>
      <p:sp>
        <p:nvSpPr>
          <p:cNvPr id="74" name="Textfeld 73">
            <a:extLst>
              <a:ext uri="{FF2B5EF4-FFF2-40B4-BE49-F238E27FC236}">
                <a16:creationId xmlns:a16="http://schemas.microsoft.com/office/drawing/2014/main" id="{13FA4FCD-8593-6302-836B-72D0719E1F1D}"/>
              </a:ext>
            </a:extLst>
          </p:cNvPr>
          <p:cNvSpPr txBox="1"/>
          <p:nvPr/>
        </p:nvSpPr>
        <p:spPr>
          <a:xfrm>
            <a:off x="2328269" y="2180632"/>
            <a:ext cx="5400000" cy="461665"/>
          </a:xfrm>
          <a:prstGeom prst="rect">
            <a:avLst/>
          </a:prstGeom>
          <a:solidFill>
            <a:schemeClr val="bg1"/>
          </a:solidFill>
        </p:spPr>
        <p:txBody>
          <a:bodyPr vert="horz" wrap="square" rtlCol="0">
            <a:spAutoFit/>
          </a:bodyPr>
          <a:lstStyle/>
          <a:p>
            <a:pPr algn="ctr" fontAlgn="auto">
              <a:lnSpc>
                <a:spcPct val="100000"/>
              </a:lnSpc>
              <a:spcBef>
                <a:spcPts val="0"/>
              </a:spcBef>
              <a:spcAft>
                <a:spcPts val="0"/>
              </a:spcAft>
            </a:pPr>
            <a:r>
              <a:rPr lang="de-DE" sz="1200" b="1"/>
              <a:t>Welche Testungen wurden im Beobachtungszeitraum ≥1x durchgeführt? </a:t>
            </a:r>
            <a:endParaRPr lang="de-DE" sz="1200"/>
          </a:p>
        </p:txBody>
      </p:sp>
      <p:grpSp>
        <p:nvGrpSpPr>
          <p:cNvPr id="6" name="Gruppieren 5">
            <a:extLst>
              <a:ext uri="{FF2B5EF4-FFF2-40B4-BE49-F238E27FC236}">
                <a16:creationId xmlns:a16="http://schemas.microsoft.com/office/drawing/2014/main" id="{E06D3CA6-8D83-CB4F-2A47-9EB3177205B3}"/>
              </a:ext>
            </a:extLst>
          </p:cNvPr>
          <p:cNvGrpSpPr/>
          <p:nvPr/>
        </p:nvGrpSpPr>
        <p:grpSpPr>
          <a:xfrm rot="21062814">
            <a:off x="452561" y="2006611"/>
            <a:ext cx="1749818" cy="724061"/>
            <a:chOff x="800092" y="2514142"/>
            <a:chExt cx="1255664" cy="587104"/>
          </a:xfrm>
        </p:grpSpPr>
        <p:sp>
          <p:nvSpPr>
            <p:cNvPr id="7" name="Freeform 5">
              <a:extLst>
                <a:ext uri="{FF2B5EF4-FFF2-40B4-BE49-F238E27FC236}">
                  <a16:creationId xmlns:a16="http://schemas.microsoft.com/office/drawing/2014/main" id="{1F2E0C8C-30DF-E70A-6FDB-D45874551704}"/>
                </a:ext>
              </a:extLst>
            </p:cNvPr>
            <p:cNvSpPr>
              <a:spLocks noEditPoints="1"/>
            </p:cNvSpPr>
            <p:nvPr/>
          </p:nvSpPr>
          <p:spPr bwMode="auto">
            <a:xfrm>
              <a:off x="800092" y="2514142"/>
              <a:ext cx="1255664" cy="587104"/>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chemeClr val="bg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de-DE"/>
            </a:p>
          </p:txBody>
        </p:sp>
        <p:sp>
          <p:nvSpPr>
            <p:cNvPr id="9" name="Textfeld 8">
              <a:extLst>
                <a:ext uri="{FF2B5EF4-FFF2-40B4-BE49-F238E27FC236}">
                  <a16:creationId xmlns:a16="http://schemas.microsoft.com/office/drawing/2014/main" id="{AAC34C7A-25F1-F43B-C2A0-95A5D7969139}"/>
                </a:ext>
              </a:extLst>
            </p:cNvPr>
            <p:cNvSpPr txBox="1"/>
            <p:nvPr/>
          </p:nvSpPr>
          <p:spPr>
            <a:xfrm>
              <a:off x="819483" y="2591677"/>
              <a:ext cx="1163128" cy="436471"/>
            </a:xfrm>
            <a:prstGeom prst="rect">
              <a:avLst/>
            </a:prstGeom>
            <a:noFill/>
          </p:spPr>
          <p:txBody>
            <a:bodyPr wrap="square">
              <a:spAutoFit/>
            </a:bodyPr>
            <a:lstStyle/>
            <a:p>
              <a:pPr algn="ctr"/>
              <a:r>
                <a:rPr lang="de-DE" sz="1200" b="1">
                  <a:solidFill>
                    <a:schemeClr val="tx2"/>
                  </a:solidFill>
                </a:rPr>
                <a:t>Subgruppe mit AH</a:t>
              </a:r>
            </a:p>
            <a:p>
              <a:pPr algn="ctr"/>
              <a:r>
                <a:rPr lang="de-DE" sz="1200">
                  <a:solidFill>
                    <a:schemeClr val="tx2"/>
                  </a:solidFill>
                </a:rPr>
                <a:t>n=340.076</a:t>
              </a:r>
            </a:p>
          </p:txBody>
        </p:sp>
      </p:grpSp>
      <p:pic>
        <p:nvPicPr>
          <p:cNvPr id="10" name="Grafik 5" descr="Ein Bild, das Schrift, Grafiken, Grafikdesign, Logo enthält.&#10;&#10;Automatisch generierte Beschreibung">
            <a:extLst>
              <a:ext uri="{FF2B5EF4-FFF2-40B4-BE49-F238E27FC236}">
                <a16:creationId xmlns:a16="http://schemas.microsoft.com/office/drawing/2014/main" id="{978FCFE3-53F6-6670-E76B-38DB3B6FE4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spTree>
    <p:extLst>
      <p:ext uri="{BB962C8B-B14F-4D97-AF65-F5344CB8AC3E}">
        <p14:creationId xmlns:p14="http://schemas.microsoft.com/office/powerpoint/2010/main" val="3017977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DD5CC-C88A-421A-8D29-755B4B4086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BDD4CD-52E4-7385-CDEB-033EEC9B50CB}"/>
              </a:ext>
            </a:extLst>
          </p:cNvPr>
          <p:cNvSpPr>
            <a:spLocks noGrp="1"/>
          </p:cNvSpPr>
          <p:nvPr>
            <p:ph type="title"/>
          </p:nvPr>
        </p:nvSpPr>
        <p:spPr/>
        <p:txBody>
          <a:bodyPr/>
          <a:lstStyle/>
          <a:p>
            <a:r>
              <a:rPr lang="de-DE" err="1"/>
              <a:t>InspeCKD</a:t>
            </a:r>
            <a:br>
              <a:rPr lang="de-DE"/>
            </a:br>
            <a:r>
              <a:rPr lang="de-DE" sz="1500" b="0">
                <a:solidFill>
                  <a:schemeClr val="accent6"/>
                </a:solidFill>
              </a:rPr>
              <a:t>Schlussfolgerungen</a:t>
            </a:r>
            <a:endParaRPr lang="de-DE"/>
          </a:p>
        </p:txBody>
      </p:sp>
      <p:sp>
        <p:nvSpPr>
          <p:cNvPr id="3" name="Inhaltsplatzhalter 2">
            <a:extLst>
              <a:ext uri="{FF2B5EF4-FFF2-40B4-BE49-F238E27FC236}">
                <a16:creationId xmlns:a16="http://schemas.microsoft.com/office/drawing/2014/main" id="{55C257DC-30B6-F983-788B-624148926965}"/>
              </a:ext>
            </a:extLst>
          </p:cNvPr>
          <p:cNvSpPr>
            <a:spLocks noGrp="1"/>
          </p:cNvSpPr>
          <p:nvPr>
            <p:ph sz="quarter" idx="10"/>
          </p:nvPr>
        </p:nvSpPr>
        <p:spPr/>
        <p:txBody>
          <a:bodyPr/>
          <a:lstStyle/>
          <a:p>
            <a:r>
              <a:rPr lang="de-DE" dirty="0"/>
              <a:t>Modifiziert nach: Wanner C et al., MMW-Fortschritte der Medizin 2024; 166:9-17; Mader F, et al. Präsentiert auf dem DGIM 2024, Poster-ID: 67416.</a:t>
            </a:r>
          </a:p>
        </p:txBody>
      </p:sp>
      <p:sp>
        <p:nvSpPr>
          <p:cNvPr id="4" name="Inhaltsplatzhalter 3">
            <a:extLst>
              <a:ext uri="{FF2B5EF4-FFF2-40B4-BE49-F238E27FC236}">
                <a16:creationId xmlns:a16="http://schemas.microsoft.com/office/drawing/2014/main" id="{29CF7779-737E-4F04-5AF2-9278BA2EDDE5}"/>
              </a:ext>
            </a:extLst>
          </p:cNvPr>
          <p:cNvSpPr>
            <a:spLocks noGrp="1"/>
          </p:cNvSpPr>
          <p:nvPr>
            <p:ph sz="quarter" idx="11"/>
          </p:nvPr>
        </p:nvSpPr>
        <p:spPr/>
        <p:txBody>
          <a:bodyPr/>
          <a:lstStyle/>
          <a:p>
            <a:br>
              <a:rPr lang="de-DE"/>
            </a:br>
            <a:r>
              <a:rPr lang="de-DE"/>
              <a:t>CKD, chronische Nierenkrankheit; </a:t>
            </a:r>
            <a:r>
              <a:rPr lang="de-DE" err="1"/>
              <a:t>eGFR</a:t>
            </a:r>
            <a:r>
              <a:rPr lang="de-DE"/>
              <a:t>, geschätzte glomeruläre Filtrationsrate; UARC, Albumin-Kreatinin-Verhältnis im Urin.</a:t>
            </a:r>
          </a:p>
        </p:txBody>
      </p:sp>
      <p:pic>
        <p:nvPicPr>
          <p:cNvPr id="90" name="Grafik 89" descr="Pfeil: Leichte Kurve mit einfarbiger Füllung">
            <a:extLst>
              <a:ext uri="{FF2B5EF4-FFF2-40B4-BE49-F238E27FC236}">
                <a16:creationId xmlns:a16="http://schemas.microsoft.com/office/drawing/2014/main" id="{B1C9F557-1077-1992-6562-C0CEC87EEA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60821">
            <a:off x="635826" y="3156316"/>
            <a:ext cx="685800" cy="685800"/>
          </a:xfrm>
          <a:prstGeom prst="rect">
            <a:avLst/>
          </a:prstGeom>
        </p:spPr>
      </p:pic>
      <p:sp>
        <p:nvSpPr>
          <p:cNvPr id="97" name="Rechteck: abgerundete Ecken 96">
            <a:extLst>
              <a:ext uri="{FF2B5EF4-FFF2-40B4-BE49-F238E27FC236}">
                <a16:creationId xmlns:a16="http://schemas.microsoft.com/office/drawing/2014/main" id="{46AC6662-EB40-F748-02D8-EDB19FDB5736}"/>
              </a:ext>
            </a:extLst>
          </p:cNvPr>
          <p:cNvSpPr/>
          <p:nvPr/>
        </p:nvSpPr>
        <p:spPr>
          <a:xfrm>
            <a:off x="1368990" y="3437023"/>
            <a:ext cx="4644000" cy="432000"/>
          </a:xfrm>
          <a:prstGeom prst="roundRect">
            <a:avLst>
              <a:gd name="adj" fmla="val 23669"/>
            </a:avLst>
          </a:prstGeom>
          <a:solidFill>
            <a:srgbClr val="EB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a:solidFill>
                  <a:schemeClr val="tx1"/>
                </a:solidFill>
                <a:latin typeface="Arial" panose="020B0604020202020204" pitchFamily="34" charset="0"/>
              </a:rPr>
              <a:t>Die CKD-</a:t>
            </a:r>
            <a:r>
              <a:rPr lang="de-DE" sz="1200" b="1">
                <a:solidFill>
                  <a:schemeClr val="tx1"/>
                </a:solidFill>
                <a:latin typeface="Arial" panose="020B0604020202020204" pitchFamily="34" charset="0"/>
              </a:rPr>
              <a:t>Prävalenz</a:t>
            </a:r>
            <a:r>
              <a:rPr lang="de-DE" sz="1200">
                <a:solidFill>
                  <a:schemeClr val="tx1"/>
                </a:solidFill>
                <a:latin typeface="Arial" panose="020B0604020202020204" pitchFamily="34" charset="0"/>
              </a:rPr>
              <a:t> unter Patient:innen mit </a:t>
            </a:r>
          </a:p>
          <a:p>
            <a:pPr algn="ctr" fontAlgn="auto">
              <a:lnSpc>
                <a:spcPct val="100000"/>
              </a:lnSpc>
              <a:spcBef>
                <a:spcPts val="0"/>
              </a:spcBef>
              <a:spcAft>
                <a:spcPts val="0"/>
              </a:spcAft>
            </a:pPr>
            <a:r>
              <a:rPr lang="de-DE" sz="1200">
                <a:solidFill>
                  <a:schemeClr val="tx1"/>
                </a:solidFill>
                <a:latin typeface="Arial" panose="020B0604020202020204" pitchFamily="34" charset="0"/>
              </a:rPr>
              <a:t>mindestens 2 Messungen in hausärztlichen Praxen beträgt </a:t>
            </a:r>
            <a:r>
              <a:rPr lang="de-DE" sz="1200" b="1">
                <a:solidFill>
                  <a:schemeClr val="tx1"/>
                </a:solidFill>
                <a:latin typeface="Arial" panose="020B0604020202020204" pitchFamily="34" charset="0"/>
              </a:rPr>
              <a:t>18%</a:t>
            </a:r>
          </a:p>
        </p:txBody>
      </p:sp>
      <p:sp>
        <p:nvSpPr>
          <p:cNvPr id="98" name="Rechteck: abgerundete Ecken 97">
            <a:extLst>
              <a:ext uri="{FF2B5EF4-FFF2-40B4-BE49-F238E27FC236}">
                <a16:creationId xmlns:a16="http://schemas.microsoft.com/office/drawing/2014/main" id="{8BB8DA7F-4796-4328-64DD-05EB2C67D6AB}"/>
              </a:ext>
            </a:extLst>
          </p:cNvPr>
          <p:cNvSpPr/>
          <p:nvPr/>
        </p:nvSpPr>
        <p:spPr>
          <a:xfrm>
            <a:off x="1740552" y="4177142"/>
            <a:ext cx="4644000" cy="432000"/>
          </a:xfrm>
          <a:prstGeom prst="roundRect">
            <a:avLst>
              <a:gd name="adj" fmla="val 22849"/>
            </a:avLst>
          </a:prstGeom>
          <a:solidFill>
            <a:srgbClr val="EB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chemeClr val="tx1"/>
                </a:solidFill>
                <a:latin typeface="Arial" panose="020B0604020202020204" pitchFamily="34" charset="0"/>
              </a:rPr>
              <a:t>83,5% </a:t>
            </a:r>
            <a:r>
              <a:rPr lang="de-DE" sz="1200">
                <a:solidFill>
                  <a:schemeClr val="tx1"/>
                </a:solidFill>
                <a:latin typeface="Arial" panose="020B0604020202020204" pitchFamily="34" charset="0"/>
              </a:rPr>
              <a:t>davon haben keine CKD-</a:t>
            </a:r>
            <a:r>
              <a:rPr lang="de-DE" sz="1200" b="1">
                <a:solidFill>
                  <a:schemeClr val="tx1"/>
                </a:solidFill>
                <a:latin typeface="Arial" panose="020B0604020202020204" pitchFamily="34" charset="0"/>
              </a:rPr>
              <a:t>Diagnose</a:t>
            </a:r>
          </a:p>
        </p:txBody>
      </p:sp>
      <p:pic>
        <p:nvPicPr>
          <p:cNvPr id="99" name="Grafik 98" descr="Pfeil: Leichte Kurve mit einfarbiger Füllung">
            <a:extLst>
              <a:ext uri="{FF2B5EF4-FFF2-40B4-BE49-F238E27FC236}">
                <a16:creationId xmlns:a16="http://schemas.microsoft.com/office/drawing/2014/main" id="{08B5DF60-11C0-C2A6-85DF-91E2B78A56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60821">
            <a:off x="1015679" y="3976288"/>
            <a:ext cx="685800" cy="685800"/>
          </a:xfrm>
          <a:prstGeom prst="rect">
            <a:avLst/>
          </a:prstGeom>
        </p:spPr>
      </p:pic>
      <p:sp>
        <p:nvSpPr>
          <p:cNvPr id="41" name="Rechteck: abgerundete Ecken 40">
            <a:extLst>
              <a:ext uri="{FF2B5EF4-FFF2-40B4-BE49-F238E27FC236}">
                <a16:creationId xmlns:a16="http://schemas.microsoft.com/office/drawing/2014/main" id="{601D1CB3-166A-7767-DFE0-E6720478E011}"/>
              </a:ext>
            </a:extLst>
          </p:cNvPr>
          <p:cNvSpPr/>
          <p:nvPr/>
        </p:nvSpPr>
        <p:spPr>
          <a:xfrm>
            <a:off x="2094618" y="4922377"/>
            <a:ext cx="4644000" cy="432000"/>
          </a:xfrm>
          <a:prstGeom prst="roundRect">
            <a:avLst>
              <a:gd name="adj" fmla="val 22849"/>
            </a:avLst>
          </a:prstGeom>
          <a:solidFill>
            <a:srgbClr val="EB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a:solidFill>
                  <a:schemeClr val="tx1"/>
                </a:solidFill>
                <a:latin typeface="Arial" panose="020B0604020202020204" pitchFamily="34" charset="0"/>
              </a:rPr>
              <a:t>Wie viele Patient:innen erhalten eine leitliniengerechte </a:t>
            </a:r>
            <a:r>
              <a:rPr lang="de-DE" sz="1200" b="1">
                <a:solidFill>
                  <a:schemeClr val="tx1"/>
                </a:solidFill>
                <a:latin typeface="Arial" panose="020B0604020202020204" pitchFamily="34" charset="0"/>
              </a:rPr>
              <a:t>Therapie?</a:t>
            </a:r>
          </a:p>
        </p:txBody>
      </p:sp>
      <p:pic>
        <p:nvPicPr>
          <p:cNvPr id="42" name="Grafik 41" descr="Pfeil: Leichte Kurve mit einfarbiger Füllung">
            <a:extLst>
              <a:ext uri="{FF2B5EF4-FFF2-40B4-BE49-F238E27FC236}">
                <a16:creationId xmlns:a16="http://schemas.microsoft.com/office/drawing/2014/main" id="{690DA398-6035-522B-3EC0-B2869A29F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60821">
            <a:off x="1360787" y="4728092"/>
            <a:ext cx="685800" cy="685800"/>
          </a:xfrm>
          <a:prstGeom prst="rect">
            <a:avLst/>
          </a:prstGeom>
        </p:spPr>
      </p:pic>
      <p:sp>
        <p:nvSpPr>
          <p:cNvPr id="44" name="Freihandform: Form 43">
            <a:extLst>
              <a:ext uri="{FF2B5EF4-FFF2-40B4-BE49-F238E27FC236}">
                <a16:creationId xmlns:a16="http://schemas.microsoft.com/office/drawing/2014/main" id="{E85E08A6-75F2-3202-2D1D-E8A9C0EBACDA}"/>
              </a:ext>
            </a:extLst>
          </p:cNvPr>
          <p:cNvSpPr/>
          <p:nvPr/>
        </p:nvSpPr>
        <p:spPr>
          <a:xfrm>
            <a:off x="7035937" y="4492593"/>
            <a:ext cx="105151" cy="99055"/>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299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299"/>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solidFill>
            <a:schemeClr val="accent1"/>
          </a:solidFill>
          <a:ln w="952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3F71E318-6EDA-FEE3-93E0-10523FFA5097}"/>
              </a:ext>
            </a:extLst>
          </p:cNvPr>
          <p:cNvSpPr/>
          <p:nvPr/>
        </p:nvSpPr>
        <p:spPr>
          <a:xfrm>
            <a:off x="7061914" y="4436865"/>
            <a:ext cx="53124" cy="49531"/>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accent1"/>
          </a:solidFill>
          <a:ln w="952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A39F1D5F-581A-1505-BF1C-AC5AE33BF0F5}"/>
              </a:ext>
            </a:extLst>
          </p:cNvPr>
          <p:cNvSpPr/>
          <p:nvPr/>
        </p:nvSpPr>
        <p:spPr>
          <a:xfrm>
            <a:off x="6917005" y="4492587"/>
            <a:ext cx="105150" cy="99061"/>
          </a:xfrm>
          <a:custGeom>
            <a:avLst/>
            <a:gdLst>
              <a:gd name="connsiteX0" fmla="*/ 134939 w 150823"/>
              <a:gd name="connsiteY0" fmla="*/ 29042 h 152400"/>
              <a:gd name="connsiteX1" fmla="*/ 127166 w 150823"/>
              <a:gd name="connsiteY1" fmla="*/ 17059 h 152400"/>
              <a:gd name="connsiteX2" fmla="*/ 99153 w 150823"/>
              <a:gd name="connsiteY2" fmla="*/ 3372 h 152400"/>
              <a:gd name="connsiteX3" fmla="*/ 75398 w 150823"/>
              <a:gd name="connsiteY3" fmla="*/ 0 h 152400"/>
              <a:gd name="connsiteX4" fmla="*/ 51728 w 150823"/>
              <a:gd name="connsiteY4" fmla="*/ 3353 h 152400"/>
              <a:gd name="connsiteX5" fmla="*/ 23630 w 150823"/>
              <a:gd name="connsiteY5" fmla="*/ 17059 h 152400"/>
              <a:gd name="connsiteX6" fmla="*/ 15857 w 150823"/>
              <a:gd name="connsiteY6" fmla="*/ 29042 h 152400"/>
              <a:gd name="connsiteX7" fmla="*/ 15667 w 150823"/>
              <a:gd name="connsiteY7" fmla="*/ 29994 h 152400"/>
              <a:gd name="connsiteX8" fmla="*/ 93 w 150823"/>
              <a:gd name="connsiteY8" fmla="*/ 141551 h 152400"/>
              <a:gd name="connsiteX9" fmla="*/ 8199 w 150823"/>
              <a:gd name="connsiteY9" fmla="*/ 152305 h 152400"/>
              <a:gd name="connsiteX10" fmla="*/ 9533 w 150823"/>
              <a:gd name="connsiteY10" fmla="*/ 152400 h 152400"/>
              <a:gd name="connsiteX11" fmla="*/ 18953 w 150823"/>
              <a:gd name="connsiteY11" fmla="*/ 144199 h 152400"/>
              <a:gd name="connsiteX12" fmla="*/ 34450 w 150823"/>
              <a:gd name="connsiteY12" fmla="*/ 33280 h 152400"/>
              <a:gd name="connsiteX13" fmla="*/ 35060 w 150823"/>
              <a:gd name="connsiteY13" fmla="*/ 32328 h 152400"/>
              <a:gd name="connsiteX14" fmla="*/ 56691 w 150823"/>
              <a:gd name="connsiteY14" fmla="*/ 21774 h 152400"/>
              <a:gd name="connsiteX15" fmla="*/ 75398 w 150823"/>
              <a:gd name="connsiteY15" fmla="*/ 19050 h 152400"/>
              <a:gd name="connsiteX16" fmla="*/ 94153 w 150823"/>
              <a:gd name="connsiteY16" fmla="*/ 21765 h 152400"/>
              <a:gd name="connsiteX17" fmla="*/ 115736 w 150823"/>
              <a:gd name="connsiteY17" fmla="*/ 32299 h 152400"/>
              <a:gd name="connsiteX18" fmla="*/ 116346 w 150823"/>
              <a:gd name="connsiteY18" fmla="*/ 33252 h 152400"/>
              <a:gd name="connsiteX19" fmla="*/ 131862 w 150823"/>
              <a:gd name="connsiteY19" fmla="*/ 144170 h 152400"/>
              <a:gd name="connsiteX20" fmla="*/ 141282 w 150823"/>
              <a:gd name="connsiteY20" fmla="*/ 152371 h 152400"/>
              <a:gd name="connsiteX21" fmla="*/ 142616 w 150823"/>
              <a:gd name="connsiteY21" fmla="*/ 152276 h 152400"/>
              <a:gd name="connsiteX22" fmla="*/ 150731 w 150823"/>
              <a:gd name="connsiteY22" fmla="*/ 141525 h 152400"/>
              <a:gd name="connsiteX23" fmla="*/ 150731 w 150823"/>
              <a:gd name="connsiteY23" fmla="*/ 141522 h 152400"/>
              <a:gd name="connsiteX24" fmla="*/ 135129 w 150823"/>
              <a:gd name="connsiteY24" fmla="*/ 30023 h 152400"/>
              <a:gd name="connsiteX25" fmla="*/ 134939 w 150823"/>
              <a:gd name="connsiteY25" fmla="*/ 2904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823" h="152400">
                <a:moveTo>
                  <a:pt x="134939" y="29042"/>
                </a:moveTo>
                <a:cubicBezTo>
                  <a:pt x="133837" y="24258"/>
                  <a:pt x="131085" y="20016"/>
                  <a:pt x="127166" y="17059"/>
                </a:cubicBezTo>
                <a:cubicBezTo>
                  <a:pt x="118782" y="10759"/>
                  <a:pt x="109276" y="6114"/>
                  <a:pt x="99153" y="3372"/>
                </a:cubicBezTo>
                <a:cubicBezTo>
                  <a:pt x="91420" y="1196"/>
                  <a:pt x="83431" y="63"/>
                  <a:pt x="75398" y="0"/>
                </a:cubicBezTo>
                <a:cubicBezTo>
                  <a:pt x="67394" y="66"/>
                  <a:pt x="59435" y="1193"/>
                  <a:pt x="51728" y="3353"/>
                </a:cubicBezTo>
                <a:cubicBezTo>
                  <a:pt x="41577" y="6098"/>
                  <a:pt x="32041" y="10749"/>
                  <a:pt x="23630" y="17059"/>
                </a:cubicBezTo>
                <a:cubicBezTo>
                  <a:pt x="19711" y="20016"/>
                  <a:pt x="16959" y="24258"/>
                  <a:pt x="15857" y="29042"/>
                </a:cubicBezTo>
                <a:cubicBezTo>
                  <a:pt x="15781" y="29366"/>
                  <a:pt x="15714" y="29699"/>
                  <a:pt x="15667" y="29994"/>
                </a:cubicBezTo>
                <a:lnTo>
                  <a:pt x="93" y="141551"/>
                </a:lnTo>
                <a:cubicBezTo>
                  <a:pt x="-636" y="146758"/>
                  <a:pt x="2992" y="151572"/>
                  <a:pt x="8199" y="152305"/>
                </a:cubicBezTo>
                <a:cubicBezTo>
                  <a:pt x="8641" y="152369"/>
                  <a:pt x="9086" y="152401"/>
                  <a:pt x="9533" y="152400"/>
                </a:cubicBezTo>
                <a:cubicBezTo>
                  <a:pt x="14277" y="152394"/>
                  <a:pt x="18293" y="148898"/>
                  <a:pt x="18953" y="144199"/>
                </a:cubicBezTo>
                <a:lnTo>
                  <a:pt x="34450" y="33280"/>
                </a:lnTo>
                <a:cubicBezTo>
                  <a:pt x="34534" y="32900"/>
                  <a:pt x="34750" y="32563"/>
                  <a:pt x="35060" y="32328"/>
                </a:cubicBezTo>
                <a:cubicBezTo>
                  <a:pt x="41535" y="27470"/>
                  <a:pt x="48876" y="23888"/>
                  <a:pt x="56691" y="21774"/>
                </a:cubicBezTo>
                <a:cubicBezTo>
                  <a:pt x="62778" y="20042"/>
                  <a:pt x="69070" y="19126"/>
                  <a:pt x="75398" y="19050"/>
                </a:cubicBezTo>
                <a:cubicBezTo>
                  <a:pt x="81743" y="19117"/>
                  <a:pt x="88050" y="20029"/>
                  <a:pt x="94153" y="21765"/>
                </a:cubicBezTo>
                <a:cubicBezTo>
                  <a:pt x="101951" y="23873"/>
                  <a:pt x="109276" y="27448"/>
                  <a:pt x="115736" y="32299"/>
                </a:cubicBezTo>
                <a:cubicBezTo>
                  <a:pt x="116046" y="32535"/>
                  <a:pt x="116262" y="32872"/>
                  <a:pt x="116346" y="33252"/>
                </a:cubicBezTo>
                <a:lnTo>
                  <a:pt x="131862" y="144170"/>
                </a:lnTo>
                <a:cubicBezTo>
                  <a:pt x="132521" y="148869"/>
                  <a:pt x="136538" y="152366"/>
                  <a:pt x="141282" y="152371"/>
                </a:cubicBezTo>
                <a:cubicBezTo>
                  <a:pt x="141729" y="152372"/>
                  <a:pt x="142174" y="152341"/>
                  <a:pt x="142616" y="152276"/>
                </a:cubicBezTo>
                <a:cubicBezTo>
                  <a:pt x="147826" y="151548"/>
                  <a:pt x="151459" y="146735"/>
                  <a:pt x="150731" y="141525"/>
                </a:cubicBezTo>
                <a:cubicBezTo>
                  <a:pt x="150731" y="141524"/>
                  <a:pt x="150731" y="141523"/>
                  <a:pt x="150731" y="141522"/>
                </a:cubicBezTo>
                <a:lnTo>
                  <a:pt x="135129" y="30023"/>
                </a:lnTo>
                <a:cubicBezTo>
                  <a:pt x="135084" y="29692"/>
                  <a:pt x="135021" y="29365"/>
                  <a:pt x="134939" y="29042"/>
                </a:cubicBezTo>
                <a:close/>
              </a:path>
            </a:pathLst>
          </a:custGeom>
          <a:solidFill>
            <a:schemeClr val="accent1"/>
          </a:solidFill>
          <a:ln w="9525"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7F97EFD5-F8A2-55A9-1A74-A6906168CD46}"/>
              </a:ext>
            </a:extLst>
          </p:cNvPr>
          <p:cNvSpPr/>
          <p:nvPr/>
        </p:nvSpPr>
        <p:spPr>
          <a:xfrm>
            <a:off x="6942969" y="4436865"/>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accent1"/>
          </a:solidFill>
          <a:ln w="9525"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6B4A29F2-1712-5B81-03F4-16283B266F61}"/>
              </a:ext>
            </a:extLst>
          </p:cNvPr>
          <p:cNvSpPr/>
          <p:nvPr/>
        </p:nvSpPr>
        <p:spPr>
          <a:xfrm>
            <a:off x="7068554" y="4523543"/>
            <a:ext cx="39843" cy="160708"/>
          </a:xfrm>
          <a:custGeom>
            <a:avLst/>
            <a:gdLst>
              <a:gd name="connsiteX0" fmla="*/ 57150 w 57149"/>
              <a:gd name="connsiteY0" fmla="*/ 9525 h 247240"/>
              <a:gd name="connsiteX1" fmla="*/ 47625 w 57149"/>
              <a:gd name="connsiteY1" fmla="*/ 0 h 247240"/>
              <a:gd name="connsiteX2" fmla="*/ 38100 w 57149"/>
              <a:gd name="connsiteY2" fmla="*/ 9525 h 247240"/>
              <a:gd name="connsiteX3" fmla="*/ 38100 w 57149"/>
              <a:gd name="connsiteY3" fmla="*/ 95250 h 247240"/>
              <a:gd name="connsiteX4" fmla="*/ 19050 w 57149"/>
              <a:gd name="connsiteY4" fmla="*/ 95250 h 247240"/>
              <a:gd name="connsiteX5" fmla="*/ 19050 w 57149"/>
              <a:gd name="connsiteY5" fmla="*/ 9525 h 247240"/>
              <a:gd name="connsiteX6" fmla="*/ 9525 w 57149"/>
              <a:gd name="connsiteY6" fmla="*/ 0 h 247240"/>
              <a:gd name="connsiteX7" fmla="*/ 0 w 57149"/>
              <a:gd name="connsiteY7" fmla="*/ 9525 h 247240"/>
              <a:gd name="connsiteX8" fmla="*/ 0 w 57149"/>
              <a:gd name="connsiteY8" fmla="*/ 247240 h 247240"/>
              <a:gd name="connsiteX9" fmla="*/ 19050 w 57149"/>
              <a:gd name="connsiteY9" fmla="*/ 247240 h 247240"/>
              <a:gd name="connsiteX10" fmla="*/ 19050 w 57149"/>
              <a:gd name="connsiteY10" fmla="*/ 114300 h 247240"/>
              <a:gd name="connsiteX11" fmla="*/ 38100 w 57149"/>
              <a:gd name="connsiteY11" fmla="*/ 114300 h 247240"/>
              <a:gd name="connsiteX12" fmla="*/ 38100 w 57149"/>
              <a:gd name="connsiteY12" fmla="*/ 247240 h 247240"/>
              <a:gd name="connsiteX13" fmla="*/ 57150 w 57149"/>
              <a:gd name="connsiteY13" fmla="*/ 247240 h 247240"/>
              <a:gd name="connsiteX14" fmla="*/ 57150 w 57149"/>
              <a:gd name="connsiteY14" fmla="*/ 38100 h 247240"/>
              <a:gd name="connsiteX15" fmla="*/ 57150 w 57149"/>
              <a:gd name="connsiteY15"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49" h="247240">
                <a:moveTo>
                  <a:pt x="57150" y="9525"/>
                </a:moveTo>
                <a:cubicBezTo>
                  <a:pt x="57150" y="4264"/>
                  <a:pt x="52886" y="0"/>
                  <a:pt x="47625" y="0"/>
                </a:cubicBezTo>
                <a:cubicBezTo>
                  <a:pt x="42364" y="0"/>
                  <a:pt x="38100" y="4264"/>
                  <a:pt x="38100" y="9525"/>
                </a:cubicBezTo>
                <a:lnTo>
                  <a:pt x="38100" y="95250"/>
                </a:lnTo>
                <a:lnTo>
                  <a:pt x="19050" y="95250"/>
                </a:ln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close/>
              </a:path>
            </a:pathLst>
          </a:custGeom>
          <a:solidFill>
            <a:schemeClr val="accent1"/>
          </a:solidFill>
          <a:ln w="9525"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85897AF9-8FF8-E786-AA9C-F9C7C313E039}"/>
              </a:ext>
            </a:extLst>
          </p:cNvPr>
          <p:cNvSpPr/>
          <p:nvPr/>
        </p:nvSpPr>
        <p:spPr>
          <a:xfrm>
            <a:off x="6923518" y="4523543"/>
            <a:ext cx="92031" cy="16097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solidFill>
            <a:schemeClr val="accent1"/>
          </a:solidFill>
          <a:ln w="952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BEDB005-EC2A-366F-5236-6A6805DA5E94}"/>
              </a:ext>
            </a:extLst>
          </p:cNvPr>
          <p:cNvSpPr/>
          <p:nvPr/>
        </p:nvSpPr>
        <p:spPr>
          <a:xfrm>
            <a:off x="7274999" y="4492593"/>
            <a:ext cx="105151" cy="99055"/>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299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299"/>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solidFill>
            <a:srgbClr val="CD99B9"/>
          </a:solidFill>
          <a:ln w="9525"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08FC7BFD-21C4-6EDB-F97E-BCB67A5E7927}"/>
              </a:ext>
            </a:extLst>
          </p:cNvPr>
          <p:cNvSpPr/>
          <p:nvPr/>
        </p:nvSpPr>
        <p:spPr>
          <a:xfrm>
            <a:off x="7300975" y="4436865"/>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rgbClr val="CD99B9"/>
          </a:solidFill>
          <a:ln w="9525"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576FFACB-9B0E-83E1-0BA7-32B64C574BC5}"/>
              </a:ext>
            </a:extLst>
          </p:cNvPr>
          <p:cNvSpPr/>
          <p:nvPr/>
        </p:nvSpPr>
        <p:spPr>
          <a:xfrm>
            <a:off x="7156066" y="4492593"/>
            <a:ext cx="105164" cy="99055"/>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299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8"/>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299"/>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solidFill>
            <a:schemeClr val="accent1"/>
          </a:solidFill>
          <a:ln w="9525"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E217B498-C951-CD2A-0842-734592D1821A}"/>
              </a:ext>
            </a:extLst>
          </p:cNvPr>
          <p:cNvSpPr/>
          <p:nvPr/>
        </p:nvSpPr>
        <p:spPr>
          <a:xfrm>
            <a:off x="7182030" y="4436865"/>
            <a:ext cx="53125" cy="49531"/>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57150 h 76200"/>
              <a:gd name="connsiteX6" fmla="*/ 19050 w 76200"/>
              <a:gd name="connsiteY6" fmla="*/ 38100 h 76200"/>
              <a:gd name="connsiteX7" fmla="*/ 38100 w 76200"/>
              <a:gd name="connsiteY7" fmla="*/ 19050 h 76200"/>
              <a:gd name="connsiteX8" fmla="*/ 57150 w 76200"/>
              <a:gd name="connsiteY8" fmla="*/ 38100 h 76200"/>
              <a:gd name="connsiteX9" fmla="*/ 38100 w 762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0"/>
                </a:moveTo>
                <a:cubicBezTo>
                  <a:pt x="17058" y="0"/>
                  <a:pt x="0" y="17058"/>
                  <a:pt x="0" y="38100"/>
                </a:cubicBezTo>
                <a:cubicBezTo>
                  <a:pt x="0" y="59142"/>
                  <a:pt x="17058" y="76200"/>
                  <a:pt x="38100" y="76200"/>
                </a:cubicBezTo>
                <a:cubicBezTo>
                  <a:pt x="59142" y="76200"/>
                  <a:pt x="76200" y="59142"/>
                  <a:pt x="76200" y="38100"/>
                </a:cubicBezTo>
                <a:cubicBezTo>
                  <a:pt x="76200" y="17058"/>
                  <a:pt x="59142" y="0"/>
                  <a:pt x="38100" y="0"/>
                </a:cubicBezTo>
                <a:close/>
                <a:moveTo>
                  <a:pt x="38100" y="57150"/>
                </a:moveTo>
                <a:cubicBezTo>
                  <a:pt x="27579" y="57150"/>
                  <a:pt x="19050" y="48621"/>
                  <a:pt x="19050" y="38100"/>
                </a:cubicBezTo>
                <a:cubicBezTo>
                  <a:pt x="19050" y="27579"/>
                  <a:pt x="27579" y="19050"/>
                  <a:pt x="38100" y="19050"/>
                </a:cubicBezTo>
                <a:cubicBezTo>
                  <a:pt x="48621" y="19050"/>
                  <a:pt x="57150" y="27579"/>
                  <a:pt x="57150" y="38100"/>
                </a:cubicBezTo>
                <a:cubicBezTo>
                  <a:pt x="57150" y="48621"/>
                  <a:pt x="48621" y="57150"/>
                  <a:pt x="38100" y="57150"/>
                </a:cubicBezTo>
                <a:close/>
              </a:path>
            </a:pathLst>
          </a:custGeom>
          <a:solidFill>
            <a:schemeClr val="accent1"/>
          </a:solidFill>
          <a:ln w="952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6429F0CC-DCD3-2EFE-FE17-9D1C45583997}"/>
              </a:ext>
            </a:extLst>
          </p:cNvPr>
          <p:cNvSpPr/>
          <p:nvPr/>
        </p:nvSpPr>
        <p:spPr>
          <a:xfrm>
            <a:off x="7307616" y="4523543"/>
            <a:ext cx="39844" cy="160708"/>
          </a:xfrm>
          <a:custGeom>
            <a:avLst/>
            <a:gdLst>
              <a:gd name="connsiteX0" fmla="*/ 57150 w 57150"/>
              <a:gd name="connsiteY0" fmla="*/ 9525 h 247240"/>
              <a:gd name="connsiteX1" fmla="*/ 47625 w 57150"/>
              <a:gd name="connsiteY1" fmla="*/ 0 h 247240"/>
              <a:gd name="connsiteX2" fmla="*/ 38100 w 57150"/>
              <a:gd name="connsiteY2" fmla="*/ 9525 h 247240"/>
              <a:gd name="connsiteX3" fmla="*/ 38100 w 57150"/>
              <a:gd name="connsiteY3" fmla="*/ 95250 h 247240"/>
              <a:gd name="connsiteX4" fmla="*/ 19050 w 57150"/>
              <a:gd name="connsiteY4" fmla="*/ 95250 h 247240"/>
              <a:gd name="connsiteX5" fmla="*/ 19050 w 57150"/>
              <a:gd name="connsiteY5" fmla="*/ 9525 h 247240"/>
              <a:gd name="connsiteX6" fmla="*/ 9525 w 57150"/>
              <a:gd name="connsiteY6" fmla="*/ 0 h 247240"/>
              <a:gd name="connsiteX7" fmla="*/ 0 w 57150"/>
              <a:gd name="connsiteY7" fmla="*/ 9525 h 247240"/>
              <a:gd name="connsiteX8" fmla="*/ 0 w 57150"/>
              <a:gd name="connsiteY8" fmla="*/ 247240 h 247240"/>
              <a:gd name="connsiteX9" fmla="*/ 19050 w 57150"/>
              <a:gd name="connsiteY9" fmla="*/ 247240 h 247240"/>
              <a:gd name="connsiteX10" fmla="*/ 19050 w 57150"/>
              <a:gd name="connsiteY10" fmla="*/ 114300 h 247240"/>
              <a:gd name="connsiteX11" fmla="*/ 38100 w 57150"/>
              <a:gd name="connsiteY11" fmla="*/ 114300 h 247240"/>
              <a:gd name="connsiteX12" fmla="*/ 38100 w 57150"/>
              <a:gd name="connsiteY12" fmla="*/ 247240 h 247240"/>
              <a:gd name="connsiteX13" fmla="*/ 57150 w 57150"/>
              <a:gd name="connsiteY13" fmla="*/ 247240 h 247240"/>
              <a:gd name="connsiteX14" fmla="*/ 57150 w 57150"/>
              <a:gd name="connsiteY14" fmla="*/ 38100 h 247240"/>
              <a:gd name="connsiteX15" fmla="*/ 57150 w 57150"/>
              <a:gd name="connsiteY15"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 h="247240">
                <a:moveTo>
                  <a:pt x="57150" y="9525"/>
                </a:moveTo>
                <a:cubicBezTo>
                  <a:pt x="57150" y="4264"/>
                  <a:pt x="52886" y="0"/>
                  <a:pt x="47625" y="0"/>
                </a:cubicBezTo>
                <a:cubicBezTo>
                  <a:pt x="42364" y="0"/>
                  <a:pt x="38100" y="4264"/>
                  <a:pt x="38100" y="9525"/>
                </a:cubicBezTo>
                <a:lnTo>
                  <a:pt x="38100" y="95250"/>
                </a:lnTo>
                <a:lnTo>
                  <a:pt x="19050" y="95250"/>
                </a:ln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close/>
              </a:path>
            </a:pathLst>
          </a:custGeom>
          <a:solidFill>
            <a:srgbClr val="CD99B9"/>
          </a:solidFill>
          <a:ln w="9525"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D5F4CAC0-3856-DAC9-E58E-1E1033C1146A}"/>
              </a:ext>
            </a:extLst>
          </p:cNvPr>
          <p:cNvSpPr/>
          <p:nvPr/>
        </p:nvSpPr>
        <p:spPr>
          <a:xfrm>
            <a:off x="7162579" y="4523543"/>
            <a:ext cx="92031" cy="16097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solidFill>
            <a:schemeClr val="accent1"/>
          </a:solidFill>
          <a:ln w="9525"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066B26FA-764E-21DA-5061-C6DEBDF7BD21}"/>
              </a:ext>
            </a:extLst>
          </p:cNvPr>
          <p:cNvSpPr/>
          <p:nvPr/>
        </p:nvSpPr>
        <p:spPr>
          <a:xfrm>
            <a:off x="7035937" y="4220175"/>
            <a:ext cx="105151" cy="99055"/>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solidFill>
            <a:schemeClr val="accent1"/>
          </a:solidFill>
          <a:ln w="9525"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0C1C843D-A7F2-E65F-C594-C6BF9C64A9BD}"/>
              </a:ext>
            </a:extLst>
          </p:cNvPr>
          <p:cNvSpPr/>
          <p:nvPr/>
        </p:nvSpPr>
        <p:spPr>
          <a:xfrm>
            <a:off x="7061914" y="4164447"/>
            <a:ext cx="53124" cy="49531"/>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accent1"/>
          </a:solidFill>
          <a:ln w="9525" cap="flat">
            <a:no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E8C101EC-BC85-198D-7B8B-EFD80013979A}"/>
              </a:ext>
            </a:extLst>
          </p:cNvPr>
          <p:cNvSpPr/>
          <p:nvPr/>
        </p:nvSpPr>
        <p:spPr>
          <a:xfrm>
            <a:off x="7068554" y="4251125"/>
            <a:ext cx="39843" cy="160708"/>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solidFill>
            <a:schemeClr val="accent1"/>
          </a:solidFill>
          <a:ln w="9525" cap="flat">
            <a:no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1DEA6B8B-9014-528A-60AF-D16D105DF44F}"/>
              </a:ext>
            </a:extLst>
          </p:cNvPr>
          <p:cNvSpPr/>
          <p:nvPr/>
        </p:nvSpPr>
        <p:spPr>
          <a:xfrm>
            <a:off x="7274999" y="4220175"/>
            <a:ext cx="105151" cy="99055"/>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solidFill>
            <a:schemeClr val="accent1"/>
          </a:solidFill>
          <a:ln w="952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A71435BA-DAF6-7DE4-6270-810BB9495030}"/>
              </a:ext>
            </a:extLst>
          </p:cNvPr>
          <p:cNvSpPr/>
          <p:nvPr/>
        </p:nvSpPr>
        <p:spPr>
          <a:xfrm>
            <a:off x="7300975" y="4164447"/>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accent1"/>
          </a:solidFill>
          <a:ln w="952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16E2991F-465A-A3C8-AF05-54AB8154AAF2}"/>
              </a:ext>
            </a:extLst>
          </p:cNvPr>
          <p:cNvSpPr/>
          <p:nvPr/>
        </p:nvSpPr>
        <p:spPr>
          <a:xfrm>
            <a:off x="7156066" y="4220175"/>
            <a:ext cx="105164" cy="99055"/>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solidFill>
            <a:schemeClr val="accent1"/>
          </a:solidFill>
          <a:ln w="9525"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1CC2594B-FA6B-1620-AFC9-571C1BB28073}"/>
              </a:ext>
            </a:extLst>
          </p:cNvPr>
          <p:cNvSpPr/>
          <p:nvPr/>
        </p:nvSpPr>
        <p:spPr>
          <a:xfrm>
            <a:off x="7182030" y="4164447"/>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accent1"/>
          </a:solidFill>
          <a:ln w="952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B6C42D18-BA15-68F9-ECB1-81F7D8A78837}"/>
              </a:ext>
            </a:extLst>
          </p:cNvPr>
          <p:cNvSpPr/>
          <p:nvPr/>
        </p:nvSpPr>
        <p:spPr>
          <a:xfrm>
            <a:off x="7307616" y="4251125"/>
            <a:ext cx="39844" cy="160708"/>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solidFill>
            <a:schemeClr val="accent1"/>
          </a:solidFill>
          <a:ln w="9525"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B3714DE8-22E2-9C58-F233-71E34FC5695C}"/>
              </a:ext>
            </a:extLst>
          </p:cNvPr>
          <p:cNvSpPr/>
          <p:nvPr/>
        </p:nvSpPr>
        <p:spPr>
          <a:xfrm>
            <a:off x="7162579" y="4251125"/>
            <a:ext cx="92031" cy="160975"/>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solidFill>
            <a:schemeClr val="accent1"/>
          </a:solidFill>
          <a:ln w="9525"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785985F0-05F2-A3E7-72AA-AA41400F34EC}"/>
              </a:ext>
            </a:extLst>
          </p:cNvPr>
          <p:cNvSpPr/>
          <p:nvPr/>
        </p:nvSpPr>
        <p:spPr>
          <a:xfrm>
            <a:off x="7395127" y="4492593"/>
            <a:ext cx="105164" cy="99055"/>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299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8"/>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299"/>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solidFill>
            <a:srgbClr val="CD99B9"/>
          </a:solidFill>
          <a:ln w="9525"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45A0C000-C286-E06D-8BFF-95AF7876AF86}"/>
              </a:ext>
            </a:extLst>
          </p:cNvPr>
          <p:cNvSpPr/>
          <p:nvPr/>
        </p:nvSpPr>
        <p:spPr>
          <a:xfrm>
            <a:off x="7421091" y="4436865"/>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rgbClr val="CD99B9"/>
          </a:solidFill>
          <a:ln w="9525"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1BF773F1-915E-A9D7-A25C-725067BED5C7}"/>
              </a:ext>
            </a:extLst>
          </p:cNvPr>
          <p:cNvSpPr/>
          <p:nvPr/>
        </p:nvSpPr>
        <p:spPr>
          <a:xfrm>
            <a:off x="7401640" y="4523543"/>
            <a:ext cx="92031" cy="16097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solidFill>
            <a:srgbClr val="CD99B9"/>
          </a:solidFill>
          <a:ln w="9525"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B4D724CD-0477-A245-CE1A-91484AFC1D58}"/>
              </a:ext>
            </a:extLst>
          </p:cNvPr>
          <p:cNvSpPr/>
          <p:nvPr/>
        </p:nvSpPr>
        <p:spPr>
          <a:xfrm>
            <a:off x="6917005" y="4220168"/>
            <a:ext cx="105150" cy="99061"/>
          </a:xfrm>
          <a:custGeom>
            <a:avLst/>
            <a:gdLst>
              <a:gd name="connsiteX0" fmla="*/ 134939 w 150823"/>
              <a:gd name="connsiteY0" fmla="*/ 29042 h 152400"/>
              <a:gd name="connsiteX1" fmla="*/ 127166 w 150823"/>
              <a:gd name="connsiteY1" fmla="*/ 17059 h 152400"/>
              <a:gd name="connsiteX2" fmla="*/ 99153 w 150823"/>
              <a:gd name="connsiteY2" fmla="*/ 3372 h 152400"/>
              <a:gd name="connsiteX3" fmla="*/ 75398 w 150823"/>
              <a:gd name="connsiteY3" fmla="*/ 0 h 152400"/>
              <a:gd name="connsiteX4" fmla="*/ 51728 w 150823"/>
              <a:gd name="connsiteY4" fmla="*/ 3353 h 152400"/>
              <a:gd name="connsiteX5" fmla="*/ 23630 w 150823"/>
              <a:gd name="connsiteY5" fmla="*/ 17059 h 152400"/>
              <a:gd name="connsiteX6" fmla="*/ 15857 w 150823"/>
              <a:gd name="connsiteY6" fmla="*/ 29042 h 152400"/>
              <a:gd name="connsiteX7" fmla="*/ 15667 w 150823"/>
              <a:gd name="connsiteY7" fmla="*/ 29994 h 152400"/>
              <a:gd name="connsiteX8" fmla="*/ 93 w 150823"/>
              <a:gd name="connsiteY8" fmla="*/ 141551 h 152400"/>
              <a:gd name="connsiteX9" fmla="*/ 8199 w 150823"/>
              <a:gd name="connsiteY9" fmla="*/ 152305 h 152400"/>
              <a:gd name="connsiteX10" fmla="*/ 9533 w 150823"/>
              <a:gd name="connsiteY10" fmla="*/ 152400 h 152400"/>
              <a:gd name="connsiteX11" fmla="*/ 18953 w 150823"/>
              <a:gd name="connsiteY11" fmla="*/ 144199 h 152400"/>
              <a:gd name="connsiteX12" fmla="*/ 34450 w 150823"/>
              <a:gd name="connsiteY12" fmla="*/ 33280 h 152400"/>
              <a:gd name="connsiteX13" fmla="*/ 35060 w 150823"/>
              <a:gd name="connsiteY13" fmla="*/ 32328 h 152400"/>
              <a:gd name="connsiteX14" fmla="*/ 56691 w 150823"/>
              <a:gd name="connsiteY14" fmla="*/ 21774 h 152400"/>
              <a:gd name="connsiteX15" fmla="*/ 75398 w 150823"/>
              <a:gd name="connsiteY15" fmla="*/ 19050 h 152400"/>
              <a:gd name="connsiteX16" fmla="*/ 94153 w 150823"/>
              <a:gd name="connsiteY16" fmla="*/ 21765 h 152400"/>
              <a:gd name="connsiteX17" fmla="*/ 115736 w 150823"/>
              <a:gd name="connsiteY17" fmla="*/ 32299 h 152400"/>
              <a:gd name="connsiteX18" fmla="*/ 116346 w 150823"/>
              <a:gd name="connsiteY18" fmla="*/ 33252 h 152400"/>
              <a:gd name="connsiteX19" fmla="*/ 131862 w 150823"/>
              <a:gd name="connsiteY19" fmla="*/ 144170 h 152400"/>
              <a:gd name="connsiteX20" fmla="*/ 141282 w 150823"/>
              <a:gd name="connsiteY20" fmla="*/ 152371 h 152400"/>
              <a:gd name="connsiteX21" fmla="*/ 142616 w 150823"/>
              <a:gd name="connsiteY21" fmla="*/ 152276 h 152400"/>
              <a:gd name="connsiteX22" fmla="*/ 150731 w 150823"/>
              <a:gd name="connsiteY22" fmla="*/ 141525 h 152400"/>
              <a:gd name="connsiteX23" fmla="*/ 150731 w 150823"/>
              <a:gd name="connsiteY23" fmla="*/ 141522 h 152400"/>
              <a:gd name="connsiteX24" fmla="*/ 135129 w 150823"/>
              <a:gd name="connsiteY24" fmla="*/ 30023 h 152400"/>
              <a:gd name="connsiteX25" fmla="*/ 134939 w 150823"/>
              <a:gd name="connsiteY25" fmla="*/ 2904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823" h="152400">
                <a:moveTo>
                  <a:pt x="134939" y="29042"/>
                </a:moveTo>
                <a:cubicBezTo>
                  <a:pt x="133837" y="24258"/>
                  <a:pt x="131085" y="20016"/>
                  <a:pt x="127166" y="17059"/>
                </a:cubicBezTo>
                <a:cubicBezTo>
                  <a:pt x="118782" y="10759"/>
                  <a:pt x="109276" y="6114"/>
                  <a:pt x="99153" y="3372"/>
                </a:cubicBezTo>
                <a:cubicBezTo>
                  <a:pt x="91420" y="1196"/>
                  <a:pt x="83431" y="63"/>
                  <a:pt x="75398" y="0"/>
                </a:cubicBezTo>
                <a:cubicBezTo>
                  <a:pt x="67394" y="66"/>
                  <a:pt x="59435" y="1193"/>
                  <a:pt x="51728" y="3353"/>
                </a:cubicBezTo>
                <a:cubicBezTo>
                  <a:pt x="41577" y="6098"/>
                  <a:pt x="32041" y="10749"/>
                  <a:pt x="23630" y="17059"/>
                </a:cubicBezTo>
                <a:cubicBezTo>
                  <a:pt x="19711" y="20016"/>
                  <a:pt x="16959" y="24258"/>
                  <a:pt x="15857" y="29042"/>
                </a:cubicBezTo>
                <a:cubicBezTo>
                  <a:pt x="15781" y="29366"/>
                  <a:pt x="15714" y="29699"/>
                  <a:pt x="15667" y="29994"/>
                </a:cubicBezTo>
                <a:lnTo>
                  <a:pt x="93" y="141551"/>
                </a:lnTo>
                <a:cubicBezTo>
                  <a:pt x="-636" y="146758"/>
                  <a:pt x="2992" y="151572"/>
                  <a:pt x="8199" y="152305"/>
                </a:cubicBezTo>
                <a:cubicBezTo>
                  <a:pt x="8641" y="152369"/>
                  <a:pt x="9086" y="152401"/>
                  <a:pt x="9533" y="152400"/>
                </a:cubicBezTo>
                <a:cubicBezTo>
                  <a:pt x="14277" y="152394"/>
                  <a:pt x="18293" y="148898"/>
                  <a:pt x="18953" y="144199"/>
                </a:cubicBezTo>
                <a:lnTo>
                  <a:pt x="34450" y="33280"/>
                </a:lnTo>
                <a:cubicBezTo>
                  <a:pt x="34534" y="32900"/>
                  <a:pt x="34750" y="32563"/>
                  <a:pt x="35060" y="32328"/>
                </a:cubicBezTo>
                <a:cubicBezTo>
                  <a:pt x="41535" y="27470"/>
                  <a:pt x="48876" y="23888"/>
                  <a:pt x="56691" y="21774"/>
                </a:cubicBezTo>
                <a:cubicBezTo>
                  <a:pt x="62778" y="20042"/>
                  <a:pt x="69070" y="19126"/>
                  <a:pt x="75398" y="19050"/>
                </a:cubicBezTo>
                <a:cubicBezTo>
                  <a:pt x="81743" y="19117"/>
                  <a:pt x="88050" y="20029"/>
                  <a:pt x="94153" y="21765"/>
                </a:cubicBezTo>
                <a:cubicBezTo>
                  <a:pt x="101951" y="23873"/>
                  <a:pt x="109276" y="27448"/>
                  <a:pt x="115736" y="32299"/>
                </a:cubicBezTo>
                <a:cubicBezTo>
                  <a:pt x="116046" y="32535"/>
                  <a:pt x="116262" y="32872"/>
                  <a:pt x="116346" y="33252"/>
                </a:cubicBezTo>
                <a:lnTo>
                  <a:pt x="131862" y="144170"/>
                </a:lnTo>
                <a:cubicBezTo>
                  <a:pt x="132521" y="148869"/>
                  <a:pt x="136538" y="152366"/>
                  <a:pt x="141282" y="152371"/>
                </a:cubicBezTo>
                <a:cubicBezTo>
                  <a:pt x="141729" y="152372"/>
                  <a:pt x="142174" y="152341"/>
                  <a:pt x="142616" y="152276"/>
                </a:cubicBezTo>
                <a:cubicBezTo>
                  <a:pt x="147826" y="151548"/>
                  <a:pt x="151459" y="146735"/>
                  <a:pt x="150731" y="141525"/>
                </a:cubicBezTo>
                <a:cubicBezTo>
                  <a:pt x="150731" y="141524"/>
                  <a:pt x="150731" y="141523"/>
                  <a:pt x="150731" y="141522"/>
                </a:cubicBezTo>
                <a:lnTo>
                  <a:pt x="135129" y="30023"/>
                </a:lnTo>
                <a:cubicBezTo>
                  <a:pt x="135084" y="29692"/>
                  <a:pt x="135021" y="29365"/>
                  <a:pt x="134939" y="29042"/>
                </a:cubicBezTo>
                <a:close/>
              </a:path>
            </a:pathLst>
          </a:custGeom>
          <a:solidFill>
            <a:schemeClr val="tx2"/>
          </a:solidFill>
          <a:ln w="9525" cap="flat">
            <a:no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217E1917-FB3A-DC2F-D3B0-DD455DE728D3}"/>
              </a:ext>
            </a:extLst>
          </p:cNvPr>
          <p:cNvSpPr/>
          <p:nvPr/>
        </p:nvSpPr>
        <p:spPr>
          <a:xfrm>
            <a:off x="6942969" y="4164446"/>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tx2"/>
          </a:solidFill>
          <a:ln w="9525" cap="flat">
            <a:no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8F30D65B-FB10-B089-D769-AEDFDE8AE12C}"/>
              </a:ext>
            </a:extLst>
          </p:cNvPr>
          <p:cNvSpPr/>
          <p:nvPr/>
        </p:nvSpPr>
        <p:spPr>
          <a:xfrm>
            <a:off x="6923518" y="4251124"/>
            <a:ext cx="92031" cy="16097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solidFill>
            <a:schemeClr val="tx2"/>
          </a:solidFill>
          <a:ln w="9525" cap="flat">
            <a:no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C5F8F1B2-281C-56B2-B39D-C2D7A2F6212F}"/>
              </a:ext>
            </a:extLst>
          </p:cNvPr>
          <p:cNvSpPr/>
          <p:nvPr/>
        </p:nvSpPr>
        <p:spPr>
          <a:xfrm>
            <a:off x="7395127" y="4220174"/>
            <a:ext cx="105164" cy="99055"/>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299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8"/>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299"/>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solidFill>
            <a:schemeClr val="accent1"/>
          </a:solidFill>
          <a:ln w="9525"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3006E53E-51B6-1E20-B375-8FCEAA33AD0A}"/>
              </a:ext>
            </a:extLst>
          </p:cNvPr>
          <p:cNvSpPr/>
          <p:nvPr/>
        </p:nvSpPr>
        <p:spPr>
          <a:xfrm>
            <a:off x="7421091" y="4164446"/>
            <a:ext cx="53125" cy="49531"/>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accent1"/>
          </a:solidFill>
          <a:ln w="9525" cap="flat">
            <a:no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EE77B906-66E4-260E-CD79-8CAE7B65986E}"/>
              </a:ext>
            </a:extLst>
          </p:cNvPr>
          <p:cNvSpPr/>
          <p:nvPr/>
        </p:nvSpPr>
        <p:spPr>
          <a:xfrm>
            <a:off x="7402859" y="4254323"/>
            <a:ext cx="92031" cy="16097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solidFill>
            <a:schemeClr val="accent1"/>
          </a:solidFill>
          <a:ln w="9525" cap="flat">
            <a:noFill/>
            <a:prstDash val="solid"/>
            <a:miter/>
          </a:ln>
        </p:spPr>
        <p:txBody>
          <a:bodyPr rtlCol="0" anchor="ctr"/>
          <a:lstStyle/>
          <a:p>
            <a:endParaRPr lang="de-DE"/>
          </a:p>
        </p:txBody>
      </p:sp>
      <p:grpSp>
        <p:nvGrpSpPr>
          <p:cNvPr id="112" name="Gruppieren 111">
            <a:extLst>
              <a:ext uri="{FF2B5EF4-FFF2-40B4-BE49-F238E27FC236}">
                <a16:creationId xmlns:a16="http://schemas.microsoft.com/office/drawing/2014/main" id="{C380FC86-655E-3453-B0EE-BEB7B10384D1}"/>
              </a:ext>
            </a:extLst>
          </p:cNvPr>
          <p:cNvGrpSpPr/>
          <p:nvPr/>
        </p:nvGrpSpPr>
        <p:grpSpPr>
          <a:xfrm>
            <a:off x="6671192" y="4134340"/>
            <a:ext cx="215313" cy="306512"/>
            <a:chOff x="6935377" y="3154335"/>
            <a:chExt cx="588762" cy="791601"/>
          </a:xfrm>
        </p:grpSpPr>
        <p:sp>
          <p:nvSpPr>
            <p:cNvPr id="113" name="Freeform 5">
              <a:extLst>
                <a:ext uri="{FF2B5EF4-FFF2-40B4-BE49-F238E27FC236}">
                  <a16:creationId xmlns:a16="http://schemas.microsoft.com/office/drawing/2014/main" id="{81C4535A-0906-1BCC-C845-946DABE42D55}"/>
                </a:ext>
              </a:extLst>
            </p:cNvPr>
            <p:cNvSpPr>
              <a:spLocks noEditPoints="1"/>
            </p:cNvSpPr>
            <p:nvPr/>
          </p:nvSpPr>
          <p:spPr bwMode="auto">
            <a:xfrm>
              <a:off x="6935377" y="3154335"/>
              <a:ext cx="588762" cy="791601"/>
            </a:xfrm>
            <a:custGeom>
              <a:avLst/>
              <a:gdLst>
                <a:gd name="T0" fmla="*/ 116 w 175"/>
                <a:gd name="T1" fmla="*/ 14 h 248"/>
                <a:gd name="T2" fmla="*/ 116 w 175"/>
                <a:gd name="T3" fmla="*/ 0 h 248"/>
                <a:gd name="T4" fmla="*/ 58 w 175"/>
                <a:gd name="T5" fmla="*/ 0 h 248"/>
                <a:gd name="T6" fmla="*/ 58 w 175"/>
                <a:gd name="T7" fmla="*/ 14 h 248"/>
                <a:gd name="T8" fmla="*/ 0 w 175"/>
                <a:gd name="T9" fmla="*/ 14 h 248"/>
                <a:gd name="T10" fmla="*/ 0 w 175"/>
                <a:gd name="T11" fmla="*/ 248 h 248"/>
                <a:gd name="T12" fmla="*/ 175 w 175"/>
                <a:gd name="T13" fmla="*/ 248 h 248"/>
                <a:gd name="T14" fmla="*/ 175 w 175"/>
                <a:gd name="T15" fmla="*/ 14 h 248"/>
                <a:gd name="T16" fmla="*/ 116 w 175"/>
                <a:gd name="T17" fmla="*/ 14 h 248"/>
                <a:gd name="T18" fmla="*/ 62 w 175"/>
                <a:gd name="T19" fmla="*/ 18 h 248"/>
                <a:gd name="T20" fmla="*/ 62 w 175"/>
                <a:gd name="T21" fmla="*/ 14 h 248"/>
                <a:gd name="T22" fmla="*/ 62 w 175"/>
                <a:gd name="T23" fmla="*/ 4 h 248"/>
                <a:gd name="T24" fmla="*/ 113 w 175"/>
                <a:gd name="T25" fmla="*/ 4 h 248"/>
                <a:gd name="T26" fmla="*/ 113 w 175"/>
                <a:gd name="T27" fmla="*/ 14 h 248"/>
                <a:gd name="T28" fmla="*/ 113 w 175"/>
                <a:gd name="T29" fmla="*/ 18 h 248"/>
                <a:gd name="T30" fmla="*/ 113 w 175"/>
                <a:gd name="T31" fmla="*/ 24 h 248"/>
                <a:gd name="T32" fmla="*/ 62 w 175"/>
                <a:gd name="T33" fmla="*/ 24 h 248"/>
                <a:gd name="T34" fmla="*/ 62 w 175"/>
                <a:gd name="T35" fmla="*/ 18 h 248"/>
                <a:gd name="T36" fmla="*/ 148 w 175"/>
                <a:gd name="T37" fmla="*/ 143 h 248"/>
                <a:gd name="T38" fmla="*/ 127 w 175"/>
                <a:gd name="T39" fmla="*/ 143 h 248"/>
                <a:gd name="T40" fmla="*/ 107 w 175"/>
                <a:gd name="T41" fmla="*/ 89 h 248"/>
                <a:gd name="T42" fmla="*/ 82 w 175"/>
                <a:gd name="T43" fmla="*/ 167 h 248"/>
                <a:gd name="T44" fmla="*/ 59 w 175"/>
                <a:gd name="T45" fmla="*/ 127 h 248"/>
                <a:gd name="T46" fmla="*/ 48 w 175"/>
                <a:gd name="T47" fmla="*/ 144 h 248"/>
                <a:gd name="T48" fmla="*/ 29 w 175"/>
                <a:gd name="T49" fmla="*/ 144 h 248"/>
                <a:gd name="T50" fmla="*/ 29 w 175"/>
                <a:gd name="T51" fmla="*/ 139 h 248"/>
                <a:gd name="T52" fmla="*/ 46 w 175"/>
                <a:gd name="T53" fmla="*/ 139 h 248"/>
                <a:gd name="T54" fmla="*/ 60 w 175"/>
                <a:gd name="T55" fmla="*/ 119 h 248"/>
                <a:gd name="T56" fmla="*/ 81 w 175"/>
                <a:gd name="T57" fmla="*/ 155 h 248"/>
                <a:gd name="T58" fmla="*/ 107 w 175"/>
                <a:gd name="T59" fmla="*/ 75 h 248"/>
                <a:gd name="T60" fmla="*/ 130 w 175"/>
                <a:gd name="T61" fmla="*/ 138 h 248"/>
                <a:gd name="T62" fmla="*/ 148 w 175"/>
                <a:gd name="T63" fmla="*/ 138 h 248"/>
                <a:gd name="T64" fmla="*/ 148 w 175"/>
                <a:gd name="T65" fmla="*/ 1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48">
                  <a:moveTo>
                    <a:pt x="116" y="14"/>
                  </a:moveTo>
                  <a:lnTo>
                    <a:pt x="116" y="0"/>
                  </a:lnTo>
                  <a:lnTo>
                    <a:pt x="58" y="0"/>
                  </a:lnTo>
                  <a:lnTo>
                    <a:pt x="58" y="14"/>
                  </a:lnTo>
                  <a:lnTo>
                    <a:pt x="0" y="14"/>
                  </a:lnTo>
                  <a:lnTo>
                    <a:pt x="0" y="248"/>
                  </a:lnTo>
                  <a:lnTo>
                    <a:pt x="175" y="248"/>
                  </a:lnTo>
                  <a:lnTo>
                    <a:pt x="175" y="14"/>
                  </a:lnTo>
                  <a:lnTo>
                    <a:pt x="116" y="14"/>
                  </a:lnTo>
                  <a:close/>
                  <a:moveTo>
                    <a:pt x="62" y="18"/>
                  </a:moveTo>
                  <a:lnTo>
                    <a:pt x="62" y="14"/>
                  </a:lnTo>
                  <a:lnTo>
                    <a:pt x="62" y="4"/>
                  </a:lnTo>
                  <a:lnTo>
                    <a:pt x="113" y="4"/>
                  </a:lnTo>
                  <a:lnTo>
                    <a:pt x="113" y="14"/>
                  </a:lnTo>
                  <a:lnTo>
                    <a:pt x="113" y="18"/>
                  </a:lnTo>
                  <a:lnTo>
                    <a:pt x="113" y="24"/>
                  </a:lnTo>
                  <a:lnTo>
                    <a:pt x="62" y="24"/>
                  </a:lnTo>
                  <a:lnTo>
                    <a:pt x="62" y="18"/>
                  </a:lnTo>
                  <a:close/>
                  <a:moveTo>
                    <a:pt x="148" y="143"/>
                  </a:moveTo>
                  <a:lnTo>
                    <a:pt x="127" y="143"/>
                  </a:lnTo>
                  <a:lnTo>
                    <a:pt x="107" y="89"/>
                  </a:lnTo>
                  <a:lnTo>
                    <a:pt x="82" y="167"/>
                  </a:lnTo>
                  <a:lnTo>
                    <a:pt x="59" y="127"/>
                  </a:lnTo>
                  <a:lnTo>
                    <a:pt x="48" y="144"/>
                  </a:lnTo>
                  <a:lnTo>
                    <a:pt x="29" y="144"/>
                  </a:lnTo>
                  <a:lnTo>
                    <a:pt x="29" y="139"/>
                  </a:lnTo>
                  <a:lnTo>
                    <a:pt x="46" y="139"/>
                  </a:lnTo>
                  <a:lnTo>
                    <a:pt x="60" y="119"/>
                  </a:lnTo>
                  <a:lnTo>
                    <a:pt x="81" y="155"/>
                  </a:lnTo>
                  <a:lnTo>
                    <a:pt x="107" y="75"/>
                  </a:lnTo>
                  <a:lnTo>
                    <a:pt x="130" y="138"/>
                  </a:lnTo>
                  <a:lnTo>
                    <a:pt x="148" y="138"/>
                  </a:lnTo>
                  <a:lnTo>
                    <a:pt x="148" y="143"/>
                  </a:lnTo>
                  <a:close/>
                </a:path>
              </a:pathLst>
            </a:custGeom>
            <a:solidFill>
              <a:srgbClr val="CD99B9"/>
            </a:solidFill>
            <a:ln>
              <a:noFill/>
            </a:ln>
          </p:spPr>
          <p:txBody>
            <a:bodyPr vert="horz" wrap="square" lIns="68580" tIns="34290" rIns="68580" bIns="34290" numCol="1" anchor="t" anchorCtr="0" compatLnSpc="1">
              <a:prstTxWarp prst="textNoShape">
                <a:avLst/>
              </a:prstTxWarp>
            </a:bodyPr>
            <a:lstStyle/>
            <a:p>
              <a:endParaRPr lang="de-DE" sz="825"/>
            </a:p>
          </p:txBody>
        </p:sp>
        <p:sp>
          <p:nvSpPr>
            <p:cNvPr id="114" name="Textfeld 113">
              <a:extLst>
                <a:ext uri="{FF2B5EF4-FFF2-40B4-BE49-F238E27FC236}">
                  <a16:creationId xmlns:a16="http://schemas.microsoft.com/office/drawing/2014/main" id="{944869A5-47FC-06D6-3798-7BB20A02CA47}"/>
                </a:ext>
              </a:extLst>
            </p:cNvPr>
            <p:cNvSpPr txBox="1"/>
            <p:nvPr/>
          </p:nvSpPr>
          <p:spPr>
            <a:xfrm>
              <a:off x="6973730" y="3277430"/>
              <a:ext cx="512058" cy="566343"/>
            </a:xfrm>
            <a:prstGeom prst="rect">
              <a:avLst/>
            </a:prstGeom>
            <a:solidFill>
              <a:srgbClr val="CD99B9"/>
            </a:solidFill>
          </p:spPr>
          <p:txBody>
            <a:bodyPr vert="horz" wrap="square" lIns="0" rIns="0" rtlCol="0">
              <a:spAutoFit/>
            </a:bodyPr>
            <a:lstStyle/>
            <a:p>
              <a:pPr algn="ctr" fontAlgn="auto">
                <a:lnSpc>
                  <a:spcPct val="100000"/>
                </a:lnSpc>
                <a:spcBef>
                  <a:spcPts val="0"/>
                </a:spcBef>
                <a:spcAft>
                  <a:spcPts val="0"/>
                </a:spcAft>
              </a:pPr>
              <a:r>
                <a:rPr lang="de-DE" sz="525">
                  <a:solidFill>
                    <a:schemeClr val="bg1"/>
                  </a:solidFill>
                </a:rPr>
                <a:t>CKD</a:t>
              </a:r>
            </a:p>
            <a:p>
              <a:pPr algn="ctr" fontAlgn="auto">
                <a:lnSpc>
                  <a:spcPct val="100000"/>
                </a:lnSpc>
                <a:spcBef>
                  <a:spcPts val="0"/>
                </a:spcBef>
                <a:spcAft>
                  <a:spcPts val="0"/>
                </a:spcAft>
              </a:pPr>
              <a:endParaRPr lang="de-DE" sz="300">
                <a:solidFill>
                  <a:schemeClr val="bg1"/>
                </a:solidFill>
              </a:endParaRPr>
            </a:p>
          </p:txBody>
        </p:sp>
        <p:grpSp>
          <p:nvGrpSpPr>
            <p:cNvPr id="115" name="Group 665">
              <a:extLst>
                <a:ext uri="{FF2B5EF4-FFF2-40B4-BE49-F238E27FC236}">
                  <a16:creationId xmlns:a16="http://schemas.microsoft.com/office/drawing/2014/main" id="{134A8026-F415-E14A-495A-42EA29376F4B}"/>
                </a:ext>
              </a:extLst>
            </p:cNvPr>
            <p:cNvGrpSpPr/>
            <p:nvPr/>
          </p:nvGrpSpPr>
          <p:grpSpPr>
            <a:xfrm>
              <a:off x="7096330" y="3561265"/>
              <a:ext cx="266857" cy="283540"/>
              <a:chOff x="787400" y="3089276"/>
              <a:chExt cx="684213" cy="598488"/>
            </a:xfrm>
            <a:solidFill>
              <a:schemeClr val="bg1"/>
            </a:solidFill>
          </p:grpSpPr>
          <p:sp>
            <p:nvSpPr>
              <p:cNvPr id="116" name="Freeform 44">
                <a:extLst>
                  <a:ext uri="{FF2B5EF4-FFF2-40B4-BE49-F238E27FC236}">
                    <a16:creationId xmlns:a16="http://schemas.microsoft.com/office/drawing/2014/main" id="{1F2DA052-538F-AE7D-3FD6-BBA5FEFFA7AB}"/>
                  </a:ext>
                </a:extLst>
              </p:cNvPr>
              <p:cNvSpPr>
                <a:spLocks/>
              </p:cNvSpPr>
              <p:nvPr/>
            </p:nvSpPr>
            <p:spPr bwMode="auto">
              <a:xfrm>
                <a:off x="1020762" y="3132138"/>
                <a:ext cx="255588" cy="301625"/>
              </a:xfrm>
              <a:custGeom>
                <a:avLst/>
                <a:gdLst>
                  <a:gd name="T0" fmla="*/ 41 w 129"/>
                  <a:gd name="T1" fmla="*/ 138 h 152"/>
                  <a:gd name="T2" fmla="*/ 17 w 129"/>
                  <a:gd name="T3" fmla="*/ 143 h 152"/>
                  <a:gd name="T4" fmla="*/ 6 w 129"/>
                  <a:gd name="T5" fmla="*/ 107 h 152"/>
                  <a:gd name="T6" fmla="*/ 33 w 129"/>
                  <a:gd name="T7" fmla="*/ 81 h 152"/>
                  <a:gd name="T8" fmla="*/ 71 w 129"/>
                  <a:gd name="T9" fmla="*/ 62 h 152"/>
                  <a:gd name="T10" fmla="*/ 97 w 129"/>
                  <a:gd name="T11" fmla="*/ 47 h 152"/>
                  <a:gd name="T12" fmla="*/ 89 w 129"/>
                  <a:gd name="T13" fmla="*/ 21 h 152"/>
                  <a:gd name="T14" fmla="*/ 81 w 129"/>
                  <a:gd name="T15" fmla="*/ 16 h 152"/>
                  <a:gd name="T16" fmla="*/ 87 w 129"/>
                  <a:gd name="T17" fmla="*/ 6 h 152"/>
                  <a:gd name="T18" fmla="*/ 115 w 129"/>
                  <a:gd name="T19" fmla="*/ 6 h 152"/>
                  <a:gd name="T20" fmla="*/ 126 w 129"/>
                  <a:gd name="T21" fmla="*/ 34 h 152"/>
                  <a:gd name="T22" fmla="*/ 105 w 129"/>
                  <a:gd name="T23" fmla="*/ 63 h 152"/>
                  <a:gd name="T24" fmla="*/ 62 w 129"/>
                  <a:gd name="T25" fmla="*/ 85 h 152"/>
                  <a:gd name="T26" fmla="*/ 34 w 129"/>
                  <a:gd name="T27" fmla="*/ 102 h 152"/>
                  <a:gd name="T28" fmla="*/ 34 w 129"/>
                  <a:gd name="T29" fmla="*/ 132 h 152"/>
                  <a:gd name="T30" fmla="*/ 41 w 129"/>
                  <a:gd name="T3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52">
                    <a:moveTo>
                      <a:pt x="41" y="138"/>
                    </a:moveTo>
                    <a:cubicBezTo>
                      <a:pt x="33" y="142"/>
                      <a:pt x="27" y="152"/>
                      <a:pt x="17" y="143"/>
                    </a:cubicBezTo>
                    <a:cubicBezTo>
                      <a:pt x="4" y="132"/>
                      <a:pt x="0" y="120"/>
                      <a:pt x="6" y="107"/>
                    </a:cubicBezTo>
                    <a:cubicBezTo>
                      <a:pt x="11" y="95"/>
                      <a:pt x="22" y="87"/>
                      <a:pt x="33" y="81"/>
                    </a:cubicBezTo>
                    <a:cubicBezTo>
                      <a:pt x="45" y="74"/>
                      <a:pt x="58" y="68"/>
                      <a:pt x="71" y="62"/>
                    </a:cubicBezTo>
                    <a:cubicBezTo>
                      <a:pt x="80" y="57"/>
                      <a:pt x="89" y="54"/>
                      <a:pt x="97" y="47"/>
                    </a:cubicBezTo>
                    <a:cubicBezTo>
                      <a:pt x="107" y="36"/>
                      <a:pt x="103" y="25"/>
                      <a:pt x="89" y="21"/>
                    </a:cubicBezTo>
                    <a:cubicBezTo>
                      <a:pt x="86" y="20"/>
                      <a:pt x="81" y="21"/>
                      <a:pt x="81" y="16"/>
                    </a:cubicBezTo>
                    <a:cubicBezTo>
                      <a:pt x="81" y="11"/>
                      <a:pt x="83" y="8"/>
                      <a:pt x="87" y="6"/>
                    </a:cubicBezTo>
                    <a:cubicBezTo>
                      <a:pt x="96" y="1"/>
                      <a:pt x="106" y="0"/>
                      <a:pt x="115" y="6"/>
                    </a:cubicBezTo>
                    <a:cubicBezTo>
                      <a:pt x="125" y="12"/>
                      <a:pt x="129" y="23"/>
                      <a:pt x="126" y="34"/>
                    </a:cubicBezTo>
                    <a:cubicBezTo>
                      <a:pt x="124" y="47"/>
                      <a:pt x="116" y="57"/>
                      <a:pt x="105" y="63"/>
                    </a:cubicBezTo>
                    <a:cubicBezTo>
                      <a:pt x="91" y="71"/>
                      <a:pt x="77" y="79"/>
                      <a:pt x="62" y="85"/>
                    </a:cubicBezTo>
                    <a:cubicBezTo>
                      <a:pt x="52" y="89"/>
                      <a:pt x="43" y="95"/>
                      <a:pt x="34" y="102"/>
                    </a:cubicBezTo>
                    <a:cubicBezTo>
                      <a:pt x="20" y="112"/>
                      <a:pt x="20" y="121"/>
                      <a:pt x="34" y="132"/>
                    </a:cubicBezTo>
                    <a:cubicBezTo>
                      <a:pt x="36" y="134"/>
                      <a:pt x="38" y="136"/>
                      <a:pt x="4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17" name="Freeform 45">
                <a:extLst>
                  <a:ext uri="{FF2B5EF4-FFF2-40B4-BE49-F238E27FC236}">
                    <a16:creationId xmlns:a16="http://schemas.microsoft.com/office/drawing/2014/main" id="{9C0907C0-A398-BB03-47E3-E8FC213D7D99}"/>
                  </a:ext>
                </a:extLst>
              </p:cNvPr>
              <p:cNvSpPr>
                <a:spLocks/>
              </p:cNvSpPr>
              <p:nvPr/>
            </p:nvSpPr>
            <p:spPr bwMode="auto">
              <a:xfrm>
                <a:off x="1033462" y="3298826"/>
                <a:ext cx="203200" cy="254000"/>
              </a:xfrm>
              <a:custGeom>
                <a:avLst/>
                <a:gdLst>
                  <a:gd name="T0" fmla="*/ 61 w 102"/>
                  <a:gd name="T1" fmla="*/ 10 h 127"/>
                  <a:gd name="T2" fmla="*/ 89 w 102"/>
                  <a:gd name="T3" fmla="*/ 13 h 127"/>
                  <a:gd name="T4" fmla="*/ 93 w 102"/>
                  <a:gd name="T5" fmla="*/ 51 h 127"/>
                  <a:gd name="T6" fmla="*/ 66 w 102"/>
                  <a:gd name="T7" fmla="*/ 70 h 127"/>
                  <a:gd name="T8" fmla="*/ 40 w 102"/>
                  <a:gd name="T9" fmla="*/ 82 h 127"/>
                  <a:gd name="T10" fmla="*/ 34 w 102"/>
                  <a:gd name="T11" fmla="*/ 116 h 127"/>
                  <a:gd name="T12" fmla="*/ 12 w 102"/>
                  <a:gd name="T13" fmla="*/ 118 h 127"/>
                  <a:gd name="T14" fmla="*/ 6 w 102"/>
                  <a:gd name="T15" fmla="*/ 88 h 127"/>
                  <a:gd name="T16" fmla="*/ 29 w 102"/>
                  <a:gd name="T17" fmla="*/ 69 h 127"/>
                  <a:gd name="T18" fmla="*/ 63 w 102"/>
                  <a:gd name="T19" fmla="*/ 52 h 127"/>
                  <a:gd name="T20" fmla="*/ 65 w 102"/>
                  <a:gd name="T21" fmla="*/ 15 h 127"/>
                  <a:gd name="T22" fmla="*/ 61 w 102"/>
                  <a:gd name="T23"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27">
                    <a:moveTo>
                      <a:pt x="61" y="10"/>
                    </a:moveTo>
                    <a:cubicBezTo>
                      <a:pt x="71" y="0"/>
                      <a:pt x="80" y="2"/>
                      <a:pt x="89" y="13"/>
                    </a:cubicBezTo>
                    <a:cubicBezTo>
                      <a:pt x="100" y="26"/>
                      <a:pt x="102" y="40"/>
                      <a:pt x="93" y="51"/>
                    </a:cubicBezTo>
                    <a:cubicBezTo>
                      <a:pt x="85" y="60"/>
                      <a:pt x="76" y="66"/>
                      <a:pt x="66" y="70"/>
                    </a:cubicBezTo>
                    <a:cubicBezTo>
                      <a:pt x="57" y="74"/>
                      <a:pt x="49" y="78"/>
                      <a:pt x="40" y="82"/>
                    </a:cubicBezTo>
                    <a:cubicBezTo>
                      <a:pt x="20" y="92"/>
                      <a:pt x="19" y="100"/>
                      <a:pt x="34" y="116"/>
                    </a:cubicBezTo>
                    <a:cubicBezTo>
                      <a:pt x="27" y="121"/>
                      <a:pt x="21" y="127"/>
                      <a:pt x="12" y="118"/>
                    </a:cubicBezTo>
                    <a:cubicBezTo>
                      <a:pt x="4" y="109"/>
                      <a:pt x="0" y="99"/>
                      <a:pt x="6" y="88"/>
                    </a:cubicBezTo>
                    <a:cubicBezTo>
                      <a:pt x="11" y="79"/>
                      <a:pt x="20" y="74"/>
                      <a:pt x="29" y="69"/>
                    </a:cubicBezTo>
                    <a:cubicBezTo>
                      <a:pt x="40" y="63"/>
                      <a:pt x="52" y="58"/>
                      <a:pt x="63" y="52"/>
                    </a:cubicBezTo>
                    <a:cubicBezTo>
                      <a:pt x="83" y="41"/>
                      <a:pt x="84" y="30"/>
                      <a:pt x="65" y="15"/>
                    </a:cubicBezTo>
                    <a:cubicBezTo>
                      <a:pt x="64" y="14"/>
                      <a:pt x="61" y="13"/>
                      <a:pt x="6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18" name="Freeform 46">
                <a:extLst>
                  <a:ext uri="{FF2B5EF4-FFF2-40B4-BE49-F238E27FC236}">
                    <a16:creationId xmlns:a16="http://schemas.microsoft.com/office/drawing/2014/main" id="{C9D97C3B-CFC3-89C8-1D07-EC5B9240ECFF}"/>
                  </a:ext>
                </a:extLst>
              </p:cNvPr>
              <p:cNvSpPr>
                <a:spLocks/>
              </p:cNvSpPr>
              <p:nvPr/>
            </p:nvSpPr>
            <p:spPr bwMode="auto">
              <a:xfrm>
                <a:off x="1049337" y="3443288"/>
                <a:ext cx="174625" cy="212725"/>
              </a:xfrm>
              <a:custGeom>
                <a:avLst/>
                <a:gdLst>
                  <a:gd name="T0" fmla="*/ 20 w 87"/>
                  <a:gd name="T1" fmla="*/ 107 h 107"/>
                  <a:gd name="T2" fmla="*/ 19 w 87"/>
                  <a:gd name="T3" fmla="*/ 61 h 107"/>
                  <a:gd name="T4" fmla="*/ 49 w 87"/>
                  <a:gd name="T5" fmla="*/ 43 h 107"/>
                  <a:gd name="T6" fmla="*/ 53 w 87"/>
                  <a:gd name="T7" fmla="*/ 12 h 107"/>
                  <a:gd name="T8" fmla="*/ 75 w 87"/>
                  <a:gd name="T9" fmla="*/ 9 h 107"/>
                  <a:gd name="T10" fmla="*/ 81 w 87"/>
                  <a:gd name="T11" fmla="*/ 39 h 107"/>
                  <a:gd name="T12" fmla="*/ 60 w 87"/>
                  <a:gd name="T13" fmla="*/ 56 h 107"/>
                  <a:gd name="T14" fmla="*/ 24 w 87"/>
                  <a:gd name="T15" fmla="*/ 76 h 107"/>
                  <a:gd name="T16" fmla="*/ 20 w 87"/>
                  <a:gd name="T17" fmla="*/ 98 h 107"/>
                  <a:gd name="T18" fmla="*/ 20 w 87"/>
                  <a:gd name="T1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07">
                    <a:moveTo>
                      <a:pt x="20" y="107"/>
                    </a:moveTo>
                    <a:cubicBezTo>
                      <a:pt x="1" y="92"/>
                      <a:pt x="0" y="75"/>
                      <a:pt x="19" y="61"/>
                    </a:cubicBezTo>
                    <a:cubicBezTo>
                      <a:pt x="28" y="54"/>
                      <a:pt x="39" y="49"/>
                      <a:pt x="49" y="43"/>
                    </a:cubicBezTo>
                    <a:cubicBezTo>
                      <a:pt x="68" y="33"/>
                      <a:pt x="69" y="28"/>
                      <a:pt x="53" y="12"/>
                    </a:cubicBezTo>
                    <a:cubicBezTo>
                      <a:pt x="60" y="8"/>
                      <a:pt x="66" y="0"/>
                      <a:pt x="75" y="9"/>
                    </a:cubicBezTo>
                    <a:cubicBezTo>
                      <a:pt x="84" y="18"/>
                      <a:pt x="87" y="28"/>
                      <a:pt x="81" y="39"/>
                    </a:cubicBezTo>
                    <a:cubicBezTo>
                      <a:pt x="76" y="47"/>
                      <a:pt x="69" y="52"/>
                      <a:pt x="60" y="56"/>
                    </a:cubicBezTo>
                    <a:cubicBezTo>
                      <a:pt x="48" y="61"/>
                      <a:pt x="35" y="67"/>
                      <a:pt x="24" y="76"/>
                    </a:cubicBezTo>
                    <a:cubicBezTo>
                      <a:pt x="16" y="82"/>
                      <a:pt x="12" y="89"/>
                      <a:pt x="20" y="98"/>
                    </a:cubicBezTo>
                    <a:cubicBezTo>
                      <a:pt x="22" y="101"/>
                      <a:pt x="22" y="103"/>
                      <a:pt x="20"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19" name="Freeform 47">
                <a:extLst>
                  <a:ext uri="{FF2B5EF4-FFF2-40B4-BE49-F238E27FC236}">
                    <a16:creationId xmlns:a16="http://schemas.microsoft.com/office/drawing/2014/main" id="{EBE3C754-62DB-BF5F-7567-B4C7763FA2B6}"/>
                  </a:ext>
                </a:extLst>
              </p:cNvPr>
              <p:cNvSpPr>
                <a:spLocks/>
              </p:cNvSpPr>
              <p:nvPr/>
            </p:nvSpPr>
            <p:spPr bwMode="auto">
              <a:xfrm>
                <a:off x="979487" y="3132138"/>
                <a:ext cx="120650" cy="147638"/>
              </a:xfrm>
              <a:custGeom>
                <a:avLst/>
                <a:gdLst>
                  <a:gd name="T0" fmla="*/ 60 w 60"/>
                  <a:gd name="T1" fmla="*/ 63 h 74"/>
                  <a:gd name="T2" fmla="*/ 32 w 60"/>
                  <a:gd name="T3" fmla="*/ 68 h 74"/>
                  <a:gd name="T4" fmla="*/ 3 w 60"/>
                  <a:gd name="T5" fmla="*/ 34 h 74"/>
                  <a:gd name="T6" fmla="*/ 13 w 60"/>
                  <a:gd name="T7" fmla="*/ 7 h 74"/>
                  <a:gd name="T8" fmla="*/ 43 w 60"/>
                  <a:gd name="T9" fmla="*/ 6 h 74"/>
                  <a:gd name="T10" fmla="*/ 48 w 60"/>
                  <a:gd name="T11" fmla="*/ 15 h 74"/>
                  <a:gd name="T12" fmla="*/ 40 w 60"/>
                  <a:gd name="T13" fmla="*/ 21 h 74"/>
                  <a:gd name="T14" fmla="*/ 28 w 60"/>
                  <a:gd name="T15" fmla="*/ 31 h 74"/>
                  <a:gd name="T16" fmla="*/ 34 w 60"/>
                  <a:gd name="T17" fmla="*/ 47 h 74"/>
                  <a:gd name="T18" fmla="*/ 60 w 60"/>
                  <a:gd name="T19"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60" y="63"/>
                    </a:moveTo>
                    <a:cubicBezTo>
                      <a:pt x="51" y="74"/>
                      <a:pt x="43" y="74"/>
                      <a:pt x="32" y="68"/>
                    </a:cubicBezTo>
                    <a:cubicBezTo>
                      <a:pt x="18" y="60"/>
                      <a:pt x="6" y="51"/>
                      <a:pt x="3" y="34"/>
                    </a:cubicBezTo>
                    <a:cubicBezTo>
                      <a:pt x="0" y="23"/>
                      <a:pt x="4" y="13"/>
                      <a:pt x="13" y="7"/>
                    </a:cubicBezTo>
                    <a:cubicBezTo>
                      <a:pt x="22" y="0"/>
                      <a:pt x="33" y="0"/>
                      <a:pt x="43" y="6"/>
                    </a:cubicBezTo>
                    <a:cubicBezTo>
                      <a:pt x="46" y="8"/>
                      <a:pt x="49" y="11"/>
                      <a:pt x="48" y="15"/>
                    </a:cubicBezTo>
                    <a:cubicBezTo>
                      <a:pt x="48" y="21"/>
                      <a:pt x="44" y="21"/>
                      <a:pt x="40" y="21"/>
                    </a:cubicBezTo>
                    <a:cubicBezTo>
                      <a:pt x="34" y="22"/>
                      <a:pt x="29" y="25"/>
                      <a:pt x="28" y="31"/>
                    </a:cubicBezTo>
                    <a:cubicBezTo>
                      <a:pt x="26" y="38"/>
                      <a:pt x="29" y="43"/>
                      <a:pt x="34" y="47"/>
                    </a:cubicBezTo>
                    <a:cubicBezTo>
                      <a:pt x="41" y="54"/>
                      <a:pt x="51" y="57"/>
                      <a:pt x="6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0" name="Freeform 48">
                <a:extLst>
                  <a:ext uri="{FF2B5EF4-FFF2-40B4-BE49-F238E27FC236}">
                    <a16:creationId xmlns:a16="http://schemas.microsoft.com/office/drawing/2014/main" id="{8304A9C7-8F14-2165-FD81-6D921BFF9372}"/>
                  </a:ext>
                </a:extLst>
              </p:cNvPr>
              <p:cNvSpPr>
                <a:spLocks/>
              </p:cNvSpPr>
              <p:nvPr/>
            </p:nvSpPr>
            <p:spPr bwMode="auto">
              <a:xfrm>
                <a:off x="1150937" y="3571876"/>
                <a:ext cx="50800" cy="90488"/>
              </a:xfrm>
              <a:custGeom>
                <a:avLst/>
                <a:gdLst>
                  <a:gd name="T0" fmla="*/ 1 w 25"/>
                  <a:gd name="T1" fmla="*/ 45 h 45"/>
                  <a:gd name="T2" fmla="*/ 3 w 25"/>
                  <a:gd name="T3" fmla="*/ 9 h 45"/>
                  <a:gd name="T4" fmla="*/ 7 w 25"/>
                  <a:gd name="T5" fmla="*/ 3 h 45"/>
                  <a:gd name="T6" fmla="*/ 18 w 25"/>
                  <a:gd name="T7" fmla="*/ 4 h 45"/>
                  <a:gd name="T8" fmla="*/ 14 w 25"/>
                  <a:gd name="T9" fmla="*/ 37 h 45"/>
                  <a:gd name="T10" fmla="*/ 1 w 25"/>
                  <a:gd name="T11" fmla="*/ 45 h 45"/>
                </a:gdLst>
                <a:ahLst/>
                <a:cxnLst>
                  <a:cxn ang="0">
                    <a:pos x="T0" y="T1"/>
                  </a:cxn>
                  <a:cxn ang="0">
                    <a:pos x="T2" y="T3"/>
                  </a:cxn>
                  <a:cxn ang="0">
                    <a:pos x="T4" y="T5"/>
                  </a:cxn>
                  <a:cxn ang="0">
                    <a:pos x="T6" y="T7"/>
                  </a:cxn>
                  <a:cxn ang="0">
                    <a:pos x="T8" y="T9"/>
                  </a:cxn>
                  <a:cxn ang="0">
                    <a:pos x="T10" y="T11"/>
                  </a:cxn>
                </a:cxnLst>
                <a:rect l="0" t="0" r="r" b="b"/>
                <a:pathLst>
                  <a:path w="25" h="45">
                    <a:moveTo>
                      <a:pt x="1" y="45"/>
                    </a:moveTo>
                    <a:cubicBezTo>
                      <a:pt x="8" y="32"/>
                      <a:pt x="16" y="20"/>
                      <a:pt x="3" y="9"/>
                    </a:cubicBezTo>
                    <a:cubicBezTo>
                      <a:pt x="0" y="6"/>
                      <a:pt x="4" y="4"/>
                      <a:pt x="7" y="3"/>
                    </a:cubicBezTo>
                    <a:cubicBezTo>
                      <a:pt x="10" y="1"/>
                      <a:pt x="14" y="0"/>
                      <a:pt x="18" y="4"/>
                    </a:cubicBezTo>
                    <a:cubicBezTo>
                      <a:pt x="25" y="12"/>
                      <a:pt x="24" y="28"/>
                      <a:pt x="14" y="37"/>
                    </a:cubicBezTo>
                    <a:cubicBezTo>
                      <a:pt x="11" y="40"/>
                      <a:pt x="7" y="41"/>
                      <a:pt x="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1" name="Freeform 49">
                <a:extLst>
                  <a:ext uri="{FF2B5EF4-FFF2-40B4-BE49-F238E27FC236}">
                    <a16:creationId xmlns:a16="http://schemas.microsoft.com/office/drawing/2014/main" id="{1D4FC14D-7ED9-DBF0-C246-7D1F31D59060}"/>
                  </a:ext>
                </a:extLst>
              </p:cNvPr>
              <p:cNvSpPr>
                <a:spLocks/>
              </p:cNvSpPr>
              <p:nvPr/>
            </p:nvSpPr>
            <p:spPr bwMode="auto">
              <a:xfrm>
                <a:off x="1119187" y="3328988"/>
                <a:ext cx="19050" cy="68263"/>
              </a:xfrm>
              <a:custGeom>
                <a:avLst/>
                <a:gdLst>
                  <a:gd name="T0" fmla="*/ 4 w 9"/>
                  <a:gd name="T1" fmla="*/ 34 h 34"/>
                  <a:gd name="T2" fmla="*/ 0 w 9"/>
                  <a:gd name="T3" fmla="*/ 29 h 34"/>
                  <a:gd name="T4" fmla="*/ 0 w 9"/>
                  <a:gd name="T5" fmla="*/ 4 h 34"/>
                  <a:gd name="T6" fmla="*/ 4 w 9"/>
                  <a:gd name="T7" fmla="*/ 0 h 34"/>
                  <a:gd name="T8" fmla="*/ 9 w 9"/>
                  <a:gd name="T9" fmla="*/ 4 h 34"/>
                  <a:gd name="T10" fmla="*/ 9 w 9"/>
                  <a:gd name="T11" fmla="*/ 29 h 34"/>
                  <a:gd name="T12" fmla="*/ 4 w 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9" h="34">
                    <a:moveTo>
                      <a:pt x="4" y="34"/>
                    </a:moveTo>
                    <a:cubicBezTo>
                      <a:pt x="2" y="34"/>
                      <a:pt x="0" y="32"/>
                      <a:pt x="0" y="29"/>
                    </a:cubicBezTo>
                    <a:cubicBezTo>
                      <a:pt x="0" y="4"/>
                      <a:pt x="0" y="4"/>
                      <a:pt x="0" y="4"/>
                    </a:cubicBezTo>
                    <a:cubicBezTo>
                      <a:pt x="0" y="2"/>
                      <a:pt x="2" y="0"/>
                      <a:pt x="4" y="0"/>
                    </a:cubicBezTo>
                    <a:cubicBezTo>
                      <a:pt x="7" y="0"/>
                      <a:pt x="9" y="2"/>
                      <a:pt x="9" y="4"/>
                    </a:cubicBezTo>
                    <a:cubicBezTo>
                      <a:pt x="9" y="29"/>
                      <a:pt x="9" y="29"/>
                      <a:pt x="9" y="29"/>
                    </a:cubicBezTo>
                    <a:cubicBezTo>
                      <a:pt x="9" y="32"/>
                      <a:pt x="7" y="34"/>
                      <a:pt x="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2" name="Freeform 50">
                <a:extLst>
                  <a:ext uri="{FF2B5EF4-FFF2-40B4-BE49-F238E27FC236}">
                    <a16:creationId xmlns:a16="http://schemas.microsoft.com/office/drawing/2014/main" id="{97CF3AFA-7E96-837D-C010-3B898C7B0F2D}"/>
                  </a:ext>
                </a:extLst>
              </p:cNvPr>
              <p:cNvSpPr>
                <a:spLocks/>
              </p:cNvSpPr>
              <p:nvPr/>
            </p:nvSpPr>
            <p:spPr bwMode="auto">
              <a:xfrm>
                <a:off x="1119187" y="3475038"/>
                <a:ext cx="19050" cy="44450"/>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3" name="Freeform 51">
                <a:extLst>
                  <a:ext uri="{FF2B5EF4-FFF2-40B4-BE49-F238E27FC236}">
                    <a16:creationId xmlns:a16="http://schemas.microsoft.com/office/drawing/2014/main" id="{3424A706-6B10-E0FA-23AD-DA0AD9BA6549}"/>
                  </a:ext>
                </a:extLst>
              </p:cNvPr>
              <p:cNvSpPr>
                <a:spLocks/>
              </p:cNvSpPr>
              <p:nvPr/>
            </p:nvSpPr>
            <p:spPr bwMode="auto">
              <a:xfrm>
                <a:off x="1119187" y="3584576"/>
                <a:ext cx="19050" cy="103188"/>
              </a:xfrm>
              <a:custGeom>
                <a:avLst/>
                <a:gdLst>
                  <a:gd name="T0" fmla="*/ 4 w 9"/>
                  <a:gd name="T1" fmla="*/ 52 h 52"/>
                  <a:gd name="T2" fmla="*/ 0 w 9"/>
                  <a:gd name="T3" fmla="*/ 48 h 52"/>
                  <a:gd name="T4" fmla="*/ 0 w 9"/>
                  <a:gd name="T5" fmla="*/ 5 h 52"/>
                  <a:gd name="T6" fmla="*/ 4 w 9"/>
                  <a:gd name="T7" fmla="*/ 0 h 52"/>
                  <a:gd name="T8" fmla="*/ 9 w 9"/>
                  <a:gd name="T9" fmla="*/ 5 h 52"/>
                  <a:gd name="T10" fmla="*/ 9 w 9"/>
                  <a:gd name="T11" fmla="*/ 48 h 52"/>
                  <a:gd name="T12" fmla="*/ 4 w 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 h="52">
                    <a:moveTo>
                      <a:pt x="4" y="52"/>
                    </a:moveTo>
                    <a:cubicBezTo>
                      <a:pt x="2" y="52"/>
                      <a:pt x="0" y="50"/>
                      <a:pt x="0" y="48"/>
                    </a:cubicBezTo>
                    <a:cubicBezTo>
                      <a:pt x="0" y="5"/>
                      <a:pt x="0" y="5"/>
                      <a:pt x="0" y="5"/>
                    </a:cubicBezTo>
                    <a:cubicBezTo>
                      <a:pt x="0" y="2"/>
                      <a:pt x="2" y="0"/>
                      <a:pt x="4" y="0"/>
                    </a:cubicBezTo>
                    <a:cubicBezTo>
                      <a:pt x="7" y="0"/>
                      <a:pt x="9" y="2"/>
                      <a:pt x="9" y="5"/>
                    </a:cubicBezTo>
                    <a:cubicBezTo>
                      <a:pt x="9" y="48"/>
                      <a:pt x="9" y="48"/>
                      <a:pt x="9" y="48"/>
                    </a:cubicBezTo>
                    <a:cubicBezTo>
                      <a:pt x="9" y="50"/>
                      <a:pt x="7" y="52"/>
                      <a:pt x="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4" name="Freeform 52">
                <a:extLst>
                  <a:ext uri="{FF2B5EF4-FFF2-40B4-BE49-F238E27FC236}">
                    <a16:creationId xmlns:a16="http://schemas.microsoft.com/office/drawing/2014/main" id="{739D5DF2-B333-08B2-FFF9-A659A647976B}"/>
                  </a:ext>
                </a:extLst>
              </p:cNvPr>
              <p:cNvSpPr>
                <a:spLocks/>
              </p:cNvSpPr>
              <p:nvPr/>
            </p:nvSpPr>
            <p:spPr bwMode="auto">
              <a:xfrm>
                <a:off x="1119187" y="3127376"/>
                <a:ext cx="19050" cy="103188"/>
              </a:xfrm>
              <a:custGeom>
                <a:avLst/>
                <a:gdLst>
                  <a:gd name="T0" fmla="*/ 4 w 9"/>
                  <a:gd name="T1" fmla="*/ 52 h 52"/>
                  <a:gd name="T2" fmla="*/ 0 w 9"/>
                  <a:gd name="T3" fmla="*/ 48 h 52"/>
                  <a:gd name="T4" fmla="*/ 0 w 9"/>
                  <a:gd name="T5" fmla="*/ 4 h 52"/>
                  <a:gd name="T6" fmla="*/ 4 w 9"/>
                  <a:gd name="T7" fmla="*/ 0 h 52"/>
                  <a:gd name="T8" fmla="*/ 9 w 9"/>
                  <a:gd name="T9" fmla="*/ 4 h 52"/>
                  <a:gd name="T10" fmla="*/ 9 w 9"/>
                  <a:gd name="T11" fmla="*/ 48 h 52"/>
                  <a:gd name="T12" fmla="*/ 4 w 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 h="52">
                    <a:moveTo>
                      <a:pt x="4" y="52"/>
                    </a:moveTo>
                    <a:cubicBezTo>
                      <a:pt x="2" y="52"/>
                      <a:pt x="0" y="50"/>
                      <a:pt x="0" y="48"/>
                    </a:cubicBezTo>
                    <a:cubicBezTo>
                      <a:pt x="0" y="4"/>
                      <a:pt x="0" y="4"/>
                      <a:pt x="0" y="4"/>
                    </a:cubicBezTo>
                    <a:cubicBezTo>
                      <a:pt x="0" y="2"/>
                      <a:pt x="2" y="0"/>
                      <a:pt x="4" y="0"/>
                    </a:cubicBezTo>
                    <a:cubicBezTo>
                      <a:pt x="7" y="0"/>
                      <a:pt x="9" y="2"/>
                      <a:pt x="9" y="4"/>
                    </a:cubicBezTo>
                    <a:cubicBezTo>
                      <a:pt x="9" y="48"/>
                      <a:pt x="9" y="48"/>
                      <a:pt x="9" y="48"/>
                    </a:cubicBezTo>
                    <a:cubicBezTo>
                      <a:pt x="9" y="50"/>
                      <a:pt x="7" y="52"/>
                      <a:pt x="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5" name="Oval 53">
                <a:extLst>
                  <a:ext uri="{FF2B5EF4-FFF2-40B4-BE49-F238E27FC236}">
                    <a16:creationId xmlns:a16="http://schemas.microsoft.com/office/drawing/2014/main" id="{F8CF413C-8BF4-011A-C89D-1B2628C6AD8A}"/>
                  </a:ext>
                </a:extLst>
              </p:cNvPr>
              <p:cNvSpPr>
                <a:spLocks noChangeArrowheads="1"/>
              </p:cNvSpPr>
              <p:nvPr/>
            </p:nvSpPr>
            <p:spPr bwMode="auto">
              <a:xfrm>
                <a:off x="1095375" y="3089276"/>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6" name="Freeform 54">
                <a:extLst>
                  <a:ext uri="{FF2B5EF4-FFF2-40B4-BE49-F238E27FC236}">
                    <a16:creationId xmlns:a16="http://schemas.microsoft.com/office/drawing/2014/main" id="{600B8A43-6447-A94C-664F-E855CE51403E}"/>
                  </a:ext>
                </a:extLst>
              </p:cNvPr>
              <p:cNvSpPr>
                <a:spLocks/>
              </p:cNvSpPr>
              <p:nvPr/>
            </p:nvSpPr>
            <p:spPr bwMode="auto">
              <a:xfrm>
                <a:off x="787400" y="3105151"/>
                <a:ext cx="261938" cy="230188"/>
              </a:xfrm>
              <a:custGeom>
                <a:avLst/>
                <a:gdLst>
                  <a:gd name="T0" fmla="*/ 121 w 132"/>
                  <a:gd name="T1" fmla="*/ 88 h 115"/>
                  <a:gd name="T2" fmla="*/ 85 w 132"/>
                  <a:gd name="T3" fmla="*/ 38 h 115"/>
                  <a:gd name="T4" fmla="*/ 34 w 132"/>
                  <a:gd name="T5" fmla="*/ 47 h 115"/>
                  <a:gd name="T6" fmla="*/ 6 w 132"/>
                  <a:gd name="T7" fmla="*/ 77 h 115"/>
                  <a:gd name="T8" fmla="*/ 30 w 132"/>
                  <a:gd name="T9" fmla="*/ 85 h 115"/>
                  <a:gd name="T10" fmla="*/ 54 w 132"/>
                  <a:gd name="T11" fmla="*/ 90 h 115"/>
                  <a:gd name="T12" fmla="*/ 77 w 132"/>
                  <a:gd name="T13" fmla="*/ 99 h 115"/>
                  <a:gd name="T14" fmla="*/ 104 w 132"/>
                  <a:gd name="T15" fmla="*/ 106 h 115"/>
                  <a:gd name="T16" fmla="*/ 127 w 132"/>
                  <a:gd name="T17" fmla="*/ 95 h 115"/>
                  <a:gd name="T18" fmla="*/ 121 w 132"/>
                  <a:gd name="T1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121" y="88"/>
                    </a:moveTo>
                    <a:cubicBezTo>
                      <a:pt x="121" y="88"/>
                      <a:pt x="85" y="70"/>
                      <a:pt x="85" y="38"/>
                    </a:cubicBezTo>
                    <a:cubicBezTo>
                      <a:pt x="84" y="0"/>
                      <a:pt x="34" y="47"/>
                      <a:pt x="34" y="47"/>
                    </a:cubicBezTo>
                    <a:cubicBezTo>
                      <a:pt x="6" y="77"/>
                      <a:pt x="6" y="77"/>
                      <a:pt x="6" y="77"/>
                    </a:cubicBezTo>
                    <a:cubicBezTo>
                      <a:pt x="6" y="77"/>
                      <a:pt x="0" y="89"/>
                      <a:pt x="30" y="85"/>
                    </a:cubicBezTo>
                    <a:cubicBezTo>
                      <a:pt x="30" y="85"/>
                      <a:pt x="25" y="95"/>
                      <a:pt x="54" y="90"/>
                    </a:cubicBezTo>
                    <a:cubicBezTo>
                      <a:pt x="54" y="90"/>
                      <a:pt x="51" y="101"/>
                      <a:pt x="77" y="99"/>
                    </a:cubicBezTo>
                    <a:cubicBezTo>
                      <a:pt x="77" y="99"/>
                      <a:pt x="83" y="115"/>
                      <a:pt x="104" y="106"/>
                    </a:cubicBezTo>
                    <a:cubicBezTo>
                      <a:pt x="126" y="98"/>
                      <a:pt x="127" y="95"/>
                      <a:pt x="127" y="95"/>
                    </a:cubicBezTo>
                    <a:cubicBezTo>
                      <a:pt x="127" y="95"/>
                      <a:pt x="132" y="91"/>
                      <a:pt x="1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127" name="Freeform 55">
                <a:extLst>
                  <a:ext uri="{FF2B5EF4-FFF2-40B4-BE49-F238E27FC236}">
                    <a16:creationId xmlns:a16="http://schemas.microsoft.com/office/drawing/2014/main" id="{88A0C5E7-86C9-5F92-97E7-30ADBEE6C048}"/>
                  </a:ext>
                </a:extLst>
              </p:cNvPr>
              <p:cNvSpPr>
                <a:spLocks/>
              </p:cNvSpPr>
              <p:nvPr/>
            </p:nvSpPr>
            <p:spPr bwMode="auto">
              <a:xfrm>
                <a:off x="1209675" y="3105151"/>
                <a:ext cx="261938" cy="230188"/>
              </a:xfrm>
              <a:custGeom>
                <a:avLst/>
                <a:gdLst>
                  <a:gd name="T0" fmla="*/ 11 w 132"/>
                  <a:gd name="T1" fmla="*/ 88 h 115"/>
                  <a:gd name="T2" fmla="*/ 47 w 132"/>
                  <a:gd name="T3" fmla="*/ 38 h 115"/>
                  <a:gd name="T4" fmla="*/ 98 w 132"/>
                  <a:gd name="T5" fmla="*/ 47 h 115"/>
                  <a:gd name="T6" fmla="*/ 126 w 132"/>
                  <a:gd name="T7" fmla="*/ 77 h 115"/>
                  <a:gd name="T8" fmla="*/ 102 w 132"/>
                  <a:gd name="T9" fmla="*/ 85 h 115"/>
                  <a:gd name="T10" fmla="*/ 78 w 132"/>
                  <a:gd name="T11" fmla="*/ 90 h 115"/>
                  <a:gd name="T12" fmla="*/ 55 w 132"/>
                  <a:gd name="T13" fmla="*/ 99 h 115"/>
                  <a:gd name="T14" fmla="*/ 28 w 132"/>
                  <a:gd name="T15" fmla="*/ 106 h 115"/>
                  <a:gd name="T16" fmla="*/ 5 w 132"/>
                  <a:gd name="T17" fmla="*/ 95 h 115"/>
                  <a:gd name="T18" fmla="*/ 11 w 132"/>
                  <a:gd name="T1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11" y="88"/>
                    </a:moveTo>
                    <a:cubicBezTo>
                      <a:pt x="11" y="88"/>
                      <a:pt x="47" y="70"/>
                      <a:pt x="47" y="38"/>
                    </a:cubicBezTo>
                    <a:cubicBezTo>
                      <a:pt x="48" y="0"/>
                      <a:pt x="98" y="47"/>
                      <a:pt x="98" y="47"/>
                    </a:cubicBezTo>
                    <a:cubicBezTo>
                      <a:pt x="126" y="77"/>
                      <a:pt x="126" y="77"/>
                      <a:pt x="126" y="77"/>
                    </a:cubicBezTo>
                    <a:cubicBezTo>
                      <a:pt x="126" y="77"/>
                      <a:pt x="132" y="89"/>
                      <a:pt x="102" y="85"/>
                    </a:cubicBezTo>
                    <a:cubicBezTo>
                      <a:pt x="102" y="85"/>
                      <a:pt x="107" y="95"/>
                      <a:pt x="78" y="90"/>
                    </a:cubicBezTo>
                    <a:cubicBezTo>
                      <a:pt x="78" y="90"/>
                      <a:pt x="81" y="101"/>
                      <a:pt x="55" y="99"/>
                    </a:cubicBezTo>
                    <a:cubicBezTo>
                      <a:pt x="55" y="99"/>
                      <a:pt x="49" y="115"/>
                      <a:pt x="28" y="106"/>
                    </a:cubicBezTo>
                    <a:cubicBezTo>
                      <a:pt x="6" y="98"/>
                      <a:pt x="5" y="95"/>
                      <a:pt x="5" y="95"/>
                    </a:cubicBezTo>
                    <a:cubicBezTo>
                      <a:pt x="5" y="95"/>
                      <a:pt x="0" y="91"/>
                      <a:pt x="1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grpSp>
      </p:grpSp>
      <p:grpSp>
        <p:nvGrpSpPr>
          <p:cNvPr id="128" name="Group 557">
            <a:extLst>
              <a:ext uri="{FF2B5EF4-FFF2-40B4-BE49-F238E27FC236}">
                <a16:creationId xmlns:a16="http://schemas.microsoft.com/office/drawing/2014/main" id="{86D3480E-AA33-C615-174F-3CBA0F84B8B7}"/>
              </a:ext>
            </a:extLst>
          </p:cNvPr>
          <p:cNvGrpSpPr>
            <a:grpSpLocks noChangeAspect="1"/>
          </p:cNvGrpSpPr>
          <p:nvPr/>
        </p:nvGrpSpPr>
        <p:grpSpPr>
          <a:xfrm>
            <a:off x="6926926" y="3347854"/>
            <a:ext cx="506540" cy="548705"/>
            <a:chOff x="1548230" y="2674763"/>
            <a:chExt cx="303213" cy="315913"/>
          </a:xfrm>
          <a:solidFill>
            <a:srgbClr val="F9DD99">
              <a:alpha val="43000"/>
            </a:srgbClr>
          </a:solidFill>
        </p:grpSpPr>
        <p:sp>
          <p:nvSpPr>
            <p:cNvPr id="129" name="Freeform 11">
              <a:extLst>
                <a:ext uri="{FF2B5EF4-FFF2-40B4-BE49-F238E27FC236}">
                  <a16:creationId xmlns:a16="http://schemas.microsoft.com/office/drawing/2014/main" id="{818B0FCB-746F-8E51-74DB-7ADCA765600D}"/>
                </a:ext>
              </a:extLst>
            </p:cNvPr>
            <p:cNvSpPr>
              <a:spLocks noEditPoints="1"/>
            </p:cNvSpPr>
            <p:nvPr/>
          </p:nvSpPr>
          <p:spPr bwMode="auto">
            <a:xfrm>
              <a:off x="1548230" y="2730326"/>
              <a:ext cx="60325" cy="260350"/>
            </a:xfrm>
            <a:custGeom>
              <a:avLst/>
              <a:gdLst>
                <a:gd name="T0" fmla="*/ 0 w 274"/>
                <a:gd name="T1" fmla="*/ 1196 h 1196"/>
                <a:gd name="T2" fmla="*/ 274 w 274"/>
                <a:gd name="T3" fmla="*/ 1196 h 1196"/>
                <a:gd name="T4" fmla="*/ 274 w 274"/>
                <a:gd name="T5" fmla="*/ 0 h 1196"/>
                <a:gd name="T6" fmla="*/ 0 w 274"/>
                <a:gd name="T7" fmla="*/ 0 h 1196"/>
                <a:gd name="T8" fmla="*/ 0 w 274"/>
                <a:gd name="T9" fmla="*/ 1196 h 1196"/>
                <a:gd name="T10" fmla="*/ 68 w 274"/>
                <a:gd name="T11" fmla="*/ 108 h 1196"/>
                <a:gd name="T12" fmla="*/ 88 w 274"/>
                <a:gd name="T13" fmla="*/ 88 h 1196"/>
                <a:gd name="T14" fmla="*/ 192 w 274"/>
                <a:gd name="T15" fmla="*/ 88 h 1196"/>
                <a:gd name="T16" fmla="*/ 212 w 274"/>
                <a:gd name="T17" fmla="*/ 108 h 1196"/>
                <a:gd name="T18" fmla="*/ 212 w 274"/>
                <a:gd name="T19" fmla="*/ 188 h 1196"/>
                <a:gd name="T20" fmla="*/ 192 w 274"/>
                <a:gd name="T21" fmla="*/ 208 h 1196"/>
                <a:gd name="T22" fmla="*/ 88 w 274"/>
                <a:gd name="T23" fmla="*/ 208 h 1196"/>
                <a:gd name="T24" fmla="*/ 68 w 274"/>
                <a:gd name="T25" fmla="*/ 188 h 1196"/>
                <a:gd name="T26" fmla="*/ 68 w 274"/>
                <a:gd name="T27" fmla="*/ 108 h 1196"/>
                <a:gd name="T28" fmla="*/ 68 w 274"/>
                <a:gd name="T29" fmla="*/ 298 h 1196"/>
                <a:gd name="T30" fmla="*/ 88 w 274"/>
                <a:gd name="T31" fmla="*/ 278 h 1196"/>
                <a:gd name="T32" fmla="*/ 192 w 274"/>
                <a:gd name="T33" fmla="*/ 278 h 1196"/>
                <a:gd name="T34" fmla="*/ 212 w 274"/>
                <a:gd name="T35" fmla="*/ 298 h 1196"/>
                <a:gd name="T36" fmla="*/ 212 w 274"/>
                <a:gd name="T37" fmla="*/ 378 h 1196"/>
                <a:gd name="T38" fmla="*/ 192 w 274"/>
                <a:gd name="T39" fmla="*/ 398 h 1196"/>
                <a:gd name="T40" fmla="*/ 88 w 274"/>
                <a:gd name="T41" fmla="*/ 398 h 1196"/>
                <a:gd name="T42" fmla="*/ 68 w 274"/>
                <a:gd name="T43" fmla="*/ 378 h 1196"/>
                <a:gd name="T44" fmla="*/ 68 w 274"/>
                <a:gd name="T45" fmla="*/ 298 h 1196"/>
                <a:gd name="T46" fmla="*/ 68 w 274"/>
                <a:gd name="T47" fmla="*/ 487 h 1196"/>
                <a:gd name="T48" fmla="*/ 88 w 274"/>
                <a:gd name="T49" fmla="*/ 467 h 1196"/>
                <a:gd name="T50" fmla="*/ 192 w 274"/>
                <a:gd name="T51" fmla="*/ 467 h 1196"/>
                <a:gd name="T52" fmla="*/ 212 w 274"/>
                <a:gd name="T53" fmla="*/ 487 h 1196"/>
                <a:gd name="T54" fmla="*/ 212 w 274"/>
                <a:gd name="T55" fmla="*/ 567 h 1196"/>
                <a:gd name="T56" fmla="*/ 192 w 274"/>
                <a:gd name="T57" fmla="*/ 587 h 1196"/>
                <a:gd name="T58" fmla="*/ 88 w 274"/>
                <a:gd name="T59" fmla="*/ 587 h 1196"/>
                <a:gd name="T60" fmla="*/ 68 w 274"/>
                <a:gd name="T61" fmla="*/ 567 h 1196"/>
                <a:gd name="T62" fmla="*/ 68 w 274"/>
                <a:gd name="T63" fmla="*/ 487 h 1196"/>
                <a:gd name="T64" fmla="*/ 68 w 274"/>
                <a:gd name="T65" fmla="*/ 677 h 1196"/>
                <a:gd name="T66" fmla="*/ 88 w 274"/>
                <a:gd name="T67" fmla="*/ 657 h 1196"/>
                <a:gd name="T68" fmla="*/ 192 w 274"/>
                <a:gd name="T69" fmla="*/ 657 h 1196"/>
                <a:gd name="T70" fmla="*/ 212 w 274"/>
                <a:gd name="T71" fmla="*/ 677 h 1196"/>
                <a:gd name="T72" fmla="*/ 212 w 274"/>
                <a:gd name="T73" fmla="*/ 757 h 1196"/>
                <a:gd name="T74" fmla="*/ 192 w 274"/>
                <a:gd name="T75" fmla="*/ 777 h 1196"/>
                <a:gd name="T76" fmla="*/ 88 w 274"/>
                <a:gd name="T77" fmla="*/ 777 h 1196"/>
                <a:gd name="T78" fmla="*/ 68 w 274"/>
                <a:gd name="T79" fmla="*/ 757 h 1196"/>
                <a:gd name="T80" fmla="*/ 68 w 274"/>
                <a:gd name="T81" fmla="*/ 677 h 1196"/>
                <a:gd name="T82" fmla="*/ 68 w 274"/>
                <a:gd name="T83" fmla="*/ 871 h 1196"/>
                <a:gd name="T84" fmla="*/ 88 w 274"/>
                <a:gd name="T85" fmla="*/ 851 h 1196"/>
                <a:gd name="T86" fmla="*/ 192 w 274"/>
                <a:gd name="T87" fmla="*/ 851 h 1196"/>
                <a:gd name="T88" fmla="*/ 212 w 274"/>
                <a:gd name="T89" fmla="*/ 871 h 1196"/>
                <a:gd name="T90" fmla="*/ 212 w 274"/>
                <a:gd name="T91" fmla="*/ 951 h 1196"/>
                <a:gd name="T92" fmla="*/ 192 w 274"/>
                <a:gd name="T93" fmla="*/ 971 h 1196"/>
                <a:gd name="T94" fmla="*/ 88 w 274"/>
                <a:gd name="T95" fmla="*/ 971 h 1196"/>
                <a:gd name="T96" fmla="*/ 68 w 274"/>
                <a:gd name="T97" fmla="*/ 951 h 1196"/>
                <a:gd name="T98" fmla="*/ 68 w 274"/>
                <a:gd name="T99" fmla="*/ 871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196">
                  <a:moveTo>
                    <a:pt x="0" y="1196"/>
                  </a:moveTo>
                  <a:cubicBezTo>
                    <a:pt x="274" y="1196"/>
                    <a:pt x="274" y="1196"/>
                    <a:pt x="274" y="1196"/>
                  </a:cubicBezTo>
                  <a:cubicBezTo>
                    <a:pt x="274" y="0"/>
                    <a:pt x="274" y="0"/>
                    <a:pt x="274" y="0"/>
                  </a:cubicBezTo>
                  <a:cubicBezTo>
                    <a:pt x="0" y="0"/>
                    <a:pt x="0" y="0"/>
                    <a:pt x="0" y="0"/>
                  </a:cubicBezTo>
                  <a:lnTo>
                    <a:pt x="0" y="1196"/>
                  </a:lnTo>
                  <a:close/>
                  <a:moveTo>
                    <a:pt x="68" y="108"/>
                  </a:moveTo>
                  <a:cubicBezTo>
                    <a:pt x="68" y="97"/>
                    <a:pt x="77" y="88"/>
                    <a:pt x="88" y="88"/>
                  </a:cubicBezTo>
                  <a:cubicBezTo>
                    <a:pt x="192" y="88"/>
                    <a:pt x="192" y="88"/>
                    <a:pt x="192" y="88"/>
                  </a:cubicBezTo>
                  <a:cubicBezTo>
                    <a:pt x="204" y="88"/>
                    <a:pt x="212" y="97"/>
                    <a:pt x="212" y="108"/>
                  </a:cubicBezTo>
                  <a:cubicBezTo>
                    <a:pt x="212" y="188"/>
                    <a:pt x="212" y="188"/>
                    <a:pt x="212" y="188"/>
                  </a:cubicBezTo>
                  <a:cubicBezTo>
                    <a:pt x="212" y="199"/>
                    <a:pt x="204" y="208"/>
                    <a:pt x="192" y="208"/>
                  </a:cubicBezTo>
                  <a:cubicBezTo>
                    <a:pt x="88" y="208"/>
                    <a:pt x="88" y="208"/>
                    <a:pt x="88" y="208"/>
                  </a:cubicBezTo>
                  <a:cubicBezTo>
                    <a:pt x="77" y="208"/>
                    <a:pt x="68" y="199"/>
                    <a:pt x="68" y="188"/>
                  </a:cubicBezTo>
                  <a:lnTo>
                    <a:pt x="68" y="108"/>
                  </a:lnTo>
                  <a:close/>
                  <a:moveTo>
                    <a:pt x="68" y="298"/>
                  </a:moveTo>
                  <a:cubicBezTo>
                    <a:pt x="68" y="287"/>
                    <a:pt x="77" y="278"/>
                    <a:pt x="88" y="278"/>
                  </a:cubicBezTo>
                  <a:cubicBezTo>
                    <a:pt x="192" y="278"/>
                    <a:pt x="192" y="278"/>
                    <a:pt x="192" y="278"/>
                  </a:cubicBezTo>
                  <a:cubicBezTo>
                    <a:pt x="204" y="278"/>
                    <a:pt x="212" y="287"/>
                    <a:pt x="212" y="298"/>
                  </a:cubicBezTo>
                  <a:cubicBezTo>
                    <a:pt x="212" y="378"/>
                    <a:pt x="212" y="378"/>
                    <a:pt x="212" y="378"/>
                  </a:cubicBezTo>
                  <a:cubicBezTo>
                    <a:pt x="212" y="389"/>
                    <a:pt x="204" y="398"/>
                    <a:pt x="192" y="398"/>
                  </a:cubicBezTo>
                  <a:cubicBezTo>
                    <a:pt x="88" y="398"/>
                    <a:pt x="88" y="398"/>
                    <a:pt x="88" y="398"/>
                  </a:cubicBezTo>
                  <a:cubicBezTo>
                    <a:pt x="77" y="398"/>
                    <a:pt x="68" y="389"/>
                    <a:pt x="68" y="378"/>
                  </a:cubicBezTo>
                  <a:lnTo>
                    <a:pt x="68" y="298"/>
                  </a:lnTo>
                  <a:close/>
                  <a:moveTo>
                    <a:pt x="68" y="487"/>
                  </a:moveTo>
                  <a:cubicBezTo>
                    <a:pt x="68" y="476"/>
                    <a:pt x="77" y="467"/>
                    <a:pt x="88" y="467"/>
                  </a:cubicBezTo>
                  <a:cubicBezTo>
                    <a:pt x="192" y="467"/>
                    <a:pt x="192" y="467"/>
                    <a:pt x="192" y="467"/>
                  </a:cubicBezTo>
                  <a:cubicBezTo>
                    <a:pt x="204" y="467"/>
                    <a:pt x="212" y="476"/>
                    <a:pt x="212" y="487"/>
                  </a:cubicBezTo>
                  <a:cubicBezTo>
                    <a:pt x="212" y="567"/>
                    <a:pt x="212" y="567"/>
                    <a:pt x="212" y="567"/>
                  </a:cubicBezTo>
                  <a:cubicBezTo>
                    <a:pt x="212" y="578"/>
                    <a:pt x="204" y="587"/>
                    <a:pt x="192" y="587"/>
                  </a:cubicBezTo>
                  <a:cubicBezTo>
                    <a:pt x="88" y="587"/>
                    <a:pt x="88" y="587"/>
                    <a:pt x="88" y="587"/>
                  </a:cubicBezTo>
                  <a:cubicBezTo>
                    <a:pt x="77" y="587"/>
                    <a:pt x="68" y="578"/>
                    <a:pt x="68" y="567"/>
                  </a:cubicBezTo>
                  <a:lnTo>
                    <a:pt x="68" y="487"/>
                  </a:lnTo>
                  <a:close/>
                  <a:moveTo>
                    <a:pt x="68" y="677"/>
                  </a:moveTo>
                  <a:cubicBezTo>
                    <a:pt x="68" y="666"/>
                    <a:pt x="77" y="657"/>
                    <a:pt x="88" y="657"/>
                  </a:cubicBezTo>
                  <a:cubicBezTo>
                    <a:pt x="192" y="657"/>
                    <a:pt x="192" y="657"/>
                    <a:pt x="192" y="657"/>
                  </a:cubicBezTo>
                  <a:cubicBezTo>
                    <a:pt x="204" y="657"/>
                    <a:pt x="212" y="666"/>
                    <a:pt x="212" y="677"/>
                  </a:cubicBezTo>
                  <a:cubicBezTo>
                    <a:pt x="212" y="757"/>
                    <a:pt x="212" y="757"/>
                    <a:pt x="212" y="757"/>
                  </a:cubicBezTo>
                  <a:cubicBezTo>
                    <a:pt x="212" y="768"/>
                    <a:pt x="204" y="777"/>
                    <a:pt x="192" y="777"/>
                  </a:cubicBezTo>
                  <a:cubicBezTo>
                    <a:pt x="88" y="777"/>
                    <a:pt x="88" y="777"/>
                    <a:pt x="88" y="777"/>
                  </a:cubicBezTo>
                  <a:cubicBezTo>
                    <a:pt x="77" y="777"/>
                    <a:pt x="68" y="768"/>
                    <a:pt x="68" y="757"/>
                  </a:cubicBezTo>
                  <a:lnTo>
                    <a:pt x="68" y="677"/>
                  </a:lnTo>
                  <a:close/>
                  <a:moveTo>
                    <a:pt x="68" y="871"/>
                  </a:moveTo>
                  <a:cubicBezTo>
                    <a:pt x="68" y="860"/>
                    <a:pt x="77" y="851"/>
                    <a:pt x="88" y="851"/>
                  </a:cubicBezTo>
                  <a:cubicBezTo>
                    <a:pt x="192" y="851"/>
                    <a:pt x="192" y="851"/>
                    <a:pt x="192" y="851"/>
                  </a:cubicBezTo>
                  <a:cubicBezTo>
                    <a:pt x="204" y="851"/>
                    <a:pt x="212" y="860"/>
                    <a:pt x="212" y="871"/>
                  </a:cubicBezTo>
                  <a:cubicBezTo>
                    <a:pt x="212" y="951"/>
                    <a:pt x="212" y="951"/>
                    <a:pt x="212" y="951"/>
                  </a:cubicBezTo>
                  <a:cubicBezTo>
                    <a:pt x="212" y="962"/>
                    <a:pt x="204" y="971"/>
                    <a:pt x="192" y="971"/>
                  </a:cubicBezTo>
                  <a:cubicBezTo>
                    <a:pt x="88" y="971"/>
                    <a:pt x="88" y="971"/>
                    <a:pt x="88" y="971"/>
                  </a:cubicBezTo>
                  <a:cubicBezTo>
                    <a:pt x="77" y="971"/>
                    <a:pt x="68" y="962"/>
                    <a:pt x="68" y="951"/>
                  </a:cubicBezTo>
                  <a:lnTo>
                    <a:pt x="68" y="871"/>
                  </a:lnTo>
                  <a:close/>
                </a:path>
              </a:pathLst>
            </a:custGeom>
            <a:grpFill/>
            <a:ln>
              <a:noFill/>
            </a:ln>
          </p:spPr>
          <p:txBody>
            <a:bodyPr vert="horz" wrap="square" lIns="68580" tIns="34290" rIns="68580" bIns="34290" numCol="1" anchor="t" anchorCtr="0" compatLnSpc="1">
              <a:prstTxWarp prst="textNoShape">
                <a:avLst/>
              </a:prstTxWarp>
            </a:bodyPr>
            <a:lstStyle/>
            <a:p>
              <a:endParaRPr lang="de-DE" sz="1050"/>
            </a:p>
          </p:txBody>
        </p:sp>
        <p:sp>
          <p:nvSpPr>
            <p:cNvPr id="130" name="Freeform 12">
              <a:extLst>
                <a:ext uri="{FF2B5EF4-FFF2-40B4-BE49-F238E27FC236}">
                  <a16:creationId xmlns:a16="http://schemas.microsoft.com/office/drawing/2014/main" id="{55AAB1C7-DE12-3651-FF61-CBC39F4957C4}"/>
                </a:ext>
              </a:extLst>
            </p:cNvPr>
            <p:cNvSpPr>
              <a:spLocks noEditPoints="1"/>
            </p:cNvSpPr>
            <p:nvPr/>
          </p:nvSpPr>
          <p:spPr bwMode="auto">
            <a:xfrm>
              <a:off x="1791118" y="2730326"/>
              <a:ext cx="60325" cy="260350"/>
            </a:xfrm>
            <a:custGeom>
              <a:avLst/>
              <a:gdLst>
                <a:gd name="T0" fmla="*/ 0 w 274"/>
                <a:gd name="T1" fmla="*/ 0 h 1196"/>
                <a:gd name="T2" fmla="*/ 0 w 274"/>
                <a:gd name="T3" fmla="*/ 1196 h 1196"/>
                <a:gd name="T4" fmla="*/ 274 w 274"/>
                <a:gd name="T5" fmla="*/ 1196 h 1196"/>
                <a:gd name="T6" fmla="*/ 274 w 274"/>
                <a:gd name="T7" fmla="*/ 0 h 1196"/>
                <a:gd name="T8" fmla="*/ 0 w 274"/>
                <a:gd name="T9" fmla="*/ 0 h 1196"/>
                <a:gd name="T10" fmla="*/ 205 w 274"/>
                <a:gd name="T11" fmla="*/ 951 h 1196"/>
                <a:gd name="T12" fmla="*/ 185 w 274"/>
                <a:gd name="T13" fmla="*/ 971 h 1196"/>
                <a:gd name="T14" fmla="*/ 81 w 274"/>
                <a:gd name="T15" fmla="*/ 971 h 1196"/>
                <a:gd name="T16" fmla="*/ 61 w 274"/>
                <a:gd name="T17" fmla="*/ 951 h 1196"/>
                <a:gd name="T18" fmla="*/ 61 w 274"/>
                <a:gd name="T19" fmla="*/ 871 h 1196"/>
                <a:gd name="T20" fmla="*/ 81 w 274"/>
                <a:gd name="T21" fmla="*/ 851 h 1196"/>
                <a:gd name="T22" fmla="*/ 185 w 274"/>
                <a:gd name="T23" fmla="*/ 851 h 1196"/>
                <a:gd name="T24" fmla="*/ 205 w 274"/>
                <a:gd name="T25" fmla="*/ 871 h 1196"/>
                <a:gd name="T26" fmla="*/ 205 w 274"/>
                <a:gd name="T27" fmla="*/ 951 h 1196"/>
                <a:gd name="T28" fmla="*/ 205 w 274"/>
                <a:gd name="T29" fmla="*/ 757 h 1196"/>
                <a:gd name="T30" fmla="*/ 185 w 274"/>
                <a:gd name="T31" fmla="*/ 777 h 1196"/>
                <a:gd name="T32" fmla="*/ 81 w 274"/>
                <a:gd name="T33" fmla="*/ 777 h 1196"/>
                <a:gd name="T34" fmla="*/ 61 w 274"/>
                <a:gd name="T35" fmla="*/ 757 h 1196"/>
                <a:gd name="T36" fmla="*/ 61 w 274"/>
                <a:gd name="T37" fmla="*/ 677 h 1196"/>
                <a:gd name="T38" fmla="*/ 81 w 274"/>
                <a:gd name="T39" fmla="*/ 657 h 1196"/>
                <a:gd name="T40" fmla="*/ 185 w 274"/>
                <a:gd name="T41" fmla="*/ 657 h 1196"/>
                <a:gd name="T42" fmla="*/ 205 w 274"/>
                <a:gd name="T43" fmla="*/ 677 h 1196"/>
                <a:gd name="T44" fmla="*/ 205 w 274"/>
                <a:gd name="T45" fmla="*/ 757 h 1196"/>
                <a:gd name="T46" fmla="*/ 205 w 274"/>
                <a:gd name="T47" fmla="*/ 567 h 1196"/>
                <a:gd name="T48" fmla="*/ 185 w 274"/>
                <a:gd name="T49" fmla="*/ 587 h 1196"/>
                <a:gd name="T50" fmla="*/ 81 w 274"/>
                <a:gd name="T51" fmla="*/ 587 h 1196"/>
                <a:gd name="T52" fmla="*/ 61 w 274"/>
                <a:gd name="T53" fmla="*/ 567 h 1196"/>
                <a:gd name="T54" fmla="*/ 61 w 274"/>
                <a:gd name="T55" fmla="*/ 487 h 1196"/>
                <a:gd name="T56" fmla="*/ 81 w 274"/>
                <a:gd name="T57" fmla="*/ 467 h 1196"/>
                <a:gd name="T58" fmla="*/ 185 w 274"/>
                <a:gd name="T59" fmla="*/ 467 h 1196"/>
                <a:gd name="T60" fmla="*/ 205 w 274"/>
                <a:gd name="T61" fmla="*/ 487 h 1196"/>
                <a:gd name="T62" fmla="*/ 205 w 274"/>
                <a:gd name="T63" fmla="*/ 567 h 1196"/>
                <a:gd name="T64" fmla="*/ 205 w 274"/>
                <a:gd name="T65" fmla="*/ 378 h 1196"/>
                <a:gd name="T66" fmla="*/ 185 w 274"/>
                <a:gd name="T67" fmla="*/ 398 h 1196"/>
                <a:gd name="T68" fmla="*/ 81 w 274"/>
                <a:gd name="T69" fmla="*/ 398 h 1196"/>
                <a:gd name="T70" fmla="*/ 61 w 274"/>
                <a:gd name="T71" fmla="*/ 378 h 1196"/>
                <a:gd name="T72" fmla="*/ 61 w 274"/>
                <a:gd name="T73" fmla="*/ 298 h 1196"/>
                <a:gd name="T74" fmla="*/ 81 w 274"/>
                <a:gd name="T75" fmla="*/ 278 h 1196"/>
                <a:gd name="T76" fmla="*/ 185 w 274"/>
                <a:gd name="T77" fmla="*/ 278 h 1196"/>
                <a:gd name="T78" fmla="*/ 205 w 274"/>
                <a:gd name="T79" fmla="*/ 298 h 1196"/>
                <a:gd name="T80" fmla="*/ 205 w 274"/>
                <a:gd name="T81" fmla="*/ 378 h 1196"/>
                <a:gd name="T82" fmla="*/ 205 w 274"/>
                <a:gd name="T83" fmla="*/ 188 h 1196"/>
                <a:gd name="T84" fmla="*/ 185 w 274"/>
                <a:gd name="T85" fmla="*/ 208 h 1196"/>
                <a:gd name="T86" fmla="*/ 81 w 274"/>
                <a:gd name="T87" fmla="*/ 208 h 1196"/>
                <a:gd name="T88" fmla="*/ 61 w 274"/>
                <a:gd name="T89" fmla="*/ 188 h 1196"/>
                <a:gd name="T90" fmla="*/ 61 w 274"/>
                <a:gd name="T91" fmla="*/ 108 h 1196"/>
                <a:gd name="T92" fmla="*/ 81 w 274"/>
                <a:gd name="T93" fmla="*/ 88 h 1196"/>
                <a:gd name="T94" fmla="*/ 185 w 274"/>
                <a:gd name="T95" fmla="*/ 88 h 1196"/>
                <a:gd name="T96" fmla="*/ 205 w 274"/>
                <a:gd name="T97" fmla="*/ 108 h 1196"/>
                <a:gd name="T98" fmla="*/ 205 w 274"/>
                <a:gd name="T99" fmla="*/ 188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196">
                  <a:moveTo>
                    <a:pt x="0" y="0"/>
                  </a:moveTo>
                  <a:cubicBezTo>
                    <a:pt x="0" y="1196"/>
                    <a:pt x="0" y="1196"/>
                    <a:pt x="0" y="1196"/>
                  </a:cubicBezTo>
                  <a:cubicBezTo>
                    <a:pt x="274" y="1196"/>
                    <a:pt x="274" y="1196"/>
                    <a:pt x="274" y="1196"/>
                  </a:cubicBezTo>
                  <a:cubicBezTo>
                    <a:pt x="274" y="0"/>
                    <a:pt x="274" y="0"/>
                    <a:pt x="274" y="0"/>
                  </a:cubicBezTo>
                  <a:lnTo>
                    <a:pt x="0" y="0"/>
                  </a:lnTo>
                  <a:close/>
                  <a:moveTo>
                    <a:pt x="205" y="951"/>
                  </a:moveTo>
                  <a:cubicBezTo>
                    <a:pt x="205" y="962"/>
                    <a:pt x="196" y="971"/>
                    <a:pt x="185" y="971"/>
                  </a:cubicBezTo>
                  <a:cubicBezTo>
                    <a:pt x="81" y="971"/>
                    <a:pt x="81" y="971"/>
                    <a:pt x="81" y="971"/>
                  </a:cubicBezTo>
                  <a:cubicBezTo>
                    <a:pt x="70" y="971"/>
                    <a:pt x="61" y="962"/>
                    <a:pt x="61" y="951"/>
                  </a:cubicBezTo>
                  <a:cubicBezTo>
                    <a:pt x="61" y="871"/>
                    <a:pt x="61" y="871"/>
                    <a:pt x="61" y="871"/>
                  </a:cubicBezTo>
                  <a:cubicBezTo>
                    <a:pt x="61" y="860"/>
                    <a:pt x="70" y="851"/>
                    <a:pt x="81" y="851"/>
                  </a:cubicBezTo>
                  <a:cubicBezTo>
                    <a:pt x="185" y="851"/>
                    <a:pt x="185" y="851"/>
                    <a:pt x="185" y="851"/>
                  </a:cubicBezTo>
                  <a:cubicBezTo>
                    <a:pt x="196" y="851"/>
                    <a:pt x="205" y="860"/>
                    <a:pt x="205" y="871"/>
                  </a:cubicBezTo>
                  <a:lnTo>
                    <a:pt x="205" y="951"/>
                  </a:lnTo>
                  <a:close/>
                  <a:moveTo>
                    <a:pt x="205" y="757"/>
                  </a:moveTo>
                  <a:cubicBezTo>
                    <a:pt x="205" y="768"/>
                    <a:pt x="196" y="777"/>
                    <a:pt x="185" y="777"/>
                  </a:cubicBezTo>
                  <a:cubicBezTo>
                    <a:pt x="81" y="777"/>
                    <a:pt x="81" y="777"/>
                    <a:pt x="81" y="777"/>
                  </a:cubicBezTo>
                  <a:cubicBezTo>
                    <a:pt x="70" y="777"/>
                    <a:pt x="61" y="768"/>
                    <a:pt x="61" y="757"/>
                  </a:cubicBezTo>
                  <a:cubicBezTo>
                    <a:pt x="61" y="677"/>
                    <a:pt x="61" y="677"/>
                    <a:pt x="61" y="677"/>
                  </a:cubicBezTo>
                  <a:cubicBezTo>
                    <a:pt x="61" y="666"/>
                    <a:pt x="70" y="657"/>
                    <a:pt x="81" y="657"/>
                  </a:cubicBezTo>
                  <a:cubicBezTo>
                    <a:pt x="185" y="657"/>
                    <a:pt x="185" y="657"/>
                    <a:pt x="185" y="657"/>
                  </a:cubicBezTo>
                  <a:cubicBezTo>
                    <a:pt x="196" y="657"/>
                    <a:pt x="205" y="666"/>
                    <a:pt x="205" y="677"/>
                  </a:cubicBezTo>
                  <a:lnTo>
                    <a:pt x="205" y="757"/>
                  </a:lnTo>
                  <a:close/>
                  <a:moveTo>
                    <a:pt x="205" y="567"/>
                  </a:moveTo>
                  <a:cubicBezTo>
                    <a:pt x="205" y="578"/>
                    <a:pt x="196" y="587"/>
                    <a:pt x="185" y="587"/>
                  </a:cubicBezTo>
                  <a:cubicBezTo>
                    <a:pt x="81" y="587"/>
                    <a:pt x="81" y="587"/>
                    <a:pt x="81" y="587"/>
                  </a:cubicBezTo>
                  <a:cubicBezTo>
                    <a:pt x="70" y="587"/>
                    <a:pt x="61" y="578"/>
                    <a:pt x="61" y="567"/>
                  </a:cubicBezTo>
                  <a:cubicBezTo>
                    <a:pt x="61" y="487"/>
                    <a:pt x="61" y="487"/>
                    <a:pt x="61" y="487"/>
                  </a:cubicBezTo>
                  <a:cubicBezTo>
                    <a:pt x="61" y="476"/>
                    <a:pt x="70" y="467"/>
                    <a:pt x="81" y="467"/>
                  </a:cubicBezTo>
                  <a:cubicBezTo>
                    <a:pt x="185" y="467"/>
                    <a:pt x="185" y="467"/>
                    <a:pt x="185" y="467"/>
                  </a:cubicBezTo>
                  <a:cubicBezTo>
                    <a:pt x="196" y="467"/>
                    <a:pt x="205" y="476"/>
                    <a:pt x="205" y="487"/>
                  </a:cubicBezTo>
                  <a:lnTo>
                    <a:pt x="205" y="567"/>
                  </a:lnTo>
                  <a:close/>
                  <a:moveTo>
                    <a:pt x="205" y="378"/>
                  </a:moveTo>
                  <a:cubicBezTo>
                    <a:pt x="205" y="389"/>
                    <a:pt x="196" y="398"/>
                    <a:pt x="185" y="398"/>
                  </a:cubicBezTo>
                  <a:cubicBezTo>
                    <a:pt x="81" y="398"/>
                    <a:pt x="81" y="398"/>
                    <a:pt x="81" y="398"/>
                  </a:cubicBezTo>
                  <a:cubicBezTo>
                    <a:pt x="70" y="398"/>
                    <a:pt x="61" y="389"/>
                    <a:pt x="61" y="378"/>
                  </a:cubicBezTo>
                  <a:cubicBezTo>
                    <a:pt x="61" y="298"/>
                    <a:pt x="61" y="298"/>
                    <a:pt x="61" y="298"/>
                  </a:cubicBezTo>
                  <a:cubicBezTo>
                    <a:pt x="61" y="287"/>
                    <a:pt x="70" y="278"/>
                    <a:pt x="81" y="278"/>
                  </a:cubicBezTo>
                  <a:cubicBezTo>
                    <a:pt x="185" y="278"/>
                    <a:pt x="185" y="278"/>
                    <a:pt x="185" y="278"/>
                  </a:cubicBezTo>
                  <a:cubicBezTo>
                    <a:pt x="196" y="278"/>
                    <a:pt x="205" y="287"/>
                    <a:pt x="205" y="298"/>
                  </a:cubicBezTo>
                  <a:lnTo>
                    <a:pt x="205" y="378"/>
                  </a:lnTo>
                  <a:close/>
                  <a:moveTo>
                    <a:pt x="205" y="188"/>
                  </a:moveTo>
                  <a:cubicBezTo>
                    <a:pt x="205" y="199"/>
                    <a:pt x="196" y="208"/>
                    <a:pt x="185" y="208"/>
                  </a:cubicBezTo>
                  <a:cubicBezTo>
                    <a:pt x="81" y="208"/>
                    <a:pt x="81" y="208"/>
                    <a:pt x="81" y="208"/>
                  </a:cubicBezTo>
                  <a:cubicBezTo>
                    <a:pt x="70" y="208"/>
                    <a:pt x="61" y="199"/>
                    <a:pt x="61" y="188"/>
                  </a:cubicBezTo>
                  <a:cubicBezTo>
                    <a:pt x="61" y="108"/>
                    <a:pt x="61" y="108"/>
                    <a:pt x="61" y="108"/>
                  </a:cubicBezTo>
                  <a:cubicBezTo>
                    <a:pt x="61" y="97"/>
                    <a:pt x="70" y="88"/>
                    <a:pt x="81" y="88"/>
                  </a:cubicBezTo>
                  <a:cubicBezTo>
                    <a:pt x="185" y="88"/>
                    <a:pt x="185" y="88"/>
                    <a:pt x="185" y="88"/>
                  </a:cubicBezTo>
                  <a:cubicBezTo>
                    <a:pt x="196" y="88"/>
                    <a:pt x="205" y="97"/>
                    <a:pt x="205" y="108"/>
                  </a:cubicBezTo>
                  <a:lnTo>
                    <a:pt x="205" y="188"/>
                  </a:lnTo>
                  <a:close/>
                </a:path>
              </a:pathLst>
            </a:custGeom>
            <a:grpFill/>
            <a:ln>
              <a:noFill/>
            </a:ln>
          </p:spPr>
          <p:txBody>
            <a:bodyPr vert="horz" wrap="square" lIns="68580" tIns="34290" rIns="68580" bIns="34290" numCol="1" anchor="t" anchorCtr="0" compatLnSpc="1">
              <a:prstTxWarp prst="textNoShape">
                <a:avLst/>
              </a:prstTxWarp>
            </a:bodyPr>
            <a:lstStyle/>
            <a:p>
              <a:endParaRPr lang="de-DE" sz="1050"/>
            </a:p>
          </p:txBody>
        </p:sp>
        <p:sp>
          <p:nvSpPr>
            <p:cNvPr id="131" name="Freeform 13">
              <a:extLst>
                <a:ext uri="{FF2B5EF4-FFF2-40B4-BE49-F238E27FC236}">
                  <a16:creationId xmlns:a16="http://schemas.microsoft.com/office/drawing/2014/main" id="{90B0C6DC-7A9E-467C-B7AA-9BD97F6DC556}"/>
                </a:ext>
              </a:extLst>
            </p:cNvPr>
            <p:cNvSpPr>
              <a:spLocks noEditPoints="1"/>
            </p:cNvSpPr>
            <p:nvPr/>
          </p:nvSpPr>
          <p:spPr bwMode="auto">
            <a:xfrm>
              <a:off x="1616493" y="2674763"/>
              <a:ext cx="166687" cy="315912"/>
            </a:xfrm>
            <a:custGeom>
              <a:avLst/>
              <a:gdLst>
                <a:gd name="T0" fmla="*/ 0 w 761"/>
                <a:gd name="T1" fmla="*/ 252 h 1448"/>
                <a:gd name="T2" fmla="*/ 95 w 761"/>
                <a:gd name="T3" fmla="*/ 1122 h 1448"/>
                <a:gd name="T4" fmla="*/ 761 w 761"/>
                <a:gd name="T5" fmla="*/ 1448 h 1448"/>
                <a:gd name="T6" fmla="*/ 761 w 761"/>
                <a:gd name="T7" fmla="*/ 212 h 1448"/>
                <a:gd name="T8" fmla="*/ 0 w 761"/>
                <a:gd name="T9" fmla="*/ 212 h 1448"/>
                <a:gd name="T10" fmla="*/ 310 w 761"/>
                <a:gd name="T11" fmla="*/ 1038 h 1448"/>
                <a:gd name="T12" fmla="*/ 310 w 761"/>
                <a:gd name="T13" fmla="*/ 900 h 1448"/>
                <a:gd name="T14" fmla="*/ 470 w 761"/>
                <a:gd name="T15" fmla="*/ 1018 h 1448"/>
                <a:gd name="T16" fmla="*/ 310 w 761"/>
                <a:gd name="T17" fmla="*/ 848 h 1448"/>
                <a:gd name="T18" fmla="*/ 310 w 761"/>
                <a:gd name="T19" fmla="*/ 710 h 1448"/>
                <a:gd name="T20" fmla="*/ 470 w 761"/>
                <a:gd name="T21" fmla="*/ 828 h 1448"/>
                <a:gd name="T22" fmla="*/ 310 w 761"/>
                <a:gd name="T23" fmla="*/ 659 h 1448"/>
                <a:gd name="T24" fmla="*/ 310 w 761"/>
                <a:gd name="T25" fmla="*/ 521 h 1448"/>
                <a:gd name="T26" fmla="*/ 470 w 761"/>
                <a:gd name="T27" fmla="*/ 639 h 1448"/>
                <a:gd name="T28" fmla="*/ 310 w 761"/>
                <a:gd name="T29" fmla="*/ 469 h 1448"/>
                <a:gd name="T30" fmla="*/ 310 w 761"/>
                <a:gd name="T31" fmla="*/ 331 h 1448"/>
                <a:gd name="T32" fmla="*/ 470 w 761"/>
                <a:gd name="T33" fmla="*/ 449 h 1448"/>
                <a:gd name="T34" fmla="*/ 684 w 761"/>
                <a:gd name="T35" fmla="*/ 331 h 1448"/>
                <a:gd name="T36" fmla="*/ 684 w 761"/>
                <a:gd name="T37" fmla="*/ 469 h 1448"/>
                <a:gd name="T38" fmla="*/ 524 w 761"/>
                <a:gd name="T39" fmla="*/ 351 h 1448"/>
                <a:gd name="T40" fmla="*/ 684 w 761"/>
                <a:gd name="T41" fmla="*/ 521 h 1448"/>
                <a:gd name="T42" fmla="*/ 684 w 761"/>
                <a:gd name="T43" fmla="*/ 659 h 1448"/>
                <a:gd name="T44" fmla="*/ 524 w 761"/>
                <a:gd name="T45" fmla="*/ 541 h 1448"/>
                <a:gd name="T46" fmla="*/ 684 w 761"/>
                <a:gd name="T47" fmla="*/ 710 h 1448"/>
                <a:gd name="T48" fmla="*/ 684 w 761"/>
                <a:gd name="T49" fmla="*/ 848 h 1448"/>
                <a:gd name="T50" fmla="*/ 524 w 761"/>
                <a:gd name="T51" fmla="*/ 730 h 1448"/>
                <a:gd name="T52" fmla="*/ 684 w 761"/>
                <a:gd name="T53" fmla="*/ 900 h 1448"/>
                <a:gd name="T54" fmla="*/ 684 w 761"/>
                <a:gd name="T55" fmla="*/ 1038 h 1448"/>
                <a:gd name="T56" fmla="*/ 524 w 761"/>
                <a:gd name="T57" fmla="*/ 920 h 1448"/>
                <a:gd name="T58" fmla="*/ 338 w 761"/>
                <a:gd name="T59" fmla="*/ 52 h 1448"/>
                <a:gd name="T60" fmla="*/ 478 w 761"/>
                <a:gd name="T61" fmla="*/ 124 h 1448"/>
                <a:gd name="T62" fmla="*/ 406 w 761"/>
                <a:gd name="T63" fmla="*/ 212 h 1448"/>
                <a:gd name="T64" fmla="*/ 406 w 761"/>
                <a:gd name="T65" fmla="*/ 264 h 1448"/>
                <a:gd name="T66" fmla="*/ 338 w 761"/>
                <a:gd name="T67" fmla="*/ 232 h 1448"/>
                <a:gd name="T68" fmla="*/ 266 w 761"/>
                <a:gd name="T69" fmla="*/ 192 h 1448"/>
                <a:gd name="T70" fmla="*/ 76 w 761"/>
                <a:gd name="T71" fmla="*/ 331 h 1448"/>
                <a:gd name="T72" fmla="*/ 236 w 761"/>
                <a:gd name="T73" fmla="*/ 449 h 1448"/>
                <a:gd name="T74" fmla="*/ 56 w 761"/>
                <a:gd name="T75" fmla="*/ 449 h 1448"/>
                <a:gd name="T76" fmla="*/ 76 w 761"/>
                <a:gd name="T77" fmla="*/ 521 h 1448"/>
                <a:gd name="T78" fmla="*/ 236 w 761"/>
                <a:gd name="T79" fmla="*/ 639 h 1448"/>
                <a:gd name="T80" fmla="*/ 56 w 761"/>
                <a:gd name="T81" fmla="*/ 639 h 1448"/>
                <a:gd name="T82" fmla="*/ 76 w 761"/>
                <a:gd name="T83" fmla="*/ 710 h 1448"/>
                <a:gd name="T84" fmla="*/ 236 w 761"/>
                <a:gd name="T85" fmla="*/ 828 h 1448"/>
                <a:gd name="T86" fmla="*/ 56 w 761"/>
                <a:gd name="T87" fmla="*/ 828 h 1448"/>
                <a:gd name="T88" fmla="*/ 76 w 761"/>
                <a:gd name="T89" fmla="*/ 900 h 1448"/>
                <a:gd name="T90" fmla="*/ 236 w 761"/>
                <a:gd name="T91" fmla="*/ 1018 h 1448"/>
                <a:gd name="T92" fmla="*/ 56 w 761"/>
                <a:gd name="T93" fmla="*/ 1018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1" h="1448">
                  <a:moveTo>
                    <a:pt x="0" y="212"/>
                  </a:moveTo>
                  <a:cubicBezTo>
                    <a:pt x="0" y="232"/>
                    <a:pt x="0" y="232"/>
                    <a:pt x="0" y="232"/>
                  </a:cubicBezTo>
                  <a:cubicBezTo>
                    <a:pt x="0" y="252"/>
                    <a:pt x="0" y="252"/>
                    <a:pt x="0" y="252"/>
                  </a:cubicBezTo>
                  <a:cubicBezTo>
                    <a:pt x="0" y="1448"/>
                    <a:pt x="0" y="1448"/>
                    <a:pt x="0" y="1448"/>
                  </a:cubicBezTo>
                  <a:cubicBezTo>
                    <a:pt x="95" y="1448"/>
                    <a:pt x="95" y="1448"/>
                    <a:pt x="95" y="1448"/>
                  </a:cubicBezTo>
                  <a:cubicBezTo>
                    <a:pt x="95" y="1122"/>
                    <a:pt x="95" y="1122"/>
                    <a:pt x="95" y="1122"/>
                  </a:cubicBezTo>
                  <a:cubicBezTo>
                    <a:pt x="671" y="1122"/>
                    <a:pt x="671" y="1122"/>
                    <a:pt x="671" y="1122"/>
                  </a:cubicBezTo>
                  <a:cubicBezTo>
                    <a:pt x="671" y="1448"/>
                    <a:pt x="671" y="1448"/>
                    <a:pt x="671" y="1448"/>
                  </a:cubicBezTo>
                  <a:cubicBezTo>
                    <a:pt x="761" y="1448"/>
                    <a:pt x="761" y="1448"/>
                    <a:pt x="761" y="1448"/>
                  </a:cubicBezTo>
                  <a:cubicBezTo>
                    <a:pt x="761" y="252"/>
                    <a:pt x="761" y="252"/>
                    <a:pt x="761" y="252"/>
                  </a:cubicBezTo>
                  <a:cubicBezTo>
                    <a:pt x="761" y="232"/>
                    <a:pt x="761" y="232"/>
                    <a:pt x="761" y="232"/>
                  </a:cubicBezTo>
                  <a:cubicBezTo>
                    <a:pt x="761" y="212"/>
                    <a:pt x="761" y="212"/>
                    <a:pt x="761" y="212"/>
                  </a:cubicBezTo>
                  <a:cubicBezTo>
                    <a:pt x="761" y="0"/>
                    <a:pt x="761" y="0"/>
                    <a:pt x="761" y="0"/>
                  </a:cubicBezTo>
                  <a:cubicBezTo>
                    <a:pt x="0" y="0"/>
                    <a:pt x="0" y="0"/>
                    <a:pt x="0" y="0"/>
                  </a:cubicBezTo>
                  <a:lnTo>
                    <a:pt x="0" y="212"/>
                  </a:lnTo>
                  <a:close/>
                  <a:moveTo>
                    <a:pt x="470" y="1018"/>
                  </a:moveTo>
                  <a:cubicBezTo>
                    <a:pt x="470" y="1029"/>
                    <a:pt x="461" y="1038"/>
                    <a:pt x="450" y="1038"/>
                  </a:cubicBezTo>
                  <a:cubicBezTo>
                    <a:pt x="310" y="1038"/>
                    <a:pt x="310" y="1038"/>
                    <a:pt x="310" y="1038"/>
                  </a:cubicBezTo>
                  <a:cubicBezTo>
                    <a:pt x="299" y="1038"/>
                    <a:pt x="290" y="1029"/>
                    <a:pt x="290" y="1018"/>
                  </a:cubicBezTo>
                  <a:cubicBezTo>
                    <a:pt x="290" y="920"/>
                    <a:pt x="290" y="920"/>
                    <a:pt x="290" y="920"/>
                  </a:cubicBezTo>
                  <a:cubicBezTo>
                    <a:pt x="290" y="909"/>
                    <a:pt x="299" y="900"/>
                    <a:pt x="310" y="900"/>
                  </a:cubicBezTo>
                  <a:cubicBezTo>
                    <a:pt x="450" y="900"/>
                    <a:pt x="450" y="900"/>
                    <a:pt x="450" y="900"/>
                  </a:cubicBezTo>
                  <a:cubicBezTo>
                    <a:pt x="461" y="900"/>
                    <a:pt x="470" y="909"/>
                    <a:pt x="470" y="920"/>
                  </a:cubicBezTo>
                  <a:lnTo>
                    <a:pt x="470" y="1018"/>
                  </a:lnTo>
                  <a:close/>
                  <a:moveTo>
                    <a:pt x="470" y="828"/>
                  </a:moveTo>
                  <a:cubicBezTo>
                    <a:pt x="470" y="839"/>
                    <a:pt x="461" y="848"/>
                    <a:pt x="450" y="848"/>
                  </a:cubicBezTo>
                  <a:cubicBezTo>
                    <a:pt x="310" y="848"/>
                    <a:pt x="310" y="848"/>
                    <a:pt x="310" y="848"/>
                  </a:cubicBezTo>
                  <a:cubicBezTo>
                    <a:pt x="299" y="848"/>
                    <a:pt x="290" y="839"/>
                    <a:pt x="290" y="828"/>
                  </a:cubicBezTo>
                  <a:cubicBezTo>
                    <a:pt x="290" y="730"/>
                    <a:pt x="290" y="730"/>
                    <a:pt x="290" y="730"/>
                  </a:cubicBezTo>
                  <a:cubicBezTo>
                    <a:pt x="290" y="719"/>
                    <a:pt x="299" y="710"/>
                    <a:pt x="310" y="710"/>
                  </a:cubicBezTo>
                  <a:cubicBezTo>
                    <a:pt x="450" y="710"/>
                    <a:pt x="450" y="710"/>
                    <a:pt x="450" y="710"/>
                  </a:cubicBezTo>
                  <a:cubicBezTo>
                    <a:pt x="461" y="710"/>
                    <a:pt x="470" y="719"/>
                    <a:pt x="470" y="730"/>
                  </a:cubicBezTo>
                  <a:lnTo>
                    <a:pt x="470" y="828"/>
                  </a:lnTo>
                  <a:close/>
                  <a:moveTo>
                    <a:pt x="470" y="639"/>
                  </a:moveTo>
                  <a:cubicBezTo>
                    <a:pt x="470" y="650"/>
                    <a:pt x="461" y="659"/>
                    <a:pt x="450" y="659"/>
                  </a:cubicBezTo>
                  <a:cubicBezTo>
                    <a:pt x="310" y="659"/>
                    <a:pt x="310" y="659"/>
                    <a:pt x="310" y="659"/>
                  </a:cubicBezTo>
                  <a:cubicBezTo>
                    <a:pt x="299" y="659"/>
                    <a:pt x="290" y="650"/>
                    <a:pt x="290" y="639"/>
                  </a:cubicBezTo>
                  <a:cubicBezTo>
                    <a:pt x="290" y="541"/>
                    <a:pt x="290" y="541"/>
                    <a:pt x="290" y="541"/>
                  </a:cubicBezTo>
                  <a:cubicBezTo>
                    <a:pt x="290" y="530"/>
                    <a:pt x="299" y="521"/>
                    <a:pt x="310" y="521"/>
                  </a:cubicBezTo>
                  <a:cubicBezTo>
                    <a:pt x="450" y="521"/>
                    <a:pt x="450" y="521"/>
                    <a:pt x="450" y="521"/>
                  </a:cubicBezTo>
                  <a:cubicBezTo>
                    <a:pt x="461" y="521"/>
                    <a:pt x="470" y="530"/>
                    <a:pt x="470" y="541"/>
                  </a:cubicBezTo>
                  <a:lnTo>
                    <a:pt x="470" y="639"/>
                  </a:lnTo>
                  <a:close/>
                  <a:moveTo>
                    <a:pt x="470" y="449"/>
                  </a:moveTo>
                  <a:cubicBezTo>
                    <a:pt x="470" y="460"/>
                    <a:pt x="461" y="469"/>
                    <a:pt x="450" y="469"/>
                  </a:cubicBezTo>
                  <a:cubicBezTo>
                    <a:pt x="310" y="469"/>
                    <a:pt x="310" y="469"/>
                    <a:pt x="310" y="469"/>
                  </a:cubicBezTo>
                  <a:cubicBezTo>
                    <a:pt x="299" y="469"/>
                    <a:pt x="290" y="460"/>
                    <a:pt x="290" y="449"/>
                  </a:cubicBezTo>
                  <a:cubicBezTo>
                    <a:pt x="290" y="351"/>
                    <a:pt x="290" y="351"/>
                    <a:pt x="290" y="351"/>
                  </a:cubicBezTo>
                  <a:cubicBezTo>
                    <a:pt x="290" y="340"/>
                    <a:pt x="299" y="331"/>
                    <a:pt x="310" y="331"/>
                  </a:cubicBezTo>
                  <a:cubicBezTo>
                    <a:pt x="450" y="331"/>
                    <a:pt x="450" y="331"/>
                    <a:pt x="450" y="331"/>
                  </a:cubicBezTo>
                  <a:cubicBezTo>
                    <a:pt x="461" y="331"/>
                    <a:pt x="470" y="340"/>
                    <a:pt x="470" y="351"/>
                  </a:cubicBezTo>
                  <a:lnTo>
                    <a:pt x="470" y="449"/>
                  </a:lnTo>
                  <a:close/>
                  <a:moveTo>
                    <a:pt x="524" y="351"/>
                  </a:moveTo>
                  <a:cubicBezTo>
                    <a:pt x="524" y="340"/>
                    <a:pt x="533" y="331"/>
                    <a:pt x="544" y="331"/>
                  </a:cubicBezTo>
                  <a:cubicBezTo>
                    <a:pt x="684" y="331"/>
                    <a:pt x="684" y="331"/>
                    <a:pt x="684" y="331"/>
                  </a:cubicBezTo>
                  <a:cubicBezTo>
                    <a:pt x="695" y="331"/>
                    <a:pt x="704" y="340"/>
                    <a:pt x="704" y="351"/>
                  </a:cubicBezTo>
                  <a:cubicBezTo>
                    <a:pt x="704" y="449"/>
                    <a:pt x="704" y="449"/>
                    <a:pt x="704" y="449"/>
                  </a:cubicBezTo>
                  <a:cubicBezTo>
                    <a:pt x="704" y="460"/>
                    <a:pt x="695" y="469"/>
                    <a:pt x="684" y="469"/>
                  </a:cubicBezTo>
                  <a:cubicBezTo>
                    <a:pt x="544" y="469"/>
                    <a:pt x="544" y="469"/>
                    <a:pt x="544" y="469"/>
                  </a:cubicBezTo>
                  <a:cubicBezTo>
                    <a:pt x="533" y="469"/>
                    <a:pt x="524" y="460"/>
                    <a:pt x="524" y="449"/>
                  </a:cubicBezTo>
                  <a:lnTo>
                    <a:pt x="524" y="351"/>
                  </a:lnTo>
                  <a:close/>
                  <a:moveTo>
                    <a:pt x="524" y="541"/>
                  </a:moveTo>
                  <a:cubicBezTo>
                    <a:pt x="524" y="530"/>
                    <a:pt x="533" y="521"/>
                    <a:pt x="544" y="521"/>
                  </a:cubicBezTo>
                  <a:cubicBezTo>
                    <a:pt x="684" y="521"/>
                    <a:pt x="684" y="521"/>
                    <a:pt x="684" y="521"/>
                  </a:cubicBezTo>
                  <a:cubicBezTo>
                    <a:pt x="695" y="521"/>
                    <a:pt x="704" y="530"/>
                    <a:pt x="704" y="541"/>
                  </a:cubicBezTo>
                  <a:cubicBezTo>
                    <a:pt x="704" y="639"/>
                    <a:pt x="704" y="639"/>
                    <a:pt x="704" y="639"/>
                  </a:cubicBezTo>
                  <a:cubicBezTo>
                    <a:pt x="704" y="650"/>
                    <a:pt x="695" y="659"/>
                    <a:pt x="684" y="659"/>
                  </a:cubicBezTo>
                  <a:cubicBezTo>
                    <a:pt x="544" y="659"/>
                    <a:pt x="544" y="659"/>
                    <a:pt x="544" y="659"/>
                  </a:cubicBezTo>
                  <a:cubicBezTo>
                    <a:pt x="533" y="659"/>
                    <a:pt x="524" y="650"/>
                    <a:pt x="524" y="639"/>
                  </a:cubicBezTo>
                  <a:lnTo>
                    <a:pt x="524" y="541"/>
                  </a:lnTo>
                  <a:close/>
                  <a:moveTo>
                    <a:pt x="524" y="730"/>
                  </a:moveTo>
                  <a:cubicBezTo>
                    <a:pt x="524" y="719"/>
                    <a:pt x="533" y="710"/>
                    <a:pt x="544" y="710"/>
                  </a:cubicBezTo>
                  <a:cubicBezTo>
                    <a:pt x="684" y="710"/>
                    <a:pt x="684" y="710"/>
                    <a:pt x="684" y="710"/>
                  </a:cubicBezTo>
                  <a:cubicBezTo>
                    <a:pt x="695" y="710"/>
                    <a:pt x="704" y="719"/>
                    <a:pt x="704" y="730"/>
                  </a:cubicBezTo>
                  <a:cubicBezTo>
                    <a:pt x="704" y="828"/>
                    <a:pt x="704" y="828"/>
                    <a:pt x="704" y="828"/>
                  </a:cubicBezTo>
                  <a:cubicBezTo>
                    <a:pt x="704" y="839"/>
                    <a:pt x="695" y="848"/>
                    <a:pt x="684" y="848"/>
                  </a:cubicBezTo>
                  <a:cubicBezTo>
                    <a:pt x="544" y="848"/>
                    <a:pt x="544" y="848"/>
                    <a:pt x="544" y="848"/>
                  </a:cubicBezTo>
                  <a:cubicBezTo>
                    <a:pt x="533" y="848"/>
                    <a:pt x="524" y="839"/>
                    <a:pt x="524" y="828"/>
                  </a:cubicBezTo>
                  <a:lnTo>
                    <a:pt x="524" y="730"/>
                  </a:lnTo>
                  <a:close/>
                  <a:moveTo>
                    <a:pt x="524" y="920"/>
                  </a:moveTo>
                  <a:cubicBezTo>
                    <a:pt x="524" y="909"/>
                    <a:pt x="533" y="900"/>
                    <a:pt x="544" y="900"/>
                  </a:cubicBezTo>
                  <a:cubicBezTo>
                    <a:pt x="684" y="900"/>
                    <a:pt x="684" y="900"/>
                    <a:pt x="684" y="900"/>
                  </a:cubicBezTo>
                  <a:cubicBezTo>
                    <a:pt x="695" y="900"/>
                    <a:pt x="704" y="909"/>
                    <a:pt x="704" y="920"/>
                  </a:cubicBezTo>
                  <a:cubicBezTo>
                    <a:pt x="704" y="1018"/>
                    <a:pt x="704" y="1018"/>
                    <a:pt x="704" y="1018"/>
                  </a:cubicBezTo>
                  <a:cubicBezTo>
                    <a:pt x="704" y="1029"/>
                    <a:pt x="695" y="1038"/>
                    <a:pt x="684" y="1038"/>
                  </a:cubicBezTo>
                  <a:cubicBezTo>
                    <a:pt x="544" y="1038"/>
                    <a:pt x="544" y="1038"/>
                    <a:pt x="544" y="1038"/>
                  </a:cubicBezTo>
                  <a:cubicBezTo>
                    <a:pt x="533" y="1038"/>
                    <a:pt x="524" y="1029"/>
                    <a:pt x="524" y="1018"/>
                  </a:cubicBezTo>
                  <a:lnTo>
                    <a:pt x="524" y="920"/>
                  </a:lnTo>
                  <a:close/>
                  <a:moveTo>
                    <a:pt x="266" y="124"/>
                  </a:moveTo>
                  <a:cubicBezTo>
                    <a:pt x="338" y="124"/>
                    <a:pt x="338" y="124"/>
                    <a:pt x="338" y="124"/>
                  </a:cubicBezTo>
                  <a:cubicBezTo>
                    <a:pt x="338" y="52"/>
                    <a:pt x="338" y="52"/>
                    <a:pt x="338" y="52"/>
                  </a:cubicBezTo>
                  <a:cubicBezTo>
                    <a:pt x="406" y="52"/>
                    <a:pt x="406" y="52"/>
                    <a:pt x="406" y="52"/>
                  </a:cubicBezTo>
                  <a:cubicBezTo>
                    <a:pt x="406" y="124"/>
                    <a:pt x="406" y="124"/>
                    <a:pt x="406" y="124"/>
                  </a:cubicBezTo>
                  <a:cubicBezTo>
                    <a:pt x="478" y="124"/>
                    <a:pt x="478" y="124"/>
                    <a:pt x="478" y="124"/>
                  </a:cubicBezTo>
                  <a:cubicBezTo>
                    <a:pt x="478" y="192"/>
                    <a:pt x="478" y="192"/>
                    <a:pt x="478" y="192"/>
                  </a:cubicBezTo>
                  <a:cubicBezTo>
                    <a:pt x="406" y="192"/>
                    <a:pt x="406" y="192"/>
                    <a:pt x="406" y="192"/>
                  </a:cubicBezTo>
                  <a:cubicBezTo>
                    <a:pt x="406" y="212"/>
                    <a:pt x="406" y="212"/>
                    <a:pt x="406" y="212"/>
                  </a:cubicBezTo>
                  <a:cubicBezTo>
                    <a:pt x="406" y="232"/>
                    <a:pt x="406" y="232"/>
                    <a:pt x="406" y="232"/>
                  </a:cubicBezTo>
                  <a:cubicBezTo>
                    <a:pt x="406" y="252"/>
                    <a:pt x="406" y="252"/>
                    <a:pt x="406" y="252"/>
                  </a:cubicBezTo>
                  <a:cubicBezTo>
                    <a:pt x="406" y="264"/>
                    <a:pt x="406" y="264"/>
                    <a:pt x="406" y="264"/>
                  </a:cubicBezTo>
                  <a:cubicBezTo>
                    <a:pt x="338" y="264"/>
                    <a:pt x="338" y="264"/>
                    <a:pt x="338" y="264"/>
                  </a:cubicBezTo>
                  <a:cubicBezTo>
                    <a:pt x="338" y="252"/>
                    <a:pt x="338" y="252"/>
                    <a:pt x="338" y="252"/>
                  </a:cubicBezTo>
                  <a:cubicBezTo>
                    <a:pt x="338" y="232"/>
                    <a:pt x="338" y="232"/>
                    <a:pt x="338" y="232"/>
                  </a:cubicBezTo>
                  <a:cubicBezTo>
                    <a:pt x="338" y="212"/>
                    <a:pt x="338" y="212"/>
                    <a:pt x="338" y="212"/>
                  </a:cubicBezTo>
                  <a:cubicBezTo>
                    <a:pt x="338" y="192"/>
                    <a:pt x="338" y="192"/>
                    <a:pt x="338" y="192"/>
                  </a:cubicBezTo>
                  <a:cubicBezTo>
                    <a:pt x="266" y="192"/>
                    <a:pt x="266" y="192"/>
                    <a:pt x="266" y="192"/>
                  </a:cubicBezTo>
                  <a:lnTo>
                    <a:pt x="266" y="124"/>
                  </a:lnTo>
                  <a:close/>
                  <a:moveTo>
                    <a:pt x="56" y="351"/>
                  </a:moveTo>
                  <a:cubicBezTo>
                    <a:pt x="56" y="340"/>
                    <a:pt x="65" y="331"/>
                    <a:pt x="76" y="331"/>
                  </a:cubicBezTo>
                  <a:cubicBezTo>
                    <a:pt x="216" y="331"/>
                    <a:pt x="216" y="331"/>
                    <a:pt x="216" y="331"/>
                  </a:cubicBezTo>
                  <a:cubicBezTo>
                    <a:pt x="227" y="331"/>
                    <a:pt x="236" y="340"/>
                    <a:pt x="236" y="351"/>
                  </a:cubicBezTo>
                  <a:cubicBezTo>
                    <a:pt x="236" y="449"/>
                    <a:pt x="236" y="449"/>
                    <a:pt x="236" y="449"/>
                  </a:cubicBezTo>
                  <a:cubicBezTo>
                    <a:pt x="236" y="460"/>
                    <a:pt x="227" y="469"/>
                    <a:pt x="216" y="469"/>
                  </a:cubicBezTo>
                  <a:cubicBezTo>
                    <a:pt x="76" y="469"/>
                    <a:pt x="76" y="469"/>
                    <a:pt x="76" y="469"/>
                  </a:cubicBezTo>
                  <a:cubicBezTo>
                    <a:pt x="65" y="469"/>
                    <a:pt x="56" y="460"/>
                    <a:pt x="56" y="449"/>
                  </a:cubicBezTo>
                  <a:lnTo>
                    <a:pt x="56" y="351"/>
                  </a:lnTo>
                  <a:close/>
                  <a:moveTo>
                    <a:pt x="56" y="541"/>
                  </a:moveTo>
                  <a:cubicBezTo>
                    <a:pt x="56" y="530"/>
                    <a:pt x="65" y="521"/>
                    <a:pt x="76" y="521"/>
                  </a:cubicBezTo>
                  <a:cubicBezTo>
                    <a:pt x="216" y="521"/>
                    <a:pt x="216" y="521"/>
                    <a:pt x="216" y="521"/>
                  </a:cubicBezTo>
                  <a:cubicBezTo>
                    <a:pt x="227" y="521"/>
                    <a:pt x="236" y="530"/>
                    <a:pt x="236" y="541"/>
                  </a:cubicBezTo>
                  <a:cubicBezTo>
                    <a:pt x="236" y="639"/>
                    <a:pt x="236" y="639"/>
                    <a:pt x="236" y="639"/>
                  </a:cubicBezTo>
                  <a:cubicBezTo>
                    <a:pt x="236" y="650"/>
                    <a:pt x="227" y="659"/>
                    <a:pt x="216" y="659"/>
                  </a:cubicBezTo>
                  <a:cubicBezTo>
                    <a:pt x="76" y="659"/>
                    <a:pt x="76" y="659"/>
                    <a:pt x="76" y="659"/>
                  </a:cubicBezTo>
                  <a:cubicBezTo>
                    <a:pt x="65" y="659"/>
                    <a:pt x="56" y="650"/>
                    <a:pt x="56" y="639"/>
                  </a:cubicBezTo>
                  <a:lnTo>
                    <a:pt x="56" y="541"/>
                  </a:lnTo>
                  <a:close/>
                  <a:moveTo>
                    <a:pt x="56" y="730"/>
                  </a:moveTo>
                  <a:cubicBezTo>
                    <a:pt x="56" y="719"/>
                    <a:pt x="65" y="710"/>
                    <a:pt x="76" y="710"/>
                  </a:cubicBezTo>
                  <a:cubicBezTo>
                    <a:pt x="216" y="710"/>
                    <a:pt x="216" y="710"/>
                    <a:pt x="216" y="710"/>
                  </a:cubicBezTo>
                  <a:cubicBezTo>
                    <a:pt x="227" y="710"/>
                    <a:pt x="236" y="719"/>
                    <a:pt x="236" y="730"/>
                  </a:cubicBezTo>
                  <a:cubicBezTo>
                    <a:pt x="236" y="828"/>
                    <a:pt x="236" y="828"/>
                    <a:pt x="236" y="828"/>
                  </a:cubicBezTo>
                  <a:cubicBezTo>
                    <a:pt x="236" y="839"/>
                    <a:pt x="227" y="848"/>
                    <a:pt x="216" y="848"/>
                  </a:cubicBezTo>
                  <a:cubicBezTo>
                    <a:pt x="76" y="848"/>
                    <a:pt x="76" y="848"/>
                    <a:pt x="76" y="848"/>
                  </a:cubicBezTo>
                  <a:cubicBezTo>
                    <a:pt x="65" y="848"/>
                    <a:pt x="56" y="839"/>
                    <a:pt x="56" y="828"/>
                  </a:cubicBezTo>
                  <a:lnTo>
                    <a:pt x="56" y="730"/>
                  </a:lnTo>
                  <a:close/>
                  <a:moveTo>
                    <a:pt x="56" y="920"/>
                  </a:moveTo>
                  <a:cubicBezTo>
                    <a:pt x="56" y="909"/>
                    <a:pt x="65" y="900"/>
                    <a:pt x="76" y="900"/>
                  </a:cubicBezTo>
                  <a:cubicBezTo>
                    <a:pt x="216" y="900"/>
                    <a:pt x="216" y="900"/>
                    <a:pt x="216" y="900"/>
                  </a:cubicBezTo>
                  <a:cubicBezTo>
                    <a:pt x="227" y="900"/>
                    <a:pt x="236" y="909"/>
                    <a:pt x="236" y="920"/>
                  </a:cubicBezTo>
                  <a:cubicBezTo>
                    <a:pt x="236" y="1018"/>
                    <a:pt x="236" y="1018"/>
                    <a:pt x="236" y="1018"/>
                  </a:cubicBezTo>
                  <a:cubicBezTo>
                    <a:pt x="236" y="1029"/>
                    <a:pt x="227" y="1038"/>
                    <a:pt x="216" y="1038"/>
                  </a:cubicBezTo>
                  <a:cubicBezTo>
                    <a:pt x="76" y="1038"/>
                    <a:pt x="76" y="1038"/>
                    <a:pt x="76" y="1038"/>
                  </a:cubicBezTo>
                  <a:cubicBezTo>
                    <a:pt x="65" y="1038"/>
                    <a:pt x="56" y="1029"/>
                    <a:pt x="56" y="1018"/>
                  </a:cubicBezTo>
                  <a:lnTo>
                    <a:pt x="56" y="920"/>
                  </a:lnTo>
                  <a:close/>
                </a:path>
              </a:pathLst>
            </a:custGeom>
            <a:grpFill/>
            <a:ln>
              <a:noFill/>
            </a:ln>
          </p:spPr>
          <p:txBody>
            <a:bodyPr vert="horz" wrap="square" lIns="68580" tIns="34290" rIns="68580" bIns="34290" numCol="1" anchor="t" anchorCtr="0" compatLnSpc="1">
              <a:prstTxWarp prst="textNoShape">
                <a:avLst/>
              </a:prstTxWarp>
            </a:bodyPr>
            <a:lstStyle/>
            <a:p>
              <a:endParaRPr lang="de-DE" sz="1050"/>
            </a:p>
          </p:txBody>
        </p:sp>
      </p:grpSp>
      <p:sp>
        <p:nvSpPr>
          <p:cNvPr id="142" name="Freeform 5">
            <a:extLst>
              <a:ext uri="{FF2B5EF4-FFF2-40B4-BE49-F238E27FC236}">
                <a16:creationId xmlns:a16="http://schemas.microsoft.com/office/drawing/2014/main" id="{5BCE557E-D32F-4B44-5EEA-27E3DF6DA49B}"/>
              </a:ext>
            </a:extLst>
          </p:cNvPr>
          <p:cNvSpPr>
            <a:spLocks noEditPoints="1"/>
          </p:cNvSpPr>
          <p:nvPr/>
        </p:nvSpPr>
        <p:spPr bwMode="auto">
          <a:xfrm rot="21122404">
            <a:off x="6855667" y="3528798"/>
            <a:ext cx="669779" cy="248650"/>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pPr algn="ctr"/>
            <a:r>
              <a:rPr lang="de-DE" b="1">
                <a:solidFill>
                  <a:schemeClr val="tx2"/>
                </a:solidFill>
              </a:rPr>
              <a:t>18%</a:t>
            </a:r>
          </a:p>
        </p:txBody>
      </p:sp>
      <p:sp>
        <p:nvSpPr>
          <p:cNvPr id="143" name="Freeform 5">
            <a:extLst>
              <a:ext uri="{FF2B5EF4-FFF2-40B4-BE49-F238E27FC236}">
                <a16:creationId xmlns:a16="http://schemas.microsoft.com/office/drawing/2014/main" id="{DBB0CA87-7BE9-0ED1-0227-35EA7974A2E9}"/>
              </a:ext>
            </a:extLst>
          </p:cNvPr>
          <p:cNvSpPr>
            <a:spLocks noEditPoints="1"/>
          </p:cNvSpPr>
          <p:nvPr/>
        </p:nvSpPr>
        <p:spPr bwMode="auto">
          <a:xfrm rot="21122404">
            <a:off x="6852286" y="4277128"/>
            <a:ext cx="669779" cy="248650"/>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pPr algn="ctr"/>
            <a:r>
              <a:rPr lang="de-DE" b="1">
                <a:solidFill>
                  <a:schemeClr val="tx2"/>
                </a:solidFill>
              </a:rPr>
              <a:t>83,5%</a:t>
            </a:r>
          </a:p>
        </p:txBody>
      </p:sp>
      <p:sp>
        <p:nvSpPr>
          <p:cNvPr id="148" name="Pfeil: nach rechts 147">
            <a:extLst>
              <a:ext uri="{FF2B5EF4-FFF2-40B4-BE49-F238E27FC236}">
                <a16:creationId xmlns:a16="http://schemas.microsoft.com/office/drawing/2014/main" id="{E0F600FD-A33E-92D1-B5B6-34BE8C64BA62}"/>
              </a:ext>
            </a:extLst>
          </p:cNvPr>
          <p:cNvSpPr/>
          <p:nvPr/>
        </p:nvSpPr>
        <p:spPr>
          <a:xfrm>
            <a:off x="3219268" y="2254124"/>
            <a:ext cx="3269630" cy="527460"/>
          </a:xfrm>
          <a:prstGeom prst="rightArrow">
            <a:avLst>
              <a:gd name="adj1" fmla="val 91942"/>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149" name="Rechteck: abgerundete Ecken 148">
            <a:extLst>
              <a:ext uri="{FF2B5EF4-FFF2-40B4-BE49-F238E27FC236}">
                <a16:creationId xmlns:a16="http://schemas.microsoft.com/office/drawing/2014/main" id="{9753B658-62DC-EC1F-48A7-66E27374F0DE}"/>
              </a:ext>
            </a:extLst>
          </p:cNvPr>
          <p:cNvSpPr/>
          <p:nvPr/>
        </p:nvSpPr>
        <p:spPr>
          <a:xfrm>
            <a:off x="720289" y="2005349"/>
            <a:ext cx="2525551" cy="889130"/>
          </a:xfrm>
          <a:prstGeom prst="roundRect">
            <a:avLst>
              <a:gd name="adj" fmla="val 6974"/>
            </a:avLst>
          </a:prstGeom>
          <a:solidFill>
            <a:srgbClr val="EB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r>
              <a:rPr lang="de-DE" sz="1200">
                <a:solidFill>
                  <a:schemeClr val="tx1"/>
                </a:solidFill>
                <a:latin typeface="Arial" panose="020B0604020202020204" pitchFamily="34" charset="0"/>
              </a:rPr>
              <a:t>Nur</a:t>
            </a:r>
            <a:r>
              <a:rPr lang="de-DE" sz="1200" b="1">
                <a:solidFill>
                  <a:schemeClr val="tx1"/>
                </a:solidFill>
                <a:latin typeface="Arial" panose="020B0604020202020204" pitchFamily="34" charset="0"/>
              </a:rPr>
              <a:t> wenige </a:t>
            </a:r>
            <a:r>
              <a:rPr lang="de-DE" sz="1200" b="1" err="1">
                <a:solidFill>
                  <a:schemeClr val="tx1"/>
                </a:solidFill>
                <a:latin typeface="Arial" panose="020B0604020202020204" pitchFamily="34" charset="0"/>
              </a:rPr>
              <a:t>Risikopatient:innen</a:t>
            </a:r>
            <a:r>
              <a:rPr lang="de-DE" sz="1200" b="1">
                <a:solidFill>
                  <a:schemeClr val="tx1"/>
                </a:solidFill>
                <a:latin typeface="Arial" panose="020B0604020202020204" pitchFamily="34" charset="0"/>
              </a:rPr>
              <a:t> erhalten </a:t>
            </a:r>
            <a:r>
              <a:rPr lang="de-DE" sz="1200">
                <a:solidFill>
                  <a:schemeClr val="tx1"/>
                </a:solidFill>
                <a:latin typeface="Arial" panose="020B0604020202020204" pitchFamily="34" charset="0"/>
              </a:rPr>
              <a:t>ein</a:t>
            </a:r>
            <a:r>
              <a:rPr lang="de-DE" sz="1200" b="1">
                <a:solidFill>
                  <a:schemeClr val="tx1"/>
                </a:solidFill>
                <a:latin typeface="Arial" panose="020B0604020202020204" pitchFamily="34" charset="0"/>
              </a:rPr>
              <a:t> leitliniengerechtes Screening </a:t>
            </a:r>
            <a:r>
              <a:rPr lang="de-DE" sz="1200">
                <a:solidFill>
                  <a:schemeClr val="tx1"/>
                </a:solidFill>
                <a:latin typeface="Arial" panose="020B0604020202020204" pitchFamily="34" charset="0"/>
              </a:rPr>
              <a:t>in Deutschland </a:t>
            </a:r>
          </a:p>
        </p:txBody>
      </p:sp>
      <p:sp>
        <p:nvSpPr>
          <p:cNvPr id="150" name="Rechteck: abgerundete Ecken 149">
            <a:extLst>
              <a:ext uri="{FF2B5EF4-FFF2-40B4-BE49-F238E27FC236}">
                <a16:creationId xmlns:a16="http://schemas.microsoft.com/office/drawing/2014/main" id="{4F02BF27-B069-A6D1-BEC6-8109AF811652}"/>
              </a:ext>
            </a:extLst>
          </p:cNvPr>
          <p:cNvSpPr/>
          <p:nvPr/>
        </p:nvSpPr>
        <p:spPr>
          <a:xfrm>
            <a:off x="3426697" y="1731877"/>
            <a:ext cx="2700284" cy="14335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FFFFFF"/>
              </a:solidFill>
              <a:latin typeface="Arial" panose="020B0604020202020204" pitchFamily="34" charset="0"/>
            </a:endParaRPr>
          </a:p>
        </p:txBody>
      </p:sp>
      <p:sp>
        <p:nvSpPr>
          <p:cNvPr id="151" name="Rechteck: abgerundete Ecken 150">
            <a:extLst>
              <a:ext uri="{FF2B5EF4-FFF2-40B4-BE49-F238E27FC236}">
                <a16:creationId xmlns:a16="http://schemas.microsoft.com/office/drawing/2014/main" id="{CFA113DD-BE5C-64E3-0D2A-81AED7D6EC0F}"/>
              </a:ext>
            </a:extLst>
          </p:cNvPr>
          <p:cNvSpPr/>
          <p:nvPr/>
        </p:nvSpPr>
        <p:spPr>
          <a:xfrm>
            <a:off x="4001273" y="1806693"/>
            <a:ext cx="2525550" cy="1150228"/>
          </a:xfrm>
          <a:prstGeom prst="roundRect">
            <a:avLst/>
          </a:prstGeom>
          <a:noFill/>
          <a:ln w="19050">
            <a:noFill/>
            <a:prstDash val="sysDash"/>
          </a:ln>
          <a:effectLst/>
        </p:spPr>
        <p:txBody>
          <a:bodyPr rtlCol="0" anchor="ctr">
            <a:noAutofit/>
          </a:bodyPr>
          <a:lstStyle/>
          <a:p>
            <a:pPr defTabSz="685800" fontAlgn="auto">
              <a:lnSpc>
                <a:spcPct val="250000"/>
              </a:lnSpc>
              <a:spcBef>
                <a:spcPts val="0"/>
              </a:spcBef>
              <a:spcAft>
                <a:spcPts val="450"/>
              </a:spcAft>
              <a:defRPr/>
            </a:pPr>
            <a:r>
              <a:rPr lang="de-DE" sz="1050" kern="0">
                <a:solidFill>
                  <a:srgbClr val="00223D"/>
                </a:solidFill>
                <a:latin typeface="+mj-lt"/>
                <a:ea typeface="DejaVu Sans"/>
                <a:cs typeface="DejaVu Sans"/>
                <a:sym typeface="Wingdings" panose="05000000000000000000" pitchFamily="2" charset="2"/>
              </a:rPr>
              <a:t>	mit</a:t>
            </a:r>
            <a:r>
              <a:rPr lang="de-DE" sz="1050" kern="0">
                <a:solidFill>
                  <a:srgbClr val="00223D"/>
                </a:solidFill>
                <a:latin typeface="+mj-lt"/>
                <a:ea typeface="DejaVu Sans"/>
                <a:cs typeface="DejaVu Sans"/>
              </a:rPr>
              <a:t> </a:t>
            </a:r>
            <a:r>
              <a:rPr lang="de-DE" sz="1050" b="1" kern="0" err="1">
                <a:solidFill>
                  <a:srgbClr val="00223D"/>
                </a:solidFill>
                <a:latin typeface="+mj-lt"/>
                <a:ea typeface="DejaVu Sans"/>
                <a:cs typeface="DejaVu Sans"/>
              </a:rPr>
              <a:t>eGFR</a:t>
            </a:r>
            <a:br>
              <a:rPr lang="de-DE" sz="1050" kern="0">
                <a:solidFill>
                  <a:srgbClr val="00223D"/>
                </a:solidFill>
                <a:latin typeface="+mj-lt"/>
                <a:ea typeface="DejaVu Sans"/>
                <a:cs typeface="DejaVu Sans"/>
              </a:rPr>
            </a:br>
            <a:r>
              <a:rPr lang="de-DE" sz="1050" kern="0">
                <a:solidFill>
                  <a:srgbClr val="00223D"/>
                </a:solidFill>
                <a:latin typeface="+mj-lt"/>
                <a:ea typeface="DejaVu Sans"/>
                <a:cs typeface="DejaVu Sans"/>
              </a:rPr>
              <a:t>	mit </a:t>
            </a:r>
            <a:r>
              <a:rPr lang="de-DE" sz="1050" b="1" kern="0">
                <a:solidFill>
                  <a:srgbClr val="00223D"/>
                </a:solidFill>
                <a:latin typeface="+mj-lt"/>
                <a:ea typeface="DejaVu Sans"/>
                <a:cs typeface="DejaVu Sans"/>
              </a:rPr>
              <a:t>Harnstreifentest </a:t>
            </a:r>
            <a:br>
              <a:rPr lang="de-DE" sz="1050" b="1" kern="0">
                <a:solidFill>
                  <a:srgbClr val="00223D"/>
                </a:solidFill>
                <a:latin typeface="+mj-lt"/>
                <a:ea typeface="DejaVu Sans"/>
                <a:cs typeface="DejaVu Sans"/>
              </a:rPr>
            </a:br>
            <a:r>
              <a:rPr lang="de-DE" sz="1050" b="1" kern="0">
                <a:solidFill>
                  <a:srgbClr val="00223D"/>
                </a:solidFill>
                <a:latin typeface="+mj-lt"/>
                <a:ea typeface="DejaVu Sans"/>
                <a:cs typeface="DejaVu Sans"/>
              </a:rPr>
              <a:t>	</a:t>
            </a:r>
            <a:r>
              <a:rPr lang="de-DE" sz="1050" kern="0">
                <a:solidFill>
                  <a:srgbClr val="00223D"/>
                </a:solidFill>
                <a:latin typeface="+mj-lt"/>
                <a:ea typeface="DejaVu Sans"/>
                <a:cs typeface="DejaVu Sans"/>
              </a:rPr>
              <a:t>mit </a:t>
            </a:r>
            <a:r>
              <a:rPr lang="de-DE" sz="1050" b="1" kern="0">
                <a:solidFill>
                  <a:srgbClr val="00223D"/>
                </a:solidFill>
                <a:latin typeface="+mj-lt"/>
                <a:ea typeface="DejaVu Sans"/>
                <a:cs typeface="DejaVu Sans"/>
              </a:rPr>
              <a:t>UACR</a:t>
            </a:r>
          </a:p>
        </p:txBody>
      </p:sp>
      <p:sp>
        <p:nvSpPr>
          <p:cNvPr id="152" name="Freeform 53">
            <a:extLst>
              <a:ext uri="{FF2B5EF4-FFF2-40B4-BE49-F238E27FC236}">
                <a16:creationId xmlns:a16="http://schemas.microsoft.com/office/drawing/2014/main" id="{817F7A2A-8EC4-410B-8D9E-6B085037EF28}"/>
              </a:ext>
            </a:extLst>
          </p:cNvPr>
          <p:cNvSpPr>
            <a:spLocks noEditPoints="1"/>
          </p:cNvSpPr>
          <p:nvPr/>
        </p:nvSpPr>
        <p:spPr bwMode="auto">
          <a:xfrm>
            <a:off x="3848383" y="1839343"/>
            <a:ext cx="185582" cy="335195"/>
          </a:xfrm>
          <a:custGeom>
            <a:avLst/>
            <a:gdLst>
              <a:gd name="T0" fmla="*/ 60 w 120"/>
              <a:gd name="T1" fmla="*/ 0 h 210"/>
              <a:gd name="T2" fmla="*/ 0 w 120"/>
              <a:gd name="T3" fmla="*/ 150 h 210"/>
              <a:gd name="T4" fmla="*/ 60 w 120"/>
              <a:gd name="T5" fmla="*/ 210 h 210"/>
              <a:gd name="T6" fmla="*/ 120 w 120"/>
              <a:gd name="T7" fmla="*/ 150 h 210"/>
              <a:gd name="T8" fmla="*/ 60 w 120"/>
              <a:gd name="T9" fmla="*/ 0 h 210"/>
              <a:gd name="T10" fmla="*/ 57 w 120"/>
              <a:gd name="T11" fmla="*/ 196 h 210"/>
              <a:gd name="T12" fmla="*/ 53 w 120"/>
              <a:gd name="T13" fmla="*/ 196 h 210"/>
              <a:gd name="T14" fmla="*/ 48 w 120"/>
              <a:gd name="T15" fmla="*/ 196 h 210"/>
              <a:gd name="T16" fmla="*/ 46 w 120"/>
              <a:gd name="T17" fmla="*/ 196 h 210"/>
              <a:gd name="T18" fmla="*/ 43 w 120"/>
              <a:gd name="T19" fmla="*/ 195 h 210"/>
              <a:gd name="T20" fmla="*/ 36 w 120"/>
              <a:gd name="T21" fmla="*/ 193 h 210"/>
              <a:gd name="T22" fmla="*/ 30 w 120"/>
              <a:gd name="T23" fmla="*/ 190 h 210"/>
              <a:gd name="T24" fmla="*/ 25 w 120"/>
              <a:gd name="T25" fmla="*/ 185 h 210"/>
              <a:gd name="T26" fmla="*/ 20 w 120"/>
              <a:gd name="T27" fmla="*/ 180 h 210"/>
              <a:gd name="T28" fmla="*/ 17 w 120"/>
              <a:gd name="T29" fmla="*/ 173 h 210"/>
              <a:gd name="T30" fmla="*/ 15 w 120"/>
              <a:gd name="T31" fmla="*/ 167 h 210"/>
              <a:gd name="T32" fmla="*/ 14 w 120"/>
              <a:gd name="T33" fmla="*/ 164 h 210"/>
              <a:gd name="T34" fmla="*/ 14 w 120"/>
              <a:gd name="T35" fmla="*/ 162 h 210"/>
              <a:gd name="T36" fmla="*/ 14 w 120"/>
              <a:gd name="T37" fmla="*/ 157 h 210"/>
              <a:gd name="T38" fmla="*/ 14 w 120"/>
              <a:gd name="T39" fmla="*/ 153 h 210"/>
              <a:gd name="T40" fmla="*/ 15 w 120"/>
              <a:gd name="T41" fmla="*/ 150 h 210"/>
              <a:gd name="T42" fmla="*/ 16 w 120"/>
              <a:gd name="T43" fmla="*/ 153 h 210"/>
              <a:gd name="T44" fmla="*/ 17 w 120"/>
              <a:gd name="T45" fmla="*/ 156 h 210"/>
              <a:gd name="T46" fmla="*/ 19 w 120"/>
              <a:gd name="T47" fmla="*/ 160 h 210"/>
              <a:gd name="T48" fmla="*/ 20 w 120"/>
              <a:gd name="T49" fmla="*/ 162 h 210"/>
              <a:gd name="T50" fmla="*/ 22 w 120"/>
              <a:gd name="T51" fmla="*/ 165 h 210"/>
              <a:gd name="T52" fmla="*/ 24 w 120"/>
              <a:gd name="T53" fmla="*/ 169 h 210"/>
              <a:gd name="T54" fmla="*/ 28 w 120"/>
              <a:gd name="T55" fmla="*/ 174 h 210"/>
              <a:gd name="T56" fmla="*/ 32 w 120"/>
              <a:gd name="T57" fmla="*/ 178 h 210"/>
              <a:gd name="T58" fmla="*/ 36 w 120"/>
              <a:gd name="T59" fmla="*/ 182 h 210"/>
              <a:gd name="T60" fmla="*/ 41 w 120"/>
              <a:gd name="T61" fmla="*/ 186 h 210"/>
              <a:gd name="T62" fmla="*/ 45 w 120"/>
              <a:gd name="T63" fmla="*/ 188 h 210"/>
              <a:gd name="T64" fmla="*/ 48 w 120"/>
              <a:gd name="T65" fmla="*/ 190 h 210"/>
              <a:gd name="T66" fmla="*/ 50 w 120"/>
              <a:gd name="T67" fmla="*/ 191 h 210"/>
              <a:gd name="T68" fmla="*/ 54 w 120"/>
              <a:gd name="T69" fmla="*/ 192 h 210"/>
              <a:gd name="T70" fmla="*/ 57 w 120"/>
              <a:gd name="T71" fmla="*/ 194 h 210"/>
              <a:gd name="T72" fmla="*/ 60 w 120"/>
              <a:gd name="T73" fmla="*/ 195 h 210"/>
              <a:gd name="T74" fmla="*/ 57 w 120"/>
              <a:gd name="T7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210">
                <a:moveTo>
                  <a:pt x="60" y="0"/>
                </a:moveTo>
                <a:cubicBezTo>
                  <a:pt x="60" y="60"/>
                  <a:pt x="0" y="90"/>
                  <a:pt x="0" y="150"/>
                </a:cubicBezTo>
                <a:cubicBezTo>
                  <a:pt x="0" y="210"/>
                  <a:pt x="60" y="210"/>
                  <a:pt x="60" y="210"/>
                </a:cubicBezTo>
                <a:cubicBezTo>
                  <a:pt x="60" y="210"/>
                  <a:pt x="120" y="210"/>
                  <a:pt x="120" y="150"/>
                </a:cubicBezTo>
                <a:cubicBezTo>
                  <a:pt x="120" y="90"/>
                  <a:pt x="60" y="60"/>
                  <a:pt x="60" y="0"/>
                </a:cubicBezTo>
                <a:close/>
                <a:moveTo>
                  <a:pt x="57" y="196"/>
                </a:moveTo>
                <a:cubicBezTo>
                  <a:pt x="56" y="196"/>
                  <a:pt x="55" y="196"/>
                  <a:pt x="53" y="196"/>
                </a:cubicBezTo>
                <a:cubicBezTo>
                  <a:pt x="52" y="196"/>
                  <a:pt x="50" y="197"/>
                  <a:pt x="48" y="196"/>
                </a:cubicBezTo>
                <a:cubicBezTo>
                  <a:pt x="47" y="196"/>
                  <a:pt x="47" y="196"/>
                  <a:pt x="46" y="196"/>
                </a:cubicBezTo>
                <a:cubicBezTo>
                  <a:pt x="45" y="196"/>
                  <a:pt x="44" y="196"/>
                  <a:pt x="43" y="195"/>
                </a:cubicBezTo>
                <a:cubicBezTo>
                  <a:pt x="41" y="195"/>
                  <a:pt x="39" y="194"/>
                  <a:pt x="36" y="193"/>
                </a:cubicBezTo>
                <a:cubicBezTo>
                  <a:pt x="34" y="192"/>
                  <a:pt x="32" y="191"/>
                  <a:pt x="30" y="190"/>
                </a:cubicBezTo>
                <a:cubicBezTo>
                  <a:pt x="28" y="189"/>
                  <a:pt x="27" y="187"/>
                  <a:pt x="25" y="185"/>
                </a:cubicBezTo>
                <a:cubicBezTo>
                  <a:pt x="23" y="183"/>
                  <a:pt x="21" y="182"/>
                  <a:pt x="20" y="180"/>
                </a:cubicBezTo>
                <a:cubicBezTo>
                  <a:pt x="19" y="178"/>
                  <a:pt x="18" y="176"/>
                  <a:pt x="17" y="173"/>
                </a:cubicBezTo>
                <a:cubicBezTo>
                  <a:pt x="16" y="171"/>
                  <a:pt x="15" y="169"/>
                  <a:pt x="15" y="167"/>
                </a:cubicBezTo>
                <a:cubicBezTo>
                  <a:pt x="14" y="166"/>
                  <a:pt x="14" y="165"/>
                  <a:pt x="14" y="164"/>
                </a:cubicBezTo>
                <a:cubicBezTo>
                  <a:pt x="14" y="163"/>
                  <a:pt x="14" y="162"/>
                  <a:pt x="14" y="162"/>
                </a:cubicBezTo>
                <a:cubicBezTo>
                  <a:pt x="13" y="160"/>
                  <a:pt x="14" y="158"/>
                  <a:pt x="14" y="157"/>
                </a:cubicBezTo>
                <a:cubicBezTo>
                  <a:pt x="14" y="155"/>
                  <a:pt x="14" y="154"/>
                  <a:pt x="14" y="153"/>
                </a:cubicBezTo>
                <a:cubicBezTo>
                  <a:pt x="15" y="151"/>
                  <a:pt x="15" y="150"/>
                  <a:pt x="15" y="150"/>
                </a:cubicBezTo>
                <a:cubicBezTo>
                  <a:pt x="15" y="150"/>
                  <a:pt x="16" y="151"/>
                  <a:pt x="16" y="153"/>
                </a:cubicBezTo>
                <a:cubicBezTo>
                  <a:pt x="16" y="154"/>
                  <a:pt x="17" y="155"/>
                  <a:pt x="17" y="156"/>
                </a:cubicBezTo>
                <a:cubicBezTo>
                  <a:pt x="18" y="157"/>
                  <a:pt x="19" y="159"/>
                  <a:pt x="19" y="160"/>
                </a:cubicBezTo>
                <a:cubicBezTo>
                  <a:pt x="20" y="161"/>
                  <a:pt x="20" y="162"/>
                  <a:pt x="20" y="162"/>
                </a:cubicBezTo>
                <a:cubicBezTo>
                  <a:pt x="21" y="163"/>
                  <a:pt x="21" y="164"/>
                  <a:pt x="22" y="165"/>
                </a:cubicBezTo>
                <a:cubicBezTo>
                  <a:pt x="22" y="166"/>
                  <a:pt x="23" y="168"/>
                  <a:pt x="24" y="169"/>
                </a:cubicBezTo>
                <a:cubicBezTo>
                  <a:pt x="26" y="171"/>
                  <a:pt x="27" y="172"/>
                  <a:pt x="28" y="174"/>
                </a:cubicBezTo>
                <a:cubicBezTo>
                  <a:pt x="29" y="175"/>
                  <a:pt x="30" y="177"/>
                  <a:pt x="32" y="178"/>
                </a:cubicBezTo>
                <a:cubicBezTo>
                  <a:pt x="33" y="180"/>
                  <a:pt x="35" y="181"/>
                  <a:pt x="36" y="182"/>
                </a:cubicBezTo>
                <a:cubicBezTo>
                  <a:pt x="38" y="183"/>
                  <a:pt x="39" y="184"/>
                  <a:pt x="41" y="186"/>
                </a:cubicBezTo>
                <a:cubicBezTo>
                  <a:pt x="42" y="186"/>
                  <a:pt x="44" y="188"/>
                  <a:pt x="45" y="188"/>
                </a:cubicBezTo>
                <a:cubicBezTo>
                  <a:pt x="46" y="189"/>
                  <a:pt x="47" y="189"/>
                  <a:pt x="48" y="190"/>
                </a:cubicBezTo>
                <a:cubicBezTo>
                  <a:pt x="48" y="190"/>
                  <a:pt x="49" y="190"/>
                  <a:pt x="50" y="191"/>
                </a:cubicBezTo>
                <a:cubicBezTo>
                  <a:pt x="51" y="191"/>
                  <a:pt x="53" y="192"/>
                  <a:pt x="54" y="192"/>
                </a:cubicBezTo>
                <a:cubicBezTo>
                  <a:pt x="55" y="193"/>
                  <a:pt x="56" y="193"/>
                  <a:pt x="57" y="194"/>
                </a:cubicBezTo>
                <a:cubicBezTo>
                  <a:pt x="59" y="194"/>
                  <a:pt x="60" y="195"/>
                  <a:pt x="60" y="195"/>
                </a:cubicBezTo>
                <a:cubicBezTo>
                  <a:pt x="60" y="195"/>
                  <a:pt x="59" y="195"/>
                  <a:pt x="57" y="196"/>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a:p>
        </p:txBody>
      </p:sp>
      <p:grpSp>
        <p:nvGrpSpPr>
          <p:cNvPr id="153" name="Group 854">
            <a:extLst>
              <a:ext uri="{FF2B5EF4-FFF2-40B4-BE49-F238E27FC236}">
                <a16:creationId xmlns:a16="http://schemas.microsoft.com/office/drawing/2014/main" id="{9E45385F-12BD-D97D-A8AC-E6544731C903}"/>
              </a:ext>
            </a:extLst>
          </p:cNvPr>
          <p:cNvGrpSpPr/>
          <p:nvPr/>
        </p:nvGrpSpPr>
        <p:grpSpPr>
          <a:xfrm>
            <a:off x="3688920" y="2752321"/>
            <a:ext cx="344014" cy="335561"/>
            <a:chOff x="1054100" y="128588"/>
            <a:chExt cx="735013" cy="720725"/>
          </a:xfrm>
          <a:solidFill>
            <a:schemeClr val="bg1"/>
          </a:solidFill>
        </p:grpSpPr>
        <p:sp>
          <p:nvSpPr>
            <p:cNvPr id="154" name="Freeform 90">
              <a:extLst>
                <a:ext uri="{FF2B5EF4-FFF2-40B4-BE49-F238E27FC236}">
                  <a16:creationId xmlns:a16="http://schemas.microsoft.com/office/drawing/2014/main" id="{4636B624-665C-8AA1-4574-5A44E3F19B8F}"/>
                </a:ext>
              </a:extLst>
            </p:cNvPr>
            <p:cNvSpPr>
              <a:spLocks noEditPoints="1"/>
            </p:cNvSpPr>
            <p:nvPr/>
          </p:nvSpPr>
          <p:spPr bwMode="auto">
            <a:xfrm>
              <a:off x="1054100" y="128588"/>
              <a:ext cx="735013" cy="720725"/>
            </a:xfrm>
            <a:custGeom>
              <a:avLst/>
              <a:gdLst>
                <a:gd name="T0" fmla="*/ 90 w 369"/>
                <a:gd name="T1" fmla="*/ 362 h 362"/>
                <a:gd name="T2" fmla="*/ 8 w 369"/>
                <a:gd name="T3" fmla="*/ 260 h 362"/>
                <a:gd name="T4" fmla="*/ 34 w 369"/>
                <a:gd name="T5" fmla="*/ 210 h 362"/>
                <a:gd name="T6" fmla="*/ 186 w 369"/>
                <a:gd name="T7" fmla="*/ 58 h 362"/>
                <a:gd name="T8" fmla="*/ 189 w 369"/>
                <a:gd name="T9" fmla="*/ 50 h 362"/>
                <a:gd name="T10" fmla="*/ 195 w 369"/>
                <a:gd name="T11" fmla="*/ 34 h 362"/>
                <a:gd name="T12" fmla="*/ 219 w 369"/>
                <a:gd name="T13" fmla="*/ 10 h 362"/>
                <a:gd name="T14" fmla="*/ 252 w 369"/>
                <a:gd name="T15" fmla="*/ 11 h 362"/>
                <a:gd name="T16" fmla="*/ 291 w 369"/>
                <a:gd name="T17" fmla="*/ 51 h 362"/>
                <a:gd name="T18" fmla="*/ 357 w 369"/>
                <a:gd name="T19" fmla="*/ 117 h 362"/>
                <a:gd name="T20" fmla="*/ 357 w 369"/>
                <a:gd name="T21" fmla="*/ 153 h 362"/>
                <a:gd name="T22" fmla="*/ 338 w 369"/>
                <a:gd name="T23" fmla="*/ 172 h 362"/>
                <a:gd name="T24" fmla="*/ 317 w 369"/>
                <a:gd name="T25" fmla="*/ 180 h 362"/>
                <a:gd name="T26" fmla="*/ 312 w 369"/>
                <a:gd name="T27" fmla="*/ 182 h 362"/>
                <a:gd name="T28" fmla="*/ 191 w 369"/>
                <a:gd name="T29" fmla="*/ 303 h 362"/>
                <a:gd name="T30" fmla="*/ 154 w 369"/>
                <a:gd name="T31" fmla="*/ 340 h 362"/>
                <a:gd name="T32" fmla="*/ 90 w 369"/>
                <a:gd name="T33" fmla="*/ 362 h 362"/>
                <a:gd name="T34" fmla="*/ 211 w 369"/>
                <a:gd name="T35" fmla="*/ 64 h 362"/>
                <a:gd name="T36" fmla="*/ 209 w 369"/>
                <a:gd name="T37" fmla="*/ 66 h 362"/>
                <a:gd name="T38" fmla="*/ 48 w 369"/>
                <a:gd name="T39" fmla="*/ 226 h 362"/>
                <a:gd name="T40" fmla="*/ 29 w 369"/>
                <a:gd name="T41" fmla="*/ 267 h 362"/>
                <a:gd name="T42" fmla="*/ 109 w 369"/>
                <a:gd name="T43" fmla="*/ 339 h 362"/>
                <a:gd name="T44" fmla="*/ 146 w 369"/>
                <a:gd name="T45" fmla="*/ 317 h 362"/>
                <a:gd name="T46" fmla="*/ 302 w 369"/>
                <a:gd name="T47" fmla="*/ 161 h 362"/>
                <a:gd name="T48" fmla="*/ 304 w 369"/>
                <a:gd name="T49" fmla="*/ 159 h 362"/>
                <a:gd name="T50" fmla="*/ 211 w 369"/>
                <a:gd name="T51" fmla="*/ 64 h 362"/>
                <a:gd name="T52" fmla="*/ 343 w 369"/>
                <a:gd name="T53" fmla="*/ 135 h 362"/>
                <a:gd name="T54" fmla="*/ 235 w 369"/>
                <a:gd name="T55" fmla="*/ 26 h 362"/>
                <a:gd name="T56" fmla="*/ 212 w 369"/>
                <a:gd name="T57" fmla="*/ 49 h 362"/>
                <a:gd name="T58" fmla="*/ 320 w 369"/>
                <a:gd name="T59" fmla="*/ 157 h 362"/>
                <a:gd name="T60" fmla="*/ 343 w 369"/>
                <a:gd name="T61" fmla="*/ 13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9" h="362">
                  <a:moveTo>
                    <a:pt x="90" y="362"/>
                  </a:moveTo>
                  <a:cubicBezTo>
                    <a:pt x="40" y="362"/>
                    <a:pt x="0" y="314"/>
                    <a:pt x="8" y="260"/>
                  </a:cubicBezTo>
                  <a:cubicBezTo>
                    <a:pt x="11" y="240"/>
                    <a:pt x="20" y="224"/>
                    <a:pt x="34" y="210"/>
                  </a:cubicBezTo>
                  <a:cubicBezTo>
                    <a:pt x="85" y="159"/>
                    <a:pt x="136" y="108"/>
                    <a:pt x="186" y="58"/>
                  </a:cubicBezTo>
                  <a:cubicBezTo>
                    <a:pt x="189" y="55"/>
                    <a:pt x="190" y="53"/>
                    <a:pt x="189" y="50"/>
                  </a:cubicBezTo>
                  <a:cubicBezTo>
                    <a:pt x="188" y="44"/>
                    <a:pt x="191" y="38"/>
                    <a:pt x="195" y="34"/>
                  </a:cubicBezTo>
                  <a:cubicBezTo>
                    <a:pt x="203" y="25"/>
                    <a:pt x="211" y="17"/>
                    <a:pt x="219" y="10"/>
                  </a:cubicBezTo>
                  <a:cubicBezTo>
                    <a:pt x="229" y="0"/>
                    <a:pt x="242" y="1"/>
                    <a:pt x="252" y="11"/>
                  </a:cubicBezTo>
                  <a:cubicBezTo>
                    <a:pt x="265" y="24"/>
                    <a:pt x="278" y="37"/>
                    <a:pt x="291" y="51"/>
                  </a:cubicBezTo>
                  <a:cubicBezTo>
                    <a:pt x="313" y="73"/>
                    <a:pt x="335" y="95"/>
                    <a:pt x="357" y="117"/>
                  </a:cubicBezTo>
                  <a:cubicBezTo>
                    <a:pt x="369" y="129"/>
                    <a:pt x="369" y="141"/>
                    <a:pt x="357" y="153"/>
                  </a:cubicBezTo>
                  <a:cubicBezTo>
                    <a:pt x="351" y="159"/>
                    <a:pt x="344" y="166"/>
                    <a:pt x="338" y="172"/>
                  </a:cubicBezTo>
                  <a:cubicBezTo>
                    <a:pt x="332" y="178"/>
                    <a:pt x="326" y="181"/>
                    <a:pt x="317" y="180"/>
                  </a:cubicBezTo>
                  <a:cubicBezTo>
                    <a:pt x="316" y="180"/>
                    <a:pt x="313" y="181"/>
                    <a:pt x="312" y="182"/>
                  </a:cubicBezTo>
                  <a:cubicBezTo>
                    <a:pt x="272" y="222"/>
                    <a:pt x="231" y="263"/>
                    <a:pt x="191" y="303"/>
                  </a:cubicBezTo>
                  <a:cubicBezTo>
                    <a:pt x="179" y="315"/>
                    <a:pt x="167" y="328"/>
                    <a:pt x="154" y="340"/>
                  </a:cubicBezTo>
                  <a:cubicBezTo>
                    <a:pt x="137" y="355"/>
                    <a:pt x="117" y="362"/>
                    <a:pt x="90" y="362"/>
                  </a:cubicBezTo>
                  <a:close/>
                  <a:moveTo>
                    <a:pt x="211" y="64"/>
                  </a:moveTo>
                  <a:cubicBezTo>
                    <a:pt x="210" y="65"/>
                    <a:pt x="209" y="66"/>
                    <a:pt x="209" y="66"/>
                  </a:cubicBezTo>
                  <a:cubicBezTo>
                    <a:pt x="155" y="120"/>
                    <a:pt x="102" y="173"/>
                    <a:pt x="48" y="226"/>
                  </a:cubicBezTo>
                  <a:cubicBezTo>
                    <a:pt x="37" y="237"/>
                    <a:pt x="31" y="251"/>
                    <a:pt x="29" y="267"/>
                  </a:cubicBezTo>
                  <a:cubicBezTo>
                    <a:pt x="23" y="310"/>
                    <a:pt x="65" y="349"/>
                    <a:pt x="109" y="339"/>
                  </a:cubicBezTo>
                  <a:cubicBezTo>
                    <a:pt x="123" y="335"/>
                    <a:pt x="135" y="328"/>
                    <a:pt x="146" y="317"/>
                  </a:cubicBezTo>
                  <a:cubicBezTo>
                    <a:pt x="198" y="265"/>
                    <a:pt x="250" y="213"/>
                    <a:pt x="302" y="161"/>
                  </a:cubicBezTo>
                  <a:cubicBezTo>
                    <a:pt x="303" y="160"/>
                    <a:pt x="304" y="159"/>
                    <a:pt x="304" y="159"/>
                  </a:cubicBezTo>
                  <a:cubicBezTo>
                    <a:pt x="273" y="127"/>
                    <a:pt x="242" y="96"/>
                    <a:pt x="211" y="64"/>
                  </a:cubicBezTo>
                  <a:close/>
                  <a:moveTo>
                    <a:pt x="343" y="135"/>
                  </a:moveTo>
                  <a:cubicBezTo>
                    <a:pt x="307" y="99"/>
                    <a:pt x="271" y="62"/>
                    <a:pt x="235" y="26"/>
                  </a:cubicBezTo>
                  <a:cubicBezTo>
                    <a:pt x="227" y="34"/>
                    <a:pt x="219" y="41"/>
                    <a:pt x="212" y="49"/>
                  </a:cubicBezTo>
                  <a:cubicBezTo>
                    <a:pt x="248" y="85"/>
                    <a:pt x="284" y="121"/>
                    <a:pt x="320" y="157"/>
                  </a:cubicBezTo>
                  <a:cubicBezTo>
                    <a:pt x="328" y="150"/>
                    <a:pt x="336" y="142"/>
                    <a:pt x="343" y="135"/>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de-DE"/>
            </a:p>
          </p:txBody>
        </p:sp>
        <p:sp>
          <p:nvSpPr>
            <p:cNvPr id="155" name="Freeform 91">
              <a:extLst>
                <a:ext uri="{FF2B5EF4-FFF2-40B4-BE49-F238E27FC236}">
                  <a16:creationId xmlns:a16="http://schemas.microsoft.com/office/drawing/2014/main" id="{703BEEC1-076E-1129-C70D-86A8A8B0DFE6}"/>
                </a:ext>
              </a:extLst>
            </p:cNvPr>
            <p:cNvSpPr>
              <a:spLocks noEditPoints="1"/>
            </p:cNvSpPr>
            <p:nvPr/>
          </p:nvSpPr>
          <p:spPr bwMode="auto">
            <a:xfrm>
              <a:off x="1141412" y="487363"/>
              <a:ext cx="412750" cy="284163"/>
            </a:xfrm>
            <a:custGeom>
              <a:avLst/>
              <a:gdLst>
                <a:gd name="T0" fmla="*/ 207 w 207"/>
                <a:gd name="T1" fmla="*/ 0 h 143"/>
                <a:gd name="T2" fmla="*/ 205 w 207"/>
                <a:gd name="T3" fmla="*/ 3 h 143"/>
                <a:gd name="T4" fmla="*/ 83 w 207"/>
                <a:gd name="T5" fmla="*/ 124 h 143"/>
                <a:gd name="T6" fmla="*/ 24 w 207"/>
                <a:gd name="T7" fmla="*/ 129 h 143"/>
                <a:gd name="T8" fmla="*/ 18 w 207"/>
                <a:gd name="T9" fmla="*/ 65 h 143"/>
                <a:gd name="T10" fmla="*/ 68 w 207"/>
                <a:gd name="T11" fmla="*/ 14 h 143"/>
                <a:gd name="T12" fmla="*/ 80 w 207"/>
                <a:gd name="T13" fmla="*/ 2 h 143"/>
                <a:gd name="T14" fmla="*/ 85 w 207"/>
                <a:gd name="T15" fmla="*/ 0 h 143"/>
                <a:gd name="T16" fmla="*/ 205 w 207"/>
                <a:gd name="T17" fmla="*/ 0 h 143"/>
                <a:gd name="T18" fmla="*/ 207 w 207"/>
                <a:gd name="T19" fmla="*/ 0 h 143"/>
                <a:gd name="T20" fmla="*/ 68 w 207"/>
                <a:gd name="T21" fmla="*/ 94 h 143"/>
                <a:gd name="T22" fmla="*/ 51 w 207"/>
                <a:gd name="T23" fmla="*/ 77 h 143"/>
                <a:gd name="T24" fmla="*/ 34 w 207"/>
                <a:gd name="T25" fmla="*/ 94 h 143"/>
                <a:gd name="T26" fmla="*/ 51 w 207"/>
                <a:gd name="T27" fmla="*/ 111 h 143"/>
                <a:gd name="T28" fmla="*/ 68 w 207"/>
                <a:gd name="T29" fmla="*/ 94 h 143"/>
                <a:gd name="T30" fmla="*/ 79 w 207"/>
                <a:gd name="T31" fmla="*/ 44 h 143"/>
                <a:gd name="T32" fmla="*/ 68 w 207"/>
                <a:gd name="T33" fmla="*/ 55 h 143"/>
                <a:gd name="T34" fmla="*/ 79 w 207"/>
                <a:gd name="T35" fmla="*/ 66 h 143"/>
                <a:gd name="T36" fmla="*/ 90 w 207"/>
                <a:gd name="T37" fmla="*/ 55 h 143"/>
                <a:gd name="T38" fmla="*/ 79 w 207"/>
                <a:gd name="T39" fmla="*/ 4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207" y="0"/>
                  </a:moveTo>
                  <a:cubicBezTo>
                    <a:pt x="206" y="1"/>
                    <a:pt x="205" y="2"/>
                    <a:pt x="205" y="3"/>
                  </a:cubicBezTo>
                  <a:cubicBezTo>
                    <a:pt x="164" y="43"/>
                    <a:pt x="124" y="84"/>
                    <a:pt x="83" y="124"/>
                  </a:cubicBezTo>
                  <a:cubicBezTo>
                    <a:pt x="66" y="141"/>
                    <a:pt x="42" y="143"/>
                    <a:pt x="24" y="129"/>
                  </a:cubicBezTo>
                  <a:cubicBezTo>
                    <a:pt x="4" y="113"/>
                    <a:pt x="0" y="83"/>
                    <a:pt x="18" y="65"/>
                  </a:cubicBezTo>
                  <a:cubicBezTo>
                    <a:pt x="34" y="47"/>
                    <a:pt x="52" y="31"/>
                    <a:pt x="68" y="14"/>
                  </a:cubicBezTo>
                  <a:cubicBezTo>
                    <a:pt x="72" y="10"/>
                    <a:pt x="76" y="6"/>
                    <a:pt x="80" y="2"/>
                  </a:cubicBezTo>
                  <a:cubicBezTo>
                    <a:pt x="82" y="1"/>
                    <a:pt x="84" y="0"/>
                    <a:pt x="85" y="0"/>
                  </a:cubicBezTo>
                  <a:cubicBezTo>
                    <a:pt x="125" y="0"/>
                    <a:pt x="165" y="0"/>
                    <a:pt x="205" y="0"/>
                  </a:cubicBezTo>
                  <a:cubicBezTo>
                    <a:pt x="205" y="0"/>
                    <a:pt x="206" y="0"/>
                    <a:pt x="207" y="0"/>
                  </a:cubicBezTo>
                  <a:close/>
                  <a:moveTo>
                    <a:pt x="68" y="94"/>
                  </a:moveTo>
                  <a:cubicBezTo>
                    <a:pt x="68" y="85"/>
                    <a:pt x="60" y="78"/>
                    <a:pt x="51" y="77"/>
                  </a:cubicBezTo>
                  <a:cubicBezTo>
                    <a:pt x="42" y="77"/>
                    <a:pt x="34" y="85"/>
                    <a:pt x="34" y="94"/>
                  </a:cubicBezTo>
                  <a:cubicBezTo>
                    <a:pt x="34" y="103"/>
                    <a:pt x="42" y="110"/>
                    <a:pt x="51" y="111"/>
                  </a:cubicBezTo>
                  <a:cubicBezTo>
                    <a:pt x="60" y="111"/>
                    <a:pt x="67" y="103"/>
                    <a:pt x="68" y="94"/>
                  </a:cubicBezTo>
                  <a:close/>
                  <a:moveTo>
                    <a:pt x="79" y="44"/>
                  </a:moveTo>
                  <a:cubicBezTo>
                    <a:pt x="73" y="44"/>
                    <a:pt x="68" y="49"/>
                    <a:pt x="68" y="55"/>
                  </a:cubicBezTo>
                  <a:cubicBezTo>
                    <a:pt x="67" y="61"/>
                    <a:pt x="73" y="66"/>
                    <a:pt x="79" y="66"/>
                  </a:cubicBezTo>
                  <a:cubicBezTo>
                    <a:pt x="85" y="66"/>
                    <a:pt x="90" y="61"/>
                    <a:pt x="90" y="55"/>
                  </a:cubicBezTo>
                  <a:cubicBezTo>
                    <a:pt x="90" y="49"/>
                    <a:pt x="85" y="44"/>
                    <a:pt x="79" y="44"/>
                  </a:cubicBezTo>
                  <a:close/>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endParaRPr lang="de-DE"/>
            </a:p>
          </p:txBody>
        </p:sp>
      </p:grpSp>
      <p:grpSp>
        <p:nvGrpSpPr>
          <p:cNvPr id="156" name="Gruppieren 155">
            <a:extLst>
              <a:ext uri="{FF2B5EF4-FFF2-40B4-BE49-F238E27FC236}">
                <a16:creationId xmlns:a16="http://schemas.microsoft.com/office/drawing/2014/main" id="{049FA4DD-2BEA-B1B3-A262-D7849E81AE15}"/>
              </a:ext>
            </a:extLst>
          </p:cNvPr>
          <p:cNvGrpSpPr>
            <a:grpSpLocks noChangeAspect="1"/>
          </p:cNvGrpSpPr>
          <p:nvPr/>
        </p:nvGrpSpPr>
        <p:grpSpPr>
          <a:xfrm rot="1374000">
            <a:off x="3810802" y="2272026"/>
            <a:ext cx="245765" cy="436916"/>
            <a:chOff x="2044133" y="2996849"/>
            <a:chExt cx="1487088" cy="2565320"/>
          </a:xfrm>
        </p:grpSpPr>
        <p:grpSp>
          <p:nvGrpSpPr>
            <p:cNvPr id="157" name="Group 225">
              <a:extLst>
                <a:ext uri="{FF2B5EF4-FFF2-40B4-BE49-F238E27FC236}">
                  <a16:creationId xmlns:a16="http://schemas.microsoft.com/office/drawing/2014/main" id="{0B1DDEDF-EF29-7776-39EC-37F62383DFD4}"/>
                </a:ext>
              </a:extLst>
            </p:cNvPr>
            <p:cNvGrpSpPr/>
            <p:nvPr/>
          </p:nvGrpSpPr>
          <p:grpSpPr>
            <a:xfrm rot="1502826">
              <a:off x="2044133" y="3687079"/>
              <a:ext cx="848678" cy="1875090"/>
              <a:chOff x="7215802" y="3957167"/>
              <a:chExt cx="108223" cy="319515"/>
            </a:xfrm>
            <a:solidFill>
              <a:schemeClr val="accent6"/>
            </a:solidFill>
          </p:grpSpPr>
          <p:sp>
            <p:nvSpPr>
              <p:cNvPr id="164" name="Freeform 118">
                <a:extLst>
                  <a:ext uri="{FF2B5EF4-FFF2-40B4-BE49-F238E27FC236}">
                    <a16:creationId xmlns:a16="http://schemas.microsoft.com/office/drawing/2014/main" id="{02254DB5-CBC1-3EAF-FA42-47F8B772F713}"/>
                  </a:ext>
                </a:extLst>
              </p:cNvPr>
              <p:cNvSpPr>
                <a:spLocks noEditPoints="1"/>
              </p:cNvSpPr>
              <p:nvPr/>
            </p:nvSpPr>
            <p:spPr bwMode="auto">
              <a:xfrm>
                <a:off x="7215802" y="3957167"/>
                <a:ext cx="108223" cy="319515"/>
              </a:xfrm>
              <a:custGeom>
                <a:avLst/>
                <a:gdLst>
                  <a:gd name="T0" fmla="*/ 15 w 18"/>
                  <a:gd name="T1" fmla="*/ 0 h 52"/>
                  <a:gd name="T2" fmla="*/ 2 w 18"/>
                  <a:gd name="T3" fmla="*/ 0 h 52"/>
                  <a:gd name="T4" fmla="*/ 0 w 18"/>
                  <a:gd name="T5" fmla="*/ 2 h 52"/>
                  <a:gd name="T6" fmla="*/ 1 w 18"/>
                  <a:gd name="T7" fmla="*/ 4 h 52"/>
                  <a:gd name="T8" fmla="*/ 2 w 18"/>
                  <a:gd name="T9" fmla="*/ 6 h 52"/>
                  <a:gd name="T10" fmla="*/ 2 w 18"/>
                  <a:gd name="T11" fmla="*/ 45 h 52"/>
                  <a:gd name="T12" fmla="*/ 8 w 18"/>
                  <a:gd name="T13" fmla="*/ 52 h 52"/>
                  <a:gd name="T14" fmla="*/ 9 w 18"/>
                  <a:gd name="T15" fmla="*/ 52 h 52"/>
                  <a:gd name="T16" fmla="*/ 16 w 18"/>
                  <a:gd name="T17" fmla="*/ 45 h 52"/>
                  <a:gd name="T18" fmla="*/ 16 w 18"/>
                  <a:gd name="T19" fmla="*/ 6 h 52"/>
                  <a:gd name="T20" fmla="*/ 17 w 18"/>
                  <a:gd name="T21" fmla="*/ 4 h 52"/>
                  <a:gd name="T22" fmla="*/ 18 w 18"/>
                  <a:gd name="T23" fmla="*/ 2 h 52"/>
                  <a:gd name="T24" fmla="*/ 15 w 18"/>
                  <a:gd name="T25" fmla="*/ 0 h 52"/>
                  <a:gd name="T26" fmla="*/ 16 w 18"/>
                  <a:gd name="T27" fmla="*/ 2 h 52"/>
                  <a:gd name="T28" fmla="*/ 14 w 18"/>
                  <a:gd name="T29" fmla="*/ 6 h 52"/>
                  <a:gd name="T30" fmla="*/ 14 w 18"/>
                  <a:gd name="T31" fmla="*/ 45 h 52"/>
                  <a:gd name="T32" fmla="*/ 9 w 18"/>
                  <a:gd name="T33" fmla="*/ 50 h 52"/>
                  <a:gd name="T34" fmla="*/ 8 w 18"/>
                  <a:gd name="T35" fmla="*/ 50 h 52"/>
                  <a:gd name="T36" fmla="*/ 4 w 18"/>
                  <a:gd name="T37" fmla="*/ 45 h 52"/>
                  <a:gd name="T38" fmla="*/ 4 w 18"/>
                  <a:gd name="T39" fmla="*/ 6 h 52"/>
                  <a:gd name="T40" fmla="*/ 2 w 18"/>
                  <a:gd name="T41" fmla="*/ 2 h 52"/>
                  <a:gd name="T42" fmla="*/ 2 w 18"/>
                  <a:gd name="T43" fmla="*/ 2 h 52"/>
                  <a:gd name="T44" fmla="*/ 2 w 18"/>
                  <a:gd name="T45" fmla="*/ 2 h 52"/>
                  <a:gd name="T46" fmla="*/ 15 w 18"/>
                  <a:gd name="T47" fmla="*/ 2 h 52"/>
                  <a:gd name="T48" fmla="*/ 16 w 18"/>
                  <a:gd name="T49" fmla="*/ 2 h 52"/>
                  <a:gd name="T50" fmla="*/ 16 w 18"/>
                  <a:gd name="T51"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52">
                    <a:moveTo>
                      <a:pt x="15" y="0"/>
                    </a:moveTo>
                    <a:cubicBezTo>
                      <a:pt x="2" y="0"/>
                      <a:pt x="2" y="0"/>
                      <a:pt x="2" y="0"/>
                    </a:cubicBezTo>
                    <a:cubicBezTo>
                      <a:pt x="1" y="0"/>
                      <a:pt x="0" y="1"/>
                      <a:pt x="0" y="2"/>
                    </a:cubicBezTo>
                    <a:cubicBezTo>
                      <a:pt x="0" y="3"/>
                      <a:pt x="0" y="4"/>
                      <a:pt x="1" y="4"/>
                    </a:cubicBezTo>
                    <a:cubicBezTo>
                      <a:pt x="1" y="4"/>
                      <a:pt x="2" y="5"/>
                      <a:pt x="2" y="6"/>
                    </a:cubicBezTo>
                    <a:cubicBezTo>
                      <a:pt x="2" y="45"/>
                      <a:pt x="2" y="45"/>
                      <a:pt x="2" y="45"/>
                    </a:cubicBezTo>
                    <a:cubicBezTo>
                      <a:pt x="2" y="49"/>
                      <a:pt x="5" y="52"/>
                      <a:pt x="8" y="52"/>
                    </a:cubicBezTo>
                    <a:cubicBezTo>
                      <a:pt x="9" y="52"/>
                      <a:pt x="9" y="52"/>
                      <a:pt x="9" y="52"/>
                    </a:cubicBezTo>
                    <a:cubicBezTo>
                      <a:pt x="13" y="52"/>
                      <a:pt x="16" y="49"/>
                      <a:pt x="16" y="45"/>
                    </a:cubicBezTo>
                    <a:cubicBezTo>
                      <a:pt x="16" y="6"/>
                      <a:pt x="16" y="6"/>
                      <a:pt x="16" y="6"/>
                    </a:cubicBezTo>
                    <a:cubicBezTo>
                      <a:pt x="16" y="5"/>
                      <a:pt x="16" y="4"/>
                      <a:pt x="17" y="4"/>
                    </a:cubicBezTo>
                    <a:cubicBezTo>
                      <a:pt x="17" y="4"/>
                      <a:pt x="18" y="3"/>
                      <a:pt x="18" y="2"/>
                    </a:cubicBezTo>
                    <a:cubicBezTo>
                      <a:pt x="18" y="1"/>
                      <a:pt x="17" y="0"/>
                      <a:pt x="15" y="0"/>
                    </a:cubicBezTo>
                    <a:close/>
                    <a:moveTo>
                      <a:pt x="16" y="2"/>
                    </a:moveTo>
                    <a:cubicBezTo>
                      <a:pt x="14" y="3"/>
                      <a:pt x="14" y="4"/>
                      <a:pt x="14" y="6"/>
                    </a:cubicBezTo>
                    <a:cubicBezTo>
                      <a:pt x="14" y="45"/>
                      <a:pt x="14" y="45"/>
                      <a:pt x="14" y="45"/>
                    </a:cubicBezTo>
                    <a:cubicBezTo>
                      <a:pt x="14" y="48"/>
                      <a:pt x="12" y="50"/>
                      <a:pt x="9" y="50"/>
                    </a:cubicBezTo>
                    <a:cubicBezTo>
                      <a:pt x="8" y="50"/>
                      <a:pt x="8" y="50"/>
                      <a:pt x="8" y="50"/>
                    </a:cubicBezTo>
                    <a:cubicBezTo>
                      <a:pt x="6" y="50"/>
                      <a:pt x="4" y="48"/>
                      <a:pt x="4" y="45"/>
                    </a:cubicBezTo>
                    <a:cubicBezTo>
                      <a:pt x="4" y="6"/>
                      <a:pt x="4" y="6"/>
                      <a:pt x="4" y="6"/>
                    </a:cubicBezTo>
                    <a:cubicBezTo>
                      <a:pt x="4" y="4"/>
                      <a:pt x="3" y="3"/>
                      <a:pt x="2" y="2"/>
                    </a:cubicBezTo>
                    <a:cubicBezTo>
                      <a:pt x="2" y="2"/>
                      <a:pt x="2" y="2"/>
                      <a:pt x="2" y="2"/>
                    </a:cubicBezTo>
                    <a:cubicBezTo>
                      <a:pt x="2" y="2"/>
                      <a:pt x="2" y="2"/>
                      <a:pt x="2" y="2"/>
                    </a:cubicBezTo>
                    <a:cubicBezTo>
                      <a:pt x="15" y="2"/>
                      <a:pt x="15" y="2"/>
                      <a:pt x="15" y="2"/>
                    </a:cubicBezTo>
                    <a:cubicBezTo>
                      <a:pt x="16" y="2"/>
                      <a:pt x="16" y="2"/>
                      <a:pt x="16" y="2"/>
                    </a:cubicBezTo>
                    <a:cubicBezTo>
                      <a:pt x="16" y="2"/>
                      <a:pt x="16" y="2"/>
                      <a:pt x="16" y="2"/>
                    </a:cubicBezTo>
                    <a:close/>
                  </a:path>
                </a:pathLst>
              </a:custGeom>
              <a:grp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500">
                  <a:solidFill>
                    <a:srgbClr val="000000"/>
                  </a:solidFill>
                  <a:latin typeface="Arial"/>
                </a:endParaRPr>
              </a:p>
            </p:txBody>
          </p:sp>
          <p:sp>
            <p:nvSpPr>
              <p:cNvPr id="165" name="Freeform 119">
                <a:extLst>
                  <a:ext uri="{FF2B5EF4-FFF2-40B4-BE49-F238E27FC236}">
                    <a16:creationId xmlns:a16="http://schemas.microsoft.com/office/drawing/2014/main" id="{6BA1A323-8A5A-AEF6-2B63-B6EBFA403DA6}"/>
                  </a:ext>
                </a:extLst>
              </p:cNvPr>
              <p:cNvSpPr>
                <a:spLocks/>
              </p:cNvSpPr>
              <p:nvPr/>
            </p:nvSpPr>
            <p:spPr bwMode="auto">
              <a:xfrm>
                <a:off x="7242321" y="4190540"/>
                <a:ext cx="51904" cy="63122"/>
              </a:xfrm>
              <a:custGeom>
                <a:avLst/>
                <a:gdLst>
                  <a:gd name="T0" fmla="*/ 0 w 7"/>
                  <a:gd name="T1" fmla="*/ 36 h 39"/>
                  <a:gd name="T2" fmla="*/ 3 w 7"/>
                  <a:gd name="T3" fmla="*/ 39 h 39"/>
                  <a:gd name="T4" fmla="*/ 4 w 7"/>
                  <a:gd name="T5" fmla="*/ 39 h 39"/>
                  <a:gd name="T6" fmla="*/ 7 w 7"/>
                  <a:gd name="T7" fmla="*/ 36 h 39"/>
                  <a:gd name="T8" fmla="*/ 7 w 7"/>
                  <a:gd name="T9" fmla="*/ 0 h 39"/>
                  <a:gd name="T10" fmla="*/ 0 w 7"/>
                  <a:gd name="T11" fmla="*/ 0 h 39"/>
                  <a:gd name="T12" fmla="*/ 0 w 7"/>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0" y="36"/>
                    </a:moveTo>
                    <a:cubicBezTo>
                      <a:pt x="0" y="38"/>
                      <a:pt x="2" y="39"/>
                      <a:pt x="3" y="39"/>
                    </a:cubicBezTo>
                    <a:cubicBezTo>
                      <a:pt x="4" y="39"/>
                      <a:pt x="4" y="39"/>
                      <a:pt x="4" y="39"/>
                    </a:cubicBezTo>
                    <a:cubicBezTo>
                      <a:pt x="6" y="39"/>
                      <a:pt x="7" y="38"/>
                      <a:pt x="7" y="36"/>
                    </a:cubicBezTo>
                    <a:cubicBezTo>
                      <a:pt x="7" y="0"/>
                      <a:pt x="7" y="0"/>
                      <a:pt x="7" y="0"/>
                    </a:cubicBezTo>
                    <a:cubicBezTo>
                      <a:pt x="0" y="0"/>
                      <a:pt x="0" y="0"/>
                      <a:pt x="0" y="0"/>
                    </a:cubicBezTo>
                    <a:lnTo>
                      <a:pt x="0" y="36"/>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500">
                  <a:solidFill>
                    <a:srgbClr val="000000"/>
                  </a:solidFill>
                  <a:latin typeface="Arial"/>
                </a:endParaRPr>
              </a:p>
            </p:txBody>
          </p:sp>
        </p:grpSp>
        <p:sp>
          <p:nvSpPr>
            <p:cNvPr id="158" name="Rechteck 157">
              <a:extLst>
                <a:ext uri="{FF2B5EF4-FFF2-40B4-BE49-F238E27FC236}">
                  <a16:creationId xmlns:a16="http://schemas.microsoft.com/office/drawing/2014/main" id="{E64C46BD-96C7-83A6-57C4-F50D5900B974}"/>
                </a:ext>
              </a:extLst>
            </p:cNvPr>
            <p:cNvSpPr/>
            <p:nvPr/>
          </p:nvSpPr>
          <p:spPr>
            <a:xfrm rot="1548035">
              <a:off x="2891850" y="2996849"/>
              <a:ext cx="639371" cy="2956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grpSp>
          <p:nvGrpSpPr>
            <p:cNvPr id="159" name="Gruppieren 158">
              <a:extLst>
                <a:ext uri="{FF2B5EF4-FFF2-40B4-BE49-F238E27FC236}">
                  <a16:creationId xmlns:a16="http://schemas.microsoft.com/office/drawing/2014/main" id="{94721672-785C-9744-D35D-62679822E3DC}"/>
                </a:ext>
              </a:extLst>
            </p:cNvPr>
            <p:cNvGrpSpPr/>
            <p:nvPr/>
          </p:nvGrpSpPr>
          <p:grpSpPr>
            <a:xfrm>
              <a:off x="2616671" y="3324994"/>
              <a:ext cx="531812" cy="994691"/>
              <a:chOff x="3541630" y="3141273"/>
              <a:chExt cx="531812" cy="994691"/>
            </a:xfrm>
          </p:grpSpPr>
          <p:sp>
            <p:nvSpPr>
              <p:cNvPr id="160" name="Rechteck: abgerundete Ecken 159">
                <a:extLst>
                  <a:ext uri="{FF2B5EF4-FFF2-40B4-BE49-F238E27FC236}">
                    <a16:creationId xmlns:a16="http://schemas.microsoft.com/office/drawing/2014/main" id="{258329D7-8695-CF98-EFD5-3363D62858A2}"/>
                  </a:ext>
                </a:extLst>
              </p:cNvPr>
              <p:cNvSpPr/>
              <p:nvPr/>
            </p:nvSpPr>
            <p:spPr>
              <a:xfrm rot="1654534">
                <a:off x="3670250" y="3413368"/>
                <a:ext cx="152400" cy="61674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161" name="Rechteck: abgerundete Ecken 160">
                <a:extLst>
                  <a:ext uri="{FF2B5EF4-FFF2-40B4-BE49-F238E27FC236}">
                    <a16:creationId xmlns:a16="http://schemas.microsoft.com/office/drawing/2014/main" id="{C03644D5-28D2-AC3F-1940-BA34A54DA5E6}"/>
                  </a:ext>
                </a:extLst>
              </p:cNvPr>
              <p:cNvSpPr/>
              <p:nvPr/>
            </p:nvSpPr>
            <p:spPr>
              <a:xfrm rot="1654534">
                <a:off x="3905550" y="3309869"/>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162" name="Rechteck: abgerundete Ecken 161">
                <a:extLst>
                  <a:ext uri="{FF2B5EF4-FFF2-40B4-BE49-F238E27FC236}">
                    <a16:creationId xmlns:a16="http://schemas.microsoft.com/office/drawing/2014/main" id="{B1D19D51-6CD8-2AE2-E907-1188086EDD28}"/>
                  </a:ext>
                </a:extLst>
              </p:cNvPr>
              <p:cNvSpPr/>
              <p:nvPr/>
            </p:nvSpPr>
            <p:spPr>
              <a:xfrm rot="1654534">
                <a:off x="3913257" y="3141273"/>
                <a:ext cx="160185" cy="2262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163" name="Rechteck: abgerundete Ecken 162">
                <a:extLst>
                  <a:ext uri="{FF2B5EF4-FFF2-40B4-BE49-F238E27FC236}">
                    <a16:creationId xmlns:a16="http://schemas.microsoft.com/office/drawing/2014/main" id="{B60584C9-9A45-A303-C1B4-728BF853FEBF}"/>
                  </a:ext>
                </a:extLst>
              </p:cNvPr>
              <p:cNvSpPr/>
              <p:nvPr/>
            </p:nvSpPr>
            <p:spPr>
              <a:xfrm rot="1654534">
                <a:off x="3541630" y="3984780"/>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grpSp>
      </p:grpSp>
      <p:sp>
        <p:nvSpPr>
          <p:cNvPr id="166" name="Freeform 5">
            <a:extLst>
              <a:ext uri="{FF2B5EF4-FFF2-40B4-BE49-F238E27FC236}">
                <a16:creationId xmlns:a16="http://schemas.microsoft.com/office/drawing/2014/main" id="{7190F964-5C0F-1307-B5B6-B2C69DBBCC0E}"/>
              </a:ext>
            </a:extLst>
          </p:cNvPr>
          <p:cNvSpPr>
            <a:spLocks noEditPoints="1"/>
          </p:cNvSpPr>
          <p:nvPr/>
        </p:nvSpPr>
        <p:spPr bwMode="auto">
          <a:xfrm rot="21122404">
            <a:off x="4224622" y="1977459"/>
            <a:ext cx="494145" cy="248650"/>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pPr algn="ctr"/>
            <a:r>
              <a:rPr lang="de-DE" b="1">
                <a:solidFill>
                  <a:schemeClr val="tx2"/>
                </a:solidFill>
              </a:rPr>
              <a:t>45%</a:t>
            </a:r>
          </a:p>
        </p:txBody>
      </p:sp>
      <p:sp>
        <p:nvSpPr>
          <p:cNvPr id="167" name="Freeform 5">
            <a:extLst>
              <a:ext uri="{FF2B5EF4-FFF2-40B4-BE49-F238E27FC236}">
                <a16:creationId xmlns:a16="http://schemas.microsoft.com/office/drawing/2014/main" id="{2FF017F8-117B-532F-9C33-F6580FFA67BB}"/>
              </a:ext>
            </a:extLst>
          </p:cNvPr>
          <p:cNvSpPr>
            <a:spLocks noEditPoints="1"/>
          </p:cNvSpPr>
          <p:nvPr/>
        </p:nvSpPr>
        <p:spPr bwMode="auto">
          <a:xfrm rot="21122404">
            <a:off x="4246486" y="2346884"/>
            <a:ext cx="472856" cy="248650"/>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pPr algn="ctr"/>
            <a:r>
              <a:rPr lang="de-DE" b="1">
                <a:solidFill>
                  <a:schemeClr val="tx2"/>
                </a:solidFill>
              </a:rPr>
              <a:t>8%</a:t>
            </a:r>
          </a:p>
        </p:txBody>
      </p:sp>
      <p:sp>
        <p:nvSpPr>
          <p:cNvPr id="168" name="Freeform 5">
            <a:extLst>
              <a:ext uri="{FF2B5EF4-FFF2-40B4-BE49-F238E27FC236}">
                <a16:creationId xmlns:a16="http://schemas.microsoft.com/office/drawing/2014/main" id="{E56CB8B7-5373-3AF6-A17C-2C05526C2038}"/>
              </a:ext>
            </a:extLst>
          </p:cNvPr>
          <p:cNvSpPr>
            <a:spLocks noEditPoints="1"/>
          </p:cNvSpPr>
          <p:nvPr/>
        </p:nvSpPr>
        <p:spPr bwMode="auto">
          <a:xfrm rot="21122404">
            <a:off x="4238624" y="2744559"/>
            <a:ext cx="560437" cy="248650"/>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pPr algn="ctr"/>
            <a:r>
              <a:rPr lang="de-DE" b="1">
                <a:solidFill>
                  <a:schemeClr val="tx2"/>
                </a:solidFill>
              </a:rPr>
              <a:t>0,4%</a:t>
            </a:r>
          </a:p>
        </p:txBody>
      </p:sp>
      <p:sp>
        <p:nvSpPr>
          <p:cNvPr id="169" name="Rechteck: abgerundete Ecken 168">
            <a:extLst>
              <a:ext uri="{FF2B5EF4-FFF2-40B4-BE49-F238E27FC236}">
                <a16:creationId xmlns:a16="http://schemas.microsoft.com/office/drawing/2014/main" id="{8C7B5381-787D-D0F6-07AF-03E0E16010EC}"/>
              </a:ext>
            </a:extLst>
          </p:cNvPr>
          <p:cNvSpPr/>
          <p:nvPr/>
        </p:nvSpPr>
        <p:spPr>
          <a:xfrm>
            <a:off x="6468711" y="2012230"/>
            <a:ext cx="2202367" cy="889130"/>
          </a:xfrm>
          <a:prstGeom prst="roundRect">
            <a:avLst>
              <a:gd name="adj" fmla="val 6974"/>
            </a:avLst>
          </a:prstGeom>
          <a:solidFill>
            <a:srgbClr val="F9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r>
              <a:rPr lang="de-DE" sz="1200">
                <a:solidFill>
                  <a:schemeClr val="tx1"/>
                </a:solidFill>
                <a:latin typeface="Arial" panose="020B0604020202020204" pitchFamily="34" charset="0"/>
              </a:rPr>
              <a:t>Dies führt </a:t>
            </a:r>
            <a:r>
              <a:rPr lang="de-DE" sz="1200" kern="100">
                <a:solidFill>
                  <a:schemeClr val="tx1"/>
                </a:solidFill>
                <a:latin typeface="+mj-lt"/>
                <a:ea typeface="Calibri" panose="020F0502020204030204" pitchFamily="34" charset="0"/>
                <a:cs typeface="Times New Roman" panose="02020603050405020304" pitchFamily="18" charset="0"/>
              </a:rPr>
              <a:t>zu </a:t>
            </a:r>
            <a:r>
              <a:rPr lang="de-DE" sz="1200" b="1" kern="100">
                <a:solidFill>
                  <a:schemeClr val="tx1"/>
                </a:solidFill>
                <a:latin typeface="+mj-lt"/>
                <a:ea typeface="Calibri" panose="020F0502020204030204" pitchFamily="34" charset="0"/>
                <a:cs typeface="Times New Roman" panose="02020603050405020304" pitchFamily="18" charset="0"/>
              </a:rPr>
              <a:t>Verzögerungen bei Diagnose und Therapie</a:t>
            </a:r>
            <a:endParaRPr lang="de-DE" sz="1200">
              <a:solidFill>
                <a:schemeClr val="tx1"/>
              </a:solidFill>
              <a:latin typeface="Arial" panose="020B0604020202020204" pitchFamily="34" charset="0"/>
            </a:endParaRPr>
          </a:p>
        </p:txBody>
      </p:sp>
      <p:pic>
        <p:nvPicPr>
          <p:cNvPr id="5" name="Grafik 5" descr="Ein Bild, das Schrift, Grafiken, Grafikdesign, Logo enthält.&#10;&#10;Automatisch generierte Beschreibung">
            <a:extLst>
              <a:ext uri="{FF2B5EF4-FFF2-40B4-BE49-F238E27FC236}">
                <a16:creationId xmlns:a16="http://schemas.microsoft.com/office/drawing/2014/main" id="{D7B61B41-A694-CF31-EFB6-952758272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cxnSp>
        <p:nvCxnSpPr>
          <p:cNvPr id="7" name="Gerader Verbinder 6">
            <a:extLst>
              <a:ext uri="{FF2B5EF4-FFF2-40B4-BE49-F238E27FC236}">
                <a16:creationId xmlns:a16="http://schemas.microsoft.com/office/drawing/2014/main" id="{3CE2AA23-18BD-FF63-BA57-C7BE87AD69B4}"/>
              </a:ext>
            </a:extLst>
          </p:cNvPr>
          <p:cNvCxnSpPr/>
          <p:nvPr/>
        </p:nvCxnSpPr>
        <p:spPr>
          <a:xfrm flipV="1">
            <a:off x="6620078" y="4135486"/>
            <a:ext cx="330807" cy="272419"/>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Group 994">
            <a:extLst>
              <a:ext uri="{FF2B5EF4-FFF2-40B4-BE49-F238E27FC236}">
                <a16:creationId xmlns:a16="http://schemas.microsoft.com/office/drawing/2014/main" id="{84CDA7E6-FC4A-38E4-B86F-9DFE3EA1CE52}"/>
              </a:ext>
            </a:extLst>
          </p:cNvPr>
          <p:cNvGrpSpPr/>
          <p:nvPr/>
        </p:nvGrpSpPr>
        <p:grpSpPr>
          <a:xfrm>
            <a:off x="6844678" y="4942759"/>
            <a:ext cx="272291" cy="379984"/>
            <a:chOff x="2930525" y="687388"/>
            <a:chExt cx="919163" cy="1282700"/>
          </a:xfrm>
          <a:solidFill>
            <a:schemeClr val="tx2"/>
          </a:solidFill>
        </p:grpSpPr>
        <p:sp>
          <p:nvSpPr>
            <p:cNvPr id="9" name="Rectangle 25">
              <a:extLst>
                <a:ext uri="{FF2B5EF4-FFF2-40B4-BE49-F238E27FC236}">
                  <a16:creationId xmlns:a16="http://schemas.microsoft.com/office/drawing/2014/main" id="{96071D5C-99A7-D057-9D20-A7B765BBCF79}"/>
                </a:ext>
              </a:extLst>
            </p:cNvPr>
            <p:cNvSpPr>
              <a:spLocks noChangeArrowheads="1"/>
            </p:cNvSpPr>
            <p:nvPr/>
          </p:nvSpPr>
          <p:spPr bwMode="auto">
            <a:xfrm>
              <a:off x="3181350" y="1585913"/>
              <a:ext cx="7620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0" name="Rectangle 26">
              <a:extLst>
                <a:ext uri="{FF2B5EF4-FFF2-40B4-BE49-F238E27FC236}">
                  <a16:creationId xmlns:a16="http://schemas.microsoft.com/office/drawing/2014/main" id="{B96EEB7B-2D6D-77C9-A717-66F384C2D103}"/>
                </a:ext>
              </a:extLst>
            </p:cNvPr>
            <p:cNvSpPr>
              <a:spLocks noChangeArrowheads="1"/>
            </p:cNvSpPr>
            <p:nvPr/>
          </p:nvSpPr>
          <p:spPr bwMode="auto">
            <a:xfrm>
              <a:off x="3181350" y="1357313"/>
              <a:ext cx="76200"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1" name="Rectangle 27">
              <a:extLst>
                <a:ext uri="{FF2B5EF4-FFF2-40B4-BE49-F238E27FC236}">
                  <a16:creationId xmlns:a16="http://schemas.microsoft.com/office/drawing/2014/main" id="{8310A66D-E291-FF0B-C93B-F4FCE42A1511}"/>
                </a:ext>
              </a:extLst>
            </p:cNvPr>
            <p:cNvSpPr>
              <a:spLocks noChangeArrowheads="1"/>
            </p:cNvSpPr>
            <p:nvPr/>
          </p:nvSpPr>
          <p:spPr bwMode="auto">
            <a:xfrm>
              <a:off x="3181350" y="1131888"/>
              <a:ext cx="76200" cy="73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2" name="Freeform 28">
              <a:extLst>
                <a:ext uri="{FF2B5EF4-FFF2-40B4-BE49-F238E27FC236}">
                  <a16:creationId xmlns:a16="http://schemas.microsoft.com/office/drawing/2014/main" id="{222BE686-256A-3E09-C159-71E3503656CA}"/>
                </a:ext>
              </a:extLst>
            </p:cNvPr>
            <p:cNvSpPr>
              <a:spLocks noEditPoints="1"/>
            </p:cNvSpPr>
            <p:nvPr/>
          </p:nvSpPr>
          <p:spPr bwMode="auto">
            <a:xfrm>
              <a:off x="3068638" y="960438"/>
              <a:ext cx="642938" cy="871538"/>
            </a:xfrm>
            <a:custGeom>
              <a:avLst/>
              <a:gdLst>
                <a:gd name="T0" fmla="*/ 405 w 405"/>
                <a:gd name="T1" fmla="*/ 0 h 549"/>
                <a:gd name="T2" fmla="*/ 0 w 405"/>
                <a:gd name="T3" fmla="*/ 0 h 549"/>
                <a:gd name="T4" fmla="*/ 0 w 405"/>
                <a:gd name="T5" fmla="*/ 549 h 549"/>
                <a:gd name="T6" fmla="*/ 405 w 405"/>
                <a:gd name="T7" fmla="*/ 549 h 549"/>
                <a:gd name="T8" fmla="*/ 405 w 405"/>
                <a:gd name="T9" fmla="*/ 0 h 549"/>
                <a:gd name="T10" fmla="*/ 144 w 405"/>
                <a:gd name="T11" fmla="*/ 465 h 549"/>
                <a:gd name="T12" fmla="*/ 48 w 405"/>
                <a:gd name="T13" fmla="*/ 465 h 549"/>
                <a:gd name="T14" fmla="*/ 48 w 405"/>
                <a:gd name="T15" fmla="*/ 369 h 549"/>
                <a:gd name="T16" fmla="*/ 144 w 405"/>
                <a:gd name="T17" fmla="*/ 369 h 549"/>
                <a:gd name="T18" fmla="*/ 144 w 405"/>
                <a:gd name="T19" fmla="*/ 465 h 549"/>
                <a:gd name="T20" fmla="*/ 144 w 405"/>
                <a:gd name="T21" fmla="*/ 321 h 549"/>
                <a:gd name="T22" fmla="*/ 48 w 405"/>
                <a:gd name="T23" fmla="*/ 321 h 549"/>
                <a:gd name="T24" fmla="*/ 48 w 405"/>
                <a:gd name="T25" fmla="*/ 227 h 549"/>
                <a:gd name="T26" fmla="*/ 144 w 405"/>
                <a:gd name="T27" fmla="*/ 227 h 549"/>
                <a:gd name="T28" fmla="*/ 144 w 405"/>
                <a:gd name="T29" fmla="*/ 321 h 549"/>
                <a:gd name="T30" fmla="*/ 144 w 405"/>
                <a:gd name="T31" fmla="*/ 179 h 549"/>
                <a:gd name="T32" fmla="*/ 48 w 405"/>
                <a:gd name="T33" fmla="*/ 179 h 549"/>
                <a:gd name="T34" fmla="*/ 48 w 405"/>
                <a:gd name="T35" fmla="*/ 83 h 549"/>
                <a:gd name="T36" fmla="*/ 144 w 405"/>
                <a:gd name="T37" fmla="*/ 83 h 549"/>
                <a:gd name="T38" fmla="*/ 144 w 405"/>
                <a:gd name="T39" fmla="*/ 179 h 549"/>
                <a:gd name="T40" fmla="*/ 345 w 405"/>
                <a:gd name="T41" fmla="*/ 428 h 549"/>
                <a:gd name="T42" fmla="*/ 203 w 405"/>
                <a:gd name="T43" fmla="*/ 428 h 549"/>
                <a:gd name="T44" fmla="*/ 203 w 405"/>
                <a:gd name="T45" fmla="*/ 405 h 549"/>
                <a:gd name="T46" fmla="*/ 345 w 405"/>
                <a:gd name="T47" fmla="*/ 405 h 549"/>
                <a:gd name="T48" fmla="*/ 345 w 405"/>
                <a:gd name="T49" fmla="*/ 428 h 549"/>
                <a:gd name="T50" fmla="*/ 345 w 405"/>
                <a:gd name="T51" fmla="*/ 286 h 549"/>
                <a:gd name="T52" fmla="*/ 203 w 405"/>
                <a:gd name="T53" fmla="*/ 286 h 549"/>
                <a:gd name="T54" fmla="*/ 203 w 405"/>
                <a:gd name="T55" fmla="*/ 261 h 549"/>
                <a:gd name="T56" fmla="*/ 345 w 405"/>
                <a:gd name="T57" fmla="*/ 261 h 549"/>
                <a:gd name="T58" fmla="*/ 345 w 405"/>
                <a:gd name="T59" fmla="*/ 286 h 549"/>
                <a:gd name="T60" fmla="*/ 345 w 405"/>
                <a:gd name="T61" fmla="*/ 142 h 549"/>
                <a:gd name="T62" fmla="*/ 203 w 405"/>
                <a:gd name="T63" fmla="*/ 142 h 549"/>
                <a:gd name="T64" fmla="*/ 203 w 405"/>
                <a:gd name="T65" fmla="*/ 119 h 549"/>
                <a:gd name="T66" fmla="*/ 345 w 405"/>
                <a:gd name="T67" fmla="*/ 119 h 549"/>
                <a:gd name="T68" fmla="*/ 345 w 405"/>
                <a:gd name="T69" fmla="*/ 14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549">
                  <a:moveTo>
                    <a:pt x="405" y="0"/>
                  </a:moveTo>
                  <a:lnTo>
                    <a:pt x="0" y="0"/>
                  </a:lnTo>
                  <a:lnTo>
                    <a:pt x="0" y="549"/>
                  </a:lnTo>
                  <a:lnTo>
                    <a:pt x="405" y="549"/>
                  </a:lnTo>
                  <a:lnTo>
                    <a:pt x="405" y="0"/>
                  </a:lnTo>
                  <a:close/>
                  <a:moveTo>
                    <a:pt x="144" y="465"/>
                  </a:moveTo>
                  <a:lnTo>
                    <a:pt x="48" y="465"/>
                  </a:lnTo>
                  <a:lnTo>
                    <a:pt x="48" y="369"/>
                  </a:lnTo>
                  <a:lnTo>
                    <a:pt x="144" y="369"/>
                  </a:lnTo>
                  <a:lnTo>
                    <a:pt x="144" y="465"/>
                  </a:lnTo>
                  <a:close/>
                  <a:moveTo>
                    <a:pt x="144" y="321"/>
                  </a:moveTo>
                  <a:lnTo>
                    <a:pt x="48" y="321"/>
                  </a:lnTo>
                  <a:lnTo>
                    <a:pt x="48" y="227"/>
                  </a:lnTo>
                  <a:lnTo>
                    <a:pt x="144" y="227"/>
                  </a:lnTo>
                  <a:lnTo>
                    <a:pt x="144" y="321"/>
                  </a:lnTo>
                  <a:close/>
                  <a:moveTo>
                    <a:pt x="144" y="179"/>
                  </a:moveTo>
                  <a:lnTo>
                    <a:pt x="48" y="179"/>
                  </a:lnTo>
                  <a:lnTo>
                    <a:pt x="48" y="83"/>
                  </a:lnTo>
                  <a:lnTo>
                    <a:pt x="144" y="83"/>
                  </a:lnTo>
                  <a:lnTo>
                    <a:pt x="144" y="179"/>
                  </a:lnTo>
                  <a:close/>
                  <a:moveTo>
                    <a:pt x="345" y="428"/>
                  </a:moveTo>
                  <a:lnTo>
                    <a:pt x="203" y="428"/>
                  </a:lnTo>
                  <a:lnTo>
                    <a:pt x="203" y="405"/>
                  </a:lnTo>
                  <a:lnTo>
                    <a:pt x="345" y="405"/>
                  </a:lnTo>
                  <a:lnTo>
                    <a:pt x="345" y="428"/>
                  </a:lnTo>
                  <a:close/>
                  <a:moveTo>
                    <a:pt x="345" y="286"/>
                  </a:moveTo>
                  <a:lnTo>
                    <a:pt x="203" y="286"/>
                  </a:lnTo>
                  <a:lnTo>
                    <a:pt x="203" y="261"/>
                  </a:lnTo>
                  <a:lnTo>
                    <a:pt x="345" y="261"/>
                  </a:lnTo>
                  <a:lnTo>
                    <a:pt x="345" y="286"/>
                  </a:lnTo>
                  <a:close/>
                  <a:moveTo>
                    <a:pt x="345" y="142"/>
                  </a:moveTo>
                  <a:lnTo>
                    <a:pt x="203" y="142"/>
                  </a:lnTo>
                  <a:lnTo>
                    <a:pt x="203" y="119"/>
                  </a:lnTo>
                  <a:lnTo>
                    <a:pt x="345" y="119"/>
                  </a:lnTo>
                  <a:lnTo>
                    <a:pt x="345"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 name="Freeform 29">
              <a:extLst>
                <a:ext uri="{FF2B5EF4-FFF2-40B4-BE49-F238E27FC236}">
                  <a16:creationId xmlns:a16="http://schemas.microsoft.com/office/drawing/2014/main" id="{C8D22644-6E9C-7F2A-EA16-554F62AFD3AD}"/>
                </a:ext>
              </a:extLst>
            </p:cNvPr>
            <p:cNvSpPr>
              <a:spLocks/>
            </p:cNvSpPr>
            <p:nvPr/>
          </p:nvSpPr>
          <p:spPr bwMode="auto">
            <a:xfrm>
              <a:off x="2930525" y="822325"/>
              <a:ext cx="919163" cy="1147763"/>
            </a:xfrm>
            <a:custGeom>
              <a:avLst/>
              <a:gdLst>
                <a:gd name="T0" fmla="*/ 579 w 579"/>
                <a:gd name="T1" fmla="*/ 723 h 723"/>
                <a:gd name="T2" fmla="*/ 0 w 579"/>
                <a:gd name="T3" fmla="*/ 723 h 723"/>
                <a:gd name="T4" fmla="*/ 0 w 579"/>
                <a:gd name="T5" fmla="*/ 0 h 723"/>
                <a:gd name="T6" fmla="*/ 135 w 579"/>
                <a:gd name="T7" fmla="*/ 0 h 723"/>
                <a:gd name="T8" fmla="*/ 135 w 579"/>
                <a:gd name="T9" fmla="*/ 31 h 723"/>
                <a:gd name="T10" fmla="*/ 31 w 579"/>
                <a:gd name="T11" fmla="*/ 31 h 723"/>
                <a:gd name="T12" fmla="*/ 31 w 579"/>
                <a:gd name="T13" fmla="*/ 690 h 723"/>
                <a:gd name="T14" fmla="*/ 548 w 579"/>
                <a:gd name="T15" fmla="*/ 690 h 723"/>
                <a:gd name="T16" fmla="*/ 548 w 579"/>
                <a:gd name="T17" fmla="*/ 31 h 723"/>
                <a:gd name="T18" fmla="*/ 445 w 579"/>
                <a:gd name="T19" fmla="*/ 31 h 723"/>
                <a:gd name="T20" fmla="*/ 445 w 579"/>
                <a:gd name="T21" fmla="*/ 0 h 723"/>
                <a:gd name="T22" fmla="*/ 579 w 579"/>
                <a:gd name="T23" fmla="*/ 0 h 723"/>
                <a:gd name="T24" fmla="*/ 579 w 579"/>
                <a:gd name="T25"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723">
                  <a:moveTo>
                    <a:pt x="579" y="723"/>
                  </a:moveTo>
                  <a:lnTo>
                    <a:pt x="0" y="723"/>
                  </a:lnTo>
                  <a:lnTo>
                    <a:pt x="0" y="0"/>
                  </a:lnTo>
                  <a:lnTo>
                    <a:pt x="135" y="0"/>
                  </a:lnTo>
                  <a:lnTo>
                    <a:pt x="135" y="31"/>
                  </a:lnTo>
                  <a:lnTo>
                    <a:pt x="31" y="31"/>
                  </a:lnTo>
                  <a:lnTo>
                    <a:pt x="31" y="690"/>
                  </a:lnTo>
                  <a:lnTo>
                    <a:pt x="548" y="690"/>
                  </a:lnTo>
                  <a:lnTo>
                    <a:pt x="548" y="31"/>
                  </a:lnTo>
                  <a:lnTo>
                    <a:pt x="445" y="31"/>
                  </a:lnTo>
                  <a:lnTo>
                    <a:pt x="445" y="0"/>
                  </a:lnTo>
                  <a:lnTo>
                    <a:pt x="579" y="0"/>
                  </a:lnTo>
                  <a:lnTo>
                    <a:pt x="579" y="7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4" name="Freeform 30">
              <a:extLst>
                <a:ext uri="{FF2B5EF4-FFF2-40B4-BE49-F238E27FC236}">
                  <a16:creationId xmlns:a16="http://schemas.microsoft.com/office/drawing/2014/main" id="{DAAE60FC-C4D3-C6A8-5B65-55D8C4393EFB}"/>
                </a:ext>
              </a:extLst>
            </p:cNvPr>
            <p:cNvSpPr>
              <a:spLocks noEditPoints="1"/>
            </p:cNvSpPr>
            <p:nvPr/>
          </p:nvSpPr>
          <p:spPr bwMode="auto">
            <a:xfrm>
              <a:off x="3181350" y="687388"/>
              <a:ext cx="417513" cy="220663"/>
            </a:xfrm>
            <a:custGeom>
              <a:avLst/>
              <a:gdLst>
                <a:gd name="T0" fmla="*/ 116 w 159"/>
                <a:gd name="T1" fmla="*/ 44 h 84"/>
                <a:gd name="T2" fmla="*/ 116 w 159"/>
                <a:gd name="T3" fmla="*/ 36 h 84"/>
                <a:gd name="T4" fmla="*/ 80 w 159"/>
                <a:gd name="T5" fmla="*/ 0 h 84"/>
                <a:gd name="T6" fmla="*/ 44 w 159"/>
                <a:gd name="T7" fmla="*/ 36 h 84"/>
                <a:gd name="T8" fmla="*/ 44 w 159"/>
                <a:gd name="T9" fmla="*/ 44 h 84"/>
                <a:gd name="T10" fmla="*/ 0 w 159"/>
                <a:gd name="T11" fmla="*/ 44 h 84"/>
                <a:gd name="T12" fmla="*/ 0 w 159"/>
                <a:gd name="T13" fmla="*/ 84 h 84"/>
                <a:gd name="T14" fmla="*/ 159 w 159"/>
                <a:gd name="T15" fmla="*/ 84 h 84"/>
                <a:gd name="T16" fmla="*/ 159 w 159"/>
                <a:gd name="T17" fmla="*/ 44 h 84"/>
                <a:gd name="T18" fmla="*/ 116 w 159"/>
                <a:gd name="T19" fmla="*/ 44 h 84"/>
                <a:gd name="T20" fmla="*/ 80 w 159"/>
                <a:gd name="T21" fmla="*/ 48 h 84"/>
                <a:gd name="T22" fmla="*/ 68 w 159"/>
                <a:gd name="T23" fmla="*/ 36 h 84"/>
                <a:gd name="T24" fmla="*/ 80 w 159"/>
                <a:gd name="T25" fmla="*/ 24 h 84"/>
                <a:gd name="T26" fmla="*/ 92 w 159"/>
                <a:gd name="T27" fmla="*/ 36 h 84"/>
                <a:gd name="T28" fmla="*/ 80 w 159"/>
                <a:gd name="T29"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84">
                  <a:moveTo>
                    <a:pt x="116" y="44"/>
                  </a:moveTo>
                  <a:cubicBezTo>
                    <a:pt x="116" y="36"/>
                    <a:pt x="116" y="36"/>
                    <a:pt x="116" y="36"/>
                  </a:cubicBezTo>
                  <a:cubicBezTo>
                    <a:pt x="116" y="33"/>
                    <a:pt x="115" y="0"/>
                    <a:pt x="80" y="0"/>
                  </a:cubicBezTo>
                  <a:cubicBezTo>
                    <a:pt x="44" y="0"/>
                    <a:pt x="44" y="35"/>
                    <a:pt x="44" y="36"/>
                  </a:cubicBezTo>
                  <a:cubicBezTo>
                    <a:pt x="44" y="44"/>
                    <a:pt x="44" y="44"/>
                    <a:pt x="44" y="44"/>
                  </a:cubicBezTo>
                  <a:cubicBezTo>
                    <a:pt x="0" y="44"/>
                    <a:pt x="0" y="44"/>
                    <a:pt x="0" y="44"/>
                  </a:cubicBezTo>
                  <a:cubicBezTo>
                    <a:pt x="0" y="84"/>
                    <a:pt x="0" y="84"/>
                    <a:pt x="0" y="84"/>
                  </a:cubicBezTo>
                  <a:cubicBezTo>
                    <a:pt x="159" y="84"/>
                    <a:pt x="159" y="84"/>
                    <a:pt x="159" y="84"/>
                  </a:cubicBezTo>
                  <a:cubicBezTo>
                    <a:pt x="159" y="44"/>
                    <a:pt x="159" y="44"/>
                    <a:pt x="159" y="44"/>
                  </a:cubicBezTo>
                  <a:lnTo>
                    <a:pt x="116" y="44"/>
                  </a:lnTo>
                  <a:close/>
                  <a:moveTo>
                    <a:pt x="80" y="48"/>
                  </a:moveTo>
                  <a:cubicBezTo>
                    <a:pt x="73" y="48"/>
                    <a:pt x="68" y="43"/>
                    <a:pt x="68" y="36"/>
                  </a:cubicBezTo>
                  <a:cubicBezTo>
                    <a:pt x="68" y="30"/>
                    <a:pt x="73" y="24"/>
                    <a:pt x="80" y="24"/>
                  </a:cubicBezTo>
                  <a:cubicBezTo>
                    <a:pt x="86" y="24"/>
                    <a:pt x="92" y="30"/>
                    <a:pt x="92" y="36"/>
                  </a:cubicBezTo>
                  <a:cubicBezTo>
                    <a:pt x="92" y="43"/>
                    <a:pt x="86" y="48"/>
                    <a:pt x="8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grpSp>
        <p:nvGrpSpPr>
          <p:cNvPr id="15" name="Group 4">
            <a:extLst>
              <a:ext uri="{FF2B5EF4-FFF2-40B4-BE49-F238E27FC236}">
                <a16:creationId xmlns:a16="http://schemas.microsoft.com/office/drawing/2014/main" id="{D25ADDD9-F51F-332F-CFBD-4378D25FBC8F}"/>
              </a:ext>
            </a:extLst>
          </p:cNvPr>
          <p:cNvGrpSpPr/>
          <p:nvPr/>
        </p:nvGrpSpPr>
        <p:grpSpPr>
          <a:xfrm>
            <a:off x="7178856" y="5078122"/>
            <a:ext cx="244238" cy="246308"/>
            <a:chOff x="3937001" y="1341851"/>
            <a:chExt cx="187325" cy="188913"/>
          </a:xfrm>
          <a:solidFill>
            <a:schemeClr val="tx2"/>
          </a:solidFill>
        </p:grpSpPr>
        <p:sp>
          <p:nvSpPr>
            <p:cNvPr id="16" name="Freeform 568">
              <a:extLst>
                <a:ext uri="{FF2B5EF4-FFF2-40B4-BE49-F238E27FC236}">
                  <a16:creationId xmlns:a16="http://schemas.microsoft.com/office/drawing/2014/main" id="{CF5679DC-F55D-9F2C-FE50-4C5047FB4761}"/>
                </a:ext>
              </a:extLst>
            </p:cNvPr>
            <p:cNvSpPr>
              <a:spLocks noEditPoints="1"/>
            </p:cNvSpPr>
            <p:nvPr/>
          </p:nvSpPr>
          <p:spPr bwMode="auto">
            <a:xfrm>
              <a:off x="3937001" y="1341851"/>
              <a:ext cx="187325" cy="188913"/>
            </a:xfrm>
            <a:custGeom>
              <a:avLst/>
              <a:gdLst>
                <a:gd name="T0" fmla="*/ 30 w 50"/>
                <a:gd name="T1" fmla="*/ 5 h 50"/>
                <a:gd name="T2" fmla="*/ 5 w 50"/>
                <a:gd name="T3" fmla="*/ 30 h 50"/>
                <a:gd name="T4" fmla="*/ 5 w 50"/>
                <a:gd name="T5" fmla="*/ 46 h 50"/>
                <a:gd name="T6" fmla="*/ 21 w 50"/>
                <a:gd name="T7" fmla="*/ 46 h 50"/>
                <a:gd name="T8" fmla="*/ 46 w 50"/>
                <a:gd name="T9" fmla="*/ 20 h 50"/>
                <a:gd name="T10" fmla="*/ 46 w 50"/>
                <a:gd name="T11" fmla="*/ 5 h 50"/>
                <a:gd name="T12" fmla="*/ 30 w 50"/>
                <a:gd name="T13" fmla="*/ 5 h 50"/>
                <a:gd name="T14" fmla="*/ 45 w 50"/>
                <a:gd name="T15" fmla="*/ 19 h 50"/>
                <a:gd name="T16" fmla="*/ 32 w 50"/>
                <a:gd name="T17" fmla="*/ 32 h 50"/>
                <a:gd name="T18" fmla="*/ 23 w 50"/>
                <a:gd name="T19" fmla="*/ 23 h 50"/>
                <a:gd name="T20" fmla="*/ 9 w 50"/>
                <a:gd name="T21" fmla="*/ 36 h 50"/>
                <a:gd name="T22" fmla="*/ 7 w 50"/>
                <a:gd name="T23" fmla="*/ 36 h 50"/>
                <a:gd name="T24" fmla="*/ 7 w 50"/>
                <a:gd name="T25" fmla="*/ 34 h 50"/>
                <a:gd name="T26" fmla="*/ 20 w 50"/>
                <a:gd name="T27" fmla="*/ 20 h 50"/>
                <a:gd name="T28" fmla="*/ 18 w 50"/>
                <a:gd name="T29" fmla="*/ 18 h 50"/>
                <a:gd name="T30" fmla="*/ 31 w 50"/>
                <a:gd name="T31" fmla="*/ 6 h 50"/>
                <a:gd name="T32" fmla="*/ 45 w 50"/>
                <a:gd name="T33" fmla="*/ 6 h 50"/>
                <a:gd name="T34" fmla="*/ 45 w 50"/>
                <a:gd name="T35"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0">
                  <a:moveTo>
                    <a:pt x="30" y="5"/>
                  </a:moveTo>
                  <a:cubicBezTo>
                    <a:pt x="5" y="30"/>
                    <a:pt x="5" y="30"/>
                    <a:pt x="5" y="30"/>
                  </a:cubicBezTo>
                  <a:cubicBezTo>
                    <a:pt x="0" y="34"/>
                    <a:pt x="0" y="42"/>
                    <a:pt x="5" y="46"/>
                  </a:cubicBezTo>
                  <a:cubicBezTo>
                    <a:pt x="9" y="50"/>
                    <a:pt x="16" y="50"/>
                    <a:pt x="21" y="46"/>
                  </a:cubicBezTo>
                  <a:cubicBezTo>
                    <a:pt x="46" y="20"/>
                    <a:pt x="46" y="20"/>
                    <a:pt x="46" y="20"/>
                  </a:cubicBezTo>
                  <a:cubicBezTo>
                    <a:pt x="50" y="16"/>
                    <a:pt x="50" y="9"/>
                    <a:pt x="46" y="5"/>
                  </a:cubicBezTo>
                  <a:cubicBezTo>
                    <a:pt x="42" y="0"/>
                    <a:pt x="34" y="0"/>
                    <a:pt x="30" y="5"/>
                  </a:cubicBezTo>
                  <a:close/>
                  <a:moveTo>
                    <a:pt x="45" y="19"/>
                  </a:moveTo>
                  <a:cubicBezTo>
                    <a:pt x="32" y="32"/>
                    <a:pt x="32" y="32"/>
                    <a:pt x="32" y="32"/>
                  </a:cubicBezTo>
                  <a:cubicBezTo>
                    <a:pt x="23" y="23"/>
                    <a:pt x="23" y="23"/>
                    <a:pt x="23" y="23"/>
                  </a:cubicBezTo>
                  <a:cubicBezTo>
                    <a:pt x="9" y="36"/>
                    <a:pt x="9" y="36"/>
                    <a:pt x="9" y="36"/>
                  </a:cubicBezTo>
                  <a:cubicBezTo>
                    <a:pt x="9" y="37"/>
                    <a:pt x="7" y="37"/>
                    <a:pt x="7" y="36"/>
                  </a:cubicBezTo>
                  <a:cubicBezTo>
                    <a:pt x="6" y="36"/>
                    <a:pt x="6" y="35"/>
                    <a:pt x="7" y="34"/>
                  </a:cubicBezTo>
                  <a:cubicBezTo>
                    <a:pt x="20" y="20"/>
                    <a:pt x="20" y="20"/>
                    <a:pt x="20" y="20"/>
                  </a:cubicBezTo>
                  <a:cubicBezTo>
                    <a:pt x="18" y="18"/>
                    <a:pt x="18" y="18"/>
                    <a:pt x="18" y="18"/>
                  </a:cubicBezTo>
                  <a:cubicBezTo>
                    <a:pt x="31" y="6"/>
                    <a:pt x="31" y="6"/>
                    <a:pt x="31" y="6"/>
                  </a:cubicBezTo>
                  <a:cubicBezTo>
                    <a:pt x="35" y="2"/>
                    <a:pt x="41" y="2"/>
                    <a:pt x="45" y="6"/>
                  </a:cubicBezTo>
                  <a:cubicBezTo>
                    <a:pt x="49" y="9"/>
                    <a:pt x="49" y="16"/>
                    <a:pt x="45" y="19"/>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7" name="Freeform 569">
              <a:extLst>
                <a:ext uri="{FF2B5EF4-FFF2-40B4-BE49-F238E27FC236}">
                  <a16:creationId xmlns:a16="http://schemas.microsoft.com/office/drawing/2014/main" id="{7700A25C-0B1B-2ADE-1102-733FFDDE1FF5}"/>
                </a:ext>
              </a:extLst>
            </p:cNvPr>
            <p:cNvSpPr>
              <a:spLocks/>
            </p:cNvSpPr>
            <p:nvPr/>
          </p:nvSpPr>
          <p:spPr bwMode="auto">
            <a:xfrm>
              <a:off x="4011613" y="1365663"/>
              <a:ext cx="65088" cy="63500"/>
            </a:xfrm>
            <a:custGeom>
              <a:avLst/>
              <a:gdLst>
                <a:gd name="T0" fmla="*/ 16 w 17"/>
                <a:gd name="T1" fmla="*/ 1 h 17"/>
                <a:gd name="T2" fmla="*/ 14 w 17"/>
                <a:gd name="T3" fmla="*/ 1 h 17"/>
                <a:gd name="T4" fmla="*/ 0 w 17"/>
                <a:gd name="T5" fmla="*/ 14 h 17"/>
                <a:gd name="T6" fmla="*/ 3 w 17"/>
                <a:gd name="T7" fmla="*/ 17 h 17"/>
                <a:gd name="T8" fmla="*/ 16 w 17"/>
                <a:gd name="T9" fmla="*/ 3 h 17"/>
                <a:gd name="T10" fmla="*/ 16 w 17"/>
                <a:gd name="T11" fmla="*/ 1 h 17"/>
              </a:gdLst>
              <a:ahLst/>
              <a:cxnLst>
                <a:cxn ang="0">
                  <a:pos x="T0" y="T1"/>
                </a:cxn>
                <a:cxn ang="0">
                  <a:pos x="T2" y="T3"/>
                </a:cxn>
                <a:cxn ang="0">
                  <a:pos x="T4" y="T5"/>
                </a:cxn>
                <a:cxn ang="0">
                  <a:pos x="T6" y="T7"/>
                </a:cxn>
                <a:cxn ang="0">
                  <a:pos x="T8" y="T9"/>
                </a:cxn>
                <a:cxn ang="0">
                  <a:pos x="T10" y="T11"/>
                </a:cxn>
              </a:cxnLst>
              <a:rect l="0" t="0" r="r" b="b"/>
              <a:pathLst>
                <a:path w="17" h="17">
                  <a:moveTo>
                    <a:pt x="16" y="1"/>
                  </a:moveTo>
                  <a:cubicBezTo>
                    <a:pt x="16" y="0"/>
                    <a:pt x="15" y="0"/>
                    <a:pt x="14" y="1"/>
                  </a:cubicBezTo>
                  <a:cubicBezTo>
                    <a:pt x="0" y="14"/>
                    <a:pt x="0" y="14"/>
                    <a:pt x="0" y="14"/>
                  </a:cubicBezTo>
                  <a:cubicBezTo>
                    <a:pt x="3" y="17"/>
                    <a:pt x="3" y="17"/>
                    <a:pt x="3" y="17"/>
                  </a:cubicBezTo>
                  <a:cubicBezTo>
                    <a:pt x="16" y="3"/>
                    <a:pt x="16" y="3"/>
                    <a:pt x="16" y="3"/>
                  </a:cubicBezTo>
                  <a:cubicBezTo>
                    <a:pt x="17" y="2"/>
                    <a:pt x="17" y="1"/>
                    <a:pt x="16" y="1"/>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grpSp>
      <p:sp>
        <p:nvSpPr>
          <p:cNvPr id="18" name="Freeform 5">
            <a:extLst>
              <a:ext uri="{FF2B5EF4-FFF2-40B4-BE49-F238E27FC236}">
                <a16:creationId xmlns:a16="http://schemas.microsoft.com/office/drawing/2014/main" id="{34C9A092-FD75-C1F0-E4AC-148383A71035}"/>
              </a:ext>
            </a:extLst>
          </p:cNvPr>
          <p:cNvSpPr>
            <a:spLocks noEditPoints="1"/>
          </p:cNvSpPr>
          <p:nvPr/>
        </p:nvSpPr>
        <p:spPr bwMode="auto">
          <a:xfrm rot="21122404">
            <a:off x="6797133" y="4950514"/>
            <a:ext cx="730892" cy="271086"/>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ctr" anchorCtr="0" compatLnSpc="1">
            <a:prstTxWarp prst="textNoShape">
              <a:avLst/>
            </a:prstTxWarp>
          </a:bodyPr>
          <a:lstStyle/>
          <a:p>
            <a:pPr algn="ctr"/>
            <a:r>
              <a:rPr lang="de-DE" sz="3600" b="1">
                <a:solidFill>
                  <a:srgbClr val="B56697"/>
                </a:solidFill>
              </a:rPr>
              <a:t>?</a:t>
            </a:r>
          </a:p>
        </p:txBody>
      </p:sp>
    </p:spTree>
    <p:extLst>
      <p:ext uri="{BB962C8B-B14F-4D97-AF65-F5344CB8AC3E}">
        <p14:creationId xmlns:p14="http://schemas.microsoft.com/office/powerpoint/2010/main" val="4293656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61E3071-4841-46B0-BFB5-507746BC404A}"/>
              </a:ext>
            </a:extLst>
          </p:cNvPr>
          <p:cNvSpPr>
            <a:spLocks noGrp="1"/>
          </p:cNvSpPr>
          <p:nvPr>
            <p:ph type="title"/>
          </p:nvPr>
        </p:nvSpPr>
        <p:spPr/>
        <p:txBody>
          <a:bodyPr/>
          <a:lstStyle/>
          <a:p>
            <a:r>
              <a:rPr lang="de-DE" dirty="0"/>
              <a:t>Urin</a:t>
            </a:r>
          </a:p>
        </p:txBody>
      </p:sp>
      <p:pic>
        <p:nvPicPr>
          <p:cNvPr id="10" name="Grafik 9">
            <a:extLst>
              <a:ext uri="{FF2B5EF4-FFF2-40B4-BE49-F238E27FC236}">
                <a16:creationId xmlns:a16="http://schemas.microsoft.com/office/drawing/2014/main" id="{3AB3E9A4-91BB-47AF-993A-447275847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066354"/>
            <a:ext cx="4014291" cy="3010718"/>
          </a:xfrm>
          <a:prstGeom prst="rect">
            <a:avLst/>
          </a:prstGeom>
        </p:spPr>
      </p:pic>
      <p:pic>
        <p:nvPicPr>
          <p:cNvPr id="12" name="Grafik 11">
            <a:extLst>
              <a:ext uri="{FF2B5EF4-FFF2-40B4-BE49-F238E27FC236}">
                <a16:creationId xmlns:a16="http://schemas.microsoft.com/office/drawing/2014/main" id="{5BB38ACE-4396-4EDC-8CC8-FCDB30948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4" y="1060999"/>
            <a:ext cx="4021431" cy="3016073"/>
          </a:xfrm>
          <a:prstGeom prst="rect">
            <a:avLst/>
          </a:prstGeom>
        </p:spPr>
      </p:pic>
      <p:pic>
        <p:nvPicPr>
          <p:cNvPr id="14" name="Grafik 13">
            <a:extLst>
              <a:ext uri="{FF2B5EF4-FFF2-40B4-BE49-F238E27FC236}">
                <a16:creationId xmlns:a16="http://schemas.microsoft.com/office/drawing/2014/main" id="{88CDC7F5-229C-486E-B15D-99CD2323A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991" y="3686471"/>
            <a:ext cx="3150018" cy="3150018"/>
          </a:xfrm>
          <a:prstGeom prst="rect">
            <a:avLst/>
          </a:prstGeom>
        </p:spPr>
      </p:pic>
    </p:spTree>
    <p:extLst>
      <p:ext uri="{BB962C8B-B14F-4D97-AF65-F5344CB8AC3E}">
        <p14:creationId xmlns:p14="http://schemas.microsoft.com/office/powerpoint/2010/main" val="29001451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C410C-341A-0786-DA91-1DBB600217B9}"/>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3913EB6C-E9B1-20E2-DF7C-8E357AA931D9}"/>
              </a:ext>
            </a:extLst>
          </p:cNvPr>
          <p:cNvPicPr>
            <a:picLocks noChangeAspect="1"/>
          </p:cNvPicPr>
          <p:nvPr/>
        </p:nvPicPr>
        <p:blipFill>
          <a:blip r:embed="rId2"/>
          <a:stretch>
            <a:fillRect/>
          </a:stretch>
        </p:blipFill>
        <p:spPr>
          <a:xfrm>
            <a:off x="591922" y="1124744"/>
            <a:ext cx="7711401" cy="4464496"/>
          </a:xfrm>
          <a:prstGeom prst="rect">
            <a:avLst/>
          </a:prstGeom>
        </p:spPr>
      </p:pic>
    </p:spTree>
    <p:extLst>
      <p:ext uri="{BB962C8B-B14F-4D97-AF65-F5344CB8AC3E}">
        <p14:creationId xmlns:p14="http://schemas.microsoft.com/office/powerpoint/2010/main" val="397782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9969CCE-3785-66EF-C315-B03821B019AF}"/>
              </a:ext>
            </a:extLst>
          </p:cNvPr>
          <p:cNvSpPr>
            <a:spLocks noGrp="1"/>
          </p:cNvSpPr>
          <p:nvPr>
            <p:ph idx="1"/>
          </p:nvPr>
        </p:nvSpPr>
        <p:spPr>
          <a:xfrm>
            <a:off x="754856" y="1439862"/>
            <a:ext cx="7553624" cy="1989138"/>
          </a:xfrm>
        </p:spPr>
        <p:txBody>
          <a:bodyPr/>
          <a:lstStyle/>
          <a:p>
            <a:pPr marL="342900" indent="-342900">
              <a:buFont typeface="+mj-lt"/>
              <a:buAutoNum type="arabicPeriod"/>
            </a:pPr>
            <a:r>
              <a:rPr lang="de-DE" dirty="0"/>
              <a:t>Kreatinin </a:t>
            </a:r>
            <a:r>
              <a:rPr lang="de-DE" dirty="0">
                <a:sym typeface="Wingdings" panose="05000000000000000000" pitchFamily="2" charset="2"/>
              </a:rPr>
              <a:t> </a:t>
            </a:r>
            <a:r>
              <a:rPr lang="de-DE" dirty="0" err="1">
                <a:sym typeface="Wingdings" panose="05000000000000000000" pitchFamily="2" charset="2"/>
              </a:rPr>
              <a:t>eGFR</a:t>
            </a:r>
            <a:endParaRPr lang="de-DE" dirty="0">
              <a:sym typeface="Wingdings" panose="05000000000000000000" pitchFamily="2" charset="2"/>
            </a:endParaRPr>
          </a:p>
          <a:p>
            <a:pPr marL="342900" indent="-342900">
              <a:buFont typeface="+mj-lt"/>
              <a:buAutoNum type="arabicPeriod"/>
            </a:pPr>
            <a:endParaRPr lang="de-DE" dirty="0">
              <a:sym typeface="Wingdings" panose="05000000000000000000" pitchFamily="2" charset="2"/>
            </a:endParaRPr>
          </a:p>
          <a:p>
            <a:pPr marL="342900" indent="-342900">
              <a:buFont typeface="+mj-lt"/>
              <a:buAutoNum type="arabicPeriod"/>
            </a:pPr>
            <a:r>
              <a:rPr lang="de-DE" dirty="0">
                <a:sym typeface="Wingdings" panose="05000000000000000000" pitchFamily="2" charset="2"/>
              </a:rPr>
              <a:t>Albuminurie (UACG  </a:t>
            </a:r>
            <a:r>
              <a:rPr lang="de-DE" dirty="0" err="1">
                <a:sym typeface="Wingdings" panose="05000000000000000000" pitchFamily="2" charset="2"/>
              </a:rPr>
              <a:t>UrinAlbuminCreatinin</a:t>
            </a:r>
            <a:r>
              <a:rPr lang="de-DE" dirty="0">
                <a:sym typeface="Wingdings" panose="05000000000000000000" pitchFamily="2" charset="2"/>
              </a:rPr>
              <a:t>-Gradient)</a:t>
            </a:r>
          </a:p>
          <a:p>
            <a:pPr marL="342900" indent="-342900">
              <a:buFont typeface="+mj-lt"/>
              <a:buAutoNum type="arabicPeriod"/>
            </a:pPr>
            <a:endParaRPr lang="de-DE" dirty="0">
              <a:sym typeface="Wingdings" panose="05000000000000000000" pitchFamily="2" charset="2"/>
            </a:endParaRPr>
          </a:p>
          <a:p>
            <a:pPr marL="342900" indent="-342900">
              <a:buFont typeface="+mj-lt"/>
              <a:buAutoNum type="arabicPeriod"/>
            </a:pPr>
            <a:r>
              <a:rPr lang="de-DE" dirty="0">
                <a:sym typeface="Wingdings" panose="05000000000000000000" pitchFamily="2" charset="2"/>
              </a:rPr>
              <a:t>Bildgebung: Sonographie</a:t>
            </a:r>
          </a:p>
          <a:p>
            <a:pPr marL="342900" indent="-342900">
              <a:buFont typeface="+mj-lt"/>
              <a:buAutoNum type="arabicPeriod"/>
            </a:pPr>
            <a:endParaRPr lang="de-DE" dirty="0">
              <a:sym typeface="Wingdings" panose="05000000000000000000" pitchFamily="2" charset="2"/>
            </a:endParaRPr>
          </a:p>
          <a:p>
            <a:endParaRPr lang="de-DE" dirty="0">
              <a:sym typeface="Wingdings" panose="05000000000000000000" pitchFamily="2" charset="2"/>
            </a:endParaRPr>
          </a:p>
        </p:txBody>
      </p:sp>
      <p:sp>
        <p:nvSpPr>
          <p:cNvPr id="2" name="Titel 1">
            <a:extLst>
              <a:ext uri="{FF2B5EF4-FFF2-40B4-BE49-F238E27FC236}">
                <a16:creationId xmlns:a16="http://schemas.microsoft.com/office/drawing/2014/main" id="{F05DE102-1552-DB05-678E-1F8C73875C90}"/>
              </a:ext>
            </a:extLst>
          </p:cNvPr>
          <p:cNvSpPr>
            <a:spLocks noGrp="1"/>
          </p:cNvSpPr>
          <p:nvPr>
            <p:ph type="title"/>
          </p:nvPr>
        </p:nvSpPr>
        <p:spPr/>
        <p:txBody>
          <a:bodyPr/>
          <a:lstStyle/>
          <a:p>
            <a:r>
              <a:rPr lang="de-DE" dirty="0"/>
              <a:t>Diagnostische Trias</a:t>
            </a:r>
          </a:p>
        </p:txBody>
      </p:sp>
      <p:pic>
        <p:nvPicPr>
          <p:cNvPr id="7" name="Grafik 6">
            <a:extLst>
              <a:ext uri="{FF2B5EF4-FFF2-40B4-BE49-F238E27FC236}">
                <a16:creationId xmlns:a16="http://schemas.microsoft.com/office/drawing/2014/main" id="{5362B667-A07E-1988-4F74-322027803AB2}"/>
              </a:ext>
            </a:extLst>
          </p:cNvPr>
          <p:cNvPicPr>
            <a:picLocks noChangeAspect="1"/>
          </p:cNvPicPr>
          <p:nvPr/>
        </p:nvPicPr>
        <p:blipFill>
          <a:blip r:embed="rId3"/>
          <a:stretch>
            <a:fillRect/>
          </a:stretch>
        </p:blipFill>
        <p:spPr>
          <a:xfrm>
            <a:off x="539552" y="3068960"/>
            <a:ext cx="7624818" cy="2909909"/>
          </a:xfrm>
          <a:prstGeom prst="rect">
            <a:avLst/>
          </a:prstGeom>
        </p:spPr>
      </p:pic>
      <p:pic>
        <p:nvPicPr>
          <p:cNvPr id="8" name="Picture 2" descr="http://www.mensvita.de/wp-content/uploads/2010/01/mann_dicker_Bauch.jpg">
            <a:extLst>
              <a:ext uri="{FF2B5EF4-FFF2-40B4-BE49-F238E27FC236}">
                <a16:creationId xmlns:a16="http://schemas.microsoft.com/office/drawing/2014/main" id="{C6A4341C-8C45-EB4B-CF46-7322D4707AF7}"/>
              </a:ext>
            </a:extLst>
          </p:cNvPr>
          <p:cNvPicPr>
            <a:picLocks noChangeAspect="1" noChangeArrowheads="1"/>
          </p:cNvPicPr>
          <p:nvPr/>
        </p:nvPicPr>
        <p:blipFill>
          <a:blip r:embed="rId4" cstate="print"/>
          <a:srcRect/>
          <a:stretch>
            <a:fillRect/>
          </a:stretch>
        </p:blipFill>
        <p:spPr bwMode="auto">
          <a:xfrm>
            <a:off x="5208653" y="337410"/>
            <a:ext cx="1728192" cy="1680517"/>
          </a:xfrm>
          <a:prstGeom prst="rect">
            <a:avLst/>
          </a:prstGeom>
          <a:noFill/>
        </p:spPr>
      </p:pic>
      <p:grpSp>
        <p:nvGrpSpPr>
          <p:cNvPr id="9" name="Gruppieren 8">
            <a:extLst>
              <a:ext uri="{FF2B5EF4-FFF2-40B4-BE49-F238E27FC236}">
                <a16:creationId xmlns:a16="http://schemas.microsoft.com/office/drawing/2014/main" id="{71918CA3-D013-0B30-B67D-A5B67F91FAA6}"/>
              </a:ext>
            </a:extLst>
          </p:cNvPr>
          <p:cNvGrpSpPr/>
          <p:nvPr/>
        </p:nvGrpSpPr>
        <p:grpSpPr>
          <a:xfrm>
            <a:off x="7232099" y="1113505"/>
            <a:ext cx="1296864" cy="1872691"/>
            <a:chOff x="5004048" y="1268760"/>
            <a:chExt cx="3672408" cy="4896544"/>
          </a:xfrm>
        </p:grpSpPr>
        <p:pic>
          <p:nvPicPr>
            <p:cNvPr id="10" name="Picture 4" descr="http://de.dreamstime.com/alte-frau-thumb17689899.jpg">
              <a:extLst>
                <a:ext uri="{FF2B5EF4-FFF2-40B4-BE49-F238E27FC236}">
                  <a16:creationId xmlns:a16="http://schemas.microsoft.com/office/drawing/2014/main" id="{B46060D9-E14A-E60A-2BAA-BB7B906268B5}"/>
                </a:ext>
              </a:extLst>
            </p:cNvPr>
            <p:cNvPicPr>
              <a:picLocks noChangeAspect="1" noChangeArrowheads="1"/>
            </p:cNvPicPr>
            <p:nvPr/>
          </p:nvPicPr>
          <p:blipFill>
            <a:blip r:embed="rId5" cstate="print"/>
            <a:srcRect/>
            <a:stretch>
              <a:fillRect/>
            </a:stretch>
          </p:blipFill>
          <p:spPr bwMode="auto">
            <a:xfrm>
              <a:off x="5004048" y="1268760"/>
              <a:ext cx="3600400" cy="4850838"/>
            </a:xfrm>
            <a:prstGeom prst="rect">
              <a:avLst/>
            </a:prstGeom>
            <a:noFill/>
          </p:spPr>
        </p:pic>
        <p:sp>
          <p:nvSpPr>
            <p:cNvPr id="11" name="Rechteck 10">
              <a:extLst>
                <a:ext uri="{FF2B5EF4-FFF2-40B4-BE49-F238E27FC236}">
                  <a16:creationId xmlns:a16="http://schemas.microsoft.com/office/drawing/2014/main" id="{DDA1EEE5-4B3A-33A6-EDAC-01B8C6BE5503}"/>
                </a:ext>
              </a:extLst>
            </p:cNvPr>
            <p:cNvSpPr/>
            <p:nvPr/>
          </p:nvSpPr>
          <p:spPr bwMode="auto">
            <a:xfrm>
              <a:off x="6660232" y="5877272"/>
              <a:ext cx="201622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a:extLst>
                <a:ext uri="{FF2B5EF4-FFF2-40B4-BE49-F238E27FC236}">
                  <a16:creationId xmlns:a16="http://schemas.microsoft.com/office/drawing/2014/main" id="{0231360F-B6B5-7E16-5F54-4CB85EDDD753}"/>
                </a:ext>
              </a:extLst>
            </p:cNvPr>
            <p:cNvSpPr/>
            <p:nvPr/>
          </p:nvSpPr>
          <p:spPr bwMode="auto">
            <a:xfrm>
              <a:off x="6084168" y="2017306"/>
              <a:ext cx="54703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676732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altLang="de-DE"/>
              <a:t>Ultraschall</a:t>
            </a:r>
          </a:p>
        </p:txBody>
      </p:sp>
      <p:pic>
        <p:nvPicPr>
          <p:cNvPr id="36867"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416" y="980728"/>
            <a:ext cx="7298533"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hteck 3"/>
          <p:cNvSpPr>
            <a:spLocks noChangeArrowheads="1"/>
          </p:cNvSpPr>
          <p:nvPr/>
        </p:nvSpPr>
        <p:spPr bwMode="auto">
          <a:xfrm>
            <a:off x="2267744" y="6268318"/>
            <a:ext cx="5003800"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de-DE" sz="1200" dirty="0" err="1">
                <a:solidFill>
                  <a:srgbClr val="00799B"/>
                </a:solidFill>
                <a:cs typeface="Arial" panose="020B0604020202020204" pitchFamily="34" charset="0"/>
              </a:rPr>
              <a:t>Kalantarinia</a:t>
            </a:r>
            <a:r>
              <a:rPr lang="en-US" altLang="de-DE" sz="1200" dirty="0">
                <a:solidFill>
                  <a:srgbClr val="00799B"/>
                </a:solidFill>
                <a:cs typeface="Arial" panose="020B0604020202020204" pitchFamily="34" charset="0"/>
              </a:rPr>
              <a:t> K: </a:t>
            </a:r>
            <a:r>
              <a:rPr lang="en-US" altLang="de-DE" sz="1200" b="1" dirty="0">
                <a:solidFill>
                  <a:srgbClr val="00799B"/>
                </a:solidFill>
                <a:cs typeface="Arial" panose="020B0604020202020204" pitchFamily="34" charset="0"/>
              </a:rPr>
              <a:t> Novel Imaging Techniques in Acute Kidney Injury. </a:t>
            </a:r>
            <a:r>
              <a:rPr lang="de-DE" altLang="de-DE" sz="1200" dirty="0" err="1">
                <a:solidFill>
                  <a:srgbClr val="00799B"/>
                </a:solidFill>
                <a:cs typeface="Arial" panose="020B0604020202020204" pitchFamily="34" charset="0"/>
              </a:rPr>
              <a:t>Curr</a:t>
            </a:r>
            <a:r>
              <a:rPr lang="de-DE" altLang="de-DE" sz="1200" dirty="0">
                <a:solidFill>
                  <a:srgbClr val="00799B"/>
                </a:solidFill>
                <a:cs typeface="Arial" panose="020B0604020202020204" pitchFamily="34" charset="0"/>
              </a:rPr>
              <a:t> Drug Targets. </a:t>
            </a:r>
            <a:r>
              <a:rPr lang="de-DE" altLang="de-DE" sz="1200" dirty="0" err="1">
                <a:solidFill>
                  <a:srgbClr val="00799B"/>
                </a:solidFill>
                <a:cs typeface="Arial" panose="020B0604020202020204" pitchFamily="34" charset="0"/>
              </a:rPr>
              <a:t>Dec</a:t>
            </a:r>
            <a:r>
              <a:rPr lang="de-DE" altLang="de-DE" sz="1200" dirty="0">
                <a:solidFill>
                  <a:srgbClr val="00799B"/>
                </a:solidFill>
                <a:cs typeface="Arial" panose="020B0604020202020204" pitchFamily="34" charset="0"/>
              </a:rPr>
              <a:t> 2009; 10(12): 1184–1189. </a:t>
            </a:r>
          </a:p>
        </p:txBody>
      </p:sp>
    </p:spTree>
    <p:extLst>
      <p:ext uri="{BB962C8B-B14F-4D97-AF65-F5344CB8AC3E}">
        <p14:creationId xmlns:p14="http://schemas.microsoft.com/office/powerpoint/2010/main" val="13497977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D370C1-7FAB-300D-3CD9-D480477D792D}"/>
              </a:ext>
            </a:extLst>
          </p:cNvPr>
          <p:cNvSpPr>
            <a:spLocks noGrp="1"/>
          </p:cNvSpPr>
          <p:nvPr>
            <p:ph type="title"/>
          </p:nvPr>
        </p:nvSpPr>
        <p:spPr/>
        <p:txBody>
          <a:bodyPr/>
          <a:lstStyle/>
          <a:p>
            <a:r>
              <a:rPr lang="de-DE" dirty="0"/>
              <a:t>EBM 32018 </a:t>
            </a:r>
            <a:br>
              <a:rPr lang="de-DE" dirty="0"/>
            </a:br>
            <a:r>
              <a:rPr lang="de-DE" dirty="0"/>
              <a:t>Chronische Niereninsuffizienz </a:t>
            </a:r>
            <a:r>
              <a:rPr lang="de-DE" dirty="0" err="1"/>
              <a:t>eGFR</a:t>
            </a:r>
            <a:r>
              <a:rPr lang="de-DE" dirty="0"/>
              <a:t> &lt; 25 ml/min</a:t>
            </a:r>
          </a:p>
        </p:txBody>
      </p:sp>
      <p:pic>
        <p:nvPicPr>
          <p:cNvPr id="11" name="Grafik 10">
            <a:extLst>
              <a:ext uri="{FF2B5EF4-FFF2-40B4-BE49-F238E27FC236}">
                <a16:creationId xmlns:a16="http://schemas.microsoft.com/office/drawing/2014/main" id="{EA1C5666-2B9D-1540-2E11-BBE0AB1E76EA}"/>
              </a:ext>
            </a:extLst>
          </p:cNvPr>
          <p:cNvPicPr>
            <a:picLocks noChangeAspect="1"/>
          </p:cNvPicPr>
          <p:nvPr/>
        </p:nvPicPr>
        <p:blipFill>
          <a:blip r:embed="rId2"/>
          <a:stretch>
            <a:fillRect/>
          </a:stretch>
        </p:blipFill>
        <p:spPr>
          <a:xfrm>
            <a:off x="35496" y="1620714"/>
            <a:ext cx="9144000" cy="3616572"/>
          </a:xfrm>
          <a:prstGeom prst="rect">
            <a:avLst/>
          </a:prstGeom>
        </p:spPr>
      </p:pic>
    </p:spTree>
    <p:extLst>
      <p:ext uri="{BB962C8B-B14F-4D97-AF65-F5344CB8AC3E}">
        <p14:creationId xmlns:p14="http://schemas.microsoft.com/office/powerpoint/2010/main" val="18128187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276A-23F0-4337-B641-CA60264505C9}"/>
              </a:ext>
            </a:extLst>
          </p:cNvPr>
          <p:cNvSpPr>
            <a:spLocks noGrp="1"/>
          </p:cNvSpPr>
          <p:nvPr>
            <p:ph type="title" idx="4294967295"/>
          </p:nvPr>
        </p:nvSpPr>
        <p:spPr>
          <a:xfrm>
            <a:off x="714810" y="236538"/>
            <a:ext cx="7594462" cy="685800"/>
          </a:xfrm>
        </p:spPr>
        <p:txBody>
          <a:bodyPr/>
          <a:lstStyle/>
          <a:p>
            <a:r>
              <a:rPr lang="en-GB" dirty="0"/>
              <a:t>CKD </a:t>
            </a:r>
            <a:r>
              <a:rPr lang="en-GB" dirty="0" err="1"/>
              <a:t>Stadieneinteilung</a:t>
            </a:r>
            <a:r>
              <a:rPr lang="en-GB" dirty="0"/>
              <a:t> nach KDIGO</a:t>
            </a:r>
            <a:endParaRPr lang="de-DE" dirty="0"/>
          </a:p>
        </p:txBody>
      </p:sp>
      <p:sp>
        <p:nvSpPr>
          <p:cNvPr id="4" name="Foliennummernplatzhalter 3">
            <a:extLst>
              <a:ext uri="{FF2B5EF4-FFF2-40B4-BE49-F238E27FC236}">
                <a16:creationId xmlns:a16="http://schemas.microsoft.com/office/drawing/2014/main" id="{5F01FEF3-0DAA-4905-99D8-028E9CEBF4F8}"/>
              </a:ext>
            </a:extLst>
          </p:cNvPr>
          <p:cNvSpPr>
            <a:spLocks noGrp="1"/>
          </p:cNvSpPr>
          <p:nvPr>
            <p:ph type="sldNum" sz="quarter" idx="12"/>
          </p:nvPr>
        </p:nvSpPr>
        <p:spPr/>
        <p:txBody>
          <a:bodyPr/>
          <a:lstStyle/>
          <a:p>
            <a:endParaRPr lang="en-US" dirty="0"/>
          </a:p>
        </p:txBody>
      </p:sp>
      <p:sp>
        <p:nvSpPr>
          <p:cNvPr id="62" name="Text Placeholder 4">
            <a:extLst>
              <a:ext uri="{FF2B5EF4-FFF2-40B4-BE49-F238E27FC236}">
                <a16:creationId xmlns:a16="http://schemas.microsoft.com/office/drawing/2014/main" id="{4D1B8F38-6FFC-4027-A742-E46551E38BB1}"/>
              </a:ext>
            </a:extLst>
          </p:cNvPr>
          <p:cNvSpPr txBox="1">
            <a:spLocks/>
          </p:cNvSpPr>
          <p:nvPr/>
        </p:nvSpPr>
        <p:spPr>
          <a:xfrm>
            <a:off x="339209" y="5211615"/>
            <a:ext cx="7139277"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300"/>
              </a:spcAft>
              <a:buClr>
                <a:srgbClr val="AD1AAC"/>
              </a:buClr>
              <a:defRPr/>
            </a:pPr>
            <a:r>
              <a:rPr lang="en-GB" sz="600" b="0" dirty="0"/>
              <a:t>A, albuminuria; ACR, albumin to creatinine ratio; AER, albumin excretion rate; AKI, acute kidney injury; CKD, chronic kidney disease; G, grade; GFR, glomerular filtration rate; </a:t>
            </a:r>
            <a:r>
              <a:rPr lang="en-US" sz="600" b="0" dirty="0"/>
              <a:t>KDIGO</a:t>
            </a:r>
            <a:r>
              <a:rPr lang="en-US" sz="100" dirty="0"/>
              <a:t>,</a:t>
            </a:r>
            <a:r>
              <a:rPr lang="en-US" sz="600" b="0" dirty="0"/>
              <a:t> </a:t>
            </a:r>
            <a:r>
              <a:rPr lang="en-GB" sz="600" b="0" dirty="0"/>
              <a:t>Kidney Disease: Improving Global Outcomes;</a:t>
            </a:r>
            <a:r>
              <a:rPr lang="en-US" sz="600" b="0" dirty="0"/>
              <a:t> </a:t>
            </a:r>
            <a:r>
              <a:rPr lang="en-GB" sz="600" b="0" dirty="0"/>
              <a:t>PCR, protein to creatinine ratio; PER, protein excretion rate; RRT, renal replacement therapy </a:t>
            </a:r>
            <a:br>
              <a:rPr lang="en-GB" sz="600" b="0" dirty="0"/>
            </a:br>
            <a:r>
              <a:rPr lang="en-GB" sz="600" b="0" dirty="0"/>
              <a:t>*Referring clinicians may wish to discuss with their nephrology service, depending on local arrangements regarding monitoring or referring</a:t>
            </a:r>
            <a:endParaRPr lang="en-GB" sz="600" b="0" u="sng" dirty="0"/>
          </a:p>
          <a:p>
            <a:pPr defTabSz="457189" fontAlgn="auto">
              <a:lnSpc>
                <a:spcPct val="100000"/>
              </a:lnSpc>
              <a:spcBef>
                <a:spcPts val="0"/>
              </a:spcBef>
              <a:spcAft>
                <a:spcPts val="300"/>
              </a:spcAft>
              <a:buClr>
                <a:srgbClr val="AD1AAC"/>
              </a:buClr>
              <a:defRPr/>
            </a:pPr>
            <a:r>
              <a:rPr lang="en-US" sz="600" b="0" dirty="0"/>
              <a:t>1. </a:t>
            </a:r>
            <a:r>
              <a:rPr lang="en-GB" sz="600" b="0" dirty="0"/>
              <a:t>Kidney Disease: Improving Global Outcomes (KDIGO). </a:t>
            </a:r>
            <a:r>
              <a:rPr lang="en-GB" sz="600" b="0" i="1" dirty="0"/>
              <a:t>Kidney Int Suppl </a:t>
            </a:r>
            <a:r>
              <a:rPr lang="en-GB" sz="600" b="0" dirty="0"/>
              <a:t>2013; 3:112–119.</a:t>
            </a:r>
          </a:p>
        </p:txBody>
      </p:sp>
      <p:graphicFrame>
        <p:nvGraphicFramePr>
          <p:cNvPr id="7" name="Table 6">
            <a:extLst>
              <a:ext uri="{FF2B5EF4-FFF2-40B4-BE49-F238E27FC236}">
                <a16:creationId xmlns:a16="http://schemas.microsoft.com/office/drawing/2014/main" id="{40BB823F-1CDB-4374-9487-D3D21FC9CB78}"/>
              </a:ext>
            </a:extLst>
          </p:cNvPr>
          <p:cNvGraphicFramePr>
            <a:graphicFrameLocks noGrp="1"/>
          </p:cNvGraphicFramePr>
          <p:nvPr/>
        </p:nvGraphicFramePr>
        <p:xfrm>
          <a:off x="5087679" y="2030666"/>
          <a:ext cx="3717118" cy="3114324"/>
        </p:xfrm>
        <a:graphic>
          <a:graphicData uri="http://schemas.openxmlformats.org/drawingml/2006/table">
            <a:tbl>
              <a:tblPr firstRow="1" bandRow="1"/>
              <a:tblGrid>
                <a:gridCol w="376949">
                  <a:extLst>
                    <a:ext uri="{9D8B030D-6E8A-4147-A177-3AD203B41FA5}">
                      <a16:colId xmlns:a16="http://schemas.microsoft.com/office/drawing/2014/main" val="2792526677"/>
                    </a:ext>
                  </a:extLst>
                </a:gridCol>
                <a:gridCol w="326572">
                  <a:extLst>
                    <a:ext uri="{9D8B030D-6E8A-4147-A177-3AD203B41FA5}">
                      <a16:colId xmlns:a16="http://schemas.microsoft.com/office/drawing/2014/main" val="1870985000"/>
                    </a:ext>
                  </a:extLst>
                </a:gridCol>
                <a:gridCol w="889529">
                  <a:extLst>
                    <a:ext uri="{9D8B030D-6E8A-4147-A177-3AD203B41FA5}">
                      <a16:colId xmlns:a16="http://schemas.microsoft.com/office/drawing/2014/main" val="1246724362"/>
                    </a:ext>
                  </a:extLst>
                </a:gridCol>
                <a:gridCol w="531017">
                  <a:extLst>
                    <a:ext uri="{9D8B030D-6E8A-4147-A177-3AD203B41FA5}">
                      <a16:colId xmlns:a16="http://schemas.microsoft.com/office/drawing/2014/main" val="1845423626"/>
                    </a:ext>
                  </a:extLst>
                </a:gridCol>
                <a:gridCol w="531017">
                  <a:extLst>
                    <a:ext uri="{9D8B030D-6E8A-4147-A177-3AD203B41FA5}">
                      <a16:colId xmlns:a16="http://schemas.microsoft.com/office/drawing/2014/main" val="3760668052"/>
                    </a:ext>
                  </a:extLst>
                </a:gridCol>
                <a:gridCol w="531017">
                  <a:extLst>
                    <a:ext uri="{9D8B030D-6E8A-4147-A177-3AD203B41FA5}">
                      <a16:colId xmlns:a16="http://schemas.microsoft.com/office/drawing/2014/main" val="856207411"/>
                    </a:ext>
                  </a:extLst>
                </a:gridCol>
                <a:gridCol w="531017">
                  <a:extLst>
                    <a:ext uri="{9D8B030D-6E8A-4147-A177-3AD203B41FA5}">
                      <a16:colId xmlns:a16="http://schemas.microsoft.com/office/drawing/2014/main" val="1058661356"/>
                    </a:ext>
                  </a:extLst>
                </a:gridCol>
              </a:tblGrid>
              <a:tr h="330776">
                <a:tc rowSpan="4"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100" dirty="0">
                          <a:solidFill>
                            <a:schemeClr val="accent6"/>
                          </a:solidFill>
                        </a:rPr>
                        <a:t>KDIGO referral guidelines </a:t>
                      </a:r>
                      <a:br>
                        <a:rPr lang="en-GB" sz="1100" dirty="0">
                          <a:solidFill>
                            <a:schemeClr val="accent6"/>
                          </a:solidFill>
                        </a:rPr>
                      </a:br>
                      <a:r>
                        <a:rPr lang="en-GB" sz="1100" dirty="0">
                          <a:solidFill>
                            <a:schemeClr val="accent6"/>
                          </a:solidFill>
                        </a:rPr>
                        <a:t>for prevention of progression of CKD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600" dirty="0">
                          <a:solidFill>
                            <a:schemeClr val="tx2"/>
                          </a:solidFill>
                        </a:rPr>
                        <a:t>Persistent albuminuria categories</a:t>
                      </a:r>
                    </a:p>
                    <a:p>
                      <a:pPr algn="ctr"/>
                      <a:r>
                        <a:rPr lang="en-GB" sz="600" dirty="0">
                          <a:solidFill>
                            <a:schemeClr val="tx2"/>
                          </a:solidFill>
                        </a:rPr>
                        <a:t>description and range:</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326013"/>
                  </a:ext>
                </a:extLst>
              </a:tr>
              <a:tr h="194411">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A1</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A2</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A3</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975783241"/>
                  </a:ext>
                </a:extLst>
              </a:tr>
              <a:tr h="348739">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Normal </a:t>
                      </a:r>
                      <a:br>
                        <a:rPr lang="en-GB" sz="600" dirty="0">
                          <a:solidFill>
                            <a:schemeClr val="tx2"/>
                          </a:solidFill>
                        </a:rPr>
                      </a:br>
                      <a:r>
                        <a:rPr lang="en-GB" sz="600" dirty="0">
                          <a:solidFill>
                            <a:schemeClr val="tx2"/>
                          </a:solidFill>
                        </a:rPr>
                        <a:t>to mildly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Moderately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Severely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58775904"/>
                  </a:ext>
                </a:extLst>
              </a:tr>
              <a:tr h="255742">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&lt;30 mg/g</a:t>
                      </a:r>
                    </a:p>
                    <a:p>
                      <a:pPr algn="ctr"/>
                      <a:r>
                        <a:rPr lang="en-GB" sz="600" dirty="0">
                          <a:solidFill>
                            <a:schemeClr val="tx2"/>
                          </a:solidFill>
                        </a:rPr>
                        <a:t>&lt;3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30–300 mg/g</a:t>
                      </a:r>
                    </a:p>
                    <a:p>
                      <a:pPr algn="ctr"/>
                      <a:r>
                        <a:rPr lang="en-GB" sz="600" dirty="0">
                          <a:solidFill>
                            <a:schemeClr val="tx2"/>
                          </a:solidFill>
                        </a:rPr>
                        <a:t>3–30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&gt;300 mg/g</a:t>
                      </a:r>
                    </a:p>
                    <a:p>
                      <a:pPr algn="ctr"/>
                      <a:r>
                        <a:rPr lang="en-GB" sz="600" dirty="0">
                          <a:solidFill>
                            <a:schemeClr val="tx2"/>
                          </a:solidFill>
                        </a:rPr>
                        <a:t>&gt;30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03600788"/>
                  </a:ext>
                </a:extLst>
              </a:tr>
              <a:tr h="33077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GFR categories (mL/min/1.73 m</a:t>
                      </a:r>
                      <a:r>
                        <a:rPr lang="en-GB" sz="600" b="1" baseline="30000" dirty="0">
                          <a:solidFill>
                            <a:schemeClr val="tx2"/>
                          </a:solidFill>
                        </a:rPr>
                        <a:t>2</a:t>
                      </a:r>
                      <a:r>
                        <a:rPr lang="en-GB" sz="600" b="1" baseline="0" dirty="0">
                          <a:solidFill>
                            <a:schemeClr val="tx2"/>
                          </a:solidFill>
                        </a:rPr>
                        <a:t>):</a:t>
                      </a:r>
                      <a:endParaRPr lang="en-GB" sz="600" b="1" baseline="30000" dirty="0">
                        <a:solidFill>
                          <a:schemeClr val="tx2"/>
                        </a:solidFill>
                      </a:endParaRPr>
                    </a:p>
                    <a:p>
                      <a:pPr algn="ctr"/>
                      <a:r>
                        <a:rPr lang="en-GB" sz="600" b="1" baseline="0" dirty="0">
                          <a:solidFill>
                            <a:schemeClr val="tx2"/>
                          </a:solidFill>
                        </a:rPr>
                        <a:t>description and range</a:t>
                      </a:r>
                    </a:p>
                  </a:txBody>
                  <a:tcPr marL="68580" marR="68580" marT="34290" marB="34290" vert="vert27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G1</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Normal or high</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u="sng" dirty="0">
                          <a:solidFill>
                            <a:schemeClr val="tx2"/>
                          </a:solidFill>
                        </a:rPr>
                        <a:t>&gt;</a:t>
                      </a:r>
                      <a:r>
                        <a:rPr lang="en-GB" sz="600" dirty="0">
                          <a:solidFill>
                            <a:schemeClr val="tx2"/>
                          </a:solidFill>
                        </a:rPr>
                        <a:t>90</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52713177"/>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G2</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Mildly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60–89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820282138"/>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G3a</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Mildly to moderately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45–59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81432308"/>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G3b</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Moderately to severely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30–44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484015806"/>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Severely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15–29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68488860"/>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Kidney failure</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&lt;15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24862879"/>
                  </a:ext>
                </a:extLst>
              </a:tr>
            </a:tbl>
          </a:graphicData>
        </a:graphic>
      </p:graphicFrame>
      <p:sp>
        <p:nvSpPr>
          <p:cNvPr id="8" name="Rechteck 7">
            <a:extLst>
              <a:ext uri="{FF2B5EF4-FFF2-40B4-BE49-F238E27FC236}">
                <a16:creationId xmlns:a16="http://schemas.microsoft.com/office/drawing/2014/main" id="{9ACBC1D8-D7C7-4D11-AC9B-2622711607B2}"/>
              </a:ext>
            </a:extLst>
          </p:cNvPr>
          <p:cNvSpPr/>
          <p:nvPr/>
        </p:nvSpPr>
        <p:spPr>
          <a:xfrm>
            <a:off x="566835" y="2585392"/>
            <a:ext cx="376354" cy="345062"/>
          </a:xfrm>
          <a:prstGeom prst="rect">
            <a:avLst/>
          </a:prstGeom>
          <a:solidFill>
            <a:srgbClr val="43B02A"/>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a:solidFill>
                <a:srgbClr val="FFFFFF"/>
              </a:solidFill>
              <a:latin typeface="Arial" panose="020B0604020202020204"/>
            </a:endParaRPr>
          </a:p>
        </p:txBody>
      </p:sp>
      <p:sp>
        <p:nvSpPr>
          <p:cNvPr id="9" name="Textfeld 8">
            <a:extLst>
              <a:ext uri="{FF2B5EF4-FFF2-40B4-BE49-F238E27FC236}">
                <a16:creationId xmlns:a16="http://schemas.microsoft.com/office/drawing/2014/main" id="{3C6BE1CF-D031-4134-93A2-C61CE55E1FAB}"/>
              </a:ext>
            </a:extLst>
          </p:cNvPr>
          <p:cNvSpPr txBox="1"/>
          <p:nvPr/>
        </p:nvSpPr>
        <p:spPr>
          <a:xfrm>
            <a:off x="1170814" y="2529436"/>
            <a:ext cx="3855599" cy="646331"/>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Geringes Risiko, wenn keine anderen Zeichen einer Nierenerkrankung und keine bekannte chronische Niereninsuffizienz vorliegen</a:t>
            </a:r>
          </a:p>
        </p:txBody>
      </p:sp>
      <p:sp>
        <p:nvSpPr>
          <p:cNvPr id="10" name="Textfeld 9">
            <a:extLst>
              <a:ext uri="{FF2B5EF4-FFF2-40B4-BE49-F238E27FC236}">
                <a16:creationId xmlns:a16="http://schemas.microsoft.com/office/drawing/2014/main" id="{F8028A98-4F6B-4553-9D7B-6B787D151117}"/>
              </a:ext>
            </a:extLst>
          </p:cNvPr>
          <p:cNvSpPr txBox="1"/>
          <p:nvPr/>
        </p:nvSpPr>
        <p:spPr>
          <a:xfrm>
            <a:off x="379113" y="2047689"/>
            <a:ext cx="4273706" cy="369332"/>
          </a:xfrm>
          <a:prstGeom prst="rect">
            <a:avLst/>
          </a:prstGeom>
          <a:noFill/>
        </p:spPr>
        <p:txBody>
          <a:bodyPr wrap="square" rtlCol="0">
            <a:spAutoFit/>
          </a:bodyPr>
          <a:lstStyle/>
          <a:p>
            <a:pPr defTabSz="457189" fontAlgn="auto">
              <a:lnSpc>
                <a:spcPct val="100000"/>
              </a:lnSpc>
              <a:spcBef>
                <a:spcPts val="0"/>
              </a:spcBef>
              <a:spcAft>
                <a:spcPts val="0"/>
              </a:spcAft>
              <a:defRPr/>
            </a:pPr>
            <a:r>
              <a:rPr lang="de-DE" kern="0" dirty="0">
                <a:solidFill>
                  <a:srgbClr val="000000"/>
                </a:solidFill>
              </a:rPr>
              <a:t>Risiko für progredientes Nierenversagen</a:t>
            </a:r>
          </a:p>
        </p:txBody>
      </p:sp>
      <p:sp>
        <p:nvSpPr>
          <p:cNvPr id="11" name="Rechteck 10">
            <a:extLst>
              <a:ext uri="{FF2B5EF4-FFF2-40B4-BE49-F238E27FC236}">
                <a16:creationId xmlns:a16="http://schemas.microsoft.com/office/drawing/2014/main" id="{18AF76F0-574C-4BAC-9DDC-AB0767C7DC17}"/>
              </a:ext>
            </a:extLst>
          </p:cNvPr>
          <p:cNvSpPr/>
          <p:nvPr/>
        </p:nvSpPr>
        <p:spPr>
          <a:xfrm>
            <a:off x="575980" y="3582486"/>
            <a:ext cx="376354" cy="345062"/>
          </a:xfrm>
          <a:prstGeom prst="rect">
            <a:avLst/>
          </a:prstGeom>
          <a:solidFill>
            <a:srgbClr val="FFFF99"/>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2" name="Rechteck 11">
            <a:extLst>
              <a:ext uri="{FF2B5EF4-FFF2-40B4-BE49-F238E27FC236}">
                <a16:creationId xmlns:a16="http://schemas.microsoft.com/office/drawing/2014/main" id="{09470C39-D9CD-4B22-A3EF-4DDFDA7864AA}"/>
              </a:ext>
            </a:extLst>
          </p:cNvPr>
          <p:cNvSpPr/>
          <p:nvPr/>
        </p:nvSpPr>
        <p:spPr>
          <a:xfrm>
            <a:off x="575980" y="3887104"/>
            <a:ext cx="376354" cy="345062"/>
          </a:xfrm>
          <a:prstGeom prst="rect">
            <a:avLst/>
          </a:prstGeom>
          <a:solidFill>
            <a:srgbClr val="FFC000"/>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3" name="Rechteck 12">
            <a:extLst>
              <a:ext uri="{FF2B5EF4-FFF2-40B4-BE49-F238E27FC236}">
                <a16:creationId xmlns:a16="http://schemas.microsoft.com/office/drawing/2014/main" id="{9D77B3C7-2923-4E5A-BC0B-0193707B4DEC}"/>
              </a:ext>
            </a:extLst>
          </p:cNvPr>
          <p:cNvSpPr/>
          <p:nvPr/>
        </p:nvSpPr>
        <p:spPr>
          <a:xfrm>
            <a:off x="575980" y="4233648"/>
            <a:ext cx="376354" cy="345062"/>
          </a:xfrm>
          <a:prstGeom prst="rect">
            <a:avLst/>
          </a:prstGeom>
          <a:solidFill>
            <a:srgbClr val="FF0000"/>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4" name="Textfeld 13">
            <a:extLst>
              <a:ext uri="{FF2B5EF4-FFF2-40B4-BE49-F238E27FC236}">
                <a16:creationId xmlns:a16="http://schemas.microsoft.com/office/drawing/2014/main" id="{91E94FBE-65F1-415E-AB61-383A03366F47}"/>
              </a:ext>
            </a:extLst>
          </p:cNvPr>
          <p:cNvSpPr txBox="1"/>
          <p:nvPr/>
        </p:nvSpPr>
        <p:spPr>
          <a:xfrm>
            <a:off x="1170814" y="3617357"/>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Mäßig erhöhtes Risiko</a:t>
            </a:r>
          </a:p>
        </p:txBody>
      </p:sp>
      <p:sp>
        <p:nvSpPr>
          <p:cNvPr id="15" name="Textfeld 14">
            <a:extLst>
              <a:ext uri="{FF2B5EF4-FFF2-40B4-BE49-F238E27FC236}">
                <a16:creationId xmlns:a16="http://schemas.microsoft.com/office/drawing/2014/main" id="{96233B14-F7D7-40B7-A880-99D694B2DD0F}"/>
              </a:ext>
            </a:extLst>
          </p:cNvPr>
          <p:cNvSpPr txBox="1"/>
          <p:nvPr/>
        </p:nvSpPr>
        <p:spPr>
          <a:xfrm>
            <a:off x="1170814" y="3942616"/>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Hohes Risiko</a:t>
            </a:r>
          </a:p>
        </p:txBody>
      </p:sp>
      <p:sp>
        <p:nvSpPr>
          <p:cNvPr id="16" name="Textfeld 15">
            <a:extLst>
              <a:ext uri="{FF2B5EF4-FFF2-40B4-BE49-F238E27FC236}">
                <a16:creationId xmlns:a16="http://schemas.microsoft.com/office/drawing/2014/main" id="{1916A374-B380-4AE6-87C7-4C3FD7DEED88}"/>
              </a:ext>
            </a:extLst>
          </p:cNvPr>
          <p:cNvSpPr txBox="1"/>
          <p:nvPr/>
        </p:nvSpPr>
        <p:spPr>
          <a:xfrm>
            <a:off x="1189169" y="4295948"/>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Sehr hohes Risiko</a:t>
            </a:r>
          </a:p>
        </p:txBody>
      </p:sp>
    </p:spTree>
    <p:extLst>
      <p:ext uri="{BB962C8B-B14F-4D97-AF65-F5344CB8AC3E}">
        <p14:creationId xmlns:p14="http://schemas.microsoft.com/office/powerpoint/2010/main" val="4044874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lnSpc>
                <a:spcPct val="150000"/>
              </a:lnSpc>
            </a:pPr>
            <a:r>
              <a:rPr lang="de-DE" sz="2000" dirty="0">
                <a:latin typeface="Century Gothic" pitchFamily="34" charset="0"/>
              </a:rPr>
              <a:t>Offenlegung von Interessenkonflikten </a:t>
            </a:r>
            <a:br>
              <a:rPr lang="de-DE" sz="2000" dirty="0">
                <a:latin typeface="Century Gothic" pitchFamily="34" charset="0"/>
              </a:rPr>
            </a:br>
            <a:r>
              <a:rPr lang="de-DE" sz="2000" dirty="0">
                <a:latin typeface="Century Gothic" pitchFamily="34" charset="0"/>
              </a:rPr>
              <a:t>Carsten Hafer</a:t>
            </a:r>
            <a:endParaRPr lang="de-DE" sz="2000" dirty="0"/>
          </a:p>
        </p:txBody>
      </p:sp>
      <p:sp>
        <p:nvSpPr>
          <p:cNvPr id="5" name="Inhaltsplatzhalter 4"/>
          <p:cNvSpPr>
            <a:spLocks noGrp="1"/>
          </p:cNvSpPr>
          <p:nvPr>
            <p:ph idx="1"/>
          </p:nvPr>
        </p:nvSpPr>
        <p:spPr/>
        <p:txBody>
          <a:bodyPr>
            <a:normAutofit/>
          </a:bodyPr>
          <a:lstStyle/>
          <a:p>
            <a:pPr>
              <a:lnSpc>
                <a:spcPct val="120000"/>
              </a:lnSpc>
            </a:pPr>
            <a:r>
              <a:rPr lang="de-DE" dirty="0">
                <a:latin typeface="Century Gothic" pitchFamily="34" charset="0"/>
                <a:cs typeface="Arial" pitchFamily="34" charset="0"/>
              </a:rPr>
              <a:t>Meine Interessenkonflikte innerhalb der letzten 12 Monate: </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Astra </a:t>
            </a:r>
            <a:r>
              <a:rPr lang="de-DE" sz="2000" b="1" dirty="0" err="1">
                <a:latin typeface="Century Gothic" pitchFamily="34" charset="0"/>
                <a:cs typeface="Arial" pitchFamily="34" charset="0"/>
              </a:rPr>
              <a:t>Zeneca</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Astellas</a:t>
            </a:r>
          </a:p>
          <a:p>
            <a:pPr marL="342900" indent="-342900">
              <a:lnSpc>
                <a:spcPct val="170000"/>
              </a:lnSpc>
              <a:buFontTx/>
              <a:buChar char="-"/>
            </a:pPr>
            <a:r>
              <a:rPr lang="de-DE" sz="2000" b="1" dirty="0">
                <a:latin typeface="Century Gothic" pitchFamily="34" charset="0"/>
                <a:cs typeface="Arial" pitchFamily="34" charset="0"/>
              </a:rPr>
              <a:t>Vifor </a:t>
            </a:r>
            <a:r>
              <a:rPr lang="de-DE" sz="2000" b="1" dirty="0" err="1">
                <a:latin typeface="Century Gothic" pitchFamily="34" charset="0"/>
                <a:cs typeface="Arial" pitchFamily="34" charset="0"/>
              </a:rPr>
              <a:t>Pharma</a:t>
            </a:r>
            <a:r>
              <a:rPr lang="de-DE" sz="2000" b="1" dirty="0">
                <a:latin typeface="Century Gothic" pitchFamily="34" charset="0"/>
                <a:cs typeface="Arial" pitchFamily="34" charset="0"/>
              </a:rPr>
              <a:t>  </a:t>
            </a:r>
          </a:p>
          <a:p>
            <a:pPr marL="342900" indent="-342900">
              <a:lnSpc>
                <a:spcPct val="170000"/>
              </a:lnSpc>
              <a:buFontTx/>
              <a:buChar char="-"/>
            </a:pPr>
            <a:r>
              <a:rPr lang="de-DE" sz="2000" b="1" dirty="0">
                <a:latin typeface="Century Gothic" pitchFamily="34" charset="0"/>
                <a:cs typeface="Arial" pitchFamily="34" charset="0"/>
              </a:rPr>
              <a:t>Fresenius Medical Care</a:t>
            </a:r>
          </a:p>
          <a:p>
            <a:pPr>
              <a:lnSpc>
                <a:spcPct val="170000"/>
              </a:lnSpc>
            </a:pPr>
            <a:r>
              <a:rPr lang="de-DE" dirty="0">
                <a:latin typeface="Century Gothic" pitchFamily="34" charset="0"/>
                <a:cs typeface="Arial" pitchFamily="34" charset="0"/>
                <a:sym typeface="Wingdings"/>
              </a:rPr>
              <a:t> </a:t>
            </a:r>
            <a:r>
              <a:rPr lang="de-DE" dirty="0">
                <a:latin typeface="Century Gothic" pitchFamily="34" charset="0"/>
                <a:cs typeface="Arial" pitchFamily="34" charset="0"/>
              </a:rPr>
              <a:t>Honorare für Vortrags- und/ oder Beratertätigkeiten</a:t>
            </a:r>
            <a:r>
              <a:rPr lang="de-DE" dirty="0">
                <a:latin typeface="Century Gothic" pitchFamily="34" charset="0"/>
                <a:cs typeface="Arial" pitchFamily="34" charset="0"/>
                <a:sym typeface="Symbol"/>
              </a:rPr>
              <a:t>		</a:t>
            </a:r>
            <a:endParaRPr lang="de-DE" dirty="0">
              <a:latin typeface="Century Gothic" pitchFamily="34" charset="0"/>
              <a:cs typeface="Arial" pitchFamily="34" charset="0"/>
            </a:endParaRPr>
          </a:p>
          <a:p>
            <a:pPr>
              <a:lnSpc>
                <a:spcPct val="170000"/>
              </a:lnSpc>
            </a:pPr>
            <a:endParaRPr lang="de-DE" dirty="0">
              <a:latin typeface="Century Gothic" pitchFamily="34" charset="0"/>
              <a:cs typeface="Arial" pitchFamily="34" charset="0"/>
            </a:endParaRPr>
          </a:p>
          <a:p>
            <a:endParaRPr lang="de-DE" dirty="0"/>
          </a:p>
        </p:txBody>
      </p:sp>
      <p:sp>
        <p:nvSpPr>
          <p:cNvPr id="7" name="Textfeld 6">
            <a:extLst>
              <a:ext uri="{FF2B5EF4-FFF2-40B4-BE49-F238E27FC236}">
                <a16:creationId xmlns:a16="http://schemas.microsoft.com/office/drawing/2014/main" id="{10FC4F98-43D1-4DB8-BBD7-EF5FDDEB0726}"/>
              </a:ext>
            </a:extLst>
          </p:cNvPr>
          <p:cNvSpPr txBox="1"/>
          <p:nvPr/>
        </p:nvSpPr>
        <p:spPr>
          <a:xfrm>
            <a:off x="539552" y="5366539"/>
            <a:ext cx="7494314" cy="835613"/>
          </a:xfrm>
          <a:prstGeom prst="rect">
            <a:avLst/>
          </a:prstGeom>
          <a:noFill/>
        </p:spPr>
        <p:txBody>
          <a:bodyPr wrap="square">
            <a:spAutoFit/>
          </a:bodyPr>
          <a:lstStyle/>
          <a:p>
            <a:r>
              <a:rPr lang="de-DE" sz="2000" b="1" dirty="0"/>
              <a:t>Fragen</a:t>
            </a:r>
            <a:r>
              <a:rPr lang="de-DE" sz="2000" dirty="0"/>
              <a:t> ?? </a:t>
            </a:r>
            <a:r>
              <a:rPr lang="de-DE" sz="2000" dirty="0">
                <a:sym typeface="Wingdings" panose="05000000000000000000" pitchFamily="2" charset="2"/>
              </a:rPr>
              <a:t> 	</a:t>
            </a:r>
            <a:r>
              <a:rPr lang="de-DE" sz="2000" b="1" dirty="0">
                <a:solidFill>
                  <a:schemeClr val="accent1"/>
                </a:solidFill>
              </a:rPr>
              <a:t>Post@CarstenHafer.de</a:t>
            </a:r>
          </a:p>
          <a:p>
            <a:r>
              <a:rPr lang="de-DE" sz="2000" b="1" dirty="0"/>
              <a:t>Vortrag</a:t>
            </a:r>
            <a:r>
              <a:rPr lang="de-DE" sz="2000" dirty="0"/>
              <a:t>  </a:t>
            </a:r>
            <a:r>
              <a:rPr lang="de-DE" sz="2000" dirty="0">
                <a:sym typeface="Wingdings" panose="05000000000000000000" pitchFamily="2" charset="2"/>
              </a:rPr>
              <a:t> 	</a:t>
            </a:r>
            <a:r>
              <a:rPr lang="de-DE" sz="2000" b="1" dirty="0">
                <a:solidFill>
                  <a:schemeClr val="accent1"/>
                </a:solidFill>
              </a:rPr>
              <a:t>praxis-kattenbuehl.de/downloads</a:t>
            </a:r>
          </a:p>
        </p:txBody>
      </p:sp>
    </p:spTree>
    <p:extLst>
      <p:ext uri="{BB962C8B-B14F-4D97-AF65-F5344CB8AC3E}">
        <p14:creationId xmlns:p14="http://schemas.microsoft.com/office/powerpoint/2010/main" val="46661923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71A223A-A381-2954-D257-2E4FAF06013D}"/>
              </a:ext>
            </a:extLst>
          </p:cNvPr>
          <p:cNvPicPr>
            <a:picLocks noGrp="1" noChangeAspect="1"/>
          </p:cNvPicPr>
          <p:nvPr>
            <p:ph idx="1"/>
          </p:nvPr>
        </p:nvPicPr>
        <p:blipFill rotWithShape="1">
          <a:blip r:embed="rId2"/>
          <a:srcRect b="8707"/>
          <a:stretch/>
        </p:blipFill>
        <p:spPr>
          <a:xfrm>
            <a:off x="754856" y="1491208"/>
            <a:ext cx="7553624" cy="3810000"/>
          </a:xfrm>
          <a:noFill/>
        </p:spPr>
      </p:pic>
      <p:sp>
        <p:nvSpPr>
          <p:cNvPr id="10" name="Title 2">
            <a:extLst>
              <a:ext uri="{FF2B5EF4-FFF2-40B4-BE49-F238E27FC236}">
                <a16:creationId xmlns:a16="http://schemas.microsoft.com/office/drawing/2014/main" id="{D727DCE9-9355-A0F2-31A2-CE70031F26BA}"/>
              </a:ext>
            </a:extLst>
          </p:cNvPr>
          <p:cNvSpPr>
            <a:spLocks noGrp="1"/>
          </p:cNvSpPr>
          <p:nvPr>
            <p:ph type="title"/>
          </p:nvPr>
        </p:nvSpPr>
        <p:spPr>
          <a:xfrm>
            <a:off x="750094" y="236538"/>
            <a:ext cx="7559178" cy="685800"/>
          </a:xfrm>
        </p:spPr>
        <p:txBody>
          <a:bodyPr/>
          <a:lstStyle/>
          <a:p>
            <a:endParaRPr lang="en-US"/>
          </a:p>
        </p:txBody>
      </p:sp>
    </p:spTree>
    <p:extLst>
      <p:ext uri="{BB962C8B-B14F-4D97-AF65-F5344CB8AC3E}">
        <p14:creationId xmlns:p14="http://schemas.microsoft.com/office/powerpoint/2010/main" val="246974260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276A-23F0-4337-B641-CA60264505C9}"/>
              </a:ext>
            </a:extLst>
          </p:cNvPr>
          <p:cNvSpPr>
            <a:spLocks noGrp="1"/>
          </p:cNvSpPr>
          <p:nvPr>
            <p:ph type="title" idx="4294967295"/>
          </p:nvPr>
        </p:nvSpPr>
        <p:spPr>
          <a:xfrm>
            <a:off x="714810" y="236538"/>
            <a:ext cx="7594462" cy="685800"/>
          </a:xfrm>
        </p:spPr>
        <p:txBody>
          <a:bodyPr/>
          <a:lstStyle/>
          <a:p>
            <a:r>
              <a:rPr lang="de-de" sz="1800" dirty="0"/>
              <a:t>KDIGO-Leitlinien für die Überweisung an einen Spezialisten</a:t>
            </a:r>
            <a:r>
              <a:rPr lang="de-de" sz="1800" baseline="30000" dirty="0"/>
              <a:t>1</a:t>
            </a:r>
            <a:endParaRPr lang="de-DE" dirty="0"/>
          </a:p>
        </p:txBody>
      </p:sp>
      <p:sp>
        <p:nvSpPr>
          <p:cNvPr id="4" name="Foliennummernplatzhalter 3">
            <a:extLst>
              <a:ext uri="{FF2B5EF4-FFF2-40B4-BE49-F238E27FC236}">
                <a16:creationId xmlns:a16="http://schemas.microsoft.com/office/drawing/2014/main" id="{5F01FEF3-0DAA-4905-99D8-028E9CEBF4F8}"/>
              </a:ext>
            </a:extLst>
          </p:cNvPr>
          <p:cNvSpPr>
            <a:spLocks noGrp="1"/>
          </p:cNvSpPr>
          <p:nvPr>
            <p:ph type="sldNum" sz="quarter" idx="12"/>
          </p:nvPr>
        </p:nvSpPr>
        <p:spPr/>
        <p:txBody>
          <a:bodyPr/>
          <a:lstStyle/>
          <a:p>
            <a:endParaRPr lang="en-US" dirty="0"/>
          </a:p>
        </p:txBody>
      </p:sp>
      <p:sp>
        <p:nvSpPr>
          <p:cNvPr id="62" name="Text Placeholder 4">
            <a:extLst>
              <a:ext uri="{FF2B5EF4-FFF2-40B4-BE49-F238E27FC236}">
                <a16:creationId xmlns:a16="http://schemas.microsoft.com/office/drawing/2014/main" id="{4D1B8F38-6FFC-4027-A742-E46551E38BB1}"/>
              </a:ext>
            </a:extLst>
          </p:cNvPr>
          <p:cNvSpPr txBox="1">
            <a:spLocks/>
          </p:cNvSpPr>
          <p:nvPr/>
        </p:nvSpPr>
        <p:spPr>
          <a:xfrm>
            <a:off x="339209" y="5211615"/>
            <a:ext cx="7139277"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300"/>
              </a:spcAft>
              <a:buClr>
                <a:srgbClr val="AD1AAC"/>
              </a:buClr>
              <a:defRPr/>
            </a:pPr>
            <a:r>
              <a:rPr lang="de-DE" sz="600" b="0" dirty="0"/>
              <a:t>A, Albuminurie; ACR, Albumin-Kreatinin-Verhältnis; AER, </a:t>
            </a:r>
            <a:r>
              <a:rPr lang="de-DE" sz="600" b="0" dirty="0" err="1"/>
              <a:t>Albuminausscheidungsrate</a:t>
            </a:r>
            <a:r>
              <a:rPr lang="de-DE" sz="600" b="0" dirty="0"/>
              <a:t>; AKI, akutes Nierenversagen; CKD, chronische Nierenerkrankung; G, Grad; GFR, glomeruläre Filtrationsrate; KDIGO</a:t>
            </a:r>
            <a:r>
              <a:rPr lang="de-DE" sz="100" dirty="0"/>
              <a:t>,</a:t>
            </a:r>
            <a:r>
              <a:rPr lang="de-DE" sz="600" b="0" dirty="0"/>
              <a:t> Nierenerkrankung: Improving Global Outcomes; PCR, Protein-zu-Kreatinin-Verhältnis; PER, Proteinausscheidungsrate; NET, Nierenersatztherapie</a:t>
            </a:r>
            <a:br>
              <a:rPr lang="de-DE" sz="100" dirty="0"/>
            </a:br>
            <a:r>
              <a:rPr lang="de-DE" sz="600" b="0" dirty="0"/>
              <a:t>* Überweisende Kliniker sollten sich mit ihrer nephrologischen Abteilung besprechen, je nach den örtlichen Regelungen zur Überwachung oder Überweisung</a:t>
            </a:r>
            <a:endParaRPr lang="de-DE" sz="600" b="0" u="sng" dirty="0"/>
          </a:p>
          <a:p>
            <a:pPr defTabSz="457189" fontAlgn="auto">
              <a:lnSpc>
                <a:spcPct val="100000"/>
              </a:lnSpc>
              <a:spcBef>
                <a:spcPts val="0"/>
              </a:spcBef>
              <a:spcAft>
                <a:spcPts val="300"/>
              </a:spcAft>
              <a:buClr>
                <a:srgbClr val="AD1AAC"/>
              </a:buClr>
              <a:defRPr/>
            </a:pPr>
            <a:r>
              <a:rPr lang="de-DE" sz="600" b="0" dirty="0"/>
              <a:t>1. Kidney Disease: (Nierenerkrankung:) Improving Global Outcomes (KDIGO). </a:t>
            </a:r>
            <a:r>
              <a:rPr lang="de-DE" sz="600" b="0" i="1" dirty="0"/>
              <a:t>Kidney Int Suppl </a:t>
            </a:r>
            <a:r>
              <a:rPr lang="de-DE" sz="600" b="0" dirty="0"/>
              <a:t>2013; 3:112–119.</a:t>
            </a:r>
            <a:r>
              <a:rPr lang="de-de" sz="600" b="0" dirty="0">
                <a:latin typeface="+mj-lt"/>
              </a:rPr>
              <a:t>)</a:t>
            </a:r>
          </a:p>
        </p:txBody>
      </p:sp>
      <p:sp>
        <p:nvSpPr>
          <p:cNvPr id="59" name="Content Placeholder 6">
            <a:extLst>
              <a:ext uri="{FF2B5EF4-FFF2-40B4-BE49-F238E27FC236}">
                <a16:creationId xmlns:a16="http://schemas.microsoft.com/office/drawing/2014/main" id="{F3532557-CBE8-4ED8-BC09-99C668BE8D5B}"/>
              </a:ext>
            </a:extLst>
          </p:cNvPr>
          <p:cNvSpPr txBox="1">
            <a:spLocks/>
          </p:cNvSpPr>
          <p:nvPr/>
        </p:nvSpPr>
        <p:spPr>
          <a:xfrm>
            <a:off x="339210" y="1964925"/>
            <a:ext cx="4609101" cy="3081228"/>
          </a:xfrm>
          <a:prstGeom prst="rect">
            <a:avLst/>
          </a:prstGeom>
        </p:spPr>
        <p:txBody>
          <a:bodyPr vert="horz" lIns="68580" tIns="34290" rIns="68580" bIns="34290" rtlCol="0">
            <a:noAutofit/>
          </a:bodyPr>
          <a:lstStyle>
            <a:lvl1pPr marL="265193" indent="-265193" algn="l" defTabSz="609585" rtl="0" eaLnBrk="1" latinLnBrk="0" hangingPunct="1">
              <a:spcBef>
                <a:spcPts val="800"/>
              </a:spcBef>
              <a:spcAft>
                <a:spcPts val="400"/>
              </a:spcAft>
              <a:buClr>
                <a:schemeClr val="accent3"/>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1pPr>
            <a:lvl2pPr marL="647984" indent="-359991" algn="l" defTabSz="609585" rtl="0" eaLnBrk="1" latinLnBrk="0" hangingPunct="1">
              <a:spcBef>
                <a:spcPts val="800"/>
              </a:spcBef>
              <a:spcAft>
                <a:spcPts val="400"/>
              </a:spcAft>
              <a:buClr>
                <a:schemeClr val="accent3"/>
              </a:buClr>
              <a:buFont typeface="Arial"/>
              <a:buChar char="–"/>
              <a:tabLst/>
              <a:defRPr sz="1600" b="0" i="0" kern="1200">
                <a:solidFill>
                  <a:schemeClr val="tx2"/>
                </a:solidFill>
                <a:latin typeface="Arial" panose="020B0604020202020204" pitchFamily="34" charset="0"/>
                <a:ea typeface="+mn-ea"/>
                <a:cs typeface="Arial" panose="020B0604020202020204" pitchFamily="34" charset="0"/>
              </a:defRPr>
            </a:lvl2pPr>
            <a:lvl3pPr marL="935977" indent="-263993" algn="l" defTabSz="609585" rtl="0" eaLnBrk="1" latinLnBrk="0" hangingPunct="1">
              <a:spcBef>
                <a:spcPts val="800"/>
              </a:spcBef>
              <a:spcAft>
                <a:spcPts val="400"/>
              </a:spcAft>
              <a:buClr>
                <a:schemeClr val="accent3"/>
              </a:buClr>
              <a:buFont typeface="Arial"/>
              <a:buChar char="•"/>
              <a:tabLst/>
              <a:defRPr sz="1400" b="0" i="0" kern="1200">
                <a:solidFill>
                  <a:schemeClr val="tx2"/>
                </a:solidFill>
                <a:latin typeface="Arial" panose="020B0604020202020204" pitchFamily="34" charset="0"/>
                <a:ea typeface="+mn-ea"/>
                <a:cs typeface="Arial" panose="020B0604020202020204" pitchFamily="34" charset="0"/>
              </a:defRPr>
            </a:lvl3pPr>
            <a:lvl4pPr marL="1319967" indent="-359991" algn="l" defTabSz="609585" rtl="0" eaLnBrk="1" latinLnBrk="0" hangingPunct="1">
              <a:spcBef>
                <a:spcPts val="800"/>
              </a:spcBef>
              <a:spcAft>
                <a:spcPts val="400"/>
              </a:spcAft>
              <a:buClr>
                <a:schemeClr val="accent3"/>
              </a:buClr>
              <a:buFont typeface="Arial"/>
              <a:buChar char="–"/>
              <a:tabLst/>
              <a:defRPr sz="1400" b="0" i="0" kern="1200">
                <a:solidFill>
                  <a:schemeClr val="tx2"/>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chemeClr val="accent2"/>
              </a:buClr>
              <a:buFont typeface="Arial"/>
              <a:buChar char="»"/>
              <a:defRPr sz="1467" kern="1200">
                <a:solidFill>
                  <a:schemeClr val="tx1"/>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89" fontAlgn="auto">
              <a:lnSpc>
                <a:spcPct val="100000"/>
              </a:lnSpc>
              <a:spcBef>
                <a:spcPts val="0"/>
              </a:spcBef>
              <a:spcAft>
                <a:spcPts val="900"/>
              </a:spcAft>
              <a:buClr>
                <a:srgbClr val="AD1AAC"/>
              </a:buClr>
              <a:buNone/>
              <a:defRPr/>
            </a:pPr>
            <a:r>
              <a:rPr lang="de-DE" sz="1200" b="1">
                <a:solidFill>
                  <a:srgbClr val="333333"/>
                </a:solidFill>
              </a:rPr>
              <a:t>Die KDIGO empfiehlt die Überweisung an einen Nephrologen für Patienten mit CKD in den folgenden Fällen:</a:t>
            </a:r>
          </a:p>
          <a:p>
            <a:pPr marL="198895" indent="-198895" defTabSz="457189" fontAlgn="auto">
              <a:lnSpc>
                <a:spcPct val="100000"/>
              </a:lnSpc>
              <a:spcBef>
                <a:spcPts val="0"/>
              </a:spcBef>
              <a:spcAft>
                <a:spcPts val="900"/>
              </a:spcAft>
              <a:buClr>
                <a:srgbClr val="AD1AAC"/>
              </a:buClr>
              <a:defRPr/>
            </a:pPr>
            <a:r>
              <a:rPr lang="de-DE" sz="1050">
                <a:solidFill>
                  <a:srgbClr val="000000"/>
                </a:solidFill>
              </a:rPr>
              <a:t>Akutes Nierenversagen(AKI) oder </a:t>
            </a:r>
            <a:r>
              <a:rPr lang="de-DE" sz="1050">
                <a:solidFill>
                  <a:srgbClr val="333333"/>
                </a:solidFill>
              </a:rPr>
              <a:t>abrupter, anhaltender Abfall der GFR</a:t>
            </a:r>
          </a:p>
          <a:p>
            <a:pPr marL="198895" indent="-198895" defTabSz="457189" fontAlgn="auto">
              <a:lnSpc>
                <a:spcPct val="100000"/>
              </a:lnSpc>
              <a:spcBef>
                <a:spcPts val="0"/>
              </a:spcBef>
              <a:spcAft>
                <a:spcPts val="900"/>
              </a:spcAft>
              <a:buClr>
                <a:srgbClr val="AD1AAC"/>
              </a:buClr>
              <a:defRPr/>
            </a:pPr>
            <a:r>
              <a:rPr lang="de-DE" sz="1050">
                <a:solidFill>
                  <a:srgbClr val="333333"/>
                </a:solidFill>
              </a:rPr>
              <a:t>GFR &lt;30 ml/min/1,73 m</a:t>
            </a:r>
            <a:r>
              <a:rPr lang="de-DE" sz="1050" baseline="30000">
                <a:solidFill>
                  <a:srgbClr val="333333"/>
                </a:solidFill>
              </a:rPr>
              <a:t>2</a:t>
            </a:r>
            <a:r>
              <a:rPr lang="de-DE" sz="1050">
                <a:solidFill>
                  <a:srgbClr val="333333"/>
                </a:solidFill>
              </a:rPr>
              <a:t> (GFR-Kategorien G4-G5)</a:t>
            </a:r>
          </a:p>
          <a:p>
            <a:pPr marL="198895" indent="-198895" defTabSz="457189" fontAlgn="auto">
              <a:lnSpc>
                <a:spcPct val="100000"/>
              </a:lnSpc>
              <a:spcBef>
                <a:spcPts val="0"/>
              </a:spcBef>
              <a:spcAft>
                <a:spcPts val="900"/>
              </a:spcAft>
              <a:buClr>
                <a:srgbClr val="AD1AAC"/>
              </a:buClr>
              <a:defRPr/>
            </a:pPr>
            <a:r>
              <a:rPr lang="de-DE" sz="1050">
                <a:solidFill>
                  <a:srgbClr val="333333"/>
                </a:solidFill>
              </a:rPr>
              <a:t>Ein konsistenter Befund einer signifikanten Albuminurie</a:t>
            </a:r>
            <a:br>
              <a:rPr lang="de-DE" sz="1350">
                <a:solidFill>
                  <a:srgbClr val="333333"/>
                </a:solidFill>
              </a:rPr>
            </a:br>
            <a:r>
              <a:rPr lang="de-DE" sz="1050">
                <a:solidFill>
                  <a:srgbClr val="333333"/>
                </a:solidFill>
              </a:rPr>
              <a:t>(ACR ≥300 mg/g [≥30 mg/mmol] oder AER ≥300 mg/24 Stunden, entspricht etwa PCR ≥500 mg/g [≥50 mg/mmol]</a:t>
            </a:r>
            <a:br>
              <a:rPr lang="de-DE" sz="1350">
                <a:solidFill>
                  <a:srgbClr val="333333"/>
                </a:solidFill>
              </a:rPr>
            </a:br>
            <a:r>
              <a:rPr lang="de-DE" sz="1050">
                <a:solidFill>
                  <a:srgbClr val="333333"/>
                </a:solidFill>
              </a:rPr>
              <a:t>oder PER ≥500 mg/24 Stunden)</a:t>
            </a:r>
          </a:p>
          <a:p>
            <a:pPr marL="198895" indent="-198895" defTabSz="457189" fontAlgn="auto">
              <a:lnSpc>
                <a:spcPct val="100000"/>
              </a:lnSpc>
              <a:spcBef>
                <a:spcPts val="0"/>
              </a:spcBef>
              <a:spcAft>
                <a:spcPts val="900"/>
              </a:spcAft>
              <a:buClr>
                <a:srgbClr val="AD1AAC"/>
              </a:buClr>
              <a:defRPr/>
            </a:pPr>
            <a:r>
              <a:rPr lang="de-DE" sz="1050">
                <a:solidFill>
                  <a:srgbClr val="333333"/>
                </a:solidFill>
              </a:rPr>
              <a:t>Fortschreiten der CKD</a:t>
            </a:r>
          </a:p>
          <a:p>
            <a:pPr marL="198895" indent="-198895" defTabSz="457189" fontAlgn="auto">
              <a:lnSpc>
                <a:spcPct val="100000"/>
              </a:lnSpc>
              <a:spcBef>
                <a:spcPts val="0"/>
              </a:spcBef>
              <a:spcAft>
                <a:spcPts val="900"/>
              </a:spcAft>
              <a:buClr>
                <a:srgbClr val="AD1AAC"/>
              </a:buClr>
              <a:defRPr/>
            </a:pPr>
            <a:r>
              <a:rPr lang="de-DE" sz="1050">
                <a:solidFill>
                  <a:srgbClr val="333333"/>
                </a:solidFill>
              </a:rPr>
              <a:t>Hereditäre Nierenerkrankung</a:t>
            </a:r>
          </a:p>
          <a:p>
            <a:pPr marL="0" indent="0" defTabSz="457189" fontAlgn="auto">
              <a:lnSpc>
                <a:spcPct val="100000"/>
              </a:lnSpc>
              <a:spcBef>
                <a:spcPts val="0"/>
              </a:spcBef>
              <a:spcAft>
                <a:spcPts val="900"/>
              </a:spcAft>
              <a:buClr>
                <a:srgbClr val="AD1AAC"/>
              </a:buClr>
              <a:buNone/>
              <a:defRPr/>
            </a:pPr>
            <a:r>
              <a:rPr lang="de-DE" sz="1050" b="1">
                <a:solidFill>
                  <a:srgbClr val="40146E"/>
                </a:solidFill>
              </a:rPr>
              <a:t>Bei Patienten mit fortschreitender CKD und erhöhtem Risiko eines Nierenversagens empfiehlt die KDIGO eine rechtzeitige Überweisung zur Planung einer NET</a:t>
            </a:r>
          </a:p>
          <a:p>
            <a:pPr marL="198895" indent="-198895" defTabSz="457189" fontAlgn="auto">
              <a:lnSpc>
                <a:spcPct val="100000"/>
              </a:lnSpc>
              <a:spcBef>
                <a:spcPts val="600"/>
              </a:spcBef>
              <a:spcAft>
                <a:spcPts val="300"/>
              </a:spcAft>
              <a:buClr>
                <a:srgbClr val="AD1AAC"/>
              </a:buClr>
              <a:defRPr/>
            </a:pPr>
            <a:endParaRPr lang="de-DE" sz="1350" dirty="0">
              <a:solidFill>
                <a:srgbClr val="333333"/>
              </a:solidFill>
            </a:endParaRPr>
          </a:p>
        </p:txBody>
      </p:sp>
      <p:graphicFrame>
        <p:nvGraphicFramePr>
          <p:cNvPr id="60" name="Table 6">
            <a:extLst>
              <a:ext uri="{FF2B5EF4-FFF2-40B4-BE49-F238E27FC236}">
                <a16:creationId xmlns:a16="http://schemas.microsoft.com/office/drawing/2014/main" id="{F26B166B-8B44-48E6-A42E-459B2F2B4535}"/>
              </a:ext>
            </a:extLst>
          </p:cNvPr>
          <p:cNvGraphicFramePr>
            <a:graphicFrameLocks noGrp="1"/>
          </p:cNvGraphicFramePr>
          <p:nvPr/>
        </p:nvGraphicFramePr>
        <p:xfrm>
          <a:off x="5087679" y="2030666"/>
          <a:ext cx="3717118" cy="3114324"/>
        </p:xfrm>
        <a:graphic>
          <a:graphicData uri="http://schemas.openxmlformats.org/drawingml/2006/table">
            <a:tbl>
              <a:tblPr firstRow="1" bandRow="1"/>
              <a:tblGrid>
                <a:gridCol w="376949">
                  <a:extLst>
                    <a:ext uri="{9D8B030D-6E8A-4147-A177-3AD203B41FA5}">
                      <a16:colId xmlns:a16="http://schemas.microsoft.com/office/drawing/2014/main" val="2792526677"/>
                    </a:ext>
                  </a:extLst>
                </a:gridCol>
                <a:gridCol w="326572">
                  <a:extLst>
                    <a:ext uri="{9D8B030D-6E8A-4147-A177-3AD203B41FA5}">
                      <a16:colId xmlns:a16="http://schemas.microsoft.com/office/drawing/2014/main" val="1870985000"/>
                    </a:ext>
                  </a:extLst>
                </a:gridCol>
                <a:gridCol w="889529">
                  <a:extLst>
                    <a:ext uri="{9D8B030D-6E8A-4147-A177-3AD203B41FA5}">
                      <a16:colId xmlns:a16="http://schemas.microsoft.com/office/drawing/2014/main" val="1246724362"/>
                    </a:ext>
                  </a:extLst>
                </a:gridCol>
                <a:gridCol w="531017">
                  <a:extLst>
                    <a:ext uri="{9D8B030D-6E8A-4147-A177-3AD203B41FA5}">
                      <a16:colId xmlns:a16="http://schemas.microsoft.com/office/drawing/2014/main" val="1845423626"/>
                    </a:ext>
                  </a:extLst>
                </a:gridCol>
                <a:gridCol w="531017">
                  <a:extLst>
                    <a:ext uri="{9D8B030D-6E8A-4147-A177-3AD203B41FA5}">
                      <a16:colId xmlns:a16="http://schemas.microsoft.com/office/drawing/2014/main" val="3760668052"/>
                    </a:ext>
                  </a:extLst>
                </a:gridCol>
                <a:gridCol w="531017">
                  <a:extLst>
                    <a:ext uri="{9D8B030D-6E8A-4147-A177-3AD203B41FA5}">
                      <a16:colId xmlns:a16="http://schemas.microsoft.com/office/drawing/2014/main" val="856207411"/>
                    </a:ext>
                  </a:extLst>
                </a:gridCol>
                <a:gridCol w="531017">
                  <a:extLst>
                    <a:ext uri="{9D8B030D-6E8A-4147-A177-3AD203B41FA5}">
                      <a16:colId xmlns:a16="http://schemas.microsoft.com/office/drawing/2014/main" val="1058661356"/>
                    </a:ext>
                  </a:extLst>
                </a:gridCol>
              </a:tblGrid>
              <a:tr h="330776">
                <a:tc rowSpan="4"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de-de" sz="1100">
                          <a:solidFill>
                            <a:schemeClr val="accent6"/>
                          </a:solidFill>
                        </a:rPr>
                        <a:t>KDIGO-Überweisungsrichtlinien zur Prävention des Fortschreitens von CKD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de-de" sz="600">
                          <a:solidFill>
                            <a:schemeClr val="tx2"/>
                          </a:solidFill>
                        </a:rPr>
                        <a:t>Persistierende Albuminurie Kategorien Beschreibung und Bereich:</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326013"/>
                  </a:ext>
                </a:extLst>
              </a:tr>
              <a:tr h="194411">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A1</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A2</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A3</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975783241"/>
                  </a:ext>
                </a:extLst>
              </a:tr>
              <a:tr h="348739">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Normal bis leicht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Mäßig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Stark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58775904"/>
                  </a:ext>
                </a:extLst>
              </a:tr>
              <a:tr h="255742">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&lt;30 mg/g</a:t>
                      </a:r>
                    </a:p>
                    <a:p>
                      <a:pPr algn="ctr"/>
                      <a:r>
                        <a:rPr lang="de-de" sz="600">
                          <a:solidFill>
                            <a:schemeClr val="tx2"/>
                          </a:solidFill>
                        </a:rPr>
                        <a:t>&lt;3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30–300 mg/g</a:t>
                      </a:r>
                    </a:p>
                    <a:p>
                      <a:pPr algn="ctr"/>
                      <a:r>
                        <a:rPr lang="de-de" sz="600">
                          <a:solidFill>
                            <a:schemeClr val="tx2"/>
                          </a:solidFill>
                        </a:rPr>
                        <a:t>3–30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&gt;300 mg/g</a:t>
                      </a:r>
                    </a:p>
                    <a:p>
                      <a:pPr algn="ctr"/>
                      <a:r>
                        <a:rPr lang="de-de" sz="600">
                          <a:solidFill>
                            <a:schemeClr val="tx2"/>
                          </a:solidFill>
                        </a:rPr>
                        <a:t>&gt;30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03600788"/>
                  </a:ext>
                </a:extLst>
              </a:tr>
              <a:tr h="33077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GFR-Kategorien (ml/min/1,73 m</a:t>
                      </a:r>
                      <a:r>
                        <a:rPr lang="de-de" sz="600" b="1" baseline="30000">
                          <a:solidFill>
                            <a:schemeClr val="tx2"/>
                          </a:solidFill>
                        </a:rPr>
                        <a:t>2</a:t>
                      </a:r>
                      <a:r>
                        <a:rPr lang="de-de" sz="600" b="1" baseline="0">
                          <a:solidFill>
                            <a:schemeClr val="tx2"/>
                          </a:solidFill>
                        </a:rPr>
                        <a:t>):</a:t>
                      </a:r>
                      <a:endParaRPr lang="en-GB" sz="600" b="1" baseline="30000">
                        <a:solidFill>
                          <a:schemeClr val="tx2"/>
                        </a:solidFill>
                      </a:endParaRPr>
                    </a:p>
                    <a:p>
                      <a:pPr algn="ctr"/>
                      <a:r>
                        <a:rPr lang="de-de" sz="600" b="1" baseline="0">
                          <a:solidFill>
                            <a:schemeClr val="tx2"/>
                          </a:solidFill>
                        </a:rPr>
                        <a:t>Beschreibung und Reichweite</a:t>
                      </a:r>
                    </a:p>
                  </a:txBody>
                  <a:tcPr marL="68580" marR="68580" marT="34290" marB="34290" vert="vert27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G1</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Normal oder hoch</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u="sng">
                          <a:solidFill>
                            <a:schemeClr val="tx2"/>
                          </a:solidFill>
                        </a:rPr>
                        <a:t>&gt;</a:t>
                      </a:r>
                      <a:r>
                        <a:rPr lang="de-de" sz="600">
                          <a:solidFill>
                            <a:schemeClr val="tx2"/>
                          </a:solidFill>
                        </a:rPr>
                        <a:t>90</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Monitor</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Überweisung*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52713177"/>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G2</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Leicht verringert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60–89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Monitor</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Überweisung*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820282138"/>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G3a</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Gering bis mäßig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45–59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Monitor</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Monitor*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a:t>
                      </a:r>
                      <a:endParaRPr lang="de-de"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81432308"/>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G3b</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Mäßig bis stark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30–44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Monitor* </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Monitor</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484015806"/>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Stark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15–29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 </a:t>
                      </a: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 </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68488860"/>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Nierenversagen</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&lt;15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24862879"/>
                  </a:ext>
                </a:extLst>
              </a:tr>
            </a:tbl>
          </a:graphicData>
        </a:graphic>
      </p:graphicFrame>
    </p:spTree>
    <p:extLst>
      <p:ext uri="{BB962C8B-B14F-4D97-AF65-F5344CB8AC3E}">
        <p14:creationId xmlns:p14="http://schemas.microsoft.com/office/powerpoint/2010/main" val="7726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3A08C7-FF97-2DA4-8CB6-911BE8C0A52C}"/>
              </a:ext>
            </a:extLst>
          </p:cNvPr>
          <p:cNvSpPr>
            <a:spLocks noGrp="1"/>
          </p:cNvSpPr>
          <p:nvPr>
            <p:ph idx="1"/>
          </p:nvPr>
        </p:nvSpPr>
        <p:spPr/>
        <p:txBody>
          <a:bodyPr/>
          <a:lstStyle/>
          <a:p>
            <a:pPr marL="342900" indent="-342900">
              <a:buAutoNum type="arabicPeriod"/>
            </a:pPr>
            <a:r>
              <a:rPr lang="de-DE" dirty="0">
                <a:solidFill>
                  <a:srgbClr val="000000"/>
                </a:solidFill>
                <a:latin typeface="Arial" panose="020B0604020202020204" pitchFamily="34" charset="0"/>
              </a:rPr>
              <a:t>Akute Nierenschädigung / rasche Funktionsabnahme </a:t>
            </a:r>
          </a:p>
          <a:p>
            <a:pPr marL="342900" indent="-342900">
              <a:buAutoNum type="arabicPeriod"/>
            </a:pPr>
            <a:endParaRPr lang="de-DE" dirty="0">
              <a:solidFill>
                <a:srgbClr val="000000"/>
              </a:solidFill>
              <a:latin typeface="Arial" panose="020B0604020202020204" pitchFamily="34" charset="0"/>
            </a:endParaRPr>
          </a:p>
          <a:p>
            <a:pPr marL="342900" indent="-342900">
              <a:buAutoNum type="arabicPeriod"/>
            </a:pPr>
            <a:r>
              <a:rPr lang="de-DE" dirty="0">
                <a:solidFill>
                  <a:srgbClr val="000000"/>
                </a:solidFill>
                <a:latin typeface="Arial" panose="020B0604020202020204" pitchFamily="34" charset="0"/>
              </a:rPr>
              <a:t>Glomeruläre </a:t>
            </a:r>
            <a:r>
              <a:rPr lang="de-DE" b="0" i="0" dirty="0">
                <a:solidFill>
                  <a:srgbClr val="000000"/>
                </a:solidFill>
                <a:effectLst/>
                <a:latin typeface="Arial" panose="020B0604020202020204" pitchFamily="34" charset="0"/>
              </a:rPr>
              <a:t>Hämaturie </a:t>
            </a:r>
          </a:p>
          <a:p>
            <a:pPr marL="722313" lvl="1" indent="-342900"/>
            <a:r>
              <a:rPr lang="de-DE" b="0" i="0" dirty="0">
                <a:solidFill>
                  <a:srgbClr val="000000"/>
                </a:solidFill>
                <a:effectLst/>
                <a:latin typeface="Arial" panose="020B0604020202020204" pitchFamily="34" charset="0"/>
              </a:rPr>
              <a:t>nicht durch eine urologische Erkrankung erklärbar  </a:t>
            </a:r>
          </a:p>
          <a:p>
            <a:pPr marL="342900" indent="-342900" algn="l">
              <a:buAutoNum type="arabicPeriod"/>
            </a:pPr>
            <a:endParaRPr lang="de-DE" dirty="0">
              <a:solidFill>
                <a:srgbClr val="000000"/>
              </a:solidFill>
              <a:latin typeface="Arial" panose="020B0604020202020204" pitchFamily="34" charset="0"/>
            </a:endParaRPr>
          </a:p>
          <a:p>
            <a:pPr marL="342900" indent="-342900" algn="l">
              <a:buAutoNum type="arabicPeriod"/>
            </a:pPr>
            <a:r>
              <a:rPr lang="de-DE" dirty="0">
                <a:solidFill>
                  <a:srgbClr val="000000"/>
                </a:solidFill>
                <a:latin typeface="Arial" panose="020B0604020202020204" pitchFamily="34" charset="0"/>
              </a:rPr>
              <a:t>Proteinurie </a:t>
            </a:r>
            <a:r>
              <a:rPr lang="de-DE" b="0" i="0" dirty="0">
                <a:solidFill>
                  <a:srgbClr val="000000"/>
                </a:solidFill>
                <a:effectLst/>
                <a:latin typeface="Arial" panose="020B0604020202020204" pitchFamily="34" charset="0"/>
              </a:rPr>
              <a:t>nennenswerte Mengen Eiweiß im Urin sind,</a:t>
            </a:r>
          </a:p>
          <a:p>
            <a:pPr marL="342900" indent="-342900" algn="l">
              <a:buAutoNum type="arabicPeriod"/>
            </a:pPr>
            <a:endParaRPr lang="de-DE" dirty="0">
              <a:solidFill>
                <a:srgbClr val="000000"/>
              </a:solidFill>
              <a:latin typeface="Arial" panose="020B0604020202020204" pitchFamily="34" charset="0"/>
            </a:endParaRPr>
          </a:p>
          <a:p>
            <a:pPr marL="342900" indent="-342900" algn="l">
              <a:buAutoNum type="arabicPeriod"/>
            </a:pPr>
            <a:r>
              <a:rPr lang="de-DE" dirty="0">
                <a:solidFill>
                  <a:srgbClr val="000000"/>
                </a:solidFill>
                <a:latin typeface="Arial" panose="020B0604020202020204" pitchFamily="34" charset="0"/>
              </a:rPr>
              <a:t>Therapierefraktäre Hypertonie </a:t>
            </a:r>
            <a:r>
              <a:rPr lang="de-DE" b="0" i="0" dirty="0">
                <a:solidFill>
                  <a:srgbClr val="000000"/>
                </a:solidFill>
                <a:effectLst/>
                <a:latin typeface="Arial" panose="020B0604020202020204" pitchFamily="34" charset="0"/>
              </a:rPr>
              <a:t>(≥ 3 Antihypertensiva) </a:t>
            </a:r>
          </a:p>
          <a:p>
            <a:pPr marL="342900" indent="-342900" algn="l">
              <a:buAutoNum type="arabicPeriod"/>
            </a:pPr>
            <a:endParaRPr lang="de-DE" b="0" i="0" dirty="0">
              <a:solidFill>
                <a:srgbClr val="000000"/>
              </a:solidFill>
              <a:effectLst/>
              <a:latin typeface="Arial" panose="020B0604020202020204" pitchFamily="34" charset="0"/>
            </a:endParaRPr>
          </a:p>
          <a:p>
            <a:pPr marL="342900" indent="-342900" algn="l">
              <a:buAutoNum type="arabicPeriod"/>
            </a:pPr>
            <a:r>
              <a:rPr lang="de-DE" b="0" i="0" dirty="0">
                <a:solidFill>
                  <a:srgbClr val="000000"/>
                </a:solidFill>
                <a:effectLst/>
                <a:latin typeface="Arial" panose="020B0604020202020204" pitchFamily="34" charset="0"/>
              </a:rPr>
              <a:t>Verdacht auf eine spezifische Nierenerkrankung (z.B. ADPKD)</a:t>
            </a:r>
          </a:p>
          <a:p>
            <a:pPr marL="342900" indent="-342900" algn="l">
              <a:buAutoNum type="arabicPeriod"/>
            </a:pPr>
            <a:endParaRPr lang="de-DE" dirty="0">
              <a:solidFill>
                <a:srgbClr val="000000"/>
              </a:solidFill>
              <a:latin typeface="Arial" panose="020B0604020202020204" pitchFamily="34" charset="0"/>
            </a:endParaRPr>
          </a:p>
          <a:p>
            <a:pPr marL="342900" indent="-342900" algn="l">
              <a:buAutoNum type="arabicPeriod"/>
            </a:pPr>
            <a:r>
              <a:rPr lang="de-DE" dirty="0">
                <a:solidFill>
                  <a:srgbClr val="000000"/>
                </a:solidFill>
                <a:latin typeface="Arial" panose="020B0604020202020204" pitchFamily="34" charset="0"/>
              </a:rPr>
              <a:t>GFR ≤ 30 ml /min</a:t>
            </a:r>
            <a:endParaRPr lang="de-DE" b="0" i="0" dirty="0">
              <a:solidFill>
                <a:srgbClr val="000000"/>
              </a:solidFill>
              <a:effectLst/>
              <a:latin typeface="Arial" panose="020B0604020202020204" pitchFamily="34" charset="0"/>
            </a:endParaRPr>
          </a:p>
          <a:p>
            <a:endParaRPr lang="de-DE" dirty="0"/>
          </a:p>
        </p:txBody>
      </p:sp>
      <p:sp>
        <p:nvSpPr>
          <p:cNvPr id="3" name="Titel 2">
            <a:extLst>
              <a:ext uri="{FF2B5EF4-FFF2-40B4-BE49-F238E27FC236}">
                <a16:creationId xmlns:a16="http://schemas.microsoft.com/office/drawing/2014/main" id="{5828BE89-4CE7-DE49-6E60-04D1780F25AF}"/>
              </a:ext>
            </a:extLst>
          </p:cNvPr>
          <p:cNvSpPr>
            <a:spLocks noGrp="1"/>
          </p:cNvSpPr>
          <p:nvPr>
            <p:ph type="title"/>
          </p:nvPr>
        </p:nvSpPr>
        <p:spPr/>
        <p:txBody>
          <a:bodyPr/>
          <a:lstStyle/>
          <a:p>
            <a:r>
              <a:rPr lang="de-DE" dirty="0"/>
              <a:t>Überweisung Nephrologie ??</a:t>
            </a:r>
          </a:p>
        </p:txBody>
      </p:sp>
    </p:spTree>
    <p:extLst>
      <p:ext uri="{BB962C8B-B14F-4D97-AF65-F5344CB8AC3E}">
        <p14:creationId xmlns:p14="http://schemas.microsoft.com/office/powerpoint/2010/main" val="191657896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omputer enthält.&#10;&#10;Automatisch generierte Beschreibung">
            <a:extLst>
              <a:ext uri="{FF2B5EF4-FFF2-40B4-BE49-F238E27FC236}">
                <a16:creationId xmlns:a16="http://schemas.microsoft.com/office/drawing/2014/main" id="{D0CCEACA-4D4C-A940-8B03-06B4A3506D68}"/>
              </a:ext>
            </a:extLst>
          </p:cNvPr>
          <p:cNvPicPr>
            <a:picLocks noChangeAspect="1"/>
          </p:cNvPicPr>
          <p:nvPr/>
        </p:nvPicPr>
        <p:blipFill>
          <a:blip r:embed="rId3"/>
          <a:stretch>
            <a:fillRect/>
          </a:stretch>
        </p:blipFill>
        <p:spPr>
          <a:xfrm>
            <a:off x="4571383" y="1808819"/>
            <a:ext cx="4008196" cy="3661711"/>
          </a:xfrm>
          <a:prstGeom prst="rect">
            <a:avLst/>
          </a:prstGeom>
          <a:ln>
            <a:solidFill>
              <a:schemeClr val="tx1"/>
            </a:solidFill>
          </a:ln>
          <a:effectLst>
            <a:outerShdw blurRad="254000" dist="38100" dir="2700000" algn="tl" rotWithShape="0">
              <a:prstClr val="black">
                <a:alpha val="40000"/>
              </a:prstClr>
            </a:outerShdw>
          </a:effectLst>
        </p:spPr>
      </p:pic>
      <p:pic>
        <p:nvPicPr>
          <p:cNvPr id="11" name="Grafik 10">
            <a:extLst>
              <a:ext uri="{FF2B5EF4-FFF2-40B4-BE49-F238E27FC236}">
                <a16:creationId xmlns:a16="http://schemas.microsoft.com/office/drawing/2014/main" id="{D2D86826-1E2F-D94C-B253-F0C48D7182A7}"/>
              </a:ext>
            </a:extLst>
          </p:cNvPr>
          <p:cNvPicPr>
            <a:picLocks noChangeAspect="1"/>
          </p:cNvPicPr>
          <p:nvPr/>
        </p:nvPicPr>
        <p:blipFill rotWithShape="1">
          <a:blip r:embed="rId4"/>
          <a:srcRect t="-1" b="1013"/>
          <a:stretch/>
        </p:blipFill>
        <p:spPr>
          <a:xfrm>
            <a:off x="611560" y="1808820"/>
            <a:ext cx="3659148" cy="3661711"/>
          </a:xfrm>
          <a:prstGeom prst="rect">
            <a:avLst/>
          </a:prstGeom>
          <a:ln>
            <a:solidFill>
              <a:schemeClr val="tx1"/>
            </a:solidFill>
          </a:ln>
          <a:effectLst>
            <a:outerShdw blurRad="254000" dist="38100" dir="2700000" algn="tl" rotWithShape="0">
              <a:prstClr val="black">
                <a:alpha val="40000"/>
              </a:prstClr>
            </a:outerShdw>
          </a:effectLst>
        </p:spPr>
      </p:pic>
      <p:sp>
        <p:nvSpPr>
          <p:cNvPr id="4" name="Titel 3">
            <a:extLst>
              <a:ext uri="{FF2B5EF4-FFF2-40B4-BE49-F238E27FC236}">
                <a16:creationId xmlns:a16="http://schemas.microsoft.com/office/drawing/2014/main" id="{6EEA2376-D600-49E2-801B-31A5458C9361}"/>
              </a:ext>
            </a:extLst>
          </p:cNvPr>
          <p:cNvSpPr>
            <a:spLocks noGrp="1"/>
          </p:cNvSpPr>
          <p:nvPr>
            <p:ph type="title"/>
          </p:nvPr>
        </p:nvSpPr>
        <p:spPr/>
        <p:txBody>
          <a:bodyPr/>
          <a:lstStyle/>
          <a:p>
            <a:r>
              <a:rPr lang="de-DE" dirty="0"/>
              <a:t>Komplexität der Versorgung</a:t>
            </a:r>
          </a:p>
        </p:txBody>
      </p:sp>
      <p:sp>
        <p:nvSpPr>
          <p:cNvPr id="10" name="Textfeld 9">
            <a:extLst>
              <a:ext uri="{FF2B5EF4-FFF2-40B4-BE49-F238E27FC236}">
                <a16:creationId xmlns:a16="http://schemas.microsoft.com/office/drawing/2014/main" id="{F4394923-7E2A-4A56-ACB4-5EDB1CE56413}"/>
              </a:ext>
            </a:extLst>
          </p:cNvPr>
          <p:cNvSpPr txBox="1"/>
          <p:nvPr/>
        </p:nvSpPr>
        <p:spPr>
          <a:xfrm>
            <a:off x="3046638" y="6564205"/>
            <a:ext cx="4572000" cy="249171"/>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de-DE" dirty="0"/>
              <a:t>TONELLI et al. JAMA Network Open. 2018;1(7):e184852. </a:t>
            </a:r>
          </a:p>
        </p:txBody>
      </p:sp>
      <p:sp>
        <p:nvSpPr>
          <p:cNvPr id="2" name="Rectangle 2">
            <a:extLst>
              <a:ext uri="{FF2B5EF4-FFF2-40B4-BE49-F238E27FC236}">
                <a16:creationId xmlns:a16="http://schemas.microsoft.com/office/drawing/2014/main" id="{96837F6C-5697-AC16-222A-051E124F4FDE}"/>
              </a:ext>
            </a:extLst>
          </p:cNvPr>
          <p:cNvSpPr>
            <a:spLocks noChangeArrowheads="1"/>
          </p:cNvSpPr>
          <p:nvPr/>
        </p:nvSpPr>
        <p:spPr bwMode="auto">
          <a:xfrm>
            <a:off x="466819" y="997086"/>
            <a:ext cx="8209128" cy="736985"/>
          </a:xfrm>
          <a:prstGeom prst="rect">
            <a:avLst/>
          </a:prstGeom>
          <a:solidFill>
            <a:srgbClr val="000099"/>
          </a:solidFill>
          <a:ln w="9525">
            <a:noFill/>
            <a:miter lim="800000"/>
            <a:headEnd/>
            <a:tailEnd/>
          </a:ln>
        </p:spPr>
        <p:txBody>
          <a:bodyPr lIns="69056" tIns="34529" rIns="69056" bIns="34529" anchor="b"/>
          <a:lstStyle/>
          <a:p>
            <a:pPr algn="ctr" defTabSz="685800" fontAlgn="auto">
              <a:lnSpc>
                <a:spcPct val="100000"/>
              </a:lnSpc>
              <a:spcBef>
                <a:spcPts val="0"/>
              </a:spcBef>
              <a:spcAft>
                <a:spcPts val="0"/>
              </a:spcAft>
              <a:defRPr/>
            </a:pPr>
            <a:r>
              <a:rPr lang="en-US" sz="2100" b="1" dirty="0">
                <a:solidFill>
                  <a:srgbClr val="FFFFFF"/>
                </a:solidFill>
                <a:latin typeface="Times New Roman" pitchFamily="18" charset="0"/>
                <a:cs typeface="Times New Roman" pitchFamily="18" charset="0"/>
              </a:rPr>
              <a:t>Comparison of the Complexity of Patients Seen by Different Medical </a:t>
            </a:r>
          </a:p>
          <a:p>
            <a:pPr algn="ctr" defTabSz="685800" fontAlgn="auto">
              <a:lnSpc>
                <a:spcPct val="100000"/>
              </a:lnSpc>
              <a:spcBef>
                <a:spcPts val="0"/>
              </a:spcBef>
              <a:spcAft>
                <a:spcPts val="0"/>
              </a:spcAft>
              <a:defRPr/>
            </a:pPr>
            <a:r>
              <a:rPr lang="en-US" sz="2100" b="1" dirty="0">
                <a:solidFill>
                  <a:srgbClr val="FFFFFF"/>
                </a:solidFill>
                <a:latin typeface="Times New Roman" pitchFamily="18" charset="0"/>
                <a:cs typeface="Times New Roman" pitchFamily="18" charset="0"/>
              </a:rPr>
              <a:t>Subspecialists in a Universal Health Care System </a:t>
            </a:r>
          </a:p>
        </p:txBody>
      </p:sp>
    </p:spTree>
    <p:extLst>
      <p:ext uri="{BB962C8B-B14F-4D97-AF65-F5344CB8AC3E}">
        <p14:creationId xmlns:p14="http://schemas.microsoft.com/office/powerpoint/2010/main" val="80648617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1BD4BFA-4A8A-4C55-AF12-7A3A10C4E2EB}"/>
              </a:ext>
            </a:extLst>
          </p:cNvPr>
          <p:cNvSpPr>
            <a:spLocks noGrp="1" noChangeArrowheads="1"/>
          </p:cNvSpPr>
          <p:nvPr>
            <p:ph type="title"/>
          </p:nvPr>
        </p:nvSpPr>
        <p:spPr/>
        <p:txBody>
          <a:bodyPr/>
          <a:lstStyle/>
          <a:p>
            <a:r>
              <a:rPr lang="de-DE" altLang="de-DE" sz="3200" b="1" dirty="0">
                <a:ea typeface="ＭＳ Ｐゴシック" panose="020B0600070205080204" pitchFamily="34" charset="-128"/>
              </a:rPr>
              <a:t>Integrierte Versorgung</a:t>
            </a:r>
          </a:p>
        </p:txBody>
      </p:sp>
      <p:sp>
        <p:nvSpPr>
          <p:cNvPr id="841731" name="Rectangle 3">
            <a:extLst>
              <a:ext uri="{FF2B5EF4-FFF2-40B4-BE49-F238E27FC236}">
                <a16:creationId xmlns:a16="http://schemas.microsoft.com/office/drawing/2014/main" id="{7A33EF56-F411-4139-8AD6-7D0CA475A276}"/>
              </a:ext>
            </a:extLst>
          </p:cNvPr>
          <p:cNvSpPr>
            <a:spLocks noGrp="1" noChangeArrowheads="1"/>
          </p:cNvSpPr>
          <p:nvPr>
            <p:ph type="body" idx="1"/>
          </p:nvPr>
        </p:nvSpPr>
        <p:spPr>
          <a:xfrm>
            <a:off x="535465" y="1591449"/>
            <a:ext cx="7391400" cy="4641850"/>
          </a:xfrm>
          <a:extLst>
            <a:ext uri="{91240B29-F687-4F45-9708-019B960494DF}">
              <a14:hiddenLine xmlns:a14="http://schemas.microsoft.com/office/drawing/2010/main" w="9525">
                <a:solidFill>
                  <a:srgbClr val="FF9900"/>
                </a:solidFill>
                <a:miter lim="800000"/>
                <a:headEnd/>
                <a:tailEnd/>
              </a14:hiddenLine>
            </a:ext>
          </a:extLst>
        </p:spPr>
        <p:txBody>
          <a:bodyPr/>
          <a:lstStyle/>
          <a:p>
            <a:pPr>
              <a:lnSpc>
                <a:spcPct val="90000"/>
              </a:lnSpc>
            </a:pPr>
            <a:r>
              <a:rPr lang="de-DE" altLang="de-DE" sz="2000" dirty="0">
                <a:ea typeface="ＭＳ Ｐゴシック" panose="020B0600070205080204" pitchFamily="34" charset="-128"/>
              </a:rPr>
              <a:t>Stadium 1: GFR &gt; 90 ml/min</a:t>
            </a:r>
          </a:p>
          <a:p>
            <a:pPr lvl="1">
              <a:lnSpc>
                <a:spcPct val="90000"/>
              </a:lnSpc>
            </a:pPr>
            <a:r>
              <a:rPr lang="de-DE" altLang="de-DE" dirty="0">
                <a:ea typeface="ＭＳ Ｐゴシック" panose="020B0600070205080204" pitchFamily="34" charset="-128"/>
              </a:rPr>
              <a:t>noch normale oder erhöhter GFR</a:t>
            </a:r>
          </a:p>
          <a:p>
            <a:pPr>
              <a:lnSpc>
                <a:spcPct val="90000"/>
              </a:lnSpc>
            </a:pPr>
            <a:r>
              <a:rPr lang="de-DE" altLang="de-DE" sz="2000" dirty="0">
                <a:solidFill>
                  <a:srgbClr val="00FF00"/>
                </a:solidFill>
                <a:ea typeface="ＭＳ Ｐゴシック" panose="020B0600070205080204" pitchFamily="34" charset="-128"/>
              </a:rPr>
              <a:t>Stadium 2: GFR 60 – 90 ml /min</a:t>
            </a:r>
          </a:p>
          <a:p>
            <a:pPr lvl="1">
              <a:lnSpc>
                <a:spcPct val="90000"/>
              </a:lnSpc>
            </a:pPr>
            <a:r>
              <a:rPr lang="de-DE" altLang="de-DE" dirty="0">
                <a:solidFill>
                  <a:srgbClr val="00FF00"/>
                </a:solidFill>
                <a:ea typeface="ＭＳ Ｐゴシック" panose="020B0600070205080204" pitchFamily="34" charset="-128"/>
              </a:rPr>
              <a:t>milde Einschränkung der GFR</a:t>
            </a:r>
          </a:p>
          <a:p>
            <a:pPr>
              <a:lnSpc>
                <a:spcPct val="90000"/>
              </a:lnSpc>
            </a:pPr>
            <a:endParaRPr lang="de-DE" altLang="de-DE" sz="800" dirty="0">
              <a:solidFill>
                <a:srgbClr val="FFFF00"/>
              </a:solidFill>
              <a:ea typeface="ＭＳ Ｐゴシック" panose="020B0600070205080204" pitchFamily="34" charset="-128"/>
            </a:endParaRPr>
          </a:p>
          <a:p>
            <a:pPr>
              <a:lnSpc>
                <a:spcPct val="90000"/>
              </a:lnSpc>
            </a:pPr>
            <a:r>
              <a:rPr lang="de-DE" altLang="de-DE" sz="2000" dirty="0">
                <a:solidFill>
                  <a:srgbClr val="FFFF66"/>
                </a:solidFill>
                <a:effectLst>
                  <a:outerShdw blurRad="38100" dist="38100" dir="2700000" algn="tl">
                    <a:srgbClr val="000000">
                      <a:alpha val="43137"/>
                    </a:srgbClr>
                  </a:outerShdw>
                </a:effectLst>
                <a:ea typeface="ＭＳ Ｐゴシック" panose="020B0600070205080204" pitchFamily="34" charset="-128"/>
              </a:rPr>
              <a:t>Stadium 3: 30 – 59 ml/min</a:t>
            </a:r>
          </a:p>
          <a:p>
            <a:pPr lvl="1">
              <a:lnSpc>
                <a:spcPct val="90000"/>
              </a:lnSpc>
            </a:pPr>
            <a:r>
              <a:rPr lang="de-DE" altLang="de-DE" dirty="0">
                <a:solidFill>
                  <a:srgbClr val="FFFF66"/>
                </a:solidFill>
                <a:effectLst>
                  <a:outerShdw blurRad="38100" dist="38100" dir="2700000" algn="tl">
                    <a:srgbClr val="000000">
                      <a:alpha val="43137"/>
                    </a:srgbClr>
                  </a:outerShdw>
                </a:effectLst>
                <a:ea typeface="ＭＳ Ｐゴシック" panose="020B0600070205080204" pitchFamily="34" charset="-128"/>
              </a:rPr>
              <a:t>Moderate Einschränkung der GFR</a:t>
            </a:r>
          </a:p>
          <a:p>
            <a:pPr>
              <a:lnSpc>
                <a:spcPct val="90000"/>
              </a:lnSpc>
            </a:pPr>
            <a:r>
              <a:rPr lang="de-DE" altLang="de-DE" sz="2000" dirty="0">
                <a:solidFill>
                  <a:srgbClr val="FF9900"/>
                </a:solidFill>
                <a:ea typeface="ＭＳ Ｐゴシック" panose="020B0600070205080204" pitchFamily="34" charset="-128"/>
              </a:rPr>
              <a:t>Stadium 4: 15 – 29 ml/min</a:t>
            </a:r>
          </a:p>
          <a:p>
            <a:pPr lvl="1">
              <a:lnSpc>
                <a:spcPct val="90000"/>
              </a:lnSpc>
            </a:pPr>
            <a:r>
              <a:rPr lang="de-DE" altLang="de-DE" dirty="0">
                <a:solidFill>
                  <a:srgbClr val="FF9900"/>
                </a:solidFill>
                <a:ea typeface="ＭＳ Ｐゴシック" panose="020B0600070205080204" pitchFamily="34" charset="-128"/>
              </a:rPr>
              <a:t>Schwere Einschränkung der GFR</a:t>
            </a:r>
          </a:p>
          <a:p>
            <a:pPr>
              <a:lnSpc>
                <a:spcPct val="90000"/>
              </a:lnSpc>
            </a:pPr>
            <a:r>
              <a:rPr lang="de-DE" altLang="de-DE" sz="2000" dirty="0">
                <a:solidFill>
                  <a:srgbClr val="FF3300"/>
                </a:solidFill>
                <a:ea typeface="ＭＳ Ｐゴシック" panose="020B0600070205080204" pitchFamily="34" charset="-128"/>
              </a:rPr>
              <a:t>Stadium 5: &lt; 15 ml /min</a:t>
            </a:r>
            <a:endParaRPr lang="de-DE" altLang="de-DE" dirty="0">
              <a:solidFill>
                <a:srgbClr val="FF3300"/>
              </a:solidFill>
              <a:ea typeface="ＭＳ Ｐゴシック" panose="020B0600070205080204" pitchFamily="34" charset="-128"/>
            </a:endParaRPr>
          </a:p>
          <a:p>
            <a:pPr lvl="1">
              <a:lnSpc>
                <a:spcPct val="90000"/>
              </a:lnSpc>
            </a:pPr>
            <a:r>
              <a:rPr lang="de-DE" altLang="de-DE" sz="2000" dirty="0">
                <a:solidFill>
                  <a:srgbClr val="FF3300"/>
                </a:solidFill>
                <a:ea typeface="ＭＳ Ｐゴシック" panose="020B0600070205080204" pitchFamily="34" charset="-128"/>
              </a:rPr>
              <a:t>Stadium </a:t>
            </a:r>
            <a:r>
              <a:rPr lang="de-DE" altLang="de-DE" dirty="0">
                <a:solidFill>
                  <a:srgbClr val="FF3300"/>
                </a:solidFill>
                <a:ea typeface="ＭＳ Ｐゴシック" panose="020B0600070205080204" pitchFamily="34" charset="-128"/>
              </a:rPr>
              <a:t>5D </a:t>
            </a:r>
            <a:r>
              <a:rPr lang="de-DE" altLang="de-DE" dirty="0">
                <a:solidFill>
                  <a:srgbClr val="FF3300"/>
                </a:solidFill>
                <a:ea typeface="ＭＳ Ｐゴシック" panose="020B0600070205080204" pitchFamily="34" charset="-128"/>
                <a:sym typeface="Wingdings" panose="05000000000000000000" pitchFamily="2" charset="2"/>
              </a:rPr>
              <a:t> </a:t>
            </a:r>
            <a:r>
              <a:rPr lang="de-DE" altLang="de-DE" dirty="0">
                <a:solidFill>
                  <a:srgbClr val="FF3300"/>
                </a:solidFill>
                <a:ea typeface="ＭＳ Ｐゴシック" panose="020B0600070205080204" pitchFamily="34" charset="-128"/>
              </a:rPr>
              <a:t>Dialyse</a:t>
            </a:r>
          </a:p>
          <a:p>
            <a:pPr marL="193675" lvl="1" indent="0">
              <a:lnSpc>
                <a:spcPct val="90000"/>
              </a:lnSpc>
              <a:buNone/>
            </a:pPr>
            <a:endParaRPr lang="de-DE" altLang="de-DE" dirty="0">
              <a:solidFill>
                <a:srgbClr val="FF3300"/>
              </a:solidFill>
              <a:ea typeface="ＭＳ Ｐゴシック" panose="020B0600070205080204" pitchFamily="34" charset="-128"/>
            </a:endParaRPr>
          </a:p>
        </p:txBody>
      </p:sp>
      <p:pic>
        <p:nvPicPr>
          <p:cNvPr id="3" name="Picture 2" descr="An integrated care continuum for CKD that is consistent with the chronic care model.">
            <a:extLst>
              <a:ext uri="{FF2B5EF4-FFF2-40B4-BE49-F238E27FC236}">
                <a16:creationId xmlns:a16="http://schemas.microsoft.com/office/drawing/2014/main" id="{943951F7-3EA8-45D2-818B-8E26338B0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854" y="1628799"/>
            <a:ext cx="4630398" cy="37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63397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1A155-E871-4114-9FA8-251F050FAC12}"/>
              </a:ext>
            </a:extLst>
          </p:cNvPr>
          <p:cNvSpPr>
            <a:spLocks noGrp="1"/>
          </p:cNvSpPr>
          <p:nvPr>
            <p:ph type="title" idx="4294967295"/>
          </p:nvPr>
        </p:nvSpPr>
        <p:spPr>
          <a:xfrm>
            <a:off x="714810" y="236538"/>
            <a:ext cx="7594462" cy="685800"/>
          </a:xfrm>
        </p:spPr>
        <p:txBody>
          <a:bodyPr/>
          <a:lstStyle/>
          <a:p>
            <a:r>
              <a:rPr lang="de-de" dirty="0"/>
              <a:t>Ein wichtiger Aspekt der Behandlung von CKD </a:t>
            </a:r>
            <a:br>
              <a:rPr lang="de-de" dirty="0"/>
            </a:br>
            <a:r>
              <a:rPr lang="de-de" dirty="0"/>
              <a:t>ist die Minimierung des KV-Risikos</a:t>
            </a:r>
            <a:r>
              <a:rPr lang="de-de" baseline="30000" dirty="0"/>
              <a:t>1</a:t>
            </a:r>
            <a:r>
              <a:rPr lang="de-de" dirty="0"/>
              <a:t> </a:t>
            </a:r>
            <a:endParaRPr lang="de-DE" dirty="0"/>
          </a:p>
        </p:txBody>
      </p:sp>
      <p:sp>
        <p:nvSpPr>
          <p:cNvPr id="4" name="Foliennummernplatzhalter 3">
            <a:extLst>
              <a:ext uri="{FF2B5EF4-FFF2-40B4-BE49-F238E27FC236}">
                <a16:creationId xmlns:a16="http://schemas.microsoft.com/office/drawing/2014/main" id="{7007804A-B5E9-4970-9D03-BBC66DA6BF86}"/>
              </a:ext>
            </a:extLst>
          </p:cNvPr>
          <p:cNvSpPr>
            <a:spLocks noGrp="1"/>
          </p:cNvSpPr>
          <p:nvPr>
            <p:ph type="sldNum" sz="quarter" idx="12"/>
          </p:nvPr>
        </p:nvSpPr>
        <p:spPr/>
        <p:txBody>
          <a:bodyPr/>
          <a:lstStyle/>
          <a:p>
            <a:endParaRPr lang="en-US" dirty="0"/>
          </a:p>
        </p:txBody>
      </p:sp>
      <p:sp>
        <p:nvSpPr>
          <p:cNvPr id="83" name="Text Placeholder 3">
            <a:extLst>
              <a:ext uri="{FF2B5EF4-FFF2-40B4-BE49-F238E27FC236}">
                <a16:creationId xmlns:a16="http://schemas.microsoft.com/office/drawing/2014/main" id="{D92A4860-05A6-47EC-B0CD-22E4F9877F81}"/>
              </a:ext>
            </a:extLst>
          </p:cNvPr>
          <p:cNvSpPr txBox="1">
            <a:spLocks/>
          </p:cNvSpPr>
          <p:nvPr/>
        </p:nvSpPr>
        <p:spPr>
          <a:xfrm>
            <a:off x="338126" y="5219419"/>
            <a:ext cx="7723935"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0"/>
              </a:spcAft>
              <a:buClr>
                <a:srgbClr val="AD1AAC"/>
              </a:buClr>
              <a:defRPr/>
            </a:pPr>
            <a:r>
              <a:rPr lang="de-de" sz="600" b="0" dirty="0">
                <a:solidFill>
                  <a:srgbClr val="333333"/>
                </a:solidFill>
              </a:rPr>
              <a:t>CKD, chronische Nierenerkrankung; KV, kardiovaskulär; CVD, kardiovaskuläre Erkrankung</a:t>
            </a:r>
          </a:p>
          <a:p>
            <a:pPr defTabSz="457189" fontAlgn="auto">
              <a:lnSpc>
                <a:spcPct val="100000"/>
              </a:lnSpc>
              <a:spcBef>
                <a:spcPts val="0"/>
              </a:spcBef>
              <a:spcAft>
                <a:spcPts val="0"/>
              </a:spcAft>
              <a:buClr>
                <a:srgbClr val="AD1AAC"/>
              </a:buClr>
              <a:defRPr/>
            </a:pPr>
            <a:r>
              <a:rPr lang="de-de" sz="600" b="0" dirty="0">
                <a:solidFill>
                  <a:srgbClr val="333333"/>
                </a:solidFill>
              </a:rPr>
              <a:t>1. Sarnak MJ </a:t>
            </a:r>
            <a:r>
              <a:rPr lang="de-de" sz="600" b="0" i="1" dirty="0">
                <a:solidFill>
                  <a:srgbClr val="333333"/>
                </a:solidFill>
              </a:rPr>
              <a:t>et al.</a:t>
            </a:r>
            <a:r>
              <a:rPr lang="de-de" sz="600" b="0" dirty="0">
                <a:solidFill>
                  <a:srgbClr val="333333"/>
                </a:solidFill>
              </a:rPr>
              <a:t> </a:t>
            </a:r>
            <a:r>
              <a:rPr lang="de-de" sz="600" b="0" i="1" dirty="0">
                <a:solidFill>
                  <a:srgbClr val="333333"/>
                </a:solidFill>
              </a:rPr>
              <a:t>J Am Coll Cardiol</a:t>
            </a:r>
            <a:r>
              <a:rPr lang="de-de" sz="600" b="0" dirty="0">
                <a:solidFill>
                  <a:srgbClr val="333333"/>
                </a:solidFill>
              </a:rPr>
              <a:t> 2019; 74:1823–1838. 2. Alani H </a:t>
            </a:r>
            <a:r>
              <a:rPr lang="de-de" sz="600" b="0" i="1" dirty="0">
                <a:solidFill>
                  <a:srgbClr val="333333"/>
                </a:solidFill>
              </a:rPr>
              <a:t>et al. World J Nephrol</a:t>
            </a:r>
            <a:r>
              <a:rPr lang="de-de" sz="600" b="0" dirty="0">
                <a:solidFill>
                  <a:srgbClr val="333333"/>
                </a:solidFill>
              </a:rPr>
              <a:t> 2014; 3:156–168. 3. Johnson DW </a:t>
            </a:r>
            <a:r>
              <a:rPr lang="de-de" sz="600" b="0" i="1" dirty="0">
                <a:solidFill>
                  <a:srgbClr val="333333"/>
                </a:solidFill>
              </a:rPr>
              <a:t>et al. Hemodial Int</a:t>
            </a:r>
            <a:r>
              <a:rPr lang="de-de" sz="600" b="0" dirty="0">
                <a:solidFill>
                  <a:srgbClr val="333333"/>
                </a:solidFill>
              </a:rPr>
              <a:t> 2007; 11:21–31.</a:t>
            </a:r>
          </a:p>
        </p:txBody>
      </p:sp>
      <p:sp>
        <p:nvSpPr>
          <p:cNvPr id="30" name="TextBox 29">
            <a:extLst>
              <a:ext uri="{FF2B5EF4-FFF2-40B4-BE49-F238E27FC236}">
                <a16:creationId xmlns:a16="http://schemas.microsoft.com/office/drawing/2014/main" id="{3DE919DF-373E-41E3-B6B4-DAE248278292}"/>
              </a:ext>
            </a:extLst>
          </p:cNvPr>
          <p:cNvSpPr txBox="1"/>
          <p:nvPr/>
        </p:nvSpPr>
        <p:spPr>
          <a:xfrm>
            <a:off x="2902769"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a:spcAft>
                <a:spcPts val="600"/>
              </a:spcAft>
              <a:defRPr/>
            </a:pPr>
            <a:r>
              <a:rPr lang="de-de" sz="825" dirty="0">
                <a:solidFill>
                  <a:schemeClr val="bg1"/>
                </a:solidFill>
                <a:cs typeface="Arial" panose="020B0604020202020204" pitchFamily="34" charset="0"/>
              </a:rPr>
              <a:t>Die Prävalenz von CVD ist bei Patienten mit CKD </a:t>
            </a:r>
            <a:br>
              <a:rPr lang="de-de" sz="825" dirty="0">
                <a:solidFill>
                  <a:schemeClr val="bg1"/>
                </a:solidFill>
                <a:cs typeface="Arial" panose="020B0604020202020204" pitchFamily="34" charset="0"/>
              </a:rPr>
            </a:br>
            <a:r>
              <a:rPr lang="de-de" sz="825" dirty="0">
                <a:solidFill>
                  <a:schemeClr val="bg1"/>
                </a:solidFill>
                <a:cs typeface="Arial" panose="020B0604020202020204" pitchFamily="34" charset="0"/>
              </a:rPr>
              <a:t>15–30 Mal höher als bei Patienten ohne CKD</a:t>
            </a:r>
            <a:r>
              <a:rPr lang="de-de" sz="825" baseline="30000" dirty="0">
                <a:solidFill>
                  <a:schemeClr val="bg1"/>
                </a:solidFill>
                <a:cs typeface="Arial" panose="020B0604020202020204" pitchFamily="34" charset="0"/>
              </a:rPr>
              <a:t>2</a:t>
            </a:r>
          </a:p>
        </p:txBody>
      </p:sp>
      <p:sp>
        <p:nvSpPr>
          <p:cNvPr id="31" name="TextBox 30">
            <a:extLst>
              <a:ext uri="{FF2B5EF4-FFF2-40B4-BE49-F238E27FC236}">
                <a16:creationId xmlns:a16="http://schemas.microsoft.com/office/drawing/2014/main" id="{076205F8-C384-471D-9DF5-BDF10A0EE54C}"/>
              </a:ext>
            </a:extLst>
          </p:cNvPr>
          <p:cNvSpPr txBox="1"/>
          <p:nvPr/>
        </p:nvSpPr>
        <p:spPr>
          <a:xfrm>
            <a:off x="4621232"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defTabSz="914378">
              <a:spcAft>
                <a:spcPts val="600"/>
              </a:spcAft>
              <a:defRPr/>
            </a:pPr>
            <a:r>
              <a:rPr lang="de-de" sz="825" dirty="0">
                <a:solidFill>
                  <a:prstClr val="white"/>
                </a:solidFill>
                <a:cs typeface="Arial" panose="020B0604020202020204" pitchFamily="34" charset="0"/>
              </a:rPr>
              <a:t>Erhöhtes KV-Risiko ist multifaktoriell bedingt</a:t>
            </a:r>
            <a:r>
              <a:rPr lang="de-de" sz="825" baseline="30000" dirty="0">
                <a:solidFill>
                  <a:prstClr val="white"/>
                </a:solidFill>
                <a:cs typeface="Arial" panose="020B0604020202020204" pitchFamily="34" charset="0"/>
              </a:rPr>
              <a:t>1</a:t>
            </a:r>
            <a:endParaRPr lang="en-GB" sz="825" dirty="0">
              <a:solidFill>
                <a:prstClr val="white"/>
              </a:solidFill>
              <a:cs typeface="Arial" panose="020B0604020202020204" pitchFamily="34" charset="0"/>
            </a:endParaRPr>
          </a:p>
        </p:txBody>
      </p:sp>
      <p:sp>
        <p:nvSpPr>
          <p:cNvPr id="32" name="TextBox 31">
            <a:extLst>
              <a:ext uri="{FF2B5EF4-FFF2-40B4-BE49-F238E27FC236}">
                <a16:creationId xmlns:a16="http://schemas.microsoft.com/office/drawing/2014/main" id="{C4438975-6EDA-4AAE-8081-D724BF07CC10}"/>
              </a:ext>
            </a:extLst>
          </p:cNvPr>
          <p:cNvSpPr txBox="1"/>
          <p:nvPr/>
        </p:nvSpPr>
        <p:spPr>
          <a:xfrm>
            <a:off x="1184305"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defTabSz="914378">
              <a:spcAft>
                <a:spcPts val="600"/>
              </a:spcAft>
              <a:defRPr/>
            </a:pPr>
            <a:r>
              <a:rPr lang="de-de" sz="825" dirty="0">
                <a:solidFill>
                  <a:prstClr val="white"/>
                </a:solidFill>
                <a:cs typeface="Arial" panose="020B0604020202020204" pitchFamily="34" charset="0"/>
              </a:rPr>
              <a:t>CVD ist häufiger und schwerer bei Patienten mit CKD, unabhängig vom Stadium</a:t>
            </a:r>
            <a:r>
              <a:rPr lang="de-de" sz="825" baseline="30000" dirty="0">
                <a:solidFill>
                  <a:prstClr val="white"/>
                </a:solidFill>
                <a:cs typeface="Arial" panose="020B0604020202020204" pitchFamily="34" charset="0"/>
              </a:rPr>
              <a:t>1</a:t>
            </a:r>
          </a:p>
        </p:txBody>
      </p:sp>
      <p:sp>
        <p:nvSpPr>
          <p:cNvPr id="33" name="TextBox 32">
            <a:extLst>
              <a:ext uri="{FF2B5EF4-FFF2-40B4-BE49-F238E27FC236}">
                <a16:creationId xmlns:a16="http://schemas.microsoft.com/office/drawing/2014/main" id="{F59EEAF5-6101-443D-A542-BBFA11415834}"/>
              </a:ext>
            </a:extLst>
          </p:cNvPr>
          <p:cNvSpPr txBox="1"/>
          <p:nvPr/>
        </p:nvSpPr>
        <p:spPr>
          <a:xfrm>
            <a:off x="6339695"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a:spcAft>
                <a:spcPts val="600"/>
              </a:spcAft>
              <a:defRPr/>
            </a:pPr>
            <a:r>
              <a:rPr lang="de-de" sz="825" dirty="0">
                <a:solidFill>
                  <a:schemeClr val="bg1"/>
                </a:solidFill>
                <a:cs typeface="Arial" panose="020B0604020202020204" pitchFamily="34" charset="0"/>
              </a:rPr>
              <a:t>CVD ist die häufigste Todesursache bei Patienten mit CKD im Stadium 5, die eine Erhaltungsdialyse erhalten</a:t>
            </a:r>
            <a:r>
              <a:rPr lang="de-de" sz="825" baseline="30000" dirty="0">
                <a:solidFill>
                  <a:schemeClr val="bg1"/>
                </a:solidFill>
                <a:cs typeface="Arial" panose="020B0604020202020204" pitchFamily="34" charset="0"/>
              </a:rPr>
              <a:t>3</a:t>
            </a:r>
            <a:endParaRPr lang="en-GB" sz="825" dirty="0">
              <a:solidFill>
                <a:schemeClr val="bg1"/>
              </a:solidFill>
              <a:cs typeface="Arial" panose="020B0604020202020204" pitchFamily="34" charset="0"/>
            </a:endParaRPr>
          </a:p>
        </p:txBody>
      </p:sp>
      <p:sp>
        <p:nvSpPr>
          <p:cNvPr id="34" name="TextBox 14">
            <a:extLst>
              <a:ext uri="{FF2B5EF4-FFF2-40B4-BE49-F238E27FC236}">
                <a16:creationId xmlns:a16="http://schemas.microsoft.com/office/drawing/2014/main" id="{3643824A-5549-4D7D-97A5-B8681801C04A}"/>
              </a:ext>
            </a:extLst>
          </p:cNvPr>
          <p:cNvSpPr txBox="1"/>
          <p:nvPr/>
        </p:nvSpPr>
        <p:spPr>
          <a:xfrm>
            <a:off x="3028514" y="3118894"/>
            <a:ext cx="1368510" cy="467051"/>
          </a:xfrm>
          <a:prstGeom prst="rect">
            <a:avLst/>
          </a:prstGeom>
          <a:noFill/>
        </p:spPr>
        <p:txBody>
          <a:bodyPr wrap="square" lIns="91440" tIns="45720" rIns="91440" bIns="45720" rtlCol="0" anchor="t">
            <a:spAutoFit/>
          </a:bodyPr>
          <a:lstStyle/>
          <a:p>
            <a:pPr algn="ctr" defTabSz="914378">
              <a:defRPr/>
            </a:pPr>
            <a:r>
              <a:rPr lang="de-de" sz="2400" b="1" dirty="0">
                <a:solidFill>
                  <a:srgbClr val="FFFFFF"/>
                </a:solidFill>
                <a:cs typeface="Arial" panose="020B0604020202020204" pitchFamily="34" charset="0"/>
              </a:rPr>
              <a:t>x15–30</a:t>
            </a:r>
          </a:p>
        </p:txBody>
      </p:sp>
      <p:sp>
        <p:nvSpPr>
          <p:cNvPr id="35" name="Oval 26">
            <a:extLst>
              <a:ext uri="{FF2B5EF4-FFF2-40B4-BE49-F238E27FC236}">
                <a16:creationId xmlns:a16="http://schemas.microsoft.com/office/drawing/2014/main" id="{90A6940A-E5FA-4DF3-BD0C-93AA0F5B5F23}"/>
              </a:ext>
            </a:extLst>
          </p:cNvPr>
          <p:cNvSpPr/>
          <p:nvPr/>
        </p:nvSpPr>
        <p:spPr>
          <a:xfrm>
            <a:off x="339210" y="2395579"/>
            <a:ext cx="973304" cy="973303"/>
          </a:xfrm>
          <a:prstGeom prst="ellipse">
            <a:avLst/>
          </a:prstGeom>
          <a:solidFill>
            <a:schemeClr val="bg1"/>
          </a:solidFill>
          <a:ln w="38100" cap="sq">
            <a:solidFill>
              <a:schemeClr val="accent6"/>
            </a:solidFill>
            <a:miter lim="800000"/>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6" name="Oval 28">
            <a:extLst>
              <a:ext uri="{FF2B5EF4-FFF2-40B4-BE49-F238E27FC236}">
                <a16:creationId xmlns:a16="http://schemas.microsoft.com/office/drawing/2014/main" id="{2F0A1577-608F-4657-8D36-C206D7450567}"/>
              </a:ext>
            </a:extLst>
          </p:cNvPr>
          <p:cNvSpPr/>
          <p:nvPr/>
        </p:nvSpPr>
        <p:spPr>
          <a:xfrm>
            <a:off x="7831487" y="4015446"/>
            <a:ext cx="973304" cy="973303"/>
          </a:xfrm>
          <a:prstGeom prst="ellipse">
            <a:avLst/>
          </a:prstGeom>
          <a:solidFill>
            <a:schemeClr val="bg1"/>
          </a:solidFill>
          <a:ln w="38100" cap="sq">
            <a:solidFill>
              <a:schemeClr val="accent6"/>
            </a:solidFill>
            <a:miter lim="800000"/>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37" name="Picture 18">
            <a:extLst>
              <a:ext uri="{FF2B5EF4-FFF2-40B4-BE49-F238E27FC236}">
                <a16:creationId xmlns:a16="http://schemas.microsoft.com/office/drawing/2014/main" id="{E25208DE-7C2A-4B4F-A088-79D886BDC5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5674" y="4160342"/>
            <a:ext cx="784931" cy="683510"/>
          </a:xfrm>
          <a:prstGeom prst="rect">
            <a:avLst/>
          </a:prstGeom>
        </p:spPr>
      </p:pic>
      <p:pic>
        <p:nvPicPr>
          <p:cNvPr id="38" name="Picture 21" descr="Logo&#10;&#10;Description automatically generated">
            <a:extLst>
              <a:ext uri="{FF2B5EF4-FFF2-40B4-BE49-F238E27FC236}">
                <a16:creationId xmlns:a16="http://schemas.microsoft.com/office/drawing/2014/main" id="{3F79BCEA-E240-460B-852E-BD341C925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932" y="2518984"/>
            <a:ext cx="413858" cy="726494"/>
          </a:xfrm>
          <a:prstGeom prst="rect">
            <a:avLst/>
          </a:prstGeom>
        </p:spPr>
      </p:pic>
      <p:pic>
        <p:nvPicPr>
          <p:cNvPr id="39" name="Graphic 33">
            <a:extLst>
              <a:ext uri="{FF2B5EF4-FFF2-40B4-BE49-F238E27FC236}">
                <a16:creationId xmlns:a16="http://schemas.microsoft.com/office/drawing/2014/main" id="{71281455-213B-415C-9A1B-4E1A4CB0D1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0911" y="3070521"/>
            <a:ext cx="626787" cy="558411"/>
          </a:xfrm>
          <a:prstGeom prst="rect">
            <a:avLst/>
          </a:prstGeom>
        </p:spPr>
      </p:pic>
      <p:pic>
        <p:nvPicPr>
          <p:cNvPr id="40" name="Graphic 34">
            <a:extLst>
              <a:ext uri="{FF2B5EF4-FFF2-40B4-BE49-F238E27FC236}">
                <a16:creationId xmlns:a16="http://schemas.microsoft.com/office/drawing/2014/main" id="{B427F69E-039C-4E83-81C8-FD42D05435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3269" y="3070277"/>
            <a:ext cx="615928" cy="558900"/>
          </a:xfrm>
          <a:prstGeom prst="rect">
            <a:avLst/>
          </a:prstGeom>
        </p:spPr>
      </p:pic>
      <p:pic>
        <p:nvPicPr>
          <p:cNvPr id="41" name="Graphic 35">
            <a:extLst>
              <a:ext uri="{FF2B5EF4-FFF2-40B4-BE49-F238E27FC236}">
                <a16:creationId xmlns:a16="http://schemas.microsoft.com/office/drawing/2014/main" id="{6B8AA64B-53A2-4B6B-8A7E-47D552DF6E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6301" y="3100173"/>
            <a:ext cx="626787" cy="499107"/>
          </a:xfrm>
          <a:prstGeom prst="rect">
            <a:avLst/>
          </a:prstGeom>
        </p:spPr>
      </p:pic>
    </p:spTree>
    <p:extLst>
      <p:ext uri="{BB962C8B-B14F-4D97-AF65-F5344CB8AC3E}">
        <p14:creationId xmlns:p14="http://schemas.microsoft.com/office/powerpoint/2010/main" val="317063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B41E061-1556-404B-8A48-28F15BC700A4}"/>
              </a:ext>
            </a:extLst>
          </p:cNvPr>
          <p:cNvSpPr>
            <a:spLocks noChangeArrowheads="1"/>
          </p:cNvSpPr>
          <p:nvPr/>
        </p:nvSpPr>
        <p:spPr bwMode="auto">
          <a:xfrm>
            <a:off x="3748027" y="6303350"/>
            <a:ext cx="3920317" cy="538289"/>
          </a:xfrm>
          <a:prstGeom prst="rect">
            <a:avLst/>
          </a:prstGeom>
        </p:spPr>
        <p:txBody>
          <a:bodyPr wrap="square">
            <a:spAutoFit/>
          </a:bodyPr>
          <a:lstStyle/>
          <a:p>
            <a:pPr algn="r"/>
            <a:r>
              <a:rPr lang="en-US" altLang="de-DE" sz="1200" dirty="0">
                <a:solidFill>
                  <a:schemeClr val="accent1"/>
                </a:solidFill>
                <a:latin typeface="+mj-lt"/>
              </a:rPr>
              <a:t>2018 Annual Data Report</a:t>
            </a:r>
          </a:p>
          <a:p>
            <a:pPr algn="r"/>
            <a:r>
              <a:rPr lang="en-US" altLang="de-DE" sz="1200" dirty="0">
                <a:solidFill>
                  <a:schemeClr val="accent1"/>
                </a:solidFill>
                <a:latin typeface="+mj-lt"/>
              </a:rPr>
              <a:t>Volume 1 CKD, Chapter 4</a:t>
            </a:r>
          </a:p>
        </p:txBody>
      </p:sp>
      <p:pic>
        <p:nvPicPr>
          <p:cNvPr id="10" name="Picture 5">
            <a:extLst>
              <a:ext uri="{FF2B5EF4-FFF2-40B4-BE49-F238E27FC236}">
                <a16:creationId xmlns:a16="http://schemas.microsoft.com/office/drawing/2014/main" id="{3FE4E1AB-9B14-0F49-9646-910C7CD88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204864"/>
            <a:ext cx="7143358" cy="3971707"/>
          </a:xfrm>
          <a:prstGeom prst="rect">
            <a:avLst/>
          </a:prstGeom>
          <a:solidFill>
            <a:schemeClr val="bg1"/>
          </a:solidFill>
          <a:ln>
            <a:solidFill>
              <a:schemeClr val="tx1"/>
            </a:solidFill>
          </a:ln>
          <a:effectLst>
            <a:outerShdw blurRad="254000" dist="38100" dir="2700000" algn="tl" rotWithShape="0">
              <a:prstClr val="black">
                <a:alpha val="40000"/>
              </a:prstClr>
            </a:outerShdw>
          </a:effectLst>
        </p:spPr>
      </p:pic>
      <p:sp>
        <p:nvSpPr>
          <p:cNvPr id="3" name="Titel 2">
            <a:extLst>
              <a:ext uri="{FF2B5EF4-FFF2-40B4-BE49-F238E27FC236}">
                <a16:creationId xmlns:a16="http://schemas.microsoft.com/office/drawing/2014/main" id="{C1981E0E-6374-4D77-AD66-5FA51ABE66FB}"/>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en-US" altLang="de-DE" dirty="0" err="1"/>
              <a:t>Herzinsuffizienz</a:t>
            </a:r>
            <a:r>
              <a:rPr lang="en-US" altLang="de-DE" dirty="0"/>
              <a:t> + / - CKD</a:t>
            </a:r>
            <a:endParaRPr lang="de-DE" dirty="0"/>
          </a:p>
        </p:txBody>
      </p:sp>
      <p:pic>
        <p:nvPicPr>
          <p:cNvPr id="5" name="Picture 2" descr="pqsg.de - das Altenpflegemagazin im Internet / Online-Magazin für die  Altenpflege">
            <a:extLst>
              <a:ext uri="{FF2B5EF4-FFF2-40B4-BE49-F238E27FC236}">
                <a16:creationId xmlns:a16="http://schemas.microsoft.com/office/drawing/2014/main" id="{B14E40B7-39F6-47F8-8E8C-61558040A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841926"/>
            <a:ext cx="2790641" cy="24723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A4846FBD-B9EA-4B94-A453-59A7C3021D81}"/>
              </a:ext>
            </a:extLst>
          </p:cNvPr>
          <p:cNvCxnSpPr/>
          <p:nvPr/>
        </p:nvCxnSpPr>
        <p:spPr bwMode="auto">
          <a:xfrm flipV="1">
            <a:off x="3144358" y="2852936"/>
            <a:ext cx="2770650" cy="2016224"/>
          </a:xfrm>
          <a:prstGeom prst="straightConnector1">
            <a:avLst/>
          </a:prstGeom>
          <a:noFill/>
          <a:ln w="635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849677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A27A93-000E-4A4B-A02E-2F354BEC2D24}"/>
              </a:ext>
            </a:extLst>
          </p:cNvPr>
          <p:cNvSpPr>
            <a:spLocks noGrp="1"/>
          </p:cNvSpPr>
          <p:nvPr>
            <p:ph type="title"/>
          </p:nvPr>
        </p:nvSpPr>
        <p:spPr/>
        <p:txBody>
          <a:bodyPr/>
          <a:lstStyle/>
          <a:p>
            <a:r>
              <a:rPr lang="de-DE" dirty="0"/>
              <a:t>Die Fantastische Vier</a:t>
            </a:r>
          </a:p>
        </p:txBody>
      </p:sp>
      <p:pic>
        <p:nvPicPr>
          <p:cNvPr id="1026" name="Picture 2" descr="The Beatles Reimagined as The Fantastic Four in Fan-Made Animated Video —  GeekTyrant">
            <a:extLst>
              <a:ext uri="{FF2B5EF4-FFF2-40B4-BE49-F238E27FC236}">
                <a16:creationId xmlns:a16="http://schemas.microsoft.com/office/drawing/2014/main" id="{3D840650-4E6A-4C87-ADE1-BE04BF107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72816"/>
            <a:ext cx="6943628" cy="388843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7C10976-4A16-4990-845B-63F1CA5B2574}"/>
              </a:ext>
            </a:extLst>
          </p:cNvPr>
          <p:cNvPicPr>
            <a:picLocks noChangeAspect="1"/>
          </p:cNvPicPr>
          <p:nvPr/>
        </p:nvPicPr>
        <p:blipFill>
          <a:blip r:embed="rId4"/>
          <a:stretch>
            <a:fillRect/>
          </a:stretch>
        </p:blipFill>
        <p:spPr>
          <a:xfrm>
            <a:off x="309869" y="1618033"/>
            <a:ext cx="8150563" cy="4475263"/>
          </a:xfrm>
          <a:prstGeom prst="rect">
            <a:avLst/>
          </a:prstGeom>
        </p:spPr>
      </p:pic>
      <p:pic>
        <p:nvPicPr>
          <p:cNvPr id="8" name="Grafik 7">
            <a:extLst>
              <a:ext uri="{FF2B5EF4-FFF2-40B4-BE49-F238E27FC236}">
                <a16:creationId xmlns:a16="http://schemas.microsoft.com/office/drawing/2014/main" id="{BE786978-6E0D-41DD-843D-21E00DF634C9}"/>
              </a:ext>
            </a:extLst>
          </p:cNvPr>
          <p:cNvPicPr>
            <a:picLocks noChangeAspect="1"/>
          </p:cNvPicPr>
          <p:nvPr/>
        </p:nvPicPr>
        <p:blipFill>
          <a:blip r:embed="rId5"/>
          <a:stretch>
            <a:fillRect/>
          </a:stretch>
        </p:blipFill>
        <p:spPr>
          <a:xfrm>
            <a:off x="683568" y="203338"/>
            <a:ext cx="6720289" cy="1746173"/>
          </a:xfrm>
          <a:prstGeom prst="rect">
            <a:avLst/>
          </a:prstGeom>
        </p:spPr>
      </p:pic>
    </p:spTree>
    <p:extLst>
      <p:ext uri="{BB962C8B-B14F-4D97-AF65-F5344CB8AC3E}">
        <p14:creationId xmlns:p14="http://schemas.microsoft.com/office/powerpoint/2010/main" val="128876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WALKINGTHEDOG">
            <a:extLst>
              <a:ext uri="{FF2B5EF4-FFF2-40B4-BE49-F238E27FC236}">
                <a16:creationId xmlns:a16="http://schemas.microsoft.com/office/drawing/2014/main" id="{78D11219-CEAA-4FEF-B4C1-ABBD4A48A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17638"/>
            <a:ext cx="5511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CAF1D6B5-C541-4CC4-90B2-43A449E2E52A}"/>
              </a:ext>
            </a:extLst>
          </p:cNvPr>
          <p:cNvSpPr txBox="1">
            <a:spLocks noChangeArrowheads="1"/>
          </p:cNvSpPr>
          <p:nvPr/>
        </p:nvSpPr>
        <p:spPr bwMode="auto">
          <a:xfrm>
            <a:off x="0" y="0"/>
            <a:ext cx="9144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US" altLang="de-DE" sz="1000"/>
          </a:p>
          <a:p>
            <a:pPr algn="ctr">
              <a:spcBef>
                <a:spcPct val="50000"/>
              </a:spcBef>
            </a:pPr>
            <a:r>
              <a:rPr lang="en-US" altLang="de-DE" sz="3200" b="1"/>
              <a:t>Sport ist gut!...............…aber bitte richtig!</a:t>
            </a:r>
            <a:endParaRPr lang="en-US" altLang="de-DE" sz="1000" b="1">
              <a:latin typeface="Times New Roman" panose="02020603050405020304" pitchFamily="18" charset="0"/>
            </a:endParaRPr>
          </a:p>
        </p:txBody>
      </p:sp>
    </p:spTree>
    <p:extLst>
      <p:ext uri="{BB962C8B-B14F-4D97-AF65-F5344CB8AC3E}">
        <p14:creationId xmlns:p14="http://schemas.microsoft.com/office/powerpoint/2010/main" val="35714291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a:extLst>
              <a:ext uri="{FF2B5EF4-FFF2-40B4-BE49-F238E27FC236}">
                <a16:creationId xmlns:a16="http://schemas.microsoft.com/office/drawing/2014/main" id="{4D366901-A77A-43AB-8294-D4F144D2FC9A}"/>
              </a:ext>
            </a:extLst>
          </p:cNvPr>
          <p:cNvPicPr>
            <a:picLocks noChangeAspect="1" noChangeArrowheads="1"/>
          </p:cNvPicPr>
          <p:nvPr/>
        </p:nvPicPr>
        <p:blipFill>
          <a:blip r:embed="rId3"/>
          <a:srcRect t="3774" b="5660"/>
          <a:stretch>
            <a:fillRect/>
          </a:stretch>
        </p:blipFill>
        <p:spPr bwMode="auto">
          <a:xfrm>
            <a:off x="168275" y="2222500"/>
            <a:ext cx="4632325" cy="2955925"/>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AA1906BA-5303-46C5-8AE8-EF357EAFBBA5}"/>
              </a:ext>
            </a:extLst>
          </p:cNvPr>
          <p:cNvPicPr>
            <a:picLocks noChangeAspect="1" noChangeArrowheads="1"/>
          </p:cNvPicPr>
          <p:nvPr/>
        </p:nvPicPr>
        <p:blipFill>
          <a:blip r:embed="rId4"/>
          <a:srcRect t="15909"/>
          <a:stretch>
            <a:fillRect/>
          </a:stretch>
        </p:blipFill>
        <p:spPr bwMode="auto">
          <a:xfrm>
            <a:off x="5119688" y="2192338"/>
            <a:ext cx="3819525" cy="3048000"/>
          </a:xfrm>
          <a:prstGeom prst="rect">
            <a:avLst/>
          </a:prstGeom>
          <a:ln>
            <a:solidFill>
              <a:schemeClr val="tx1"/>
            </a:solidFill>
          </a:ln>
          <a:effectLst>
            <a:outerShdw blurRad="292100" dist="139700" dir="2700000" algn="tl" rotWithShape="0">
              <a:srgbClr val="333333">
                <a:alpha val="65000"/>
              </a:srgbClr>
            </a:outerShdw>
          </a:effectLst>
        </p:spPr>
      </p:pic>
      <p:sp>
        <p:nvSpPr>
          <p:cNvPr id="140293" name="Rechteck 2">
            <a:extLst>
              <a:ext uri="{FF2B5EF4-FFF2-40B4-BE49-F238E27FC236}">
                <a16:creationId xmlns:a16="http://schemas.microsoft.com/office/drawing/2014/main" id="{FE90FDCE-06EA-4C8F-9C80-42075A1B592A}"/>
              </a:ext>
            </a:extLst>
          </p:cNvPr>
          <p:cNvSpPr>
            <a:spLocks noChangeArrowheads="1"/>
          </p:cNvSpPr>
          <p:nvPr/>
        </p:nvSpPr>
        <p:spPr bwMode="auto">
          <a:xfrm>
            <a:off x="2373397" y="6433393"/>
            <a:ext cx="5272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algn="r" eaLnBrk="1" hangingPunct="1">
              <a:defRPr/>
            </a:pPr>
            <a:r>
              <a:rPr lang="de-DE" altLang="de-DE" b="1" dirty="0">
                <a:solidFill>
                  <a:schemeClr val="accent6"/>
                </a:solidFill>
                <a:latin typeface="Times New Roman" panose="02020603050405020304" pitchFamily="18" charset="0"/>
                <a:cs typeface="Times New Roman" panose="02020603050405020304" pitchFamily="18" charset="0"/>
              </a:rPr>
              <a:t>ROBINSON-COHEN et al. </a:t>
            </a:r>
            <a:r>
              <a:rPr lang="de-DE" altLang="de-DE" b="1" i="1" dirty="0" err="1">
                <a:solidFill>
                  <a:schemeClr val="accent6"/>
                </a:solidFill>
                <a:latin typeface="Times New Roman" panose="02020603050405020304" pitchFamily="18" charset="0"/>
                <a:cs typeface="Times New Roman" panose="02020603050405020304" pitchFamily="18" charset="0"/>
              </a:rPr>
              <a:t>Arch</a:t>
            </a:r>
            <a:r>
              <a:rPr lang="de-DE" altLang="de-DE" b="1" i="1" dirty="0">
                <a:solidFill>
                  <a:schemeClr val="accent6"/>
                </a:solidFill>
                <a:latin typeface="Times New Roman" panose="02020603050405020304" pitchFamily="18" charset="0"/>
                <a:cs typeface="Times New Roman" panose="02020603050405020304" pitchFamily="18" charset="0"/>
              </a:rPr>
              <a:t> Intern Med </a:t>
            </a:r>
            <a:r>
              <a:rPr lang="de-DE" altLang="de-DE" b="1" dirty="0">
                <a:solidFill>
                  <a:schemeClr val="accent6"/>
                </a:solidFill>
                <a:latin typeface="Times New Roman" panose="02020603050405020304" pitchFamily="18" charset="0"/>
                <a:cs typeface="Times New Roman" panose="02020603050405020304" pitchFamily="18" charset="0"/>
              </a:rPr>
              <a:t>169:2116-2123, 2009</a:t>
            </a:r>
          </a:p>
        </p:txBody>
      </p:sp>
      <p:sp>
        <p:nvSpPr>
          <p:cNvPr id="88071" name="Rechteck 1">
            <a:extLst>
              <a:ext uri="{FF2B5EF4-FFF2-40B4-BE49-F238E27FC236}">
                <a16:creationId xmlns:a16="http://schemas.microsoft.com/office/drawing/2014/main" id="{7BB7EB22-ECF5-4246-93F0-1D0914D1CC47}"/>
              </a:ext>
            </a:extLst>
          </p:cNvPr>
          <p:cNvSpPr>
            <a:spLocks noChangeArrowheads="1"/>
          </p:cNvSpPr>
          <p:nvPr/>
        </p:nvSpPr>
        <p:spPr bwMode="auto">
          <a:xfrm>
            <a:off x="1125538" y="1506538"/>
            <a:ext cx="7124066"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800" dirty="0"/>
              <a:t>… entschleunigt den Nierenfunktionsverlust</a:t>
            </a:r>
          </a:p>
        </p:txBody>
      </p:sp>
      <p:sp>
        <p:nvSpPr>
          <p:cNvPr id="2" name="Titel 1">
            <a:extLst>
              <a:ext uri="{FF2B5EF4-FFF2-40B4-BE49-F238E27FC236}">
                <a16:creationId xmlns:a16="http://schemas.microsoft.com/office/drawing/2014/main" id="{2E251CA6-141E-4955-B0D5-EF1167FEF2F0}"/>
              </a:ext>
            </a:extLst>
          </p:cNvPr>
          <p:cNvSpPr>
            <a:spLocks noGrp="1"/>
          </p:cNvSpPr>
          <p:nvPr>
            <p:ph type="title"/>
          </p:nvPr>
        </p:nvSpPr>
        <p:spPr/>
        <p:txBody>
          <a:bodyPr/>
          <a:lstStyle/>
          <a:p>
            <a:r>
              <a:rPr lang="de-DE" altLang="de-DE" sz="2800" b="1" dirty="0">
                <a:solidFill>
                  <a:schemeClr val="tx1"/>
                </a:solidFill>
              </a:rPr>
              <a:t>Körperliche Aktivität !</a:t>
            </a:r>
            <a:endParaRPr lang="de-DE" sz="2800" dirty="0">
              <a:solidFill>
                <a:schemeClr val="tx1"/>
              </a:solidFill>
            </a:endParaRPr>
          </a:p>
        </p:txBody>
      </p:sp>
    </p:spTree>
    <p:extLst>
      <p:ext uri="{BB962C8B-B14F-4D97-AF65-F5344CB8AC3E}">
        <p14:creationId xmlns:p14="http://schemas.microsoft.com/office/powerpoint/2010/main" val="64755362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51A17E4-B9EB-9C60-58AB-2651A6ED968C}"/>
              </a:ext>
            </a:extLst>
          </p:cNvPr>
          <p:cNvPicPr>
            <a:picLocks noGrp="1" noChangeAspect="1"/>
          </p:cNvPicPr>
          <p:nvPr>
            <p:ph idx="1"/>
          </p:nvPr>
        </p:nvPicPr>
        <p:blipFill>
          <a:blip r:embed="rId2"/>
          <a:stretch>
            <a:fillRect/>
          </a:stretch>
        </p:blipFill>
        <p:spPr>
          <a:xfrm>
            <a:off x="754063" y="1510136"/>
            <a:ext cx="7554912" cy="3669453"/>
          </a:xfrm>
        </p:spPr>
      </p:pic>
      <p:sp>
        <p:nvSpPr>
          <p:cNvPr id="3" name="Titel 2">
            <a:extLst>
              <a:ext uri="{FF2B5EF4-FFF2-40B4-BE49-F238E27FC236}">
                <a16:creationId xmlns:a16="http://schemas.microsoft.com/office/drawing/2014/main" id="{DB64DF53-A1D2-87B4-3BCC-CFCF186C2984}"/>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36032540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a:extLst>
              <a:ext uri="{FF2B5EF4-FFF2-40B4-BE49-F238E27FC236}">
                <a16:creationId xmlns:a16="http://schemas.microsoft.com/office/drawing/2014/main" id="{BDB360C3-50CD-480E-AECD-C841B6013F0F}"/>
              </a:ext>
            </a:extLst>
          </p:cNvPr>
          <p:cNvSpPr>
            <a:spLocks noGrp="1"/>
          </p:cNvSpPr>
          <p:nvPr>
            <p:ph type="title"/>
          </p:nvPr>
        </p:nvSpPr>
        <p:spPr/>
        <p:txBody>
          <a:bodyPr/>
          <a:lstStyle/>
          <a:p>
            <a:r>
              <a:rPr lang="de-DE" altLang="de-DE">
                <a:ea typeface="ＭＳ Ｐゴシック" panose="020B0600070205080204" pitchFamily="34" charset="-128"/>
              </a:rPr>
              <a:t>Es sollten die „richtigen Medikamente“ sein</a:t>
            </a:r>
          </a:p>
        </p:txBody>
      </p:sp>
      <p:pic>
        <p:nvPicPr>
          <p:cNvPr id="142339" name="Inhaltsplatzhalter 4">
            <a:extLst>
              <a:ext uri="{FF2B5EF4-FFF2-40B4-BE49-F238E27FC236}">
                <a16:creationId xmlns:a16="http://schemas.microsoft.com/office/drawing/2014/main" id="{32CD5322-8FC1-4BB1-A2AA-C2CF6D8EB5F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3675" y="1062038"/>
            <a:ext cx="9337675" cy="7002462"/>
          </a:xfrm>
        </p:spPr>
      </p:pic>
      <p:pic>
        <p:nvPicPr>
          <p:cNvPr id="4" name="Grafik 3">
            <a:extLst>
              <a:ext uri="{FF2B5EF4-FFF2-40B4-BE49-F238E27FC236}">
                <a16:creationId xmlns:a16="http://schemas.microsoft.com/office/drawing/2014/main" id="{A05F2F8D-7A4B-A2C4-BC9E-5AE69B0483A8}"/>
              </a:ext>
            </a:extLst>
          </p:cNvPr>
          <p:cNvPicPr>
            <a:picLocks noChangeAspect="1"/>
          </p:cNvPicPr>
          <p:nvPr/>
        </p:nvPicPr>
        <p:blipFill>
          <a:blip r:embed="rId4"/>
          <a:stretch>
            <a:fillRect/>
          </a:stretch>
        </p:blipFill>
        <p:spPr>
          <a:xfrm>
            <a:off x="5918951" y="5043255"/>
            <a:ext cx="2852758" cy="1685937"/>
          </a:xfrm>
          <a:prstGeom prst="rect">
            <a:avLst/>
          </a:prstGeom>
        </p:spPr>
      </p:pic>
      <p:pic>
        <p:nvPicPr>
          <p:cNvPr id="7" name="Grafik 6">
            <a:extLst>
              <a:ext uri="{FF2B5EF4-FFF2-40B4-BE49-F238E27FC236}">
                <a16:creationId xmlns:a16="http://schemas.microsoft.com/office/drawing/2014/main" id="{0B3E1C40-3679-9F0A-5FB2-4412FDD77553}"/>
              </a:ext>
            </a:extLst>
          </p:cNvPr>
          <p:cNvPicPr>
            <a:picLocks noChangeAspect="1"/>
          </p:cNvPicPr>
          <p:nvPr/>
        </p:nvPicPr>
        <p:blipFill>
          <a:blip r:embed="rId5"/>
          <a:stretch>
            <a:fillRect/>
          </a:stretch>
        </p:blipFill>
        <p:spPr>
          <a:xfrm>
            <a:off x="359310" y="4255542"/>
            <a:ext cx="1476386" cy="2219341"/>
          </a:xfrm>
          <a:prstGeom prst="rect">
            <a:avLst/>
          </a:prstGeom>
        </p:spPr>
      </p:pic>
      <p:sp>
        <p:nvSpPr>
          <p:cNvPr id="9" name="Textfeld 8">
            <a:extLst>
              <a:ext uri="{FF2B5EF4-FFF2-40B4-BE49-F238E27FC236}">
                <a16:creationId xmlns:a16="http://schemas.microsoft.com/office/drawing/2014/main" id="{0F3C201B-177D-A88C-F2D6-A50DE1ADDADE}"/>
              </a:ext>
            </a:extLst>
          </p:cNvPr>
          <p:cNvSpPr txBox="1"/>
          <p:nvPr/>
        </p:nvSpPr>
        <p:spPr>
          <a:xfrm>
            <a:off x="1835696" y="2420888"/>
            <a:ext cx="5976664" cy="2482667"/>
          </a:xfrm>
          <a:prstGeom prst="rect">
            <a:avLst/>
          </a:prstGeom>
          <a:solidFill>
            <a:schemeClr val="bg1"/>
          </a:solidFill>
          <a:ln w="101600">
            <a:solidFill>
              <a:schemeClr val="accent2"/>
            </a:solidFill>
          </a:ln>
        </p:spPr>
        <p:txBody>
          <a:bodyPr wrap="square">
            <a:spAutoFit/>
          </a:bodyPr>
          <a:lstStyle/>
          <a:p>
            <a:r>
              <a:rPr lang="de-DE" sz="3600" b="1" dirty="0">
                <a:solidFill>
                  <a:srgbClr val="FF0000"/>
                </a:solidFill>
              </a:rPr>
              <a:t>Man kann gar nicht so viele Tabletten einnehmen </a:t>
            </a:r>
            <a:br>
              <a:rPr lang="de-DE" sz="3600" b="1" dirty="0">
                <a:solidFill>
                  <a:srgbClr val="FF0000"/>
                </a:solidFill>
              </a:rPr>
            </a:br>
            <a:r>
              <a:rPr lang="de-DE" sz="3600" b="1" dirty="0">
                <a:solidFill>
                  <a:srgbClr val="FF0000"/>
                </a:solidFill>
              </a:rPr>
              <a:t>wie Rauchen die Niere (und Gefäße) schädigt </a:t>
            </a:r>
          </a:p>
        </p:txBody>
      </p:sp>
    </p:spTree>
    <p:extLst>
      <p:ext uri="{BB962C8B-B14F-4D97-AF65-F5344CB8AC3E}">
        <p14:creationId xmlns:p14="http://schemas.microsoft.com/office/powerpoint/2010/main" val="3660343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lIns="91440" tIns="45720" rIns="91440" bIns="45720"/>
          <a:lstStyle/>
          <a:p>
            <a:pPr eaLnBrk="1" hangingPunct="1"/>
            <a:endParaRPr lang="de-DE" altLang="de-DE"/>
          </a:p>
        </p:txBody>
      </p:sp>
      <p:sp>
        <p:nvSpPr>
          <p:cNvPr id="65539" name="Rectangle 3"/>
          <p:cNvSpPr>
            <a:spLocks noGrp="1" noChangeArrowheads="1"/>
          </p:cNvSpPr>
          <p:nvPr>
            <p:ph type="body" idx="4294967295"/>
          </p:nvPr>
        </p:nvSpPr>
        <p:spPr/>
        <p:txBody>
          <a:bodyPr lIns="91440" tIns="45720" rIns="91440" bIns="45720"/>
          <a:lstStyle/>
          <a:p>
            <a:pPr marL="476250" indent="-476250" eaLnBrk="1" hangingPunct="1"/>
            <a:endParaRPr lang="de-DE" altLang="de-DE"/>
          </a:p>
        </p:txBody>
      </p:sp>
      <p:pic>
        <p:nvPicPr>
          <p:cNvPr id="65540" name="Picture 2" descr="C:\Users\Volker\Desktop\Scans ab 09-2009\Cartoons\Stein - Nebenwirkun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60350"/>
            <a:ext cx="72929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46223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AEBC5FA3-E80E-4525-8F9C-727A2BDE0DB4}"/>
              </a:ext>
            </a:extLst>
          </p:cNvPr>
          <p:cNvSpPr>
            <a:spLocks noGrp="1"/>
          </p:cNvSpPr>
          <p:nvPr>
            <p:ph type="title"/>
          </p:nvPr>
        </p:nvSpPr>
        <p:spPr/>
        <p:txBody>
          <a:bodyPr/>
          <a:lstStyle/>
          <a:p>
            <a:r>
              <a:rPr lang="de-DE" altLang="de-DE" sz="3200" b="1">
                <a:ea typeface="ＭＳ Ｐゴシック" panose="020B0600070205080204" pitchFamily="34" charset="-128"/>
              </a:rPr>
              <a:t>Funktionsverlust und Einflußfaktoren</a:t>
            </a:r>
          </a:p>
        </p:txBody>
      </p:sp>
      <p:cxnSp>
        <p:nvCxnSpPr>
          <p:cNvPr id="34820" name="Gerade Verbindung mit Pfeil 6">
            <a:extLst>
              <a:ext uri="{FF2B5EF4-FFF2-40B4-BE49-F238E27FC236}">
                <a16:creationId xmlns:a16="http://schemas.microsoft.com/office/drawing/2014/main" id="{F7F4D2CD-46DE-4A6F-AA32-4087CAF3A94C}"/>
              </a:ext>
            </a:extLst>
          </p:cNvPr>
          <p:cNvCxnSpPr>
            <a:cxnSpLocks noChangeShapeType="1"/>
          </p:cNvCxnSpPr>
          <p:nvPr/>
        </p:nvCxnSpPr>
        <p:spPr bwMode="auto">
          <a:xfrm flipV="1">
            <a:off x="1493838" y="2063750"/>
            <a:ext cx="0" cy="3276600"/>
          </a:xfrm>
          <a:prstGeom prst="straightConnector1">
            <a:avLst/>
          </a:prstGeom>
          <a:noFill/>
          <a:ln w="28575" algn="ctr">
            <a:solidFill>
              <a:srgbClr val="0070C0">
                <a:alpha val="98822"/>
              </a:srgbClr>
            </a:solidFill>
            <a:round/>
            <a:headEnd/>
            <a:tailEnd type="triangle" w="med" len="med"/>
          </a:ln>
          <a:extLst>
            <a:ext uri="{909E8E84-426E-40DD-AFC4-6F175D3DCCD1}">
              <a14:hiddenFill xmlns:a14="http://schemas.microsoft.com/office/drawing/2010/main">
                <a:noFill/>
              </a14:hiddenFill>
            </a:ext>
          </a:extLst>
        </p:spPr>
      </p:cxnSp>
      <p:cxnSp>
        <p:nvCxnSpPr>
          <p:cNvPr id="34821" name="Gerade Verbindung mit Pfeil 9">
            <a:extLst>
              <a:ext uri="{FF2B5EF4-FFF2-40B4-BE49-F238E27FC236}">
                <a16:creationId xmlns:a16="http://schemas.microsoft.com/office/drawing/2014/main" id="{2A59816D-1D1F-46D5-B8EE-3DEA753E134B}"/>
              </a:ext>
            </a:extLst>
          </p:cNvPr>
          <p:cNvCxnSpPr>
            <a:cxnSpLocks noChangeShapeType="1"/>
          </p:cNvCxnSpPr>
          <p:nvPr/>
        </p:nvCxnSpPr>
        <p:spPr bwMode="auto">
          <a:xfrm>
            <a:off x="1495425" y="5329238"/>
            <a:ext cx="6872288" cy="0"/>
          </a:xfrm>
          <a:prstGeom prst="straightConnector1">
            <a:avLst/>
          </a:prstGeom>
          <a:noFill/>
          <a:ln w="28575" algn="ctr">
            <a:solidFill>
              <a:srgbClr val="0070C0">
                <a:alpha val="98822"/>
              </a:srgbClr>
            </a:solidFill>
            <a:round/>
            <a:headEnd/>
            <a:tailEnd type="triangle" w="med" len="med"/>
          </a:ln>
          <a:extLst>
            <a:ext uri="{909E8E84-426E-40DD-AFC4-6F175D3DCCD1}">
              <a14:hiddenFill xmlns:a14="http://schemas.microsoft.com/office/drawing/2010/main">
                <a:noFill/>
              </a14:hiddenFill>
            </a:ext>
          </a:extLst>
        </p:spPr>
      </p:cxnSp>
      <p:sp>
        <p:nvSpPr>
          <p:cNvPr id="34822" name="Textfeld 12">
            <a:extLst>
              <a:ext uri="{FF2B5EF4-FFF2-40B4-BE49-F238E27FC236}">
                <a16:creationId xmlns:a16="http://schemas.microsoft.com/office/drawing/2014/main" id="{31164D8A-7BDB-4C1C-97A0-DA55E5970578}"/>
              </a:ext>
            </a:extLst>
          </p:cNvPr>
          <p:cNvSpPr txBox="1">
            <a:spLocks noChangeArrowheads="1"/>
          </p:cNvSpPr>
          <p:nvPr/>
        </p:nvSpPr>
        <p:spPr bwMode="auto">
          <a:xfrm>
            <a:off x="7766050" y="5370513"/>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a:t>Zeit</a:t>
            </a:r>
          </a:p>
        </p:txBody>
      </p:sp>
      <p:sp>
        <p:nvSpPr>
          <p:cNvPr id="34823" name="Textfeld 13">
            <a:extLst>
              <a:ext uri="{FF2B5EF4-FFF2-40B4-BE49-F238E27FC236}">
                <a16:creationId xmlns:a16="http://schemas.microsoft.com/office/drawing/2014/main" id="{3BCD8FBE-7829-4D37-B631-E5FDF3BBD0E9}"/>
              </a:ext>
            </a:extLst>
          </p:cNvPr>
          <p:cNvSpPr txBox="1">
            <a:spLocks noChangeArrowheads="1"/>
          </p:cNvSpPr>
          <p:nvPr/>
        </p:nvSpPr>
        <p:spPr bwMode="auto">
          <a:xfrm>
            <a:off x="474663" y="2081213"/>
            <a:ext cx="6619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a:r>
              <a:rPr lang="de-DE" altLang="de-DE"/>
              <a:t>eGFR</a:t>
            </a:r>
          </a:p>
          <a:p>
            <a:pPr algn="ctr"/>
            <a:r>
              <a:rPr lang="de-DE" altLang="de-DE" sz="800"/>
              <a:t>ml/min</a:t>
            </a:r>
          </a:p>
        </p:txBody>
      </p:sp>
      <p:cxnSp>
        <p:nvCxnSpPr>
          <p:cNvPr id="34824" name="Gerader Verbinder 15">
            <a:extLst>
              <a:ext uri="{FF2B5EF4-FFF2-40B4-BE49-F238E27FC236}">
                <a16:creationId xmlns:a16="http://schemas.microsoft.com/office/drawing/2014/main" id="{10769C4A-7BE6-4C2F-84DE-7B3A57CF8359}"/>
              </a:ext>
            </a:extLst>
          </p:cNvPr>
          <p:cNvCxnSpPr>
            <a:cxnSpLocks noChangeShapeType="1"/>
          </p:cNvCxnSpPr>
          <p:nvPr/>
        </p:nvCxnSpPr>
        <p:spPr bwMode="auto">
          <a:xfrm>
            <a:off x="1349375" y="2286000"/>
            <a:ext cx="158750"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5" name="Gerader Verbinder 17">
            <a:extLst>
              <a:ext uri="{FF2B5EF4-FFF2-40B4-BE49-F238E27FC236}">
                <a16:creationId xmlns:a16="http://schemas.microsoft.com/office/drawing/2014/main" id="{7D542987-7528-4154-BDB8-BC95C7C51726}"/>
              </a:ext>
            </a:extLst>
          </p:cNvPr>
          <p:cNvCxnSpPr>
            <a:cxnSpLocks noChangeShapeType="1"/>
          </p:cNvCxnSpPr>
          <p:nvPr/>
        </p:nvCxnSpPr>
        <p:spPr bwMode="auto">
          <a:xfrm>
            <a:off x="1333500" y="2438400"/>
            <a:ext cx="160338"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6" name="Gerader Verbinder 19">
            <a:extLst>
              <a:ext uri="{FF2B5EF4-FFF2-40B4-BE49-F238E27FC236}">
                <a16:creationId xmlns:a16="http://schemas.microsoft.com/office/drawing/2014/main" id="{A239E21B-B892-4481-93C8-36DA0D909965}"/>
              </a:ext>
            </a:extLst>
          </p:cNvPr>
          <p:cNvCxnSpPr>
            <a:cxnSpLocks noChangeShapeType="1"/>
          </p:cNvCxnSpPr>
          <p:nvPr/>
        </p:nvCxnSpPr>
        <p:spPr bwMode="auto">
          <a:xfrm>
            <a:off x="1333500" y="2743200"/>
            <a:ext cx="160338"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7" name="Gerader Verbinder 20">
            <a:extLst>
              <a:ext uri="{FF2B5EF4-FFF2-40B4-BE49-F238E27FC236}">
                <a16:creationId xmlns:a16="http://schemas.microsoft.com/office/drawing/2014/main" id="{4346675E-EACA-4694-8EBA-8600443CF7D0}"/>
              </a:ext>
            </a:extLst>
          </p:cNvPr>
          <p:cNvCxnSpPr>
            <a:cxnSpLocks noChangeShapeType="1"/>
          </p:cNvCxnSpPr>
          <p:nvPr/>
        </p:nvCxnSpPr>
        <p:spPr bwMode="auto">
          <a:xfrm>
            <a:off x="1325563" y="2903538"/>
            <a:ext cx="160337"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8" name="Gerader Verbinder 21">
            <a:extLst>
              <a:ext uri="{FF2B5EF4-FFF2-40B4-BE49-F238E27FC236}">
                <a16:creationId xmlns:a16="http://schemas.microsoft.com/office/drawing/2014/main" id="{255AE58F-0BFE-4B10-B2F5-499864624BDA}"/>
              </a:ext>
            </a:extLst>
          </p:cNvPr>
          <p:cNvCxnSpPr>
            <a:cxnSpLocks noChangeShapeType="1"/>
          </p:cNvCxnSpPr>
          <p:nvPr/>
        </p:nvCxnSpPr>
        <p:spPr bwMode="auto">
          <a:xfrm>
            <a:off x="1317625" y="30480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29" name="Gerader Verbinder 22">
            <a:extLst>
              <a:ext uri="{FF2B5EF4-FFF2-40B4-BE49-F238E27FC236}">
                <a16:creationId xmlns:a16="http://schemas.microsoft.com/office/drawing/2014/main" id="{A5BCC40A-38BD-4EEC-9733-8672109C3DD5}"/>
              </a:ext>
            </a:extLst>
          </p:cNvPr>
          <p:cNvCxnSpPr>
            <a:cxnSpLocks noChangeShapeType="1"/>
          </p:cNvCxnSpPr>
          <p:nvPr/>
        </p:nvCxnSpPr>
        <p:spPr bwMode="auto">
          <a:xfrm>
            <a:off x="1333500" y="32004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30" name="Gerader Verbinder 23">
            <a:extLst>
              <a:ext uri="{FF2B5EF4-FFF2-40B4-BE49-F238E27FC236}">
                <a16:creationId xmlns:a16="http://schemas.microsoft.com/office/drawing/2014/main" id="{F2324202-94B3-4B09-BEC4-95119425B84D}"/>
              </a:ext>
            </a:extLst>
          </p:cNvPr>
          <p:cNvCxnSpPr>
            <a:cxnSpLocks noChangeShapeType="1"/>
          </p:cNvCxnSpPr>
          <p:nvPr/>
        </p:nvCxnSpPr>
        <p:spPr bwMode="auto">
          <a:xfrm>
            <a:off x="1333500" y="33528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31" name="Gerader Verbinder 25">
            <a:extLst>
              <a:ext uri="{FF2B5EF4-FFF2-40B4-BE49-F238E27FC236}">
                <a16:creationId xmlns:a16="http://schemas.microsoft.com/office/drawing/2014/main" id="{78EBF863-9F67-433E-9CA8-E75655DDFA60}"/>
              </a:ext>
            </a:extLst>
          </p:cNvPr>
          <p:cNvCxnSpPr>
            <a:cxnSpLocks noChangeShapeType="1"/>
          </p:cNvCxnSpPr>
          <p:nvPr/>
        </p:nvCxnSpPr>
        <p:spPr bwMode="auto">
          <a:xfrm>
            <a:off x="1312863" y="3662363"/>
            <a:ext cx="160337"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2" name="Gerader Verbinder 26">
            <a:extLst>
              <a:ext uri="{FF2B5EF4-FFF2-40B4-BE49-F238E27FC236}">
                <a16:creationId xmlns:a16="http://schemas.microsoft.com/office/drawing/2014/main" id="{2A5D2FF0-D097-4B8F-B8E7-7A41BB60B07A}"/>
              </a:ext>
            </a:extLst>
          </p:cNvPr>
          <p:cNvCxnSpPr>
            <a:cxnSpLocks noChangeShapeType="1"/>
          </p:cNvCxnSpPr>
          <p:nvPr/>
        </p:nvCxnSpPr>
        <p:spPr bwMode="auto">
          <a:xfrm>
            <a:off x="1320800" y="3810000"/>
            <a:ext cx="160338"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3" name="Gerader Verbinder 28">
            <a:extLst>
              <a:ext uri="{FF2B5EF4-FFF2-40B4-BE49-F238E27FC236}">
                <a16:creationId xmlns:a16="http://schemas.microsoft.com/office/drawing/2014/main" id="{DC27A0CF-927C-4B0F-90FF-A93E1416FF7C}"/>
              </a:ext>
            </a:extLst>
          </p:cNvPr>
          <p:cNvCxnSpPr>
            <a:cxnSpLocks noChangeShapeType="1"/>
          </p:cNvCxnSpPr>
          <p:nvPr/>
        </p:nvCxnSpPr>
        <p:spPr bwMode="auto">
          <a:xfrm>
            <a:off x="1319213" y="4114800"/>
            <a:ext cx="160337"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4" name="Gerader Verbinder 29">
            <a:extLst>
              <a:ext uri="{FF2B5EF4-FFF2-40B4-BE49-F238E27FC236}">
                <a16:creationId xmlns:a16="http://schemas.microsoft.com/office/drawing/2014/main" id="{DE05765B-E2C0-4948-91BA-E5A6D05E023F}"/>
              </a:ext>
            </a:extLst>
          </p:cNvPr>
          <p:cNvCxnSpPr>
            <a:cxnSpLocks noChangeShapeType="1"/>
          </p:cNvCxnSpPr>
          <p:nvPr/>
        </p:nvCxnSpPr>
        <p:spPr bwMode="auto">
          <a:xfrm>
            <a:off x="1317625" y="4275138"/>
            <a:ext cx="160338"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5" name="Gerader Verbinder 30">
            <a:extLst>
              <a:ext uri="{FF2B5EF4-FFF2-40B4-BE49-F238E27FC236}">
                <a16:creationId xmlns:a16="http://schemas.microsoft.com/office/drawing/2014/main" id="{70FB8997-BC35-4F9B-B1A2-B9C2A94D0353}"/>
              </a:ext>
            </a:extLst>
          </p:cNvPr>
          <p:cNvCxnSpPr>
            <a:cxnSpLocks noChangeShapeType="1"/>
            <a:stCxn id="34841" idx="3"/>
          </p:cNvCxnSpPr>
          <p:nvPr/>
        </p:nvCxnSpPr>
        <p:spPr bwMode="auto">
          <a:xfrm>
            <a:off x="1485900" y="4406900"/>
            <a:ext cx="6762750" cy="12700"/>
          </a:xfrm>
          <a:prstGeom prst="line">
            <a:avLst/>
          </a:prstGeom>
          <a:noFill/>
          <a:ln w="12700"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34836" name="Gerader Verbinder 31">
            <a:extLst>
              <a:ext uri="{FF2B5EF4-FFF2-40B4-BE49-F238E27FC236}">
                <a16:creationId xmlns:a16="http://schemas.microsoft.com/office/drawing/2014/main" id="{DBE59EBA-E09A-423A-B46B-EEC2255FBA8F}"/>
              </a:ext>
            </a:extLst>
          </p:cNvPr>
          <p:cNvCxnSpPr>
            <a:cxnSpLocks noChangeShapeType="1"/>
          </p:cNvCxnSpPr>
          <p:nvPr/>
        </p:nvCxnSpPr>
        <p:spPr bwMode="auto">
          <a:xfrm>
            <a:off x="1316038" y="4572000"/>
            <a:ext cx="160337" cy="0"/>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34837" name="Gerader Verbinder 32">
            <a:extLst>
              <a:ext uri="{FF2B5EF4-FFF2-40B4-BE49-F238E27FC236}">
                <a16:creationId xmlns:a16="http://schemas.microsoft.com/office/drawing/2014/main" id="{0D61AB8C-2451-4C01-AF12-A1290FFA9BAF}"/>
              </a:ext>
            </a:extLst>
          </p:cNvPr>
          <p:cNvCxnSpPr>
            <a:cxnSpLocks noChangeShapeType="1"/>
          </p:cNvCxnSpPr>
          <p:nvPr/>
        </p:nvCxnSpPr>
        <p:spPr bwMode="auto">
          <a:xfrm>
            <a:off x="1317625" y="4724400"/>
            <a:ext cx="160338" cy="0"/>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34838" name="Gerader Verbinder 33">
            <a:extLst>
              <a:ext uri="{FF2B5EF4-FFF2-40B4-BE49-F238E27FC236}">
                <a16:creationId xmlns:a16="http://schemas.microsoft.com/office/drawing/2014/main" id="{D589F8F1-6C95-4D01-BCE0-BAC56EC4CBDF}"/>
              </a:ext>
            </a:extLst>
          </p:cNvPr>
          <p:cNvCxnSpPr>
            <a:cxnSpLocks noChangeShapeType="1"/>
          </p:cNvCxnSpPr>
          <p:nvPr/>
        </p:nvCxnSpPr>
        <p:spPr bwMode="auto">
          <a:xfrm>
            <a:off x="1485900" y="4813300"/>
            <a:ext cx="6762750" cy="7938"/>
          </a:xfrm>
          <a:prstGeom prst="line">
            <a:avLst/>
          </a:prstGeom>
          <a:noFill/>
          <a:ln w="12700" algn="ctr">
            <a:solidFill>
              <a:srgbClr val="C00000"/>
            </a:solidFill>
            <a:prstDash val="sysDot"/>
            <a:round/>
            <a:headEnd/>
            <a:tailEnd/>
          </a:ln>
          <a:extLst>
            <a:ext uri="{909E8E84-426E-40DD-AFC4-6F175D3DCCD1}">
              <a14:hiddenFill xmlns:a14="http://schemas.microsoft.com/office/drawing/2010/main">
                <a:noFill/>
              </a14:hiddenFill>
            </a:ext>
          </a:extLst>
        </p:spPr>
      </p:cxnSp>
      <p:cxnSp>
        <p:nvCxnSpPr>
          <p:cNvPr id="34839" name="Gerader Verbinder 34">
            <a:extLst>
              <a:ext uri="{FF2B5EF4-FFF2-40B4-BE49-F238E27FC236}">
                <a16:creationId xmlns:a16="http://schemas.microsoft.com/office/drawing/2014/main" id="{50711706-606A-4B99-895E-08F7C4F7E5B0}"/>
              </a:ext>
            </a:extLst>
          </p:cNvPr>
          <p:cNvCxnSpPr>
            <a:cxnSpLocks noChangeShapeType="1"/>
          </p:cNvCxnSpPr>
          <p:nvPr/>
        </p:nvCxnSpPr>
        <p:spPr bwMode="auto">
          <a:xfrm>
            <a:off x="1316038" y="5029200"/>
            <a:ext cx="160337"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cxnSp>
        <p:nvCxnSpPr>
          <p:cNvPr id="34840" name="Gerader Verbinder 35">
            <a:extLst>
              <a:ext uri="{FF2B5EF4-FFF2-40B4-BE49-F238E27FC236}">
                <a16:creationId xmlns:a16="http://schemas.microsoft.com/office/drawing/2014/main" id="{A2066D2F-E17A-4790-936E-E8C65FDB74FB}"/>
              </a:ext>
            </a:extLst>
          </p:cNvPr>
          <p:cNvCxnSpPr>
            <a:cxnSpLocks noChangeShapeType="1"/>
          </p:cNvCxnSpPr>
          <p:nvPr/>
        </p:nvCxnSpPr>
        <p:spPr bwMode="auto">
          <a:xfrm>
            <a:off x="1316038" y="5181600"/>
            <a:ext cx="160337"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sp>
        <p:nvSpPr>
          <p:cNvPr id="34841" name="Textfeld 39">
            <a:extLst>
              <a:ext uri="{FF2B5EF4-FFF2-40B4-BE49-F238E27FC236}">
                <a16:creationId xmlns:a16="http://schemas.microsoft.com/office/drawing/2014/main" id="{9C726903-295B-4B29-83F1-D1F106F373B3}"/>
              </a:ext>
            </a:extLst>
          </p:cNvPr>
          <p:cNvSpPr txBox="1">
            <a:spLocks noChangeArrowheads="1"/>
          </p:cNvSpPr>
          <p:nvPr/>
        </p:nvSpPr>
        <p:spPr bwMode="auto">
          <a:xfrm>
            <a:off x="1160463" y="4283075"/>
            <a:ext cx="325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0000"/>
                </a:solidFill>
              </a:rPr>
              <a:t>30</a:t>
            </a:r>
          </a:p>
        </p:txBody>
      </p:sp>
      <p:sp>
        <p:nvSpPr>
          <p:cNvPr id="34842" name="Textfeld 40">
            <a:extLst>
              <a:ext uri="{FF2B5EF4-FFF2-40B4-BE49-F238E27FC236}">
                <a16:creationId xmlns:a16="http://schemas.microsoft.com/office/drawing/2014/main" id="{41D930E9-DB0F-4783-B157-BFD2F05C55A8}"/>
              </a:ext>
            </a:extLst>
          </p:cNvPr>
          <p:cNvSpPr txBox="1">
            <a:spLocks noChangeArrowheads="1"/>
          </p:cNvSpPr>
          <p:nvPr/>
        </p:nvSpPr>
        <p:spPr bwMode="auto">
          <a:xfrm>
            <a:off x="1160463" y="4740275"/>
            <a:ext cx="325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C00000"/>
                </a:solidFill>
              </a:rPr>
              <a:t>15</a:t>
            </a:r>
          </a:p>
        </p:txBody>
      </p:sp>
      <p:sp>
        <p:nvSpPr>
          <p:cNvPr id="34843" name="Textfeld 44">
            <a:extLst>
              <a:ext uri="{FF2B5EF4-FFF2-40B4-BE49-F238E27FC236}">
                <a16:creationId xmlns:a16="http://schemas.microsoft.com/office/drawing/2014/main" id="{8882AC18-1BDC-4B26-98FB-93162E712FC9}"/>
              </a:ext>
            </a:extLst>
          </p:cNvPr>
          <p:cNvSpPr txBox="1">
            <a:spLocks noChangeArrowheads="1"/>
          </p:cNvSpPr>
          <p:nvPr/>
        </p:nvSpPr>
        <p:spPr bwMode="auto">
          <a:xfrm>
            <a:off x="1162050" y="3838575"/>
            <a:ext cx="325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C000"/>
                </a:solidFill>
              </a:rPr>
              <a:t>45</a:t>
            </a:r>
          </a:p>
        </p:txBody>
      </p:sp>
      <p:sp>
        <p:nvSpPr>
          <p:cNvPr id="34844" name="Textfeld 45">
            <a:extLst>
              <a:ext uri="{FF2B5EF4-FFF2-40B4-BE49-F238E27FC236}">
                <a16:creationId xmlns:a16="http://schemas.microsoft.com/office/drawing/2014/main" id="{7202A0B7-D337-414D-BE88-C8B8A81092E1}"/>
              </a:ext>
            </a:extLst>
          </p:cNvPr>
          <p:cNvSpPr txBox="1">
            <a:spLocks noChangeArrowheads="1"/>
          </p:cNvSpPr>
          <p:nvPr/>
        </p:nvSpPr>
        <p:spPr bwMode="auto">
          <a:xfrm>
            <a:off x="1169988" y="3373438"/>
            <a:ext cx="3254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C000"/>
                </a:solidFill>
              </a:rPr>
              <a:t>60</a:t>
            </a:r>
          </a:p>
        </p:txBody>
      </p:sp>
      <p:sp>
        <p:nvSpPr>
          <p:cNvPr id="34845" name="Textfeld 46">
            <a:extLst>
              <a:ext uri="{FF2B5EF4-FFF2-40B4-BE49-F238E27FC236}">
                <a16:creationId xmlns:a16="http://schemas.microsoft.com/office/drawing/2014/main" id="{4460DAF3-5433-492A-8E7F-FDFCF1B4843D}"/>
              </a:ext>
            </a:extLst>
          </p:cNvPr>
          <p:cNvSpPr txBox="1">
            <a:spLocks noChangeArrowheads="1"/>
          </p:cNvSpPr>
          <p:nvPr/>
        </p:nvSpPr>
        <p:spPr bwMode="auto">
          <a:xfrm>
            <a:off x="1163638" y="2468563"/>
            <a:ext cx="327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chemeClr val="accent2"/>
                </a:solidFill>
              </a:rPr>
              <a:t>90</a:t>
            </a:r>
          </a:p>
        </p:txBody>
      </p:sp>
      <p:cxnSp>
        <p:nvCxnSpPr>
          <p:cNvPr id="34846" name="Gerader Verbinder 47">
            <a:extLst>
              <a:ext uri="{FF2B5EF4-FFF2-40B4-BE49-F238E27FC236}">
                <a16:creationId xmlns:a16="http://schemas.microsoft.com/office/drawing/2014/main" id="{92FB69FA-0202-43AF-83DC-13062C526F1C}"/>
              </a:ext>
            </a:extLst>
          </p:cNvPr>
          <p:cNvCxnSpPr>
            <a:cxnSpLocks noChangeShapeType="1"/>
          </p:cNvCxnSpPr>
          <p:nvPr/>
        </p:nvCxnSpPr>
        <p:spPr bwMode="auto">
          <a:xfrm>
            <a:off x="1512888" y="3524250"/>
            <a:ext cx="6762750" cy="12700"/>
          </a:xfrm>
          <a:prstGeom prst="line">
            <a:avLst/>
          </a:prstGeom>
          <a:noFill/>
          <a:ln w="12700" algn="ctr">
            <a:solidFill>
              <a:srgbClr val="FFC000"/>
            </a:solidFill>
            <a:prstDash val="sysDash"/>
            <a:round/>
            <a:headEnd/>
            <a:tailEnd/>
          </a:ln>
          <a:extLst>
            <a:ext uri="{909E8E84-426E-40DD-AFC4-6F175D3DCCD1}">
              <a14:hiddenFill xmlns:a14="http://schemas.microsoft.com/office/drawing/2010/main">
                <a:noFill/>
              </a14:hiddenFill>
            </a:ext>
          </a:extLst>
        </p:spPr>
      </p:cxnSp>
      <p:cxnSp>
        <p:nvCxnSpPr>
          <p:cNvPr id="34847" name="Gerader Verbinder 48">
            <a:extLst>
              <a:ext uri="{FF2B5EF4-FFF2-40B4-BE49-F238E27FC236}">
                <a16:creationId xmlns:a16="http://schemas.microsoft.com/office/drawing/2014/main" id="{6267845E-1E91-4799-9AC3-D7F195D3F97D}"/>
              </a:ext>
            </a:extLst>
          </p:cNvPr>
          <p:cNvCxnSpPr>
            <a:cxnSpLocks noChangeShapeType="1"/>
          </p:cNvCxnSpPr>
          <p:nvPr/>
        </p:nvCxnSpPr>
        <p:spPr bwMode="auto">
          <a:xfrm>
            <a:off x="1489075" y="2586038"/>
            <a:ext cx="6762750" cy="14287"/>
          </a:xfrm>
          <a:prstGeom prst="line">
            <a:avLst/>
          </a:prstGeom>
          <a:noFill/>
          <a:ln w="12700" algn="ctr">
            <a:solidFill>
              <a:schemeClr val="accent2"/>
            </a:solidFill>
            <a:prstDash val="sysDash"/>
            <a:round/>
            <a:headEnd/>
            <a:tailEnd/>
          </a:ln>
          <a:extLst>
            <a:ext uri="{909E8E84-426E-40DD-AFC4-6F175D3DCCD1}">
              <a14:hiddenFill xmlns:a14="http://schemas.microsoft.com/office/drawing/2010/main">
                <a:noFill/>
              </a14:hiddenFill>
            </a:ext>
          </a:extLst>
        </p:spPr>
      </p:cxnSp>
      <p:sp>
        <p:nvSpPr>
          <p:cNvPr id="34848" name="Freihandform 8">
            <a:extLst>
              <a:ext uri="{FF2B5EF4-FFF2-40B4-BE49-F238E27FC236}">
                <a16:creationId xmlns:a16="http://schemas.microsoft.com/office/drawing/2014/main" id="{7EBAC573-2932-435E-9EEC-AA6838F6B7A8}"/>
              </a:ext>
            </a:extLst>
          </p:cNvPr>
          <p:cNvSpPr>
            <a:spLocks/>
          </p:cNvSpPr>
          <p:nvPr/>
        </p:nvSpPr>
        <p:spPr bwMode="auto">
          <a:xfrm>
            <a:off x="1484313" y="2286000"/>
            <a:ext cx="3471862" cy="1600200"/>
          </a:xfrm>
          <a:custGeom>
            <a:avLst/>
            <a:gdLst>
              <a:gd name="T0" fmla="*/ 0 w 6167887"/>
              <a:gd name="T1" fmla="*/ 0 h 2881223"/>
              <a:gd name="T2" fmla="*/ 1160562 w 6167887"/>
              <a:gd name="T3" fmla="*/ 501019 h 2881223"/>
              <a:gd name="T4" fmla="*/ 1160562 w 6167887"/>
              <a:gd name="T5" fmla="*/ 501019 h 2881223"/>
              <a:gd name="T6" fmla="*/ 1162188 w 6167887"/>
              <a:gd name="T7" fmla="*/ 501019 h 2881223"/>
              <a:gd name="T8" fmla="*/ 1162188 w 6167887"/>
              <a:gd name="T9" fmla="*/ 501019 h 2881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67887" h="2881223">
                <a:moveTo>
                  <a:pt x="0" y="0"/>
                </a:moveTo>
                <a:lnTo>
                  <a:pt x="6159261" y="2881223"/>
                </a:lnTo>
                <a:lnTo>
                  <a:pt x="6167887" y="2881223"/>
                </a:lnTo>
              </a:path>
            </a:pathLst>
          </a:custGeom>
          <a:noFill/>
          <a:ln w="38100" cap="flat" cmpd="sng" algn="ctr">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cxnSp>
        <p:nvCxnSpPr>
          <p:cNvPr id="20516" name="Gerade Verbindung mit Pfeil 11">
            <a:extLst>
              <a:ext uri="{FF2B5EF4-FFF2-40B4-BE49-F238E27FC236}">
                <a16:creationId xmlns:a16="http://schemas.microsoft.com/office/drawing/2014/main" id="{496635C1-50C5-42F4-94EB-302DFCF14916}"/>
              </a:ext>
            </a:extLst>
          </p:cNvPr>
          <p:cNvCxnSpPr>
            <a:cxnSpLocks noChangeShapeType="1"/>
          </p:cNvCxnSpPr>
          <p:nvPr/>
        </p:nvCxnSpPr>
        <p:spPr bwMode="auto">
          <a:xfrm>
            <a:off x="4956175" y="3897313"/>
            <a:ext cx="3041650" cy="468312"/>
          </a:xfrm>
          <a:prstGeom prst="straightConnector1">
            <a:avLst/>
          </a:prstGeom>
          <a:noFill/>
          <a:ln w="38100" algn="ctr">
            <a:solidFill>
              <a:schemeClr val="accent2"/>
            </a:solidFill>
            <a:round/>
            <a:headEnd/>
            <a:tailEnd type="triangle" w="med" len="med"/>
          </a:ln>
          <a:extLst>
            <a:ext uri="{909E8E84-426E-40DD-AFC4-6F175D3DCCD1}">
              <a14:hiddenFill xmlns:a14="http://schemas.microsoft.com/office/drawing/2010/main">
                <a:noFill/>
              </a14:hiddenFill>
            </a:ext>
          </a:extLst>
        </p:spPr>
      </p:cxnSp>
      <p:pic>
        <p:nvPicPr>
          <p:cNvPr id="34850" name="Picture 5">
            <a:extLst>
              <a:ext uri="{FF2B5EF4-FFF2-40B4-BE49-F238E27FC236}">
                <a16:creationId xmlns:a16="http://schemas.microsoft.com/office/drawing/2014/main" id="{79969CDE-3EE9-44AE-848A-099265BE3C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1238" y="1346200"/>
            <a:ext cx="2632075" cy="1879600"/>
          </a:xfrm>
          <a:noFill/>
        </p:spPr>
      </p:pic>
      <p:pic>
        <p:nvPicPr>
          <p:cNvPr id="34851" name="Picture 5">
            <a:extLst>
              <a:ext uri="{FF2B5EF4-FFF2-40B4-BE49-F238E27FC236}">
                <a16:creationId xmlns:a16="http://schemas.microsoft.com/office/drawing/2014/main" id="{1F44C576-3FA0-4269-8605-038ACD69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43100"/>
            <a:ext cx="23987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CEDD9D7-825B-4E79-B227-287AB84EB4D8}"/>
              </a:ext>
            </a:extLst>
          </p:cNvPr>
          <p:cNvSpPr txBox="1">
            <a:spLocks noChangeArrowheads="1"/>
          </p:cNvSpPr>
          <p:nvPr/>
        </p:nvSpPr>
        <p:spPr bwMode="auto">
          <a:xfrm rot="538767">
            <a:off x="5486400" y="3836988"/>
            <a:ext cx="2646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600" b="1">
                <a:solidFill>
                  <a:schemeClr val="accent2"/>
                </a:solidFill>
              </a:rPr>
              <a:t>Nephrologische Therapie</a:t>
            </a:r>
          </a:p>
        </p:txBody>
      </p:sp>
      <p:cxnSp>
        <p:nvCxnSpPr>
          <p:cNvPr id="4" name="Gerader Verbinder 3">
            <a:extLst>
              <a:ext uri="{FF2B5EF4-FFF2-40B4-BE49-F238E27FC236}">
                <a16:creationId xmlns:a16="http://schemas.microsoft.com/office/drawing/2014/main" id="{3BE465F6-D807-4322-90C2-45FE1D52FF10}"/>
              </a:ext>
            </a:extLst>
          </p:cNvPr>
          <p:cNvCxnSpPr>
            <a:cxnSpLocks noChangeShapeType="1"/>
          </p:cNvCxnSpPr>
          <p:nvPr/>
        </p:nvCxnSpPr>
        <p:spPr bwMode="auto">
          <a:xfrm>
            <a:off x="4956175" y="3886200"/>
            <a:ext cx="2809875" cy="1257300"/>
          </a:xfrm>
          <a:prstGeom prst="line">
            <a:avLst/>
          </a:prstGeom>
          <a:noFill/>
          <a:ln w="38100" algn="ctr">
            <a:solidFill>
              <a:schemeClr val="accent2"/>
            </a:solidFill>
            <a:prstDash val="sysDash"/>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1121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0516"/>
                                        </p:tgtEl>
                                        <p:attrNameLst>
                                          <p:attrName>style.visibility</p:attrName>
                                        </p:attrNameLst>
                                      </p:cBhvr>
                                      <p:to>
                                        <p:strVal val="visible"/>
                                      </p:to>
                                    </p:set>
                                    <p:anim calcmode="lin" valueType="num">
                                      <p:cBhvr additive="base">
                                        <p:cTn id="11" dur="500" fill="hold"/>
                                        <p:tgtEl>
                                          <p:spTgt spid="20516"/>
                                        </p:tgtEl>
                                        <p:attrNameLst>
                                          <p:attrName>ppt_x</p:attrName>
                                        </p:attrNameLst>
                                      </p:cBhvr>
                                      <p:tavLst>
                                        <p:tav tm="0">
                                          <p:val>
                                            <p:strVal val="#ppt_x"/>
                                          </p:val>
                                        </p:tav>
                                        <p:tav tm="100000">
                                          <p:val>
                                            <p:strVal val="#ppt_x"/>
                                          </p:val>
                                        </p:tav>
                                      </p:tavLst>
                                    </p:anim>
                                    <p:anim calcmode="lin" valueType="num">
                                      <p:cBhvr additive="base">
                                        <p:cTn id="12" dur="500" fill="hold"/>
                                        <p:tgtEl>
                                          <p:spTgt spid="20516"/>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44624"/>
            <a:ext cx="7920038" cy="649287"/>
          </a:xfrm>
        </p:spPr>
        <p:txBody>
          <a:bodyPr/>
          <a:lstStyle/>
          <a:p>
            <a:endParaRPr lang="de-DE" altLang="de-DE" sz="2800" dirty="0"/>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13126269"/>
              </p:ext>
            </p:extLst>
          </p:nvPr>
        </p:nvGraphicFramePr>
        <p:xfrm>
          <a:off x="0" y="1524395"/>
          <a:ext cx="9144000" cy="752477"/>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52477">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Viel trinken (TM ≥ 3000 ml anstreben)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397921901"/>
              </p:ext>
            </p:extLst>
          </p:nvPr>
        </p:nvGraphicFramePr>
        <p:xfrm>
          <a:off x="0" y="2287027"/>
          <a:ext cx="9144000" cy="651764"/>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51764">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Ausgleich einer metabolischen Azidose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1506386514"/>
              </p:ext>
            </p:extLst>
          </p:nvPr>
        </p:nvGraphicFramePr>
        <p:xfrm>
          <a:off x="0" y="2923625"/>
          <a:ext cx="9144000" cy="696203"/>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96203">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Reduktion oder Absetzen RAAS – Blockade bei </a:t>
                      </a:r>
                      <a:r>
                        <a:rPr lang="de-DE" sz="2000" b="1" i="0" kern="1200" dirty="0" err="1">
                          <a:solidFill>
                            <a:schemeClr val="tx1"/>
                          </a:solidFill>
                          <a:effectLst/>
                          <a:latin typeface="Arial" panose="020B0604020202020204" pitchFamily="34" charset="0"/>
                          <a:ea typeface="+mn-ea"/>
                          <a:cs typeface="+mn-cs"/>
                        </a:rPr>
                        <a:t>eGFR</a:t>
                      </a:r>
                      <a:r>
                        <a:rPr lang="de-DE" sz="2000" b="1" i="0" kern="1200" dirty="0">
                          <a:solidFill>
                            <a:schemeClr val="tx1"/>
                          </a:solidFill>
                          <a:effectLst/>
                          <a:latin typeface="Arial" panose="020B0604020202020204" pitchFamily="34" charset="0"/>
                          <a:ea typeface="+mn-ea"/>
                          <a:cs typeface="+mn-cs"/>
                        </a:rPr>
                        <a:t> &lt;30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2464080638"/>
              </p:ext>
            </p:extLst>
          </p:nvPr>
        </p:nvGraphicFramePr>
        <p:xfrm>
          <a:off x="0" y="3611013"/>
          <a:ext cx="9180513" cy="681731"/>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81731">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altLang="de-DE" sz="2000" b="1" i="0" u="none" strike="noStrike" cap="none" normalizeH="0" baseline="0" dirty="0">
                          <a:ln>
                            <a:noFill/>
                          </a:ln>
                          <a:solidFill>
                            <a:schemeClr val="tx1"/>
                          </a:solidFill>
                          <a:effectLst/>
                          <a:latin typeface="Arial" panose="020B0604020202020204" pitchFamily="34" charset="0"/>
                        </a:rPr>
                        <a:t>Blutdruckoptimierung (Ziel &lt; 135 mmHg)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796195055"/>
              </p:ext>
            </p:extLst>
          </p:nvPr>
        </p:nvGraphicFramePr>
        <p:xfrm>
          <a:off x="0" y="4284113"/>
          <a:ext cx="9180513" cy="1895664"/>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31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Frühzeitige Therapie mit </a:t>
                      </a:r>
                      <a:r>
                        <a:rPr kumimoji="0" lang="de-DE" altLang="de-DE" sz="2000" b="1" i="0" u="none" strike="noStrike" cap="none" normalizeH="0" baseline="0" dirty="0" err="1">
                          <a:ln>
                            <a:noFill/>
                          </a:ln>
                          <a:solidFill>
                            <a:schemeClr val="tx1"/>
                          </a:solidFill>
                          <a:effectLst/>
                          <a:latin typeface="Arial" panose="020B0604020202020204" pitchFamily="34" charset="0"/>
                        </a:rPr>
                        <a:t>rhEPO</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r h="6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altLang="de-DE" sz="2000" b="1" i="0" u="none" strike="noStrike" cap="none" normalizeH="0" baseline="0" dirty="0">
                          <a:ln>
                            <a:noFill/>
                          </a:ln>
                          <a:solidFill>
                            <a:schemeClr val="tx1"/>
                          </a:solidFill>
                          <a:effectLst/>
                          <a:latin typeface="Arial" panose="020B0604020202020204" pitchFamily="34" charset="0"/>
                        </a:rPr>
                        <a:t>Strenge BZ – Einstellung (Ziel HbA1c &lt; 6,4 %)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4679234"/>
                  </a:ext>
                </a:extLst>
              </a:tr>
              <a:tr h="6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Harnsäure – senkende Therapie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8570604"/>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416721705"/>
              </p:ext>
            </p:extLst>
          </p:nvPr>
        </p:nvGraphicFramePr>
        <p:xfrm>
          <a:off x="-1" y="116632"/>
          <a:ext cx="9144001" cy="1397608"/>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39760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sz="2800" b="1" i="0" kern="1200" dirty="0">
                          <a:solidFill>
                            <a:srgbClr val="EAEAEA"/>
                          </a:solidFill>
                          <a:effectLst/>
                          <a:latin typeface="Arial" panose="020B0604020202020204" pitchFamily="34" charset="0"/>
                          <a:ea typeface="+mn-ea"/>
                          <a:cs typeface="+mn-cs"/>
                        </a:rPr>
                        <a:t>Welche Maßnahmen zur Progressionsinhibition bei chronischer Niereninsuffizienz sind sinnvoll</a:t>
                      </a:r>
                      <a:r>
                        <a:rPr lang="en-US" sz="2800" b="1" i="0" kern="1200" dirty="0">
                          <a:solidFill>
                            <a:srgbClr val="EAEAEA"/>
                          </a:solidFill>
                          <a:effectLst/>
                          <a:latin typeface="Arial" panose="020B0604020202020204" pitchFamily="34" charset="0"/>
                          <a:ea typeface="+mn-ea"/>
                          <a:cs typeface="+mn-cs"/>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graphicFrame>
        <p:nvGraphicFramePr>
          <p:cNvPr id="2" name="Group 3">
            <a:extLst>
              <a:ext uri="{FF2B5EF4-FFF2-40B4-BE49-F238E27FC236}">
                <a16:creationId xmlns:a16="http://schemas.microsoft.com/office/drawing/2014/main" id="{60AC1F6B-3D7C-3588-5FDC-B640881019D3}"/>
              </a:ext>
            </a:extLst>
          </p:cNvPr>
          <p:cNvGraphicFramePr>
            <a:graphicFrameLocks/>
          </p:cNvGraphicFramePr>
          <p:nvPr>
            <p:extLst>
              <p:ext uri="{D42A27DB-BD31-4B8C-83A1-F6EECF244321}">
                <p14:modId xmlns:p14="http://schemas.microsoft.com/office/powerpoint/2010/main" val="2811819352"/>
              </p:ext>
            </p:extLst>
          </p:nvPr>
        </p:nvGraphicFramePr>
        <p:xfrm>
          <a:off x="-13792" y="6165304"/>
          <a:ext cx="9144000" cy="696203"/>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696203">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F927"/>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Therapie mit </a:t>
                      </a:r>
                      <a:r>
                        <a:rPr lang="de-DE" sz="2000" b="1" kern="1200" dirty="0" err="1">
                          <a:solidFill>
                            <a:schemeClr val="tx1"/>
                          </a:solidFill>
                          <a:effectLst/>
                          <a:latin typeface="Arial" panose="020B0604020202020204" pitchFamily="34" charset="0"/>
                          <a:ea typeface="+mn-ea"/>
                          <a:cs typeface="+mn-cs"/>
                        </a:rPr>
                        <a:t>Dapaglifozin</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spTree>
    <p:extLst>
      <p:ext uri="{BB962C8B-B14F-4D97-AF65-F5344CB8AC3E}">
        <p14:creationId xmlns:p14="http://schemas.microsoft.com/office/powerpoint/2010/main" val="1495297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46083"/>
                                        </p:tgtEl>
                                        <p:attrNameLst>
                                          <p:attrName>style.opacity</p:attrName>
                                        </p:attrNameLst>
                                      </p:cBhvr>
                                      <p:to>
                                        <p:strVal val="0.5"/>
                                      </p:to>
                                    </p:set>
                                    <p:animEffect filter="image" prLst="opacity: 0.5">
                                      <p:cBhvr rctx="IE">
                                        <p:cTn id="7" dur="indefinite"/>
                                        <p:tgtEl>
                                          <p:spTgt spid="4608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6091"/>
                                        </p:tgtEl>
                                      </p:cBhvr>
                                    </p:animEffect>
                                    <p:animScale>
                                      <p:cBhvr>
                                        <p:cTn id="12" dur="250" autoRev="1" fill="hold"/>
                                        <p:tgtEl>
                                          <p:spTgt spid="4609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46099"/>
                                        </p:tgtEl>
                                        <p:attrNameLst>
                                          <p:attrName>style.opacity</p:attrName>
                                        </p:attrNameLst>
                                      </p:cBhvr>
                                      <p:to>
                                        <p:strVal val="0.5"/>
                                      </p:to>
                                    </p:set>
                                    <p:animEffect filter="image" prLst="opacity: 0.5">
                                      <p:cBhvr rctx="IE">
                                        <p:cTn id="17" dur="indefinite"/>
                                        <p:tgtEl>
                                          <p:spTgt spid="4609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46107"/>
                                        </p:tgtEl>
                                      </p:cBhvr>
                                    </p:animEffect>
                                    <p:animScale>
                                      <p:cBhvr>
                                        <p:cTn id="22" dur="250" autoRev="1" fill="hold"/>
                                        <p:tgtEl>
                                          <p:spTgt spid="4610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46115"/>
                                        </p:tgtEl>
                                        <p:attrNameLst>
                                          <p:attrName>style.opacity</p:attrName>
                                        </p:attrNameLst>
                                      </p:cBhvr>
                                      <p:to>
                                        <p:strVal val="0.5"/>
                                      </p:to>
                                    </p:set>
                                    <p:animEffect filter="image" prLst="opacity: 0.5">
                                      <p:cBhvr rctx="IE">
                                        <p:cTn id="27" dur="indefinite"/>
                                        <p:tgtEl>
                                          <p:spTgt spid="46115"/>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BB1D6E0-1F32-00F2-9672-7F603113FABD}"/>
              </a:ext>
            </a:extLst>
          </p:cNvPr>
          <p:cNvSpPr>
            <a:spLocks noGrp="1"/>
          </p:cNvSpPr>
          <p:nvPr>
            <p:ph type="title"/>
          </p:nvPr>
        </p:nvSpPr>
        <p:spPr/>
        <p:txBody>
          <a:bodyPr/>
          <a:lstStyle/>
          <a:p>
            <a:r>
              <a:rPr lang="de-DE" dirty="0"/>
              <a:t>Wirkmechanismus SGLT-2-Inhibition</a:t>
            </a:r>
          </a:p>
        </p:txBody>
      </p:sp>
      <p:sp>
        <p:nvSpPr>
          <p:cNvPr id="3" name="Inhaltsplatzhalter 2">
            <a:extLst>
              <a:ext uri="{FF2B5EF4-FFF2-40B4-BE49-F238E27FC236}">
                <a16:creationId xmlns:a16="http://schemas.microsoft.com/office/drawing/2014/main" id="{4C421269-D334-4C64-8775-930FAF290537}"/>
              </a:ext>
            </a:extLst>
          </p:cNvPr>
          <p:cNvSpPr>
            <a:spLocks noGrp="1"/>
          </p:cNvSpPr>
          <p:nvPr>
            <p:ph sz="quarter" idx="4294967295"/>
          </p:nvPr>
        </p:nvSpPr>
        <p:spPr>
          <a:xfrm>
            <a:off x="467545" y="6235127"/>
            <a:ext cx="7178438" cy="593689"/>
          </a:xfrm>
        </p:spPr>
        <p:txBody>
          <a:bodyPr wrap="square">
            <a:spAutoFit/>
          </a:bodyPr>
          <a:lstStyle/>
          <a:p>
            <a:pPr algn="r">
              <a:lnSpc>
                <a:spcPct val="110000"/>
              </a:lnSpc>
              <a:spcBef>
                <a:spcPct val="30000"/>
              </a:spcBef>
            </a:pPr>
            <a:r>
              <a:rPr lang="de-DE" altLang="en-US" sz="1200" i="1" dirty="0">
                <a:solidFill>
                  <a:srgbClr val="00799B"/>
                </a:solidFill>
                <a:latin typeface="Arial" charset="0"/>
                <a:ea typeface="ＭＳ Ｐゴシック" pitchFamily="28" charset="-128"/>
              </a:rPr>
              <a:t>Modifiziert nach: 1. Vallon V, Thomson SC. </a:t>
            </a:r>
            <a:r>
              <a:rPr lang="de-DE" altLang="en-US" sz="1200" i="1" dirty="0" err="1">
                <a:solidFill>
                  <a:srgbClr val="00799B"/>
                </a:solidFill>
                <a:latin typeface="Arial" charset="0"/>
                <a:ea typeface="ＭＳ Ｐゴシック" pitchFamily="28" charset="-128"/>
              </a:rPr>
              <a:t>Diabetologia</a:t>
            </a:r>
            <a:r>
              <a:rPr lang="de-DE" altLang="en-US" sz="1200" i="1" dirty="0">
                <a:solidFill>
                  <a:srgbClr val="00799B"/>
                </a:solidFill>
                <a:latin typeface="Arial" charset="0"/>
                <a:ea typeface="ＭＳ Ｐゴシック" pitchFamily="28" charset="-128"/>
              </a:rPr>
              <a:t> 2017; 60:215-25; 2. Meng W, et al. J Med </a:t>
            </a:r>
            <a:r>
              <a:rPr lang="de-DE" altLang="en-US" sz="1200" i="1" dirty="0" err="1">
                <a:solidFill>
                  <a:srgbClr val="00799B"/>
                </a:solidFill>
                <a:latin typeface="Arial" charset="0"/>
                <a:ea typeface="ＭＳ Ｐゴシック" pitchFamily="28" charset="-128"/>
              </a:rPr>
              <a:t>Chem</a:t>
            </a:r>
            <a:r>
              <a:rPr lang="de-DE" altLang="en-US" sz="1200" i="1" dirty="0">
                <a:solidFill>
                  <a:srgbClr val="00799B"/>
                </a:solidFill>
                <a:latin typeface="Arial" charset="0"/>
                <a:ea typeface="ＭＳ Ｐゴシック" pitchFamily="28" charset="-128"/>
              </a:rPr>
              <a:t> 2008; 51:1145-9; 3. </a:t>
            </a:r>
            <a:r>
              <a:rPr lang="de-DE" altLang="en-US" sz="1200" i="1" dirty="0" err="1">
                <a:solidFill>
                  <a:srgbClr val="00799B"/>
                </a:solidFill>
                <a:latin typeface="Arial" charset="0"/>
                <a:ea typeface="ＭＳ Ｐゴシック" pitchFamily="28" charset="-128"/>
              </a:rPr>
              <a:t>Cherney</a:t>
            </a:r>
            <a:r>
              <a:rPr lang="de-DE" altLang="en-US" sz="1200" i="1" dirty="0">
                <a:solidFill>
                  <a:srgbClr val="00799B"/>
                </a:solidFill>
                <a:latin typeface="Arial" charset="0"/>
                <a:ea typeface="ＭＳ Ｐゴシック" pitchFamily="28" charset="-128"/>
              </a:rPr>
              <a:t> DZ, et al. </a:t>
            </a:r>
            <a:r>
              <a:rPr lang="de-DE" altLang="en-US" sz="1200" i="1" dirty="0" err="1">
                <a:solidFill>
                  <a:srgbClr val="00799B"/>
                </a:solidFill>
                <a:latin typeface="Arial" charset="0"/>
                <a:ea typeface="ＭＳ Ｐゴシック" pitchFamily="28" charset="-128"/>
              </a:rPr>
              <a:t>Nephrol</a:t>
            </a:r>
            <a:r>
              <a:rPr lang="de-DE" altLang="en-US" sz="1200" i="1" dirty="0">
                <a:solidFill>
                  <a:srgbClr val="00799B"/>
                </a:solidFill>
                <a:latin typeface="Arial" charset="0"/>
                <a:ea typeface="ＭＳ Ｐゴシック" pitchFamily="28" charset="-128"/>
              </a:rPr>
              <a:t> </a:t>
            </a:r>
            <a:r>
              <a:rPr lang="de-DE" altLang="en-US" sz="1200" i="1" dirty="0" err="1">
                <a:solidFill>
                  <a:srgbClr val="00799B"/>
                </a:solidFill>
                <a:latin typeface="Arial" charset="0"/>
                <a:ea typeface="ＭＳ Ｐゴシック" pitchFamily="28" charset="-128"/>
              </a:rPr>
              <a:t>Dial</a:t>
            </a:r>
            <a:r>
              <a:rPr lang="de-DE" altLang="en-US" sz="1200" i="1" dirty="0">
                <a:solidFill>
                  <a:srgbClr val="00799B"/>
                </a:solidFill>
                <a:latin typeface="Arial" charset="0"/>
                <a:ea typeface="ＭＳ Ｐゴシック" pitchFamily="28" charset="-128"/>
              </a:rPr>
              <a:t> Transplant 2020; 35:i3-i12; 4. </a:t>
            </a:r>
            <a:r>
              <a:rPr lang="de-DE" altLang="en-US" sz="1200" i="1" dirty="0" err="1">
                <a:solidFill>
                  <a:srgbClr val="00799B"/>
                </a:solidFill>
                <a:latin typeface="Arial" charset="0"/>
                <a:ea typeface="ＭＳ Ｐゴシック" pitchFamily="28" charset="-128"/>
              </a:rPr>
              <a:t>Vergara</a:t>
            </a:r>
            <a:r>
              <a:rPr lang="de-DE" altLang="en-US" sz="1200" i="1" dirty="0">
                <a:solidFill>
                  <a:srgbClr val="00799B"/>
                </a:solidFill>
                <a:latin typeface="Arial" charset="0"/>
                <a:ea typeface="ＭＳ Ｐゴシック" pitchFamily="28" charset="-128"/>
              </a:rPr>
              <a:t> A, et al. </a:t>
            </a:r>
            <a:r>
              <a:rPr lang="de-DE" altLang="en-US" sz="1200" i="1" dirty="0" err="1">
                <a:solidFill>
                  <a:srgbClr val="00799B"/>
                </a:solidFill>
                <a:latin typeface="Arial" charset="0"/>
                <a:ea typeface="ＭＳ Ｐゴシック" pitchFamily="28" charset="-128"/>
              </a:rPr>
              <a:t>Clinical</a:t>
            </a:r>
            <a:r>
              <a:rPr lang="de-DE" altLang="en-US" sz="1200" i="1" dirty="0">
                <a:solidFill>
                  <a:srgbClr val="00799B"/>
                </a:solidFill>
                <a:latin typeface="Arial" charset="0"/>
                <a:ea typeface="ＭＳ Ｐゴシック" pitchFamily="28" charset="-128"/>
              </a:rPr>
              <a:t> </a:t>
            </a:r>
            <a:r>
              <a:rPr lang="de-DE" altLang="en-US" sz="1200" i="1" dirty="0" err="1">
                <a:solidFill>
                  <a:srgbClr val="00799B"/>
                </a:solidFill>
                <a:latin typeface="Arial" charset="0"/>
                <a:ea typeface="ＭＳ Ｐゴシック" pitchFamily="28" charset="-128"/>
              </a:rPr>
              <a:t>kidney</a:t>
            </a:r>
            <a:r>
              <a:rPr lang="de-DE" altLang="en-US" sz="1200" i="1" dirty="0">
                <a:solidFill>
                  <a:srgbClr val="00799B"/>
                </a:solidFill>
                <a:latin typeface="Arial" charset="0"/>
                <a:ea typeface="ＭＳ Ｐゴシック" pitchFamily="28" charset="-128"/>
              </a:rPr>
              <a:t> journal 2019; 12:322-5; 5. </a:t>
            </a:r>
            <a:r>
              <a:rPr lang="de-DE" sz="1200" i="1" dirty="0">
                <a:solidFill>
                  <a:srgbClr val="00799B"/>
                </a:solidFill>
                <a:latin typeface="Arial" charset="0"/>
                <a:ea typeface="ＭＳ Ｐゴシック" pitchFamily="28" charset="-128"/>
              </a:rPr>
              <a:t>Gerich JE, </a:t>
            </a:r>
            <a:r>
              <a:rPr lang="de-DE" sz="1200" i="1" dirty="0" err="1">
                <a:solidFill>
                  <a:srgbClr val="00799B"/>
                </a:solidFill>
                <a:latin typeface="Arial" charset="0"/>
                <a:ea typeface="ＭＳ Ｐゴシック" pitchFamily="28" charset="-128"/>
              </a:rPr>
              <a:t>Diabet</a:t>
            </a:r>
            <a:r>
              <a:rPr lang="de-DE" sz="1200" i="1" dirty="0">
                <a:solidFill>
                  <a:srgbClr val="00799B"/>
                </a:solidFill>
                <a:latin typeface="Arial" charset="0"/>
                <a:ea typeface="ＭＳ Ｐゴシック" pitchFamily="28" charset="-128"/>
              </a:rPr>
              <a:t> Med 2010; 27:136-42</a:t>
            </a:r>
            <a:r>
              <a:rPr lang="de-DE" altLang="en-US" sz="1200" i="1" dirty="0">
                <a:solidFill>
                  <a:srgbClr val="00799B"/>
                </a:solidFill>
                <a:latin typeface="Arial" charset="0"/>
                <a:ea typeface="ＭＳ Ｐゴシック" pitchFamily="28" charset="-128"/>
              </a:rPr>
              <a:t>.</a:t>
            </a:r>
          </a:p>
        </p:txBody>
      </p:sp>
      <p:sp>
        <p:nvSpPr>
          <p:cNvPr id="9" name="Inhaltsplatzhalter 8">
            <a:extLst>
              <a:ext uri="{FF2B5EF4-FFF2-40B4-BE49-F238E27FC236}">
                <a16:creationId xmlns:a16="http://schemas.microsoft.com/office/drawing/2014/main" id="{2DE1EEC5-E8C6-48E7-AFEA-8F0240F37D2E}"/>
              </a:ext>
            </a:extLst>
          </p:cNvPr>
          <p:cNvSpPr>
            <a:spLocks noGrp="1"/>
          </p:cNvSpPr>
          <p:nvPr>
            <p:ph sz="quarter" idx="4294967295"/>
          </p:nvPr>
        </p:nvSpPr>
        <p:spPr>
          <a:xfrm>
            <a:off x="811472" y="5489443"/>
            <a:ext cx="7339013" cy="323850"/>
          </a:xfrm>
        </p:spPr>
        <p:txBody>
          <a:bodyPr/>
          <a:lstStyle/>
          <a:p>
            <a:r>
              <a:rPr lang="de-DE" dirty="0"/>
              <a:t>SGLT-2(i), Natrium-Glukose-Cotransporter-2 (Inhibitor). </a:t>
            </a:r>
          </a:p>
        </p:txBody>
      </p:sp>
      <p:sp>
        <p:nvSpPr>
          <p:cNvPr id="21" name="Rechteck 20">
            <a:extLst>
              <a:ext uri="{FF2B5EF4-FFF2-40B4-BE49-F238E27FC236}">
                <a16:creationId xmlns:a16="http://schemas.microsoft.com/office/drawing/2014/main" id="{6CFEEDE7-C392-4C74-8FFB-5E1ECDDC7E85}"/>
              </a:ext>
            </a:extLst>
          </p:cNvPr>
          <p:cNvSpPr/>
          <p:nvPr/>
        </p:nvSpPr>
        <p:spPr>
          <a:xfrm>
            <a:off x="323528" y="1377383"/>
            <a:ext cx="8459619" cy="10798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2000" b="1" dirty="0">
                <a:solidFill>
                  <a:schemeClr val="accent3"/>
                </a:solidFill>
                <a:latin typeface="Arial" panose="020B0604020202020204" pitchFamily="34" charset="0"/>
              </a:rPr>
              <a:t>SGLT-2 Inhibitoren entlasten durch die Hemmung des Glukose-Transports auf verschiedenen Ebenen die Nieren</a:t>
            </a:r>
          </a:p>
        </p:txBody>
      </p:sp>
      <p:grpSp>
        <p:nvGrpSpPr>
          <p:cNvPr id="52" name="Gruppieren 51">
            <a:extLst>
              <a:ext uri="{FF2B5EF4-FFF2-40B4-BE49-F238E27FC236}">
                <a16:creationId xmlns:a16="http://schemas.microsoft.com/office/drawing/2014/main" id="{1FA04DB0-EB63-49E8-85C3-FE384BED0866}"/>
              </a:ext>
            </a:extLst>
          </p:cNvPr>
          <p:cNvGrpSpPr/>
          <p:nvPr/>
        </p:nvGrpSpPr>
        <p:grpSpPr>
          <a:xfrm>
            <a:off x="514472" y="1950007"/>
            <a:ext cx="297000" cy="345449"/>
            <a:chOff x="10131691" y="3437641"/>
            <a:chExt cx="396000" cy="460598"/>
          </a:xfrm>
        </p:grpSpPr>
        <p:sp>
          <p:nvSpPr>
            <p:cNvPr id="53" name="Ellipse 52">
              <a:extLst>
                <a:ext uri="{FF2B5EF4-FFF2-40B4-BE49-F238E27FC236}">
                  <a16:creationId xmlns:a16="http://schemas.microsoft.com/office/drawing/2014/main" id="{D43211D3-3DE8-436E-BA62-7B8CFEA23AFD}"/>
                </a:ext>
              </a:extLst>
            </p:cNvPr>
            <p:cNvSpPr/>
            <p:nvPr/>
          </p:nvSpPr>
          <p:spPr>
            <a:xfrm>
              <a:off x="10131691" y="3469940"/>
              <a:ext cx="396000" cy="396000"/>
            </a:xfrm>
            <a:prstGeom prst="ellips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rgbClr val="FFFFFF"/>
                </a:solidFill>
                <a:latin typeface="Arial" panose="020B0604020202020204" pitchFamily="34" charset="0"/>
              </a:endParaRPr>
            </a:p>
          </p:txBody>
        </p:sp>
        <p:sp>
          <p:nvSpPr>
            <p:cNvPr id="54" name="Freeform 261">
              <a:extLst>
                <a:ext uri="{FF2B5EF4-FFF2-40B4-BE49-F238E27FC236}">
                  <a16:creationId xmlns:a16="http://schemas.microsoft.com/office/drawing/2014/main" id="{E6278F66-B02B-4732-A7A9-64239B036447}"/>
                </a:ext>
              </a:extLst>
            </p:cNvPr>
            <p:cNvSpPr>
              <a:spLocks/>
            </p:cNvSpPr>
            <p:nvPr/>
          </p:nvSpPr>
          <p:spPr bwMode="auto">
            <a:xfrm>
              <a:off x="10230187" y="3437641"/>
              <a:ext cx="199008" cy="460598"/>
            </a:xfrm>
            <a:custGeom>
              <a:avLst/>
              <a:gdLst>
                <a:gd name="connsiteX0" fmla="*/ 181422 w 252413"/>
                <a:gd name="connsiteY0" fmla="*/ 169863 h 584201"/>
                <a:gd name="connsiteX1" fmla="*/ 192344 w 252413"/>
                <a:gd name="connsiteY1" fmla="*/ 180799 h 584201"/>
                <a:gd name="connsiteX2" fmla="*/ 192344 w 252413"/>
                <a:gd name="connsiteY2" fmla="*/ 429888 h 584201"/>
                <a:gd name="connsiteX3" fmla="*/ 192950 w 252413"/>
                <a:gd name="connsiteY3" fmla="*/ 460872 h 584201"/>
                <a:gd name="connsiteX4" fmla="*/ 195377 w 252413"/>
                <a:gd name="connsiteY4" fmla="*/ 494286 h 584201"/>
                <a:gd name="connsiteX5" fmla="*/ 198411 w 252413"/>
                <a:gd name="connsiteY5" fmla="*/ 499754 h 584201"/>
                <a:gd name="connsiteX6" fmla="*/ 199018 w 252413"/>
                <a:gd name="connsiteY6" fmla="*/ 499754 h 584201"/>
                <a:gd name="connsiteX7" fmla="*/ 224502 w 252413"/>
                <a:gd name="connsiteY7" fmla="*/ 508259 h 584201"/>
                <a:gd name="connsiteX8" fmla="*/ 243312 w 252413"/>
                <a:gd name="connsiteY8" fmla="*/ 511905 h 584201"/>
                <a:gd name="connsiteX9" fmla="*/ 252413 w 252413"/>
                <a:gd name="connsiteY9" fmla="*/ 522233 h 584201"/>
                <a:gd name="connsiteX10" fmla="*/ 252413 w 252413"/>
                <a:gd name="connsiteY10" fmla="*/ 573873 h 584201"/>
                <a:gd name="connsiteX11" fmla="*/ 241491 w 252413"/>
                <a:gd name="connsiteY11" fmla="*/ 584201 h 584201"/>
                <a:gd name="connsiteX12" fmla="*/ 10922 w 252413"/>
                <a:gd name="connsiteY12" fmla="*/ 584201 h 584201"/>
                <a:gd name="connsiteX13" fmla="*/ 0 w 252413"/>
                <a:gd name="connsiteY13" fmla="*/ 573873 h 584201"/>
                <a:gd name="connsiteX14" fmla="*/ 0 w 252413"/>
                <a:gd name="connsiteY14" fmla="*/ 521625 h 584201"/>
                <a:gd name="connsiteX15" fmla="*/ 9708 w 252413"/>
                <a:gd name="connsiteY15" fmla="*/ 510690 h 584201"/>
                <a:gd name="connsiteX16" fmla="*/ 29731 w 252413"/>
                <a:gd name="connsiteY16" fmla="*/ 508259 h 584201"/>
                <a:gd name="connsiteX17" fmla="*/ 53395 w 252413"/>
                <a:gd name="connsiteY17" fmla="*/ 502792 h 584201"/>
                <a:gd name="connsiteX18" fmla="*/ 56429 w 252413"/>
                <a:gd name="connsiteY18" fmla="*/ 497324 h 584201"/>
                <a:gd name="connsiteX19" fmla="*/ 60070 w 252413"/>
                <a:gd name="connsiteY19" fmla="*/ 479705 h 584201"/>
                <a:gd name="connsiteX20" fmla="*/ 61890 w 252413"/>
                <a:gd name="connsiteY20" fmla="*/ 426850 h 584201"/>
                <a:gd name="connsiteX21" fmla="*/ 61890 w 252413"/>
                <a:gd name="connsiteY21" fmla="*/ 324177 h 584201"/>
                <a:gd name="connsiteX22" fmla="*/ 60070 w 252413"/>
                <a:gd name="connsiteY22" fmla="*/ 268284 h 584201"/>
                <a:gd name="connsiteX23" fmla="*/ 56429 w 252413"/>
                <a:gd name="connsiteY23" fmla="*/ 254918 h 584201"/>
                <a:gd name="connsiteX24" fmla="*/ 55822 w 252413"/>
                <a:gd name="connsiteY24" fmla="*/ 253703 h 584201"/>
                <a:gd name="connsiteX25" fmla="*/ 51575 w 252413"/>
                <a:gd name="connsiteY25" fmla="*/ 249450 h 584201"/>
                <a:gd name="connsiteX26" fmla="*/ 36406 w 252413"/>
                <a:gd name="connsiteY26" fmla="*/ 246412 h 584201"/>
                <a:gd name="connsiteX27" fmla="*/ 15776 w 252413"/>
                <a:gd name="connsiteY27" fmla="*/ 245197 h 584201"/>
                <a:gd name="connsiteX28" fmla="*/ 5461 w 252413"/>
                <a:gd name="connsiteY28" fmla="*/ 233654 h 584201"/>
                <a:gd name="connsiteX29" fmla="*/ 9101 w 252413"/>
                <a:gd name="connsiteY29" fmla="*/ 182014 h 584201"/>
                <a:gd name="connsiteX30" fmla="*/ 20023 w 252413"/>
                <a:gd name="connsiteY30" fmla="*/ 171686 h 584201"/>
                <a:gd name="connsiteX31" fmla="*/ 181422 w 252413"/>
                <a:gd name="connsiteY31" fmla="*/ 169863 h 584201"/>
                <a:gd name="connsiteX32" fmla="*/ 108745 w 252413"/>
                <a:gd name="connsiteY32" fmla="*/ 0 h 584201"/>
                <a:gd name="connsiteX33" fmla="*/ 159551 w 252413"/>
                <a:gd name="connsiteY33" fmla="*/ 20617 h 584201"/>
                <a:gd name="connsiteX34" fmla="*/ 180976 w 252413"/>
                <a:gd name="connsiteY34" fmla="*/ 70947 h 584201"/>
                <a:gd name="connsiteX35" fmla="*/ 159551 w 252413"/>
                <a:gd name="connsiteY35" fmla="*/ 121277 h 584201"/>
                <a:gd name="connsiteX36" fmla="*/ 108745 w 252413"/>
                <a:gd name="connsiteY36" fmla="*/ 141288 h 584201"/>
                <a:gd name="connsiteX37" fmla="*/ 57326 w 252413"/>
                <a:gd name="connsiteY37" fmla="*/ 121277 h 584201"/>
                <a:gd name="connsiteX38" fmla="*/ 36513 w 252413"/>
                <a:gd name="connsiteY38" fmla="*/ 70947 h 584201"/>
                <a:gd name="connsiteX39" fmla="*/ 57326 w 252413"/>
                <a:gd name="connsiteY39" fmla="*/ 20617 h 584201"/>
                <a:gd name="connsiteX40" fmla="*/ 108745 w 252413"/>
                <a:gd name="connsiteY40" fmla="*/ 0 h 5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2413" h="584201">
                  <a:moveTo>
                    <a:pt x="181422" y="169863"/>
                  </a:moveTo>
                  <a:cubicBezTo>
                    <a:pt x="187490" y="169863"/>
                    <a:pt x="192344" y="174723"/>
                    <a:pt x="192344" y="180799"/>
                  </a:cubicBezTo>
                  <a:cubicBezTo>
                    <a:pt x="192344" y="180799"/>
                    <a:pt x="192344" y="180799"/>
                    <a:pt x="192344" y="429888"/>
                  </a:cubicBezTo>
                  <a:cubicBezTo>
                    <a:pt x="192344" y="429888"/>
                    <a:pt x="192344" y="429888"/>
                    <a:pt x="192950" y="460872"/>
                  </a:cubicBezTo>
                  <a:cubicBezTo>
                    <a:pt x="192950" y="482743"/>
                    <a:pt x="194771" y="491856"/>
                    <a:pt x="195377" y="494286"/>
                  </a:cubicBezTo>
                  <a:cubicBezTo>
                    <a:pt x="195984" y="497324"/>
                    <a:pt x="197198" y="498539"/>
                    <a:pt x="198411" y="499754"/>
                  </a:cubicBezTo>
                  <a:cubicBezTo>
                    <a:pt x="198411" y="499754"/>
                    <a:pt x="198411" y="499754"/>
                    <a:pt x="199018" y="499754"/>
                  </a:cubicBezTo>
                  <a:cubicBezTo>
                    <a:pt x="199018" y="500361"/>
                    <a:pt x="204479" y="504614"/>
                    <a:pt x="224502" y="508259"/>
                  </a:cubicBezTo>
                  <a:lnTo>
                    <a:pt x="243312" y="511905"/>
                  </a:lnTo>
                  <a:cubicBezTo>
                    <a:pt x="248166" y="512512"/>
                    <a:pt x="252413" y="517372"/>
                    <a:pt x="252413" y="522233"/>
                  </a:cubicBezTo>
                  <a:cubicBezTo>
                    <a:pt x="252413" y="522233"/>
                    <a:pt x="252413" y="522233"/>
                    <a:pt x="252413" y="573873"/>
                  </a:cubicBezTo>
                  <a:cubicBezTo>
                    <a:pt x="252413" y="579341"/>
                    <a:pt x="247559" y="584201"/>
                    <a:pt x="241491" y="584201"/>
                  </a:cubicBezTo>
                  <a:cubicBezTo>
                    <a:pt x="241491" y="584201"/>
                    <a:pt x="241491" y="584201"/>
                    <a:pt x="10922" y="584201"/>
                  </a:cubicBezTo>
                  <a:cubicBezTo>
                    <a:pt x="4854" y="584201"/>
                    <a:pt x="0" y="579341"/>
                    <a:pt x="0" y="573873"/>
                  </a:cubicBezTo>
                  <a:cubicBezTo>
                    <a:pt x="0" y="573873"/>
                    <a:pt x="0" y="573873"/>
                    <a:pt x="0" y="521625"/>
                  </a:cubicBezTo>
                  <a:cubicBezTo>
                    <a:pt x="0" y="516157"/>
                    <a:pt x="4247" y="511297"/>
                    <a:pt x="9708" y="510690"/>
                  </a:cubicBezTo>
                  <a:cubicBezTo>
                    <a:pt x="9708" y="510690"/>
                    <a:pt x="9708" y="510690"/>
                    <a:pt x="29731" y="508259"/>
                  </a:cubicBezTo>
                  <a:cubicBezTo>
                    <a:pt x="47934" y="505829"/>
                    <a:pt x="53395" y="502792"/>
                    <a:pt x="53395" y="502792"/>
                  </a:cubicBezTo>
                  <a:cubicBezTo>
                    <a:pt x="53395" y="502792"/>
                    <a:pt x="54609" y="501577"/>
                    <a:pt x="56429" y="497324"/>
                  </a:cubicBezTo>
                  <a:cubicBezTo>
                    <a:pt x="57036" y="496716"/>
                    <a:pt x="58856" y="492464"/>
                    <a:pt x="60070" y="479705"/>
                  </a:cubicBezTo>
                  <a:cubicBezTo>
                    <a:pt x="61283" y="467555"/>
                    <a:pt x="61890" y="449936"/>
                    <a:pt x="61890" y="426850"/>
                  </a:cubicBezTo>
                  <a:cubicBezTo>
                    <a:pt x="61890" y="426850"/>
                    <a:pt x="61890" y="426850"/>
                    <a:pt x="61890" y="324177"/>
                  </a:cubicBezTo>
                  <a:cubicBezTo>
                    <a:pt x="61890" y="290762"/>
                    <a:pt x="60676" y="274966"/>
                    <a:pt x="60070" y="268284"/>
                  </a:cubicBezTo>
                  <a:cubicBezTo>
                    <a:pt x="58856" y="259778"/>
                    <a:pt x="57036" y="256133"/>
                    <a:pt x="56429" y="254918"/>
                  </a:cubicBezTo>
                  <a:cubicBezTo>
                    <a:pt x="56429" y="254918"/>
                    <a:pt x="56429" y="254918"/>
                    <a:pt x="55822" y="253703"/>
                  </a:cubicBezTo>
                  <a:cubicBezTo>
                    <a:pt x="53395" y="250665"/>
                    <a:pt x="52182" y="249450"/>
                    <a:pt x="51575" y="249450"/>
                  </a:cubicBezTo>
                  <a:cubicBezTo>
                    <a:pt x="51575" y="249450"/>
                    <a:pt x="47934" y="247627"/>
                    <a:pt x="36406" y="246412"/>
                  </a:cubicBezTo>
                  <a:cubicBezTo>
                    <a:pt x="36406" y="246412"/>
                    <a:pt x="36406" y="246412"/>
                    <a:pt x="15776" y="245197"/>
                  </a:cubicBezTo>
                  <a:cubicBezTo>
                    <a:pt x="9708" y="244590"/>
                    <a:pt x="5461" y="239730"/>
                    <a:pt x="5461" y="233654"/>
                  </a:cubicBezTo>
                  <a:cubicBezTo>
                    <a:pt x="5461" y="233654"/>
                    <a:pt x="5461" y="233654"/>
                    <a:pt x="9101" y="182014"/>
                  </a:cubicBezTo>
                  <a:cubicBezTo>
                    <a:pt x="9708" y="176546"/>
                    <a:pt x="14562" y="171686"/>
                    <a:pt x="20023" y="171686"/>
                  </a:cubicBezTo>
                  <a:cubicBezTo>
                    <a:pt x="20023" y="171686"/>
                    <a:pt x="20023" y="171686"/>
                    <a:pt x="181422" y="169863"/>
                  </a:cubicBezTo>
                  <a:close/>
                  <a:moveTo>
                    <a:pt x="108745" y="0"/>
                  </a:moveTo>
                  <a:cubicBezTo>
                    <a:pt x="128333" y="0"/>
                    <a:pt x="145472" y="7277"/>
                    <a:pt x="159551" y="20617"/>
                  </a:cubicBezTo>
                  <a:cubicBezTo>
                    <a:pt x="173630" y="33958"/>
                    <a:pt x="180976" y="51543"/>
                    <a:pt x="180976" y="70947"/>
                  </a:cubicBezTo>
                  <a:cubicBezTo>
                    <a:pt x="180976" y="90352"/>
                    <a:pt x="173630" y="107937"/>
                    <a:pt x="159551" y="121277"/>
                  </a:cubicBezTo>
                  <a:cubicBezTo>
                    <a:pt x="146085" y="134618"/>
                    <a:pt x="128333" y="141288"/>
                    <a:pt x="108745" y="141288"/>
                  </a:cubicBezTo>
                  <a:cubicBezTo>
                    <a:pt x="88544" y="141288"/>
                    <a:pt x="70792" y="134618"/>
                    <a:pt x="57326" y="121277"/>
                  </a:cubicBezTo>
                  <a:cubicBezTo>
                    <a:pt x="43859" y="107937"/>
                    <a:pt x="36513" y="90352"/>
                    <a:pt x="36513" y="70947"/>
                  </a:cubicBezTo>
                  <a:cubicBezTo>
                    <a:pt x="36513" y="51543"/>
                    <a:pt x="43859" y="33958"/>
                    <a:pt x="57326" y="20617"/>
                  </a:cubicBezTo>
                  <a:cubicBezTo>
                    <a:pt x="71405" y="7277"/>
                    <a:pt x="89156" y="0"/>
                    <a:pt x="108745" y="0"/>
                  </a:cubicBezTo>
                  <a:close/>
                </a:path>
              </a:pathLst>
            </a:custGeom>
            <a:noFill/>
            <a:ln w="19050">
              <a:solidFill>
                <a:schemeClr val="accent2"/>
              </a:solidFill>
              <a:round/>
              <a:headEnd/>
              <a:tailEnd/>
            </a:ln>
          </p:spPr>
          <p:txBody>
            <a:bodyPr vert="horz" wrap="square" lIns="68580" tIns="34290" rIns="68580" bIns="34290" numCol="1" anchor="t" anchorCtr="0" compatLnSpc="1">
              <a:prstTxWarp prst="textNoShape">
                <a:avLst/>
              </a:prstTxWarp>
              <a:noAutofit/>
            </a:bodyPr>
            <a:lstStyle/>
            <a:p>
              <a:pPr defTabSz="685800" fontAlgn="auto">
                <a:lnSpc>
                  <a:spcPct val="100000"/>
                </a:lnSpc>
                <a:spcBef>
                  <a:spcPts val="0"/>
                </a:spcBef>
                <a:spcAft>
                  <a:spcPts val="0"/>
                </a:spcAft>
                <a:defRPr/>
              </a:pPr>
              <a:endParaRPr lang="de-DE" sz="1350" dirty="0">
                <a:solidFill>
                  <a:srgbClr val="000000"/>
                </a:solidFill>
                <a:latin typeface="Arial"/>
              </a:endParaRPr>
            </a:p>
          </p:txBody>
        </p:sp>
      </p:grpSp>
      <p:pic>
        <p:nvPicPr>
          <p:cNvPr id="8" name="Picture 4" descr="P:\Client Projects\Dapagliflozin\BMDAUS11X270_Backgrounder Decks\2_Content\BMDAUS11X270_C_Pathophysiology\5_Art\3_Images\BMDA_CrossSectionNephron.png">
            <a:extLst>
              <a:ext uri="{FF2B5EF4-FFF2-40B4-BE49-F238E27FC236}">
                <a16:creationId xmlns:a16="http://schemas.microsoft.com/office/drawing/2014/main" id="{AEC07931-349B-47A9-9A02-5CB627D29F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83862" y="2896486"/>
            <a:ext cx="3616616" cy="1565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Client Projects\Dapagliflozin\BMDAUS11X270_Backgrounder Decks\2_Content\BMDAUS11X270_C_Pathophysiology\5_Art\3_Images\organs\kidneys.png">
            <a:extLst>
              <a:ext uri="{FF2B5EF4-FFF2-40B4-BE49-F238E27FC236}">
                <a16:creationId xmlns:a16="http://schemas.microsoft.com/office/drawing/2014/main" id="{C2F6CE3D-37B3-414F-9496-CC7800CFC7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36830" y="2697900"/>
            <a:ext cx="1602149" cy="1917383"/>
          </a:xfrm>
          <a:prstGeom prst="rect">
            <a:avLst/>
          </a:prstGeom>
          <a:noFill/>
          <a:extLst>
            <a:ext uri="{909E8E84-426E-40DD-AFC4-6F175D3DCCD1}">
              <a14:hiddenFill xmlns:a14="http://schemas.microsoft.com/office/drawing/2010/main">
                <a:solidFill>
                  <a:srgbClr val="FFFFFF"/>
                </a:solidFill>
              </a14:hiddenFill>
            </a:ext>
          </a:extLst>
        </p:spPr>
      </p:pic>
      <p:pic>
        <p:nvPicPr>
          <p:cNvPr id="71" name="Inhaltsplatzhalter 29" descr="Pfeil: Nach links drehen">
            <a:extLst>
              <a:ext uri="{FF2B5EF4-FFF2-40B4-BE49-F238E27FC236}">
                <a16:creationId xmlns:a16="http://schemas.microsoft.com/office/drawing/2014/main" id="{4FDA1B7E-7E4A-4D55-820D-81C69E3F19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rot="16200000" flipV="1">
            <a:off x="4405082" y="3652832"/>
            <a:ext cx="430420" cy="42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24">
            <a:extLst>
              <a:ext uri="{FF2B5EF4-FFF2-40B4-BE49-F238E27FC236}">
                <a16:creationId xmlns:a16="http://schemas.microsoft.com/office/drawing/2014/main" id="{FEC4D3E7-56A4-45C0-AF9A-082BF9F442D1}"/>
              </a:ext>
            </a:extLst>
          </p:cNvPr>
          <p:cNvSpPr/>
          <p:nvPr/>
        </p:nvSpPr>
        <p:spPr>
          <a:xfrm rot="10022817" flipV="1">
            <a:off x="2961878" y="3099171"/>
            <a:ext cx="962972" cy="871311"/>
          </a:xfrm>
          <a:custGeom>
            <a:avLst/>
            <a:gdLst>
              <a:gd name="connsiteX0" fmla="*/ 19050 w 2184400"/>
              <a:gd name="connsiteY0" fmla="*/ 0 h 1016000"/>
              <a:gd name="connsiteX1" fmla="*/ 2133600 w 2184400"/>
              <a:gd name="connsiteY1" fmla="*/ 107950 h 1016000"/>
              <a:gd name="connsiteX2" fmla="*/ 2184400 w 2184400"/>
              <a:gd name="connsiteY2" fmla="*/ 266700 h 1016000"/>
              <a:gd name="connsiteX3" fmla="*/ 0 w 2184400"/>
              <a:gd name="connsiteY3" fmla="*/ 1016000 h 1016000"/>
              <a:gd name="connsiteX4" fmla="*/ 19050 w 2184400"/>
              <a:gd name="connsiteY4" fmla="*/ 0 h 1016000"/>
              <a:gd name="connsiteX0" fmla="*/ 19050 w 2191544"/>
              <a:gd name="connsiteY0" fmla="*/ 0 h 1016000"/>
              <a:gd name="connsiteX1" fmla="*/ 2133600 w 2191544"/>
              <a:gd name="connsiteY1" fmla="*/ 107950 h 1016000"/>
              <a:gd name="connsiteX2" fmla="*/ 2191544 w 2191544"/>
              <a:gd name="connsiteY2" fmla="*/ 181769 h 1016000"/>
              <a:gd name="connsiteX3" fmla="*/ 2184400 w 2191544"/>
              <a:gd name="connsiteY3" fmla="*/ 266700 h 1016000"/>
              <a:gd name="connsiteX4" fmla="*/ 0 w 2191544"/>
              <a:gd name="connsiteY4" fmla="*/ 1016000 h 1016000"/>
              <a:gd name="connsiteX5" fmla="*/ 19050 w 2191544"/>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66700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66700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33691 w 2194782"/>
              <a:gd name="connsiteY0" fmla="*/ 0 h 1141189"/>
              <a:gd name="connsiteX1" fmla="*/ 2133600 w 2194782"/>
              <a:gd name="connsiteY1" fmla="*/ 233139 h 1141189"/>
              <a:gd name="connsiteX2" fmla="*/ 2191544 w 2194782"/>
              <a:gd name="connsiteY2" fmla="*/ 306958 h 1141189"/>
              <a:gd name="connsiteX3" fmla="*/ 2184400 w 2194782"/>
              <a:gd name="connsiteY3" fmla="*/ 408558 h 1141189"/>
              <a:gd name="connsiteX4" fmla="*/ 0 w 2194782"/>
              <a:gd name="connsiteY4" fmla="*/ 1141189 h 1141189"/>
              <a:gd name="connsiteX5" fmla="*/ 33691 w 2194782"/>
              <a:gd name="connsiteY5" fmla="*/ 0 h 1141189"/>
              <a:gd name="connsiteX0" fmla="*/ 26370 w 2187461"/>
              <a:gd name="connsiteY0" fmla="*/ 0 h 1132247"/>
              <a:gd name="connsiteX1" fmla="*/ 2126279 w 2187461"/>
              <a:gd name="connsiteY1" fmla="*/ 233139 h 1132247"/>
              <a:gd name="connsiteX2" fmla="*/ 2184223 w 2187461"/>
              <a:gd name="connsiteY2" fmla="*/ 306958 h 1132247"/>
              <a:gd name="connsiteX3" fmla="*/ 2177079 w 2187461"/>
              <a:gd name="connsiteY3" fmla="*/ 408558 h 1132247"/>
              <a:gd name="connsiteX4" fmla="*/ 0 w 2187461"/>
              <a:gd name="connsiteY4" fmla="*/ 1132247 h 1132247"/>
              <a:gd name="connsiteX5" fmla="*/ 26370 w 2187461"/>
              <a:gd name="connsiteY5" fmla="*/ 0 h 1132247"/>
              <a:gd name="connsiteX0" fmla="*/ 26370 w 2241105"/>
              <a:gd name="connsiteY0" fmla="*/ 0 h 1132247"/>
              <a:gd name="connsiteX1" fmla="*/ 2240662 w 2241105"/>
              <a:gd name="connsiteY1" fmla="*/ 221961 h 1132247"/>
              <a:gd name="connsiteX2" fmla="*/ 2184223 w 2241105"/>
              <a:gd name="connsiteY2" fmla="*/ 306958 h 1132247"/>
              <a:gd name="connsiteX3" fmla="*/ 2177079 w 2241105"/>
              <a:gd name="connsiteY3" fmla="*/ 408558 h 1132247"/>
              <a:gd name="connsiteX4" fmla="*/ 0 w 2241105"/>
              <a:gd name="connsiteY4" fmla="*/ 1132247 h 1132247"/>
              <a:gd name="connsiteX5" fmla="*/ 26370 w 2241105"/>
              <a:gd name="connsiteY5" fmla="*/ 0 h 1132247"/>
              <a:gd name="connsiteX0" fmla="*/ 26370 w 2241105"/>
              <a:gd name="connsiteY0" fmla="*/ 0 h 1132247"/>
              <a:gd name="connsiteX1" fmla="*/ 2240662 w 2241105"/>
              <a:gd name="connsiteY1" fmla="*/ 221961 h 1132247"/>
              <a:gd name="connsiteX2" fmla="*/ 2184223 w 2241105"/>
              <a:gd name="connsiteY2" fmla="*/ 306958 h 1132247"/>
              <a:gd name="connsiteX3" fmla="*/ 2177079 w 2241105"/>
              <a:gd name="connsiteY3" fmla="*/ 408558 h 1132247"/>
              <a:gd name="connsiteX4" fmla="*/ 0 w 2241105"/>
              <a:gd name="connsiteY4" fmla="*/ 1132247 h 1132247"/>
              <a:gd name="connsiteX5" fmla="*/ 26370 w 2241105"/>
              <a:gd name="connsiteY5" fmla="*/ 0 h 1132247"/>
              <a:gd name="connsiteX0" fmla="*/ 26370 w 2241247"/>
              <a:gd name="connsiteY0" fmla="*/ 0 h 1132247"/>
              <a:gd name="connsiteX1" fmla="*/ 2240662 w 2241247"/>
              <a:gd name="connsiteY1" fmla="*/ 221961 h 1132247"/>
              <a:gd name="connsiteX2" fmla="*/ 2184223 w 2241247"/>
              <a:gd name="connsiteY2" fmla="*/ 306958 h 1132247"/>
              <a:gd name="connsiteX3" fmla="*/ 2177079 w 2241247"/>
              <a:gd name="connsiteY3" fmla="*/ 408558 h 1132247"/>
              <a:gd name="connsiteX4" fmla="*/ 0 w 2241247"/>
              <a:gd name="connsiteY4" fmla="*/ 1132247 h 1132247"/>
              <a:gd name="connsiteX5" fmla="*/ 26370 w 2241247"/>
              <a:gd name="connsiteY5" fmla="*/ 0 h 1132247"/>
              <a:gd name="connsiteX0" fmla="*/ 180 w 2215057"/>
              <a:gd name="connsiteY0" fmla="*/ 0 h 665161"/>
              <a:gd name="connsiteX1" fmla="*/ 2214472 w 2215057"/>
              <a:gd name="connsiteY1" fmla="*/ 221961 h 665161"/>
              <a:gd name="connsiteX2" fmla="*/ 2158033 w 2215057"/>
              <a:gd name="connsiteY2" fmla="*/ 306958 h 665161"/>
              <a:gd name="connsiteX3" fmla="*/ 2150889 w 2215057"/>
              <a:gd name="connsiteY3" fmla="*/ 408558 h 665161"/>
              <a:gd name="connsiteX4" fmla="*/ 299406 w 2215057"/>
              <a:gd name="connsiteY4" fmla="*/ 665161 h 665161"/>
              <a:gd name="connsiteX5" fmla="*/ 180 w 2215057"/>
              <a:gd name="connsiteY5" fmla="*/ 0 h 665161"/>
              <a:gd name="connsiteX0" fmla="*/ 435 w 2215312"/>
              <a:gd name="connsiteY0" fmla="*/ 0 h 665161"/>
              <a:gd name="connsiteX1" fmla="*/ 2214727 w 2215312"/>
              <a:gd name="connsiteY1" fmla="*/ 221961 h 665161"/>
              <a:gd name="connsiteX2" fmla="*/ 2158288 w 2215312"/>
              <a:gd name="connsiteY2" fmla="*/ 306958 h 665161"/>
              <a:gd name="connsiteX3" fmla="*/ 2151144 w 2215312"/>
              <a:gd name="connsiteY3" fmla="*/ 408558 h 665161"/>
              <a:gd name="connsiteX4" fmla="*/ 299661 w 2215312"/>
              <a:gd name="connsiteY4" fmla="*/ 665161 h 665161"/>
              <a:gd name="connsiteX5" fmla="*/ 435 w 2215312"/>
              <a:gd name="connsiteY5" fmla="*/ 0 h 665161"/>
              <a:gd name="connsiteX0" fmla="*/ 344 w 2250675"/>
              <a:gd name="connsiteY0" fmla="*/ 0 h 670607"/>
              <a:gd name="connsiteX1" fmla="*/ 2250090 w 2250675"/>
              <a:gd name="connsiteY1" fmla="*/ 227407 h 670607"/>
              <a:gd name="connsiteX2" fmla="*/ 2193651 w 2250675"/>
              <a:gd name="connsiteY2" fmla="*/ 312404 h 670607"/>
              <a:gd name="connsiteX3" fmla="*/ 2186507 w 2250675"/>
              <a:gd name="connsiteY3" fmla="*/ 414004 h 670607"/>
              <a:gd name="connsiteX4" fmla="*/ 335024 w 2250675"/>
              <a:gd name="connsiteY4" fmla="*/ 670607 h 670607"/>
              <a:gd name="connsiteX5" fmla="*/ 344 w 2250675"/>
              <a:gd name="connsiteY5" fmla="*/ 0 h 670607"/>
              <a:gd name="connsiteX0" fmla="*/ 0 w 2250331"/>
              <a:gd name="connsiteY0" fmla="*/ 0 h 670607"/>
              <a:gd name="connsiteX1" fmla="*/ 2249746 w 2250331"/>
              <a:gd name="connsiteY1" fmla="*/ 227407 h 670607"/>
              <a:gd name="connsiteX2" fmla="*/ 2193307 w 2250331"/>
              <a:gd name="connsiteY2" fmla="*/ 312404 h 670607"/>
              <a:gd name="connsiteX3" fmla="*/ 2186163 w 2250331"/>
              <a:gd name="connsiteY3" fmla="*/ 414004 h 670607"/>
              <a:gd name="connsiteX4" fmla="*/ 334680 w 2250331"/>
              <a:gd name="connsiteY4" fmla="*/ 670607 h 670607"/>
              <a:gd name="connsiteX5" fmla="*/ 0 w 2250331"/>
              <a:gd name="connsiteY5" fmla="*/ 0 h 670607"/>
              <a:gd name="connsiteX0" fmla="*/ 0 w 2263940"/>
              <a:gd name="connsiteY0" fmla="*/ 0 h 670607"/>
              <a:gd name="connsiteX1" fmla="*/ 2263470 w 2263940"/>
              <a:gd name="connsiteY1" fmla="*/ 243218 h 670607"/>
              <a:gd name="connsiteX2" fmla="*/ 2193307 w 2263940"/>
              <a:gd name="connsiteY2" fmla="*/ 312404 h 670607"/>
              <a:gd name="connsiteX3" fmla="*/ 2186163 w 2263940"/>
              <a:gd name="connsiteY3" fmla="*/ 414004 h 670607"/>
              <a:gd name="connsiteX4" fmla="*/ 334680 w 2263940"/>
              <a:gd name="connsiteY4" fmla="*/ 670607 h 670607"/>
              <a:gd name="connsiteX5" fmla="*/ 0 w 2263940"/>
              <a:gd name="connsiteY5" fmla="*/ 0 h 670607"/>
              <a:gd name="connsiteX0" fmla="*/ 0 w 2259697"/>
              <a:gd name="connsiteY0" fmla="*/ 0 h 657335"/>
              <a:gd name="connsiteX1" fmla="*/ 2259227 w 2259697"/>
              <a:gd name="connsiteY1" fmla="*/ 229946 h 657335"/>
              <a:gd name="connsiteX2" fmla="*/ 2189064 w 2259697"/>
              <a:gd name="connsiteY2" fmla="*/ 299132 h 657335"/>
              <a:gd name="connsiteX3" fmla="*/ 2181920 w 2259697"/>
              <a:gd name="connsiteY3" fmla="*/ 400732 h 657335"/>
              <a:gd name="connsiteX4" fmla="*/ 330437 w 2259697"/>
              <a:gd name="connsiteY4" fmla="*/ 657335 h 657335"/>
              <a:gd name="connsiteX5" fmla="*/ 0 w 2259697"/>
              <a:gd name="connsiteY5" fmla="*/ 0 h 657335"/>
              <a:gd name="connsiteX0" fmla="*/ 0 w 2265290"/>
              <a:gd name="connsiteY0" fmla="*/ 0 h 657335"/>
              <a:gd name="connsiteX1" fmla="*/ 2264855 w 2265290"/>
              <a:gd name="connsiteY1" fmla="*/ 235499 h 657335"/>
              <a:gd name="connsiteX2" fmla="*/ 2189064 w 2265290"/>
              <a:gd name="connsiteY2" fmla="*/ 299132 h 657335"/>
              <a:gd name="connsiteX3" fmla="*/ 2181920 w 2265290"/>
              <a:gd name="connsiteY3" fmla="*/ 400732 h 657335"/>
              <a:gd name="connsiteX4" fmla="*/ 330437 w 2265290"/>
              <a:gd name="connsiteY4" fmla="*/ 657335 h 657335"/>
              <a:gd name="connsiteX5" fmla="*/ 0 w 2265290"/>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1 w 2278603"/>
              <a:gd name="connsiteY0" fmla="*/ 0 h 809181"/>
              <a:gd name="connsiteX1" fmla="*/ 2278603 w 2278603"/>
              <a:gd name="connsiteY1" fmla="*/ 387345 h 809181"/>
              <a:gd name="connsiteX2" fmla="*/ 2189869 w 2278603"/>
              <a:gd name="connsiteY2" fmla="*/ 467742 h 809181"/>
              <a:gd name="connsiteX3" fmla="*/ 2195668 w 2278603"/>
              <a:gd name="connsiteY3" fmla="*/ 552578 h 809181"/>
              <a:gd name="connsiteX4" fmla="*/ 344185 w 2278603"/>
              <a:gd name="connsiteY4" fmla="*/ 809181 h 809181"/>
              <a:gd name="connsiteX5" fmla="*/ -1 w 2278603"/>
              <a:gd name="connsiteY5" fmla="*/ 0 h 809181"/>
              <a:gd name="connsiteX0" fmla="*/ 1 w 2278605"/>
              <a:gd name="connsiteY0" fmla="*/ 0 h 1079441"/>
              <a:gd name="connsiteX1" fmla="*/ 2278605 w 2278605"/>
              <a:gd name="connsiteY1" fmla="*/ 387345 h 1079441"/>
              <a:gd name="connsiteX2" fmla="*/ 2189871 w 2278605"/>
              <a:gd name="connsiteY2" fmla="*/ 467742 h 1079441"/>
              <a:gd name="connsiteX3" fmla="*/ 2195670 w 2278605"/>
              <a:gd name="connsiteY3" fmla="*/ 552578 h 1079441"/>
              <a:gd name="connsiteX4" fmla="*/ 534999 w 2278605"/>
              <a:gd name="connsiteY4" fmla="*/ 1079441 h 1079441"/>
              <a:gd name="connsiteX5" fmla="*/ 344187 w 2278605"/>
              <a:gd name="connsiteY5" fmla="*/ 809181 h 1079441"/>
              <a:gd name="connsiteX6" fmla="*/ 1 w 2278605"/>
              <a:gd name="connsiteY6" fmla="*/ 0 h 1079441"/>
              <a:gd name="connsiteX0" fmla="*/ -1 w 2278603"/>
              <a:gd name="connsiteY0" fmla="*/ 0 h 1079441"/>
              <a:gd name="connsiteX1" fmla="*/ 2278603 w 2278603"/>
              <a:gd name="connsiteY1" fmla="*/ 387345 h 1079441"/>
              <a:gd name="connsiteX2" fmla="*/ 2189869 w 2278603"/>
              <a:gd name="connsiteY2" fmla="*/ 467742 h 1079441"/>
              <a:gd name="connsiteX3" fmla="*/ 2195668 w 2278603"/>
              <a:gd name="connsiteY3" fmla="*/ 552578 h 1079441"/>
              <a:gd name="connsiteX4" fmla="*/ 534997 w 2278603"/>
              <a:gd name="connsiteY4" fmla="*/ 1079441 h 1079441"/>
              <a:gd name="connsiteX5" fmla="*/ -1 w 2278603"/>
              <a:gd name="connsiteY5" fmla="*/ 0 h 1079441"/>
              <a:gd name="connsiteX0" fmla="*/ 1 w 2278605"/>
              <a:gd name="connsiteY0" fmla="*/ 0 h 1081493"/>
              <a:gd name="connsiteX1" fmla="*/ 2278605 w 2278605"/>
              <a:gd name="connsiteY1" fmla="*/ 387345 h 1081493"/>
              <a:gd name="connsiteX2" fmla="*/ 2189871 w 2278605"/>
              <a:gd name="connsiteY2" fmla="*/ 467742 h 1081493"/>
              <a:gd name="connsiteX3" fmla="*/ 2195670 w 2278605"/>
              <a:gd name="connsiteY3" fmla="*/ 552578 h 1081493"/>
              <a:gd name="connsiteX4" fmla="*/ 516831 w 2278605"/>
              <a:gd name="connsiteY4" fmla="*/ 1081493 h 1081493"/>
              <a:gd name="connsiteX5" fmla="*/ 1 w 2278605"/>
              <a:gd name="connsiteY5" fmla="*/ 0 h 1081493"/>
              <a:gd name="connsiteX0" fmla="*/ -1 w 2278603"/>
              <a:gd name="connsiteY0" fmla="*/ 0 h 1081493"/>
              <a:gd name="connsiteX1" fmla="*/ 2278603 w 2278603"/>
              <a:gd name="connsiteY1" fmla="*/ 387345 h 1081493"/>
              <a:gd name="connsiteX2" fmla="*/ 2189869 w 2278603"/>
              <a:gd name="connsiteY2" fmla="*/ 467742 h 1081493"/>
              <a:gd name="connsiteX3" fmla="*/ 2195668 w 2278603"/>
              <a:gd name="connsiteY3" fmla="*/ 552578 h 1081493"/>
              <a:gd name="connsiteX4" fmla="*/ 516829 w 2278603"/>
              <a:gd name="connsiteY4" fmla="*/ 1081493 h 1081493"/>
              <a:gd name="connsiteX5" fmla="*/ -1 w 2278603"/>
              <a:gd name="connsiteY5" fmla="*/ 0 h 1081493"/>
              <a:gd name="connsiteX0" fmla="*/ 1 w 2278605"/>
              <a:gd name="connsiteY0" fmla="*/ 0 h 1081493"/>
              <a:gd name="connsiteX1" fmla="*/ 2278605 w 2278605"/>
              <a:gd name="connsiteY1" fmla="*/ 387345 h 1081493"/>
              <a:gd name="connsiteX2" fmla="*/ 2189871 w 2278605"/>
              <a:gd name="connsiteY2" fmla="*/ 467742 h 1081493"/>
              <a:gd name="connsiteX3" fmla="*/ 2195670 w 2278605"/>
              <a:gd name="connsiteY3" fmla="*/ 552578 h 1081493"/>
              <a:gd name="connsiteX4" fmla="*/ 516831 w 2278605"/>
              <a:gd name="connsiteY4" fmla="*/ 1081493 h 1081493"/>
              <a:gd name="connsiteX5" fmla="*/ 1 w 2278605"/>
              <a:gd name="connsiteY5" fmla="*/ 0 h 1081493"/>
              <a:gd name="connsiteX0" fmla="*/ -1 w 2538778"/>
              <a:gd name="connsiteY0" fmla="*/ 0 h 1081493"/>
              <a:gd name="connsiteX1" fmla="*/ 2278603 w 2538778"/>
              <a:gd name="connsiteY1" fmla="*/ 387345 h 1081493"/>
              <a:gd name="connsiteX2" fmla="*/ 2189869 w 2538778"/>
              <a:gd name="connsiteY2" fmla="*/ 467742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278605 w 2538780"/>
              <a:gd name="connsiteY1" fmla="*/ 387345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36405 w 2675184"/>
              <a:gd name="connsiteY0" fmla="*/ 0 h 1081493"/>
              <a:gd name="connsiteX1" fmla="*/ 2500817 w 2675184"/>
              <a:gd name="connsiteY1" fmla="*/ 311913 h 1081493"/>
              <a:gd name="connsiteX2" fmla="*/ 2346200 w 2675184"/>
              <a:gd name="connsiteY2" fmla="*/ 537495 h 1081493"/>
              <a:gd name="connsiteX3" fmla="*/ 2675184 w 2675184"/>
              <a:gd name="connsiteY3" fmla="*/ 645314 h 1081493"/>
              <a:gd name="connsiteX4" fmla="*/ 653235 w 2675184"/>
              <a:gd name="connsiteY4" fmla="*/ 1081493 h 1081493"/>
              <a:gd name="connsiteX5" fmla="*/ 1 w 2675184"/>
              <a:gd name="connsiteY5" fmla="*/ 558106 h 1081493"/>
              <a:gd name="connsiteX6" fmla="*/ 136405 w 2675184"/>
              <a:gd name="connsiteY6" fmla="*/ 0 h 1081493"/>
              <a:gd name="connsiteX0" fmla="*/ 136403 w 2675182"/>
              <a:gd name="connsiteY0" fmla="*/ 0 h 1081493"/>
              <a:gd name="connsiteX1" fmla="*/ 2500815 w 2675182"/>
              <a:gd name="connsiteY1" fmla="*/ 311913 h 1081493"/>
              <a:gd name="connsiteX2" fmla="*/ 2346198 w 2675182"/>
              <a:gd name="connsiteY2" fmla="*/ 537495 h 1081493"/>
              <a:gd name="connsiteX3" fmla="*/ 2675182 w 2675182"/>
              <a:gd name="connsiteY3" fmla="*/ 645314 h 1081493"/>
              <a:gd name="connsiteX4" fmla="*/ 653233 w 2675182"/>
              <a:gd name="connsiteY4" fmla="*/ 1081493 h 1081493"/>
              <a:gd name="connsiteX5" fmla="*/ -1 w 2675182"/>
              <a:gd name="connsiteY5" fmla="*/ 558106 h 1081493"/>
              <a:gd name="connsiteX6" fmla="*/ 209777 w 2675182"/>
              <a:gd name="connsiteY6" fmla="*/ 424062 h 1081493"/>
              <a:gd name="connsiteX7" fmla="*/ 136403 w 2675182"/>
              <a:gd name="connsiteY7" fmla="*/ 0 h 1081493"/>
              <a:gd name="connsiteX0" fmla="*/ 136405 w 2675184"/>
              <a:gd name="connsiteY0" fmla="*/ 0 h 1081493"/>
              <a:gd name="connsiteX1" fmla="*/ 2500817 w 2675184"/>
              <a:gd name="connsiteY1" fmla="*/ 311913 h 1081493"/>
              <a:gd name="connsiteX2" fmla="*/ 2346200 w 2675184"/>
              <a:gd name="connsiteY2" fmla="*/ 537495 h 1081493"/>
              <a:gd name="connsiteX3" fmla="*/ 2675184 w 2675184"/>
              <a:gd name="connsiteY3" fmla="*/ 645314 h 1081493"/>
              <a:gd name="connsiteX4" fmla="*/ 653235 w 2675184"/>
              <a:gd name="connsiteY4" fmla="*/ 1081493 h 1081493"/>
              <a:gd name="connsiteX5" fmla="*/ 1 w 2675184"/>
              <a:gd name="connsiteY5" fmla="*/ 558106 h 1081493"/>
              <a:gd name="connsiteX6" fmla="*/ 209779 w 2675184"/>
              <a:gd name="connsiteY6" fmla="*/ 424062 h 1081493"/>
              <a:gd name="connsiteX7" fmla="*/ 136405 w 2675184"/>
              <a:gd name="connsiteY7" fmla="*/ 0 h 1081493"/>
              <a:gd name="connsiteX0" fmla="*/ 136403 w 2675182"/>
              <a:gd name="connsiteY0" fmla="*/ 0 h 1082618"/>
              <a:gd name="connsiteX1" fmla="*/ 2500815 w 2675182"/>
              <a:gd name="connsiteY1" fmla="*/ 311913 h 1082618"/>
              <a:gd name="connsiteX2" fmla="*/ 2346198 w 2675182"/>
              <a:gd name="connsiteY2" fmla="*/ 537495 h 1082618"/>
              <a:gd name="connsiteX3" fmla="*/ 2675182 w 2675182"/>
              <a:gd name="connsiteY3" fmla="*/ 645314 h 1082618"/>
              <a:gd name="connsiteX4" fmla="*/ 653233 w 2675182"/>
              <a:gd name="connsiteY4" fmla="*/ 1081493 h 1082618"/>
              <a:gd name="connsiteX5" fmla="*/ 356477 w 2675182"/>
              <a:gd name="connsiteY5" fmla="*/ 665769 h 1082618"/>
              <a:gd name="connsiteX6" fmla="*/ -1 w 2675182"/>
              <a:gd name="connsiteY6" fmla="*/ 558106 h 1082618"/>
              <a:gd name="connsiteX7" fmla="*/ 209777 w 2675182"/>
              <a:gd name="connsiteY7" fmla="*/ 424062 h 1082618"/>
              <a:gd name="connsiteX8" fmla="*/ 136403 w 2675182"/>
              <a:gd name="connsiteY8" fmla="*/ 0 h 1082618"/>
              <a:gd name="connsiteX0" fmla="*/ 136405 w 2675184"/>
              <a:gd name="connsiteY0" fmla="*/ 0 h 1088931"/>
              <a:gd name="connsiteX1" fmla="*/ 2500817 w 2675184"/>
              <a:gd name="connsiteY1" fmla="*/ 311913 h 1088931"/>
              <a:gd name="connsiteX2" fmla="*/ 2346200 w 2675184"/>
              <a:gd name="connsiteY2" fmla="*/ 537495 h 1088931"/>
              <a:gd name="connsiteX3" fmla="*/ 2675184 w 2675184"/>
              <a:gd name="connsiteY3" fmla="*/ 645314 h 1088931"/>
              <a:gd name="connsiteX4" fmla="*/ 617947 w 2675184"/>
              <a:gd name="connsiteY4" fmla="*/ 1087825 h 1088931"/>
              <a:gd name="connsiteX5" fmla="*/ 356479 w 2675184"/>
              <a:gd name="connsiteY5" fmla="*/ 665769 h 1088931"/>
              <a:gd name="connsiteX6" fmla="*/ 1 w 2675184"/>
              <a:gd name="connsiteY6" fmla="*/ 558106 h 1088931"/>
              <a:gd name="connsiteX7" fmla="*/ 209779 w 2675184"/>
              <a:gd name="connsiteY7" fmla="*/ 424062 h 1088931"/>
              <a:gd name="connsiteX8" fmla="*/ 136405 w 2675184"/>
              <a:gd name="connsiteY8" fmla="*/ 0 h 1088931"/>
              <a:gd name="connsiteX0" fmla="*/ 136403 w 2675182"/>
              <a:gd name="connsiteY0" fmla="*/ 0 h 1087825"/>
              <a:gd name="connsiteX1" fmla="*/ 2500815 w 2675182"/>
              <a:gd name="connsiteY1" fmla="*/ 311913 h 1087825"/>
              <a:gd name="connsiteX2" fmla="*/ 2346198 w 2675182"/>
              <a:gd name="connsiteY2" fmla="*/ 537495 h 1087825"/>
              <a:gd name="connsiteX3" fmla="*/ 2675182 w 2675182"/>
              <a:gd name="connsiteY3" fmla="*/ 645314 h 1087825"/>
              <a:gd name="connsiteX4" fmla="*/ 617945 w 2675182"/>
              <a:gd name="connsiteY4" fmla="*/ 1087825 h 1087825"/>
              <a:gd name="connsiteX5" fmla="*/ 356477 w 2675182"/>
              <a:gd name="connsiteY5" fmla="*/ 665769 h 1087825"/>
              <a:gd name="connsiteX6" fmla="*/ -1 w 2675182"/>
              <a:gd name="connsiteY6" fmla="*/ 558106 h 1087825"/>
              <a:gd name="connsiteX7" fmla="*/ 209777 w 2675182"/>
              <a:gd name="connsiteY7" fmla="*/ 424062 h 1087825"/>
              <a:gd name="connsiteX8" fmla="*/ 136403 w 2675182"/>
              <a:gd name="connsiteY8" fmla="*/ 0 h 108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182" h="1087825">
                <a:moveTo>
                  <a:pt x="136403" y="0"/>
                </a:moveTo>
                <a:lnTo>
                  <a:pt x="2500815" y="311913"/>
                </a:lnTo>
                <a:cubicBezTo>
                  <a:pt x="2484769" y="325176"/>
                  <a:pt x="2219881" y="418849"/>
                  <a:pt x="2346198" y="537495"/>
                </a:cubicBezTo>
                <a:cubicBezTo>
                  <a:pt x="2488973" y="665113"/>
                  <a:pt x="2658060" y="605714"/>
                  <a:pt x="2675182" y="645314"/>
                </a:cubicBezTo>
                <a:cubicBezTo>
                  <a:pt x="2030853" y="790491"/>
                  <a:pt x="1243140" y="969856"/>
                  <a:pt x="617945" y="1087825"/>
                </a:cubicBezTo>
                <a:cubicBezTo>
                  <a:pt x="406187" y="904411"/>
                  <a:pt x="465349" y="753000"/>
                  <a:pt x="356477" y="665769"/>
                </a:cubicBezTo>
                <a:cubicBezTo>
                  <a:pt x="247605" y="578538"/>
                  <a:pt x="9166" y="618509"/>
                  <a:pt x="-1" y="558106"/>
                </a:cubicBezTo>
                <a:cubicBezTo>
                  <a:pt x="18740" y="482421"/>
                  <a:pt x="191036" y="499747"/>
                  <a:pt x="209777" y="424062"/>
                </a:cubicBezTo>
                <a:cubicBezTo>
                  <a:pt x="185319" y="282708"/>
                  <a:pt x="106360" y="147510"/>
                  <a:pt x="136403" y="0"/>
                </a:cubicBezTo>
                <a:close/>
              </a:path>
            </a:pathLst>
          </a:custGeom>
          <a:gradFill flip="none" rotWithShape="1">
            <a:gsLst>
              <a:gs pos="0">
                <a:srgbClr val="0070C0">
                  <a:tint val="66000"/>
                  <a:satMod val="160000"/>
                  <a:alpha val="50000"/>
                </a:srgbClr>
              </a:gs>
              <a:gs pos="30000">
                <a:srgbClr val="0070C0">
                  <a:tint val="44500"/>
                  <a:satMod val="160000"/>
                  <a:alpha val="50000"/>
                </a:srgbClr>
              </a:gs>
              <a:gs pos="100000">
                <a:srgbClr val="0070C0">
                  <a:tint val="23500"/>
                  <a:satMod val="160000"/>
                  <a:alpha val="0"/>
                </a:srgbClr>
              </a:gs>
            </a:gsLst>
            <a:lin ang="10800000" scaled="1"/>
            <a:tileRect/>
          </a:gradFill>
          <a:ln>
            <a:noFill/>
          </a:ln>
          <a:effectLst/>
        </p:spPr>
        <p:txBody>
          <a:bodyPr wrap="none" anchor="ctr"/>
          <a:lstStyle/>
          <a:p>
            <a:pPr defTabSz="342900" fontAlgn="auto">
              <a:lnSpc>
                <a:spcPct val="100000"/>
              </a:lnSpc>
              <a:spcBef>
                <a:spcPts val="0"/>
              </a:spcBef>
              <a:spcAft>
                <a:spcPts val="0"/>
              </a:spcAft>
              <a:defRPr/>
            </a:pPr>
            <a:endParaRPr lang="de-DE" sz="1500" dirty="0">
              <a:solidFill>
                <a:prstClr val="black"/>
              </a:solidFill>
              <a:latin typeface="Arial"/>
            </a:endParaRPr>
          </a:p>
        </p:txBody>
      </p:sp>
      <p:sp>
        <p:nvSpPr>
          <p:cNvPr id="16" name="Rectangle 43">
            <a:extLst>
              <a:ext uri="{FF2B5EF4-FFF2-40B4-BE49-F238E27FC236}">
                <a16:creationId xmlns:a16="http://schemas.microsoft.com/office/drawing/2014/main" id="{F764A17B-1F10-4B64-9754-FD6501680C7C}"/>
              </a:ext>
            </a:extLst>
          </p:cNvPr>
          <p:cNvSpPr>
            <a:spLocks noChangeArrowheads="1"/>
          </p:cNvSpPr>
          <p:nvPr/>
        </p:nvSpPr>
        <p:spPr bwMode="auto">
          <a:xfrm>
            <a:off x="2826445" y="3457375"/>
            <a:ext cx="264233" cy="269711"/>
          </a:xfrm>
          <a:prstGeom prst="ellipse">
            <a:avLst/>
          </a:prstGeom>
          <a:noFill/>
          <a:ln w="38100">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342900" fontAlgn="auto">
              <a:lnSpc>
                <a:spcPct val="100000"/>
              </a:lnSpc>
              <a:spcBef>
                <a:spcPts val="0"/>
              </a:spcBef>
              <a:spcAft>
                <a:spcPts val="0"/>
              </a:spcAft>
              <a:defRPr/>
            </a:pPr>
            <a:endParaRPr lang="de-DE" sz="1500" dirty="0">
              <a:solidFill>
                <a:prstClr val="black"/>
              </a:solidFill>
              <a:latin typeface="Arial"/>
            </a:endParaRPr>
          </a:p>
        </p:txBody>
      </p:sp>
      <p:sp>
        <p:nvSpPr>
          <p:cNvPr id="24" name="Rectangle 19">
            <a:extLst>
              <a:ext uri="{FF2B5EF4-FFF2-40B4-BE49-F238E27FC236}">
                <a16:creationId xmlns:a16="http://schemas.microsoft.com/office/drawing/2014/main" id="{1CF8D06C-380D-4E01-B82D-9FC228D0F246}"/>
              </a:ext>
            </a:extLst>
          </p:cNvPr>
          <p:cNvSpPr/>
          <p:nvPr/>
        </p:nvSpPr>
        <p:spPr>
          <a:xfrm flipH="1">
            <a:off x="3546889" y="3183730"/>
            <a:ext cx="528290" cy="586364"/>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dirty="0">
              <a:solidFill>
                <a:prstClr val="white"/>
              </a:solidFill>
              <a:latin typeface="Arial"/>
            </a:endParaRPr>
          </a:p>
        </p:txBody>
      </p:sp>
      <p:sp>
        <p:nvSpPr>
          <p:cNvPr id="26" name="Textfeld 25">
            <a:extLst>
              <a:ext uri="{FF2B5EF4-FFF2-40B4-BE49-F238E27FC236}">
                <a16:creationId xmlns:a16="http://schemas.microsoft.com/office/drawing/2014/main" id="{3405BF3A-F298-40ED-A693-E46FA44908D6}"/>
              </a:ext>
            </a:extLst>
          </p:cNvPr>
          <p:cNvSpPr txBox="1"/>
          <p:nvPr/>
        </p:nvSpPr>
        <p:spPr>
          <a:xfrm>
            <a:off x="3371482" y="2788638"/>
            <a:ext cx="908970" cy="415498"/>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050" b="1" dirty="0">
                <a:solidFill>
                  <a:schemeClr val="accent2"/>
                </a:solidFill>
              </a:rPr>
              <a:t>Glukose- Filtration</a:t>
            </a:r>
          </a:p>
        </p:txBody>
      </p:sp>
      <p:sp>
        <p:nvSpPr>
          <p:cNvPr id="27" name="Textfeld 26">
            <a:extLst>
              <a:ext uri="{FF2B5EF4-FFF2-40B4-BE49-F238E27FC236}">
                <a16:creationId xmlns:a16="http://schemas.microsoft.com/office/drawing/2014/main" id="{BA737D93-0BD2-40FA-97B4-F3D34212C524}"/>
              </a:ext>
            </a:extLst>
          </p:cNvPr>
          <p:cNvSpPr txBox="1"/>
          <p:nvPr/>
        </p:nvSpPr>
        <p:spPr>
          <a:xfrm>
            <a:off x="3591233" y="3819059"/>
            <a:ext cx="1135975" cy="577081"/>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050" b="1" dirty="0">
                <a:solidFill>
                  <a:schemeClr val="accent4"/>
                </a:solidFill>
              </a:rPr>
              <a:t>Glukose- Rückresorption</a:t>
            </a:r>
          </a:p>
        </p:txBody>
      </p:sp>
      <p:sp>
        <p:nvSpPr>
          <p:cNvPr id="10" name="Rectangle 19">
            <a:extLst>
              <a:ext uri="{FF2B5EF4-FFF2-40B4-BE49-F238E27FC236}">
                <a16:creationId xmlns:a16="http://schemas.microsoft.com/office/drawing/2014/main" id="{238B7E90-8C21-4E44-977F-B2A0EF858972}"/>
              </a:ext>
            </a:extLst>
          </p:cNvPr>
          <p:cNvSpPr/>
          <p:nvPr/>
        </p:nvSpPr>
        <p:spPr>
          <a:xfrm flipH="1">
            <a:off x="4230325" y="3313478"/>
            <a:ext cx="666992" cy="313768"/>
          </a:xfrm>
          <a:prstGeom prst="rect">
            <a:avLst/>
          </a:prstGeom>
          <a:no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dirty="0">
              <a:solidFill>
                <a:prstClr val="white"/>
              </a:solidFill>
              <a:latin typeface="Arial"/>
            </a:endParaRPr>
          </a:p>
        </p:txBody>
      </p:sp>
      <p:sp>
        <p:nvSpPr>
          <p:cNvPr id="33" name="Textfeld 32">
            <a:extLst>
              <a:ext uri="{FF2B5EF4-FFF2-40B4-BE49-F238E27FC236}">
                <a16:creationId xmlns:a16="http://schemas.microsoft.com/office/drawing/2014/main" id="{B20F459B-5F07-4098-918D-AFEAFA3D3813}"/>
              </a:ext>
            </a:extLst>
          </p:cNvPr>
          <p:cNvSpPr txBox="1"/>
          <p:nvPr/>
        </p:nvSpPr>
        <p:spPr>
          <a:xfrm>
            <a:off x="4250586" y="3020754"/>
            <a:ext cx="899312"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dirty="0">
                <a:solidFill>
                  <a:schemeClr val="accent1"/>
                </a:solidFill>
              </a:rPr>
              <a:t>SGLT-2i</a:t>
            </a:r>
          </a:p>
        </p:txBody>
      </p:sp>
      <p:pic>
        <p:nvPicPr>
          <p:cNvPr id="34" name="Picture 195">
            <a:extLst>
              <a:ext uri="{FF2B5EF4-FFF2-40B4-BE49-F238E27FC236}">
                <a16:creationId xmlns:a16="http://schemas.microsoft.com/office/drawing/2014/main" id="{F1EBAE88-FCD6-41CE-8E24-C30887FA95B5}"/>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flipH="1">
            <a:off x="4032126" y="4186261"/>
            <a:ext cx="436919" cy="247613"/>
          </a:xfrm>
          <a:prstGeom prst="rect">
            <a:avLst/>
          </a:prstGeom>
        </p:spPr>
      </p:pic>
      <p:sp>
        <p:nvSpPr>
          <p:cNvPr id="5" name="Textfeld 4">
            <a:extLst>
              <a:ext uri="{FF2B5EF4-FFF2-40B4-BE49-F238E27FC236}">
                <a16:creationId xmlns:a16="http://schemas.microsoft.com/office/drawing/2014/main" id="{B5686CD3-F9ED-4576-9697-B4D429A9E609}"/>
              </a:ext>
            </a:extLst>
          </p:cNvPr>
          <p:cNvSpPr txBox="1"/>
          <p:nvPr/>
        </p:nvSpPr>
        <p:spPr>
          <a:xfrm>
            <a:off x="1560007" y="4695437"/>
            <a:ext cx="1907895" cy="415498"/>
          </a:xfrm>
          <a:prstGeom prst="rect">
            <a:avLst/>
          </a:prstGeom>
          <a:noFill/>
        </p:spPr>
        <p:txBody>
          <a:bodyPr vert="horz" wrap="none" rtlCol="0">
            <a:spAutoFit/>
          </a:bodyPr>
          <a:lstStyle/>
          <a:p>
            <a:pPr fontAlgn="auto">
              <a:lnSpc>
                <a:spcPct val="100000"/>
              </a:lnSpc>
              <a:spcBef>
                <a:spcPts val="0"/>
              </a:spcBef>
              <a:spcAft>
                <a:spcPts val="0"/>
              </a:spcAft>
            </a:pPr>
            <a:r>
              <a:rPr lang="de-DE" sz="1050" b="1" dirty="0"/>
              <a:t>Hypothesen:</a:t>
            </a:r>
          </a:p>
          <a:p>
            <a:pPr fontAlgn="auto">
              <a:lnSpc>
                <a:spcPct val="100000"/>
              </a:lnSpc>
              <a:spcBef>
                <a:spcPts val="0"/>
              </a:spcBef>
              <a:spcAft>
                <a:spcPts val="0"/>
              </a:spcAft>
            </a:pPr>
            <a:r>
              <a:rPr lang="de-DE" sz="1050" b="1" dirty="0"/>
              <a:t>Renaler Wirkmechanismen</a:t>
            </a:r>
          </a:p>
        </p:txBody>
      </p:sp>
      <p:grpSp>
        <p:nvGrpSpPr>
          <p:cNvPr id="2" name="Gruppieren 1">
            <a:extLst>
              <a:ext uri="{FF2B5EF4-FFF2-40B4-BE49-F238E27FC236}">
                <a16:creationId xmlns:a16="http://schemas.microsoft.com/office/drawing/2014/main" id="{3E8DAC8E-8737-458A-8A1E-4E86147AE157}"/>
              </a:ext>
            </a:extLst>
          </p:cNvPr>
          <p:cNvGrpSpPr/>
          <p:nvPr/>
        </p:nvGrpSpPr>
        <p:grpSpPr>
          <a:xfrm>
            <a:off x="4539727" y="3236077"/>
            <a:ext cx="153011" cy="573977"/>
            <a:chOff x="5122890" y="3208680"/>
            <a:chExt cx="204015" cy="827958"/>
          </a:xfrm>
        </p:grpSpPr>
        <p:cxnSp>
          <p:nvCxnSpPr>
            <p:cNvPr id="55" name="Gerader Verbinder 54">
              <a:extLst>
                <a:ext uri="{FF2B5EF4-FFF2-40B4-BE49-F238E27FC236}">
                  <a16:creationId xmlns:a16="http://schemas.microsoft.com/office/drawing/2014/main" id="{2FD4A998-0144-4B9A-B84B-374C84225B0F}"/>
                </a:ext>
              </a:extLst>
            </p:cNvPr>
            <p:cNvCxnSpPr/>
            <p:nvPr/>
          </p:nvCxnSpPr>
          <p:spPr>
            <a:xfrm rot="10800000">
              <a:off x="5122890" y="4036638"/>
              <a:ext cx="20401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6E5E8D10-FBA5-4332-9A55-FD1D1FF20188}"/>
                </a:ext>
              </a:extLst>
            </p:cNvPr>
            <p:cNvCxnSpPr>
              <a:cxnSpLocks/>
            </p:cNvCxnSpPr>
            <p:nvPr/>
          </p:nvCxnSpPr>
          <p:spPr>
            <a:xfrm rot="10800000">
              <a:off x="5223189" y="3208680"/>
              <a:ext cx="0" cy="82795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7" name="Pfeil: nach rechts 56">
            <a:extLst>
              <a:ext uri="{FF2B5EF4-FFF2-40B4-BE49-F238E27FC236}">
                <a16:creationId xmlns:a16="http://schemas.microsoft.com/office/drawing/2014/main" id="{D8738AB1-F189-4617-80E7-DADB8014E467}"/>
              </a:ext>
            </a:extLst>
          </p:cNvPr>
          <p:cNvSpPr/>
          <p:nvPr/>
        </p:nvSpPr>
        <p:spPr>
          <a:xfrm rot="5400000" flipV="1">
            <a:off x="6504709" y="4039497"/>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0" name="Rectangle: Rounded Corners 97">
            <a:extLst>
              <a:ext uri="{FF2B5EF4-FFF2-40B4-BE49-F238E27FC236}">
                <a16:creationId xmlns:a16="http://schemas.microsoft.com/office/drawing/2014/main" id="{5DBA5254-C26A-4AC3-868A-035F3D3535A3}"/>
              </a:ext>
            </a:extLst>
          </p:cNvPr>
          <p:cNvSpPr/>
          <p:nvPr/>
        </p:nvSpPr>
        <p:spPr>
          <a:xfrm>
            <a:off x="6660382" y="3915488"/>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Inflammation/Fibrose</a:t>
            </a:r>
          </a:p>
        </p:txBody>
      </p:sp>
      <p:sp>
        <p:nvSpPr>
          <p:cNvPr id="61" name="Rectangle: Rounded Corners 97">
            <a:extLst>
              <a:ext uri="{FF2B5EF4-FFF2-40B4-BE49-F238E27FC236}">
                <a16:creationId xmlns:a16="http://schemas.microsoft.com/office/drawing/2014/main" id="{A7363388-5587-4463-94F7-F317A39D88C6}"/>
              </a:ext>
            </a:extLst>
          </p:cNvPr>
          <p:cNvSpPr/>
          <p:nvPr/>
        </p:nvSpPr>
        <p:spPr>
          <a:xfrm>
            <a:off x="6660383" y="4139696"/>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Glomeruläre Hyperfiltration</a:t>
            </a:r>
          </a:p>
        </p:txBody>
      </p:sp>
      <p:sp>
        <p:nvSpPr>
          <p:cNvPr id="62" name="Rectangle: Rounded Corners 97">
            <a:extLst>
              <a:ext uri="{FF2B5EF4-FFF2-40B4-BE49-F238E27FC236}">
                <a16:creationId xmlns:a16="http://schemas.microsoft.com/office/drawing/2014/main" id="{633CFA7A-456C-4AB9-847E-254D2CCF1F94}"/>
              </a:ext>
            </a:extLst>
          </p:cNvPr>
          <p:cNvSpPr/>
          <p:nvPr/>
        </p:nvSpPr>
        <p:spPr>
          <a:xfrm>
            <a:off x="6660383" y="4363904"/>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Energieverbrauch</a:t>
            </a:r>
          </a:p>
        </p:txBody>
      </p:sp>
      <p:sp>
        <p:nvSpPr>
          <p:cNvPr id="63" name="Rectangle: Rounded Corners 97">
            <a:extLst>
              <a:ext uri="{FF2B5EF4-FFF2-40B4-BE49-F238E27FC236}">
                <a16:creationId xmlns:a16="http://schemas.microsoft.com/office/drawing/2014/main" id="{BC838E4E-B054-4961-887A-FDACAA009CDC}"/>
              </a:ext>
            </a:extLst>
          </p:cNvPr>
          <p:cNvSpPr/>
          <p:nvPr/>
        </p:nvSpPr>
        <p:spPr>
          <a:xfrm>
            <a:off x="6660383" y="4588111"/>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Sauerstoffverbrauch</a:t>
            </a:r>
          </a:p>
        </p:txBody>
      </p:sp>
      <p:sp>
        <p:nvSpPr>
          <p:cNvPr id="64" name="Pfeil: nach rechts 63">
            <a:extLst>
              <a:ext uri="{FF2B5EF4-FFF2-40B4-BE49-F238E27FC236}">
                <a16:creationId xmlns:a16="http://schemas.microsoft.com/office/drawing/2014/main" id="{01C65C0A-384E-462A-B50C-5F96329FBA16}"/>
              </a:ext>
            </a:extLst>
          </p:cNvPr>
          <p:cNvSpPr/>
          <p:nvPr/>
        </p:nvSpPr>
        <p:spPr>
          <a:xfrm rot="5400000" flipV="1">
            <a:off x="6504915" y="4275241"/>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5" name="Pfeil: nach rechts 64">
            <a:extLst>
              <a:ext uri="{FF2B5EF4-FFF2-40B4-BE49-F238E27FC236}">
                <a16:creationId xmlns:a16="http://schemas.microsoft.com/office/drawing/2014/main" id="{FD4E06D9-8977-42B3-8CDA-3A6F48A2DF06}"/>
              </a:ext>
            </a:extLst>
          </p:cNvPr>
          <p:cNvSpPr/>
          <p:nvPr/>
        </p:nvSpPr>
        <p:spPr>
          <a:xfrm rot="5400000" flipV="1">
            <a:off x="6500289" y="4493548"/>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6" name="Pfeil: nach rechts 65">
            <a:extLst>
              <a:ext uri="{FF2B5EF4-FFF2-40B4-BE49-F238E27FC236}">
                <a16:creationId xmlns:a16="http://schemas.microsoft.com/office/drawing/2014/main" id="{560FA012-A1A1-4FE6-81ED-1E55AA8D4D1B}"/>
              </a:ext>
            </a:extLst>
          </p:cNvPr>
          <p:cNvSpPr/>
          <p:nvPr/>
        </p:nvSpPr>
        <p:spPr>
          <a:xfrm rot="5400000" flipV="1">
            <a:off x="6499833" y="4704934"/>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 name="Rectangle: Rounded Corners 97">
            <a:extLst>
              <a:ext uri="{FF2B5EF4-FFF2-40B4-BE49-F238E27FC236}">
                <a16:creationId xmlns:a16="http://schemas.microsoft.com/office/drawing/2014/main" id="{1B9DFB7C-2C75-9FF2-DA2B-234801D0BAF4}"/>
              </a:ext>
            </a:extLst>
          </p:cNvPr>
          <p:cNvSpPr/>
          <p:nvPr/>
        </p:nvSpPr>
        <p:spPr>
          <a:xfrm>
            <a:off x="4033644" y="4636259"/>
            <a:ext cx="1387128"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600" b="1" dirty="0">
                <a:solidFill>
                  <a:schemeClr val="accent2"/>
                </a:solidFill>
                <a:latin typeface="Arial" panose="020B0604020202020204"/>
              </a:rPr>
              <a:t>Glukosurie !!!</a:t>
            </a:r>
          </a:p>
        </p:txBody>
      </p:sp>
      <p:sp>
        <p:nvSpPr>
          <p:cNvPr id="11" name="Pfeil: nach rechts 10">
            <a:extLst>
              <a:ext uri="{FF2B5EF4-FFF2-40B4-BE49-F238E27FC236}">
                <a16:creationId xmlns:a16="http://schemas.microsoft.com/office/drawing/2014/main" id="{40F4CB62-F585-F317-7CF4-7C19FE35D32B}"/>
              </a:ext>
            </a:extLst>
          </p:cNvPr>
          <p:cNvSpPr/>
          <p:nvPr/>
        </p:nvSpPr>
        <p:spPr>
          <a:xfrm rot="16200000">
            <a:off x="3818399" y="4728843"/>
            <a:ext cx="167500" cy="96929"/>
          </a:xfrm>
          <a:prstGeom prst="rightArrow">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Tree>
    <p:extLst>
      <p:ext uri="{BB962C8B-B14F-4D97-AF65-F5344CB8AC3E}">
        <p14:creationId xmlns:p14="http://schemas.microsoft.com/office/powerpoint/2010/main" val="312202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C3C32-0A49-474F-8682-793AB369DDAC}"/>
              </a:ext>
            </a:extLst>
          </p:cNvPr>
          <p:cNvSpPr>
            <a:spLocks noGrp="1"/>
          </p:cNvSpPr>
          <p:nvPr>
            <p:ph type="title"/>
          </p:nvPr>
        </p:nvSpPr>
        <p:spPr/>
        <p:txBody>
          <a:bodyPr/>
          <a:lstStyle/>
          <a:p>
            <a:r>
              <a:rPr lang="de-DE" dirty="0"/>
              <a:t>Renale Endpunkte unter SGLT2 - I</a:t>
            </a:r>
          </a:p>
        </p:txBody>
      </p:sp>
      <p:pic>
        <p:nvPicPr>
          <p:cNvPr id="4" name="Grafik 3">
            <a:extLst>
              <a:ext uri="{FF2B5EF4-FFF2-40B4-BE49-F238E27FC236}">
                <a16:creationId xmlns:a16="http://schemas.microsoft.com/office/drawing/2014/main" id="{D45FE3A4-AC98-44C4-9DFC-C3EC76AF8042}"/>
              </a:ext>
            </a:extLst>
          </p:cNvPr>
          <p:cNvPicPr>
            <a:picLocks noChangeAspect="1"/>
          </p:cNvPicPr>
          <p:nvPr/>
        </p:nvPicPr>
        <p:blipFill>
          <a:blip r:embed="rId3"/>
          <a:stretch>
            <a:fillRect/>
          </a:stretch>
        </p:blipFill>
        <p:spPr>
          <a:xfrm>
            <a:off x="29522" y="1179077"/>
            <a:ext cx="4254446" cy="3655566"/>
          </a:xfrm>
          <a:prstGeom prst="rect">
            <a:avLst/>
          </a:prstGeom>
        </p:spPr>
      </p:pic>
      <p:sp>
        <p:nvSpPr>
          <p:cNvPr id="6" name="Textfeld 5">
            <a:extLst>
              <a:ext uri="{FF2B5EF4-FFF2-40B4-BE49-F238E27FC236}">
                <a16:creationId xmlns:a16="http://schemas.microsoft.com/office/drawing/2014/main" id="{E5A38F67-B515-4138-B1F6-E3B76AC6C228}"/>
              </a:ext>
            </a:extLst>
          </p:cNvPr>
          <p:cNvSpPr txBox="1"/>
          <p:nvPr/>
        </p:nvSpPr>
        <p:spPr>
          <a:xfrm>
            <a:off x="971600" y="6380017"/>
            <a:ext cx="6653919" cy="482889"/>
          </a:xfrm>
          <a:prstGeom prst="rect">
            <a:avLst/>
          </a:prstGeom>
        </p:spPr>
        <p:txBody>
          <a:bodyPr wrap="square">
            <a:spAutoFit/>
          </a:bodyPr>
          <a:lstStyle>
            <a:defPPr>
              <a:defRPr lang="de-DE"/>
            </a:defPPr>
            <a:lvl1pPr algn="r">
              <a:defRPr sz="1200">
                <a:solidFill>
                  <a:schemeClr val="accent1"/>
                </a:solidFill>
                <a:latin typeface="+mj-lt"/>
              </a:defRPr>
            </a:lvl1pPr>
          </a:lstStyle>
          <a:p>
            <a:r>
              <a:rPr lang="en-US" dirty="0"/>
              <a:t>Kluger, A. Y., et al. (2019). </a:t>
            </a:r>
            <a:r>
              <a:rPr lang="en-US" b="1" dirty="0"/>
              <a:t>"Class effects of SGLT2 inhibitors on cardiorenal outcomes." </a:t>
            </a:r>
            <a:r>
              <a:rPr lang="en-US" dirty="0"/>
              <a:t>Cardiovasc </a:t>
            </a:r>
            <a:r>
              <a:rPr lang="en-US" dirty="0" err="1"/>
              <a:t>Diabetol</a:t>
            </a:r>
            <a:r>
              <a:rPr lang="en-US" dirty="0"/>
              <a:t> 18(1): 99.</a:t>
            </a:r>
            <a:endParaRPr lang="de-DE" dirty="0"/>
          </a:p>
        </p:txBody>
      </p:sp>
      <p:pic>
        <p:nvPicPr>
          <p:cNvPr id="8" name="Grafik 7">
            <a:extLst>
              <a:ext uri="{FF2B5EF4-FFF2-40B4-BE49-F238E27FC236}">
                <a16:creationId xmlns:a16="http://schemas.microsoft.com/office/drawing/2014/main" id="{CD7050FD-D044-42FB-9669-92594A4A46D7}"/>
              </a:ext>
            </a:extLst>
          </p:cNvPr>
          <p:cNvPicPr>
            <a:picLocks noChangeAspect="1"/>
          </p:cNvPicPr>
          <p:nvPr/>
        </p:nvPicPr>
        <p:blipFill>
          <a:blip r:embed="rId4"/>
          <a:stretch>
            <a:fillRect/>
          </a:stretch>
        </p:blipFill>
        <p:spPr>
          <a:xfrm>
            <a:off x="4283968" y="1220687"/>
            <a:ext cx="4464496" cy="3667967"/>
          </a:xfrm>
          <a:prstGeom prst="rect">
            <a:avLst/>
          </a:prstGeom>
        </p:spPr>
      </p:pic>
    </p:spTree>
    <p:extLst>
      <p:ext uri="{BB962C8B-B14F-4D97-AF65-F5344CB8AC3E}">
        <p14:creationId xmlns:p14="http://schemas.microsoft.com/office/powerpoint/2010/main" val="114846682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473D1-4807-47DF-AAF9-EF839E855E70}"/>
              </a:ext>
            </a:extLst>
          </p:cNvPr>
          <p:cNvSpPr>
            <a:spLocks noGrp="1"/>
          </p:cNvSpPr>
          <p:nvPr>
            <p:ph type="title"/>
          </p:nvPr>
        </p:nvSpPr>
        <p:spPr/>
        <p:txBody>
          <a:bodyPr/>
          <a:lstStyle/>
          <a:p>
            <a:r>
              <a:rPr lang="de-DE" dirty="0"/>
              <a:t>Renale SGLT2 - Effekte</a:t>
            </a:r>
          </a:p>
        </p:txBody>
      </p:sp>
      <p:pic>
        <p:nvPicPr>
          <p:cNvPr id="4" name="Grafik 3">
            <a:extLst>
              <a:ext uri="{FF2B5EF4-FFF2-40B4-BE49-F238E27FC236}">
                <a16:creationId xmlns:a16="http://schemas.microsoft.com/office/drawing/2014/main" id="{A5F52E47-7FDD-471C-BC8D-817C6D91AAB6}"/>
              </a:ext>
            </a:extLst>
          </p:cNvPr>
          <p:cNvPicPr>
            <a:picLocks noChangeAspect="1"/>
          </p:cNvPicPr>
          <p:nvPr/>
        </p:nvPicPr>
        <p:blipFill>
          <a:blip r:embed="rId3"/>
          <a:stretch>
            <a:fillRect/>
          </a:stretch>
        </p:blipFill>
        <p:spPr>
          <a:xfrm>
            <a:off x="1115616" y="1052735"/>
            <a:ext cx="6404382" cy="5327281"/>
          </a:xfrm>
          <a:prstGeom prst="rect">
            <a:avLst/>
          </a:prstGeom>
        </p:spPr>
      </p:pic>
      <p:sp>
        <p:nvSpPr>
          <p:cNvPr id="6" name="Textfeld 5">
            <a:extLst>
              <a:ext uri="{FF2B5EF4-FFF2-40B4-BE49-F238E27FC236}">
                <a16:creationId xmlns:a16="http://schemas.microsoft.com/office/drawing/2014/main" id="{62A4824F-039F-401E-8A15-6DD696261F11}"/>
              </a:ext>
            </a:extLst>
          </p:cNvPr>
          <p:cNvSpPr txBox="1"/>
          <p:nvPr/>
        </p:nvSpPr>
        <p:spPr>
          <a:xfrm>
            <a:off x="971600" y="6380017"/>
            <a:ext cx="6653919" cy="482889"/>
          </a:xfrm>
          <a:prstGeom prst="rect">
            <a:avLst/>
          </a:prstGeom>
        </p:spPr>
        <p:txBody>
          <a:bodyPr wrap="square">
            <a:spAutoFit/>
          </a:bodyPr>
          <a:lstStyle>
            <a:defPPr>
              <a:defRPr lang="de-DE"/>
            </a:defPPr>
            <a:lvl1pPr algn="r">
              <a:defRPr sz="1200">
                <a:solidFill>
                  <a:schemeClr val="accent1"/>
                </a:solidFill>
                <a:latin typeface="+mj-lt"/>
              </a:defRPr>
            </a:lvl1pPr>
          </a:lstStyle>
          <a:p>
            <a:r>
              <a:rPr lang="en-US" dirty="0"/>
              <a:t>Kluger, A. Y., et al. (2019). </a:t>
            </a:r>
            <a:r>
              <a:rPr lang="en-US" b="1" dirty="0"/>
              <a:t>"Class effects of SGLT2 inhibitors on cardiorenal outcomes." </a:t>
            </a:r>
            <a:r>
              <a:rPr lang="en-US" dirty="0"/>
              <a:t>Cardiovasc </a:t>
            </a:r>
            <a:r>
              <a:rPr lang="en-US" dirty="0" err="1"/>
              <a:t>Diabetol</a:t>
            </a:r>
            <a:r>
              <a:rPr lang="en-US" dirty="0"/>
              <a:t> 18(1): 99.</a:t>
            </a:r>
            <a:endParaRPr lang="de-DE" dirty="0"/>
          </a:p>
        </p:txBody>
      </p:sp>
      <p:pic>
        <p:nvPicPr>
          <p:cNvPr id="8" name="Grafik 7">
            <a:extLst>
              <a:ext uri="{FF2B5EF4-FFF2-40B4-BE49-F238E27FC236}">
                <a16:creationId xmlns:a16="http://schemas.microsoft.com/office/drawing/2014/main" id="{FEFBF476-6CB9-4583-9B20-8DBFFF535CC9}"/>
              </a:ext>
            </a:extLst>
          </p:cNvPr>
          <p:cNvPicPr>
            <a:picLocks noChangeAspect="1"/>
          </p:cNvPicPr>
          <p:nvPr/>
        </p:nvPicPr>
        <p:blipFill>
          <a:blip r:embed="rId4"/>
          <a:stretch>
            <a:fillRect/>
          </a:stretch>
        </p:blipFill>
        <p:spPr>
          <a:xfrm>
            <a:off x="9324528" y="2276872"/>
            <a:ext cx="5312953" cy="2688405"/>
          </a:xfrm>
          <a:prstGeom prst="rect">
            <a:avLst/>
          </a:prstGeom>
        </p:spPr>
      </p:pic>
    </p:spTree>
    <p:extLst>
      <p:ext uri="{BB962C8B-B14F-4D97-AF65-F5344CB8AC3E}">
        <p14:creationId xmlns:p14="http://schemas.microsoft.com/office/powerpoint/2010/main" val="352894455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590EFC8-DC1C-BC1F-907D-31A3256FCE2A}"/>
              </a:ext>
            </a:extLst>
          </p:cNvPr>
          <p:cNvPicPr>
            <a:picLocks noGrp="1" noChangeAspect="1"/>
          </p:cNvPicPr>
          <p:nvPr>
            <p:ph idx="1"/>
          </p:nvPr>
        </p:nvPicPr>
        <p:blipFill>
          <a:blip r:embed="rId3"/>
          <a:stretch>
            <a:fillRect/>
          </a:stretch>
        </p:blipFill>
        <p:spPr>
          <a:xfrm>
            <a:off x="143831" y="976267"/>
            <a:ext cx="6048672" cy="5261045"/>
          </a:xfrm>
        </p:spPr>
      </p:pic>
      <p:sp>
        <p:nvSpPr>
          <p:cNvPr id="3" name="Titel 2">
            <a:extLst>
              <a:ext uri="{FF2B5EF4-FFF2-40B4-BE49-F238E27FC236}">
                <a16:creationId xmlns:a16="http://schemas.microsoft.com/office/drawing/2014/main" id="{450C376B-8E18-C567-972F-1B5DBEE22062}"/>
              </a:ext>
            </a:extLst>
          </p:cNvPr>
          <p:cNvSpPr>
            <a:spLocks noGrp="1"/>
          </p:cNvSpPr>
          <p:nvPr>
            <p:ph type="title"/>
          </p:nvPr>
        </p:nvSpPr>
        <p:spPr/>
        <p:txBody>
          <a:bodyPr/>
          <a:lstStyle/>
          <a:p>
            <a:r>
              <a:rPr lang="en-US" sz="2800" dirty="0">
                <a:latin typeface="Arial" panose="020B0604020202020204" pitchFamily="34" charset="0"/>
                <a:ea typeface="+mn-ea"/>
                <a:cs typeface="+mn-cs"/>
              </a:rPr>
              <a:t>Management von </a:t>
            </a:r>
            <a:r>
              <a:rPr lang="en-US" sz="2800" dirty="0" err="1">
                <a:latin typeface="Arial" panose="020B0604020202020204" pitchFamily="34" charset="0"/>
                <a:ea typeface="+mn-ea"/>
                <a:cs typeface="+mn-cs"/>
              </a:rPr>
              <a:t>Risikofaktoren</a:t>
            </a:r>
            <a:endParaRPr lang="de-DE" sz="2800" dirty="0">
              <a:latin typeface="Arial" panose="020B0604020202020204" pitchFamily="34" charset="0"/>
              <a:ea typeface="+mn-ea"/>
              <a:cs typeface="+mn-cs"/>
            </a:endParaRPr>
          </a:p>
        </p:txBody>
      </p:sp>
      <p:sp>
        <p:nvSpPr>
          <p:cNvPr id="6" name="Textfeld 5">
            <a:extLst>
              <a:ext uri="{FF2B5EF4-FFF2-40B4-BE49-F238E27FC236}">
                <a16:creationId xmlns:a16="http://schemas.microsoft.com/office/drawing/2014/main" id="{CB13A708-9F43-1A39-D308-2E6CBBF12EAB}"/>
              </a:ext>
            </a:extLst>
          </p:cNvPr>
          <p:cNvSpPr txBox="1"/>
          <p:nvPr/>
        </p:nvSpPr>
        <p:spPr>
          <a:xfrm>
            <a:off x="2123728" y="6237312"/>
            <a:ext cx="5495328" cy="638636"/>
          </a:xfrm>
          <a:prstGeom prst="rect">
            <a:avLst/>
          </a:prstGeom>
          <a:noFill/>
        </p:spPr>
        <p:txBody>
          <a:bodyPr wrap="square">
            <a:spAutoFit/>
          </a:bodyPr>
          <a:lstStyle/>
          <a:p>
            <a:pPr algn="r"/>
            <a:r>
              <a:rPr lang="de-DE" sz="1100" i="0" dirty="0" err="1">
                <a:solidFill>
                  <a:srgbClr val="00799B"/>
                </a:solidFill>
                <a:effectLst/>
                <a:latin typeface="Arial" panose="020B0604020202020204" pitchFamily="34" charset="0"/>
              </a:rPr>
              <a:t>Navaneethan</a:t>
            </a:r>
            <a:r>
              <a:rPr lang="de-DE" sz="1100" i="0" dirty="0">
                <a:solidFill>
                  <a:srgbClr val="00799B"/>
                </a:solidFill>
                <a:effectLst/>
                <a:latin typeface="Arial" panose="020B0604020202020204" pitchFamily="34" charset="0"/>
              </a:rPr>
              <a:t> SD et al. </a:t>
            </a:r>
            <a:r>
              <a:rPr lang="de-DE" sz="1100" b="1" i="0" dirty="0">
                <a:solidFill>
                  <a:srgbClr val="00799B"/>
                </a:solidFill>
                <a:effectLst/>
                <a:latin typeface="Arial" panose="020B0604020202020204" pitchFamily="34" charset="0"/>
              </a:rPr>
              <a:t>Diabetes </a:t>
            </a:r>
            <a:r>
              <a:rPr lang="de-DE" sz="1100" b="1" i="0" dirty="0" err="1">
                <a:solidFill>
                  <a:srgbClr val="00799B"/>
                </a:solidFill>
                <a:effectLst/>
                <a:latin typeface="Arial" panose="020B0604020202020204" pitchFamily="34" charset="0"/>
              </a:rPr>
              <a:t>management</a:t>
            </a:r>
            <a:r>
              <a:rPr lang="de-DE" sz="1100" b="1" i="0" dirty="0">
                <a:solidFill>
                  <a:srgbClr val="00799B"/>
                </a:solidFill>
                <a:effectLst/>
                <a:latin typeface="Arial" panose="020B0604020202020204" pitchFamily="34" charset="0"/>
              </a:rPr>
              <a:t> in </a:t>
            </a:r>
            <a:r>
              <a:rPr lang="de-DE" sz="1100" b="1" i="0" dirty="0" err="1">
                <a:solidFill>
                  <a:srgbClr val="00799B"/>
                </a:solidFill>
                <a:effectLst/>
                <a:latin typeface="Arial" panose="020B0604020202020204" pitchFamily="34" charset="0"/>
              </a:rPr>
              <a:t>chronic</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kidney</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disease</a:t>
            </a:r>
            <a:r>
              <a:rPr lang="de-DE" sz="1100" b="1" i="0" dirty="0">
                <a:solidFill>
                  <a:srgbClr val="00799B"/>
                </a:solidFill>
                <a:effectLst/>
                <a:latin typeface="Arial" panose="020B0604020202020204" pitchFamily="34" charset="0"/>
              </a:rPr>
              <a:t>: Synopsis of </a:t>
            </a:r>
            <a:r>
              <a:rPr lang="de-DE" sz="1100" b="1" i="0" dirty="0" err="1">
                <a:solidFill>
                  <a:srgbClr val="00799B"/>
                </a:solidFill>
                <a:effectLst/>
                <a:latin typeface="Arial" panose="020B0604020202020204" pitchFamily="34" charset="0"/>
              </a:rPr>
              <a:t>the</a:t>
            </a:r>
            <a:r>
              <a:rPr lang="de-DE" sz="1100" b="1" i="0" dirty="0">
                <a:solidFill>
                  <a:srgbClr val="00799B"/>
                </a:solidFill>
                <a:effectLst/>
                <a:latin typeface="Arial" panose="020B0604020202020204" pitchFamily="34" charset="0"/>
              </a:rPr>
              <a:t> KDIGO 2022 </a:t>
            </a:r>
            <a:r>
              <a:rPr lang="de-DE" sz="1100" b="1" i="0" dirty="0" err="1">
                <a:solidFill>
                  <a:srgbClr val="00799B"/>
                </a:solidFill>
                <a:effectLst/>
                <a:latin typeface="Arial" panose="020B0604020202020204" pitchFamily="34" charset="0"/>
              </a:rPr>
              <a:t>clinical</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practice</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guideline</a:t>
            </a:r>
            <a:r>
              <a:rPr lang="de-DE" sz="1100" b="1" i="0" dirty="0">
                <a:solidFill>
                  <a:srgbClr val="00799B"/>
                </a:solidFill>
                <a:effectLst/>
                <a:latin typeface="Arial" panose="020B0604020202020204" pitchFamily="34" charset="0"/>
              </a:rPr>
              <a:t> update.</a:t>
            </a:r>
            <a:br>
              <a:rPr lang="de-DE" sz="1100" b="1" i="0" dirty="0">
                <a:solidFill>
                  <a:srgbClr val="00799B"/>
                </a:solidFill>
                <a:effectLst/>
                <a:latin typeface="Arial" panose="020B0604020202020204" pitchFamily="34" charset="0"/>
              </a:rPr>
            </a:br>
            <a:r>
              <a:rPr lang="de-DE" sz="1100" i="0" dirty="0">
                <a:solidFill>
                  <a:srgbClr val="00799B"/>
                </a:solidFill>
                <a:effectLst/>
                <a:latin typeface="Arial" panose="020B0604020202020204" pitchFamily="34" charset="0"/>
              </a:rPr>
              <a:t>Ann Intern Med 01-2023; </a:t>
            </a:r>
            <a:r>
              <a:rPr lang="de-DE" sz="1100" dirty="0">
                <a:solidFill>
                  <a:srgbClr val="00799B"/>
                </a:solidFill>
                <a:latin typeface="Montserrat" panose="00000500000000000000" pitchFamily="2" charset="0"/>
              </a:rPr>
              <a:t>https://doi.org/10.7326/M22-2904</a:t>
            </a:r>
            <a:endParaRPr lang="de-DE" sz="1100" dirty="0">
              <a:solidFill>
                <a:srgbClr val="00799B"/>
              </a:solidFill>
            </a:endParaRPr>
          </a:p>
        </p:txBody>
      </p:sp>
      <p:sp>
        <p:nvSpPr>
          <p:cNvPr id="7" name="Textfeld 6">
            <a:extLst>
              <a:ext uri="{FF2B5EF4-FFF2-40B4-BE49-F238E27FC236}">
                <a16:creationId xmlns:a16="http://schemas.microsoft.com/office/drawing/2014/main" id="{C34EFCC1-8FF1-438F-BF28-A746EAA42144}"/>
              </a:ext>
            </a:extLst>
          </p:cNvPr>
          <p:cNvSpPr txBox="1"/>
          <p:nvPr/>
        </p:nvSpPr>
        <p:spPr>
          <a:xfrm>
            <a:off x="5148064" y="1556792"/>
            <a:ext cx="4570655" cy="303096"/>
          </a:xfrm>
          <a:prstGeom prst="rect">
            <a:avLst/>
          </a:prstGeom>
          <a:noFill/>
        </p:spPr>
        <p:txBody>
          <a:bodyPr wrap="square">
            <a:spAutoFit/>
          </a:bodyPr>
          <a:lstStyle/>
          <a:p>
            <a:pPr algn="ctr"/>
            <a:r>
              <a:rPr lang="de-DE" sz="1350" b="1" dirty="0"/>
              <a:t>Erstlinien-Therapie Empfehlungsgrad</a:t>
            </a:r>
          </a:p>
        </p:txBody>
      </p:sp>
      <p:graphicFrame>
        <p:nvGraphicFramePr>
          <p:cNvPr id="8" name="Tabelle 275">
            <a:extLst>
              <a:ext uri="{FF2B5EF4-FFF2-40B4-BE49-F238E27FC236}">
                <a16:creationId xmlns:a16="http://schemas.microsoft.com/office/drawing/2014/main" id="{F824578C-63DE-AE6A-D8BD-1D17F1B8F758}"/>
              </a:ext>
            </a:extLst>
          </p:cNvPr>
          <p:cNvGraphicFramePr>
            <a:graphicFrameLocks noGrp="1"/>
          </p:cNvGraphicFramePr>
          <p:nvPr/>
        </p:nvGraphicFramePr>
        <p:xfrm>
          <a:off x="5796136" y="1883977"/>
          <a:ext cx="2915404" cy="1257300"/>
        </p:xfrm>
        <a:graphic>
          <a:graphicData uri="http://schemas.openxmlformats.org/drawingml/2006/table">
            <a:tbl>
              <a:tblPr firstRow="1" bandRow="1">
                <a:tableStyleId>{3B4B98B0-60AC-42C2-AFA5-B58CD77FA1E5}</a:tableStyleId>
              </a:tblPr>
              <a:tblGrid>
                <a:gridCol w="1457702">
                  <a:extLst>
                    <a:ext uri="{9D8B030D-6E8A-4147-A177-3AD203B41FA5}">
                      <a16:colId xmlns:a16="http://schemas.microsoft.com/office/drawing/2014/main" val="1774471033"/>
                    </a:ext>
                  </a:extLst>
                </a:gridCol>
                <a:gridCol w="1457702">
                  <a:extLst>
                    <a:ext uri="{9D8B030D-6E8A-4147-A177-3AD203B41FA5}">
                      <a16:colId xmlns:a16="http://schemas.microsoft.com/office/drawing/2014/main" val="1514532602"/>
                    </a:ext>
                  </a:extLst>
                </a:gridCol>
              </a:tblGrid>
              <a:tr h="251460">
                <a:tc>
                  <a:txBody>
                    <a:bodyPr/>
                    <a:lstStyle/>
                    <a:p>
                      <a:r>
                        <a:rPr lang="de-DE" sz="1200" dirty="0"/>
                        <a:t>Substanz</a:t>
                      </a:r>
                    </a:p>
                  </a:txBody>
                  <a:tcPr marL="68580" marR="68580" marT="34290" marB="34290"/>
                </a:tc>
                <a:tc>
                  <a:txBody>
                    <a:bodyPr/>
                    <a:lstStyle/>
                    <a:p>
                      <a:pPr algn="ctr"/>
                      <a:r>
                        <a:rPr lang="de-DE" sz="1200" dirty="0"/>
                        <a:t>Empfehlungsgrad</a:t>
                      </a:r>
                    </a:p>
                  </a:txBody>
                  <a:tcPr marL="68580" marR="68580" marT="34290" marB="34290"/>
                </a:tc>
                <a:extLst>
                  <a:ext uri="{0D108BD9-81ED-4DB2-BD59-A6C34878D82A}">
                    <a16:rowId xmlns:a16="http://schemas.microsoft.com/office/drawing/2014/main" val="4250330464"/>
                  </a:ext>
                </a:extLst>
              </a:tr>
              <a:tr h="251460">
                <a:tc>
                  <a:txBody>
                    <a:bodyPr/>
                    <a:lstStyle/>
                    <a:p>
                      <a:r>
                        <a:rPr lang="de-DE" sz="1200" b="1" dirty="0"/>
                        <a:t>SGLT-2i</a:t>
                      </a:r>
                    </a:p>
                  </a:txBody>
                  <a:tcPr marL="68580" marR="68580" marT="34290" marB="34290"/>
                </a:tc>
                <a:tc>
                  <a:txBody>
                    <a:bodyPr/>
                    <a:lstStyle/>
                    <a:p>
                      <a:pPr algn="ctr"/>
                      <a:r>
                        <a:rPr lang="de-DE" sz="1200" b="1" dirty="0"/>
                        <a:t>1A</a:t>
                      </a:r>
                    </a:p>
                  </a:txBody>
                  <a:tcPr marL="68580" marR="68580" marT="34290" marB="34290"/>
                </a:tc>
                <a:extLst>
                  <a:ext uri="{0D108BD9-81ED-4DB2-BD59-A6C34878D82A}">
                    <a16:rowId xmlns:a16="http://schemas.microsoft.com/office/drawing/2014/main" val="1086701753"/>
                  </a:ext>
                </a:extLst>
              </a:tr>
              <a:tr h="251460">
                <a:tc>
                  <a:txBody>
                    <a:bodyPr/>
                    <a:lstStyle/>
                    <a:p>
                      <a:r>
                        <a:rPr lang="de-DE" sz="1200" dirty="0" err="1"/>
                        <a:t>Metformin</a:t>
                      </a:r>
                      <a:r>
                        <a:rPr lang="de-DE" sz="1200" dirty="0"/>
                        <a:t> </a:t>
                      </a:r>
                    </a:p>
                  </a:txBody>
                  <a:tcPr marL="68580" marR="68580" marT="34290" marB="34290"/>
                </a:tc>
                <a:tc>
                  <a:txBody>
                    <a:bodyPr/>
                    <a:lstStyle/>
                    <a:p>
                      <a:pPr algn="ctr"/>
                      <a:r>
                        <a:rPr lang="de-DE" sz="1200" dirty="0"/>
                        <a:t>1B</a:t>
                      </a:r>
                    </a:p>
                  </a:txBody>
                  <a:tcPr marL="68580" marR="68580" marT="34290" marB="34290"/>
                </a:tc>
                <a:extLst>
                  <a:ext uri="{0D108BD9-81ED-4DB2-BD59-A6C34878D82A}">
                    <a16:rowId xmlns:a16="http://schemas.microsoft.com/office/drawing/2014/main" val="165129150"/>
                  </a:ext>
                </a:extLst>
              </a:tr>
              <a:tr h="251460">
                <a:tc>
                  <a:txBody>
                    <a:bodyPr/>
                    <a:lstStyle/>
                    <a:p>
                      <a:r>
                        <a:rPr lang="de-DE" sz="1200" dirty="0"/>
                        <a:t>RAS-Inhibitor</a:t>
                      </a:r>
                    </a:p>
                  </a:txBody>
                  <a:tcPr marL="68580" marR="68580" marT="34290" marB="34290"/>
                </a:tc>
                <a:tc>
                  <a:txBody>
                    <a:bodyPr/>
                    <a:lstStyle/>
                    <a:p>
                      <a:pPr algn="ctr"/>
                      <a:r>
                        <a:rPr lang="de-DE" sz="1200" dirty="0"/>
                        <a:t>1 B</a:t>
                      </a:r>
                    </a:p>
                  </a:txBody>
                  <a:tcPr marL="68580" marR="68580" marT="34290" marB="34290"/>
                </a:tc>
                <a:extLst>
                  <a:ext uri="{0D108BD9-81ED-4DB2-BD59-A6C34878D82A}">
                    <a16:rowId xmlns:a16="http://schemas.microsoft.com/office/drawing/2014/main" val="1709154308"/>
                  </a:ext>
                </a:extLst>
              </a:tr>
              <a:tr h="251460">
                <a:tc>
                  <a:txBody>
                    <a:bodyPr/>
                    <a:lstStyle/>
                    <a:p>
                      <a:r>
                        <a:rPr lang="de-DE" sz="1200" dirty="0"/>
                        <a:t>Statine</a:t>
                      </a:r>
                    </a:p>
                  </a:txBody>
                  <a:tcPr marL="68580" marR="68580" marT="34290" marB="34290"/>
                </a:tc>
                <a:tc>
                  <a:txBody>
                    <a:bodyPr/>
                    <a:lstStyle/>
                    <a:p>
                      <a:pPr algn="ctr"/>
                      <a:r>
                        <a:rPr lang="de-DE" sz="1200" dirty="0"/>
                        <a:t>-</a:t>
                      </a:r>
                    </a:p>
                  </a:txBody>
                  <a:tcPr marL="68580" marR="68580" marT="34290" marB="34290"/>
                </a:tc>
                <a:extLst>
                  <a:ext uri="{0D108BD9-81ED-4DB2-BD59-A6C34878D82A}">
                    <a16:rowId xmlns:a16="http://schemas.microsoft.com/office/drawing/2014/main" val="1750313183"/>
                  </a:ext>
                </a:extLst>
              </a:tr>
            </a:tbl>
          </a:graphicData>
        </a:graphic>
      </p:graphicFrame>
    </p:spTree>
    <p:extLst>
      <p:ext uri="{BB962C8B-B14F-4D97-AF65-F5344CB8AC3E}">
        <p14:creationId xmlns:p14="http://schemas.microsoft.com/office/powerpoint/2010/main" val="144316617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8" name="Gruppieren 67">
            <a:extLst>
              <a:ext uri="{FF2B5EF4-FFF2-40B4-BE49-F238E27FC236}">
                <a16:creationId xmlns:a16="http://schemas.microsoft.com/office/drawing/2014/main" id="{81D4E83D-F4DF-4267-8E6E-D5707C68D2F7}"/>
              </a:ext>
            </a:extLst>
          </p:cNvPr>
          <p:cNvGrpSpPr/>
          <p:nvPr/>
        </p:nvGrpSpPr>
        <p:grpSpPr>
          <a:xfrm>
            <a:off x="4785025" y="2558116"/>
            <a:ext cx="3434783" cy="2456176"/>
            <a:chOff x="6978549" y="2566121"/>
            <a:chExt cx="4579711" cy="3274901"/>
          </a:xfrm>
        </p:grpSpPr>
        <p:sp>
          <p:nvSpPr>
            <p:cNvPr id="69" name="Textfeld 19">
              <a:extLst>
                <a:ext uri="{FF2B5EF4-FFF2-40B4-BE49-F238E27FC236}">
                  <a16:creationId xmlns:a16="http://schemas.microsoft.com/office/drawing/2014/main" id="{7D3DD241-44F5-4818-9E6B-AA3C413D2406}"/>
                </a:ext>
              </a:extLst>
            </p:cNvPr>
            <p:cNvSpPr txBox="1"/>
            <p:nvPr/>
          </p:nvSpPr>
          <p:spPr>
            <a:xfrm>
              <a:off x="7518582" y="5502467"/>
              <a:ext cx="3952272" cy="338555"/>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Alter in Jahren</a:t>
              </a:r>
            </a:p>
          </p:txBody>
        </p:sp>
        <p:sp>
          <p:nvSpPr>
            <p:cNvPr id="70" name="Right Bracket 151">
              <a:extLst>
                <a:ext uri="{FF2B5EF4-FFF2-40B4-BE49-F238E27FC236}">
                  <a16:creationId xmlns:a16="http://schemas.microsoft.com/office/drawing/2014/main" id="{43348D58-1D89-4881-84CA-3A89D09A4E78}"/>
                </a:ext>
              </a:extLst>
            </p:cNvPr>
            <p:cNvSpPr/>
            <p:nvPr/>
          </p:nvSpPr>
          <p:spPr>
            <a:xfrm rot="5400000">
              <a:off x="10404925" y="3838659"/>
              <a:ext cx="67891" cy="1884892"/>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71" name="TextBox 152">
              <a:extLst>
                <a:ext uri="{FF2B5EF4-FFF2-40B4-BE49-F238E27FC236}">
                  <a16:creationId xmlns:a16="http://schemas.microsoft.com/office/drawing/2014/main" id="{908D4581-1173-4D0B-9124-F4937DB0ADA8}"/>
                </a:ext>
              </a:extLst>
            </p:cNvPr>
            <p:cNvSpPr txBox="1"/>
            <p:nvPr/>
          </p:nvSpPr>
          <p:spPr>
            <a:xfrm>
              <a:off x="9554487" y="4858835"/>
              <a:ext cx="1755852" cy="16620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13 Jahre spätere Dialyse</a:t>
              </a:r>
            </a:p>
          </p:txBody>
        </p:sp>
        <p:cxnSp>
          <p:nvCxnSpPr>
            <p:cNvPr id="72" name="Straight Arrow Connector 154">
              <a:extLst>
                <a:ext uri="{FF2B5EF4-FFF2-40B4-BE49-F238E27FC236}">
                  <a16:creationId xmlns:a16="http://schemas.microsoft.com/office/drawing/2014/main" id="{A72FA17B-CD96-4E4E-94BC-47F3B6865AF2}"/>
                </a:ext>
              </a:extLst>
            </p:cNvPr>
            <p:cNvCxnSpPr/>
            <p:nvPr/>
          </p:nvCxnSpPr>
          <p:spPr>
            <a:xfrm>
              <a:off x="9016502" y="4147368"/>
              <a:ext cx="1083469" cy="4427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155">
              <a:extLst>
                <a:ext uri="{FF2B5EF4-FFF2-40B4-BE49-F238E27FC236}">
                  <a16:creationId xmlns:a16="http://schemas.microsoft.com/office/drawing/2014/main" id="{0CF5EF05-F8A0-4A23-82FD-03C4C58BCA1C}"/>
                </a:ext>
              </a:extLst>
            </p:cNvPr>
            <p:cNvSpPr txBox="1"/>
            <p:nvPr/>
          </p:nvSpPr>
          <p:spPr>
            <a:xfrm rot="1320265">
              <a:off x="8904325" y="4265281"/>
              <a:ext cx="1755852" cy="16620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Verzögertes Screening</a:t>
              </a:r>
            </a:p>
          </p:txBody>
        </p:sp>
        <p:graphicFrame>
          <p:nvGraphicFramePr>
            <p:cNvPr id="74" name="Diagramm 73">
              <a:extLst>
                <a:ext uri="{FF2B5EF4-FFF2-40B4-BE49-F238E27FC236}">
                  <a16:creationId xmlns:a16="http://schemas.microsoft.com/office/drawing/2014/main" id="{D55747E9-9FD8-46D9-AC5D-F786789B7D18}"/>
                </a:ext>
              </a:extLst>
            </p:cNvPr>
            <p:cNvGraphicFramePr>
              <a:graphicFrameLocks/>
            </p:cNvGraphicFramePr>
            <p:nvPr/>
          </p:nvGraphicFramePr>
          <p:xfrm>
            <a:off x="7583318" y="2566121"/>
            <a:ext cx="3942336" cy="2750654"/>
          </p:xfrm>
          <a:graphic>
            <a:graphicData uri="http://schemas.openxmlformats.org/drawingml/2006/chart">
              <c:chart xmlns:c="http://schemas.openxmlformats.org/drawingml/2006/chart" xmlns:r="http://schemas.openxmlformats.org/officeDocument/2006/relationships" r:id="rId3"/>
            </a:graphicData>
          </a:graphic>
        </p:graphicFrame>
        <p:sp>
          <p:nvSpPr>
            <p:cNvPr id="75" name="Textfeld 74">
              <a:extLst>
                <a:ext uri="{FF2B5EF4-FFF2-40B4-BE49-F238E27FC236}">
                  <a16:creationId xmlns:a16="http://schemas.microsoft.com/office/drawing/2014/main" id="{9680174E-23E0-4D30-B2C8-B03F5EBD8B55}"/>
                </a:ext>
              </a:extLst>
            </p:cNvPr>
            <p:cNvSpPr txBox="1"/>
            <p:nvPr/>
          </p:nvSpPr>
          <p:spPr>
            <a:xfrm>
              <a:off x="7565889" y="516833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60</a:t>
              </a:r>
            </a:p>
          </p:txBody>
        </p:sp>
        <p:sp>
          <p:nvSpPr>
            <p:cNvPr id="76" name="Textfeld 75">
              <a:extLst>
                <a:ext uri="{FF2B5EF4-FFF2-40B4-BE49-F238E27FC236}">
                  <a16:creationId xmlns:a16="http://schemas.microsoft.com/office/drawing/2014/main" id="{A9DD1202-B21C-4EDB-97B6-CA5A97D3C4A0}"/>
                </a:ext>
              </a:extLst>
            </p:cNvPr>
            <p:cNvSpPr txBox="1"/>
            <p:nvPr/>
          </p:nvSpPr>
          <p:spPr>
            <a:xfrm>
              <a:off x="8287446" y="516992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65</a:t>
              </a:r>
            </a:p>
          </p:txBody>
        </p:sp>
        <p:sp>
          <p:nvSpPr>
            <p:cNvPr id="77" name="Textfeld 76">
              <a:extLst>
                <a:ext uri="{FF2B5EF4-FFF2-40B4-BE49-F238E27FC236}">
                  <a16:creationId xmlns:a16="http://schemas.microsoft.com/office/drawing/2014/main" id="{CDCF17DE-84D1-49CB-A6C5-82DA4F2A7F02}"/>
                </a:ext>
              </a:extLst>
            </p:cNvPr>
            <p:cNvSpPr txBox="1"/>
            <p:nvPr/>
          </p:nvSpPr>
          <p:spPr>
            <a:xfrm>
              <a:off x="9015394" y="516992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70</a:t>
              </a:r>
            </a:p>
          </p:txBody>
        </p:sp>
        <p:sp>
          <p:nvSpPr>
            <p:cNvPr id="78" name="Textfeld 77">
              <a:extLst>
                <a:ext uri="{FF2B5EF4-FFF2-40B4-BE49-F238E27FC236}">
                  <a16:creationId xmlns:a16="http://schemas.microsoft.com/office/drawing/2014/main" id="{7BE211C0-9575-432A-A7AA-1FFA6980552D}"/>
                </a:ext>
              </a:extLst>
            </p:cNvPr>
            <p:cNvSpPr txBox="1"/>
            <p:nvPr/>
          </p:nvSpPr>
          <p:spPr>
            <a:xfrm>
              <a:off x="9746085" y="5168509"/>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75</a:t>
              </a:r>
            </a:p>
          </p:txBody>
        </p:sp>
        <p:sp>
          <p:nvSpPr>
            <p:cNvPr id="79" name="Textfeld 78">
              <a:extLst>
                <a:ext uri="{FF2B5EF4-FFF2-40B4-BE49-F238E27FC236}">
                  <a16:creationId xmlns:a16="http://schemas.microsoft.com/office/drawing/2014/main" id="{F8C5D0BA-37DA-45CE-88F9-C300012D01D0}"/>
                </a:ext>
              </a:extLst>
            </p:cNvPr>
            <p:cNvSpPr txBox="1"/>
            <p:nvPr/>
          </p:nvSpPr>
          <p:spPr>
            <a:xfrm>
              <a:off x="10474032" y="516833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80</a:t>
              </a:r>
            </a:p>
          </p:txBody>
        </p:sp>
        <p:sp>
          <p:nvSpPr>
            <p:cNvPr id="80" name="Textfeld 79">
              <a:extLst>
                <a:ext uri="{FF2B5EF4-FFF2-40B4-BE49-F238E27FC236}">
                  <a16:creationId xmlns:a16="http://schemas.microsoft.com/office/drawing/2014/main" id="{996F4D35-9E48-451C-A9A1-ED35F8DB2777}"/>
                </a:ext>
              </a:extLst>
            </p:cNvPr>
            <p:cNvSpPr txBox="1"/>
            <p:nvPr/>
          </p:nvSpPr>
          <p:spPr>
            <a:xfrm>
              <a:off x="11204375" y="5168335"/>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85</a:t>
              </a:r>
            </a:p>
          </p:txBody>
        </p:sp>
        <p:sp>
          <p:nvSpPr>
            <p:cNvPr id="81" name="Textfeld 80">
              <a:extLst>
                <a:ext uri="{FF2B5EF4-FFF2-40B4-BE49-F238E27FC236}">
                  <a16:creationId xmlns:a16="http://schemas.microsoft.com/office/drawing/2014/main" id="{35EF1035-61F0-4447-9098-3E6BA01B806B}"/>
                </a:ext>
              </a:extLst>
            </p:cNvPr>
            <p:cNvSpPr txBox="1"/>
            <p:nvPr/>
          </p:nvSpPr>
          <p:spPr>
            <a:xfrm>
              <a:off x="7348228" y="2566121"/>
              <a:ext cx="353885" cy="513560"/>
            </a:xfrm>
            <a:prstGeom prst="rect">
              <a:avLst/>
            </a:prstGeom>
            <a:noFill/>
          </p:spPr>
          <p:txBody>
            <a:bodyPr wrap="square" rtlCol="0">
              <a:spAutoFit/>
            </a:bodyPr>
            <a:lstStyle/>
            <a:p>
              <a:r>
                <a:rPr lang="de-DE" sz="900" dirty="0"/>
                <a:t>70</a:t>
              </a:r>
            </a:p>
          </p:txBody>
        </p:sp>
        <p:sp>
          <p:nvSpPr>
            <p:cNvPr id="82" name="Textfeld 81">
              <a:extLst>
                <a:ext uri="{FF2B5EF4-FFF2-40B4-BE49-F238E27FC236}">
                  <a16:creationId xmlns:a16="http://schemas.microsoft.com/office/drawing/2014/main" id="{5A72E12E-F9FC-40E8-954E-45DE2A2BBAC5}"/>
                </a:ext>
              </a:extLst>
            </p:cNvPr>
            <p:cNvSpPr txBox="1"/>
            <p:nvPr/>
          </p:nvSpPr>
          <p:spPr>
            <a:xfrm>
              <a:off x="7348228" y="2917936"/>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60</a:t>
              </a:r>
            </a:p>
          </p:txBody>
        </p:sp>
        <p:sp>
          <p:nvSpPr>
            <p:cNvPr id="83" name="Textfeld 82">
              <a:extLst>
                <a:ext uri="{FF2B5EF4-FFF2-40B4-BE49-F238E27FC236}">
                  <a16:creationId xmlns:a16="http://schemas.microsoft.com/office/drawing/2014/main" id="{38A53A99-4F6D-4599-BF55-CA3CC928138E}"/>
                </a:ext>
              </a:extLst>
            </p:cNvPr>
            <p:cNvSpPr txBox="1"/>
            <p:nvPr/>
          </p:nvSpPr>
          <p:spPr>
            <a:xfrm>
              <a:off x="7348228" y="3269749"/>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50</a:t>
              </a:r>
            </a:p>
          </p:txBody>
        </p:sp>
        <p:sp>
          <p:nvSpPr>
            <p:cNvPr id="84" name="Textfeld 83">
              <a:extLst>
                <a:ext uri="{FF2B5EF4-FFF2-40B4-BE49-F238E27FC236}">
                  <a16:creationId xmlns:a16="http://schemas.microsoft.com/office/drawing/2014/main" id="{CDCC7892-F729-4A23-9533-763F549D9A54}"/>
                </a:ext>
              </a:extLst>
            </p:cNvPr>
            <p:cNvSpPr txBox="1"/>
            <p:nvPr/>
          </p:nvSpPr>
          <p:spPr>
            <a:xfrm>
              <a:off x="7348228" y="3626644"/>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40</a:t>
              </a:r>
            </a:p>
          </p:txBody>
        </p:sp>
        <p:sp>
          <p:nvSpPr>
            <p:cNvPr id="85" name="Textfeld 84">
              <a:extLst>
                <a:ext uri="{FF2B5EF4-FFF2-40B4-BE49-F238E27FC236}">
                  <a16:creationId xmlns:a16="http://schemas.microsoft.com/office/drawing/2014/main" id="{D3E9A62B-A941-47C0-BF5B-A9F0499AED93}"/>
                </a:ext>
              </a:extLst>
            </p:cNvPr>
            <p:cNvSpPr txBox="1"/>
            <p:nvPr/>
          </p:nvSpPr>
          <p:spPr>
            <a:xfrm>
              <a:off x="7348228" y="397845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30</a:t>
              </a:r>
            </a:p>
          </p:txBody>
        </p:sp>
        <p:sp>
          <p:nvSpPr>
            <p:cNvPr id="86" name="Textfeld 85">
              <a:extLst>
                <a:ext uri="{FF2B5EF4-FFF2-40B4-BE49-F238E27FC236}">
                  <a16:creationId xmlns:a16="http://schemas.microsoft.com/office/drawing/2014/main" id="{2C53736B-5EB0-4AB6-863E-09A38E4A44CF}"/>
                </a:ext>
              </a:extLst>
            </p:cNvPr>
            <p:cNvSpPr txBox="1"/>
            <p:nvPr/>
          </p:nvSpPr>
          <p:spPr>
            <a:xfrm>
              <a:off x="7348228" y="4340431"/>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20</a:t>
              </a:r>
            </a:p>
          </p:txBody>
        </p:sp>
        <p:sp>
          <p:nvSpPr>
            <p:cNvPr id="87" name="Textfeld 86">
              <a:extLst>
                <a:ext uri="{FF2B5EF4-FFF2-40B4-BE49-F238E27FC236}">
                  <a16:creationId xmlns:a16="http://schemas.microsoft.com/office/drawing/2014/main" id="{04E0F828-4A0B-4B93-A363-2406EB7C55F8}"/>
                </a:ext>
              </a:extLst>
            </p:cNvPr>
            <p:cNvSpPr txBox="1"/>
            <p:nvPr/>
          </p:nvSpPr>
          <p:spPr>
            <a:xfrm>
              <a:off x="7348228" y="4682083"/>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10</a:t>
              </a:r>
            </a:p>
          </p:txBody>
        </p:sp>
        <p:sp>
          <p:nvSpPr>
            <p:cNvPr id="88" name="Textfeld 87">
              <a:extLst>
                <a:ext uri="{FF2B5EF4-FFF2-40B4-BE49-F238E27FC236}">
                  <a16:creationId xmlns:a16="http://schemas.microsoft.com/office/drawing/2014/main" id="{10A2CD52-9597-4374-B919-D919B4F0FA7D}"/>
                </a:ext>
              </a:extLst>
            </p:cNvPr>
            <p:cNvSpPr txBox="1"/>
            <p:nvPr/>
          </p:nvSpPr>
          <p:spPr>
            <a:xfrm>
              <a:off x="7415206" y="5015903"/>
              <a:ext cx="353885" cy="310428"/>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0</a:t>
              </a:r>
            </a:p>
          </p:txBody>
        </p:sp>
        <p:sp>
          <p:nvSpPr>
            <p:cNvPr id="89" name="Textfeld 19">
              <a:extLst>
                <a:ext uri="{FF2B5EF4-FFF2-40B4-BE49-F238E27FC236}">
                  <a16:creationId xmlns:a16="http://schemas.microsoft.com/office/drawing/2014/main" id="{C1086A63-F130-4D1A-97F4-28B43802841E}"/>
                </a:ext>
              </a:extLst>
            </p:cNvPr>
            <p:cNvSpPr txBox="1"/>
            <p:nvPr/>
          </p:nvSpPr>
          <p:spPr>
            <a:xfrm rot="16200000">
              <a:off x="5917084" y="3670681"/>
              <a:ext cx="2461485" cy="338555"/>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GFR (</a:t>
              </a:r>
              <a:r>
                <a:rPr lang="de-DE" sz="1050" b="1" dirty="0" err="1">
                  <a:solidFill>
                    <a:srgbClr val="000000"/>
                  </a:solidFill>
                </a:rPr>
                <a:t>mL</a:t>
              </a:r>
              <a:r>
                <a:rPr lang="de-DE" sz="1050" b="1" dirty="0">
                  <a:solidFill>
                    <a:srgbClr val="000000"/>
                  </a:solidFill>
                </a:rPr>
                <a:t>/min/1,73m</a:t>
              </a:r>
              <a:r>
                <a:rPr lang="de-DE" sz="1050" b="1" baseline="30000" dirty="0">
                  <a:solidFill>
                    <a:srgbClr val="000000"/>
                  </a:solidFill>
                </a:rPr>
                <a:t>2</a:t>
              </a:r>
              <a:r>
                <a:rPr lang="de-DE" sz="1050" b="1" dirty="0">
                  <a:solidFill>
                    <a:srgbClr val="000000"/>
                  </a:solidFill>
                </a:rPr>
                <a:t>)</a:t>
              </a:r>
            </a:p>
          </p:txBody>
        </p:sp>
      </p:grpSp>
      <p:graphicFrame>
        <p:nvGraphicFramePr>
          <p:cNvPr id="53" name="Diagramm 52">
            <a:extLst>
              <a:ext uri="{FF2B5EF4-FFF2-40B4-BE49-F238E27FC236}">
                <a16:creationId xmlns:a16="http://schemas.microsoft.com/office/drawing/2014/main" id="{B7A58323-EEC4-4F48-900A-C7DCD3F11BA1}"/>
              </a:ext>
            </a:extLst>
          </p:cNvPr>
          <p:cNvGraphicFramePr>
            <a:graphicFrameLocks/>
          </p:cNvGraphicFramePr>
          <p:nvPr/>
        </p:nvGraphicFramePr>
        <p:xfrm>
          <a:off x="942039" y="2549736"/>
          <a:ext cx="3429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92" name="Textfeld 52">
            <a:extLst>
              <a:ext uri="{FF2B5EF4-FFF2-40B4-BE49-F238E27FC236}">
                <a16:creationId xmlns:a16="http://schemas.microsoft.com/office/drawing/2014/main" id="{7F72024D-8EFD-4012-AA8E-86E924F98CA3}"/>
              </a:ext>
            </a:extLst>
          </p:cNvPr>
          <p:cNvSpPr txBox="1"/>
          <p:nvPr/>
        </p:nvSpPr>
        <p:spPr>
          <a:xfrm>
            <a:off x="5680340" y="3943884"/>
            <a:ext cx="1207461" cy="232821"/>
          </a:xfrm>
          <a:prstGeom prst="rect">
            <a:avLst/>
          </a:prstGeom>
          <a:noFill/>
        </p:spPr>
        <p:txBody>
          <a:bodyPr wrap="square" rtlCol="0">
            <a:spAutoFit/>
          </a:bodyPr>
          <a:lstStyle/>
          <a:p>
            <a:r>
              <a:rPr lang="de-DE" sz="900" b="1" dirty="0">
                <a:solidFill>
                  <a:schemeClr val="accent2"/>
                </a:solidFill>
                <a:cs typeface="Arial" panose="020B0604020202020204" pitchFamily="34" charset="0"/>
              </a:rPr>
              <a:t>Placebo</a:t>
            </a:r>
          </a:p>
        </p:txBody>
      </p:sp>
      <p:sp>
        <p:nvSpPr>
          <p:cNvPr id="6" name="Titel 5">
            <a:extLst>
              <a:ext uri="{FF2B5EF4-FFF2-40B4-BE49-F238E27FC236}">
                <a16:creationId xmlns:a16="http://schemas.microsoft.com/office/drawing/2014/main" id="{97DCC4DC-7F22-A21E-BC9E-A57E31D35962}"/>
              </a:ext>
            </a:extLst>
          </p:cNvPr>
          <p:cNvSpPr>
            <a:spLocks noGrp="1"/>
          </p:cNvSpPr>
          <p:nvPr>
            <p:ph type="title"/>
          </p:nvPr>
        </p:nvSpPr>
        <p:spPr/>
        <p:txBody>
          <a:bodyPr/>
          <a:lstStyle/>
          <a:p>
            <a:r>
              <a:rPr lang="de-DE" dirty="0" err="1"/>
              <a:t>Dapaglifozin</a:t>
            </a:r>
            <a:r>
              <a:rPr lang="de-DE" dirty="0"/>
              <a:t> kann die Dialyse um Jahre verzögern</a:t>
            </a:r>
          </a:p>
        </p:txBody>
      </p:sp>
      <p:sp>
        <p:nvSpPr>
          <p:cNvPr id="5" name="Datumsplatzhalter 4">
            <a:extLst>
              <a:ext uri="{FF2B5EF4-FFF2-40B4-BE49-F238E27FC236}">
                <a16:creationId xmlns:a16="http://schemas.microsoft.com/office/drawing/2014/main" id="{C2BBE16C-4D73-3843-B97E-7519EDB914B4}"/>
              </a:ext>
            </a:extLst>
          </p:cNvPr>
          <p:cNvSpPr>
            <a:spLocks noGrp="1"/>
          </p:cNvSpPr>
          <p:nvPr>
            <p:ph type="dt" sz="half" idx="4294967295"/>
          </p:nvPr>
        </p:nvSpPr>
        <p:spPr>
          <a:xfrm>
            <a:off x="8304213" y="6480175"/>
            <a:ext cx="839787" cy="365125"/>
          </a:xfrm>
          <a:prstGeom prst="rect">
            <a:avLst/>
          </a:prstGeom>
        </p:spPr>
        <p:txBody>
          <a:bodyPr/>
          <a:lstStyle/>
          <a:p>
            <a:fld id="{396B81D9-F206-574A-B4DA-A71EBF1305EF}" type="datetime1">
              <a:rPr lang="de-DE" smtClean="0"/>
              <a:pPr/>
              <a:t>16.09.2024</a:t>
            </a:fld>
            <a:endParaRPr lang="de-DE" dirty="0"/>
          </a:p>
        </p:txBody>
      </p:sp>
      <p:sp>
        <p:nvSpPr>
          <p:cNvPr id="4" name="Foliennummernplatzhalter 3">
            <a:extLst>
              <a:ext uri="{FF2B5EF4-FFF2-40B4-BE49-F238E27FC236}">
                <a16:creationId xmlns:a16="http://schemas.microsoft.com/office/drawing/2014/main" id="{142EA88B-7018-524E-94C1-4A2E257B0CA5}"/>
              </a:ext>
            </a:extLst>
          </p:cNvPr>
          <p:cNvSpPr>
            <a:spLocks noGrp="1"/>
          </p:cNvSpPr>
          <p:nvPr>
            <p:ph type="sldNum" sz="quarter" idx="4294967295"/>
          </p:nvPr>
        </p:nvSpPr>
        <p:spPr>
          <a:xfrm>
            <a:off x="8729663" y="6480175"/>
            <a:ext cx="414337" cy="365125"/>
          </a:xfrm>
          <a:prstGeom prst="rect">
            <a:avLst/>
          </a:prstGeom>
        </p:spPr>
        <p:txBody>
          <a:bodyPr/>
          <a:lstStyle/>
          <a:p>
            <a:fld id="{C3831029-DBAE-41BF-BAA3-1BCD65F362BF}" type="slidenum">
              <a:rPr lang="de-DE" smtClean="0"/>
              <a:pPr/>
              <a:t>38</a:t>
            </a:fld>
            <a:endParaRPr lang="de-DE" dirty="0"/>
          </a:p>
        </p:txBody>
      </p:sp>
      <p:sp>
        <p:nvSpPr>
          <p:cNvPr id="7" name="Text Placeholder 6">
            <a:extLst>
              <a:ext uri="{FF2B5EF4-FFF2-40B4-BE49-F238E27FC236}">
                <a16:creationId xmlns:a16="http://schemas.microsoft.com/office/drawing/2014/main" id="{125030D9-9D42-46B3-B6EF-443AB6791763}"/>
              </a:ext>
            </a:extLst>
          </p:cNvPr>
          <p:cNvSpPr>
            <a:spLocks noGrp="1"/>
          </p:cNvSpPr>
          <p:nvPr>
            <p:ph sz="quarter" idx="4294967295"/>
          </p:nvPr>
        </p:nvSpPr>
        <p:spPr>
          <a:xfrm>
            <a:off x="1119839" y="6609133"/>
            <a:ext cx="6502400" cy="1841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buFont typeface="Arial" pitchFamily="34" charset="0"/>
              <a:buNone/>
            </a:pPr>
            <a:r>
              <a:rPr lang="de-DE" sz="1200" dirty="0">
                <a:solidFill>
                  <a:srgbClr val="00799B"/>
                </a:solidFill>
                <a:ea typeface="ＭＳ Ｐゴシック" panose="020B0600070205080204" pitchFamily="34" charset="-128"/>
                <a:cs typeface="Arial" panose="020B0604020202020204" pitchFamily="34" charset="0"/>
              </a:rPr>
              <a:t>Modifiziert nach: Jaeckel E, et al. Diabetes </a:t>
            </a:r>
            <a:r>
              <a:rPr lang="de-DE" sz="1200" dirty="0" err="1">
                <a:solidFill>
                  <a:srgbClr val="00799B"/>
                </a:solidFill>
                <a:ea typeface="ＭＳ Ｐゴシック" panose="020B0600070205080204" pitchFamily="34" charset="-128"/>
                <a:cs typeface="Arial" panose="020B0604020202020204" pitchFamily="34" charset="0"/>
              </a:rPr>
              <a:t>Stoffw</a:t>
            </a:r>
            <a:r>
              <a:rPr lang="de-DE" sz="1200" dirty="0">
                <a:solidFill>
                  <a:srgbClr val="00799B"/>
                </a:solidFill>
                <a:ea typeface="ＭＳ Ｐゴシック" panose="020B0600070205080204" pitchFamily="34" charset="-128"/>
                <a:cs typeface="Arial" panose="020B0604020202020204" pitchFamily="34" charset="0"/>
              </a:rPr>
              <a:t> Herz 2022; 31:82-90.</a:t>
            </a:r>
          </a:p>
        </p:txBody>
      </p:sp>
      <p:sp>
        <p:nvSpPr>
          <p:cNvPr id="27" name="Textfeld 26">
            <a:extLst>
              <a:ext uri="{FF2B5EF4-FFF2-40B4-BE49-F238E27FC236}">
                <a16:creationId xmlns:a16="http://schemas.microsoft.com/office/drawing/2014/main" id="{5159DB77-AED2-4906-9C7F-B44BB8C6A81C}"/>
              </a:ext>
            </a:extLst>
          </p:cNvPr>
          <p:cNvSpPr txBox="1"/>
          <p:nvPr/>
        </p:nvSpPr>
        <p:spPr>
          <a:xfrm>
            <a:off x="801701" y="2085497"/>
            <a:ext cx="3139507" cy="434030"/>
          </a:xfrm>
          <a:prstGeom prst="rect">
            <a:avLst/>
          </a:prstGeom>
          <a:solidFill>
            <a:schemeClr val="bg1">
              <a:lumMod val="95000"/>
            </a:schemeClr>
          </a:solidFill>
        </p:spPr>
        <p:txBody>
          <a:bodyPr wrap="square" rtlCol="0">
            <a:spAutoFit/>
          </a:bodyPr>
          <a:lstStyle/>
          <a:p>
            <a:pPr algn="ctr"/>
            <a:r>
              <a:rPr lang="de-DE" sz="1050" dirty="0">
                <a:cs typeface="Arial" panose="020B0604020202020204" pitchFamily="34" charset="0"/>
              </a:rPr>
              <a:t>Patient: </a:t>
            </a:r>
            <a:br>
              <a:rPr lang="de-DE" sz="1050" dirty="0">
                <a:cs typeface="Arial" panose="020B0604020202020204" pitchFamily="34" charset="0"/>
              </a:rPr>
            </a:br>
            <a:r>
              <a:rPr lang="de-DE" sz="1050" dirty="0">
                <a:cs typeface="Arial" panose="020B0604020202020204" pitchFamily="34" charset="0"/>
              </a:rPr>
              <a:t>60 Jahre, eGFR </a:t>
            </a:r>
            <a:r>
              <a:rPr lang="de-DE" sz="1050" b="1" dirty="0">
                <a:cs typeface="Arial" panose="020B0604020202020204" pitchFamily="34" charset="0"/>
              </a:rPr>
              <a:t>45 mL/min/1,73m</a:t>
            </a:r>
            <a:r>
              <a:rPr lang="de-DE" sz="1050" b="1" baseline="30000" dirty="0">
                <a:cs typeface="Arial" panose="020B0604020202020204" pitchFamily="34" charset="0"/>
              </a:rPr>
              <a:t>2</a:t>
            </a:r>
            <a:r>
              <a:rPr lang="de-DE" sz="1050" b="1" dirty="0">
                <a:cs typeface="Arial" panose="020B0604020202020204" pitchFamily="34" charset="0"/>
              </a:rPr>
              <a:t> </a:t>
            </a:r>
          </a:p>
        </p:txBody>
      </p:sp>
      <p:sp>
        <p:nvSpPr>
          <p:cNvPr id="28" name="Textfeld 27">
            <a:extLst>
              <a:ext uri="{FF2B5EF4-FFF2-40B4-BE49-F238E27FC236}">
                <a16:creationId xmlns:a16="http://schemas.microsoft.com/office/drawing/2014/main" id="{6EF8F5A9-98BD-446D-8F1E-0D78B66E469E}"/>
              </a:ext>
            </a:extLst>
          </p:cNvPr>
          <p:cNvSpPr txBox="1"/>
          <p:nvPr/>
        </p:nvSpPr>
        <p:spPr>
          <a:xfrm>
            <a:off x="5014748" y="2085497"/>
            <a:ext cx="3139507" cy="434030"/>
          </a:xfrm>
          <a:prstGeom prst="rect">
            <a:avLst/>
          </a:prstGeom>
          <a:solidFill>
            <a:schemeClr val="bg1">
              <a:lumMod val="95000"/>
            </a:schemeClr>
          </a:solidFill>
        </p:spPr>
        <p:txBody>
          <a:bodyPr wrap="square" rtlCol="0">
            <a:spAutoFit/>
          </a:bodyPr>
          <a:lstStyle/>
          <a:p>
            <a:pPr algn="ctr"/>
            <a:r>
              <a:rPr lang="de-DE" sz="1050" dirty="0">
                <a:cs typeface="Arial" panose="020B0604020202020204" pitchFamily="34" charset="0"/>
              </a:rPr>
              <a:t>Patient: </a:t>
            </a:r>
            <a:br>
              <a:rPr lang="de-DE" sz="1050" dirty="0">
                <a:cs typeface="Arial" panose="020B0604020202020204" pitchFamily="34" charset="0"/>
              </a:rPr>
            </a:br>
            <a:r>
              <a:rPr lang="de-DE" sz="1050" dirty="0">
                <a:cs typeface="Arial" panose="020B0604020202020204" pitchFamily="34" charset="0"/>
              </a:rPr>
              <a:t>60 Jahre, eGFR </a:t>
            </a:r>
            <a:r>
              <a:rPr lang="de-DE" sz="1050" b="1" dirty="0">
                <a:cs typeface="Arial" panose="020B0604020202020204" pitchFamily="34" charset="0"/>
              </a:rPr>
              <a:t>60 mL/min/1,73m</a:t>
            </a:r>
            <a:r>
              <a:rPr lang="de-DE" sz="1050" b="1" baseline="30000" dirty="0">
                <a:cs typeface="Arial" panose="020B0604020202020204" pitchFamily="34" charset="0"/>
              </a:rPr>
              <a:t>2</a:t>
            </a:r>
            <a:r>
              <a:rPr lang="de-DE" sz="1050" b="1" dirty="0">
                <a:cs typeface="Arial" panose="020B0604020202020204" pitchFamily="34" charset="0"/>
              </a:rPr>
              <a:t> </a:t>
            </a:r>
          </a:p>
        </p:txBody>
      </p:sp>
      <p:sp>
        <p:nvSpPr>
          <p:cNvPr id="29" name="Textfeld 19">
            <a:extLst>
              <a:ext uri="{FF2B5EF4-FFF2-40B4-BE49-F238E27FC236}">
                <a16:creationId xmlns:a16="http://schemas.microsoft.com/office/drawing/2014/main" id="{B0808D93-2D68-4796-A751-B4A4384A19D9}"/>
              </a:ext>
            </a:extLst>
          </p:cNvPr>
          <p:cNvSpPr txBox="1"/>
          <p:nvPr/>
        </p:nvSpPr>
        <p:spPr>
          <a:xfrm rot="16200000">
            <a:off x="-274804" y="3400707"/>
            <a:ext cx="1846114"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GFR (</a:t>
            </a:r>
            <a:r>
              <a:rPr lang="de-DE" sz="1050" b="1" dirty="0" err="1">
                <a:solidFill>
                  <a:srgbClr val="000000"/>
                </a:solidFill>
              </a:rPr>
              <a:t>mL</a:t>
            </a:r>
            <a:r>
              <a:rPr lang="de-DE" sz="1050" b="1" dirty="0">
                <a:solidFill>
                  <a:srgbClr val="000000"/>
                </a:solidFill>
              </a:rPr>
              <a:t>/min/1,73m</a:t>
            </a:r>
            <a:r>
              <a:rPr lang="de-DE" sz="1050" b="1" baseline="30000" dirty="0">
                <a:solidFill>
                  <a:srgbClr val="000000"/>
                </a:solidFill>
              </a:rPr>
              <a:t>2</a:t>
            </a:r>
            <a:r>
              <a:rPr lang="de-DE" sz="1050" b="1" dirty="0">
                <a:solidFill>
                  <a:srgbClr val="000000"/>
                </a:solidFill>
              </a:rPr>
              <a:t>)</a:t>
            </a:r>
          </a:p>
        </p:txBody>
      </p:sp>
      <p:sp>
        <p:nvSpPr>
          <p:cNvPr id="30" name="Textfeld 19">
            <a:extLst>
              <a:ext uri="{FF2B5EF4-FFF2-40B4-BE49-F238E27FC236}">
                <a16:creationId xmlns:a16="http://schemas.microsoft.com/office/drawing/2014/main" id="{FF392BF1-2DD8-4D78-BB94-B3033C48CCAB}"/>
              </a:ext>
            </a:extLst>
          </p:cNvPr>
          <p:cNvSpPr txBox="1"/>
          <p:nvPr/>
        </p:nvSpPr>
        <p:spPr>
          <a:xfrm>
            <a:off x="951382" y="4760375"/>
            <a:ext cx="2964204"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Alter in Jahren</a:t>
            </a:r>
          </a:p>
        </p:txBody>
      </p:sp>
      <p:sp>
        <p:nvSpPr>
          <p:cNvPr id="49" name="TextBox 145">
            <a:extLst>
              <a:ext uri="{FF2B5EF4-FFF2-40B4-BE49-F238E27FC236}">
                <a16:creationId xmlns:a16="http://schemas.microsoft.com/office/drawing/2014/main" id="{87C22880-6B98-4F2B-B52B-641DED4279CC}"/>
              </a:ext>
            </a:extLst>
          </p:cNvPr>
          <p:cNvSpPr txBox="1"/>
          <p:nvPr/>
        </p:nvSpPr>
        <p:spPr>
          <a:xfrm>
            <a:off x="1094442" y="3921777"/>
            <a:ext cx="564943" cy="124650"/>
          </a:xfrm>
          <a:prstGeom prst="rect">
            <a:avLst/>
          </a:prstGeom>
          <a:noFill/>
        </p:spPr>
        <p:txBody>
          <a:bodyPr wrap="square" lIns="0" tIns="0" rIns="0" bIns="0" rtlCol="0">
            <a:spAutoFit/>
          </a:bodyPr>
          <a:lstStyle/>
          <a:p>
            <a:pPr algn="r" defTabSz="514330" fontAlgn="auto">
              <a:lnSpc>
                <a:spcPct val="90000"/>
              </a:lnSpc>
              <a:spcBef>
                <a:spcPts val="675"/>
              </a:spcBef>
              <a:spcAft>
                <a:spcPts val="0"/>
              </a:spcAft>
              <a:buClr>
                <a:srgbClr val="7F134C"/>
              </a:buClr>
              <a:defRPr/>
            </a:pPr>
            <a:r>
              <a:rPr lang="de-DE" sz="900" b="1" dirty="0">
                <a:solidFill>
                  <a:schemeClr val="accent2"/>
                </a:solidFill>
                <a:latin typeface="Arial" panose="020B0604020202020204"/>
              </a:rPr>
              <a:t>Placebo</a:t>
            </a:r>
          </a:p>
        </p:txBody>
      </p:sp>
      <p:sp>
        <p:nvSpPr>
          <p:cNvPr id="50" name="TextBox 146">
            <a:extLst>
              <a:ext uri="{FF2B5EF4-FFF2-40B4-BE49-F238E27FC236}">
                <a16:creationId xmlns:a16="http://schemas.microsoft.com/office/drawing/2014/main" id="{8BDE39ED-1C4E-493F-8F3A-5BCD3116773D}"/>
              </a:ext>
            </a:extLst>
          </p:cNvPr>
          <p:cNvSpPr txBox="1"/>
          <p:nvPr/>
        </p:nvSpPr>
        <p:spPr>
          <a:xfrm>
            <a:off x="2140060" y="3676108"/>
            <a:ext cx="795460" cy="124650"/>
          </a:xfrm>
          <a:prstGeom prst="rect">
            <a:avLst/>
          </a:prstGeom>
          <a:noFill/>
        </p:spPr>
        <p:txBody>
          <a:bodyPr wrap="square" lIns="0" tIns="0" rIns="0" bIns="0" rtlCol="0">
            <a:spAutoFit/>
          </a:bodyPr>
          <a:lstStyle/>
          <a:p>
            <a:pPr defTabSz="514330" fontAlgn="auto">
              <a:lnSpc>
                <a:spcPct val="90000"/>
              </a:lnSpc>
              <a:spcBef>
                <a:spcPts val="675"/>
              </a:spcBef>
              <a:spcAft>
                <a:spcPts val="0"/>
              </a:spcAft>
              <a:buClr>
                <a:srgbClr val="7F134C"/>
              </a:buClr>
              <a:defRPr/>
            </a:pPr>
            <a:r>
              <a:rPr lang="de-DE" sz="900" b="1" dirty="0">
                <a:solidFill>
                  <a:schemeClr val="tx2"/>
                </a:solidFill>
                <a:latin typeface="Arial" panose="020B0604020202020204"/>
              </a:rPr>
              <a:t>FORXIGA</a:t>
            </a:r>
          </a:p>
        </p:txBody>
      </p:sp>
      <p:sp>
        <p:nvSpPr>
          <p:cNvPr id="51" name="Right Bracket 149">
            <a:extLst>
              <a:ext uri="{FF2B5EF4-FFF2-40B4-BE49-F238E27FC236}">
                <a16:creationId xmlns:a16="http://schemas.microsoft.com/office/drawing/2014/main" id="{027AD13F-2810-41EC-B95B-DE507D4CA00F}"/>
              </a:ext>
            </a:extLst>
          </p:cNvPr>
          <p:cNvSpPr/>
          <p:nvPr/>
        </p:nvSpPr>
        <p:spPr>
          <a:xfrm rot="5400000">
            <a:off x="2303594" y="3828430"/>
            <a:ext cx="62966" cy="762939"/>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2" name="TextBox 150">
            <a:extLst>
              <a:ext uri="{FF2B5EF4-FFF2-40B4-BE49-F238E27FC236}">
                <a16:creationId xmlns:a16="http://schemas.microsoft.com/office/drawing/2014/main" id="{EAAE963F-6BA5-4DBC-B708-91368B92A17A}"/>
              </a:ext>
            </a:extLst>
          </p:cNvPr>
          <p:cNvSpPr txBox="1"/>
          <p:nvPr/>
        </p:nvSpPr>
        <p:spPr>
          <a:xfrm>
            <a:off x="1708657" y="4305216"/>
            <a:ext cx="1316889" cy="12465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7 Jahre spätere Dialyse</a:t>
            </a:r>
          </a:p>
        </p:txBody>
      </p:sp>
      <p:sp>
        <p:nvSpPr>
          <p:cNvPr id="54" name="Textfeld 53">
            <a:extLst>
              <a:ext uri="{FF2B5EF4-FFF2-40B4-BE49-F238E27FC236}">
                <a16:creationId xmlns:a16="http://schemas.microsoft.com/office/drawing/2014/main" id="{5F930674-C972-441F-9E2D-CF7306A901BD}"/>
              </a:ext>
            </a:extLst>
          </p:cNvPr>
          <p:cNvSpPr txBox="1"/>
          <p:nvPr/>
        </p:nvSpPr>
        <p:spPr>
          <a:xfrm>
            <a:off x="789637" y="2549495"/>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70</a:t>
            </a:r>
          </a:p>
        </p:txBody>
      </p:sp>
      <p:sp>
        <p:nvSpPr>
          <p:cNvPr id="55" name="Textfeld 54">
            <a:extLst>
              <a:ext uri="{FF2B5EF4-FFF2-40B4-BE49-F238E27FC236}">
                <a16:creationId xmlns:a16="http://schemas.microsoft.com/office/drawing/2014/main" id="{C9ABC6C1-BBE4-4AB6-B953-9672E84E54B4}"/>
              </a:ext>
            </a:extLst>
          </p:cNvPr>
          <p:cNvSpPr txBox="1"/>
          <p:nvPr/>
        </p:nvSpPr>
        <p:spPr>
          <a:xfrm>
            <a:off x="789637" y="281335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60</a:t>
            </a:r>
          </a:p>
        </p:txBody>
      </p:sp>
      <p:sp>
        <p:nvSpPr>
          <p:cNvPr id="56" name="Textfeld 55">
            <a:extLst>
              <a:ext uri="{FF2B5EF4-FFF2-40B4-BE49-F238E27FC236}">
                <a16:creationId xmlns:a16="http://schemas.microsoft.com/office/drawing/2014/main" id="{B06A189E-B1DE-44C4-A5F6-D8408D1C534E}"/>
              </a:ext>
            </a:extLst>
          </p:cNvPr>
          <p:cNvSpPr txBox="1"/>
          <p:nvPr/>
        </p:nvSpPr>
        <p:spPr>
          <a:xfrm>
            <a:off x="789637" y="307721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50</a:t>
            </a:r>
          </a:p>
        </p:txBody>
      </p:sp>
      <p:sp>
        <p:nvSpPr>
          <p:cNvPr id="57" name="Textfeld 56">
            <a:extLst>
              <a:ext uri="{FF2B5EF4-FFF2-40B4-BE49-F238E27FC236}">
                <a16:creationId xmlns:a16="http://schemas.microsoft.com/office/drawing/2014/main" id="{A1D2BBEA-5A28-414B-8E75-1CFDB77A4782}"/>
              </a:ext>
            </a:extLst>
          </p:cNvPr>
          <p:cNvSpPr txBox="1"/>
          <p:nvPr/>
        </p:nvSpPr>
        <p:spPr>
          <a:xfrm>
            <a:off x="789637" y="334488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40</a:t>
            </a:r>
          </a:p>
        </p:txBody>
      </p:sp>
      <p:sp>
        <p:nvSpPr>
          <p:cNvPr id="58" name="Textfeld 57">
            <a:extLst>
              <a:ext uri="{FF2B5EF4-FFF2-40B4-BE49-F238E27FC236}">
                <a16:creationId xmlns:a16="http://schemas.microsoft.com/office/drawing/2014/main" id="{FF4DAF31-CFF4-4FAE-B925-59B64F1390BB}"/>
              </a:ext>
            </a:extLst>
          </p:cNvPr>
          <p:cNvSpPr txBox="1"/>
          <p:nvPr/>
        </p:nvSpPr>
        <p:spPr>
          <a:xfrm>
            <a:off x="789637" y="360874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30</a:t>
            </a:r>
          </a:p>
        </p:txBody>
      </p:sp>
      <p:sp>
        <p:nvSpPr>
          <p:cNvPr id="59" name="Textfeld 58">
            <a:extLst>
              <a:ext uri="{FF2B5EF4-FFF2-40B4-BE49-F238E27FC236}">
                <a16:creationId xmlns:a16="http://schemas.microsoft.com/office/drawing/2014/main" id="{94162F9C-34C8-44D0-9ABD-31F9E8CAE9B2}"/>
              </a:ext>
            </a:extLst>
          </p:cNvPr>
          <p:cNvSpPr txBox="1"/>
          <p:nvPr/>
        </p:nvSpPr>
        <p:spPr>
          <a:xfrm>
            <a:off x="789637" y="3880228"/>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20</a:t>
            </a:r>
          </a:p>
        </p:txBody>
      </p:sp>
      <p:sp>
        <p:nvSpPr>
          <p:cNvPr id="60" name="Textfeld 59">
            <a:extLst>
              <a:ext uri="{FF2B5EF4-FFF2-40B4-BE49-F238E27FC236}">
                <a16:creationId xmlns:a16="http://schemas.microsoft.com/office/drawing/2014/main" id="{EDD7E35B-CE0B-4730-A58D-CD50DBE72E19}"/>
              </a:ext>
            </a:extLst>
          </p:cNvPr>
          <p:cNvSpPr txBox="1"/>
          <p:nvPr/>
        </p:nvSpPr>
        <p:spPr>
          <a:xfrm>
            <a:off x="789637" y="413646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10</a:t>
            </a:r>
          </a:p>
        </p:txBody>
      </p:sp>
      <p:sp>
        <p:nvSpPr>
          <p:cNvPr id="61" name="Textfeld 60">
            <a:extLst>
              <a:ext uri="{FF2B5EF4-FFF2-40B4-BE49-F238E27FC236}">
                <a16:creationId xmlns:a16="http://schemas.microsoft.com/office/drawing/2014/main" id="{411FCC1B-A0E4-4895-9E5E-D4C0B05D4DFF}"/>
              </a:ext>
            </a:extLst>
          </p:cNvPr>
          <p:cNvSpPr txBox="1"/>
          <p:nvPr/>
        </p:nvSpPr>
        <p:spPr>
          <a:xfrm>
            <a:off x="839871" y="4386832"/>
            <a:ext cx="265415" cy="221214"/>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0</a:t>
            </a:r>
          </a:p>
        </p:txBody>
      </p:sp>
      <p:sp>
        <p:nvSpPr>
          <p:cNvPr id="62" name="Textfeld 61">
            <a:extLst>
              <a:ext uri="{FF2B5EF4-FFF2-40B4-BE49-F238E27FC236}">
                <a16:creationId xmlns:a16="http://schemas.microsoft.com/office/drawing/2014/main" id="{3234D8CA-0721-40C9-93E1-276E449104FE}"/>
              </a:ext>
            </a:extLst>
          </p:cNvPr>
          <p:cNvSpPr txBox="1"/>
          <p:nvPr/>
        </p:nvSpPr>
        <p:spPr>
          <a:xfrm>
            <a:off x="902648"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60</a:t>
            </a:r>
          </a:p>
        </p:txBody>
      </p:sp>
      <p:sp>
        <p:nvSpPr>
          <p:cNvPr id="63" name="Textfeld 62">
            <a:extLst>
              <a:ext uri="{FF2B5EF4-FFF2-40B4-BE49-F238E27FC236}">
                <a16:creationId xmlns:a16="http://schemas.microsoft.com/office/drawing/2014/main" id="{32A1D4C4-71A9-411E-94D7-9317C68D8E3B}"/>
              </a:ext>
            </a:extLst>
          </p:cNvPr>
          <p:cNvSpPr txBox="1"/>
          <p:nvPr/>
        </p:nvSpPr>
        <p:spPr>
          <a:xfrm>
            <a:off x="1455723"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65</a:t>
            </a:r>
          </a:p>
        </p:txBody>
      </p:sp>
      <p:sp>
        <p:nvSpPr>
          <p:cNvPr id="64" name="Textfeld 63">
            <a:extLst>
              <a:ext uri="{FF2B5EF4-FFF2-40B4-BE49-F238E27FC236}">
                <a16:creationId xmlns:a16="http://schemas.microsoft.com/office/drawing/2014/main" id="{CA4634B4-8088-4654-B501-78A79A030CAF}"/>
              </a:ext>
            </a:extLst>
          </p:cNvPr>
          <p:cNvSpPr txBox="1"/>
          <p:nvPr/>
        </p:nvSpPr>
        <p:spPr>
          <a:xfrm>
            <a:off x="1989777"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70</a:t>
            </a:r>
          </a:p>
        </p:txBody>
      </p:sp>
      <p:sp>
        <p:nvSpPr>
          <p:cNvPr id="65" name="Textfeld 64">
            <a:extLst>
              <a:ext uri="{FF2B5EF4-FFF2-40B4-BE49-F238E27FC236}">
                <a16:creationId xmlns:a16="http://schemas.microsoft.com/office/drawing/2014/main" id="{B8425E82-5FAC-47FD-B853-AD20AE0F0C26}"/>
              </a:ext>
            </a:extLst>
          </p:cNvPr>
          <p:cNvSpPr txBox="1"/>
          <p:nvPr/>
        </p:nvSpPr>
        <p:spPr>
          <a:xfrm>
            <a:off x="2523832"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75</a:t>
            </a:r>
          </a:p>
        </p:txBody>
      </p:sp>
      <p:sp>
        <p:nvSpPr>
          <p:cNvPr id="66" name="Textfeld 65">
            <a:extLst>
              <a:ext uri="{FF2B5EF4-FFF2-40B4-BE49-F238E27FC236}">
                <a16:creationId xmlns:a16="http://schemas.microsoft.com/office/drawing/2014/main" id="{599200F9-12C8-4852-B1EA-DC57CDF0DB48}"/>
              </a:ext>
            </a:extLst>
          </p:cNvPr>
          <p:cNvSpPr txBox="1"/>
          <p:nvPr/>
        </p:nvSpPr>
        <p:spPr>
          <a:xfrm>
            <a:off x="3073149"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80</a:t>
            </a:r>
          </a:p>
        </p:txBody>
      </p:sp>
      <p:sp>
        <p:nvSpPr>
          <p:cNvPr id="67" name="Textfeld 66">
            <a:extLst>
              <a:ext uri="{FF2B5EF4-FFF2-40B4-BE49-F238E27FC236}">
                <a16:creationId xmlns:a16="http://schemas.microsoft.com/office/drawing/2014/main" id="{92490D8F-26D4-42A3-B789-6E7C31951A07}"/>
              </a:ext>
            </a:extLst>
          </p:cNvPr>
          <p:cNvSpPr txBox="1"/>
          <p:nvPr/>
        </p:nvSpPr>
        <p:spPr>
          <a:xfrm>
            <a:off x="3628917"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85</a:t>
            </a:r>
          </a:p>
        </p:txBody>
      </p:sp>
      <p:sp>
        <p:nvSpPr>
          <p:cNvPr id="91" name="Textfeld 52">
            <a:extLst>
              <a:ext uri="{FF2B5EF4-FFF2-40B4-BE49-F238E27FC236}">
                <a16:creationId xmlns:a16="http://schemas.microsoft.com/office/drawing/2014/main" id="{0EBBFBB0-F0A1-4459-9DC1-0DF5AE6835D9}"/>
              </a:ext>
            </a:extLst>
          </p:cNvPr>
          <p:cNvSpPr txBox="1"/>
          <p:nvPr/>
        </p:nvSpPr>
        <p:spPr>
          <a:xfrm>
            <a:off x="7346237" y="3559250"/>
            <a:ext cx="1207461" cy="232821"/>
          </a:xfrm>
          <a:prstGeom prst="rect">
            <a:avLst/>
          </a:prstGeom>
          <a:noFill/>
          <a:ln>
            <a:noFill/>
          </a:ln>
        </p:spPr>
        <p:txBody>
          <a:bodyPr wrap="square" rtlCol="0">
            <a:spAutoFit/>
          </a:bodyPr>
          <a:lstStyle/>
          <a:p>
            <a:r>
              <a:rPr lang="de-DE" sz="900" b="1" dirty="0">
                <a:solidFill>
                  <a:schemeClr val="accent1"/>
                </a:solidFill>
                <a:cs typeface="Arial" panose="020B0604020202020204" pitchFamily="34" charset="0"/>
              </a:rPr>
              <a:t>FORXIGA</a:t>
            </a:r>
          </a:p>
        </p:txBody>
      </p:sp>
      <p:sp>
        <p:nvSpPr>
          <p:cNvPr id="2" name="Rechteck 1">
            <a:extLst>
              <a:ext uri="{FF2B5EF4-FFF2-40B4-BE49-F238E27FC236}">
                <a16:creationId xmlns:a16="http://schemas.microsoft.com/office/drawing/2014/main" id="{DDF11396-567F-9B38-1427-CD651DD72BB1}"/>
              </a:ext>
            </a:extLst>
          </p:cNvPr>
          <p:cNvSpPr/>
          <p:nvPr/>
        </p:nvSpPr>
        <p:spPr>
          <a:xfrm>
            <a:off x="395536" y="5108295"/>
            <a:ext cx="8381080" cy="432000"/>
          </a:xfrm>
          <a:prstGeom prst="rect">
            <a:avLst/>
          </a:prstGeom>
          <a:solidFill>
            <a:srgbClr val="40F927"/>
          </a:solidFill>
          <a:ln>
            <a:solidFill>
              <a:schemeClr val="tx1"/>
            </a:solidFill>
          </a:ln>
        </p:spPr>
        <p:txBody>
          <a:bodyPr wrap="square" anchor="ctr">
            <a:noAutofit/>
          </a:bodyPr>
          <a:lstStyle/>
          <a:p>
            <a:pPr algn="ctr" defTabSz="685800" fontAlgn="auto">
              <a:lnSpc>
                <a:spcPct val="100000"/>
              </a:lnSpc>
              <a:spcBef>
                <a:spcPts val="0"/>
              </a:spcBef>
              <a:spcAft>
                <a:spcPts val="0"/>
              </a:spcAft>
              <a:defRPr/>
            </a:pPr>
            <a:r>
              <a:rPr lang="de-DE" sz="1400" b="1" dirty="0">
                <a:latin typeface="Arial"/>
              </a:rPr>
              <a:t>Je früher die Therapie mit FORXIGA eingeleitet wird, desto größer der Benefit für </a:t>
            </a:r>
            <a:r>
              <a:rPr lang="de-DE" sz="1400" b="1" dirty="0" err="1">
                <a:latin typeface="Arial"/>
              </a:rPr>
              <a:t>Patient:innen</a:t>
            </a:r>
            <a:endParaRPr lang="de-DE" sz="1400" b="1" dirty="0">
              <a:latin typeface="Arial"/>
            </a:endParaRPr>
          </a:p>
        </p:txBody>
      </p:sp>
      <p:sp>
        <p:nvSpPr>
          <p:cNvPr id="3" name="Textfeld 2">
            <a:extLst>
              <a:ext uri="{FF2B5EF4-FFF2-40B4-BE49-F238E27FC236}">
                <a16:creationId xmlns:a16="http://schemas.microsoft.com/office/drawing/2014/main" id="{69D17F62-A4B2-F6DE-4B43-031232E1BB23}"/>
              </a:ext>
            </a:extLst>
          </p:cNvPr>
          <p:cNvSpPr txBox="1"/>
          <p:nvPr/>
        </p:nvSpPr>
        <p:spPr>
          <a:xfrm>
            <a:off x="2994961" y="1613074"/>
            <a:ext cx="2509020" cy="310919"/>
          </a:xfrm>
          <a:prstGeom prst="rect">
            <a:avLst/>
          </a:prstGeom>
          <a:noFill/>
        </p:spPr>
        <p:txBody>
          <a:bodyPr wrap="none" rtlCol="0">
            <a:spAutoFit/>
          </a:bodyPr>
          <a:lstStyle/>
          <a:p>
            <a:r>
              <a:rPr lang="de-DE" sz="1400" b="1" dirty="0">
                <a:cs typeface="Arial" panose="020B0604020202020204" pitchFamily="34" charset="0"/>
              </a:rPr>
              <a:t>Hypothetische Berechnung</a:t>
            </a:r>
          </a:p>
        </p:txBody>
      </p:sp>
    </p:spTree>
    <p:extLst>
      <p:ext uri="{BB962C8B-B14F-4D97-AF65-F5344CB8AC3E}">
        <p14:creationId xmlns:p14="http://schemas.microsoft.com/office/powerpoint/2010/main" val="317936516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a:r>
              <a:rPr lang="de-DE" sz="2100" b="1" dirty="0" err="1">
                <a:solidFill>
                  <a:schemeClr val="bg1">
                    <a:lumMod val="95000"/>
                  </a:schemeClr>
                </a:solidFill>
                <a:latin typeface="Times New Roman" panose="02020603050405020304" pitchFamily="18" charset="0"/>
                <a:cs typeface="Times New Roman" panose="02020603050405020304" pitchFamily="18" charset="0"/>
              </a:rPr>
              <a:t>Estimated</a:t>
            </a:r>
            <a:r>
              <a:rPr lang="de-DE" sz="2100" b="1" dirty="0">
                <a:solidFill>
                  <a:schemeClr val="bg1">
                    <a:lumMod val="95000"/>
                  </a:schemeClr>
                </a:solidFill>
                <a:latin typeface="Times New Roman" panose="02020603050405020304" pitchFamily="18" charset="0"/>
                <a:cs typeface="Times New Roman" panose="02020603050405020304" pitchFamily="18" charset="0"/>
              </a:rPr>
              <a:t> Lifetime Benefit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of</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Combined</a:t>
            </a:r>
            <a:r>
              <a:rPr lang="de-DE" sz="2100" b="1" dirty="0">
                <a:solidFill>
                  <a:schemeClr val="bg1">
                    <a:lumMod val="95000"/>
                  </a:schemeClr>
                </a:solidFill>
                <a:latin typeface="Times New Roman" panose="02020603050405020304" pitchFamily="18" charset="0"/>
                <a:cs typeface="Times New Roman" panose="02020603050405020304" pitchFamily="18" charset="0"/>
              </a:rPr>
              <a:t> RAAS and SGLT2 Inhibitor Therapy in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Patients</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with</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Albuminuric</a:t>
            </a:r>
            <a:r>
              <a:rPr lang="de-DE" sz="2100" b="1" dirty="0">
                <a:solidFill>
                  <a:schemeClr val="bg1">
                    <a:lumMod val="95000"/>
                  </a:schemeClr>
                </a:solidFill>
                <a:latin typeface="Times New Roman" panose="02020603050405020304" pitchFamily="18" charset="0"/>
                <a:cs typeface="Times New Roman" panose="02020603050405020304" pitchFamily="18" charset="0"/>
              </a:rPr>
              <a:t> CKD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without</a:t>
            </a:r>
            <a:r>
              <a:rPr lang="de-DE" sz="2100" b="1" dirty="0">
                <a:solidFill>
                  <a:schemeClr val="bg1">
                    <a:lumMod val="95000"/>
                  </a:schemeClr>
                </a:solidFill>
                <a:latin typeface="Times New Roman" panose="02020603050405020304" pitchFamily="18" charset="0"/>
                <a:cs typeface="Times New Roman" panose="02020603050405020304" pitchFamily="18" charset="0"/>
              </a:rPr>
              <a:t> Diabetes</a:t>
            </a:r>
          </a:p>
        </p:txBody>
      </p:sp>
      <p:sp>
        <p:nvSpPr>
          <p:cNvPr id="5" name="Rectangle 2"/>
          <p:cNvSpPr>
            <a:spLocks noChangeArrowheads="1"/>
          </p:cNvSpPr>
          <p:nvPr/>
        </p:nvSpPr>
        <p:spPr bwMode="auto">
          <a:xfrm>
            <a:off x="3707904" y="6309320"/>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VART et al. </a:t>
            </a:r>
          </a:p>
          <a:p>
            <a:pPr algn="r"/>
            <a:r>
              <a:rPr lang="de-DE" sz="1200" i="1" dirty="0">
                <a:solidFill>
                  <a:srgbClr val="00799B"/>
                </a:solidFill>
                <a:latin typeface="Arial" charset="0"/>
                <a:ea typeface="ＭＳ Ｐゴシック" pitchFamily="28" charset="-128"/>
              </a:rPr>
              <a:t>CJASN </a:t>
            </a:r>
            <a:r>
              <a:rPr lang="de-DE" sz="1200" i="1" dirty="0">
                <a:solidFill>
                  <a:srgbClr val="00799B"/>
                </a:solidFill>
                <a:latin typeface="Arial" charset="0"/>
                <a:ea typeface="ＭＳ Ｐゴシック" pitchFamily="28" charset="-128"/>
                <a:hlinkClick r:id="rId3">
                  <a:extLst>
                    <a:ext uri="{A12FA001-AC4F-418D-AE19-62706E023703}">
                      <ahyp:hlinkClr xmlns:ahyp="http://schemas.microsoft.com/office/drawing/2018/hyperlinkcolor" val="tx"/>
                    </a:ext>
                  </a:extLst>
                </a:hlinkClick>
              </a:rPr>
              <a:t>17(12):p 1754-1762, December 2022.</a:t>
            </a:r>
            <a:endParaRPr lang="de-DE" sz="1200" i="1" dirty="0">
              <a:solidFill>
                <a:srgbClr val="00799B"/>
              </a:solidFill>
              <a:latin typeface="Arial" charset="0"/>
              <a:ea typeface="ＭＳ Ｐゴシック" pitchFamily="28" charset="-128"/>
            </a:endParaRPr>
          </a:p>
        </p:txBody>
      </p:sp>
      <p:pic>
        <p:nvPicPr>
          <p:cNvPr id="5122" name="Picture 2">
            <a:extLst>
              <a:ext uri="{FF2B5EF4-FFF2-40B4-BE49-F238E27FC236}">
                <a16:creationId xmlns:a16="http://schemas.microsoft.com/office/drawing/2014/main" id="{C84C3A19-75FE-8A92-7D5F-2DFBB8520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89"/>
          <a:stretch/>
        </p:blipFill>
        <p:spPr bwMode="auto">
          <a:xfrm>
            <a:off x="-33549" y="1862649"/>
            <a:ext cx="8242677" cy="39203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A698FAF-043A-DF0E-E745-32274E789D3A}"/>
              </a:ext>
            </a:extLst>
          </p:cNvPr>
          <p:cNvSpPr>
            <a:spLocks noGrp="1"/>
          </p:cNvSpPr>
          <p:nvPr>
            <p:ph type="title"/>
          </p:nvPr>
        </p:nvSpPr>
        <p:spPr/>
        <p:txBody>
          <a:bodyPr/>
          <a:lstStyle/>
          <a:p>
            <a:r>
              <a:rPr lang="de-DE" dirty="0">
                <a:highlight>
                  <a:srgbClr val="00FF00"/>
                </a:highlight>
              </a:rPr>
              <a:t>RAAS – Blockade und SGLT2- Inhibitor</a:t>
            </a:r>
          </a:p>
        </p:txBody>
      </p:sp>
    </p:spTree>
    <p:extLst>
      <p:ext uri="{BB962C8B-B14F-4D97-AF65-F5344CB8AC3E}">
        <p14:creationId xmlns:p14="http://schemas.microsoft.com/office/powerpoint/2010/main" val="18352297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700202-4FF8-F058-0277-4BF30B89F0B8}"/>
              </a:ext>
            </a:extLst>
          </p:cNvPr>
          <p:cNvSpPr>
            <a:spLocks noGrp="1"/>
          </p:cNvSpPr>
          <p:nvPr>
            <p:ph type="title"/>
          </p:nvPr>
        </p:nvSpPr>
        <p:spPr/>
        <p:txBody>
          <a:bodyPr/>
          <a:lstStyle/>
          <a:p>
            <a:r>
              <a:rPr lang="de-de" dirty="0"/>
              <a:t>Was ist CKD?</a:t>
            </a:r>
            <a:endParaRPr lang="de-DE" dirty="0"/>
          </a:p>
        </p:txBody>
      </p:sp>
      <p:sp>
        <p:nvSpPr>
          <p:cNvPr id="5" name="Text Placeholder 4">
            <a:extLst>
              <a:ext uri="{FF2B5EF4-FFF2-40B4-BE49-F238E27FC236}">
                <a16:creationId xmlns:a16="http://schemas.microsoft.com/office/drawing/2014/main" id="{52B6780A-8568-AD46-B4FE-1B6F28B6DD90}"/>
              </a:ext>
            </a:extLst>
          </p:cNvPr>
          <p:cNvSpPr>
            <a:spLocks noGrp="1"/>
          </p:cNvSpPr>
          <p:nvPr>
            <p:ph type="body" sz="quarter" idx="4294967295"/>
          </p:nvPr>
        </p:nvSpPr>
        <p:spPr>
          <a:xfrm>
            <a:off x="497319" y="6494828"/>
            <a:ext cx="7138988" cy="390556"/>
          </a:xfrm>
        </p:spPr>
        <p:txBody>
          <a:bodyPr wrap="square">
            <a:spAutoFit/>
          </a:bodyPr>
          <a:lstStyle/>
          <a:p>
            <a:pPr algn="r">
              <a:lnSpc>
                <a:spcPct val="110000"/>
              </a:lnSpc>
              <a:spcBef>
                <a:spcPct val="30000"/>
              </a:spcBef>
            </a:pPr>
            <a:r>
              <a:rPr lang="de-de" sz="1200" dirty="0">
                <a:solidFill>
                  <a:schemeClr val="accent1"/>
                </a:solidFill>
                <a:latin typeface="+mj-lt"/>
              </a:rPr>
              <a:t>1. Kidney Disease: (Nierenerkrankung:) Improving Global Outcomes (KDIGO). Kidney Int Suppl 2013; 3:1–150. 2. </a:t>
            </a:r>
            <a:r>
              <a:rPr lang="de-de" sz="1200" dirty="0" err="1">
                <a:solidFill>
                  <a:schemeClr val="accent1"/>
                </a:solidFill>
                <a:latin typeface="+mj-lt"/>
              </a:rPr>
              <a:t>Levey</a:t>
            </a:r>
            <a:r>
              <a:rPr lang="de-de" sz="1200" dirty="0">
                <a:solidFill>
                  <a:schemeClr val="accent1"/>
                </a:solidFill>
                <a:latin typeface="+mj-lt"/>
              </a:rPr>
              <a:t> AS et al. JAMA 2015; 313:837–846.</a:t>
            </a:r>
          </a:p>
        </p:txBody>
      </p:sp>
      <p:graphicFrame>
        <p:nvGraphicFramePr>
          <p:cNvPr id="8" name="Table 3">
            <a:extLst>
              <a:ext uri="{FF2B5EF4-FFF2-40B4-BE49-F238E27FC236}">
                <a16:creationId xmlns:a16="http://schemas.microsoft.com/office/drawing/2014/main" id="{561DF173-B44F-44B7-89B1-ED15CA426E5F}"/>
              </a:ext>
            </a:extLst>
          </p:cNvPr>
          <p:cNvGraphicFramePr>
            <a:graphicFrameLocks noGrp="1"/>
          </p:cNvGraphicFramePr>
          <p:nvPr>
            <p:extLst>
              <p:ext uri="{D42A27DB-BD31-4B8C-83A1-F6EECF244321}">
                <p14:modId xmlns:p14="http://schemas.microsoft.com/office/powerpoint/2010/main" val="2285696026"/>
              </p:ext>
            </p:extLst>
          </p:nvPr>
        </p:nvGraphicFramePr>
        <p:xfrm>
          <a:off x="944008" y="1706201"/>
          <a:ext cx="7890520" cy="3234967"/>
        </p:xfrm>
        <a:graphic>
          <a:graphicData uri="http://schemas.openxmlformats.org/drawingml/2006/table">
            <a:tbl>
              <a:tblPr firstRow="1" bandRow="1">
                <a:tableStyleId>{93296810-A885-4BE3-A3E7-6D5BEEA58F35}</a:tableStyleId>
              </a:tblPr>
              <a:tblGrid>
                <a:gridCol w="7890520">
                  <a:extLst>
                    <a:ext uri="{9D8B030D-6E8A-4147-A177-3AD203B41FA5}">
                      <a16:colId xmlns:a16="http://schemas.microsoft.com/office/drawing/2014/main" val="3664979384"/>
                    </a:ext>
                  </a:extLst>
                </a:gridCol>
              </a:tblGrid>
              <a:tr h="707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2"/>
                          </a:solidFill>
                          <a:latin typeface="Arial" panose="020B0604020202020204" pitchFamily="34" charset="0"/>
                          <a:cs typeface="Arial" panose="020B0604020202020204" pitchFamily="34" charset="0"/>
                        </a:rPr>
                        <a:t>CKD ist eine chronische Erkrankung, deren derzeitige Therapien darauf abzielen, die Progression zu verlangsamen und die Komplikationen der CKD zu beherrschen</a:t>
                      </a:r>
                      <a:r>
                        <a:rPr lang="de-de" sz="1400" b="0" baseline="30000">
                          <a:solidFill>
                            <a:schemeClr val="tx2"/>
                          </a:solidFill>
                          <a:latin typeface="Arial" panose="020B0604020202020204" pitchFamily="34" charset="0"/>
                          <a:cs typeface="Arial" panose="020B0604020202020204" pitchFamily="34" charset="0"/>
                        </a:rPr>
                        <a:t>1</a:t>
                      </a:r>
                    </a:p>
                  </a:txBody>
                  <a:tcPr marR="0" anchor="ctr">
                    <a:lnT w="19050" cap="flat" cmpd="sng" algn="ctr">
                      <a:solidFill>
                        <a:schemeClr val="accent6"/>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96480127"/>
                  </a:ext>
                </a:extLst>
              </a:tr>
              <a:tr h="606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2"/>
                          </a:solidFill>
                          <a:latin typeface="Arial" panose="020B0604020202020204" pitchFamily="34" charset="0"/>
                          <a:cs typeface="Arial" panose="020B0604020202020204" pitchFamily="34" charset="0"/>
                        </a:rPr>
                        <a:t>CKD ist definiert als Anomalien der Nierenstruktur oder -funktion, die seit mehr als 3 Monaten bestehen und Auswirkungen auf die Gesundheit haben</a:t>
                      </a:r>
                      <a:r>
                        <a:rPr lang="de-de" sz="1400" b="0" baseline="30000">
                          <a:solidFill>
                            <a:schemeClr val="tx2"/>
                          </a:solidFill>
                          <a:latin typeface="Arial" panose="020B0604020202020204" pitchFamily="34" charset="0"/>
                          <a:cs typeface="Arial" panose="020B0604020202020204" pitchFamily="34" charset="0"/>
                        </a:rPr>
                        <a:t>1</a:t>
                      </a:r>
                    </a:p>
                  </a:txBody>
                  <a:tcPr marR="0" anchor="ct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950068442"/>
                  </a:ext>
                </a:extLst>
              </a:tr>
              <a:tr h="707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2"/>
                          </a:solidFill>
                          <a:latin typeface="Arial" panose="020B0604020202020204" pitchFamily="34" charset="0"/>
                          <a:cs typeface="Arial" panose="020B0604020202020204" pitchFamily="34" charset="0"/>
                        </a:rPr>
                        <a:t>Die Stadieneinteilung der CKD erfolgt anhand der Ursache, der GFR und der Albuminurie</a:t>
                      </a:r>
                      <a:r>
                        <a:rPr lang="de-de" sz="1400" b="0" baseline="30000">
                          <a:solidFill>
                            <a:schemeClr val="tx2"/>
                          </a:solidFill>
                          <a:latin typeface="Arial" panose="020B0604020202020204" pitchFamily="34" charset="0"/>
                          <a:cs typeface="Arial" panose="020B0604020202020204" pitchFamily="34" charset="0"/>
                        </a:rPr>
                        <a:t>1</a:t>
                      </a:r>
                    </a:p>
                  </a:txBody>
                  <a:tcPr marR="0" anchor="ct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8098145"/>
                  </a:ext>
                </a:extLst>
              </a:tr>
              <a:tr h="606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2"/>
                          </a:solidFill>
                          <a:latin typeface="Arial" panose="020B0604020202020204" pitchFamily="34" charset="0"/>
                          <a:cs typeface="Arial" panose="020B0604020202020204" pitchFamily="34" charset="0"/>
                        </a:rPr>
                        <a:t>Die GFR ist der Hauptparameter für die Nierenfunktion, wobei die </a:t>
                      </a:r>
                      <a:r>
                        <a:rPr lang="de-de" sz="1400" b="0" dirty="0" err="1">
                          <a:solidFill>
                            <a:schemeClr val="tx2"/>
                          </a:solidFill>
                          <a:latin typeface="Arial" panose="020B0604020202020204" pitchFamily="34" charset="0"/>
                          <a:cs typeface="Arial" panose="020B0604020202020204" pitchFamily="34" charset="0"/>
                        </a:rPr>
                        <a:t>eGFR</a:t>
                      </a:r>
                      <a:r>
                        <a:rPr lang="de-de" sz="1400" b="0" dirty="0">
                          <a:solidFill>
                            <a:schemeClr val="tx2"/>
                          </a:solidFill>
                          <a:latin typeface="Arial" panose="020B0604020202020204" pitchFamily="34" charset="0"/>
                          <a:cs typeface="Arial" panose="020B0604020202020204" pitchFamily="34" charset="0"/>
                        </a:rPr>
                        <a:t> anhand der </a:t>
                      </a:r>
                      <a:r>
                        <a:rPr lang="de-de" sz="1400" b="0" dirty="0" err="1">
                          <a:solidFill>
                            <a:schemeClr val="tx2"/>
                          </a:solidFill>
                          <a:latin typeface="Arial" panose="020B0604020202020204" pitchFamily="34" charset="0"/>
                          <a:cs typeface="Arial" panose="020B0604020202020204" pitchFamily="34" charset="0"/>
                        </a:rPr>
                        <a:t>Serumkreatininwerte</a:t>
                      </a:r>
                      <a:r>
                        <a:rPr lang="de-de" sz="1400" b="0" dirty="0">
                          <a:solidFill>
                            <a:schemeClr val="tx2"/>
                          </a:solidFill>
                          <a:latin typeface="Arial" panose="020B0604020202020204" pitchFamily="34" charset="0"/>
                          <a:cs typeface="Arial" panose="020B0604020202020204" pitchFamily="34" charset="0"/>
                        </a:rPr>
                        <a:t> abgeschätzt wird</a:t>
                      </a:r>
                      <a:r>
                        <a:rPr lang="de-de" sz="1400" b="0" baseline="30000" dirty="0">
                          <a:solidFill>
                            <a:schemeClr val="tx2"/>
                          </a:solidFill>
                          <a:latin typeface="Arial" panose="020B0604020202020204" pitchFamily="34" charset="0"/>
                          <a:cs typeface="Arial" panose="020B0604020202020204" pitchFamily="34" charset="0"/>
                        </a:rPr>
                        <a:t>2</a:t>
                      </a:r>
                    </a:p>
                  </a:txBody>
                  <a:tcPr marR="0" anchor="ct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73695718"/>
                  </a:ext>
                </a:extLst>
              </a:tr>
              <a:tr h="606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2"/>
                          </a:solidFill>
                          <a:latin typeface="Arial" panose="020B0604020202020204" pitchFamily="34" charset="0"/>
                          <a:cs typeface="Arial" panose="020B0604020202020204" pitchFamily="34" charset="0"/>
                        </a:rPr>
                        <a:t>Eine GFR &lt;60 ml/min/1,73 m</a:t>
                      </a:r>
                      <a:r>
                        <a:rPr lang="de-de" sz="1400" b="0" baseline="30000" dirty="0">
                          <a:solidFill>
                            <a:schemeClr val="tx2"/>
                          </a:solidFill>
                          <a:latin typeface="Arial" panose="020B0604020202020204" pitchFamily="34" charset="0"/>
                          <a:cs typeface="Arial" panose="020B0604020202020204" pitchFamily="34" charset="0"/>
                        </a:rPr>
                        <a:t>2</a:t>
                      </a:r>
                      <a:r>
                        <a:rPr lang="de-de" sz="1400" b="0" dirty="0">
                          <a:solidFill>
                            <a:schemeClr val="tx2"/>
                          </a:solidFill>
                          <a:latin typeface="Arial" panose="020B0604020202020204" pitchFamily="34" charset="0"/>
                          <a:cs typeface="Arial" panose="020B0604020202020204" pitchFamily="34" charset="0"/>
                        </a:rPr>
                        <a:t> für mehr als 3 Monate deutet auf CKD hin</a:t>
                      </a:r>
                      <a:r>
                        <a:rPr lang="de-de" sz="1400" b="0" baseline="30000" dirty="0">
                          <a:solidFill>
                            <a:schemeClr val="tx2"/>
                          </a:solidFill>
                          <a:latin typeface="Arial" panose="020B0604020202020204" pitchFamily="34" charset="0"/>
                          <a:cs typeface="Arial" panose="020B0604020202020204" pitchFamily="34" charset="0"/>
                        </a:rPr>
                        <a:t>1</a:t>
                      </a:r>
                    </a:p>
                  </a:txBody>
                  <a:tcPr marR="0" anchor="ctr">
                    <a:lnT w="9525" cap="flat" cmpd="sng" algn="ctr">
                      <a:solidFill>
                        <a:schemeClr val="accent3"/>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14954502"/>
                  </a:ext>
                </a:extLst>
              </a:tr>
            </a:tbl>
          </a:graphicData>
        </a:graphic>
      </p:graphicFrame>
      <p:grpSp>
        <p:nvGrpSpPr>
          <p:cNvPr id="52" name="Group 51">
            <a:extLst>
              <a:ext uri="{FF2B5EF4-FFF2-40B4-BE49-F238E27FC236}">
                <a16:creationId xmlns:a16="http://schemas.microsoft.com/office/drawing/2014/main" id="{B1D6D9B3-F97A-4637-A8C1-D52726E7E9FB}"/>
              </a:ext>
            </a:extLst>
          </p:cNvPr>
          <p:cNvGrpSpPr/>
          <p:nvPr/>
        </p:nvGrpSpPr>
        <p:grpSpPr>
          <a:xfrm>
            <a:off x="371105" y="4450984"/>
            <a:ext cx="347535" cy="429379"/>
            <a:chOff x="10526747" y="4981574"/>
            <a:chExt cx="486537" cy="547401"/>
          </a:xfrm>
        </p:grpSpPr>
        <p:sp>
          <p:nvSpPr>
            <p:cNvPr id="17" name="Freeform: Shape 16">
              <a:extLst>
                <a:ext uri="{FF2B5EF4-FFF2-40B4-BE49-F238E27FC236}">
                  <a16:creationId xmlns:a16="http://schemas.microsoft.com/office/drawing/2014/main" id="{403FFE8A-0A32-42AD-BF32-DE929BF621CD}"/>
                </a:ext>
              </a:extLst>
            </p:cNvPr>
            <p:cNvSpPr/>
            <p:nvPr/>
          </p:nvSpPr>
          <p:spPr>
            <a:xfrm>
              <a:off x="10542558" y="5209126"/>
              <a:ext cx="450532" cy="31527"/>
            </a:xfrm>
            <a:custGeom>
              <a:avLst/>
              <a:gdLst>
                <a:gd name="connsiteX0" fmla="*/ 0 w 450532"/>
                <a:gd name="connsiteY0" fmla="*/ 0 h 31527"/>
                <a:gd name="connsiteX1" fmla="*/ 450533 w 450532"/>
                <a:gd name="connsiteY1" fmla="*/ 0 h 31527"/>
                <a:gd name="connsiteX2" fmla="*/ 450533 w 450532"/>
                <a:gd name="connsiteY2" fmla="*/ 31528 h 31527"/>
                <a:gd name="connsiteX3" fmla="*/ 0 w 450532"/>
                <a:gd name="connsiteY3" fmla="*/ 31528 h 31527"/>
              </a:gdLst>
              <a:ahLst/>
              <a:cxnLst>
                <a:cxn ang="0">
                  <a:pos x="connsiteX0" y="connsiteY0"/>
                </a:cxn>
                <a:cxn ang="0">
                  <a:pos x="connsiteX1" y="connsiteY1"/>
                </a:cxn>
                <a:cxn ang="0">
                  <a:pos x="connsiteX2" y="connsiteY2"/>
                </a:cxn>
                <a:cxn ang="0">
                  <a:pos x="connsiteX3" y="connsiteY3"/>
                </a:cxn>
              </a:cxnLst>
              <a:rect l="l" t="t" r="r" b="b"/>
              <a:pathLst>
                <a:path w="450532" h="31527">
                  <a:moveTo>
                    <a:pt x="0" y="0"/>
                  </a:moveTo>
                  <a:lnTo>
                    <a:pt x="450533" y="0"/>
                  </a:lnTo>
                  <a:lnTo>
                    <a:pt x="450533" y="31528"/>
                  </a:lnTo>
                  <a:lnTo>
                    <a:pt x="0" y="31528"/>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18" name="Freeform: Shape 17">
              <a:extLst>
                <a:ext uri="{FF2B5EF4-FFF2-40B4-BE49-F238E27FC236}">
                  <a16:creationId xmlns:a16="http://schemas.microsoft.com/office/drawing/2014/main" id="{F1A1BFBC-3BC8-499C-B1EE-9548F3FEDE03}"/>
                </a:ext>
              </a:extLst>
            </p:cNvPr>
            <p:cNvSpPr/>
            <p:nvPr/>
          </p:nvSpPr>
          <p:spPr>
            <a:xfrm>
              <a:off x="10526747" y="5042438"/>
              <a:ext cx="486537" cy="486537"/>
            </a:xfrm>
            <a:custGeom>
              <a:avLst/>
              <a:gdLst>
                <a:gd name="connsiteX0" fmla="*/ 370904 w 486537"/>
                <a:gd name="connsiteY0" fmla="*/ 486537 h 486537"/>
                <a:gd name="connsiteX1" fmla="*/ 0 w 486537"/>
                <a:gd name="connsiteY1" fmla="*/ 486537 h 486537"/>
                <a:gd name="connsiteX2" fmla="*/ 0 w 486537"/>
                <a:gd name="connsiteY2" fmla="*/ 0 h 486537"/>
                <a:gd name="connsiteX3" fmla="*/ 486537 w 486537"/>
                <a:gd name="connsiteY3" fmla="*/ 0 h 486537"/>
                <a:gd name="connsiteX4" fmla="*/ 486537 w 486537"/>
                <a:gd name="connsiteY4" fmla="*/ 387382 h 486537"/>
                <a:gd name="connsiteX5" fmla="*/ 455009 w 486537"/>
                <a:gd name="connsiteY5" fmla="*/ 387382 h 486537"/>
                <a:gd name="connsiteX6" fmla="*/ 455009 w 486537"/>
                <a:gd name="connsiteY6" fmla="*/ 31528 h 486537"/>
                <a:gd name="connsiteX7" fmla="*/ 31528 w 486537"/>
                <a:gd name="connsiteY7" fmla="*/ 31528 h 486537"/>
                <a:gd name="connsiteX8" fmla="*/ 31528 w 486537"/>
                <a:gd name="connsiteY8" fmla="*/ 455009 h 486537"/>
                <a:gd name="connsiteX9" fmla="*/ 370904 w 486537"/>
                <a:gd name="connsiteY9" fmla="*/ 455009 h 48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537" h="486537">
                  <a:moveTo>
                    <a:pt x="370904" y="486537"/>
                  </a:moveTo>
                  <a:lnTo>
                    <a:pt x="0" y="486537"/>
                  </a:lnTo>
                  <a:lnTo>
                    <a:pt x="0" y="0"/>
                  </a:lnTo>
                  <a:lnTo>
                    <a:pt x="486537" y="0"/>
                  </a:lnTo>
                  <a:lnTo>
                    <a:pt x="486537" y="387382"/>
                  </a:lnTo>
                  <a:lnTo>
                    <a:pt x="455009" y="387382"/>
                  </a:lnTo>
                  <a:lnTo>
                    <a:pt x="455009" y="31528"/>
                  </a:lnTo>
                  <a:lnTo>
                    <a:pt x="31528" y="31528"/>
                  </a:lnTo>
                  <a:lnTo>
                    <a:pt x="31528" y="455009"/>
                  </a:lnTo>
                  <a:lnTo>
                    <a:pt x="370904" y="455009"/>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19" name="Freeform: Shape 18">
              <a:extLst>
                <a:ext uri="{FF2B5EF4-FFF2-40B4-BE49-F238E27FC236}">
                  <a16:creationId xmlns:a16="http://schemas.microsoft.com/office/drawing/2014/main" id="{39EDC243-156C-41E5-84FA-994AA47BA971}"/>
                </a:ext>
              </a:extLst>
            </p:cNvPr>
            <p:cNvSpPr/>
            <p:nvPr/>
          </p:nvSpPr>
          <p:spPr>
            <a:xfrm>
              <a:off x="10634855" y="4981574"/>
              <a:ext cx="31527" cy="153161"/>
            </a:xfrm>
            <a:custGeom>
              <a:avLst/>
              <a:gdLst>
                <a:gd name="connsiteX0" fmla="*/ 0 w 31527"/>
                <a:gd name="connsiteY0" fmla="*/ 0 h 153161"/>
                <a:gd name="connsiteX1" fmla="*/ 31528 w 31527"/>
                <a:gd name="connsiteY1" fmla="*/ 0 h 153161"/>
                <a:gd name="connsiteX2" fmla="*/ 31528 w 31527"/>
                <a:gd name="connsiteY2" fmla="*/ 153162 h 153161"/>
                <a:gd name="connsiteX3" fmla="*/ 0 w 31527"/>
                <a:gd name="connsiteY3" fmla="*/ 153162 h 153161"/>
              </a:gdLst>
              <a:ahLst/>
              <a:cxnLst>
                <a:cxn ang="0">
                  <a:pos x="connsiteX0" y="connsiteY0"/>
                </a:cxn>
                <a:cxn ang="0">
                  <a:pos x="connsiteX1" y="connsiteY1"/>
                </a:cxn>
                <a:cxn ang="0">
                  <a:pos x="connsiteX2" y="connsiteY2"/>
                </a:cxn>
                <a:cxn ang="0">
                  <a:pos x="connsiteX3" y="connsiteY3"/>
                </a:cxn>
              </a:cxnLst>
              <a:rect l="l" t="t" r="r" b="b"/>
              <a:pathLst>
                <a:path w="31527" h="153161">
                  <a:moveTo>
                    <a:pt x="0" y="0"/>
                  </a:moveTo>
                  <a:lnTo>
                    <a:pt x="31528" y="0"/>
                  </a:lnTo>
                  <a:lnTo>
                    <a:pt x="31528" y="153162"/>
                  </a:lnTo>
                  <a:lnTo>
                    <a:pt x="0" y="153162"/>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0" name="Freeform: Shape 19">
              <a:extLst>
                <a:ext uri="{FF2B5EF4-FFF2-40B4-BE49-F238E27FC236}">
                  <a16:creationId xmlns:a16="http://schemas.microsoft.com/office/drawing/2014/main" id="{FB7C886B-B48A-481E-BDC6-AA5E22B94454}"/>
                </a:ext>
              </a:extLst>
            </p:cNvPr>
            <p:cNvSpPr/>
            <p:nvPr/>
          </p:nvSpPr>
          <p:spPr>
            <a:xfrm>
              <a:off x="10864598" y="4983860"/>
              <a:ext cx="31527" cy="153161"/>
            </a:xfrm>
            <a:custGeom>
              <a:avLst/>
              <a:gdLst>
                <a:gd name="connsiteX0" fmla="*/ 0 w 31527"/>
                <a:gd name="connsiteY0" fmla="*/ 0 h 153161"/>
                <a:gd name="connsiteX1" fmla="*/ 31528 w 31527"/>
                <a:gd name="connsiteY1" fmla="*/ 0 h 153161"/>
                <a:gd name="connsiteX2" fmla="*/ 31528 w 31527"/>
                <a:gd name="connsiteY2" fmla="*/ 153162 h 153161"/>
                <a:gd name="connsiteX3" fmla="*/ 0 w 31527"/>
                <a:gd name="connsiteY3" fmla="*/ 153162 h 153161"/>
              </a:gdLst>
              <a:ahLst/>
              <a:cxnLst>
                <a:cxn ang="0">
                  <a:pos x="connsiteX0" y="connsiteY0"/>
                </a:cxn>
                <a:cxn ang="0">
                  <a:pos x="connsiteX1" y="connsiteY1"/>
                </a:cxn>
                <a:cxn ang="0">
                  <a:pos x="connsiteX2" y="connsiteY2"/>
                </a:cxn>
                <a:cxn ang="0">
                  <a:pos x="connsiteX3" y="connsiteY3"/>
                </a:cxn>
              </a:cxnLst>
              <a:rect l="l" t="t" r="r" b="b"/>
              <a:pathLst>
                <a:path w="31527" h="153161">
                  <a:moveTo>
                    <a:pt x="0" y="0"/>
                  </a:moveTo>
                  <a:lnTo>
                    <a:pt x="31528" y="0"/>
                  </a:lnTo>
                  <a:lnTo>
                    <a:pt x="31528" y="153162"/>
                  </a:lnTo>
                  <a:lnTo>
                    <a:pt x="0" y="153162"/>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grpSp>
        <p:nvGrpSpPr>
          <p:cNvPr id="51" name="Group 50">
            <a:extLst>
              <a:ext uri="{FF2B5EF4-FFF2-40B4-BE49-F238E27FC236}">
                <a16:creationId xmlns:a16="http://schemas.microsoft.com/office/drawing/2014/main" id="{276D1DF8-98D6-4D45-A397-C23023085D63}"/>
              </a:ext>
            </a:extLst>
          </p:cNvPr>
          <p:cNvGrpSpPr/>
          <p:nvPr/>
        </p:nvGrpSpPr>
        <p:grpSpPr>
          <a:xfrm>
            <a:off x="311264" y="3811089"/>
            <a:ext cx="355083" cy="331704"/>
            <a:chOff x="10512460" y="4323955"/>
            <a:chExt cx="513588" cy="479773"/>
          </a:xfrm>
        </p:grpSpPr>
        <p:sp>
          <p:nvSpPr>
            <p:cNvPr id="22" name="Freeform: Shape 21">
              <a:extLst>
                <a:ext uri="{FF2B5EF4-FFF2-40B4-BE49-F238E27FC236}">
                  <a16:creationId xmlns:a16="http://schemas.microsoft.com/office/drawing/2014/main" id="{976C34B7-DA9C-4AF6-BF1B-F57FEDB95F31}"/>
                </a:ext>
              </a:extLst>
            </p:cNvPr>
            <p:cNvSpPr/>
            <p:nvPr/>
          </p:nvSpPr>
          <p:spPr>
            <a:xfrm>
              <a:off x="10512460" y="4772201"/>
              <a:ext cx="513588" cy="31527"/>
            </a:xfrm>
            <a:custGeom>
              <a:avLst/>
              <a:gdLst>
                <a:gd name="connsiteX0" fmla="*/ 0 w 513588"/>
                <a:gd name="connsiteY0" fmla="*/ 0 h 31527"/>
                <a:gd name="connsiteX1" fmla="*/ 513588 w 513588"/>
                <a:gd name="connsiteY1" fmla="*/ 0 h 31527"/>
                <a:gd name="connsiteX2" fmla="*/ 513588 w 513588"/>
                <a:gd name="connsiteY2" fmla="*/ 31528 h 31527"/>
                <a:gd name="connsiteX3" fmla="*/ 0 w 513588"/>
                <a:gd name="connsiteY3" fmla="*/ 31528 h 31527"/>
              </a:gdLst>
              <a:ahLst/>
              <a:cxnLst>
                <a:cxn ang="0">
                  <a:pos x="connsiteX0" y="connsiteY0"/>
                </a:cxn>
                <a:cxn ang="0">
                  <a:pos x="connsiteX1" y="connsiteY1"/>
                </a:cxn>
                <a:cxn ang="0">
                  <a:pos x="connsiteX2" y="connsiteY2"/>
                </a:cxn>
                <a:cxn ang="0">
                  <a:pos x="connsiteX3" y="connsiteY3"/>
                </a:cxn>
              </a:cxnLst>
              <a:rect l="l" t="t" r="r" b="b"/>
              <a:pathLst>
                <a:path w="513588" h="31527">
                  <a:moveTo>
                    <a:pt x="0" y="0"/>
                  </a:moveTo>
                  <a:lnTo>
                    <a:pt x="513588" y="0"/>
                  </a:lnTo>
                  <a:lnTo>
                    <a:pt x="513588" y="31528"/>
                  </a:lnTo>
                  <a:lnTo>
                    <a:pt x="0" y="31528"/>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3" name="Freeform: Shape 22">
              <a:extLst>
                <a:ext uri="{FF2B5EF4-FFF2-40B4-BE49-F238E27FC236}">
                  <a16:creationId xmlns:a16="http://schemas.microsoft.com/office/drawing/2014/main" id="{7D21D11B-F009-48A0-A14E-E2E0A116F16A}"/>
                </a:ext>
              </a:extLst>
            </p:cNvPr>
            <p:cNvSpPr/>
            <p:nvPr/>
          </p:nvSpPr>
          <p:spPr>
            <a:xfrm>
              <a:off x="10897651" y="4323955"/>
              <a:ext cx="31527" cy="396430"/>
            </a:xfrm>
            <a:custGeom>
              <a:avLst/>
              <a:gdLst>
                <a:gd name="connsiteX0" fmla="*/ 0 w 31527"/>
                <a:gd name="connsiteY0" fmla="*/ 0 h 396430"/>
                <a:gd name="connsiteX1" fmla="*/ 31528 w 31527"/>
                <a:gd name="connsiteY1" fmla="*/ 0 h 396430"/>
                <a:gd name="connsiteX2" fmla="*/ 31528 w 31527"/>
                <a:gd name="connsiteY2" fmla="*/ 396431 h 396430"/>
                <a:gd name="connsiteX3" fmla="*/ 0 w 31527"/>
                <a:gd name="connsiteY3" fmla="*/ 396431 h 396430"/>
              </a:gdLst>
              <a:ahLst/>
              <a:cxnLst>
                <a:cxn ang="0">
                  <a:pos x="connsiteX0" y="connsiteY0"/>
                </a:cxn>
                <a:cxn ang="0">
                  <a:pos x="connsiteX1" y="connsiteY1"/>
                </a:cxn>
                <a:cxn ang="0">
                  <a:pos x="connsiteX2" y="connsiteY2"/>
                </a:cxn>
                <a:cxn ang="0">
                  <a:pos x="connsiteX3" y="connsiteY3"/>
                </a:cxn>
              </a:cxnLst>
              <a:rect l="l" t="t" r="r" b="b"/>
              <a:pathLst>
                <a:path w="31527" h="396430">
                  <a:moveTo>
                    <a:pt x="0" y="0"/>
                  </a:moveTo>
                  <a:lnTo>
                    <a:pt x="31528" y="0"/>
                  </a:lnTo>
                  <a:lnTo>
                    <a:pt x="31528" y="396431"/>
                  </a:lnTo>
                  <a:lnTo>
                    <a:pt x="0" y="396431"/>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B861D475-A664-476D-BEE4-B0A1180F4FA7}"/>
                </a:ext>
              </a:extLst>
            </p:cNvPr>
            <p:cNvSpPr/>
            <p:nvPr/>
          </p:nvSpPr>
          <p:spPr>
            <a:xfrm>
              <a:off x="10785065" y="4472640"/>
              <a:ext cx="31527" cy="247745"/>
            </a:xfrm>
            <a:custGeom>
              <a:avLst/>
              <a:gdLst>
                <a:gd name="connsiteX0" fmla="*/ 0 w 31527"/>
                <a:gd name="connsiteY0" fmla="*/ 0 h 247745"/>
                <a:gd name="connsiteX1" fmla="*/ 31528 w 31527"/>
                <a:gd name="connsiteY1" fmla="*/ 0 h 247745"/>
                <a:gd name="connsiteX2" fmla="*/ 31528 w 31527"/>
                <a:gd name="connsiteY2" fmla="*/ 247745 h 247745"/>
                <a:gd name="connsiteX3" fmla="*/ 0 w 31527"/>
                <a:gd name="connsiteY3" fmla="*/ 247745 h 247745"/>
              </a:gdLst>
              <a:ahLst/>
              <a:cxnLst>
                <a:cxn ang="0">
                  <a:pos x="connsiteX0" y="connsiteY0"/>
                </a:cxn>
                <a:cxn ang="0">
                  <a:pos x="connsiteX1" y="connsiteY1"/>
                </a:cxn>
                <a:cxn ang="0">
                  <a:pos x="connsiteX2" y="connsiteY2"/>
                </a:cxn>
                <a:cxn ang="0">
                  <a:pos x="connsiteX3" y="connsiteY3"/>
                </a:cxn>
              </a:cxnLst>
              <a:rect l="l" t="t" r="r" b="b"/>
              <a:pathLst>
                <a:path w="31527" h="247745">
                  <a:moveTo>
                    <a:pt x="0" y="0"/>
                  </a:moveTo>
                  <a:lnTo>
                    <a:pt x="31528" y="0"/>
                  </a:lnTo>
                  <a:lnTo>
                    <a:pt x="31528" y="247745"/>
                  </a:lnTo>
                  <a:lnTo>
                    <a:pt x="0" y="247745"/>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5" name="Freeform: Shape 24">
              <a:extLst>
                <a:ext uri="{FF2B5EF4-FFF2-40B4-BE49-F238E27FC236}">
                  <a16:creationId xmlns:a16="http://schemas.microsoft.com/office/drawing/2014/main" id="{110F07A0-92B6-456D-BDB9-FA665703061C}"/>
                </a:ext>
              </a:extLst>
            </p:cNvPr>
            <p:cNvSpPr/>
            <p:nvPr/>
          </p:nvSpPr>
          <p:spPr>
            <a:xfrm>
              <a:off x="10681433" y="4427587"/>
              <a:ext cx="31527" cy="292798"/>
            </a:xfrm>
            <a:custGeom>
              <a:avLst/>
              <a:gdLst>
                <a:gd name="connsiteX0" fmla="*/ 0 w 31527"/>
                <a:gd name="connsiteY0" fmla="*/ 0 h 292798"/>
                <a:gd name="connsiteX1" fmla="*/ 31528 w 31527"/>
                <a:gd name="connsiteY1" fmla="*/ 0 h 292798"/>
                <a:gd name="connsiteX2" fmla="*/ 31528 w 31527"/>
                <a:gd name="connsiteY2" fmla="*/ 292799 h 292798"/>
                <a:gd name="connsiteX3" fmla="*/ 0 w 31527"/>
                <a:gd name="connsiteY3" fmla="*/ 292799 h 292798"/>
              </a:gdLst>
              <a:ahLst/>
              <a:cxnLst>
                <a:cxn ang="0">
                  <a:pos x="connsiteX0" y="connsiteY0"/>
                </a:cxn>
                <a:cxn ang="0">
                  <a:pos x="connsiteX1" y="connsiteY1"/>
                </a:cxn>
                <a:cxn ang="0">
                  <a:pos x="connsiteX2" y="connsiteY2"/>
                </a:cxn>
                <a:cxn ang="0">
                  <a:pos x="connsiteX3" y="connsiteY3"/>
                </a:cxn>
              </a:cxnLst>
              <a:rect l="l" t="t" r="r" b="b"/>
              <a:pathLst>
                <a:path w="31527" h="292798">
                  <a:moveTo>
                    <a:pt x="0" y="0"/>
                  </a:moveTo>
                  <a:lnTo>
                    <a:pt x="31528" y="0"/>
                  </a:lnTo>
                  <a:lnTo>
                    <a:pt x="31528" y="292799"/>
                  </a:lnTo>
                  <a:lnTo>
                    <a:pt x="0" y="292799"/>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6" name="Freeform: Shape 25">
              <a:extLst>
                <a:ext uri="{FF2B5EF4-FFF2-40B4-BE49-F238E27FC236}">
                  <a16:creationId xmlns:a16="http://schemas.microsoft.com/office/drawing/2014/main" id="{42873A5B-5679-4675-86A6-5C645434BD8D}"/>
                </a:ext>
              </a:extLst>
            </p:cNvPr>
            <p:cNvSpPr/>
            <p:nvPr/>
          </p:nvSpPr>
          <p:spPr>
            <a:xfrm>
              <a:off x="10573324" y="4576272"/>
              <a:ext cx="31527" cy="144208"/>
            </a:xfrm>
            <a:custGeom>
              <a:avLst/>
              <a:gdLst>
                <a:gd name="connsiteX0" fmla="*/ 0 w 31527"/>
                <a:gd name="connsiteY0" fmla="*/ 0 h 144208"/>
                <a:gd name="connsiteX1" fmla="*/ 31528 w 31527"/>
                <a:gd name="connsiteY1" fmla="*/ 0 h 144208"/>
                <a:gd name="connsiteX2" fmla="*/ 31528 w 31527"/>
                <a:gd name="connsiteY2" fmla="*/ 144209 h 144208"/>
                <a:gd name="connsiteX3" fmla="*/ 0 w 31527"/>
                <a:gd name="connsiteY3" fmla="*/ 144209 h 144208"/>
              </a:gdLst>
              <a:ahLst/>
              <a:cxnLst>
                <a:cxn ang="0">
                  <a:pos x="connsiteX0" y="connsiteY0"/>
                </a:cxn>
                <a:cxn ang="0">
                  <a:pos x="connsiteX1" y="connsiteY1"/>
                </a:cxn>
                <a:cxn ang="0">
                  <a:pos x="connsiteX2" y="connsiteY2"/>
                </a:cxn>
                <a:cxn ang="0">
                  <a:pos x="connsiteX3" y="connsiteY3"/>
                </a:cxn>
              </a:cxnLst>
              <a:rect l="l" t="t" r="r" b="b"/>
              <a:pathLst>
                <a:path w="31527" h="144208">
                  <a:moveTo>
                    <a:pt x="0" y="0"/>
                  </a:moveTo>
                  <a:lnTo>
                    <a:pt x="31528" y="0"/>
                  </a:lnTo>
                  <a:lnTo>
                    <a:pt x="31528" y="144209"/>
                  </a:lnTo>
                  <a:lnTo>
                    <a:pt x="0" y="144209"/>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grpSp>
        <p:nvGrpSpPr>
          <p:cNvPr id="50" name="Group 49">
            <a:extLst>
              <a:ext uri="{FF2B5EF4-FFF2-40B4-BE49-F238E27FC236}">
                <a16:creationId xmlns:a16="http://schemas.microsoft.com/office/drawing/2014/main" id="{AC333F6A-E6A1-4679-8279-508210B5E875}"/>
              </a:ext>
            </a:extLst>
          </p:cNvPr>
          <p:cNvGrpSpPr/>
          <p:nvPr/>
        </p:nvGrpSpPr>
        <p:grpSpPr>
          <a:xfrm>
            <a:off x="334969" y="3161520"/>
            <a:ext cx="257996" cy="573626"/>
            <a:chOff x="10455388" y="3227595"/>
            <a:chExt cx="361188" cy="731297"/>
          </a:xfrm>
        </p:grpSpPr>
        <p:sp>
          <p:nvSpPr>
            <p:cNvPr id="28" name="Freeform: Shape 27">
              <a:extLst>
                <a:ext uri="{FF2B5EF4-FFF2-40B4-BE49-F238E27FC236}">
                  <a16:creationId xmlns:a16="http://schemas.microsoft.com/office/drawing/2014/main" id="{67B0363D-DC4D-4769-A934-EE00E9E08EDD}"/>
                </a:ext>
              </a:extLst>
            </p:cNvPr>
            <p:cNvSpPr/>
            <p:nvPr/>
          </p:nvSpPr>
          <p:spPr>
            <a:xfrm>
              <a:off x="10654096" y="3827733"/>
              <a:ext cx="126682" cy="131159"/>
            </a:xfrm>
            <a:custGeom>
              <a:avLst/>
              <a:gdLst>
                <a:gd name="connsiteX0" fmla="*/ 126683 w 126682"/>
                <a:gd name="connsiteY0" fmla="*/ 131159 h 131159"/>
                <a:gd name="connsiteX1" fmla="*/ 0 w 126682"/>
                <a:gd name="connsiteY1" fmla="*/ 4477 h 131159"/>
                <a:gd name="connsiteX2" fmla="*/ 27908 w 126682"/>
                <a:gd name="connsiteY2" fmla="*/ 0 h 131159"/>
                <a:gd name="connsiteX3" fmla="*/ 126683 w 126682"/>
                <a:gd name="connsiteY3" fmla="*/ 98774 h 131159"/>
                <a:gd name="connsiteX4" fmla="*/ 126683 w 126682"/>
                <a:gd name="connsiteY4" fmla="*/ 131159 h 13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2" h="131159">
                  <a:moveTo>
                    <a:pt x="126683" y="131159"/>
                  </a:moveTo>
                  <a:cubicBezTo>
                    <a:pt x="56864" y="131159"/>
                    <a:pt x="0" y="74295"/>
                    <a:pt x="0" y="4477"/>
                  </a:cubicBezTo>
                  <a:lnTo>
                    <a:pt x="27908" y="0"/>
                  </a:lnTo>
                  <a:cubicBezTo>
                    <a:pt x="27908" y="54483"/>
                    <a:pt x="72200" y="98774"/>
                    <a:pt x="126683" y="98774"/>
                  </a:cubicBezTo>
                  <a:lnTo>
                    <a:pt x="126683" y="131159"/>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9" name="Freeform: Shape 28">
              <a:extLst>
                <a:ext uri="{FF2B5EF4-FFF2-40B4-BE49-F238E27FC236}">
                  <a16:creationId xmlns:a16="http://schemas.microsoft.com/office/drawing/2014/main" id="{C4E8B139-3486-48FC-BBD3-8E8920BEAAF8}"/>
                </a:ext>
              </a:extLst>
            </p:cNvPr>
            <p:cNvSpPr/>
            <p:nvPr/>
          </p:nvSpPr>
          <p:spPr>
            <a:xfrm>
              <a:off x="10455388" y="3227595"/>
              <a:ext cx="361188" cy="522446"/>
            </a:xfrm>
            <a:custGeom>
              <a:avLst/>
              <a:gdLst>
                <a:gd name="connsiteX0" fmla="*/ 180594 w 361188"/>
                <a:gd name="connsiteY0" fmla="*/ 522446 h 522446"/>
                <a:gd name="connsiteX1" fmla="*/ 0 w 361188"/>
                <a:gd name="connsiteY1" fmla="*/ 341852 h 522446"/>
                <a:gd name="connsiteX2" fmla="*/ 169926 w 361188"/>
                <a:gd name="connsiteY2" fmla="*/ 17050 h 522446"/>
                <a:gd name="connsiteX3" fmla="*/ 180880 w 361188"/>
                <a:gd name="connsiteY3" fmla="*/ 0 h 522446"/>
                <a:gd name="connsiteX4" fmla="*/ 191453 w 361188"/>
                <a:gd name="connsiteY4" fmla="*/ 17336 h 522446"/>
                <a:gd name="connsiteX5" fmla="*/ 361188 w 361188"/>
                <a:gd name="connsiteY5" fmla="*/ 341852 h 522446"/>
                <a:gd name="connsiteX6" fmla="*/ 180594 w 361188"/>
                <a:gd name="connsiteY6" fmla="*/ 522446 h 522446"/>
                <a:gd name="connsiteX7" fmla="*/ 180404 w 361188"/>
                <a:gd name="connsiteY7" fmla="*/ 73628 h 522446"/>
                <a:gd name="connsiteX8" fmla="*/ 37529 w 361188"/>
                <a:gd name="connsiteY8" fmla="*/ 344710 h 522446"/>
                <a:gd name="connsiteX9" fmla="*/ 180689 w 361188"/>
                <a:gd name="connsiteY9" fmla="*/ 487871 h 522446"/>
                <a:gd name="connsiteX10" fmla="*/ 323850 w 361188"/>
                <a:gd name="connsiteY10" fmla="*/ 344710 h 522446"/>
                <a:gd name="connsiteX11" fmla="*/ 180404 w 361188"/>
                <a:gd name="connsiteY11" fmla="*/ 73628 h 52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88" h="522446">
                  <a:moveTo>
                    <a:pt x="180594" y="522446"/>
                  </a:moveTo>
                  <a:cubicBezTo>
                    <a:pt x="81058" y="522446"/>
                    <a:pt x="0" y="441389"/>
                    <a:pt x="0" y="341852"/>
                  </a:cubicBezTo>
                  <a:cubicBezTo>
                    <a:pt x="0" y="282988"/>
                    <a:pt x="152495" y="44101"/>
                    <a:pt x="169926" y="17050"/>
                  </a:cubicBezTo>
                  <a:lnTo>
                    <a:pt x="180880" y="0"/>
                  </a:lnTo>
                  <a:lnTo>
                    <a:pt x="191453" y="17336"/>
                  </a:lnTo>
                  <a:cubicBezTo>
                    <a:pt x="219837" y="63722"/>
                    <a:pt x="361188" y="297275"/>
                    <a:pt x="361188" y="341852"/>
                  </a:cubicBezTo>
                  <a:cubicBezTo>
                    <a:pt x="361283" y="441389"/>
                    <a:pt x="280226" y="522446"/>
                    <a:pt x="180594" y="522446"/>
                  </a:cubicBezTo>
                  <a:close/>
                  <a:moveTo>
                    <a:pt x="180404" y="73628"/>
                  </a:moveTo>
                  <a:cubicBezTo>
                    <a:pt x="119444" y="169736"/>
                    <a:pt x="37529" y="310706"/>
                    <a:pt x="37529" y="344710"/>
                  </a:cubicBezTo>
                  <a:cubicBezTo>
                    <a:pt x="37529" y="423672"/>
                    <a:pt x="101727" y="487871"/>
                    <a:pt x="180689" y="487871"/>
                  </a:cubicBezTo>
                  <a:cubicBezTo>
                    <a:pt x="259652" y="487871"/>
                    <a:pt x="323850" y="423672"/>
                    <a:pt x="323850" y="344710"/>
                  </a:cubicBezTo>
                  <a:cubicBezTo>
                    <a:pt x="323755" y="319373"/>
                    <a:pt x="239554" y="171450"/>
                    <a:pt x="180404" y="73628"/>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dirty="0">
                <a:solidFill>
                  <a:srgbClr val="000000"/>
                </a:solidFill>
                <a:latin typeface="Arial" panose="020B0604020202020204"/>
              </a:endParaRPr>
            </a:p>
          </p:txBody>
        </p:sp>
      </p:grpSp>
      <p:grpSp>
        <p:nvGrpSpPr>
          <p:cNvPr id="49" name="Group 48">
            <a:extLst>
              <a:ext uri="{FF2B5EF4-FFF2-40B4-BE49-F238E27FC236}">
                <a16:creationId xmlns:a16="http://schemas.microsoft.com/office/drawing/2014/main" id="{1EFF8292-0103-43A1-BF9C-AEC9E95A80B7}"/>
              </a:ext>
            </a:extLst>
          </p:cNvPr>
          <p:cNvGrpSpPr/>
          <p:nvPr/>
        </p:nvGrpSpPr>
        <p:grpSpPr>
          <a:xfrm>
            <a:off x="247361" y="2537335"/>
            <a:ext cx="513692" cy="416007"/>
            <a:chOff x="10469597" y="2764162"/>
            <a:chExt cx="601503" cy="494918"/>
          </a:xfrm>
        </p:grpSpPr>
        <p:sp>
          <p:nvSpPr>
            <p:cNvPr id="31" name="Freeform: Shape 30">
              <a:extLst>
                <a:ext uri="{FF2B5EF4-FFF2-40B4-BE49-F238E27FC236}">
                  <a16:creationId xmlns:a16="http://schemas.microsoft.com/office/drawing/2014/main" id="{EC359943-4EB1-4E9E-93DE-376880C53155}"/>
                </a:ext>
              </a:extLst>
            </p:cNvPr>
            <p:cNvSpPr/>
            <p:nvPr/>
          </p:nvSpPr>
          <p:spPr>
            <a:xfrm>
              <a:off x="10469597" y="2764162"/>
              <a:ext cx="256413" cy="412051"/>
            </a:xfrm>
            <a:custGeom>
              <a:avLst/>
              <a:gdLst>
                <a:gd name="connsiteX0" fmla="*/ 131921 w 256413"/>
                <a:gd name="connsiteY0" fmla="*/ 412051 h 412051"/>
                <a:gd name="connsiteX1" fmla="*/ 127826 w 256413"/>
                <a:gd name="connsiteY1" fmla="*/ 411956 h 412051"/>
                <a:gd name="connsiteX2" fmla="*/ 0 w 256413"/>
                <a:gd name="connsiteY2" fmla="*/ 203644 h 412051"/>
                <a:gd name="connsiteX3" fmla="*/ 144399 w 256413"/>
                <a:gd name="connsiteY3" fmla="*/ 0 h 412051"/>
                <a:gd name="connsiteX4" fmla="*/ 256413 w 256413"/>
                <a:gd name="connsiteY4" fmla="*/ 92774 h 412051"/>
                <a:gd name="connsiteX5" fmla="*/ 144399 w 256413"/>
                <a:gd name="connsiteY5" fmla="*/ 185547 h 412051"/>
                <a:gd name="connsiteX6" fmla="*/ 122111 w 256413"/>
                <a:gd name="connsiteY6" fmla="*/ 185547 h 412051"/>
                <a:gd name="connsiteX7" fmla="*/ 122111 w 256413"/>
                <a:gd name="connsiteY7" fmla="*/ 154019 h 412051"/>
                <a:gd name="connsiteX8" fmla="*/ 144399 w 256413"/>
                <a:gd name="connsiteY8" fmla="*/ 154019 h 412051"/>
                <a:gd name="connsiteX9" fmla="*/ 224885 w 256413"/>
                <a:gd name="connsiteY9" fmla="*/ 92774 h 412051"/>
                <a:gd name="connsiteX10" fmla="*/ 144399 w 256413"/>
                <a:gd name="connsiteY10" fmla="*/ 31528 h 412051"/>
                <a:gd name="connsiteX11" fmla="*/ 31528 w 256413"/>
                <a:gd name="connsiteY11" fmla="*/ 203644 h 412051"/>
                <a:gd name="connsiteX12" fmla="*/ 128207 w 256413"/>
                <a:gd name="connsiteY12" fmla="*/ 380429 h 412051"/>
                <a:gd name="connsiteX13" fmla="*/ 129159 w 256413"/>
                <a:gd name="connsiteY13" fmla="*/ 380429 h 412051"/>
                <a:gd name="connsiteX14" fmla="*/ 180023 w 256413"/>
                <a:gd name="connsiteY14" fmla="*/ 366141 h 412051"/>
                <a:gd name="connsiteX15" fmla="*/ 190976 w 256413"/>
                <a:gd name="connsiteY15" fmla="*/ 341376 h 412051"/>
                <a:gd name="connsiteX16" fmla="*/ 181642 w 256413"/>
                <a:gd name="connsiteY16" fmla="*/ 307753 h 412051"/>
                <a:gd name="connsiteX17" fmla="*/ 122111 w 256413"/>
                <a:gd name="connsiteY17" fmla="*/ 291751 h 412051"/>
                <a:gd name="connsiteX18" fmla="*/ 122111 w 256413"/>
                <a:gd name="connsiteY18" fmla="*/ 260223 h 412051"/>
                <a:gd name="connsiteX19" fmla="*/ 204597 w 256413"/>
                <a:gd name="connsiteY19" fmla="*/ 286036 h 412051"/>
                <a:gd name="connsiteX20" fmla="*/ 222599 w 256413"/>
                <a:gd name="connsiteY20" fmla="*/ 343091 h 412051"/>
                <a:gd name="connsiteX21" fmla="*/ 201073 w 256413"/>
                <a:gd name="connsiteY21" fmla="*/ 389763 h 412051"/>
                <a:gd name="connsiteX22" fmla="*/ 131921 w 256413"/>
                <a:gd name="connsiteY22" fmla="*/ 412051 h 4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413" h="412051">
                  <a:moveTo>
                    <a:pt x="131921" y="412051"/>
                  </a:moveTo>
                  <a:cubicBezTo>
                    <a:pt x="129921" y="412051"/>
                    <a:pt x="128492" y="411956"/>
                    <a:pt x="127826" y="411956"/>
                  </a:cubicBezTo>
                  <a:cubicBezTo>
                    <a:pt x="1429" y="411480"/>
                    <a:pt x="0" y="212122"/>
                    <a:pt x="0" y="203644"/>
                  </a:cubicBezTo>
                  <a:cubicBezTo>
                    <a:pt x="0" y="54197"/>
                    <a:pt x="86297" y="0"/>
                    <a:pt x="144399" y="0"/>
                  </a:cubicBezTo>
                  <a:cubicBezTo>
                    <a:pt x="206216" y="0"/>
                    <a:pt x="256413" y="41624"/>
                    <a:pt x="256413" y="92774"/>
                  </a:cubicBezTo>
                  <a:cubicBezTo>
                    <a:pt x="256413" y="143923"/>
                    <a:pt x="206121" y="185547"/>
                    <a:pt x="144399" y="185547"/>
                  </a:cubicBezTo>
                  <a:lnTo>
                    <a:pt x="122111" y="185547"/>
                  </a:lnTo>
                  <a:lnTo>
                    <a:pt x="122111" y="154019"/>
                  </a:lnTo>
                  <a:lnTo>
                    <a:pt x="144399" y="154019"/>
                  </a:lnTo>
                  <a:cubicBezTo>
                    <a:pt x="188786" y="154019"/>
                    <a:pt x="224885" y="126587"/>
                    <a:pt x="224885" y="92774"/>
                  </a:cubicBezTo>
                  <a:cubicBezTo>
                    <a:pt x="224885" y="59055"/>
                    <a:pt x="188786" y="31528"/>
                    <a:pt x="144399" y="31528"/>
                  </a:cubicBezTo>
                  <a:cubicBezTo>
                    <a:pt x="99060" y="31528"/>
                    <a:pt x="31528" y="77343"/>
                    <a:pt x="31528" y="203644"/>
                  </a:cubicBezTo>
                  <a:cubicBezTo>
                    <a:pt x="31528" y="205359"/>
                    <a:pt x="32861" y="380429"/>
                    <a:pt x="128207" y="380429"/>
                  </a:cubicBezTo>
                  <a:lnTo>
                    <a:pt x="129159" y="380429"/>
                  </a:lnTo>
                  <a:cubicBezTo>
                    <a:pt x="138303" y="380905"/>
                    <a:pt x="165259" y="379381"/>
                    <a:pt x="180023" y="366141"/>
                  </a:cubicBezTo>
                  <a:cubicBezTo>
                    <a:pt x="186881" y="360045"/>
                    <a:pt x="190405" y="351949"/>
                    <a:pt x="190976" y="341376"/>
                  </a:cubicBezTo>
                  <a:cubicBezTo>
                    <a:pt x="191738" y="326231"/>
                    <a:pt x="188690" y="315182"/>
                    <a:pt x="181642" y="307753"/>
                  </a:cubicBezTo>
                  <a:cubicBezTo>
                    <a:pt x="171545" y="297180"/>
                    <a:pt x="151543" y="291751"/>
                    <a:pt x="122111" y="291751"/>
                  </a:cubicBezTo>
                  <a:lnTo>
                    <a:pt x="122111" y="260223"/>
                  </a:lnTo>
                  <a:cubicBezTo>
                    <a:pt x="161163" y="260223"/>
                    <a:pt x="188119" y="268700"/>
                    <a:pt x="204597" y="286036"/>
                  </a:cubicBezTo>
                  <a:cubicBezTo>
                    <a:pt x="217837" y="299942"/>
                    <a:pt x="223838" y="319088"/>
                    <a:pt x="222599" y="343091"/>
                  </a:cubicBezTo>
                  <a:cubicBezTo>
                    <a:pt x="221552" y="362236"/>
                    <a:pt x="214313" y="377857"/>
                    <a:pt x="201073" y="389763"/>
                  </a:cubicBezTo>
                  <a:cubicBezTo>
                    <a:pt x="178213" y="410051"/>
                    <a:pt x="144304" y="412051"/>
                    <a:pt x="131921" y="412051"/>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2" name="Freeform: Shape 31">
              <a:extLst>
                <a:ext uri="{FF2B5EF4-FFF2-40B4-BE49-F238E27FC236}">
                  <a16:creationId xmlns:a16="http://schemas.microsoft.com/office/drawing/2014/main" id="{CE3E331A-FEDF-4FD8-9582-C304178644D9}"/>
                </a:ext>
              </a:extLst>
            </p:cNvPr>
            <p:cNvSpPr/>
            <p:nvPr/>
          </p:nvSpPr>
          <p:spPr>
            <a:xfrm>
              <a:off x="10591898" y="2971140"/>
              <a:ext cx="164877" cy="287940"/>
            </a:xfrm>
            <a:custGeom>
              <a:avLst/>
              <a:gdLst>
                <a:gd name="connsiteX0" fmla="*/ 164878 w 164877"/>
                <a:gd name="connsiteY0" fmla="*/ 287941 h 287940"/>
                <a:gd name="connsiteX1" fmla="*/ 133350 w 164877"/>
                <a:gd name="connsiteY1" fmla="*/ 287941 h 287940"/>
                <a:gd name="connsiteX2" fmla="*/ 133350 w 164877"/>
                <a:gd name="connsiteY2" fmla="*/ 84296 h 287940"/>
                <a:gd name="connsiteX3" fmla="*/ 91630 w 164877"/>
                <a:gd name="connsiteY3" fmla="*/ 32099 h 287940"/>
                <a:gd name="connsiteX4" fmla="*/ 0 w 164877"/>
                <a:gd name="connsiteY4" fmla="*/ 31528 h 287940"/>
                <a:gd name="connsiteX5" fmla="*/ 190 w 164877"/>
                <a:gd name="connsiteY5" fmla="*/ 0 h 287940"/>
                <a:gd name="connsiteX6" fmla="*/ 106870 w 164877"/>
                <a:gd name="connsiteY6" fmla="*/ 572 h 287940"/>
                <a:gd name="connsiteX7" fmla="*/ 164878 w 164877"/>
                <a:gd name="connsiteY7" fmla="*/ 73247 h 2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77" h="287940">
                  <a:moveTo>
                    <a:pt x="164878" y="287941"/>
                  </a:moveTo>
                  <a:lnTo>
                    <a:pt x="133350" y="287941"/>
                  </a:lnTo>
                  <a:lnTo>
                    <a:pt x="133350" y="84296"/>
                  </a:lnTo>
                  <a:lnTo>
                    <a:pt x="91630" y="32099"/>
                  </a:lnTo>
                  <a:lnTo>
                    <a:pt x="0" y="31528"/>
                  </a:lnTo>
                  <a:lnTo>
                    <a:pt x="190" y="0"/>
                  </a:lnTo>
                  <a:lnTo>
                    <a:pt x="106870" y="572"/>
                  </a:lnTo>
                  <a:lnTo>
                    <a:pt x="164878" y="73247"/>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3" name="Freeform: Shape 32">
              <a:extLst>
                <a:ext uri="{FF2B5EF4-FFF2-40B4-BE49-F238E27FC236}">
                  <a16:creationId xmlns:a16="http://schemas.microsoft.com/office/drawing/2014/main" id="{75280F4F-140B-4AFE-9849-0E48290F1670}"/>
                </a:ext>
              </a:extLst>
            </p:cNvPr>
            <p:cNvSpPr/>
            <p:nvPr/>
          </p:nvSpPr>
          <p:spPr>
            <a:xfrm>
              <a:off x="10814783" y="2764162"/>
              <a:ext cx="256317" cy="412051"/>
            </a:xfrm>
            <a:custGeom>
              <a:avLst/>
              <a:gdLst>
                <a:gd name="connsiteX0" fmla="*/ 124396 w 256317"/>
                <a:gd name="connsiteY0" fmla="*/ 412051 h 412051"/>
                <a:gd name="connsiteX1" fmla="*/ 55340 w 256317"/>
                <a:gd name="connsiteY1" fmla="*/ 389763 h 412051"/>
                <a:gd name="connsiteX2" fmla="*/ 33814 w 256317"/>
                <a:gd name="connsiteY2" fmla="*/ 343091 h 412051"/>
                <a:gd name="connsiteX3" fmla="*/ 51816 w 256317"/>
                <a:gd name="connsiteY3" fmla="*/ 286036 h 412051"/>
                <a:gd name="connsiteX4" fmla="*/ 134302 w 256317"/>
                <a:gd name="connsiteY4" fmla="*/ 260223 h 412051"/>
                <a:gd name="connsiteX5" fmla="*/ 134302 w 256317"/>
                <a:gd name="connsiteY5" fmla="*/ 291751 h 412051"/>
                <a:gd name="connsiteX6" fmla="*/ 74771 w 256317"/>
                <a:gd name="connsiteY6" fmla="*/ 307753 h 412051"/>
                <a:gd name="connsiteX7" fmla="*/ 65437 w 256317"/>
                <a:gd name="connsiteY7" fmla="*/ 341376 h 412051"/>
                <a:gd name="connsiteX8" fmla="*/ 76486 w 256317"/>
                <a:gd name="connsiteY8" fmla="*/ 366141 h 412051"/>
                <a:gd name="connsiteX9" fmla="*/ 127254 w 256317"/>
                <a:gd name="connsiteY9" fmla="*/ 380333 h 412051"/>
                <a:gd name="connsiteX10" fmla="*/ 128206 w 256317"/>
                <a:gd name="connsiteY10" fmla="*/ 380333 h 412051"/>
                <a:gd name="connsiteX11" fmla="*/ 224885 w 256317"/>
                <a:gd name="connsiteY11" fmla="*/ 203549 h 412051"/>
                <a:gd name="connsiteX12" fmla="*/ 112014 w 256317"/>
                <a:gd name="connsiteY12" fmla="*/ 31433 h 412051"/>
                <a:gd name="connsiteX13" fmla="*/ 31528 w 256317"/>
                <a:gd name="connsiteY13" fmla="*/ 92678 h 412051"/>
                <a:gd name="connsiteX14" fmla="*/ 112014 w 256317"/>
                <a:gd name="connsiteY14" fmla="*/ 153924 h 412051"/>
                <a:gd name="connsiteX15" fmla="*/ 134302 w 256317"/>
                <a:gd name="connsiteY15" fmla="*/ 153924 h 412051"/>
                <a:gd name="connsiteX16" fmla="*/ 134302 w 256317"/>
                <a:gd name="connsiteY16" fmla="*/ 185452 h 412051"/>
                <a:gd name="connsiteX17" fmla="*/ 112014 w 256317"/>
                <a:gd name="connsiteY17" fmla="*/ 185452 h 412051"/>
                <a:gd name="connsiteX18" fmla="*/ 0 w 256317"/>
                <a:gd name="connsiteY18" fmla="*/ 92678 h 412051"/>
                <a:gd name="connsiteX19" fmla="*/ 111919 w 256317"/>
                <a:gd name="connsiteY19" fmla="*/ 0 h 412051"/>
                <a:gd name="connsiteX20" fmla="*/ 256318 w 256317"/>
                <a:gd name="connsiteY20" fmla="*/ 203644 h 412051"/>
                <a:gd name="connsiteX21" fmla="*/ 128588 w 256317"/>
                <a:gd name="connsiteY21" fmla="*/ 411956 h 412051"/>
                <a:gd name="connsiteX22" fmla="*/ 124396 w 256317"/>
                <a:gd name="connsiteY22" fmla="*/ 412051 h 4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17" h="412051">
                  <a:moveTo>
                    <a:pt x="124396" y="412051"/>
                  </a:moveTo>
                  <a:cubicBezTo>
                    <a:pt x="112014" y="412051"/>
                    <a:pt x="78105" y="410051"/>
                    <a:pt x="55340" y="389763"/>
                  </a:cubicBezTo>
                  <a:cubicBezTo>
                    <a:pt x="42005" y="377857"/>
                    <a:pt x="34766" y="362236"/>
                    <a:pt x="33814" y="343091"/>
                  </a:cubicBezTo>
                  <a:cubicBezTo>
                    <a:pt x="32575" y="319183"/>
                    <a:pt x="38576" y="299942"/>
                    <a:pt x="51816" y="286036"/>
                  </a:cubicBezTo>
                  <a:cubicBezTo>
                    <a:pt x="68294" y="268700"/>
                    <a:pt x="95250" y="260223"/>
                    <a:pt x="134302" y="260223"/>
                  </a:cubicBezTo>
                  <a:lnTo>
                    <a:pt x="134302" y="291751"/>
                  </a:lnTo>
                  <a:cubicBezTo>
                    <a:pt x="104775" y="291751"/>
                    <a:pt x="84772" y="297085"/>
                    <a:pt x="74771" y="307753"/>
                  </a:cubicBezTo>
                  <a:cubicBezTo>
                    <a:pt x="67627" y="315278"/>
                    <a:pt x="64579" y="326231"/>
                    <a:pt x="65437" y="341376"/>
                  </a:cubicBezTo>
                  <a:cubicBezTo>
                    <a:pt x="66008" y="351949"/>
                    <a:pt x="69628" y="360045"/>
                    <a:pt x="76486" y="366141"/>
                  </a:cubicBezTo>
                  <a:cubicBezTo>
                    <a:pt x="94107" y="381857"/>
                    <a:pt x="126968" y="380333"/>
                    <a:pt x="127254" y="380333"/>
                  </a:cubicBezTo>
                  <a:lnTo>
                    <a:pt x="128206" y="380333"/>
                  </a:lnTo>
                  <a:cubicBezTo>
                    <a:pt x="223742" y="380333"/>
                    <a:pt x="224885" y="205359"/>
                    <a:pt x="224885" y="203549"/>
                  </a:cubicBezTo>
                  <a:cubicBezTo>
                    <a:pt x="224885" y="77248"/>
                    <a:pt x="157448" y="31433"/>
                    <a:pt x="112014" y="31433"/>
                  </a:cubicBezTo>
                  <a:cubicBezTo>
                    <a:pt x="67627" y="31433"/>
                    <a:pt x="31528" y="58865"/>
                    <a:pt x="31528" y="92678"/>
                  </a:cubicBezTo>
                  <a:cubicBezTo>
                    <a:pt x="31528" y="126397"/>
                    <a:pt x="67627" y="153924"/>
                    <a:pt x="112014" y="153924"/>
                  </a:cubicBezTo>
                  <a:lnTo>
                    <a:pt x="134302" y="153924"/>
                  </a:lnTo>
                  <a:lnTo>
                    <a:pt x="134302" y="185452"/>
                  </a:lnTo>
                  <a:lnTo>
                    <a:pt x="112014" y="185452"/>
                  </a:lnTo>
                  <a:cubicBezTo>
                    <a:pt x="50292" y="185452"/>
                    <a:pt x="0" y="143828"/>
                    <a:pt x="0" y="92678"/>
                  </a:cubicBezTo>
                  <a:cubicBezTo>
                    <a:pt x="0" y="41529"/>
                    <a:pt x="50101" y="0"/>
                    <a:pt x="111919" y="0"/>
                  </a:cubicBezTo>
                  <a:cubicBezTo>
                    <a:pt x="169926" y="0"/>
                    <a:pt x="256318" y="54197"/>
                    <a:pt x="256318" y="203644"/>
                  </a:cubicBezTo>
                  <a:cubicBezTo>
                    <a:pt x="256318" y="212122"/>
                    <a:pt x="254889" y="411480"/>
                    <a:pt x="128588" y="411956"/>
                  </a:cubicBezTo>
                  <a:cubicBezTo>
                    <a:pt x="127730" y="411956"/>
                    <a:pt x="126301" y="412051"/>
                    <a:pt x="124396" y="412051"/>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4" name="Freeform: Shape 33">
              <a:extLst>
                <a:ext uri="{FF2B5EF4-FFF2-40B4-BE49-F238E27FC236}">
                  <a16:creationId xmlns:a16="http://schemas.microsoft.com/office/drawing/2014/main" id="{F20F0803-7B89-4274-899D-A144D1A3835D}"/>
                </a:ext>
              </a:extLst>
            </p:cNvPr>
            <p:cNvSpPr/>
            <p:nvPr/>
          </p:nvSpPr>
          <p:spPr>
            <a:xfrm>
              <a:off x="10783826" y="2971140"/>
              <a:ext cx="164877" cy="287940"/>
            </a:xfrm>
            <a:custGeom>
              <a:avLst/>
              <a:gdLst>
                <a:gd name="connsiteX0" fmla="*/ 31528 w 164877"/>
                <a:gd name="connsiteY0" fmla="*/ 287941 h 287940"/>
                <a:gd name="connsiteX1" fmla="*/ 0 w 164877"/>
                <a:gd name="connsiteY1" fmla="*/ 287941 h 287940"/>
                <a:gd name="connsiteX2" fmla="*/ 0 w 164877"/>
                <a:gd name="connsiteY2" fmla="*/ 73247 h 287940"/>
                <a:gd name="connsiteX3" fmla="*/ 58102 w 164877"/>
                <a:gd name="connsiteY3" fmla="*/ 572 h 287940"/>
                <a:gd name="connsiteX4" fmla="*/ 164783 w 164877"/>
                <a:gd name="connsiteY4" fmla="*/ 0 h 287940"/>
                <a:gd name="connsiteX5" fmla="*/ 164878 w 164877"/>
                <a:gd name="connsiteY5" fmla="*/ 31528 h 287940"/>
                <a:gd name="connsiteX6" fmla="*/ 73342 w 164877"/>
                <a:gd name="connsiteY6" fmla="*/ 32099 h 287940"/>
                <a:gd name="connsiteX7" fmla="*/ 31528 w 164877"/>
                <a:gd name="connsiteY7" fmla="*/ 84296 h 2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77" h="287940">
                  <a:moveTo>
                    <a:pt x="31528" y="287941"/>
                  </a:moveTo>
                  <a:lnTo>
                    <a:pt x="0" y="287941"/>
                  </a:lnTo>
                  <a:lnTo>
                    <a:pt x="0" y="73247"/>
                  </a:lnTo>
                  <a:lnTo>
                    <a:pt x="58102" y="572"/>
                  </a:lnTo>
                  <a:lnTo>
                    <a:pt x="164783" y="0"/>
                  </a:lnTo>
                  <a:lnTo>
                    <a:pt x="164878" y="31528"/>
                  </a:lnTo>
                  <a:lnTo>
                    <a:pt x="73342" y="32099"/>
                  </a:lnTo>
                  <a:lnTo>
                    <a:pt x="31528" y="84296"/>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grpSp>
        <p:nvGrpSpPr>
          <p:cNvPr id="48" name="Group 47">
            <a:extLst>
              <a:ext uri="{FF2B5EF4-FFF2-40B4-BE49-F238E27FC236}">
                <a16:creationId xmlns:a16="http://schemas.microsoft.com/office/drawing/2014/main" id="{90D72A40-6C6D-49FA-BCEE-586633B9EA22}"/>
              </a:ext>
            </a:extLst>
          </p:cNvPr>
          <p:cNvGrpSpPr/>
          <p:nvPr/>
        </p:nvGrpSpPr>
        <p:grpSpPr>
          <a:xfrm>
            <a:off x="300958" y="1804971"/>
            <a:ext cx="464829" cy="403229"/>
            <a:chOff x="10445785" y="1971487"/>
            <a:chExt cx="650747" cy="514064"/>
          </a:xfrm>
        </p:grpSpPr>
        <p:sp>
          <p:nvSpPr>
            <p:cNvPr id="36" name="Freeform: Shape 35">
              <a:extLst>
                <a:ext uri="{FF2B5EF4-FFF2-40B4-BE49-F238E27FC236}">
                  <a16:creationId xmlns:a16="http://schemas.microsoft.com/office/drawing/2014/main" id="{D4BCD79B-0228-4374-BEB5-F079EEB818F7}"/>
                </a:ext>
              </a:extLst>
            </p:cNvPr>
            <p:cNvSpPr/>
            <p:nvPr/>
          </p:nvSpPr>
          <p:spPr>
            <a:xfrm>
              <a:off x="10582563" y="1971487"/>
              <a:ext cx="513969" cy="514064"/>
            </a:xfrm>
            <a:custGeom>
              <a:avLst/>
              <a:gdLst>
                <a:gd name="connsiteX0" fmla="*/ 256985 w 513969"/>
                <a:gd name="connsiteY0" fmla="*/ 514064 h 514064"/>
                <a:gd name="connsiteX1" fmla="*/ 0 w 513969"/>
                <a:gd name="connsiteY1" fmla="*/ 257080 h 514064"/>
                <a:gd name="connsiteX2" fmla="*/ 256985 w 513969"/>
                <a:gd name="connsiteY2" fmla="*/ 0 h 514064"/>
                <a:gd name="connsiteX3" fmla="*/ 513969 w 513969"/>
                <a:gd name="connsiteY3" fmla="*/ 256985 h 514064"/>
                <a:gd name="connsiteX4" fmla="*/ 256985 w 513969"/>
                <a:gd name="connsiteY4" fmla="*/ 514064 h 514064"/>
                <a:gd name="connsiteX5" fmla="*/ 256985 w 513969"/>
                <a:gd name="connsiteY5" fmla="*/ 31528 h 514064"/>
                <a:gd name="connsiteX6" fmla="*/ 31528 w 513969"/>
                <a:gd name="connsiteY6" fmla="*/ 256985 h 514064"/>
                <a:gd name="connsiteX7" fmla="*/ 256985 w 513969"/>
                <a:gd name="connsiteY7" fmla="*/ 482441 h 514064"/>
                <a:gd name="connsiteX8" fmla="*/ 482441 w 513969"/>
                <a:gd name="connsiteY8" fmla="*/ 256985 h 514064"/>
                <a:gd name="connsiteX9" fmla="*/ 256985 w 513969"/>
                <a:gd name="connsiteY9" fmla="*/ 31528 h 51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69" h="514064">
                  <a:moveTo>
                    <a:pt x="256985" y="514064"/>
                  </a:moveTo>
                  <a:cubicBezTo>
                    <a:pt x="115253" y="514064"/>
                    <a:pt x="0" y="398812"/>
                    <a:pt x="0" y="257080"/>
                  </a:cubicBezTo>
                  <a:cubicBezTo>
                    <a:pt x="-95" y="115253"/>
                    <a:pt x="115253" y="0"/>
                    <a:pt x="256985" y="0"/>
                  </a:cubicBezTo>
                  <a:cubicBezTo>
                    <a:pt x="398717" y="0"/>
                    <a:pt x="513969" y="115253"/>
                    <a:pt x="513969" y="256985"/>
                  </a:cubicBezTo>
                  <a:cubicBezTo>
                    <a:pt x="513969" y="398717"/>
                    <a:pt x="398621" y="514064"/>
                    <a:pt x="256985" y="514064"/>
                  </a:cubicBezTo>
                  <a:close/>
                  <a:moveTo>
                    <a:pt x="256985" y="31528"/>
                  </a:moveTo>
                  <a:cubicBezTo>
                    <a:pt x="132683" y="31528"/>
                    <a:pt x="31528" y="132683"/>
                    <a:pt x="31528" y="256985"/>
                  </a:cubicBezTo>
                  <a:cubicBezTo>
                    <a:pt x="31528" y="381286"/>
                    <a:pt x="132683" y="482441"/>
                    <a:pt x="256985" y="482441"/>
                  </a:cubicBezTo>
                  <a:cubicBezTo>
                    <a:pt x="381286" y="482441"/>
                    <a:pt x="482441" y="381286"/>
                    <a:pt x="482441" y="256985"/>
                  </a:cubicBezTo>
                  <a:cubicBezTo>
                    <a:pt x="482441" y="132683"/>
                    <a:pt x="381286" y="31528"/>
                    <a:pt x="256985" y="31528"/>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7" name="Freeform: Shape 36">
              <a:extLst>
                <a:ext uri="{FF2B5EF4-FFF2-40B4-BE49-F238E27FC236}">
                  <a16:creationId xmlns:a16="http://schemas.microsoft.com/office/drawing/2014/main" id="{2CEB347A-BBB8-4A39-AAFA-D78FAC3C012A}"/>
                </a:ext>
              </a:extLst>
            </p:cNvPr>
            <p:cNvSpPr/>
            <p:nvPr/>
          </p:nvSpPr>
          <p:spPr>
            <a:xfrm>
              <a:off x="10652858" y="2040543"/>
              <a:ext cx="370331" cy="370332"/>
            </a:xfrm>
            <a:custGeom>
              <a:avLst/>
              <a:gdLst>
                <a:gd name="connsiteX0" fmla="*/ 185166 w 370331"/>
                <a:gd name="connsiteY0" fmla="*/ 370332 h 370332"/>
                <a:gd name="connsiteX1" fmla="*/ 0 w 370331"/>
                <a:gd name="connsiteY1" fmla="*/ 185166 h 370332"/>
                <a:gd name="connsiteX2" fmla="*/ 185166 w 370331"/>
                <a:gd name="connsiteY2" fmla="*/ 0 h 370332"/>
                <a:gd name="connsiteX3" fmla="*/ 370332 w 370331"/>
                <a:gd name="connsiteY3" fmla="*/ 185166 h 370332"/>
                <a:gd name="connsiteX4" fmla="*/ 185166 w 370331"/>
                <a:gd name="connsiteY4" fmla="*/ 370332 h 370332"/>
                <a:gd name="connsiteX5" fmla="*/ 185166 w 370331"/>
                <a:gd name="connsiteY5" fmla="*/ 31433 h 370332"/>
                <a:gd name="connsiteX6" fmla="*/ 31528 w 370331"/>
                <a:gd name="connsiteY6" fmla="*/ 185071 h 370332"/>
                <a:gd name="connsiteX7" fmla="*/ 185166 w 370331"/>
                <a:gd name="connsiteY7" fmla="*/ 338709 h 370332"/>
                <a:gd name="connsiteX8" fmla="*/ 338804 w 370331"/>
                <a:gd name="connsiteY8" fmla="*/ 185071 h 370332"/>
                <a:gd name="connsiteX9" fmla="*/ 185166 w 370331"/>
                <a:gd name="connsiteY9" fmla="*/ 31433 h 3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31" h="370332">
                  <a:moveTo>
                    <a:pt x="185166" y="370332"/>
                  </a:moveTo>
                  <a:cubicBezTo>
                    <a:pt x="83058" y="370332"/>
                    <a:pt x="0" y="287274"/>
                    <a:pt x="0" y="185166"/>
                  </a:cubicBezTo>
                  <a:cubicBezTo>
                    <a:pt x="0" y="83058"/>
                    <a:pt x="83058" y="0"/>
                    <a:pt x="185166" y="0"/>
                  </a:cubicBezTo>
                  <a:cubicBezTo>
                    <a:pt x="287274" y="0"/>
                    <a:pt x="370332" y="83058"/>
                    <a:pt x="370332" y="185166"/>
                  </a:cubicBezTo>
                  <a:cubicBezTo>
                    <a:pt x="370332" y="287274"/>
                    <a:pt x="287274" y="370332"/>
                    <a:pt x="185166" y="370332"/>
                  </a:cubicBezTo>
                  <a:close/>
                  <a:moveTo>
                    <a:pt x="185166" y="31433"/>
                  </a:moveTo>
                  <a:cubicBezTo>
                    <a:pt x="100489" y="31433"/>
                    <a:pt x="31528" y="100394"/>
                    <a:pt x="31528" y="185071"/>
                  </a:cubicBezTo>
                  <a:cubicBezTo>
                    <a:pt x="31528" y="269843"/>
                    <a:pt x="100489" y="338709"/>
                    <a:pt x="185166" y="338709"/>
                  </a:cubicBezTo>
                  <a:cubicBezTo>
                    <a:pt x="269939" y="338709"/>
                    <a:pt x="338804" y="269748"/>
                    <a:pt x="338804" y="185071"/>
                  </a:cubicBezTo>
                  <a:cubicBezTo>
                    <a:pt x="338804" y="100394"/>
                    <a:pt x="269843" y="31433"/>
                    <a:pt x="185166" y="31433"/>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8" name="Freeform: Shape 37">
              <a:extLst>
                <a:ext uri="{FF2B5EF4-FFF2-40B4-BE49-F238E27FC236}">
                  <a16:creationId xmlns:a16="http://schemas.microsoft.com/office/drawing/2014/main" id="{83AB397C-B567-4172-91C9-A4456E61A0D1}"/>
                </a:ext>
              </a:extLst>
            </p:cNvPr>
            <p:cNvSpPr/>
            <p:nvPr/>
          </p:nvSpPr>
          <p:spPr>
            <a:xfrm>
              <a:off x="10445785" y="1971487"/>
              <a:ext cx="393763" cy="31527"/>
            </a:xfrm>
            <a:custGeom>
              <a:avLst/>
              <a:gdLst>
                <a:gd name="connsiteX0" fmla="*/ 0 w 393763"/>
                <a:gd name="connsiteY0" fmla="*/ 0 h 31527"/>
                <a:gd name="connsiteX1" fmla="*/ 393764 w 393763"/>
                <a:gd name="connsiteY1" fmla="*/ 0 h 31527"/>
                <a:gd name="connsiteX2" fmla="*/ 393764 w 393763"/>
                <a:gd name="connsiteY2" fmla="*/ 31528 h 31527"/>
                <a:gd name="connsiteX3" fmla="*/ 0 w 393763"/>
                <a:gd name="connsiteY3" fmla="*/ 31528 h 31527"/>
              </a:gdLst>
              <a:ahLst/>
              <a:cxnLst>
                <a:cxn ang="0">
                  <a:pos x="connsiteX0" y="connsiteY0"/>
                </a:cxn>
                <a:cxn ang="0">
                  <a:pos x="connsiteX1" y="connsiteY1"/>
                </a:cxn>
                <a:cxn ang="0">
                  <a:pos x="connsiteX2" y="connsiteY2"/>
                </a:cxn>
                <a:cxn ang="0">
                  <a:pos x="connsiteX3" y="connsiteY3"/>
                </a:cxn>
              </a:cxnLst>
              <a:rect l="l" t="t" r="r" b="b"/>
              <a:pathLst>
                <a:path w="393763" h="31527">
                  <a:moveTo>
                    <a:pt x="0" y="0"/>
                  </a:moveTo>
                  <a:lnTo>
                    <a:pt x="393764" y="0"/>
                  </a:lnTo>
                  <a:lnTo>
                    <a:pt x="393764" y="31528"/>
                  </a:lnTo>
                  <a:lnTo>
                    <a:pt x="0" y="31528"/>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9" name="Freeform: Shape 38">
              <a:extLst>
                <a:ext uri="{FF2B5EF4-FFF2-40B4-BE49-F238E27FC236}">
                  <a16:creationId xmlns:a16="http://schemas.microsoft.com/office/drawing/2014/main" id="{C775CC74-3CEB-4F1B-80FA-9042AB9D3E38}"/>
                </a:ext>
              </a:extLst>
            </p:cNvPr>
            <p:cNvSpPr/>
            <p:nvPr/>
          </p:nvSpPr>
          <p:spPr>
            <a:xfrm>
              <a:off x="10685243" y="2166178"/>
              <a:ext cx="315563" cy="31527"/>
            </a:xfrm>
            <a:custGeom>
              <a:avLst/>
              <a:gdLst>
                <a:gd name="connsiteX0" fmla="*/ 0 w 315563"/>
                <a:gd name="connsiteY0" fmla="*/ 0 h 31527"/>
                <a:gd name="connsiteX1" fmla="*/ 315563 w 315563"/>
                <a:gd name="connsiteY1" fmla="*/ 0 h 31527"/>
                <a:gd name="connsiteX2" fmla="*/ 315563 w 315563"/>
                <a:gd name="connsiteY2" fmla="*/ 31528 h 31527"/>
                <a:gd name="connsiteX3" fmla="*/ 0 w 315563"/>
                <a:gd name="connsiteY3" fmla="*/ 31528 h 31527"/>
              </a:gdLst>
              <a:ahLst/>
              <a:cxnLst>
                <a:cxn ang="0">
                  <a:pos x="connsiteX0" y="connsiteY0"/>
                </a:cxn>
                <a:cxn ang="0">
                  <a:pos x="connsiteX1" y="connsiteY1"/>
                </a:cxn>
                <a:cxn ang="0">
                  <a:pos x="connsiteX2" y="connsiteY2"/>
                </a:cxn>
                <a:cxn ang="0">
                  <a:pos x="connsiteX3" y="connsiteY3"/>
                </a:cxn>
              </a:cxnLst>
              <a:rect l="l" t="t" r="r" b="b"/>
              <a:pathLst>
                <a:path w="315563" h="31527">
                  <a:moveTo>
                    <a:pt x="0" y="0"/>
                  </a:moveTo>
                  <a:lnTo>
                    <a:pt x="315563" y="0"/>
                  </a:lnTo>
                  <a:lnTo>
                    <a:pt x="315563" y="31528"/>
                  </a:lnTo>
                  <a:lnTo>
                    <a:pt x="0" y="31528"/>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0" name="Freeform: Shape 39">
              <a:extLst>
                <a:ext uri="{FF2B5EF4-FFF2-40B4-BE49-F238E27FC236}">
                  <a16:creationId xmlns:a16="http://schemas.microsoft.com/office/drawing/2014/main" id="{B2496ABF-B54E-4EF9-A69C-09A611C9E8A9}"/>
                </a:ext>
              </a:extLst>
            </p:cNvPr>
            <p:cNvSpPr/>
            <p:nvPr/>
          </p:nvSpPr>
          <p:spPr>
            <a:xfrm>
              <a:off x="10445785" y="2454023"/>
              <a:ext cx="393763" cy="31527"/>
            </a:xfrm>
            <a:custGeom>
              <a:avLst/>
              <a:gdLst>
                <a:gd name="connsiteX0" fmla="*/ 0 w 393763"/>
                <a:gd name="connsiteY0" fmla="*/ 0 h 31527"/>
                <a:gd name="connsiteX1" fmla="*/ 393764 w 393763"/>
                <a:gd name="connsiteY1" fmla="*/ 0 h 31527"/>
                <a:gd name="connsiteX2" fmla="*/ 393764 w 393763"/>
                <a:gd name="connsiteY2" fmla="*/ 31528 h 31527"/>
                <a:gd name="connsiteX3" fmla="*/ 0 w 393763"/>
                <a:gd name="connsiteY3" fmla="*/ 31528 h 31527"/>
              </a:gdLst>
              <a:ahLst/>
              <a:cxnLst>
                <a:cxn ang="0">
                  <a:pos x="connsiteX0" y="connsiteY0"/>
                </a:cxn>
                <a:cxn ang="0">
                  <a:pos x="connsiteX1" y="connsiteY1"/>
                </a:cxn>
                <a:cxn ang="0">
                  <a:pos x="connsiteX2" y="connsiteY2"/>
                </a:cxn>
                <a:cxn ang="0">
                  <a:pos x="connsiteX3" y="connsiteY3"/>
                </a:cxn>
              </a:cxnLst>
              <a:rect l="l" t="t" r="r" b="b"/>
              <a:pathLst>
                <a:path w="393763" h="31527">
                  <a:moveTo>
                    <a:pt x="0" y="0"/>
                  </a:moveTo>
                  <a:lnTo>
                    <a:pt x="393764" y="0"/>
                  </a:lnTo>
                  <a:lnTo>
                    <a:pt x="393764" y="31528"/>
                  </a:lnTo>
                  <a:lnTo>
                    <a:pt x="0" y="31528"/>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1" name="Freeform: Shape 40">
              <a:extLst>
                <a:ext uri="{FF2B5EF4-FFF2-40B4-BE49-F238E27FC236}">
                  <a16:creationId xmlns:a16="http://schemas.microsoft.com/office/drawing/2014/main" id="{7FE29B2F-9443-425F-8A9D-E7F734517D4D}"/>
                </a:ext>
              </a:extLst>
            </p:cNvPr>
            <p:cNvSpPr/>
            <p:nvPr/>
          </p:nvSpPr>
          <p:spPr>
            <a:xfrm>
              <a:off x="10755538" y="2199134"/>
              <a:ext cx="70675" cy="70675"/>
            </a:xfrm>
            <a:custGeom>
              <a:avLst/>
              <a:gdLst>
                <a:gd name="connsiteX0" fmla="*/ 35338 w 70675"/>
                <a:gd name="connsiteY0" fmla="*/ 70676 h 70675"/>
                <a:gd name="connsiteX1" fmla="*/ 0 w 70675"/>
                <a:gd name="connsiteY1" fmla="*/ 35338 h 70675"/>
                <a:gd name="connsiteX2" fmla="*/ 35338 w 70675"/>
                <a:gd name="connsiteY2" fmla="*/ 0 h 70675"/>
                <a:gd name="connsiteX3" fmla="*/ 70675 w 70675"/>
                <a:gd name="connsiteY3" fmla="*/ 35338 h 70675"/>
                <a:gd name="connsiteX4" fmla="*/ 35338 w 70675"/>
                <a:gd name="connsiteY4" fmla="*/ 70676 h 70675"/>
                <a:gd name="connsiteX5" fmla="*/ 35338 w 70675"/>
                <a:gd name="connsiteY5" fmla="*/ 22574 h 70675"/>
                <a:gd name="connsiteX6" fmla="*/ 22574 w 70675"/>
                <a:gd name="connsiteY6" fmla="*/ 35338 h 70675"/>
                <a:gd name="connsiteX7" fmla="*/ 35338 w 70675"/>
                <a:gd name="connsiteY7" fmla="*/ 48101 h 70675"/>
                <a:gd name="connsiteX8" fmla="*/ 48101 w 70675"/>
                <a:gd name="connsiteY8" fmla="*/ 35338 h 70675"/>
                <a:gd name="connsiteX9" fmla="*/ 35338 w 70675"/>
                <a:gd name="connsiteY9" fmla="*/ 22574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75" h="70675">
                  <a:moveTo>
                    <a:pt x="35338" y="70676"/>
                  </a:moveTo>
                  <a:cubicBezTo>
                    <a:pt x="15907" y="70676"/>
                    <a:pt x="0" y="54864"/>
                    <a:pt x="0" y="35338"/>
                  </a:cubicBezTo>
                  <a:cubicBezTo>
                    <a:pt x="0" y="15811"/>
                    <a:pt x="15811" y="0"/>
                    <a:pt x="35338" y="0"/>
                  </a:cubicBezTo>
                  <a:cubicBezTo>
                    <a:pt x="54864" y="0"/>
                    <a:pt x="70675" y="15811"/>
                    <a:pt x="70675" y="35338"/>
                  </a:cubicBezTo>
                  <a:cubicBezTo>
                    <a:pt x="70675" y="54864"/>
                    <a:pt x="54864" y="70676"/>
                    <a:pt x="35338" y="70676"/>
                  </a:cubicBezTo>
                  <a:close/>
                  <a:moveTo>
                    <a:pt x="35338" y="22574"/>
                  </a:moveTo>
                  <a:cubicBezTo>
                    <a:pt x="28289" y="22574"/>
                    <a:pt x="22574" y="28289"/>
                    <a:pt x="22574" y="35338"/>
                  </a:cubicBezTo>
                  <a:cubicBezTo>
                    <a:pt x="22574" y="42386"/>
                    <a:pt x="28289" y="48101"/>
                    <a:pt x="35338" y="48101"/>
                  </a:cubicBezTo>
                  <a:cubicBezTo>
                    <a:pt x="42386" y="48101"/>
                    <a:pt x="48101" y="42386"/>
                    <a:pt x="48101" y="35338"/>
                  </a:cubicBezTo>
                  <a:cubicBezTo>
                    <a:pt x="48101" y="28289"/>
                    <a:pt x="42386" y="22574"/>
                    <a:pt x="35338" y="22574"/>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2" name="Freeform: Shape 41">
              <a:extLst>
                <a:ext uri="{FF2B5EF4-FFF2-40B4-BE49-F238E27FC236}">
                  <a16:creationId xmlns:a16="http://schemas.microsoft.com/office/drawing/2014/main" id="{C19BA54F-0EF2-4B4B-B511-C1D83783E1D4}"/>
                </a:ext>
              </a:extLst>
            </p:cNvPr>
            <p:cNvSpPr/>
            <p:nvPr/>
          </p:nvSpPr>
          <p:spPr>
            <a:xfrm>
              <a:off x="10707436" y="2254569"/>
              <a:ext cx="70675" cy="70675"/>
            </a:xfrm>
            <a:custGeom>
              <a:avLst/>
              <a:gdLst>
                <a:gd name="connsiteX0" fmla="*/ 35338 w 70675"/>
                <a:gd name="connsiteY0" fmla="*/ 70676 h 70675"/>
                <a:gd name="connsiteX1" fmla="*/ 0 w 70675"/>
                <a:gd name="connsiteY1" fmla="*/ 35338 h 70675"/>
                <a:gd name="connsiteX2" fmla="*/ 35338 w 70675"/>
                <a:gd name="connsiteY2" fmla="*/ 0 h 70675"/>
                <a:gd name="connsiteX3" fmla="*/ 70676 w 70675"/>
                <a:gd name="connsiteY3" fmla="*/ 35338 h 70675"/>
                <a:gd name="connsiteX4" fmla="*/ 35338 w 70675"/>
                <a:gd name="connsiteY4" fmla="*/ 70676 h 70675"/>
                <a:gd name="connsiteX5" fmla="*/ 35338 w 70675"/>
                <a:gd name="connsiteY5" fmla="*/ 22574 h 70675"/>
                <a:gd name="connsiteX6" fmla="*/ 22574 w 70675"/>
                <a:gd name="connsiteY6" fmla="*/ 35338 h 70675"/>
                <a:gd name="connsiteX7" fmla="*/ 35338 w 70675"/>
                <a:gd name="connsiteY7" fmla="*/ 48101 h 70675"/>
                <a:gd name="connsiteX8" fmla="*/ 48101 w 70675"/>
                <a:gd name="connsiteY8" fmla="*/ 35338 h 70675"/>
                <a:gd name="connsiteX9" fmla="*/ 35338 w 70675"/>
                <a:gd name="connsiteY9" fmla="*/ 22574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75" h="70675">
                  <a:moveTo>
                    <a:pt x="35338" y="70676"/>
                  </a:moveTo>
                  <a:cubicBezTo>
                    <a:pt x="15907" y="70676"/>
                    <a:pt x="0" y="54864"/>
                    <a:pt x="0" y="35338"/>
                  </a:cubicBezTo>
                  <a:cubicBezTo>
                    <a:pt x="0" y="15811"/>
                    <a:pt x="15811" y="0"/>
                    <a:pt x="35338" y="0"/>
                  </a:cubicBezTo>
                  <a:cubicBezTo>
                    <a:pt x="54864" y="0"/>
                    <a:pt x="70676" y="15811"/>
                    <a:pt x="70676" y="35338"/>
                  </a:cubicBezTo>
                  <a:cubicBezTo>
                    <a:pt x="70676" y="54864"/>
                    <a:pt x="54864" y="70676"/>
                    <a:pt x="35338" y="70676"/>
                  </a:cubicBezTo>
                  <a:close/>
                  <a:moveTo>
                    <a:pt x="35338" y="22574"/>
                  </a:moveTo>
                  <a:cubicBezTo>
                    <a:pt x="28289" y="22574"/>
                    <a:pt x="22574" y="28289"/>
                    <a:pt x="22574" y="35338"/>
                  </a:cubicBezTo>
                  <a:cubicBezTo>
                    <a:pt x="22574" y="42386"/>
                    <a:pt x="28289" y="48101"/>
                    <a:pt x="35338" y="48101"/>
                  </a:cubicBezTo>
                  <a:cubicBezTo>
                    <a:pt x="42386" y="48101"/>
                    <a:pt x="48101" y="42386"/>
                    <a:pt x="48101" y="35338"/>
                  </a:cubicBezTo>
                  <a:cubicBezTo>
                    <a:pt x="48101" y="28289"/>
                    <a:pt x="42386" y="22574"/>
                    <a:pt x="35338" y="22574"/>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3" name="Freeform: Shape 42">
              <a:extLst>
                <a:ext uri="{FF2B5EF4-FFF2-40B4-BE49-F238E27FC236}">
                  <a16:creationId xmlns:a16="http://schemas.microsoft.com/office/drawing/2014/main" id="{19ACF929-03F9-4B2E-910B-F2AA6B6E8DB7}"/>
                </a:ext>
              </a:extLst>
            </p:cNvPr>
            <p:cNvSpPr/>
            <p:nvPr/>
          </p:nvSpPr>
          <p:spPr>
            <a:xfrm>
              <a:off x="10779636" y="2267619"/>
              <a:ext cx="70675" cy="70675"/>
            </a:xfrm>
            <a:custGeom>
              <a:avLst/>
              <a:gdLst>
                <a:gd name="connsiteX0" fmla="*/ 35338 w 70675"/>
                <a:gd name="connsiteY0" fmla="*/ 70675 h 70675"/>
                <a:gd name="connsiteX1" fmla="*/ 0 w 70675"/>
                <a:gd name="connsiteY1" fmla="*/ 35338 h 70675"/>
                <a:gd name="connsiteX2" fmla="*/ 35338 w 70675"/>
                <a:gd name="connsiteY2" fmla="*/ 0 h 70675"/>
                <a:gd name="connsiteX3" fmla="*/ 70676 w 70675"/>
                <a:gd name="connsiteY3" fmla="*/ 35338 h 70675"/>
                <a:gd name="connsiteX4" fmla="*/ 35338 w 70675"/>
                <a:gd name="connsiteY4" fmla="*/ 70675 h 70675"/>
                <a:gd name="connsiteX5" fmla="*/ 35338 w 70675"/>
                <a:gd name="connsiteY5" fmla="*/ 22574 h 70675"/>
                <a:gd name="connsiteX6" fmla="*/ 22574 w 70675"/>
                <a:gd name="connsiteY6" fmla="*/ 35338 h 70675"/>
                <a:gd name="connsiteX7" fmla="*/ 35338 w 70675"/>
                <a:gd name="connsiteY7" fmla="*/ 48101 h 70675"/>
                <a:gd name="connsiteX8" fmla="*/ 48101 w 70675"/>
                <a:gd name="connsiteY8" fmla="*/ 35338 h 70675"/>
                <a:gd name="connsiteX9" fmla="*/ 35338 w 70675"/>
                <a:gd name="connsiteY9" fmla="*/ 22574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75" h="70675">
                  <a:moveTo>
                    <a:pt x="35338" y="70675"/>
                  </a:moveTo>
                  <a:cubicBezTo>
                    <a:pt x="15811" y="70675"/>
                    <a:pt x="0" y="54864"/>
                    <a:pt x="0" y="35338"/>
                  </a:cubicBezTo>
                  <a:cubicBezTo>
                    <a:pt x="0" y="15811"/>
                    <a:pt x="15811" y="0"/>
                    <a:pt x="35338" y="0"/>
                  </a:cubicBezTo>
                  <a:cubicBezTo>
                    <a:pt x="54769" y="0"/>
                    <a:pt x="70676" y="15811"/>
                    <a:pt x="70676" y="35338"/>
                  </a:cubicBezTo>
                  <a:cubicBezTo>
                    <a:pt x="70676" y="54864"/>
                    <a:pt x="54769" y="70675"/>
                    <a:pt x="35338" y="70675"/>
                  </a:cubicBezTo>
                  <a:close/>
                  <a:moveTo>
                    <a:pt x="35338" y="22574"/>
                  </a:moveTo>
                  <a:cubicBezTo>
                    <a:pt x="28289" y="22574"/>
                    <a:pt x="22574" y="28289"/>
                    <a:pt x="22574" y="35338"/>
                  </a:cubicBezTo>
                  <a:cubicBezTo>
                    <a:pt x="22574" y="42386"/>
                    <a:pt x="28289" y="48101"/>
                    <a:pt x="35338" y="48101"/>
                  </a:cubicBezTo>
                  <a:cubicBezTo>
                    <a:pt x="42386" y="48101"/>
                    <a:pt x="48101" y="42386"/>
                    <a:pt x="48101" y="35338"/>
                  </a:cubicBezTo>
                  <a:cubicBezTo>
                    <a:pt x="48101" y="28289"/>
                    <a:pt x="42386" y="22574"/>
                    <a:pt x="35338" y="22574"/>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4" name="Freeform: Shape 43">
              <a:extLst>
                <a:ext uri="{FF2B5EF4-FFF2-40B4-BE49-F238E27FC236}">
                  <a16:creationId xmlns:a16="http://schemas.microsoft.com/office/drawing/2014/main" id="{DF753AEC-A25F-439E-AEC2-D47BDFDE9953}"/>
                </a:ext>
              </a:extLst>
            </p:cNvPr>
            <p:cNvSpPr/>
            <p:nvPr/>
          </p:nvSpPr>
          <p:spPr>
            <a:xfrm>
              <a:off x="10904752" y="2204728"/>
              <a:ext cx="52567" cy="52603"/>
            </a:xfrm>
            <a:custGeom>
              <a:avLst/>
              <a:gdLst>
                <a:gd name="connsiteX0" fmla="*/ 26236 w 52567"/>
                <a:gd name="connsiteY0" fmla="*/ 52603 h 52603"/>
                <a:gd name="connsiteX1" fmla="*/ 21093 w 52567"/>
                <a:gd name="connsiteY1" fmla="*/ 52127 h 52603"/>
                <a:gd name="connsiteX2" fmla="*/ 519 w 52567"/>
                <a:gd name="connsiteY2" fmla="*/ 21171 h 52603"/>
                <a:gd name="connsiteX3" fmla="*/ 11758 w 52567"/>
                <a:gd name="connsiteY3" fmla="*/ 4407 h 52603"/>
                <a:gd name="connsiteX4" fmla="*/ 31475 w 52567"/>
                <a:gd name="connsiteY4" fmla="*/ 502 h 52603"/>
                <a:gd name="connsiteX5" fmla="*/ 52049 w 52567"/>
                <a:gd name="connsiteY5" fmla="*/ 31458 h 52603"/>
                <a:gd name="connsiteX6" fmla="*/ 26236 w 52567"/>
                <a:gd name="connsiteY6" fmla="*/ 52603 h 52603"/>
                <a:gd name="connsiteX7" fmla="*/ 26236 w 52567"/>
                <a:gd name="connsiteY7" fmla="*/ 22600 h 52603"/>
                <a:gd name="connsiteX8" fmla="*/ 24141 w 52567"/>
                <a:gd name="connsiteY8" fmla="*/ 23266 h 52603"/>
                <a:gd name="connsiteX9" fmla="*/ 22521 w 52567"/>
                <a:gd name="connsiteY9" fmla="*/ 25648 h 52603"/>
                <a:gd name="connsiteX10" fmla="*/ 23093 w 52567"/>
                <a:gd name="connsiteY10" fmla="*/ 28505 h 52603"/>
                <a:gd name="connsiteX11" fmla="*/ 25474 w 52567"/>
                <a:gd name="connsiteY11" fmla="*/ 30124 h 52603"/>
                <a:gd name="connsiteX12" fmla="*/ 28332 w 52567"/>
                <a:gd name="connsiteY12" fmla="*/ 29553 h 52603"/>
                <a:gd name="connsiteX13" fmla="*/ 29951 w 52567"/>
                <a:gd name="connsiteY13" fmla="*/ 27172 h 52603"/>
                <a:gd name="connsiteX14" fmla="*/ 29379 w 52567"/>
                <a:gd name="connsiteY14" fmla="*/ 24314 h 52603"/>
                <a:gd name="connsiteX15" fmla="*/ 26998 w 52567"/>
                <a:gd name="connsiteY15" fmla="*/ 22695 h 52603"/>
                <a:gd name="connsiteX16" fmla="*/ 26236 w 52567"/>
                <a:gd name="connsiteY16" fmla="*/ 22600 h 5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567" h="52603">
                  <a:moveTo>
                    <a:pt x="26236" y="52603"/>
                  </a:moveTo>
                  <a:cubicBezTo>
                    <a:pt x="24522" y="52603"/>
                    <a:pt x="22807" y="52413"/>
                    <a:pt x="21093" y="52127"/>
                  </a:cubicBezTo>
                  <a:cubicBezTo>
                    <a:pt x="6900" y="49270"/>
                    <a:pt x="-2339" y="35363"/>
                    <a:pt x="519" y="21171"/>
                  </a:cubicBezTo>
                  <a:cubicBezTo>
                    <a:pt x="1947" y="14313"/>
                    <a:pt x="5853" y="8312"/>
                    <a:pt x="11758" y="4407"/>
                  </a:cubicBezTo>
                  <a:cubicBezTo>
                    <a:pt x="17568" y="502"/>
                    <a:pt x="24617" y="-832"/>
                    <a:pt x="31475" y="502"/>
                  </a:cubicBezTo>
                  <a:cubicBezTo>
                    <a:pt x="45667" y="3359"/>
                    <a:pt x="54906" y="17266"/>
                    <a:pt x="52049" y="31458"/>
                  </a:cubicBezTo>
                  <a:cubicBezTo>
                    <a:pt x="49572" y="44031"/>
                    <a:pt x="38523" y="52603"/>
                    <a:pt x="26236" y="52603"/>
                  </a:cubicBezTo>
                  <a:close/>
                  <a:moveTo>
                    <a:pt x="26236" y="22600"/>
                  </a:moveTo>
                  <a:cubicBezTo>
                    <a:pt x="25284" y="22600"/>
                    <a:pt x="24522" y="22981"/>
                    <a:pt x="24141" y="23266"/>
                  </a:cubicBezTo>
                  <a:cubicBezTo>
                    <a:pt x="23664" y="23552"/>
                    <a:pt x="22807" y="24314"/>
                    <a:pt x="22521" y="25648"/>
                  </a:cubicBezTo>
                  <a:cubicBezTo>
                    <a:pt x="22236" y="26981"/>
                    <a:pt x="22712" y="28029"/>
                    <a:pt x="23093" y="28505"/>
                  </a:cubicBezTo>
                  <a:cubicBezTo>
                    <a:pt x="23379" y="28981"/>
                    <a:pt x="24141" y="29839"/>
                    <a:pt x="25474" y="30124"/>
                  </a:cubicBezTo>
                  <a:cubicBezTo>
                    <a:pt x="26808" y="30410"/>
                    <a:pt x="27855" y="29934"/>
                    <a:pt x="28332" y="29553"/>
                  </a:cubicBezTo>
                  <a:cubicBezTo>
                    <a:pt x="28808" y="29267"/>
                    <a:pt x="29665" y="28505"/>
                    <a:pt x="29951" y="27172"/>
                  </a:cubicBezTo>
                  <a:cubicBezTo>
                    <a:pt x="30237" y="25838"/>
                    <a:pt x="29760" y="24790"/>
                    <a:pt x="29379" y="24314"/>
                  </a:cubicBezTo>
                  <a:cubicBezTo>
                    <a:pt x="29094" y="23838"/>
                    <a:pt x="28332" y="22981"/>
                    <a:pt x="26998" y="22695"/>
                  </a:cubicBezTo>
                  <a:cubicBezTo>
                    <a:pt x="26712" y="22600"/>
                    <a:pt x="26522" y="22600"/>
                    <a:pt x="26236" y="22600"/>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5" name="Freeform: Shape 44">
              <a:extLst>
                <a:ext uri="{FF2B5EF4-FFF2-40B4-BE49-F238E27FC236}">
                  <a16:creationId xmlns:a16="http://schemas.microsoft.com/office/drawing/2014/main" id="{569FC1F1-6031-4758-8E87-FC1E12BEAFAA}"/>
                </a:ext>
              </a:extLst>
            </p:cNvPr>
            <p:cNvSpPr/>
            <p:nvPr/>
          </p:nvSpPr>
          <p:spPr>
            <a:xfrm>
              <a:off x="10868462" y="2232905"/>
              <a:ext cx="52567" cy="52525"/>
            </a:xfrm>
            <a:custGeom>
              <a:avLst/>
              <a:gdLst>
                <a:gd name="connsiteX0" fmla="*/ 26331 w 52567"/>
                <a:gd name="connsiteY0" fmla="*/ 52525 h 52525"/>
                <a:gd name="connsiteX1" fmla="*/ 21093 w 52567"/>
                <a:gd name="connsiteY1" fmla="*/ 52049 h 52525"/>
                <a:gd name="connsiteX2" fmla="*/ 519 w 52567"/>
                <a:gd name="connsiteY2" fmla="*/ 21093 h 52525"/>
                <a:gd name="connsiteX3" fmla="*/ 31475 w 52567"/>
                <a:gd name="connsiteY3" fmla="*/ 519 h 52525"/>
                <a:gd name="connsiteX4" fmla="*/ 52049 w 52567"/>
                <a:gd name="connsiteY4" fmla="*/ 31475 h 52525"/>
                <a:gd name="connsiteX5" fmla="*/ 40809 w 52567"/>
                <a:gd name="connsiteY5" fmla="*/ 48239 h 52525"/>
                <a:gd name="connsiteX6" fmla="*/ 26331 w 52567"/>
                <a:gd name="connsiteY6" fmla="*/ 52525 h 52525"/>
                <a:gd name="connsiteX7" fmla="*/ 26236 w 52567"/>
                <a:gd name="connsiteY7" fmla="*/ 22426 h 52525"/>
                <a:gd name="connsiteX8" fmla="*/ 24141 w 52567"/>
                <a:gd name="connsiteY8" fmla="*/ 23093 h 52525"/>
                <a:gd name="connsiteX9" fmla="*/ 22521 w 52567"/>
                <a:gd name="connsiteY9" fmla="*/ 25474 h 52525"/>
                <a:gd name="connsiteX10" fmla="*/ 23093 w 52567"/>
                <a:gd name="connsiteY10" fmla="*/ 28332 h 52525"/>
                <a:gd name="connsiteX11" fmla="*/ 25474 w 52567"/>
                <a:gd name="connsiteY11" fmla="*/ 29951 h 52525"/>
                <a:gd name="connsiteX12" fmla="*/ 28332 w 52567"/>
                <a:gd name="connsiteY12" fmla="*/ 29379 h 52525"/>
                <a:gd name="connsiteX13" fmla="*/ 29951 w 52567"/>
                <a:gd name="connsiteY13" fmla="*/ 26998 h 52525"/>
                <a:gd name="connsiteX14" fmla="*/ 29379 w 52567"/>
                <a:gd name="connsiteY14" fmla="*/ 24141 h 52525"/>
                <a:gd name="connsiteX15" fmla="*/ 26998 w 52567"/>
                <a:gd name="connsiteY15" fmla="*/ 22521 h 52525"/>
                <a:gd name="connsiteX16" fmla="*/ 26236 w 52567"/>
                <a:gd name="connsiteY16" fmla="*/ 22426 h 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567" h="52525">
                  <a:moveTo>
                    <a:pt x="26331" y="52525"/>
                  </a:moveTo>
                  <a:cubicBezTo>
                    <a:pt x="24617" y="52525"/>
                    <a:pt x="22807" y="52335"/>
                    <a:pt x="21093" y="52049"/>
                  </a:cubicBezTo>
                  <a:cubicBezTo>
                    <a:pt x="6900" y="49191"/>
                    <a:pt x="-2339" y="35285"/>
                    <a:pt x="519" y="21093"/>
                  </a:cubicBezTo>
                  <a:cubicBezTo>
                    <a:pt x="3376" y="6900"/>
                    <a:pt x="17283" y="-2339"/>
                    <a:pt x="31475" y="519"/>
                  </a:cubicBezTo>
                  <a:cubicBezTo>
                    <a:pt x="45667" y="3376"/>
                    <a:pt x="54906" y="17283"/>
                    <a:pt x="52049" y="31475"/>
                  </a:cubicBezTo>
                  <a:cubicBezTo>
                    <a:pt x="50715" y="38333"/>
                    <a:pt x="46715" y="44334"/>
                    <a:pt x="40809" y="48239"/>
                  </a:cubicBezTo>
                  <a:cubicBezTo>
                    <a:pt x="36428" y="51001"/>
                    <a:pt x="31475" y="52525"/>
                    <a:pt x="26331" y="52525"/>
                  </a:cubicBezTo>
                  <a:close/>
                  <a:moveTo>
                    <a:pt x="26236" y="22426"/>
                  </a:moveTo>
                  <a:cubicBezTo>
                    <a:pt x="25284" y="22426"/>
                    <a:pt x="24522" y="22807"/>
                    <a:pt x="24141" y="23093"/>
                  </a:cubicBezTo>
                  <a:cubicBezTo>
                    <a:pt x="23664" y="23379"/>
                    <a:pt x="22807" y="24141"/>
                    <a:pt x="22521" y="25474"/>
                  </a:cubicBezTo>
                  <a:cubicBezTo>
                    <a:pt x="22236" y="26808"/>
                    <a:pt x="22712" y="27855"/>
                    <a:pt x="23093" y="28332"/>
                  </a:cubicBezTo>
                  <a:cubicBezTo>
                    <a:pt x="23379" y="28808"/>
                    <a:pt x="24141" y="29665"/>
                    <a:pt x="25474" y="29951"/>
                  </a:cubicBezTo>
                  <a:cubicBezTo>
                    <a:pt x="26808" y="30237"/>
                    <a:pt x="27855" y="29760"/>
                    <a:pt x="28332" y="29379"/>
                  </a:cubicBezTo>
                  <a:cubicBezTo>
                    <a:pt x="28808" y="29094"/>
                    <a:pt x="29665" y="28332"/>
                    <a:pt x="29951" y="26998"/>
                  </a:cubicBezTo>
                  <a:cubicBezTo>
                    <a:pt x="30237" y="25665"/>
                    <a:pt x="29760" y="24617"/>
                    <a:pt x="29379" y="24141"/>
                  </a:cubicBezTo>
                  <a:cubicBezTo>
                    <a:pt x="29094" y="23664"/>
                    <a:pt x="28332" y="22807"/>
                    <a:pt x="26998" y="22521"/>
                  </a:cubicBezTo>
                  <a:cubicBezTo>
                    <a:pt x="26712" y="22521"/>
                    <a:pt x="26522" y="22426"/>
                    <a:pt x="26236" y="22426"/>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6" name="Freeform: Shape 45">
              <a:extLst>
                <a:ext uri="{FF2B5EF4-FFF2-40B4-BE49-F238E27FC236}">
                  <a16:creationId xmlns:a16="http://schemas.microsoft.com/office/drawing/2014/main" id="{33E6FB8E-50E7-43FE-A5CB-D5719BD6246E}"/>
                </a:ext>
              </a:extLst>
            </p:cNvPr>
            <p:cNvSpPr/>
            <p:nvPr/>
          </p:nvSpPr>
          <p:spPr>
            <a:xfrm>
              <a:off x="10911134" y="2249765"/>
              <a:ext cx="52567" cy="52525"/>
            </a:xfrm>
            <a:custGeom>
              <a:avLst/>
              <a:gdLst>
                <a:gd name="connsiteX0" fmla="*/ 26236 w 52567"/>
                <a:gd name="connsiteY0" fmla="*/ 52525 h 52525"/>
                <a:gd name="connsiteX1" fmla="*/ 21093 w 52567"/>
                <a:gd name="connsiteY1" fmla="*/ 52049 h 52525"/>
                <a:gd name="connsiteX2" fmla="*/ 519 w 52567"/>
                <a:gd name="connsiteY2" fmla="*/ 21093 h 52525"/>
                <a:gd name="connsiteX3" fmla="*/ 31475 w 52567"/>
                <a:gd name="connsiteY3" fmla="*/ 519 h 52525"/>
                <a:gd name="connsiteX4" fmla="*/ 52049 w 52567"/>
                <a:gd name="connsiteY4" fmla="*/ 31475 h 52525"/>
                <a:gd name="connsiteX5" fmla="*/ 26236 w 52567"/>
                <a:gd name="connsiteY5" fmla="*/ 52525 h 52525"/>
                <a:gd name="connsiteX6" fmla="*/ 26236 w 52567"/>
                <a:gd name="connsiteY6" fmla="*/ 22426 h 52525"/>
                <a:gd name="connsiteX7" fmla="*/ 24141 w 52567"/>
                <a:gd name="connsiteY7" fmla="*/ 23093 h 52525"/>
                <a:gd name="connsiteX8" fmla="*/ 22521 w 52567"/>
                <a:gd name="connsiteY8" fmla="*/ 25474 h 52525"/>
                <a:gd name="connsiteX9" fmla="*/ 23093 w 52567"/>
                <a:gd name="connsiteY9" fmla="*/ 28332 h 52525"/>
                <a:gd name="connsiteX10" fmla="*/ 25474 w 52567"/>
                <a:gd name="connsiteY10" fmla="*/ 29951 h 52525"/>
                <a:gd name="connsiteX11" fmla="*/ 28332 w 52567"/>
                <a:gd name="connsiteY11" fmla="*/ 29379 h 52525"/>
                <a:gd name="connsiteX12" fmla="*/ 29951 w 52567"/>
                <a:gd name="connsiteY12" fmla="*/ 26998 h 52525"/>
                <a:gd name="connsiteX13" fmla="*/ 29951 w 52567"/>
                <a:gd name="connsiteY13" fmla="*/ 26998 h 52525"/>
                <a:gd name="connsiteX14" fmla="*/ 29379 w 52567"/>
                <a:gd name="connsiteY14" fmla="*/ 24141 h 52525"/>
                <a:gd name="connsiteX15" fmla="*/ 26998 w 52567"/>
                <a:gd name="connsiteY15" fmla="*/ 22521 h 52525"/>
                <a:gd name="connsiteX16" fmla="*/ 26236 w 52567"/>
                <a:gd name="connsiteY16" fmla="*/ 22426 h 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567" h="52525">
                  <a:moveTo>
                    <a:pt x="26236" y="52525"/>
                  </a:moveTo>
                  <a:cubicBezTo>
                    <a:pt x="24522" y="52525"/>
                    <a:pt x="22807" y="52335"/>
                    <a:pt x="21093" y="52049"/>
                  </a:cubicBezTo>
                  <a:cubicBezTo>
                    <a:pt x="6900" y="49191"/>
                    <a:pt x="-2339" y="35285"/>
                    <a:pt x="519" y="21093"/>
                  </a:cubicBezTo>
                  <a:cubicBezTo>
                    <a:pt x="3376" y="6900"/>
                    <a:pt x="17283" y="-2339"/>
                    <a:pt x="31475" y="519"/>
                  </a:cubicBezTo>
                  <a:cubicBezTo>
                    <a:pt x="45667" y="3376"/>
                    <a:pt x="54906" y="17283"/>
                    <a:pt x="52049" y="31475"/>
                  </a:cubicBezTo>
                  <a:cubicBezTo>
                    <a:pt x="49477" y="43857"/>
                    <a:pt x="38523" y="52525"/>
                    <a:pt x="26236" y="52525"/>
                  </a:cubicBezTo>
                  <a:close/>
                  <a:moveTo>
                    <a:pt x="26236" y="22426"/>
                  </a:moveTo>
                  <a:cubicBezTo>
                    <a:pt x="25284" y="22426"/>
                    <a:pt x="24522" y="22807"/>
                    <a:pt x="24141" y="23093"/>
                  </a:cubicBezTo>
                  <a:cubicBezTo>
                    <a:pt x="23664" y="23379"/>
                    <a:pt x="22807" y="24141"/>
                    <a:pt x="22521" y="25474"/>
                  </a:cubicBezTo>
                  <a:cubicBezTo>
                    <a:pt x="22236" y="26808"/>
                    <a:pt x="22712" y="27855"/>
                    <a:pt x="23093" y="28332"/>
                  </a:cubicBezTo>
                  <a:cubicBezTo>
                    <a:pt x="23379" y="28808"/>
                    <a:pt x="24141" y="29665"/>
                    <a:pt x="25474" y="29951"/>
                  </a:cubicBezTo>
                  <a:cubicBezTo>
                    <a:pt x="26808" y="30237"/>
                    <a:pt x="27855" y="29760"/>
                    <a:pt x="28332" y="29379"/>
                  </a:cubicBezTo>
                  <a:cubicBezTo>
                    <a:pt x="28808" y="29094"/>
                    <a:pt x="29665" y="28332"/>
                    <a:pt x="29951" y="26998"/>
                  </a:cubicBezTo>
                  <a:lnTo>
                    <a:pt x="29951" y="26998"/>
                  </a:lnTo>
                  <a:cubicBezTo>
                    <a:pt x="30237" y="25665"/>
                    <a:pt x="29760" y="24617"/>
                    <a:pt x="29379" y="24141"/>
                  </a:cubicBezTo>
                  <a:cubicBezTo>
                    <a:pt x="29094" y="23664"/>
                    <a:pt x="28332" y="22807"/>
                    <a:pt x="26998" y="22521"/>
                  </a:cubicBezTo>
                  <a:cubicBezTo>
                    <a:pt x="26712" y="22426"/>
                    <a:pt x="26427" y="22426"/>
                    <a:pt x="26236" y="22426"/>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7" name="Freeform: Shape 46">
              <a:extLst>
                <a:ext uri="{FF2B5EF4-FFF2-40B4-BE49-F238E27FC236}">
                  <a16:creationId xmlns:a16="http://schemas.microsoft.com/office/drawing/2014/main" id="{3ECB3964-6AAA-4104-9D52-F145D29CB74E}"/>
                </a:ext>
              </a:extLst>
            </p:cNvPr>
            <p:cNvSpPr/>
            <p:nvPr/>
          </p:nvSpPr>
          <p:spPr>
            <a:xfrm>
              <a:off x="10874939" y="2277387"/>
              <a:ext cx="52567" cy="52525"/>
            </a:xfrm>
            <a:custGeom>
              <a:avLst/>
              <a:gdLst>
                <a:gd name="connsiteX0" fmla="*/ 26236 w 52567"/>
                <a:gd name="connsiteY0" fmla="*/ 52525 h 52525"/>
                <a:gd name="connsiteX1" fmla="*/ 21093 w 52567"/>
                <a:gd name="connsiteY1" fmla="*/ 52049 h 52525"/>
                <a:gd name="connsiteX2" fmla="*/ 519 w 52567"/>
                <a:gd name="connsiteY2" fmla="*/ 21093 h 52525"/>
                <a:gd name="connsiteX3" fmla="*/ 31475 w 52567"/>
                <a:gd name="connsiteY3" fmla="*/ 519 h 52525"/>
                <a:gd name="connsiteX4" fmla="*/ 52049 w 52567"/>
                <a:gd name="connsiteY4" fmla="*/ 31475 h 52525"/>
                <a:gd name="connsiteX5" fmla="*/ 26236 w 52567"/>
                <a:gd name="connsiteY5" fmla="*/ 52525 h 52525"/>
                <a:gd name="connsiteX6" fmla="*/ 26141 w 52567"/>
                <a:gd name="connsiteY6" fmla="*/ 22426 h 52525"/>
                <a:gd name="connsiteX7" fmla="*/ 24045 w 52567"/>
                <a:gd name="connsiteY7" fmla="*/ 23093 h 52525"/>
                <a:gd name="connsiteX8" fmla="*/ 22426 w 52567"/>
                <a:gd name="connsiteY8" fmla="*/ 25474 h 52525"/>
                <a:gd name="connsiteX9" fmla="*/ 22998 w 52567"/>
                <a:gd name="connsiteY9" fmla="*/ 28332 h 52525"/>
                <a:gd name="connsiteX10" fmla="*/ 25379 w 52567"/>
                <a:gd name="connsiteY10" fmla="*/ 29951 h 52525"/>
                <a:gd name="connsiteX11" fmla="*/ 28236 w 52567"/>
                <a:gd name="connsiteY11" fmla="*/ 29379 h 52525"/>
                <a:gd name="connsiteX12" fmla="*/ 29856 w 52567"/>
                <a:gd name="connsiteY12" fmla="*/ 26998 h 52525"/>
                <a:gd name="connsiteX13" fmla="*/ 29284 w 52567"/>
                <a:gd name="connsiteY13" fmla="*/ 24141 h 52525"/>
                <a:gd name="connsiteX14" fmla="*/ 26903 w 52567"/>
                <a:gd name="connsiteY14" fmla="*/ 22521 h 52525"/>
                <a:gd name="connsiteX15" fmla="*/ 26141 w 52567"/>
                <a:gd name="connsiteY15" fmla="*/ 22426 h 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67" h="52525">
                  <a:moveTo>
                    <a:pt x="26236" y="52525"/>
                  </a:moveTo>
                  <a:cubicBezTo>
                    <a:pt x="24522" y="52525"/>
                    <a:pt x="22807" y="52335"/>
                    <a:pt x="21093" y="52049"/>
                  </a:cubicBezTo>
                  <a:cubicBezTo>
                    <a:pt x="6900" y="49191"/>
                    <a:pt x="-2339" y="35285"/>
                    <a:pt x="519" y="21093"/>
                  </a:cubicBezTo>
                  <a:cubicBezTo>
                    <a:pt x="3376" y="6900"/>
                    <a:pt x="17283" y="-2339"/>
                    <a:pt x="31475" y="519"/>
                  </a:cubicBezTo>
                  <a:cubicBezTo>
                    <a:pt x="45667" y="3376"/>
                    <a:pt x="54906" y="17283"/>
                    <a:pt x="52049" y="31475"/>
                  </a:cubicBezTo>
                  <a:cubicBezTo>
                    <a:pt x="49477" y="43857"/>
                    <a:pt x="38428" y="52525"/>
                    <a:pt x="26236" y="52525"/>
                  </a:cubicBezTo>
                  <a:close/>
                  <a:moveTo>
                    <a:pt x="26141" y="22426"/>
                  </a:moveTo>
                  <a:cubicBezTo>
                    <a:pt x="25188" y="22426"/>
                    <a:pt x="24426" y="22807"/>
                    <a:pt x="24045" y="23093"/>
                  </a:cubicBezTo>
                  <a:cubicBezTo>
                    <a:pt x="23569" y="23379"/>
                    <a:pt x="22712" y="24141"/>
                    <a:pt x="22426" y="25474"/>
                  </a:cubicBezTo>
                  <a:cubicBezTo>
                    <a:pt x="22140" y="26808"/>
                    <a:pt x="22617" y="27855"/>
                    <a:pt x="22998" y="28332"/>
                  </a:cubicBezTo>
                  <a:cubicBezTo>
                    <a:pt x="23283" y="28808"/>
                    <a:pt x="24045" y="29665"/>
                    <a:pt x="25379" y="29951"/>
                  </a:cubicBezTo>
                  <a:cubicBezTo>
                    <a:pt x="26712" y="30237"/>
                    <a:pt x="27760" y="29760"/>
                    <a:pt x="28236" y="29379"/>
                  </a:cubicBezTo>
                  <a:cubicBezTo>
                    <a:pt x="28713" y="29094"/>
                    <a:pt x="29570" y="28332"/>
                    <a:pt x="29856" y="26998"/>
                  </a:cubicBezTo>
                  <a:cubicBezTo>
                    <a:pt x="30141" y="25665"/>
                    <a:pt x="29665" y="24617"/>
                    <a:pt x="29284" y="24141"/>
                  </a:cubicBezTo>
                  <a:cubicBezTo>
                    <a:pt x="28998" y="23664"/>
                    <a:pt x="28236" y="22807"/>
                    <a:pt x="26903" y="22521"/>
                  </a:cubicBezTo>
                  <a:cubicBezTo>
                    <a:pt x="26712" y="22521"/>
                    <a:pt x="26427" y="22426"/>
                    <a:pt x="26141" y="22426"/>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spTree>
    <p:extLst>
      <p:ext uri="{BB962C8B-B14F-4D97-AF65-F5344CB8AC3E}">
        <p14:creationId xmlns:p14="http://schemas.microsoft.com/office/powerpoint/2010/main" val="21925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F97C9A2-BC23-5D21-27A8-775196FEE56F}"/>
              </a:ext>
            </a:extLst>
          </p:cNvPr>
          <p:cNvPicPr>
            <a:picLocks noGrp="1" noChangeAspect="1"/>
          </p:cNvPicPr>
          <p:nvPr>
            <p:ph idx="1"/>
          </p:nvPr>
        </p:nvPicPr>
        <p:blipFill>
          <a:blip r:embed="rId3"/>
          <a:stretch>
            <a:fillRect/>
          </a:stretch>
        </p:blipFill>
        <p:spPr>
          <a:xfrm>
            <a:off x="920294" y="1439862"/>
            <a:ext cx="7222747" cy="3810000"/>
          </a:xfrm>
          <a:noFill/>
        </p:spPr>
      </p:pic>
      <p:sp>
        <p:nvSpPr>
          <p:cNvPr id="10" name="Title 2">
            <a:extLst>
              <a:ext uri="{FF2B5EF4-FFF2-40B4-BE49-F238E27FC236}">
                <a16:creationId xmlns:a16="http://schemas.microsoft.com/office/drawing/2014/main" id="{2568086F-40BE-1142-4B06-FE047DA7CA38}"/>
              </a:ext>
            </a:extLst>
          </p:cNvPr>
          <p:cNvSpPr>
            <a:spLocks noGrp="1"/>
          </p:cNvSpPr>
          <p:nvPr>
            <p:ph type="title"/>
          </p:nvPr>
        </p:nvSpPr>
        <p:spPr>
          <a:xfrm>
            <a:off x="750094" y="236538"/>
            <a:ext cx="7559178" cy="685800"/>
          </a:xfrm>
        </p:spPr>
        <p:txBody>
          <a:bodyPr/>
          <a:lstStyle/>
          <a:p>
            <a:endParaRPr lang="en-US"/>
          </a:p>
        </p:txBody>
      </p:sp>
    </p:spTree>
    <p:extLst>
      <p:ext uri="{BB962C8B-B14F-4D97-AF65-F5344CB8AC3E}">
        <p14:creationId xmlns:p14="http://schemas.microsoft.com/office/powerpoint/2010/main" val="352409386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76B7F63-F98F-5560-2526-9609E33BADB2}"/>
              </a:ext>
            </a:extLst>
          </p:cNvPr>
          <p:cNvPicPr>
            <a:picLocks noChangeAspect="1"/>
          </p:cNvPicPr>
          <p:nvPr/>
        </p:nvPicPr>
        <p:blipFill>
          <a:blip r:embed="rId2"/>
          <a:stretch>
            <a:fillRect/>
          </a:stretch>
        </p:blipFill>
        <p:spPr>
          <a:xfrm>
            <a:off x="342686" y="1052736"/>
            <a:ext cx="8333770" cy="4682376"/>
          </a:xfrm>
          <a:prstGeom prst="rect">
            <a:avLst/>
          </a:prstGeom>
        </p:spPr>
      </p:pic>
    </p:spTree>
    <p:extLst>
      <p:ext uri="{BB962C8B-B14F-4D97-AF65-F5344CB8AC3E}">
        <p14:creationId xmlns:p14="http://schemas.microsoft.com/office/powerpoint/2010/main" val="1607659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Inhaltsplatzhalter 101">
            <a:extLst>
              <a:ext uri="{FF2B5EF4-FFF2-40B4-BE49-F238E27FC236}">
                <a16:creationId xmlns:a16="http://schemas.microsoft.com/office/drawing/2014/main" id="{CC91D8EE-2BDC-4395-812B-E56938067493}"/>
              </a:ext>
            </a:extLst>
          </p:cNvPr>
          <p:cNvSpPr>
            <a:spLocks noGrp="1"/>
          </p:cNvSpPr>
          <p:nvPr>
            <p:ph sz="quarter" idx="4294967295"/>
          </p:nvPr>
        </p:nvSpPr>
        <p:spPr>
          <a:xfrm>
            <a:off x="-106957" y="6079006"/>
            <a:ext cx="7740818" cy="71096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228600" indent="-228600" algn="r" eaLnBrk="0" hangingPunct="0">
              <a:buFont typeface="Arial" pitchFamily="34" charset="0"/>
              <a:buAutoNum type="arabicPeriod"/>
            </a:pPr>
            <a:r>
              <a:rPr lang="de-DE" sz="1100" dirty="0" err="1">
                <a:solidFill>
                  <a:srgbClr val="00799B"/>
                </a:solidFill>
                <a:ea typeface="ＭＳ Ｐゴシック" panose="020B0600070205080204" pitchFamily="34" charset="-128"/>
                <a:cs typeface="Arial" panose="020B0604020202020204" pitchFamily="34" charset="0"/>
              </a:rPr>
              <a:t>Wiviott</a:t>
            </a:r>
            <a:r>
              <a:rPr lang="de-DE" sz="1100" dirty="0">
                <a:solidFill>
                  <a:srgbClr val="00799B"/>
                </a:solidFill>
                <a:ea typeface="ＭＳ Ｐゴシック" panose="020B0600070205080204" pitchFamily="34" charset="-128"/>
                <a:cs typeface="Arial" panose="020B0604020202020204" pitchFamily="34" charset="0"/>
              </a:rPr>
              <a:t> SD, et al. N Engl J Med 2019; 380:347-57</a:t>
            </a:r>
            <a:br>
              <a:rPr lang="de-DE" sz="1100" dirty="0">
                <a:solidFill>
                  <a:srgbClr val="00799B"/>
                </a:solidFill>
                <a:ea typeface="ＭＳ Ｐゴシック" panose="020B0600070205080204" pitchFamily="34" charset="-128"/>
                <a:cs typeface="Arial" panose="020B0604020202020204" pitchFamily="34" charset="0"/>
              </a:rPr>
            </a:br>
            <a:r>
              <a:rPr lang="de-DE" sz="1100" dirty="0">
                <a:solidFill>
                  <a:srgbClr val="00799B"/>
                </a:solidFill>
                <a:ea typeface="ＭＳ Ｐゴシック" panose="020B0600070205080204" pitchFamily="34" charset="-128"/>
                <a:cs typeface="Arial" panose="020B0604020202020204" pitchFamily="34" charset="0"/>
              </a:rPr>
              <a:t>2. </a:t>
            </a:r>
            <a:r>
              <a:rPr lang="de-DE" sz="1100" dirty="0" err="1">
                <a:solidFill>
                  <a:srgbClr val="00799B"/>
                </a:solidFill>
                <a:ea typeface="ＭＳ Ｐゴシック" panose="020B0600070205080204" pitchFamily="34" charset="-128"/>
                <a:cs typeface="Arial" panose="020B0604020202020204" pitchFamily="34" charset="0"/>
              </a:rPr>
              <a:t>McMurray</a:t>
            </a:r>
            <a:r>
              <a:rPr lang="de-DE" sz="1100" dirty="0">
                <a:solidFill>
                  <a:srgbClr val="00799B"/>
                </a:solidFill>
                <a:ea typeface="ＭＳ Ｐゴシック" panose="020B0600070205080204" pitchFamily="34" charset="-128"/>
                <a:cs typeface="Arial" panose="020B0604020202020204" pitchFamily="34" charset="0"/>
              </a:rPr>
              <a:t> JJV, et al. N Engl J Med 2019; 381:1995-2008; </a:t>
            </a:r>
            <a:br>
              <a:rPr lang="de-DE" sz="1100" dirty="0">
                <a:solidFill>
                  <a:srgbClr val="00799B"/>
                </a:solidFill>
                <a:ea typeface="ＭＳ Ｐゴシック" panose="020B0600070205080204" pitchFamily="34" charset="-128"/>
                <a:cs typeface="Arial" panose="020B0604020202020204" pitchFamily="34" charset="0"/>
              </a:rPr>
            </a:br>
            <a:r>
              <a:rPr lang="de-DE" sz="1100" dirty="0">
                <a:solidFill>
                  <a:srgbClr val="00799B"/>
                </a:solidFill>
                <a:ea typeface="ＭＳ Ｐゴシック" panose="020B0600070205080204" pitchFamily="34" charset="-128"/>
                <a:cs typeface="Arial" panose="020B0604020202020204" pitchFamily="34" charset="0"/>
              </a:rPr>
              <a:t>3</a:t>
            </a:r>
            <a:r>
              <a:rPr lang="da-DK" sz="1100" dirty="0">
                <a:solidFill>
                  <a:srgbClr val="00799B"/>
                </a:solidFill>
                <a:ea typeface="ＭＳ Ｐゴシック" panose="020B0600070205080204" pitchFamily="34" charset="-128"/>
                <a:cs typeface="Arial" panose="020B0604020202020204" pitchFamily="34" charset="0"/>
              </a:rPr>
              <a:t>. </a:t>
            </a:r>
            <a:r>
              <a:rPr lang="de-DE" sz="1100" dirty="0" err="1">
                <a:solidFill>
                  <a:srgbClr val="00799B"/>
                </a:solidFill>
                <a:ea typeface="ＭＳ Ｐゴシック" panose="020B0600070205080204" pitchFamily="34" charset="-128"/>
                <a:cs typeface="Arial" panose="020B0604020202020204" pitchFamily="34" charset="0"/>
              </a:rPr>
              <a:t>Heerspink</a:t>
            </a:r>
            <a:r>
              <a:rPr lang="de-DE" sz="1100" dirty="0">
                <a:solidFill>
                  <a:srgbClr val="00799B"/>
                </a:solidFill>
                <a:ea typeface="ＭＳ Ｐゴシック" panose="020B0600070205080204" pitchFamily="34" charset="-128"/>
                <a:cs typeface="Arial" panose="020B0604020202020204" pitchFamily="34" charset="0"/>
              </a:rPr>
              <a:t> HJL, et al. New Engl J Med 2020; 383:1436-46; </a:t>
            </a:r>
          </a:p>
          <a:p>
            <a:pPr algn="r" eaLnBrk="0" hangingPunct="0"/>
            <a:r>
              <a:rPr lang="de-DE" sz="1100" dirty="0">
                <a:solidFill>
                  <a:srgbClr val="00799B"/>
                </a:solidFill>
                <a:ea typeface="ＭＳ Ｐゴシック" panose="020B0600070205080204" pitchFamily="34" charset="-128"/>
                <a:cs typeface="Arial" panose="020B0604020202020204" pitchFamily="34" charset="0"/>
              </a:rPr>
              <a:t>4. G-BA Beschluss: https://www.g-ba.de/downloads/39-261-5282/2022-02-17_AM-RL-XII_Dapagliflozin_D-713.pdf.</a:t>
            </a:r>
          </a:p>
        </p:txBody>
      </p:sp>
      <p:sp>
        <p:nvSpPr>
          <p:cNvPr id="2" name="Titel 1">
            <a:extLst>
              <a:ext uri="{FF2B5EF4-FFF2-40B4-BE49-F238E27FC236}">
                <a16:creationId xmlns:a16="http://schemas.microsoft.com/office/drawing/2014/main" id="{83AD0D4C-123F-427F-80D5-56AA2CE71351}"/>
              </a:ext>
            </a:extLst>
          </p:cNvPr>
          <p:cNvSpPr>
            <a:spLocks noGrp="1"/>
          </p:cNvSpPr>
          <p:nvPr>
            <p:ph type="title" idx="4294967295"/>
          </p:nvPr>
        </p:nvSpPr>
        <p:spPr>
          <a:xfrm>
            <a:off x="843355" y="314815"/>
            <a:ext cx="8121575" cy="559812"/>
          </a:xfrm>
        </p:spPr>
        <p:txBody>
          <a:bodyPr/>
          <a:lstStyle/>
          <a:p>
            <a:r>
              <a:rPr lang="de-DE" dirty="0" err="1"/>
              <a:t>Dapaglifozin</a:t>
            </a:r>
            <a:r>
              <a:rPr lang="de-DE" dirty="0"/>
              <a:t> kann zur Behandlung von drei unterschiedlichen Indikationen angewendet werden</a:t>
            </a:r>
          </a:p>
        </p:txBody>
      </p:sp>
      <p:sp>
        <p:nvSpPr>
          <p:cNvPr id="5" name="Rechteck 4">
            <a:extLst>
              <a:ext uri="{FF2B5EF4-FFF2-40B4-BE49-F238E27FC236}">
                <a16:creationId xmlns:a16="http://schemas.microsoft.com/office/drawing/2014/main" id="{2A281451-D72B-4DB2-917F-4B4E6825D830}"/>
              </a:ext>
            </a:extLst>
          </p:cNvPr>
          <p:cNvSpPr/>
          <p:nvPr/>
        </p:nvSpPr>
        <p:spPr>
          <a:xfrm rot="3418096">
            <a:off x="3839367" y="4060703"/>
            <a:ext cx="527723" cy="277948"/>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sp>
        <p:nvSpPr>
          <p:cNvPr id="7" name="Rechteck 23">
            <a:extLst>
              <a:ext uri="{FF2B5EF4-FFF2-40B4-BE49-F238E27FC236}">
                <a16:creationId xmlns:a16="http://schemas.microsoft.com/office/drawing/2014/main" id="{040C85E3-1DD7-4057-986C-B1B3BD0DDAD0}"/>
              </a:ext>
            </a:extLst>
          </p:cNvPr>
          <p:cNvSpPr/>
          <p:nvPr/>
        </p:nvSpPr>
        <p:spPr>
          <a:xfrm rot="922647">
            <a:off x="5966177" y="3479007"/>
            <a:ext cx="437544" cy="234653"/>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8" name="Rechteck 45">
            <a:extLst>
              <a:ext uri="{FF2B5EF4-FFF2-40B4-BE49-F238E27FC236}">
                <a16:creationId xmlns:a16="http://schemas.microsoft.com/office/drawing/2014/main" id="{E6A998D9-5EB4-4C53-9A36-D9BD0335C65F}"/>
              </a:ext>
            </a:extLst>
          </p:cNvPr>
          <p:cNvSpPr/>
          <p:nvPr/>
        </p:nvSpPr>
        <p:spPr>
          <a:xfrm rot="18274715">
            <a:off x="5260755" y="2228118"/>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9" name="Rechteck 46">
            <a:extLst>
              <a:ext uri="{FF2B5EF4-FFF2-40B4-BE49-F238E27FC236}">
                <a16:creationId xmlns:a16="http://schemas.microsoft.com/office/drawing/2014/main" id="{4FC76436-BEEA-46EF-8760-C26A94AEF475}"/>
              </a:ext>
            </a:extLst>
          </p:cNvPr>
          <p:cNvSpPr/>
          <p:nvPr/>
        </p:nvSpPr>
        <p:spPr>
          <a:xfrm rot="15046392">
            <a:off x="2987569" y="2138014"/>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37" name="Rechteck 51">
            <a:extLst>
              <a:ext uri="{FF2B5EF4-FFF2-40B4-BE49-F238E27FC236}">
                <a16:creationId xmlns:a16="http://schemas.microsoft.com/office/drawing/2014/main" id="{6A9B92B6-FDF5-4CF2-8A69-BD83E2C03383}"/>
              </a:ext>
            </a:extLst>
          </p:cNvPr>
          <p:cNvSpPr/>
          <p:nvPr/>
        </p:nvSpPr>
        <p:spPr>
          <a:xfrm rot="10308082">
            <a:off x="2461097" y="3405313"/>
            <a:ext cx="437544" cy="234653"/>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5" name="Gruppieren 44">
            <a:extLst>
              <a:ext uri="{FF2B5EF4-FFF2-40B4-BE49-F238E27FC236}">
                <a16:creationId xmlns:a16="http://schemas.microsoft.com/office/drawing/2014/main" id="{E970377C-958F-4241-B58F-3CFD5CDEB9C8}"/>
              </a:ext>
            </a:extLst>
          </p:cNvPr>
          <p:cNvGrpSpPr/>
          <p:nvPr/>
        </p:nvGrpSpPr>
        <p:grpSpPr>
          <a:xfrm>
            <a:off x="4142552" y="3145549"/>
            <a:ext cx="2278907" cy="2132954"/>
            <a:chOff x="5523403" y="3088726"/>
            <a:chExt cx="3038542" cy="2843939"/>
          </a:xfrm>
        </p:grpSpPr>
        <p:cxnSp>
          <p:nvCxnSpPr>
            <p:cNvPr id="12" name="Gerader Verbinder 29">
              <a:extLst>
                <a:ext uri="{FF2B5EF4-FFF2-40B4-BE49-F238E27FC236}">
                  <a16:creationId xmlns:a16="http://schemas.microsoft.com/office/drawing/2014/main" id="{5C126704-74DF-4EFC-B43F-9B0215A43330}"/>
                </a:ext>
              </a:extLst>
            </p:cNvPr>
            <p:cNvCxnSpPr/>
            <p:nvPr/>
          </p:nvCxnSpPr>
          <p:spPr>
            <a:xfrm>
              <a:off x="5722530" y="4574609"/>
              <a:ext cx="908910" cy="135805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F371C2A-9E5F-490A-BEA3-2E1C6CF846C4}"/>
                </a:ext>
              </a:extLst>
            </p:cNvPr>
            <p:cNvCxnSpPr/>
            <p:nvPr/>
          </p:nvCxnSpPr>
          <p:spPr>
            <a:xfrm>
              <a:off x="6621656" y="3100107"/>
              <a:ext cx="1940289" cy="48541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5" name="Freihandform 49">
              <a:extLst>
                <a:ext uri="{FF2B5EF4-FFF2-40B4-BE49-F238E27FC236}">
                  <a16:creationId xmlns:a16="http://schemas.microsoft.com/office/drawing/2014/main" id="{9E6049D1-B023-44D8-9935-D5E0963C2EFA}"/>
                </a:ext>
              </a:extLst>
            </p:cNvPr>
            <p:cNvSpPr/>
            <p:nvPr/>
          </p:nvSpPr>
          <p:spPr>
            <a:xfrm>
              <a:off x="5523403" y="3088726"/>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3">
                <a:lumMod val="50000"/>
                <a:alpha val="50000"/>
              </a:schemeClr>
            </a:solidFill>
            <a:ln>
              <a:solidFill>
                <a:schemeClr val="accent3">
                  <a:lumMod val="50000"/>
                </a:schemeClr>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dirty="0">
                  <a:solidFill>
                    <a:srgbClr val="000000"/>
                  </a:solidFill>
                  <a:latin typeface="Arial"/>
                  <a:cs typeface="Arial"/>
                </a:rPr>
                <a:t>HF</a:t>
              </a:r>
              <a:endParaRPr lang="de-DE" sz="1500" dirty="0">
                <a:solidFill>
                  <a:srgbClr val="000000"/>
                </a:solidFill>
                <a:latin typeface="Arial" panose="020B0604020202020204" pitchFamily="34" charset="0"/>
                <a:cs typeface="Arial" panose="020B0604020202020204" pitchFamily="34" charset="0"/>
              </a:endParaRPr>
            </a:p>
          </p:txBody>
        </p:sp>
      </p:grpSp>
      <p:sp>
        <p:nvSpPr>
          <p:cNvPr id="70" name="Rechteck 61">
            <a:extLst>
              <a:ext uri="{FF2B5EF4-FFF2-40B4-BE49-F238E27FC236}">
                <a16:creationId xmlns:a16="http://schemas.microsoft.com/office/drawing/2014/main" id="{AC0DED77-ADC5-4DB4-91BE-66F09F8801FB}"/>
              </a:ext>
            </a:extLst>
          </p:cNvPr>
          <p:cNvSpPr/>
          <p:nvPr/>
        </p:nvSpPr>
        <p:spPr>
          <a:xfrm rot="3418096">
            <a:off x="4676750" y="5050100"/>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1" name="Rechteck 61">
            <a:extLst>
              <a:ext uri="{FF2B5EF4-FFF2-40B4-BE49-F238E27FC236}">
                <a16:creationId xmlns:a16="http://schemas.microsoft.com/office/drawing/2014/main" id="{A2F405C1-8FF2-4B77-8D65-8A004ED604E6}"/>
              </a:ext>
            </a:extLst>
          </p:cNvPr>
          <p:cNvSpPr/>
          <p:nvPr/>
        </p:nvSpPr>
        <p:spPr>
          <a:xfrm rot="3418096">
            <a:off x="6056222" y="3288886"/>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2" name="Rechteck 61">
            <a:extLst>
              <a:ext uri="{FF2B5EF4-FFF2-40B4-BE49-F238E27FC236}">
                <a16:creationId xmlns:a16="http://schemas.microsoft.com/office/drawing/2014/main" id="{B16768ED-30C7-4EDA-80A9-19578B60D782}"/>
              </a:ext>
            </a:extLst>
          </p:cNvPr>
          <p:cNvSpPr/>
          <p:nvPr/>
        </p:nvSpPr>
        <p:spPr>
          <a:xfrm rot="3418096">
            <a:off x="3539621" y="5025146"/>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7" name="Gruppieren 46">
            <a:extLst>
              <a:ext uri="{FF2B5EF4-FFF2-40B4-BE49-F238E27FC236}">
                <a16:creationId xmlns:a16="http://schemas.microsoft.com/office/drawing/2014/main" id="{3C128EDC-1062-4F17-A3CF-2426659800A4}"/>
              </a:ext>
            </a:extLst>
          </p:cNvPr>
          <p:cNvGrpSpPr/>
          <p:nvPr/>
        </p:nvGrpSpPr>
        <p:grpSpPr>
          <a:xfrm>
            <a:off x="2478768" y="3130644"/>
            <a:ext cx="2054778" cy="2132167"/>
            <a:chOff x="3314260" y="3050379"/>
            <a:chExt cx="2739704" cy="2842889"/>
          </a:xfrm>
        </p:grpSpPr>
        <p:sp>
          <p:nvSpPr>
            <p:cNvPr id="36" name="Freihandform 50">
              <a:extLst>
                <a:ext uri="{FF2B5EF4-FFF2-40B4-BE49-F238E27FC236}">
                  <a16:creationId xmlns:a16="http://schemas.microsoft.com/office/drawing/2014/main" id="{DCF0B4ED-E550-4CEC-9EA8-2E72D6981738}"/>
                </a:ext>
              </a:extLst>
            </p:cNvPr>
            <p:cNvSpPr/>
            <p:nvPr/>
          </p:nvSpPr>
          <p:spPr>
            <a:xfrm>
              <a:off x="4199588" y="3050379"/>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4">
                <a:lumMod val="10000"/>
                <a:lumOff val="90000"/>
                <a:alpha val="50000"/>
              </a:schemeClr>
            </a:solidFill>
            <a:ln>
              <a:solidFill>
                <a:schemeClr val="accent4"/>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a:solidFill>
                    <a:srgbClr val="000000"/>
                  </a:solidFill>
                  <a:latin typeface="Arial" panose="020B0604020202020204" pitchFamily="34" charset="0"/>
                  <a:cs typeface="Arial" panose="020B0604020202020204" pitchFamily="34" charset="0"/>
                </a:rPr>
                <a:t>CKD</a:t>
              </a:r>
            </a:p>
          </p:txBody>
        </p:sp>
        <p:cxnSp>
          <p:nvCxnSpPr>
            <p:cNvPr id="39" name="Gerader Verbinder 41">
              <a:extLst>
                <a:ext uri="{FF2B5EF4-FFF2-40B4-BE49-F238E27FC236}">
                  <a16:creationId xmlns:a16="http://schemas.microsoft.com/office/drawing/2014/main" id="{2B434D83-8630-435D-A1DB-8AB7D3ED7400}"/>
                </a:ext>
              </a:extLst>
            </p:cNvPr>
            <p:cNvCxnSpPr/>
            <p:nvPr/>
          </p:nvCxnSpPr>
          <p:spPr>
            <a:xfrm flipH="1">
              <a:off x="4946232" y="4535212"/>
              <a:ext cx="908910" cy="135805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r Verbinder 32">
              <a:extLst>
                <a:ext uri="{FF2B5EF4-FFF2-40B4-BE49-F238E27FC236}">
                  <a16:creationId xmlns:a16="http://schemas.microsoft.com/office/drawing/2014/main" id="{5D835194-5187-4E14-85EC-490F7D927B0F}"/>
                </a:ext>
              </a:extLst>
            </p:cNvPr>
            <p:cNvCxnSpPr>
              <a:cxnSpLocks/>
            </p:cNvCxnSpPr>
            <p:nvPr/>
          </p:nvCxnSpPr>
          <p:spPr>
            <a:xfrm flipH="1">
              <a:off x="3314260" y="3069283"/>
              <a:ext cx="1620000" cy="30709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3" name="Rechteck 61">
            <a:extLst>
              <a:ext uri="{FF2B5EF4-FFF2-40B4-BE49-F238E27FC236}">
                <a16:creationId xmlns:a16="http://schemas.microsoft.com/office/drawing/2014/main" id="{A1DC25D5-038D-4902-854A-39703E6DBF0C}"/>
              </a:ext>
            </a:extLst>
          </p:cNvPr>
          <p:cNvSpPr/>
          <p:nvPr/>
        </p:nvSpPr>
        <p:spPr>
          <a:xfrm rot="3418096">
            <a:off x="2462660" y="3205395"/>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5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830051"/>
              </a:solidFill>
              <a:latin typeface="Arial" panose="020B0604020202020204" pitchFamily="34" charset="0"/>
              <a:cs typeface="Arial" panose="020B0604020202020204" pitchFamily="34" charset="0"/>
            </a:endParaRPr>
          </a:p>
        </p:txBody>
      </p:sp>
      <p:sp>
        <p:nvSpPr>
          <p:cNvPr id="10" name="Rechteck 53">
            <a:extLst>
              <a:ext uri="{FF2B5EF4-FFF2-40B4-BE49-F238E27FC236}">
                <a16:creationId xmlns:a16="http://schemas.microsoft.com/office/drawing/2014/main" id="{86A0A32D-D7CB-4A1D-84FE-C7905563B625}"/>
              </a:ext>
            </a:extLst>
          </p:cNvPr>
          <p:cNvSpPr/>
          <p:nvPr/>
        </p:nvSpPr>
        <p:spPr>
          <a:xfrm rot="7942499">
            <a:off x="3595753" y="4970041"/>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id="{578E7874-0AF6-4659-A9D3-F6AA6BF2A96F}"/>
              </a:ext>
            </a:extLst>
          </p:cNvPr>
          <p:cNvGrpSpPr/>
          <p:nvPr/>
        </p:nvGrpSpPr>
        <p:grpSpPr>
          <a:xfrm>
            <a:off x="3173315" y="1893224"/>
            <a:ext cx="2392170" cy="1729999"/>
            <a:chOff x="4231087" y="1433960"/>
            <a:chExt cx="3189560" cy="2306665"/>
          </a:xfrm>
          <a:solidFill>
            <a:schemeClr val="accent2">
              <a:lumMod val="10000"/>
              <a:lumOff val="90000"/>
            </a:schemeClr>
          </a:solidFill>
        </p:grpSpPr>
        <p:sp>
          <p:nvSpPr>
            <p:cNvPr id="34" name="Freihandform 48">
              <a:extLst>
                <a:ext uri="{FF2B5EF4-FFF2-40B4-BE49-F238E27FC236}">
                  <a16:creationId xmlns:a16="http://schemas.microsoft.com/office/drawing/2014/main" id="{E7DA4473-3FBC-404F-9BB0-731C79556A71}"/>
                </a:ext>
              </a:extLst>
            </p:cNvPr>
            <p:cNvSpPr/>
            <p:nvPr/>
          </p:nvSpPr>
          <p:spPr>
            <a:xfrm>
              <a:off x="4868709" y="1899970"/>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2">
                <a:lumMod val="10000"/>
                <a:lumOff val="90000"/>
                <a:alpha val="60000"/>
              </a:schemeClr>
            </a:solidFill>
            <a:ln>
              <a:solidFill>
                <a:schemeClr val="accent2"/>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a:latin typeface="Arial" panose="020B0604020202020204" pitchFamily="34" charset="0"/>
                  <a:cs typeface="Arial" panose="020B0604020202020204" pitchFamily="34" charset="0"/>
                </a:rPr>
                <a:t>Diabetes</a:t>
              </a:r>
              <a:endParaRPr lang="de-DE" sz="1050">
                <a:latin typeface="Arial" panose="020B0604020202020204" pitchFamily="34" charset="0"/>
                <a:cs typeface="Arial" panose="020B0604020202020204" pitchFamily="34" charset="0"/>
              </a:endParaRPr>
            </a:p>
          </p:txBody>
        </p:sp>
        <p:cxnSp>
          <p:nvCxnSpPr>
            <p:cNvPr id="30" name="Gerader Verbinder 5">
              <a:extLst>
                <a:ext uri="{FF2B5EF4-FFF2-40B4-BE49-F238E27FC236}">
                  <a16:creationId xmlns:a16="http://schemas.microsoft.com/office/drawing/2014/main" id="{BCD17398-343C-422C-996A-28DB1028CDFB}"/>
                </a:ext>
              </a:extLst>
            </p:cNvPr>
            <p:cNvCxnSpPr/>
            <p:nvPr/>
          </p:nvCxnSpPr>
          <p:spPr>
            <a:xfrm flipH="1" flipV="1">
              <a:off x="4231087" y="1433960"/>
              <a:ext cx="658745" cy="1578071"/>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r Verbinder 22">
              <a:extLst>
                <a:ext uri="{FF2B5EF4-FFF2-40B4-BE49-F238E27FC236}">
                  <a16:creationId xmlns:a16="http://schemas.microsoft.com/office/drawing/2014/main" id="{513C466F-EBB6-45EF-9466-086E351EEA30}"/>
                </a:ext>
              </a:extLst>
            </p:cNvPr>
            <p:cNvCxnSpPr/>
            <p:nvPr/>
          </p:nvCxnSpPr>
          <p:spPr>
            <a:xfrm flipV="1">
              <a:off x="6587708" y="1530003"/>
              <a:ext cx="832939" cy="1764674"/>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4" name="Rechteck 61">
            <a:extLst>
              <a:ext uri="{FF2B5EF4-FFF2-40B4-BE49-F238E27FC236}">
                <a16:creationId xmlns:a16="http://schemas.microsoft.com/office/drawing/2014/main" id="{325CBDA4-91B2-4101-A3B3-B1D0469DF197}"/>
              </a:ext>
            </a:extLst>
          </p:cNvPr>
          <p:cNvSpPr/>
          <p:nvPr/>
        </p:nvSpPr>
        <p:spPr>
          <a:xfrm rot="3418096">
            <a:off x="3023442" y="1953398"/>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0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5" name="Rechteck 61">
            <a:extLst>
              <a:ext uri="{FF2B5EF4-FFF2-40B4-BE49-F238E27FC236}">
                <a16:creationId xmlns:a16="http://schemas.microsoft.com/office/drawing/2014/main" id="{96DB7287-4919-4E46-8389-9222A85CCA0A}"/>
              </a:ext>
            </a:extLst>
          </p:cNvPr>
          <p:cNvSpPr/>
          <p:nvPr/>
        </p:nvSpPr>
        <p:spPr>
          <a:xfrm rot="3418096">
            <a:off x="5297769" y="1980893"/>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6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86" name="Textfeld 55">
            <a:extLst>
              <a:ext uri="{FF2B5EF4-FFF2-40B4-BE49-F238E27FC236}">
                <a16:creationId xmlns:a16="http://schemas.microsoft.com/office/drawing/2014/main" id="{CA241527-6B1D-45F7-82AC-854674E37A68}"/>
              </a:ext>
            </a:extLst>
          </p:cNvPr>
          <p:cNvSpPr txBox="1"/>
          <p:nvPr/>
        </p:nvSpPr>
        <p:spPr>
          <a:xfrm>
            <a:off x="3642080" y="1834419"/>
            <a:ext cx="1620140"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DECLARE-TIMI 58</a:t>
            </a:r>
            <a:r>
              <a:rPr lang="de-DE" sz="1200" b="1" baseline="30000">
                <a:solidFill>
                  <a:schemeClr val="accent4">
                    <a:lumMod val="50000"/>
                  </a:schemeClr>
                </a:solidFill>
                <a:cs typeface="Arial" panose="020B0604020202020204" pitchFamily="34" charset="0"/>
              </a:rPr>
              <a:t>1</a:t>
            </a:r>
          </a:p>
        </p:txBody>
      </p:sp>
      <p:grpSp>
        <p:nvGrpSpPr>
          <p:cNvPr id="15" name="Gruppieren 14">
            <a:extLst>
              <a:ext uri="{FF2B5EF4-FFF2-40B4-BE49-F238E27FC236}">
                <a16:creationId xmlns:a16="http://schemas.microsoft.com/office/drawing/2014/main" id="{B398CAEC-C194-45E4-A581-7A32A1CB870B}"/>
              </a:ext>
            </a:extLst>
          </p:cNvPr>
          <p:cNvGrpSpPr/>
          <p:nvPr/>
        </p:nvGrpSpPr>
        <p:grpSpPr>
          <a:xfrm>
            <a:off x="452074" y="3579267"/>
            <a:ext cx="2153078" cy="925229"/>
            <a:chOff x="168669" y="3745236"/>
            <a:chExt cx="2870771" cy="1073512"/>
          </a:xfrm>
        </p:grpSpPr>
        <p:sp>
          <p:nvSpPr>
            <p:cNvPr id="64" name="Legende: mit Linie mit Rahmen und Akzentuierungsbalken 63">
              <a:extLst>
                <a:ext uri="{FF2B5EF4-FFF2-40B4-BE49-F238E27FC236}">
                  <a16:creationId xmlns:a16="http://schemas.microsoft.com/office/drawing/2014/main" id="{7B597C16-62BD-44E5-9663-1640CD8EF77A}"/>
                </a:ext>
              </a:extLst>
            </p:cNvPr>
            <p:cNvSpPr/>
            <p:nvPr/>
          </p:nvSpPr>
          <p:spPr>
            <a:xfrm>
              <a:off x="1172895" y="3745236"/>
              <a:ext cx="1866545" cy="888238"/>
            </a:xfrm>
            <a:prstGeom prst="accentBorderCallout1">
              <a:avLst>
                <a:gd name="adj1" fmla="val 18750"/>
                <a:gd name="adj2" fmla="val -8333"/>
                <a:gd name="adj3" fmla="val 46942"/>
                <a:gd name="adj4" fmla="val -52387"/>
              </a:avLst>
            </a:prstGeom>
            <a:noFill/>
            <a:ln>
              <a:solidFill>
                <a:schemeClr val="accent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a:solidFill>
                  <a:srgbClr val="FFFFFF"/>
                </a:solidFill>
                <a:latin typeface="Arial" panose="020B0604020202020204" pitchFamily="34" charset="0"/>
                <a:cs typeface="Arial" panose="020B0604020202020204" pitchFamily="34" charset="0"/>
              </a:endParaRPr>
            </a:p>
          </p:txBody>
        </p:sp>
        <p:sp>
          <p:nvSpPr>
            <p:cNvPr id="65" name="Textfeld 64">
              <a:extLst>
                <a:ext uri="{FF2B5EF4-FFF2-40B4-BE49-F238E27FC236}">
                  <a16:creationId xmlns:a16="http://schemas.microsoft.com/office/drawing/2014/main" id="{ACDAA541-137C-410B-B83B-FAAB61005FC2}"/>
                </a:ext>
              </a:extLst>
            </p:cNvPr>
            <p:cNvSpPr txBox="1"/>
            <p:nvPr/>
          </p:nvSpPr>
          <p:spPr>
            <a:xfrm>
              <a:off x="168669" y="3774223"/>
              <a:ext cx="1933456" cy="1044525"/>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Zulassung</a:t>
              </a:r>
            </a:p>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G-BA Zusatznutzen</a:t>
              </a:r>
              <a:r>
                <a:rPr lang="de-DE" sz="1050" b="1" baseline="30000">
                  <a:solidFill>
                    <a:sysClr val="windowText" lastClr="000000"/>
                  </a:solidFill>
                  <a:cs typeface="Arial" panose="020B0604020202020204" pitchFamily="34" charset="0"/>
                </a:rPr>
                <a:t>8</a:t>
              </a:r>
            </a:p>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Praxisbesonderheit</a:t>
              </a:r>
            </a:p>
          </p:txBody>
        </p:sp>
      </p:grpSp>
      <p:sp>
        <p:nvSpPr>
          <p:cNvPr id="59" name="Textfeld 58">
            <a:extLst>
              <a:ext uri="{FF2B5EF4-FFF2-40B4-BE49-F238E27FC236}">
                <a16:creationId xmlns:a16="http://schemas.microsoft.com/office/drawing/2014/main" id="{ED16F7E1-BC8E-4B16-8C9B-754EFD504381}"/>
              </a:ext>
            </a:extLst>
          </p:cNvPr>
          <p:cNvSpPr txBox="1"/>
          <p:nvPr/>
        </p:nvSpPr>
        <p:spPr>
          <a:xfrm>
            <a:off x="7245426" y="3336428"/>
            <a:ext cx="1719504" cy="715581"/>
          </a:xfrm>
          <a:prstGeom prst="rect">
            <a:avLst/>
          </a:prstGeom>
          <a:noFill/>
        </p:spPr>
        <p:txBody>
          <a:bodyPr vert="horz" wrap="square" lIns="68580" tIns="34290" rIns="68580" bIns="34290" rtlCol="0" anchor="t">
            <a:spAutoFit/>
          </a:bodyPr>
          <a:lstStyle/>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Zulassung</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G-BA Zusatznutzen</a:t>
            </a:r>
            <a:r>
              <a:rPr lang="de-DE" sz="1050" b="1" baseline="30000">
                <a:solidFill>
                  <a:schemeClr val="tx1">
                    <a:lumMod val="50000"/>
                  </a:schemeClr>
                </a:solidFill>
                <a:cs typeface="Arial" panose="020B0604020202020204" pitchFamily="34" charset="0"/>
              </a:rPr>
              <a:t>3</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Leitlinien-Empfehlung</a:t>
            </a:r>
            <a:r>
              <a:rPr lang="de-DE" sz="1050" b="1" baseline="30000">
                <a:solidFill>
                  <a:schemeClr val="tx1">
                    <a:lumMod val="50000"/>
                  </a:schemeClr>
                </a:solidFill>
                <a:cs typeface="Arial" panose="020B0604020202020204" pitchFamily="34" charset="0"/>
              </a:rPr>
              <a:t>4</a:t>
            </a:r>
          </a:p>
        </p:txBody>
      </p:sp>
      <p:sp>
        <p:nvSpPr>
          <p:cNvPr id="60" name="Legende: mit Linie mit Rahmen und Akzentuierungsbalken 59">
            <a:extLst>
              <a:ext uri="{FF2B5EF4-FFF2-40B4-BE49-F238E27FC236}">
                <a16:creationId xmlns:a16="http://schemas.microsoft.com/office/drawing/2014/main" id="{FCC74911-1C12-451C-8F8E-35DE63A2FDA8}"/>
              </a:ext>
            </a:extLst>
          </p:cNvPr>
          <p:cNvSpPr/>
          <p:nvPr/>
        </p:nvSpPr>
        <p:spPr>
          <a:xfrm>
            <a:off x="7232388" y="3311974"/>
            <a:ext cx="1640711" cy="754473"/>
          </a:xfrm>
          <a:prstGeom prst="accentBorderCallout1">
            <a:avLst>
              <a:gd name="adj1" fmla="val 24792"/>
              <a:gd name="adj2" fmla="val -7015"/>
              <a:gd name="adj3" fmla="val 72190"/>
              <a:gd name="adj4" fmla="val -46918"/>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A4BC32B4-4AE0-4235-8E77-363EFA5EC3D4}"/>
              </a:ext>
            </a:extLst>
          </p:cNvPr>
          <p:cNvGrpSpPr/>
          <p:nvPr/>
        </p:nvGrpSpPr>
        <p:grpSpPr>
          <a:xfrm>
            <a:off x="5241085" y="3767489"/>
            <a:ext cx="1518182" cy="1013428"/>
            <a:chOff x="6988113" y="3691476"/>
            <a:chExt cx="2024242" cy="1351237"/>
          </a:xfrm>
        </p:grpSpPr>
        <p:sp>
          <p:nvSpPr>
            <p:cNvPr id="66" name="Textfeld 57">
              <a:extLst>
                <a:ext uri="{FF2B5EF4-FFF2-40B4-BE49-F238E27FC236}">
                  <a16:creationId xmlns:a16="http://schemas.microsoft.com/office/drawing/2014/main" id="{39507D3C-DDFD-43DB-9221-A1027A3259B0}"/>
                </a:ext>
              </a:extLst>
            </p:cNvPr>
            <p:cNvSpPr txBox="1"/>
            <p:nvPr/>
          </p:nvSpPr>
          <p:spPr>
            <a:xfrm>
              <a:off x="6988113" y="4673381"/>
              <a:ext cx="1531514" cy="369332"/>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DELIVER</a:t>
              </a:r>
              <a:r>
                <a:rPr lang="de-DE" sz="1200" b="1" baseline="30000">
                  <a:solidFill>
                    <a:schemeClr val="accent4">
                      <a:lumMod val="50000"/>
                    </a:schemeClr>
                  </a:solidFill>
                  <a:cs typeface="Arial" panose="020B0604020202020204" pitchFamily="34" charset="0"/>
                </a:rPr>
                <a:t>5</a:t>
              </a:r>
            </a:p>
          </p:txBody>
        </p:sp>
        <p:sp>
          <p:nvSpPr>
            <p:cNvPr id="76" name="Textfeld 60">
              <a:extLst>
                <a:ext uri="{FF2B5EF4-FFF2-40B4-BE49-F238E27FC236}">
                  <a16:creationId xmlns:a16="http://schemas.microsoft.com/office/drawing/2014/main" id="{EA8B6471-F827-462A-8617-10AD85D5A3C2}"/>
                </a:ext>
              </a:extLst>
            </p:cNvPr>
            <p:cNvSpPr txBox="1"/>
            <p:nvPr/>
          </p:nvSpPr>
          <p:spPr>
            <a:xfrm>
              <a:off x="7480841" y="3691476"/>
              <a:ext cx="1531514" cy="338555"/>
            </a:xfrm>
            <a:prstGeom prst="rect">
              <a:avLst/>
            </a:prstGeom>
            <a:noFill/>
          </p:spPr>
          <p:txBody>
            <a:bodyPr vert="horz" wrap="square" lIns="68580" tIns="34290" rIns="68580" bIns="34290" rtlCol="0" anchor="t">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DAPA-HF</a:t>
              </a:r>
              <a:r>
                <a:rPr lang="de-DE" sz="1200" b="1" baseline="30000">
                  <a:solidFill>
                    <a:schemeClr val="accent4">
                      <a:lumMod val="50000"/>
                    </a:schemeClr>
                  </a:solidFill>
                  <a:cs typeface="Arial" panose="020B0604020202020204" pitchFamily="34" charset="0"/>
                </a:rPr>
                <a:t>2</a:t>
              </a:r>
            </a:p>
          </p:txBody>
        </p:sp>
      </p:grpSp>
      <p:sp>
        <p:nvSpPr>
          <p:cNvPr id="77" name="Textfeld 31">
            <a:extLst>
              <a:ext uri="{FF2B5EF4-FFF2-40B4-BE49-F238E27FC236}">
                <a16:creationId xmlns:a16="http://schemas.microsoft.com/office/drawing/2014/main" id="{99E8045C-3B2A-42AB-80A7-523006C56794}"/>
              </a:ext>
            </a:extLst>
          </p:cNvPr>
          <p:cNvSpPr txBox="1"/>
          <p:nvPr/>
        </p:nvSpPr>
        <p:spPr>
          <a:xfrm>
            <a:off x="2170972" y="3943709"/>
            <a:ext cx="1148636"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DAPA-CKD</a:t>
            </a:r>
            <a:r>
              <a:rPr lang="de-DE" sz="1200" b="1" baseline="30000">
                <a:solidFill>
                  <a:schemeClr val="accent4">
                    <a:lumMod val="50000"/>
                  </a:schemeClr>
                </a:solidFill>
                <a:cs typeface="Arial" panose="020B0604020202020204" pitchFamily="34" charset="0"/>
              </a:rPr>
              <a:t>7</a:t>
            </a:r>
          </a:p>
        </p:txBody>
      </p:sp>
      <p:sp>
        <p:nvSpPr>
          <p:cNvPr id="41" name="Legende: mit Linie mit Rahmen und Akzentuierungsbalken 40">
            <a:extLst>
              <a:ext uri="{FF2B5EF4-FFF2-40B4-BE49-F238E27FC236}">
                <a16:creationId xmlns:a16="http://schemas.microsoft.com/office/drawing/2014/main" id="{AB255E59-A577-46A9-9C96-8EA6DA476AF1}"/>
              </a:ext>
            </a:extLst>
          </p:cNvPr>
          <p:cNvSpPr/>
          <p:nvPr/>
        </p:nvSpPr>
        <p:spPr>
          <a:xfrm>
            <a:off x="6700538" y="4642311"/>
            <a:ext cx="1557282" cy="413800"/>
          </a:xfrm>
          <a:prstGeom prst="accentBorderCallout1">
            <a:avLst>
              <a:gd name="adj1" fmla="val 24792"/>
              <a:gd name="adj2" fmla="val -7015"/>
              <a:gd name="adj3" fmla="val 1385"/>
              <a:gd name="adj4" fmla="val -35329"/>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sp>
        <p:nvSpPr>
          <p:cNvPr id="42" name="Textfeld 41">
            <a:extLst>
              <a:ext uri="{FF2B5EF4-FFF2-40B4-BE49-F238E27FC236}">
                <a16:creationId xmlns:a16="http://schemas.microsoft.com/office/drawing/2014/main" id="{526ABB9E-B07F-44F7-BFE0-D58806EA8770}"/>
              </a:ext>
            </a:extLst>
          </p:cNvPr>
          <p:cNvSpPr txBox="1"/>
          <p:nvPr/>
        </p:nvSpPr>
        <p:spPr>
          <a:xfrm>
            <a:off x="6700538" y="4663695"/>
            <a:ext cx="1719504" cy="408573"/>
          </a:xfrm>
          <a:prstGeom prst="rect">
            <a:avLst/>
          </a:prstGeom>
          <a:noFill/>
        </p:spPr>
        <p:txBody>
          <a:bodyPr vert="horz" wrap="square" lIns="68580" tIns="34290" rIns="68580" bIns="34290" rtlCol="0" anchor="t">
            <a:spAutoFit/>
          </a:bodyPr>
          <a:lstStyle/>
          <a:p>
            <a:pPr>
              <a:defRPr/>
            </a:pPr>
            <a:r>
              <a:rPr lang="de-DE" sz="1050" b="1">
                <a:solidFill>
                  <a:schemeClr val="tx1">
                    <a:lumMod val="50000"/>
                  </a:schemeClr>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Zulassung</a:t>
            </a:r>
          </a:p>
        </p:txBody>
      </p:sp>
      <p:sp>
        <p:nvSpPr>
          <p:cNvPr id="48" name="Foliennummernplatzhalter 4">
            <a:extLst>
              <a:ext uri="{FF2B5EF4-FFF2-40B4-BE49-F238E27FC236}">
                <a16:creationId xmlns:a16="http://schemas.microsoft.com/office/drawing/2014/main" id="{2E3FAFE1-992B-4EE9-9BF0-0B728B002F3B}"/>
              </a:ext>
            </a:extLst>
          </p:cNvPr>
          <p:cNvSpPr>
            <a:spLocks noGrp="1"/>
          </p:cNvSpPr>
          <p:nvPr>
            <p:ph type="sldNum" sz="quarter" idx="4294967295"/>
          </p:nvPr>
        </p:nvSpPr>
        <p:spPr>
          <a:xfrm>
            <a:off x="8730033" y="5725793"/>
            <a:ext cx="413967" cy="273844"/>
          </a:xfrm>
          <a:prstGeom prst="rect">
            <a:avLst/>
          </a:prstGeom>
        </p:spPr>
        <p:txBody>
          <a:bodyPr/>
          <a:lstStyle/>
          <a:p>
            <a:fld id="{C3831029-DBAE-41BF-BAA3-1BCD65F362BF}" type="slidenum">
              <a:rPr lang="de-DE" smtClean="0"/>
              <a:pPr/>
              <a:t>42</a:t>
            </a:fld>
            <a:endParaRPr lang="de-DE"/>
          </a:p>
        </p:txBody>
      </p:sp>
      <p:sp>
        <p:nvSpPr>
          <p:cNvPr id="3" name="Ellipse 2">
            <a:extLst>
              <a:ext uri="{FF2B5EF4-FFF2-40B4-BE49-F238E27FC236}">
                <a16:creationId xmlns:a16="http://schemas.microsoft.com/office/drawing/2014/main" id="{2CD7FBAB-1B61-9F3F-F80F-1D9C9FF36798}"/>
              </a:ext>
            </a:extLst>
          </p:cNvPr>
          <p:cNvSpPr/>
          <p:nvPr/>
        </p:nvSpPr>
        <p:spPr>
          <a:xfrm>
            <a:off x="8869339" y="934019"/>
            <a:ext cx="194481" cy="19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2031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59" grpId="0"/>
      <p:bldP spid="60" grpId="0" animBg="1"/>
      <p:bldP spid="77" grpId="0"/>
      <p:bldP spid="41" grpId="0" animBg="1"/>
      <p:bldP spid="4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F86A874-1B37-3FE7-FE2E-7FF507FAC629}"/>
              </a:ext>
            </a:extLst>
          </p:cNvPr>
          <p:cNvPicPr>
            <a:picLocks noChangeAspect="1"/>
          </p:cNvPicPr>
          <p:nvPr/>
        </p:nvPicPr>
        <p:blipFill>
          <a:blip r:embed="rId3"/>
          <a:stretch>
            <a:fillRect/>
          </a:stretch>
        </p:blipFill>
        <p:spPr>
          <a:xfrm>
            <a:off x="-42317" y="1196752"/>
            <a:ext cx="9144000" cy="3998662"/>
          </a:xfrm>
          <a:prstGeom prst="rect">
            <a:avLst/>
          </a:prstGeom>
        </p:spPr>
      </p:pic>
      <p:sp>
        <p:nvSpPr>
          <p:cNvPr id="3" name="Titel 2">
            <a:extLst>
              <a:ext uri="{FF2B5EF4-FFF2-40B4-BE49-F238E27FC236}">
                <a16:creationId xmlns:a16="http://schemas.microsoft.com/office/drawing/2014/main" id="{6584DB58-1EDE-34C6-6868-7E963AD540F9}"/>
              </a:ext>
            </a:extLst>
          </p:cNvPr>
          <p:cNvSpPr>
            <a:spLocks noGrp="1"/>
          </p:cNvSpPr>
          <p:nvPr>
            <p:ph type="title"/>
          </p:nvPr>
        </p:nvSpPr>
        <p:spPr/>
        <p:txBody>
          <a:bodyPr/>
          <a:lstStyle/>
          <a:p>
            <a:r>
              <a:rPr lang="de-DE" dirty="0" err="1"/>
              <a:t>Dapaglifozin</a:t>
            </a:r>
            <a:r>
              <a:rPr lang="de-DE" dirty="0"/>
              <a:t>: </a:t>
            </a:r>
            <a:br>
              <a:rPr lang="de-DE" dirty="0"/>
            </a:br>
            <a:r>
              <a:rPr lang="de-DE" dirty="0"/>
              <a:t>einheitliche </a:t>
            </a:r>
            <a:r>
              <a:rPr lang="de-DE" dirty="0" err="1"/>
              <a:t>eGFR</a:t>
            </a:r>
            <a:r>
              <a:rPr lang="de-DE" dirty="0"/>
              <a:t> Grenzen für alle Indikationen</a:t>
            </a:r>
          </a:p>
        </p:txBody>
      </p:sp>
    </p:spTree>
    <p:extLst>
      <p:ext uri="{BB962C8B-B14F-4D97-AF65-F5344CB8AC3E}">
        <p14:creationId xmlns:p14="http://schemas.microsoft.com/office/powerpoint/2010/main" val="200508631"/>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36DD183-05A2-9745-D5C4-1EA33D2EFE9E}"/>
              </a:ext>
            </a:extLst>
          </p:cNvPr>
          <p:cNvPicPr>
            <a:picLocks noGrp="1" noChangeAspect="1"/>
          </p:cNvPicPr>
          <p:nvPr>
            <p:ph idx="1"/>
          </p:nvPr>
        </p:nvPicPr>
        <p:blipFill>
          <a:blip r:embed="rId2"/>
          <a:stretch>
            <a:fillRect/>
          </a:stretch>
        </p:blipFill>
        <p:spPr>
          <a:xfrm>
            <a:off x="143526" y="1267959"/>
            <a:ext cx="8676946" cy="3678175"/>
          </a:xfrm>
        </p:spPr>
      </p:pic>
      <p:sp>
        <p:nvSpPr>
          <p:cNvPr id="3" name="Titel 2">
            <a:extLst>
              <a:ext uri="{FF2B5EF4-FFF2-40B4-BE49-F238E27FC236}">
                <a16:creationId xmlns:a16="http://schemas.microsoft.com/office/drawing/2014/main" id="{5D7E52BB-022B-4E84-C260-84C70B5D98DF}"/>
              </a:ext>
            </a:extLst>
          </p:cNvPr>
          <p:cNvSpPr>
            <a:spLocks noGrp="1"/>
          </p:cNvSpPr>
          <p:nvPr>
            <p:ph type="title"/>
          </p:nvPr>
        </p:nvSpPr>
        <p:spPr/>
        <p:txBody>
          <a:bodyPr/>
          <a:lstStyle/>
          <a:p>
            <a:r>
              <a:rPr lang="de-DE" dirty="0"/>
              <a:t>Keep </a:t>
            </a:r>
            <a:r>
              <a:rPr lang="de-DE" dirty="0" err="1"/>
              <a:t>it</a:t>
            </a:r>
            <a:r>
              <a:rPr lang="de-DE" dirty="0"/>
              <a:t> simple … </a:t>
            </a:r>
          </a:p>
        </p:txBody>
      </p:sp>
      <p:sp>
        <p:nvSpPr>
          <p:cNvPr id="6" name="Freeform 5">
            <a:extLst>
              <a:ext uri="{FF2B5EF4-FFF2-40B4-BE49-F238E27FC236}">
                <a16:creationId xmlns:a16="http://schemas.microsoft.com/office/drawing/2014/main" id="{ED7DB02B-BD09-2223-B6FD-4649A880D260}"/>
              </a:ext>
            </a:extLst>
          </p:cNvPr>
          <p:cNvSpPr>
            <a:spLocks/>
          </p:cNvSpPr>
          <p:nvPr/>
        </p:nvSpPr>
        <p:spPr bwMode="auto">
          <a:xfrm>
            <a:off x="1856159" y="5036310"/>
            <a:ext cx="303872" cy="327900"/>
          </a:xfrm>
          <a:custGeom>
            <a:avLst/>
            <a:gdLst>
              <a:gd name="T0" fmla="*/ 2456 w 2557"/>
              <a:gd name="T1" fmla="*/ 781 h 2557"/>
              <a:gd name="T2" fmla="*/ 2446 w 2557"/>
              <a:gd name="T3" fmla="*/ 756 h 2557"/>
              <a:gd name="T4" fmla="*/ 2434 w 2557"/>
              <a:gd name="T5" fmla="*/ 730 h 2557"/>
              <a:gd name="T6" fmla="*/ 2428 w 2557"/>
              <a:gd name="T7" fmla="*/ 718 h 2557"/>
              <a:gd name="T8" fmla="*/ 2422 w 2557"/>
              <a:gd name="T9" fmla="*/ 706 h 2557"/>
              <a:gd name="T10" fmla="*/ 2414 w 2557"/>
              <a:gd name="T11" fmla="*/ 690 h 2557"/>
              <a:gd name="T12" fmla="*/ 2410 w 2557"/>
              <a:gd name="T13" fmla="*/ 684 h 2557"/>
              <a:gd name="T14" fmla="*/ 2400 w 2557"/>
              <a:gd name="T15" fmla="*/ 665 h 2557"/>
              <a:gd name="T16" fmla="*/ 2400 w 2557"/>
              <a:gd name="T17" fmla="*/ 665 h 2557"/>
              <a:gd name="T18" fmla="*/ 2400 w 2557"/>
              <a:gd name="T19" fmla="*/ 665 h 2557"/>
              <a:gd name="T20" fmla="*/ 2321 w 2557"/>
              <a:gd name="T21" fmla="*/ 538 h 2557"/>
              <a:gd name="T22" fmla="*/ 2139 w 2557"/>
              <a:gd name="T23" fmla="*/ 671 h 2557"/>
              <a:gd name="T24" fmla="*/ 1195 w 2557"/>
              <a:gd name="T25" fmla="*/ 1360 h 2557"/>
              <a:gd name="T26" fmla="*/ 824 w 2557"/>
              <a:gd name="T27" fmla="*/ 1045 h 2557"/>
              <a:gd name="T28" fmla="*/ 564 w 2557"/>
              <a:gd name="T29" fmla="*/ 1276 h 2557"/>
              <a:gd name="T30" fmla="*/ 1196 w 2557"/>
              <a:gd name="T31" fmla="*/ 1880 h 2557"/>
              <a:gd name="T32" fmla="*/ 2268 w 2557"/>
              <a:gd name="T33" fmla="*/ 916 h 2557"/>
              <a:gd name="T34" fmla="*/ 2332 w 2557"/>
              <a:gd name="T35" fmla="*/ 1278 h 2557"/>
              <a:gd name="T36" fmla="*/ 1279 w 2557"/>
              <a:gd name="T37" fmla="*/ 2332 h 2557"/>
              <a:gd name="T38" fmla="*/ 225 w 2557"/>
              <a:gd name="T39" fmla="*/ 1278 h 2557"/>
              <a:gd name="T40" fmla="*/ 1279 w 2557"/>
              <a:gd name="T41" fmla="*/ 225 h 2557"/>
              <a:gd name="T42" fmla="*/ 2078 w 2557"/>
              <a:gd name="T43" fmla="*/ 592 h 2557"/>
              <a:gd name="T44" fmla="*/ 2260 w 2557"/>
              <a:gd name="T45" fmla="*/ 459 h 2557"/>
              <a:gd name="T46" fmla="*/ 2183 w 2557"/>
              <a:gd name="T47" fmla="*/ 374 h 2557"/>
              <a:gd name="T48" fmla="*/ 1776 w 2557"/>
              <a:gd name="T49" fmla="*/ 101 h 2557"/>
              <a:gd name="T50" fmla="*/ 1279 w 2557"/>
              <a:gd name="T51" fmla="*/ 0 h 2557"/>
              <a:gd name="T52" fmla="*/ 781 w 2557"/>
              <a:gd name="T53" fmla="*/ 101 h 2557"/>
              <a:gd name="T54" fmla="*/ 375 w 2557"/>
              <a:gd name="T55" fmla="*/ 374 h 2557"/>
              <a:gd name="T56" fmla="*/ 101 w 2557"/>
              <a:gd name="T57" fmla="*/ 781 h 2557"/>
              <a:gd name="T58" fmla="*/ 0 w 2557"/>
              <a:gd name="T59" fmla="*/ 1278 h 2557"/>
              <a:gd name="T60" fmla="*/ 101 w 2557"/>
              <a:gd name="T61" fmla="*/ 1776 h 2557"/>
              <a:gd name="T62" fmla="*/ 375 w 2557"/>
              <a:gd name="T63" fmla="*/ 2182 h 2557"/>
              <a:gd name="T64" fmla="*/ 781 w 2557"/>
              <a:gd name="T65" fmla="*/ 2456 h 2557"/>
              <a:gd name="T66" fmla="*/ 1279 w 2557"/>
              <a:gd name="T67" fmla="*/ 2557 h 2557"/>
              <a:gd name="T68" fmla="*/ 1776 w 2557"/>
              <a:gd name="T69" fmla="*/ 2456 h 2557"/>
              <a:gd name="T70" fmla="*/ 2183 w 2557"/>
              <a:gd name="T71" fmla="*/ 2182 h 2557"/>
              <a:gd name="T72" fmla="*/ 2456 w 2557"/>
              <a:gd name="T73" fmla="*/ 1776 h 2557"/>
              <a:gd name="T74" fmla="*/ 2557 w 2557"/>
              <a:gd name="T75" fmla="*/ 1278 h 2557"/>
              <a:gd name="T76" fmla="*/ 2456 w 2557"/>
              <a:gd name="T77" fmla="*/ 781 h 2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57" h="2557">
                <a:moveTo>
                  <a:pt x="2456" y="781"/>
                </a:moveTo>
                <a:cubicBezTo>
                  <a:pt x="2453" y="772"/>
                  <a:pt x="2449" y="764"/>
                  <a:pt x="2446" y="756"/>
                </a:cubicBezTo>
                <a:cubicBezTo>
                  <a:pt x="2442" y="747"/>
                  <a:pt x="2438" y="739"/>
                  <a:pt x="2434" y="730"/>
                </a:cubicBezTo>
                <a:cubicBezTo>
                  <a:pt x="2432" y="726"/>
                  <a:pt x="2430" y="722"/>
                  <a:pt x="2428" y="718"/>
                </a:cubicBezTo>
                <a:cubicBezTo>
                  <a:pt x="2426" y="714"/>
                  <a:pt x="2424" y="710"/>
                  <a:pt x="2422" y="706"/>
                </a:cubicBezTo>
                <a:cubicBezTo>
                  <a:pt x="2419" y="701"/>
                  <a:pt x="2417" y="695"/>
                  <a:pt x="2414" y="690"/>
                </a:cubicBezTo>
                <a:cubicBezTo>
                  <a:pt x="2413" y="688"/>
                  <a:pt x="2412" y="686"/>
                  <a:pt x="2410" y="684"/>
                </a:cubicBezTo>
                <a:cubicBezTo>
                  <a:pt x="2407" y="677"/>
                  <a:pt x="2404" y="671"/>
                  <a:pt x="2400" y="665"/>
                </a:cubicBezTo>
                <a:cubicBezTo>
                  <a:pt x="2400" y="665"/>
                  <a:pt x="2400" y="665"/>
                  <a:pt x="2400" y="665"/>
                </a:cubicBezTo>
                <a:cubicBezTo>
                  <a:pt x="2400" y="665"/>
                  <a:pt x="2400" y="665"/>
                  <a:pt x="2400" y="665"/>
                </a:cubicBezTo>
                <a:cubicBezTo>
                  <a:pt x="2376" y="621"/>
                  <a:pt x="2350" y="579"/>
                  <a:pt x="2321" y="538"/>
                </a:cubicBezTo>
                <a:cubicBezTo>
                  <a:pt x="2139" y="671"/>
                  <a:pt x="2139" y="671"/>
                  <a:pt x="2139" y="671"/>
                </a:cubicBezTo>
                <a:cubicBezTo>
                  <a:pt x="1195" y="1360"/>
                  <a:pt x="1195" y="1360"/>
                  <a:pt x="1195" y="1360"/>
                </a:cubicBezTo>
                <a:cubicBezTo>
                  <a:pt x="824" y="1045"/>
                  <a:pt x="824" y="1045"/>
                  <a:pt x="824" y="1045"/>
                </a:cubicBezTo>
                <a:cubicBezTo>
                  <a:pt x="564" y="1276"/>
                  <a:pt x="564" y="1276"/>
                  <a:pt x="564" y="1276"/>
                </a:cubicBezTo>
                <a:cubicBezTo>
                  <a:pt x="1196" y="1880"/>
                  <a:pt x="1196" y="1880"/>
                  <a:pt x="1196" y="1880"/>
                </a:cubicBezTo>
                <a:cubicBezTo>
                  <a:pt x="2268" y="916"/>
                  <a:pt x="2268" y="916"/>
                  <a:pt x="2268" y="916"/>
                </a:cubicBezTo>
                <a:cubicBezTo>
                  <a:pt x="2310" y="1029"/>
                  <a:pt x="2332" y="1151"/>
                  <a:pt x="2332" y="1278"/>
                </a:cubicBezTo>
                <a:cubicBezTo>
                  <a:pt x="2332" y="1860"/>
                  <a:pt x="1860" y="2332"/>
                  <a:pt x="1279" y="2332"/>
                </a:cubicBezTo>
                <a:cubicBezTo>
                  <a:pt x="697" y="2332"/>
                  <a:pt x="225" y="1860"/>
                  <a:pt x="225" y="1278"/>
                </a:cubicBezTo>
                <a:cubicBezTo>
                  <a:pt x="225" y="697"/>
                  <a:pt x="697" y="225"/>
                  <a:pt x="1279" y="225"/>
                </a:cubicBezTo>
                <a:cubicBezTo>
                  <a:pt x="1598" y="225"/>
                  <a:pt x="1884" y="367"/>
                  <a:pt x="2078" y="592"/>
                </a:cubicBezTo>
                <a:cubicBezTo>
                  <a:pt x="2260" y="459"/>
                  <a:pt x="2260" y="459"/>
                  <a:pt x="2260" y="459"/>
                </a:cubicBezTo>
                <a:cubicBezTo>
                  <a:pt x="2236" y="430"/>
                  <a:pt x="2210" y="402"/>
                  <a:pt x="2183" y="374"/>
                </a:cubicBezTo>
                <a:cubicBezTo>
                  <a:pt x="2065" y="257"/>
                  <a:pt x="1928" y="165"/>
                  <a:pt x="1776" y="101"/>
                </a:cubicBezTo>
                <a:cubicBezTo>
                  <a:pt x="1619" y="34"/>
                  <a:pt x="1451" y="0"/>
                  <a:pt x="1279" y="0"/>
                </a:cubicBezTo>
                <a:cubicBezTo>
                  <a:pt x="1106" y="0"/>
                  <a:pt x="939" y="34"/>
                  <a:pt x="781" y="101"/>
                </a:cubicBezTo>
                <a:cubicBezTo>
                  <a:pt x="629" y="165"/>
                  <a:pt x="492" y="257"/>
                  <a:pt x="375" y="374"/>
                </a:cubicBezTo>
                <a:cubicBezTo>
                  <a:pt x="257" y="492"/>
                  <a:pt x="165" y="629"/>
                  <a:pt x="101" y="781"/>
                </a:cubicBezTo>
                <a:cubicBezTo>
                  <a:pt x="34" y="938"/>
                  <a:pt x="0" y="1106"/>
                  <a:pt x="0" y="1278"/>
                </a:cubicBezTo>
                <a:cubicBezTo>
                  <a:pt x="0" y="1451"/>
                  <a:pt x="34" y="1618"/>
                  <a:pt x="101" y="1776"/>
                </a:cubicBezTo>
                <a:cubicBezTo>
                  <a:pt x="165" y="1928"/>
                  <a:pt x="257" y="2065"/>
                  <a:pt x="375" y="2182"/>
                </a:cubicBezTo>
                <a:cubicBezTo>
                  <a:pt x="492" y="2300"/>
                  <a:pt x="629" y="2392"/>
                  <a:pt x="781" y="2456"/>
                </a:cubicBezTo>
                <a:cubicBezTo>
                  <a:pt x="939" y="2523"/>
                  <a:pt x="1106" y="2557"/>
                  <a:pt x="1279" y="2557"/>
                </a:cubicBezTo>
                <a:cubicBezTo>
                  <a:pt x="1451" y="2557"/>
                  <a:pt x="1619" y="2523"/>
                  <a:pt x="1776" y="2456"/>
                </a:cubicBezTo>
                <a:cubicBezTo>
                  <a:pt x="1928" y="2392"/>
                  <a:pt x="2065" y="2300"/>
                  <a:pt x="2183" y="2182"/>
                </a:cubicBezTo>
                <a:cubicBezTo>
                  <a:pt x="2300" y="2065"/>
                  <a:pt x="2392" y="1928"/>
                  <a:pt x="2456" y="1776"/>
                </a:cubicBezTo>
                <a:cubicBezTo>
                  <a:pt x="2523" y="1618"/>
                  <a:pt x="2557" y="1451"/>
                  <a:pt x="2557" y="1278"/>
                </a:cubicBezTo>
                <a:cubicBezTo>
                  <a:pt x="2557" y="1106"/>
                  <a:pt x="2523" y="938"/>
                  <a:pt x="2456" y="781"/>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grpSp>
        <p:nvGrpSpPr>
          <p:cNvPr id="7" name="Group 7">
            <a:extLst>
              <a:ext uri="{FF2B5EF4-FFF2-40B4-BE49-F238E27FC236}">
                <a16:creationId xmlns:a16="http://schemas.microsoft.com/office/drawing/2014/main" id="{D24E7A9C-83D9-5F6A-CC49-D8C740E8C178}"/>
              </a:ext>
            </a:extLst>
          </p:cNvPr>
          <p:cNvGrpSpPr/>
          <p:nvPr/>
        </p:nvGrpSpPr>
        <p:grpSpPr>
          <a:xfrm>
            <a:off x="1547664" y="5210139"/>
            <a:ext cx="480812" cy="502901"/>
            <a:chOff x="361201" y="1034427"/>
            <a:chExt cx="1066800" cy="1066800"/>
          </a:xfrm>
        </p:grpSpPr>
        <p:sp>
          <p:nvSpPr>
            <p:cNvPr id="8" name="Ellipse 25">
              <a:extLst>
                <a:ext uri="{FF2B5EF4-FFF2-40B4-BE49-F238E27FC236}">
                  <a16:creationId xmlns:a16="http://schemas.microsoft.com/office/drawing/2014/main" id="{AC00925E-6E52-CCCF-C905-745237B807ED}"/>
                </a:ext>
              </a:extLst>
            </p:cNvPr>
            <p:cNvSpPr/>
            <p:nvPr/>
          </p:nvSpPr>
          <p:spPr>
            <a:xfrm>
              <a:off x="361201" y="1034427"/>
              <a:ext cx="1066800" cy="1066800"/>
            </a:xfrm>
            <a:prstGeom prst="ellipse">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grpSp>
          <p:nvGrpSpPr>
            <p:cNvPr id="9" name="Group 208">
              <a:extLst>
                <a:ext uri="{FF2B5EF4-FFF2-40B4-BE49-F238E27FC236}">
                  <a16:creationId xmlns:a16="http://schemas.microsoft.com/office/drawing/2014/main" id="{4C285E18-133B-804E-B033-8660C900126F}"/>
                </a:ext>
              </a:extLst>
            </p:cNvPr>
            <p:cNvGrpSpPr>
              <a:grpSpLocks noChangeAspect="1"/>
            </p:cNvGrpSpPr>
            <p:nvPr/>
          </p:nvGrpSpPr>
          <p:grpSpPr bwMode="auto">
            <a:xfrm>
              <a:off x="602214" y="1335161"/>
              <a:ext cx="584774" cy="465332"/>
              <a:chOff x="3189" y="925"/>
              <a:chExt cx="470" cy="374"/>
            </a:xfrm>
            <a:solidFill>
              <a:schemeClr val="bg1"/>
            </a:solidFill>
          </p:grpSpPr>
          <p:sp>
            <p:nvSpPr>
              <p:cNvPr id="10" name="Freeform 209">
                <a:extLst>
                  <a:ext uri="{FF2B5EF4-FFF2-40B4-BE49-F238E27FC236}">
                    <a16:creationId xmlns:a16="http://schemas.microsoft.com/office/drawing/2014/main" id="{0F0A210F-0887-68FF-9C4E-C5227762D98A}"/>
                  </a:ext>
                </a:extLst>
              </p:cNvPr>
              <p:cNvSpPr>
                <a:spLocks/>
              </p:cNvSpPr>
              <p:nvPr/>
            </p:nvSpPr>
            <p:spPr bwMode="auto">
              <a:xfrm>
                <a:off x="3194" y="984"/>
                <a:ext cx="406" cy="256"/>
              </a:xfrm>
              <a:custGeom>
                <a:avLst/>
                <a:gdLst>
                  <a:gd name="T0" fmla="*/ 227 w 227"/>
                  <a:gd name="T1" fmla="*/ 143 h 143"/>
                  <a:gd name="T2" fmla="*/ 131 w 227"/>
                  <a:gd name="T3" fmla="*/ 143 h 143"/>
                  <a:gd name="T4" fmla="*/ 131 w 227"/>
                  <a:gd name="T5" fmla="*/ 128 h 143"/>
                  <a:gd name="T6" fmla="*/ 177 w 227"/>
                  <a:gd name="T7" fmla="*/ 128 h 143"/>
                  <a:gd name="T8" fmla="*/ 211 w 227"/>
                  <a:gd name="T9" fmla="*/ 95 h 143"/>
                  <a:gd name="T10" fmla="*/ 211 w 227"/>
                  <a:gd name="T11" fmla="*/ 48 h 143"/>
                  <a:gd name="T12" fmla="*/ 178 w 227"/>
                  <a:gd name="T13" fmla="*/ 15 h 143"/>
                  <a:gd name="T14" fmla="*/ 49 w 227"/>
                  <a:gd name="T15" fmla="*/ 15 h 143"/>
                  <a:gd name="T16" fmla="*/ 15 w 227"/>
                  <a:gd name="T17" fmla="*/ 48 h 143"/>
                  <a:gd name="T18" fmla="*/ 15 w 227"/>
                  <a:gd name="T19" fmla="*/ 70 h 143"/>
                  <a:gd name="T20" fmla="*/ 0 w 227"/>
                  <a:gd name="T21" fmla="*/ 72 h 143"/>
                  <a:gd name="T22" fmla="*/ 0 w 227"/>
                  <a:gd name="T23" fmla="*/ 0 h 143"/>
                  <a:gd name="T24" fmla="*/ 227 w 227"/>
                  <a:gd name="T25" fmla="*/ 0 h 143"/>
                  <a:gd name="T26" fmla="*/ 227 w 227"/>
                  <a:gd name="T2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143">
                    <a:moveTo>
                      <a:pt x="227" y="143"/>
                    </a:moveTo>
                    <a:cubicBezTo>
                      <a:pt x="194" y="143"/>
                      <a:pt x="163" y="143"/>
                      <a:pt x="131" y="143"/>
                    </a:cubicBezTo>
                    <a:cubicBezTo>
                      <a:pt x="131" y="138"/>
                      <a:pt x="131" y="134"/>
                      <a:pt x="131" y="128"/>
                    </a:cubicBezTo>
                    <a:cubicBezTo>
                      <a:pt x="146" y="128"/>
                      <a:pt x="161" y="128"/>
                      <a:pt x="177" y="128"/>
                    </a:cubicBezTo>
                    <a:cubicBezTo>
                      <a:pt x="181" y="109"/>
                      <a:pt x="191" y="98"/>
                      <a:pt x="211" y="95"/>
                    </a:cubicBezTo>
                    <a:cubicBezTo>
                      <a:pt x="211" y="79"/>
                      <a:pt x="211" y="64"/>
                      <a:pt x="211" y="48"/>
                    </a:cubicBezTo>
                    <a:cubicBezTo>
                      <a:pt x="193" y="45"/>
                      <a:pt x="181" y="35"/>
                      <a:pt x="178" y="15"/>
                    </a:cubicBezTo>
                    <a:cubicBezTo>
                      <a:pt x="135" y="15"/>
                      <a:pt x="93" y="15"/>
                      <a:pt x="49" y="15"/>
                    </a:cubicBezTo>
                    <a:cubicBezTo>
                      <a:pt x="46" y="34"/>
                      <a:pt x="35" y="45"/>
                      <a:pt x="15" y="48"/>
                    </a:cubicBezTo>
                    <a:cubicBezTo>
                      <a:pt x="15" y="56"/>
                      <a:pt x="15" y="62"/>
                      <a:pt x="15" y="70"/>
                    </a:cubicBezTo>
                    <a:cubicBezTo>
                      <a:pt x="10" y="70"/>
                      <a:pt x="5" y="71"/>
                      <a:pt x="0" y="72"/>
                    </a:cubicBezTo>
                    <a:cubicBezTo>
                      <a:pt x="0" y="47"/>
                      <a:pt x="0" y="24"/>
                      <a:pt x="0" y="0"/>
                    </a:cubicBezTo>
                    <a:cubicBezTo>
                      <a:pt x="75" y="0"/>
                      <a:pt x="150" y="0"/>
                      <a:pt x="227" y="0"/>
                    </a:cubicBezTo>
                    <a:cubicBezTo>
                      <a:pt x="227" y="47"/>
                      <a:pt x="227" y="95"/>
                      <a:pt x="227"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1" name="Freeform 210">
                <a:extLst>
                  <a:ext uri="{FF2B5EF4-FFF2-40B4-BE49-F238E27FC236}">
                    <a16:creationId xmlns:a16="http://schemas.microsoft.com/office/drawing/2014/main" id="{42C59631-E1B0-D2DB-F88D-021E98E0E6E8}"/>
                  </a:ext>
                </a:extLst>
              </p:cNvPr>
              <p:cNvSpPr>
                <a:spLocks/>
              </p:cNvSpPr>
              <p:nvPr/>
            </p:nvSpPr>
            <p:spPr bwMode="auto">
              <a:xfrm>
                <a:off x="3221" y="925"/>
                <a:ext cx="438" cy="286"/>
              </a:xfrm>
              <a:custGeom>
                <a:avLst/>
                <a:gdLst>
                  <a:gd name="T0" fmla="*/ 245 w 245"/>
                  <a:gd name="T1" fmla="*/ 0 h 160"/>
                  <a:gd name="T2" fmla="*/ 245 w 245"/>
                  <a:gd name="T3" fmla="*/ 160 h 160"/>
                  <a:gd name="T4" fmla="*/ 230 w 245"/>
                  <a:gd name="T5" fmla="*/ 160 h 160"/>
                  <a:gd name="T6" fmla="*/ 230 w 245"/>
                  <a:gd name="T7" fmla="*/ 16 h 160"/>
                  <a:gd name="T8" fmla="*/ 1 w 245"/>
                  <a:gd name="T9" fmla="*/ 16 h 160"/>
                  <a:gd name="T10" fmla="*/ 0 w 245"/>
                  <a:gd name="T11" fmla="*/ 0 h 160"/>
                  <a:gd name="T12" fmla="*/ 245 w 245"/>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245" h="160">
                    <a:moveTo>
                      <a:pt x="245" y="0"/>
                    </a:moveTo>
                    <a:cubicBezTo>
                      <a:pt x="245" y="54"/>
                      <a:pt x="245" y="107"/>
                      <a:pt x="245" y="160"/>
                    </a:cubicBezTo>
                    <a:cubicBezTo>
                      <a:pt x="240" y="160"/>
                      <a:pt x="236" y="160"/>
                      <a:pt x="230" y="160"/>
                    </a:cubicBezTo>
                    <a:cubicBezTo>
                      <a:pt x="230" y="112"/>
                      <a:pt x="230" y="65"/>
                      <a:pt x="230" y="16"/>
                    </a:cubicBezTo>
                    <a:cubicBezTo>
                      <a:pt x="153" y="16"/>
                      <a:pt x="78" y="16"/>
                      <a:pt x="1" y="16"/>
                    </a:cubicBezTo>
                    <a:cubicBezTo>
                      <a:pt x="1" y="10"/>
                      <a:pt x="1" y="6"/>
                      <a:pt x="0" y="0"/>
                    </a:cubicBezTo>
                    <a:cubicBezTo>
                      <a:pt x="82" y="0"/>
                      <a:pt x="163" y="0"/>
                      <a:pt x="2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2" name="Freeform 211">
                <a:extLst>
                  <a:ext uri="{FF2B5EF4-FFF2-40B4-BE49-F238E27FC236}">
                    <a16:creationId xmlns:a16="http://schemas.microsoft.com/office/drawing/2014/main" id="{72A12290-7E7E-2B0F-A07F-765BE88067EA}"/>
                  </a:ext>
                </a:extLst>
              </p:cNvPr>
              <p:cNvSpPr>
                <a:spLocks/>
              </p:cNvSpPr>
              <p:nvPr/>
            </p:nvSpPr>
            <p:spPr bwMode="auto">
              <a:xfrm>
                <a:off x="3325" y="1038"/>
                <a:ext cx="152" cy="138"/>
              </a:xfrm>
              <a:custGeom>
                <a:avLst/>
                <a:gdLst>
                  <a:gd name="T0" fmla="*/ 0 w 85"/>
                  <a:gd name="T1" fmla="*/ 40 h 77"/>
                  <a:gd name="T2" fmla="*/ 39 w 85"/>
                  <a:gd name="T3" fmla="*/ 1 h 77"/>
                  <a:gd name="T4" fmla="*/ 80 w 85"/>
                  <a:gd name="T5" fmla="*/ 30 h 77"/>
                  <a:gd name="T6" fmla="*/ 57 w 85"/>
                  <a:gd name="T7" fmla="*/ 77 h 77"/>
                  <a:gd name="T8" fmla="*/ 0 w 85"/>
                  <a:gd name="T9" fmla="*/ 40 h 77"/>
                </a:gdLst>
                <a:ahLst/>
                <a:cxnLst>
                  <a:cxn ang="0">
                    <a:pos x="T0" y="T1"/>
                  </a:cxn>
                  <a:cxn ang="0">
                    <a:pos x="T2" y="T3"/>
                  </a:cxn>
                  <a:cxn ang="0">
                    <a:pos x="T4" y="T5"/>
                  </a:cxn>
                  <a:cxn ang="0">
                    <a:pos x="T6" y="T7"/>
                  </a:cxn>
                  <a:cxn ang="0">
                    <a:pos x="T8" y="T9"/>
                  </a:cxn>
                </a:cxnLst>
                <a:rect l="0" t="0" r="r" b="b"/>
                <a:pathLst>
                  <a:path w="85" h="77">
                    <a:moveTo>
                      <a:pt x="0" y="40"/>
                    </a:moveTo>
                    <a:cubicBezTo>
                      <a:pt x="4" y="15"/>
                      <a:pt x="18" y="2"/>
                      <a:pt x="39" y="1"/>
                    </a:cubicBezTo>
                    <a:cubicBezTo>
                      <a:pt x="57" y="0"/>
                      <a:pt x="75" y="12"/>
                      <a:pt x="80" y="30"/>
                    </a:cubicBezTo>
                    <a:cubicBezTo>
                      <a:pt x="85" y="49"/>
                      <a:pt x="77" y="66"/>
                      <a:pt x="57" y="77"/>
                    </a:cubicBezTo>
                    <a:cubicBezTo>
                      <a:pt x="61" y="29"/>
                      <a:pt x="25" y="44"/>
                      <a:pt x="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3" name="Freeform 212">
                <a:extLst>
                  <a:ext uri="{FF2B5EF4-FFF2-40B4-BE49-F238E27FC236}">
                    <a16:creationId xmlns:a16="http://schemas.microsoft.com/office/drawing/2014/main" id="{0C179C28-2B79-AEBC-52F9-C7EC9C492852}"/>
                  </a:ext>
                </a:extLst>
              </p:cNvPr>
              <p:cNvSpPr>
                <a:spLocks/>
              </p:cNvSpPr>
              <p:nvPr/>
            </p:nvSpPr>
            <p:spPr bwMode="auto">
              <a:xfrm>
                <a:off x="3193" y="1256"/>
                <a:ext cx="205" cy="43"/>
              </a:xfrm>
              <a:custGeom>
                <a:avLst/>
                <a:gdLst>
                  <a:gd name="T0" fmla="*/ 57 w 115"/>
                  <a:gd name="T1" fmla="*/ 0 h 24"/>
                  <a:gd name="T2" fmla="*/ 101 w 115"/>
                  <a:gd name="T3" fmla="*/ 0 h 24"/>
                  <a:gd name="T4" fmla="*/ 115 w 115"/>
                  <a:gd name="T5" fmla="*/ 12 h 24"/>
                  <a:gd name="T6" fmla="*/ 102 w 115"/>
                  <a:gd name="T7" fmla="*/ 24 h 24"/>
                  <a:gd name="T8" fmla="*/ 12 w 115"/>
                  <a:gd name="T9" fmla="*/ 24 h 24"/>
                  <a:gd name="T10" fmla="*/ 0 w 115"/>
                  <a:gd name="T11" fmla="*/ 12 h 24"/>
                  <a:gd name="T12" fmla="*/ 12 w 115"/>
                  <a:gd name="T13" fmla="*/ 0 h 24"/>
                  <a:gd name="T14" fmla="*/ 57 w 11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4">
                    <a:moveTo>
                      <a:pt x="57" y="0"/>
                    </a:moveTo>
                    <a:cubicBezTo>
                      <a:pt x="72" y="0"/>
                      <a:pt x="87" y="0"/>
                      <a:pt x="101" y="0"/>
                    </a:cubicBezTo>
                    <a:cubicBezTo>
                      <a:pt x="110" y="0"/>
                      <a:pt x="115" y="2"/>
                      <a:pt x="115" y="12"/>
                    </a:cubicBezTo>
                    <a:cubicBezTo>
                      <a:pt x="115" y="21"/>
                      <a:pt x="111" y="24"/>
                      <a:pt x="102" y="24"/>
                    </a:cubicBezTo>
                    <a:cubicBezTo>
                      <a:pt x="72" y="24"/>
                      <a:pt x="42" y="24"/>
                      <a:pt x="12" y="24"/>
                    </a:cubicBezTo>
                    <a:cubicBezTo>
                      <a:pt x="3" y="24"/>
                      <a:pt x="0" y="21"/>
                      <a:pt x="0" y="12"/>
                    </a:cubicBezTo>
                    <a:cubicBezTo>
                      <a:pt x="0" y="3"/>
                      <a:pt x="4" y="0"/>
                      <a:pt x="12" y="0"/>
                    </a:cubicBezTo>
                    <a:cubicBezTo>
                      <a:pt x="27" y="0"/>
                      <a:pt x="42"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4" name="Freeform 213">
                <a:extLst>
                  <a:ext uri="{FF2B5EF4-FFF2-40B4-BE49-F238E27FC236}">
                    <a16:creationId xmlns:a16="http://schemas.microsoft.com/office/drawing/2014/main" id="{18EDD765-A9DE-AC83-6BA1-774D9C0D5380}"/>
                  </a:ext>
                </a:extLst>
              </p:cNvPr>
              <p:cNvSpPr>
                <a:spLocks/>
              </p:cNvSpPr>
              <p:nvPr/>
            </p:nvSpPr>
            <p:spPr bwMode="auto">
              <a:xfrm>
                <a:off x="3189" y="1140"/>
                <a:ext cx="209" cy="45"/>
              </a:xfrm>
              <a:custGeom>
                <a:avLst/>
                <a:gdLst>
                  <a:gd name="T0" fmla="*/ 60 w 117"/>
                  <a:gd name="T1" fmla="*/ 1 h 25"/>
                  <a:gd name="T2" fmla="*/ 105 w 117"/>
                  <a:gd name="T3" fmla="*/ 1 h 25"/>
                  <a:gd name="T4" fmla="*/ 117 w 117"/>
                  <a:gd name="T5" fmla="*/ 13 h 25"/>
                  <a:gd name="T6" fmla="*/ 105 w 117"/>
                  <a:gd name="T7" fmla="*/ 25 h 25"/>
                  <a:gd name="T8" fmla="*/ 13 w 117"/>
                  <a:gd name="T9" fmla="*/ 25 h 25"/>
                  <a:gd name="T10" fmla="*/ 2 w 117"/>
                  <a:gd name="T11" fmla="*/ 12 h 25"/>
                  <a:gd name="T12" fmla="*/ 13 w 117"/>
                  <a:gd name="T13" fmla="*/ 1 h 25"/>
                  <a:gd name="T14" fmla="*/ 60 w 117"/>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5">
                    <a:moveTo>
                      <a:pt x="60" y="1"/>
                    </a:moveTo>
                    <a:cubicBezTo>
                      <a:pt x="75" y="1"/>
                      <a:pt x="90" y="1"/>
                      <a:pt x="105" y="1"/>
                    </a:cubicBezTo>
                    <a:cubicBezTo>
                      <a:pt x="114" y="0"/>
                      <a:pt x="117" y="4"/>
                      <a:pt x="117" y="13"/>
                    </a:cubicBezTo>
                    <a:cubicBezTo>
                      <a:pt x="117" y="21"/>
                      <a:pt x="114" y="25"/>
                      <a:pt x="105" y="25"/>
                    </a:cubicBezTo>
                    <a:cubicBezTo>
                      <a:pt x="74" y="25"/>
                      <a:pt x="43" y="25"/>
                      <a:pt x="13" y="25"/>
                    </a:cubicBezTo>
                    <a:cubicBezTo>
                      <a:pt x="4" y="25"/>
                      <a:pt x="0" y="19"/>
                      <a:pt x="2" y="12"/>
                    </a:cubicBezTo>
                    <a:cubicBezTo>
                      <a:pt x="4" y="8"/>
                      <a:pt x="9" y="1"/>
                      <a:pt x="13" y="1"/>
                    </a:cubicBezTo>
                    <a:cubicBezTo>
                      <a:pt x="28" y="0"/>
                      <a:pt x="44" y="1"/>
                      <a:pt x="6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5" name="Freeform 214">
                <a:extLst>
                  <a:ext uri="{FF2B5EF4-FFF2-40B4-BE49-F238E27FC236}">
                    <a16:creationId xmlns:a16="http://schemas.microsoft.com/office/drawing/2014/main" id="{849049EA-4EE8-23EF-830C-E23BAC1C8A5C}"/>
                  </a:ext>
                </a:extLst>
              </p:cNvPr>
              <p:cNvSpPr>
                <a:spLocks/>
              </p:cNvSpPr>
              <p:nvPr/>
            </p:nvSpPr>
            <p:spPr bwMode="auto">
              <a:xfrm>
                <a:off x="3193" y="1197"/>
                <a:ext cx="205" cy="45"/>
              </a:xfrm>
              <a:custGeom>
                <a:avLst/>
                <a:gdLst>
                  <a:gd name="T0" fmla="*/ 58 w 115"/>
                  <a:gd name="T1" fmla="*/ 25 h 25"/>
                  <a:gd name="T2" fmla="*/ 12 w 115"/>
                  <a:gd name="T3" fmla="*/ 25 h 25"/>
                  <a:gd name="T4" fmla="*/ 0 w 115"/>
                  <a:gd name="T5" fmla="*/ 13 h 25"/>
                  <a:gd name="T6" fmla="*/ 12 w 115"/>
                  <a:gd name="T7" fmla="*/ 1 h 25"/>
                  <a:gd name="T8" fmla="*/ 103 w 115"/>
                  <a:gd name="T9" fmla="*/ 1 h 25"/>
                  <a:gd name="T10" fmla="*/ 115 w 115"/>
                  <a:gd name="T11" fmla="*/ 13 h 25"/>
                  <a:gd name="T12" fmla="*/ 103 w 115"/>
                  <a:gd name="T13" fmla="*/ 25 h 25"/>
                  <a:gd name="T14" fmla="*/ 58 w 11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5">
                    <a:moveTo>
                      <a:pt x="58" y="25"/>
                    </a:moveTo>
                    <a:cubicBezTo>
                      <a:pt x="42" y="25"/>
                      <a:pt x="27" y="25"/>
                      <a:pt x="12" y="25"/>
                    </a:cubicBezTo>
                    <a:cubicBezTo>
                      <a:pt x="4" y="25"/>
                      <a:pt x="0" y="22"/>
                      <a:pt x="0" y="13"/>
                    </a:cubicBezTo>
                    <a:cubicBezTo>
                      <a:pt x="0" y="4"/>
                      <a:pt x="3" y="0"/>
                      <a:pt x="12" y="1"/>
                    </a:cubicBezTo>
                    <a:cubicBezTo>
                      <a:pt x="43" y="1"/>
                      <a:pt x="73" y="1"/>
                      <a:pt x="103" y="1"/>
                    </a:cubicBezTo>
                    <a:cubicBezTo>
                      <a:pt x="112" y="1"/>
                      <a:pt x="115" y="5"/>
                      <a:pt x="115" y="13"/>
                    </a:cubicBezTo>
                    <a:cubicBezTo>
                      <a:pt x="115" y="21"/>
                      <a:pt x="111" y="25"/>
                      <a:pt x="103" y="25"/>
                    </a:cubicBezTo>
                    <a:cubicBezTo>
                      <a:pt x="88" y="25"/>
                      <a:pt x="73" y="25"/>
                      <a:pt x="5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grpSp>
      </p:grpSp>
      <p:sp>
        <p:nvSpPr>
          <p:cNvPr id="16" name="Textfeld 15">
            <a:extLst>
              <a:ext uri="{FF2B5EF4-FFF2-40B4-BE49-F238E27FC236}">
                <a16:creationId xmlns:a16="http://schemas.microsoft.com/office/drawing/2014/main" id="{EBB16FBB-DB41-8A43-6E83-639BA50DF6A8}"/>
              </a:ext>
            </a:extLst>
          </p:cNvPr>
          <p:cNvSpPr txBox="1"/>
          <p:nvPr/>
        </p:nvSpPr>
        <p:spPr>
          <a:xfrm>
            <a:off x="1607644" y="5308524"/>
            <a:ext cx="1801751" cy="424732"/>
          </a:xfrm>
          <a:prstGeom prst="rect">
            <a:avLst/>
          </a:prstGeom>
          <a:noFill/>
        </p:spPr>
        <p:txBody>
          <a:bodyPr wrap="square">
            <a:spAutoFit/>
          </a:bodyPr>
          <a:lstStyle/>
          <a:p>
            <a:pPr algn="r" defTabSz="666750" fontAlgn="auto">
              <a:lnSpc>
                <a:spcPct val="90000"/>
              </a:lnSpc>
              <a:spcBef>
                <a:spcPct val="0"/>
              </a:spcBef>
              <a:spcAft>
                <a:spcPct val="35000"/>
              </a:spcAft>
              <a:defRPr/>
            </a:pPr>
            <a:r>
              <a:rPr lang="de-DE" sz="1200" b="1" dirty="0" err="1">
                <a:solidFill>
                  <a:srgbClr val="3F4444"/>
                </a:solidFill>
                <a:cs typeface="Arial" panose="020B0604020202020204" pitchFamily="34" charset="0"/>
              </a:rPr>
              <a:t>Dapagliflozin</a:t>
            </a:r>
            <a:r>
              <a:rPr lang="de-DE" sz="1200" b="1" dirty="0">
                <a:solidFill>
                  <a:srgbClr val="3F4444"/>
                </a:solidFill>
                <a:cs typeface="Arial" panose="020B0604020202020204" pitchFamily="34" charset="0"/>
              </a:rPr>
              <a:t> ist erstattungsfähig</a:t>
            </a:r>
            <a:endParaRPr lang="de-DE" sz="1200" dirty="0">
              <a:solidFill>
                <a:srgbClr val="3F4444"/>
              </a:solidFill>
              <a:cs typeface="Arial" panose="020B0604020202020204" pitchFamily="34" charset="0"/>
            </a:endParaRPr>
          </a:p>
        </p:txBody>
      </p:sp>
      <p:sp>
        <p:nvSpPr>
          <p:cNvPr id="17" name="Inhaltsplatzhalter 2">
            <a:extLst>
              <a:ext uri="{FF2B5EF4-FFF2-40B4-BE49-F238E27FC236}">
                <a16:creationId xmlns:a16="http://schemas.microsoft.com/office/drawing/2014/main" id="{ADF81ED7-6A39-152B-C11B-B74F33574F7B}"/>
              </a:ext>
            </a:extLst>
          </p:cNvPr>
          <p:cNvSpPr txBox="1">
            <a:spLocks/>
          </p:cNvSpPr>
          <p:nvPr/>
        </p:nvSpPr>
        <p:spPr bwMode="auto">
          <a:xfrm>
            <a:off x="880744" y="6584607"/>
            <a:ext cx="6761418" cy="279757"/>
          </a:xfrm>
          <a:prstGeom prst="rect">
            <a:avLst/>
          </a:prstGeom>
        </p:spPr>
        <p:txBody>
          <a:bodyPr wrap="square">
            <a:spAutoFit/>
          </a:bodyPr>
          <a:lstStyle>
            <a:defPPr>
              <a:defRPr lang="de-DE"/>
            </a:defPPr>
            <a:lvl1pPr algn="r">
              <a:defRPr sz="1200" i="1">
                <a:solidFill>
                  <a:srgbClr val="00799B"/>
                </a:solidFill>
                <a:latin typeface="Arial" charset="0"/>
                <a:ea typeface="ＭＳ Ｐゴシック" pitchFamily="28" charset="-128"/>
              </a:defRPr>
            </a:lvl1pPr>
          </a:lstStyle>
          <a:p>
            <a:r>
              <a:rPr lang="de-DE" dirty="0"/>
              <a:t>Modifiziert nach: Fachinformation Forxiga®, Stand Februar 2023.</a:t>
            </a:r>
          </a:p>
        </p:txBody>
      </p:sp>
    </p:spTree>
    <p:extLst>
      <p:ext uri="{BB962C8B-B14F-4D97-AF65-F5344CB8AC3E}">
        <p14:creationId xmlns:p14="http://schemas.microsoft.com/office/powerpoint/2010/main" val="273534650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ctr"/>
          <a:lstStyle/>
          <a:p>
            <a:pPr algn="ctr"/>
            <a:r>
              <a:rPr lang="en-US" sz="2100" b="1" dirty="0">
                <a:solidFill>
                  <a:prstClr val="white"/>
                </a:solidFill>
                <a:latin typeface="Calibri" pitchFamily="34" charset="0"/>
              </a:rPr>
              <a:t> </a:t>
            </a:r>
            <a:r>
              <a:rPr lang="en-US" sz="2100" b="1" dirty="0">
                <a:solidFill>
                  <a:prstClr val="white"/>
                </a:solidFill>
                <a:latin typeface="Times New Roman" pitchFamily="18" charset="0"/>
                <a:cs typeface="Times New Roman" pitchFamily="18" charset="0"/>
              </a:rPr>
              <a:t> Effect of Coaching to Increase Water Intake on Kidney Function Decline in Adults With Chronic Kidney Disease</a:t>
            </a:r>
          </a:p>
        </p:txBody>
      </p:sp>
      <p:sp>
        <p:nvSpPr>
          <p:cNvPr id="5" name="Rectangle 2"/>
          <p:cNvSpPr>
            <a:spLocks noChangeArrowheads="1"/>
          </p:cNvSpPr>
          <p:nvPr/>
        </p:nvSpPr>
        <p:spPr bwMode="auto">
          <a:xfrm>
            <a:off x="3635896" y="6319711"/>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CLARK  et al. </a:t>
            </a:r>
          </a:p>
          <a:p>
            <a:pPr algn="r"/>
            <a:r>
              <a:rPr lang="en-US" sz="1200" i="1" dirty="0">
                <a:solidFill>
                  <a:srgbClr val="00799B"/>
                </a:solidFill>
                <a:latin typeface="Arial" charset="0"/>
                <a:ea typeface="ＭＳ Ｐゴシック" pitchFamily="28" charset="-128"/>
              </a:rPr>
              <a:t>JAMA. 319(18):1870-1879, 2018</a:t>
            </a:r>
          </a:p>
        </p:txBody>
      </p:sp>
      <p:pic>
        <p:nvPicPr>
          <p:cNvPr id="3" name="Grafik 2">
            <a:extLst>
              <a:ext uri="{FF2B5EF4-FFF2-40B4-BE49-F238E27FC236}">
                <a16:creationId xmlns:a16="http://schemas.microsoft.com/office/drawing/2014/main" id="{8FF2906A-9DE8-A24F-8BAB-0EA56601616B}"/>
              </a:ext>
            </a:extLst>
          </p:cNvPr>
          <p:cNvPicPr>
            <a:picLocks noChangeAspect="1"/>
          </p:cNvPicPr>
          <p:nvPr/>
        </p:nvPicPr>
        <p:blipFill rotWithShape="1">
          <a:blip r:embed="rId2">
            <a:extLst>
              <a:ext uri="{28A0092B-C50C-407E-A947-70E740481C1C}">
                <a14:useLocalDpi xmlns:a14="http://schemas.microsoft.com/office/drawing/2010/main" val="0"/>
              </a:ext>
            </a:extLst>
          </a:blip>
          <a:srcRect r="41432"/>
          <a:stretch/>
        </p:blipFill>
        <p:spPr>
          <a:xfrm>
            <a:off x="70900" y="1804814"/>
            <a:ext cx="8138228" cy="2383529"/>
          </a:xfrm>
          <a:prstGeom prst="rect">
            <a:avLst/>
          </a:prstGeom>
          <a:ln>
            <a:solidFill>
              <a:schemeClr val="tx1"/>
            </a:solid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ABE573A2-E2D4-A64C-8D43-BFE9FAD2FA0E}"/>
              </a:ext>
            </a:extLst>
          </p:cNvPr>
          <p:cNvPicPr>
            <a:picLocks noChangeAspect="1"/>
          </p:cNvPicPr>
          <p:nvPr/>
        </p:nvPicPr>
        <p:blipFill rotWithShape="1">
          <a:blip r:embed="rId3"/>
          <a:srcRect l="25465" r="19024"/>
          <a:stretch/>
        </p:blipFill>
        <p:spPr>
          <a:xfrm>
            <a:off x="2999095" y="4222385"/>
            <a:ext cx="1944806" cy="1751753"/>
          </a:xfrm>
          <a:prstGeom prst="rect">
            <a:avLst/>
          </a:prstGeom>
          <a:ln>
            <a:solidFill>
              <a:srgbClr val="000000"/>
            </a:solidFill>
          </a:ln>
          <a:effectLst>
            <a:outerShdw blurRad="254000" dist="38100" dir="2700000" algn="tl" rotWithShape="0">
              <a:prstClr val="black">
                <a:alpha val="40000"/>
              </a:prstClr>
            </a:outerShdw>
          </a:effectLst>
        </p:spPr>
      </p:pic>
      <p:sp>
        <p:nvSpPr>
          <p:cNvPr id="2" name="Titel 1">
            <a:extLst>
              <a:ext uri="{FF2B5EF4-FFF2-40B4-BE49-F238E27FC236}">
                <a16:creationId xmlns:a16="http://schemas.microsoft.com/office/drawing/2014/main" id="{CAAAE919-B229-7865-81F7-D049D210E2BD}"/>
              </a:ext>
            </a:extLst>
          </p:cNvPr>
          <p:cNvSpPr>
            <a:spLocks noGrp="1"/>
          </p:cNvSpPr>
          <p:nvPr>
            <p:ph type="title"/>
          </p:nvPr>
        </p:nvSpPr>
        <p:spPr/>
        <p:txBody>
          <a:bodyPr/>
          <a:lstStyle/>
          <a:p>
            <a:r>
              <a:rPr lang="de-DE" dirty="0">
                <a:highlight>
                  <a:srgbClr val="FF0000"/>
                </a:highlight>
              </a:rPr>
              <a:t>Viel trinken ….?</a:t>
            </a:r>
          </a:p>
        </p:txBody>
      </p:sp>
    </p:spTree>
    <p:extLst>
      <p:ext uri="{BB962C8B-B14F-4D97-AF65-F5344CB8AC3E}">
        <p14:creationId xmlns:p14="http://schemas.microsoft.com/office/powerpoint/2010/main" val="294725347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ctr"/>
          <a:lstStyle/>
          <a:p>
            <a:pPr algn="ctr"/>
            <a:r>
              <a:rPr lang="en-US" sz="2100" b="1" dirty="0">
                <a:solidFill>
                  <a:prstClr val="white"/>
                </a:solidFill>
                <a:latin typeface="Times New Roman" panose="02020603050405020304" pitchFamily="18" charset="0"/>
                <a:cs typeface="Times New Roman" panose="02020603050405020304" pitchFamily="18" charset="0"/>
              </a:rPr>
              <a:t>Water intake and progression of chronic kidney disease: the CKD-REIN cohort study</a:t>
            </a:r>
          </a:p>
        </p:txBody>
      </p:sp>
      <p:sp>
        <p:nvSpPr>
          <p:cNvPr id="5" name="Rectangle 2"/>
          <p:cNvSpPr>
            <a:spLocks noChangeArrowheads="1"/>
          </p:cNvSpPr>
          <p:nvPr/>
        </p:nvSpPr>
        <p:spPr bwMode="auto">
          <a:xfrm>
            <a:off x="3707904" y="6418013"/>
            <a:ext cx="3920317" cy="412845"/>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WAGNER  et al.  </a:t>
            </a:r>
            <a:r>
              <a:rPr lang="en-US" sz="1200" i="1" dirty="0">
                <a:solidFill>
                  <a:srgbClr val="00799B"/>
                </a:solidFill>
                <a:latin typeface="Arial" charset="0"/>
                <a:ea typeface="ＭＳ Ｐゴシック" pitchFamily="28" charset="-128"/>
              </a:rPr>
              <a:t>Nephrology Dialysis Transplantation, 37(4,) : 730–739, 2022</a:t>
            </a:r>
          </a:p>
        </p:txBody>
      </p:sp>
      <p:pic>
        <p:nvPicPr>
          <p:cNvPr id="8" name="New picture">
            <a:extLst>
              <a:ext uri="{FF2B5EF4-FFF2-40B4-BE49-F238E27FC236}">
                <a16:creationId xmlns:a16="http://schemas.microsoft.com/office/drawing/2014/main" id="{804FEDB2-06D8-2F81-182D-D2071DEF4022}"/>
              </a:ext>
            </a:extLst>
          </p:cNvPr>
          <p:cNvPicPr/>
          <p:nvPr/>
        </p:nvPicPr>
        <p:blipFill rotWithShape="1">
          <a:blip r:embed="rId3"/>
          <a:srcRect t="15575" b="10660"/>
          <a:stretch/>
        </p:blipFill>
        <p:spPr>
          <a:xfrm>
            <a:off x="412845" y="1706823"/>
            <a:ext cx="7360277" cy="4293928"/>
          </a:xfrm>
          <a:prstGeom prst="rect">
            <a:avLst/>
          </a:prstGeom>
        </p:spPr>
      </p:pic>
      <p:sp>
        <p:nvSpPr>
          <p:cNvPr id="2" name="Titel 1">
            <a:extLst>
              <a:ext uri="{FF2B5EF4-FFF2-40B4-BE49-F238E27FC236}">
                <a16:creationId xmlns:a16="http://schemas.microsoft.com/office/drawing/2014/main" id="{FC6AAEB2-F8D0-80AE-0EAB-59468397A6D8}"/>
              </a:ext>
            </a:extLst>
          </p:cNvPr>
          <p:cNvSpPr>
            <a:spLocks noGrp="1"/>
          </p:cNvSpPr>
          <p:nvPr>
            <p:ph type="title"/>
          </p:nvPr>
        </p:nvSpPr>
        <p:spPr/>
        <p:txBody>
          <a:bodyPr/>
          <a:lstStyle/>
          <a:p>
            <a:r>
              <a:rPr lang="de-DE" dirty="0">
                <a:highlight>
                  <a:srgbClr val="FF0000"/>
                </a:highlight>
              </a:rPr>
              <a:t>Viel trinken ….</a:t>
            </a:r>
          </a:p>
        </p:txBody>
      </p:sp>
    </p:spTree>
    <p:extLst>
      <p:ext uri="{BB962C8B-B14F-4D97-AF65-F5344CB8AC3E}">
        <p14:creationId xmlns:p14="http://schemas.microsoft.com/office/powerpoint/2010/main" val="105508024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50CDFF5-DA16-AC36-1A50-2CD9054DAA3D}"/>
              </a:ext>
            </a:extLst>
          </p:cNvPr>
          <p:cNvPicPr>
            <a:picLocks noGrp="1" noChangeAspect="1"/>
          </p:cNvPicPr>
          <p:nvPr>
            <p:ph idx="1"/>
          </p:nvPr>
        </p:nvPicPr>
        <p:blipFill>
          <a:blip r:embed="rId2"/>
          <a:stretch>
            <a:fillRect/>
          </a:stretch>
        </p:blipFill>
        <p:spPr>
          <a:xfrm>
            <a:off x="539552" y="1268760"/>
            <a:ext cx="8270733" cy="3168352"/>
          </a:xfrm>
        </p:spPr>
      </p:pic>
      <p:sp>
        <p:nvSpPr>
          <p:cNvPr id="3" name="Titel 2">
            <a:extLst>
              <a:ext uri="{FF2B5EF4-FFF2-40B4-BE49-F238E27FC236}">
                <a16:creationId xmlns:a16="http://schemas.microsoft.com/office/drawing/2014/main" id="{575CFE85-1F09-EE82-3C35-1AA7A9648BED}"/>
              </a:ext>
            </a:extLst>
          </p:cNvPr>
          <p:cNvSpPr>
            <a:spLocks noGrp="1"/>
          </p:cNvSpPr>
          <p:nvPr>
            <p:ph type="title"/>
          </p:nvPr>
        </p:nvSpPr>
        <p:spPr/>
        <p:txBody>
          <a:bodyPr/>
          <a:lstStyle/>
          <a:p>
            <a:r>
              <a:rPr lang="de-DE" dirty="0">
                <a:highlight>
                  <a:srgbClr val="FF0000"/>
                </a:highlight>
              </a:rPr>
              <a:t>Viel trinken ….</a:t>
            </a:r>
          </a:p>
        </p:txBody>
      </p:sp>
      <p:sp>
        <p:nvSpPr>
          <p:cNvPr id="6" name="Textfeld 5">
            <a:extLst>
              <a:ext uri="{FF2B5EF4-FFF2-40B4-BE49-F238E27FC236}">
                <a16:creationId xmlns:a16="http://schemas.microsoft.com/office/drawing/2014/main" id="{66A0D56B-0E51-0EC6-4334-D8D2439517F8}"/>
              </a:ext>
            </a:extLst>
          </p:cNvPr>
          <p:cNvSpPr txBox="1"/>
          <p:nvPr/>
        </p:nvSpPr>
        <p:spPr>
          <a:xfrm>
            <a:off x="2014691" y="4618133"/>
            <a:ext cx="6301725" cy="467051"/>
          </a:xfrm>
          <a:prstGeom prst="rect">
            <a:avLst/>
          </a:prstGeom>
          <a:noFill/>
        </p:spPr>
        <p:txBody>
          <a:bodyPr wrap="none" rtlCol="0">
            <a:spAutoFit/>
          </a:bodyPr>
          <a:lstStyle/>
          <a:p>
            <a:r>
              <a:rPr lang="de-DE" sz="2400" b="1" dirty="0">
                <a:solidFill>
                  <a:srgbClr val="FF0000"/>
                </a:solidFill>
              </a:rPr>
              <a:t>… hilft vorwiegend der Getränkeindustrie </a:t>
            </a:r>
          </a:p>
        </p:txBody>
      </p:sp>
    </p:spTree>
    <p:extLst>
      <p:ext uri="{BB962C8B-B14F-4D97-AF65-F5344CB8AC3E}">
        <p14:creationId xmlns:p14="http://schemas.microsoft.com/office/powerpoint/2010/main" val="291852814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29"/>
          <p:cNvSpPr txBox="1">
            <a:spLocks noChangeArrowheads="1"/>
          </p:cNvSpPr>
          <p:nvPr/>
        </p:nvSpPr>
        <p:spPr bwMode="auto">
          <a:xfrm>
            <a:off x="41275" y="6532563"/>
            <a:ext cx="4119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400">
                <a:solidFill>
                  <a:schemeClr val="bg1"/>
                </a:solidFill>
                <a:cs typeface="Arial" panose="020B0604020202020204" pitchFamily="34" charset="0"/>
              </a:rPr>
              <a:t>http://library.med.utah.edu/WebPath/RENAHTML/</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988" y="1311275"/>
            <a:ext cx="30099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altLang="de-DE" dirty="0">
                <a:highlight>
                  <a:srgbClr val="FF0000"/>
                </a:highlight>
              </a:rPr>
              <a:t>Hypertensive Hirn – und Nierenschädigung </a:t>
            </a:r>
            <a:endParaRPr lang="de-DE" dirty="0">
              <a:highlight>
                <a:srgbClr val="FF0000"/>
              </a:highlight>
            </a:endParaRPr>
          </a:p>
        </p:txBody>
      </p:sp>
      <p:pic>
        <p:nvPicPr>
          <p:cNvPr id="29698" name="Picture 2" descr="https://upload.wikimedia.org/wikipedia/commons/d/d6/Leucoaraio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47053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34606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Arterielle Hypertonie: Zielparameter</a:t>
            </a:r>
          </a:p>
        </p:txBody>
      </p:sp>
      <p:sp>
        <p:nvSpPr>
          <p:cNvPr id="5" name="Rechteck 4"/>
          <p:cNvSpPr/>
          <p:nvPr/>
        </p:nvSpPr>
        <p:spPr>
          <a:xfrm>
            <a:off x="2132117" y="6323472"/>
            <a:ext cx="5495905" cy="538289"/>
          </a:xfrm>
          <a:prstGeom prst="rect">
            <a:avLst/>
          </a:prstGeom>
        </p:spPr>
        <p:txBody>
          <a:bodyPr wrap="square">
            <a:spAutoFit/>
          </a:bodyPr>
          <a:lstStyle/>
          <a:p>
            <a:pPr algn="r"/>
            <a:r>
              <a:rPr lang="en-US" sz="1200" dirty="0" err="1">
                <a:solidFill>
                  <a:schemeClr val="accent1"/>
                </a:solidFill>
                <a:latin typeface="+mj-lt"/>
              </a:rPr>
              <a:t>Chobanian</a:t>
            </a:r>
            <a:r>
              <a:rPr lang="en-US" sz="1200" dirty="0">
                <a:solidFill>
                  <a:schemeClr val="accent1"/>
                </a:solidFill>
                <a:latin typeface="+mj-lt"/>
              </a:rPr>
              <a:t>, A.V., </a:t>
            </a:r>
            <a:r>
              <a:rPr lang="en-US" sz="1200" b="1" i="1" dirty="0">
                <a:solidFill>
                  <a:schemeClr val="accent1"/>
                </a:solidFill>
                <a:latin typeface="+mj-lt"/>
              </a:rPr>
              <a:t>Hypertension in 2017-What Is the Right Target?</a:t>
            </a:r>
            <a:r>
              <a:rPr lang="en-US" sz="1200" dirty="0">
                <a:solidFill>
                  <a:schemeClr val="accent1"/>
                </a:solidFill>
                <a:latin typeface="+mj-lt"/>
              </a:rPr>
              <a:t> </a:t>
            </a:r>
          </a:p>
          <a:p>
            <a:pPr algn="r"/>
            <a:r>
              <a:rPr lang="en-US" sz="1200" dirty="0">
                <a:solidFill>
                  <a:schemeClr val="accent1"/>
                </a:solidFill>
                <a:latin typeface="+mj-lt"/>
              </a:rPr>
              <a:t>JAMA, 2017. </a:t>
            </a:r>
            <a:r>
              <a:rPr lang="en-US" sz="1200" b="1" dirty="0">
                <a:solidFill>
                  <a:schemeClr val="accent1"/>
                </a:solidFill>
                <a:latin typeface="+mj-lt"/>
              </a:rPr>
              <a:t>317</a:t>
            </a:r>
            <a:r>
              <a:rPr lang="en-US" sz="1200" dirty="0">
                <a:solidFill>
                  <a:schemeClr val="accent1"/>
                </a:solidFill>
                <a:latin typeface="+mj-lt"/>
              </a:rPr>
              <a:t>(6): p. 579-580.</a:t>
            </a:r>
          </a:p>
        </p:txBody>
      </p:sp>
      <p:graphicFrame>
        <p:nvGraphicFramePr>
          <p:cNvPr id="13" name="Tabelle 12"/>
          <p:cNvGraphicFramePr>
            <a:graphicFrameLocks noGrp="1"/>
          </p:cNvGraphicFramePr>
          <p:nvPr/>
        </p:nvGraphicFramePr>
        <p:xfrm>
          <a:off x="611560" y="1812424"/>
          <a:ext cx="7776863" cy="2956560"/>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673023180"/>
                    </a:ext>
                  </a:extLst>
                </a:gridCol>
                <a:gridCol w="1656184">
                  <a:extLst>
                    <a:ext uri="{9D8B030D-6E8A-4147-A177-3AD203B41FA5}">
                      <a16:colId xmlns:a16="http://schemas.microsoft.com/office/drawing/2014/main" val="1195064415"/>
                    </a:ext>
                  </a:extLst>
                </a:gridCol>
                <a:gridCol w="1800200">
                  <a:extLst>
                    <a:ext uri="{9D8B030D-6E8A-4147-A177-3AD203B41FA5}">
                      <a16:colId xmlns:a16="http://schemas.microsoft.com/office/drawing/2014/main" val="2105010020"/>
                    </a:ext>
                  </a:extLst>
                </a:gridCol>
                <a:gridCol w="1728191">
                  <a:extLst>
                    <a:ext uri="{9D8B030D-6E8A-4147-A177-3AD203B41FA5}">
                      <a16:colId xmlns:a16="http://schemas.microsoft.com/office/drawing/2014/main" val="764421455"/>
                    </a:ext>
                  </a:extLst>
                </a:gridCol>
              </a:tblGrid>
              <a:tr h="370840">
                <a:tc>
                  <a:txBody>
                    <a:bodyPr/>
                    <a:lstStyle/>
                    <a:p>
                      <a:r>
                        <a:rPr lang="de-DE" dirty="0"/>
                        <a:t>Population</a:t>
                      </a:r>
                    </a:p>
                  </a:txBody>
                  <a:tcPr anchor="ctr"/>
                </a:tc>
                <a:tc>
                  <a:txBody>
                    <a:bodyPr/>
                    <a:lstStyle/>
                    <a:p>
                      <a:pPr algn="ctr"/>
                      <a:r>
                        <a:rPr lang="de-DE" sz="2400" dirty="0"/>
                        <a:t>&lt; </a:t>
                      </a:r>
                      <a:r>
                        <a:rPr lang="de-DE" sz="2400"/>
                        <a:t>50 </a:t>
                      </a:r>
                    </a:p>
                    <a:p>
                      <a:pPr algn="ctr"/>
                      <a:r>
                        <a:rPr lang="de-DE"/>
                        <a:t>Jahre</a:t>
                      </a:r>
                      <a:endParaRPr lang="de-DE" dirty="0"/>
                    </a:p>
                  </a:txBody>
                  <a:tcPr anchor="ctr"/>
                </a:tc>
                <a:tc>
                  <a:txBody>
                    <a:bodyPr/>
                    <a:lstStyle/>
                    <a:p>
                      <a:pPr algn="ctr"/>
                      <a:r>
                        <a:rPr lang="de-DE" sz="2400" dirty="0"/>
                        <a:t>50 – 74</a:t>
                      </a:r>
                    </a:p>
                    <a:p>
                      <a:pPr algn="ctr"/>
                      <a:r>
                        <a:rPr lang="de-DE" dirty="0"/>
                        <a:t>Jahre</a:t>
                      </a:r>
                    </a:p>
                  </a:txBody>
                  <a:tcPr anchor="ctr"/>
                </a:tc>
                <a:tc>
                  <a:txBody>
                    <a:bodyPr/>
                    <a:lstStyle/>
                    <a:p>
                      <a:pPr algn="ctr"/>
                      <a:r>
                        <a:rPr lang="de-DE" sz="2400"/>
                        <a:t>≥ 75 </a:t>
                      </a:r>
                    </a:p>
                    <a:p>
                      <a:pPr algn="ctr"/>
                      <a:r>
                        <a:rPr lang="de-DE"/>
                        <a:t>Jahre</a:t>
                      </a:r>
                    </a:p>
                  </a:txBody>
                  <a:tcPr anchor="ctr"/>
                </a:tc>
                <a:extLst>
                  <a:ext uri="{0D108BD9-81ED-4DB2-BD59-A6C34878D82A}">
                    <a16:rowId xmlns:a16="http://schemas.microsoft.com/office/drawing/2014/main" val="3429399823"/>
                  </a:ext>
                </a:extLst>
              </a:tr>
              <a:tr h="370840">
                <a:tc>
                  <a:txBody>
                    <a:bodyPr/>
                    <a:lstStyle/>
                    <a:p>
                      <a:r>
                        <a:rPr lang="de-DE" dirty="0"/>
                        <a:t>Allgemeine Bevölkerung</a:t>
                      </a:r>
                    </a:p>
                  </a:txBody>
                  <a:tcPr anchor="ctr"/>
                </a:tc>
                <a:tc>
                  <a:txBody>
                    <a:bodyPr/>
                    <a:lstStyle/>
                    <a:p>
                      <a:pPr algn="ctr"/>
                      <a:r>
                        <a:rPr lang="de-DE" dirty="0"/>
                        <a:t> &lt; 120 / 80</a:t>
                      </a:r>
                    </a:p>
                  </a:txBody>
                  <a:tcPr anchor="ctr"/>
                </a:tc>
                <a:tc>
                  <a:txBody>
                    <a:bodyPr/>
                    <a:lstStyle/>
                    <a:p>
                      <a:pPr algn="ctr"/>
                      <a:r>
                        <a:rPr lang="de-DE" dirty="0"/>
                        <a:t>&lt; 130 </a:t>
                      </a:r>
                    </a:p>
                  </a:txBody>
                  <a:tcPr anchor="ctr"/>
                </a:tc>
                <a:tc>
                  <a:txBody>
                    <a:bodyPr/>
                    <a:lstStyle/>
                    <a:p>
                      <a:pPr algn="ctr"/>
                      <a:r>
                        <a:rPr lang="de-DE" dirty="0"/>
                        <a:t>&lt; 140</a:t>
                      </a:r>
                    </a:p>
                  </a:txBody>
                  <a:tcPr anchor="ctr"/>
                </a:tc>
                <a:extLst>
                  <a:ext uri="{0D108BD9-81ED-4DB2-BD59-A6C34878D82A}">
                    <a16:rowId xmlns:a16="http://schemas.microsoft.com/office/drawing/2014/main" val="1757713054"/>
                  </a:ext>
                </a:extLst>
              </a:tr>
              <a:tr h="370840">
                <a:tc rowSpan="2">
                  <a:txBody>
                    <a:bodyPr/>
                    <a:lstStyle/>
                    <a:p>
                      <a:r>
                        <a:rPr lang="de-DE" dirty="0">
                          <a:solidFill>
                            <a:srgbClr val="FF0000"/>
                          </a:solidFill>
                        </a:rPr>
                        <a:t>Hoch – Risiko</a:t>
                      </a:r>
                    </a:p>
                    <a:p>
                      <a:r>
                        <a:rPr lang="de-DE" sz="1400" dirty="0">
                          <a:solidFill>
                            <a:srgbClr val="FF0000"/>
                          </a:solidFill>
                        </a:rPr>
                        <a:t>Kardiovaskuläre Erkrankung</a:t>
                      </a:r>
                    </a:p>
                    <a:p>
                      <a:r>
                        <a:rPr lang="de-DE" sz="1400" dirty="0">
                          <a:solidFill>
                            <a:srgbClr val="FF0000"/>
                          </a:solidFill>
                        </a:rPr>
                        <a:t>Niereninsuffizienz</a:t>
                      </a:r>
                    </a:p>
                    <a:p>
                      <a:r>
                        <a:rPr lang="de-DE" sz="1400" dirty="0">
                          <a:solidFill>
                            <a:srgbClr val="FF0000"/>
                          </a:solidFill>
                        </a:rPr>
                        <a:t>Diabetes mellitus</a:t>
                      </a:r>
                    </a:p>
                    <a:p>
                      <a:endParaRPr lang="de-DE" sz="1200" dirty="0">
                        <a:solidFill>
                          <a:srgbClr val="FF0000"/>
                        </a:solidFill>
                      </a:endParaRPr>
                    </a:p>
                    <a:p>
                      <a:endParaRPr lang="de-DE" sz="1200" dirty="0">
                        <a:solidFill>
                          <a:srgbClr val="FF0000"/>
                        </a:solidFill>
                      </a:endParaRPr>
                    </a:p>
                  </a:txBody>
                  <a:tcPr anchor="ctr"/>
                </a:tc>
                <a:tc>
                  <a:txBody>
                    <a:bodyPr/>
                    <a:lstStyle/>
                    <a:p>
                      <a:pPr algn="ctr"/>
                      <a:r>
                        <a:rPr lang="de-DE" dirty="0">
                          <a:solidFill>
                            <a:srgbClr val="FF0000"/>
                          </a:solidFill>
                        </a:rPr>
                        <a:t>&lt; 130 </a:t>
                      </a:r>
                    </a:p>
                  </a:txBody>
                  <a:tcPr anchor="ctr"/>
                </a:tc>
                <a:tc>
                  <a:txBody>
                    <a:bodyPr/>
                    <a:lstStyle/>
                    <a:p>
                      <a:pPr algn="ctr"/>
                      <a:r>
                        <a:rPr lang="de-DE" dirty="0">
                          <a:solidFill>
                            <a:srgbClr val="FF0000"/>
                          </a:solidFill>
                        </a:rPr>
                        <a:t>&lt; 130</a:t>
                      </a:r>
                    </a:p>
                    <a:p>
                      <a:pPr algn="ctr"/>
                      <a:r>
                        <a:rPr lang="de-DE" sz="1400" baseline="0" dirty="0">
                          <a:solidFill>
                            <a:srgbClr val="FF0000"/>
                          </a:solidFill>
                        </a:rPr>
                        <a:t>KHK</a:t>
                      </a:r>
                    </a:p>
                    <a:p>
                      <a:pPr algn="ctr"/>
                      <a:r>
                        <a:rPr lang="de-DE" sz="1400" baseline="0" dirty="0">
                          <a:solidFill>
                            <a:srgbClr val="FF0000"/>
                          </a:solidFill>
                        </a:rPr>
                        <a:t>Niereninsuffizienz</a:t>
                      </a:r>
                    </a:p>
                  </a:txBody>
                  <a:tcPr anchor="ctr"/>
                </a:tc>
                <a:tc>
                  <a:txBody>
                    <a:bodyPr/>
                    <a:lstStyle/>
                    <a:p>
                      <a:pPr algn="ctr"/>
                      <a:r>
                        <a:rPr lang="de-DE" dirty="0">
                          <a:solidFill>
                            <a:srgbClr val="FF0000"/>
                          </a:solidFill>
                        </a:rPr>
                        <a:t>&lt; 140</a:t>
                      </a:r>
                    </a:p>
                  </a:txBody>
                  <a:tcPr anchor="ctr"/>
                </a:tc>
                <a:extLst>
                  <a:ext uri="{0D108BD9-81ED-4DB2-BD59-A6C34878D82A}">
                    <a16:rowId xmlns:a16="http://schemas.microsoft.com/office/drawing/2014/main" val="1207567985"/>
                  </a:ext>
                </a:extLst>
              </a:tr>
              <a:tr h="370840">
                <a:tc vMerge="1">
                  <a:txBody>
                    <a:bodyPr/>
                    <a:lstStyle/>
                    <a:p>
                      <a:endParaRPr lang="de-DE" dirty="0">
                        <a:solidFill>
                          <a:srgbClr val="FF0000"/>
                        </a:solidFill>
                      </a:endParaRPr>
                    </a:p>
                  </a:txBody>
                  <a:tcPr anchor="ctr"/>
                </a:tc>
                <a:tc>
                  <a:txBody>
                    <a:bodyPr/>
                    <a:lstStyle/>
                    <a:p>
                      <a:pPr algn="ctr"/>
                      <a:endParaRPr lang="de-DE" dirty="0">
                        <a:solidFill>
                          <a:srgbClr val="FF0000"/>
                        </a:solidFill>
                      </a:endParaRPr>
                    </a:p>
                  </a:txBody>
                  <a:tcPr anchor="ctr"/>
                </a:tc>
                <a:tc>
                  <a:txBody>
                    <a:bodyPr/>
                    <a:lstStyle/>
                    <a:p>
                      <a:pPr algn="ctr"/>
                      <a:r>
                        <a:rPr lang="de-DE" dirty="0">
                          <a:solidFill>
                            <a:srgbClr val="FF0000"/>
                          </a:solidFill>
                        </a:rPr>
                        <a:t>&lt; 140 </a:t>
                      </a:r>
                    </a:p>
                    <a:p>
                      <a:pPr algn="ctr"/>
                      <a:r>
                        <a:rPr lang="de-DE" sz="1400" dirty="0">
                          <a:solidFill>
                            <a:srgbClr val="FF0000"/>
                          </a:solidFill>
                        </a:rPr>
                        <a:t>bei Diabetes mellitus</a:t>
                      </a:r>
                    </a:p>
                  </a:txBody>
                  <a:tcPr anchor="ctr"/>
                </a:tc>
                <a:tc>
                  <a:txBody>
                    <a:bodyPr/>
                    <a:lstStyle/>
                    <a:p>
                      <a:pPr algn="ctr"/>
                      <a:endParaRPr lang="de-DE" dirty="0">
                        <a:solidFill>
                          <a:srgbClr val="FF0000"/>
                        </a:solidFill>
                      </a:endParaRPr>
                    </a:p>
                  </a:txBody>
                  <a:tcPr anchor="ctr"/>
                </a:tc>
                <a:extLst>
                  <a:ext uri="{0D108BD9-81ED-4DB2-BD59-A6C34878D82A}">
                    <a16:rowId xmlns:a16="http://schemas.microsoft.com/office/drawing/2014/main" val="633042543"/>
                  </a:ext>
                </a:extLst>
              </a:tr>
            </a:tbl>
          </a:graphicData>
        </a:graphic>
      </p:graphicFrame>
      <p:sp>
        <p:nvSpPr>
          <p:cNvPr id="2" name="Rechteck 1">
            <a:extLst>
              <a:ext uri="{FF2B5EF4-FFF2-40B4-BE49-F238E27FC236}">
                <a16:creationId xmlns:a16="http://schemas.microsoft.com/office/drawing/2014/main" id="{447CDEB5-03E3-70AF-2496-E86E3FFA1B16}"/>
              </a:ext>
            </a:extLst>
          </p:cNvPr>
          <p:cNvSpPr/>
          <p:nvPr/>
        </p:nvSpPr>
        <p:spPr bwMode="auto">
          <a:xfrm>
            <a:off x="522083" y="4797152"/>
            <a:ext cx="7866339" cy="1080120"/>
          </a:xfrm>
          <a:prstGeom prst="rect">
            <a:avLst/>
          </a:prstGeom>
          <a:solidFill>
            <a:srgbClr val="00B050">
              <a:alpha val="40000"/>
            </a:srgbClr>
          </a:solidFill>
          <a:ln>
            <a:solidFill>
              <a:schemeClr val="tx1"/>
            </a:solidFill>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10000"/>
              </a:lnSpc>
              <a:spcBef>
                <a:spcPct val="30000"/>
              </a:spcBef>
              <a:spcAft>
                <a:spcPct val="0"/>
              </a:spcAft>
              <a:buClrTx/>
              <a:buSzTx/>
              <a:buFontTx/>
              <a:buNone/>
              <a:tabLst/>
            </a:pPr>
            <a:r>
              <a:rPr kumimoji="0" lang="de-DE" sz="1800" b="0" i="0" u="none" strike="noStrike" cap="none" normalizeH="0" baseline="0" dirty="0">
                <a:ln>
                  <a:noFill/>
                </a:ln>
                <a:solidFill>
                  <a:schemeClr val="tx1"/>
                </a:solidFill>
                <a:effectLst/>
                <a:latin typeface="Arial" panose="020B0604020202020204" pitchFamily="34" charset="0"/>
              </a:rPr>
              <a:t>Bei Niereninsuffizienz: </a:t>
            </a:r>
            <a:br>
              <a:rPr kumimoji="0" lang="de-DE" sz="1800" b="0" i="0" u="none" strike="noStrike" cap="none" normalizeH="0" baseline="0" dirty="0">
                <a:ln>
                  <a:noFill/>
                </a:ln>
                <a:solidFill>
                  <a:schemeClr val="tx1"/>
                </a:solidFill>
                <a:effectLst/>
                <a:latin typeface="Arial" panose="020B0604020202020204" pitchFamily="34" charset="0"/>
              </a:rPr>
            </a:br>
            <a:r>
              <a:rPr kumimoji="0" lang="de-DE" sz="1800" b="0" i="0" u="none" strike="noStrike" cap="none" normalizeH="0" baseline="0" dirty="0">
                <a:ln>
                  <a:noFill/>
                </a:ln>
                <a:solidFill>
                  <a:schemeClr val="tx1"/>
                </a:solidFill>
                <a:effectLst/>
                <a:latin typeface="Arial" panose="020B0604020202020204" pitchFamily="34" charset="0"/>
              </a:rPr>
              <a:t>Start mit </a:t>
            </a:r>
            <a:r>
              <a:rPr kumimoji="0" lang="de-DE" sz="1800" b="1" i="0" u="none" strike="noStrike" cap="none" normalizeH="0" baseline="0" dirty="0">
                <a:ln>
                  <a:noFill/>
                </a:ln>
                <a:solidFill>
                  <a:schemeClr val="tx1"/>
                </a:solidFill>
                <a:effectLst/>
                <a:latin typeface="Arial" panose="020B0604020202020204" pitchFamily="34" charset="0"/>
              </a:rPr>
              <a:t>KOMBINATIONSTHERAPIE</a:t>
            </a:r>
            <a:br>
              <a:rPr kumimoji="0" lang="de-DE" sz="1800" b="1" i="0" u="none" strike="noStrike" cap="none" normalizeH="0" baseline="0" dirty="0">
                <a:ln>
                  <a:noFill/>
                </a:ln>
                <a:solidFill>
                  <a:schemeClr val="tx1"/>
                </a:solidFill>
                <a:effectLst/>
                <a:latin typeface="Arial" panose="020B0604020202020204" pitchFamily="34" charset="0"/>
              </a:rPr>
            </a:br>
            <a:r>
              <a:rPr kumimoji="0" lang="de-DE" sz="1800" b="1" i="0" u="none" strike="noStrike" cap="none" normalizeH="0" baseline="0" dirty="0">
                <a:ln>
                  <a:noFill/>
                </a:ln>
                <a:solidFill>
                  <a:schemeClr val="tx1"/>
                </a:solidFill>
                <a:effectLst/>
                <a:latin typeface="Arial" panose="020B0604020202020204" pitchFamily="34" charset="0"/>
              </a:rPr>
              <a:t>ACE + Ca- </a:t>
            </a:r>
            <a:r>
              <a:rPr kumimoji="0" lang="de-DE" sz="1800" b="1" i="0" u="none" strike="noStrike" cap="none" normalizeH="0" baseline="0" dirty="0" err="1">
                <a:ln>
                  <a:noFill/>
                </a:ln>
                <a:solidFill>
                  <a:schemeClr val="tx1"/>
                </a:solidFill>
                <a:effectLst/>
                <a:latin typeface="Arial" panose="020B0604020202020204" pitchFamily="34" charset="0"/>
              </a:rPr>
              <a:t>Antagonst</a:t>
            </a:r>
            <a:endParaRPr kumimoji="0" lang="de-DE"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63976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Menschen sind verschieden</a:t>
            </a:r>
          </a:p>
        </p:txBody>
      </p:sp>
      <p:pic>
        <p:nvPicPr>
          <p:cNvPr id="8" name="Picture 2" descr="Bildergebnis für Menschen bil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17" y="1340768"/>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6580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622059F-04DB-87F4-C20A-2DF32BD7404B}"/>
              </a:ext>
            </a:extLst>
          </p:cNvPr>
          <p:cNvSpPr>
            <a:spLocks noGrp="1"/>
          </p:cNvSpPr>
          <p:nvPr>
            <p:ph type="title"/>
          </p:nvPr>
        </p:nvSpPr>
        <p:spPr/>
        <p:txBody>
          <a:bodyPr/>
          <a:lstStyle/>
          <a:p>
            <a:r>
              <a:rPr lang="de-DE" dirty="0"/>
              <a:t>Blutdrucksenkung ist effektiv (auch bei Alten)</a:t>
            </a:r>
          </a:p>
        </p:txBody>
      </p:sp>
      <p:pic>
        <p:nvPicPr>
          <p:cNvPr id="5" name="Grafik 4">
            <a:extLst>
              <a:ext uri="{FF2B5EF4-FFF2-40B4-BE49-F238E27FC236}">
                <a16:creationId xmlns:a16="http://schemas.microsoft.com/office/drawing/2014/main" id="{B566B212-0141-3A87-0D58-3DB5C482B491}"/>
              </a:ext>
            </a:extLst>
          </p:cNvPr>
          <p:cNvPicPr>
            <a:picLocks noChangeAspect="1"/>
          </p:cNvPicPr>
          <p:nvPr/>
        </p:nvPicPr>
        <p:blipFill>
          <a:blip r:embed="rId2"/>
          <a:stretch>
            <a:fillRect/>
          </a:stretch>
        </p:blipFill>
        <p:spPr>
          <a:xfrm>
            <a:off x="537681" y="2322815"/>
            <a:ext cx="8068638" cy="2212369"/>
          </a:xfrm>
          <a:prstGeom prst="rect">
            <a:avLst/>
          </a:prstGeom>
        </p:spPr>
      </p:pic>
    </p:spTree>
    <p:extLst>
      <p:ext uri="{BB962C8B-B14F-4D97-AF65-F5344CB8AC3E}">
        <p14:creationId xmlns:p14="http://schemas.microsoft.com/office/powerpoint/2010/main" val="229358988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539552" y="980728"/>
            <a:ext cx="5044290" cy="5439281"/>
          </a:xfrm>
          <a:prstGeom prst="rect">
            <a:avLst/>
          </a:prstGeom>
        </p:spPr>
      </p:pic>
      <p:sp>
        <p:nvSpPr>
          <p:cNvPr id="3" name="Titel 2"/>
          <p:cNvSpPr>
            <a:spLocks noGrp="1"/>
          </p:cNvSpPr>
          <p:nvPr>
            <p:ph type="title"/>
          </p:nvPr>
        </p:nvSpPr>
        <p:spPr/>
        <p:txBody>
          <a:bodyPr/>
          <a:lstStyle/>
          <a:p>
            <a:endParaRPr lang="de-DE"/>
          </a:p>
        </p:txBody>
      </p:sp>
      <p:pic>
        <p:nvPicPr>
          <p:cNvPr id="5" name="Grafik 4"/>
          <p:cNvPicPr>
            <a:picLocks noChangeAspect="1"/>
          </p:cNvPicPr>
          <p:nvPr/>
        </p:nvPicPr>
        <p:blipFill>
          <a:blip r:embed="rId4"/>
          <a:stretch>
            <a:fillRect/>
          </a:stretch>
        </p:blipFill>
        <p:spPr>
          <a:xfrm>
            <a:off x="741704" y="61403"/>
            <a:ext cx="4502477" cy="848710"/>
          </a:xfrm>
          <a:prstGeom prst="rect">
            <a:avLst/>
          </a:prstGeom>
        </p:spPr>
      </p:pic>
      <p:sp>
        <p:nvSpPr>
          <p:cNvPr id="6" name="Rechteck 5"/>
          <p:cNvSpPr/>
          <p:nvPr/>
        </p:nvSpPr>
        <p:spPr>
          <a:xfrm>
            <a:off x="2103428" y="6361619"/>
            <a:ext cx="5526360" cy="498598"/>
          </a:xfrm>
          <a:prstGeom prst="rect">
            <a:avLst/>
          </a:prstGeom>
        </p:spPr>
        <p:txBody>
          <a:bodyPr wrap="square">
            <a:spAutoFit/>
          </a:bodyPr>
          <a:lstStyle/>
          <a:p>
            <a:pPr algn="r"/>
            <a:r>
              <a:rPr lang="en-US" sz="1200" dirty="0" err="1">
                <a:solidFill>
                  <a:schemeClr val="accent1"/>
                </a:solidFill>
                <a:latin typeface="+mj-lt"/>
              </a:rPr>
              <a:t>Benetos</a:t>
            </a:r>
            <a:r>
              <a:rPr lang="en-US" sz="1200" dirty="0">
                <a:solidFill>
                  <a:schemeClr val="accent1"/>
                </a:solidFill>
                <a:latin typeface="+mj-lt"/>
              </a:rPr>
              <a:t>, A., et al., </a:t>
            </a:r>
            <a:r>
              <a:rPr lang="en-US" sz="1200" b="1" dirty="0">
                <a:solidFill>
                  <a:schemeClr val="accent1"/>
                </a:solidFill>
                <a:latin typeface="+mj-lt"/>
              </a:rPr>
              <a:t>Polypharmacy in the Aging Patient: Management of Hypertension in Octogenarians. </a:t>
            </a:r>
            <a:r>
              <a:rPr lang="en-US" sz="1200" dirty="0">
                <a:solidFill>
                  <a:schemeClr val="accent1"/>
                </a:solidFill>
                <a:latin typeface="+mj-lt"/>
              </a:rPr>
              <a:t>JAMA, 2015. </a:t>
            </a:r>
            <a:r>
              <a:rPr lang="en-US" sz="1200" b="1" dirty="0">
                <a:solidFill>
                  <a:schemeClr val="accent1"/>
                </a:solidFill>
                <a:latin typeface="+mj-lt"/>
              </a:rPr>
              <a:t>314</a:t>
            </a:r>
            <a:r>
              <a:rPr lang="en-US" sz="1200" dirty="0">
                <a:solidFill>
                  <a:schemeClr val="accent1"/>
                </a:solidFill>
                <a:latin typeface="+mj-lt"/>
              </a:rPr>
              <a:t>(2): p. 170-80.</a:t>
            </a:r>
          </a:p>
        </p:txBody>
      </p:sp>
      <p:cxnSp>
        <p:nvCxnSpPr>
          <p:cNvPr id="8" name="Gerade Verbindung mit Pfeil 7"/>
          <p:cNvCxnSpPr>
            <a:cxnSpLocks/>
          </p:cNvCxnSpPr>
          <p:nvPr/>
        </p:nvCxnSpPr>
        <p:spPr bwMode="auto">
          <a:xfrm flipV="1">
            <a:off x="5652120" y="3140968"/>
            <a:ext cx="792088" cy="648072"/>
          </a:xfrm>
          <a:prstGeom prst="straightConnector1">
            <a:avLst/>
          </a:prstGeom>
          <a:noFill/>
          <a:ln w="10160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6564640" y="2064947"/>
            <a:ext cx="2255832" cy="1409617"/>
          </a:xfrm>
          <a:prstGeom prst="rect">
            <a:avLst/>
          </a:prstGeom>
          <a:noFill/>
          <a:ln w="38100">
            <a:solidFill>
              <a:schemeClr val="accent1"/>
            </a:solidFill>
          </a:ln>
        </p:spPr>
        <p:txBody>
          <a:bodyPr wrap="square" rtlCol="0">
            <a:spAutoFit/>
          </a:bodyPr>
          <a:lstStyle/>
          <a:p>
            <a:r>
              <a:rPr lang="de-DE" dirty="0" err="1"/>
              <a:t>Ca</a:t>
            </a:r>
            <a:r>
              <a:rPr lang="de-DE" dirty="0"/>
              <a:t>- Antagonisten</a:t>
            </a:r>
            <a:br>
              <a:rPr lang="de-DE" dirty="0"/>
            </a:br>
            <a:r>
              <a:rPr lang="de-DE" sz="1400" dirty="0" err="1"/>
              <a:t>Dihydropyridin</a:t>
            </a:r>
            <a:endParaRPr lang="de-DE" sz="1400" dirty="0"/>
          </a:p>
          <a:p>
            <a:r>
              <a:rPr lang="de-DE" dirty="0"/>
              <a:t>Diuretika (</a:t>
            </a:r>
            <a:r>
              <a:rPr lang="de-DE" dirty="0" err="1"/>
              <a:t>Thiazide</a:t>
            </a:r>
            <a:r>
              <a:rPr lang="de-DE" dirty="0"/>
              <a:t>)</a:t>
            </a:r>
          </a:p>
          <a:p>
            <a:r>
              <a:rPr lang="de-DE" dirty="0"/>
              <a:t>ACE-I / ATRA</a:t>
            </a:r>
          </a:p>
        </p:txBody>
      </p:sp>
      <p:sp>
        <p:nvSpPr>
          <p:cNvPr id="12" name="Textfeld 11"/>
          <p:cNvSpPr txBox="1"/>
          <p:nvPr/>
        </p:nvSpPr>
        <p:spPr>
          <a:xfrm>
            <a:off x="6554668" y="4715735"/>
            <a:ext cx="2265804" cy="1089529"/>
          </a:xfrm>
          <a:prstGeom prst="rect">
            <a:avLst/>
          </a:prstGeom>
          <a:noFill/>
          <a:ln w="38100">
            <a:solidFill>
              <a:schemeClr val="accent2"/>
            </a:solidFill>
          </a:ln>
        </p:spPr>
        <p:txBody>
          <a:bodyPr wrap="square" rtlCol="0">
            <a:spAutoFit/>
          </a:bodyPr>
          <a:lstStyle/>
          <a:p>
            <a:r>
              <a:rPr lang="el-GR" dirty="0"/>
              <a:t>α</a:t>
            </a:r>
            <a:r>
              <a:rPr lang="de-DE" dirty="0"/>
              <a:t> – Blocker</a:t>
            </a:r>
          </a:p>
          <a:p>
            <a:r>
              <a:rPr lang="de-DE" dirty="0"/>
              <a:t>Zentrale </a:t>
            </a:r>
            <a:r>
              <a:rPr lang="el-GR" dirty="0"/>
              <a:t>α</a:t>
            </a:r>
            <a:r>
              <a:rPr lang="de-DE" dirty="0"/>
              <a:t> - Agonisten</a:t>
            </a:r>
          </a:p>
        </p:txBody>
      </p:sp>
      <p:sp>
        <p:nvSpPr>
          <p:cNvPr id="13" name="Textfeld 12"/>
          <p:cNvSpPr txBox="1"/>
          <p:nvPr/>
        </p:nvSpPr>
        <p:spPr>
          <a:xfrm>
            <a:off x="6564640" y="3561191"/>
            <a:ext cx="2255832" cy="1021818"/>
          </a:xfrm>
          <a:prstGeom prst="rect">
            <a:avLst/>
          </a:prstGeom>
          <a:noFill/>
          <a:ln w="38100">
            <a:solidFill>
              <a:srgbClr val="FFC000"/>
            </a:solidFill>
          </a:ln>
        </p:spPr>
        <p:txBody>
          <a:bodyPr wrap="square" rtlCol="0">
            <a:spAutoFit/>
          </a:bodyPr>
          <a:lstStyle/>
          <a:p>
            <a:r>
              <a:rPr lang="de-DE" dirty="0"/>
              <a:t>ß – Blocker</a:t>
            </a:r>
          </a:p>
          <a:p>
            <a:r>
              <a:rPr lang="de-DE" dirty="0" err="1"/>
              <a:t>Ca</a:t>
            </a:r>
            <a:r>
              <a:rPr lang="de-DE" dirty="0"/>
              <a:t>- Antagonisten</a:t>
            </a:r>
            <a:br>
              <a:rPr lang="de-DE" dirty="0"/>
            </a:br>
            <a:r>
              <a:rPr lang="de-DE" sz="1400" dirty="0"/>
              <a:t>Nicht-</a:t>
            </a:r>
            <a:r>
              <a:rPr lang="de-DE" sz="1400" dirty="0" err="1"/>
              <a:t>Dihydropyridin</a:t>
            </a:r>
            <a:endParaRPr lang="de-DE" sz="1400" dirty="0"/>
          </a:p>
        </p:txBody>
      </p:sp>
      <p:sp>
        <p:nvSpPr>
          <p:cNvPr id="15" name="Rechteck 14"/>
          <p:cNvSpPr/>
          <p:nvPr/>
        </p:nvSpPr>
        <p:spPr bwMode="auto">
          <a:xfrm>
            <a:off x="539552" y="1540014"/>
            <a:ext cx="1296144" cy="288032"/>
          </a:xfrm>
          <a:prstGeom prst="rect">
            <a:avLst/>
          </a:prstGeom>
          <a:solidFill>
            <a:srgbClr val="FFC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6" name="Rechteck 15"/>
          <p:cNvSpPr/>
          <p:nvPr/>
        </p:nvSpPr>
        <p:spPr bwMode="auto">
          <a:xfrm>
            <a:off x="539552" y="5123636"/>
            <a:ext cx="1296144" cy="288032"/>
          </a:xfrm>
          <a:prstGeom prst="rect">
            <a:avLst/>
          </a:prstGeom>
          <a:solidFill>
            <a:srgbClr val="FFC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7" name="Rechteck 16"/>
          <p:cNvSpPr/>
          <p:nvPr/>
        </p:nvSpPr>
        <p:spPr bwMode="auto">
          <a:xfrm>
            <a:off x="557728" y="980499"/>
            <a:ext cx="1296144" cy="407110"/>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8" name="Rechteck 17"/>
          <p:cNvSpPr/>
          <p:nvPr/>
        </p:nvSpPr>
        <p:spPr bwMode="auto">
          <a:xfrm>
            <a:off x="539552" y="1988840"/>
            <a:ext cx="1296144" cy="288032"/>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9" name="Rechteck 18"/>
          <p:cNvSpPr/>
          <p:nvPr/>
        </p:nvSpPr>
        <p:spPr bwMode="auto">
          <a:xfrm>
            <a:off x="539552" y="4365104"/>
            <a:ext cx="1296144" cy="758532"/>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20" name="Rechteck 19"/>
          <p:cNvSpPr/>
          <p:nvPr/>
        </p:nvSpPr>
        <p:spPr bwMode="auto">
          <a:xfrm>
            <a:off x="539552" y="5805264"/>
            <a:ext cx="1296144" cy="504056"/>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50912726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2196056-4EC7-4FF9-921E-112C920A6254}"/>
              </a:ext>
            </a:extLst>
          </p:cNvPr>
          <p:cNvPicPr>
            <a:picLocks noGrp="1" noChangeAspect="1"/>
          </p:cNvPicPr>
          <p:nvPr>
            <p:ph idx="1"/>
          </p:nvPr>
        </p:nvPicPr>
        <p:blipFill>
          <a:blip r:embed="rId3"/>
          <a:stretch>
            <a:fillRect/>
          </a:stretch>
        </p:blipFill>
        <p:spPr>
          <a:xfrm>
            <a:off x="810116" y="1052736"/>
            <a:ext cx="7716010" cy="4752527"/>
          </a:xfrm>
          <a:prstGeom prst="rect">
            <a:avLst/>
          </a:prstGeom>
        </p:spPr>
      </p:pic>
      <p:sp>
        <p:nvSpPr>
          <p:cNvPr id="3" name="Titel 2">
            <a:extLst>
              <a:ext uri="{FF2B5EF4-FFF2-40B4-BE49-F238E27FC236}">
                <a16:creationId xmlns:a16="http://schemas.microsoft.com/office/drawing/2014/main" id="{15ECD539-8D30-4A56-8D8D-213A10303A72}"/>
              </a:ext>
            </a:extLst>
          </p:cNvPr>
          <p:cNvSpPr>
            <a:spLocks noGrp="1"/>
          </p:cNvSpPr>
          <p:nvPr>
            <p:ph type="title"/>
          </p:nvPr>
        </p:nvSpPr>
        <p:spPr/>
        <p:txBody>
          <a:bodyPr/>
          <a:lstStyle/>
          <a:p>
            <a:r>
              <a:rPr lang="de-DE" dirty="0">
                <a:highlight>
                  <a:srgbClr val="00FF00"/>
                </a:highlight>
              </a:rPr>
              <a:t>Antihypertensive Therapie mit RAAS - Blockade</a:t>
            </a:r>
          </a:p>
        </p:txBody>
      </p:sp>
      <p:sp>
        <p:nvSpPr>
          <p:cNvPr id="2" name="Rechteck 1">
            <a:extLst>
              <a:ext uri="{FF2B5EF4-FFF2-40B4-BE49-F238E27FC236}">
                <a16:creationId xmlns:a16="http://schemas.microsoft.com/office/drawing/2014/main" id="{09FCCA87-5F7D-C68B-7CDE-D3CFBE4B14AD}"/>
              </a:ext>
            </a:extLst>
          </p:cNvPr>
          <p:cNvSpPr/>
          <p:nvPr/>
        </p:nvSpPr>
        <p:spPr bwMode="auto">
          <a:xfrm>
            <a:off x="2088095" y="4293096"/>
            <a:ext cx="6210156" cy="1080120"/>
          </a:xfrm>
          <a:prstGeom prst="rect">
            <a:avLst/>
          </a:prstGeom>
          <a:solidFill>
            <a:srgbClr val="00B050">
              <a:alpha val="40000"/>
            </a:srgbClr>
          </a:solidFill>
          <a:ln>
            <a:solidFill>
              <a:schemeClr val="tx1"/>
            </a:solidFill>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10000"/>
              </a:lnSpc>
              <a:spcBef>
                <a:spcPct val="30000"/>
              </a:spcBef>
              <a:spcAft>
                <a:spcPct val="0"/>
              </a:spcAft>
              <a:buClrTx/>
              <a:buSzTx/>
              <a:buFontTx/>
              <a:buNone/>
              <a:tabLst/>
            </a:pPr>
            <a:r>
              <a:rPr kumimoji="0" lang="de-DE" sz="1800" b="0" i="0" u="none" strike="noStrike" cap="none" normalizeH="0" baseline="0" dirty="0">
                <a:ln>
                  <a:noFill/>
                </a:ln>
                <a:solidFill>
                  <a:schemeClr val="tx1"/>
                </a:solidFill>
                <a:effectLst/>
                <a:latin typeface="Arial" panose="020B0604020202020204" pitchFamily="34" charset="0"/>
              </a:rPr>
              <a:t>Bei Niereninsuffizienz: </a:t>
            </a:r>
            <a:br>
              <a:rPr kumimoji="0" lang="de-DE" sz="1800" b="0" i="0" u="none" strike="noStrike" cap="none" normalizeH="0" baseline="0" dirty="0">
                <a:ln>
                  <a:noFill/>
                </a:ln>
                <a:solidFill>
                  <a:schemeClr val="tx1"/>
                </a:solidFill>
                <a:effectLst/>
                <a:latin typeface="Arial" panose="020B0604020202020204" pitchFamily="34" charset="0"/>
              </a:rPr>
            </a:br>
            <a:r>
              <a:rPr kumimoji="0" lang="de-DE" sz="1800" b="0" i="0" u="none" strike="noStrike" cap="none" normalizeH="0" baseline="0" dirty="0">
                <a:ln>
                  <a:noFill/>
                </a:ln>
                <a:solidFill>
                  <a:schemeClr val="tx1"/>
                </a:solidFill>
                <a:effectLst/>
                <a:latin typeface="Arial" panose="020B0604020202020204" pitchFamily="34" charset="0"/>
              </a:rPr>
              <a:t>Start mit </a:t>
            </a:r>
            <a:r>
              <a:rPr kumimoji="0" lang="de-DE" sz="1800" b="1" i="0" u="none" strike="noStrike" cap="none" normalizeH="0" baseline="0" dirty="0">
                <a:ln>
                  <a:noFill/>
                </a:ln>
                <a:solidFill>
                  <a:schemeClr val="tx1"/>
                </a:solidFill>
                <a:effectLst/>
                <a:latin typeface="Arial" panose="020B0604020202020204" pitchFamily="34" charset="0"/>
              </a:rPr>
              <a:t>KOMBINATIONSTHERAPIE</a:t>
            </a:r>
            <a:br>
              <a:rPr kumimoji="0" lang="de-DE" sz="1800" b="1" i="0" u="none" strike="noStrike" cap="none" normalizeH="0" baseline="0" dirty="0">
                <a:ln>
                  <a:noFill/>
                </a:ln>
                <a:solidFill>
                  <a:schemeClr val="tx1"/>
                </a:solidFill>
                <a:effectLst/>
                <a:latin typeface="Arial" panose="020B0604020202020204" pitchFamily="34" charset="0"/>
              </a:rPr>
            </a:br>
            <a:r>
              <a:rPr kumimoji="0" lang="de-DE" sz="1800" b="1" i="0" u="none" strike="noStrike" cap="none" normalizeH="0" baseline="0" dirty="0">
                <a:ln>
                  <a:noFill/>
                </a:ln>
                <a:solidFill>
                  <a:schemeClr val="tx1"/>
                </a:solidFill>
                <a:effectLst/>
                <a:latin typeface="Arial" panose="020B0604020202020204" pitchFamily="34" charset="0"/>
              </a:rPr>
              <a:t>ACE + Ca- </a:t>
            </a:r>
            <a:r>
              <a:rPr kumimoji="0" lang="de-DE" sz="1800" b="1" i="0" u="none" strike="noStrike" cap="none" normalizeH="0" baseline="0" dirty="0" err="1">
                <a:ln>
                  <a:noFill/>
                </a:ln>
                <a:solidFill>
                  <a:schemeClr val="tx1"/>
                </a:solidFill>
                <a:effectLst/>
                <a:latin typeface="Arial" panose="020B0604020202020204" pitchFamily="34" charset="0"/>
              </a:rPr>
              <a:t>Antagonst</a:t>
            </a:r>
            <a:endParaRPr kumimoji="0" lang="de-DE"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523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22168" t="20767" r="11261" b="10089"/>
          <a:stretch/>
        </p:blipFill>
        <p:spPr>
          <a:xfrm>
            <a:off x="539552" y="1196752"/>
            <a:ext cx="7968632" cy="4655652"/>
          </a:xfrm>
          <a:prstGeom prst="rect">
            <a:avLst/>
          </a:prstGeom>
        </p:spPr>
      </p:pic>
      <p:sp>
        <p:nvSpPr>
          <p:cNvPr id="3" name="Titel 2">
            <a:extLst>
              <a:ext uri="{FF2B5EF4-FFF2-40B4-BE49-F238E27FC236}">
                <a16:creationId xmlns:a16="http://schemas.microsoft.com/office/drawing/2014/main" id="{3F640A3E-C145-4EF1-94C7-98C78BE783B8}"/>
              </a:ext>
            </a:extLst>
          </p:cNvPr>
          <p:cNvSpPr>
            <a:spLocks noGrp="1"/>
          </p:cNvSpPr>
          <p:nvPr>
            <p:ph type="title"/>
          </p:nvPr>
        </p:nvSpPr>
        <p:spPr/>
        <p:txBody>
          <a:bodyPr/>
          <a:lstStyle/>
          <a:p>
            <a:r>
              <a:rPr lang="de-DE" dirty="0"/>
              <a:t>Adäquate RAAS - Inhibition</a:t>
            </a:r>
          </a:p>
        </p:txBody>
      </p:sp>
    </p:spTree>
    <p:extLst>
      <p:ext uri="{BB962C8B-B14F-4D97-AF65-F5344CB8AC3E}">
        <p14:creationId xmlns:p14="http://schemas.microsoft.com/office/powerpoint/2010/main" val="66467258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256212" y="3068861"/>
            <a:ext cx="4928522" cy="755005"/>
          </a:xfrm>
          <a:prstGeom prst="rect">
            <a:avLst/>
          </a:prstGeom>
          <a:solidFill>
            <a:srgbClr val="E8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Titel 2">
            <a:extLst>
              <a:ext uri="{FF2B5EF4-FFF2-40B4-BE49-F238E27FC236}">
                <a16:creationId xmlns:a16="http://schemas.microsoft.com/office/drawing/2014/main" id="{4A0D9D88-1AAF-4941-B9A5-DC0EEBE55A51}"/>
              </a:ext>
            </a:extLst>
          </p:cNvPr>
          <p:cNvSpPr>
            <a:spLocks noGrp="1"/>
          </p:cNvSpPr>
          <p:nvPr>
            <p:ph type="title"/>
          </p:nvPr>
        </p:nvSpPr>
        <p:spPr/>
        <p:txBody>
          <a:bodyPr/>
          <a:lstStyle/>
          <a:p>
            <a:r>
              <a:rPr lang="en-US" sz="2100" dirty="0"/>
              <a:t>STOP RAAS-I </a:t>
            </a:r>
            <a:r>
              <a:rPr lang="en-US" sz="2100" dirty="0" err="1"/>
              <a:t>bei</a:t>
            </a:r>
            <a:r>
              <a:rPr lang="en-US" sz="2100" dirty="0"/>
              <a:t> CKD?</a:t>
            </a:r>
            <a:endParaRPr lang="de-DE" dirty="0"/>
          </a:p>
        </p:txBody>
      </p:sp>
      <p:sp>
        <p:nvSpPr>
          <p:cNvPr id="14" name="Rectangle: Rounded Corners 13"/>
          <p:cNvSpPr/>
          <p:nvPr/>
        </p:nvSpPr>
        <p:spPr>
          <a:xfrm>
            <a:off x="1469061" y="4709431"/>
            <a:ext cx="5960307" cy="212895"/>
          </a:xfrm>
          <a:prstGeom prst="roundRect">
            <a:avLst/>
          </a:prstGeom>
          <a:solidFill>
            <a:schemeClr val="accent4">
              <a:lumMod val="40000"/>
              <a:lumOff val="60000"/>
            </a:schemeClr>
          </a:solidFill>
          <a:ln>
            <a:noFill/>
          </a:ln>
        </p:spPr>
        <p:txBody>
          <a:bodyPr wrap="square" lIns="51434" tIns="25717" rIns="51434" bIns="25717" anchor="ctr">
            <a:spAutoFit/>
          </a:bodyPr>
          <a:lstStyle/>
          <a:p>
            <a:pPr algn="ctr" defTabSz="514337"/>
            <a:r>
              <a:rPr lang="de-DE" sz="844" dirty="0">
                <a:solidFill>
                  <a:prstClr val="black"/>
                </a:solidFill>
              </a:rPr>
              <a:t>Die Compliance während der gesamten </a:t>
            </a:r>
            <a:r>
              <a:rPr lang="de-DE" sz="900" dirty="0">
                <a:solidFill>
                  <a:prstClr val="black"/>
                </a:solidFill>
              </a:rPr>
              <a:t>Studie</a:t>
            </a:r>
            <a:r>
              <a:rPr lang="de-DE" sz="844" dirty="0">
                <a:solidFill>
                  <a:prstClr val="black"/>
                </a:solidFill>
              </a:rPr>
              <a:t> lag zwischen 86,7% und 95,9% über alle Dosisgruppen und </a:t>
            </a:r>
            <a:r>
              <a:rPr lang="de-DE" sz="844" dirty="0" err="1">
                <a:solidFill>
                  <a:prstClr val="black"/>
                </a:solidFill>
              </a:rPr>
              <a:t>Strata</a:t>
            </a:r>
            <a:r>
              <a:rPr lang="de-DE" sz="844" dirty="0">
                <a:solidFill>
                  <a:prstClr val="black"/>
                </a:solidFill>
              </a:rPr>
              <a:t> hinweg</a:t>
            </a:r>
            <a:endParaRPr lang="en-US" sz="844" dirty="0">
              <a:solidFill>
                <a:prstClr val="black"/>
              </a:solidFill>
            </a:endParaRPr>
          </a:p>
        </p:txBody>
      </p:sp>
      <p:grpSp>
        <p:nvGrpSpPr>
          <p:cNvPr id="9" name="Group 8"/>
          <p:cNvGrpSpPr/>
          <p:nvPr/>
        </p:nvGrpSpPr>
        <p:grpSpPr>
          <a:xfrm>
            <a:off x="1484500" y="2235282"/>
            <a:ext cx="5994728" cy="2347187"/>
            <a:chOff x="607108" y="1679566"/>
            <a:chExt cx="10657295" cy="4365752"/>
          </a:xfrm>
        </p:grpSpPr>
        <p:sp>
          <p:nvSpPr>
            <p:cNvPr id="15" name="TextBox 14"/>
            <p:cNvSpPr txBox="1"/>
            <p:nvPr/>
          </p:nvSpPr>
          <p:spPr>
            <a:xfrm>
              <a:off x="1063915" y="1902298"/>
              <a:ext cx="547045" cy="2653825"/>
            </a:xfrm>
            <a:prstGeom prst="rect">
              <a:avLst/>
            </a:prstGeom>
            <a:noFill/>
          </p:spPr>
          <p:txBody>
            <a:bodyPr vert="vert270" wrap="square" rtlCol="0">
              <a:spAutoFit/>
            </a:bodyPr>
            <a:lstStyle/>
            <a:p>
              <a:pPr algn="ctr" defTabSz="514337"/>
              <a:r>
                <a:rPr lang="en-US" sz="788" dirty="0">
                  <a:solidFill>
                    <a:prstClr val="black"/>
                  </a:solidFill>
                </a:rPr>
                <a:t>Serum K</a:t>
              </a:r>
              <a:r>
                <a:rPr lang="en-US" sz="788" baseline="30000" dirty="0">
                  <a:solidFill>
                    <a:prstClr val="black"/>
                  </a:solidFill>
                </a:rPr>
                <a:t>+</a:t>
              </a:r>
              <a:r>
                <a:rPr lang="en-US" sz="788" dirty="0">
                  <a:solidFill>
                    <a:prstClr val="black"/>
                  </a:solidFill>
                </a:rPr>
                <a:t> (</a:t>
              </a:r>
              <a:r>
                <a:rPr lang="en-US" sz="788" dirty="0" err="1">
                  <a:solidFill>
                    <a:prstClr val="black"/>
                  </a:solidFill>
                </a:rPr>
                <a:t>mmol</a:t>
              </a:r>
              <a:r>
                <a:rPr lang="en-US" sz="788" dirty="0">
                  <a:solidFill>
                    <a:prstClr val="black"/>
                  </a:solidFill>
                </a:rPr>
                <a:t>/l)</a:t>
              </a:r>
            </a:p>
          </p:txBody>
        </p:sp>
        <p:sp>
          <p:nvSpPr>
            <p:cNvPr id="16" name="Rectangle 15"/>
            <p:cNvSpPr/>
            <p:nvPr/>
          </p:nvSpPr>
          <p:spPr>
            <a:xfrm>
              <a:off x="1442480" y="4689180"/>
              <a:ext cx="958160" cy="4032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Baseline</a:t>
              </a:r>
            </a:p>
          </p:txBody>
        </p:sp>
        <p:sp>
          <p:nvSpPr>
            <p:cNvPr id="18" name="Rectangle 17"/>
            <p:cNvSpPr/>
            <p:nvPr/>
          </p:nvSpPr>
          <p:spPr>
            <a:xfrm>
              <a:off x="2310307" y="4675521"/>
              <a:ext cx="298471"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1</a:t>
              </a:r>
            </a:p>
          </p:txBody>
        </p:sp>
        <p:sp>
          <p:nvSpPr>
            <p:cNvPr id="20" name="Rectangle 19"/>
            <p:cNvSpPr/>
            <p:nvPr/>
          </p:nvSpPr>
          <p:spPr>
            <a:xfrm>
              <a:off x="5621769" y="5405567"/>
              <a:ext cx="1180579"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ctr"/>
            <a:lstStyle/>
            <a:p>
              <a:pPr algn="ctr" defTabSz="514337"/>
              <a:r>
                <a:rPr lang="en-US" sz="619" dirty="0" err="1">
                  <a:solidFill>
                    <a:prstClr val="black"/>
                  </a:solidFill>
                </a:rPr>
                <a:t>Behandlung</a:t>
              </a:r>
              <a:endParaRPr lang="en-US" sz="619" dirty="0">
                <a:solidFill>
                  <a:prstClr val="black"/>
                </a:solidFill>
              </a:endParaRPr>
            </a:p>
          </p:txBody>
        </p:sp>
        <p:sp>
          <p:nvSpPr>
            <p:cNvPr id="21" name="TextBox 20"/>
            <p:cNvSpPr txBox="1"/>
            <p:nvPr/>
          </p:nvSpPr>
          <p:spPr>
            <a:xfrm>
              <a:off x="1477793" y="1679566"/>
              <a:ext cx="527780" cy="351708"/>
            </a:xfrm>
            <a:prstGeom prst="rect">
              <a:avLst/>
            </a:prstGeom>
            <a:noFill/>
          </p:spPr>
          <p:txBody>
            <a:bodyPr wrap="none" rtlCol="0">
              <a:spAutoFit/>
            </a:bodyPr>
            <a:lstStyle/>
            <a:p>
              <a:pPr defTabSz="514337"/>
              <a:r>
                <a:rPr lang="en-GB" sz="619" dirty="0">
                  <a:solidFill>
                    <a:prstClr val="black"/>
                  </a:solidFill>
                </a:rPr>
                <a:t>5,8</a:t>
              </a:r>
            </a:p>
          </p:txBody>
        </p:sp>
        <p:sp>
          <p:nvSpPr>
            <p:cNvPr id="22" name="TextBox 21"/>
            <p:cNvSpPr txBox="1"/>
            <p:nvPr/>
          </p:nvSpPr>
          <p:spPr>
            <a:xfrm>
              <a:off x="1477793" y="2031804"/>
              <a:ext cx="527780" cy="351708"/>
            </a:xfrm>
            <a:prstGeom prst="rect">
              <a:avLst/>
            </a:prstGeom>
            <a:noFill/>
          </p:spPr>
          <p:txBody>
            <a:bodyPr wrap="none" rtlCol="0">
              <a:spAutoFit/>
            </a:bodyPr>
            <a:lstStyle/>
            <a:p>
              <a:pPr defTabSz="514337"/>
              <a:r>
                <a:rPr lang="en-GB" sz="619" dirty="0">
                  <a:solidFill>
                    <a:prstClr val="black"/>
                  </a:solidFill>
                </a:rPr>
                <a:t>5,6</a:t>
              </a:r>
            </a:p>
          </p:txBody>
        </p:sp>
        <p:sp>
          <p:nvSpPr>
            <p:cNvPr id="23" name="TextBox 22"/>
            <p:cNvSpPr txBox="1"/>
            <p:nvPr/>
          </p:nvSpPr>
          <p:spPr>
            <a:xfrm>
              <a:off x="1477793" y="2384042"/>
              <a:ext cx="527780" cy="351708"/>
            </a:xfrm>
            <a:prstGeom prst="rect">
              <a:avLst/>
            </a:prstGeom>
            <a:noFill/>
          </p:spPr>
          <p:txBody>
            <a:bodyPr wrap="none" rtlCol="0">
              <a:spAutoFit/>
            </a:bodyPr>
            <a:lstStyle/>
            <a:p>
              <a:pPr defTabSz="514337"/>
              <a:r>
                <a:rPr lang="en-GB" sz="619" dirty="0">
                  <a:solidFill>
                    <a:prstClr val="black"/>
                  </a:solidFill>
                </a:rPr>
                <a:t>5,4</a:t>
              </a:r>
            </a:p>
          </p:txBody>
        </p:sp>
        <p:sp>
          <p:nvSpPr>
            <p:cNvPr id="24" name="TextBox 23"/>
            <p:cNvSpPr txBox="1"/>
            <p:nvPr/>
          </p:nvSpPr>
          <p:spPr>
            <a:xfrm>
              <a:off x="1477793" y="2736282"/>
              <a:ext cx="527780" cy="351708"/>
            </a:xfrm>
            <a:prstGeom prst="rect">
              <a:avLst/>
            </a:prstGeom>
            <a:noFill/>
          </p:spPr>
          <p:txBody>
            <a:bodyPr wrap="none" rtlCol="0">
              <a:spAutoFit/>
            </a:bodyPr>
            <a:lstStyle/>
            <a:p>
              <a:pPr defTabSz="514337"/>
              <a:r>
                <a:rPr lang="en-GB" sz="619" dirty="0">
                  <a:solidFill>
                    <a:prstClr val="black"/>
                  </a:solidFill>
                </a:rPr>
                <a:t>5,2</a:t>
              </a:r>
            </a:p>
          </p:txBody>
        </p:sp>
        <p:sp>
          <p:nvSpPr>
            <p:cNvPr id="25" name="TextBox 24"/>
            <p:cNvSpPr txBox="1"/>
            <p:nvPr/>
          </p:nvSpPr>
          <p:spPr>
            <a:xfrm>
              <a:off x="1477793" y="3088518"/>
              <a:ext cx="527780" cy="351708"/>
            </a:xfrm>
            <a:prstGeom prst="rect">
              <a:avLst/>
            </a:prstGeom>
            <a:noFill/>
          </p:spPr>
          <p:txBody>
            <a:bodyPr wrap="none" rtlCol="0">
              <a:spAutoFit/>
            </a:bodyPr>
            <a:lstStyle/>
            <a:p>
              <a:pPr defTabSz="514337"/>
              <a:r>
                <a:rPr lang="en-GB" sz="619" dirty="0">
                  <a:solidFill>
                    <a:prstClr val="black"/>
                  </a:solidFill>
                </a:rPr>
                <a:t>5,0</a:t>
              </a:r>
            </a:p>
          </p:txBody>
        </p:sp>
        <p:sp>
          <p:nvSpPr>
            <p:cNvPr id="26" name="TextBox 25"/>
            <p:cNvSpPr txBox="1"/>
            <p:nvPr/>
          </p:nvSpPr>
          <p:spPr>
            <a:xfrm>
              <a:off x="1477793" y="3440756"/>
              <a:ext cx="527780" cy="351708"/>
            </a:xfrm>
            <a:prstGeom prst="rect">
              <a:avLst/>
            </a:prstGeom>
            <a:noFill/>
          </p:spPr>
          <p:txBody>
            <a:bodyPr wrap="none" rtlCol="0">
              <a:spAutoFit/>
            </a:bodyPr>
            <a:lstStyle/>
            <a:p>
              <a:pPr defTabSz="514337"/>
              <a:r>
                <a:rPr lang="en-GB" sz="619" dirty="0">
                  <a:solidFill>
                    <a:prstClr val="black"/>
                  </a:solidFill>
                </a:rPr>
                <a:t>4,8</a:t>
              </a:r>
            </a:p>
          </p:txBody>
        </p:sp>
        <p:sp>
          <p:nvSpPr>
            <p:cNvPr id="27" name="TextBox 26"/>
            <p:cNvSpPr txBox="1"/>
            <p:nvPr/>
          </p:nvSpPr>
          <p:spPr>
            <a:xfrm>
              <a:off x="1477793" y="3792996"/>
              <a:ext cx="527780" cy="351708"/>
            </a:xfrm>
            <a:prstGeom prst="rect">
              <a:avLst/>
            </a:prstGeom>
            <a:noFill/>
          </p:spPr>
          <p:txBody>
            <a:bodyPr wrap="none" rtlCol="0">
              <a:spAutoFit/>
            </a:bodyPr>
            <a:lstStyle/>
            <a:p>
              <a:pPr defTabSz="514337"/>
              <a:r>
                <a:rPr lang="en-GB" sz="619" dirty="0">
                  <a:solidFill>
                    <a:prstClr val="black"/>
                  </a:solidFill>
                </a:rPr>
                <a:t>4,6</a:t>
              </a:r>
            </a:p>
          </p:txBody>
        </p:sp>
        <p:sp>
          <p:nvSpPr>
            <p:cNvPr id="28" name="TextBox 27"/>
            <p:cNvSpPr txBox="1"/>
            <p:nvPr/>
          </p:nvSpPr>
          <p:spPr>
            <a:xfrm>
              <a:off x="1477793" y="4145233"/>
              <a:ext cx="527780" cy="351708"/>
            </a:xfrm>
            <a:prstGeom prst="rect">
              <a:avLst/>
            </a:prstGeom>
            <a:noFill/>
          </p:spPr>
          <p:txBody>
            <a:bodyPr wrap="none" rtlCol="0">
              <a:spAutoFit/>
            </a:bodyPr>
            <a:lstStyle/>
            <a:p>
              <a:pPr defTabSz="514337"/>
              <a:r>
                <a:rPr lang="en-GB" sz="619" dirty="0">
                  <a:solidFill>
                    <a:prstClr val="black"/>
                  </a:solidFill>
                </a:rPr>
                <a:t>4,4</a:t>
              </a:r>
            </a:p>
          </p:txBody>
        </p:sp>
        <p:sp>
          <p:nvSpPr>
            <p:cNvPr id="29" name="TextBox 28"/>
            <p:cNvSpPr txBox="1"/>
            <p:nvPr/>
          </p:nvSpPr>
          <p:spPr>
            <a:xfrm>
              <a:off x="1477793" y="4497467"/>
              <a:ext cx="527780" cy="351708"/>
            </a:xfrm>
            <a:prstGeom prst="rect">
              <a:avLst/>
            </a:prstGeom>
            <a:noFill/>
          </p:spPr>
          <p:txBody>
            <a:bodyPr wrap="none" rtlCol="0">
              <a:spAutoFit/>
            </a:bodyPr>
            <a:lstStyle/>
            <a:p>
              <a:pPr defTabSz="514337"/>
              <a:r>
                <a:rPr lang="en-GB" sz="619" dirty="0">
                  <a:solidFill>
                    <a:prstClr val="black"/>
                  </a:solidFill>
                </a:rPr>
                <a:t>4,2</a:t>
              </a:r>
            </a:p>
          </p:txBody>
        </p:sp>
        <p:cxnSp>
          <p:nvCxnSpPr>
            <p:cNvPr id="30" name="Straight Arrow Connector 29"/>
            <p:cNvCxnSpPr/>
            <p:nvPr/>
          </p:nvCxnSpPr>
          <p:spPr>
            <a:xfrm>
              <a:off x="2195053" y="5358126"/>
              <a:ext cx="80340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a:off x="10307765" y="5358126"/>
              <a:ext cx="59681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0022439" y="5405567"/>
              <a:ext cx="1180579"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ctr"/>
            <a:lstStyle/>
            <a:p>
              <a:pPr algn="ctr" defTabSz="514337"/>
              <a:r>
                <a:rPr lang="en-US" sz="619" dirty="0">
                  <a:solidFill>
                    <a:prstClr val="black"/>
                  </a:solidFill>
                </a:rPr>
                <a:t>Follow-up</a:t>
              </a:r>
            </a:p>
          </p:txBody>
        </p:sp>
        <p:sp>
          <p:nvSpPr>
            <p:cNvPr id="36" name="Freeform 364"/>
            <p:cNvSpPr>
              <a:spLocks/>
            </p:cNvSpPr>
            <p:nvPr/>
          </p:nvSpPr>
          <p:spPr bwMode="auto">
            <a:xfrm>
              <a:off x="2165839" y="2964538"/>
              <a:ext cx="8566637" cy="1090619"/>
            </a:xfrm>
            <a:custGeom>
              <a:avLst/>
              <a:gdLst>
                <a:gd name="T0" fmla="*/ 0 w 4265"/>
                <a:gd name="T1" fmla="*/ 0 h 630"/>
                <a:gd name="T2" fmla="*/ 88 w 4265"/>
                <a:gd name="T3" fmla="*/ 291 h 630"/>
                <a:gd name="T4" fmla="*/ 140 w 4265"/>
                <a:gd name="T5" fmla="*/ 463 h 630"/>
                <a:gd name="T6" fmla="*/ 368 w 4265"/>
                <a:gd name="T7" fmla="*/ 630 h 630"/>
                <a:gd name="T8" fmla="*/ 664 w 4265"/>
                <a:gd name="T9" fmla="*/ 577 h 630"/>
                <a:gd name="T10" fmla="*/ 966 w 4265"/>
                <a:gd name="T11" fmla="*/ 606 h 630"/>
                <a:gd name="T12" fmla="*/ 1266 w 4265"/>
                <a:gd name="T13" fmla="*/ 528 h 630"/>
                <a:gd name="T14" fmla="*/ 1566 w 4265"/>
                <a:gd name="T15" fmla="*/ 551 h 630"/>
                <a:gd name="T16" fmla="*/ 1866 w 4265"/>
                <a:gd name="T17" fmla="*/ 578 h 630"/>
                <a:gd name="T18" fmla="*/ 2166 w 4265"/>
                <a:gd name="T19" fmla="*/ 515 h 630"/>
                <a:gd name="T20" fmla="*/ 2467 w 4265"/>
                <a:gd name="T21" fmla="*/ 482 h 630"/>
                <a:gd name="T22" fmla="*/ 2765 w 4265"/>
                <a:gd name="T23" fmla="*/ 484 h 630"/>
                <a:gd name="T24" fmla="*/ 3065 w 4265"/>
                <a:gd name="T25" fmla="*/ 508 h 630"/>
                <a:gd name="T26" fmla="*/ 3365 w 4265"/>
                <a:gd name="T27" fmla="*/ 560 h 630"/>
                <a:gd name="T28" fmla="*/ 3665 w 4265"/>
                <a:gd name="T29" fmla="*/ 536 h 630"/>
                <a:gd name="T30" fmla="*/ 3965 w 4265"/>
                <a:gd name="T31" fmla="*/ 512 h 630"/>
                <a:gd name="T32" fmla="*/ 3998 w 4265"/>
                <a:gd name="T33" fmla="*/ 365 h 630"/>
                <a:gd name="T34" fmla="*/ 4039 w 4265"/>
                <a:gd name="T35" fmla="*/ 291 h 630"/>
                <a:gd name="T36" fmla="*/ 4115 w 4265"/>
                <a:gd name="T37" fmla="*/ 167 h 630"/>
                <a:gd name="T38" fmla="*/ 4191 w 4265"/>
                <a:gd name="T39" fmla="*/ 213 h 630"/>
                <a:gd name="T40" fmla="*/ 4265 w 4265"/>
                <a:gd name="T41" fmla="*/ 224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5" h="630">
                  <a:moveTo>
                    <a:pt x="0" y="0"/>
                  </a:moveTo>
                  <a:lnTo>
                    <a:pt x="88" y="291"/>
                  </a:lnTo>
                  <a:lnTo>
                    <a:pt x="140" y="463"/>
                  </a:lnTo>
                  <a:lnTo>
                    <a:pt x="368" y="630"/>
                  </a:lnTo>
                  <a:lnTo>
                    <a:pt x="664" y="577"/>
                  </a:lnTo>
                  <a:lnTo>
                    <a:pt x="966" y="606"/>
                  </a:lnTo>
                  <a:lnTo>
                    <a:pt x="1266" y="528"/>
                  </a:lnTo>
                  <a:lnTo>
                    <a:pt x="1566" y="551"/>
                  </a:lnTo>
                  <a:lnTo>
                    <a:pt x="1866" y="578"/>
                  </a:lnTo>
                  <a:lnTo>
                    <a:pt x="2166" y="515"/>
                  </a:lnTo>
                  <a:lnTo>
                    <a:pt x="2467" y="482"/>
                  </a:lnTo>
                  <a:lnTo>
                    <a:pt x="2765" y="484"/>
                  </a:lnTo>
                  <a:lnTo>
                    <a:pt x="3065" y="508"/>
                  </a:lnTo>
                  <a:lnTo>
                    <a:pt x="3365" y="560"/>
                  </a:lnTo>
                  <a:lnTo>
                    <a:pt x="3665" y="536"/>
                  </a:lnTo>
                  <a:lnTo>
                    <a:pt x="3965" y="512"/>
                  </a:lnTo>
                  <a:lnTo>
                    <a:pt x="3998" y="365"/>
                  </a:lnTo>
                  <a:lnTo>
                    <a:pt x="4039" y="291"/>
                  </a:lnTo>
                  <a:lnTo>
                    <a:pt x="4115" y="167"/>
                  </a:lnTo>
                  <a:lnTo>
                    <a:pt x="4191" y="213"/>
                  </a:lnTo>
                  <a:lnTo>
                    <a:pt x="4265" y="224"/>
                  </a:ln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37" name="Freeform 365"/>
            <p:cNvSpPr>
              <a:spLocks/>
            </p:cNvSpPr>
            <p:nvPr/>
          </p:nvSpPr>
          <p:spPr bwMode="auto">
            <a:xfrm>
              <a:off x="1979042" y="1818523"/>
              <a:ext cx="8753435" cy="2821758"/>
            </a:xfrm>
            <a:custGeom>
              <a:avLst/>
              <a:gdLst>
                <a:gd name="T0" fmla="*/ 0 w 4358"/>
                <a:gd name="T1" fmla="*/ 0 h 1630"/>
                <a:gd name="T2" fmla="*/ 0 w 4358"/>
                <a:gd name="T3" fmla="*/ 1630 h 1630"/>
                <a:gd name="T4" fmla="*/ 4358 w 4358"/>
                <a:gd name="T5" fmla="*/ 1630 h 1630"/>
              </a:gdLst>
              <a:ahLst/>
              <a:cxnLst>
                <a:cxn ang="0">
                  <a:pos x="T0" y="T1"/>
                </a:cxn>
                <a:cxn ang="0">
                  <a:pos x="T2" y="T3"/>
                </a:cxn>
                <a:cxn ang="0">
                  <a:pos x="T4" y="T5"/>
                </a:cxn>
              </a:cxnLst>
              <a:rect l="0" t="0" r="r" b="b"/>
              <a:pathLst>
                <a:path w="4358" h="1630">
                  <a:moveTo>
                    <a:pt x="0" y="0"/>
                  </a:moveTo>
                  <a:lnTo>
                    <a:pt x="0" y="1630"/>
                  </a:lnTo>
                  <a:lnTo>
                    <a:pt x="4358" y="1630"/>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38" name="Line 366"/>
            <p:cNvSpPr>
              <a:spLocks noChangeShapeType="1"/>
            </p:cNvSpPr>
            <p:nvPr/>
          </p:nvSpPr>
          <p:spPr bwMode="auto">
            <a:xfrm>
              <a:off x="1892670" y="1818523"/>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39" name="Line 367"/>
            <p:cNvSpPr>
              <a:spLocks noChangeShapeType="1"/>
            </p:cNvSpPr>
            <p:nvPr/>
          </p:nvSpPr>
          <p:spPr bwMode="auto">
            <a:xfrm>
              <a:off x="1892670" y="3231133"/>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0" name="Line 368"/>
            <p:cNvSpPr>
              <a:spLocks noChangeShapeType="1"/>
            </p:cNvSpPr>
            <p:nvPr/>
          </p:nvSpPr>
          <p:spPr bwMode="auto">
            <a:xfrm>
              <a:off x="1892670" y="2877981"/>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1" name="Line 369"/>
            <p:cNvSpPr>
              <a:spLocks noChangeShapeType="1"/>
            </p:cNvSpPr>
            <p:nvPr/>
          </p:nvSpPr>
          <p:spPr bwMode="auto">
            <a:xfrm>
              <a:off x="1892670" y="2524828"/>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2" name="Line 370"/>
            <p:cNvSpPr>
              <a:spLocks noChangeShapeType="1"/>
            </p:cNvSpPr>
            <p:nvPr/>
          </p:nvSpPr>
          <p:spPr bwMode="auto">
            <a:xfrm>
              <a:off x="1892670" y="2171675"/>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3" name="Line 371"/>
            <p:cNvSpPr>
              <a:spLocks noChangeShapeType="1"/>
            </p:cNvSpPr>
            <p:nvPr/>
          </p:nvSpPr>
          <p:spPr bwMode="auto">
            <a:xfrm>
              <a:off x="1892670" y="3580824"/>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4" name="Line 372"/>
            <p:cNvSpPr>
              <a:spLocks noChangeShapeType="1"/>
            </p:cNvSpPr>
            <p:nvPr/>
          </p:nvSpPr>
          <p:spPr bwMode="auto">
            <a:xfrm>
              <a:off x="1892670" y="3933976"/>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5" name="Line 373"/>
            <p:cNvSpPr>
              <a:spLocks noChangeShapeType="1"/>
            </p:cNvSpPr>
            <p:nvPr/>
          </p:nvSpPr>
          <p:spPr bwMode="auto">
            <a:xfrm>
              <a:off x="1892670" y="4287128"/>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6" name="Line 374"/>
            <p:cNvSpPr>
              <a:spLocks noChangeShapeType="1"/>
            </p:cNvSpPr>
            <p:nvPr/>
          </p:nvSpPr>
          <p:spPr bwMode="auto">
            <a:xfrm>
              <a:off x="1892670" y="4640281"/>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7" name="Line 375"/>
            <p:cNvSpPr>
              <a:spLocks noChangeShapeType="1"/>
            </p:cNvSpPr>
            <p:nvPr/>
          </p:nvSpPr>
          <p:spPr bwMode="auto">
            <a:xfrm flipV="1">
              <a:off x="2161821"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9" name="Line 377"/>
            <p:cNvSpPr>
              <a:spLocks noChangeShapeType="1"/>
            </p:cNvSpPr>
            <p:nvPr/>
          </p:nvSpPr>
          <p:spPr bwMode="auto">
            <a:xfrm flipV="1">
              <a:off x="2451058"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0" name="Line 378"/>
            <p:cNvSpPr>
              <a:spLocks noChangeShapeType="1"/>
            </p:cNvSpPr>
            <p:nvPr/>
          </p:nvSpPr>
          <p:spPr bwMode="auto">
            <a:xfrm flipV="1">
              <a:off x="2900982"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1" name="Line 379"/>
            <p:cNvSpPr>
              <a:spLocks noChangeShapeType="1"/>
            </p:cNvSpPr>
            <p:nvPr/>
          </p:nvSpPr>
          <p:spPr bwMode="auto">
            <a:xfrm flipV="1">
              <a:off x="3503559"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2" name="Line 380"/>
            <p:cNvSpPr>
              <a:spLocks noChangeShapeType="1"/>
            </p:cNvSpPr>
            <p:nvPr/>
          </p:nvSpPr>
          <p:spPr bwMode="auto">
            <a:xfrm flipV="1">
              <a:off x="4106136"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3" name="Line 381"/>
            <p:cNvSpPr>
              <a:spLocks noChangeShapeType="1"/>
            </p:cNvSpPr>
            <p:nvPr/>
          </p:nvSpPr>
          <p:spPr bwMode="auto">
            <a:xfrm flipV="1">
              <a:off x="4708713"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4" name="Line 382"/>
            <p:cNvSpPr>
              <a:spLocks noChangeShapeType="1"/>
            </p:cNvSpPr>
            <p:nvPr/>
          </p:nvSpPr>
          <p:spPr bwMode="auto">
            <a:xfrm flipV="1">
              <a:off x="5311290"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5" name="Line 383"/>
            <p:cNvSpPr>
              <a:spLocks noChangeShapeType="1"/>
            </p:cNvSpPr>
            <p:nvPr/>
          </p:nvSpPr>
          <p:spPr bwMode="auto">
            <a:xfrm flipV="1">
              <a:off x="5913867"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6" name="Line 384"/>
            <p:cNvSpPr>
              <a:spLocks noChangeShapeType="1"/>
            </p:cNvSpPr>
            <p:nvPr/>
          </p:nvSpPr>
          <p:spPr bwMode="auto">
            <a:xfrm flipV="1">
              <a:off x="6516444"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7" name="Line 385"/>
            <p:cNvSpPr>
              <a:spLocks noChangeShapeType="1"/>
            </p:cNvSpPr>
            <p:nvPr/>
          </p:nvSpPr>
          <p:spPr bwMode="auto">
            <a:xfrm flipV="1">
              <a:off x="7121030"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8" name="Line 386"/>
            <p:cNvSpPr>
              <a:spLocks noChangeShapeType="1"/>
            </p:cNvSpPr>
            <p:nvPr/>
          </p:nvSpPr>
          <p:spPr bwMode="auto">
            <a:xfrm flipV="1">
              <a:off x="7723607"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9" name="Line 387"/>
            <p:cNvSpPr>
              <a:spLocks noChangeShapeType="1"/>
            </p:cNvSpPr>
            <p:nvPr/>
          </p:nvSpPr>
          <p:spPr bwMode="auto">
            <a:xfrm flipV="1">
              <a:off x="8326184"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0" name="Line 388"/>
            <p:cNvSpPr>
              <a:spLocks noChangeShapeType="1"/>
            </p:cNvSpPr>
            <p:nvPr/>
          </p:nvSpPr>
          <p:spPr bwMode="auto">
            <a:xfrm flipV="1">
              <a:off x="8924744"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1" name="Line 389"/>
            <p:cNvSpPr>
              <a:spLocks noChangeShapeType="1"/>
            </p:cNvSpPr>
            <p:nvPr/>
          </p:nvSpPr>
          <p:spPr bwMode="auto">
            <a:xfrm flipV="1">
              <a:off x="9527321"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2" name="Line 390"/>
            <p:cNvSpPr>
              <a:spLocks noChangeShapeType="1"/>
            </p:cNvSpPr>
            <p:nvPr/>
          </p:nvSpPr>
          <p:spPr bwMode="auto">
            <a:xfrm flipV="1">
              <a:off x="10129898"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5" name="Line 393"/>
            <p:cNvSpPr>
              <a:spLocks noChangeShapeType="1"/>
            </p:cNvSpPr>
            <p:nvPr/>
          </p:nvSpPr>
          <p:spPr bwMode="auto">
            <a:xfrm flipV="1">
              <a:off x="10431187" y="4640280"/>
              <a:ext cx="0" cy="67355"/>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7" name="Line 395"/>
            <p:cNvSpPr>
              <a:spLocks noChangeShapeType="1"/>
            </p:cNvSpPr>
            <p:nvPr/>
          </p:nvSpPr>
          <p:spPr bwMode="auto">
            <a:xfrm flipV="1">
              <a:off x="10732475"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8" name="Line 396"/>
            <p:cNvSpPr>
              <a:spLocks noChangeShapeType="1"/>
            </p:cNvSpPr>
            <p:nvPr/>
          </p:nvSpPr>
          <p:spPr bwMode="auto">
            <a:xfrm>
              <a:off x="2121726" y="2867594"/>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9" name="Line 397"/>
            <p:cNvSpPr>
              <a:spLocks noChangeShapeType="1"/>
            </p:cNvSpPr>
            <p:nvPr/>
          </p:nvSpPr>
          <p:spPr bwMode="auto">
            <a:xfrm>
              <a:off x="2121726" y="3061481"/>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0" name="Line 398"/>
            <p:cNvSpPr>
              <a:spLocks noChangeShapeType="1"/>
            </p:cNvSpPr>
            <p:nvPr/>
          </p:nvSpPr>
          <p:spPr bwMode="auto">
            <a:xfrm>
              <a:off x="2165837" y="2867594"/>
              <a:ext cx="0" cy="193887"/>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1" name="Oval 399"/>
            <p:cNvSpPr>
              <a:spLocks noChangeArrowheads="1"/>
            </p:cNvSpPr>
            <p:nvPr/>
          </p:nvSpPr>
          <p:spPr bwMode="auto">
            <a:xfrm>
              <a:off x="2123658" y="2933378"/>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2" name="Line 400"/>
            <p:cNvSpPr>
              <a:spLocks noChangeShapeType="1"/>
            </p:cNvSpPr>
            <p:nvPr/>
          </p:nvSpPr>
          <p:spPr bwMode="auto">
            <a:xfrm>
              <a:off x="2121726" y="1882576"/>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3" name="Line 401"/>
            <p:cNvSpPr>
              <a:spLocks noChangeShapeType="1"/>
            </p:cNvSpPr>
            <p:nvPr/>
          </p:nvSpPr>
          <p:spPr bwMode="auto">
            <a:xfrm>
              <a:off x="2121726" y="2239190"/>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4" name="Line 402"/>
            <p:cNvSpPr>
              <a:spLocks noChangeShapeType="1"/>
            </p:cNvSpPr>
            <p:nvPr/>
          </p:nvSpPr>
          <p:spPr bwMode="auto">
            <a:xfrm>
              <a:off x="2165837" y="1882577"/>
              <a:ext cx="0" cy="35315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5" name="Freeform 403"/>
            <p:cNvSpPr>
              <a:spLocks/>
            </p:cNvSpPr>
            <p:nvPr/>
          </p:nvSpPr>
          <p:spPr bwMode="auto">
            <a:xfrm>
              <a:off x="2115625" y="2027992"/>
              <a:ext cx="94404" cy="70978"/>
            </a:xfrm>
            <a:custGeom>
              <a:avLst/>
              <a:gdLst>
                <a:gd name="T0" fmla="*/ 25 w 47"/>
                <a:gd name="T1" fmla="*/ 0 h 41"/>
                <a:gd name="T2" fmla="*/ 0 w 47"/>
                <a:gd name="T3" fmla="*/ 41 h 41"/>
                <a:gd name="T4" fmla="*/ 47 w 47"/>
                <a:gd name="T5" fmla="*/ 41 h 41"/>
                <a:gd name="T6" fmla="*/ 25 w 47"/>
                <a:gd name="T7" fmla="*/ 0 h 41"/>
              </a:gdLst>
              <a:ahLst/>
              <a:cxnLst>
                <a:cxn ang="0">
                  <a:pos x="T0" y="T1"/>
                </a:cxn>
                <a:cxn ang="0">
                  <a:pos x="T2" y="T3"/>
                </a:cxn>
                <a:cxn ang="0">
                  <a:pos x="T4" y="T5"/>
                </a:cxn>
                <a:cxn ang="0">
                  <a:pos x="T6" y="T7"/>
                </a:cxn>
              </a:cxnLst>
              <a:rect l="0" t="0" r="r" b="b"/>
              <a:pathLst>
                <a:path w="47" h="41">
                  <a:moveTo>
                    <a:pt x="25" y="0"/>
                  </a:moveTo>
                  <a:lnTo>
                    <a:pt x="0" y="41"/>
                  </a:lnTo>
                  <a:lnTo>
                    <a:pt x="47" y="41"/>
                  </a:lnTo>
                  <a:lnTo>
                    <a:pt x="25"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6" name="Line 404"/>
            <p:cNvSpPr>
              <a:spLocks noChangeShapeType="1"/>
            </p:cNvSpPr>
            <p:nvPr/>
          </p:nvSpPr>
          <p:spPr bwMode="auto">
            <a:xfrm>
              <a:off x="2304509" y="3366162"/>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7" name="Line 405"/>
            <p:cNvSpPr>
              <a:spLocks noChangeShapeType="1"/>
            </p:cNvSpPr>
            <p:nvPr/>
          </p:nvSpPr>
          <p:spPr bwMode="auto">
            <a:xfrm>
              <a:off x="2304509" y="3573899"/>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8" name="Line 406"/>
            <p:cNvSpPr>
              <a:spLocks noChangeShapeType="1"/>
            </p:cNvSpPr>
            <p:nvPr/>
          </p:nvSpPr>
          <p:spPr bwMode="auto">
            <a:xfrm>
              <a:off x="2342595" y="3366163"/>
              <a:ext cx="0" cy="204275"/>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9" name="Oval 407"/>
            <p:cNvSpPr>
              <a:spLocks noChangeArrowheads="1"/>
            </p:cNvSpPr>
            <p:nvPr/>
          </p:nvSpPr>
          <p:spPr bwMode="auto">
            <a:xfrm>
              <a:off x="2306439" y="3437141"/>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0" name="Line 408"/>
            <p:cNvSpPr>
              <a:spLocks noChangeShapeType="1"/>
            </p:cNvSpPr>
            <p:nvPr/>
          </p:nvSpPr>
          <p:spPr bwMode="auto">
            <a:xfrm>
              <a:off x="2304509" y="2890099"/>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1" name="Line 409"/>
            <p:cNvSpPr>
              <a:spLocks noChangeShapeType="1"/>
            </p:cNvSpPr>
            <p:nvPr/>
          </p:nvSpPr>
          <p:spPr bwMode="auto">
            <a:xfrm>
              <a:off x="2304509" y="3269218"/>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2" name="Line 410"/>
            <p:cNvSpPr>
              <a:spLocks noChangeShapeType="1"/>
            </p:cNvSpPr>
            <p:nvPr/>
          </p:nvSpPr>
          <p:spPr bwMode="auto">
            <a:xfrm>
              <a:off x="2342595" y="2890099"/>
              <a:ext cx="0" cy="379121"/>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3" name="Freeform 411"/>
            <p:cNvSpPr>
              <a:spLocks/>
            </p:cNvSpPr>
            <p:nvPr/>
          </p:nvSpPr>
          <p:spPr bwMode="auto">
            <a:xfrm>
              <a:off x="2298406" y="3028592"/>
              <a:ext cx="94404" cy="70978"/>
            </a:xfrm>
            <a:custGeom>
              <a:avLst/>
              <a:gdLst>
                <a:gd name="T0" fmla="*/ 22 w 47"/>
                <a:gd name="T1" fmla="*/ 0 h 41"/>
                <a:gd name="T2" fmla="*/ 0 w 47"/>
                <a:gd name="T3" fmla="*/ 41 h 41"/>
                <a:gd name="T4" fmla="*/ 47 w 47"/>
                <a:gd name="T5" fmla="*/ 41 h 41"/>
                <a:gd name="T6" fmla="*/ 22 w 47"/>
                <a:gd name="T7" fmla="*/ 0 h 41"/>
              </a:gdLst>
              <a:ahLst/>
              <a:cxnLst>
                <a:cxn ang="0">
                  <a:pos x="T0" y="T1"/>
                </a:cxn>
                <a:cxn ang="0">
                  <a:pos x="T2" y="T3"/>
                </a:cxn>
                <a:cxn ang="0">
                  <a:pos x="T4" y="T5"/>
                </a:cxn>
                <a:cxn ang="0">
                  <a:pos x="T6" y="T7"/>
                </a:cxn>
              </a:cxnLst>
              <a:rect l="0" t="0" r="r" b="b"/>
              <a:pathLst>
                <a:path w="47" h="41">
                  <a:moveTo>
                    <a:pt x="22" y="0"/>
                  </a:moveTo>
                  <a:lnTo>
                    <a:pt x="0" y="41"/>
                  </a:lnTo>
                  <a:lnTo>
                    <a:pt x="47"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4" name="Line 412"/>
            <p:cNvSpPr>
              <a:spLocks noChangeShapeType="1"/>
            </p:cNvSpPr>
            <p:nvPr/>
          </p:nvSpPr>
          <p:spPr bwMode="auto">
            <a:xfrm>
              <a:off x="2409907" y="3667380"/>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5" name="Line 413"/>
            <p:cNvSpPr>
              <a:spLocks noChangeShapeType="1"/>
            </p:cNvSpPr>
            <p:nvPr/>
          </p:nvSpPr>
          <p:spPr bwMode="auto">
            <a:xfrm>
              <a:off x="2409907" y="3859538"/>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6" name="Line 414"/>
            <p:cNvSpPr>
              <a:spLocks noChangeShapeType="1"/>
            </p:cNvSpPr>
            <p:nvPr/>
          </p:nvSpPr>
          <p:spPr bwMode="auto">
            <a:xfrm>
              <a:off x="2447041" y="3667381"/>
              <a:ext cx="0" cy="192157"/>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7" name="Oval 415"/>
            <p:cNvSpPr>
              <a:spLocks noChangeArrowheads="1"/>
            </p:cNvSpPr>
            <p:nvPr/>
          </p:nvSpPr>
          <p:spPr bwMode="auto">
            <a:xfrm>
              <a:off x="2410886" y="3734897"/>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8" name="Line 416"/>
            <p:cNvSpPr>
              <a:spLocks noChangeShapeType="1"/>
            </p:cNvSpPr>
            <p:nvPr/>
          </p:nvSpPr>
          <p:spPr bwMode="auto">
            <a:xfrm>
              <a:off x="2409907" y="3438870"/>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9" name="Line 417"/>
            <p:cNvSpPr>
              <a:spLocks noChangeShapeType="1"/>
            </p:cNvSpPr>
            <p:nvPr/>
          </p:nvSpPr>
          <p:spPr bwMode="auto">
            <a:xfrm>
              <a:off x="2409907" y="383703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0" name="Line 418"/>
            <p:cNvSpPr>
              <a:spLocks noChangeShapeType="1"/>
            </p:cNvSpPr>
            <p:nvPr/>
          </p:nvSpPr>
          <p:spPr bwMode="auto">
            <a:xfrm>
              <a:off x="2447041" y="3438871"/>
              <a:ext cx="0" cy="39816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1" name="Freeform 419"/>
            <p:cNvSpPr>
              <a:spLocks/>
            </p:cNvSpPr>
            <p:nvPr/>
          </p:nvSpPr>
          <p:spPr bwMode="auto">
            <a:xfrm>
              <a:off x="2402853" y="3603329"/>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2" name="Line 420"/>
            <p:cNvSpPr>
              <a:spLocks noChangeShapeType="1"/>
            </p:cNvSpPr>
            <p:nvPr/>
          </p:nvSpPr>
          <p:spPr bwMode="auto">
            <a:xfrm>
              <a:off x="2863849" y="3965136"/>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3" name="Line 421"/>
            <p:cNvSpPr>
              <a:spLocks noChangeShapeType="1"/>
            </p:cNvSpPr>
            <p:nvPr/>
          </p:nvSpPr>
          <p:spPr bwMode="auto">
            <a:xfrm>
              <a:off x="2863849" y="414517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4" name="Line 422"/>
            <p:cNvSpPr>
              <a:spLocks noChangeShapeType="1"/>
            </p:cNvSpPr>
            <p:nvPr/>
          </p:nvSpPr>
          <p:spPr bwMode="auto">
            <a:xfrm>
              <a:off x="2904999" y="3965137"/>
              <a:ext cx="0" cy="180039"/>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5" name="Oval 423"/>
            <p:cNvSpPr>
              <a:spLocks noChangeArrowheads="1"/>
            </p:cNvSpPr>
            <p:nvPr/>
          </p:nvSpPr>
          <p:spPr bwMode="auto">
            <a:xfrm>
              <a:off x="2864828" y="4020534"/>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6" name="Line 424"/>
            <p:cNvSpPr>
              <a:spLocks noChangeShapeType="1"/>
            </p:cNvSpPr>
            <p:nvPr/>
          </p:nvSpPr>
          <p:spPr bwMode="auto">
            <a:xfrm>
              <a:off x="2863849" y="363795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7" name="Line 425"/>
            <p:cNvSpPr>
              <a:spLocks noChangeShapeType="1"/>
            </p:cNvSpPr>
            <p:nvPr/>
          </p:nvSpPr>
          <p:spPr bwMode="auto">
            <a:xfrm>
              <a:off x="2863849" y="4088048"/>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8" name="Line 426"/>
            <p:cNvSpPr>
              <a:spLocks noChangeShapeType="1"/>
            </p:cNvSpPr>
            <p:nvPr/>
          </p:nvSpPr>
          <p:spPr bwMode="auto">
            <a:xfrm>
              <a:off x="2904999" y="3637953"/>
              <a:ext cx="0" cy="450096"/>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9" name="Freeform 427"/>
            <p:cNvSpPr>
              <a:spLocks/>
            </p:cNvSpPr>
            <p:nvPr/>
          </p:nvSpPr>
          <p:spPr bwMode="auto">
            <a:xfrm>
              <a:off x="2856794" y="3833571"/>
              <a:ext cx="92395" cy="70978"/>
            </a:xfrm>
            <a:custGeom>
              <a:avLst/>
              <a:gdLst>
                <a:gd name="T0" fmla="*/ 24 w 46"/>
                <a:gd name="T1" fmla="*/ 0 h 41"/>
                <a:gd name="T2" fmla="*/ 0 w 46"/>
                <a:gd name="T3" fmla="*/ 41 h 41"/>
                <a:gd name="T4" fmla="*/ 46 w 46"/>
                <a:gd name="T5" fmla="*/ 41 h 41"/>
                <a:gd name="T6" fmla="*/ 24 w 46"/>
                <a:gd name="T7" fmla="*/ 0 h 41"/>
              </a:gdLst>
              <a:ahLst/>
              <a:cxnLst>
                <a:cxn ang="0">
                  <a:pos x="T0" y="T1"/>
                </a:cxn>
                <a:cxn ang="0">
                  <a:pos x="T2" y="T3"/>
                </a:cxn>
                <a:cxn ang="0">
                  <a:pos x="T4" y="T5"/>
                </a:cxn>
                <a:cxn ang="0">
                  <a:pos x="T6" y="T7"/>
                </a:cxn>
              </a:cxnLst>
              <a:rect l="0" t="0" r="r" b="b"/>
              <a:pathLst>
                <a:path w="46" h="41">
                  <a:moveTo>
                    <a:pt x="24" y="0"/>
                  </a:moveTo>
                  <a:lnTo>
                    <a:pt x="0" y="41"/>
                  </a:lnTo>
                  <a:lnTo>
                    <a:pt x="46"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0" name="Line 428"/>
            <p:cNvSpPr>
              <a:spLocks noChangeShapeType="1"/>
            </p:cNvSpPr>
            <p:nvPr/>
          </p:nvSpPr>
          <p:spPr bwMode="auto">
            <a:xfrm>
              <a:off x="3466425" y="3850882"/>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1" name="Line 429"/>
            <p:cNvSpPr>
              <a:spLocks noChangeShapeType="1"/>
            </p:cNvSpPr>
            <p:nvPr/>
          </p:nvSpPr>
          <p:spPr bwMode="auto">
            <a:xfrm>
              <a:off x="3466425" y="4072467"/>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2" name="Line 430"/>
            <p:cNvSpPr>
              <a:spLocks noChangeShapeType="1"/>
            </p:cNvSpPr>
            <p:nvPr/>
          </p:nvSpPr>
          <p:spPr bwMode="auto">
            <a:xfrm>
              <a:off x="3503559" y="3850883"/>
              <a:ext cx="0" cy="218124"/>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3" name="Oval 431"/>
            <p:cNvSpPr>
              <a:spLocks noChangeArrowheads="1"/>
            </p:cNvSpPr>
            <p:nvPr/>
          </p:nvSpPr>
          <p:spPr bwMode="auto">
            <a:xfrm>
              <a:off x="3467405" y="3930515"/>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4" name="Line 432"/>
            <p:cNvSpPr>
              <a:spLocks noChangeShapeType="1"/>
            </p:cNvSpPr>
            <p:nvPr/>
          </p:nvSpPr>
          <p:spPr bwMode="auto">
            <a:xfrm>
              <a:off x="3466425" y="3753938"/>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5" name="Line 433"/>
            <p:cNvSpPr>
              <a:spLocks noChangeShapeType="1"/>
            </p:cNvSpPr>
            <p:nvPr/>
          </p:nvSpPr>
          <p:spPr bwMode="auto">
            <a:xfrm>
              <a:off x="3466425" y="420057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6" name="Line 434"/>
            <p:cNvSpPr>
              <a:spLocks noChangeShapeType="1"/>
            </p:cNvSpPr>
            <p:nvPr/>
          </p:nvSpPr>
          <p:spPr bwMode="auto">
            <a:xfrm>
              <a:off x="3503559" y="3753938"/>
              <a:ext cx="0" cy="446634"/>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7" name="Freeform 435"/>
            <p:cNvSpPr>
              <a:spLocks/>
            </p:cNvSpPr>
            <p:nvPr/>
          </p:nvSpPr>
          <p:spPr bwMode="auto">
            <a:xfrm>
              <a:off x="3459371" y="3942633"/>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8" name="Line 436"/>
            <p:cNvSpPr>
              <a:spLocks noChangeShapeType="1"/>
            </p:cNvSpPr>
            <p:nvPr/>
          </p:nvSpPr>
          <p:spPr bwMode="auto">
            <a:xfrm>
              <a:off x="4069002" y="389589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9" name="Line 437"/>
            <p:cNvSpPr>
              <a:spLocks noChangeShapeType="1"/>
            </p:cNvSpPr>
            <p:nvPr/>
          </p:nvSpPr>
          <p:spPr bwMode="auto">
            <a:xfrm>
              <a:off x="4069002" y="412959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0" name="Line 438"/>
            <p:cNvSpPr>
              <a:spLocks noChangeShapeType="1"/>
            </p:cNvSpPr>
            <p:nvPr/>
          </p:nvSpPr>
          <p:spPr bwMode="auto">
            <a:xfrm>
              <a:off x="4106136" y="3895891"/>
              <a:ext cx="0" cy="233704"/>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1" name="Oval 439"/>
            <p:cNvSpPr>
              <a:spLocks noChangeArrowheads="1"/>
            </p:cNvSpPr>
            <p:nvPr/>
          </p:nvSpPr>
          <p:spPr bwMode="auto">
            <a:xfrm>
              <a:off x="4069982" y="3982449"/>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2" name="Line 440"/>
            <p:cNvSpPr>
              <a:spLocks noChangeShapeType="1"/>
            </p:cNvSpPr>
            <p:nvPr/>
          </p:nvSpPr>
          <p:spPr bwMode="auto">
            <a:xfrm>
              <a:off x="4069002" y="3570436"/>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3" name="Line 441"/>
            <p:cNvSpPr>
              <a:spLocks noChangeShapeType="1"/>
            </p:cNvSpPr>
            <p:nvPr/>
          </p:nvSpPr>
          <p:spPr bwMode="auto">
            <a:xfrm>
              <a:off x="4069002" y="3908010"/>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4" name="Line 442"/>
            <p:cNvSpPr>
              <a:spLocks noChangeShapeType="1"/>
            </p:cNvSpPr>
            <p:nvPr/>
          </p:nvSpPr>
          <p:spPr bwMode="auto">
            <a:xfrm>
              <a:off x="4106136" y="3570436"/>
              <a:ext cx="0" cy="33757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5" name="Freeform 443"/>
            <p:cNvSpPr>
              <a:spLocks/>
            </p:cNvSpPr>
            <p:nvPr/>
          </p:nvSpPr>
          <p:spPr bwMode="auto">
            <a:xfrm>
              <a:off x="4061948" y="3708928"/>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6" name="Line 444"/>
            <p:cNvSpPr>
              <a:spLocks noChangeShapeType="1"/>
            </p:cNvSpPr>
            <p:nvPr/>
          </p:nvSpPr>
          <p:spPr bwMode="auto">
            <a:xfrm>
              <a:off x="4665659" y="3779905"/>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7" name="Line 445"/>
            <p:cNvSpPr>
              <a:spLocks noChangeShapeType="1"/>
            </p:cNvSpPr>
            <p:nvPr/>
          </p:nvSpPr>
          <p:spPr bwMode="auto">
            <a:xfrm>
              <a:off x="4665659" y="3978986"/>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8" name="Line 446"/>
            <p:cNvSpPr>
              <a:spLocks noChangeShapeType="1"/>
            </p:cNvSpPr>
            <p:nvPr/>
          </p:nvSpPr>
          <p:spPr bwMode="auto">
            <a:xfrm>
              <a:off x="4708713" y="3779906"/>
              <a:ext cx="0" cy="19908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9" name="Oval 447"/>
            <p:cNvSpPr>
              <a:spLocks noChangeArrowheads="1"/>
            </p:cNvSpPr>
            <p:nvPr/>
          </p:nvSpPr>
          <p:spPr bwMode="auto">
            <a:xfrm>
              <a:off x="4672560" y="3847419"/>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0" name="Line 448"/>
            <p:cNvSpPr>
              <a:spLocks noChangeShapeType="1"/>
            </p:cNvSpPr>
            <p:nvPr/>
          </p:nvSpPr>
          <p:spPr bwMode="auto">
            <a:xfrm>
              <a:off x="4665659" y="3651801"/>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1" name="Line 449"/>
            <p:cNvSpPr>
              <a:spLocks noChangeShapeType="1"/>
            </p:cNvSpPr>
            <p:nvPr/>
          </p:nvSpPr>
          <p:spPr bwMode="auto">
            <a:xfrm>
              <a:off x="4665659" y="4020533"/>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2" name="Line 450"/>
            <p:cNvSpPr>
              <a:spLocks noChangeShapeType="1"/>
            </p:cNvSpPr>
            <p:nvPr/>
          </p:nvSpPr>
          <p:spPr bwMode="auto">
            <a:xfrm>
              <a:off x="4708713" y="3651802"/>
              <a:ext cx="0" cy="368734"/>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3" name="Freeform 451"/>
            <p:cNvSpPr>
              <a:spLocks/>
            </p:cNvSpPr>
            <p:nvPr/>
          </p:nvSpPr>
          <p:spPr bwMode="auto">
            <a:xfrm>
              <a:off x="4660507" y="3802411"/>
              <a:ext cx="96412" cy="70978"/>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4" name="Line 452"/>
            <p:cNvSpPr>
              <a:spLocks noChangeShapeType="1"/>
            </p:cNvSpPr>
            <p:nvPr/>
          </p:nvSpPr>
          <p:spPr bwMode="auto">
            <a:xfrm>
              <a:off x="5272253" y="3809333"/>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5" name="Line 453"/>
            <p:cNvSpPr>
              <a:spLocks noChangeShapeType="1"/>
            </p:cNvSpPr>
            <p:nvPr/>
          </p:nvSpPr>
          <p:spPr bwMode="auto">
            <a:xfrm>
              <a:off x="5272253" y="4023995"/>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6" name="Line 454"/>
            <p:cNvSpPr>
              <a:spLocks noChangeShapeType="1"/>
            </p:cNvSpPr>
            <p:nvPr/>
          </p:nvSpPr>
          <p:spPr bwMode="auto">
            <a:xfrm>
              <a:off x="5315307" y="3809333"/>
              <a:ext cx="0" cy="21466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7" name="Oval 455"/>
            <p:cNvSpPr>
              <a:spLocks noChangeArrowheads="1"/>
            </p:cNvSpPr>
            <p:nvPr/>
          </p:nvSpPr>
          <p:spPr bwMode="auto">
            <a:xfrm>
              <a:off x="5279154" y="3885505"/>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8" name="Line 456"/>
            <p:cNvSpPr>
              <a:spLocks noChangeShapeType="1"/>
            </p:cNvSpPr>
            <p:nvPr/>
          </p:nvSpPr>
          <p:spPr bwMode="auto">
            <a:xfrm>
              <a:off x="5272253" y="3705465"/>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9" name="Line 457"/>
            <p:cNvSpPr>
              <a:spLocks noChangeShapeType="1"/>
            </p:cNvSpPr>
            <p:nvPr/>
          </p:nvSpPr>
          <p:spPr bwMode="auto">
            <a:xfrm>
              <a:off x="5272253" y="4148638"/>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0" name="Line 458"/>
            <p:cNvSpPr>
              <a:spLocks noChangeShapeType="1"/>
            </p:cNvSpPr>
            <p:nvPr/>
          </p:nvSpPr>
          <p:spPr bwMode="auto">
            <a:xfrm>
              <a:off x="5315307" y="3705466"/>
              <a:ext cx="0" cy="443171"/>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1" name="Freeform 459"/>
            <p:cNvSpPr>
              <a:spLocks/>
            </p:cNvSpPr>
            <p:nvPr/>
          </p:nvSpPr>
          <p:spPr bwMode="auto">
            <a:xfrm>
              <a:off x="5267101" y="3895892"/>
              <a:ext cx="96412" cy="69246"/>
            </a:xfrm>
            <a:custGeom>
              <a:avLst/>
              <a:gdLst>
                <a:gd name="T0" fmla="*/ 24 w 48"/>
                <a:gd name="T1" fmla="*/ 0 h 40"/>
                <a:gd name="T2" fmla="*/ 0 w 48"/>
                <a:gd name="T3" fmla="*/ 40 h 40"/>
                <a:gd name="T4" fmla="*/ 48 w 48"/>
                <a:gd name="T5" fmla="*/ 40 h 40"/>
                <a:gd name="T6" fmla="*/ 24 w 48"/>
                <a:gd name="T7" fmla="*/ 0 h 40"/>
              </a:gdLst>
              <a:ahLst/>
              <a:cxnLst>
                <a:cxn ang="0">
                  <a:pos x="T0" y="T1"/>
                </a:cxn>
                <a:cxn ang="0">
                  <a:pos x="T2" y="T3"/>
                </a:cxn>
                <a:cxn ang="0">
                  <a:pos x="T4" y="T5"/>
                </a:cxn>
                <a:cxn ang="0">
                  <a:pos x="T6" y="T7"/>
                </a:cxn>
              </a:cxnLst>
              <a:rect l="0" t="0" r="r" b="b"/>
              <a:pathLst>
                <a:path w="48" h="40">
                  <a:moveTo>
                    <a:pt x="24" y="0"/>
                  </a:moveTo>
                  <a:lnTo>
                    <a:pt x="0" y="40"/>
                  </a:lnTo>
                  <a:lnTo>
                    <a:pt x="48" y="40"/>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2" name="Line 460"/>
            <p:cNvSpPr>
              <a:spLocks noChangeShapeType="1"/>
            </p:cNvSpPr>
            <p:nvPr/>
          </p:nvSpPr>
          <p:spPr bwMode="auto">
            <a:xfrm>
              <a:off x="5869858" y="3878579"/>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3" name="Line 461"/>
            <p:cNvSpPr>
              <a:spLocks noChangeShapeType="1"/>
            </p:cNvSpPr>
            <p:nvPr/>
          </p:nvSpPr>
          <p:spPr bwMode="auto">
            <a:xfrm>
              <a:off x="5869858" y="4058619"/>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4" name="Line 462"/>
            <p:cNvSpPr>
              <a:spLocks noChangeShapeType="1"/>
            </p:cNvSpPr>
            <p:nvPr/>
          </p:nvSpPr>
          <p:spPr bwMode="auto">
            <a:xfrm>
              <a:off x="5913867" y="3878581"/>
              <a:ext cx="0" cy="180039"/>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5" name="Oval 463"/>
            <p:cNvSpPr>
              <a:spLocks noChangeArrowheads="1"/>
            </p:cNvSpPr>
            <p:nvPr/>
          </p:nvSpPr>
          <p:spPr bwMode="auto">
            <a:xfrm>
              <a:off x="5877714" y="3937439"/>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6" name="Line 464"/>
            <p:cNvSpPr>
              <a:spLocks noChangeShapeType="1"/>
            </p:cNvSpPr>
            <p:nvPr/>
          </p:nvSpPr>
          <p:spPr bwMode="auto">
            <a:xfrm>
              <a:off x="5869858" y="3840495"/>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7" name="Line 465"/>
            <p:cNvSpPr>
              <a:spLocks noChangeShapeType="1"/>
            </p:cNvSpPr>
            <p:nvPr/>
          </p:nvSpPr>
          <p:spPr bwMode="auto">
            <a:xfrm>
              <a:off x="5869858" y="4178067"/>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8" name="Line 466"/>
            <p:cNvSpPr>
              <a:spLocks noChangeShapeType="1"/>
            </p:cNvSpPr>
            <p:nvPr/>
          </p:nvSpPr>
          <p:spPr bwMode="auto">
            <a:xfrm>
              <a:off x="5913867" y="3840495"/>
              <a:ext cx="0" cy="33757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9" name="Freeform 467"/>
            <p:cNvSpPr>
              <a:spLocks/>
            </p:cNvSpPr>
            <p:nvPr/>
          </p:nvSpPr>
          <p:spPr bwMode="auto">
            <a:xfrm>
              <a:off x="5865661" y="3975524"/>
              <a:ext cx="98421" cy="70978"/>
            </a:xfrm>
            <a:custGeom>
              <a:avLst/>
              <a:gdLst>
                <a:gd name="T0" fmla="*/ 24 w 49"/>
                <a:gd name="T1" fmla="*/ 0 h 41"/>
                <a:gd name="T2" fmla="*/ 0 w 49"/>
                <a:gd name="T3" fmla="*/ 41 h 41"/>
                <a:gd name="T4" fmla="*/ 49 w 49"/>
                <a:gd name="T5" fmla="*/ 41 h 41"/>
                <a:gd name="T6" fmla="*/ 24 w 49"/>
                <a:gd name="T7" fmla="*/ 0 h 41"/>
              </a:gdLst>
              <a:ahLst/>
              <a:cxnLst>
                <a:cxn ang="0">
                  <a:pos x="T0" y="T1"/>
                </a:cxn>
                <a:cxn ang="0">
                  <a:pos x="T2" y="T3"/>
                </a:cxn>
                <a:cxn ang="0">
                  <a:pos x="T4" y="T5"/>
                </a:cxn>
                <a:cxn ang="0">
                  <a:pos x="T6" y="T7"/>
                </a:cxn>
              </a:cxnLst>
              <a:rect l="0" t="0" r="r" b="b"/>
              <a:pathLst>
                <a:path w="49" h="41">
                  <a:moveTo>
                    <a:pt x="24" y="0"/>
                  </a:moveTo>
                  <a:lnTo>
                    <a:pt x="0" y="41"/>
                  </a:lnTo>
                  <a:lnTo>
                    <a:pt x="49"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0" name="Line 468"/>
            <p:cNvSpPr>
              <a:spLocks noChangeShapeType="1"/>
            </p:cNvSpPr>
            <p:nvPr/>
          </p:nvSpPr>
          <p:spPr bwMode="auto">
            <a:xfrm>
              <a:off x="6472435" y="3750476"/>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1" name="Line 469"/>
            <p:cNvSpPr>
              <a:spLocks noChangeShapeType="1"/>
            </p:cNvSpPr>
            <p:nvPr/>
          </p:nvSpPr>
          <p:spPr bwMode="auto">
            <a:xfrm>
              <a:off x="6472435" y="3956482"/>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2" name="Line 470"/>
            <p:cNvSpPr>
              <a:spLocks noChangeShapeType="1"/>
            </p:cNvSpPr>
            <p:nvPr/>
          </p:nvSpPr>
          <p:spPr bwMode="auto">
            <a:xfrm>
              <a:off x="6516444" y="3750477"/>
              <a:ext cx="0" cy="206006"/>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3" name="Oval 471"/>
            <p:cNvSpPr>
              <a:spLocks noChangeArrowheads="1"/>
            </p:cNvSpPr>
            <p:nvPr/>
          </p:nvSpPr>
          <p:spPr bwMode="auto">
            <a:xfrm>
              <a:off x="6480291" y="3824916"/>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4" name="Line 472"/>
            <p:cNvSpPr>
              <a:spLocks noChangeShapeType="1"/>
            </p:cNvSpPr>
            <p:nvPr/>
          </p:nvSpPr>
          <p:spPr bwMode="auto">
            <a:xfrm>
              <a:off x="6472435" y="3776443"/>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5" name="Line 473"/>
            <p:cNvSpPr>
              <a:spLocks noChangeShapeType="1"/>
            </p:cNvSpPr>
            <p:nvPr/>
          </p:nvSpPr>
          <p:spPr bwMode="auto">
            <a:xfrm>
              <a:off x="6472435" y="4190185"/>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6" name="Line 474"/>
            <p:cNvSpPr>
              <a:spLocks noChangeShapeType="1"/>
            </p:cNvSpPr>
            <p:nvPr/>
          </p:nvSpPr>
          <p:spPr bwMode="auto">
            <a:xfrm>
              <a:off x="6516444" y="3776444"/>
              <a:ext cx="0" cy="413743"/>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7" name="Freeform 475"/>
            <p:cNvSpPr>
              <a:spLocks/>
            </p:cNvSpPr>
            <p:nvPr/>
          </p:nvSpPr>
          <p:spPr bwMode="auto">
            <a:xfrm>
              <a:off x="6468238" y="3949558"/>
              <a:ext cx="98421" cy="70978"/>
            </a:xfrm>
            <a:custGeom>
              <a:avLst/>
              <a:gdLst>
                <a:gd name="T0" fmla="*/ 24 w 49"/>
                <a:gd name="T1" fmla="*/ 0 h 41"/>
                <a:gd name="T2" fmla="*/ 0 w 49"/>
                <a:gd name="T3" fmla="*/ 41 h 41"/>
                <a:gd name="T4" fmla="*/ 49 w 49"/>
                <a:gd name="T5" fmla="*/ 41 h 41"/>
                <a:gd name="T6" fmla="*/ 24 w 49"/>
                <a:gd name="T7" fmla="*/ 0 h 41"/>
              </a:gdLst>
              <a:ahLst/>
              <a:cxnLst>
                <a:cxn ang="0">
                  <a:pos x="T0" y="T1"/>
                </a:cxn>
                <a:cxn ang="0">
                  <a:pos x="T2" y="T3"/>
                </a:cxn>
                <a:cxn ang="0">
                  <a:pos x="T4" y="T5"/>
                </a:cxn>
                <a:cxn ang="0">
                  <a:pos x="T6" y="T7"/>
                </a:cxn>
              </a:cxnLst>
              <a:rect l="0" t="0" r="r" b="b"/>
              <a:pathLst>
                <a:path w="49" h="41">
                  <a:moveTo>
                    <a:pt x="24" y="0"/>
                  </a:moveTo>
                  <a:lnTo>
                    <a:pt x="0" y="41"/>
                  </a:lnTo>
                  <a:lnTo>
                    <a:pt x="49"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8" name="Line 476"/>
            <p:cNvSpPr>
              <a:spLocks noChangeShapeType="1"/>
            </p:cNvSpPr>
            <p:nvPr/>
          </p:nvSpPr>
          <p:spPr bwMode="auto">
            <a:xfrm>
              <a:off x="7075012" y="3674305"/>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9" name="Line 477"/>
            <p:cNvSpPr>
              <a:spLocks noChangeShapeType="1"/>
            </p:cNvSpPr>
            <p:nvPr/>
          </p:nvSpPr>
          <p:spPr bwMode="auto">
            <a:xfrm>
              <a:off x="7075012" y="3918396"/>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0" name="Line 478"/>
            <p:cNvSpPr>
              <a:spLocks noChangeShapeType="1"/>
            </p:cNvSpPr>
            <p:nvPr/>
          </p:nvSpPr>
          <p:spPr bwMode="auto">
            <a:xfrm>
              <a:off x="7121030" y="3674306"/>
              <a:ext cx="0" cy="244091"/>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1" name="Oval 479"/>
            <p:cNvSpPr>
              <a:spLocks noChangeArrowheads="1"/>
            </p:cNvSpPr>
            <p:nvPr/>
          </p:nvSpPr>
          <p:spPr bwMode="auto">
            <a:xfrm>
              <a:off x="7082868" y="3766056"/>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2" name="Line 480"/>
            <p:cNvSpPr>
              <a:spLocks noChangeShapeType="1"/>
            </p:cNvSpPr>
            <p:nvPr/>
          </p:nvSpPr>
          <p:spPr bwMode="auto">
            <a:xfrm>
              <a:off x="7075012" y="3663918"/>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3" name="Line 481"/>
            <p:cNvSpPr>
              <a:spLocks noChangeShapeType="1"/>
            </p:cNvSpPr>
            <p:nvPr/>
          </p:nvSpPr>
          <p:spPr bwMode="auto">
            <a:xfrm>
              <a:off x="7075012" y="3937438"/>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4" name="Line 482"/>
            <p:cNvSpPr>
              <a:spLocks noChangeShapeType="1"/>
            </p:cNvSpPr>
            <p:nvPr/>
          </p:nvSpPr>
          <p:spPr bwMode="auto">
            <a:xfrm>
              <a:off x="7121030" y="3663918"/>
              <a:ext cx="0" cy="27352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5" name="Freeform 483"/>
            <p:cNvSpPr>
              <a:spLocks/>
            </p:cNvSpPr>
            <p:nvPr/>
          </p:nvSpPr>
          <p:spPr bwMode="auto">
            <a:xfrm>
              <a:off x="7070815" y="3766057"/>
              <a:ext cx="98421" cy="70978"/>
            </a:xfrm>
            <a:custGeom>
              <a:avLst/>
              <a:gdLst>
                <a:gd name="T0" fmla="*/ 25 w 49"/>
                <a:gd name="T1" fmla="*/ 0 h 41"/>
                <a:gd name="T2" fmla="*/ 0 w 49"/>
                <a:gd name="T3" fmla="*/ 41 h 41"/>
                <a:gd name="T4" fmla="*/ 49 w 49"/>
                <a:gd name="T5" fmla="*/ 41 h 41"/>
                <a:gd name="T6" fmla="*/ 25 w 49"/>
                <a:gd name="T7" fmla="*/ 0 h 41"/>
              </a:gdLst>
              <a:ahLst/>
              <a:cxnLst>
                <a:cxn ang="0">
                  <a:pos x="T0" y="T1"/>
                </a:cxn>
                <a:cxn ang="0">
                  <a:pos x="T2" y="T3"/>
                </a:cxn>
                <a:cxn ang="0">
                  <a:pos x="T4" y="T5"/>
                </a:cxn>
                <a:cxn ang="0">
                  <a:pos x="T6" y="T7"/>
                </a:cxn>
              </a:cxnLst>
              <a:rect l="0" t="0" r="r" b="b"/>
              <a:pathLst>
                <a:path w="49" h="41">
                  <a:moveTo>
                    <a:pt x="25" y="0"/>
                  </a:moveTo>
                  <a:lnTo>
                    <a:pt x="0" y="41"/>
                  </a:lnTo>
                  <a:lnTo>
                    <a:pt x="49" y="41"/>
                  </a:lnTo>
                  <a:lnTo>
                    <a:pt x="25"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6" name="Line 484"/>
            <p:cNvSpPr>
              <a:spLocks noChangeShapeType="1"/>
            </p:cNvSpPr>
            <p:nvPr/>
          </p:nvSpPr>
          <p:spPr bwMode="auto">
            <a:xfrm>
              <a:off x="7679495" y="3705465"/>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7" name="Line 485"/>
            <p:cNvSpPr>
              <a:spLocks noChangeShapeType="1"/>
            </p:cNvSpPr>
            <p:nvPr/>
          </p:nvSpPr>
          <p:spPr bwMode="auto">
            <a:xfrm>
              <a:off x="7679495" y="3892429"/>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8" name="Line 486"/>
            <p:cNvSpPr>
              <a:spLocks noChangeShapeType="1"/>
            </p:cNvSpPr>
            <p:nvPr/>
          </p:nvSpPr>
          <p:spPr bwMode="auto">
            <a:xfrm>
              <a:off x="7719590" y="3705465"/>
              <a:ext cx="0" cy="186963"/>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9" name="Oval 487"/>
            <p:cNvSpPr>
              <a:spLocks noChangeArrowheads="1"/>
            </p:cNvSpPr>
            <p:nvPr/>
          </p:nvSpPr>
          <p:spPr bwMode="auto">
            <a:xfrm>
              <a:off x="7681428" y="3769518"/>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0" name="Line 488"/>
            <p:cNvSpPr>
              <a:spLocks noChangeShapeType="1"/>
            </p:cNvSpPr>
            <p:nvPr/>
          </p:nvSpPr>
          <p:spPr bwMode="auto">
            <a:xfrm>
              <a:off x="7679495" y="3520234"/>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1" name="Line 489"/>
            <p:cNvSpPr>
              <a:spLocks noChangeShapeType="1"/>
            </p:cNvSpPr>
            <p:nvPr/>
          </p:nvSpPr>
          <p:spPr bwMode="auto">
            <a:xfrm>
              <a:off x="7679495" y="3956482"/>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2" name="Line 490"/>
            <p:cNvSpPr>
              <a:spLocks noChangeShapeType="1"/>
            </p:cNvSpPr>
            <p:nvPr/>
          </p:nvSpPr>
          <p:spPr bwMode="auto">
            <a:xfrm>
              <a:off x="7719590" y="3520234"/>
              <a:ext cx="0" cy="436248"/>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3" name="Freeform 491"/>
            <p:cNvSpPr>
              <a:spLocks/>
            </p:cNvSpPr>
            <p:nvPr/>
          </p:nvSpPr>
          <p:spPr bwMode="auto">
            <a:xfrm>
              <a:off x="7673393" y="3702005"/>
              <a:ext cx="94404" cy="70978"/>
            </a:xfrm>
            <a:custGeom>
              <a:avLst/>
              <a:gdLst>
                <a:gd name="T0" fmla="*/ 23 w 47"/>
                <a:gd name="T1" fmla="*/ 0 h 41"/>
                <a:gd name="T2" fmla="*/ 0 w 47"/>
                <a:gd name="T3" fmla="*/ 41 h 41"/>
                <a:gd name="T4" fmla="*/ 47 w 47"/>
                <a:gd name="T5" fmla="*/ 41 h 41"/>
                <a:gd name="T6" fmla="*/ 23 w 47"/>
                <a:gd name="T7" fmla="*/ 0 h 41"/>
              </a:gdLst>
              <a:ahLst/>
              <a:cxnLst>
                <a:cxn ang="0">
                  <a:pos x="T0" y="T1"/>
                </a:cxn>
                <a:cxn ang="0">
                  <a:pos x="T2" y="T3"/>
                </a:cxn>
                <a:cxn ang="0">
                  <a:pos x="T4" y="T5"/>
                </a:cxn>
                <a:cxn ang="0">
                  <a:pos x="T6" y="T7"/>
                </a:cxn>
              </a:cxnLst>
              <a:rect l="0" t="0" r="r" b="b"/>
              <a:pathLst>
                <a:path w="47" h="41">
                  <a:moveTo>
                    <a:pt x="23" y="0"/>
                  </a:moveTo>
                  <a:lnTo>
                    <a:pt x="0" y="41"/>
                  </a:lnTo>
                  <a:lnTo>
                    <a:pt x="47" y="41"/>
                  </a:lnTo>
                  <a:lnTo>
                    <a:pt x="23"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4" name="Line 492"/>
            <p:cNvSpPr>
              <a:spLocks noChangeShapeType="1"/>
            </p:cNvSpPr>
            <p:nvPr/>
          </p:nvSpPr>
          <p:spPr bwMode="auto">
            <a:xfrm>
              <a:off x="8279112" y="3738358"/>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5" name="Line 493"/>
            <p:cNvSpPr>
              <a:spLocks noChangeShapeType="1"/>
            </p:cNvSpPr>
            <p:nvPr/>
          </p:nvSpPr>
          <p:spPr bwMode="auto">
            <a:xfrm>
              <a:off x="8279112" y="3946095"/>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6" name="Line 494"/>
            <p:cNvSpPr>
              <a:spLocks noChangeShapeType="1"/>
            </p:cNvSpPr>
            <p:nvPr/>
          </p:nvSpPr>
          <p:spPr bwMode="auto">
            <a:xfrm>
              <a:off x="8322167" y="3738358"/>
              <a:ext cx="0" cy="207737"/>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7" name="Oval 495"/>
            <p:cNvSpPr>
              <a:spLocks noChangeArrowheads="1"/>
            </p:cNvSpPr>
            <p:nvPr/>
          </p:nvSpPr>
          <p:spPr bwMode="auto">
            <a:xfrm>
              <a:off x="8284005" y="3809333"/>
              <a:ext cx="74319" cy="65784"/>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8" name="Line 496"/>
            <p:cNvSpPr>
              <a:spLocks noChangeShapeType="1"/>
            </p:cNvSpPr>
            <p:nvPr/>
          </p:nvSpPr>
          <p:spPr bwMode="auto">
            <a:xfrm>
              <a:off x="8279112" y="3743551"/>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9" name="Line 497"/>
            <p:cNvSpPr>
              <a:spLocks noChangeShapeType="1"/>
            </p:cNvSpPr>
            <p:nvPr/>
          </p:nvSpPr>
          <p:spPr bwMode="auto">
            <a:xfrm>
              <a:off x="8279112" y="4193647"/>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0" name="Line 498"/>
            <p:cNvSpPr>
              <a:spLocks noChangeShapeType="1"/>
            </p:cNvSpPr>
            <p:nvPr/>
          </p:nvSpPr>
          <p:spPr bwMode="auto">
            <a:xfrm>
              <a:off x="8322167" y="3743552"/>
              <a:ext cx="0" cy="450096"/>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1" name="Freeform 499"/>
            <p:cNvSpPr>
              <a:spLocks/>
            </p:cNvSpPr>
            <p:nvPr/>
          </p:nvSpPr>
          <p:spPr bwMode="auto">
            <a:xfrm>
              <a:off x="8273961" y="3933977"/>
              <a:ext cx="96412" cy="70978"/>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2" name="Line 500"/>
            <p:cNvSpPr>
              <a:spLocks noChangeShapeType="1"/>
            </p:cNvSpPr>
            <p:nvPr/>
          </p:nvSpPr>
          <p:spPr bwMode="auto">
            <a:xfrm>
              <a:off x="8887609" y="3833570"/>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3" name="Line 501"/>
            <p:cNvSpPr>
              <a:spLocks noChangeShapeType="1"/>
            </p:cNvSpPr>
            <p:nvPr/>
          </p:nvSpPr>
          <p:spPr bwMode="auto">
            <a:xfrm>
              <a:off x="8887609" y="403265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4" name="Line 502"/>
            <p:cNvSpPr>
              <a:spLocks noChangeShapeType="1"/>
            </p:cNvSpPr>
            <p:nvPr/>
          </p:nvSpPr>
          <p:spPr bwMode="auto">
            <a:xfrm>
              <a:off x="8924744" y="3833571"/>
              <a:ext cx="0" cy="19908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5" name="Oval 503"/>
            <p:cNvSpPr>
              <a:spLocks noChangeArrowheads="1"/>
            </p:cNvSpPr>
            <p:nvPr/>
          </p:nvSpPr>
          <p:spPr bwMode="auto">
            <a:xfrm>
              <a:off x="8886581" y="3901086"/>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6" name="Line 504"/>
            <p:cNvSpPr>
              <a:spLocks noChangeShapeType="1"/>
            </p:cNvSpPr>
            <p:nvPr/>
          </p:nvSpPr>
          <p:spPr bwMode="auto">
            <a:xfrm>
              <a:off x="8887609" y="3674305"/>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7" name="Line 505"/>
            <p:cNvSpPr>
              <a:spLocks noChangeShapeType="1"/>
            </p:cNvSpPr>
            <p:nvPr/>
          </p:nvSpPr>
          <p:spPr bwMode="auto">
            <a:xfrm>
              <a:off x="8887609" y="426808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8" name="Line 506"/>
            <p:cNvSpPr>
              <a:spLocks noChangeShapeType="1"/>
            </p:cNvSpPr>
            <p:nvPr/>
          </p:nvSpPr>
          <p:spPr bwMode="auto">
            <a:xfrm>
              <a:off x="8924744" y="3674306"/>
              <a:ext cx="0" cy="59032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9" name="Freeform 507"/>
            <p:cNvSpPr>
              <a:spLocks/>
            </p:cNvSpPr>
            <p:nvPr/>
          </p:nvSpPr>
          <p:spPr bwMode="auto">
            <a:xfrm>
              <a:off x="8880557" y="3937439"/>
              <a:ext cx="92395" cy="69246"/>
            </a:xfrm>
            <a:custGeom>
              <a:avLst/>
              <a:gdLst>
                <a:gd name="T0" fmla="*/ 22 w 46"/>
                <a:gd name="T1" fmla="*/ 0 h 40"/>
                <a:gd name="T2" fmla="*/ 0 w 46"/>
                <a:gd name="T3" fmla="*/ 40 h 40"/>
                <a:gd name="T4" fmla="*/ 46 w 46"/>
                <a:gd name="T5" fmla="*/ 40 h 40"/>
                <a:gd name="T6" fmla="*/ 22 w 46"/>
                <a:gd name="T7" fmla="*/ 0 h 40"/>
              </a:gdLst>
              <a:ahLst/>
              <a:cxnLst>
                <a:cxn ang="0">
                  <a:pos x="T0" y="T1"/>
                </a:cxn>
                <a:cxn ang="0">
                  <a:pos x="T2" y="T3"/>
                </a:cxn>
                <a:cxn ang="0">
                  <a:pos x="T4" y="T5"/>
                </a:cxn>
                <a:cxn ang="0">
                  <a:pos x="T6" y="T7"/>
                </a:cxn>
              </a:cxnLst>
              <a:rect l="0" t="0" r="r" b="b"/>
              <a:pathLst>
                <a:path w="46" h="40">
                  <a:moveTo>
                    <a:pt x="22" y="0"/>
                  </a:moveTo>
                  <a:lnTo>
                    <a:pt x="0" y="40"/>
                  </a:lnTo>
                  <a:lnTo>
                    <a:pt x="46" y="40"/>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0" name="Line 508"/>
            <p:cNvSpPr>
              <a:spLocks noChangeShapeType="1"/>
            </p:cNvSpPr>
            <p:nvPr/>
          </p:nvSpPr>
          <p:spPr bwMode="auto">
            <a:xfrm>
              <a:off x="9484266" y="3776443"/>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1" name="Line 509"/>
            <p:cNvSpPr>
              <a:spLocks noChangeShapeType="1"/>
            </p:cNvSpPr>
            <p:nvPr/>
          </p:nvSpPr>
          <p:spPr bwMode="auto">
            <a:xfrm>
              <a:off x="9484266" y="4010147"/>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2" name="Line 510"/>
            <p:cNvSpPr>
              <a:spLocks noChangeShapeType="1"/>
            </p:cNvSpPr>
            <p:nvPr/>
          </p:nvSpPr>
          <p:spPr bwMode="auto">
            <a:xfrm>
              <a:off x="9527321" y="3776443"/>
              <a:ext cx="0" cy="233704"/>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3" name="Oval 511"/>
            <p:cNvSpPr>
              <a:spLocks noChangeArrowheads="1"/>
            </p:cNvSpPr>
            <p:nvPr/>
          </p:nvSpPr>
          <p:spPr bwMode="auto">
            <a:xfrm>
              <a:off x="9489159" y="3863000"/>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4" name="Line 512"/>
            <p:cNvSpPr>
              <a:spLocks noChangeShapeType="1"/>
            </p:cNvSpPr>
            <p:nvPr/>
          </p:nvSpPr>
          <p:spPr bwMode="auto">
            <a:xfrm>
              <a:off x="9484266" y="3715852"/>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5" name="Line 513"/>
            <p:cNvSpPr>
              <a:spLocks noChangeShapeType="1"/>
            </p:cNvSpPr>
            <p:nvPr/>
          </p:nvSpPr>
          <p:spPr bwMode="auto">
            <a:xfrm>
              <a:off x="9484266" y="4171142"/>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6" name="Line 514"/>
            <p:cNvSpPr>
              <a:spLocks noChangeShapeType="1"/>
            </p:cNvSpPr>
            <p:nvPr/>
          </p:nvSpPr>
          <p:spPr bwMode="auto">
            <a:xfrm>
              <a:off x="9527321" y="3715852"/>
              <a:ext cx="0" cy="45529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7" name="Freeform 515"/>
            <p:cNvSpPr>
              <a:spLocks/>
            </p:cNvSpPr>
            <p:nvPr/>
          </p:nvSpPr>
          <p:spPr bwMode="auto">
            <a:xfrm>
              <a:off x="9479115" y="3908011"/>
              <a:ext cx="96412" cy="70978"/>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8" name="Line 516"/>
            <p:cNvSpPr>
              <a:spLocks noChangeShapeType="1"/>
            </p:cNvSpPr>
            <p:nvPr/>
          </p:nvSpPr>
          <p:spPr bwMode="auto">
            <a:xfrm>
              <a:off x="10092763" y="3747013"/>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9" name="Line 517"/>
            <p:cNvSpPr>
              <a:spLocks noChangeShapeType="1"/>
            </p:cNvSpPr>
            <p:nvPr/>
          </p:nvSpPr>
          <p:spPr bwMode="auto">
            <a:xfrm>
              <a:off x="10092763" y="3956482"/>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0" name="Line 518"/>
            <p:cNvSpPr>
              <a:spLocks noChangeShapeType="1"/>
            </p:cNvSpPr>
            <p:nvPr/>
          </p:nvSpPr>
          <p:spPr bwMode="auto">
            <a:xfrm>
              <a:off x="10129898" y="3747013"/>
              <a:ext cx="0" cy="209469"/>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1" name="Oval 519"/>
            <p:cNvSpPr>
              <a:spLocks noChangeArrowheads="1"/>
            </p:cNvSpPr>
            <p:nvPr/>
          </p:nvSpPr>
          <p:spPr bwMode="auto">
            <a:xfrm>
              <a:off x="10091735" y="3817991"/>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2" name="Line 520"/>
            <p:cNvSpPr>
              <a:spLocks noChangeShapeType="1"/>
            </p:cNvSpPr>
            <p:nvPr/>
          </p:nvSpPr>
          <p:spPr bwMode="auto">
            <a:xfrm>
              <a:off x="10092763" y="3615446"/>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3" name="Line 521"/>
            <p:cNvSpPr>
              <a:spLocks noChangeShapeType="1"/>
            </p:cNvSpPr>
            <p:nvPr/>
          </p:nvSpPr>
          <p:spPr bwMode="auto">
            <a:xfrm>
              <a:off x="10092763" y="407246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4" name="Line 522"/>
            <p:cNvSpPr>
              <a:spLocks noChangeShapeType="1"/>
            </p:cNvSpPr>
            <p:nvPr/>
          </p:nvSpPr>
          <p:spPr bwMode="auto">
            <a:xfrm>
              <a:off x="10129898" y="3615447"/>
              <a:ext cx="0" cy="457021"/>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5" name="Freeform 523"/>
            <p:cNvSpPr>
              <a:spLocks/>
            </p:cNvSpPr>
            <p:nvPr/>
          </p:nvSpPr>
          <p:spPr bwMode="auto">
            <a:xfrm>
              <a:off x="10085711" y="3805873"/>
              <a:ext cx="92395" cy="69246"/>
            </a:xfrm>
            <a:custGeom>
              <a:avLst/>
              <a:gdLst>
                <a:gd name="T0" fmla="*/ 22 w 46"/>
                <a:gd name="T1" fmla="*/ 0 h 40"/>
                <a:gd name="T2" fmla="*/ 0 w 46"/>
                <a:gd name="T3" fmla="*/ 40 h 40"/>
                <a:gd name="T4" fmla="*/ 46 w 46"/>
                <a:gd name="T5" fmla="*/ 40 h 40"/>
                <a:gd name="T6" fmla="*/ 22 w 46"/>
                <a:gd name="T7" fmla="*/ 0 h 40"/>
              </a:gdLst>
              <a:ahLst/>
              <a:cxnLst>
                <a:cxn ang="0">
                  <a:pos x="T0" y="T1"/>
                </a:cxn>
                <a:cxn ang="0">
                  <a:pos x="T2" y="T3"/>
                </a:cxn>
                <a:cxn ang="0">
                  <a:pos x="T4" y="T5"/>
                </a:cxn>
                <a:cxn ang="0">
                  <a:pos x="T6" y="T7"/>
                </a:cxn>
              </a:cxnLst>
              <a:rect l="0" t="0" r="r" b="b"/>
              <a:pathLst>
                <a:path w="46" h="40">
                  <a:moveTo>
                    <a:pt x="22" y="0"/>
                  </a:moveTo>
                  <a:lnTo>
                    <a:pt x="0" y="40"/>
                  </a:lnTo>
                  <a:lnTo>
                    <a:pt x="46" y="40"/>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6" name="Line 524"/>
            <p:cNvSpPr>
              <a:spLocks noChangeShapeType="1"/>
            </p:cNvSpPr>
            <p:nvPr/>
          </p:nvSpPr>
          <p:spPr bwMode="auto">
            <a:xfrm>
              <a:off x="10155030" y="349080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7" name="Line 525"/>
            <p:cNvSpPr>
              <a:spLocks noChangeShapeType="1"/>
            </p:cNvSpPr>
            <p:nvPr/>
          </p:nvSpPr>
          <p:spPr bwMode="auto">
            <a:xfrm>
              <a:off x="10155030" y="3719314"/>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8" name="Line 526"/>
            <p:cNvSpPr>
              <a:spLocks noChangeShapeType="1"/>
            </p:cNvSpPr>
            <p:nvPr/>
          </p:nvSpPr>
          <p:spPr bwMode="auto">
            <a:xfrm>
              <a:off x="10196181" y="3490805"/>
              <a:ext cx="0" cy="228511"/>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9" name="Oval 527"/>
            <p:cNvSpPr>
              <a:spLocks noChangeArrowheads="1"/>
            </p:cNvSpPr>
            <p:nvPr/>
          </p:nvSpPr>
          <p:spPr bwMode="auto">
            <a:xfrm>
              <a:off x="10160027" y="3568707"/>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0" name="Line 528"/>
            <p:cNvSpPr>
              <a:spLocks noChangeShapeType="1"/>
            </p:cNvSpPr>
            <p:nvPr/>
          </p:nvSpPr>
          <p:spPr bwMode="auto">
            <a:xfrm>
              <a:off x="10155030" y="3324615"/>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1" name="Line 529"/>
            <p:cNvSpPr>
              <a:spLocks noChangeShapeType="1"/>
            </p:cNvSpPr>
            <p:nvPr/>
          </p:nvSpPr>
          <p:spPr bwMode="auto">
            <a:xfrm>
              <a:off x="10155030" y="3753938"/>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2" name="Line 530"/>
            <p:cNvSpPr>
              <a:spLocks noChangeShapeType="1"/>
            </p:cNvSpPr>
            <p:nvPr/>
          </p:nvSpPr>
          <p:spPr bwMode="auto">
            <a:xfrm>
              <a:off x="10196181" y="3324615"/>
              <a:ext cx="0" cy="429323"/>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3" name="Freeform 531"/>
            <p:cNvSpPr>
              <a:spLocks/>
            </p:cNvSpPr>
            <p:nvPr/>
          </p:nvSpPr>
          <p:spPr bwMode="auto">
            <a:xfrm>
              <a:off x="10147977" y="3502923"/>
              <a:ext cx="92395" cy="70978"/>
            </a:xfrm>
            <a:custGeom>
              <a:avLst/>
              <a:gdLst>
                <a:gd name="T0" fmla="*/ 24 w 46"/>
                <a:gd name="T1" fmla="*/ 0 h 41"/>
                <a:gd name="T2" fmla="*/ 0 w 46"/>
                <a:gd name="T3" fmla="*/ 41 h 41"/>
                <a:gd name="T4" fmla="*/ 46 w 46"/>
                <a:gd name="T5" fmla="*/ 41 h 41"/>
                <a:gd name="T6" fmla="*/ 24 w 46"/>
                <a:gd name="T7" fmla="*/ 0 h 41"/>
              </a:gdLst>
              <a:ahLst/>
              <a:cxnLst>
                <a:cxn ang="0">
                  <a:pos x="T0" y="T1"/>
                </a:cxn>
                <a:cxn ang="0">
                  <a:pos x="T2" y="T3"/>
                </a:cxn>
                <a:cxn ang="0">
                  <a:pos x="T4" y="T5"/>
                </a:cxn>
                <a:cxn ang="0">
                  <a:pos x="T6" y="T7"/>
                </a:cxn>
              </a:cxnLst>
              <a:rect l="0" t="0" r="r" b="b"/>
              <a:pathLst>
                <a:path w="46" h="41">
                  <a:moveTo>
                    <a:pt x="24" y="0"/>
                  </a:moveTo>
                  <a:lnTo>
                    <a:pt x="0" y="41"/>
                  </a:lnTo>
                  <a:lnTo>
                    <a:pt x="46"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4" name="Line 532"/>
            <p:cNvSpPr>
              <a:spLocks noChangeShapeType="1"/>
            </p:cNvSpPr>
            <p:nvPr/>
          </p:nvSpPr>
          <p:spPr bwMode="auto">
            <a:xfrm>
              <a:off x="10241399" y="333327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5" name="Line 533"/>
            <p:cNvSpPr>
              <a:spLocks noChangeShapeType="1"/>
            </p:cNvSpPr>
            <p:nvPr/>
          </p:nvSpPr>
          <p:spPr bwMode="auto">
            <a:xfrm>
              <a:off x="10241399" y="359640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6" name="Line 534"/>
            <p:cNvSpPr>
              <a:spLocks noChangeShapeType="1"/>
            </p:cNvSpPr>
            <p:nvPr/>
          </p:nvSpPr>
          <p:spPr bwMode="auto">
            <a:xfrm>
              <a:off x="10278533" y="3333272"/>
              <a:ext cx="0" cy="263133"/>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7" name="Oval 535"/>
            <p:cNvSpPr>
              <a:spLocks noChangeArrowheads="1"/>
            </p:cNvSpPr>
            <p:nvPr/>
          </p:nvSpPr>
          <p:spPr bwMode="auto">
            <a:xfrm>
              <a:off x="10240370" y="3433677"/>
              <a:ext cx="78336"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8" name="Line 536"/>
            <p:cNvSpPr>
              <a:spLocks noChangeShapeType="1"/>
            </p:cNvSpPr>
            <p:nvPr/>
          </p:nvSpPr>
          <p:spPr bwMode="auto">
            <a:xfrm>
              <a:off x="10241399" y="305455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9" name="Line 537"/>
            <p:cNvSpPr>
              <a:spLocks noChangeShapeType="1"/>
            </p:cNvSpPr>
            <p:nvPr/>
          </p:nvSpPr>
          <p:spPr bwMode="auto">
            <a:xfrm>
              <a:off x="10241399" y="349426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0" name="Line 538"/>
            <p:cNvSpPr>
              <a:spLocks noChangeShapeType="1"/>
            </p:cNvSpPr>
            <p:nvPr/>
          </p:nvSpPr>
          <p:spPr bwMode="auto">
            <a:xfrm>
              <a:off x="10278533" y="3054557"/>
              <a:ext cx="0" cy="439709"/>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1" name="Freeform 539"/>
            <p:cNvSpPr>
              <a:spLocks/>
            </p:cNvSpPr>
            <p:nvPr/>
          </p:nvSpPr>
          <p:spPr bwMode="auto">
            <a:xfrm>
              <a:off x="10234346" y="3239791"/>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2" name="Line 540"/>
            <p:cNvSpPr>
              <a:spLocks noChangeShapeType="1"/>
            </p:cNvSpPr>
            <p:nvPr/>
          </p:nvSpPr>
          <p:spPr bwMode="auto">
            <a:xfrm>
              <a:off x="10394052" y="3128997"/>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3" name="Line 541"/>
            <p:cNvSpPr>
              <a:spLocks noChangeShapeType="1"/>
            </p:cNvSpPr>
            <p:nvPr/>
          </p:nvSpPr>
          <p:spPr bwMode="auto">
            <a:xfrm>
              <a:off x="10394052" y="3374818"/>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4" name="Line 542"/>
            <p:cNvSpPr>
              <a:spLocks noChangeShapeType="1"/>
            </p:cNvSpPr>
            <p:nvPr/>
          </p:nvSpPr>
          <p:spPr bwMode="auto">
            <a:xfrm>
              <a:off x="10431187" y="3128997"/>
              <a:ext cx="0" cy="24582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5" name="Oval 543"/>
            <p:cNvSpPr>
              <a:spLocks noChangeArrowheads="1"/>
            </p:cNvSpPr>
            <p:nvPr/>
          </p:nvSpPr>
          <p:spPr bwMode="auto">
            <a:xfrm>
              <a:off x="10393023" y="3217284"/>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6" name="Line 544"/>
            <p:cNvSpPr>
              <a:spLocks noChangeShapeType="1"/>
            </p:cNvSpPr>
            <p:nvPr/>
          </p:nvSpPr>
          <p:spPr bwMode="auto">
            <a:xfrm>
              <a:off x="10394052" y="300954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7" name="Line 545"/>
            <p:cNvSpPr>
              <a:spLocks noChangeShapeType="1"/>
            </p:cNvSpPr>
            <p:nvPr/>
          </p:nvSpPr>
          <p:spPr bwMode="auto">
            <a:xfrm>
              <a:off x="10394052" y="341117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8" name="Line 546"/>
            <p:cNvSpPr>
              <a:spLocks noChangeShapeType="1"/>
            </p:cNvSpPr>
            <p:nvPr/>
          </p:nvSpPr>
          <p:spPr bwMode="auto">
            <a:xfrm>
              <a:off x="10431187" y="3009547"/>
              <a:ext cx="0" cy="401624"/>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9" name="Freeform 547"/>
            <p:cNvSpPr>
              <a:spLocks/>
            </p:cNvSpPr>
            <p:nvPr/>
          </p:nvSpPr>
          <p:spPr bwMode="auto">
            <a:xfrm>
              <a:off x="10386999" y="3175738"/>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0" name="Line 548"/>
            <p:cNvSpPr>
              <a:spLocks noChangeShapeType="1"/>
            </p:cNvSpPr>
            <p:nvPr/>
          </p:nvSpPr>
          <p:spPr bwMode="auto">
            <a:xfrm>
              <a:off x="10542688" y="3208629"/>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1" name="Line 549"/>
            <p:cNvSpPr>
              <a:spLocks noChangeShapeType="1"/>
            </p:cNvSpPr>
            <p:nvPr/>
          </p:nvSpPr>
          <p:spPr bwMode="auto">
            <a:xfrm>
              <a:off x="10542688" y="345618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2" name="Line 550"/>
            <p:cNvSpPr>
              <a:spLocks noChangeShapeType="1"/>
            </p:cNvSpPr>
            <p:nvPr/>
          </p:nvSpPr>
          <p:spPr bwMode="auto">
            <a:xfrm>
              <a:off x="10583839" y="3208629"/>
              <a:ext cx="0" cy="247553"/>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3" name="Oval 551"/>
            <p:cNvSpPr>
              <a:spLocks noChangeArrowheads="1"/>
            </p:cNvSpPr>
            <p:nvPr/>
          </p:nvSpPr>
          <p:spPr bwMode="auto">
            <a:xfrm>
              <a:off x="10541658" y="3298649"/>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4" name="Line 552"/>
            <p:cNvSpPr>
              <a:spLocks noChangeShapeType="1"/>
            </p:cNvSpPr>
            <p:nvPr/>
          </p:nvSpPr>
          <p:spPr bwMode="auto">
            <a:xfrm>
              <a:off x="10542688" y="3019934"/>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5" name="Line 553"/>
            <p:cNvSpPr>
              <a:spLocks noChangeShapeType="1"/>
            </p:cNvSpPr>
            <p:nvPr/>
          </p:nvSpPr>
          <p:spPr bwMode="auto">
            <a:xfrm>
              <a:off x="10542688" y="3561781"/>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6" name="Line 554"/>
            <p:cNvSpPr>
              <a:spLocks noChangeShapeType="1"/>
            </p:cNvSpPr>
            <p:nvPr/>
          </p:nvSpPr>
          <p:spPr bwMode="auto">
            <a:xfrm>
              <a:off x="10583839" y="3019934"/>
              <a:ext cx="0" cy="541848"/>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7" name="Freeform 555"/>
            <p:cNvSpPr>
              <a:spLocks/>
            </p:cNvSpPr>
            <p:nvPr/>
          </p:nvSpPr>
          <p:spPr bwMode="auto">
            <a:xfrm>
              <a:off x="10535634" y="3253639"/>
              <a:ext cx="92395" cy="70978"/>
            </a:xfrm>
            <a:custGeom>
              <a:avLst/>
              <a:gdLst>
                <a:gd name="T0" fmla="*/ 24 w 46"/>
                <a:gd name="T1" fmla="*/ 0 h 41"/>
                <a:gd name="T2" fmla="*/ 0 w 46"/>
                <a:gd name="T3" fmla="*/ 41 h 41"/>
                <a:gd name="T4" fmla="*/ 46 w 46"/>
                <a:gd name="T5" fmla="*/ 41 h 41"/>
                <a:gd name="T6" fmla="*/ 24 w 46"/>
                <a:gd name="T7" fmla="*/ 0 h 41"/>
              </a:gdLst>
              <a:ahLst/>
              <a:cxnLst>
                <a:cxn ang="0">
                  <a:pos x="T0" y="T1"/>
                </a:cxn>
                <a:cxn ang="0">
                  <a:pos x="T2" y="T3"/>
                </a:cxn>
                <a:cxn ang="0">
                  <a:pos x="T4" y="T5"/>
                </a:cxn>
                <a:cxn ang="0">
                  <a:pos x="T6" y="T7"/>
                </a:cxn>
              </a:cxnLst>
              <a:rect l="0" t="0" r="r" b="b"/>
              <a:pathLst>
                <a:path w="46" h="41">
                  <a:moveTo>
                    <a:pt x="24" y="0"/>
                  </a:moveTo>
                  <a:lnTo>
                    <a:pt x="0" y="41"/>
                  </a:lnTo>
                  <a:lnTo>
                    <a:pt x="46"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8" name="Oval 556"/>
            <p:cNvSpPr>
              <a:spLocks noChangeArrowheads="1"/>
            </p:cNvSpPr>
            <p:nvPr/>
          </p:nvSpPr>
          <p:spPr bwMode="auto">
            <a:xfrm>
              <a:off x="10694312" y="3321154"/>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9" name="Freeform 557"/>
            <p:cNvSpPr>
              <a:spLocks/>
            </p:cNvSpPr>
            <p:nvPr/>
          </p:nvSpPr>
          <p:spPr bwMode="auto">
            <a:xfrm>
              <a:off x="10688288" y="3257102"/>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30" name="Freeform 558"/>
            <p:cNvSpPr>
              <a:spLocks/>
            </p:cNvSpPr>
            <p:nvPr/>
          </p:nvSpPr>
          <p:spPr bwMode="auto">
            <a:xfrm>
              <a:off x="2165839" y="2069538"/>
              <a:ext cx="8566637" cy="1937147"/>
            </a:xfrm>
            <a:custGeom>
              <a:avLst/>
              <a:gdLst>
                <a:gd name="T0" fmla="*/ 4265 w 4265"/>
                <a:gd name="T1" fmla="*/ 706 h 1119"/>
                <a:gd name="T2" fmla="*/ 4191 w 4265"/>
                <a:gd name="T3" fmla="*/ 704 h 1119"/>
                <a:gd name="T4" fmla="*/ 4115 w 4265"/>
                <a:gd name="T5" fmla="*/ 658 h 1119"/>
                <a:gd name="T6" fmla="*/ 4039 w 4265"/>
                <a:gd name="T7" fmla="*/ 697 h 1119"/>
                <a:gd name="T8" fmla="*/ 3998 w 4265"/>
                <a:gd name="T9" fmla="*/ 849 h 1119"/>
                <a:gd name="T10" fmla="*/ 3963 w 4265"/>
                <a:gd name="T11" fmla="*/ 1029 h 1119"/>
                <a:gd name="T12" fmla="*/ 3665 w 4265"/>
                <a:gd name="T13" fmla="*/ 1082 h 1119"/>
                <a:gd name="T14" fmla="*/ 3365 w 4265"/>
                <a:gd name="T15" fmla="*/ 1099 h 1119"/>
                <a:gd name="T16" fmla="*/ 3065 w 4265"/>
                <a:gd name="T17" fmla="*/ 1097 h 1119"/>
                <a:gd name="T18" fmla="*/ 2765 w 4265"/>
                <a:gd name="T19" fmla="*/ 964 h 1119"/>
                <a:gd name="T20" fmla="*/ 2467 w 4265"/>
                <a:gd name="T21" fmla="*/ 1001 h 1119"/>
                <a:gd name="T22" fmla="*/ 2165 w 4265"/>
                <a:gd name="T23" fmla="*/ 1107 h 1119"/>
                <a:gd name="T24" fmla="*/ 1866 w 4265"/>
                <a:gd name="T25" fmla="*/ 1119 h 1119"/>
                <a:gd name="T26" fmla="*/ 1568 w 4265"/>
                <a:gd name="T27" fmla="*/ 1075 h 1119"/>
                <a:gd name="T28" fmla="*/ 1266 w 4265"/>
                <a:gd name="T29" fmla="*/ 1019 h 1119"/>
                <a:gd name="T30" fmla="*/ 966 w 4265"/>
                <a:gd name="T31" fmla="*/ 964 h 1119"/>
                <a:gd name="T32" fmla="*/ 666 w 4265"/>
                <a:gd name="T33" fmla="*/ 1103 h 1119"/>
                <a:gd name="T34" fmla="*/ 368 w 4265"/>
                <a:gd name="T35" fmla="*/ 1036 h 1119"/>
                <a:gd name="T36" fmla="*/ 140 w 4265"/>
                <a:gd name="T37" fmla="*/ 906 h 1119"/>
                <a:gd name="T38" fmla="*/ 88 w 4265"/>
                <a:gd name="T39" fmla="*/ 576 h 1119"/>
                <a:gd name="T40" fmla="*/ 0 w 4265"/>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5" h="1119">
                  <a:moveTo>
                    <a:pt x="4265" y="706"/>
                  </a:moveTo>
                  <a:lnTo>
                    <a:pt x="4191" y="704"/>
                  </a:lnTo>
                  <a:lnTo>
                    <a:pt x="4115" y="658"/>
                  </a:lnTo>
                  <a:lnTo>
                    <a:pt x="4039" y="697"/>
                  </a:lnTo>
                  <a:lnTo>
                    <a:pt x="3998" y="849"/>
                  </a:lnTo>
                  <a:lnTo>
                    <a:pt x="3963" y="1029"/>
                  </a:lnTo>
                  <a:lnTo>
                    <a:pt x="3665" y="1082"/>
                  </a:lnTo>
                  <a:lnTo>
                    <a:pt x="3365" y="1099"/>
                  </a:lnTo>
                  <a:lnTo>
                    <a:pt x="3065" y="1097"/>
                  </a:lnTo>
                  <a:lnTo>
                    <a:pt x="2765" y="964"/>
                  </a:lnTo>
                  <a:lnTo>
                    <a:pt x="2467" y="1001"/>
                  </a:lnTo>
                  <a:lnTo>
                    <a:pt x="2165" y="1107"/>
                  </a:lnTo>
                  <a:lnTo>
                    <a:pt x="1866" y="1119"/>
                  </a:lnTo>
                  <a:lnTo>
                    <a:pt x="1568" y="1075"/>
                  </a:lnTo>
                  <a:lnTo>
                    <a:pt x="1266" y="1019"/>
                  </a:lnTo>
                  <a:lnTo>
                    <a:pt x="966" y="964"/>
                  </a:lnTo>
                  <a:lnTo>
                    <a:pt x="666" y="1103"/>
                  </a:lnTo>
                  <a:lnTo>
                    <a:pt x="368" y="1036"/>
                  </a:lnTo>
                  <a:lnTo>
                    <a:pt x="140" y="906"/>
                  </a:lnTo>
                  <a:lnTo>
                    <a:pt x="88" y="576"/>
                  </a:lnTo>
                  <a:lnTo>
                    <a:pt x="0" y="0"/>
                  </a:ln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31" name="Rectangle 230"/>
            <p:cNvSpPr/>
            <p:nvPr/>
          </p:nvSpPr>
          <p:spPr>
            <a:xfrm>
              <a:off x="271182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a:t>
              </a:r>
            </a:p>
          </p:txBody>
        </p:sp>
        <p:sp>
          <p:nvSpPr>
            <p:cNvPr id="232" name="Rectangle 231"/>
            <p:cNvSpPr/>
            <p:nvPr/>
          </p:nvSpPr>
          <p:spPr>
            <a:xfrm>
              <a:off x="332467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8</a:t>
              </a:r>
            </a:p>
          </p:txBody>
        </p:sp>
        <p:sp>
          <p:nvSpPr>
            <p:cNvPr id="233" name="Rectangle 232"/>
            <p:cNvSpPr/>
            <p:nvPr/>
          </p:nvSpPr>
          <p:spPr>
            <a:xfrm>
              <a:off x="392615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12</a:t>
              </a:r>
            </a:p>
          </p:txBody>
        </p:sp>
        <p:sp>
          <p:nvSpPr>
            <p:cNvPr id="234" name="Rectangle 233"/>
            <p:cNvSpPr/>
            <p:nvPr/>
          </p:nvSpPr>
          <p:spPr>
            <a:xfrm>
              <a:off x="452764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16</a:t>
              </a:r>
            </a:p>
          </p:txBody>
        </p:sp>
        <p:sp>
          <p:nvSpPr>
            <p:cNvPr id="235" name="Rectangle 234"/>
            <p:cNvSpPr/>
            <p:nvPr/>
          </p:nvSpPr>
          <p:spPr>
            <a:xfrm>
              <a:off x="512912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20</a:t>
              </a:r>
            </a:p>
          </p:txBody>
        </p:sp>
        <p:sp>
          <p:nvSpPr>
            <p:cNvPr id="236" name="Rectangle 235"/>
            <p:cNvSpPr/>
            <p:nvPr/>
          </p:nvSpPr>
          <p:spPr>
            <a:xfrm>
              <a:off x="573061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24</a:t>
              </a:r>
            </a:p>
          </p:txBody>
        </p:sp>
        <p:sp>
          <p:nvSpPr>
            <p:cNvPr id="237" name="Rectangle 236"/>
            <p:cNvSpPr/>
            <p:nvPr/>
          </p:nvSpPr>
          <p:spPr>
            <a:xfrm>
              <a:off x="633209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28</a:t>
              </a:r>
            </a:p>
          </p:txBody>
        </p:sp>
        <p:sp>
          <p:nvSpPr>
            <p:cNvPr id="238" name="Rectangle 237"/>
            <p:cNvSpPr/>
            <p:nvPr/>
          </p:nvSpPr>
          <p:spPr>
            <a:xfrm>
              <a:off x="693358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32</a:t>
              </a:r>
            </a:p>
          </p:txBody>
        </p:sp>
        <p:sp>
          <p:nvSpPr>
            <p:cNvPr id="239" name="Rectangle 238"/>
            <p:cNvSpPr/>
            <p:nvPr/>
          </p:nvSpPr>
          <p:spPr>
            <a:xfrm>
              <a:off x="753506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36</a:t>
              </a:r>
            </a:p>
          </p:txBody>
        </p:sp>
        <p:sp>
          <p:nvSpPr>
            <p:cNvPr id="240" name="Rectangle 239"/>
            <p:cNvSpPr/>
            <p:nvPr/>
          </p:nvSpPr>
          <p:spPr>
            <a:xfrm>
              <a:off x="8136551"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40</a:t>
              </a:r>
            </a:p>
          </p:txBody>
        </p:sp>
        <p:sp>
          <p:nvSpPr>
            <p:cNvPr id="241" name="Rectangle 240"/>
            <p:cNvSpPr/>
            <p:nvPr/>
          </p:nvSpPr>
          <p:spPr>
            <a:xfrm>
              <a:off x="8738036"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44</a:t>
              </a:r>
            </a:p>
          </p:txBody>
        </p:sp>
        <p:sp>
          <p:nvSpPr>
            <p:cNvPr id="242" name="Rectangle 241"/>
            <p:cNvSpPr/>
            <p:nvPr/>
          </p:nvSpPr>
          <p:spPr>
            <a:xfrm>
              <a:off x="9339521"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48</a:t>
              </a:r>
            </a:p>
          </p:txBody>
        </p:sp>
        <p:sp>
          <p:nvSpPr>
            <p:cNvPr id="243" name="Rectangle 242"/>
            <p:cNvSpPr/>
            <p:nvPr/>
          </p:nvSpPr>
          <p:spPr>
            <a:xfrm>
              <a:off x="9862551"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52</a:t>
              </a:r>
            </a:p>
          </p:txBody>
        </p:sp>
        <p:sp>
          <p:nvSpPr>
            <p:cNvPr id="244" name="Rectangle 243"/>
            <p:cNvSpPr/>
            <p:nvPr/>
          </p:nvSpPr>
          <p:spPr>
            <a:xfrm>
              <a:off x="10253502"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a:t>
              </a:r>
            </a:p>
          </p:txBody>
        </p:sp>
        <p:sp>
          <p:nvSpPr>
            <p:cNvPr id="245" name="Rectangle 244"/>
            <p:cNvSpPr/>
            <p:nvPr/>
          </p:nvSpPr>
          <p:spPr>
            <a:xfrm>
              <a:off x="10549357"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a:t>
              </a:r>
            </a:p>
          </p:txBody>
        </p:sp>
        <p:grpSp>
          <p:nvGrpSpPr>
            <p:cNvPr id="246" name="Group 245"/>
            <p:cNvGrpSpPr/>
            <p:nvPr/>
          </p:nvGrpSpPr>
          <p:grpSpPr>
            <a:xfrm>
              <a:off x="9681566" y="1889476"/>
              <a:ext cx="1582837" cy="784985"/>
              <a:chOff x="6291253" y="2005324"/>
              <a:chExt cx="1141847" cy="622089"/>
            </a:xfrm>
          </p:grpSpPr>
          <p:cxnSp>
            <p:nvCxnSpPr>
              <p:cNvPr id="247" name="Straight Connector 246"/>
              <p:cNvCxnSpPr/>
              <p:nvPr/>
            </p:nvCxnSpPr>
            <p:spPr>
              <a:xfrm>
                <a:off x="6291253" y="2258225"/>
                <a:ext cx="312926" cy="0"/>
              </a:xfrm>
              <a:prstGeom prst="line">
                <a:avLst/>
              </a:prstGeom>
              <a:ln w="285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6291253" y="2470268"/>
                <a:ext cx="312926"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9" name="Rectangle 248"/>
              <p:cNvSpPr/>
              <p:nvPr/>
            </p:nvSpPr>
            <p:spPr>
              <a:xfrm>
                <a:off x="6362801" y="2005324"/>
                <a:ext cx="1070299" cy="622089"/>
              </a:xfrm>
              <a:prstGeom prst="rect">
                <a:avLst/>
              </a:prstGeom>
              <a:noFill/>
            </p:spPr>
            <p:txBody>
              <a:bodyPr wrap="square" lIns="0" tIns="0" rIns="0" bIns="0" anchor="t">
                <a:noAutofit/>
              </a:bodyPr>
              <a:lstStyle/>
              <a:p>
                <a:pPr defTabSz="514337">
                  <a:spcAft>
                    <a:spcPts val="169"/>
                  </a:spcAft>
                </a:pPr>
                <a:r>
                  <a:rPr lang="en-US" sz="675" dirty="0" err="1">
                    <a:solidFill>
                      <a:prstClr val="black"/>
                    </a:solidFill>
                  </a:rPr>
                  <a:t>Hyperkaliämie</a:t>
                </a:r>
                <a:endParaRPr lang="en-US" sz="675" dirty="0">
                  <a:solidFill>
                    <a:prstClr val="black"/>
                  </a:solidFill>
                </a:endParaRPr>
              </a:p>
              <a:p>
                <a:pPr defTabSz="514337">
                  <a:spcAft>
                    <a:spcPts val="338"/>
                  </a:spcAft>
                </a:pPr>
                <a:r>
                  <a:rPr lang="en-US" sz="675" dirty="0">
                    <a:solidFill>
                      <a:prstClr val="black"/>
                    </a:solidFill>
                  </a:rPr>
                  <a:t>          Mild</a:t>
                </a:r>
              </a:p>
              <a:p>
                <a:pPr defTabSz="514337">
                  <a:spcAft>
                    <a:spcPts val="169"/>
                  </a:spcAft>
                </a:pPr>
                <a:r>
                  <a:rPr lang="en-US" sz="675" dirty="0">
                    <a:solidFill>
                      <a:prstClr val="black"/>
                    </a:solidFill>
                  </a:rPr>
                  <a:t>          </a:t>
                </a:r>
                <a:r>
                  <a:rPr lang="en-US" sz="675" dirty="0" err="1">
                    <a:solidFill>
                      <a:prstClr val="black"/>
                    </a:solidFill>
                  </a:rPr>
                  <a:t>Moderat</a:t>
                </a:r>
                <a:endParaRPr lang="en-US" sz="675" dirty="0">
                  <a:solidFill>
                    <a:prstClr val="black"/>
                  </a:solidFill>
                </a:endParaRPr>
              </a:p>
            </p:txBody>
          </p:sp>
          <p:sp>
            <p:nvSpPr>
              <p:cNvPr id="250" name="Freeform 499"/>
              <p:cNvSpPr>
                <a:spLocks/>
              </p:cNvSpPr>
              <p:nvPr/>
            </p:nvSpPr>
            <p:spPr bwMode="auto">
              <a:xfrm>
                <a:off x="6400160" y="2420154"/>
                <a:ext cx="103828" cy="88686"/>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51" name="Oval 495"/>
              <p:cNvSpPr>
                <a:spLocks noChangeArrowheads="1"/>
              </p:cNvSpPr>
              <p:nvPr/>
            </p:nvSpPr>
            <p:spPr bwMode="auto">
              <a:xfrm>
                <a:off x="6413795" y="2216605"/>
                <a:ext cx="80036" cy="82198"/>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grpSp>
        <p:sp>
          <p:nvSpPr>
            <p:cNvPr id="252" name="Rectangle 251"/>
            <p:cNvSpPr/>
            <p:nvPr/>
          </p:nvSpPr>
          <p:spPr>
            <a:xfrm>
              <a:off x="5240255" y="4919847"/>
              <a:ext cx="1916932" cy="2317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ctr"/>
            <a:lstStyle/>
            <a:p>
              <a:pPr algn="ctr" defTabSz="514337"/>
              <a:r>
                <a:rPr lang="en-US" sz="788" dirty="0" err="1">
                  <a:solidFill>
                    <a:prstClr val="black"/>
                  </a:solidFill>
                </a:rPr>
                <a:t>Studienvisite</a:t>
              </a:r>
              <a:r>
                <a:rPr lang="en-US" sz="788" dirty="0">
                  <a:solidFill>
                    <a:prstClr val="black"/>
                  </a:solidFill>
                </a:rPr>
                <a:t>, </a:t>
              </a:r>
              <a:r>
                <a:rPr lang="en-US" sz="788" dirty="0" err="1">
                  <a:solidFill>
                    <a:prstClr val="black"/>
                  </a:solidFill>
                </a:rPr>
                <a:t>Woche</a:t>
              </a:r>
              <a:endParaRPr lang="en-US" sz="788" dirty="0">
                <a:solidFill>
                  <a:prstClr val="black"/>
                </a:solidFill>
              </a:endParaRPr>
            </a:p>
          </p:txBody>
        </p:sp>
        <p:grpSp>
          <p:nvGrpSpPr>
            <p:cNvPr id="8" name="Group 7"/>
            <p:cNvGrpSpPr/>
            <p:nvPr/>
          </p:nvGrpSpPr>
          <p:grpSpPr>
            <a:xfrm>
              <a:off x="607108" y="5093001"/>
              <a:ext cx="10333261" cy="952317"/>
              <a:chOff x="607108" y="5255561"/>
              <a:chExt cx="10333261" cy="952317"/>
            </a:xfrm>
          </p:grpSpPr>
          <p:sp>
            <p:nvSpPr>
              <p:cNvPr id="19" name="Rectangle 18"/>
              <p:cNvSpPr/>
              <p:nvPr/>
            </p:nvSpPr>
            <p:spPr>
              <a:xfrm>
                <a:off x="607108" y="5255561"/>
                <a:ext cx="1174599" cy="9523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b="1" dirty="0" err="1">
                    <a:solidFill>
                      <a:prstClr val="black"/>
                    </a:solidFill>
                  </a:rPr>
                  <a:t>Anzahl</a:t>
                </a:r>
                <a:r>
                  <a:rPr lang="en-US" sz="619" b="1" dirty="0">
                    <a:solidFill>
                      <a:prstClr val="black"/>
                    </a:solidFill>
                  </a:rPr>
                  <a:t> </a:t>
                </a:r>
                <a:r>
                  <a:rPr lang="en-US" sz="619" b="1" dirty="0" err="1">
                    <a:solidFill>
                      <a:prstClr val="black"/>
                    </a:solidFill>
                  </a:rPr>
                  <a:t>Patienten</a:t>
                </a:r>
                <a:br>
                  <a:rPr lang="en-US" sz="619" b="1" dirty="0">
                    <a:solidFill>
                      <a:prstClr val="black"/>
                    </a:solidFill>
                  </a:rPr>
                </a:br>
                <a:r>
                  <a:rPr lang="en-US" sz="619" dirty="0" err="1">
                    <a:solidFill>
                      <a:prstClr val="black"/>
                    </a:solidFill>
                  </a:rPr>
                  <a:t>Hyperkaliämie</a:t>
                </a:r>
                <a:br>
                  <a:rPr lang="en-US" sz="619" dirty="0">
                    <a:solidFill>
                      <a:prstClr val="black"/>
                    </a:solidFill>
                  </a:rPr>
                </a:br>
                <a:r>
                  <a:rPr lang="en-US" sz="619" dirty="0">
                    <a:solidFill>
                      <a:prstClr val="black"/>
                    </a:solidFill>
                  </a:rPr>
                  <a:t>Mild	</a:t>
                </a:r>
              </a:p>
              <a:p>
                <a:pP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err="1">
                    <a:solidFill>
                      <a:prstClr val="black"/>
                    </a:solidFill>
                  </a:rPr>
                  <a:t>Moderat</a:t>
                </a:r>
                <a:r>
                  <a:rPr lang="en-US" sz="619" dirty="0">
                    <a:solidFill>
                      <a:prstClr val="black"/>
                    </a:solidFill>
                  </a:rPr>
                  <a:t>	</a:t>
                </a:r>
              </a:p>
            </p:txBody>
          </p:sp>
          <p:sp>
            <p:nvSpPr>
              <p:cNvPr id="256" name="Rectangle 255"/>
              <p:cNvSpPr/>
              <p:nvPr/>
            </p:nvSpPr>
            <p:spPr>
              <a:xfrm>
                <a:off x="1715055"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218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83 </a:t>
                </a:r>
              </a:p>
            </p:txBody>
          </p:sp>
          <p:sp>
            <p:nvSpPr>
              <p:cNvPr id="257" name="Rectangle 256"/>
              <p:cNvSpPr/>
              <p:nvPr/>
            </p:nvSpPr>
            <p:spPr>
              <a:xfrm>
                <a:off x="225064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204</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83 </a:t>
                </a:r>
              </a:p>
            </p:txBody>
          </p:sp>
          <p:sp>
            <p:nvSpPr>
              <p:cNvPr id="258" name="Rectangle 257"/>
              <p:cNvSpPr/>
              <p:nvPr/>
            </p:nvSpPr>
            <p:spPr>
              <a:xfrm>
                <a:off x="268631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199</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73</a:t>
                </a:r>
              </a:p>
            </p:txBody>
          </p:sp>
          <p:sp>
            <p:nvSpPr>
              <p:cNvPr id="259" name="Rectangle 258"/>
              <p:cNvSpPr/>
              <p:nvPr/>
            </p:nvSpPr>
            <p:spPr>
              <a:xfrm>
                <a:off x="3300575"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192</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70</a:t>
                </a:r>
              </a:p>
            </p:txBody>
          </p:sp>
          <p:sp>
            <p:nvSpPr>
              <p:cNvPr id="260" name="Rectangle 259"/>
              <p:cNvSpPr/>
              <p:nvPr/>
            </p:nvSpPr>
            <p:spPr>
              <a:xfrm>
                <a:off x="3910804"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175</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65</a:t>
                </a:r>
              </a:p>
            </p:txBody>
          </p:sp>
          <p:sp>
            <p:nvSpPr>
              <p:cNvPr id="263" name="Rectangle 262"/>
              <p:cNvSpPr/>
              <p:nvPr/>
            </p:nvSpPr>
            <p:spPr>
              <a:xfrm>
                <a:off x="4500056"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62</a:t>
                </a:r>
              </a:p>
            </p:txBody>
          </p:sp>
          <p:sp>
            <p:nvSpPr>
              <p:cNvPr id="264" name="Rectangle 263"/>
              <p:cNvSpPr/>
              <p:nvPr/>
            </p:nvSpPr>
            <p:spPr>
              <a:xfrm>
                <a:off x="510239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62</a:t>
                </a:r>
              </a:p>
            </p:txBody>
          </p:sp>
          <p:sp>
            <p:nvSpPr>
              <p:cNvPr id="265" name="Rectangle 264"/>
              <p:cNvSpPr/>
              <p:nvPr/>
            </p:nvSpPr>
            <p:spPr>
              <a:xfrm>
                <a:off x="5719528"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62</a:t>
                </a:r>
              </a:p>
            </p:txBody>
          </p:sp>
          <p:sp>
            <p:nvSpPr>
              <p:cNvPr id="266" name="Rectangle 265"/>
              <p:cNvSpPr/>
              <p:nvPr/>
            </p:nvSpPr>
            <p:spPr>
              <a:xfrm>
                <a:off x="6307546"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163</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61</a:t>
                </a:r>
              </a:p>
            </p:txBody>
          </p:sp>
          <p:sp>
            <p:nvSpPr>
              <p:cNvPr id="267" name="Rectangle 266"/>
              <p:cNvSpPr/>
              <p:nvPr/>
            </p:nvSpPr>
            <p:spPr>
              <a:xfrm>
                <a:off x="6912346"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158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53</a:t>
                </a:r>
              </a:p>
            </p:txBody>
          </p:sp>
          <p:sp>
            <p:nvSpPr>
              <p:cNvPr id="268" name="Rectangle 267"/>
              <p:cNvSpPr/>
              <p:nvPr/>
            </p:nvSpPr>
            <p:spPr>
              <a:xfrm>
                <a:off x="7509688"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156</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53</a:t>
                </a:r>
              </a:p>
            </p:txBody>
          </p:sp>
          <p:sp>
            <p:nvSpPr>
              <p:cNvPr id="269" name="Rectangle 268"/>
              <p:cNvSpPr/>
              <p:nvPr/>
            </p:nvSpPr>
            <p:spPr>
              <a:xfrm>
                <a:off x="809378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151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53</a:t>
                </a:r>
              </a:p>
            </p:txBody>
          </p:sp>
          <p:sp>
            <p:nvSpPr>
              <p:cNvPr id="270" name="Rectangle 269"/>
              <p:cNvSpPr/>
              <p:nvPr/>
            </p:nvSpPr>
            <p:spPr>
              <a:xfrm>
                <a:off x="871785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148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52</a:t>
                </a:r>
              </a:p>
            </p:txBody>
          </p:sp>
          <p:sp>
            <p:nvSpPr>
              <p:cNvPr id="271" name="Rectangle 270"/>
              <p:cNvSpPr/>
              <p:nvPr/>
            </p:nvSpPr>
            <p:spPr>
              <a:xfrm>
                <a:off x="9313254"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149</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49</a:t>
                </a:r>
              </a:p>
            </p:txBody>
          </p:sp>
          <p:sp>
            <p:nvSpPr>
              <p:cNvPr id="272" name="Rectangle 271"/>
              <p:cNvSpPr/>
              <p:nvPr/>
            </p:nvSpPr>
            <p:spPr>
              <a:xfrm>
                <a:off x="9845153"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145</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49</a:t>
                </a:r>
              </a:p>
            </p:txBody>
          </p:sp>
          <p:sp>
            <p:nvSpPr>
              <p:cNvPr id="273" name="Rectangle 272"/>
              <p:cNvSpPr/>
              <p:nvPr/>
            </p:nvSpPr>
            <p:spPr>
              <a:xfrm>
                <a:off x="10253279"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131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48</a:t>
                </a:r>
              </a:p>
            </p:txBody>
          </p:sp>
          <p:sp>
            <p:nvSpPr>
              <p:cNvPr id="274" name="Rectangle 273"/>
              <p:cNvSpPr/>
              <p:nvPr/>
            </p:nvSpPr>
            <p:spPr>
              <a:xfrm>
                <a:off x="1052257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126</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47</a:t>
                </a:r>
              </a:p>
            </p:txBody>
          </p:sp>
        </p:grpSp>
      </p:grpSp>
      <p:sp>
        <p:nvSpPr>
          <p:cNvPr id="4" name="Abgerundetes Rechteck 3"/>
          <p:cNvSpPr/>
          <p:nvPr/>
        </p:nvSpPr>
        <p:spPr>
          <a:xfrm>
            <a:off x="2985764" y="2423392"/>
            <a:ext cx="1705230" cy="4257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prstClr val="black"/>
                </a:solidFill>
              </a:rPr>
              <a:t>Die </a:t>
            </a:r>
            <a:r>
              <a:rPr lang="en-US" sz="900" dirty="0" err="1">
                <a:solidFill>
                  <a:prstClr val="black"/>
                </a:solidFill>
              </a:rPr>
              <a:t>Kaliumwerte</a:t>
            </a:r>
            <a:r>
              <a:rPr lang="en-US" sz="900" dirty="0">
                <a:solidFill>
                  <a:prstClr val="black"/>
                </a:solidFill>
              </a:rPr>
              <a:t> </a:t>
            </a:r>
            <a:r>
              <a:rPr lang="en-US" sz="900" dirty="0" err="1">
                <a:solidFill>
                  <a:prstClr val="black"/>
                </a:solidFill>
              </a:rPr>
              <a:t>blieben</a:t>
            </a:r>
            <a:r>
              <a:rPr lang="en-US" sz="900" dirty="0">
                <a:solidFill>
                  <a:prstClr val="black"/>
                </a:solidFill>
              </a:rPr>
              <a:t> ab </a:t>
            </a:r>
            <a:r>
              <a:rPr lang="en-US" sz="900" dirty="0" err="1">
                <a:solidFill>
                  <a:prstClr val="black"/>
                </a:solidFill>
              </a:rPr>
              <a:t>Woche</a:t>
            </a:r>
            <a:r>
              <a:rPr lang="en-US" sz="900" dirty="0">
                <a:solidFill>
                  <a:prstClr val="black"/>
                </a:solidFill>
              </a:rPr>
              <a:t> 4 </a:t>
            </a:r>
            <a:r>
              <a:rPr lang="en-US" sz="900" dirty="0" err="1">
                <a:solidFill>
                  <a:prstClr val="black"/>
                </a:solidFill>
              </a:rPr>
              <a:t>bis</a:t>
            </a:r>
            <a:r>
              <a:rPr lang="en-US" sz="900" dirty="0">
                <a:solidFill>
                  <a:prstClr val="black"/>
                </a:solidFill>
              </a:rPr>
              <a:t> </a:t>
            </a:r>
            <a:r>
              <a:rPr lang="en-US" sz="900" dirty="0" err="1">
                <a:solidFill>
                  <a:prstClr val="black"/>
                </a:solidFill>
              </a:rPr>
              <a:t>Woche</a:t>
            </a:r>
            <a:r>
              <a:rPr lang="en-US" sz="900" dirty="0">
                <a:solidFill>
                  <a:prstClr val="black"/>
                </a:solidFill>
              </a:rPr>
              <a:t> 52 </a:t>
            </a:r>
            <a:r>
              <a:rPr lang="en-US" sz="900" dirty="0" err="1">
                <a:solidFill>
                  <a:prstClr val="black"/>
                </a:solidFill>
              </a:rPr>
              <a:t>stabil</a:t>
            </a:r>
            <a:endParaRPr lang="de-DE" sz="900" dirty="0">
              <a:solidFill>
                <a:prstClr val="black"/>
              </a:solidFill>
            </a:endParaRPr>
          </a:p>
        </p:txBody>
      </p:sp>
      <p:sp>
        <p:nvSpPr>
          <p:cNvPr id="6" name="Textfeld 5"/>
          <p:cNvSpPr txBox="1"/>
          <p:nvPr/>
        </p:nvSpPr>
        <p:spPr>
          <a:xfrm rot="27000000">
            <a:off x="6894000" y="3399746"/>
            <a:ext cx="760379" cy="105413"/>
          </a:xfrm>
          <a:prstGeom prst="rect">
            <a:avLst/>
          </a:prstGeom>
          <a:noFill/>
        </p:spPr>
        <p:txBody>
          <a:bodyPr wrap="square" lIns="0" tIns="0" rIns="0" bIns="0" rtlCol="0">
            <a:spAutoFit/>
          </a:bodyPr>
          <a:lstStyle/>
          <a:p>
            <a:pPr algn="ctr"/>
            <a:r>
              <a:rPr lang="de-DE" sz="675" dirty="0" err="1">
                <a:solidFill>
                  <a:prstClr val="black"/>
                </a:solidFill>
              </a:rPr>
              <a:t>Normokaliämie</a:t>
            </a:r>
            <a:endParaRPr lang="de-DE" sz="675" dirty="0">
              <a:solidFill>
                <a:prstClr val="black"/>
              </a:solidFill>
            </a:endParaRPr>
          </a:p>
        </p:txBody>
      </p:sp>
      <p:sp>
        <p:nvSpPr>
          <p:cNvPr id="261" name="Rechteck 260"/>
          <p:cNvSpPr/>
          <p:nvPr/>
        </p:nvSpPr>
        <p:spPr>
          <a:xfrm>
            <a:off x="6523866" y="4564365"/>
            <a:ext cx="1260679" cy="238783"/>
          </a:xfrm>
          <a:prstGeom prst="rect">
            <a:avLst/>
          </a:prstGeom>
        </p:spPr>
        <p:txBody>
          <a:bodyPr wrap="square">
            <a:spAutoFit/>
          </a:bodyPr>
          <a:lstStyle/>
          <a:p>
            <a:r>
              <a:rPr lang="da-DK" sz="450" dirty="0">
                <a:solidFill>
                  <a:prstClr val="black"/>
                </a:solidFill>
              </a:rPr>
              <a:t>Modifiziert nach Bakris G, et al. </a:t>
            </a:r>
            <a:r>
              <a:rPr lang="da-DK" sz="450" i="1" dirty="0">
                <a:solidFill>
                  <a:prstClr val="black"/>
                </a:solidFill>
              </a:rPr>
              <a:t>JAMA</a:t>
            </a:r>
            <a:r>
              <a:rPr lang="da-DK" sz="450" dirty="0">
                <a:solidFill>
                  <a:prstClr val="black"/>
                </a:solidFill>
              </a:rPr>
              <a:t>. 2015.</a:t>
            </a:r>
            <a:endParaRPr lang="en-GB" sz="450" dirty="0">
              <a:solidFill>
                <a:prstClr val="black"/>
              </a:solidFill>
            </a:endParaRPr>
          </a:p>
        </p:txBody>
      </p:sp>
      <p:sp>
        <p:nvSpPr>
          <p:cNvPr id="262" name="Textfeld 261">
            <a:extLst>
              <a:ext uri="{FF2B5EF4-FFF2-40B4-BE49-F238E27FC236}">
                <a16:creationId xmlns:a16="http://schemas.microsoft.com/office/drawing/2014/main" id="{F8BB6DC1-9E44-480E-9CBD-9EA2DFBDB5B7}"/>
              </a:ext>
            </a:extLst>
          </p:cNvPr>
          <p:cNvSpPr txBox="1"/>
          <p:nvPr/>
        </p:nvSpPr>
        <p:spPr>
          <a:xfrm>
            <a:off x="2333041" y="5676644"/>
            <a:ext cx="4524976" cy="11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eaLnBrk="1" hangingPunct="1">
              <a:defRPr sz="1000" b="1">
                <a:solidFill>
                  <a:srgbClr val="00799B"/>
                </a:solidFill>
                <a:latin typeface="+mj-lt"/>
                <a:cs typeface="Arial" panose="020B0604020202020204" pitchFamily="34" charset="0"/>
              </a:defRPr>
            </a:lvl1pPr>
            <a:lvl2pPr marL="379413" indent="-185738" eaLnBrk="1" hangingPunct="1">
              <a:spcBef>
                <a:spcPct val="20000"/>
              </a:spcBef>
              <a:buChar char="•"/>
              <a:defRPr>
                <a:latin typeface="+mn-lt"/>
              </a:defRPr>
            </a:lvl2pPr>
            <a:lvl3pPr marL="758825" indent="-185738" eaLnBrk="1" hangingPunct="1">
              <a:spcBef>
                <a:spcPct val="20000"/>
              </a:spcBef>
              <a:buChar char="-"/>
              <a:defRPr sz="1600">
                <a:latin typeface="+mn-lt"/>
              </a:defRPr>
            </a:lvl3pPr>
            <a:lvl4pPr marL="1239838" indent="-195263" eaLnBrk="1" hangingPunct="1">
              <a:spcBef>
                <a:spcPct val="20000"/>
              </a:spcBef>
              <a:buChar char="•"/>
              <a:defRPr sz="1400">
                <a:latin typeface="+mn-lt"/>
              </a:defRPr>
            </a:lvl4pPr>
            <a:lvl5pPr marL="2130425" indent="-228600" eaLnBrk="1" hangingPunct="1">
              <a:spcBef>
                <a:spcPct val="20000"/>
              </a:spcBef>
              <a:buChar char="»"/>
              <a:defRPr sz="16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n-GB" sz="750" dirty="0" err="1"/>
              <a:t>Bakris</a:t>
            </a:r>
            <a:r>
              <a:rPr lang="en-GB" sz="750" dirty="0"/>
              <a:t> GL, et al. </a:t>
            </a:r>
            <a:r>
              <a:rPr lang="pt-BR" sz="750" dirty="0"/>
              <a:t>JAMA 2015;314(2):151–61.</a:t>
            </a:r>
            <a:endParaRPr lang="en-US" sz="750" dirty="0"/>
          </a:p>
        </p:txBody>
      </p:sp>
      <p:pic>
        <p:nvPicPr>
          <p:cNvPr id="1026" name="Picture 2">
            <a:extLst>
              <a:ext uri="{FF2B5EF4-FFF2-40B4-BE49-F238E27FC236}">
                <a16:creationId xmlns:a16="http://schemas.microsoft.com/office/drawing/2014/main" id="{8FABD6CC-920F-4D5B-9514-3D7DA4F00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20" y="1083709"/>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75" name="Rechteck 274">
            <a:extLst>
              <a:ext uri="{FF2B5EF4-FFF2-40B4-BE49-F238E27FC236}">
                <a16:creationId xmlns:a16="http://schemas.microsoft.com/office/drawing/2014/main" id="{81165797-2BCA-43C3-852E-F31BBDE05AC4}"/>
              </a:ext>
            </a:extLst>
          </p:cNvPr>
          <p:cNvSpPr/>
          <p:nvPr/>
        </p:nvSpPr>
        <p:spPr bwMode="auto">
          <a:xfrm>
            <a:off x="3515706" y="2604267"/>
            <a:ext cx="2397806" cy="2038780"/>
          </a:xfrm>
          <a:prstGeom prst="rect">
            <a:avLst/>
          </a:prstGeom>
          <a:solidFill>
            <a:srgbClr val="00B050">
              <a:alpha val="40000"/>
            </a:srgb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
        <p:nvSpPr>
          <p:cNvPr id="276" name="Rechteck 275">
            <a:extLst>
              <a:ext uri="{FF2B5EF4-FFF2-40B4-BE49-F238E27FC236}">
                <a16:creationId xmlns:a16="http://schemas.microsoft.com/office/drawing/2014/main" id="{04A49EA5-CC49-421B-BC12-4D1B765618DC}"/>
              </a:ext>
            </a:extLst>
          </p:cNvPr>
          <p:cNvSpPr/>
          <p:nvPr/>
        </p:nvSpPr>
        <p:spPr bwMode="auto">
          <a:xfrm>
            <a:off x="6998500" y="2614356"/>
            <a:ext cx="669844" cy="2038780"/>
          </a:xfrm>
          <a:prstGeom prst="rect">
            <a:avLst/>
          </a:prstGeom>
          <a:solidFill>
            <a:srgbClr val="00B050">
              <a:alpha val="40000"/>
            </a:srgb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
        <p:nvSpPr>
          <p:cNvPr id="277" name="Rechteck 276">
            <a:extLst>
              <a:ext uri="{FF2B5EF4-FFF2-40B4-BE49-F238E27FC236}">
                <a16:creationId xmlns:a16="http://schemas.microsoft.com/office/drawing/2014/main" id="{FBE8E4AF-D3A8-4B8F-8021-33469967A947}"/>
              </a:ext>
            </a:extLst>
          </p:cNvPr>
          <p:cNvSpPr/>
          <p:nvPr/>
        </p:nvSpPr>
        <p:spPr bwMode="auto">
          <a:xfrm>
            <a:off x="3526676" y="4705997"/>
            <a:ext cx="2397806" cy="585121"/>
          </a:xfrm>
          <a:prstGeom prst="rect">
            <a:avLst/>
          </a:prstGeom>
          <a:solidFill>
            <a:schemeClr val="accent2">
              <a:alpha val="4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
        <p:nvSpPr>
          <p:cNvPr id="278" name="Rechteck 277">
            <a:extLst>
              <a:ext uri="{FF2B5EF4-FFF2-40B4-BE49-F238E27FC236}">
                <a16:creationId xmlns:a16="http://schemas.microsoft.com/office/drawing/2014/main" id="{B948ADF9-0137-411E-9F12-F9142DBD5C9D}"/>
              </a:ext>
            </a:extLst>
          </p:cNvPr>
          <p:cNvSpPr/>
          <p:nvPr/>
        </p:nvSpPr>
        <p:spPr bwMode="auto">
          <a:xfrm>
            <a:off x="7008990" y="4716826"/>
            <a:ext cx="669844" cy="585121"/>
          </a:xfrm>
          <a:prstGeom prst="rect">
            <a:avLst/>
          </a:prstGeom>
          <a:solidFill>
            <a:schemeClr val="accent2">
              <a:alpha val="4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Tree>
    <p:extLst>
      <p:ext uri="{BB962C8B-B14F-4D97-AF65-F5344CB8AC3E}">
        <p14:creationId xmlns:p14="http://schemas.microsoft.com/office/powerpoint/2010/main" val="2223838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2DD85-5801-4FAC-A2F5-28EFC059EF0B}"/>
              </a:ext>
            </a:extLst>
          </p:cNvPr>
          <p:cNvSpPr>
            <a:spLocks noGrp="1"/>
          </p:cNvSpPr>
          <p:nvPr>
            <p:ph type="title"/>
          </p:nvPr>
        </p:nvSpPr>
        <p:spPr/>
        <p:txBody>
          <a:bodyPr/>
          <a:lstStyle/>
          <a:p>
            <a:endParaRPr lang="de-DE" dirty="0"/>
          </a:p>
        </p:txBody>
      </p:sp>
      <p:pic>
        <p:nvPicPr>
          <p:cNvPr id="4" name="Grafik 3">
            <a:extLst>
              <a:ext uri="{FF2B5EF4-FFF2-40B4-BE49-F238E27FC236}">
                <a16:creationId xmlns:a16="http://schemas.microsoft.com/office/drawing/2014/main" id="{C72B9387-6B34-4A4C-99DB-A438AFFD5A97}"/>
              </a:ext>
            </a:extLst>
          </p:cNvPr>
          <p:cNvPicPr>
            <a:picLocks noChangeAspect="1"/>
          </p:cNvPicPr>
          <p:nvPr/>
        </p:nvPicPr>
        <p:blipFill rotWithShape="1">
          <a:blip r:embed="rId3"/>
          <a:srcRect l="781" t="12890" r="14064" b="15626"/>
          <a:stretch/>
        </p:blipFill>
        <p:spPr>
          <a:xfrm>
            <a:off x="-1099" y="972140"/>
            <a:ext cx="8893579" cy="4977140"/>
          </a:xfrm>
          <a:prstGeom prst="rect">
            <a:avLst/>
          </a:prstGeom>
        </p:spPr>
      </p:pic>
      <p:sp>
        <p:nvSpPr>
          <p:cNvPr id="5" name="Textfeld 4">
            <a:extLst>
              <a:ext uri="{FF2B5EF4-FFF2-40B4-BE49-F238E27FC236}">
                <a16:creationId xmlns:a16="http://schemas.microsoft.com/office/drawing/2014/main" id="{52EB17E6-20E3-47FA-BEB0-F3928A3B20E1}"/>
              </a:ext>
            </a:extLst>
          </p:cNvPr>
          <p:cNvSpPr txBox="1"/>
          <p:nvPr/>
        </p:nvSpPr>
        <p:spPr>
          <a:xfrm>
            <a:off x="1475656" y="6165304"/>
            <a:ext cx="6138848" cy="691600"/>
          </a:xfrm>
          <a:prstGeom prst="rect">
            <a:avLst/>
          </a:prstGeom>
          <a:noFill/>
        </p:spPr>
        <p:txBody>
          <a:bodyPr wrap="square">
            <a:spAutoFit/>
          </a:bodyPr>
          <a:lstStyle/>
          <a:p>
            <a:pPr marR="0" algn="r"/>
            <a:r>
              <a:rPr lang="de-DE" sz="1200" dirty="0" err="1">
                <a:solidFill>
                  <a:srgbClr val="00799B"/>
                </a:solidFill>
                <a:latin typeface="Calibri" panose="020F0502020204030204" pitchFamily="34" charset="0"/>
              </a:rPr>
              <a:t>Ohkuma</a:t>
            </a:r>
            <a:r>
              <a:rPr lang="de-DE" sz="1200" dirty="0">
                <a:solidFill>
                  <a:srgbClr val="00799B"/>
                </a:solidFill>
                <a:latin typeface="Calibri" panose="020F0502020204030204" pitchFamily="34" charset="0"/>
              </a:rPr>
              <a:t> T et al. : </a:t>
            </a:r>
            <a:r>
              <a:rPr lang="de-DE" sz="1200" b="1" dirty="0">
                <a:solidFill>
                  <a:srgbClr val="00799B"/>
                </a:solidFill>
                <a:latin typeface="Calibri" panose="020F0502020204030204" pitchFamily="34" charset="0"/>
              </a:rPr>
              <a:t>Short-Term </a:t>
            </a:r>
            <a:r>
              <a:rPr lang="de-DE" sz="1200" b="1" dirty="0" err="1">
                <a:solidFill>
                  <a:srgbClr val="00799B"/>
                </a:solidFill>
                <a:latin typeface="Calibri" panose="020F0502020204030204" pitchFamily="34" charset="0"/>
              </a:rPr>
              <a:t>Changes</a:t>
            </a:r>
            <a:r>
              <a:rPr lang="de-DE" sz="1200" b="1" dirty="0">
                <a:solidFill>
                  <a:srgbClr val="00799B"/>
                </a:solidFill>
                <a:latin typeface="Calibri" panose="020F0502020204030204" pitchFamily="34" charset="0"/>
              </a:rPr>
              <a:t> in Serum Potassium and </a:t>
            </a:r>
            <a:r>
              <a:rPr lang="de-DE" sz="1200" b="1" dirty="0" err="1">
                <a:solidFill>
                  <a:srgbClr val="00799B"/>
                </a:solidFill>
                <a:latin typeface="Calibri" panose="020F0502020204030204" pitchFamily="34" charset="0"/>
              </a:rPr>
              <a:t>the</a:t>
            </a:r>
            <a:r>
              <a:rPr lang="de-DE" sz="1200" b="1" dirty="0">
                <a:solidFill>
                  <a:srgbClr val="00799B"/>
                </a:solidFill>
                <a:latin typeface="Calibri" panose="020F0502020204030204" pitchFamily="34" charset="0"/>
              </a:rPr>
              <a:t> Risk of Subsequent </a:t>
            </a:r>
            <a:r>
              <a:rPr lang="de-DE" sz="1200" b="1" dirty="0" err="1">
                <a:solidFill>
                  <a:srgbClr val="00799B"/>
                </a:solidFill>
                <a:latin typeface="Calibri" panose="020F0502020204030204" pitchFamily="34" charset="0"/>
              </a:rPr>
              <a:t>Vascular</a:t>
            </a:r>
            <a:r>
              <a:rPr lang="de-DE" sz="1200" b="1" dirty="0">
                <a:solidFill>
                  <a:srgbClr val="00799B"/>
                </a:solidFill>
                <a:latin typeface="Calibri" panose="020F0502020204030204" pitchFamily="34" charset="0"/>
              </a:rPr>
              <a:t> Events and </a:t>
            </a:r>
            <a:r>
              <a:rPr lang="de-DE" sz="1200" b="1" dirty="0" err="1">
                <a:solidFill>
                  <a:srgbClr val="00799B"/>
                </a:solidFill>
                <a:latin typeface="Calibri" panose="020F0502020204030204" pitchFamily="34" charset="0"/>
              </a:rPr>
              <a:t>Mortality</a:t>
            </a:r>
            <a:r>
              <a:rPr lang="de-DE" sz="1200" b="1" dirty="0">
                <a:solidFill>
                  <a:srgbClr val="00799B"/>
                </a:solidFill>
                <a:latin typeface="Calibri" panose="020F0502020204030204" pitchFamily="34" charset="0"/>
              </a:rPr>
              <a:t>: </a:t>
            </a:r>
            <a:r>
              <a:rPr lang="de-DE" sz="1200" b="1" dirty="0" err="1">
                <a:solidFill>
                  <a:srgbClr val="00799B"/>
                </a:solidFill>
                <a:latin typeface="Calibri" panose="020F0502020204030204" pitchFamily="34" charset="0"/>
              </a:rPr>
              <a:t>Results</a:t>
            </a:r>
            <a:r>
              <a:rPr lang="de-DE" sz="1200" b="1" dirty="0">
                <a:solidFill>
                  <a:srgbClr val="00799B"/>
                </a:solidFill>
                <a:latin typeface="Calibri" panose="020F0502020204030204" pitchFamily="34" charset="0"/>
              </a:rPr>
              <a:t> </a:t>
            </a:r>
            <a:r>
              <a:rPr lang="de-DE" sz="1200" b="1" dirty="0" err="1">
                <a:solidFill>
                  <a:srgbClr val="00799B"/>
                </a:solidFill>
                <a:latin typeface="Calibri" panose="020F0502020204030204" pitchFamily="34" charset="0"/>
              </a:rPr>
              <a:t>from</a:t>
            </a:r>
            <a:r>
              <a:rPr lang="de-DE" sz="1200" b="1" dirty="0">
                <a:solidFill>
                  <a:srgbClr val="00799B"/>
                </a:solidFill>
                <a:latin typeface="Calibri" panose="020F0502020204030204" pitchFamily="34" charset="0"/>
              </a:rPr>
              <a:t> a </a:t>
            </a:r>
            <a:r>
              <a:rPr lang="de-DE" sz="1200" b="1" dirty="0" err="1">
                <a:solidFill>
                  <a:srgbClr val="00799B"/>
                </a:solidFill>
                <a:latin typeface="Calibri" panose="020F0502020204030204" pitchFamily="34" charset="0"/>
              </a:rPr>
              <a:t>Randomized</a:t>
            </a:r>
            <a:r>
              <a:rPr lang="de-DE" sz="1200" b="1" dirty="0">
                <a:solidFill>
                  <a:srgbClr val="00799B"/>
                </a:solidFill>
                <a:latin typeface="Calibri" panose="020F0502020204030204" pitchFamily="34" charset="0"/>
              </a:rPr>
              <a:t> </a:t>
            </a:r>
            <a:r>
              <a:rPr lang="de-DE" sz="1200" b="1" dirty="0" err="1">
                <a:solidFill>
                  <a:srgbClr val="00799B"/>
                </a:solidFill>
                <a:latin typeface="Calibri" panose="020F0502020204030204" pitchFamily="34" charset="0"/>
              </a:rPr>
              <a:t>Controlled</a:t>
            </a:r>
            <a:r>
              <a:rPr lang="de-DE" sz="1200" b="1" dirty="0">
                <a:solidFill>
                  <a:srgbClr val="00799B"/>
                </a:solidFill>
                <a:latin typeface="Calibri" panose="020F0502020204030204" pitchFamily="34" charset="0"/>
              </a:rPr>
              <a:t> Trial of ACE Inhibitors. </a:t>
            </a:r>
            <a:r>
              <a:rPr lang="de-DE" sz="1200" dirty="0" err="1">
                <a:solidFill>
                  <a:srgbClr val="00799B"/>
                </a:solidFill>
                <a:latin typeface="Calibri" panose="020F0502020204030204" pitchFamily="34" charset="0"/>
              </a:rPr>
              <a:t>Clin</a:t>
            </a:r>
            <a:r>
              <a:rPr lang="de-DE" sz="1200" dirty="0">
                <a:solidFill>
                  <a:srgbClr val="00799B"/>
                </a:solidFill>
                <a:latin typeface="Calibri" panose="020F0502020204030204" pitchFamily="34" charset="0"/>
              </a:rPr>
              <a:t> J Am </a:t>
            </a:r>
            <a:r>
              <a:rPr lang="de-DE" sz="1200" dirty="0" err="1">
                <a:solidFill>
                  <a:srgbClr val="00799B"/>
                </a:solidFill>
                <a:latin typeface="Calibri" panose="020F0502020204030204" pitchFamily="34" charset="0"/>
              </a:rPr>
              <a:t>Soc</a:t>
            </a:r>
            <a:r>
              <a:rPr lang="de-DE" sz="1200" dirty="0">
                <a:solidFill>
                  <a:srgbClr val="00799B"/>
                </a:solidFill>
                <a:latin typeface="Calibri" panose="020F0502020204030204" pitchFamily="34" charset="0"/>
              </a:rPr>
              <a:t> </a:t>
            </a:r>
            <a:r>
              <a:rPr lang="de-DE" sz="1200" dirty="0" err="1">
                <a:solidFill>
                  <a:srgbClr val="00799B"/>
                </a:solidFill>
                <a:latin typeface="Calibri" panose="020F0502020204030204" pitchFamily="34" charset="0"/>
              </a:rPr>
              <a:t>Nephrol</a:t>
            </a:r>
            <a:r>
              <a:rPr lang="de-DE" sz="1200" dirty="0">
                <a:solidFill>
                  <a:srgbClr val="00799B"/>
                </a:solidFill>
                <a:latin typeface="Calibri" panose="020F0502020204030204" pitchFamily="34" charset="0"/>
              </a:rPr>
              <a:t>. 2022;17(8):1139-49.</a:t>
            </a:r>
          </a:p>
        </p:txBody>
      </p:sp>
    </p:spTree>
    <p:extLst>
      <p:ext uri="{BB962C8B-B14F-4D97-AF65-F5344CB8AC3E}">
        <p14:creationId xmlns:p14="http://schemas.microsoft.com/office/powerpoint/2010/main" val="4512546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990D50E-9BC7-452E-B5B7-B420CFB17BEB}"/>
              </a:ext>
            </a:extLst>
          </p:cNvPr>
          <p:cNvSpPr/>
          <p:nvPr/>
        </p:nvSpPr>
        <p:spPr>
          <a:xfrm>
            <a:off x="6835085" y="2181958"/>
            <a:ext cx="2032021" cy="1113887"/>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54000" rIns="27000" bIns="54000" rtlCol="0" anchor="ctr"/>
          <a:lstStyle/>
          <a:p>
            <a:pPr algn="ctr" defTabSz="685800" fontAlgn="auto">
              <a:lnSpc>
                <a:spcPct val="100000"/>
              </a:lnSpc>
              <a:spcBef>
                <a:spcPts val="0"/>
              </a:spcBef>
              <a:spcAft>
                <a:spcPts val="0"/>
              </a:spcAft>
              <a:defRPr/>
            </a:pPr>
            <a:endParaRPr lang="de-DE" sz="1350" dirty="0">
              <a:solidFill>
                <a:srgbClr val="FFFFFF"/>
              </a:solidFill>
              <a:latin typeface="Arial"/>
            </a:endParaRPr>
          </a:p>
        </p:txBody>
      </p:sp>
      <p:pic>
        <p:nvPicPr>
          <p:cNvPr id="1026" name="Bild 2">
            <a:extLst>
              <a:ext uri="{FF2B5EF4-FFF2-40B4-BE49-F238E27FC236}">
                <a16:creationId xmlns:a16="http://schemas.microsoft.com/office/drawing/2014/main" id="{E219A3BD-5F2B-40BB-8076-72AD022D66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907386"/>
            <a:ext cx="3450188" cy="3652094"/>
          </a:xfrm>
          <a:prstGeom prst="rect">
            <a:avLst/>
          </a:prstGeom>
          <a:solidFill>
            <a:srgbClr val="FFFFFF"/>
          </a:solidFill>
          <a:ln w="9525">
            <a:solidFill>
              <a:schemeClr val="bg2"/>
            </a:solidFill>
            <a:miter lim="800000"/>
            <a:headEnd/>
            <a:tailEnd/>
          </a:ln>
        </p:spPr>
      </p:pic>
      <p:sp>
        <p:nvSpPr>
          <p:cNvPr id="5" name="Titel 4">
            <a:extLst>
              <a:ext uri="{FF2B5EF4-FFF2-40B4-BE49-F238E27FC236}">
                <a16:creationId xmlns:a16="http://schemas.microsoft.com/office/drawing/2014/main" id="{F51A896C-26C0-475E-A387-D7792746AB05}"/>
              </a:ext>
            </a:extLst>
          </p:cNvPr>
          <p:cNvSpPr>
            <a:spLocks noGrp="1"/>
          </p:cNvSpPr>
          <p:nvPr>
            <p:ph type="title"/>
          </p:nvPr>
        </p:nvSpPr>
        <p:spPr>
          <a:xfrm>
            <a:off x="792411" y="271501"/>
            <a:ext cx="7559178" cy="685800"/>
          </a:xfrm>
        </p:spPr>
        <p:txBody>
          <a:bodyPr/>
          <a:lstStyle/>
          <a:p>
            <a:r>
              <a:rPr lang="de-DE" dirty="0"/>
              <a:t> </a:t>
            </a:r>
          </a:p>
        </p:txBody>
      </p:sp>
      <p:sp>
        <p:nvSpPr>
          <p:cNvPr id="2" name="Foliennummernplatzhalter 1" hidden="1">
            <a:extLst>
              <a:ext uri="{FF2B5EF4-FFF2-40B4-BE49-F238E27FC236}">
                <a16:creationId xmlns:a16="http://schemas.microsoft.com/office/drawing/2014/main" id="{C96A0767-9686-49EA-AD35-9D804B4EE8CA}"/>
              </a:ext>
            </a:extLst>
          </p:cNvPr>
          <p:cNvSpPr>
            <a:spLocks noGrp="1"/>
          </p:cNvSpPr>
          <p:nvPr>
            <p:ph type="sldNum" sz="quarter" idx="4294967295"/>
          </p:nvPr>
        </p:nvSpPr>
        <p:spPr>
          <a:xfrm>
            <a:off x="6900863" y="6523038"/>
            <a:ext cx="2243137" cy="222250"/>
          </a:xfrm>
        </p:spPr>
        <p:txBody>
          <a:bodyPr/>
          <a:lstStyle/>
          <a:p>
            <a:pPr algn="r" defTabSz="685800" fontAlgn="auto">
              <a:lnSpc>
                <a:spcPct val="100000"/>
              </a:lnSpc>
              <a:spcBef>
                <a:spcPts val="0"/>
              </a:spcBef>
              <a:spcAft>
                <a:spcPts val="450"/>
              </a:spcAft>
              <a:defRPr/>
            </a:pPr>
            <a:fld id="{442AD375-037F-43D0-B059-5172DA06796A}" type="slidenum">
              <a:rPr lang="en-GB" sz="600" b="1">
                <a:solidFill>
                  <a:srgbClr val="636363"/>
                </a:solidFill>
                <a:latin typeface="Arial"/>
              </a:rPr>
              <a:pPr algn="r" defTabSz="685800" fontAlgn="auto">
                <a:lnSpc>
                  <a:spcPct val="100000"/>
                </a:lnSpc>
                <a:spcBef>
                  <a:spcPts val="0"/>
                </a:spcBef>
                <a:spcAft>
                  <a:spcPts val="450"/>
                </a:spcAft>
                <a:defRPr/>
              </a:pPr>
              <a:t>56</a:t>
            </a:fld>
            <a:endParaRPr lang="en-GB" sz="600" b="1">
              <a:solidFill>
                <a:srgbClr val="636363"/>
              </a:solidFill>
              <a:latin typeface="Arial"/>
            </a:endParaRPr>
          </a:p>
        </p:txBody>
      </p:sp>
      <p:sp>
        <p:nvSpPr>
          <p:cNvPr id="6" name="Textplatzhalter 5">
            <a:extLst>
              <a:ext uri="{FF2B5EF4-FFF2-40B4-BE49-F238E27FC236}">
                <a16:creationId xmlns:a16="http://schemas.microsoft.com/office/drawing/2014/main" id="{97130DC1-7C4B-40A2-86BE-C1CA160DA402}"/>
              </a:ext>
            </a:extLst>
          </p:cNvPr>
          <p:cNvSpPr>
            <a:spLocks noGrp="1"/>
          </p:cNvSpPr>
          <p:nvPr>
            <p:ph type="body" sz="quarter" idx="4294967295"/>
          </p:nvPr>
        </p:nvSpPr>
        <p:spPr>
          <a:xfrm>
            <a:off x="0" y="5694363"/>
            <a:ext cx="8486775" cy="233362"/>
          </a:xfrm>
        </p:spPr>
        <p:txBody>
          <a:bodyPr/>
          <a:lstStyle/>
          <a:p>
            <a:pPr defTabSz="685800" fontAlgn="auto">
              <a:spcAft>
                <a:spcPts val="450"/>
              </a:spcAft>
              <a:defRPr/>
            </a:pPr>
            <a:r>
              <a:rPr lang="de-DE" sz="675" dirty="0">
                <a:ea typeface="SimSun" panose="02010600030101010101" pitchFamily="2" charset="-122"/>
              </a:rPr>
              <a:t>Lott C, et al. </a:t>
            </a:r>
            <a:r>
              <a:rPr lang="de-DE" sz="675" dirty="0" err="1">
                <a:ea typeface="SimSun" panose="02010600030101010101" pitchFamily="2" charset="-122"/>
              </a:rPr>
              <a:t>Resuscitation</a:t>
            </a:r>
            <a:r>
              <a:rPr lang="de-DE" sz="675" dirty="0">
                <a:ea typeface="SimSun" panose="02010600030101010101" pitchFamily="2" charset="-122"/>
              </a:rPr>
              <a:t>. 2021;161:152-219</a:t>
            </a:r>
            <a:endParaRPr lang="de-DE" sz="675" dirty="0">
              <a:solidFill>
                <a:prstClr val="black">
                  <a:lumMod val="65000"/>
                  <a:lumOff val="35000"/>
                </a:prstClr>
              </a:solidFill>
            </a:endParaRPr>
          </a:p>
        </p:txBody>
      </p:sp>
      <p:sp>
        <p:nvSpPr>
          <p:cNvPr id="3" name="Rechteck 2">
            <a:extLst>
              <a:ext uri="{FF2B5EF4-FFF2-40B4-BE49-F238E27FC236}">
                <a16:creationId xmlns:a16="http://schemas.microsoft.com/office/drawing/2014/main" id="{8679FE89-BDF6-4758-8A05-DC7D3637D3C5}"/>
              </a:ext>
            </a:extLst>
          </p:cNvPr>
          <p:cNvSpPr/>
          <p:nvPr/>
        </p:nvSpPr>
        <p:spPr>
          <a:xfrm>
            <a:off x="1588477" y="4215912"/>
            <a:ext cx="5483134" cy="773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prstClr val="white"/>
              </a:solidFill>
              <a:latin typeface="Arial"/>
            </a:endParaRPr>
          </a:p>
        </p:txBody>
      </p:sp>
      <p:sp>
        <p:nvSpPr>
          <p:cNvPr id="10" name="Rechteck 9">
            <a:extLst>
              <a:ext uri="{FF2B5EF4-FFF2-40B4-BE49-F238E27FC236}">
                <a16:creationId xmlns:a16="http://schemas.microsoft.com/office/drawing/2014/main" id="{4FF1EC7C-CED7-445B-B855-00F42E59FE79}"/>
              </a:ext>
            </a:extLst>
          </p:cNvPr>
          <p:cNvSpPr/>
          <p:nvPr/>
        </p:nvSpPr>
        <p:spPr>
          <a:xfrm>
            <a:off x="4176767" y="3830341"/>
            <a:ext cx="2060331" cy="1887416"/>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350" dirty="0">
                <a:solidFill>
                  <a:prstClr val="white"/>
                </a:solidFill>
                <a:latin typeface="Arial"/>
              </a:rPr>
              <a:t>Sodium </a:t>
            </a:r>
            <a:r>
              <a:rPr lang="de-DE" sz="1350" dirty="0" err="1">
                <a:solidFill>
                  <a:prstClr val="white"/>
                </a:solidFill>
                <a:latin typeface="Arial"/>
              </a:rPr>
              <a:t>zirconium</a:t>
            </a:r>
            <a:r>
              <a:rPr lang="de-DE" sz="1350" dirty="0">
                <a:solidFill>
                  <a:prstClr val="white"/>
                </a:solidFill>
                <a:latin typeface="Arial"/>
              </a:rPr>
              <a:t> c</a:t>
            </a:r>
            <a:r>
              <a:rPr lang="de-DE" sz="1350" dirty="0" err="1">
                <a:solidFill>
                  <a:prstClr val="white"/>
                </a:solidFill>
                <a:latin typeface="Arial"/>
              </a:rPr>
              <a:t>yclosilicate</a:t>
            </a:r>
            <a:r>
              <a:rPr lang="de-DE" sz="1350" dirty="0">
                <a:solidFill>
                  <a:prstClr val="white"/>
                </a:solidFill>
                <a:latin typeface="Arial"/>
              </a:rPr>
              <a:t> 10g x3/</a:t>
            </a:r>
            <a:r>
              <a:rPr lang="de-DE" sz="1350" dirty="0" err="1">
                <a:solidFill>
                  <a:prstClr val="white"/>
                </a:solidFill>
                <a:latin typeface="Arial"/>
              </a:rPr>
              <a:t>day</a:t>
            </a:r>
            <a:r>
              <a:rPr lang="de-DE" sz="1350" dirty="0">
                <a:solidFill>
                  <a:prstClr val="white"/>
                </a:solidFill>
                <a:latin typeface="Arial"/>
              </a:rPr>
              <a:t> oral </a:t>
            </a:r>
            <a:r>
              <a:rPr lang="de-DE" sz="1350" dirty="0" err="1">
                <a:solidFill>
                  <a:prstClr val="white"/>
                </a:solidFill>
                <a:latin typeface="Arial"/>
              </a:rPr>
              <a:t>for</a:t>
            </a:r>
            <a:r>
              <a:rPr lang="de-DE" sz="1350" dirty="0">
                <a:solidFill>
                  <a:prstClr val="white"/>
                </a:solidFill>
                <a:latin typeface="Arial"/>
              </a:rPr>
              <a:t> 72 </a:t>
            </a:r>
            <a:r>
              <a:rPr lang="de-DE" sz="1350" dirty="0" err="1">
                <a:solidFill>
                  <a:prstClr val="white"/>
                </a:solidFill>
                <a:latin typeface="Arial"/>
              </a:rPr>
              <a:t>hrs</a:t>
            </a:r>
            <a:r>
              <a:rPr lang="de-DE" sz="1350" dirty="0">
                <a:solidFill>
                  <a:prstClr val="white"/>
                </a:solidFill>
                <a:latin typeface="Arial"/>
              </a:rPr>
              <a:t> OR </a:t>
            </a:r>
          </a:p>
          <a:p>
            <a:pPr algn="ctr" defTabSz="685800" fontAlgn="auto">
              <a:lnSpc>
                <a:spcPct val="100000"/>
              </a:lnSpc>
              <a:spcBef>
                <a:spcPts val="0"/>
              </a:spcBef>
              <a:spcAft>
                <a:spcPts val="0"/>
              </a:spcAft>
              <a:defRPr/>
            </a:pPr>
            <a:r>
              <a:rPr lang="de-DE" sz="1350" b="1" dirty="0">
                <a:solidFill>
                  <a:prstClr val="white"/>
                </a:solidFill>
                <a:latin typeface="Arial"/>
              </a:rPr>
              <a:t>Patiromer</a:t>
            </a:r>
          </a:p>
          <a:p>
            <a:pPr algn="ctr" defTabSz="685800" fontAlgn="auto">
              <a:lnSpc>
                <a:spcPct val="100000"/>
              </a:lnSpc>
              <a:spcBef>
                <a:spcPts val="0"/>
              </a:spcBef>
              <a:spcAft>
                <a:spcPts val="0"/>
              </a:spcAft>
              <a:defRPr/>
            </a:pPr>
            <a:r>
              <a:rPr lang="de-DE" sz="1350" dirty="0">
                <a:solidFill>
                  <a:prstClr val="white"/>
                </a:solidFill>
                <a:latin typeface="Arial"/>
              </a:rPr>
              <a:t>8.4 g/</a:t>
            </a:r>
            <a:r>
              <a:rPr lang="de-DE" sz="1350" dirty="0" err="1">
                <a:solidFill>
                  <a:prstClr val="white"/>
                </a:solidFill>
                <a:latin typeface="Arial"/>
              </a:rPr>
              <a:t>day</a:t>
            </a:r>
            <a:r>
              <a:rPr lang="de-DE" sz="1350" dirty="0">
                <a:solidFill>
                  <a:prstClr val="white"/>
                </a:solidFill>
                <a:latin typeface="Arial"/>
              </a:rPr>
              <a:t> oral OR</a:t>
            </a:r>
          </a:p>
          <a:p>
            <a:pPr algn="ctr" defTabSz="685800" fontAlgn="auto">
              <a:lnSpc>
                <a:spcPct val="100000"/>
              </a:lnSpc>
              <a:spcBef>
                <a:spcPts val="0"/>
              </a:spcBef>
              <a:spcAft>
                <a:spcPts val="0"/>
              </a:spcAft>
              <a:defRPr/>
            </a:pPr>
            <a:r>
              <a:rPr lang="de-DE" sz="1350" dirty="0">
                <a:solidFill>
                  <a:prstClr val="white"/>
                </a:solidFill>
                <a:latin typeface="Arial"/>
              </a:rPr>
              <a:t>Calcium </a:t>
            </a:r>
            <a:r>
              <a:rPr lang="de-DE" sz="1350" dirty="0" err="1">
                <a:solidFill>
                  <a:prstClr val="white"/>
                </a:solidFill>
                <a:latin typeface="Arial"/>
              </a:rPr>
              <a:t>resonium</a:t>
            </a:r>
            <a:endParaRPr lang="de-DE" sz="1350" dirty="0">
              <a:solidFill>
                <a:prstClr val="white"/>
              </a:solidFill>
              <a:latin typeface="Arial"/>
            </a:endParaRPr>
          </a:p>
          <a:p>
            <a:pPr algn="ctr" defTabSz="685800" fontAlgn="auto">
              <a:lnSpc>
                <a:spcPct val="100000"/>
              </a:lnSpc>
              <a:spcBef>
                <a:spcPts val="0"/>
              </a:spcBef>
              <a:spcAft>
                <a:spcPts val="0"/>
              </a:spcAft>
              <a:defRPr/>
            </a:pPr>
            <a:r>
              <a:rPr lang="de-DE" sz="1350" dirty="0">
                <a:solidFill>
                  <a:prstClr val="white"/>
                </a:solidFill>
                <a:latin typeface="Arial"/>
              </a:rPr>
              <a:t>15 gx3/</a:t>
            </a:r>
            <a:r>
              <a:rPr lang="de-DE" sz="1350" dirty="0" err="1">
                <a:solidFill>
                  <a:prstClr val="white"/>
                </a:solidFill>
                <a:latin typeface="Arial"/>
              </a:rPr>
              <a:t>day</a:t>
            </a:r>
            <a:r>
              <a:rPr lang="de-DE" sz="1350" dirty="0">
                <a:solidFill>
                  <a:prstClr val="white"/>
                </a:solidFill>
                <a:latin typeface="Arial"/>
              </a:rPr>
              <a:t> oral</a:t>
            </a:r>
          </a:p>
        </p:txBody>
      </p:sp>
      <p:sp>
        <p:nvSpPr>
          <p:cNvPr id="11" name="Rechteck 10">
            <a:extLst>
              <a:ext uri="{FF2B5EF4-FFF2-40B4-BE49-F238E27FC236}">
                <a16:creationId xmlns:a16="http://schemas.microsoft.com/office/drawing/2014/main" id="{A4BDCAA4-9C78-4B33-B44D-FB9822E0A47A}"/>
              </a:ext>
            </a:extLst>
          </p:cNvPr>
          <p:cNvSpPr/>
          <p:nvPr/>
        </p:nvSpPr>
        <p:spPr>
          <a:xfrm>
            <a:off x="6809527" y="3830341"/>
            <a:ext cx="2057579" cy="1887415"/>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350" dirty="0">
                <a:solidFill>
                  <a:prstClr val="white"/>
                </a:solidFill>
                <a:latin typeface="Arial"/>
              </a:rPr>
              <a:t>Sodium </a:t>
            </a:r>
            <a:r>
              <a:rPr lang="de-DE" sz="1350" dirty="0" err="1">
                <a:solidFill>
                  <a:prstClr val="white"/>
                </a:solidFill>
                <a:latin typeface="Arial"/>
              </a:rPr>
              <a:t>zirconium</a:t>
            </a:r>
            <a:r>
              <a:rPr lang="de-DE" sz="1350" dirty="0">
                <a:solidFill>
                  <a:prstClr val="white"/>
                </a:solidFill>
                <a:latin typeface="Arial"/>
              </a:rPr>
              <a:t> cyclosilicate 10g x3/</a:t>
            </a:r>
            <a:r>
              <a:rPr lang="de-DE" sz="1350" dirty="0" err="1">
                <a:solidFill>
                  <a:prstClr val="white"/>
                </a:solidFill>
                <a:latin typeface="Arial"/>
              </a:rPr>
              <a:t>day</a:t>
            </a:r>
            <a:r>
              <a:rPr lang="de-DE" sz="1350" dirty="0">
                <a:solidFill>
                  <a:prstClr val="white"/>
                </a:solidFill>
                <a:latin typeface="Arial"/>
              </a:rPr>
              <a:t> oral </a:t>
            </a:r>
            <a:r>
              <a:rPr lang="de-DE" sz="1350" dirty="0" err="1">
                <a:solidFill>
                  <a:prstClr val="white"/>
                </a:solidFill>
                <a:latin typeface="Arial"/>
              </a:rPr>
              <a:t>for</a:t>
            </a:r>
            <a:r>
              <a:rPr lang="de-DE" sz="1350" dirty="0">
                <a:solidFill>
                  <a:prstClr val="white"/>
                </a:solidFill>
                <a:latin typeface="Arial"/>
              </a:rPr>
              <a:t> 72 </a:t>
            </a:r>
            <a:r>
              <a:rPr lang="de-DE" sz="1350" dirty="0" err="1">
                <a:solidFill>
                  <a:prstClr val="white"/>
                </a:solidFill>
                <a:latin typeface="Arial"/>
              </a:rPr>
              <a:t>hrs</a:t>
            </a:r>
            <a:r>
              <a:rPr lang="de-DE" sz="1350" dirty="0">
                <a:solidFill>
                  <a:prstClr val="white"/>
                </a:solidFill>
                <a:latin typeface="Arial"/>
              </a:rPr>
              <a:t> OR </a:t>
            </a:r>
          </a:p>
          <a:p>
            <a:pPr algn="ctr" defTabSz="685800" fontAlgn="auto">
              <a:lnSpc>
                <a:spcPct val="100000"/>
              </a:lnSpc>
              <a:spcBef>
                <a:spcPts val="0"/>
              </a:spcBef>
              <a:spcAft>
                <a:spcPts val="0"/>
              </a:spcAft>
              <a:defRPr/>
            </a:pPr>
            <a:r>
              <a:rPr lang="de-DE" sz="1350" b="1" dirty="0">
                <a:solidFill>
                  <a:prstClr val="white"/>
                </a:solidFill>
                <a:latin typeface="Arial"/>
              </a:rPr>
              <a:t>Patiromer</a:t>
            </a:r>
          </a:p>
          <a:p>
            <a:pPr algn="ctr" defTabSz="685800" fontAlgn="auto">
              <a:lnSpc>
                <a:spcPct val="100000"/>
              </a:lnSpc>
              <a:spcBef>
                <a:spcPts val="0"/>
              </a:spcBef>
              <a:spcAft>
                <a:spcPts val="0"/>
              </a:spcAft>
              <a:defRPr/>
            </a:pPr>
            <a:r>
              <a:rPr lang="de-DE" sz="1350" dirty="0">
                <a:solidFill>
                  <a:prstClr val="white"/>
                </a:solidFill>
                <a:latin typeface="Arial"/>
              </a:rPr>
              <a:t>8.4 g/</a:t>
            </a:r>
            <a:r>
              <a:rPr lang="de-DE" sz="1350" dirty="0" err="1">
                <a:solidFill>
                  <a:prstClr val="white"/>
                </a:solidFill>
                <a:latin typeface="Arial"/>
              </a:rPr>
              <a:t>day</a:t>
            </a:r>
            <a:r>
              <a:rPr lang="de-DE" sz="1350" dirty="0">
                <a:solidFill>
                  <a:prstClr val="white"/>
                </a:solidFill>
                <a:latin typeface="Arial"/>
              </a:rPr>
              <a:t> oral </a:t>
            </a:r>
          </a:p>
        </p:txBody>
      </p:sp>
      <p:pic>
        <p:nvPicPr>
          <p:cNvPr id="13" name="Grafik 12" descr="Lupe mit einfarbiger Füllung">
            <a:extLst>
              <a:ext uri="{FF2B5EF4-FFF2-40B4-BE49-F238E27FC236}">
                <a16:creationId xmlns:a16="http://schemas.microsoft.com/office/drawing/2014/main" id="{13D9A14F-36CC-44F8-A5CB-07B9B51CFD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4897" y="2499756"/>
            <a:ext cx="882097" cy="898757"/>
          </a:xfrm>
          <a:prstGeom prst="rect">
            <a:avLst/>
          </a:prstGeom>
        </p:spPr>
      </p:pic>
      <p:sp>
        <p:nvSpPr>
          <p:cNvPr id="14" name="Textfeld 13">
            <a:extLst>
              <a:ext uri="{FF2B5EF4-FFF2-40B4-BE49-F238E27FC236}">
                <a16:creationId xmlns:a16="http://schemas.microsoft.com/office/drawing/2014/main" id="{D4FB102D-53C5-403F-A4E3-E3ECFB36F544}"/>
              </a:ext>
            </a:extLst>
          </p:cNvPr>
          <p:cNvSpPr txBox="1"/>
          <p:nvPr/>
        </p:nvSpPr>
        <p:spPr>
          <a:xfrm>
            <a:off x="609867" y="1085385"/>
            <a:ext cx="8644289" cy="553998"/>
          </a:xfrm>
          <a:prstGeom prst="rect">
            <a:avLst/>
          </a:prstGeom>
          <a:noFill/>
        </p:spPr>
        <p:txBody>
          <a:bodyPr wrap="none" lIns="0" tIns="0" rIns="0" bIns="0" rtlCol="0">
            <a:spAutoFit/>
          </a:bodyPr>
          <a:lstStyle/>
          <a:p>
            <a:pPr defTabSz="685800" fontAlgn="auto">
              <a:lnSpc>
                <a:spcPct val="100000"/>
              </a:lnSpc>
              <a:spcBef>
                <a:spcPts val="0"/>
              </a:spcBef>
              <a:spcAft>
                <a:spcPts val="0"/>
              </a:spcAft>
              <a:defRPr/>
            </a:pPr>
            <a:r>
              <a:rPr lang="de-DE" cap="all" dirty="0">
                <a:solidFill>
                  <a:prstClr val="black"/>
                </a:solidFill>
                <a:latin typeface="Arial Black"/>
              </a:rPr>
              <a:t>Update der Europäischen Notfall-Leitlinie 2021 empfiehlt </a:t>
            </a:r>
          </a:p>
          <a:p>
            <a:pPr defTabSz="685800" fontAlgn="auto">
              <a:lnSpc>
                <a:spcPct val="100000"/>
              </a:lnSpc>
              <a:spcBef>
                <a:spcPts val="0"/>
              </a:spcBef>
              <a:spcAft>
                <a:spcPts val="0"/>
              </a:spcAft>
              <a:defRPr/>
            </a:pPr>
            <a:r>
              <a:rPr lang="de-DE" cap="all" dirty="0">
                <a:solidFill>
                  <a:prstClr val="black"/>
                </a:solidFill>
                <a:latin typeface="Arial Black"/>
              </a:rPr>
              <a:t>Kaliumbinder, um Kalium aus dem Körper zu entfernen</a:t>
            </a:r>
          </a:p>
        </p:txBody>
      </p:sp>
      <p:sp>
        <p:nvSpPr>
          <p:cNvPr id="15" name="Rechteck 14">
            <a:extLst>
              <a:ext uri="{FF2B5EF4-FFF2-40B4-BE49-F238E27FC236}">
                <a16:creationId xmlns:a16="http://schemas.microsoft.com/office/drawing/2014/main" id="{D8F35598-76D0-4859-956B-900082989900}"/>
              </a:ext>
            </a:extLst>
          </p:cNvPr>
          <p:cNvSpPr/>
          <p:nvPr/>
        </p:nvSpPr>
        <p:spPr>
          <a:xfrm>
            <a:off x="4176767" y="2181958"/>
            <a:ext cx="2060330" cy="1113887"/>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350" dirty="0">
                <a:solidFill>
                  <a:prstClr val="white"/>
                </a:solidFill>
                <a:latin typeface="Arial"/>
              </a:rPr>
              <a:t>Moderate</a:t>
            </a:r>
          </a:p>
          <a:p>
            <a:pPr algn="ctr" defTabSz="685800" fontAlgn="auto">
              <a:lnSpc>
                <a:spcPct val="100000"/>
              </a:lnSpc>
              <a:spcBef>
                <a:spcPts val="0"/>
              </a:spcBef>
              <a:spcAft>
                <a:spcPts val="0"/>
              </a:spcAft>
              <a:defRPr/>
            </a:pPr>
            <a:r>
              <a:rPr lang="de-DE" sz="1350" dirty="0">
                <a:solidFill>
                  <a:prstClr val="white"/>
                </a:solidFill>
                <a:latin typeface="Arial"/>
              </a:rPr>
              <a:t>K</a:t>
            </a:r>
            <a:r>
              <a:rPr lang="de-DE" sz="1350" baseline="30000" dirty="0">
                <a:solidFill>
                  <a:prstClr val="white"/>
                </a:solidFill>
                <a:latin typeface="Arial"/>
              </a:rPr>
              <a:t>+</a:t>
            </a:r>
            <a:r>
              <a:rPr lang="de-DE" sz="1350" dirty="0">
                <a:solidFill>
                  <a:prstClr val="white"/>
                </a:solidFill>
                <a:latin typeface="Arial"/>
              </a:rPr>
              <a:t> 6,0 - 6,4 mmol/l</a:t>
            </a:r>
          </a:p>
          <a:p>
            <a:pPr algn="ctr" defTabSz="685800" fontAlgn="auto">
              <a:lnSpc>
                <a:spcPct val="100000"/>
              </a:lnSpc>
              <a:spcBef>
                <a:spcPts val="0"/>
              </a:spcBef>
              <a:spcAft>
                <a:spcPts val="0"/>
              </a:spcAft>
              <a:defRPr/>
            </a:pPr>
            <a:r>
              <a:rPr lang="de-DE" sz="1050" dirty="0">
                <a:solidFill>
                  <a:prstClr val="white"/>
                </a:solidFill>
                <a:latin typeface="Arial"/>
              </a:rPr>
              <a:t>Treatment </a:t>
            </a:r>
            <a:r>
              <a:rPr lang="de-DE" sz="1050" dirty="0" err="1">
                <a:solidFill>
                  <a:prstClr val="white"/>
                </a:solidFill>
                <a:latin typeface="Arial"/>
              </a:rPr>
              <a:t>guided</a:t>
            </a:r>
            <a:r>
              <a:rPr lang="de-DE" sz="1050" dirty="0">
                <a:solidFill>
                  <a:prstClr val="white"/>
                </a:solidFill>
                <a:latin typeface="Arial"/>
              </a:rPr>
              <a:t> </a:t>
            </a:r>
            <a:r>
              <a:rPr lang="de-DE" sz="1050" dirty="0" err="1">
                <a:solidFill>
                  <a:prstClr val="white"/>
                </a:solidFill>
                <a:latin typeface="Arial"/>
              </a:rPr>
              <a:t>by</a:t>
            </a:r>
            <a:r>
              <a:rPr lang="de-DE" sz="1050" dirty="0">
                <a:solidFill>
                  <a:prstClr val="white"/>
                </a:solidFill>
                <a:latin typeface="Arial"/>
              </a:rPr>
              <a:t> </a:t>
            </a:r>
            <a:r>
              <a:rPr lang="de-DE" sz="1050" dirty="0" err="1">
                <a:solidFill>
                  <a:prstClr val="white"/>
                </a:solidFill>
                <a:latin typeface="Arial"/>
              </a:rPr>
              <a:t>clinical</a:t>
            </a:r>
            <a:r>
              <a:rPr lang="de-DE" sz="1050" dirty="0">
                <a:solidFill>
                  <a:prstClr val="white"/>
                </a:solidFill>
                <a:latin typeface="Arial"/>
              </a:rPr>
              <a:t> </a:t>
            </a:r>
            <a:r>
              <a:rPr lang="de-DE" sz="1050" dirty="0" err="1">
                <a:solidFill>
                  <a:prstClr val="white"/>
                </a:solidFill>
                <a:latin typeface="Arial"/>
              </a:rPr>
              <a:t>condition</a:t>
            </a:r>
            <a:r>
              <a:rPr lang="de-DE" sz="1050" dirty="0">
                <a:solidFill>
                  <a:prstClr val="white"/>
                </a:solidFill>
                <a:latin typeface="Arial"/>
              </a:rPr>
              <a:t>, ECG and rate </a:t>
            </a:r>
            <a:r>
              <a:rPr lang="de-DE" sz="1050" dirty="0" err="1">
                <a:solidFill>
                  <a:prstClr val="white"/>
                </a:solidFill>
                <a:latin typeface="Arial"/>
              </a:rPr>
              <a:t>of</a:t>
            </a:r>
            <a:r>
              <a:rPr lang="de-DE" sz="1050" dirty="0">
                <a:solidFill>
                  <a:prstClr val="white"/>
                </a:solidFill>
                <a:latin typeface="Arial"/>
              </a:rPr>
              <a:t> </a:t>
            </a:r>
            <a:r>
              <a:rPr lang="de-DE" sz="1050" dirty="0" err="1">
                <a:solidFill>
                  <a:prstClr val="white"/>
                </a:solidFill>
                <a:latin typeface="Arial"/>
              </a:rPr>
              <a:t>rise</a:t>
            </a:r>
            <a:endParaRPr lang="de-DE" sz="1050" dirty="0">
              <a:solidFill>
                <a:prstClr val="white"/>
              </a:solidFill>
              <a:latin typeface="Arial"/>
            </a:endParaRPr>
          </a:p>
        </p:txBody>
      </p:sp>
      <p:sp>
        <p:nvSpPr>
          <p:cNvPr id="17" name="Textfeld 16">
            <a:extLst>
              <a:ext uri="{FF2B5EF4-FFF2-40B4-BE49-F238E27FC236}">
                <a16:creationId xmlns:a16="http://schemas.microsoft.com/office/drawing/2014/main" id="{45200B46-F3CF-4AC1-AD4D-EB33F8B1C606}"/>
              </a:ext>
            </a:extLst>
          </p:cNvPr>
          <p:cNvSpPr txBox="1"/>
          <p:nvPr/>
        </p:nvSpPr>
        <p:spPr>
          <a:xfrm>
            <a:off x="7175475" y="2367394"/>
            <a:ext cx="1325684" cy="738664"/>
          </a:xfrm>
          <a:prstGeom prst="rect">
            <a:avLst/>
          </a:prstGeom>
          <a:noFill/>
        </p:spPr>
        <p:txBody>
          <a:bodyPr wrap="none" lIns="0" tIns="0" rIns="0" bIns="0" rtlCol="0">
            <a:spAutoFit/>
          </a:bodyPr>
          <a:lstStyle/>
          <a:p>
            <a:pPr algn="ctr" defTabSz="685800" fontAlgn="auto">
              <a:lnSpc>
                <a:spcPct val="100000"/>
              </a:lnSpc>
              <a:spcBef>
                <a:spcPts val="0"/>
              </a:spcBef>
              <a:spcAft>
                <a:spcPts val="0"/>
              </a:spcAft>
              <a:defRPr/>
            </a:pPr>
            <a:r>
              <a:rPr lang="de-DE" sz="1350" dirty="0" err="1">
                <a:solidFill>
                  <a:srgbClr val="FFFFFF"/>
                </a:solidFill>
                <a:latin typeface="Arial"/>
              </a:rPr>
              <a:t>Severe</a:t>
            </a:r>
            <a:r>
              <a:rPr lang="de-DE" sz="1350" dirty="0">
                <a:solidFill>
                  <a:srgbClr val="FFFFFF"/>
                </a:solidFill>
                <a:latin typeface="Arial"/>
              </a:rPr>
              <a:t> </a:t>
            </a:r>
          </a:p>
          <a:p>
            <a:pPr algn="ctr" defTabSz="685800" fontAlgn="auto">
              <a:lnSpc>
                <a:spcPct val="100000"/>
              </a:lnSpc>
              <a:spcBef>
                <a:spcPts val="0"/>
              </a:spcBef>
              <a:spcAft>
                <a:spcPts val="0"/>
              </a:spcAft>
              <a:defRPr/>
            </a:pPr>
            <a:r>
              <a:rPr lang="de-DE" sz="1350" dirty="0">
                <a:solidFill>
                  <a:srgbClr val="FFFFFF"/>
                </a:solidFill>
                <a:latin typeface="Arial"/>
              </a:rPr>
              <a:t>K</a:t>
            </a:r>
            <a:r>
              <a:rPr lang="de-DE" sz="1350" baseline="30000" dirty="0">
                <a:solidFill>
                  <a:srgbClr val="FFFFFF"/>
                </a:solidFill>
                <a:latin typeface="Arial"/>
              </a:rPr>
              <a:t>+ </a:t>
            </a:r>
            <a:r>
              <a:rPr lang="de-DE" sz="1350" dirty="0">
                <a:solidFill>
                  <a:srgbClr val="FFFFFF"/>
                </a:solidFill>
                <a:latin typeface="Arial"/>
              </a:rPr>
              <a:t>&gt; 6,5 mmol/l</a:t>
            </a:r>
          </a:p>
          <a:p>
            <a:pPr algn="ctr" defTabSz="685800" fontAlgn="auto">
              <a:lnSpc>
                <a:spcPct val="100000"/>
              </a:lnSpc>
              <a:spcBef>
                <a:spcPts val="0"/>
              </a:spcBef>
              <a:spcAft>
                <a:spcPts val="0"/>
              </a:spcAft>
              <a:defRPr/>
            </a:pPr>
            <a:r>
              <a:rPr lang="de-DE" sz="1050" dirty="0">
                <a:solidFill>
                  <a:srgbClr val="FFFFFF"/>
                </a:solidFill>
                <a:latin typeface="Arial"/>
              </a:rPr>
              <a:t>Emergency </a:t>
            </a:r>
            <a:r>
              <a:rPr lang="de-DE" sz="1050" dirty="0" err="1">
                <a:solidFill>
                  <a:srgbClr val="FFFFFF"/>
                </a:solidFill>
                <a:latin typeface="Arial"/>
              </a:rPr>
              <a:t>treatment</a:t>
            </a:r>
            <a:r>
              <a:rPr lang="de-DE" sz="1050" dirty="0">
                <a:solidFill>
                  <a:srgbClr val="FFFFFF"/>
                </a:solidFill>
                <a:latin typeface="Arial"/>
              </a:rPr>
              <a:t> </a:t>
            </a:r>
          </a:p>
          <a:p>
            <a:pPr algn="ctr" defTabSz="685800" fontAlgn="auto">
              <a:lnSpc>
                <a:spcPct val="100000"/>
              </a:lnSpc>
              <a:spcBef>
                <a:spcPts val="0"/>
              </a:spcBef>
              <a:spcAft>
                <a:spcPts val="0"/>
              </a:spcAft>
              <a:defRPr/>
            </a:pPr>
            <a:r>
              <a:rPr lang="de-DE" sz="1050" dirty="0" err="1">
                <a:solidFill>
                  <a:srgbClr val="FFFFFF"/>
                </a:solidFill>
                <a:latin typeface="Arial"/>
              </a:rPr>
              <a:t>indicated</a:t>
            </a:r>
            <a:endParaRPr lang="de-DE" sz="1050" dirty="0">
              <a:solidFill>
                <a:srgbClr val="FFFFFF"/>
              </a:solidFill>
              <a:latin typeface="Arial"/>
            </a:endParaRPr>
          </a:p>
        </p:txBody>
      </p:sp>
      <p:pic>
        <p:nvPicPr>
          <p:cNvPr id="18" name="Grafik 17">
            <a:extLst>
              <a:ext uri="{FF2B5EF4-FFF2-40B4-BE49-F238E27FC236}">
                <a16:creationId xmlns:a16="http://schemas.microsoft.com/office/drawing/2014/main" id="{068EB746-665A-493E-B481-FA83ED0E84D2}"/>
              </a:ext>
            </a:extLst>
          </p:cNvPr>
          <p:cNvPicPr>
            <a:picLocks noChangeAspect="1"/>
          </p:cNvPicPr>
          <p:nvPr/>
        </p:nvPicPr>
        <p:blipFill>
          <a:blip r:embed="rId5"/>
          <a:stretch>
            <a:fillRect/>
          </a:stretch>
        </p:blipFill>
        <p:spPr>
          <a:xfrm>
            <a:off x="3384897" y="4436110"/>
            <a:ext cx="882097" cy="882097"/>
          </a:xfrm>
          <a:prstGeom prst="rect">
            <a:avLst/>
          </a:prstGeom>
        </p:spPr>
      </p:pic>
    </p:spTree>
    <p:extLst>
      <p:ext uri="{BB962C8B-B14F-4D97-AF65-F5344CB8AC3E}">
        <p14:creationId xmlns:p14="http://schemas.microsoft.com/office/powerpoint/2010/main" val="314676126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8EF98BE-0C9E-C99D-302F-C28D4A933622}"/>
              </a:ext>
            </a:extLst>
          </p:cNvPr>
          <p:cNvPicPr>
            <a:picLocks noGrp="1" noChangeAspect="1"/>
          </p:cNvPicPr>
          <p:nvPr>
            <p:ph idx="1"/>
          </p:nvPr>
        </p:nvPicPr>
        <p:blipFill>
          <a:blip r:embed="rId2"/>
          <a:stretch>
            <a:fillRect/>
          </a:stretch>
        </p:blipFill>
        <p:spPr>
          <a:xfrm>
            <a:off x="1907704" y="980728"/>
            <a:ext cx="5090432" cy="5246661"/>
          </a:xfrm>
        </p:spPr>
      </p:pic>
      <p:sp>
        <p:nvSpPr>
          <p:cNvPr id="3" name="Titel 2">
            <a:extLst>
              <a:ext uri="{FF2B5EF4-FFF2-40B4-BE49-F238E27FC236}">
                <a16:creationId xmlns:a16="http://schemas.microsoft.com/office/drawing/2014/main" id="{2D37FAA3-47C4-95DF-DD9E-77A3E5D4AF11}"/>
              </a:ext>
            </a:extLst>
          </p:cNvPr>
          <p:cNvSpPr>
            <a:spLocks noGrp="1"/>
          </p:cNvSpPr>
          <p:nvPr>
            <p:ph type="title"/>
          </p:nvPr>
        </p:nvSpPr>
        <p:spPr/>
        <p:txBody>
          <a:bodyPr/>
          <a:lstStyle/>
          <a:p>
            <a:r>
              <a:rPr lang="de-DE" dirty="0"/>
              <a:t>Reduktion Hyperkaliämie bei MR – Antagonisten </a:t>
            </a:r>
          </a:p>
        </p:txBody>
      </p:sp>
      <p:pic>
        <p:nvPicPr>
          <p:cNvPr id="7" name="Grafik 6">
            <a:extLst>
              <a:ext uri="{FF2B5EF4-FFF2-40B4-BE49-F238E27FC236}">
                <a16:creationId xmlns:a16="http://schemas.microsoft.com/office/drawing/2014/main" id="{2DBF0D72-889E-318A-869A-BE6E8139969A}"/>
              </a:ext>
            </a:extLst>
          </p:cNvPr>
          <p:cNvPicPr>
            <a:picLocks noChangeAspect="1"/>
          </p:cNvPicPr>
          <p:nvPr/>
        </p:nvPicPr>
        <p:blipFill>
          <a:blip r:embed="rId3"/>
          <a:stretch>
            <a:fillRect/>
          </a:stretch>
        </p:blipFill>
        <p:spPr>
          <a:xfrm>
            <a:off x="107504" y="2259693"/>
            <a:ext cx="8693725" cy="1313324"/>
          </a:xfrm>
          <a:prstGeom prst="rect">
            <a:avLst/>
          </a:prstGeom>
        </p:spPr>
      </p:pic>
    </p:spTree>
    <p:extLst>
      <p:ext uri="{BB962C8B-B14F-4D97-AF65-F5344CB8AC3E}">
        <p14:creationId xmlns:p14="http://schemas.microsoft.com/office/powerpoint/2010/main" val="2858207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lvl="0" algn="ctr">
              <a:defRPr/>
            </a:pPr>
            <a:r>
              <a:rPr lang="en-US" sz="2100" b="1" dirty="0">
                <a:solidFill>
                  <a:srgbClr val="FFFFFF"/>
                </a:solidFill>
                <a:latin typeface="Times New Roman" pitchFamily="18" charset="0"/>
                <a:cs typeface="Times New Roman" pitchFamily="18" charset="0"/>
              </a:rPr>
              <a:t>Time-Centered Approach to Understanding Risk Factors for the Progression of CKD</a:t>
            </a:r>
          </a:p>
        </p:txBody>
      </p:sp>
      <p:sp>
        <p:nvSpPr>
          <p:cNvPr id="5" name="Rectangle 2"/>
          <p:cNvSpPr>
            <a:spLocks noChangeArrowheads="1"/>
          </p:cNvSpPr>
          <p:nvPr/>
        </p:nvSpPr>
        <p:spPr bwMode="auto">
          <a:xfrm>
            <a:off x="3563888" y="6344615"/>
            <a:ext cx="3920317" cy="538289"/>
          </a:xfrm>
          <a:prstGeom prst="rect">
            <a:avLst/>
          </a:prstGeom>
        </p:spPr>
        <p:txBody>
          <a:bodyPr wrap="square">
            <a:spAutoFit/>
          </a:bodyPr>
          <a:lstStyle/>
          <a:p>
            <a:pPr algn="r"/>
            <a:r>
              <a:rPr lang="en-US" sz="1200" i="1" dirty="0">
                <a:solidFill>
                  <a:srgbClr val="00799B"/>
                </a:solidFill>
                <a:latin typeface="Arial" charset="0"/>
                <a:ea typeface="ＭＳ Ｐゴシック" pitchFamily="28" charset="-128"/>
              </a:rPr>
              <a:t>KU et al. </a:t>
            </a:r>
          </a:p>
          <a:p>
            <a:pPr algn="r"/>
            <a:r>
              <a:rPr lang="en-US" sz="1200" i="1" dirty="0">
                <a:solidFill>
                  <a:srgbClr val="00799B"/>
                </a:solidFill>
                <a:latin typeface="Arial" charset="0"/>
                <a:ea typeface="ＭＳ Ｐゴシック" pitchFamily="28" charset="-128"/>
              </a:rPr>
              <a:t>Clin J Am Soc Nephrol. 13(5):693-701, 2018</a:t>
            </a:r>
          </a:p>
        </p:txBody>
      </p:sp>
      <p:pic>
        <p:nvPicPr>
          <p:cNvPr id="11" name="Picture 3">
            <a:extLst>
              <a:ext uri="{FF2B5EF4-FFF2-40B4-BE49-F238E27FC236}">
                <a16:creationId xmlns:a16="http://schemas.microsoft.com/office/drawing/2014/main" id="{EC77E902-72F7-244D-AF19-79273F7B1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t="16472" r="1342" b="16338"/>
          <a:stretch/>
        </p:blipFill>
        <p:spPr bwMode="auto">
          <a:xfrm>
            <a:off x="174010" y="1934570"/>
            <a:ext cx="8035118" cy="2988860"/>
          </a:xfrm>
          <a:prstGeom prst="rect">
            <a:avLst/>
          </a:prstGeom>
          <a:noFill/>
          <a:ln w="9525">
            <a:solidFill>
              <a:schemeClr val="tx1"/>
            </a:solidFill>
            <a:round/>
            <a:headEnd/>
            <a:tailEnd/>
          </a:ln>
          <a:effectLst>
            <a:outerShdw blurRad="254000"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2" name="Inhaltsplatzhalter 4">
            <a:extLst>
              <a:ext uri="{FF2B5EF4-FFF2-40B4-BE49-F238E27FC236}">
                <a16:creationId xmlns:a16="http://schemas.microsoft.com/office/drawing/2014/main" id="{D8C45B0B-A84A-B71C-1ACE-BE0ACA51957A}"/>
              </a:ext>
            </a:extLst>
          </p:cNvPr>
          <p:cNvPicPr>
            <a:picLocks noChangeAspect="1"/>
          </p:cNvPicPr>
          <p:nvPr/>
        </p:nvPicPr>
        <p:blipFill>
          <a:blip r:embed="rId3"/>
          <a:stretch>
            <a:fillRect/>
          </a:stretch>
        </p:blipFill>
        <p:spPr>
          <a:xfrm>
            <a:off x="0" y="5151177"/>
            <a:ext cx="8640960" cy="1612238"/>
          </a:xfrm>
          <a:prstGeom prst="rect">
            <a:avLst/>
          </a:prstGeom>
        </p:spPr>
      </p:pic>
      <p:sp>
        <p:nvSpPr>
          <p:cNvPr id="3" name="Titel 2">
            <a:extLst>
              <a:ext uri="{FF2B5EF4-FFF2-40B4-BE49-F238E27FC236}">
                <a16:creationId xmlns:a16="http://schemas.microsoft.com/office/drawing/2014/main" id="{A655851B-3F86-B0FE-4A54-912F5CCF0068}"/>
              </a:ext>
            </a:extLst>
          </p:cNvPr>
          <p:cNvSpPr>
            <a:spLocks noGrp="1"/>
          </p:cNvSpPr>
          <p:nvPr>
            <p:ph type="title"/>
          </p:nvPr>
        </p:nvSpPr>
        <p:spPr/>
        <p:txBody>
          <a:bodyPr/>
          <a:lstStyle/>
          <a:p>
            <a:r>
              <a:rPr lang="de-DE" dirty="0"/>
              <a:t>Blutdruck und Diabetes</a:t>
            </a:r>
          </a:p>
        </p:txBody>
      </p:sp>
    </p:spTree>
    <p:extLst>
      <p:ext uri="{BB962C8B-B14F-4D97-AF65-F5344CB8AC3E}">
        <p14:creationId xmlns:p14="http://schemas.microsoft.com/office/powerpoint/2010/main" val="2469784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a:spcBef>
                <a:spcPct val="0"/>
              </a:spcBef>
            </a:pPr>
            <a:r>
              <a:rPr lang="en-US" altLang="de-DE" sz="1650" b="1" dirty="0">
                <a:solidFill>
                  <a:schemeClr val="bg1"/>
                </a:solidFill>
                <a:latin typeface="Times New Roman" panose="02020603050405020304" pitchFamily="18" charset="0"/>
                <a:cs typeface="Times New Roman" panose="02020603050405020304" pitchFamily="18" charset="0"/>
              </a:rPr>
              <a:t>Diabetes Management in Chronic  Kidney Disease: A Consensus  Report by the American Diabetes Association (ADA) and Kidney Disease: Improving Global Outcomes (KDIGO)</a:t>
            </a:r>
            <a:endParaRPr lang="en-US" altLang="de-DE" sz="750" b="1" dirty="0">
              <a:solidFill>
                <a:schemeClr val="bg1"/>
              </a:solidFill>
              <a:latin typeface="Times New Roman" panose="02020603050405020304" pitchFamily="18" charset="0"/>
              <a:cs typeface="Times New Roman" panose="02020603050405020304" pitchFamily="18" charset="0"/>
            </a:endParaRPr>
          </a:p>
          <a:p>
            <a:pPr algn="ctr">
              <a:spcBef>
                <a:spcPct val="0"/>
              </a:spcBef>
            </a:pPr>
            <a:r>
              <a:rPr lang="en-US" altLang="de-DE" sz="750" b="1" dirty="0">
                <a:solidFill>
                  <a:schemeClr val="bg1"/>
                </a:solidFill>
                <a:latin typeface="Times New Roman" panose="02020603050405020304" pitchFamily="18" charset="0"/>
                <a:cs typeface="Times New Roman" panose="02020603050405020304" pitchFamily="18" charset="0"/>
              </a:rPr>
              <a:t> </a:t>
            </a:r>
          </a:p>
        </p:txBody>
      </p:sp>
      <p:sp>
        <p:nvSpPr>
          <p:cNvPr id="5" name="Rectangle 2"/>
          <p:cNvSpPr>
            <a:spLocks noChangeArrowheads="1"/>
          </p:cNvSpPr>
          <p:nvPr/>
        </p:nvSpPr>
        <p:spPr bwMode="auto">
          <a:xfrm>
            <a:off x="2307867" y="6309320"/>
            <a:ext cx="5288469" cy="538289"/>
          </a:xfrm>
          <a:prstGeom prst="rect">
            <a:avLst/>
          </a:prstGeom>
        </p:spPr>
        <p:txBody>
          <a:bodyPr wrap="square">
            <a:spAutoFit/>
          </a:bodyPr>
          <a:lstStyle/>
          <a:p>
            <a:pPr algn="r"/>
            <a:r>
              <a:rPr lang="de-DE" altLang="de-DE" sz="1200" i="1" dirty="0">
                <a:solidFill>
                  <a:srgbClr val="00799B"/>
                </a:solidFill>
                <a:latin typeface="Arial" charset="0"/>
                <a:ea typeface="ＭＳ Ｐゴシック" pitchFamily="28" charset="-128"/>
              </a:rPr>
              <a:t>De BOER Diabetes Care 2022</a:t>
            </a:r>
          </a:p>
          <a:p>
            <a:pPr algn="r"/>
            <a:r>
              <a:rPr lang="de-DE" altLang="de-DE" sz="1200" i="1" dirty="0">
                <a:solidFill>
                  <a:srgbClr val="00799B"/>
                </a:solidFill>
                <a:latin typeface="Arial" charset="0"/>
                <a:ea typeface="ＭＳ Ｐゴシック" pitchFamily="28" charset="-128"/>
              </a:rPr>
              <a:t>https://doi.org/10.2337/dci22-0027 </a:t>
            </a:r>
          </a:p>
        </p:txBody>
      </p:sp>
      <p:pic>
        <p:nvPicPr>
          <p:cNvPr id="3" name="Grafik 2" descr="Ein Bild, das Tisch enthält.&#10;&#10;Automatisch generierte Beschreibung">
            <a:extLst>
              <a:ext uri="{FF2B5EF4-FFF2-40B4-BE49-F238E27FC236}">
                <a16:creationId xmlns:a16="http://schemas.microsoft.com/office/drawing/2014/main" id="{EB2FF60F-266E-EB55-9422-063BF9CBE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94" y="1808714"/>
            <a:ext cx="7224940" cy="4079448"/>
          </a:xfrm>
          <a:prstGeom prst="rect">
            <a:avLst/>
          </a:prstGeom>
          <a:ln>
            <a:solidFill>
              <a:schemeClr val="tx1"/>
            </a:solidFill>
          </a:ln>
          <a:effectLst>
            <a:outerShdw blurRad="254000" dist="38100" dir="2700000" algn="tl" rotWithShape="0">
              <a:prstClr val="black">
                <a:alpha val="40000"/>
              </a:prstClr>
            </a:outerShdw>
          </a:effectLst>
        </p:spPr>
      </p:pic>
      <p:sp>
        <p:nvSpPr>
          <p:cNvPr id="2" name="Rechteck 1">
            <a:extLst>
              <a:ext uri="{FF2B5EF4-FFF2-40B4-BE49-F238E27FC236}">
                <a16:creationId xmlns:a16="http://schemas.microsoft.com/office/drawing/2014/main" id="{33FD83C2-0B06-8B39-D833-B537CAA1B69D}"/>
              </a:ext>
            </a:extLst>
          </p:cNvPr>
          <p:cNvSpPr/>
          <p:nvPr/>
        </p:nvSpPr>
        <p:spPr>
          <a:xfrm flipV="1">
            <a:off x="617221" y="2817411"/>
            <a:ext cx="6972299" cy="3372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el 5">
            <a:extLst>
              <a:ext uri="{FF2B5EF4-FFF2-40B4-BE49-F238E27FC236}">
                <a16:creationId xmlns:a16="http://schemas.microsoft.com/office/drawing/2014/main" id="{5598EAE9-F5B2-FD60-41FB-6D969C537DA7}"/>
              </a:ext>
            </a:extLst>
          </p:cNvPr>
          <p:cNvSpPr>
            <a:spLocks noGrp="1"/>
          </p:cNvSpPr>
          <p:nvPr>
            <p:ph type="title"/>
          </p:nvPr>
        </p:nvSpPr>
        <p:spPr/>
        <p:txBody>
          <a:bodyPr/>
          <a:lstStyle/>
          <a:p>
            <a:r>
              <a:rPr lang="de-DE" dirty="0"/>
              <a:t>Diabetes</a:t>
            </a:r>
          </a:p>
        </p:txBody>
      </p:sp>
    </p:spTree>
    <p:extLst>
      <p:ext uri="{BB962C8B-B14F-4D97-AF65-F5344CB8AC3E}">
        <p14:creationId xmlns:p14="http://schemas.microsoft.com/office/powerpoint/2010/main" val="201252145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DA249-B51D-D51F-79E9-AFA886F9E897}"/>
              </a:ext>
            </a:extLst>
          </p:cNvPr>
          <p:cNvSpPr>
            <a:spLocks noGrp="1"/>
          </p:cNvSpPr>
          <p:nvPr>
            <p:ph type="title"/>
          </p:nvPr>
        </p:nvSpPr>
        <p:spPr/>
        <p:txBody>
          <a:bodyPr/>
          <a:lstStyle/>
          <a:p>
            <a:r>
              <a:rPr lang="de-DE" dirty="0"/>
              <a:t>Ca. 9 Millionen Menschen in Deutschland leiden an einer chronischen Niereninsuffizienz</a:t>
            </a:r>
          </a:p>
        </p:txBody>
      </p:sp>
      <p:sp>
        <p:nvSpPr>
          <p:cNvPr id="168" name="Inhaltsplatzhalter 167"/>
          <p:cNvSpPr>
            <a:spLocks noGrp="1"/>
          </p:cNvSpPr>
          <p:nvPr>
            <p:ph sz="quarter" idx="4294967295"/>
          </p:nvPr>
        </p:nvSpPr>
        <p:spPr>
          <a:xfrm>
            <a:off x="272141" y="6182700"/>
            <a:ext cx="7339013" cy="64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r">
              <a:lnSpc>
                <a:spcPct val="110000"/>
              </a:lnSpc>
              <a:spcBef>
                <a:spcPct val="30000"/>
              </a:spcBef>
            </a:pPr>
            <a:endParaRPr lang="de-DE" sz="1200" dirty="0">
              <a:solidFill>
                <a:schemeClr val="accent1"/>
              </a:solidFill>
              <a:latin typeface="+mj-lt"/>
            </a:endParaRPr>
          </a:p>
          <a:p>
            <a:pPr algn="r">
              <a:lnSpc>
                <a:spcPct val="110000"/>
              </a:lnSpc>
              <a:spcBef>
                <a:spcPct val="30000"/>
              </a:spcBef>
            </a:pPr>
            <a:r>
              <a:rPr lang="de-DE" sz="1200" dirty="0">
                <a:solidFill>
                  <a:schemeClr val="accent1"/>
                </a:solidFill>
                <a:latin typeface="+mj-lt"/>
              </a:rPr>
              <a:t>Modifiziert nach: 1. Mills KT, et al. Kidney Int 2015; 88:950-7; 2. </a:t>
            </a:r>
            <a:r>
              <a:rPr lang="de-DE" sz="1200" dirty="0" err="1">
                <a:solidFill>
                  <a:schemeClr val="accent1"/>
                </a:solidFill>
                <a:latin typeface="+mj-lt"/>
              </a:rPr>
              <a:t>Collaboration</a:t>
            </a:r>
            <a:r>
              <a:rPr lang="de-DE" sz="1200" dirty="0">
                <a:solidFill>
                  <a:schemeClr val="accent1"/>
                </a:solidFill>
                <a:latin typeface="+mj-lt"/>
              </a:rPr>
              <a:t> GBDCKD. Lancet 2020; 395:709-33.</a:t>
            </a:r>
          </a:p>
        </p:txBody>
      </p:sp>
      <p:sp>
        <p:nvSpPr>
          <p:cNvPr id="338" name="Rechteck 22"/>
          <p:cNvSpPr/>
          <p:nvPr/>
        </p:nvSpPr>
        <p:spPr>
          <a:xfrm>
            <a:off x="413147" y="4972965"/>
            <a:ext cx="8370000" cy="432000"/>
          </a:xfrm>
          <a:prstGeom prst="rect">
            <a:avLst/>
          </a:prstGeom>
          <a:solidFill>
            <a:schemeClr val="accent4"/>
          </a:solid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nchor="ctr">
            <a:noAutofit/>
          </a:bodyPr>
          <a:lstStyle/>
          <a:p>
            <a:pPr algn="ctr" defTabSz="685800" eaLnBrk="0" fontAlgn="auto" hangingPunct="0">
              <a:lnSpc>
                <a:spcPct val="100000"/>
              </a:lnSpc>
              <a:spcBef>
                <a:spcPts val="0"/>
              </a:spcBef>
              <a:spcAft>
                <a:spcPts val="0"/>
              </a:spcAft>
              <a:defRPr/>
            </a:pPr>
            <a:r>
              <a:rPr lang="de-DE" sz="1200" b="1" dirty="0">
                <a:solidFill>
                  <a:srgbClr val="FFFFFF"/>
                </a:solidFill>
                <a:latin typeface="Arial"/>
              </a:rPr>
              <a:t>Die Prävalenz einer Niereninsuffizienz nimmt mit steigendem Alter zu </a:t>
            </a:r>
          </a:p>
        </p:txBody>
      </p:sp>
      <p:sp>
        <p:nvSpPr>
          <p:cNvPr id="253" name="Rectangle 148">
            <a:extLst>
              <a:ext uri="{FF2B5EF4-FFF2-40B4-BE49-F238E27FC236}">
                <a16:creationId xmlns:a16="http://schemas.microsoft.com/office/drawing/2014/main" id="{7DA51856-6CBE-41BB-B8F2-B3E36B7A8876}"/>
              </a:ext>
            </a:extLst>
          </p:cNvPr>
          <p:cNvSpPr>
            <a:spLocks noChangeArrowheads="1"/>
          </p:cNvSpPr>
          <p:nvPr/>
        </p:nvSpPr>
        <p:spPr bwMode="auto">
          <a:xfrm>
            <a:off x="1570899" y="1350200"/>
            <a:ext cx="5262798" cy="3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Systematische Analyse weltweiter populationsbasierter Daten </a:t>
            </a:r>
          </a:p>
          <a:p>
            <a:pPr lvl="0" algn="ctr">
              <a:defRPr/>
            </a:pPr>
            <a:r>
              <a:rPr lang="de-DE" altLang="en-US" sz="1050" b="1" dirty="0"/>
              <a:t>zu Chronischen Nierenerkrankungen Stadium 1–5</a:t>
            </a:r>
            <a:r>
              <a:rPr lang="de-DE" sz="1050" b="1" baseline="30000" dirty="0"/>
              <a:t>1</a:t>
            </a:r>
            <a:endParaRPr lang="de-DE" altLang="en-US" sz="1050" dirty="0"/>
          </a:p>
        </p:txBody>
      </p:sp>
      <p:sp>
        <p:nvSpPr>
          <p:cNvPr id="255" name="Rectangle 17">
            <a:extLst>
              <a:ext uri="{FF2B5EF4-FFF2-40B4-BE49-F238E27FC236}">
                <a16:creationId xmlns:a16="http://schemas.microsoft.com/office/drawing/2014/main" id="{B4454367-A08B-4EC3-924E-C70C30FA9514}"/>
              </a:ext>
            </a:extLst>
          </p:cNvPr>
          <p:cNvSpPr>
            <a:spLocks noChangeArrowheads="1"/>
          </p:cNvSpPr>
          <p:nvPr/>
        </p:nvSpPr>
        <p:spPr bwMode="auto">
          <a:xfrm>
            <a:off x="1017407" y="4049384"/>
            <a:ext cx="351164" cy="358433"/>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6" name="Rectangle 18">
            <a:extLst>
              <a:ext uri="{FF2B5EF4-FFF2-40B4-BE49-F238E27FC236}">
                <a16:creationId xmlns:a16="http://schemas.microsoft.com/office/drawing/2014/main" id="{619E37C6-4F45-48B9-8FB7-E03B920A563C}"/>
              </a:ext>
            </a:extLst>
          </p:cNvPr>
          <p:cNvSpPr>
            <a:spLocks noChangeArrowheads="1"/>
          </p:cNvSpPr>
          <p:nvPr/>
        </p:nvSpPr>
        <p:spPr bwMode="auto">
          <a:xfrm>
            <a:off x="1368572" y="4070164"/>
            <a:ext cx="351164" cy="33765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7" name="Rectangle 19">
            <a:extLst>
              <a:ext uri="{FF2B5EF4-FFF2-40B4-BE49-F238E27FC236}">
                <a16:creationId xmlns:a16="http://schemas.microsoft.com/office/drawing/2014/main" id="{E5DF8D9D-7CCC-46DC-913B-71FDA5D3BBC8}"/>
              </a:ext>
            </a:extLst>
          </p:cNvPr>
          <p:cNvSpPr>
            <a:spLocks noChangeArrowheads="1"/>
          </p:cNvSpPr>
          <p:nvPr/>
        </p:nvSpPr>
        <p:spPr bwMode="auto">
          <a:xfrm>
            <a:off x="1887177" y="4007826"/>
            <a:ext cx="351164" cy="39999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8" name="Rectangle 20">
            <a:extLst>
              <a:ext uri="{FF2B5EF4-FFF2-40B4-BE49-F238E27FC236}">
                <a16:creationId xmlns:a16="http://schemas.microsoft.com/office/drawing/2014/main" id="{F240CD49-2D19-4531-B23B-A198283E3FC5}"/>
              </a:ext>
            </a:extLst>
          </p:cNvPr>
          <p:cNvSpPr>
            <a:spLocks noChangeArrowheads="1"/>
          </p:cNvSpPr>
          <p:nvPr/>
        </p:nvSpPr>
        <p:spPr bwMode="auto">
          <a:xfrm>
            <a:off x="2238339" y="3966269"/>
            <a:ext cx="351164" cy="44154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9" name="Rectangle 21">
            <a:extLst>
              <a:ext uri="{FF2B5EF4-FFF2-40B4-BE49-F238E27FC236}">
                <a16:creationId xmlns:a16="http://schemas.microsoft.com/office/drawing/2014/main" id="{461B21FB-CD7C-46CE-9B03-7415790D665E}"/>
              </a:ext>
            </a:extLst>
          </p:cNvPr>
          <p:cNvSpPr>
            <a:spLocks noChangeArrowheads="1"/>
          </p:cNvSpPr>
          <p:nvPr/>
        </p:nvSpPr>
        <p:spPr bwMode="auto">
          <a:xfrm>
            <a:off x="2754619" y="3906532"/>
            <a:ext cx="353489" cy="501287"/>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0" name="Rectangle 22">
            <a:extLst>
              <a:ext uri="{FF2B5EF4-FFF2-40B4-BE49-F238E27FC236}">
                <a16:creationId xmlns:a16="http://schemas.microsoft.com/office/drawing/2014/main" id="{0722980C-89D1-49FA-8CFF-A6AAD1079835}"/>
              </a:ext>
            </a:extLst>
          </p:cNvPr>
          <p:cNvSpPr>
            <a:spLocks noChangeArrowheads="1"/>
          </p:cNvSpPr>
          <p:nvPr/>
        </p:nvSpPr>
        <p:spPr bwMode="auto">
          <a:xfrm>
            <a:off x="3108109" y="3844193"/>
            <a:ext cx="351164" cy="563624"/>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1" name="Rectangle 23">
            <a:extLst>
              <a:ext uri="{FF2B5EF4-FFF2-40B4-BE49-F238E27FC236}">
                <a16:creationId xmlns:a16="http://schemas.microsoft.com/office/drawing/2014/main" id="{C438C50B-A26B-4869-85FC-AAA1DF6933D1}"/>
              </a:ext>
            </a:extLst>
          </p:cNvPr>
          <p:cNvSpPr>
            <a:spLocks noChangeArrowheads="1"/>
          </p:cNvSpPr>
          <p:nvPr/>
        </p:nvSpPr>
        <p:spPr bwMode="auto">
          <a:xfrm>
            <a:off x="3624388" y="3797441"/>
            <a:ext cx="351164" cy="610376"/>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2" name="Rectangle 24">
            <a:extLst>
              <a:ext uri="{FF2B5EF4-FFF2-40B4-BE49-F238E27FC236}">
                <a16:creationId xmlns:a16="http://schemas.microsoft.com/office/drawing/2014/main" id="{82E1B628-6D17-49F9-AF8A-29622B3C67BD}"/>
              </a:ext>
            </a:extLst>
          </p:cNvPr>
          <p:cNvSpPr>
            <a:spLocks noChangeArrowheads="1"/>
          </p:cNvSpPr>
          <p:nvPr/>
        </p:nvSpPr>
        <p:spPr bwMode="auto">
          <a:xfrm>
            <a:off x="3975552" y="3644198"/>
            <a:ext cx="353489" cy="76361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3" name="Rectangle 25">
            <a:extLst>
              <a:ext uri="{FF2B5EF4-FFF2-40B4-BE49-F238E27FC236}">
                <a16:creationId xmlns:a16="http://schemas.microsoft.com/office/drawing/2014/main" id="{96F59FBA-5EC7-4D6D-9E3A-5F1C7E6AB01B}"/>
              </a:ext>
            </a:extLst>
          </p:cNvPr>
          <p:cNvSpPr>
            <a:spLocks noChangeArrowheads="1"/>
          </p:cNvSpPr>
          <p:nvPr/>
        </p:nvSpPr>
        <p:spPr bwMode="auto">
          <a:xfrm>
            <a:off x="4494157" y="3555889"/>
            <a:ext cx="351164" cy="851928"/>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4" name="Rectangle 26">
            <a:extLst>
              <a:ext uri="{FF2B5EF4-FFF2-40B4-BE49-F238E27FC236}">
                <a16:creationId xmlns:a16="http://schemas.microsoft.com/office/drawing/2014/main" id="{BB2943C1-E628-4AD5-9FF7-A7C57F9C8B5E}"/>
              </a:ext>
            </a:extLst>
          </p:cNvPr>
          <p:cNvSpPr>
            <a:spLocks noChangeArrowheads="1"/>
          </p:cNvSpPr>
          <p:nvPr/>
        </p:nvSpPr>
        <p:spPr bwMode="auto">
          <a:xfrm>
            <a:off x="4845319" y="3381866"/>
            <a:ext cx="351164" cy="1025951"/>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5" name="Rectangle 27">
            <a:extLst>
              <a:ext uri="{FF2B5EF4-FFF2-40B4-BE49-F238E27FC236}">
                <a16:creationId xmlns:a16="http://schemas.microsoft.com/office/drawing/2014/main" id="{B5297E1E-6860-404B-93A5-82A39A9E11CD}"/>
              </a:ext>
            </a:extLst>
          </p:cNvPr>
          <p:cNvSpPr>
            <a:spLocks noChangeArrowheads="1"/>
          </p:cNvSpPr>
          <p:nvPr/>
        </p:nvSpPr>
        <p:spPr bwMode="auto">
          <a:xfrm>
            <a:off x="5363926" y="3176676"/>
            <a:ext cx="351164" cy="123114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6" name="Rectangle 28">
            <a:extLst>
              <a:ext uri="{FF2B5EF4-FFF2-40B4-BE49-F238E27FC236}">
                <a16:creationId xmlns:a16="http://schemas.microsoft.com/office/drawing/2014/main" id="{4A528DF1-CD3E-4592-BF45-50B21A945864}"/>
              </a:ext>
            </a:extLst>
          </p:cNvPr>
          <p:cNvSpPr>
            <a:spLocks noChangeArrowheads="1"/>
          </p:cNvSpPr>
          <p:nvPr/>
        </p:nvSpPr>
        <p:spPr bwMode="auto">
          <a:xfrm>
            <a:off x="5715090" y="2901358"/>
            <a:ext cx="353489" cy="150645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grpSp>
        <p:nvGrpSpPr>
          <p:cNvPr id="5" name="Gruppieren 4">
            <a:extLst>
              <a:ext uri="{FF2B5EF4-FFF2-40B4-BE49-F238E27FC236}">
                <a16:creationId xmlns:a16="http://schemas.microsoft.com/office/drawing/2014/main" id="{7A9B4310-E44A-4A37-A8AD-F30981582D5E}"/>
              </a:ext>
            </a:extLst>
          </p:cNvPr>
          <p:cNvGrpSpPr/>
          <p:nvPr/>
        </p:nvGrpSpPr>
        <p:grpSpPr>
          <a:xfrm>
            <a:off x="1060890" y="2535133"/>
            <a:ext cx="4996181" cy="1394400"/>
            <a:chOff x="2619421" y="1994816"/>
            <a:chExt cx="8160493" cy="1859200"/>
          </a:xfrm>
        </p:grpSpPr>
        <p:sp>
          <p:nvSpPr>
            <p:cNvPr id="267" name="Rectangle 29">
              <a:extLst>
                <a:ext uri="{FF2B5EF4-FFF2-40B4-BE49-F238E27FC236}">
                  <a16:creationId xmlns:a16="http://schemas.microsoft.com/office/drawing/2014/main" id="{F17F59CF-24B1-489D-82F6-4E70D286CD33}"/>
                </a:ext>
              </a:extLst>
            </p:cNvPr>
            <p:cNvSpPr>
              <a:spLocks noChangeArrowheads="1"/>
            </p:cNvSpPr>
            <p:nvPr/>
          </p:nvSpPr>
          <p:spPr bwMode="auto">
            <a:xfrm>
              <a:off x="2619421" y="3591317"/>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6,8</a:t>
              </a:r>
              <a:endParaRPr lang="de-DE" altLang="en-US" sz="2700" dirty="0">
                <a:solidFill>
                  <a:srgbClr val="000000"/>
                </a:solidFill>
              </a:endParaRPr>
            </a:p>
          </p:txBody>
        </p:sp>
        <p:sp>
          <p:nvSpPr>
            <p:cNvPr id="268" name="Rectangle 30">
              <a:extLst>
                <a:ext uri="{FF2B5EF4-FFF2-40B4-BE49-F238E27FC236}">
                  <a16:creationId xmlns:a16="http://schemas.microsoft.com/office/drawing/2014/main" id="{50AF3A48-7D4C-4F0D-A28A-CD52CED10B81}"/>
                </a:ext>
              </a:extLst>
            </p:cNvPr>
            <p:cNvSpPr>
              <a:spLocks noChangeArrowheads="1"/>
            </p:cNvSpPr>
            <p:nvPr/>
          </p:nvSpPr>
          <p:spPr bwMode="auto">
            <a:xfrm>
              <a:off x="3196791" y="361902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6,4</a:t>
              </a:r>
              <a:endParaRPr lang="de-DE" altLang="en-US" sz="2700" dirty="0">
                <a:solidFill>
                  <a:srgbClr val="000000"/>
                </a:solidFill>
              </a:endParaRPr>
            </a:p>
          </p:txBody>
        </p:sp>
        <p:sp>
          <p:nvSpPr>
            <p:cNvPr id="269" name="Rectangle 31">
              <a:extLst>
                <a:ext uri="{FF2B5EF4-FFF2-40B4-BE49-F238E27FC236}">
                  <a16:creationId xmlns:a16="http://schemas.microsoft.com/office/drawing/2014/main" id="{E0791203-B408-44AB-BC04-46E778ED640B}"/>
                </a:ext>
              </a:extLst>
            </p:cNvPr>
            <p:cNvSpPr>
              <a:spLocks noChangeArrowheads="1"/>
            </p:cNvSpPr>
            <p:nvPr/>
          </p:nvSpPr>
          <p:spPr bwMode="auto">
            <a:xfrm>
              <a:off x="4040055" y="354283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7,6</a:t>
              </a:r>
              <a:endParaRPr lang="de-DE" altLang="en-US" sz="2700" dirty="0">
                <a:solidFill>
                  <a:srgbClr val="000000"/>
                </a:solidFill>
              </a:endParaRPr>
            </a:p>
          </p:txBody>
        </p:sp>
        <p:sp>
          <p:nvSpPr>
            <p:cNvPr id="270" name="Rectangle 32">
              <a:extLst>
                <a:ext uri="{FF2B5EF4-FFF2-40B4-BE49-F238E27FC236}">
                  <a16:creationId xmlns:a16="http://schemas.microsoft.com/office/drawing/2014/main" id="{E73159A5-5AC2-4D88-A5B2-B9628CEBCBD7}"/>
                </a:ext>
              </a:extLst>
            </p:cNvPr>
            <p:cNvSpPr>
              <a:spLocks noChangeArrowheads="1"/>
            </p:cNvSpPr>
            <p:nvPr/>
          </p:nvSpPr>
          <p:spPr bwMode="auto">
            <a:xfrm>
              <a:off x="4613625" y="3480496"/>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8,4</a:t>
              </a:r>
              <a:endParaRPr lang="de-DE" altLang="en-US" sz="2700" dirty="0">
                <a:solidFill>
                  <a:srgbClr val="000000"/>
                </a:solidFill>
              </a:endParaRPr>
            </a:p>
          </p:txBody>
        </p:sp>
        <p:sp>
          <p:nvSpPr>
            <p:cNvPr id="271" name="Rectangle 33">
              <a:extLst>
                <a:ext uri="{FF2B5EF4-FFF2-40B4-BE49-F238E27FC236}">
                  <a16:creationId xmlns:a16="http://schemas.microsoft.com/office/drawing/2014/main" id="{7A9E37D5-8D99-45B8-ABA3-3B34656CCFF2}"/>
                </a:ext>
              </a:extLst>
            </p:cNvPr>
            <p:cNvSpPr>
              <a:spLocks noChangeArrowheads="1"/>
            </p:cNvSpPr>
            <p:nvPr/>
          </p:nvSpPr>
          <p:spPr bwMode="auto">
            <a:xfrm>
              <a:off x="5460688" y="3397381"/>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9,5</a:t>
              </a:r>
              <a:endParaRPr lang="de-DE" altLang="en-US" sz="2700" dirty="0">
                <a:solidFill>
                  <a:srgbClr val="000000"/>
                </a:solidFill>
              </a:endParaRPr>
            </a:p>
          </p:txBody>
        </p:sp>
        <p:sp>
          <p:nvSpPr>
            <p:cNvPr id="272" name="Rectangle 34">
              <a:extLst>
                <a:ext uri="{FF2B5EF4-FFF2-40B4-BE49-F238E27FC236}">
                  <a16:creationId xmlns:a16="http://schemas.microsoft.com/office/drawing/2014/main" id="{9D0C42F9-8370-465F-B82B-8B95632B746E}"/>
                </a:ext>
              </a:extLst>
            </p:cNvPr>
            <p:cNvSpPr>
              <a:spLocks noChangeArrowheads="1"/>
            </p:cNvSpPr>
            <p:nvPr/>
          </p:nvSpPr>
          <p:spPr bwMode="auto">
            <a:xfrm>
              <a:off x="5951891" y="3321193"/>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10,7</a:t>
              </a:r>
              <a:endParaRPr lang="de-DE" altLang="en-US" sz="2700" dirty="0">
                <a:solidFill>
                  <a:srgbClr val="000000"/>
                </a:solidFill>
              </a:endParaRPr>
            </a:p>
          </p:txBody>
        </p:sp>
        <p:sp>
          <p:nvSpPr>
            <p:cNvPr id="273" name="Rectangle 36">
              <a:extLst>
                <a:ext uri="{FF2B5EF4-FFF2-40B4-BE49-F238E27FC236}">
                  <a16:creationId xmlns:a16="http://schemas.microsoft.com/office/drawing/2014/main" id="{71373763-99F9-4FF5-B27D-7FA08B760BA3}"/>
                </a:ext>
              </a:extLst>
            </p:cNvPr>
            <p:cNvSpPr>
              <a:spLocks noChangeArrowheads="1"/>
            </p:cNvSpPr>
            <p:nvPr/>
          </p:nvSpPr>
          <p:spPr bwMode="auto">
            <a:xfrm>
              <a:off x="6826622" y="3258857"/>
              <a:ext cx="519509"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11,6</a:t>
              </a:r>
              <a:endParaRPr lang="de-DE" altLang="en-US" sz="2700" dirty="0">
                <a:solidFill>
                  <a:srgbClr val="000000"/>
                </a:solidFill>
              </a:endParaRPr>
            </a:p>
          </p:txBody>
        </p:sp>
        <p:sp>
          <p:nvSpPr>
            <p:cNvPr id="274" name="Rectangle 37">
              <a:extLst>
                <a:ext uri="{FF2B5EF4-FFF2-40B4-BE49-F238E27FC236}">
                  <a16:creationId xmlns:a16="http://schemas.microsoft.com/office/drawing/2014/main" id="{4FEC75C7-3E6B-48D2-AEF7-21E17050F230}"/>
                </a:ext>
              </a:extLst>
            </p:cNvPr>
            <p:cNvSpPr>
              <a:spLocks noChangeArrowheads="1"/>
            </p:cNvSpPr>
            <p:nvPr/>
          </p:nvSpPr>
          <p:spPr bwMode="auto">
            <a:xfrm>
              <a:off x="7368725" y="305453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14,5</a:t>
              </a:r>
              <a:endParaRPr lang="de-DE" altLang="en-US" sz="2700" dirty="0">
                <a:solidFill>
                  <a:srgbClr val="000000"/>
                </a:solidFill>
              </a:endParaRPr>
            </a:p>
          </p:txBody>
        </p:sp>
        <p:sp>
          <p:nvSpPr>
            <p:cNvPr id="275" name="Rectangle 38">
              <a:extLst>
                <a:ext uri="{FF2B5EF4-FFF2-40B4-BE49-F238E27FC236}">
                  <a16:creationId xmlns:a16="http://schemas.microsoft.com/office/drawing/2014/main" id="{937B396C-BD70-4D33-A382-73BF35A4B23A}"/>
                </a:ext>
              </a:extLst>
            </p:cNvPr>
            <p:cNvSpPr>
              <a:spLocks noChangeArrowheads="1"/>
            </p:cNvSpPr>
            <p:nvPr/>
          </p:nvSpPr>
          <p:spPr bwMode="auto">
            <a:xfrm>
              <a:off x="8215788" y="293678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16,2</a:t>
              </a:r>
              <a:endParaRPr lang="de-DE" altLang="en-US" sz="2700" dirty="0">
                <a:solidFill>
                  <a:srgbClr val="000000"/>
                </a:solidFill>
              </a:endParaRPr>
            </a:p>
          </p:txBody>
        </p:sp>
        <p:sp>
          <p:nvSpPr>
            <p:cNvPr id="276" name="Rectangle 39">
              <a:extLst>
                <a:ext uri="{FF2B5EF4-FFF2-40B4-BE49-F238E27FC236}">
                  <a16:creationId xmlns:a16="http://schemas.microsoft.com/office/drawing/2014/main" id="{D4DAD47C-8AD3-4AC3-A57C-1A0227CB5C60}"/>
                </a:ext>
              </a:extLst>
            </p:cNvPr>
            <p:cNvSpPr>
              <a:spLocks noChangeArrowheads="1"/>
            </p:cNvSpPr>
            <p:nvPr/>
          </p:nvSpPr>
          <p:spPr bwMode="auto">
            <a:xfrm>
              <a:off x="8789359" y="269436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19,5</a:t>
              </a:r>
              <a:endParaRPr lang="de-DE" altLang="en-US" sz="2700" dirty="0">
                <a:solidFill>
                  <a:srgbClr val="000000"/>
                </a:solidFill>
              </a:endParaRPr>
            </a:p>
          </p:txBody>
        </p:sp>
        <p:sp>
          <p:nvSpPr>
            <p:cNvPr id="277" name="Rectangle 40">
              <a:extLst>
                <a:ext uri="{FF2B5EF4-FFF2-40B4-BE49-F238E27FC236}">
                  <a16:creationId xmlns:a16="http://schemas.microsoft.com/office/drawing/2014/main" id="{C494E6FA-3050-4D57-9C24-F317B93ED54C}"/>
                </a:ext>
              </a:extLst>
            </p:cNvPr>
            <p:cNvSpPr>
              <a:spLocks noChangeArrowheads="1"/>
            </p:cNvSpPr>
            <p:nvPr/>
          </p:nvSpPr>
          <p:spPr bwMode="auto">
            <a:xfrm>
              <a:off x="9636419" y="235498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23,4</a:t>
              </a:r>
              <a:endParaRPr lang="de-DE" altLang="en-US" sz="2700" dirty="0">
                <a:solidFill>
                  <a:srgbClr val="000000"/>
                </a:solidFill>
              </a:endParaRPr>
            </a:p>
          </p:txBody>
        </p:sp>
        <p:sp>
          <p:nvSpPr>
            <p:cNvPr id="278" name="Rectangle 41">
              <a:extLst>
                <a:ext uri="{FF2B5EF4-FFF2-40B4-BE49-F238E27FC236}">
                  <a16:creationId xmlns:a16="http://schemas.microsoft.com/office/drawing/2014/main" id="{1D810F3E-13C3-473B-8D21-F0DAA5824FB1}"/>
                </a:ext>
              </a:extLst>
            </p:cNvPr>
            <p:cNvSpPr>
              <a:spLocks noChangeArrowheads="1"/>
            </p:cNvSpPr>
            <p:nvPr/>
          </p:nvSpPr>
          <p:spPr bwMode="auto">
            <a:xfrm>
              <a:off x="10209992" y="199481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28,6</a:t>
              </a:r>
              <a:endParaRPr lang="de-DE" altLang="en-US" sz="2700" dirty="0">
                <a:solidFill>
                  <a:srgbClr val="000000"/>
                </a:solidFill>
              </a:endParaRPr>
            </a:p>
          </p:txBody>
        </p:sp>
      </p:grpSp>
      <p:sp>
        <p:nvSpPr>
          <p:cNvPr id="279" name="Line 42">
            <a:extLst>
              <a:ext uri="{FF2B5EF4-FFF2-40B4-BE49-F238E27FC236}">
                <a16:creationId xmlns:a16="http://schemas.microsoft.com/office/drawing/2014/main" id="{8206554C-9CFE-4151-81FF-BF897D813B51}"/>
              </a:ext>
            </a:extLst>
          </p:cNvPr>
          <p:cNvSpPr>
            <a:spLocks noChangeShapeType="1"/>
          </p:cNvSpPr>
          <p:nvPr/>
        </p:nvSpPr>
        <p:spPr bwMode="auto">
          <a:xfrm>
            <a:off x="1163920" y="401042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0" name="Line 43">
            <a:extLst>
              <a:ext uri="{FF2B5EF4-FFF2-40B4-BE49-F238E27FC236}">
                <a16:creationId xmlns:a16="http://schemas.microsoft.com/office/drawing/2014/main" id="{6F52F0FA-E560-412C-8B2C-419CD599EDD7}"/>
              </a:ext>
            </a:extLst>
          </p:cNvPr>
          <p:cNvSpPr>
            <a:spLocks noChangeShapeType="1"/>
          </p:cNvSpPr>
          <p:nvPr/>
        </p:nvSpPr>
        <p:spPr bwMode="auto">
          <a:xfrm flipV="1">
            <a:off x="1191827" y="4010424"/>
            <a:ext cx="0" cy="8051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1" name="Line 44">
            <a:extLst>
              <a:ext uri="{FF2B5EF4-FFF2-40B4-BE49-F238E27FC236}">
                <a16:creationId xmlns:a16="http://schemas.microsoft.com/office/drawing/2014/main" id="{9F3C662F-65AE-42CC-9695-EA576BDC025C}"/>
              </a:ext>
            </a:extLst>
          </p:cNvPr>
          <p:cNvSpPr>
            <a:spLocks noChangeShapeType="1"/>
          </p:cNvSpPr>
          <p:nvPr/>
        </p:nvSpPr>
        <p:spPr bwMode="auto">
          <a:xfrm>
            <a:off x="1163920" y="409094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2" name="Line 45">
            <a:extLst>
              <a:ext uri="{FF2B5EF4-FFF2-40B4-BE49-F238E27FC236}">
                <a16:creationId xmlns:a16="http://schemas.microsoft.com/office/drawing/2014/main" id="{463C9791-47F0-4325-AF31-79F0904A97DF}"/>
              </a:ext>
            </a:extLst>
          </p:cNvPr>
          <p:cNvSpPr>
            <a:spLocks noChangeShapeType="1"/>
          </p:cNvSpPr>
          <p:nvPr/>
        </p:nvSpPr>
        <p:spPr bwMode="auto">
          <a:xfrm>
            <a:off x="1517410" y="404678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3" name="Line 46">
            <a:extLst>
              <a:ext uri="{FF2B5EF4-FFF2-40B4-BE49-F238E27FC236}">
                <a16:creationId xmlns:a16="http://schemas.microsoft.com/office/drawing/2014/main" id="{13A14DCA-DBC9-4408-8D18-D0C3A617F90B}"/>
              </a:ext>
            </a:extLst>
          </p:cNvPr>
          <p:cNvSpPr>
            <a:spLocks noChangeShapeType="1"/>
          </p:cNvSpPr>
          <p:nvPr/>
        </p:nvSpPr>
        <p:spPr bwMode="auto">
          <a:xfrm flipV="1">
            <a:off x="1545316" y="4046787"/>
            <a:ext cx="0" cy="3896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4" name="Line 47">
            <a:extLst>
              <a:ext uri="{FF2B5EF4-FFF2-40B4-BE49-F238E27FC236}">
                <a16:creationId xmlns:a16="http://schemas.microsoft.com/office/drawing/2014/main" id="{19A21427-CEB7-463C-906B-3B2A7D5547F2}"/>
              </a:ext>
            </a:extLst>
          </p:cNvPr>
          <p:cNvSpPr>
            <a:spLocks noChangeShapeType="1"/>
          </p:cNvSpPr>
          <p:nvPr/>
        </p:nvSpPr>
        <p:spPr bwMode="auto">
          <a:xfrm>
            <a:off x="1517410" y="408574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5" name="Line 48">
            <a:extLst>
              <a:ext uri="{FF2B5EF4-FFF2-40B4-BE49-F238E27FC236}">
                <a16:creationId xmlns:a16="http://schemas.microsoft.com/office/drawing/2014/main" id="{F0E80C8C-5C72-45D2-BE91-F0F9D776C0E7}"/>
              </a:ext>
            </a:extLst>
          </p:cNvPr>
          <p:cNvSpPr>
            <a:spLocks noChangeShapeType="1"/>
          </p:cNvSpPr>
          <p:nvPr/>
        </p:nvSpPr>
        <p:spPr bwMode="auto">
          <a:xfrm>
            <a:off x="203368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6" name="Line 49">
            <a:extLst>
              <a:ext uri="{FF2B5EF4-FFF2-40B4-BE49-F238E27FC236}">
                <a16:creationId xmlns:a16="http://schemas.microsoft.com/office/drawing/2014/main" id="{5AA05322-54E2-4EA9-8E37-32DE5619B01D}"/>
              </a:ext>
            </a:extLst>
          </p:cNvPr>
          <p:cNvSpPr>
            <a:spLocks noChangeShapeType="1"/>
          </p:cNvSpPr>
          <p:nvPr/>
        </p:nvSpPr>
        <p:spPr bwMode="auto">
          <a:xfrm flipV="1">
            <a:off x="2063922" y="3953284"/>
            <a:ext cx="0" cy="11168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7" name="Line 50">
            <a:extLst>
              <a:ext uri="{FF2B5EF4-FFF2-40B4-BE49-F238E27FC236}">
                <a16:creationId xmlns:a16="http://schemas.microsoft.com/office/drawing/2014/main" id="{2856A686-0BB1-49A1-9D1D-DF90EB12DFAD}"/>
              </a:ext>
            </a:extLst>
          </p:cNvPr>
          <p:cNvSpPr>
            <a:spLocks noChangeShapeType="1"/>
          </p:cNvSpPr>
          <p:nvPr/>
        </p:nvSpPr>
        <p:spPr bwMode="auto">
          <a:xfrm>
            <a:off x="2033688" y="4064967"/>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8" name="Line 51">
            <a:extLst>
              <a:ext uri="{FF2B5EF4-FFF2-40B4-BE49-F238E27FC236}">
                <a16:creationId xmlns:a16="http://schemas.microsoft.com/office/drawing/2014/main" id="{150F881B-2973-4E5F-A624-80665F7D9EB9}"/>
              </a:ext>
            </a:extLst>
          </p:cNvPr>
          <p:cNvSpPr>
            <a:spLocks noChangeShapeType="1"/>
          </p:cNvSpPr>
          <p:nvPr/>
        </p:nvSpPr>
        <p:spPr bwMode="auto">
          <a:xfrm>
            <a:off x="2384852" y="3929906"/>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9" name="Line 52">
            <a:extLst>
              <a:ext uri="{FF2B5EF4-FFF2-40B4-BE49-F238E27FC236}">
                <a16:creationId xmlns:a16="http://schemas.microsoft.com/office/drawing/2014/main" id="{5F17B64D-3CC3-4B6C-BA90-ACAA175D82FB}"/>
              </a:ext>
            </a:extLst>
          </p:cNvPr>
          <p:cNvSpPr>
            <a:spLocks noChangeShapeType="1"/>
          </p:cNvSpPr>
          <p:nvPr/>
        </p:nvSpPr>
        <p:spPr bwMode="auto">
          <a:xfrm flipV="1">
            <a:off x="2412758" y="3929907"/>
            <a:ext cx="0" cy="6753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0" name="Line 53">
            <a:extLst>
              <a:ext uri="{FF2B5EF4-FFF2-40B4-BE49-F238E27FC236}">
                <a16:creationId xmlns:a16="http://schemas.microsoft.com/office/drawing/2014/main" id="{30D6E922-C7B7-432C-A04F-F194E773322F}"/>
              </a:ext>
            </a:extLst>
          </p:cNvPr>
          <p:cNvSpPr>
            <a:spLocks noChangeShapeType="1"/>
          </p:cNvSpPr>
          <p:nvPr/>
        </p:nvSpPr>
        <p:spPr bwMode="auto">
          <a:xfrm>
            <a:off x="2384852" y="399743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1" name="Line 54">
            <a:extLst>
              <a:ext uri="{FF2B5EF4-FFF2-40B4-BE49-F238E27FC236}">
                <a16:creationId xmlns:a16="http://schemas.microsoft.com/office/drawing/2014/main" id="{AAC8193A-AE7D-4FC5-BC9C-49517DCEC5EB}"/>
              </a:ext>
            </a:extLst>
          </p:cNvPr>
          <p:cNvSpPr>
            <a:spLocks noChangeShapeType="1"/>
          </p:cNvSpPr>
          <p:nvPr/>
        </p:nvSpPr>
        <p:spPr bwMode="auto">
          <a:xfrm>
            <a:off x="2903458" y="384419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2" name="Line 55">
            <a:extLst>
              <a:ext uri="{FF2B5EF4-FFF2-40B4-BE49-F238E27FC236}">
                <a16:creationId xmlns:a16="http://schemas.microsoft.com/office/drawing/2014/main" id="{60F38838-5520-4519-8167-101984194889}"/>
              </a:ext>
            </a:extLst>
          </p:cNvPr>
          <p:cNvSpPr>
            <a:spLocks noChangeShapeType="1"/>
          </p:cNvSpPr>
          <p:nvPr/>
        </p:nvSpPr>
        <p:spPr bwMode="auto">
          <a:xfrm flipV="1">
            <a:off x="2931365" y="3844194"/>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3" name="Line 56">
            <a:extLst>
              <a:ext uri="{FF2B5EF4-FFF2-40B4-BE49-F238E27FC236}">
                <a16:creationId xmlns:a16="http://schemas.microsoft.com/office/drawing/2014/main" id="{9E23EAF6-09D5-4CC1-BC94-702A7ABFF87D}"/>
              </a:ext>
            </a:extLst>
          </p:cNvPr>
          <p:cNvSpPr>
            <a:spLocks noChangeShapeType="1"/>
          </p:cNvSpPr>
          <p:nvPr/>
        </p:nvSpPr>
        <p:spPr bwMode="auto">
          <a:xfrm>
            <a:off x="290345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4" name="Line 57">
            <a:extLst>
              <a:ext uri="{FF2B5EF4-FFF2-40B4-BE49-F238E27FC236}">
                <a16:creationId xmlns:a16="http://schemas.microsoft.com/office/drawing/2014/main" id="{1E46DC37-AB97-4244-BA8E-2D0108ADA32A}"/>
              </a:ext>
            </a:extLst>
          </p:cNvPr>
          <p:cNvSpPr>
            <a:spLocks noChangeShapeType="1"/>
          </p:cNvSpPr>
          <p:nvPr/>
        </p:nvSpPr>
        <p:spPr bwMode="auto">
          <a:xfrm>
            <a:off x="3254620" y="3797441"/>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5" name="Line 58">
            <a:extLst>
              <a:ext uri="{FF2B5EF4-FFF2-40B4-BE49-F238E27FC236}">
                <a16:creationId xmlns:a16="http://schemas.microsoft.com/office/drawing/2014/main" id="{822610F5-B1E2-4FF4-8702-9CAE119847C6}"/>
              </a:ext>
            </a:extLst>
          </p:cNvPr>
          <p:cNvSpPr>
            <a:spLocks noChangeShapeType="1"/>
          </p:cNvSpPr>
          <p:nvPr/>
        </p:nvSpPr>
        <p:spPr bwMode="auto">
          <a:xfrm flipV="1">
            <a:off x="3284854" y="3797442"/>
            <a:ext cx="0" cy="75323"/>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6" name="Line 59">
            <a:extLst>
              <a:ext uri="{FF2B5EF4-FFF2-40B4-BE49-F238E27FC236}">
                <a16:creationId xmlns:a16="http://schemas.microsoft.com/office/drawing/2014/main" id="{108D6A3C-BF1E-45AC-8A18-B0E04FC24842}"/>
              </a:ext>
            </a:extLst>
          </p:cNvPr>
          <p:cNvSpPr>
            <a:spLocks noChangeShapeType="1"/>
          </p:cNvSpPr>
          <p:nvPr/>
        </p:nvSpPr>
        <p:spPr bwMode="auto">
          <a:xfrm>
            <a:off x="3254620" y="3872765"/>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7" name="Line 60">
            <a:extLst>
              <a:ext uri="{FF2B5EF4-FFF2-40B4-BE49-F238E27FC236}">
                <a16:creationId xmlns:a16="http://schemas.microsoft.com/office/drawing/2014/main" id="{398A3B0B-D9DA-466F-8079-934A2AED34D4}"/>
              </a:ext>
            </a:extLst>
          </p:cNvPr>
          <p:cNvSpPr>
            <a:spLocks noChangeShapeType="1"/>
          </p:cNvSpPr>
          <p:nvPr/>
        </p:nvSpPr>
        <p:spPr bwMode="auto">
          <a:xfrm>
            <a:off x="3773227" y="371432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8" name="Line 61">
            <a:extLst>
              <a:ext uri="{FF2B5EF4-FFF2-40B4-BE49-F238E27FC236}">
                <a16:creationId xmlns:a16="http://schemas.microsoft.com/office/drawing/2014/main" id="{01734EE5-FDF2-4A24-938E-E6D87F4A066A}"/>
              </a:ext>
            </a:extLst>
          </p:cNvPr>
          <p:cNvSpPr>
            <a:spLocks noChangeShapeType="1"/>
          </p:cNvSpPr>
          <p:nvPr/>
        </p:nvSpPr>
        <p:spPr bwMode="auto">
          <a:xfrm flipV="1">
            <a:off x="3801134" y="3714326"/>
            <a:ext cx="0" cy="13766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9" name="Line 62">
            <a:extLst>
              <a:ext uri="{FF2B5EF4-FFF2-40B4-BE49-F238E27FC236}">
                <a16:creationId xmlns:a16="http://schemas.microsoft.com/office/drawing/2014/main" id="{173D5525-0849-450C-A57D-D9F4C36EBEB8}"/>
              </a:ext>
            </a:extLst>
          </p:cNvPr>
          <p:cNvSpPr>
            <a:spLocks noChangeShapeType="1"/>
          </p:cNvSpPr>
          <p:nvPr/>
        </p:nvSpPr>
        <p:spPr bwMode="auto">
          <a:xfrm>
            <a:off x="3773227" y="385198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0" name="Line 63">
            <a:extLst>
              <a:ext uri="{FF2B5EF4-FFF2-40B4-BE49-F238E27FC236}">
                <a16:creationId xmlns:a16="http://schemas.microsoft.com/office/drawing/2014/main" id="{445CEB9C-CDA6-4162-9D6C-FCEF790A7A6A}"/>
              </a:ext>
            </a:extLst>
          </p:cNvPr>
          <p:cNvSpPr>
            <a:spLocks noChangeShapeType="1"/>
          </p:cNvSpPr>
          <p:nvPr/>
        </p:nvSpPr>
        <p:spPr bwMode="auto">
          <a:xfrm>
            <a:off x="4124389" y="357926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1" name="Line 64">
            <a:extLst>
              <a:ext uri="{FF2B5EF4-FFF2-40B4-BE49-F238E27FC236}">
                <a16:creationId xmlns:a16="http://schemas.microsoft.com/office/drawing/2014/main" id="{3C557652-72A0-4F39-9672-EEEDF89586DE}"/>
              </a:ext>
            </a:extLst>
          </p:cNvPr>
          <p:cNvSpPr>
            <a:spLocks noChangeShapeType="1"/>
          </p:cNvSpPr>
          <p:nvPr/>
        </p:nvSpPr>
        <p:spPr bwMode="auto">
          <a:xfrm flipV="1">
            <a:off x="4152296" y="3579266"/>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2" name="Line 65">
            <a:extLst>
              <a:ext uri="{FF2B5EF4-FFF2-40B4-BE49-F238E27FC236}">
                <a16:creationId xmlns:a16="http://schemas.microsoft.com/office/drawing/2014/main" id="{897CC08A-97E0-4DD1-8134-D9CE3914A24B}"/>
              </a:ext>
            </a:extLst>
          </p:cNvPr>
          <p:cNvSpPr>
            <a:spLocks noChangeShapeType="1"/>
          </p:cNvSpPr>
          <p:nvPr/>
        </p:nvSpPr>
        <p:spPr bwMode="auto">
          <a:xfrm>
            <a:off x="4124389" y="368835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3" name="Line 66">
            <a:extLst>
              <a:ext uri="{FF2B5EF4-FFF2-40B4-BE49-F238E27FC236}">
                <a16:creationId xmlns:a16="http://schemas.microsoft.com/office/drawing/2014/main" id="{2A30092F-BB32-4B13-BE6B-92B5F6A3655D}"/>
              </a:ext>
            </a:extLst>
          </p:cNvPr>
          <p:cNvSpPr>
            <a:spLocks noChangeShapeType="1"/>
          </p:cNvSpPr>
          <p:nvPr/>
        </p:nvSpPr>
        <p:spPr bwMode="auto">
          <a:xfrm>
            <a:off x="4640669" y="347277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4" name="Line 67">
            <a:extLst>
              <a:ext uri="{FF2B5EF4-FFF2-40B4-BE49-F238E27FC236}">
                <a16:creationId xmlns:a16="http://schemas.microsoft.com/office/drawing/2014/main" id="{E0F7F248-13E4-4F8E-8914-B30A746E123E}"/>
              </a:ext>
            </a:extLst>
          </p:cNvPr>
          <p:cNvSpPr>
            <a:spLocks noChangeShapeType="1"/>
          </p:cNvSpPr>
          <p:nvPr/>
        </p:nvSpPr>
        <p:spPr bwMode="auto">
          <a:xfrm flipV="1">
            <a:off x="4670901" y="3472774"/>
            <a:ext cx="0" cy="14285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5" name="Line 68">
            <a:extLst>
              <a:ext uri="{FF2B5EF4-FFF2-40B4-BE49-F238E27FC236}">
                <a16:creationId xmlns:a16="http://schemas.microsoft.com/office/drawing/2014/main" id="{D1A39CF3-6089-42E1-8587-F70F64A3ED28}"/>
              </a:ext>
            </a:extLst>
          </p:cNvPr>
          <p:cNvSpPr>
            <a:spLocks noChangeShapeType="1"/>
          </p:cNvSpPr>
          <p:nvPr/>
        </p:nvSpPr>
        <p:spPr bwMode="auto">
          <a:xfrm>
            <a:off x="4640669" y="3615628"/>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6" name="Line 69">
            <a:extLst>
              <a:ext uri="{FF2B5EF4-FFF2-40B4-BE49-F238E27FC236}">
                <a16:creationId xmlns:a16="http://schemas.microsoft.com/office/drawing/2014/main" id="{A638AD7D-BDB4-457B-9DDC-8D801D12BE1C}"/>
              </a:ext>
            </a:extLst>
          </p:cNvPr>
          <p:cNvSpPr>
            <a:spLocks noChangeShapeType="1"/>
          </p:cNvSpPr>
          <p:nvPr/>
        </p:nvSpPr>
        <p:spPr bwMode="auto">
          <a:xfrm>
            <a:off x="4994158" y="3288362"/>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7" name="Line 70">
            <a:extLst>
              <a:ext uri="{FF2B5EF4-FFF2-40B4-BE49-F238E27FC236}">
                <a16:creationId xmlns:a16="http://schemas.microsoft.com/office/drawing/2014/main" id="{5B73BD19-4E80-4ABB-9665-786D37FFBC43}"/>
              </a:ext>
            </a:extLst>
          </p:cNvPr>
          <p:cNvSpPr>
            <a:spLocks noChangeShapeType="1"/>
          </p:cNvSpPr>
          <p:nvPr/>
        </p:nvSpPr>
        <p:spPr bwMode="auto">
          <a:xfrm flipV="1">
            <a:off x="5022065" y="3288363"/>
            <a:ext cx="0" cy="1688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8" name="Line 71">
            <a:extLst>
              <a:ext uri="{FF2B5EF4-FFF2-40B4-BE49-F238E27FC236}">
                <a16:creationId xmlns:a16="http://schemas.microsoft.com/office/drawing/2014/main" id="{C2359ABD-AB32-4FA2-90BB-9E207CDAE5DE}"/>
              </a:ext>
            </a:extLst>
          </p:cNvPr>
          <p:cNvSpPr>
            <a:spLocks noChangeShapeType="1"/>
          </p:cNvSpPr>
          <p:nvPr/>
        </p:nvSpPr>
        <p:spPr bwMode="auto">
          <a:xfrm>
            <a:off x="4994158" y="3457190"/>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9" name="Line 72">
            <a:extLst>
              <a:ext uri="{FF2B5EF4-FFF2-40B4-BE49-F238E27FC236}">
                <a16:creationId xmlns:a16="http://schemas.microsoft.com/office/drawing/2014/main" id="{EC3F9647-62D2-4C23-9071-B3A535B20C84}"/>
              </a:ext>
            </a:extLst>
          </p:cNvPr>
          <p:cNvSpPr>
            <a:spLocks noChangeShapeType="1"/>
          </p:cNvSpPr>
          <p:nvPr/>
        </p:nvSpPr>
        <p:spPr bwMode="auto">
          <a:xfrm>
            <a:off x="5512763" y="3031226"/>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0" name="Line 73">
            <a:extLst>
              <a:ext uri="{FF2B5EF4-FFF2-40B4-BE49-F238E27FC236}">
                <a16:creationId xmlns:a16="http://schemas.microsoft.com/office/drawing/2014/main" id="{808A651B-F65D-42B7-B00E-F18A06D5D320}"/>
              </a:ext>
            </a:extLst>
          </p:cNvPr>
          <p:cNvSpPr>
            <a:spLocks noChangeShapeType="1"/>
          </p:cNvSpPr>
          <p:nvPr/>
        </p:nvSpPr>
        <p:spPr bwMode="auto">
          <a:xfrm flipV="1">
            <a:off x="5540670" y="3031226"/>
            <a:ext cx="0" cy="264929"/>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1" name="Line 74">
            <a:extLst>
              <a:ext uri="{FF2B5EF4-FFF2-40B4-BE49-F238E27FC236}">
                <a16:creationId xmlns:a16="http://schemas.microsoft.com/office/drawing/2014/main" id="{71DEA88D-24E9-45FC-8489-C356731D161F}"/>
              </a:ext>
            </a:extLst>
          </p:cNvPr>
          <p:cNvSpPr>
            <a:spLocks noChangeShapeType="1"/>
          </p:cNvSpPr>
          <p:nvPr/>
        </p:nvSpPr>
        <p:spPr bwMode="auto">
          <a:xfrm>
            <a:off x="5512763" y="3296153"/>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2" name="Line 75">
            <a:extLst>
              <a:ext uri="{FF2B5EF4-FFF2-40B4-BE49-F238E27FC236}">
                <a16:creationId xmlns:a16="http://schemas.microsoft.com/office/drawing/2014/main" id="{5BE9F7FE-72CD-4BD6-9A95-E36B24D7ABF7}"/>
              </a:ext>
            </a:extLst>
          </p:cNvPr>
          <p:cNvSpPr>
            <a:spLocks noChangeShapeType="1"/>
          </p:cNvSpPr>
          <p:nvPr/>
        </p:nvSpPr>
        <p:spPr bwMode="auto">
          <a:xfrm>
            <a:off x="5861601" y="275850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3" name="Line 76">
            <a:extLst>
              <a:ext uri="{FF2B5EF4-FFF2-40B4-BE49-F238E27FC236}">
                <a16:creationId xmlns:a16="http://schemas.microsoft.com/office/drawing/2014/main" id="{DFA0AFEE-EC3B-4FC7-9D99-06205A52D562}"/>
              </a:ext>
            </a:extLst>
          </p:cNvPr>
          <p:cNvSpPr>
            <a:spLocks noChangeShapeType="1"/>
          </p:cNvSpPr>
          <p:nvPr/>
        </p:nvSpPr>
        <p:spPr bwMode="auto">
          <a:xfrm flipV="1">
            <a:off x="5891833" y="2758503"/>
            <a:ext cx="0" cy="28051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4" name="Line 77">
            <a:extLst>
              <a:ext uri="{FF2B5EF4-FFF2-40B4-BE49-F238E27FC236}">
                <a16:creationId xmlns:a16="http://schemas.microsoft.com/office/drawing/2014/main" id="{12D595DC-2AAF-42C4-B9B3-1C54E8FE8E08}"/>
              </a:ext>
            </a:extLst>
          </p:cNvPr>
          <p:cNvSpPr>
            <a:spLocks noChangeShapeType="1"/>
          </p:cNvSpPr>
          <p:nvPr/>
        </p:nvSpPr>
        <p:spPr bwMode="auto">
          <a:xfrm>
            <a:off x="5861601" y="303901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5" name="Freeform 126">
            <a:extLst>
              <a:ext uri="{FF2B5EF4-FFF2-40B4-BE49-F238E27FC236}">
                <a16:creationId xmlns:a16="http://schemas.microsoft.com/office/drawing/2014/main" id="{CBE1952D-1E72-40BB-9A16-1F3BBF3D46DA}"/>
              </a:ext>
            </a:extLst>
          </p:cNvPr>
          <p:cNvSpPr>
            <a:spLocks/>
          </p:cNvSpPr>
          <p:nvPr/>
        </p:nvSpPr>
        <p:spPr bwMode="auto">
          <a:xfrm>
            <a:off x="919734" y="2303969"/>
            <a:ext cx="5262797" cy="2103849"/>
          </a:xfrm>
          <a:custGeom>
            <a:avLst/>
            <a:gdLst>
              <a:gd name="T0" fmla="*/ 0 w 2263"/>
              <a:gd name="T1" fmla="*/ 0 h 810"/>
              <a:gd name="T2" fmla="*/ 0 w 2263"/>
              <a:gd name="T3" fmla="*/ 810 h 810"/>
              <a:gd name="T4" fmla="*/ 2263 w 2263"/>
              <a:gd name="T5" fmla="*/ 810 h 810"/>
            </a:gdLst>
            <a:ahLst/>
            <a:cxnLst>
              <a:cxn ang="0">
                <a:pos x="T0" y="T1"/>
              </a:cxn>
              <a:cxn ang="0">
                <a:pos x="T2" y="T3"/>
              </a:cxn>
              <a:cxn ang="0">
                <a:pos x="T4" y="T5"/>
              </a:cxn>
            </a:cxnLst>
            <a:rect l="0" t="0" r="r" b="b"/>
            <a:pathLst>
              <a:path w="2263" h="810">
                <a:moveTo>
                  <a:pt x="0" y="0"/>
                </a:moveTo>
                <a:lnTo>
                  <a:pt x="0" y="810"/>
                </a:lnTo>
                <a:lnTo>
                  <a:pt x="2263" y="810"/>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6" name="Line 127">
            <a:extLst>
              <a:ext uri="{FF2B5EF4-FFF2-40B4-BE49-F238E27FC236}">
                <a16:creationId xmlns:a16="http://schemas.microsoft.com/office/drawing/2014/main" id="{A5C0289F-0708-48B1-97BD-CCFC3EFA5A7B}"/>
              </a:ext>
            </a:extLst>
          </p:cNvPr>
          <p:cNvSpPr>
            <a:spLocks noChangeShapeType="1"/>
          </p:cNvSpPr>
          <p:nvPr/>
        </p:nvSpPr>
        <p:spPr bwMode="auto">
          <a:xfrm>
            <a:off x="871671" y="2303969"/>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7" name="Line 128">
            <a:extLst>
              <a:ext uri="{FF2B5EF4-FFF2-40B4-BE49-F238E27FC236}">
                <a16:creationId xmlns:a16="http://schemas.microsoft.com/office/drawing/2014/main" id="{BBC244DB-4A36-4648-B2EF-430484E53E2B}"/>
              </a:ext>
            </a:extLst>
          </p:cNvPr>
          <p:cNvSpPr>
            <a:spLocks noChangeShapeType="1"/>
          </p:cNvSpPr>
          <p:nvPr/>
        </p:nvSpPr>
        <p:spPr bwMode="auto">
          <a:xfrm>
            <a:off x="871671" y="2831231"/>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8" name="Line 129">
            <a:extLst>
              <a:ext uri="{FF2B5EF4-FFF2-40B4-BE49-F238E27FC236}">
                <a16:creationId xmlns:a16="http://schemas.microsoft.com/office/drawing/2014/main" id="{C7CE9898-2C89-4CD0-A82D-63E51FC724BB}"/>
              </a:ext>
            </a:extLst>
          </p:cNvPr>
          <p:cNvSpPr>
            <a:spLocks noChangeShapeType="1"/>
          </p:cNvSpPr>
          <p:nvPr/>
        </p:nvSpPr>
        <p:spPr bwMode="auto">
          <a:xfrm>
            <a:off x="871671" y="335329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9" name="Line 130">
            <a:extLst>
              <a:ext uri="{FF2B5EF4-FFF2-40B4-BE49-F238E27FC236}">
                <a16:creationId xmlns:a16="http://schemas.microsoft.com/office/drawing/2014/main" id="{51615326-0F13-47B0-A823-41B735EDE94B}"/>
              </a:ext>
            </a:extLst>
          </p:cNvPr>
          <p:cNvSpPr>
            <a:spLocks noChangeShapeType="1"/>
          </p:cNvSpPr>
          <p:nvPr/>
        </p:nvSpPr>
        <p:spPr bwMode="auto">
          <a:xfrm>
            <a:off x="871671" y="3880556"/>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20" name="Line 131">
            <a:extLst>
              <a:ext uri="{FF2B5EF4-FFF2-40B4-BE49-F238E27FC236}">
                <a16:creationId xmlns:a16="http://schemas.microsoft.com/office/drawing/2014/main" id="{3AC76BEA-079A-4EEC-B1BB-66E45B153D7F}"/>
              </a:ext>
            </a:extLst>
          </p:cNvPr>
          <p:cNvSpPr>
            <a:spLocks noChangeShapeType="1"/>
          </p:cNvSpPr>
          <p:nvPr/>
        </p:nvSpPr>
        <p:spPr bwMode="auto">
          <a:xfrm>
            <a:off x="871671" y="440781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900" dirty="0">
              <a:solidFill>
                <a:srgbClr val="000000"/>
              </a:solidFill>
              <a:latin typeface="Arial"/>
            </a:endParaRPr>
          </a:p>
        </p:txBody>
      </p:sp>
      <p:sp>
        <p:nvSpPr>
          <p:cNvPr id="321" name="Rectangle 148">
            <a:extLst>
              <a:ext uri="{FF2B5EF4-FFF2-40B4-BE49-F238E27FC236}">
                <a16:creationId xmlns:a16="http://schemas.microsoft.com/office/drawing/2014/main" id="{AB3C8129-1A19-46E3-A8EA-0E0FFEEB6593}"/>
              </a:ext>
            </a:extLst>
          </p:cNvPr>
          <p:cNvSpPr>
            <a:spLocks noChangeArrowheads="1"/>
          </p:cNvSpPr>
          <p:nvPr/>
        </p:nvSpPr>
        <p:spPr bwMode="auto">
          <a:xfrm rot="16200000">
            <a:off x="57761" y="3275105"/>
            <a:ext cx="8239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Prävalenz, %</a:t>
            </a:r>
          </a:p>
        </p:txBody>
      </p:sp>
      <p:grpSp>
        <p:nvGrpSpPr>
          <p:cNvPr id="4" name="Gruppieren 3">
            <a:extLst>
              <a:ext uri="{FF2B5EF4-FFF2-40B4-BE49-F238E27FC236}">
                <a16:creationId xmlns:a16="http://schemas.microsoft.com/office/drawing/2014/main" id="{82B830E4-266F-429B-8222-DD4BFE7CBECE}"/>
              </a:ext>
            </a:extLst>
          </p:cNvPr>
          <p:cNvGrpSpPr/>
          <p:nvPr/>
        </p:nvGrpSpPr>
        <p:grpSpPr>
          <a:xfrm>
            <a:off x="595864" y="2201188"/>
            <a:ext cx="229305" cy="2306498"/>
            <a:chOff x="1859873" y="1549555"/>
            <a:chExt cx="374535" cy="3075331"/>
          </a:xfrm>
        </p:grpSpPr>
        <p:sp>
          <p:nvSpPr>
            <p:cNvPr id="322" name="Rectangle 138">
              <a:extLst>
                <a:ext uri="{FF2B5EF4-FFF2-40B4-BE49-F238E27FC236}">
                  <a16:creationId xmlns:a16="http://schemas.microsoft.com/office/drawing/2014/main" id="{E8253A11-62BB-4C84-9745-2D7C12B1453A}"/>
                </a:ext>
              </a:extLst>
            </p:cNvPr>
            <p:cNvSpPr>
              <a:spLocks noChangeArrowheads="1"/>
            </p:cNvSpPr>
            <p:nvPr/>
          </p:nvSpPr>
          <p:spPr bwMode="auto">
            <a:xfrm>
              <a:off x="1859873" y="154955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40</a:t>
              </a:r>
              <a:endParaRPr lang="de-DE" altLang="en-US" sz="2700" dirty="0">
                <a:solidFill>
                  <a:srgbClr val="000000"/>
                </a:solidFill>
              </a:endParaRPr>
            </a:p>
          </p:txBody>
        </p:sp>
        <p:sp>
          <p:nvSpPr>
            <p:cNvPr id="323" name="Rectangle 139">
              <a:extLst>
                <a:ext uri="{FF2B5EF4-FFF2-40B4-BE49-F238E27FC236}">
                  <a16:creationId xmlns:a16="http://schemas.microsoft.com/office/drawing/2014/main" id="{3B21DE89-5844-4109-B030-C5D7A6F52553}"/>
                </a:ext>
              </a:extLst>
            </p:cNvPr>
            <p:cNvSpPr>
              <a:spLocks noChangeArrowheads="1"/>
            </p:cNvSpPr>
            <p:nvPr/>
          </p:nvSpPr>
          <p:spPr bwMode="auto">
            <a:xfrm>
              <a:off x="1859873" y="225124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30</a:t>
              </a:r>
              <a:endParaRPr lang="de-DE" altLang="en-US" sz="2700" dirty="0">
                <a:solidFill>
                  <a:srgbClr val="000000"/>
                </a:solidFill>
              </a:endParaRPr>
            </a:p>
          </p:txBody>
        </p:sp>
        <p:sp>
          <p:nvSpPr>
            <p:cNvPr id="324" name="Rectangle 140">
              <a:extLst>
                <a:ext uri="{FF2B5EF4-FFF2-40B4-BE49-F238E27FC236}">
                  <a16:creationId xmlns:a16="http://schemas.microsoft.com/office/drawing/2014/main" id="{63CA6608-6DB7-4FD6-B8ED-FFB2A8BFDC5E}"/>
                </a:ext>
              </a:extLst>
            </p:cNvPr>
            <p:cNvSpPr>
              <a:spLocks noChangeArrowheads="1"/>
            </p:cNvSpPr>
            <p:nvPr/>
          </p:nvSpPr>
          <p:spPr bwMode="auto">
            <a:xfrm>
              <a:off x="1859873" y="295293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20</a:t>
              </a:r>
              <a:endParaRPr lang="de-DE" altLang="en-US" sz="2700" dirty="0">
                <a:solidFill>
                  <a:srgbClr val="000000"/>
                </a:solidFill>
              </a:endParaRPr>
            </a:p>
          </p:txBody>
        </p:sp>
        <p:sp>
          <p:nvSpPr>
            <p:cNvPr id="325" name="Rectangle 149">
              <a:extLst>
                <a:ext uri="{FF2B5EF4-FFF2-40B4-BE49-F238E27FC236}">
                  <a16:creationId xmlns:a16="http://schemas.microsoft.com/office/drawing/2014/main" id="{EA116910-BE0A-44CE-A115-4E1F4418E98E}"/>
                </a:ext>
              </a:extLst>
            </p:cNvPr>
            <p:cNvSpPr>
              <a:spLocks noChangeArrowheads="1"/>
            </p:cNvSpPr>
            <p:nvPr/>
          </p:nvSpPr>
          <p:spPr bwMode="auto">
            <a:xfrm>
              <a:off x="1859873" y="365462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10</a:t>
              </a:r>
              <a:endParaRPr lang="de-DE" altLang="en-US" sz="2700" dirty="0">
                <a:solidFill>
                  <a:srgbClr val="000000"/>
                </a:solidFill>
              </a:endParaRPr>
            </a:p>
          </p:txBody>
        </p:sp>
        <p:sp>
          <p:nvSpPr>
            <p:cNvPr id="326" name="Rectangle 150">
              <a:extLst>
                <a:ext uri="{FF2B5EF4-FFF2-40B4-BE49-F238E27FC236}">
                  <a16:creationId xmlns:a16="http://schemas.microsoft.com/office/drawing/2014/main" id="{99FB6503-884C-499F-BE6C-F2AF9A73D3FA}"/>
                </a:ext>
              </a:extLst>
            </p:cNvPr>
            <p:cNvSpPr>
              <a:spLocks noChangeArrowheads="1"/>
            </p:cNvSpPr>
            <p:nvPr/>
          </p:nvSpPr>
          <p:spPr bwMode="auto">
            <a:xfrm>
              <a:off x="1953505" y="4356321"/>
              <a:ext cx="280903"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 0</a:t>
              </a:r>
              <a:endParaRPr lang="de-DE" altLang="en-US" sz="2700" dirty="0">
                <a:solidFill>
                  <a:srgbClr val="000000"/>
                </a:solidFill>
              </a:endParaRPr>
            </a:p>
          </p:txBody>
        </p:sp>
      </p:grpSp>
      <p:sp>
        <p:nvSpPr>
          <p:cNvPr id="327" name="Rectangle 138">
            <a:extLst>
              <a:ext uri="{FF2B5EF4-FFF2-40B4-BE49-F238E27FC236}">
                <a16:creationId xmlns:a16="http://schemas.microsoft.com/office/drawing/2014/main" id="{C2FB7D5F-2573-49AC-A042-85F8D72CCBE2}"/>
              </a:ext>
            </a:extLst>
          </p:cNvPr>
          <p:cNvSpPr>
            <a:spLocks noChangeArrowheads="1"/>
          </p:cNvSpPr>
          <p:nvPr/>
        </p:nvSpPr>
        <p:spPr bwMode="auto">
          <a:xfrm>
            <a:off x="1252321" y="2317395"/>
            <a:ext cx="663221" cy="27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00000"/>
              </a:lnSpc>
              <a:defRPr/>
            </a:pPr>
            <a:r>
              <a:rPr lang="de-DE" altLang="en-US" sz="825" dirty="0">
                <a:solidFill>
                  <a:srgbClr val="000000"/>
                </a:solidFill>
              </a:rPr>
              <a:t>Männer</a:t>
            </a:r>
            <a:endParaRPr lang="de-DE" altLang="en-US" sz="1500" dirty="0">
              <a:solidFill>
                <a:srgbClr val="000000"/>
              </a:solidFill>
            </a:endParaRPr>
          </a:p>
        </p:txBody>
      </p:sp>
      <p:sp>
        <p:nvSpPr>
          <p:cNvPr id="328" name="Rectangle 1097">
            <a:extLst>
              <a:ext uri="{FF2B5EF4-FFF2-40B4-BE49-F238E27FC236}">
                <a16:creationId xmlns:a16="http://schemas.microsoft.com/office/drawing/2014/main" id="{19015191-AEF5-4116-BC3D-6052E48E1662}"/>
              </a:ext>
            </a:extLst>
          </p:cNvPr>
          <p:cNvSpPr>
            <a:spLocks noChangeAspect="1"/>
          </p:cNvSpPr>
          <p:nvPr/>
        </p:nvSpPr>
        <p:spPr>
          <a:xfrm>
            <a:off x="1103274" y="2410552"/>
            <a:ext cx="89654" cy="10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2100" dirty="0">
              <a:solidFill>
                <a:srgbClr val="FFFFFF"/>
              </a:solidFill>
              <a:latin typeface="Arial" panose="020B0604020202020204" pitchFamily="34" charset="0"/>
            </a:endParaRPr>
          </a:p>
        </p:txBody>
      </p:sp>
      <p:sp>
        <p:nvSpPr>
          <p:cNvPr id="329" name="Rectangle 138">
            <a:extLst>
              <a:ext uri="{FF2B5EF4-FFF2-40B4-BE49-F238E27FC236}">
                <a16:creationId xmlns:a16="http://schemas.microsoft.com/office/drawing/2014/main" id="{D7C4EACC-D114-46E2-B4C1-C19FEF6E7846}"/>
              </a:ext>
            </a:extLst>
          </p:cNvPr>
          <p:cNvSpPr>
            <a:spLocks noChangeArrowheads="1"/>
          </p:cNvSpPr>
          <p:nvPr/>
        </p:nvSpPr>
        <p:spPr bwMode="auto">
          <a:xfrm>
            <a:off x="1252321" y="2541269"/>
            <a:ext cx="578761" cy="3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00000"/>
              </a:lnSpc>
              <a:defRPr/>
            </a:pPr>
            <a:r>
              <a:rPr lang="de-DE" altLang="en-US" sz="825" dirty="0">
                <a:solidFill>
                  <a:srgbClr val="000000"/>
                </a:solidFill>
              </a:rPr>
              <a:t>Frauen</a:t>
            </a:r>
            <a:endParaRPr lang="de-DE" altLang="en-US" sz="2100" dirty="0">
              <a:solidFill>
                <a:srgbClr val="000000"/>
              </a:solidFill>
            </a:endParaRPr>
          </a:p>
        </p:txBody>
      </p:sp>
      <p:sp>
        <p:nvSpPr>
          <p:cNvPr id="330" name="Rectangle 1177">
            <a:extLst>
              <a:ext uri="{FF2B5EF4-FFF2-40B4-BE49-F238E27FC236}">
                <a16:creationId xmlns:a16="http://schemas.microsoft.com/office/drawing/2014/main" id="{7B6C9CAE-37D3-4180-9655-040BDC9FF109}"/>
              </a:ext>
            </a:extLst>
          </p:cNvPr>
          <p:cNvSpPr>
            <a:spLocks noChangeAspect="1"/>
          </p:cNvSpPr>
          <p:nvPr/>
        </p:nvSpPr>
        <p:spPr>
          <a:xfrm>
            <a:off x="1103274" y="2647515"/>
            <a:ext cx="89654" cy="10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2100" dirty="0">
              <a:solidFill>
                <a:srgbClr val="FFFFFF"/>
              </a:solidFill>
              <a:latin typeface="Arial" panose="020B0604020202020204" pitchFamily="34" charset="0"/>
            </a:endParaRPr>
          </a:p>
        </p:txBody>
      </p:sp>
      <p:sp>
        <p:nvSpPr>
          <p:cNvPr id="331" name="Rectangle 141">
            <a:extLst>
              <a:ext uri="{FF2B5EF4-FFF2-40B4-BE49-F238E27FC236}">
                <a16:creationId xmlns:a16="http://schemas.microsoft.com/office/drawing/2014/main" id="{D7D8A524-4D0C-4DA9-A0B2-80EFC4ED34BA}"/>
              </a:ext>
            </a:extLst>
          </p:cNvPr>
          <p:cNvSpPr>
            <a:spLocks noChangeArrowheads="1"/>
          </p:cNvSpPr>
          <p:nvPr/>
        </p:nvSpPr>
        <p:spPr bwMode="auto">
          <a:xfrm>
            <a:off x="1188671"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20–29</a:t>
            </a:r>
          </a:p>
        </p:txBody>
      </p:sp>
      <p:sp>
        <p:nvSpPr>
          <p:cNvPr id="332" name="Rectangle 142">
            <a:extLst>
              <a:ext uri="{FF2B5EF4-FFF2-40B4-BE49-F238E27FC236}">
                <a16:creationId xmlns:a16="http://schemas.microsoft.com/office/drawing/2014/main" id="{82502908-7686-4CB8-9EDB-902967B53FA3}"/>
              </a:ext>
            </a:extLst>
          </p:cNvPr>
          <p:cNvSpPr>
            <a:spLocks noChangeArrowheads="1"/>
          </p:cNvSpPr>
          <p:nvPr/>
        </p:nvSpPr>
        <p:spPr bwMode="auto">
          <a:xfrm>
            <a:off x="2067743"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30–39</a:t>
            </a:r>
          </a:p>
        </p:txBody>
      </p:sp>
      <p:sp>
        <p:nvSpPr>
          <p:cNvPr id="333" name="Rectangle 143">
            <a:extLst>
              <a:ext uri="{FF2B5EF4-FFF2-40B4-BE49-F238E27FC236}">
                <a16:creationId xmlns:a16="http://schemas.microsoft.com/office/drawing/2014/main" id="{C19AD678-2907-4216-AE46-6FB823CAEF9B}"/>
              </a:ext>
            </a:extLst>
          </p:cNvPr>
          <p:cNvSpPr>
            <a:spLocks noChangeArrowheads="1"/>
          </p:cNvSpPr>
          <p:nvPr/>
        </p:nvSpPr>
        <p:spPr bwMode="auto">
          <a:xfrm>
            <a:off x="2943480"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40–49</a:t>
            </a:r>
          </a:p>
        </p:txBody>
      </p:sp>
      <p:sp>
        <p:nvSpPr>
          <p:cNvPr id="334" name="Rectangle 144">
            <a:extLst>
              <a:ext uri="{FF2B5EF4-FFF2-40B4-BE49-F238E27FC236}">
                <a16:creationId xmlns:a16="http://schemas.microsoft.com/office/drawing/2014/main" id="{4EED4D90-3C14-4425-BD5C-E1C18F3FD5EF}"/>
              </a:ext>
            </a:extLst>
          </p:cNvPr>
          <p:cNvSpPr>
            <a:spLocks noChangeArrowheads="1"/>
          </p:cNvSpPr>
          <p:nvPr/>
        </p:nvSpPr>
        <p:spPr bwMode="auto">
          <a:xfrm>
            <a:off x="3146559" y="4637581"/>
            <a:ext cx="79508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Alter (Jahre)</a:t>
            </a:r>
            <a:endParaRPr lang="de-DE" altLang="en-US" sz="3600" dirty="0"/>
          </a:p>
        </p:txBody>
      </p:sp>
      <p:sp>
        <p:nvSpPr>
          <p:cNvPr id="335" name="Rectangle 145">
            <a:extLst>
              <a:ext uri="{FF2B5EF4-FFF2-40B4-BE49-F238E27FC236}">
                <a16:creationId xmlns:a16="http://schemas.microsoft.com/office/drawing/2014/main" id="{744D5183-6CB2-4471-A188-DBEB2B90C8B0}"/>
              </a:ext>
            </a:extLst>
          </p:cNvPr>
          <p:cNvSpPr>
            <a:spLocks noChangeArrowheads="1"/>
          </p:cNvSpPr>
          <p:nvPr/>
        </p:nvSpPr>
        <p:spPr bwMode="auto">
          <a:xfrm>
            <a:off x="3813251"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50–59</a:t>
            </a:r>
          </a:p>
        </p:txBody>
      </p:sp>
      <p:sp>
        <p:nvSpPr>
          <p:cNvPr id="336" name="Rectangle 146">
            <a:extLst>
              <a:ext uri="{FF2B5EF4-FFF2-40B4-BE49-F238E27FC236}">
                <a16:creationId xmlns:a16="http://schemas.microsoft.com/office/drawing/2014/main" id="{1E7308A3-1145-40A2-8E6A-41A3B9D39176}"/>
              </a:ext>
            </a:extLst>
          </p:cNvPr>
          <p:cNvSpPr>
            <a:spLocks noChangeArrowheads="1"/>
          </p:cNvSpPr>
          <p:nvPr/>
        </p:nvSpPr>
        <p:spPr bwMode="auto">
          <a:xfrm>
            <a:off x="4680692"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60–69</a:t>
            </a:r>
          </a:p>
        </p:txBody>
      </p:sp>
      <p:sp>
        <p:nvSpPr>
          <p:cNvPr id="337" name="Rectangle 147">
            <a:extLst>
              <a:ext uri="{FF2B5EF4-FFF2-40B4-BE49-F238E27FC236}">
                <a16:creationId xmlns:a16="http://schemas.microsoft.com/office/drawing/2014/main" id="{82496A9C-E276-4728-9CB7-31A0C19BAFE2}"/>
              </a:ext>
            </a:extLst>
          </p:cNvPr>
          <p:cNvSpPr>
            <a:spLocks noChangeArrowheads="1"/>
          </p:cNvSpPr>
          <p:nvPr/>
        </p:nvSpPr>
        <p:spPr bwMode="auto">
          <a:xfrm>
            <a:off x="5613419" y="4475998"/>
            <a:ext cx="1923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sz="900" dirty="0">
                <a:solidFill>
                  <a:srgbClr val="000000"/>
                </a:solidFill>
              </a:rPr>
              <a:t>≥</a:t>
            </a:r>
            <a:r>
              <a:rPr lang="de-DE" altLang="en-US" sz="900" dirty="0">
                <a:solidFill>
                  <a:srgbClr val="000000"/>
                </a:solidFill>
              </a:rPr>
              <a:t>70</a:t>
            </a:r>
          </a:p>
        </p:txBody>
      </p:sp>
      <p:sp>
        <p:nvSpPr>
          <p:cNvPr id="99" name="Freeform 130">
            <a:extLst>
              <a:ext uri="{FF2B5EF4-FFF2-40B4-BE49-F238E27FC236}">
                <a16:creationId xmlns:a16="http://schemas.microsoft.com/office/drawing/2014/main" id="{485740F2-9B76-4560-8F43-B67BB5559AE7}"/>
              </a:ext>
            </a:extLst>
          </p:cNvPr>
          <p:cNvSpPr>
            <a:spLocks noChangeAspect="1"/>
          </p:cNvSpPr>
          <p:nvPr/>
        </p:nvSpPr>
        <p:spPr bwMode="auto">
          <a:xfrm>
            <a:off x="7011891" y="2051447"/>
            <a:ext cx="1302446" cy="1755000"/>
          </a:xfrm>
          <a:custGeom>
            <a:avLst/>
            <a:gdLst>
              <a:gd name="T0" fmla="*/ 233 w 247"/>
              <a:gd name="T1" fmla="*/ 133 h 332"/>
              <a:gd name="T2" fmla="*/ 230 w 247"/>
              <a:gd name="T3" fmla="*/ 100 h 332"/>
              <a:gd name="T4" fmla="*/ 219 w 247"/>
              <a:gd name="T5" fmla="*/ 59 h 332"/>
              <a:gd name="T6" fmla="*/ 211 w 247"/>
              <a:gd name="T7" fmla="*/ 41 h 332"/>
              <a:gd name="T8" fmla="*/ 190 w 247"/>
              <a:gd name="T9" fmla="*/ 29 h 332"/>
              <a:gd name="T10" fmla="*/ 195 w 247"/>
              <a:gd name="T11" fmla="*/ 17 h 332"/>
              <a:gd name="T12" fmla="*/ 189 w 247"/>
              <a:gd name="T13" fmla="*/ 13 h 332"/>
              <a:gd name="T14" fmla="*/ 184 w 247"/>
              <a:gd name="T15" fmla="*/ 15 h 332"/>
              <a:gd name="T16" fmla="*/ 170 w 247"/>
              <a:gd name="T17" fmla="*/ 23 h 332"/>
              <a:gd name="T18" fmla="*/ 166 w 247"/>
              <a:gd name="T19" fmla="*/ 24 h 332"/>
              <a:gd name="T20" fmla="*/ 143 w 247"/>
              <a:gd name="T21" fmla="*/ 40 h 332"/>
              <a:gd name="T22" fmla="*/ 126 w 247"/>
              <a:gd name="T23" fmla="*/ 40 h 332"/>
              <a:gd name="T24" fmla="*/ 134 w 247"/>
              <a:gd name="T25" fmla="*/ 25 h 332"/>
              <a:gd name="T26" fmla="*/ 133 w 247"/>
              <a:gd name="T27" fmla="*/ 24 h 332"/>
              <a:gd name="T28" fmla="*/ 114 w 247"/>
              <a:gd name="T29" fmla="*/ 23 h 332"/>
              <a:gd name="T30" fmla="*/ 106 w 247"/>
              <a:gd name="T31" fmla="*/ 8 h 332"/>
              <a:gd name="T32" fmla="*/ 86 w 247"/>
              <a:gd name="T33" fmla="*/ 4 h 332"/>
              <a:gd name="T34" fmla="*/ 75 w 247"/>
              <a:gd name="T35" fmla="*/ 12 h 332"/>
              <a:gd name="T36" fmla="*/ 81 w 247"/>
              <a:gd name="T37" fmla="*/ 19 h 332"/>
              <a:gd name="T38" fmla="*/ 78 w 247"/>
              <a:gd name="T39" fmla="*/ 33 h 332"/>
              <a:gd name="T40" fmla="*/ 85 w 247"/>
              <a:gd name="T41" fmla="*/ 44 h 332"/>
              <a:gd name="T42" fmla="*/ 69 w 247"/>
              <a:gd name="T43" fmla="*/ 52 h 332"/>
              <a:gd name="T44" fmla="*/ 62 w 247"/>
              <a:gd name="T45" fmla="*/ 63 h 332"/>
              <a:gd name="T46" fmla="*/ 52 w 247"/>
              <a:gd name="T47" fmla="*/ 49 h 332"/>
              <a:gd name="T48" fmla="*/ 33 w 247"/>
              <a:gd name="T49" fmla="*/ 54 h 332"/>
              <a:gd name="T50" fmla="*/ 33 w 247"/>
              <a:gd name="T51" fmla="*/ 70 h 332"/>
              <a:gd name="T52" fmla="*/ 36 w 247"/>
              <a:gd name="T53" fmla="*/ 86 h 332"/>
              <a:gd name="T54" fmla="*/ 23 w 247"/>
              <a:gd name="T55" fmla="*/ 104 h 332"/>
              <a:gd name="T56" fmla="*/ 31 w 247"/>
              <a:gd name="T57" fmla="*/ 119 h 332"/>
              <a:gd name="T58" fmla="*/ 25 w 247"/>
              <a:gd name="T59" fmla="*/ 126 h 332"/>
              <a:gd name="T60" fmla="*/ 6 w 247"/>
              <a:gd name="T61" fmla="*/ 133 h 332"/>
              <a:gd name="T62" fmla="*/ 7 w 247"/>
              <a:gd name="T63" fmla="*/ 143 h 332"/>
              <a:gd name="T64" fmla="*/ 4 w 247"/>
              <a:gd name="T65" fmla="*/ 158 h 332"/>
              <a:gd name="T66" fmla="*/ 2 w 247"/>
              <a:gd name="T67" fmla="*/ 169 h 332"/>
              <a:gd name="T68" fmla="*/ 3 w 247"/>
              <a:gd name="T69" fmla="*/ 178 h 332"/>
              <a:gd name="T70" fmla="*/ 10 w 247"/>
              <a:gd name="T71" fmla="*/ 189 h 332"/>
              <a:gd name="T72" fmla="*/ 4 w 247"/>
              <a:gd name="T73" fmla="*/ 201 h 332"/>
              <a:gd name="T74" fmla="*/ 11 w 247"/>
              <a:gd name="T75" fmla="*/ 217 h 332"/>
              <a:gd name="T76" fmla="*/ 15 w 247"/>
              <a:gd name="T77" fmla="*/ 241 h 332"/>
              <a:gd name="T78" fmla="*/ 43 w 247"/>
              <a:gd name="T79" fmla="*/ 252 h 332"/>
              <a:gd name="T80" fmla="*/ 45 w 247"/>
              <a:gd name="T81" fmla="*/ 277 h 332"/>
              <a:gd name="T82" fmla="*/ 38 w 247"/>
              <a:gd name="T83" fmla="*/ 311 h 332"/>
              <a:gd name="T84" fmla="*/ 51 w 247"/>
              <a:gd name="T85" fmla="*/ 316 h 332"/>
              <a:gd name="T86" fmla="*/ 60 w 247"/>
              <a:gd name="T87" fmla="*/ 313 h 332"/>
              <a:gd name="T88" fmla="*/ 74 w 247"/>
              <a:gd name="T89" fmla="*/ 307 h 332"/>
              <a:gd name="T90" fmla="*/ 87 w 247"/>
              <a:gd name="T91" fmla="*/ 311 h 332"/>
              <a:gd name="T92" fmla="*/ 99 w 247"/>
              <a:gd name="T93" fmla="*/ 318 h 332"/>
              <a:gd name="T94" fmla="*/ 113 w 247"/>
              <a:gd name="T95" fmla="*/ 327 h 332"/>
              <a:gd name="T96" fmla="*/ 122 w 247"/>
              <a:gd name="T97" fmla="*/ 321 h 332"/>
              <a:gd name="T98" fmla="*/ 141 w 247"/>
              <a:gd name="T99" fmla="*/ 325 h 332"/>
              <a:gd name="T100" fmla="*/ 165 w 247"/>
              <a:gd name="T101" fmla="*/ 316 h 332"/>
              <a:gd name="T102" fmla="*/ 185 w 247"/>
              <a:gd name="T103" fmla="*/ 313 h 332"/>
              <a:gd name="T104" fmla="*/ 199 w 247"/>
              <a:gd name="T105" fmla="*/ 313 h 332"/>
              <a:gd name="T106" fmla="*/ 190 w 247"/>
              <a:gd name="T107" fmla="*/ 296 h 332"/>
              <a:gd name="T108" fmla="*/ 203 w 247"/>
              <a:gd name="T109" fmla="*/ 283 h 332"/>
              <a:gd name="T110" fmla="*/ 218 w 247"/>
              <a:gd name="T111" fmla="*/ 270 h 332"/>
              <a:gd name="T112" fmla="*/ 206 w 247"/>
              <a:gd name="T113" fmla="*/ 254 h 332"/>
              <a:gd name="T114" fmla="*/ 183 w 247"/>
              <a:gd name="T115" fmla="*/ 234 h 332"/>
              <a:gd name="T116" fmla="*/ 167 w 247"/>
              <a:gd name="T117" fmla="*/ 200 h 332"/>
              <a:gd name="T118" fmla="*/ 190 w 247"/>
              <a:gd name="T119" fmla="*/ 193 h 332"/>
              <a:gd name="T120" fmla="*/ 216 w 247"/>
              <a:gd name="T121" fmla="*/ 172 h 332"/>
              <a:gd name="T122" fmla="*/ 236 w 247"/>
              <a:gd name="T123" fmla="*/ 17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 h="332">
                <a:moveTo>
                  <a:pt x="247" y="154"/>
                </a:moveTo>
                <a:cubicBezTo>
                  <a:pt x="247" y="154"/>
                  <a:pt x="245" y="151"/>
                  <a:pt x="244" y="151"/>
                </a:cubicBezTo>
                <a:cubicBezTo>
                  <a:pt x="244" y="151"/>
                  <a:pt x="242" y="148"/>
                  <a:pt x="242" y="147"/>
                </a:cubicBezTo>
                <a:cubicBezTo>
                  <a:pt x="242" y="147"/>
                  <a:pt x="242" y="145"/>
                  <a:pt x="242" y="145"/>
                </a:cubicBezTo>
                <a:cubicBezTo>
                  <a:pt x="242" y="145"/>
                  <a:pt x="240" y="144"/>
                  <a:pt x="239" y="144"/>
                </a:cubicBezTo>
                <a:cubicBezTo>
                  <a:pt x="239" y="143"/>
                  <a:pt x="236" y="143"/>
                  <a:pt x="236" y="143"/>
                </a:cubicBezTo>
                <a:cubicBezTo>
                  <a:pt x="236" y="140"/>
                  <a:pt x="236" y="140"/>
                  <a:pt x="236" y="140"/>
                </a:cubicBezTo>
                <a:cubicBezTo>
                  <a:pt x="237" y="136"/>
                  <a:pt x="237" y="136"/>
                  <a:pt x="237" y="136"/>
                </a:cubicBezTo>
                <a:cubicBezTo>
                  <a:pt x="233" y="133"/>
                  <a:pt x="233" y="133"/>
                  <a:pt x="233" y="133"/>
                </a:cubicBezTo>
                <a:cubicBezTo>
                  <a:pt x="232" y="130"/>
                  <a:pt x="232" y="130"/>
                  <a:pt x="232" y="130"/>
                </a:cubicBezTo>
                <a:cubicBezTo>
                  <a:pt x="232" y="130"/>
                  <a:pt x="233" y="128"/>
                  <a:pt x="233" y="127"/>
                </a:cubicBezTo>
                <a:cubicBezTo>
                  <a:pt x="234" y="126"/>
                  <a:pt x="235" y="123"/>
                  <a:pt x="235" y="123"/>
                </a:cubicBezTo>
                <a:cubicBezTo>
                  <a:pt x="233" y="120"/>
                  <a:pt x="233" y="120"/>
                  <a:pt x="233" y="120"/>
                </a:cubicBezTo>
                <a:cubicBezTo>
                  <a:pt x="233" y="120"/>
                  <a:pt x="232" y="119"/>
                  <a:pt x="233" y="118"/>
                </a:cubicBezTo>
                <a:cubicBezTo>
                  <a:pt x="233" y="118"/>
                  <a:pt x="232" y="113"/>
                  <a:pt x="232" y="113"/>
                </a:cubicBezTo>
                <a:cubicBezTo>
                  <a:pt x="232" y="113"/>
                  <a:pt x="232" y="109"/>
                  <a:pt x="230" y="109"/>
                </a:cubicBezTo>
                <a:cubicBezTo>
                  <a:pt x="229" y="109"/>
                  <a:pt x="228" y="106"/>
                  <a:pt x="228" y="106"/>
                </a:cubicBezTo>
                <a:cubicBezTo>
                  <a:pt x="230" y="100"/>
                  <a:pt x="230" y="100"/>
                  <a:pt x="230" y="100"/>
                </a:cubicBezTo>
                <a:cubicBezTo>
                  <a:pt x="230" y="100"/>
                  <a:pt x="231" y="96"/>
                  <a:pt x="228" y="95"/>
                </a:cubicBezTo>
                <a:cubicBezTo>
                  <a:pt x="225" y="94"/>
                  <a:pt x="221" y="92"/>
                  <a:pt x="220" y="91"/>
                </a:cubicBezTo>
                <a:cubicBezTo>
                  <a:pt x="220" y="90"/>
                  <a:pt x="218" y="88"/>
                  <a:pt x="217" y="87"/>
                </a:cubicBezTo>
                <a:cubicBezTo>
                  <a:pt x="216" y="87"/>
                  <a:pt x="216" y="87"/>
                  <a:pt x="216" y="87"/>
                </a:cubicBezTo>
                <a:cubicBezTo>
                  <a:pt x="217" y="80"/>
                  <a:pt x="217" y="80"/>
                  <a:pt x="217" y="80"/>
                </a:cubicBezTo>
                <a:cubicBezTo>
                  <a:pt x="221" y="77"/>
                  <a:pt x="221" y="77"/>
                  <a:pt x="221" y="77"/>
                </a:cubicBezTo>
                <a:cubicBezTo>
                  <a:pt x="221" y="70"/>
                  <a:pt x="221" y="70"/>
                  <a:pt x="221" y="70"/>
                </a:cubicBezTo>
                <a:cubicBezTo>
                  <a:pt x="221" y="63"/>
                  <a:pt x="221" y="63"/>
                  <a:pt x="221" y="63"/>
                </a:cubicBezTo>
                <a:cubicBezTo>
                  <a:pt x="221" y="63"/>
                  <a:pt x="222" y="61"/>
                  <a:pt x="219" y="59"/>
                </a:cubicBezTo>
                <a:cubicBezTo>
                  <a:pt x="217" y="56"/>
                  <a:pt x="217" y="53"/>
                  <a:pt x="217" y="52"/>
                </a:cubicBezTo>
                <a:cubicBezTo>
                  <a:pt x="217" y="52"/>
                  <a:pt x="216" y="49"/>
                  <a:pt x="216" y="48"/>
                </a:cubicBezTo>
                <a:cubicBezTo>
                  <a:pt x="216" y="47"/>
                  <a:pt x="215" y="47"/>
                  <a:pt x="215" y="46"/>
                </a:cubicBezTo>
                <a:cubicBezTo>
                  <a:pt x="212" y="46"/>
                  <a:pt x="208" y="47"/>
                  <a:pt x="208" y="47"/>
                </a:cubicBezTo>
                <a:cubicBezTo>
                  <a:pt x="208" y="47"/>
                  <a:pt x="207" y="46"/>
                  <a:pt x="206" y="46"/>
                </a:cubicBezTo>
                <a:cubicBezTo>
                  <a:pt x="206" y="46"/>
                  <a:pt x="204" y="44"/>
                  <a:pt x="204" y="44"/>
                </a:cubicBezTo>
                <a:cubicBezTo>
                  <a:pt x="206" y="44"/>
                  <a:pt x="206" y="44"/>
                  <a:pt x="206" y="44"/>
                </a:cubicBezTo>
                <a:cubicBezTo>
                  <a:pt x="209" y="43"/>
                  <a:pt x="209" y="43"/>
                  <a:pt x="209" y="43"/>
                </a:cubicBezTo>
                <a:cubicBezTo>
                  <a:pt x="211" y="41"/>
                  <a:pt x="211" y="41"/>
                  <a:pt x="211" y="41"/>
                </a:cubicBezTo>
                <a:cubicBezTo>
                  <a:pt x="212" y="40"/>
                  <a:pt x="212" y="40"/>
                  <a:pt x="212" y="40"/>
                </a:cubicBezTo>
                <a:cubicBezTo>
                  <a:pt x="211" y="36"/>
                  <a:pt x="211" y="36"/>
                  <a:pt x="211" y="36"/>
                </a:cubicBezTo>
                <a:cubicBezTo>
                  <a:pt x="210" y="36"/>
                  <a:pt x="210" y="36"/>
                  <a:pt x="210" y="36"/>
                </a:cubicBezTo>
                <a:cubicBezTo>
                  <a:pt x="210" y="36"/>
                  <a:pt x="206" y="34"/>
                  <a:pt x="206" y="33"/>
                </a:cubicBezTo>
                <a:cubicBezTo>
                  <a:pt x="206" y="33"/>
                  <a:pt x="205" y="31"/>
                  <a:pt x="205" y="31"/>
                </a:cubicBezTo>
                <a:cubicBezTo>
                  <a:pt x="203" y="31"/>
                  <a:pt x="203" y="31"/>
                  <a:pt x="203" y="31"/>
                </a:cubicBezTo>
                <a:cubicBezTo>
                  <a:pt x="203" y="31"/>
                  <a:pt x="197" y="31"/>
                  <a:pt x="197" y="31"/>
                </a:cubicBezTo>
                <a:cubicBezTo>
                  <a:pt x="197" y="32"/>
                  <a:pt x="193" y="31"/>
                  <a:pt x="193" y="31"/>
                </a:cubicBezTo>
                <a:cubicBezTo>
                  <a:pt x="193" y="31"/>
                  <a:pt x="191" y="30"/>
                  <a:pt x="190" y="29"/>
                </a:cubicBezTo>
                <a:cubicBezTo>
                  <a:pt x="190" y="28"/>
                  <a:pt x="190" y="27"/>
                  <a:pt x="190" y="26"/>
                </a:cubicBezTo>
                <a:cubicBezTo>
                  <a:pt x="190" y="25"/>
                  <a:pt x="190" y="26"/>
                  <a:pt x="192" y="25"/>
                </a:cubicBezTo>
                <a:cubicBezTo>
                  <a:pt x="193" y="24"/>
                  <a:pt x="194" y="24"/>
                  <a:pt x="195" y="24"/>
                </a:cubicBezTo>
                <a:cubicBezTo>
                  <a:pt x="195" y="23"/>
                  <a:pt x="195" y="23"/>
                  <a:pt x="195" y="23"/>
                </a:cubicBezTo>
                <a:cubicBezTo>
                  <a:pt x="195" y="23"/>
                  <a:pt x="199" y="23"/>
                  <a:pt x="199" y="23"/>
                </a:cubicBezTo>
                <a:cubicBezTo>
                  <a:pt x="199" y="23"/>
                  <a:pt x="199" y="21"/>
                  <a:pt x="199" y="21"/>
                </a:cubicBezTo>
                <a:cubicBezTo>
                  <a:pt x="197" y="20"/>
                  <a:pt x="197" y="20"/>
                  <a:pt x="197" y="20"/>
                </a:cubicBezTo>
                <a:cubicBezTo>
                  <a:pt x="197" y="20"/>
                  <a:pt x="195" y="18"/>
                  <a:pt x="195" y="18"/>
                </a:cubicBezTo>
                <a:cubicBezTo>
                  <a:pt x="195" y="17"/>
                  <a:pt x="195" y="17"/>
                  <a:pt x="195" y="17"/>
                </a:cubicBezTo>
                <a:cubicBezTo>
                  <a:pt x="195" y="17"/>
                  <a:pt x="197" y="15"/>
                  <a:pt x="197" y="15"/>
                </a:cubicBezTo>
                <a:cubicBezTo>
                  <a:pt x="198" y="14"/>
                  <a:pt x="197" y="13"/>
                  <a:pt x="197" y="13"/>
                </a:cubicBezTo>
                <a:cubicBezTo>
                  <a:pt x="197" y="13"/>
                  <a:pt x="196" y="12"/>
                  <a:pt x="195" y="12"/>
                </a:cubicBezTo>
                <a:cubicBezTo>
                  <a:pt x="195" y="12"/>
                  <a:pt x="194" y="14"/>
                  <a:pt x="194" y="14"/>
                </a:cubicBezTo>
                <a:cubicBezTo>
                  <a:pt x="193" y="14"/>
                  <a:pt x="193" y="16"/>
                  <a:pt x="193" y="16"/>
                </a:cubicBezTo>
                <a:cubicBezTo>
                  <a:pt x="193" y="16"/>
                  <a:pt x="191" y="17"/>
                  <a:pt x="191" y="17"/>
                </a:cubicBezTo>
                <a:cubicBezTo>
                  <a:pt x="190" y="16"/>
                  <a:pt x="191" y="16"/>
                  <a:pt x="191" y="15"/>
                </a:cubicBezTo>
                <a:cubicBezTo>
                  <a:pt x="191" y="15"/>
                  <a:pt x="190" y="14"/>
                  <a:pt x="190" y="14"/>
                </a:cubicBezTo>
                <a:cubicBezTo>
                  <a:pt x="190" y="14"/>
                  <a:pt x="189" y="13"/>
                  <a:pt x="189" y="13"/>
                </a:cubicBezTo>
                <a:cubicBezTo>
                  <a:pt x="189" y="12"/>
                  <a:pt x="190" y="12"/>
                  <a:pt x="191" y="12"/>
                </a:cubicBezTo>
                <a:cubicBezTo>
                  <a:pt x="191" y="11"/>
                  <a:pt x="191" y="10"/>
                  <a:pt x="191" y="10"/>
                </a:cubicBezTo>
                <a:cubicBezTo>
                  <a:pt x="191" y="10"/>
                  <a:pt x="191" y="9"/>
                  <a:pt x="190" y="9"/>
                </a:cubicBezTo>
                <a:cubicBezTo>
                  <a:pt x="190" y="8"/>
                  <a:pt x="189" y="9"/>
                  <a:pt x="189" y="9"/>
                </a:cubicBezTo>
                <a:cubicBezTo>
                  <a:pt x="189" y="9"/>
                  <a:pt x="187" y="11"/>
                  <a:pt x="187" y="11"/>
                </a:cubicBezTo>
                <a:cubicBezTo>
                  <a:pt x="187" y="11"/>
                  <a:pt x="186" y="12"/>
                  <a:pt x="186" y="12"/>
                </a:cubicBezTo>
                <a:cubicBezTo>
                  <a:pt x="186" y="12"/>
                  <a:pt x="186" y="14"/>
                  <a:pt x="186" y="14"/>
                </a:cubicBezTo>
                <a:cubicBezTo>
                  <a:pt x="186" y="14"/>
                  <a:pt x="184" y="15"/>
                  <a:pt x="184" y="15"/>
                </a:cubicBezTo>
                <a:cubicBezTo>
                  <a:pt x="184" y="15"/>
                  <a:pt x="184" y="15"/>
                  <a:pt x="184" y="15"/>
                </a:cubicBezTo>
                <a:cubicBezTo>
                  <a:pt x="184" y="15"/>
                  <a:pt x="183" y="17"/>
                  <a:pt x="183" y="17"/>
                </a:cubicBezTo>
                <a:cubicBezTo>
                  <a:pt x="183" y="17"/>
                  <a:pt x="183" y="19"/>
                  <a:pt x="183" y="19"/>
                </a:cubicBezTo>
                <a:cubicBezTo>
                  <a:pt x="183" y="19"/>
                  <a:pt x="182" y="20"/>
                  <a:pt x="181" y="21"/>
                </a:cubicBezTo>
                <a:cubicBezTo>
                  <a:pt x="180" y="21"/>
                  <a:pt x="180" y="22"/>
                  <a:pt x="180" y="22"/>
                </a:cubicBezTo>
                <a:cubicBezTo>
                  <a:pt x="180" y="23"/>
                  <a:pt x="180" y="23"/>
                  <a:pt x="180" y="23"/>
                </a:cubicBezTo>
                <a:cubicBezTo>
                  <a:pt x="177" y="24"/>
                  <a:pt x="177" y="24"/>
                  <a:pt x="177" y="24"/>
                </a:cubicBezTo>
                <a:cubicBezTo>
                  <a:pt x="177" y="24"/>
                  <a:pt x="175" y="23"/>
                  <a:pt x="175" y="23"/>
                </a:cubicBezTo>
                <a:cubicBezTo>
                  <a:pt x="175" y="23"/>
                  <a:pt x="173" y="23"/>
                  <a:pt x="173" y="23"/>
                </a:cubicBezTo>
                <a:cubicBezTo>
                  <a:pt x="173" y="23"/>
                  <a:pt x="170" y="23"/>
                  <a:pt x="170" y="23"/>
                </a:cubicBezTo>
                <a:cubicBezTo>
                  <a:pt x="170" y="23"/>
                  <a:pt x="169" y="24"/>
                  <a:pt x="169" y="24"/>
                </a:cubicBezTo>
                <a:cubicBezTo>
                  <a:pt x="168" y="26"/>
                  <a:pt x="168" y="26"/>
                  <a:pt x="168" y="26"/>
                </a:cubicBezTo>
                <a:cubicBezTo>
                  <a:pt x="168" y="26"/>
                  <a:pt x="168" y="24"/>
                  <a:pt x="168" y="24"/>
                </a:cubicBezTo>
                <a:cubicBezTo>
                  <a:pt x="169" y="23"/>
                  <a:pt x="170" y="22"/>
                  <a:pt x="170" y="22"/>
                </a:cubicBezTo>
                <a:cubicBezTo>
                  <a:pt x="171" y="22"/>
                  <a:pt x="171" y="21"/>
                  <a:pt x="171" y="20"/>
                </a:cubicBezTo>
                <a:cubicBezTo>
                  <a:pt x="171" y="20"/>
                  <a:pt x="170" y="19"/>
                  <a:pt x="170" y="19"/>
                </a:cubicBezTo>
                <a:cubicBezTo>
                  <a:pt x="168" y="20"/>
                  <a:pt x="168" y="20"/>
                  <a:pt x="168" y="20"/>
                </a:cubicBezTo>
                <a:cubicBezTo>
                  <a:pt x="168" y="20"/>
                  <a:pt x="167" y="22"/>
                  <a:pt x="167" y="23"/>
                </a:cubicBezTo>
                <a:cubicBezTo>
                  <a:pt x="167" y="24"/>
                  <a:pt x="166" y="24"/>
                  <a:pt x="166" y="24"/>
                </a:cubicBezTo>
                <a:cubicBezTo>
                  <a:pt x="164" y="26"/>
                  <a:pt x="164" y="26"/>
                  <a:pt x="164" y="26"/>
                </a:cubicBezTo>
                <a:cubicBezTo>
                  <a:pt x="163" y="28"/>
                  <a:pt x="163" y="28"/>
                  <a:pt x="163" y="28"/>
                </a:cubicBezTo>
                <a:cubicBezTo>
                  <a:pt x="163" y="28"/>
                  <a:pt x="160" y="31"/>
                  <a:pt x="159" y="31"/>
                </a:cubicBezTo>
                <a:cubicBezTo>
                  <a:pt x="159" y="32"/>
                  <a:pt x="156" y="33"/>
                  <a:pt x="156" y="33"/>
                </a:cubicBezTo>
                <a:cubicBezTo>
                  <a:pt x="156" y="33"/>
                  <a:pt x="151" y="33"/>
                  <a:pt x="150" y="33"/>
                </a:cubicBezTo>
                <a:cubicBezTo>
                  <a:pt x="149" y="33"/>
                  <a:pt x="148" y="35"/>
                  <a:pt x="148" y="35"/>
                </a:cubicBezTo>
                <a:cubicBezTo>
                  <a:pt x="148" y="35"/>
                  <a:pt x="147" y="36"/>
                  <a:pt x="147" y="37"/>
                </a:cubicBezTo>
                <a:cubicBezTo>
                  <a:pt x="146" y="37"/>
                  <a:pt x="145" y="38"/>
                  <a:pt x="145" y="38"/>
                </a:cubicBezTo>
                <a:cubicBezTo>
                  <a:pt x="144" y="39"/>
                  <a:pt x="143" y="40"/>
                  <a:pt x="143" y="40"/>
                </a:cubicBezTo>
                <a:cubicBezTo>
                  <a:pt x="143" y="40"/>
                  <a:pt x="142" y="42"/>
                  <a:pt x="142" y="42"/>
                </a:cubicBezTo>
                <a:cubicBezTo>
                  <a:pt x="142" y="43"/>
                  <a:pt x="139" y="42"/>
                  <a:pt x="139" y="42"/>
                </a:cubicBezTo>
                <a:cubicBezTo>
                  <a:pt x="138" y="41"/>
                  <a:pt x="138" y="41"/>
                  <a:pt x="138" y="41"/>
                </a:cubicBezTo>
                <a:cubicBezTo>
                  <a:pt x="135" y="40"/>
                  <a:pt x="135" y="40"/>
                  <a:pt x="135" y="40"/>
                </a:cubicBezTo>
                <a:cubicBezTo>
                  <a:pt x="132" y="40"/>
                  <a:pt x="132" y="40"/>
                  <a:pt x="132" y="40"/>
                </a:cubicBezTo>
                <a:cubicBezTo>
                  <a:pt x="131" y="41"/>
                  <a:pt x="131" y="41"/>
                  <a:pt x="131" y="41"/>
                </a:cubicBezTo>
                <a:cubicBezTo>
                  <a:pt x="130" y="42"/>
                  <a:pt x="130" y="42"/>
                  <a:pt x="130" y="42"/>
                </a:cubicBezTo>
                <a:cubicBezTo>
                  <a:pt x="128" y="42"/>
                  <a:pt x="128" y="42"/>
                  <a:pt x="128" y="42"/>
                </a:cubicBezTo>
                <a:cubicBezTo>
                  <a:pt x="126" y="40"/>
                  <a:pt x="126" y="40"/>
                  <a:pt x="126" y="40"/>
                </a:cubicBezTo>
                <a:cubicBezTo>
                  <a:pt x="125" y="38"/>
                  <a:pt x="125" y="38"/>
                  <a:pt x="125" y="38"/>
                </a:cubicBezTo>
                <a:cubicBezTo>
                  <a:pt x="126" y="37"/>
                  <a:pt x="126" y="37"/>
                  <a:pt x="126" y="37"/>
                </a:cubicBezTo>
                <a:cubicBezTo>
                  <a:pt x="129" y="37"/>
                  <a:pt x="129" y="37"/>
                  <a:pt x="129" y="37"/>
                </a:cubicBezTo>
                <a:cubicBezTo>
                  <a:pt x="131" y="35"/>
                  <a:pt x="131" y="35"/>
                  <a:pt x="131" y="35"/>
                </a:cubicBezTo>
                <a:cubicBezTo>
                  <a:pt x="131" y="34"/>
                  <a:pt x="131" y="34"/>
                  <a:pt x="131" y="34"/>
                </a:cubicBezTo>
                <a:cubicBezTo>
                  <a:pt x="131" y="34"/>
                  <a:pt x="133" y="33"/>
                  <a:pt x="133" y="33"/>
                </a:cubicBezTo>
                <a:cubicBezTo>
                  <a:pt x="134" y="33"/>
                  <a:pt x="134" y="31"/>
                  <a:pt x="134" y="31"/>
                </a:cubicBezTo>
                <a:cubicBezTo>
                  <a:pt x="134" y="28"/>
                  <a:pt x="134" y="28"/>
                  <a:pt x="134" y="28"/>
                </a:cubicBezTo>
                <a:cubicBezTo>
                  <a:pt x="134" y="25"/>
                  <a:pt x="134" y="25"/>
                  <a:pt x="134" y="25"/>
                </a:cubicBezTo>
                <a:cubicBezTo>
                  <a:pt x="135" y="23"/>
                  <a:pt x="135" y="23"/>
                  <a:pt x="135" y="23"/>
                </a:cubicBezTo>
                <a:cubicBezTo>
                  <a:pt x="138" y="22"/>
                  <a:pt x="138" y="22"/>
                  <a:pt x="138" y="22"/>
                </a:cubicBezTo>
                <a:cubicBezTo>
                  <a:pt x="138" y="20"/>
                  <a:pt x="138" y="20"/>
                  <a:pt x="138" y="20"/>
                </a:cubicBezTo>
                <a:cubicBezTo>
                  <a:pt x="137" y="17"/>
                  <a:pt x="137" y="17"/>
                  <a:pt x="137" y="17"/>
                </a:cubicBezTo>
                <a:cubicBezTo>
                  <a:pt x="137" y="17"/>
                  <a:pt x="133" y="17"/>
                  <a:pt x="133" y="17"/>
                </a:cubicBezTo>
                <a:cubicBezTo>
                  <a:pt x="132" y="17"/>
                  <a:pt x="131" y="18"/>
                  <a:pt x="131" y="18"/>
                </a:cubicBezTo>
                <a:cubicBezTo>
                  <a:pt x="131" y="21"/>
                  <a:pt x="131" y="21"/>
                  <a:pt x="131" y="21"/>
                </a:cubicBezTo>
                <a:cubicBezTo>
                  <a:pt x="133" y="23"/>
                  <a:pt x="133" y="23"/>
                  <a:pt x="133" y="23"/>
                </a:cubicBezTo>
                <a:cubicBezTo>
                  <a:pt x="133" y="24"/>
                  <a:pt x="133" y="24"/>
                  <a:pt x="133" y="24"/>
                </a:cubicBezTo>
                <a:cubicBezTo>
                  <a:pt x="131" y="25"/>
                  <a:pt x="131" y="25"/>
                  <a:pt x="131" y="25"/>
                </a:cubicBezTo>
                <a:cubicBezTo>
                  <a:pt x="129" y="24"/>
                  <a:pt x="129" y="24"/>
                  <a:pt x="129" y="24"/>
                </a:cubicBezTo>
                <a:cubicBezTo>
                  <a:pt x="128" y="26"/>
                  <a:pt x="128" y="26"/>
                  <a:pt x="128" y="26"/>
                </a:cubicBezTo>
                <a:cubicBezTo>
                  <a:pt x="127" y="28"/>
                  <a:pt x="127" y="28"/>
                  <a:pt x="127" y="28"/>
                </a:cubicBezTo>
                <a:cubicBezTo>
                  <a:pt x="123" y="27"/>
                  <a:pt x="123" y="27"/>
                  <a:pt x="123" y="27"/>
                </a:cubicBezTo>
                <a:cubicBezTo>
                  <a:pt x="120" y="25"/>
                  <a:pt x="120" y="25"/>
                  <a:pt x="120" y="25"/>
                </a:cubicBezTo>
                <a:cubicBezTo>
                  <a:pt x="118" y="23"/>
                  <a:pt x="118" y="23"/>
                  <a:pt x="118" y="23"/>
                </a:cubicBezTo>
                <a:cubicBezTo>
                  <a:pt x="115" y="23"/>
                  <a:pt x="115" y="23"/>
                  <a:pt x="115" y="23"/>
                </a:cubicBezTo>
                <a:cubicBezTo>
                  <a:pt x="114" y="23"/>
                  <a:pt x="114" y="23"/>
                  <a:pt x="114" y="23"/>
                </a:cubicBezTo>
                <a:cubicBezTo>
                  <a:pt x="111" y="23"/>
                  <a:pt x="111" y="23"/>
                  <a:pt x="111" y="23"/>
                </a:cubicBezTo>
                <a:cubicBezTo>
                  <a:pt x="110" y="22"/>
                  <a:pt x="110" y="22"/>
                  <a:pt x="110" y="22"/>
                </a:cubicBezTo>
                <a:cubicBezTo>
                  <a:pt x="109" y="21"/>
                  <a:pt x="109" y="21"/>
                  <a:pt x="109" y="21"/>
                </a:cubicBezTo>
                <a:cubicBezTo>
                  <a:pt x="107" y="21"/>
                  <a:pt x="107" y="21"/>
                  <a:pt x="107" y="21"/>
                </a:cubicBezTo>
                <a:cubicBezTo>
                  <a:pt x="105" y="20"/>
                  <a:pt x="105" y="20"/>
                  <a:pt x="105" y="20"/>
                </a:cubicBezTo>
                <a:cubicBezTo>
                  <a:pt x="105" y="18"/>
                  <a:pt x="105" y="18"/>
                  <a:pt x="105" y="18"/>
                </a:cubicBezTo>
                <a:cubicBezTo>
                  <a:pt x="105" y="18"/>
                  <a:pt x="106" y="15"/>
                  <a:pt x="106" y="14"/>
                </a:cubicBezTo>
                <a:cubicBezTo>
                  <a:pt x="107" y="14"/>
                  <a:pt x="107" y="12"/>
                  <a:pt x="107" y="12"/>
                </a:cubicBezTo>
                <a:cubicBezTo>
                  <a:pt x="106" y="8"/>
                  <a:pt x="106" y="8"/>
                  <a:pt x="106" y="8"/>
                </a:cubicBezTo>
                <a:cubicBezTo>
                  <a:pt x="99" y="1"/>
                  <a:pt x="99" y="1"/>
                  <a:pt x="99" y="1"/>
                </a:cubicBezTo>
                <a:cubicBezTo>
                  <a:pt x="99" y="3"/>
                  <a:pt x="99" y="3"/>
                  <a:pt x="99" y="3"/>
                </a:cubicBezTo>
                <a:cubicBezTo>
                  <a:pt x="97" y="4"/>
                  <a:pt x="97" y="4"/>
                  <a:pt x="97" y="4"/>
                </a:cubicBezTo>
                <a:cubicBezTo>
                  <a:pt x="96" y="2"/>
                  <a:pt x="96" y="2"/>
                  <a:pt x="96" y="2"/>
                </a:cubicBezTo>
                <a:cubicBezTo>
                  <a:pt x="96" y="2"/>
                  <a:pt x="95" y="1"/>
                  <a:pt x="95" y="2"/>
                </a:cubicBezTo>
                <a:cubicBezTo>
                  <a:pt x="94" y="2"/>
                  <a:pt x="91" y="4"/>
                  <a:pt x="91" y="4"/>
                </a:cubicBezTo>
                <a:cubicBezTo>
                  <a:pt x="91" y="4"/>
                  <a:pt x="90" y="4"/>
                  <a:pt x="89" y="4"/>
                </a:cubicBezTo>
                <a:cubicBezTo>
                  <a:pt x="89" y="4"/>
                  <a:pt x="88" y="5"/>
                  <a:pt x="88" y="5"/>
                </a:cubicBezTo>
                <a:cubicBezTo>
                  <a:pt x="86" y="4"/>
                  <a:pt x="86" y="4"/>
                  <a:pt x="86" y="4"/>
                </a:cubicBezTo>
                <a:cubicBezTo>
                  <a:pt x="83" y="2"/>
                  <a:pt x="83" y="2"/>
                  <a:pt x="83" y="2"/>
                </a:cubicBezTo>
                <a:cubicBezTo>
                  <a:pt x="83" y="2"/>
                  <a:pt x="81" y="2"/>
                  <a:pt x="80" y="2"/>
                </a:cubicBezTo>
                <a:cubicBezTo>
                  <a:pt x="79" y="2"/>
                  <a:pt x="76" y="0"/>
                  <a:pt x="76" y="0"/>
                </a:cubicBezTo>
                <a:cubicBezTo>
                  <a:pt x="74" y="0"/>
                  <a:pt x="74" y="0"/>
                  <a:pt x="74" y="0"/>
                </a:cubicBezTo>
                <a:cubicBezTo>
                  <a:pt x="71" y="1"/>
                  <a:pt x="71" y="1"/>
                  <a:pt x="71" y="1"/>
                </a:cubicBezTo>
                <a:cubicBezTo>
                  <a:pt x="72" y="7"/>
                  <a:pt x="72" y="7"/>
                  <a:pt x="72" y="7"/>
                </a:cubicBezTo>
                <a:cubicBezTo>
                  <a:pt x="73" y="9"/>
                  <a:pt x="73" y="9"/>
                  <a:pt x="73" y="9"/>
                </a:cubicBezTo>
                <a:cubicBezTo>
                  <a:pt x="74" y="11"/>
                  <a:pt x="74" y="11"/>
                  <a:pt x="74" y="11"/>
                </a:cubicBezTo>
                <a:cubicBezTo>
                  <a:pt x="75" y="12"/>
                  <a:pt x="75" y="12"/>
                  <a:pt x="75" y="12"/>
                </a:cubicBezTo>
                <a:cubicBezTo>
                  <a:pt x="77" y="14"/>
                  <a:pt x="77" y="14"/>
                  <a:pt x="77" y="14"/>
                </a:cubicBezTo>
                <a:cubicBezTo>
                  <a:pt x="79" y="17"/>
                  <a:pt x="79" y="17"/>
                  <a:pt x="79" y="17"/>
                </a:cubicBezTo>
                <a:cubicBezTo>
                  <a:pt x="80" y="19"/>
                  <a:pt x="80" y="19"/>
                  <a:pt x="80" y="19"/>
                </a:cubicBezTo>
                <a:cubicBezTo>
                  <a:pt x="79" y="19"/>
                  <a:pt x="79" y="19"/>
                  <a:pt x="79" y="19"/>
                </a:cubicBezTo>
                <a:cubicBezTo>
                  <a:pt x="77" y="19"/>
                  <a:pt x="77" y="19"/>
                  <a:pt x="77" y="19"/>
                </a:cubicBezTo>
                <a:cubicBezTo>
                  <a:pt x="77" y="21"/>
                  <a:pt x="77" y="21"/>
                  <a:pt x="77" y="21"/>
                </a:cubicBezTo>
                <a:cubicBezTo>
                  <a:pt x="77" y="21"/>
                  <a:pt x="78" y="21"/>
                  <a:pt x="78" y="21"/>
                </a:cubicBezTo>
                <a:cubicBezTo>
                  <a:pt x="79" y="21"/>
                  <a:pt x="80" y="20"/>
                  <a:pt x="80" y="20"/>
                </a:cubicBezTo>
                <a:cubicBezTo>
                  <a:pt x="81" y="19"/>
                  <a:pt x="81" y="19"/>
                  <a:pt x="81" y="19"/>
                </a:cubicBezTo>
                <a:cubicBezTo>
                  <a:pt x="82" y="21"/>
                  <a:pt x="82" y="21"/>
                  <a:pt x="82" y="21"/>
                </a:cubicBezTo>
                <a:cubicBezTo>
                  <a:pt x="76" y="23"/>
                  <a:pt x="76" y="23"/>
                  <a:pt x="76" y="23"/>
                </a:cubicBezTo>
                <a:cubicBezTo>
                  <a:pt x="72" y="24"/>
                  <a:pt x="72" y="24"/>
                  <a:pt x="72" y="24"/>
                </a:cubicBezTo>
                <a:cubicBezTo>
                  <a:pt x="71" y="27"/>
                  <a:pt x="71" y="27"/>
                  <a:pt x="71" y="27"/>
                </a:cubicBezTo>
                <a:cubicBezTo>
                  <a:pt x="73" y="29"/>
                  <a:pt x="73" y="29"/>
                  <a:pt x="73" y="29"/>
                </a:cubicBezTo>
                <a:cubicBezTo>
                  <a:pt x="75" y="29"/>
                  <a:pt x="75" y="29"/>
                  <a:pt x="75" y="29"/>
                </a:cubicBezTo>
                <a:cubicBezTo>
                  <a:pt x="78" y="29"/>
                  <a:pt x="78" y="29"/>
                  <a:pt x="78" y="29"/>
                </a:cubicBezTo>
                <a:cubicBezTo>
                  <a:pt x="78" y="29"/>
                  <a:pt x="78" y="30"/>
                  <a:pt x="77" y="31"/>
                </a:cubicBezTo>
                <a:cubicBezTo>
                  <a:pt x="77" y="33"/>
                  <a:pt x="78" y="33"/>
                  <a:pt x="78" y="33"/>
                </a:cubicBezTo>
                <a:cubicBezTo>
                  <a:pt x="80" y="33"/>
                  <a:pt x="80" y="33"/>
                  <a:pt x="80" y="33"/>
                </a:cubicBezTo>
                <a:cubicBezTo>
                  <a:pt x="80" y="33"/>
                  <a:pt x="80" y="34"/>
                  <a:pt x="79" y="35"/>
                </a:cubicBezTo>
                <a:cubicBezTo>
                  <a:pt x="78" y="35"/>
                  <a:pt x="78" y="38"/>
                  <a:pt x="78" y="38"/>
                </a:cubicBezTo>
                <a:cubicBezTo>
                  <a:pt x="81" y="40"/>
                  <a:pt x="81" y="40"/>
                  <a:pt x="81" y="40"/>
                </a:cubicBezTo>
                <a:cubicBezTo>
                  <a:pt x="80" y="41"/>
                  <a:pt x="80" y="41"/>
                  <a:pt x="80" y="41"/>
                </a:cubicBezTo>
                <a:cubicBezTo>
                  <a:pt x="79" y="43"/>
                  <a:pt x="79" y="43"/>
                  <a:pt x="79" y="43"/>
                </a:cubicBezTo>
                <a:cubicBezTo>
                  <a:pt x="79" y="43"/>
                  <a:pt x="81" y="45"/>
                  <a:pt x="81" y="46"/>
                </a:cubicBezTo>
                <a:cubicBezTo>
                  <a:pt x="81" y="46"/>
                  <a:pt x="84" y="46"/>
                  <a:pt x="84" y="46"/>
                </a:cubicBezTo>
                <a:cubicBezTo>
                  <a:pt x="84" y="46"/>
                  <a:pt x="85" y="44"/>
                  <a:pt x="85" y="44"/>
                </a:cubicBezTo>
                <a:cubicBezTo>
                  <a:pt x="85" y="44"/>
                  <a:pt x="87" y="45"/>
                  <a:pt x="87" y="45"/>
                </a:cubicBezTo>
                <a:cubicBezTo>
                  <a:pt x="88" y="45"/>
                  <a:pt x="89" y="47"/>
                  <a:pt x="89" y="47"/>
                </a:cubicBezTo>
                <a:cubicBezTo>
                  <a:pt x="86" y="47"/>
                  <a:pt x="86" y="47"/>
                  <a:pt x="86" y="47"/>
                </a:cubicBezTo>
                <a:cubicBezTo>
                  <a:pt x="84" y="48"/>
                  <a:pt x="84" y="48"/>
                  <a:pt x="84" y="48"/>
                </a:cubicBezTo>
                <a:cubicBezTo>
                  <a:pt x="79" y="48"/>
                  <a:pt x="79" y="48"/>
                  <a:pt x="79" y="48"/>
                </a:cubicBezTo>
                <a:cubicBezTo>
                  <a:pt x="75" y="48"/>
                  <a:pt x="75" y="48"/>
                  <a:pt x="75" y="48"/>
                </a:cubicBezTo>
                <a:cubicBezTo>
                  <a:pt x="73" y="47"/>
                  <a:pt x="73" y="47"/>
                  <a:pt x="73" y="47"/>
                </a:cubicBezTo>
                <a:cubicBezTo>
                  <a:pt x="70" y="49"/>
                  <a:pt x="70" y="49"/>
                  <a:pt x="70" y="49"/>
                </a:cubicBezTo>
                <a:cubicBezTo>
                  <a:pt x="69" y="52"/>
                  <a:pt x="69" y="52"/>
                  <a:pt x="69" y="52"/>
                </a:cubicBezTo>
                <a:cubicBezTo>
                  <a:pt x="68" y="56"/>
                  <a:pt x="68" y="56"/>
                  <a:pt x="68" y="56"/>
                </a:cubicBezTo>
                <a:cubicBezTo>
                  <a:pt x="68" y="56"/>
                  <a:pt x="70" y="60"/>
                  <a:pt x="71" y="60"/>
                </a:cubicBezTo>
                <a:cubicBezTo>
                  <a:pt x="71" y="60"/>
                  <a:pt x="68" y="61"/>
                  <a:pt x="68" y="61"/>
                </a:cubicBezTo>
                <a:cubicBezTo>
                  <a:pt x="66" y="60"/>
                  <a:pt x="66" y="60"/>
                  <a:pt x="66" y="60"/>
                </a:cubicBezTo>
                <a:cubicBezTo>
                  <a:pt x="66" y="60"/>
                  <a:pt x="64" y="58"/>
                  <a:pt x="63" y="58"/>
                </a:cubicBezTo>
                <a:cubicBezTo>
                  <a:pt x="62" y="57"/>
                  <a:pt x="61" y="58"/>
                  <a:pt x="61" y="58"/>
                </a:cubicBezTo>
                <a:cubicBezTo>
                  <a:pt x="60" y="61"/>
                  <a:pt x="60" y="61"/>
                  <a:pt x="60" y="61"/>
                </a:cubicBezTo>
                <a:cubicBezTo>
                  <a:pt x="61" y="61"/>
                  <a:pt x="61" y="61"/>
                  <a:pt x="61" y="61"/>
                </a:cubicBezTo>
                <a:cubicBezTo>
                  <a:pt x="62" y="63"/>
                  <a:pt x="62" y="63"/>
                  <a:pt x="62" y="63"/>
                </a:cubicBezTo>
                <a:cubicBezTo>
                  <a:pt x="62" y="65"/>
                  <a:pt x="62" y="65"/>
                  <a:pt x="62" y="65"/>
                </a:cubicBezTo>
                <a:cubicBezTo>
                  <a:pt x="60" y="66"/>
                  <a:pt x="60" y="66"/>
                  <a:pt x="60" y="66"/>
                </a:cubicBezTo>
                <a:cubicBezTo>
                  <a:pt x="60" y="66"/>
                  <a:pt x="59" y="65"/>
                  <a:pt x="59" y="64"/>
                </a:cubicBezTo>
                <a:cubicBezTo>
                  <a:pt x="59" y="64"/>
                  <a:pt x="58" y="61"/>
                  <a:pt x="58" y="61"/>
                </a:cubicBezTo>
                <a:cubicBezTo>
                  <a:pt x="58" y="60"/>
                  <a:pt x="58" y="58"/>
                  <a:pt x="58" y="58"/>
                </a:cubicBezTo>
                <a:cubicBezTo>
                  <a:pt x="58" y="58"/>
                  <a:pt x="57" y="56"/>
                  <a:pt x="57" y="56"/>
                </a:cubicBezTo>
                <a:cubicBezTo>
                  <a:pt x="58" y="55"/>
                  <a:pt x="56" y="54"/>
                  <a:pt x="56" y="53"/>
                </a:cubicBezTo>
                <a:cubicBezTo>
                  <a:pt x="56" y="53"/>
                  <a:pt x="54" y="51"/>
                  <a:pt x="54" y="51"/>
                </a:cubicBezTo>
                <a:cubicBezTo>
                  <a:pt x="52" y="49"/>
                  <a:pt x="52" y="49"/>
                  <a:pt x="52" y="49"/>
                </a:cubicBezTo>
                <a:cubicBezTo>
                  <a:pt x="49" y="51"/>
                  <a:pt x="49" y="51"/>
                  <a:pt x="49" y="51"/>
                </a:cubicBezTo>
                <a:cubicBezTo>
                  <a:pt x="44" y="50"/>
                  <a:pt x="44" y="50"/>
                  <a:pt x="44" y="50"/>
                </a:cubicBezTo>
                <a:cubicBezTo>
                  <a:pt x="41" y="52"/>
                  <a:pt x="41" y="52"/>
                  <a:pt x="41" y="52"/>
                </a:cubicBezTo>
                <a:cubicBezTo>
                  <a:pt x="41" y="53"/>
                  <a:pt x="41" y="53"/>
                  <a:pt x="41" y="53"/>
                </a:cubicBezTo>
                <a:cubicBezTo>
                  <a:pt x="37" y="54"/>
                  <a:pt x="37" y="54"/>
                  <a:pt x="37" y="54"/>
                </a:cubicBezTo>
                <a:cubicBezTo>
                  <a:pt x="37" y="54"/>
                  <a:pt x="36" y="54"/>
                  <a:pt x="36" y="54"/>
                </a:cubicBezTo>
                <a:cubicBezTo>
                  <a:pt x="35" y="54"/>
                  <a:pt x="35" y="54"/>
                  <a:pt x="34" y="54"/>
                </a:cubicBezTo>
                <a:cubicBezTo>
                  <a:pt x="33" y="54"/>
                  <a:pt x="33" y="54"/>
                  <a:pt x="33" y="54"/>
                </a:cubicBezTo>
                <a:cubicBezTo>
                  <a:pt x="33" y="54"/>
                  <a:pt x="33" y="54"/>
                  <a:pt x="33" y="54"/>
                </a:cubicBezTo>
                <a:cubicBezTo>
                  <a:pt x="32" y="54"/>
                  <a:pt x="32" y="54"/>
                  <a:pt x="32" y="54"/>
                </a:cubicBezTo>
                <a:cubicBezTo>
                  <a:pt x="32" y="54"/>
                  <a:pt x="32" y="54"/>
                  <a:pt x="32" y="54"/>
                </a:cubicBezTo>
                <a:cubicBezTo>
                  <a:pt x="30" y="56"/>
                  <a:pt x="30" y="56"/>
                  <a:pt x="30" y="56"/>
                </a:cubicBezTo>
                <a:cubicBezTo>
                  <a:pt x="32" y="59"/>
                  <a:pt x="32" y="59"/>
                  <a:pt x="32" y="59"/>
                </a:cubicBezTo>
                <a:cubicBezTo>
                  <a:pt x="32" y="62"/>
                  <a:pt x="32" y="62"/>
                  <a:pt x="32" y="62"/>
                </a:cubicBezTo>
                <a:cubicBezTo>
                  <a:pt x="32" y="62"/>
                  <a:pt x="30" y="64"/>
                  <a:pt x="29" y="64"/>
                </a:cubicBezTo>
                <a:cubicBezTo>
                  <a:pt x="29" y="64"/>
                  <a:pt x="29" y="65"/>
                  <a:pt x="28" y="67"/>
                </a:cubicBezTo>
                <a:cubicBezTo>
                  <a:pt x="29" y="68"/>
                  <a:pt x="29" y="68"/>
                  <a:pt x="29" y="68"/>
                </a:cubicBezTo>
                <a:cubicBezTo>
                  <a:pt x="33" y="70"/>
                  <a:pt x="33" y="70"/>
                  <a:pt x="33" y="70"/>
                </a:cubicBezTo>
                <a:cubicBezTo>
                  <a:pt x="33" y="70"/>
                  <a:pt x="33" y="72"/>
                  <a:pt x="33" y="72"/>
                </a:cubicBezTo>
                <a:cubicBezTo>
                  <a:pt x="34" y="72"/>
                  <a:pt x="36" y="73"/>
                  <a:pt x="36" y="73"/>
                </a:cubicBezTo>
                <a:cubicBezTo>
                  <a:pt x="36" y="75"/>
                  <a:pt x="36" y="75"/>
                  <a:pt x="36" y="75"/>
                </a:cubicBezTo>
                <a:cubicBezTo>
                  <a:pt x="36" y="76"/>
                  <a:pt x="36" y="76"/>
                  <a:pt x="36" y="76"/>
                </a:cubicBezTo>
                <a:cubicBezTo>
                  <a:pt x="36" y="76"/>
                  <a:pt x="36" y="76"/>
                  <a:pt x="36" y="77"/>
                </a:cubicBezTo>
                <a:cubicBezTo>
                  <a:pt x="36" y="77"/>
                  <a:pt x="36" y="79"/>
                  <a:pt x="36" y="79"/>
                </a:cubicBezTo>
                <a:cubicBezTo>
                  <a:pt x="36" y="80"/>
                  <a:pt x="36" y="85"/>
                  <a:pt x="36" y="85"/>
                </a:cubicBezTo>
                <a:cubicBezTo>
                  <a:pt x="36" y="86"/>
                  <a:pt x="36" y="86"/>
                  <a:pt x="36" y="86"/>
                </a:cubicBezTo>
                <a:cubicBezTo>
                  <a:pt x="36" y="86"/>
                  <a:pt x="36" y="86"/>
                  <a:pt x="36" y="86"/>
                </a:cubicBezTo>
                <a:cubicBezTo>
                  <a:pt x="36" y="86"/>
                  <a:pt x="34" y="89"/>
                  <a:pt x="33" y="91"/>
                </a:cubicBezTo>
                <a:cubicBezTo>
                  <a:pt x="33" y="92"/>
                  <a:pt x="33" y="92"/>
                  <a:pt x="33" y="93"/>
                </a:cubicBezTo>
                <a:cubicBezTo>
                  <a:pt x="33" y="93"/>
                  <a:pt x="33" y="93"/>
                  <a:pt x="33" y="93"/>
                </a:cubicBezTo>
                <a:cubicBezTo>
                  <a:pt x="32" y="98"/>
                  <a:pt x="32" y="98"/>
                  <a:pt x="32" y="98"/>
                </a:cubicBezTo>
                <a:cubicBezTo>
                  <a:pt x="32" y="99"/>
                  <a:pt x="31" y="103"/>
                  <a:pt x="29" y="103"/>
                </a:cubicBezTo>
                <a:cubicBezTo>
                  <a:pt x="28" y="103"/>
                  <a:pt x="28" y="103"/>
                  <a:pt x="28" y="103"/>
                </a:cubicBezTo>
                <a:cubicBezTo>
                  <a:pt x="28" y="103"/>
                  <a:pt x="28" y="103"/>
                  <a:pt x="28" y="103"/>
                </a:cubicBezTo>
                <a:cubicBezTo>
                  <a:pt x="28" y="103"/>
                  <a:pt x="27" y="103"/>
                  <a:pt x="27" y="102"/>
                </a:cubicBezTo>
                <a:cubicBezTo>
                  <a:pt x="23" y="104"/>
                  <a:pt x="23" y="104"/>
                  <a:pt x="23" y="104"/>
                </a:cubicBezTo>
                <a:cubicBezTo>
                  <a:pt x="23" y="105"/>
                  <a:pt x="23" y="105"/>
                  <a:pt x="23" y="105"/>
                </a:cubicBezTo>
                <a:cubicBezTo>
                  <a:pt x="23" y="105"/>
                  <a:pt x="24" y="105"/>
                  <a:pt x="24" y="105"/>
                </a:cubicBezTo>
                <a:cubicBezTo>
                  <a:pt x="25" y="105"/>
                  <a:pt x="25" y="105"/>
                  <a:pt x="25" y="105"/>
                </a:cubicBezTo>
                <a:cubicBezTo>
                  <a:pt x="27" y="106"/>
                  <a:pt x="27" y="106"/>
                  <a:pt x="27" y="106"/>
                </a:cubicBezTo>
                <a:cubicBezTo>
                  <a:pt x="28" y="106"/>
                  <a:pt x="28" y="106"/>
                  <a:pt x="28" y="106"/>
                </a:cubicBezTo>
                <a:cubicBezTo>
                  <a:pt x="32" y="111"/>
                  <a:pt x="32" y="111"/>
                  <a:pt x="32" y="111"/>
                </a:cubicBezTo>
                <a:cubicBezTo>
                  <a:pt x="31" y="114"/>
                  <a:pt x="31" y="114"/>
                  <a:pt x="31" y="114"/>
                </a:cubicBezTo>
                <a:cubicBezTo>
                  <a:pt x="31" y="114"/>
                  <a:pt x="31" y="115"/>
                  <a:pt x="31" y="116"/>
                </a:cubicBezTo>
                <a:cubicBezTo>
                  <a:pt x="32" y="117"/>
                  <a:pt x="32" y="118"/>
                  <a:pt x="31" y="119"/>
                </a:cubicBezTo>
                <a:cubicBezTo>
                  <a:pt x="31" y="119"/>
                  <a:pt x="31" y="119"/>
                  <a:pt x="31" y="119"/>
                </a:cubicBezTo>
                <a:cubicBezTo>
                  <a:pt x="30" y="119"/>
                  <a:pt x="30" y="119"/>
                  <a:pt x="30" y="119"/>
                </a:cubicBezTo>
                <a:cubicBezTo>
                  <a:pt x="29" y="119"/>
                  <a:pt x="29" y="120"/>
                  <a:pt x="29" y="120"/>
                </a:cubicBezTo>
                <a:cubicBezTo>
                  <a:pt x="29" y="120"/>
                  <a:pt x="29" y="120"/>
                  <a:pt x="29" y="120"/>
                </a:cubicBezTo>
                <a:cubicBezTo>
                  <a:pt x="28" y="121"/>
                  <a:pt x="28" y="121"/>
                  <a:pt x="28" y="121"/>
                </a:cubicBezTo>
                <a:cubicBezTo>
                  <a:pt x="28" y="121"/>
                  <a:pt x="27" y="122"/>
                  <a:pt x="25" y="123"/>
                </a:cubicBezTo>
                <a:cubicBezTo>
                  <a:pt x="25" y="123"/>
                  <a:pt x="24" y="124"/>
                  <a:pt x="22" y="124"/>
                </a:cubicBezTo>
                <a:cubicBezTo>
                  <a:pt x="22" y="124"/>
                  <a:pt x="22" y="124"/>
                  <a:pt x="22" y="124"/>
                </a:cubicBezTo>
                <a:cubicBezTo>
                  <a:pt x="25" y="126"/>
                  <a:pt x="25" y="126"/>
                  <a:pt x="25" y="126"/>
                </a:cubicBezTo>
                <a:cubicBezTo>
                  <a:pt x="24" y="130"/>
                  <a:pt x="24" y="130"/>
                  <a:pt x="24" y="130"/>
                </a:cubicBezTo>
                <a:cubicBezTo>
                  <a:pt x="21" y="131"/>
                  <a:pt x="21" y="131"/>
                  <a:pt x="21" y="131"/>
                </a:cubicBezTo>
                <a:cubicBezTo>
                  <a:pt x="20" y="133"/>
                  <a:pt x="20" y="133"/>
                  <a:pt x="20" y="133"/>
                </a:cubicBezTo>
                <a:cubicBezTo>
                  <a:pt x="17" y="133"/>
                  <a:pt x="17" y="133"/>
                  <a:pt x="17" y="133"/>
                </a:cubicBezTo>
                <a:cubicBezTo>
                  <a:pt x="14" y="134"/>
                  <a:pt x="14" y="134"/>
                  <a:pt x="14" y="134"/>
                </a:cubicBezTo>
                <a:cubicBezTo>
                  <a:pt x="13" y="134"/>
                  <a:pt x="13" y="134"/>
                  <a:pt x="13" y="134"/>
                </a:cubicBezTo>
                <a:cubicBezTo>
                  <a:pt x="12" y="137"/>
                  <a:pt x="12" y="137"/>
                  <a:pt x="12" y="137"/>
                </a:cubicBezTo>
                <a:cubicBezTo>
                  <a:pt x="8" y="134"/>
                  <a:pt x="8" y="134"/>
                  <a:pt x="8" y="134"/>
                </a:cubicBezTo>
                <a:cubicBezTo>
                  <a:pt x="6" y="133"/>
                  <a:pt x="6" y="133"/>
                  <a:pt x="6" y="133"/>
                </a:cubicBezTo>
                <a:cubicBezTo>
                  <a:pt x="4" y="134"/>
                  <a:pt x="4" y="134"/>
                  <a:pt x="4" y="134"/>
                </a:cubicBezTo>
                <a:cubicBezTo>
                  <a:pt x="3" y="134"/>
                  <a:pt x="3" y="134"/>
                  <a:pt x="3" y="134"/>
                </a:cubicBezTo>
                <a:cubicBezTo>
                  <a:pt x="3" y="134"/>
                  <a:pt x="3" y="134"/>
                  <a:pt x="3" y="134"/>
                </a:cubicBezTo>
                <a:cubicBezTo>
                  <a:pt x="3" y="135"/>
                  <a:pt x="4" y="135"/>
                  <a:pt x="4" y="135"/>
                </a:cubicBezTo>
                <a:cubicBezTo>
                  <a:pt x="5" y="136"/>
                  <a:pt x="5" y="136"/>
                  <a:pt x="5" y="136"/>
                </a:cubicBezTo>
                <a:cubicBezTo>
                  <a:pt x="4" y="138"/>
                  <a:pt x="4" y="138"/>
                  <a:pt x="4" y="138"/>
                </a:cubicBezTo>
                <a:cubicBezTo>
                  <a:pt x="6" y="140"/>
                  <a:pt x="6" y="140"/>
                  <a:pt x="6" y="140"/>
                </a:cubicBezTo>
                <a:cubicBezTo>
                  <a:pt x="6" y="141"/>
                  <a:pt x="6" y="141"/>
                  <a:pt x="6" y="141"/>
                </a:cubicBezTo>
                <a:cubicBezTo>
                  <a:pt x="7" y="143"/>
                  <a:pt x="7" y="143"/>
                  <a:pt x="7" y="143"/>
                </a:cubicBezTo>
                <a:cubicBezTo>
                  <a:pt x="7" y="145"/>
                  <a:pt x="7" y="145"/>
                  <a:pt x="7" y="145"/>
                </a:cubicBezTo>
                <a:cubicBezTo>
                  <a:pt x="9" y="148"/>
                  <a:pt x="9" y="148"/>
                  <a:pt x="9" y="148"/>
                </a:cubicBezTo>
                <a:cubicBezTo>
                  <a:pt x="8" y="151"/>
                  <a:pt x="8" y="151"/>
                  <a:pt x="8" y="151"/>
                </a:cubicBezTo>
                <a:cubicBezTo>
                  <a:pt x="8" y="152"/>
                  <a:pt x="8" y="153"/>
                  <a:pt x="8" y="154"/>
                </a:cubicBezTo>
                <a:cubicBezTo>
                  <a:pt x="8" y="154"/>
                  <a:pt x="8" y="154"/>
                  <a:pt x="8" y="154"/>
                </a:cubicBezTo>
                <a:cubicBezTo>
                  <a:pt x="7" y="154"/>
                  <a:pt x="7" y="154"/>
                  <a:pt x="7" y="154"/>
                </a:cubicBezTo>
                <a:cubicBezTo>
                  <a:pt x="7" y="155"/>
                  <a:pt x="6" y="156"/>
                  <a:pt x="6" y="156"/>
                </a:cubicBezTo>
                <a:cubicBezTo>
                  <a:pt x="4" y="158"/>
                  <a:pt x="4" y="158"/>
                  <a:pt x="4" y="158"/>
                </a:cubicBezTo>
                <a:cubicBezTo>
                  <a:pt x="4" y="158"/>
                  <a:pt x="4" y="158"/>
                  <a:pt x="4" y="158"/>
                </a:cubicBezTo>
                <a:cubicBezTo>
                  <a:pt x="6" y="159"/>
                  <a:pt x="8" y="160"/>
                  <a:pt x="7" y="162"/>
                </a:cubicBezTo>
                <a:cubicBezTo>
                  <a:pt x="7" y="163"/>
                  <a:pt x="7" y="163"/>
                  <a:pt x="7" y="163"/>
                </a:cubicBezTo>
                <a:cubicBezTo>
                  <a:pt x="7" y="163"/>
                  <a:pt x="7" y="163"/>
                  <a:pt x="7" y="163"/>
                </a:cubicBezTo>
                <a:cubicBezTo>
                  <a:pt x="5" y="164"/>
                  <a:pt x="4" y="164"/>
                  <a:pt x="2" y="164"/>
                </a:cubicBezTo>
                <a:cubicBezTo>
                  <a:pt x="1" y="164"/>
                  <a:pt x="1" y="164"/>
                  <a:pt x="1" y="164"/>
                </a:cubicBezTo>
                <a:cubicBezTo>
                  <a:pt x="1" y="165"/>
                  <a:pt x="1" y="165"/>
                  <a:pt x="1" y="165"/>
                </a:cubicBezTo>
                <a:cubicBezTo>
                  <a:pt x="0" y="166"/>
                  <a:pt x="0" y="166"/>
                  <a:pt x="0" y="166"/>
                </a:cubicBezTo>
                <a:cubicBezTo>
                  <a:pt x="0" y="166"/>
                  <a:pt x="2" y="167"/>
                  <a:pt x="2" y="167"/>
                </a:cubicBezTo>
                <a:cubicBezTo>
                  <a:pt x="2" y="167"/>
                  <a:pt x="2" y="169"/>
                  <a:pt x="2" y="169"/>
                </a:cubicBezTo>
                <a:cubicBezTo>
                  <a:pt x="3" y="169"/>
                  <a:pt x="3" y="170"/>
                  <a:pt x="3" y="170"/>
                </a:cubicBezTo>
                <a:cubicBezTo>
                  <a:pt x="4" y="170"/>
                  <a:pt x="4" y="170"/>
                  <a:pt x="4" y="170"/>
                </a:cubicBezTo>
                <a:cubicBezTo>
                  <a:pt x="4" y="171"/>
                  <a:pt x="4" y="171"/>
                  <a:pt x="4" y="171"/>
                </a:cubicBezTo>
                <a:cubicBezTo>
                  <a:pt x="4" y="171"/>
                  <a:pt x="4" y="173"/>
                  <a:pt x="3" y="174"/>
                </a:cubicBezTo>
                <a:cubicBezTo>
                  <a:pt x="3" y="175"/>
                  <a:pt x="3" y="176"/>
                  <a:pt x="1" y="177"/>
                </a:cubicBezTo>
                <a:cubicBezTo>
                  <a:pt x="1" y="177"/>
                  <a:pt x="1" y="177"/>
                  <a:pt x="1" y="177"/>
                </a:cubicBezTo>
                <a:cubicBezTo>
                  <a:pt x="1" y="177"/>
                  <a:pt x="1" y="177"/>
                  <a:pt x="1" y="177"/>
                </a:cubicBezTo>
                <a:cubicBezTo>
                  <a:pt x="2" y="177"/>
                  <a:pt x="2" y="178"/>
                  <a:pt x="3" y="178"/>
                </a:cubicBezTo>
                <a:cubicBezTo>
                  <a:pt x="3" y="178"/>
                  <a:pt x="3" y="178"/>
                  <a:pt x="3" y="178"/>
                </a:cubicBezTo>
                <a:cubicBezTo>
                  <a:pt x="4" y="180"/>
                  <a:pt x="4" y="180"/>
                  <a:pt x="4" y="180"/>
                </a:cubicBezTo>
                <a:cubicBezTo>
                  <a:pt x="4" y="180"/>
                  <a:pt x="4" y="180"/>
                  <a:pt x="4" y="180"/>
                </a:cubicBezTo>
                <a:cubicBezTo>
                  <a:pt x="4" y="180"/>
                  <a:pt x="6" y="181"/>
                  <a:pt x="6" y="181"/>
                </a:cubicBezTo>
                <a:cubicBezTo>
                  <a:pt x="7" y="182"/>
                  <a:pt x="7" y="182"/>
                  <a:pt x="7" y="182"/>
                </a:cubicBezTo>
                <a:cubicBezTo>
                  <a:pt x="7" y="183"/>
                  <a:pt x="7" y="183"/>
                  <a:pt x="7" y="183"/>
                </a:cubicBezTo>
                <a:cubicBezTo>
                  <a:pt x="7" y="183"/>
                  <a:pt x="7" y="185"/>
                  <a:pt x="6" y="186"/>
                </a:cubicBezTo>
                <a:cubicBezTo>
                  <a:pt x="7" y="187"/>
                  <a:pt x="7" y="187"/>
                  <a:pt x="7" y="187"/>
                </a:cubicBezTo>
                <a:cubicBezTo>
                  <a:pt x="7" y="187"/>
                  <a:pt x="8" y="187"/>
                  <a:pt x="10" y="188"/>
                </a:cubicBezTo>
                <a:cubicBezTo>
                  <a:pt x="10" y="189"/>
                  <a:pt x="10" y="189"/>
                  <a:pt x="10" y="189"/>
                </a:cubicBezTo>
                <a:cubicBezTo>
                  <a:pt x="10" y="189"/>
                  <a:pt x="10" y="189"/>
                  <a:pt x="10" y="189"/>
                </a:cubicBezTo>
                <a:cubicBezTo>
                  <a:pt x="10" y="189"/>
                  <a:pt x="11" y="191"/>
                  <a:pt x="11" y="192"/>
                </a:cubicBezTo>
                <a:cubicBezTo>
                  <a:pt x="11" y="193"/>
                  <a:pt x="10" y="194"/>
                  <a:pt x="10" y="195"/>
                </a:cubicBezTo>
                <a:cubicBezTo>
                  <a:pt x="10" y="196"/>
                  <a:pt x="10" y="196"/>
                  <a:pt x="10" y="196"/>
                </a:cubicBezTo>
                <a:cubicBezTo>
                  <a:pt x="10" y="197"/>
                  <a:pt x="10" y="198"/>
                  <a:pt x="8" y="199"/>
                </a:cubicBezTo>
                <a:cubicBezTo>
                  <a:pt x="8" y="199"/>
                  <a:pt x="7" y="200"/>
                  <a:pt x="7" y="200"/>
                </a:cubicBezTo>
                <a:cubicBezTo>
                  <a:pt x="7" y="201"/>
                  <a:pt x="6" y="201"/>
                  <a:pt x="5" y="201"/>
                </a:cubicBezTo>
                <a:cubicBezTo>
                  <a:pt x="5" y="201"/>
                  <a:pt x="5" y="201"/>
                  <a:pt x="5" y="201"/>
                </a:cubicBezTo>
                <a:cubicBezTo>
                  <a:pt x="5" y="201"/>
                  <a:pt x="5" y="201"/>
                  <a:pt x="4" y="201"/>
                </a:cubicBezTo>
                <a:cubicBezTo>
                  <a:pt x="4" y="203"/>
                  <a:pt x="4" y="203"/>
                  <a:pt x="4" y="203"/>
                </a:cubicBezTo>
                <a:cubicBezTo>
                  <a:pt x="3" y="204"/>
                  <a:pt x="3" y="204"/>
                  <a:pt x="3" y="204"/>
                </a:cubicBezTo>
                <a:cubicBezTo>
                  <a:pt x="3" y="204"/>
                  <a:pt x="3" y="204"/>
                  <a:pt x="3" y="204"/>
                </a:cubicBezTo>
                <a:cubicBezTo>
                  <a:pt x="2" y="207"/>
                  <a:pt x="2" y="207"/>
                  <a:pt x="2" y="207"/>
                </a:cubicBezTo>
                <a:cubicBezTo>
                  <a:pt x="3" y="210"/>
                  <a:pt x="3" y="210"/>
                  <a:pt x="3" y="210"/>
                </a:cubicBezTo>
                <a:cubicBezTo>
                  <a:pt x="5" y="215"/>
                  <a:pt x="5" y="215"/>
                  <a:pt x="5" y="215"/>
                </a:cubicBezTo>
                <a:cubicBezTo>
                  <a:pt x="5" y="215"/>
                  <a:pt x="6" y="215"/>
                  <a:pt x="6" y="216"/>
                </a:cubicBezTo>
                <a:cubicBezTo>
                  <a:pt x="7" y="216"/>
                  <a:pt x="7" y="216"/>
                  <a:pt x="8" y="217"/>
                </a:cubicBezTo>
                <a:cubicBezTo>
                  <a:pt x="8" y="217"/>
                  <a:pt x="9" y="217"/>
                  <a:pt x="11" y="217"/>
                </a:cubicBezTo>
                <a:cubicBezTo>
                  <a:pt x="12" y="218"/>
                  <a:pt x="12" y="218"/>
                  <a:pt x="12" y="218"/>
                </a:cubicBezTo>
                <a:cubicBezTo>
                  <a:pt x="13" y="222"/>
                  <a:pt x="13" y="222"/>
                  <a:pt x="13" y="222"/>
                </a:cubicBezTo>
                <a:cubicBezTo>
                  <a:pt x="12" y="226"/>
                  <a:pt x="12" y="226"/>
                  <a:pt x="12" y="226"/>
                </a:cubicBezTo>
                <a:cubicBezTo>
                  <a:pt x="10" y="228"/>
                  <a:pt x="10" y="228"/>
                  <a:pt x="10" y="228"/>
                </a:cubicBezTo>
                <a:cubicBezTo>
                  <a:pt x="8" y="230"/>
                  <a:pt x="8" y="230"/>
                  <a:pt x="8" y="230"/>
                </a:cubicBezTo>
                <a:cubicBezTo>
                  <a:pt x="9" y="232"/>
                  <a:pt x="9" y="232"/>
                  <a:pt x="9" y="232"/>
                </a:cubicBezTo>
                <a:cubicBezTo>
                  <a:pt x="9" y="232"/>
                  <a:pt x="9" y="232"/>
                  <a:pt x="9" y="232"/>
                </a:cubicBezTo>
                <a:cubicBezTo>
                  <a:pt x="14" y="237"/>
                  <a:pt x="14" y="237"/>
                  <a:pt x="14" y="237"/>
                </a:cubicBezTo>
                <a:cubicBezTo>
                  <a:pt x="15" y="241"/>
                  <a:pt x="15" y="241"/>
                  <a:pt x="15" y="241"/>
                </a:cubicBezTo>
                <a:cubicBezTo>
                  <a:pt x="17" y="244"/>
                  <a:pt x="17" y="244"/>
                  <a:pt x="17" y="244"/>
                </a:cubicBezTo>
                <a:cubicBezTo>
                  <a:pt x="18" y="245"/>
                  <a:pt x="18" y="245"/>
                  <a:pt x="18" y="245"/>
                </a:cubicBezTo>
                <a:cubicBezTo>
                  <a:pt x="21" y="243"/>
                  <a:pt x="21" y="243"/>
                  <a:pt x="21" y="243"/>
                </a:cubicBezTo>
                <a:cubicBezTo>
                  <a:pt x="27" y="247"/>
                  <a:pt x="27" y="247"/>
                  <a:pt x="27" y="247"/>
                </a:cubicBezTo>
                <a:cubicBezTo>
                  <a:pt x="30" y="248"/>
                  <a:pt x="30" y="248"/>
                  <a:pt x="30" y="248"/>
                </a:cubicBezTo>
                <a:cubicBezTo>
                  <a:pt x="32" y="247"/>
                  <a:pt x="32" y="247"/>
                  <a:pt x="32" y="247"/>
                </a:cubicBezTo>
                <a:cubicBezTo>
                  <a:pt x="37" y="245"/>
                  <a:pt x="37" y="245"/>
                  <a:pt x="37" y="245"/>
                </a:cubicBezTo>
                <a:cubicBezTo>
                  <a:pt x="40" y="250"/>
                  <a:pt x="40" y="250"/>
                  <a:pt x="40" y="250"/>
                </a:cubicBezTo>
                <a:cubicBezTo>
                  <a:pt x="43" y="252"/>
                  <a:pt x="43" y="252"/>
                  <a:pt x="43" y="252"/>
                </a:cubicBezTo>
                <a:cubicBezTo>
                  <a:pt x="49" y="252"/>
                  <a:pt x="49" y="252"/>
                  <a:pt x="49" y="252"/>
                </a:cubicBezTo>
                <a:cubicBezTo>
                  <a:pt x="62" y="256"/>
                  <a:pt x="62" y="256"/>
                  <a:pt x="62" y="256"/>
                </a:cubicBezTo>
                <a:cubicBezTo>
                  <a:pt x="54" y="265"/>
                  <a:pt x="54" y="265"/>
                  <a:pt x="54" y="265"/>
                </a:cubicBezTo>
                <a:cubicBezTo>
                  <a:pt x="54" y="265"/>
                  <a:pt x="48" y="273"/>
                  <a:pt x="45" y="275"/>
                </a:cubicBezTo>
                <a:cubicBezTo>
                  <a:pt x="44" y="275"/>
                  <a:pt x="44" y="275"/>
                  <a:pt x="44" y="275"/>
                </a:cubicBezTo>
                <a:cubicBezTo>
                  <a:pt x="44" y="275"/>
                  <a:pt x="44" y="275"/>
                  <a:pt x="44" y="275"/>
                </a:cubicBezTo>
                <a:cubicBezTo>
                  <a:pt x="44" y="275"/>
                  <a:pt x="44" y="275"/>
                  <a:pt x="44" y="276"/>
                </a:cubicBezTo>
                <a:cubicBezTo>
                  <a:pt x="45" y="276"/>
                  <a:pt x="45" y="276"/>
                  <a:pt x="45" y="276"/>
                </a:cubicBezTo>
                <a:cubicBezTo>
                  <a:pt x="45" y="277"/>
                  <a:pt x="45" y="277"/>
                  <a:pt x="45" y="277"/>
                </a:cubicBezTo>
                <a:cubicBezTo>
                  <a:pt x="45" y="286"/>
                  <a:pt x="45" y="286"/>
                  <a:pt x="45" y="286"/>
                </a:cubicBezTo>
                <a:cubicBezTo>
                  <a:pt x="44" y="286"/>
                  <a:pt x="44" y="286"/>
                  <a:pt x="44" y="286"/>
                </a:cubicBezTo>
                <a:cubicBezTo>
                  <a:pt x="44" y="286"/>
                  <a:pt x="42" y="291"/>
                  <a:pt x="40" y="294"/>
                </a:cubicBezTo>
                <a:cubicBezTo>
                  <a:pt x="40" y="294"/>
                  <a:pt x="40" y="294"/>
                  <a:pt x="39" y="294"/>
                </a:cubicBezTo>
                <a:cubicBezTo>
                  <a:pt x="40" y="294"/>
                  <a:pt x="40" y="294"/>
                  <a:pt x="40" y="294"/>
                </a:cubicBezTo>
                <a:cubicBezTo>
                  <a:pt x="41" y="295"/>
                  <a:pt x="41" y="301"/>
                  <a:pt x="41" y="301"/>
                </a:cubicBezTo>
                <a:cubicBezTo>
                  <a:pt x="41" y="303"/>
                  <a:pt x="40" y="308"/>
                  <a:pt x="40" y="309"/>
                </a:cubicBezTo>
                <a:cubicBezTo>
                  <a:pt x="40" y="309"/>
                  <a:pt x="40" y="309"/>
                  <a:pt x="40" y="309"/>
                </a:cubicBezTo>
                <a:cubicBezTo>
                  <a:pt x="38" y="311"/>
                  <a:pt x="38" y="311"/>
                  <a:pt x="38" y="311"/>
                </a:cubicBezTo>
                <a:cubicBezTo>
                  <a:pt x="39" y="312"/>
                  <a:pt x="41" y="313"/>
                  <a:pt x="42" y="315"/>
                </a:cubicBezTo>
                <a:cubicBezTo>
                  <a:pt x="42" y="315"/>
                  <a:pt x="42" y="315"/>
                  <a:pt x="42" y="315"/>
                </a:cubicBezTo>
                <a:cubicBezTo>
                  <a:pt x="42" y="316"/>
                  <a:pt x="42" y="316"/>
                  <a:pt x="42" y="316"/>
                </a:cubicBezTo>
                <a:cubicBezTo>
                  <a:pt x="43" y="315"/>
                  <a:pt x="43" y="315"/>
                  <a:pt x="44" y="315"/>
                </a:cubicBezTo>
                <a:cubicBezTo>
                  <a:pt x="45" y="314"/>
                  <a:pt x="46" y="313"/>
                  <a:pt x="47" y="313"/>
                </a:cubicBezTo>
                <a:cubicBezTo>
                  <a:pt x="48" y="313"/>
                  <a:pt x="48" y="313"/>
                  <a:pt x="48" y="313"/>
                </a:cubicBezTo>
                <a:cubicBezTo>
                  <a:pt x="48" y="314"/>
                  <a:pt x="48" y="314"/>
                  <a:pt x="48" y="314"/>
                </a:cubicBezTo>
                <a:cubicBezTo>
                  <a:pt x="49" y="314"/>
                  <a:pt x="49" y="315"/>
                  <a:pt x="50" y="316"/>
                </a:cubicBezTo>
                <a:cubicBezTo>
                  <a:pt x="51" y="316"/>
                  <a:pt x="51" y="316"/>
                  <a:pt x="51" y="316"/>
                </a:cubicBezTo>
                <a:cubicBezTo>
                  <a:pt x="52" y="316"/>
                  <a:pt x="52" y="316"/>
                  <a:pt x="52" y="316"/>
                </a:cubicBezTo>
                <a:cubicBezTo>
                  <a:pt x="53" y="316"/>
                  <a:pt x="53" y="316"/>
                  <a:pt x="53" y="316"/>
                </a:cubicBezTo>
                <a:cubicBezTo>
                  <a:pt x="54" y="315"/>
                  <a:pt x="54" y="315"/>
                  <a:pt x="55" y="314"/>
                </a:cubicBezTo>
                <a:cubicBezTo>
                  <a:pt x="55" y="314"/>
                  <a:pt x="56" y="313"/>
                  <a:pt x="57" y="313"/>
                </a:cubicBezTo>
                <a:cubicBezTo>
                  <a:pt x="58" y="313"/>
                  <a:pt x="59" y="314"/>
                  <a:pt x="59" y="314"/>
                </a:cubicBezTo>
                <a:cubicBezTo>
                  <a:pt x="60" y="314"/>
                  <a:pt x="60" y="314"/>
                  <a:pt x="60" y="314"/>
                </a:cubicBezTo>
                <a:cubicBezTo>
                  <a:pt x="60" y="314"/>
                  <a:pt x="60" y="314"/>
                  <a:pt x="60" y="314"/>
                </a:cubicBezTo>
                <a:cubicBezTo>
                  <a:pt x="61" y="315"/>
                  <a:pt x="61" y="315"/>
                  <a:pt x="61" y="315"/>
                </a:cubicBezTo>
                <a:cubicBezTo>
                  <a:pt x="61" y="314"/>
                  <a:pt x="60" y="314"/>
                  <a:pt x="60" y="313"/>
                </a:cubicBezTo>
                <a:cubicBezTo>
                  <a:pt x="60" y="312"/>
                  <a:pt x="59" y="311"/>
                  <a:pt x="61" y="310"/>
                </a:cubicBezTo>
                <a:cubicBezTo>
                  <a:pt x="61" y="310"/>
                  <a:pt x="61" y="310"/>
                  <a:pt x="61" y="310"/>
                </a:cubicBezTo>
                <a:cubicBezTo>
                  <a:pt x="61" y="309"/>
                  <a:pt x="62" y="308"/>
                  <a:pt x="63" y="307"/>
                </a:cubicBezTo>
                <a:cubicBezTo>
                  <a:pt x="63" y="307"/>
                  <a:pt x="64" y="307"/>
                  <a:pt x="64" y="307"/>
                </a:cubicBezTo>
                <a:cubicBezTo>
                  <a:pt x="64" y="306"/>
                  <a:pt x="64" y="306"/>
                  <a:pt x="64" y="306"/>
                </a:cubicBezTo>
                <a:cubicBezTo>
                  <a:pt x="70" y="305"/>
                  <a:pt x="70" y="305"/>
                  <a:pt x="70" y="305"/>
                </a:cubicBezTo>
                <a:cubicBezTo>
                  <a:pt x="70" y="306"/>
                  <a:pt x="70" y="306"/>
                  <a:pt x="70" y="306"/>
                </a:cubicBezTo>
                <a:cubicBezTo>
                  <a:pt x="71" y="306"/>
                  <a:pt x="72" y="306"/>
                  <a:pt x="73" y="307"/>
                </a:cubicBezTo>
                <a:cubicBezTo>
                  <a:pt x="73" y="307"/>
                  <a:pt x="74" y="307"/>
                  <a:pt x="74" y="307"/>
                </a:cubicBezTo>
                <a:cubicBezTo>
                  <a:pt x="74" y="307"/>
                  <a:pt x="74" y="308"/>
                  <a:pt x="74" y="308"/>
                </a:cubicBezTo>
                <a:cubicBezTo>
                  <a:pt x="74" y="308"/>
                  <a:pt x="74" y="308"/>
                  <a:pt x="74" y="308"/>
                </a:cubicBezTo>
                <a:cubicBezTo>
                  <a:pt x="75" y="308"/>
                  <a:pt x="75" y="309"/>
                  <a:pt x="76" y="309"/>
                </a:cubicBezTo>
                <a:cubicBezTo>
                  <a:pt x="76" y="309"/>
                  <a:pt x="77" y="310"/>
                  <a:pt x="78" y="311"/>
                </a:cubicBezTo>
                <a:cubicBezTo>
                  <a:pt x="79" y="311"/>
                  <a:pt x="79" y="311"/>
                  <a:pt x="80" y="310"/>
                </a:cubicBezTo>
                <a:cubicBezTo>
                  <a:pt x="81" y="310"/>
                  <a:pt x="81" y="310"/>
                  <a:pt x="81" y="310"/>
                </a:cubicBezTo>
                <a:cubicBezTo>
                  <a:pt x="82" y="310"/>
                  <a:pt x="83" y="310"/>
                  <a:pt x="83" y="311"/>
                </a:cubicBezTo>
                <a:cubicBezTo>
                  <a:pt x="84" y="311"/>
                  <a:pt x="84" y="311"/>
                  <a:pt x="85" y="311"/>
                </a:cubicBezTo>
                <a:cubicBezTo>
                  <a:pt x="87" y="311"/>
                  <a:pt x="87" y="311"/>
                  <a:pt x="87" y="311"/>
                </a:cubicBezTo>
                <a:cubicBezTo>
                  <a:pt x="87" y="311"/>
                  <a:pt x="88" y="311"/>
                  <a:pt x="88" y="311"/>
                </a:cubicBezTo>
                <a:cubicBezTo>
                  <a:pt x="89" y="311"/>
                  <a:pt x="89" y="312"/>
                  <a:pt x="90" y="312"/>
                </a:cubicBezTo>
                <a:cubicBezTo>
                  <a:pt x="91" y="313"/>
                  <a:pt x="91" y="313"/>
                  <a:pt x="91" y="313"/>
                </a:cubicBezTo>
                <a:cubicBezTo>
                  <a:pt x="91" y="313"/>
                  <a:pt x="92" y="313"/>
                  <a:pt x="92" y="313"/>
                </a:cubicBezTo>
                <a:cubicBezTo>
                  <a:pt x="93" y="314"/>
                  <a:pt x="93" y="314"/>
                  <a:pt x="94" y="314"/>
                </a:cubicBezTo>
                <a:cubicBezTo>
                  <a:pt x="94" y="314"/>
                  <a:pt x="94" y="314"/>
                  <a:pt x="95" y="315"/>
                </a:cubicBezTo>
                <a:cubicBezTo>
                  <a:pt x="96" y="315"/>
                  <a:pt x="96" y="315"/>
                  <a:pt x="96" y="315"/>
                </a:cubicBezTo>
                <a:cubicBezTo>
                  <a:pt x="97" y="316"/>
                  <a:pt x="97" y="316"/>
                  <a:pt x="98" y="316"/>
                </a:cubicBezTo>
                <a:cubicBezTo>
                  <a:pt x="99" y="317"/>
                  <a:pt x="99" y="318"/>
                  <a:pt x="99" y="318"/>
                </a:cubicBezTo>
                <a:cubicBezTo>
                  <a:pt x="99" y="319"/>
                  <a:pt x="100" y="319"/>
                  <a:pt x="100" y="319"/>
                </a:cubicBezTo>
                <a:cubicBezTo>
                  <a:pt x="100" y="319"/>
                  <a:pt x="100" y="319"/>
                  <a:pt x="100" y="319"/>
                </a:cubicBezTo>
                <a:cubicBezTo>
                  <a:pt x="101" y="318"/>
                  <a:pt x="102" y="318"/>
                  <a:pt x="102" y="318"/>
                </a:cubicBezTo>
                <a:cubicBezTo>
                  <a:pt x="102" y="318"/>
                  <a:pt x="104" y="316"/>
                  <a:pt x="105" y="317"/>
                </a:cubicBezTo>
                <a:cubicBezTo>
                  <a:pt x="106" y="318"/>
                  <a:pt x="108" y="320"/>
                  <a:pt x="108" y="320"/>
                </a:cubicBezTo>
                <a:cubicBezTo>
                  <a:pt x="108" y="320"/>
                  <a:pt x="109" y="321"/>
                  <a:pt x="110" y="321"/>
                </a:cubicBezTo>
                <a:cubicBezTo>
                  <a:pt x="110" y="321"/>
                  <a:pt x="111" y="322"/>
                  <a:pt x="112" y="322"/>
                </a:cubicBezTo>
                <a:cubicBezTo>
                  <a:pt x="112" y="323"/>
                  <a:pt x="112" y="322"/>
                  <a:pt x="112" y="324"/>
                </a:cubicBezTo>
                <a:cubicBezTo>
                  <a:pt x="112" y="325"/>
                  <a:pt x="111" y="327"/>
                  <a:pt x="113" y="327"/>
                </a:cubicBezTo>
                <a:cubicBezTo>
                  <a:pt x="114" y="326"/>
                  <a:pt x="114" y="326"/>
                  <a:pt x="115" y="326"/>
                </a:cubicBezTo>
                <a:cubicBezTo>
                  <a:pt x="115" y="327"/>
                  <a:pt x="116" y="326"/>
                  <a:pt x="115" y="328"/>
                </a:cubicBezTo>
                <a:cubicBezTo>
                  <a:pt x="115" y="330"/>
                  <a:pt x="114" y="330"/>
                  <a:pt x="115" y="330"/>
                </a:cubicBezTo>
                <a:cubicBezTo>
                  <a:pt x="117" y="331"/>
                  <a:pt x="118" y="332"/>
                  <a:pt x="119" y="331"/>
                </a:cubicBezTo>
                <a:cubicBezTo>
                  <a:pt x="119" y="329"/>
                  <a:pt x="119" y="331"/>
                  <a:pt x="120" y="329"/>
                </a:cubicBezTo>
                <a:cubicBezTo>
                  <a:pt x="121" y="327"/>
                  <a:pt x="120" y="327"/>
                  <a:pt x="121" y="327"/>
                </a:cubicBezTo>
                <a:cubicBezTo>
                  <a:pt x="122" y="326"/>
                  <a:pt x="121" y="326"/>
                  <a:pt x="122" y="325"/>
                </a:cubicBezTo>
                <a:cubicBezTo>
                  <a:pt x="122" y="323"/>
                  <a:pt x="123" y="324"/>
                  <a:pt x="122" y="323"/>
                </a:cubicBezTo>
                <a:cubicBezTo>
                  <a:pt x="122" y="323"/>
                  <a:pt x="122" y="322"/>
                  <a:pt x="122" y="321"/>
                </a:cubicBezTo>
                <a:cubicBezTo>
                  <a:pt x="121" y="320"/>
                  <a:pt x="120" y="320"/>
                  <a:pt x="122" y="320"/>
                </a:cubicBezTo>
                <a:cubicBezTo>
                  <a:pt x="124" y="319"/>
                  <a:pt x="124" y="319"/>
                  <a:pt x="124" y="319"/>
                </a:cubicBezTo>
                <a:cubicBezTo>
                  <a:pt x="125" y="318"/>
                  <a:pt x="127" y="318"/>
                  <a:pt x="127" y="318"/>
                </a:cubicBezTo>
                <a:cubicBezTo>
                  <a:pt x="127" y="318"/>
                  <a:pt x="129" y="318"/>
                  <a:pt x="130" y="318"/>
                </a:cubicBezTo>
                <a:cubicBezTo>
                  <a:pt x="130" y="318"/>
                  <a:pt x="133" y="318"/>
                  <a:pt x="133" y="319"/>
                </a:cubicBezTo>
                <a:cubicBezTo>
                  <a:pt x="133" y="320"/>
                  <a:pt x="135" y="320"/>
                  <a:pt x="135" y="320"/>
                </a:cubicBezTo>
                <a:cubicBezTo>
                  <a:pt x="135" y="320"/>
                  <a:pt x="137" y="320"/>
                  <a:pt x="137" y="322"/>
                </a:cubicBezTo>
                <a:cubicBezTo>
                  <a:pt x="138" y="323"/>
                  <a:pt x="138" y="325"/>
                  <a:pt x="138" y="325"/>
                </a:cubicBezTo>
                <a:cubicBezTo>
                  <a:pt x="139" y="325"/>
                  <a:pt x="140" y="326"/>
                  <a:pt x="141" y="325"/>
                </a:cubicBezTo>
                <a:cubicBezTo>
                  <a:pt x="142" y="324"/>
                  <a:pt x="142" y="324"/>
                  <a:pt x="143" y="324"/>
                </a:cubicBezTo>
                <a:cubicBezTo>
                  <a:pt x="144" y="323"/>
                  <a:pt x="142" y="323"/>
                  <a:pt x="145" y="323"/>
                </a:cubicBezTo>
                <a:cubicBezTo>
                  <a:pt x="148" y="324"/>
                  <a:pt x="147" y="324"/>
                  <a:pt x="148" y="323"/>
                </a:cubicBezTo>
                <a:cubicBezTo>
                  <a:pt x="150" y="321"/>
                  <a:pt x="150" y="321"/>
                  <a:pt x="151" y="320"/>
                </a:cubicBezTo>
                <a:cubicBezTo>
                  <a:pt x="152" y="320"/>
                  <a:pt x="152" y="319"/>
                  <a:pt x="152" y="319"/>
                </a:cubicBezTo>
                <a:cubicBezTo>
                  <a:pt x="153" y="319"/>
                  <a:pt x="155" y="319"/>
                  <a:pt x="156" y="319"/>
                </a:cubicBezTo>
                <a:cubicBezTo>
                  <a:pt x="157" y="318"/>
                  <a:pt x="157" y="316"/>
                  <a:pt x="158" y="316"/>
                </a:cubicBezTo>
                <a:cubicBezTo>
                  <a:pt x="158" y="316"/>
                  <a:pt x="161" y="316"/>
                  <a:pt x="162" y="316"/>
                </a:cubicBezTo>
                <a:cubicBezTo>
                  <a:pt x="163" y="316"/>
                  <a:pt x="165" y="316"/>
                  <a:pt x="165" y="316"/>
                </a:cubicBezTo>
                <a:cubicBezTo>
                  <a:pt x="165" y="315"/>
                  <a:pt x="165" y="314"/>
                  <a:pt x="167" y="314"/>
                </a:cubicBezTo>
                <a:cubicBezTo>
                  <a:pt x="168" y="314"/>
                  <a:pt x="169" y="314"/>
                  <a:pt x="170" y="314"/>
                </a:cubicBezTo>
                <a:cubicBezTo>
                  <a:pt x="172" y="314"/>
                  <a:pt x="172" y="314"/>
                  <a:pt x="172" y="314"/>
                </a:cubicBezTo>
                <a:cubicBezTo>
                  <a:pt x="173" y="314"/>
                  <a:pt x="174" y="316"/>
                  <a:pt x="174" y="313"/>
                </a:cubicBezTo>
                <a:cubicBezTo>
                  <a:pt x="173" y="311"/>
                  <a:pt x="173" y="311"/>
                  <a:pt x="174" y="310"/>
                </a:cubicBezTo>
                <a:cubicBezTo>
                  <a:pt x="175" y="310"/>
                  <a:pt x="177" y="310"/>
                  <a:pt x="177" y="310"/>
                </a:cubicBezTo>
                <a:cubicBezTo>
                  <a:pt x="177" y="310"/>
                  <a:pt x="181" y="311"/>
                  <a:pt x="181" y="311"/>
                </a:cubicBezTo>
                <a:cubicBezTo>
                  <a:pt x="181" y="311"/>
                  <a:pt x="182" y="312"/>
                  <a:pt x="183" y="312"/>
                </a:cubicBezTo>
                <a:cubicBezTo>
                  <a:pt x="183" y="312"/>
                  <a:pt x="184" y="313"/>
                  <a:pt x="185" y="313"/>
                </a:cubicBezTo>
                <a:cubicBezTo>
                  <a:pt x="185" y="312"/>
                  <a:pt x="186" y="311"/>
                  <a:pt x="186" y="311"/>
                </a:cubicBezTo>
                <a:cubicBezTo>
                  <a:pt x="187" y="311"/>
                  <a:pt x="190" y="310"/>
                  <a:pt x="190" y="311"/>
                </a:cubicBezTo>
                <a:cubicBezTo>
                  <a:pt x="190" y="311"/>
                  <a:pt x="193" y="312"/>
                  <a:pt x="193" y="312"/>
                </a:cubicBezTo>
                <a:cubicBezTo>
                  <a:pt x="192" y="312"/>
                  <a:pt x="192" y="313"/>
                  <a:pt x="192" y="314"/>
                </a:cubicBezTo>
                <a:cubicBezTo>
                  <a:pt x="192" y="315"/>
                  <a:pt x="192" y="316"/>
                  <a:pt x="192" y="316"/>
                </a:cubicBezTo>
                <a:cubicBezTo>
                  <a:pt x="193" y="317"/>
                  <a:pt x="194" y="318"/>
                  <a:pt x="194" y="318"/>
                </a:cubicBezTo>
                <a:cubicBezTo>
                  <a:pt x="195" y="318"/>
                  <a:pt x="198" y="319"/>
                  <a:pt x="198" y="319"/>
                </a:cubicBezTo>
                <a:cubicBezTo>
                  <a:pt x="198" y="319"/>
                  <a:pt x="199" y="321"/>
                  <a:pt x="199" y="317"/>
                </a:cubicBezTo>
                <a:cubicBezTo>
                  <a:pt x="199" y="314"/>
                  <a:pt x="199" y="313"/>
                  <a:pt x="199" y="313"/>
                </a:cubicBezTo>
                <a:cubicBezTo>
                  <a:pt x="199" y="310"/>
                  <a:pt x="199" y="310"/>
                  <a:pt x="199" y="310"/>
                </a:cubicBezTo>
                <a:cubicBezTo>
                  <a:pt x="199" y="310"/>
                  <a:pt x="199" y="309"/>
                  <a:pt x="199" y="309"/>
                </a:cubicBezTo>
                <a:cubicBezTo>
                  <a:pt x="198" y="309"/>
                  <a:pt x="198" y="309"/>
                  <a:pt x="198" y="309"/>
                </a:cubicBezTo>
                <a:cubicBezTo>
                  <a:pt x="197" y="309"/>
                  <a:pt x="194" y="309"/>
                  <a:pt x="194" y="308"/>
                </a:cubicBezTo>
                <a:cubicBezTo>
                  <a:pt x="193" y="308"/>
                  <a:pt x="193" y="307"/>
                  <a:pt x="193" y="306"/>
                </a:cubicBezTo>
                <a:cubicBezTo>
                  <a:pt x="193" y="306"/>
                  <a:pt x="195" y="304"/>
                  <a:pt x="195" y="304"/>
                </a:cubicBezTo>
                <a:cubicBezTo>
                  <a:pt x="195" y="302"/>
                  <a:pt x="195" y="302"/>
                  <a:pt x="195" y="302"/>
                </a:cubicBezTo>
                <a:cubicBezTo>
                  <a:pt x="193" y="298"/>
                  <a:pt x="193" y="298"/>
                  <a:pt x="193" y="298"/>
                </a:cubicBezTo>
                <a:cubicBezTo>
                  <a:pt x="190" y="296"/>
                  <a:pt x="190" y="296"/>
                  <a:pt x="190" y="296"/>
                </a:cubicBezTo>
                <a:cubicBezTo>
                  <a:pt x="189" y="292"/>
                  <a:pt x="189" y="292"/>
                  <a:pt x="189" y="292"/>
                </a:cubicBezTo>
                <a:cubicBezTo>
                  <a:pt x="189" y="292"/>
                  <a:pt x="189" y="292"/>
                  <a:pt x="189" y="292"/>
                </a:cubicBezTo>
                <a:cubicBezTo>
                  <a:pt x="189" y="291"/>
                  <a:pt x="189" y="291"/>
                  <a:pt x="189" y="291"/>
                </a:cubicBezTo>
                <a:cubicBezTo>
                  <a:pt x="191" y="290"/>
                  <a:pt x="191" y="290"/>
                  <a:pt x="191" y="290"/>
                </a:cubicBezTo>
                <a:cubicBezTo>
                  <a:pt x="193" y="289"/>
                  <a:pt x="195" y="287"/>
                  <a:pt x="195" y="287"/>
                </a:cubicBezTo>
                <a:cubicBezTo>
                  <a:pt x="195" y="287"/>
                  <a:pt x="195" y="287"/>
                  <a:pt x="196" y="286"/>
                </a:cubicBezTo>
                <a:cubicBezTo>
                  <a:pt x="197" y="285"/>
                  <a:pt x="197" y="285"/>
                  <a:pt x="197" y="285"/>
                </a:cubicBezTo>
                <a:cubicBezTo>
                  <a:pt x="197" y="285"/>
                  <a:pt x="201" y="283"/>
                  <a:pt x="202" y="283"/>
                </a:cubicBezTo>
                <a:cubicBezTo>
                  <a:pt x="202" y="283"/>
                  <a:pt x="202" y="283"/>
                  <a:pt x="203" y="283"/>
                </a:cubicBezTo>
                <a:cubicBezTo>
                  <a:pt x="203" y="283"/>
                  <a:pt x="203" y="283"/>
                  <a:pt x="203" y="283"/>
                </a:cubicBezTo>
                <a:cubicBezTo>
                  <a:pt x="207" y="279"/>
                  <a:pt x="207" y="279"/>
                  <a:pt x="207" y="279"/>
                </a:cubicBezTo>
                <a:cubicBezTo>
                  <a:pt x="207" y="275"/>
                  <a:pt x="207" y="275"/>
                  <a:pt x="207" y="275"/>
                </a:cubicBezTo>
                <a:cubicBezTo>
                  <a:pt x="208" y="273"/>
                  <a:pt x="208" y="273"/>
                  <a:pt x="208" y="273"/>
                </a:cubicBezTo>
                <a:cubicBezTo>
                  <a:pt x="208" y="272"/>
                  <a:pt x="208" y="271"/>
                  <a:pt x="208" y="271"/>
                </a:cubicBezTo>
                <a:cubicBezTo>
                  <a:pt x="213" y="270"/>
                  <a:pt x="213" y="270"/>
                  <a:pt x="213" y="270"/>
                </a:cubicBezTo>
                <a:cubicBezTo>
                  <a:pt x="213" y="270"/>
                  <a:pt x="213" y="271"/>
                  <a:pt x="214" y="272"/>
                </a:cubicBezTo>
                <a:cubicBezTo>
                  <a:pt x="215" y="272"/>
                  <a:pt x="216" y="271"/>
                  <a:pt x="216" y="271"/>
                </a:cubicBezTo>
                <a:cubicBezTo>
                  <a:pt x="217" y="271"/>
                  <a:pt x="218" y="270"/>
                  <a:pt x="218" y="270"/>
                </a:cubicBezTo>
                <a:cubicBezTo>
                  <a:pt x="218" y="267"/>
                  <a:pt x="218" y="267"/>
                  <a:pt x="218" y="267"/>
                </a:cubicBezTo>
                <a:cubicBezTo>
                  <a:pt x="217" y="263"/>
                  <a:pt x="217" y="263"/>
                  <a:pt x="217" y="263"/>
                </a:cubicBezTo>
                <a:cubicBezTo>
                  <a:pt x="217" y="261"/>
                  <a:pt x="217" y="261"/>
                  <a:pt x="217" y="261"/>
                </a:cubicBezTo>
                <a:cubicBezTo>
                  <a:pt x="217" y="261"/>
                  <a:pt x="217" y="261"/>
                  <a:pt x="217" y="261"/>
                </a:cubicBezTo>
                <a:cubicBezTo>
                  <a:pt x="217" y="261"/>
                  <a:pt x="217" y="260"/>
                  <a:pt x="217" y="260"/>
                </a:cubicBezTo>
                <a:cubicBezTo>
                  <a:pt x="215" y="258"/>
                  <a:pt x="216" y="259"/>
                  <a:pt x="215" y="258"/>
                </a:cubicBezTo>
                <a:cubicBezTo>
                  <a:pt x="213" y="257"/>
                  <a:pt x="212" y="257"/>
                  <a:pt x="211" y="256"/>
                </a:cubicBezTo>
                <a:cubicBezTo>
                  <a:pt x="211" y="255"/>
                  <a:pt x="212" y="254"/>
                  <a:pt x="210" y="254"/>
                </a:cubicBezTo>
                <a:cubicBezTo>
                  <a:pt x="208" y="254"/>
                  <a:pt x="207" y="255"/>
                  <a:pt x="206" y="254"/>
                </a:cubicBezTo>
                <a:cubicBezTo>
                  <a:pt x="205" y="253"/>
                  <a:pt x="205" y="253"/>
                  <a:pt x="204" y="252"/>
                </a:cubicBezTo>
                <a:cubicBezTo>
                  <a:pt x="204" y="250"/>
                  <a:pt x="204" y="248"/>
                  <a:pt x="203" y="248"/>
                </a:cubicBezTo>
                <a:cubicBezTo>
                  <a:pt x="201" y="248"/>
                  <a:pt x="200" y="248"/>
                  <a:pt x="200" y="248"/>
                </a:cubicBezTo>
                <a:cubicBezTo>
                  <a:pt x="200" y="248"/>
                  <a:pt x="199" y="248"/>
                  <a:pt x="199" y="246"/>
                </a:cubicBezTo>
                <a:cubicBezTo>
                  <a:pt x="198" y="244"/>
                  <a:pt x="200" y="245"/>
                  <a:pt x="197" y="243"/>
                </a:cubicBezTo>
                <a:cubicBezTo>
                  <a:pt x="195" y="240"/>
                  <a:pt x="196" y="241"/>
                  <a:pt x="194" y="239"/>
                </a:cubicBezTo>
                <a:cubicBezTo>
                  <a:pt x="192" y="238"/>
                  <a:pt x="187" y="239"/>
                  <a:pt x="187" y="239"/>
                </a:cubicBezTo>
                <a:cubicBezTo>
                  <a:pt x="187" y="239"/>
                  <a:pt x="187" y="238"/>
                  <a:pt x="186" y="237"/>
                </a:cubicBezTo>
                <a:cubicBezTo>
                  <a:pt x="184" y="235"/>
                  <a:pt x="185" y="236"/>
                  <a:pt x="183" y="234"/>
                </a:cubicBezTo>
                <a:cubicBezTo>
                  <a:pt x="181" y="232"/>
                  <a:pt x="182" y="233"/>
                  <a:pt x="181" y="231"/>
                </a:cubicBezTo>
                <a:cubicBezTo>
                  <a:pt x="181" y="228"/>
                  <a:pt x="181" y="227"/>
                  <a:pt x="180" y="226"/>
                </a:cubicBezTo>
                <a:cubicBezTo>
                  <a:pt x="178" y="224"/>
                  <a:pt x="177" y="223"/>
                  <a:pt x="177" y="223"/>
                </a:cubicBezTo>
                <a:cubicBezTo>
                  <a:pt x="177" y="223"/>
                  <a:pt x="176" y="220"/>
                  <a:pt x="177" y="219"/>
                </a:cubicBezTo>
                <a:cubicBezTo>
                  <a:pt x="179" y="217"/>
                  <a:pt x="179" y="216"/>
                  <a:pt x="179" y="216"/>
                </a:cubicBezTo>
                <a:cubicBezTo>
                  <a:pt x="179" y="215"/>
                  <a:pt x="180" y="213"/>
                  <a:pt x="178" y="211"/>
                </a:cubicBezTo>
                <a:cubicBezTo>
                  <a:pt x="175" y="210"/>
                  <a:pt x="175" y="209"/>
                  <a:pt x="173" y="208"/>
                </a:cubicBezTo>
                <a:cubicBezTo>
                  <a:pt x="171" y="207"/>
                  <a:pt x="170" y="207"/>
                  <a:pt x="169" y="206"/>
                </a:cubicBezTo>
                <a:cubicBezTo>
                  <a:pt x="169" y="205"/>
                  <a:pt x="167" y="200"/>
                  <a:pt x="167" y="200"/>
                </a:cubicBezTo>
                <a:cubicBezTo>
                  <a:pt x="166" y="198"/>
                  <a:pt x="166" y="198"/>
                  <a:pt x="166" y="198"/>
                </a:cubicBezTo>
                <a:cubicBezTo>
                  <a:pt x="170" y="198"/>
                  <a:pt x="170" y="198"/>
                  <a:pt x="170" y="198"/>
                </a:cubicBezTo>
                <a:cubicBezTo>
                  <a:pt x="171" y="200"/>
                  <a:pt x="171" y="200"/>
                  <a:pt x="171" y="200"/>
                </a:cubicBezTo>
                <a:cubicBezTo>
                  <a:pt x="172" y="203"/>
                  <a:pt x="172" y="203"/>
                  <a:pt x="172" y="203"/>
                </a:cubicBezTo>
                <a:cubicBezTo>
                  <a:pt x="174" y="198"/>
                  <a:pt x="174" y="198"/>
                  <a:pt x="174" y="198"/>
                </a:cubicBezTo>
                <a:cubicBezTo>
                  <a:pt x="178" y="195"/>
                  <a:pt x="178" y="195"/>
                  <a:pt x="178" y="195"/>
                </a:cubicBezTo>
                <a:cubicBezTo>
                  <a:pt x="178" y="195"/>
                  <a:pt x="177" y="195"/>
                  <a:pt x="180" y="194"/>
                </a:cubicBezTo>
                <a:cubicBezTo>
                  <a:pt x="182" y="194"/>
                  <a:pt x="184" y="193"/>
                  <a:pt x="185" y="193"/>
                </a:cubicBezTo>
                <a:cubicBezTo>
                  <a:pt x="186" y="193"/>
                  <a:pt x="188" y="194"/>
                  <a:pt x="190" y="193"/>
                </a:cubicBezTo>
                <a:cubicBezTo>
                  <a:pt x="191" y="193"/>
                  <a:pt x="192" y="193"/>
                  <a:pt x="192" y="191"/>
                </a:cubicBezTo>
                <a:cubicBezTo>
                  <a:pt x="192" y="190"/>
                  <a:pt x="191" y="189"/>
                  <a:pt x="194" y="188"/>
                </a:cubicBezTo>
                <a:cubicBezTo>
                  <a:pt x="197" y="187"/>
                  <a:pt x="197" y="186"/>
                  <a:pt x="197" y="186"/>
                </a:cubicBezTo>
                <a:cubicBezTo>
                  <a:pt x="200" y="184"/>
                  <a:pt x="200" y="184"/>
                  <a:pt x="200" y="184"/>
                </a:cubicBezTo>
                <a:cubicBezTo>
                  <a:pt x="202" y="184"/>
                  <a:pt x="206" y="180"/>
                  <a:pt x="206" y="180"/>
                </a:cubicBezTo>
                <a:cubicBezTo>
                  <a:pt x="211" y="178"/>
                  <a:pt x="211" y="178"/>
                  <a:pt x="211" y="178"/>
                </a:cubicBezTo>
                <a:cubicBezTo>
                  <a:pt x="213" y="177"/>
                  <a:pt x="213" y="177"/>
                  <a:pt x="213" y="177"/>
                </a:cubicBezTo>
                <a:cubicBezTo>
                  <a:pt x="214" y="173"/>
                  <a:pt x="214" y="173"/>
                  <a:pt x="214" y="173"/>
                </a:cubicBezTo>
                <a:cubicBezTo>
                  <a:pt x="214" y="173"/>
                  <a:pt x="213" y="172"/>
                  <a:pt x="216" y="172"/>
                </a:cubicBezTo>
                <a:cubicBezTo>
                  <a:pt x="218" y="172"/>
                  <a:pt x="226" y="170"/>
                  <a:pt x="226" y="170"/>
                </a:cubicBezTo>
                <a:cubicBezTo>
                  <a:pt x="227" y="168"/>
                  <a:pt x="227" y="168"/>
                  <a:pt x="227" y="168"/>
                </a:cubicBezTo>
                <a:cubicBezTo>
                  <a:pt x="224" y="166"/>
                  <a:pt x="224" y="166"/>
                  <a:pt x="224" y="166"/>
                </a:cubicBezTo>
                <a:cubicBezTo>
                  <a:pt x="224" y="166"/>
                  <a:pt x="225" y="163"/>
                  <a:pt x="225" y="163"/>
                </a:cubicBezTo>
                <a:cubicBezTo>
                  <a:pt x="226" y="163"/>
                  <a:pt x="229" y="162"/>
                  <a:pt x="230" y="162"/>
                </a:cubicBezTo>
                <a:cubicBezTo>
                  <a:pt x="232" y="163"/>
                  <a:pt x="234" y="164"/>
                  <a:pt x="234" y="165"/>
                </a:cubicBezTo>
                <a:cubicBezTo>
                  <a:pt x="234" y="166"/>
                  <a:pt x="235" y="165"/>
                  <a:pt x="235" y="166"/>
                </a:cubicBezTo>
                <a:cubicBezTo>
                  <a:pt x="234" y="168"/>
                  <a:pt x="235" y="169"/>
                  <a:pt x="235" y="169"/>
                </a:cubicBezTo>
                <a:cubicBezTo>
                  <a:pt x="235" y="169"/>
                  <a:pt x="235" y="170"/>
                  <a:pt x="236" y="171"/>
                </a:cubicBezTo>
                <a:cubicBezTo>
                  <a:pt x="237" y="171"/>
                  <a:pt x="238" y="171"/>
                  <a:pt x="238" y="171"/>
                </a:cubicBezTo>
                <a:cubicBezTo>
                  <a:pt x="238" y="171"/>
                  <a:pt x="239" y="171"/>
                  <a:pt x="239" y="171"/>
                </a:cubicBezTo>
                <a:cubicBezTo>
                  <a:pt x="241" y="168"/>
                  <a:pt x="241" y="168"/>
                  <a:pt x="241" y="168"/>
                </a:cubicBezTo>
                <a:cubicBezTo>
                  <a:pt x="242" y="167"/>
                  <a:pt x="243" y="165"/>
                  <a:pt x="243" y="165"/>
                </a:cubicBezTo>
                <a:cubicBezTo>
                  <a:pt x="243" y="165"/>
                  <a:pt x="244" y="164"/>
                  <a:pt x="244" y="164"/>
                </a:cubicBezTo>
                <a:cubicBezTo>
                  <a:pt x="244" y="164"/>
                  <a:pt x="244" y="162"/>
                  <a:pt x="244" y="161"/>
                </a:cubicBezTo>
                <a:cubicBezTo>
                  <a:pt x="244" y="161"/>
                  <a:pt x="242" y="160"/>
                  <a:pt x="244" y="158"/>
                </a:cubicBezTo>
                <a:cubicBezTo>
                  <a:pt x="247" y="156"/>
                  <a:pt x="247" y="154"/>
                  <a:pt x="247" y="154"/>
                </a:cubicBezTo>
                <a:close/>
              </a:path>
            </a:pathLst>
          </a:custGeom>
          <a:solidFill>
            <a:schemeClr val="accent3">
              <a:lumMod val="40000"/>
              <a:lumOff val="60000"/>
            </a:schemeClr>
          </a:solidFill>
          <a:ln w="635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800" fontAlgn="auto">
              <a:lnSpc>
                <a:spcPct val="100000"/>
              </a:lnSpc>
              <a:spcBef>
                <a:spcPts val="0"/>
              </a:spcBef>
              <a:spcAft>
                <a:spcPts val="0"/>
              </a:spcAft>
              <a:defRPr/>
            </a:pPr>
            <a:endParaRPr lang="de-DE" sz="1200" kern="0" dirty="0">
              <a:solidFill>
                <a:srgbClr val="000000"/>
              </a:solidFill>
              <a:latin typeface="Calibri Light"/>
            </a:endParaRPr>
          </a:p>
        </p:txBody>
      </p:sp>
      <p:sp>
        <p:nvSpPr>
          <p:cNvPr id="6" name="Textfeld 5">
            <a:extLst>
              <a:ext uri="{FF2B5EF4-FFF2-40B4-BE49-F238E27FC236}">
                <a16:creationId xmlns:a16="http://schemas.microsoft.com/office/drawing/2014/main" id="{4FC3E9E6-F0AA-4EC0-A3A4-10D8A668F661}"/>
              </a:ext>
            </a:extLst>
          </p:cNvPr>
          <p:cNvSpPr txBox="1"/>
          <p:nvPr/>
        </p:nvSpPr>
        <p:spPr>
          <a:xfrm>
            <a:off x="7110258" y="2492091"/>
            <a:ext cx="892811" cy="969496"/>
          </a:xfrm>
          <a:prstGeom prst="rect">
            <a:avLst/>
          </a:prstGeom>
          <a:noFill/>
        </p:spPr>
        <p:txBody>
          <a:bodyPr vert="horz" wrap="square" rtlCol="0">
            <a:spAutoFit/>
          </a:bodyPr>
          <a:lstStyle/>
          <a:p>
            <a:pPr algn="ctr" fontAlgn="auto">
              <a:lnSpc>
                <a:spcPct val="100000"/>
              </a:lnSpc>
              <a:spcBef>
                <a:spcPts val="0"/>
              </a:spcBef>
              <a:spcAft>
                <a:spcPts val="0"/>
              </a:spcAft>
            </a:pPr>
            <a:r>
              <a:rPr lang="de-DE" sz="2100" b="1" dirty="0">
                <a:solidFill>
                  <a:schemeClr val="bg1"/>
                </a:solidFill>
              </a:rPr>
              <a:t>~9 </a:t>
            </a:r>
            <a:r>
              <a:rPr lang="de-DE" b="1" dirty="0">
                <a:solidFill>
                  <a:schemeClr val="bg1"/>
                </a:solidFill>
                <a:latin typeface="Arial" panose="020B0604020202020204" pitchFamily="34" charset="0"/>
              </a:rPr>
              <a:t>Millionen</a:t>
            </a:r>
            <a:endParaRPr lang="de-DE" sz="1350" b="1" dirty="0">
              <a:solidFill>
                <a:schemeClr val="bg1"/>
              </a:solidFill>
            </a:endParaRPr>
          </a:p>
        </p:txBody>
      </p:sp>
      <p:sp>
        <p:nvSpPr>
          <p:cNvPr id="101" name="Textfeld 100">
            <a:extLst>
              <a:ext uri="{FF2B5EF4-FFF2-40B4-BE49-F238E27FC236}">
                <a16:creationId xmlns:a16="http://schemas.microsoft.com/office/drawing/2014/main" id="{D8E2B395-6CBE-4046-BE23-9A81BD060D88}"/>
              </a:ext>
            </a:extLst>
          </p:cNvPr>
          <p:cNvSpPr txBox="1"/>
          <p:nvPr/>
        </p:nvSpPr>
        <p:spPr>
          <a:xfrm>
            <a:off x="6887842" y="4070145"/>
            <a:ext cx="1550543" cy="415498"/>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t>Prävalenz in Deutschland (2017)</a:t>
            </a:r>
            <a:r>
              <a:rPr lang="de-DE" sz="1050" b="1" baseline="30000" dirty="0"/>
              <a:t>2</a:t>
            </a:r>
            <a:endParaRPr lang="de-DE" sz="788" b="1" baseline="30000" dirty="0"/>
          </a:p>
        </p:txBody>
      </p:sp>
    </p:spTree>
    <p:extLst>
      <p:ext uri="{BB962C8B-B14F-4D97-AF65-F5344CB8AC3E}">
        <p14:creationId xmlns:p14="http://schemas.microsoft.com/office/powerpoint/2010/main" val="361208805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B300539-AF3B-4EDB-8848-324352BC6959}"/>
              </a:ext>
            </a:extLst>
          </p:cNvPr>
          <p:cNvPicPr>
            <a:picLocks noGrp="1" noChangeAspect="1"/>
          </p:cNvPicPr>
          <p:nvPr>
            <p:ph idx="1"/>
          </p:nvPr>
        </p:nvPicPr>
        <p:blipFill>
          <a:blip r:embed="rId2"/>
          <a:stretch>
            <a:fillRect/>
          </a:stretch>
        </p:blipFill>
        <p:spPr>
          <a:xfrm>
            <a:off x="623059" y="1240210"/>
            <a:ext cx="7633854" cy="2158949"/>
          </a:xfrm>
        </p:spPr>
      </p:pic>
      <p:sp>
        <p:nvSpPr>
          <p:cNvPr id="3" name="Titel 2">
            <a:extLst>
              <a:ext uri="{FF2B5EF4-FFF2-40B4-BE49-F238E27FC236}">
                <a16:creationId xmlns:a16="http://schemas.microsoft.com/office/drawing/2014/main" id="{DBB6A1FE-0284-45EF-A219-A8495DB6EF24}"/>
              </a:ext>
            </a:extLst>
          </p:cNvPr>
          <p:cNvSpPr>
            <a:spLocks noGrp="1"/>
          </p:cNvSpPr>
          <p:nvPr>
            <p:ph type="title"/>
          </p:nvPr>
        </p:nvSpPr>
        <p:spPr/>
        <p:txBody>
          <a:bodyPr/>
          <a:lstStyle/>
          <a:p>
            <a:endParaRPr lang="de-DE" dirty="0"/>
          </a:p>
        </p:txBody>
      </p:sp>
      <p:pic>
        <p:nvPicPr>
          <p:cNvPr id="7" name="Grafik 6">
            <a:extLst>
              <a:ext uri="{FF2B5EF4-FFF2-40B4-BE49-F238E27FC236}">
                <a16:creationId xmlns:a16="http://schemas.microsoft.com/office/drawing/2014/main" id="{F052044F-30D8-4E12-89CF-812857C63A90}"/>
              </a:ext>
            </a:extLst>
          </p:cNvPr>
          <p:cNvPicPr>
            <a:picLocks noChangeAspect="1"/>
          </p:cNvPicPr>
          <p:nvPr/>
        </p:nvPicPr>
        <p:blipFill>
          <a:blip r:embed="rId3"/>
          <a:stretch>
            <a:fillRect/>
          </a:stretch>
        </p:blipFill>
        <p:spPr>
          <a:xfrm>
            <a:off x="782749" y="3717032"/>
            <a:ext cx="7314475" cy="2158949"/>
          </a:xfrm>
          <a:prstGeom prst="rect">
            <a:avLst/>
          </a:prstGeom>
        </p:spPr>
      </p:pic>
      <p:sp>
        <p:nvSpPr>
          <p:cNvPr id="9" name="Textfeld 8">
            <a:extLst>
              <a:ext uri="{FF2B5EF4-FFF2-40B4-BE49-F238E27FC236}">
                <a16:creationId xmlns:a16="http://schemas.microsoft.com/office/drawing/2014/main" id="{D656F183-C3E6-463A-8F91-6A940AC3F8BE}"/>
              </a:ext>
            </a:extLst>
          </p:cNvPr>
          <p:cNvSpPr txBox="1"/>
          <p:nvPr/>
        </p:nvSpPr>
        <p:spPr>
          <a:xfrm>
            <a:off x="3059832" y="6453242"/>
            <a:ext cx="4572000" cy="336439"/>
          </a:xfrm>
          <a:prstGeom prst="rect">
            <a:avLst/>
          </a:prstGeom>
        </p:spPr>
        <p:txBody>
          <a:bodyPr wrap="square">
            <a:spAutoFit/>
          </a:bodyPr>
          <a:lstStyle>
            <a:defPPr>
              <a:defRPr lang="de-DE"/>
            </a:defPPr>
            <a:lvl1pPr algn="r">
              <a:defRPr sz="750">
                <a:solidFill>
                  <a:srgbClr val="00799B"/>
                </a:solidFill>
                <a:latin typeface="+mj-lt"/>
                <a:cs typeface="Arial" panose="020B0604020202020204" pitchFamily="34" charset="0"/>
              </a:defRPr>
            </a:lvl1pPr>
          </a:lstStyle>
          <a:p>
            <a:r>
              <a:rPr lang="de-DE" dirty="0"/>
              <a:t>Brandenburg, V., et al. (2021). "[Symptom </a:t>
            </a:r>
            <a:r>
              <a:rPr lang="de-DE" dirty="0" err="1"/>
              <a:t>control</a:t>
            </a:r>
            <a:r>
              <a:rPr lang="de-DE" dirty="0"/>
              <a:t> in </a:t>
            </a:r>
            <a:r>
              <a:rPr lang="de-DE" dirty="0" err="1"/>
              <a:t>heart</a:t>
            </a:r>
            <a:r>
              <a:rPr lang="de-DE" dirty="0"/>
              <a:t> </a:t>
            </a:r>
            <a:r>
              <a:rPr lang="de-DE" dirty="0" err="1"/>
              <a:t>failure</a:t>
            </a:r>
            <a:r>
              <a:rPr lang="de-DE" dirty="0"/>
              <a:t> </a:t>
            </a:r>
            <a:r>
              <a:rPr lang="de-DE" dirty="0" err="1"/>
              <a:t>patients</a:t>
            </a:r>
            <a:r>
              <a:rPr lang="de-DE" dirty="0"/>
              <a:t> - how to handle GFR </a:t>
            </a:r>
            <a:r>
              <a:rPr lang="de-DE" dirty="0" err="1"/>
              <a:t>decrease</a:t>
            </a:r>
            <a:r>
              <a:rPr lang="de-DE" dirty="0"/>
              <a:t> and </a:t>
            </a:r>
            <a:r>
              <a:rPr lang="de-DE" dirty="0" err="1"/>
              <a:t>hyperkalaemia</a:t>
            </a:r>
            <a:r>
              <a:rPr lang="de-DE" dirty="0"/>
              <a:t>]." </a:t>
            </a:r>
            <a:r>
              <a:rPr lang="de-DE" dirty="0" err="1"/>
              <a:t>Dtsch</a:t>
            </a:r>
            <a:r>
              <a:rPr lang="de-DE" dirty="0"/>
              <a:t> Med </a:t>
            </a:r>
            <a:r>
              <a:rPr lang="de-DE" dirty="0" err="1"/>
              <a:t>Wochenschr</a:t>
            </a:r>
            <a:r>
              <a:rPr lang="de-DE" dirty="0"/>
              <a:t>.</a:t>
            </a:r>
          </a:p>
        </p:txBody>
      </p:sp>
    </p:spTree>
    <p:extLst>
      <p:ext uri="{BB962C8B-B14F-4D97-AF65-F5344CB8AC3E}">
        <p14:creationId xmlns:p14="http://schemas.microsoft.com/office/powerpoint/2010/main" val="32480548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defTabSz="685800" eaLnBrk="0" hangingPunct="0">
              <a:lnSpc>
                <a:spcPct val="100000"/>
              </a:lnSpc>
              <a:spcBef>
                <a:spcPct val="0"/>
              </a:spcBef>
              <a:defRPr/>
            </a:pPr>
            <a:r>
              <a:rPr lang="en-US" sz="2100" b="1" dirty="0">
                <a:solidFill>
                  <a:srgbClr val="FFFFFF"/>
                </a:solidFill>
                <a:latin typeface="Times New Roman" pitchFamily="18" charset="0"/>
              </a:rPr>
              <a:t>Prevalence and risk factors of gout in a large cohort of patients </a:t>
            </a:r>
          </a:p>
          <a:p>
            <a:pPr algn="ctr" defTabSz="685800" eaLnBrk="0" hangingPunct="0">
              <a:lnSpc>
                <a:spcPct val="100000"/>
              </a:lnSpc>
              <a:spcBef>
                <a:spcPct val="0"/>
              </a:spcBef>
              <a:defRPr/>
            </a:pPr>
            <a:r>
              <a:rPr lang="en-US" sz="2100" b="1" dirty="0">
                <a:solidFill>
                  <a:srgbClr val="FFFFFF"/>
                </a:solidFill>
                <a:latin typeface="Times New Roman" pitchFamily="18" charset="0"/>
              </a:rPr>
              <a:t>with CKD: the GCKD study (n=5,217)</a:t>
            </a:r>
          </a:p>
        </p:txBody>
      </p:sp>
      <p:sp>
        <p:nvSpPr>
          <p:cNvPr id="5" name="Rectangle 2"/>
          <p:cNvSpPr>
            <a:spLocks noChangeArrowheads="1"/>
          </p:cNvSpPr>
          <p:nvPr/>
        </p:nvSpPr>
        <p:spPr bwMode="auto">
          <a:xfrm>
            <a:off x="3707904" y="6347095"/>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JING et al. </a:t>
            </a:r>
          </a:p>
          <a:p>
            <a:pPr algn="r"/>
            <a:r>
              <a:rPr lang="de-DE" sz="1200" i="1" dirty="0">
                <a:solidFill>
                  <a:srgbClr val="00799B"/>
                </a:solidFill>
                <a:latin typeface="Arial" charset="0"/>
                <a:ea typeface="ＭＳ Ｐゴシック" pitchFamily="28" charset="-128"/>
              </a:rPr>
              <a:t>NDT 30(4):613-21, 2015 </a:t>
            </a:r>
            <a:endParaRPr lang="en-US" sz="1200" i="1" dirty="0">
              <a:solidFill>
                <a:srgbClr val="00799B"/>
              </a:solidFill>
              <a:latin typeface="Arial" charset="0"/>
              <a:ea typeface="ＭＳ Ｐゴシック" pitchFamily="28" charset="-128"/>
            </a:endParaRPr>
          </a:p>
        </p:txBody>
      </p:sp>
      <p:pic>
        <p:nvPicPr>
          <p:cNvPr id="14" name="Picture 2"/>
          <p:cNvPicPr>
            <a:picLocks noChangeAspect="1" noChangeArrowheads="1"/>
          </p:cNvPicPr>
          <p:nvPr/>
        </p:nvPicPr>
        <p:blipFill>
          <a:blip r:embed="rId3" cstate="print"/>
          <a:srcRect l="9500" t="9778" r="26000" b="6667"/>
          <a:stretch>
            <a:fillRect/>
          </a:stretch>
        </p:blipFill>
        <p:spPr bwMode="auto">
          <a:xfrm>
            <a:off x="122299" y="1765712"/>
            <a:ext cx="5634683" cy="410589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4" descr="http://www.gs-elbingerode.bildung-lsa.de/titanic11.jpg"/>
          <p:cNvPicPr>
            <a:picLocks noChangeAspect="1" noChangeArrowheads="1"/>
          </p:cNvPicPr>
          <p:nvPr/>
        </p:nvPicPr>
        <p:blipFill>
          <a:blip r:embed="rId4" cstate="print"/>
          <a:srcRect l="13199" r="23714"/>
          <a:stretch>
            <a:fillRect/>
          </a:stretch>
        </p:blipFill>
        <p:spPr bwMode="auto">
          <a:xfrm rot="10800000">
            <a:off x="5915025" y="3209899"/>
            <a:ext cx="2214563" cy="1990751"/>
          </a:xfrm>
          <a:prstGeom prst="rect">
            <a:avLst/>
          </a:prstGeom>
          <a:ln>
            <a:solidFill>
              <a:schemeClr val="tx1"/>
            </a:solidFill>
          </a:ln>
          <a:effectLst>
            <a:outerShdw blurRad="292100" dist="139700" dir="2700000" algn="tl" rotWithShape="0">
              <a:srgbClr val="333333">
                <a:alpha val="65000"/>
              </a:srgbClr>
            </a:outerShdw>
          </a:effectLst>
        </p:spPr>
      </p:pic>
      <p:sp>
        <p:nvSpPr>
          <p:cNvPr id="8" name="Textfeld 7"/>
          <p:cNvSpPr txBox="1"/>
          <p:nvPr/>
        </p:nvSpPr>
        <p:spPr>
          <a:xfrm>
            <a:off x="6835137" y="4286908"/>
            <a:ext cx="1010797" cy="415498"/>
          </a:xfrm>
          <a:prstGeom prst="rect">
            <a:avLst/>
          </a:prstGeom>
          <a:noFill/>
        </p:spPr>
        <p:txBody>
          <a:bodyPr wrap="square" rtlCol="0">
            <a:spAutoFit/>
          </a:bodyPr>
          <a:lstStyle/>
          <a:p>
            <a:pPr defTabSz="685800" fontAlgn="auto">
              <a:lnSpc>
                <a:spcPct val="100000"/>
              </a:lnSpc>
              <a:spcBef>
                <a:spcPts val="0"/>
              </a:spcBef>
              <a:spcAft>
                <a:spcPts val="0"/>
              </a:spcAft>
              <a:defRPr/>
            </a:pPr>
            <a:r>
              <a:rPr lang="en-US" sz="2100" b="1" dirty="0">
                <a:solidFill>
                  <a:prstClr val="white"/>
                </a:solidFill>
                <a:latin typeface="Times New Roman" pitchFamily="18" charset="0"/>
                <a:cs typeface="Times New Roman" pitchFamily="18" charset="0"/>
              </a:rPr>
              <a:t>GOUT</a:t>
            </a:r>
          </a:p>
        </p:txBody>
      </p:sp>
      <p:sp>
        <p:nvSpPr>
          <p:cNvPr id="9" name="Textfeld 8"/>
          <p:cNvSpPr txBox="1"/>
          <p:nvPr/>
        </p:nvSpPr>
        <p:spPr>
          <a:xfrm>
            <a:off x="6292369" y="3443946"/>
            <a:ext cx="2091782" cy="415498"/>
          </a:xfrm>
          <a:prstGeom prst="rect">
            <a:avLst/>
          </a:prstGeom>
          <a:noFill/>
        </p:spPr>
        <p:txBody>
          <a:bodyPr wrap="square" rtlCol="0">
            <a:spAutoFit/>
          </a:bodyPr>
          <a:lstStyle/>
          <a:p>
            <a:pPr defTabSz="685800" fontAlgn="auto">
              <a:lnSpc>
                <a:spcPct val="100000"/>
              </a:lnSpc>
              <a:spcBef>
                <a:spcPts val="0"/>
              </a:spcBef>
              <a:spcAft>
                <a:spcPts val="0"/>
              </a:spcAft>
              <a:defRPr/>
            </a:pPr>
            <a:r>
              <a:rPr lang="en-US" sz="2100" b="1" dirty="0" err="1">
                <a:solidFill>
                  <a:prstClr val="white"/>
                </a:solidFill>
                <a:latin typeface="Times New Roman" pitchFamily="18" charset="0"/>
                <a:cs typeface="Times New Roman" pitchFamily="18" charset="0"/>
              </a:rPr>
              <a:t>Hyperurecemia</a:t>
            </a:r>
            <a:endParaRPr lang="en-US" sz="2100" b="1" dirty="0">
              <a:solidFill>
                <a:prstClr val="white"/>
              </a:solidFill>
              <a:latin typeface="Times New Roman" pitchFamily="18" charset="0"/>
              <a:cs typeface="Times New Roman" pitchFamily="18" charset="0"/>
            </a:endParaRPr>
          </a:p>
        </p:txBody>
      </p:sp>
      <p:sp>
        <p:nvSpPr>
          <p:cNvPr id="2" name="Titel 1">
            <a:extLst>
              <a:ext uri="{FF2B5EF4-FFF2-40B4-BE49-F238E27FC236}">
                <a16:creationId xmlns:a16="http://schemas.microsoft.com/office/drawing/2014/main" id="{CE984014-F2F6-DACB-C25A-59448DFAD8F1}"/>
              </a:ext>
            </a:extLst>
          </p:cNvPr>
          <p:cNvSpPr>
            <a:spLocks noGrp="1"/>
          </p:cNvSpPr>
          <p:nvPr>
            <p:ph type="title"/>
          </p:nvPr>
        </p:nvSpPr>
        <p:spPr/>
        <p:txBody>
          <a:bodyPr/>
          <a:lstStyle/>
          <a:p>
            <a:r>
              <a:rPr lang="de-DE" dirty="0"/>
              <a:t>Harnsäure</a:t>
            </a:r>
          </a:p>
        </p:txBody>
      </p:sp>
    </p:spTree>
    <p:extLst>
      <p:ext uri="{BB962C8B-B14F-4D97-AF65-F5344CB8AC3E}">
        <p14:creationId xmlns:p14="http://schemas.microsoft.com/office/powerpoint/2010/main" val="228606838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C920848-84AE-3A44-B358-ACC86C94E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1149"/>
            <a:ext cx="9144000" cy="5015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el 2">
            <a:extLst>
              <a:ext uri="{FF2B5EF4-FFF2-40B4-BE49-F238E27FC236}">
                <a16:creationId xmlns:a16="http://schemas.microsoft.com/office/drawing/2014/main" id="{0B934D2E-AD62-7D80-D141-302777509DB2}"/>
              </a:ext>
            </a:extLst>
          </p:cNvPr>
          <p:cNvSpPr>
            <a:spLocks noGrp="1"/>
          </p:cNvSpPr>
          <p:nvPr>
            <p:ph type="title"/>
          </p:nvPr>
        </p:nvSpPr>
        <p:spPr/>
        <p:txBody>
          <a:bodyPr/>
          <a:lstStyle/>
          <a:p>
            <a:r>
              <a:rPr lang="de-DE" dirty="0"/>
              <a:t>Harnsäure</a:t>
            </a:r>
          </a:p>
        </p:txBody>
      </p:sp>
    </p:spTree>
    <p:extLst>
      <p:ext uri="{BB962C8B-B14F-4D97-AF65-F5344CB8AC3E}">
        <p14:creationId xmlns:p14="http://schemas.microsoft.com/office/powerpoint/2010/main" val="1203331711"/>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DC9304-E7BF-9D88-A6C8-976CAE15C777}"/>
              </a:ext>
            </a:extLst>
          </p:cNvPr>
          <p:cNvSpPr>
            <a:spLocks noGrp="1"/>
          </p:cNvSpPr>
          <p:nvPr>
            <p:ph type="title"/>
          </p:nvPr>
        </p:nvSpPr>
        <p:spPr/>
        <p:txBody>
          <a:bodyPr/>
          <a:lstStyle/>
          <a:p>
            <a:r>
              <a:rPr lang="de-DE" dirty="0"/>
              <a:t>SGLT2- Inhibition und Harnsäure (bei DM)</a:t>
            </a:r>
          </a:p>
        </p:txBody>
      </p:sp>
      <p:pic>
        <p:nvPicPr>
          <p:cNvPr id="5" name="Grafik 4">
            <a:extLst>
              <a:ext uri="{FF2B5EF4-FFF2-40B4-BE49-F238E27FC236}">
                <a16:creationId xmlns:a16="http://schemas.microsoft.com/office/drawing/2014/main" id="{7A90C88B-C16B-2D87-60D7-41ED51ECC5FA}"/>
              </a:ext>
            </a:extLst>
          </p:cNvPr>
          <p:cNvPicPr>
            <a:picLocks noChangeAspect="1"/>
          </p:cNvPicPr>
          <p:nvPr/>
        </p:nvPicPr>
        <p:blipFill>
          <a:blip r:embed="rId3"/>
          <a:stretch>
            <a:fillRect/>
          </a:stretch>
        </p:blipFill>
        <p:spPr>
          <a:xfrm>
            <a:off x="0" y="965386"/>
            <a:ext cx="9144000" cy="5127910"/>
          </a:xfrm>
          <a:prstGeom prst="rect">
            <a:avLst/>
          </a:prstGeom>
        </p:spPr>
      </p:pic>
    </p:spTree>
    <p:extLst>
      <p:ext uri="{BB962C8B-B14F-4D97-AF65-F5344CB8AC3E}">
        <p14:creationId xmlns:p14="http://schemas.microsoft.com/office/powerpoint/2010/main" val="284090312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A248-D0FB-835C-74C1-8305A76AB3C3}"/>
            </a:ext>
          </a:extLst>
        </p:cNvPr>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9342C92C-43F8-F6CF-0612-BA942D5ABDEA}"/>
              </a:ext>
            </a:extLst>
          </p:cNvPr>
          <p:cNvSpPr/>
          <p:nvPr/>
        </p:nvSpPr>
        <p:spPr>
          <a:xfrm>
            <a:off x="2534836" y="1981409"/>
            <a:ext cx="4498430" cy="2964929"/>
          </a:xfrm>
          <a:prstGeom prst="roundRect">
            <a:avLst>
              <a:gd name="adj" fmla="val 5224"/>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72" name="Rounded Rectangle 74">
            <a:extLst>
              <a:ext uri="{FF2B5EF4-FFF2-40B4-BE49-F238E27FC236}">
                <a16:creationId xmlns:a16="http://schemas.microsoft.com/office/drawing/2014/main" id="{AA67B398-1C2F-EC11-8A25-844CF7C0FEEA}"/>
              </a:ext>
            </a:extLst>
          </p:cNvPr>
          <p:cNvSpPr/>
          <p:nvPr/>
        </p:nvSpPr>
        <p:spPr>
          <a:xfrm>
            <a:off x="3064872" y="3110037"/>
            <a:ext cx="3892586" cy="298010"/>
          </a:xfrm>
          <a:prstGeom prst="roundRect">
            <a:avLst/>
          </a:prstGeom>
          <a:solidFill>
            <a:schemeClr val="tx2">
              <a:lumMod val="20000"/>
              <a:lumOff val="80000"/>
              <a:alpha val="5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54000" rIns="0" bIns="54000" rtlCol="0" anchor="ctr">
            <a:spAutoFit/>
          </a:bodyPr>
          <a:lstStyle/>
          <a:p>
            <a:pPr marL="135000" lvl="2">
              <a:lnSpc>
                <a:spcPct val="107000"/>
              </a:lnSpc>
              <a:spcAft>
                <a:spcPts val="450"/>
              </a:spcAft>
            </a:pPr>
            <a:r>
              <a:rPr lang="de-DE" sz="1050" b="1" kern="100">
                <a:solidFill>
                  <a:schemeClr val="tx1"/>
                </a:solidFill>
                <a:latin typeface="+mj-lt"/>
                <a:ea typeface="Calibri" panose="020F0502020204030204" pitchFamily="34" charset="0"/>
                <a:cs typeface="Times New Roman" panose="02020603050405020304" pitchFamily="18" charset="0"/>
              </a:rPr>
              <a:t>Reduktion der Gesamtmortalität</a:t>
            </a:r>
            <a:r>
              <a:rPr lang="de-DE" sz="1050" b="1" kern="100" baseline="30000">
                <a:solidFill>
                  <a:schemeClr val="tx1"/>
                </a:solidFill>
                <a:latin typeface="+mj-lt"/>
                <a:ea typeface="Calibri" panose="020F0502020204030204" pitchFamily="34" charset="0"/>
                <a:cs typeface="Times New Roman" panose="02020603050405020304" pitchFamily="18" charset="0"/>
              </a:rPr>
              <a:t>3</a:t>
            </a:r>
          </a:p>
        </p:txBody>
      </p:sp>
      <p:sp>
        <p:nvSpPr>
          <p:cNvPr id="73" name="Rounded Rectangle 87">
            <a:extLst>
              <a:ext uri="{FF2B5EF4-FFF2-40B4-BE49-F238E27FC236}">
                <a16:creationId xmlns:a16="http://schemas.microsoft.com/office/drawing/2014/main" id="{6104AC76-1E19-5485-E74E-19BA553D7B2F}"/>
              </a:ext>
            </a:extLst>
          </p:cNvPr>
          <p:cNvSpPr/>
          <p:nvPr/>
        </p:nvSpPr>
        <p:spPr>
          <a:xfrm>
            <a:off x="3064873" y="3486190"/>
            <a:ext cx="3892585" cy="298010"/>
          </a:xfrm>
          <a:prstGeom prst="roundRect">
            <a:avLst/>
          </a:prstGeom>
          <a:solidFill>
            <a:schemeClr val="tx2">
              <a:lumMod val="20000"/>
              <a:lumOff val="80000"/>
              <a:alpha val="5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54000" rIns="0" bIns="54000" rtlCol="0" anchor="ctr">
            <a:spAutoFit/>
          </a:bodyPr>
          <a:lstStyle/>
          <a:p>
            <a:pPr marL="135000" lvl="2">
              <a:lnSpc>
                <a:spcPct val="107000"/>
              </a:lnSpc>
              <a:spcAft>
                <a:spcPts val="450"/>
              </a:spcAft>
            </a:pPr>
            <a:r>
              <a:rPr lang="de-DE" sz="1050" b="1" kern="100">
                <a:solidFill>
                  <a:schemeClr val="tx1"/>
                </a:solidFill>
                <a:latin typeface="+mj-lt"/>
                <a:ea typeface="Calibri" panose="020F0502020204030204" pitchFamily="34" charset="0"/>
                <a:cs typeface="Times New Roman" panose="02020603050405020304" pitchFamily="18" charset="0"/>
              </a:rPr>
              <a:t>Verlangsamung der Krankheitsprogression</a:t>
            </a:r>
            <a:r>
              <a:rPr lang="de-DE" sz="1050" b="1" kern="100" baseline="30000">
                <a:solidFill>
                  <a:schemeClr val="tx1"/>
                </a:solidFill>
                <a:latin typeface="+mj-lt"/>
                <a:ea typeface="Calibri" panose="020F0502020204030204" pitchFamily="34" charset="0"/>
                <a:cs typeface="Times New Roman" panose="02020603050405020304" pitchFamily="18" charset="0"/>
              </a:rPr>
              <a:t>3,4</a:t>
            </a:r>
            <a:endParaRPr lang="de-DE" sz="1050" b="1" kern="100">
              <a:solidFill>
                <a:schemeClr val="tx1"/>
              </a:solidFill>
              <a:latin typeface="+mj-lt"/>
              <a:ea typeface="Calibri" panose="020F0502020204030204" pitchFamily="34" charset="0"/>
              <a:cs typeface="Times New Roman" panose="02020603050405020304" pitchFamily="18" charset="0"/>
            </a:endParaRPr>
          </a:p>
        </p:txBody>
      </p:sp>
      <p:sp>
        <p:nvSpPr>
          <p:cNvPr id="126" name="Rounded Rectangle 87">
            <a:extLst>
              <a:ext uri="{FF2B5EF4-FFF2-40B4-BE49-F238E27FC236}">
                <a16:creationId xmlns:a16="http://schemas.microsoft.com/office/drawing/2014/main" id="{89FA506D-13F9-0083-8B72-C860085757BB}"/>
              </a:ext>
            </a:extLst>
          </p:cNvPr>
          <p:cNvSpPr/>
          <p:nvPr/>
        </p:nvSpPr>
        <p:spPr>
          <a:xfrm>
            <a:off x="3064873" y="4313228"/>
            <a:ext cx="3892585" cy="298010"/>
          </a:xfrm>
          <a:prstGeom prst="roundRect">
            <a:avLst/>
          </a:prstGeom>
          <a:solidFill>
            <a:schemeClr val="tx2">
              <a:lumMod val="20000"/>
              <a:lumOff val="80000"/>
              <a:alpha val="5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54000" rIns="0" bIns="54000" rtlCol="0" anchor="ctr">
            <a:spAutoFit/>
          </a:bodyPr>
          <a:lstStyle/>
          <a:p>
            <a:pPr marL="135000" lvl="2">
              <a:lnSpc>
                <a:spcPct val="107000"/>
              </a:lnSpc>
              <a:spcAft>
                <a:spcPts val="450"/>
              </a:spcAft>
            </a:pPr>
            <a:r>
              <a:rPr lang="de-DE" sz="1050" kern="100">
                <a:solidFill>
                  <a:schemeClr val="tx1"/>
                </a:solidFill>
                <a:latin typeface="+mj-lt"/>
                <a:ea typeface="Calibri" panose="020F0502020204030204" pitchFamily="34" charset="0"/>
                <a:cs typeface="Times New Roman" panose="02020603050405020304" pitchFamily="18" charset="0"/>
              </a:rPr>
              <a:t>Hinauszögern bis </a:t>
            </a:r>
            <a:r>
              <a:rPr lang="de-DE" sz="1050" b="1" kern="100">
                <a:solidFill>
                  <a:schemeClr val="tx1"/>
                </a:solidFill>
                <a:latin typeface="+mj-lt"/>
                <a:ea typeface="Calibri" panose="020F0502020204030204" pitchFamily="34" charset="0"/>
                <a:cs typeface="Times New Roman" panose="02020603050405020304" pitchFamily="18" charset="0"/>
              </a:rPr>
              <a:t>Vermeiden von Dialysepflicht</a:t>
            </a:r>
          </a:p>
        </p:txBody>
      </p:sp>
      <p:sp>
        <p:nvSpPr>
          <p:cNvPr id="127" name="Rounded Rectangle 87">
            <a:extLst>
              <a:ext uri="{FF2B5EF4-FFF2-40B4-BE49-F238E27FC236}">
                <a16:creationId xmlns:a16="http://schemas.microsoft.com/office/drawing/2014/main" id="{255A2B0B-E12D-A543-572E-5E31C7733354}"/>
              </a:ext>
            </a:extLst>
          </p:cNvPr>
          <p:cNvSpPr/>
          <p:nvPr/>
        </p:nvSpPr>
        <p:spPr>
          <a:xfrm>
            <a:off x="3064873" y="3908933"/>
            <a:ext cx="3892585" cy="298010"/>
          </a:xfrm>
          <a:prstGeom prst="roundRect">
            <a:avLst/>
          </a:prstGeom>
          <a:solidFill>
            <a:schemeClr val="tx2">
              <a:lumMod val="20000"/>
              <a:lumOff val="80000"/>
              <a:alpha val="5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54000" rIns="0" bIns="54000" rtlCol="0" anchor="ctr">
            <a:spAutoFit/>
          </a:bodyPr>
          <a:lstStyle/>
          <a:p>
            <a:pPr marL="135000" lvl="2">
              <a:lnSpc>
                <a:spcPct val="107000"/>
              </a:lnSpc>
              <a:spcAft>
                <a:spcPts val="450"/>
              </a:spcAft>
            </a:pPr>
            <a:r>
              <a:rPr lang="de-DE" sz="1050" b="1" kern="100">
                <a:solidFill>
                  <a:schemeClr val="tx1"/>
                </a:solidFill>
                <a:latin typeface="+mj-lt"/>
                <a:ea typeface="Calibri" panose="020F0502020204030204" pitchFamily="34" charset="0"/>
                <a:cs typeface="Times New Roman" panose="02020603050405020304" pitchFamily="18" charset="0"/>
              </a:rPr>
              <a:t>Reduktion</a:t>
            </a:r>
            <a:r>
              <a:rPr lang="de-DE" sz="1050" kern="100">
                <a:solidFill>
                  <a:schemeClr val="tx1"/>
                </a:solidFill>
                <a:latin typeface="+mj-lt"/>
                <a:ea typeface="Calibri" panose="020F0502020204030204" pitchFamily="34" charset="0"/>
                <a:cs typeface="Times New Roman" panose="02020603050405020304" pitchFamily="18" charset="0"/>
              </a:rPr>
              <a:t> kardiovaskulärer </a:t>
            </a:r>
            <a:r>
              <a:rPr lang="de-DE" sz="1050" b="1" kern="100">
                <a:solidFill>
                  <a:schemeClr val="tx1"/>
                </a:solidFill>
                <a:latin typeface="+mj-lt"/>
                <a:ea typeface="Calibri" panose="020F0502020204030204" pitchFamily="34" charset="0"/>
                <a:cs typeface="Times New Roman" panose="02020603050405020304" pitchFamily="18" charset="0"/>
              </a:rPr>
              <a:t>Komplikationen</a:t>
            </a:r>
            <a:r>
              <a:rPr lang="de-DE" sz="1050" b="1" kern="100" baseline="30000">
                <a:solidFill>
                  <a:schemeClr val="tx1"/>
                </a:solidFill>
                <a:latin typeface="+mj-lt"/>
                <a:ea typeface="Calibri" panose="020F0502020204030204" pitchFamily="34" charset="0"/>
                <a:cs typeface="Times New Roman" panose="02020603050405020304" pitchFamily="18" charset="0"/>
              </a:rPr>
              <a:t>3,4</a:t>
            </a:r>
          </a:p>
        </p:txBody>
      </p:sp>
      <p:sp>
        <p:nvSpPr>
          <p:cNvPr id="15" name="Rechteck: abgerundete Ecken 14">
            <a:extLst>
              <a:ext uri="{FF2B5EF4-FFF2-40B4-BE49-F238E27FC236}">
                <a16:creationId xmlns:a16="http://schemas.microsoft.com/office/drawing/2014/main" id="{1E879766-04F6-E6CD-D140-BECC8B02C2B6}"/>
              </a:ext>
            </a:extLst>
          </p:cNvPr>
          <p:cNvSpPr/>
          <p:nvPr/>
        </p:nvSpPr>
        <p:spPr>
          <a:xfrm>
            <a:off x="562855" y="1981410"/>
            <a:ext cx="1886564" cy="2964929"/>
          </a:xfrm>
          <a:prstGeom prst="roundRect">
            <a:avLst>
              <a:gd name="adj" fmla="val 13284"/>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30" name="Ellipse 29">
            <a:extLst>
              <a:ext uri="{FF2B5EF4-FFF2-40B4-BE49-F238E27FC236}">
                <a16:creationId xmlns:a16="http://schemas.microsoft.com/office/drawing/2014/main" id="{72E7A1F9-E45D-7141-64F4-EE9D8E5C9650}"/>
              </a:ext>
            </a:extLst>
          </p:cNvPr>
          <p:cNvSpPr>
            <a:spLocks noChangeAspect="1"/>
          </p:cNvSpPr>
          <p:nvPr/>
        </p:nvSpPr>
        <p:spPr>
          <a:xfrm>
            <a:off x="1032650" y="3578873"/>
            <a:ext cx="1242000" cy="1242000"/>
          </a:xfrm>
          <a:prstGeom prst="ellipse">
            <a:avLst/>
          </a:prstGeom>
          <a:gradFill flip="none" rotWithShape="1">
            <a:gsLst>
              <a:gs pos="0">
                <a:schemeClr val="bg2">
                  <a:lumMod val="20000"/>
                  <a:lumOff val="80000"/>
                </a:schemeClr>
              </a:gs>
              <a:gs pos="28000">
                <a:srgbClr val="FFF7E4"/>
              </a:gs>
              <a:gs pos="7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2" name="Titel 1">
            <a:extLst>
              <a:ext uri="{FF2B5EF4-FFF2-40B4-BE49-F238E27FC236}">
                <a16:creationId xmlns:a16="http://schemas.microsoft.com/office/drawing/2014/main" id="{79D667CC-4E83-83BD-FA7E-F48DE5C7E57D}"/>
              </a:ext>
            </a:extLst>
          </p:cNvPr>
          <p:cNvSpPr>
            <a:spLocks noGrp="1"/>
          </p:cNvSpPr>
          <p:nvPr>
            <p:ph type="title"/>
          </p:nvPr>
        </p:nvSpPr>
        <p:spPr/>
        <p:txBody>
          <a:bodyPr/>
          <a:lstStyle/>
          <a:p>
            <a:r>
              <a:rPr lang="de-DE" err="1"/>
              <a:t>InspeCKD</a:t>
            </a:r>
            <a:br>
              <a:rPr lang="de-DE"/>
            </a:br>
            <a:r>
              <a:rPr lang="de-DE" sz="1500" b="0">
                <a:solidFill>
                  <a:schemeClr val="accent6"/>
                </a:solidFill>
              </a:rPr>
              <a:t>Schlussfolgerungen</a:t>
            </a:r>
            <a:endParaRPr lang="de-DE"/>
          </a:p>
        </p:txBody>
      </p:sp>
      <p:sp>
        <p:nvSpPr>
          <p:cNvPr id="4" name="Inhaltsplatzhalter 3">
            <a:extLst>
              <a:ext uri="{FF2B5EF4-FFF2-40B4-BE49-F238E27FC236}">
                <a16:creationId xmlns:a16="http://schemas.microsoft.com/office/drawing/2014/main" id="{0FB4FD49-5500-1030-F6AB-4BF42AC19217}"/>
              </a:ext>
            </a:extLst>
          </p:cNvPr>
          <p:cNvSpPr>
            <a:spLocks noGrp="1"/>
          </p:cNvSpPr>
          <p:nvPr>
            <p:ph sz="quarter" idx="11"/>
          </p:nvPr>
        </p:nvSpPr>
        <p:spPr/>
        <p:txBody>
          <a:bodyPr anchor="ctr"/>
          <a:lstStyle/>
          <a:p>
            <a:r>
              <a:rPr lang="de-DE"/>
              <a:t>CKD, chronische Nierenkrankheit; SGLT-2i, Natriumglukosecotransporter-2 Inhibitor.</a:t>
            </a:r>
          </a:p>
        </p:txBody>
      </p:sp>
      <p:sp>
        <p:nvSpPr>
          <p:cNvPr id="8" name="Rechteck: abgerundete Ecken 7">
            <a:extLst>
              <a:ext uri="{FF2B5EF4-FFF2-40B4-BE49-F238E27FC236}">
                <a16:creationId xmlns:a16="http://schemas.microsoft.com/office/drawing/2014/main" id="{F194734E-AA39-1D3D-B3F0-85CD358E7B55}"/>
              </a:ext>
            </a:extLst>
          </p:cNvPr>
          <p:cNvSpPr/>
          <p:nvPr/>
        </p:nvSpPr>
        <p:spPr>
          <a:xfrm>
            <a:off x="548851" y="4993135"/>
            <a:ext cx="8310245" cy="436923"/>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err="1">
                <a:solidFill>
                  <a:srgbClr val="FFFFFF"/>
                </a:solidFill>
                <a:latin typeface="Arial Nova Light" panose="020B0304020202020204" pitchFamily="34" charset="0"/>
              </a:rPr>
              <a:t>InspeCKD</a:t>
            </a:r>
            <a:r>
              <a:rPr lang="de-DE" sz="1200" b="1">
                <a:solidFill>
                  <a:srgbClr val="FFFFFF"/>
                </a:solidFill>
                <a:latin typeface="Arial Nova Light" panose="020B0304020202020204" pitchFamily="34" charset="0"/>
              </a:rPr>
              <a:t> unterstreicht einen hohen </a:t>
            </a:r>
            <a:r>
              <a:rPr lang="de-DE" sz="1200" b="1" err="1">
                <a:solidFill>
                  <a:srgbClr val="FFFFFF"/>
                </a:solidFill>
                <a:latin typeface="Arial Nova Light" panose="020B0304020202020204" pitchFamily="34" charset="0"/>
              </a:rPr>
              <a:t>Unmet</a:t>
            </a:r>
            <a:r>
              <a:rPr lang="de-DE" sz="1200" b="1">
                <a:solidFill>
                  <a:srgbClr val="FFFFFF"/>
                </a:solidFill>
                <a:latin typeface="Arial Nova Light" panose="020B0304020202020204" pitchFamily="34" charset="0"/>
              </a:rPr>
              <a:t> Medical Need in der realen CKD-Versorgungssituation der </a:t>
            </a:r>
            <a:r>
              <a:rPr lang="de-DE" sz="1200" b="1" err="1">
                <a:solidFill>
                  <a:srgbClr val="FFFFFF"/>
                </a:solidFill>
                <a:latin typeface="Arial Nova Light" panose="020B0304020202020204" pitchFamily="34" charset="0"/>
              </a:rPr>
              <a:t>Risikopatient:innen</a:t>
            </a:r>
            <a:r>
              <a:rPr lang="de-DE" sz="1200" b="1">
                <a:solidFill>
                  <a:srgbClr val="FFFFFF"/>
                </a:solidFill>
                <a:latin typeface="Arial Nova Light" panose="020B0304020202020204" pitchFamily="34" charset="0"/>
              </a:rPr>
              <a:t> </a:t>
            </a:r>
            <a:br>
              <a:rPr lang="de-DE" sz="1200" b="1">
                <a:solidFill>
                  <a:srgbClr val="FFFFFF"/>
                </a:solidFill>
                <a:latin typeface="Arial Nova Light" panose="020B0304020202020204" pitchFamily="34" charset="0"/>
              </a:rPr>
            </a:br>
            <a:r>
              <a:rPr lang="de-DE" sz="1200" b="1">
                <a:solidFill>
                  <a:srgbClr val="FFFFFF"/>
                </a:solidFill>
                <a:latin typeface="Arial Nova Light" panose="020B0304020202020204" pitchFamily="34" charset="0"/>
              </a:rPr>
              <a:t>in hausärztlichen Praxen</a:t>
            </a:r>
            <a:r>
              <a:rPr lang="de-DE" sz="1200" b="1" kern="100" baseline="30000">
                <a:latin typeface="+mj-lt"/>
                <a:ea typeface="Calibri" panose="020F0502020204030204" pitchFamily="34" charset="0"/>
                <a:cs typeface="Times New Roman" panose="02020603050405020304" pitchFamily="18" charset="0"/>
              </a:rPr>
              <a:t>1</a:t>
            </a:r>
            <a:r>
              <a:rPr lang="de-DE" sz="1200" b="1">
                <a:solidFill>
                  <a:srgbClr val="FFFFFF"/>
                </a:solidFill>
                <a:latin typeface="Arial Nova Light" panose="020B0304020202020204" pitchFamily="34" charset="0"/>
              </a:rPr>
              <a:t> </a:t>
            </a:r>
          </a:p>
        </p:txBody>
      </p:sp>
      <p:sp>
        <p:nvSpPr>
          <p:cNvPr id="10" name="Rectangle: Rounded Corners 1">
            <a:extLst>
              <a:ext uri="{FF2B5EF4-FFF2-40B4-BE49-F238E27FC236}">
                <a16:creationId xmlns:a16="http://schemas.microsoft.com/office/drawing/2014/main" id="{CF673817-BDF5-E895-EB26-6303C4E714C3}"/>
              </a:ext>
            </a:extLst>
          </p:cNvPr>
          <p:cNvSpPr/>
          <p:nvPr/>
        </p:nvSpPr>
        <p:spPr>
          <a:xfrm>
            <a:off x="2875277" y="1935369"/>
            <a:ext cx="3856077" cy="324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noAutofit/>
          </a:bodyPr>
          <a:lstStyle/>
          <a:p>
            <a:pPr lvl="0" algn="ctr">
              <a:lnSpc>
                <a:spcPct val="107000"/>
              </a:lnSpc>
            </a:pPr>
            <a:r>
              <a:rPr lang="de-DE" sz="1200" b="1" kern="100">
                <a:solidFill>
                  <a:schemeClr val="tx1"/>
                </a:solidFill>
                <a:latin typeface="+mj-lt"/>
                <a:ea typeface="Calibri" panose="020F0502020204030204" pitchFamily="34" charset="0"/>
                <a:cs typeface="Times New Roman" panose="02020603050405020304" pitchFamily="18" charset="0"/>
              </a:rPr>
              <a:t>Eine frühzeitige Diagnose und Therapie von CKD </a:t>
            </a:r>
          </a:p>
          <a:p>
            <a:pPr lvl="0" algn="ctr">
              <a:lnSpc>
                <a:spcPct val="107000"/>
              </a:lnSpc>
            </a:pPr>
            <a:r>
              <a:rPr lang="de-DE" sz="1200" b="1" kern="100">
                <a:solidFill>
                  <a:schemeClr val="tx1"/>
                </a:solidFill>
                <a:latin typeface="+mj-lt"/>
                <a:ea typeface="Calibri" panose="020F0502020204030204" pitchFamily="34" charset="0"/>
                <a:cs typeface="Times New Roman" panose="02020603050405020304" pitchFamily="18" charset="0"/>
              </a:rPr>
              <a:t>sind von großer Bedeutung und führen zu:</a:t>
            </a:r>
            <a:endParaRPr lang="de-DE" sz="1200" kern="100">
              <a:solidFill>
                <a:schemeClr val="tx1"/>
              </a:solidFill>
              <a:latin typeface="+mj-lt"/>
              <a:ea typeface="Calibri" panose="020F0502020204030204" pitchFamily="34" charset="0"/>
              <a:cs typeface="Times New Roman" panose="02020603050405020304" pitchFamily="18" charset="0"/>
            </a:endParaRPr>
          </a:p>
        </p:txBody>
      </p:sp>
      <p:sp>
        <p:nvSpPr>
          <p:cNvPr id="14" name="Textfeld 13">
            <a:extLst>
              <a:ext uri="{FF2B5EF4-FFF2-40B4-BE49-F238E27FC236}">
                <a16:creationId xmlns:a16="http://schemas.microsoft.com/office/drawing/2014/main" id="{15368F0C-7A35-3311-F7FE-35B0B54E5B3A}"/>
              </a:ext>
            </a:extLst>
          </p:cNvPr>
          <p:cNvSpPr txBox="1"/>
          <p:nvPr/>
        </p:nvSpPr>
        <p:spPr>
          <a:xfrm>
            <a:off x="605594" y="2480556"/>
            <a:ext cx="1801083" cy="1116972"/>
          </a:xfrm>
          <a:prstGeom prst="rect">
            <a:avLst/>
          </a:prstGeom>
          <a:noFill/>
        </p:spPr>
        <p:txBody>
          <a:bodyPr wrap="square">
            <a:spAutoFit/>
          </a:bodyPr>
          <a:lstStyle/>
          <a:p>
            <a:pPr lvl="0">
              <a:lnSpc>
                <a:spcPct val="107000"/>
              </a:lnSpc>
            </a:pPr>
            <a:r>
              <a:rPr lang="de-DE" sz="1050" kern="100">
                <a:latin typeface="+mj-lt"/>
                <a:ea typeface="Calibri" panose="020F0502020204030204" pitchFamily="34" charset="0"/>
                <a:cs typeface="Times New Roman" panose="02020603050405020304" pitchFamily="18" charset="0"/>
              </a:rPr>
              <a:t>Die</a:t>
            </a:r>
            <a:r>
              <a:rPr lang="de-DE" sz="1050" b="1" kern="100">
                <a:latin typeface="+mj-lt"/>
                <a:ea typeface="Calibri" panose="020F0502020204030204" pitchFamily="34" charset="0"/>
                <a:cs typeface="Times New Roman" panose="02020603050405020304" pitchFamily="18" charset="0"/>
              </a:rPr>
              <a:t> aktuell </a:t>
            </a:r>
            <a:r>
              <a:rPr lang="de-DE" sz="1050" kern="100">
                <a:latin typeface="+mj-lt"/>
                <a:ea typeface="Calibri" panose="020F0502020204030204" pitchFamily="34" charset="0"/>
                <a:cs typeface="Times New Roman" panose="02020603050405020304" pitchFamily="18" charset="0"/>
              </a:rPr>
              <a:t>in Deutschland </a:t>
            </a:r>
            <a:r>
              <a:rPr lang="de-DE" sz="1050" b="1" kern="100">
                <a:latin typeface="+mj-lt"/>
                <a:ea typeface="Calibri" panose="020F0502020204030204" pitchFamily="34" charset="0"/>
                <a:cs typeface="Times New Roman" panose="02020603050405020304" pitchFamily="18" charset="0"/>
              </a:rPr>
              <a:t>unzureichend durchgeführten CKD-Screenings </a:t>
            </a:r>
            <a:r>
              <a:rPr lang="de-DE" sz="1050" kern="100">
                <a:latin typeface="+mj-lt"/>
                <a:ea typeface="Calibri" panose="020F0502020204030204" pitchFamily="34" charset="0"/>
                <a:cs typeface="Times New Roman" panose="02020603050405020304" pitchFamily="18" charset="0"/>
              </a:rPr>
              <a:t>führen zu </a:t>
            </a:r>
            <a:r>
              <a:rPr lang="de-DE" sz="1050" b="1" kern="100">
                <a:latin typeface="+mj-lt"/>
                <a:ea typeface="Calibri" panose="020F0502020204030204" pitchFamily="34" charset="0"/>
                <a:cs typeface="Times New Roman" panose="02020603050405020304" pitchFamily="18" charset="0"/>
              </a:rPr>
              <a:t>Verzögerungen bei Diagnose und Therapie</a:t>
            </a:r>
            <a:r>
              <a:rPr lang="de-DE" sz="1050" b="1" kern="100" baseline="30000">
                <a:latin typeface="+mj-lt"/>
                <a:ea typeface="Calibri" panose="020F0502020204030204" pitchFamily="34" charset="0"/>
                <a:cs typeface="Times New Roman" panose="02020603050405020304" pitchFamily="18" charset="0"/>
              </a:rPr>
              <a:t>1</a:t>
            </a:r>
            <a:endParaRPr lang="de-DE" sz="1050" kern="100">
              <a:latin typeface="+mj-lt"/>
              <a:ea typeface="Calibri" panose="020F0502020204030204" pitchFamily="34" charset="0"/>
              <a:cs typeface="Times New Roman" panose="02020603050405020304" pitchFamily="18" charset="0"/>
            </a:endParaRPr>
          </a:p>
        </p:txBody>
      </p:sp>
      <p:sp>
        <p:nvSpPr>
          <p:cNvPr id="38" name="Rechteck: abgerundete Ecken 37">
            <a:extLst>
              <a:ext uri="{FF2B5EF4-FFF2-40B4-BE49-F238E27FC236}">
                <a16:creationId xmlns:a16="http://schemas.microsoft.com/office/drawing/2014/main" id="{5D7B1414-D9A1-8E9B-F6A6-E49F8D8CCFAC}"/>
              </a:ext>
            </a:extLst>
          </p:cNvPr>
          <p:cNvSpPr/>
          <p:nvPr/>
        </p:nvSpPr>
        <p:spPr>
          <a:xfrm>
            <a:off x="7117247" y="1981410"/>
            <a:ext cx="1741848" cy="2964929"/>
          </a:xfrm>
          <a:prstGeom prst="roundRect">
            <a:avLst>
              <a:gd name="adj" fmla="val 9135"/>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40" name="Textfeld 39">
            <a:extLst>
              <a:ext uri="{FF2B5EF4-FFF2-40B4-BE49-F238E27FC236}">
                <a16:creationId xmlns:a16="http://schemas.microsoft.com/office/drawing/2014/main" id="{B9BA065F-DCCE-905C-48B5-7D9C372EDD73}"/>
              </a:ext>
            </a:extLst>
          </p:cNvPr>
          <p:cNvSpPr txBox="1"/>
          <p:nvPr/>
        </p:nvSpPr>
        <p:spPr>
          <a:xfrm>
            <a:off x="7159675" y="2480556"/>
            <a:ext cx="1740089" cy="1116972"/>
          </a:xfrm>
          <a:prstGeom prst="rect">
            <a:avLst/>
          </a:prstGeom>
          <a:noFill/>
        </p:spPr>
        <p:txBody>
          <a:bodyPr wrap="square">
            <a:spAutoFit/>
          </a:bodyPr>
          <a:lstStyle/>
          <a:p>
            <a:pPr lvl="0">
              <a:lnSpc>
                <a:spcPct val="107000"/>
              </a:lnSpc>
            </a:pPr>
            <a:r>
              <a:rPr lang="de-DE" sz="1050" kern="100">
                <a:latin typeface="+mj-lt"/>
                <a:ea typeface="Calibri" panose="020F0502020204030204" pitchFamily="34" charset="0"/>
                <a:cs typeface="Times New Roman" panose="02020603050405020304" pitchFamily="18" charset="0"/>
              </a:rPr>
              <a:t>Eine Stärkung des </a:t>
            </a:r>
            <a:r>
              <a:rPr lang="de-DE" sz="1050" b="1" kern="100">
                <a:latin typeface="+mj-lt"/>
                <a:ea typeface="Calibri" panose="020F0502020204030204" pitchFamily="34" charset="0"/>
                <a:cs typeface="Times New Roman" panose="02020603050405020304" pitchFamily="18" charset="0"/>
              </a:rPr>
              <a:t>Bewusstseins </a:t>
            </a:r>
            <a:r>
              <a:rPr lang="de-DE" sz="1050" kern="100">
                <a:latin typeface="+mj-lt"/>
                <a:ea typeface="Calibri" panose="020F0502020204030204" pitchFamily="34" charset="0"/>
                <a:cs typeface="Times New Roman" panose="02020603050405020304" pitchFamily="18" charset="0"/>
              </a:rPr>
              <a:t>für </a:t>
            </a:r>
            <a:r>
              <a:rPr lang="de-DE" sz="1050" b="1" kern="100">
                <a:latin typeface="+mj-lt"/>
                <a:ea typeface="Calibri" panose="020F0502020204030204" pitchFamily="34" charset="0"/>
                <a:cs typeface="Times New Roman" panose="02020603050405020304" pitchFamily="18" charset="0"/>
              </a:rPr>
              <a:t>leitliniengerechte Screening-Praktiken </a:t>
            </a:r>
            <a:r>
              <a:rPr lang="de-DE" sz="1050" kern="100">
                <a:latin typeface="+mj-lt"/>
                <a:ea typeface="Calibri" panose="020F0502020204030204" pitchFamily="34" charset="0"/>
                <a:cs typeface="Times New Roman" panose="02020603050405020304" pitchFamily="18" charset="0"/>
              </a:rPr>
              <a:t>und deren</a:t>
            </a:r>
            <a:r>
              <a:rPr lang="de-DE" sz="1050" b="1" kern="100">
                <a:latin typeface="+mj-lt"/>
                <a:ea typeface="Calibri" panose="020F0502020204030204" pitchFamily="34" charset="0"/>
                <a:cs typeface="Times New Roman" panose="02020603050405020304" pitchFamily="18" charset="0"/>
              </a:rPr>
              <a:t> Implementierung ist nötig</a:t>
            </a:r>
            <a:r>
              <a:rPr lang="de-DE" sz="1050" b="1" kern="100" baseline="30000">
                <a:latin typeface="+mj-lt"/>
                <a:ea typeface="Calibri" panose="020F0502020204030204" pitchFamily="34" charset="0"/>
                <a:cs typeface="Times New Roman" panose="02020603050405020304" pitchFamily="18" charset="0"/>
              </a:rPr>
              <a:t>1</a:t>
            </a:r>
            <a:endParaRPr lang="de-DE" sz="1050" kern="100" baseline="30000">
              <a:latin typeface="+mj-lt"/>
              <a:ea typeface="Calibri" panose="020F0502020204030204" pitchFamily="34" charset="0"/>
              <a:cs typeface="Times New Roman" panose="02020603050405020304" pitchFamily="18" charset="0"/>
            </a:endParaRPr>
          </a:p>
        </p:txBody>
      </p:sp>
      <p:grpSp>
        <p:nvGrpSpPr>
          <p:cNvPr id="66" name="Gruppieren 65">
            <a:extLst>
              <a:ext uri="{FF2B5EF4-FFF2-40B4-BE49-F238E27FC236}">
                <a16:creationId xmlns:a16="http://schemas.microsoft.com/office/drawing/2014/main" id="{D05C6177-A5AC-F1A8-8770-C09FC0A2C4CD}"/>
              </a:ext>
            </a:extLst>
          </p:cNvPr>
          <p:cNvGrpSpPr/>
          <p:nvPr/>
        </p:nvGrpSpPr>
        <p:grpSpPr>
          <a:xfrm>
            <a:off x="7307054" y="3535582"/>
            <a:ext cx="1242000" cy="1242000"/>
            <a:chOff x="9751964" y="3599684"/>
            <a:chExt cx="1656000" cy="1656000"/>
          </a:xfrm>
        </p:grpSpPr>
        <p:sp>
          <p:nvSpPr>
            <p:cNvPr id="39" name="Ellipse 38">
              <a:extLst>
                <a:ext uri="{FF2B5EF4-FFF2-40B4-BE49-F238E27FC236}">
                  <a16:creationId xmlns:a16="http://schemas.microsoft.com/office/drawing/2014/main" id="{3A3D0F9F-C179-F533-D4EF-F271656DBAA4}"/>
                </a:ext>
              </a:extLst>
            </p:cNvPr>
            <p:cNvSpPr>
              <a:spLocks noChangeAspect="1"/>
            </p:cNvSpPr>
            <p:nvPr/>
          </p:nvSpPr>
          <p:spPr>
            <a:xfrm>
              <a:off x="9751964" y="3599684"/>
              <a:ext cx="1656000" cy="1656000"/>
            </a:xfrm>
            <a:prstGeom prst="ellipse">
              <a:avLst/>
            </a:prstGeom>
            <a:gradFill flip="none" rotWithShape="1">
              <a:gsLst>
                <a:gs pos="0">
                  <a:schemeClr val="bg2">
                    <a:lumMod val="20000"/>
                    <a:lumOff val="80000"/>
                  </a:schemeClr>
                </a:gs>
                <a:gs pos="28000">
                  <a:srgbClr val="FFF7E4"/>
                </a:gs>
                <a:gs pos="7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grpSp>
          <p:nvGrpSpPr>
            <p:cNvPr id="41" name="Group 145">
              <a:extLst>
                <a:ext uri="{FF2B5EF4-FFF2-40B4-BE49-F238E27FC236}">
                  <a16:creationId xmlns:a16="http://schemas.microsoft.com/office/drawing/2014/main" id="{FE21916B-F7EF-D33C-4FBC-41409DCC2F07}"/>
                </a:ext>
              </a:extLst>
            </p:cNvPr>
            <p:cNvGrpSpPr>
              <a:grpSpLocks noChangeAspect="1"/>
            </p:cNvGrpSpPr>
            <p:nvPr/>
          </p:nvGrpSpPr>
          <p:grpSpPr>
            <a:xfrm>
              <a:off x="9893990" y="4156876"/>
              <a:ext cx="1428770" cy="958315"/>
              <a:chOff x="5119688" y="1873251"/>
              <a:chExt cx="520700" cy="349250"/>
            </a:xfrm>
            <a:solidFill>
              <a:schemeClr val="bg2"/>
            </a:solidFill>
          </p:grpSpPr>
          <p:sp>
            <p:nvSpPr>
              <p:cNvPr id="42" name="Freeform 147">
                <a:extLst>
                  <a:ext uri="{FF2B5EF4-FFF2-40B4-BE49-F238E27FC236}">
                    <a16:creationId xmlns:a16="http://schemas.microsoft.com/office/drawing/2014/main" id="{FC8BF945-BDEE-6069-2A26-96DB65750B2F}"/>
                  </a:ext>
                </a:extLst>
              </p:cNvPr>
              <p:cNvSpPr>
                <a:spLocks/>
              </p:cNvSpPr>
              <p:nvPr/>
            </p:nvSpPr>
            <p:spPr bwMode="auto">
              <a:xfrm>
                <a:off x="5495925" y="1873251"/>
                <a:ext cx="144463" cy="349250"/>
              </a:xfrm>
              <a:prstGeom prst="rect">
                <a:avLst/>
              </a:prstGeom>
              <a:solidFill>
                <a:srgbClr val="B56697">
                  <a:alpha val="3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43" name="Freeform 148">
                <a:extLst>
                  <a:ext uri="{FF2B5EF4-FFF2-40B4-BE49-F238E27FC236}">
                    <a16:creationId xmlns:a16="http://schemas.microsoft.com/office/drawing/2014/main" id="{2AE636EF-32E1-FD9A-8612-2583E2D92942}"/>
                  </a:ext>
                </a:extLst>
              </p:cNvPr>
              <p:cNvSpPr>
                <a:spLocks/>
              </p:cNvSpPr>
              <p:nvPr/>
            </p:nvSpPr>
            <p:spPr bwMode="auto">
              <a:xfrm>
                <a:off x="5308600" y="1962281"/>
                <a:ext cx="144463" cy="260220"/>
              </a:xfrm>
              <a:prstGeom prst="rect">
                <a:avLst/>
              </a:prstGeom>
              <a:solidFill>
                <a:srgbClr val="B56697">
                  <a:alpha val="3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44" name="Freeform 221">
                <a:extLst>
                  <a:ext uri="{FF2B5EF4-FFF2-40B4-BE49-F238E27FC236}">
                    <a16:creationId xmlns:a16="http://schemas.microsoft.com/office/drawing/2014/main" id="{DA63B453-38E3-093F-8AC7-F23B659564D1}"/>
                  </a:ext>
                </a:extLst>
              </p:cNvPr>
              <p:cNvSpPr>
                <a:spLocks/>
              </p:cNvSpPr>
              <p:nvPr/>
            </p:nvSpPr>
            <p:spPr bwMode="auto">
              <a:xfrm>
                <a:off x="5119688" y="2002463"/>
                <a:ext cx="146050" cy="220038"/>
              </a:xfrm>
              <a:prstGeom prst="rect">
                <a:avLst/>
              </a:prstGeom>
              <a:solidFill>
                <a:srgbClr val="B56697">
                  <a:alpha val="3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sp>
          <p:nvSpPr>
            <p:cNvPr id="45" name="Freeform 53">
              <a:extLst>
                <a:ext uri="{FF2B5EF4-FFF2-40B4-BE49-F238E27FC236}">
                  <a16:creationId xmlns:a16="http://schemas.microsoft.com/office/drawing/2014/main" id="{ACF534E5-6D3B-1974-FE4F-342F596B675B}"/>
                </a:ext>
              </a:extLst>
            </p:cNvPr>
            <p:cNvSpPr>
              <a:spLocks noChangeAspect="1" noEditPoints="1"/>
            </p:cNvSpPr>
            <p:nvPr/>
          </p:nvSpPr>
          <p:spPr bwMode="auto">
            <a:xfrm>
              <a:off x="10972259" y="4345927"/>
              <a:ext cx="295904" cy="468000"/>
            </a:xfrm>
            <a:custGeom>
              <a:avLst/>
              <a:gdLst>
                <a:gd name="T0" fmla="*/ 60 w 120"/>
                <a:gd name="T1" fmla="*/ 0 h 210"/>
                <a:gd name="T2" fmla="*/ 0 w 120"/>
                <a:gd name="T3" fmla="*/ 150 h 210"/>
                <a:gd name="T4" fmla="*/ 60 w 120"/>
                <a:gd name="T5" fmla="*/ 210 h 210"/>
                <a:gd name="T6" fmla="*/ 120 w 120"/>
                <a:gd name="T7" fmla="*/ 150 h 210"/>
                <a:gd name="T8" fmla="*/ 60 w 120"/>
                <a:gd name="T9" fmla="*/ 0 h 210"/>
                <a:gd name="T10" fmla="*/ 57 w 120"/>
                <a:gd name="T11" fmla="*/ 196 h 210"/>
                <a:gd name="T12" fmla="*/ 53 w 120"/>
                <a:gd name="T13" fmla="*/ 196 h 210"/>
                <a:gd name="T14" fmla="*/ 48 w 120"/>
                <a:gd name="T15" fmla="*/ 196 h 210"/>
                <a:gd name="T16" fmla="*/ 46 w 120"/>
                <a:gd name="T17" fmla="*/ 196 h 210"/>
                <a:gd name="T18" fmla="*/ 43 w 120"/>
                <a:gd name="T19" fmla="*/ 195 h 210"/>
                <a:gd name="T20" fmla="*/ 36 w 120"/>
                <a:gd name="T21" fmla="*/ 193 h 210"/>
                <a:gd name="T22" fmla="*/ 30 w 120"/>
                <a:gd name="T23" fmla="*/ 190 h 210"/>
                <a:gd name="T24" fmla="*/ 25 w 120"/>
                <a:gd name="T25" fmla="*/ 185 h 210"/>
                <a:gd name="T26" fmla="*/ 20 w 120"/>
                <a:gd name="T27" fmla="*/ 180 h 210"/>
                <a:gd name="T28" fmla="*/ 17 w 120"/>
                <a:gd name="T29" fmla="*/ 173 h 210"/>
                <a:gd name="T30" fmla="*/ 15 w 120"/>
                <a:gd name="T31" fmla="*/ 167 h 210"/>
                <a:gd name="T32" fmla="*/ 14 w 120"/>
                <a:gd name="T33" fmla="*/ 164 h 210"/>
                <a:gd name="T34" fmla="*/ 14 w 120"/>
                <a:gd name="T35" fmla="*/ 162 h 210"/>
                <a:gd name="T36" fmla="*/ 14 w 120"/>
                <a:gd name="T37" fmla="*/ 157 h 210"/>
                <a:gd name="T38" fmla="*/ 14 w 120"/>
                <a:gd name="T39" fmla="*/ 153 h 210"/>
                <a:gd name="T40" fmla="*/ 15 w 120"/>
                <a:gd name="T41" fmla="*/ 150 h 210"/>
                <a:gd name="T42" fmla="*/ 16 w 120"/>
                <a:gd name="T43" fmla="*/ 153 h 210"/>
                <a:gd name="T44" fmla="*/ 17 w 120"/>
                <a:gd name="T45" fmla="*/ 156 h 210"/>
                <a:gd name="T46" fmla="*/ 19 w 120"/>
                <a:gd name="T47" fmla="*/ 160 h 210"/>
                <a:gd name="T48" fmla="*/ 20 w 120"/>
                <a:gd name="T49" fmla="*/ 162 h 210"/>
                <a:gd name="T50" fmla="*/ 22 w 120"/>
                <a:gd name="T51" fmla="*/ 165 h 210"/>
                <a:gd name="T52" fmla="*/ 24 w 120"/>
                <a:gd name="T53" fmla="*/ 169 h 210"/>
                <a:gd name="T54" fmla="*/ 28 w 120"/>
                <a:gd name="T55" fmla="*/ 174 h 210"/>
                <a:gd name="T56" fmla="*/ 32 w 120"/>
                <a:gd name="T57" fmla="*/ 178 h 210"/>
                <a:gd name="T58" fmla="*/ 36 w 120"/>
                <a:gd name="T59" fmla="*/ 182 h 210"/>
                <a:gd name="T60" fmla="*/ 41 w 120"/>
                <a:gd name="T61" fmla="*/ 186 h 210"/>
                <a:gd name="T62" fmla="*/ 45 w 120"/>
                <a:gd name="T63" fmla="*/ 188 h 210"/>
                <a:gd name="T64" fmla="*/ 48 w 120"/>
                <a:gd name="T65" fmla="*/ 190 h 210"/>
                <a:gd name="T66" fmla="*/ 50 w 120"/>
                <a:gd name="T67" fmla="*/ 191 h 210"/>
                <a:gd name="T68" fmla="*/ 54 w 120"/>
                <a:gd name="T69" fmla="*/ 192 h 210"/>
                <a:gd name="T70" fmla="*/ 57 w 120"/>
                <a:gd name="T71" fmla="*/ 194 h 210"/>
                <a:gd name="T72" fmla="*/ 60 w 120"/>
                <a:gd name="T73" fmla="*/ 195 h 210"/>
                <a:gd name="T74" fmla="*/ 57 w 120"/>
                <a:gd name="T7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210">
                  <a:moveTo>
                    <a:pt x="60" y="0"/>
                  </a:moveTo>
                  <a:cubicBezTo>
                    <a:pt x="60" y="60"/>
                    <a:pt x="0" y="90"/>
                    <a:pt x="0" y="150"/>
                  </a:cubicBezTo>
                  <a:cubicBezTo>
                    <a:pt x="0" y="210"/>
                    <a:pt x="60" y="210"/>
                    <a:pt x="60" y="210"/>
                  </a:cubicBezTo>
                  <a:cubicBezTo>
                    <a:pt x="60" y="210"/>
                    <a:pt x="120" y="210"/>
                    <a:pt x="120" y="150"/>
                  </a:cubicBezTo>
                  <a:cubicBezTo>
                    <a:pt x="120" y="90"/>
                    <a:pt x="60" y="60"/>
                    <a:pt x="60" y="0"/>
                  </a:cubicBezTo>
                  <a:close/>
                  <a:moveTo>
                    <a:pt x="57" y="196"/>
                  </a:moveTo>
                  <a:cubicBezTo>
                    <a:pt x="56" y="196"/>
                    <a:pt x="55" y="196"/>
                    <a:pt x="53" y="196"/>
                  </a:cubicBezTo>
                  <a:cubicBezTo>
                    <a:pt x="52" y="196"/>
                    <a:pt x="50" y="197"/>
                    <a:pt x="48" y="196"/>
                  </a:cubicBezTo>
                  <a:cubicBezTo>
                    <a:pt x="47" y="196"/>
                    <a:pt x="47" y="196"/>
                    <a:pt x="46" y="196"/>
                  </a:cubicBezTo>
                  <a:cubicBezTo>
                    <a:pt x="45" y="196"/>
                    <a:pt x="44" y="196"/>
                    <a:pt x="43" y="195"/>
                  </a:cubicBezTo>
                  <a:cubicBezTo>
                    <a:pt x="41" y="195"/>
                    <a:pt x="39" y="194"/>
                    <a:pt x="36" y="193"/>
                  </a:cubicBezTo>
                  <a:cubicBezTo>
                    <a:pt x="34" y="192"/>
                    <a:pt x="32" y="191"/>
                    <a:pt x="30" y="190"/>
                  </a:cubicBezTo>
                  <a:cubicBezTo>
                    <a:pt x="28" y="189"/>
                    <a:pt x="27" y="187"/>
                    <a:pt x="25" y="185"/>
                  </a:cubicBezTo>
                  <a:cubicBezTo>
                    <a:pt x="23" y="183"/>
                    <a:pt x="21" y="182"/>
                    <a:pt x="20" y="180"/>
                  </a:cubicBezTo>
                  <a:cubicBezTo>
                    <a:pt x="19" y="178"/>
                    <a:pt x="18" y="176"/>
                    <a:pt x="17" y="173"/>
                  </a:cubicBezTo>
                  <a:cubicBezTo>
                    <a:pt x="16" y="171"/>
                    <a:pt x="15" y="169"/>
                    <a:pt x="15" y="167"/>
                  </a:cubicBezTo>
                  <a:cubicBezTo>
                    <a:pt x="14" y="166"/>
                    <a:pt x="14" y="165"/>
                    <a:pt x="14" y="164"/>
                  </a:cubicBezTo>
                  <a:cubicBezTo>
                    <a:pt x="14" y="163"/>
                    <a:pt x="14" y="162"/>
                    <a:pt x="14" y="162"/>
                  </a:cubicBezTo>
                  <a:cubicBezTo>
                    <a:pt x="13" y="160"/>
                    <a:pt x="14" y="158"/>
                    <a:pt x="14" y="157"/>
                  </a:cubicBezTo>
                  <a:cubicBezTo>
                    <a:pt x="14" y="155"/>
                    <a:pt x="14" y="154"/>
                    <a:pt x="14" y="153"/>
                  </a:cubicBezTo>
                  <a:cubicBezTo>
                    <a:pt x="15" y="151"/>
                    <a:pt x="15" y="150"/>
                    <a:pt x="15" y="150"/>
                  </a:cubicBezTo>
                  <a:cubicBezTo>
                    <a:pt x="15" y="150"/>
                    <a:pt x="16" y="151"/>
                    <a:pt x="16" y="153"/>
                  </a:cubicBezTo>
                  <a:cubicBezTo>
                    <a:pt x="16" y="154"/>
                    <a:pt x="17" y="155"/>
                    <a:pt x="17" y="156"/>
                  </a:cubicBezTo>
                  <a:cubicBezTo>
                    <a:pt x="18" y="157"/>
                    <a:pt x="19" y="159"/>
                    <a:pt x="19" y="160"/>
                  </a:cubicBezTo>
                  <a:cubicBezTo>
                    <a:pt x="20" y="161"/>
                    <a:pt x="20" y="162"/>
                    <a:pt x="20" y="162"/>
                  </a:cubicBezTo>
                  <a:cubicBezTo>
                    <a:pt x="21" y="163"/>
                    <a:pt x="21" y="164"/>
                    <a:pt x="22" y="165"/>
                  </a:cubicBezTo>
                  <a:cubicBezTo>
                    <a:pt x="22" y="166"/>
                    <a:pt x="23" y="168"/>
                    <a:pt x="24" y="169"/>
                  </a:cubicBezTo>
                  <a:cubicBezTo>
                    <a:pt x="26" y="171"/>
                    <a:pt x="27" y="172"/>
                    <a:pt x="28" y="174"/>
                  </a:cubicBezTo>
                  <a:cubicBezTo>
                    <a:pt x="29" y="175"/>
                    <a:pt x="30" y="177"/>
                    <a:pt x="32" y="178"/>
                  </a:cubicBezTo>
                  <a:cubicBezTo>
                    <a:pt x="33" y="180"/>
                    <a:pt x="35" y="181"/>
                    <a:pt x="36" y="182"/>
                  </a:cubicBezTo>
                  <a:cubicBezTo>
                    <a:pt x="38" y="183"/>
                    <a:pt x="39" y="184"/>
                    <a:pt x="41" y="186"/>
                  </a:cubicBezTo>
                  <a:cubicBezTo>
                    <a:pt x="42" y="186"/>
                    <a:pt x="44" y="188"/>
                    <a:pt x="45" y="188"/>
                  </a:cubicBezTo>
                  <a:cubicBezTo>
                    <a:pt x="46" y="189"/>
                    <a:pt x="47" y="189"/>
                    <a:pt x="48" y="190"/>
                  </a:cubicBezTo>
                  <a:cubicBezTo>
                    <a:pt x="48" y="190"/>
                    <a:pt x="49" y="190"/>
                    <a:pt x="50" y="191"/>
                  </a:cubicBezTo>
                  <a:cubicBezTo>
                    <a:pt x="51" y="191"/>
                    <a:pt x="53" y="192"/>
                    <a:pt x="54" y="192"/>
                  </a:cubicBezTo>
                  <a:cubicBezTo>
                    <a:pt x="55" y="193"/>
                    <a:pt x="56" y="193"/>
                    <a:pt x="57" y="194"/>
                  </a:cubicBezTo>
                  <a:cubicBezTo>
                    <a:pt x="59" y="194"/>
                    <a:pt x="60" y="195"/>
                    <a:pt x="60" y="195"/>
                  </a:cubicBezTo>
                  <a:cubicBezTo>
                    <a:pt x="60" y="195"/>
                    <a:pt x="59" y="195"/>
                    <a:pt x="57" y="196"/>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a:p>
          </p:txBody>
        </p:sp>
        <p:grpSp>
          <p:nvGrpSpPr>
            <p:cNvPr id="46" name="Group 854">
              <a:extLst>
                <a:ext uri="{FF2B5EF4-FFF2-40B4-BE49-F238E27FC236}">
                  <a16:creationId xmlns:a16="http://schemas.microsoft.com/office/drawing/2014/main" id="{F1B5B7D8-24F2-64A8-C9A8-7B5E731AE45E}"/>
                </a:ext>
              </a:extLst>
            </p:cNvPr>
            <p:cNvGrpSpPr>
              <a:grpSpLocks noChangeAspect="1"/>
            </p:cNvGrpSpPr>
            <p:nvPr/>
          </p:nvGrpSpPr>
          <p:grpSpPr>
            <a:xfrm rot="18886017">
              <a:off x="9837897" y="4578129"/>
              <a:ext cx="504000" cy="504000"/>
              <a:chOff x="1054100" y="128588"/>
              <a:chExt cx="735013" cy="720725"/>
            </a:xfrm>
            <a:solidFill>
              <a:schemeClr val="bg1"/>
            </a:solidFill>
          </p:grpSpPr>
          <p:sp>
            <p:nvSpPr>
              <p:cNvPr id="47" name="Freeform 90">
                <a:extLst>
                  <a:ext uri="{FF2B5EF4-FFF2-40B4-BE49-F238E27FC236}">
                    <a16:creationId xmlns:a16="http://schemas.microsoft.com/office/drawing/2014/main" id="{647169C0-29AB-A9F0-3679-9A6F72C725A1}"/>
                  </a:ext>
                </a:extLst>
              </p:cNvPr>
              <p:cNvSpPr>
                <a:spLocks noEditPoints="1"/>
              </p:cNvSpPr>
              <p:nvPr/>
            </p:nvSpPr>
            <p:spPr bwMode="auto">
              <a:xfrm>
                <a:off x="1054100" y="128588"/>
                <a:ext cx="735013" cy="720725"/>
              </a:xfrm>
              <a:custGeom>
                <a:avLst/>
                <a:gdLst>
                  <a:gd name="T0" fmla="*/ 90 w 369"/>
                  <a:gd name="T1" fmla="*/ 362 h 362"/>
                  <a:gd name="T2" fmla="*/ 8 w 369"/>
                  <a:gd name="T3" fmla="*/ 260 h 362"/>
                  <a:gd name="T4" fmla="*/ 34 w 369"/>
                  <a:gd name="T5" fmla="*/ 210 h 362"/>
                  <a:gd name="T6" fmla="*/ 186 w 369"/>
                  <a:gd name="T7" fmla="*/ 58 h 362"/>
                  <a:gd name="T8" fmla="*/ 189 w 369"/>
                  <a:gd name="T9" fmla="*/ 50 h 362"/>
                  <a:gd name="T10" fmla="*/ 195 w 369"/>
                  <a:gd name="T11" fmla="*/ 34 h 362"/>
                  <a:gd name="T12" fmla="*/ 219 w 369"/>
                  <a:gd name="T13" fmla="*/ 10 h 362"/>
                  <a:gd name="T14" fmla="*/ 252 w 369"/>
                  <a:gd name="T15" fmla="*/ 11 h 362"/>
                  <a:gd name="T16" fmla="*/ 291 w 369"/>
                  <a:gd name="T17" fmla="*/ 51 h 362"/>
                  <a:gd name="T18" fmla="*/ 357 w 369"/>
                  <a:gd name="T19" fmla="*/ 117 h 362"/>
                  <a:gd name="T20" fmla="*/ 357 w 369"/>
                  <a:gd name="T21" fmla="*/ 153 h 362"/>
                  <a:gd name="T22" fmla="*/ 338 w 369"/>
                  <a:gd name="T23" fmla="*/ 172 h 362"/>
                  <a:gd name="T24" fmla="*/ 317 w 369"/>
                  <a:gd name="T25" fmla="*/ 180 h 362"/>
                  <a:gd name="T26" fmla="*/ 312 w 369"/>
                  <a:gd name="T27" fmla="*/ 182 h 362"/>
                  <a:gd name="T28" fmla="*/ 191 w 369"/>
                  <a:gd name="T29" fmla="*/ 303 h 362"/>
                  <a:gd name="T30" fmla="*/ 154 w 369"/>
                  <a:gd name="T31" fmla="*/ 340 h 362"/>
                  <a:gd name="T32" fmla="*/ 90 w 369"/>
                  <a:gd name="T33" fmla="*/ 362 h 362"/>
                  <a:gd name="T34" fmla="*/ 211 w 369"/>
                  <a:gd name="T35" fmla="*/ 64 h 362"/>
                  <a:gd name="T36" fmla="*/ 209 w 369"/>
                  <a:gd name="T37" fmla="*/ 66 h 362"/>
                  <a:gd name="T38" fmla="*/ 48 w 369"/>
                  <a:gd name="T39" fmla="*/ 226 h 362"/>
                  <a:gd name="T40" fmla="*/ 29 w 369"/>
                  <a:gd name="T41" fmla="*/ 267 h 362"/>
                  <a:gd name="T42" fmla="*/ 109 w 369"/>
                  <a:gd name="T43" fmla="*/ 339 h 362"/>
                  <a:gd name="T44" fmla="*/ 146 w 369"/>
                  <a:gd name="T45" fmla="*/ 317 h 362"/>
                  <a:gd name="T46" fmla="*/ 302 w 369"/>
                  <a:gd name="T47" fmla="*/ 161 h 362"/>
                  <a:gd name="T48" fmla="*/ 304 w 369"/>
                  <a:gd name="T49" fmla="*/ 159 h 362"/>
                  <a:gd name="T50" fmla="*/ 211 w 369"/>
                  <a:gd name="T51" fmla="*/ 64 h 362"/>
                  <a:gd name="T52" fmla="*/ 343 w 369"/>
                  <a:gd name="T53" fmla="*/ 135 h 362"/>
                  <a:gd name="T54" fmla="*/ 235 w 369"/>
                  <a:gd name="T55" fmla="*/ 26 h 362"/>
                  <a:gd name="T56" fmla="*/ 212 w 369"/>
                  <a:gd name="T57" fmla="*/ 49 h 362"/>
                  <a:gd name="T58" fmla="*/ 320 w 369"/>
                  <a:gd name="T59" fmla="*/ 157 h 362"/>
                  <a:gd name="T60" fmla="*/ 343 w 369"/>
                  <a:gd name="T61" fmla="*/ 13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9" h="362">
                    <a:moveTo>
                      <a:pt x="90" y="362"/>
                    </a:moveTo>
                    <a:cubicBezTo>
                      <a:pt x="40" y="362"/>
                      <a:pt x="0" y="314"/>
                      <a:pt x="8" y="260"/>
                    </a:cubicBezTo>
                    <a:cubicBezTo>
                      <a:pt x="11" y="240"/>
                      <a:pt x="20" y="224"/>
                      <a:pt x="34" y="210"/>
                    </a:cubicBezTo>
                    <a:cubicBezTo>
                      <a:pt x="85" y="159"/>
                      <a:pt x="136" y="108"/>
                      <a:pt x="186" y="58"/>
                    </a:cubicBezTo>
                    <a:cubicBezTo>
                      <a:pt x="189" y="55"/>
                      <a:pt x="190" y="53"/>
                      <a:pt x="189" y="50"/>
                    </a:cubicBezTo>
                    <a:cubicBezTo>
                      <a:pt x="188" y="44"/>
                      <a:pt x="191" y="38"/>
                      <a:pt x="195" y="34"/>
                    </a:cubicBezTo>
                    <a:cubicBezTo>
                      <a:pt x="203" y="25"/>
                      <a:pt x="211" y="17"/>
                      <a:pt x="219" y="10"/>
                    </a:cubicBezTo>
                    <a:cubicBezTo>
                      <a:pt x="229" y="0"/>
                      <a:pt x="242" y="1"/>
                      <a:pt x="252" y="11"/>
                    </a:cubicBezTo>
                    <a:cubicBezTo>
                      <a:pt x="265" y="24"/>
                      <a:pt x="278" y="37"/>
                      <a:pt x="291" y="51"/>
                    </a:cubicBezTo>
                    <a:cubicBezTo>
                      <a:pt x="313" y="73"/>
                      <a:pt x="335" y="95"/>
                      <a:pt x="357" y="117"/>
                    </a:cubicBezTo>
                    <a:cubicBezTo>
                      <a:pt x="369" y="129"/>
                      <a:pt x="369" y="141"/>
                      <a:pt x="357" y="153"/>
                    </a:cubicBezTo>
                    <a:cubicBezTo>
                      <a:pt x="351" y="159"/>
                      <a:pt x="344" y="166"/>
                      <a:pt x="338" y="172"/>
                    </a:cubicBezTo>
                    <a:cubicBezTo>
                      <a:pt x="332" y="178"/>
                      <a:pt x="326" y="181"/>
                      <a:pt x="317" y="180"/>
                    </a:cubicBezTo>
                    <a:cubicBezTo>
                      <a:pt x="316" y="180"/>
                      <a:pt x="313" y="181"/>
                      <a:pt x="312" y="182"/>
                    </a:cubicBezTo>
                    <a:cubicBezTo>
                      <a:pt x="272" y="222"/>
                      <a:pt x="231" y="263"/>
                      <a:pt x="191" y="303"/>
                    </a:cubicBezTo>
                    <a:cubicBezTo>
                      <a:pt x="179" y="315"/>
                      <a:pt x="167" y="328"/>
                      <a:pt x="154" y="340"/>
                    </a:cubicBezTo>
                    <a:cubicBezTo>
                      <a:pt x="137" y="355"/>
                      <a:pt x="117" y="362"/>
                      <a:pt x="90" y="362"/>
                    </a:cubicBezTo>
                    <a:close/>
                    <a:moveTo>
                      <a:pt x="211" y="64"/>
                    </a:moveTo>
                    <a:cubicBezTo>
                      <a:pt x="210" y="65"/>
                      <a:pt x="209" y="66"/>
                      <a:pt x="209" y="66"/>
                    </a:cubicBezTo>
                    <a:cubicBezTo>
                      <a:pt x="155" y="120"/>
                      <a:pt x="102" y="173"/>
                      <a:pt x="48" y="226"/>
                    </a:cubicBezTo>
                    <a:cubicBezTo>
                      <a:pt x="37" y="237"/>
                      <a:pt x="31" y="251"/>
                      <a:pt x="29" y="267"/>
                    </a:cubicBezTo>
                    <a:cubicBezTo>
                      <a:pt x="23" y="310"/>
                      <a:pt x="65" y="349"/>
                      <a:pt x="109" y="339"/>
                    </a:cubicBezTo>
                    <a:cubicBezTo>
                      <a:pt x="123" y="335"/>
                      <a:pt x="135" y="328"/>
                      <a:pt x="146" y="317"/>
                    </a:cubicBezTo>
                    <a:cubicBezTo>
                      <a:pt x="198" y="265"/>
                      <a:pt x="250" y="213"/>
                      <a:pt x="302" y="161"/>
                    </a:cubicBezTo>
                    <a:cubicBezTo>
                      <a:pt x="303" y="160"/>
                      <a:pt x="304" y="159"/>
                      <a:pt x="304" y="159"/>
                    </a:cubicBezTo>
                    <a:cubicBezTo>
                      <a:pt x="273" y="127"/>
                      <a:pt x="242" y="96"/>
                      <a:pt x="211" y="64"/>
                    </a:cubicBezTo>
                    <a:close/>
                    <a:moveTo>
                      <a:pt x="343" y="135"/>
                    </a:moveTo>
                    <a:cubicBezTo>
                      <a:pt x="307" y="99"/>
                      <a:pt x="271" y="62"/>
                      <a:pt x="235" y="26"/>
                    </a:cubicBezTo>
                    <a:cubicBezTo>
                      <a:pt x="227" y="34"/>
                      <a:pt x="219" y="41"/>
                      <a:pt x="212" y="49"/>
                    </a:cubicBezTo>
                    <a:cubicBezTo>
                      <a:pt x="248" y="85"/>
                      <a:pt x="284" y="121"/>
                      <a:pt x="320" y="157"/>
                    </a:cubicBezTo>
                    <a:cubicBezTo>
                      <a:pt x="328" y="150"/>
                      <a:pt x="336" y="142"/>
                      <a:pt x="343" y="135"/>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de-DE"/>
              </a:p>
            </p:txBody>
          </p:sp>
          <p:sp>
            <p:nvSpPr>
              <p:cNvPr id="48" name="Freeform 91">
                <a:extLst>
                  <a:ext uri="{FF2B5EF4-FFF2-40B4-BE49-F238E27FC236}">
                    <a16:creationId xmlns:a16="http://schemas.microsoft.com/office/drawing/2014/main" id="{4FFF26BE-5811-0853-322B-4A17E4C1B546}"/>
                  </a:ext>
                </a:extLst>
              </p:cNvPr>
              <p:cNvSpPr>
                <a:spLocks noEditPoints="1"/>
              </p:cNvSpPr>
              <p:nvPr/>
            </p:nvSpPr>
            <p:spPr bwMode="auto">
              <a:xfrm>
                <a:off x="1141412" y="487363"/>
                <a:ext cx="412750" cy="284163"/>
              </a:xfrm>
              <a:custGeom>
                <a:avLst/>
                <a:gdLst>
                  <a:gd name="T0" fmla="*/ 207 w 207"/>
                  <a:gd name="T1" fmla="*/ 0 h 143"/>
                  <a:gd name="T2" fmla="*/ 205 w 207"/>
                  <a:gd name="T3" fmla="*/ 3 h 143"/>
                  <a:gd name="T4" fmla="*/ 83 w 207"/>
                  <a:gd name="T5" fmla="*/ 124 h 143"/>
                  <a:gd name="T6" fmla="*/ 24 w 207"/>
                  <a:gd name="T7" fmla="*/ 129 h 143"/>
                  <a:gd name="T8" fmla="*/ 18 w 207"/>
                  <a:gd name="T9" fmla="*/ 65 h 143"/>
                  <a:gd name="T10" fmla="*/ 68 w 207"/>
                  <a:gd name="T11" fmla="*/ 14 h 143"/>
                  <a:gd name="T12" fmla="*/ 80 w 207"/>
                  <a:gd name="T13" fmla="*/ 2 h 143"/>
                  <a:gd name="T14" fmla="*/ 85 w 207"/>
                  <a:gd name="T15" fmla="*/ 0 h 143"/>
                  <a:gd name="T16" fmla="*/ 205 w 207"/>
                  <a:gd name="T17" fmla="*/ 0 h 143"/>
                  <a:gd name="T18" fmla="*/ 207 w 207"/>
                  <a:gd name="T19" fmla="*/ 0 h 143"/>
                  <a:gd name="T20" fmla="*/ 68 w 207"/>
                  <a:gd name="T21" fmla="*/ 94 h 143"/>
                  <a:gd name="T22" fmla="*/ 51 w 207"/>
                  <a:gd name="T23" fmla="*/ 77 h 143"/>
                  <a:gd name="T24" fmla="*/ 34 w 207"/>
                  <a:gd name="T25" fmla="*/ 94 h 143"/>
                  <a:gd name="T26" fmla="*/ 51 w 207"/>
                  <a:gd name="T27" fmla="*/ 111 h 143"/>
                  <a:gd name="T28" fmla="*/ 68 w 207"/>
                  <a:gd name="T29" fmla="*/ 94 h 143"/>
                  <a:gd name="T30" fmla="*/ 79 w 207"/>
                  <a:gd name="T31" fmla="*/ 44 h 143"/>
                  <a:gd name="T32" fmla="*/ 68 w 207"/>
                  <a:gd name="T33" fmla="*/ 55 h 143"/>
                  <a:gd name="T34" fmla="*/ 79 w 207"/>
                  <a:gd name="T35" fmla="*/ 66 h 143"/>
                  <a:gd name="T36" fmla="*/ 90 w 207"/>
                  <a:gd name="T37" fmla="*/ 55 h 143"/>
                  <a:gd name="T38" fmla="*/ 79 w 207"/>
                  <a:gd name="T39" fmla="*/ 4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207" y="0"/>
                    </a:moveTo>
                    <a:cubicBezTo>
                      <a:pt x="206" y="1"/>
                      <a:pt x="205" y="2"/>
                      <a:pt x="205" y="3"/>
                    </a:cubicBezTo>
                    <a:cubicBezTo>
                      <a:pt x="164" y="43"/>
                      <a:pt x="124" y="84"/>
                      <a:pt x="83" y="124"/>
                    </a:cubicBezTo>
                    <a:cubicBezTo>
                      <a:pt x="66" y="141"/>
                      <a:pt x="42" y="143"/>
                      <a:pt x="24" y="129"/>
                    </a:cubicBezTo>
                    <a:cubicBezTo>
                      <a:pt x="4" y="113"/>
                      <a:pt x="0" y="83"/>
                      <a:pt x="18" y="65"/>
                    </a:cubicBezTo>
                    <a:cubicBezTo>
                      <a:pt x="34" y="47"/>
                      <a:pt x="52" y="31"/>
                      <a:pt x="68" y="14"/>
                    </a:cubicBezTo>
                    <a:cubicBezTo>
                      <a:pt x="72" y="10"/>
                      <a:pt x="76" y="6"/>
                      <a:pt x="80" y="2"/>
                    </a:cubicBezTo>
                    <a:cubicBezTo>
                      <a:pt x="82" y="1"/>
                      <a:pt x="84" y="0"/>
                      <a:pt x="85" y="0"/>
                    </a:cubicBezTo>
                    <a:cubicBezTo>
                      <a:pt x="125" y="0"/>
                      <a:pt x="165" y="0"/>
                      <a:pt x="205" y="0"/>
                    </a:cubicBezTo>
                    <a:cubicBezTo>
                      <a:pt x="205" y="0"/>
                      <a:pt x="206" y="0"/>
                      <a:pt x="207" y="0"/>
                    </a:cubicBezTo>
                    <a:close/>
                    <a:moveTo>
                      <a:pt x="68" y="94"/>
                    </a:moveTo>
                    <a:cubicBezTo>
                      <a:pt x="68" y="85"/>
                      <a:pt x="60" y="78"/>
                      <a:pt x="51" y="77"/>
                    </a:cubicBezTo>
                    <a:cubicBezTo>
                      <a:pt x="42" y="77"/>
                      <a:pt x="34" y="85"/>
                      <a:pt x="34" y="94"/>
                    </a:cubicBezTo>
                    <a:cubicBezTo>
                      <a:pt x="34" y="103"/>
                      <a:pt x="42" y="110"/>
                      <a:pt x="51" y="111"/>
                    </a:cubicBezTo>
                    <a:cubicBezTo>
                      <a:pt x="60" y="111"/>
                      <a:pt x="67" y="103"/>
                      <a:pt x="68" y="94"/>
                    </a:cubicBezTo>
                    <a:close/>
                    <a:moveTo>
                      <a:pt x="79" y="44"/>
                    </a:moveTo>
                    <a:cubicBezTo>
                      <a:pt x="73" y="44"/>
                      <a:pt x="68" y="49"/>
                      <a:pt x="68" y="55"/>
                    </a:cubicBezTo>
                    <a:cubicBezTo>
                      <a:pt x="67" y="61"/>
                      <a:pt x="73" y="66"/>
                      <a:pt x="79" y="66"/>
                    </a:cubicBezTo>
                    <a:cubicBezTo>
                      <a:pt x="85" y="66"/>
                      <a:pt x="90" y="61"/>
                      <a:pt x="90" y="55"/>
                    </a:cubicBezTo>
                    <a:cubicBezTo>
                      <a:pt x="90" y="49"/>
                      <a:pt x="85" y="44"/>
                      <a:pt x="79" y="44"/>
                    </a:cubicBezTo>
                    <a:close/>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endParaRPr lang="de-DE"/>
              </a:p>
            </p:txBody>
          </p:sp>
        </p:grpSp>
        <p:grpSp>
          <p:nvGrpSpPr>
            <p:cNvPr id="49" name="Gruppieren 48">
              <a:extLst>
                <a:ext uri="{FF2B5EF4-FFF2-40B4-BE49-F238E27FC236}">
                  <a16:creationId xmlns:a16="http://schemas.microsoft.com/office/drawing/2014/main" id="{ED219DC1-63F8-526A-00AF-6A16FD5D9CDF}"/>
                </a:ext>
              </a:extLst>
            </p:cNvPr>
            <p:cNvGrpSpPr>
              <a:grpSpLocks noChangeAspect="1"/>
            </p:cNvGrpSpPr>
            <p:nvPr/>
          </p:nvGrpSpPr>
          <p:grpSpPr>
            <a:xfrm rot="1540336" flipH="1">
              <a:off x="10403620" y="4438001"/>
              <a:ext cx="364500" cy="648000"/>
              <a:chOff x="2044133" y="2996850"/>
              <a:chExt cx="1487083" cy="2565319"/>
            </a:xfrm>
          </p:grpSpPr>
          <p:grpSp>
            <p:nvGrpSpPr>
              <p:cNvPr id="50" name="Group 225">
                <a:extLst>
                  <a:ext uri="{FF2B5EF4-FFF2-40B4-BE49-F238E27FC236}">
                    <a16:creationId xmlns:a16="http://schemas.microsoft.com/office/drawing/2014/main" id="{6D24D6EB-C3DC-CDD5-8840-464F6516EE40}"/>
                  </a:ext>
                </a:extLst>
              </p:cNvPr>
              <p:cNvGrpSpPr/>
              <p:nvPr/>
            </p:nvGrpSpPr>
            <p:grpSpPr>
              <a:xfrm rot="1502826">
                <a:off x="2044133" y="3687079"/>
                <a:ext cx="848678" cy="1875090"/>
                <a:chOff x="7215802" y="3957167"/>
                <a:chExt cx="108223" cy="319515"/>
              </a:xfrm>
              <a:solidFill>
                <a:schemeClr val="accent6"/>
              </a:solidFill>
            </p:grpSpPr>
            <p:sp>
              <p:nvSpPr>
                <p:cNvPr id="57" name="Freeform 118">
                  <a:extLst>
                    <a:ext uri="{FF2B5EF4-FFF2-40B4-BE49-F238E27FC236}">
                      <a16:creationId xmlns:a16="http://schemas.microsoft.com/office/drawing/2014/main" id="{51F2C72E-DF73-E712-04A8-859EF6AC936E}"/>
                    </a:ext>
                  </a:extLst>
                </p:cNvPr>
                <p:cNvSpPr>
                  <a:spLocks noEditPoints="1"/>
                </p:cNvSpPr>
                <p:nvPr/>
              </p:nvSpPr>
              <p:spPr bwMode="auto">
                <a:xfrm>
                  <a:off x="7215802" y="3957167"/>
                  <a:ext cx="108223" cy="319515"/>
                </a:xfrm>
                <a:custGeom>
                  <a:avLst/>
                  <a:gdLst>
                    <a:gd name="T0" fmla="*/ 15 w 18"/>
                    <a:gd name="T1" fmla="*/ 0 h 52"/>
                    <a:gd name="T2" fmla="*/ 2 w 18"/>
                    <a:gd name="T3" fmla="*/ 0 h 52"/>
                    <a:gd name="T4" fmla="*/ 0 w 18"/>
                    <a:gd name="T5" fmla="*/ 2 h 52"/>
                    <a:gd name="T6" fmla="*/ 1 w 18"/>
                    <a:gd name="T7" fmla="*/ 4 h 52"/>
                    <a:gd name="T8" fmla="*/ 2 w 18"/>
                    <a:gd name="T9" fmla="*/ 6 h 52"/>
                    <a:gd name="T10" fmla="*/ 2 w 18"/>
                    <a:gd name="T11" fmla="*/ 45 h 52"/>
                    <a:gd name="T12" fmla="*/ 8 w 18"/>
                    <a:gd name="T13" fmla="*/ 52 h 52"/>
                    <a:gd name="T14" fmla="*/ 9 w 18"/>
                    <a:gd name="T15" fmla="*/ 52 h 52"/>
                    <a:gd name="T16" fmla="*/ 16 w 18"/>
                    <a:gd name="T17" fmla="*/ 45 h 52"/>
                    <a:gd name="T18" fmla="*/ 16 w 18"/>
                    <a:gd name="T19" fmla="*/ 6 h 52"/>
                    <a:gd name="T20" fmla="*/ 17 w 18"/>
                    <a:gd name="T21" fmla="*/ 4 h 52"/>
                    <a:gd name="T22" fmla="*/ 18 w 18"/>
                    <a:gd name="T23" fmla="*/ 2 h 52"/>
                    <a:gd name="T24" fmla="*/ 15 w 18"/>
                    <a:gd name="T25" fmla="*/ 0 h 52"/>
                    <a:gd name="T26" fmla="*/ 16 w 18"/>
                    <a:gd name="T27" fmla="*/ 2 h 52"/>
                    <a:gd name="T28" fmla="*/ 14 w 18"/>
                    <a:gd name="T29" fmla="*/ 6 h 52"/>
                    <a:gd name="T30" fmla="*/ 14 w 18"/>
                    <a:gd name="T31" fmla="*/ 45 h 52"/>
                    <a:gd name="T32" fmla="*/ 9 w 18"/>
                    <a:gd name="T33" fmla="*/ 50 h 52"/>
                    <a:gd name="T34" fmla="*/ 8 w 18"/>
                    <a:gd name="T35" fmla="*/ 50 h 52"/>
                    <a:gd name="T36" fmla="*/ 4 w 18"/>
                    <a:gd name="T37" fmla="*/ 45 h 52"/>
                    <a:gd name="T38" fmla="*/ 4 w 18"/>
                    <a:gd name="T39" fmla="*/ 6 h 52"/>
                    <a:gd name="T40" fmla="*/ 2 w 18"/>
                    <a:gd name="T41" fmla="*/ 2 h 52"/>
                    <a:gd name="T42" fmla="*/ 2 w 18"/>
                    <a:gd name="T43" fmla="*/ 2 h 52"/>
                    <a:gd name="T44" fmla="*/ 2 w 18"/>
                    <a:gd name="T45" fmla="*/ 2 h 52"/>
                    <a:gd name="T46" fmla="*/ 15 w 18"/>
                    <a:gd name="T47" fmla="*/ 2 h 52"/>
                    <a:gd name="T48" fmla="*/ 16 w 18"/>
                    <a:gd name="T49" fmla="*/ 2 h 52"/>
                    <a:gd name="T50" fmla="*/ 16 w 18"/>
                    <a:gd name="T51"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52">
                      <a:moveTo>
                        <a:pt x="15" y="0"/>
                      </a:moveTo>
                      <a:cubicBezTo>
                        <a:pt x="2" y="0"/>
                        <a:pt x="2" y="0"/>
                        <a:pt x="2" y="0"/>
                      </a:cubicBezTo>
                      <a:cubicBezTo>
                        <a:pt x="1" y="0"/>
                        <a:pt x="0" y="1"/>
                        <a:pt x="0" y="2"/>
                      </a:cubicBezTo>
                      <a:cubicBezTo>
                        <a:pt x="0" y="3"/>
                        <a:pt x="0" y="4"/>
                        <a:pt x="1" y="4"/>
                      </a:cubicBezTo>
                      <a:cubicBezTo>
                        <a:pt x="1" y="4"/>
                        <a:pt x="2" y="5"/>
                        <a:pt x="2" y="6"/>
                      </a:cubicBezTo>
                      <a:cubicBezTo>
                        <a:pt x="2" y="45"/>
                        <a:pt x="2" y="45"/>
                        <a:pt x="2" y="45"/>
                      </a:cubicBezTo>
                      <a:cubicBezTo>
                        <a:pt x="2" y="49"/>
                        <a:pt x="5" y="52"/>
                        <a:pt x="8" y="52"/>
                      </a:cubicBezTo>
                      <a:cubicBezTo>
                        <a:pt x="9" y="52"/>
                        <a:pt x="9" y="52"/>
                        <a:pt x="9" y="52"/>
                      </a:cubicBezTo>
                      <a:cubicBezTo>
                        <a:pt x="13" y="52"/>
                        <a:pt x="16" y="49"/>
                        <a:pt x="16" y="45"/>
                      </a:cubicBezTo>
                      <a:cubicBezTo>
                        <a:pt x="16" y="6"/>
                        <a:pt x="16" y="6"/>
                        <a:pt x="16" y="6"/>
                      </a:cubicBezTo>
                      <a:cubicBezTo>
                        <a:pt x="16" y="5"/>
                        <a:pt x="16" y="4"/>
                        <a:pt x="17" y="4"/>
                      </a:cubicBezTo>
                      <a:cubicBezTo>
                        <a:pt x="17" y="4"/>
                        <a:pt x="18" y="3"/>
                        <a:pt x="18" y="2"/>
                      </a:cubicBezTo>
                      <a:cubicBezTo>
                        <a:pt x="18" y="1"/>
                        <a:pt x="17" y="0"/>
                        <a:pt x="15" y="0"/>
                      </a:cubicBezTo>
                      <a:close/>
                      <a:moveTo>
                        <a:pt x="16" y="2"/>
                      </a:moveTo>
                      <a:cubicBezTo>
                        <a:pt x="14" y="3"/>
                        <a:pt x="14" y="4"/>
                        <a:pt x="14" y="6"/>
                      </a:cubicBezTo>
                      <a:cubicBezTo>
                        <a:pt x="14" y="45"/>
                        <a:pt x="14" y="45"/>
                        <a:pt x="14" y="45"/>
                      </a:cubicBezTo>
                      <a:cubicBezTo>
                        <a:pt x="14" y="48"/>
                        <a:pt x="12" y="50"/>
                        <a:pt x="9" y="50"/>
                      </a:cubicBezTo>
                      <a:cubicBezTo>
                        <a:pt x="8" y="50"/>
                        <a:pt x="8" y="50"/>
                        <a:pt x="8" y="50"/>
                      </a:cubicBezTo>
                      <a:cubicBezTo>
                        <a:pt x="6" y="50"/>
                        <a:pt x="4" y="48"/>
                        <a:pt x="4" y="45"/>
                      </a:cubicBezTo>
                      <a:cubicBezTo>
                        <a:pt x="4" y="6"/>
                        <a:pt x="4" y="6"/>
                        <a:pt x="4" y="6"/>
                      </a:cubicBezTo>
                      <a:cubicBezTo>
                        <a:pt x="4" y="4"/>
                        <a:pt x="3" y="3"/>
                        <a:pt x="2" y="2"/>
                      </a:cubicBezTo>
                      <a:cubicBezTo>
                        <a:pt x="2" y="2"/>
                        <a:pt x="2" y="2"/>
                        <a:pt x="2" y="2"/>
                      </a:cubicBezTo>
                      <a:cubicBezTo>
                        <a:pt x="2" y="2"/>
                        <a:pt x="2" y="2"/>
                        <a:pt x="2" y="2"/>
                      </a:cubicBezTo>
                      <a:cubicBezTo>
                        <a:pt x="15" y="2"/>
                        <a:pt x="15" y="2"/>
                        <a:pt x="15" y="2"/>
                      </a:cubicBezTo>
                      <a:cubicBezTo>
                        <a:pt x="16" y="2"/>
                        <a:pt x="16" y="2"/>
                        <a:pt x="16" y="2"/>
                      </a:cubicBezTo>
                      <a:cubicBezTo>
                        <a:pt x="16" y="2"/>
                        <a:pt x="16" y="2"/>
                        <a:pt x="16" y="2"/>
                      </a:cubicBezTo>
                      <a:close/>
                    </a:path>
                  </a:pathLst>
                </a:custGeom>
                <a:grp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350">
                    <a:solidFill>
                      <a:srgbClr val="000000"/>
                    </a:solidFill>
                    <a:latin typeface="Arial"/>
                  </a:endParaRPr>
                </a:p>
              </p:txBody>
            </p:sp>
            <p:sp>
              <p:nvSpPr>
                <p:cNvPr id="58" name="Freeform 119">
                  <a:extLst>
                    <a:ext uri="{FF2B5EF4-FFF2-40B4-BE49-F238E27FC236}">
                      <a16:creationId xmlns:a16="http://schemas.microsoft.com/office/drawing/2014/main" id="{68FE16E3-AB20-FA81-1B0B-538C3B771A5B}"/>
                    </a:ext>
                  </a:extLst>
                </p:cNvPr>
                <p:cNvSpPr>
                  <a:spLocks/>
                </p:cNvSpPr>
                <p:nvPr/>
              </p:nvSpPr>
              <p:spPr bwMode="auto">
                <a:xfrm>
                  <a:off x="7242321" y="4190540"/>
                  <a:ext cx="51904" cy="63122"/>
                </a:xfrm>
                <a:custGeom>
                  <a:avLst/>
                  <a:gdLst>
                    <a:gd name="T0" fmla="*/ 0 w 7"/>
                    <a:gd name="T1" fmla="*/ 36 h 39"/>
                    <a:gd name="T2" fmla="*/ 3 w 7"/>
                    <a:gd name="T3" fmla="*/ 39 h 39"/>
                    <a:gd name="T4" fmla="*/ 4 w 7"/>
                    <a:gd name="T5" fmla="*/ 39 h 39"/>
                    <a:gd name="T6" fmla="*/ 7 w 7"/>
                    <a:gd name="T7" fmla="*/ 36 h 39"/>
                    <a:gd name="T8" fmla="*/ 7 w 7"/>
                    <a:gd name="T9" fmla="*/ 0 h 39"/>
                    <a:gd name="T10" fmla="*/ 0 w 7"/>
                    <a:gd name="T11" fmla="*/ 0 h 39"/>
                    <a:gd name="T12" fmla="*/ 0 w 7"/>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0" y="36"/>
                      </a:moveTo>
                      <a:cubicBezTo>
                        <a:pt x="0" y="38"/>
                        <a:pt x="2" y="39"/>
                        <a:pt x="3" y="39"/>
                      </a:cubicBezTo>
                      <a:cubicBezTo>
                        <a:pt x="4" y="39"/>
                        <a:pt x="4" y="39"/>
                        <a:pt x="4" y="39"/>
                      </a:cubicBezTo>
                      <a:cubicBezTo>
                        <a:pt x="6" y="39"/>
                        <a:pt x="7" y="38"/>
                        <a:pt x="7" y="36"/>
                      </a:cubicBezTo>
                      <a:cubicBezTo>
                        <a:pt x="7" y="0"/>
                        <a:pt x="7" y="0"/>
                        <a:pt x="7" y="0"/>
                      </a:cubicBezTo>
                      <a:cubicBezTo>
                        <a:pt x="0" y="0"/>
                        <a:pt x="0" y="0"/>
                        <a:pt x="0" y="0"/>
                      </a:cubicBezTo>
                      <a:lnTo>
                        <a:pt x="0" y="36"/>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350">
                    <a:solidFill>
                      <a:srgbClr val="000000"/>
                    </a:solidFill>
                    <a:latin typeface="Arial"/>
                  </a:endParaRPr>
                </a:p>
              </p:txBody>
            </p:sp>
          </p:grpSp>
          <p:sp>
            <p:nvSpPr>
              <p:cNvPr id="51" name="Rechteck 50">
                <a:extLst>
                  <a:ext uri="{FF2B5EF4-FFF2-40B4-BE49-F238E27FC236}">
                    <a16:creationId xmlns:a16="http://schemas.microsoft.com/office/drawing/2014/main" id="{E50BFB41-88F9-70C4-CD35-EA26B5C25D60}"/>
                  </a:ext>
                </a:extLst>
              </p:cNvPr>
              <p:cNvSpPr/>
              <p:nvPr/>
            </p:nvSpPr>
            <p:spPr>
              <a:xfrm rot="1548035">
                <a:off x="2891846" y="2996850"/>
                <a:ext cx="639370" cy="295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grpSp>
            <p:nvGrpSpPr>
              <p:cNvPr id="52" name="Gruppieren 51">
                <a:extLst>
                  <a:ext uri="{FF2B5EF4-FFF2-40B4-BE49-F238E27FC236}">
                    <a16:creationId xmlns:a16="http://schemas.microsoft.com/office/drawing/2014/main" id="{AE0EDEE1-5F3F-D63E-3B84-B1F7BF98D810}"/>
                  </a:ext>
                </a:extLst>
              </p:cNvPr>
              <p:cNvGrpSpPr/>
              <p:nvPr/>
            </p:nvGrpSpPr>
            <p:grpSpPr>
              <a:xfrm>
                <a:off x="2616671" y="3324994"/>
                <a:ext cx="531812" cy="994691"/>
                <a:chOff x="3541630" y="3141273"/>
                <a:chExt cx="531812" cy="994691"/>
              </a:xfrm>
            </p:grpSpPr>
            <p:sp>
              <p:nvSpPr>
                <p:cNvPr id="53" name="Rechteck: abgerundete Ecken 52">
                  <a:extLst>
                    <a:ext uri="{FF2B5EF4-FFF2-40B4-BE49-F238E27FC236}">
                      <a16:creationId xmlns:a16="http://schemas.microsoft.com/office/drawing/2014/main" id="{B7CB4FBE-59A1-C794-137D-F85678ECFE1C}"/>
                    </a:ext>
                  </a:extLst>
                </p:cNvPr>
                <p:cNvSpPr/>
                <p:nvPr/>
              </p:nvSpPr>
              <p:spPr>
                <a:xfrm rot="1654534">
                  <a:off x="3670250" y="3413368"/>
                  <a:ext cx="152400" cy="61674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sp>
              <p:nvSpPr>
                <p:cNvPr id="54" name="Rechteck: abgerundete Ecken 53">
                  <a:extLst>
                    <a:ext uri="{FF2B5EF4-FFF2-40B4-BE49-F238E27FC236}">
                      <a16:creationId xmlns:a16="http://schemas.microsoft.com/office/drawing/2014/main" id="{D5BDB231-AF0E-21A4-601B-795A3806CE00}"/>
                    </a:ext>
                  </a:extLst>
                </p:cNvPr>
                <p:cNvSpPr/>
                <p:nvPr/>
              </p:nvSpPr>
              <p:spPr>
                <a:xfrm rot="1654534">
                  <a:off x="3905550" y="3309869"/>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sp>
              <p:nvSpPr>
                <p:cNvPr id="55" name="Rechteck: abgerundete Ecken 54">
                  <a:extLst>
                    <a:ext uri="{FF2B5EF4-FFF2-40B4-BE49-F238E27FC236}">
                      <a16:creationId xmlns:a16="http://schemas.microsoft.com/office/drawing/2014/main" id="{86F9DFB5-A656-C22B-1F56-356D99D6FCFD}"/>
                    </a:ext>
                  </a:extLst>
                </p:cNvPr>
                <p:cNvSpPr/>
                <p:nvPr/>
              </p:nvSpPr>
              <p:spPr>
                <a:xfrm rot="1654534">
                  <a:off x="3913257" y="3141273"/>
                  <a:ext cx="160185" cy="2262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sp>
              <p:nvSpPr>
                <p:cNvPr id="56" name="Rechteck: abgerundete Ecken 55">
                  <a:extLst>
                    <a:ext uri="{FF2B5EF4-FFF2-40B4-BE49-F238E27FC236}">
                      <a16:creationId xmlns:a16="http://schemas.microsoft.com/office/drawing/2014/main" id="{35C82515-94D5-33FD-2CCA-26A8CDEBBFA0}"/>
                    </a:ext>
                  </a:extLst>
                </p:cNvPr>
                <p:cNvSpPr/>
                <p:nvPr/>
              </p:nvSpPr>
              <p:spPr>
                <a:xfrm rot="1654534">
                  <a:off x="3541630" y="3984780"/>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grpSp>
        </p:grpSp>
        <p:sp>
          <p:nvSpPr>
            <p:cNvPr id="59" name="Pfeil: nach rechts 58">
              <a:extLst>
                <a:ext uri="{FF2B5EF4-FFF2-40B4-BE49-F238E27FC236}">
                  <a16:creationId xmlns:a16="http://schemas.microsoft.com/office/drawing/2014/main" id="{7CECDD90-0387-6BF4-A933-E408246213C4}"/>
                </a:ext>
              </a:extLst>
            </p:cNvPr>
            <p:cNvSpPr/>
            <p:nvPr/>
          </p:nvSpPr>
          <p:spPr>
            <a:xfrm rot="19944216">
              <a:off x="9970850" y="3925273"/>
              <a:ext cx="1243629" cy="36827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grpSp>
      <p:grpSp>
        <p:nvGrpSpPr>
          <p:cNvPr id="60" name="Group 241">
            <a:extLst>
              <a:ext uri="{FF2B5EF4-FFF2-40B4-BE49-F238E27FC236}">
                <a16:creationId xmlns:a16="http://schemas.microsoft.com/office/drawing/2014/main" id="{4A2EE627-68E9-4466-475D-8C11A431A175}"/>
              </a:ext>
            </a:extLst>
          </p:cNvPr>
          <p:cNvGrpSpPr>
            <a:grpSpLocks noChangeAspect="1"/>
          </p:cNvGrpSpPr>
          <p:nvPr/>
        </p:nvGrpSpPr>
        <p:grpSpPr>
          <a:xfrm>
            <a:off x="7665109" y="1829554"/>
            <a:ext cx="510464" cy="513000"/>
            <a:chOff x="7873519" y="4195734"/>
            <a:chExt cx="352515" cy="354267"/>
          </a:xfrm>
          <a:solidFill>
            <a:schemeClr val="bg2">
              <a:lumMod val="75000"/>
            </a:schemeClr>
          </a:solidFill>
        </p:grpSpPr>
        <p:sp>
          <p:nvSpPr>
            <p:cNvPr id="61" name="Freeform 181">
              <a:extLst>
                <a:ext uri="{FF2B5EF4-FFF2-40B4-BE49-F238E27FC236}">
                  <a16:creationId xmlns:a16="http://schemas.microsoft.com/office/drawing/2014/main" id="{67387EC6-442F-3AA4-6FE3-0385A9BFCE01}"/>
                </a:ext>
              </a:extLst>
            </p:cNvPr>
            <p:cNvSpPr>
              <a:spLocks/>
            </p:cNvSpPr>
            <p:nvPr/>
          </p:nvSpPr>
          <p:spPr bwMode="auto">
            <a:xfrm>
              <a:off x="7873519" y="4195734"/>
              <a:ext cx="352515" cy="354267"/>
            </a:xfrm>
            <a:custGeom>
              <a:avLst/>
              <a:gdLst>
                <a:gd name="T0" fmla="*/ 56 w 130"/>
                <a:gd name="T1" fmla="*/ 86 h 132"/>
                <a:gd name="T2" fmla="*/ 77 w 130"/>
                <a:gd name="T3" fmla="*/ 123 h 132"/>
                <a:gd name="T4" fmla="*/ 68 w 130"/>
                <a:gd name="T5" fmla="*/ 128 h 132"/>
                <a:gd name="T6" fmla="*/ 64 w 130"/>
                <a:gd name="T7" fmla="*/ 130 h 132"/>
                <a:gd name="T8" fmla="*/ 51 w 130"/>
                <a:gd name="T9" fmla="*/ 126 h 132"/>
                <a:gd name="T10" fmla="*/ 28 w 130"/>
                <a:gd name="T11" fmla="*/ 88 h 132"/>
                <a:gd name="T12" fmla="*/ 25 w 130"/>
                <a:gd name="T13" fmla="*/ 86 h 132"/>
                <a:gd name="T14" fmla="*/ 17 w 130"/>
                <a:gd name="T15" fmla="*/ 86 h 132"/>
                <a:gd name="T16" fmla="*/ 3 w 130"/>
                <a:gd name="T17" fmla="*/ 74 h 132"/>
                <a:gd name="T18" fmla="*/ 3 w 130"/>
                <a:gd name="T19" fmla="*/ 52 h 132"/>
                <a:gd name="T20" fmla="*/ 19 w 130"/>
                <a:gd name="T21" fmla="*/ 40 h 132"/>
                <a:gd name="T22" fmla="*/ 63 w 130"/>
                <a:gd name="T23" fmla="*/ 40 h 132"/>
                <a:gd name="T24" fmla="*/ 97 w 130"/>
                <a:gd name="T25" fmla="*/ 30 h 132"/>
                <a:gd name="T26" fmla="*/ 113 w 130"/>
                <a:gd name="T27" fmla="*/ 12 h 132"/>
                <a:gd name="T28" fmla="*/ 118 w 130"/>
                <a:gd name="T29" fmla="*/ 4 h 132"/>
                <a:gd name="T30" fmla="*/ 126 w 130"/>
                <a:gd name="T31" fmla="*/ 1 h 132"/>
                <a:gd name="T32" fmla="*/ 130 w 130"/>
                <a:gd name="T33" fmla="*/ 8 h 132"/>
                <a:gd name="T34" fmla="*/ 130 w 130"/>
                <a:gd name="T35" fmla="*/ 37 h 132"/>
                <a:gd name="T36" fmla="*/ 130 w 130"/>
                <a:gd name="T37" fmla="*/ 117 h 132"/>
                <a:gd name="T38" fmla="*/ 128 w 130"/>
                <a:gd name="T39" fmla="*/ 123 h 132"/>
                <a:gd name="T40" fmla="*/ 120 w 130"/>
                <a:gd name="T41" fmla="*/ 122 h 132"/>
                <a:gd name="T42" fmla="*/ 111 w 130"/>
                <a:gd name="T43" fmla="*/ 112 h 132"/>
                <a:gd name="T44" fmla="*/ 98 w 130"/>
                <a:gd name="T45" fmla="*/ 99 h 132"/>
                <a:gd name="T46" fmla="*/ 66 w 130"/>
                <a:gd name="T47" fmla="*/ 86 h 132"/>
                <a:gd name="T48" fmla="*/ 56 w 130"/>
                <a:gd name="T49"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32">
                  <a:moveTo>
                    <a:pt x="56" y="86"/>
                  </a:moveTo>
                  <a:cubicBezTo>
                    <a:pt x="63" y="99"/>
                    <a:pt x="70" y="111"/>
                    <a:pt x="77" y="123"/>
                  </a:cubicBezTo>
                  <a:cubicBezTo>
                    <a:pt x="74" y="124"/>
                    <a:pt x="71" y="126"/>
                    <a:pt x="68" y="128"/>
                  </a:cubicBezTo>
                  <a:cubicBezTo>
                    <a:pt x="67" y="128"/>
                    <a:pt x="65" y="129"/>
                    <a:pt x="64" y="130"/>
                  </a:cubicBezTo>
                  <a:cubicBezTo>
                    <a:pt x="59" y="132"/>
                    <a:pt x="54" y="131"/>
                    <a:pt x="51" y="126"/>
                  </a:cubicBezTo>
                  <a:cubicBezTo>
                    <a:pt x="43" y="114"/>
                    <a:pt x="36" y="101"/>
                    <a:pt x="28" y="88"/>
                  </a:cubicBezTo>
                  <a:cubicBezTo>
                    <a:pt x="27" y="87"/>
                    <a:pt x="26" y="86"/>
                    <a:pt x="25" y="86"/>
                  </a:cubicBezTo>
                  <a:cubicBezTo>
                    <a:pt x="22" y="86"/>
                    <a:pt x="20" y="87"/>
                    <a:pt x="17" y="86"/>
                  </a:cubicBezTo>
                  <a:cubicBezTo>
                    <a:pt x="10" y="85"/>
                    <a:pt x="5" y="81"/>
                    <a:pt x="3" y="74"/>
                  </a:cubicBezTo>
                  <a:cubicBezTo>
                    <a:pt x="0" y="67"/>
                    <a:pt x="0" y="59"/>
                    <a:pt x="3" y="52"/>
                  </a:cubicBezTo>
                  <a:cubicBezTo>
                    <a:pt x="5" y="45"/>
                    <a:pt x="11" y="40"/>
                    <a:pt x="19" y="40"/>
                  </a:cubicBezTo>
                  <a:cubicBezTo>
                    <a:pt x="33" y="40"/>
                    <a:pt x="48" y="40"/>
                    <a:pt x="63" y="40"/>
                  </a:cubicBezTo>
                  <a:cubicBezTo>
                    <a:pt x="76" y="40"/>
                    <a:pt x="87" y="38"/>
                    <a:pt x="97" y="30"/>
                  </a:cubicBezTo>
                  <a:cubicBezTo>
                    <a:pt x="103" y="24"/>
                    <a:pt x="108" y="18"/>
                    <a:pt x="113" y="12"/>
                  </a:cubicBezTo>
                  <a:cubicBezTo>
                    <a:pt x="115" y="9"/>
                    <a:pt x="117" y="7"/>
                    <a:pt x="118" y="4"/>
                  </a:cubicBezTo>
                  <a:cubicBezTo>
                    <a:pt x="120" y="1"/>
                    <a:pt x="123" y="0"/>
                    <a:pt x="126" y="1"/>
                  </a:cubicBezTo>
                  <a:cubicBezTo>
                    <a:pt x="128" y="2"/>
                    <a:pt x="130" y="5"/>
                    <a:pt x="130" y="8"/>
                  </a:cubicBezTo>
                  <a:cubicBezTo>
                    <a:pt x="130" y="18"/>
                    <a:pt x="130" y="27"/>
                    <a:pt x="130" y="37"/>
                  </a:cubicBezTo>
                  <a:cubicBezTo>
                    <a:pt x="130" y="64"/>
                    <a:pt x="130" y="91"/>
                    <a:pt x="130" y="117"/>
                  </a:cubicBezTo>
                  <a:cubicBezTo>
                    <a:pt x="130" y="119"/>
                    <a:pt x="130" y="122"/>
                    <a:pt x="128" y="123"/>
                  </a:cubicBezTo>
                  <a:cubicBezTo>
                    <a:pt x="125" y="125"/>
                    <a:pt x="123" y="125"/>
                    <a:pt x="120" y="122"/>
                  </a:cubicBezTo>
                  <a:cubicBezTo>
                    <a:pt x="117" y="119"/>
                    <a:pt x="114" y="116"/>
                    <a:pt x="111" y="112"/>
                  </a:cubicBezTo>
                  <a:cubicBezTo>
                    <a:pt x="107" y="108"/>
                    <a:pt x="103" y="103"/>
                    <a:pt x="98" y="99"/>
                  </a:cubicBezTo>
                  <a:cubicBezTo>
                    <a:pt x="89" y="90"/>
                    <a:pt x="78" y="87"/>
                    <a:pt x="66" y="86"/>
                  </a:cubicBezTo>
                  <a:cubicBezTo>
                    <a:pt x="63" y="86"/>
                    <a:pt x="60" y="86"/>
                    <a:pt x="56" y="86"/>
                  </a:cubicBezTo>
                  <a:close/>
                </a:path>
              </a:pathLst>
            </a:custGeom>
            <a:solidFill>
              <a:schemeClr val="bg2"/>
            </a:solidFill>
            <a:ln w="2222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de-DE">
                <a:solidFill>
                  <a:srgbClr val="626250"/>
                </a:solidFill>
              </a:endParaRPr>
            </a:p>
          </p:txBody>
        </p:sp>
        <p:sp>
          <p:nvSpPr>
            <p:cNvPr id="62" name="Line 182">
              <a:extLst>
                <a:ext uri="{FF2B5EF4-FFF2-40B4-BE49-F238E27FC236}">
                  <a16:creationId xmlns:a16="http://schemas.microsoft.com/office/drawing/2014/main" id="{7AFA9DDC-E8AF-79EE-84CE-E93F5859E9D1}"/>
                </a:ext>
              </a:extLst>
            </p:cNvPr>
            <p:cNvSpPr>
              <a:spLocks noChangeShapeType="1"/>
            </p:cNvSpPr>
            <p:nvPr/>
          </p:nvSpPr>
          <p:spPr bwMode="auto">
            <a:xfrm>
              <a:off x="8052647" y="4303604"/>
              <a:ext cx="0" cy="122631"/>
            </a:xfrm>
            <a:prstGeom prst="line">
              <a:avLst/>
            </a:prstGeom>
            <a:grpFill/>
            <a:ln w="2222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de-DE">
                <a:solidFill>
                  <a:srgbClr val="626250"/>
                </a:solidFill>
              </a:endParaRPr>
            </a:p>
          </p:txBody>
        </p:sp>
        <p:sp>
          <p:nvSpPr>
            <p:cNvPr id="63" name="Line 183">
              <a:extLst>
                <a:ext uri="{FF2B5EF4-FFF2-40B4-BE49-F238E27FC236}">
                  <a16:creationId xmlns:a16="http://schemas.microsoft.com/office/drawing/2014/main" id="{4CB0420F-022C-2402-85FC-15E8CD15755C}"/>
                </a:ext>
              </a:extLst>
            </p:cNvPr>
            <p:cNvSpPr>
              <a:spLocks noChangeShapeType="1"/>
            </p:cNvSpPr>
            <p:nvPr/>
          </p:nvSpPr>
          <p:spPr bwMode="auto">
            <a:xfrm>
              <a:off x="7922894" y="4349023"/>
              <a:ext cx="78081" cy="0"/>
            </a:xfrm>
            <a:prstGeom prst="line">
              <a:avLst/>
            </a:prstGeom>
            <a:grpFill/>
            <a:ln w="2222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de-DE">
                <a:solidFill>
                  <a:srgbClr val="626250"/>
                </a:solidFill>
              </a:endParaRPr>
            </a:p>
          </p:txBody>
        </p:sp>
        <p:sp>
          <p:nvSpPr>
            <p:cNvPr id="64" name="Line 184">
              <a:extLst>
                <a:ext uri="{FF2B5EF4-FFF2-40B4-BE49-F238E27FC236}">
                  <a16:creationId xmlns:a16="http://schemas.microsoft.com/office/drawing/2014/main" id="{D466BE86-D3E3-DA0E-CAE5-BB00BBC949CC}"/>
                </a:ext>
              </a:extLst>
            </p:cNvPr>
            <p:cNvSpPr>
              <a:spLocks noChangeShapeType="1"/>
            </p:cNvSpPr>
            <p:nvPr/>
          </p:nvSpPr>
          <p:spPr bwMode="auto">
            <a:xfrm>
              <a:off x="7922894" y="4380816"/>
              <a:ext cx="78081" cy="0"/>
            </a:xfrm>
            <a:prstGeom prst="line">
              <a:avLst/>
            </a:prstGeom>
            <a:grpFill/>
            <a:ln w="2222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de-DE">
                <a:solidFill>
                  <a:srgbClr val="626250"/>
                </a:solidFill>
              </a:endParaRPr>
            </a:p>
          </p:txBody>
        </p:sp>
        <p:sp>
          <p:nvSpPr>
            <p:cNvPr id="65" name="Line 185">
              <a:extLst>
                <a:ext uri="{FF2B5EF4-FFF2-40B4-BE49-F238E27FC236}">
                  <a16:creationId xmlns:a16="http://schemas.microsoft.com/office/drawing/2014/main" id="{1CC1C329-54A0-BFB4-6B00-BD5458671DF4}"/>
                </a:ext>
              </a:extLst>
            </p:cNvPr>
            <p:cNvSpPr>
              <a:spLocks noChangeShapeType="1"/>
            </p:cNvSpPr>
            <p:nvPr/>
          </p:nvSpPr>
          <p:spPr bwMode="auto">
            <a:xfrm>
              <a:off x="7941266" y="4426235"/>
              <a:ext cx="83823" cy="0"/>
            </a:xfrm>
            <a:prstGeom prst="line">
              <a:avLst/>
            </a:prstGeom>
            <a:grpFill/>
            <a:ln w="2222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de-DE">
                <a:solidFill>
                  <a:srgbClr val="626250"/>
                </a:solidFill>
              </a:endParaRPr>
            </a:p>
          </p:txBody>
        </p:sp>
      </p:grpSp>
      <p:sp>
        <p:nvSpPr>
          <p:cNvPr id="71" name="Rounded Rectangle 62">
            <a:extLst>
              <a:ext uri="{FF2B5EF4-FFF2-40B4-BE49-F238E27FC236}">
                <a16:creationId xmlns:a16="http://schemas.microsoft.com/office/drawing/2014/main" id="{B8F086D7-2AC9-F2EE-8D26-2690C63B09ED}"/>
              </a:ext>
            </a:extLst>
          </p:cNvPr>
          <p:cNvSpPr/>
          <p:nvPr/>
        </p:nvSpPr>
        <p:spPr>
          <a:xfrm>
            <a:off x="3072044" y="2608298"/>
            <a:ext cx="3885414" cy="351000"/>
          </a:xfrm>
          <a:prstGeom prst="roundRect">
            <a:avLst/>
          </a:prstGeom>
          <a:solidFill>
            <a:schemeClr val="tx2">
              <a:lumMod val="20000"/>
              <a:lumOff val="80000"/>
              <a:alpha val="5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54000" rIns="0" bIns="54000" rtlCol="0" anchor="ctr">
            <a:noAutofit/>
          </a:bodyPr>
          <a:lstStyle/>
          <a:p>
            <a:pPr marL="135000" defTabSz="914355" fontAlgn="auto">
              <a:lnSpc>
                <a:spcPct val="100000"/>
              </a:lnSpc>
              <a:spcBef>
                <a:spcPts val="0"/>
              </a:spcBef>
              <a:defRPr/>
            </a:pPr>
            <a:r>
              <a:rPr lang="de-DE" sz="1050" b="1" kern="100">
                <a:solidFill>
                  <a:schemeClr val="tx1"/>
                </a:solidFill>
                <a:latin typeface="+mj-lt"/>
                <a:ea typeface="Calibri" panose="020F0502020204030204" pitchFamily="34" charset="0"/>
                <a:cs typeface="Times New Roman" panose="02020603050405020304" pitchFamily="18" charset="0"/>
              </a:rPr>
              <a:t>Bessere Versorgung und Lebensqualität</a:t>
            </a:r>
            <a:r>
              <a:rPr lang="de-DE" sz="1050" kern="100">
                <a:solidFill>
                  <a:schemeClr val="tx1"/>
                </a:solidFill>
                <a:latin typeface="+mj-lt"/>
                <a:ea typeface="Calibri" panose="020F0502020204030204" pitchFamily="34" charset="0"/>
                <a:cs typeface="Times New Roman" panose="02020603050405020304" pitchFamily="18" charset="0"/>
              </a:rPr>
              <a:t> durch frühzeitige, leitliniengetreue </a:t>
            </a:r>
            <a:r>
              <a:rPr lang="de-DE" sz="1050" kern="100" err="1">
                <a:solidFill>
                  <a:schemeClr val="tx1"/>
                </a:solidFill>
                <a:latin typeface="+mj-lt"/>
                <a:ea typeface="Calibri" panose="020F0502020204030204" pitchFamily="34" charset="0"/>
                <a:cs typeface="Times New Roman" panose="02020603050405020304" pitchFamily="18" charset="0"/>
              </a:rPr>
              <a:t>RAASi</a:t>
            </a:r>
            <a:r>
              <a:rPr lang="de-DE" sz="1050" kern="100">
                <a:solidFill>
                  <a:schemeClr val="tx1"/>
                </a:solidFill>
                <a:latin typeface="+mj-lt"/>
                <a:ea typeface="Calibri" panose="020F0502020204030204" pitchFamily="34" charset="0"/>
                <a:cs typeface="Times New Roman" panose="02020603050405020304" pitchFamily="18" charset="0"/>
              </a:rPr>
              <a:t> + SGLT-2i-Therapie</a:t>
            </a:r>
            <a:r>
              <a:rPr lang="de-DE" sz="1050" kern="100" baseline="30000">
                <a:solidFill>
                  <a:schemeClr val="tx1"/>
                </a:solidFill>
                <a:latin typeface="+mj-lt"/>
                <a:ea typeface="Calibri" panose="020F0502020204030204" pitchFamily="34" charset="0"/>
                <a:cs typeface="Times New Roman" panose="02020603050405020304" pitchFamily="18" charset="0"/>
              </a:rPr>
              <a:t>2</a:t>
            </a:r>
            <a:endParaRPr lang="de-DE" sz="1050" b="1" baseline="30000">
              <a:solidFill>
                <a:schemeClr val="tx1"/>
              </a:solidFill>
              <a:latin typeface="Arial"/>
              <a:cs typeface="Arial" panose="020B0604020202020204" pitchFamily="34" charset="0"/>
            </a:endParaRPr>
          </a:p>
        </p:txBody>
      </p:sp>
      <p:grpSp>
        <p:nvGrpSpPr>
          <p:cNvPr id="84" name="Group 2">
            <a:extLst>
              <a:ext uri="{FF2B5EF4-FFF2-40B4-BE49-F238E27FC236}">
                <a16:creationId xmlns:a16="http://schemas.microsoft.com/office/drawing/2014/main" id="{6AA52AB3-E652-79F0-B25B-A0E7D3DA1348}"/>
              </a:ext>
            </a:extLst>
          </p:cNvPr>
          <p:cNvGrpSpPr/>
          <p:nvPr/>
        </p:nvGrpSpPr>
        <p:grpSpPr>
          <a:xfrm>
            <a:off x="2610417" y="2259369"/>
            <a:ext cx="537930" cy="2659462"/>
            <a:chOff x="4398466" y="2186857"/>
            <a:chExt cx="303825" cy="3739471"/>
          </a:xfrm>
        </p:grpSpPr>
        <p:grpSp>
          <p:nvGrpSpPr>
            <p:cNvPr id="85" name="Group 141">
              <a:extLst>
                <a:ext uri="{FF2B5EF4-FFF2-40B4-BE49-F238E27FC236}">
                  <a16:creationId xmlns:a16="http://schemas.microsoft.com/office/drawing/2014/main" id="{69D39892-D54A-0729-EC8C-D583BCB6C2FA}"/>
                </a:ext>
              </a:extLst>
            </p:cNvPr>
            <p:cNvGrpSpPr/>
            <p:nvPr/>
          </p:nvGrpSpPr>
          <p:grpSpPr>
            <a:xfrm rot="16200000">
              <a:off x="3043852" y="3918801"/>
              <a:ext cx="3018653" cy="298224"/>
              <a:chOff x="-4736519" y="2711717"/>
              <a:chExt cx="16084267" cy="246466"/>
            </a:xfrm>
          </p:grpSpPr>
          <p:sp>
            <p:nvSpPr>
              <p:cNvPr id="88" name="Rounded Rectangle 142">
                <a:extLst>
                  <a:ext uri="{FF2B5EF4-FFF2-40B4-BE49-F238E27FC236}">
                    <a16:creationId xmlns:a16="http://schemas.microsoft.com/office/drawing/2014/main" id="{CB62ED6E-BE71-11F2-1D82-A591000EDF47}"/>
                  </a:ext>
                </a:extLst>
              </p:cNvPr>
              <p:cNvSpPr/>
              <p:nvPr/>
            </p:nvSpPr>
            <p:spPr>
              <a:xfrm rot="16200000">
                <a:off x="3182382" y="-5207184"/>
                <a:ext cx="246466" cy="16084267"/>
              </a:xfrm>
              <a:prstGeom prst="roundRect">
                <a:avLst>
                  <a:gd name="adj" fmla="val 50000"/>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lnSpc>
                    <a:spcPct val="100000"/>
                  </a:lnSpc>
                  <a:spcBef>
                    <a:spcPts val="0"/>
                  </a:spcBef>
                  <a:spcAft>
                    <a:spcPts val="0"/>
                  </a:spcAft>
                  <a:defRPr/>
                </a:pPr>
                <a:endParaRPr lang="de-DE">
                  <a:solidFill>
                    <a:prstClr val="white"/>
                  </a:solidFill>
                  <a:latin typeface="Arial"/>
                </a:endParaRPr>
              </a:p>
            </p:txBody>
          </p:sp>
          <p:sp>
            <p:nvSpPr>
              <p:cNvPr id="89" name="Rectangle 143">
                <a:extLst>
                  <a:ext uri="{FF2B5EF4-FFF2-40B4-BE49-F238E27FC236}">
                    <a16:creationId xmlns:a16="http://schemas.microsoft.com/office/drawing/2014/main" id="{1A3DCEFA-25DE-1E45-BB30-36997725D439}"/>
                  </a:ext>
                </a:extLst>
              </p:cNvPr>
              <p:cNvSpPr/>
              <p:nvPr/>
            </p:nvSpPr>
            <p:spPr>
              <a:xfrm rot="16200000">
                <a:off x="3190612" y="-1196177"/>
                <a:ext cx="163840" cy="8059671"/>
              </a:xfrm>
              <a:prstGeom prst="rect">
                <a:avLst/>
              </a:prstGeom>
              <a:gradFill flip="none" rotWithShape="1">
                <a:gsLst>
                  <a:gs pos="22000">
                    <a:srgbClr val="B56697"/>
                  </a:gs>
                  <a:gs pos="0">
                    <a:srgbClr val="B56697"/>
                  </a:gs>
                  <a:gs pos="86000">
                    <a:schemeClr val="tx2"/>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lnSpc>
                    <a:spcPct val="100000"/>
                  </a:lnSpc>
                  <a:spcBef>
                    <a:spcPct val="20000"/>
                  </a:spcBef>
                  <a:spcAft>
                    <a:spcPts val="0"/>
                  </a:spcAft>
                  <a:defRPr/>
                </a:pPr>
                <a:endParaRPr lang="de-DE" sz="1200">
                  <a:solidFill>
                    <a:prstClr val="white"/>
                  </a:solidFill>
                  <a:latin typeface="Arial"/>
                </a:endParaRPr>
              </a:p>
            </p:txBody>
          </p:sp>
        </p:grpSp>
        <p:sp>
          <p:nvSpPr>
            <p:cNvPr id="86" name="Down Arrow 144">
              <a:extLst>
                <a:ext uri="{FF2B5EF4-FFF2-40B4-BE49-F238E27FC236}">
                  <a16:creationId xmlns:a16="http://schemas.microsoft.com/office/drawing/2014/main" id="{945C0F74-04F1-C97A-A7A7-2EC6A5B08C08}"/>
                </a:ext>
              </a:extLst>
            </p:cNvPr>
            <p:cNvSpPr/>
            <p:nvPr/>
          </p:nvSpPr>
          <p:spPr>
            <a:xfrm>
              <a:off x="4398466" y="4815600"/>
              <a:ext cx="298225" cy="1110728"/>
            </a:xfrm>
            <a:prstGeom prst="downArrow">
              <a:avLst>
                <a:gd name="adj1" fmla="val 63866"/>
                <a:gd name="adj2" fmla="val 50000"/>
              </a:avLst>
            </a:prstGeom>
            <a:gradFill flip="none" rotWithShape="1">
              <a:gsLst>
                <a:gs pos="18000">
                  <a:schemeClr val="accent1"/>
                </a:gs>
                <a:gs pos="0">
                  <a:schemeClr val="tx2"/>
                </a:gs>
                <a:gs pos="100000">
                  <a:schemeClr val="accent1">
                    <a:lumMod val="50000"/>
                  </a:schemeClr>
                </a:gs>
              </a:gsLst>
              <a:lin ang="54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noAutofit/>
            </a:bodyPr>
            <a:lstStyle/>
            <a:p>
              <a:pPr algn="ctr" defTabSz="914355" fontAlgn="auto">
                <a:lnSpc>
                  <a:spcPct val="100000"/>
                </a:lnSpc>
                <a:spcBef>
                  <a:spcPts val="0"/>
                </a:spcBef>
                <a:spcAft>
                  <a:spcPts val="0"/>
                </a:spcAft>
                <a:defRPr/>
              </a:pPr>
              <a:endParaRPr lang="de-DE" sz="1500">
                <a:solidFill>
                  <a:srgbClr val="033878"/>
                </a:solidFill>
                <a:latin typeface="Arial"/>
              </a:endParaRPr>
            </a:p>
          </p:txBody>
        </p:sp>
        <p:sp>
          <p:nvSpPr>
            <p:cNvPr id="87" name="Down Arrow 150">
              <a:extLst>
                <a:ext uri="{FF2B5EF4-FFF2-40B4-BE49-F238E27FC236}">
                  <a16:creationId xmlns:a16="http://schemas.microsoft.com/office/drawing/2014/main" id="{693ABE8F-AB3E-A480-AABA-828C389F2811}"/>
                </a:ext>
              </a:extLst>
            </p:cNvPr>
            <p:cNvSpPr/>
            <p:nvPr/>
          </p:nvSpPr>
          <p:spPr>
            <a:xfrm rot="10800000">
              <a:off x="4400483" y="2186857"/>
              <a:ext cx="298225" cy="1086094"/>
            </a:xfrm>
            <a:prstGeom prst="downArrow">
              <a:avLst>
                <a:gd name="adj1" fmla="val 63866"/>
                <a:gd name="adj2" fmla="val 50000"/>
              </a:avLst>
            </a:prstGeom>
            <a:gradFill flip="none" rotWithShape="1">
              <a:gsLst>
                <a:gs pos="0">
                  <a:srgbClr val="B56697"/>
                </a:gs>
                <a:gs pos="100000">
                  <a:srgbClr val="CD99B9"/>
                </a:gs>
              </a:gsLst>
              <a:lin ang="54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noAutofit/>
            </a:bodyPr>
            <a:lstStyle/>
            <a:p>
              <a:pPr algn="ctr" defTabSz="914355" fontAlgn="auto">
                <a:lnSpc>
                  <a:spcPct val="100000"/>
                </a:lnSpc>
                <a:spcBef>
                  <a:spcPts val="0"/>
                </a:spcBef>
                <a:spcAft>
                  <a:spcPts val="0"/>
                </a:spcAft>
                <a:defRPr/>
              </a:pPr>
              <a:endParaRPr lang="de-DE" sz="1500">
                <a:solidFill>
                  <a:srgbClr val="033878"/>
                </a:solidFill>
                <a:latin typeface="Arial"/>
              </a:endParaRPr>
            </a:p>
          </p:txBody>
        </p:sp>
      </p:grpSp>
      <p:sp>
        <p:nvSpPr>
          <p:cNvPr id="93" name="Oval 173">
            <a:extLst>
              <a:ext uri="{FF2B5EF4-FFF2-40B4-BE49-F238E27FC236}">
                <a16:creationId xmlns:a16="http://schemas.microsoft.com/office/drawing/2014/main" id="{463B2C9C-269E-1C21-96C8-27B6BD9BF674}"/>
              </a:ext>
            </a:extLst>
          </p:cNvPr>
          <p:cNvSpPr/>
          <p:nvPr/>
        </p:nvSpPr>
        <p:spPr>
          <a:xfrm>
            <a:off x="2905556" y="2607604"/>
            <a:ext cx="351000" cy="351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62000" rtlCol="0" anchor="ctr"/>
          <a:lstStyle/>
          <a:p>
            <a:pPr algn="ctr" defTabSz="914355" fontAlgn="auto">
              <a:lnSpc>
                <a:spcPct val="100000"/>
              </a:lnSpc>
              <a:spcBef>
                <a:spcPts val="0"/>
              </a:spcBef>
              <a:spcAft>
                <a:spcPts val="0"/>
              </a:spcAft>
              <a:defRPr/>
            </a:pPr>
            <a:endParaRPr lang="de-DE" sz="1200" b="1">
              <a:solidFill>
                <a:prstClr val="white"/>
              </a:solidFill>
              <a:latin typeface="Arial"/>
            </a:endParaRPr>
          </a:p>
        </p:txBody>
      </p:sp>
      <p:sp>
        <p:nvSpPr>
          <p:cNvPr id="112" name="Oval 234">
            <a:extLst>
              <a:ext uri="{FF2B5EF4-FFF2-40B4-BE49-F238E27FC236}">
                <a16:creationId xmlns:a16="http://schemas.microsoft.com/office/drawing/2014/main" id="{791D6DBF-204B-7AC9-D76A-87C2607173DA}"/>
              </a:ext>
            </a:extLst>
          </p:cNvPr>
          <p:cNvSpPr/>
          <p:nvPr/>
        </p:nvSpPr>
        <p:spPr>
          <a:xfrm>
            <a:off x="2898898" y="4282835"/>
            <a:ext cx="351000" cy="351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62000" rtlCol="0" anchor="ctr"/>
          <a:lstStyle/>
          <a:p>
            <a:pPr algn="ctr" defTabSz="914355" fontAlgn="auto">
              <a:lnSpc>
                <a:spcPct val="100000"/>
              </a:lnSpc>
              <a:spcBef>
                <a:spcPts val="0"/>
              </a:spcBef>
              <a:spcAft>
                <a:spcPts val="0"/>
              </a:spcAft>
              <a:defRPr/>
            </a:pPr>
            <a:endParaRPr lang="de-DE" sz="1200" b="1">
              <a:solidFill>
                <a:prstClr val="white"/>
              </a:solidFill>
              <a:latin typeface="Arial"/>
            </a:endParaRPr>
          </a:p>
        </p:txBody>
      </p:sp>
      <p:sp>
        <p:nvSpPr>
          <p:cNvPr id="118" name="Oval 234">
            <a:extLst>
              <a:ext uri="{FF2B5EF4-FFF2-40B4-BE49-F238E27FC236}">
                <a16:creationId xmlns:a16="http://schemas.microsoft.com/office/drawing/2014/main" id="{776E845D-9907-1218-B726-683D9ABEFA55}"/>
              </a:ext>
            </a:extLst>
          </p:cNvPr>
          <p:cNvSpPr/>
          <p:nvPr/>
        </p:nvSpPr>
        <p:spPr>
          <a:xfrm>
            <a:off x="2905556" y="3882438"/>
            <a:ext cx="351000" cy="351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62000" rtlCol="0" anchor="ctr"/>
          <a:lstStyle/>
          <a:p>
            <a:pPr algn="ctr" defTabSz="914355" fontAlgn="auto">
              <a:lnSpc>
                <a:spcPct val="100000"/>
              </a:lnSpc>
              <a:spcBef>
                <a:spcPts val="0"/>
              </a:spcBef>
              <a:spcAft>
                <a:spcPts val="0"/>
              </a:spcAft>
              <a:defRPr/>
            </a:pPr>
            <a:endParaRPr lang="de-DE" sz="1200" b="1">
              <a:solidFill>
                <a:prstClr val="white"/>
              </a:solidFill>
              <a:latin typeface="Arial"/>
            </a:endParaRPr>
          </a:p>
        </p:txBody>
      </p:sp>
      <p:sp>
        <p:nvSpPr>
          <p:cNvPr id="120" name="Oval 234">
            <a:extLst>
              <a:ext uri="{FF2B5EF4-FFF2-40B4-BE49-F238E27FC236}">
                <a16:creationId xmlns:a16="http://schemas.microsoft.com/office/drawing/2014/main" id="{1C878B24-60B7-204F-CD52-B69A4A27268A}"/>
              </a:ext>
            </a:extLst>
          </p:cNvPr>
          <p:cNvSpPr/>
          <p:nvPr/>
        </p:nvSpPr>
        <p:spPr>
          <a:xfrm>
            <a:off x="2905556" y="3482041"/>
            <a:ext cx="351000" cy="351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62000" rtlCol="0" anchor="ctr"/>
          <a:lstStyle/>
          <a:p>
            <a:pPr algn="ctr" defTabSz="914355" fontAlgn="auto">
              <a:lnSpc>
                <a:spcPct val="100000"/>
              </a:lnSpc>
              <a:spcBef>
                <a:spcPts val="0"/>
              </a:spcBef>
              <a:spcAft>
                <a:spcPts val="0"/>
              </a:spcAft>
              <a:defRPr/>
            </a:pPr>
            <a:endParaRPr lang="de-DE" sz="1200" b="1">
              <a:solidFill>
                <a:prstClr val="white"/>
              </a:solidFill>
              <a:latin typeface="Arial"/>
            </a:endParaRPr>
          </a:p>
        </p:txBody>
      </p:sp>
      <p:sp>
        <p:nvSpPr>
          <p:cNvPr id="124" name="Oval 234">
            <a:extLst>
              <a:ext uri="{FF2B5EF4-FFF2-40B4-BE49-F238E27FC236}">
                <a16:creationId xmlns:a16="http://schemas.microsoft.com/office/drawing/2014/main" id="{4ACE6830-EEFF-F40E-BA1B-BEABE9F9D15F}"/>
              </a:ext>
            </a:extLst>
          </p:cNvPr>
          <p:cNvSpPr/>
          <p:nvPr/>
        </p:nvSpPr>
        <p:spPr>
          <a:xfrm>
            <a:off x="2905556" y="3081644"/>
            <a:ext cx="351000" cy="351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62000" rtlCol="0" anchor="ctr"/>
          <a:lstStyle/>
          <a:p>
            <a:pPr algn="ctr" defTabSz="914355" fontAlgn="auto">
              <a:lnSpc>
                <a:spcPct val="100000"/>
              </a:lnSpc>
              <a:spcBef>
                <a:spcPts val="0"/>
              </a:spcBef>
              <a:spcAft>
                <a:spcPts val="0"/>
              </a:spcAft>
              <a:defRPr/>
            </a:pPr>
            <a:endParaRPr lang="de-DE" sz="1200" b="1">
              <a:solidFill>
                <a:prstClr val="white"/>
              </a:solidFill>
              <a:latin typeface="Arial"/>
            </a:endParaRPr>
          </a:p>
        </p:txBody>
      </p:sp>
      <p:pic>
        <p:nvPicPr>
          <p:cNvPr id="17" name="Graphic 31">
            <a:extLst>
              <a:ext uri="{FF2B5EF4-FFF2-40B4-BE49-F238E27FC236}">
                <a16:creationId xmlns:a16="http://schemas.microsoft.com/office/drawing/2014/main" id="{86811E96-7018-5D43-1BB9-3F6167CF76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55402" y="4326772"/>
            <a:ext cx="253364" cy="270000"/>
          </a:xfrm>
          <a:prstGeom prst="rect">
            <a:avLst/>
          </a:prstGeom>
        </p:spPr>
      </p:pic>
      <p:grpSp>
        <p:nvGrpSpPr>
          <p:cNvPr id="67" name="Group 621">
            <a:extLst>
              <a:ext uri="{FF2B5EF4-FFF2-40B4-BE49-F238E27FC236}">
                <a16:creationId xmlns:a16="http://schemas.microsoft.com/office/drawing/2014/main" id="{DD680088-A12C-026D-3255-FCF6F714506C}"/>
              </a:ext>
            </a:extLst>
          </p:cNvPr>
          <p:cNvGrpSpPr>
            <a:grpSpLocks noChangeAspect="1"/>
          </p:cNvGrpSpPr>
          <p:nvPr/>
        </p:nvGrpSpPr>
        <p:grpSpPr>
          <a:xfrm rot="19553578" flipH="1">
            <a:off x="2993305" y="3914879"/>
            <a:ext cx="176348" cy="270000"/>
            <a:chOff x="7356475" y="1863725"/>
            <a:chExt cx="842963" cy="1290638"/>
          </a:xfrm>
          <a:solidFill>
            <a:schemeClr val="tx2"/>
          </a:solidFill>
        </p:grpSpPr>
        <p:sp>
          <p:nvSpPr>
            <p:cNvPr id="68" name="Freeform 84">
              <a:extLst>
                <a:ext uri="{FF2B5EF4-FFF2-40B4-BE49-F238E27FC236}">
                  <a16:creationId xmlns:a16="http://schemas.microsoft.com/office/drawing/2014/main" id="{793A4F36-665A-173C-AD91-3F7DB9AEF2E4}"/>
                </a:ext>
              </a:extLst>
            </p:cNvPr>
            <p:cNvSpPr>
              <a:spLocks/>
            </p:cNvSpPr>
            <p:nvPr/>
          </p:nvSpPr>
          <p:spPr bwMode="auto">
            <a:xfrm>
              <a:off x="7362825" y="2068513"/>
              <a:ext cx="836613" cy="1085850"/>
            </a:xfrm>
            <a:custGeom>
              <a:avLst/>
              <a:gdLst>
                <a:gd name="T0" fmla="*/ 798 w 1101"/>
                <a:gd name="T1" fmla="*/ 286 h 1430"/>
                <a:gd name="T2" fmla="*/ 907 w 1101"/>
                <a:gd name="T3" fmla="*/ 196 h 1430"/>
                <a:gd name="T4" fmla="*/ 980 w 1101"/>
                <a:gd name="T5" fmla="*/ 84 h 1430"/>
                <a:gd name="T6" fmla="*/ 892 w 1101"/>
                <a:gd name="T7" fmla="*/ 14 h 1430"/>
                <a:gd name="T8" fmla="*/ 444 w 1101"/>
                <a:gd name="T9" fmla="*/ 465 h 1430"/>
                <a:gd name="T10" fmla="*/ 128 w 1101"/>
                <a:gd name="T11" fmla="*/ 733 h 1430"/>
                <a:gd name="T12" fmla="*/ 85 w 1101"/>
                <a:gd name="T13" fmla="*/ 911 h 1430"/>
                <a:gd name="T14" fmla="*/ 858 w 1101"/>
                <a:gd name="T15" fmla="*/ 1418 h 1430"/>
                <a:gd name="T16" fmla="*/ 1086 w 1101"/>
                <a:gd name="T17" fmla="*/ 974 h 1430"/>
                <a:gd name="T18" fmla="*/ 798 w 1101"/>
                <a:gd name="T19" fmla="*/ 286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1430">
                  <a:moveTo>
                    <a:pt x="798" y="286"/>
                  </a:moveTo>
                  <a:cubicBezTo>
                    <a:pt x="810" y="269"/>
                    <a:pt x="866" y="215"/>
                    <a:pt x="907" y="196"/>
                  </a:cubicBezTo>
                  <a:cubicBezTo>
                    <a:pt x="948" y="177"/>
                    <a:pt x="997" y="169"/>
                    <a:pt x="980" y="84"/>
                  </a:cubicBezTo>
                  <a:cubicBezTo>
                    <a:pt x="963" y="0"/>
                    <a:pt x="892" y="14"/>
                    <a:pt x="892" y="14"/>
                  </a:cubicBezTo>
                  <a:cubicBezTo>
                    <a:pt x="635" y="58"/>
                    <a:pt x="490" y="334"/>
                    <a:pt x="444" y="465"/>
                  </a:cubicBezTo>
                  <a:cubicBezTo>
                    <a:pt x="398" y="596"/>
                    <a:pt x="257" y="683"/>
                    <a:pt x="128" y="733"/>
                  </a:cubicBezTo>
                  <a:cubicBezTo>
                    <a:pt x="0" y="784"/>
                    <a:pt x="85" y="911"/>
                    <a:pt x="85" y="911"/>
                  </a:cubicBezTo>
                  <a:cubicBezTo>
                    <a:pt x="359" y="1345"/>
                    <a:pt x="708" y="1406"/>
                    <a:pt x="858" y="1418"/>
                  </a:cubicBezTo>
                  <a:cubicBezTo>
                    <a:pt x="1009" y="1430"/>
                    <a:pt x="1072" y="1376"/>
                    <a:pt x="1086" y="974"/>
                  </a:cubicBezTo>
                  <a:cubicBezTo>
                    <a:pt x="1101" y="572"/>
                    <a:pt x="798" y="286"/>
                    <a:pt x="798" y="2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69" name="Freeform 85">
              <a:extLst>
                <a:ext uri="{FF2B5EF4-FFF2-40B4-BE49-F238E27FC236}">
                  <a16:creationId xmlns:a16="http://schemas.microsoft.com/office/drawing/2014/main" id="{F5CA65CF-1F2D-FBE7-696B-25AA16C4D5B9}"/>
                </a:ext>
              </a:extLst>
            </p:cNvPr>
            <p:cNvSpPr>
              <a:spLocks/>
            </p:cNvSpPr>
            <p:nvPr/>
          </p:nvSpPr>
          <p:spPr bwMode="auto">
            <a:xfrm>
              <a:off x="7356475" y="2106613"/>
              <a:ext cx="241300" cy="544513"/>
            </a:xfrm>
            <a:custGeom>
              <a:avLst/>
              <a:gdLst>
                <a:gd name="T0" fmla="*/ 139 w 317"/>
                <a:gd name="T1" fmla="*/ 632 h 716"/>
                <a:gd name="T2" fmla="*/ 317 w 317"/>
                <a:gd name="T3" fmla="*/ 529 h 716"/>
                <a:gd name="T4" fmla="*/ 252 w 317"/>
                <a:gd name="T5" fmla="*/ 238 h 716"/>
                <a:gd name="T6" fmla="*/ 220 w 317"/>
                <a:gd name="T7" fmla="*/ 10 h 716"/>
                <a:gd name="T8" fmla="*/ 121 w 317"/>
                <a:gd name="T9" fmla="*/ 78 h 716"/>
                <a:gd name="T10" fmla="*/ 157 w 317"/>
                <a:gd name="T11" fmla="*/ 182 h 716"/>
                <a:gd name="T12" fmla="*/ 121 w 317"/>
                <a:gd name="T13" fmla="*/ 361 h 716"/>
                <a:gd name="T14" fmla="*/ 36 w 317"/>
                <a:gd name="T15" fmla="*/ 716 h 716"/>
                <a:gd name="T16" fmla="*/ 139 w 317"/>
                <a:gd name="T17" fmla="*/ 63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716">
                  <a:moveTo>
                    <a:pt x="139" y="632"/>
                  </a:moveTo>
                  <a:cubicBezTo>
                    <a:pt x="237" y="593"/>
                    <a:pt x="317" y="529"/>
                    <a:pt x="317" y="529"/>
                  </a:cubicBezTo>
                  <a:cubicBezTo>
                    <a:pt x="317" y="529"/>
                    <a:pt x="232" y="350"/>
                    <a:pt x="252" y="238"/>
                  </a:cubicBezTo>
                  <a:cubicBezTo>
                    <a:pt x="271" y="127"/>
                    <a:pt x="261" y="20"/>
                    <a:pt x="220" y="10"/>
                  </a:cubicBezTo>
                  <a:cubicBezTo>
                    <a:pt x="179" y="0"/>
                    <a:pt x="111" y="5"/>
                    <a:pt x="121" y="78"/>
                  </a:cubicBezTo>
                  <a:cubicBezTo>
                    <a:pt x="121" y="78"/>
                    <a:pt x="184" y="97"/>
                    <a:pt x="157" y="182"/>
                  </a:cubicBezTo>
                  <a:cubicBezTo>
                    <a:pt x="130" y="267"/>
                    <a:pt x="111" y="331"/>
                    <a:pt x="121" y="361"/>
                  </a:cubicBezTo>
                  <a:cubicBezTo>
                    <a:pt x="121" y="361"/>
                    <a:pt x="0" y="541"/>
                    <a:pt x="36" y="716"/>
                  </a:cubicBezTo>
                  <a:cubicBezTo>
                    <a:pt x="36" y="716"/>
                    <a:pt x="49" y="668"/>
                    <a:pt x="139" y="6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70" name="Freeform 86">
              <a:extLst>
                <a:ext uri="{FF2B5EF4-FFF2-40B4-BE49-F238E27FC236}">
                  <a16:creationId xmlns:a16="http://schemas.microsoft.com/office/drawing/2014/main" id="{A53B1757-446E-9BFF-6846-AB943CEFF843}"/>
                </a:ext>
              </a:extLst>
            </p:cNvPr>
            <p:cNvSpPr>
              <a:spLocks/>
            </p:cNvSpPr>
            <p:nvPr/>
          </p:nvSpPr>
          <p:spPr bwMode="auto">
            <a:xfrm>
              <a:off x="7567613" y="1863725"/>
              <a:ext cx="420688" cy="611188"/>
            </a:xfrm>
            <a:custGeom>
              <a:avLst/>
              <a:gdLst>
                <a:gd name="T0" fmla="*/ 143 w 555"/>
                <a:gd name="T1" fmla="*/ 679 h 805"/>
                <a:gd name="T2" fmla="*/ 272 w 555"/>
                <a:gd name="T3" fmla="*/ 454 h 805"/>
                <a:gd name="T4" fmla="*/ 332 w 555"/>
                <a:gd name="T5" fmla="*/ 254 h 805"/>
                <a:gd name="T6" fmla="*/ 463 w 555"/>
                <a:gd name="T7" fmla="*/ 277 h 805"/>
                <a:gd name="T8" fmla="*/ 555 w 555"/>
                <a:gd name="T9" fmla="*/ 236 h 805"/>
                <a:gd name="T10" fmla="*/ 400 w 555"/>
                <a:gd name="T11" fmla="*/ 105 h 805"/>
                <a:gd name="T12" fmla="*/ 386 w 555"/>
                <a:gd name="T13" fmla="*/ 39 h 805"/>
                <a:gd name="T14" fmla="*/ 349 w 555"/>
                <a:gd name="T15" fmla="*/ 44 h 805"/>
                <a:gd name="T16" fmla="*/ 306 w 555"/>
                <a:gd name="T17" fmla="*/ 119 h 805"/>
                <a:gd name="T18" fmla="*/ 272 w 555"/>
                <a:gd name="T19" fmla="*/ 34 h 805"/>
                <a:gd name="T20" fmla="*/ 231 w 555"/>
                <a:gd name="T21" fmla="*/ 42 h 805"/>
                <a:gd name="T22" fmla="*/ 209 w 555"/>
                <a:gd name="T23" fmla="*/ 136 h 805"/>
                <a:gd name="T24" fmla="*/ 146 w 555"/>
                <a:gd name="T25" fmla="*/ 93 h 805"/>
                <a:gd name="T26" fmla="*/ 80 w 555"/>
                <a:gd name="T27" fmla="*/ 93 h 805"/>
                <a:gd name="T28" fmla="*/ 88 w 555"/>
                <a:gd name="T29" fmla="*/ 238 h 805"/>
                <a:gd name="T30" fmla="*/ 15 w 555"/>
                <a:gd name="T31" fmla="*/ 514 h 805"/>
                <a:gd name="T32" fmla="*/ 85 w 555"/>
                <a:gd name="T33" fmla="*/ 805 h 805"/>
                <a:gd name="T34" fmla="*/ 143 w 555"/>
                <a:gd name="T35" fmla="*/ 67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5" h="805">
                  <a:moveTo>
                    <a:pt x="143" y="679"/>
                  </a:moveTo>
                  <a:cubicBezTo>
                    <a:pt x="177" y="575"/>
                    <a:pt x="272" y="454"/>
                    <a:pt x="272" y="454"/>
                  </a:cubicBezTo>
                  <a:cubicBezTo>
                    <a:pt x="272" y="454"/>
                    <a:pt x="267" y="274"/>
                    <a:pt x="332" y="254"/>
                  </a:cubicBezTo>
                  <a:cubicBezTo>
                    <a:pt x="398" y="234"/>
                    <a:pt x="463" y="277"/>
                    <a:pt x="463" y="277"/>
                  </a:cubicBezTo>
                  <a:cubicBezTo>
                    <a:pt x="555" y="236"/>
                    <a:pt x="555" y="236"/>
                    <a:pt x="555" y="236"/>
                  </a:cubicBezTo>
                  <a:cubicBezTo>
                    <a:pt x="517" y="148"/>
                    <a:pt x="422" y="119"/>
                    <a:pt x="400" y="105"/>
                  </a:cubicBezTo>
                  <a:cubicBezTo>
                    <a:pt x="378" y="90"/>
                    <a:pt x="386" y="39"/>
                    <a:pt x="386" y="39"/>
                  </a:cubicBezTo>
                  <a:cubicBezTo>
                    <a:pt x="378" y="10"/>
                    <a:pt x="345" y="20"/>
                    <a:pt x="349" y="44"/>
                  </a:cubicBezTo>
                  <a:cubicBezTo>
                    <a:pt x="354" y="68"/>
                    <a:pt x="342" y="119"/>
                    <a:pt x="306" y="119"/>
                  </a:cubicBezTo>
                  <a:cubicBezTo>
                    <a:pt x="269" y="119"/>
                    <a:pt x="272" y="34"/>
                    <a:pt x="272" y="34"/>
                  </a:cubicBezTo>
                  <a:cubicBezTo>
                    <a:pt x="238" y="0"/>
                    <a:pt x="231" y="42"/>
                    <a:pt x="231" y="42"/>
                  </a:cubicBezTo>
                  <a:cubicBezTo>
                    <a:pt x="231" y="42"/>
                    <a:pt x="243" y="127"/>
                    <a:pt x="209" y="136"/>
                  </a:cubicBezTo>
                  <a:cubicBezTo>
                    <a:pt x="175" y="146"/>
                    <a:pt x="146" y="93"/>
                    <a:pt x="146" y="93"/>
                  </a:cubicBezTo>
                  <a:cubicBezTo>
                    <a:pt x="146" y="93"/>
                    <a:pt x="122" y="42"/>
                    <a:pt x="80" y="93"/>
                  </a:cubicBezTo>
                  <a:cubicBezTo>
                    <a:pt x="39" y="144"/>
                    <a:pt x="80" y="168"/>
                    <a:pt x="88" y="238"/>
                  </a:cubicBezTo>
                  <a:cubicBezTo>
                    <a:pt x="95" y="308"/>
                    <a:pt x="29" y="391"/>
                    <a:pt x="15" y="514"/>
                  </a:cubicBezTo>
                  <a:cubicBezTo>
                    <a:pt x="0" y="638"/>
                    <a:pt x="85" y="805"/>
                    <a:pt x="85" y="805"/>
                  </a:cubicBezTo>
                  <a:cubicBezTo>
                    <a:pt x="85" y="805"/>
                    <a:pt x="109" y="783"/>
                    <a:pt x="143" y="6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pic>
        <p:nvPicPr>
          <p:cNvPr id="18" name="Grafik 17" descr="Grabstein mit einfarbiger Füllung">
            <a:extLst>
              <a:ext uri="{FF2B5EF4-FFF2-40B4-BE49-F238E27FC236}">
                <a16:creationId xmlns:a16="http://schemas.microsoft.com/office/drawing/2014/main" id="{66C9CAC5-E9AE-316F-56A0-F9FD1A548F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9127" y="3096515"/>
            <a:ext cx="291376" cy="297000"/>
          </a:xfrm>
          <a:prstGeom prst="rect">
            <a:avLst/>
          </a:prstGeom>
        </p:spPr>
      </p:pic>
      <p:grpSp>
        <p:nvGrpSpPr>
          <p:cNvPr id="128" name="Group 80">
            <a:extLst>
              <a:ext uri="{FF2B5EF4-FFF2-40B4-BE49-F238E27FC236}">
                <a16:creationId xmlns:a16="http://schemas.microsoft.com/office/drawing/2014/main" id="{C996F041-C337-1D90-94C7-65A0C1539DDD}"/>
              </a:ext>
            </a:extLst>
          </p:cNvPr>
          <p:cNvGrpSpPr>
            <a:grpSpLocks noChangeAspect="1"/>
          </p:cNvGrpSpPr>
          <p:nvPr/>
        </p:nvGrpSpPr>
        <p:grpSpPr>
          <a:xfrm>
            <a:off x="2951947" y="2636862"/>
            <a:ext cx="255657" cy="270000"/>
            <a:chOff x="546101" y="101601"/>
            <a:chExt cx="4640263" cy="4900611"/>
          </a:xfrm>
          <a:solidFill>
            <a:schemeClr val="tx2"/>
          </a:solidFill>
        </p:grpSpPr>
        <p:sp>
          <p:nvSpPr>
            <p:cNvPr id="129" name="Freeform 81">
              <a:extLst>
                <a:ext uri="{FF2B5EF4-FFF2-40B4-BE49-F238E27FC236}">
                  <a16:creationId xmlns:a16="http://schemas.microsoft.com/office/drawing/2014/main" id="{63C9079E-3CFA-28A9-B23E-F16D8F300156}"/>
                </a:ext>
              </a:extLst>
            </p:cNvPr>
            <p:cNvSpPr>
              <a:spLocks noEditPoints="1"/>
            </p:cNvSpPr>
            <p:nvPr userDrawn="1"/>
          </p:nvSpPr>
          <p:spPr bwMode="auto">
            <a:xfrm>
              <a:off x="830263" y="706438"/>
              <a:ext cx="3159125" cy="3246437"/>
            </a:xfrm>
            <a:custGeom>
              <a:avLst/>
              <a:gdLst>
                <a:gd name="T0" fmla="*/ 256 w 1751"/>
                <a:gd name="T1" fmla="*/ 1495 h 1799"/>
                <a:gd name="T2" fmla="*/ 212 w 1751"/>
                <a:gd name="T3" fmla="*/ 1736 h 1799"/>
                <a:gd name="T4" fmla="*/ 293 w 1751"/>
                <a:gd name="T5" fmla="*/ 1508 h 1799"/>
                <a:gd name="T6" fmla="*/ 238 w 1751"/>
                <a:gd name="T7" fmla="*/ 1651 h 1799"/>
                <a:gd name="T8" fmla="*/ 256 w 1751"/>
                <a:gd name="T9" fmla="*/ 1495 h 1799"/>
                <a:gd name="T10" fmla="*/ 221 w 1751"/>
                <a:gd name="T11" fmla="*/ 1074 h 1799"/>
                <a:gd name="T12" fmla="*/ 106 w 1751"/>
                <a:gd name="T13" fmla="*/ 1230 h 1799"/>
                <a:gd name="T14" fmla="*/ 243 w 1751"/>
                <a:gd name="T15" fmla="*/ 1096 h 1799"/>
                <a:gd name="T16" fmla="*/ 154 w 1751"/>
                <a:gd name="T17" fmla="*/ 1179 h 1799"/>
                <a:gd name="T18" fmla="*/ 221 w 1751"/>
                <a:gd name="T19" fmla="*/ 1074 h 1799"/>
                <a:gd name="T20" fmla="*/ 242 w 1751"/>
                <a:gd name="T21" fmla="*/ 569 h 1799"/>
                <a:gd name="T22" fmla="*/ 0 w 1751"/>
                <a:gd name="T23" fmla="*/ 566 h 1799"/>
                <a:gd name="T24" fmla="*/ 236 w 1751"/>
                <a:gd name="T25" fmla="*/ 607 h 1799"/>
                <a:gd name="T26" fmla="*/ 87 w 1751"/>
                <a:gd name="T27" fmla="*/ 577 h 1799"/>
                <a:gd name="T28" fmla="*/ 242 w 1751"/>
                <a:gd name="T29" fmla="*/ 569 h 1799"/>
                <a:gd name="T30" fmla="*/ 553 w 1751"/>
                <a:gd name="T31" fmla="*/ 643 h 1799"/>
                <a:gd name="T32" fmla="*/ 536 w 1751"/>
                <a:gd name="T33" fmla="*/ 402 h 1799"/>
                <a:gd name="T34" fmla="*/ 514 w 1751"/>
                <a:gd name="T35" fmla="*/ 640 h 1799"/>
                <a:gd name="T36" fmla="*/ 532 w 1751"/>
                <a:gd name="T37" fmla="*/ 490 h 1799"/>
                <a:gd name="T38" fmla="*/ 553 w 1751"/>
                <a:gd name="T39" fmla="*/ 643 h 1799"/>
                <a:gd name="T40" fmla="*/ 733 w 1751"/>
                <a:gd name="T41" fmla="*/ 235 h 1799"/>
                <a:gd name="T42" fmla="*/ 765 w 1751"/>
                <a:gd name="T43" fmla="*/ 0 h 1799"/>
                <a:gd name="T44" fmla="*/ 696 w 1751"/>
                <a:gd name="T45" fmla="*/ 225 h 1799"/>
                <a:gd name="T46" fmla="*/ 744 w 1751"/>
                <a:gd name="T47" fmla="*/ 84 h 1799"/>
                <a:gd name="T48" fmla="*/ 733 w 1751"/>
                <a:gd name="T49" fmla="*/ 235 h 1799"/>
                <a:gd name="T50" fmla="*/ 1414 w 1751"/>
                <a:gd name="T51" fmla="*/ 364 h 1799"/>
                <a:gd name="T52" fmla="*/ 1434 w 1751"/>
                <a:gd name="T53" fmla="*/ 127 h 1799"/>
                <a:gd name="T54" fmla="*/ 1377 w 1751"/>
                <a:gd name="T55" fmla="*/ 355 h 1799"/>
                <a:gd name="T56" fmla="*/ 1417 w 1751"/>
                <a:gd name="T57" fmla="*/ 212 h 1799"/>
                <a:gd name="T58" fmla="*/ 1414 w 1751"/>
                <a:gd name="T59" fmla="*/ 364 h 1799"/>
                <a:gd name="T60" fmla="*/ 1297 w 1751"/>
                <a:gd name="T61" fmla="*/ 814 h 1799"/>
                <a:gd name="T62" fmla="*/ 1400 w 1751"/>
                <a:gd name="T63" fmla="*/ 600 h 1799"/>
                <a:gd name="T64" fmla="*/ 1266 w 1751"/>
                <a:gd name="T65" fmla="*/ 793 h 1799"/>
                <a:gd name="T66" fmla="*/ 1354 w 1751"/>
                <a:gd name="T67" fmla="*/ 673 h 1799"/>
                <a:gd name="T68" fmla="*/ 1297 w 1751"/>
                <a:gd name="T69" fmla="*/ 814 h 1799"/>
                <a:gd name="T70" fmla="*/ 1583 w 1751"/>
                <a:gd name="T71" fmla="*/ 1108 h 1799"/>
                <a:gd name="T72" fmla="*/ 1751 w 1751"/>
                <a:gd name="T73" fmla="*/ 997 h 1799"/>
                <a:gd name="T74" fmla="*/ 1569 w 1751"/>
                <a:gd name="T75" fmla="*/ 1078 h 1799"/>
                <a:gd name="T76" fmla="*/ 1685 w 1751"/>
                <a:gd name="T77" fmla="*/ 1030 h 1799"/>
                <a:gd name="T78" fmla="*/ 1583 w 1751"/>
                <a:gd name="T79" fmla="*/ 1108 h 1799"/>
                <a:gd name="T80" fmla="*/ 1145 w 1751"/>
                <a:gd name="T81" fmla="*/ 1331 h 1799"/>
                <a:gd name="T82" fmla="*/ 1358 w 1751"/>
                <a:gd name="T83" fmla="*/ 1225 h 1799"/>
                <a:gd name="T84" fmla="*/ 1133 w 1751"/>
                <a:gd name="T85" fmla="*/ 1295 h 1799"/>
                <a:gd name="T86" fmla="*/ 1276 w 1751"/>
                <a:gd name="T87" fmla="*/ 1255 h 1799"/>
                <a:gd name="T88" fmla="*/ 1145 w 1751"/>
                <a:gd name="T89" fmla="*/ 1331 h 1799"/>
                <a:gd name="T90" fmla="*/ 1140 w 1751"/>
                <a:gd name="T91" fmla="*/ 1562 h 1799"/>
                <a:gd name="T92" fmla="*/ 1201 w 1751"/>
                <a:gd name="T93" fmla="*/ 1799 h 1799"/>
                <a:gd name="T94" fmla="*/ 1179 w 1751"/>
                <a:gd name="T95" fmla="*/ 1558 h 1799"/>
                <a:gd name="T96" fmla="*/ 1189 w 1751"/>
                <a:gd name="T97" fmla="*/ 1711 h 1799"/>
                <a:gd name="T98" fmla="*/ 1140 w 1751"/>
                <a:gd name="T99" fmla="*/ 1562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51" h="1799">
                  <a:moveTo>
                    <a:pt x="256" y="1495"/>
                  </a:moveTo>
                  <a:cubicBezTo>
                    <a:pt x="149" y="1550"/>
                    <a:pt x="154" y="1655"/>
                    <a:pt x="212" y="1736"/>
                  </a:cubicBezTo>
                  <a:cubicBezTo>
                    <a:pt x="315" y="1692"/>
                    <a:pt x="357" y="1607"/>
                    <a:pt x="293" y="1508"/>
                  </a:cubicBezTo>
                  <a:cubicBezTo>
                    <a:pt x="238" y="1651"/>
                    <a:pt x="238" y="1651"/>
                    <a:pt x="238" y="1651"/>
                  </a:cubicBezTo>
                  <a:cubicBezTo>
                    <a:pt x="238" y="1651"/>
                    <a:pt x="256" y="1543"/>
                    <a:pt x="256" y="1495"/>
                  </a:cubicBezTo>
                  <a:close/>
                  <a:moveTo>
                    <a:pt x="221" y="1074"/>
                  </a:moveTo>
                  <a:cubicBezTo>
                    <a:pt x="126" y="1075"/>
                    <a:pt x="93" y="1152"/>
                    <a:pt x="106" y="1230"/>
                  </a:cubicBezTo>
                  <a:cubicBezTo>
                    <a:pt x="195" y="1235"/>
                    <a:pt x="254" y="1189"/>
                    <a:pt x="243" y="1096"/>
                  </a:cubicBezTo>
                  <a:cubicBezTo>
                    <a:pt x="154" y="1179"/>
                    <a:pt x="154" y="1179"/>
                    <a:pt x="154" y="1179"/>
                  </a:cubicBezTo>
                  <a:cubicBezTo>
                    <a:pt x="154" y="1179"/>
                    <a:pt x="205" y="1108"/>
                    <a:pt x="221" y="1074"/>
                  </a:cubicBezTo>
                  <a:close/>
                  <a:moveTo>
                    <a:pt x="242" y="569"/>
                  </a:moveTo>
                  <a:cubicBezTo>
                    <a:pt x="172" y="473"/>
                    <a:pt x="70" y="495"/>
                    <a:pt x="0" y="566"/>
                  </a:cubicBezTo>
                  <a:cubicBezTo>
                    <a:pt x="60" y="659"/>
                    <a:pt x="149" y="686"/>
                    <a:pt x="236" y="607"/>
                  </a:cubicBezTo>
                  <a:cubicBezTo>
                    <a:pt x="87" y="577"/>
                    <a:pt x="87" y="577"/>
                    <a:pt x="87" y="577"/>
                  </a:cubicBezTo>
                  <a:cubicBezTo>
                    <a:pt x="87" y="577"/>
                    <a:pt x="196" y="577"/>
                    <a:pt x="242" y="569"/>
                  </a:cubicBezTo>
                  <a:close/>
                  <a:moveTo>
                    <a:pt x="553" y="643"/>
                  </a:moveTo>
                  <a:cubicBezTo>
                    <a:pt x="642" y="565"/>
                    <a:pt x="612" y="466"/>
                    <a:pt x="536" y="402"/>
                  </a:cubicBezTo>
                  <a:cubicBezTo>
                    <a:pt x="448" y="470"/>
                    <a:pt x="429" y="561"/>
                    <a:pt x="514" y="640"/>
                  </a:cubicBezTo>
                  <a:cubicBezTo>
                    <a:pt x="532" y="490"/>
                    <a:pt x="532" y="490"/>
                    <a:pt x="532" y="490"/>
                  </a:cubicBezTo>
                  <a:cubicBezTo>
                    <a:pt x="532" y="490"/>
                    <a:pt x="541" y="598"/>
                    <a:pt x="553" y="643"/>
                  </a:cubicBezTo>
                  <a:close/>
                  <a:moveTo>
                    <a:pt x="733" y="235"/>
                  </a:moveTo>
                  <a:cubicBezTo>
                    <a:pt x="834" y="179"/>
                    <a:pt x="825" y="77"/>
                    <a:pt x="765" y="0"/>
                  </a:cubicBezTo>
                  <a:cubicBezTo>
                    <a:pt x="667" y="47"/>
                    <a:pt x="631" y="131"/>
                    <a:pt x="696" y="225"/>
                  </a:cubicBezTo>
                  <a:cubicBezTo>
                    <a:pt x="744" y="84"/>
                    <a:pt x="744" y="84"/>
                    <a:pt x="744" y="84"/>
                  </a:cubicBezTo>
                  <a:cubicBezTo>
                    <a:pt x="744" y="84"/>
                    <a:pt x="731" y="189"/>
                    <a:pt x="733" y="235"/>
                  </a:cubicBezTo>
                  <a:close/>
                  <a:moveTo>
                    <a:pt x="1414" y="364"/>
                  </a:moveTo>
                  <a:cubicBezTo>
                    <a:pt x="1513" y="302"/>
                    <a:pt x="1498" y="201"/>
                    <a:pt x="1434" y="127"/>
                  </a:cubicBezTo>
                  <a:cubicBezTo>
                    <a:pt x="1339" y="180"/>
                    <a:pt x="1307" y="265"/>
                    <a:pt x="1377" y="355"/>
                  </a:cubicBezTo>
                  <a:cubicBezTo>
                    <a:pt x="1417" y="212"/>
                    <a:pt x="1417" y="212"/>
                    <a:pt x="1417" y="212"/>
                  </a:cubicBezTo>
                  <a:cubicBezTo>
                    <a:pt x="1417" y="212"/>
                    <a:pt x="1410" y="318"/>
                    <a:pt x="1414" y="364"/>
                  </a:cubicBezTo>
                  <a:close/>
                  <a:moveTo>
                    <a:pt x="1297" y="814"/>
                  </a:moveTo>
                  <a:cubicBezTo>
                    <a:pt x="1411" y="791"/>
                    <a:pt x="1434" y="692"/>
                    <a:pt x="1400" y="600"/>
                  </a:cubicBezTo>
                  <a:cubicBezTo>
                    <a:pt x="1292" y="615"/>
                    <a:pt x="1232" y="684"/>
                    <a:pt x="1266" y="793"/>
                  </a:cubicBezTo>
                  <a:cubicBezTo>
                    <a:pt x="1354" y="673"/>
                    <a:pt x="1354" y="673"/>
                    <a:pt x="1354" y="673"/>
                  </a:cubicBezTo>
                  <a:cubicBezTo>
                    <a:pt x="1354" y="673"/>
                    <a:pt x="1309" y="770"/>
                    <a:pt x="1297" y="814"/>
                  </a:cubicBezTo>
                  <a:close/>
                  <a:moveTo>
                    <a:pt x="1583" y="1108"/>
                  </a:moveTo>
                  <a:cubicBezTo>
                    <a:pt x="1676" y="1141"/>
                    <a:pt x="1735" y="1078"/>
                    <a:pt x="1751" y="997"/>
                  </a:cubicBezTo>
                  <a:cubicBezTo>
                    <a:pt x="1666" y="961"/>
                    <a:pt x="1592" y="984"/>
                    <a:pt x="1569" y="1078"/>
                  </a:cubicBezTo>
                  <a:cubicBezTo>
                    <a:pt x="1685" y="1030"/>
                    <a:pt x="1685" y="1030"/>
                    <a:pt x="1685" y="1030"/>
                  </a:cubicBezTo>
                  <a:cubicBezTo>
                    <a:pt x="1685" y="1030"/>
                    <a:pt x="1611" y="1080"/>
                    <a:pt x="1583" y="1108"/>
                  </a:cubicBezTo>
                  <a:close/>
                  <a:moveTo>
                    <a:pt x="1145" y="1331"/>
                  </a:moveTo>
                  <a:cubicBezTo>
                    <a:pt x="1249" y="1383"/>
                    <a:pt x="1328" y="1318"/>
                    <a:pt x="1358" y="1225"/>
                  </a:cubicBezTo>
                  <a:cubicBezTo>
                    <a:pt x="1263" y="1171"/>
                    <a:pt x="1173" y="1188"/>
                    <a:pt x="1133" y="1295"/>
                  </a:cubicBezTo>
                  <a:cubicBezTo>
                    <a:pt x="1276" y="1255"/>
                    <a:pt x="1276" y="1255"/>
                    <a:pt x="1276" y="1255"/>
                  </a:cubicBezTo>
                  <a:cubicBezTo>
                    <a:pt x="1276" y="1255"/>
                    <a:pt x="1181" y="1303"/>
                    <a:pt x="1145" y="1331"/>
                  </a:cubicBezTo>
                  <a:close/>
                  <a:moveTo>
                    <a:pt x="1140" y="1562"/>
                  </a:moveTo>
                  <a:cubicBezTo>
                    <a:pt x="1065" y="1656"/>
                    <a:pt x="1113" y="1749"/>
                    <a:pt x="1201" y="1799"/>
                  </a:cubicBezTo>
                  <a:cubicBezTo>
                    <a:pt x="1276" y="1716"/>
                    <a:pt x="1278" y="1622"/>
                    <a:pt x="1179" y="1558"/>
                  </a:cubicBezTo>
                  <a:cubicBezTo>
                    <a:pt x="1189" y="1711"/>
                    <a:pt x="1189" y="1711"/>
                    <a:pt x="1189" y="1711"/>
                  </a:cubicBezTo>
                  <a:cubicBezTo>
                    <a:pt x="1189" y="1711"/>
                    <a:pt x="1160" y="1605"/>
                    <a:pt x="1140" y="1562"/>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30" name="Freeform 82">
              <a:extLst>
                <a:ext uri="{FF2B5EF4-FFF2-40B4-BE49-F238E27FC236}">
                  <a16:creationId xmlns:a16="http://schemas.microsoft.com/office/drawing/2014/main" id="{FA9D2CB1-F745-1634-8074-398A6591EE10}"/>
                </a:ext>
              </a:extLst>
            </p:cNvPr>
            <p:cNvSpPr>
              <a:spLocks noEditPoints="1"/>
            </p:cNvSpPr>
            <p:nvPr userDrawn="1"/>
          </p:nvSpPr>
          <p:spPr bwMode="auto">
            <a:xfrm>
              <a:off x="546101" y="717550"/>
              <a:ext cx="3505200" cy="3141662"/>
            </a:xfrm>
            <a:custGeom>
              <a:avLst/>
              <a:gdLst>
                <a:gd name="T0" fmla="*/ 499 w 1943"/>
                <a:gd name="T1" fmla="*/ 724 h 1741"/>
                <a:gd name="T2" fmla="*/ 530 w 1943"/>
                <a:gd name="T3" fmla="*/ 807 h 1741"/>
                <a:gd name="T4" fmla="*/ 217 w 1943"/>
                <a:gd name="T5" fmla="*/ 905 h 1741"/>
                <a:gd name="T6" fmla="*/ 205 w 1943"/>
                <a:gd name="T7" fmla="*/ 938 h 1741"/>
                <a:gd name="T8" fmla="*/ 217 w 1943"/>
                <a:gd name="T9" fmla="*/ 905 h 1741"/>
                <a:gd name="T10" fmla="*/ 514 w 1943"/>
                <a:gd name="T11" fmla="*/ 182 h 1741"/>
                <a:gd name="T12" fmla="*/ 500 w 1943"/>
                <a:gd name="T13" fmla="*/ 259 h 1741"/>
                <a:gd name="T14" fmla="*/ 952 w 1943"/>
                <a:gd name="T15" fmla="*/ 517 h 1741"/>
                <a:gd name="T16" fmla="*/ 919 w 1943"/>
                <a:gd name="T17" fmla="*/ 498 h 1741"/>
                <a:gd name="T18" fmla="*/ 952 w 1943"/>
                <a:gd name="T19" fmla="*/ 517 h 1741"/>
                <a:gd name="T20" fmla="*/ 1121 w 1943"/>
                <a:gd name="T21" fmla="*/ 604 h 1741"/>
                <a:gd name="T22" fmla="*/ 1118 w 1943"/>
                <a:gd name="T23" fmla="*/ 690 h 1741"/>
                <a:gd name="T24" fmla="*/ 1781 w 1943"/>
                <a:gd name="T25" fmla="*/ 850 h 1741"/>
                <a:gd name="T26" fmla="*/ 1764 w 1943"/>
                <a:gd name="T27" fmla="*/ 821 h 1741"/>
                <a:gd name="T28" fmla="*/ 1781 w 1943"/>
                <a:gd name="T29" fmla="*/ 850 h 1741"/>
                <a:gd name="T30" fmla="*/ 1327 w 1943"/>
                <a:gd name="T31" fmla="*/ 290 h 1741"/>
                <a:gd name="T32" fmla="*/ 1336 w 1943"/>
                <a:gd name="T33" fmla="*/ 376 h 1741"/>
                <a:gd name="T34" fmla="*/ 1219 w 1943"/>
                <a:gd name="T35" fmla="*/ 191 h 1741"/>
                <a:gd name="T36" fmla="*/ 1191 w 1943"/>
                <a:gd name="T37" fmla="*/ 167 h 1741"/>
                <a:gd name="T38" fmla="*/ 1219 w 1943"/>
                <a:gd name="T39" fmla="*/ 191 h 1741"/>
                <a:gd name="T40" fmla="*/ 1858 w 1943"/>
                <a:gd name="T41" fmla="*/ 511 h 1741"/>
                <a:gd name="T42" fmla="*/ 1773 w 1943"/>
                <a:gd name="T43" fmla="*/ 495 h 1741"/>
                <a:gd name="T44" fmla="*/ 282 w 1943"/>
                <a:gd name="T45" fmla="*/ 1319 h 1741"/>
                <a:gd name="T46" fmla="*/ 273 w 1943"/>
                <a:gd name="T47" fmla="*/ 1353 h 1741"/>
                <a:gd name="T48" fmla="*/ 282 w 1943"/>
                <a:gd name="T49" fmla="*/ 1319 h 1741"/>
                <a:gd name="T50" fmla="*/ 617 w 1943"/>
                <a:gd name="T51" fmla="*/ 1503 h 1741"/>
                <a:gd name="T52" fmla="*/ 575 w 1943"/>
                <a:gd name="T53" fmla="*/ 1425 h 1741"/>
                <a:gd name="T54" fmla="*/ 1619 w 1943"/>
                <a:gd name="T55" fmla="*/ 1573 h 1741"/>
                <a:gd name="T56" fmla="*/ 1649 w 1943"/>
                <a:gd name="T57" fmla="*/ 1550 h 1741"/>
                <a:gd name="T58" fmla="*/ 1619 w 1943"/>
                <a:gd name="T59" fmla="*/ 1573 h 1741"/>
                <a:gd name="T60" fmla="*/ 1909 w 1943"/>
                <a:gd name="T61" fmla="*/ 1391 h 1741"/>
                <a:gd name="T62" fmla="*/ 1853 w 1943"/>
                <a:gd name="T63" fmla="*/ 1325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43" h="1741">
                  <a:moveTo>
                    <a:pt x="610" y="942"/>
                  </a:moveTo>
                  <a:cubicBezTo>
                    <a:pt x="663" y="834"/>
                    <a:pt x="595" y="753"/>
                    <a:pt x="499" y="724"/>
                  </a:cubicBezTo>
                  <a:cubicBezTo>
                    <a:pt x="444" y="822"/>
                    <a:pt x="462" y="914"/>
                    <a:pt x="573" y="954"/>
                  </a:cubicBezTo>
                  <a:cubicBezTo>
                    <a:pt x="530" y="807"/>
                    <a:pt x="530" y="807"/>
                    <a:pt x="530" y="807"/>
                  </a:cubicBezTo>
                  <a:cubicBezTo>
                    <a:pt x="530" y="807"/>
                    <a:pt x="581" y="904"/>
                    <a:pt x="610" y="942"/>
                  </a:cubicBezTo>
                  <a:close/>
                  <a:moveTo>
                    <a:pt x="217" y="905"/>
                  </a:moveTo>
                  <a:cubicBezTo>
                    <a:pt x="168" y="809"/>
                    <a:pt x="73" y="813"/>
                    <a:pt x="0" y="866"/>
                  </a:cubicBezTo>
                  <a:cubicBezTo>
                    <a:pt x="40" y="958"/>
                    <a:pt x="116" y="996"/>
                    <a:pt x="205" y="938"/>
                  </a:cubicBezTo>
                  <a:cubicBezTo>
                    <a:pt x="77" y="889"/>
                    <a:pt x="77" y="889"/>
                    <a:pt x="77" y="889"/>
                  </a:cubicBezTo>
                  <a:cubicBezTo>
                    <a:pt x="77" y="889"/>
                    <a:pt x="174" y="905"/>
                    <a:pt x="217" y="905"/>
                  </a:cubicBezTo>
                  <a:close/>
                  <a:moveTo>
                    <a:pt x="502" y="396"/>
                  </a:moveTo>
                  <a:cubicBezTo>
                    <a:pt x="589" y="337"/>
                    <a:pt x="574" y="247"/>
                    <a:pt x="514" y="182"/>
                  </a:cubicBezTo>
                  <a:cubicBezTo>
                    <a:pt x="429" y="231"/>
                    <a:pt x="402" y="309"/>
                    <a:pt x="468" y="389"/>
                  </a:cubicBezTo>
                  <a:cubicBezTo>
                    <a:pt x="500" y="259"/>
                    <a:pt x="500" y="259"/>
                    <a:pt x="500" y="259"/>
                  </a:cubicBezTo>
                  <a:cubicBezTo>
                    <a:pt x="500" y="259"/>
                    <a:pt x="496" y="355"/>
                    <a:pt x="502" y="396"/>
                  </a:cubicBezTo>
                  <a:close/>
                  <a:moveTo>
                    <a:pt x="952" y="517"/>
                  </a:moveTo>
                  <a:cubicBezTo>
                    <a:pt x="1064" y="487"/>
                    <a:pt x="1081" y="387"/>
                    <a:pt x="1041" y="298"/>
                  </a:cubicBezTo>
                  <a:cubicBezTo>
                    <a:pt x="935" y="319"/>
                    <a:pt x="879" y="391"/>
                    <a:pt x="919" y="498"/>
                  </a:cubicBezTo>
                  <a:cubicBezTo>
                    <a:pt x="1000" y="373"/>
                    <a:pt x="1000" y="373"/>
                    <a:pt x="1000" y="373"/>
                  </a:cubicBezTo>
                  <a:cubicBezTo>
                    <a:pt x="1000" y="373"/>
                    <a:pt x="961" y="472"/>
                    <a:pt x="952" y="517"/>
                  </a:cubicBezTo>
                  <a:close/>
                  <a:moveTo>
                    <a:pt x="1140" y="840"/>
                  </a:moveTo>
                  <a:cubicBezTo>
                    <a:pt x="1227" y="763"/>
                    <a:pt x="1196" y="666"/>
                    <a:pt x="1121" y="604"/>
                  </a:cubicBezTo>
                  <a:cubicBezTo>
                    <a:pt x="1035" y="670"/>
                    <a:pt x="1017" y="760"/>
                    <a:pt x="1102" y="837"/>
                  </a:cubicBezTo>
                  <a:cubicBezTo>
                    <a:pt x="1118" y="690"/>
                    <a:pt x="1118" y="690"/>
                    <a:pt x="1118" y="690"/>
                  </a:cubicBezTo>
                  <a:cubicBezTo>
                    <a:pt x="1118" y="690"/>
                    <a:pt x="1127" y="795"/>
                    <a:pt x="1140" y="840"/>
                  </a:cubicBezTo>
                  <a:close/>
                  <a:moveTo>
                    <a:pt x="1781" y="850"/>
                  </a:moveTo>
                  <a:cubicBezTo>
                    <a:pt x="1880" y="875"/>
                    <a:pt x="1935" y="804"/>
                    <a:pt x="1943" y="719"/>
                  </a:cubicBezTo>
                  <a:cubicBezTo>
                    <a:pt x="1852" y="690"/>
                    <a:pt x="1778" y="722"/>
                    <a:pt x="1764" y="821"/>
                  </a:cubicBezTo>
                  <a:cubicBezTo>
                    <a:pt x="1878" y="759"/>
                    <a:pt x="1878" y="759"/>
                    <a:pt x="1878" y="759"/>
                  </a:cubicBezTo>
                  <a:cubicBezTo>
                    <a:pt x="1878" y="759"/>
                    <a:pt x="1807" y="819"/>
                    <a:pt x="1781" y="850"/>
                  </a:cubicBezTo>
                  <a:close/>
                  <a:moveTo>
                    <a:pt x="1378" y="522"/>
                  </a:moveTo>
                  <a:cubicBezTo>
                    <a:pt x="1454" y="433"/>
                    <a:pt x="1410" y="341"/>
                    <a:pt x="1327" y="290"/>
                  </a:cubicBezTo>
                  <a:cubicBezTo>
                    <a:pt x="1252" y="368"/>
                    <a:pt x="1246" y="459"/>
                    <a:pt x="1340" y="524"/>
                  </a:cubicBezTo>
                  <a:cubicBezTo>
                    <a:pt x="1336" y="376"/>
                    <a:pt x="1336" y="376"/>
                    <a:pt x="1336" y="376"/>
                  </a:cubicBezTo>
                  <a:cubicBezTo>
                    <a:pt x="1336" y="376"/>
                    <a:pt x="1360" y="479"/>
                    <a:pt x="1378" y="522"/>
                  </a:cubicBezTo>
                  <a:close/>
                  <a:moveTo>
                    <a:pt x="1219" y="191"/>
                  </a:moveTo>
                  <a:cubicBezTo>
                    <a:pt x="1329" y="182"/>
                    <a:pt x="1362" y="90"/>
                    <a:pt x="1340" y="0"/>
                  </a:cubicBezTo>
                  <a:cubicBezTo>
                    <a:pt x="1236" y="2"/>
                    <a:pt x="1171" y="59"/>
                    <a:pt x="1191" y="167"/>
                  </a:cubicBezTo>
                  <a:cubicBezTo>
                    <a:pt x="1288" y="64"/>
                    <a:pt x="1288" y="64"/>
                    <a:pt x="1288" y="64"/>
                  </a:cubicBezTo>
                  <a:cubicBezTo>
                    <a:pt x="1288" y="64"/>
                    <a:pt x="1235" y="150"/>
                    <a:pt x="1219" y="191"/>
                  </a:cubicBezTo>
                  <a:close/>
                  <a:moveTo>
                    <a:pt x="1621" y="495"/>
                  </a:moveTo>
                  <a:cubicBezTo>
                    <a:pt x="1685" y="592"/>
                    <a:pt x="1786" y="576"/>
                    <a:pt x="1858" y="511"/>
                  </a:cubicBezTo>
                  <a:cubicBezTo>
                    <a:pt x="1804" y="416"/>
                    <a:pt x="1718" y="386"/>
                    <a:pt x="1629" y="458"/>
                  </a:cubicBezTo>
                  <a:cubicBezTo>
                    <a:pt x="1773" y="495"/>
                    <a:pt x="1773" y="495"/>
                    <a:pt x="1773" y="495"/>
                  </a:cubicBezTo>
                  <a:cubicBezTo>
                    <a:pt x="1773" y="495"/>
                    <a:pt x="1667" y="490"/>
                    <a:pt x="1621" y="495"/>
                  </a:cubicBezTo>
                  <a:close/>
                  <a:moveTo>
                    <a:pt x="282" y="1319"/>
                  </a:moveTo>
                  <a:cubicBezTo>
                    <a:pt x="226" y="1227"/>
                    <a:pt x="133" y="1238"/>
                    <a:pt x="63" y="1295"/>
                  </a:cubicBezTo>
                  <a:cubicBezTo>
                    <a:pt x="110" y="1385"/>
                    <a:pt x="188" y="1417"/>
                    <a:pt x="273" y="1353"/>
                  </a:cubicBezTo>
                  <a:cubicBezTo>
                    <a:pt x="141" y="1313"/>
                    <a:pt x="141" y="1313"/>
                    <a:pt x="141" y="1313"/>
                  </a:cubicBezTo>
                  <a:cubicBezTo>
                    <a:pt x="141" y="1313"/>
                    <a:pt x="239" y="1323"/>
                    <a:pt x="282" y="1319"/>
                  </a:cubicBezTo>
                  <a:close/>
                  <a:moveTo>
                    <a:pt x="477" y="1302"/>
                  </a:moveTo>
                  <a:cubicBezTo>
                    <a:pt x="440" y="1416"/>
                    <a:pt x="518" y="1487"/>
                    <a:pt x="617" y="1503"/>
                  </a:cubicBezTo>
                  <a:cubicBezTo>
                    <a:pt x="658" y="1399"/>
                    <a:pt x="628" y="1310"/>
                    <a:pt x="512" y="1285"/>
                  </a:cubicBezTo>
                  <a:cubicBezTo>
                    <a:pt x="575" y="1425"/>
                    <a:pt x="575" y="1425"/>
                    <a:pt x="575" y="1425"/>
                  </a:cubicBezTo>
                  <a:cubicBezTo>
                    <a:pt x="575" y="1425"/>
                    <a:pt x="511" y="1336"/>
                    <a:pt x="477" y="1302"/>
                  </a:cubicBezTo>
                  <a:close/>
                  <a:moveTo>
                    <a:pt x="1619" y="1573"/>
                  </a:moveTo>
                  <a:cubicBezTo>
                    <a:pt x="1606" y="1689"/>
                    <a:pt x="1694" y="1741"/>
                    <a:pt x="1792" y="1736"/>
                  </a:cubicBezTo>
                  <a:cubicBezTo>
                    <a:pt x="1810" y="1629"/>
                    <a:pt x="1763" y="1550"/>
                    <a:pt x="1649" y="1550"/>
                  </a:cubicBezTo>
                  <a:cubicBezTo>
                    <a:pt x="1736" y="1670"/>
                    <a:pt x="1736" y="1670"/>
                    <a:pt x="1736" y="1670"/>
                  </a:cubicBezTo>
                  <a:cubicBezTo>
                    <a:pt x="1736" y="1670"/>
                    <a:pt x="1658" y="1598"/>
                    <a:pt x="1619" y="1573"/>
                  </a:cubicBezTo>
                  <a:close/>
                  <a:moveTo>
                    <a:pt x="1736" y="1228"/>
                  </a:moveTo>
                  <a:cubicBezTo>
                    <a:pt x="1723" y="1344"/>
                    <a:pt x="1812" y="1395"/>
                    <a:pt x="1909" y="1391"/>
                  </a:cubicBezTo>
                  <a:cubicBezTo>
                    <a:pt x="1927" y="1283"/>
                    <a:pt x="1881" y="1205"/>
                    <a:pt x="1766" y="1204"/>
                  </a:cubicBezTo>
                  <a:cubicBezTo>
                    <a:pt x="1853" y="1325"/>
                    <a:pt x="1853" y="1325"/>
                    <a:pt x="1853" y="1325"/>
                  </a:cubicBezTo>
                  <a:cubicBezTo>
                    <a:pt x="1853" y="1325"/>
                    <a:pt x="1775" y="1253"/>
                    <a:pt x="1736" y="1228"/>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31" name="Freeform 7">
              <a:extLst>
                <a:ext uri="{FF2B5EF4-FFF2-40B4-BE49-F238E27FC236}">
                  <a16:creationId xmlns:a16="http://schemas.microsoft.com/office/drawing/2014/main" id="{C513F2DA-EAD3-8F87-C63F-6A52A230B2E0}"/>
                </a:ext>
              </a:extLst>
            </p:cNvPr>
            <p:cNvSpPr>
              <a:spLocks noEditPoints="1"/>
            </p:cNvSpPr>
            <p:nvPr userDrawn="1"/>
          </p:nvSpPr>
          <p:spPr bwMode="auto">
            <a:xfrm>
              <a:off x="582613" y="568325"/>
              <a:ext cx="3848100" cy="4433887"/>
            </a:xfrm>
            <a:custGeom>
              <a:avLst/>
              <a:gdLst>
                <a:gd name="T0" fmla="*/ 0 w 2133"/>
                <a:gd name="T1" fmla="*/ 2456 h 2456"/>
                <a:gd name="T2" fmla="*/ 2133 w 2133"/>
                <a:gd name="T3" fmla="*/ 2451 h 2456"/>
                <a:gd name="T4" fmla="*/ 1651 w 2133"/>
                <a:gd name="T5" fmla="*/ 2337 h 2456"/>
                <a:gd name="T6" fmla="*/ 1148 w 2133"/>
                <a:gd name="T7" fmla="*/ 2124 h 2456"/>
                <a:gd name="T8" fmla="*/ 1187 w 2133"/>
                <a:gd name="T9" fmla="*/ 1571 h 2456"/>
                <a:gd name="T10" fmla="*/ 1482 w 2133"/>
                <a:gd name="T11" fmla="*/ 1654 h 2456"/>
                <a:gd name="T12" fmla="*/ 1580 w 2133"/>
                <a:gd name="T13" fmla="*/ 1840 h 2456"/>
                <a:gd name="T14" fmla="*/ 1466 w 2133"/>
                <a:gd name="T15" fmla="*/ 1565 h 2456"/>
                <a:gd name="T16" fmla="*/ 1836 w 2133"/>
                <a:gd name="T17" fmla="*/ 1651 h 2456"/>
                <a:gd name="T18" fmla="*/ 1414 w 2133"/>
                <a:gd name="T19" fmla="*/ 1521 h 2456"/>
                <a:gd name="T20" fmla="*/ 1208 w 2133"/>
                <a:gd name="T21" fmla="*/ 1478 h 2456"/>
                <a:gd name="T22" fmla="*/ 1251 w 2133"/>
                <a:gd name="T23" fmla="*/ 1237 h 2456"/>
                <a:gd name="T24" fmla="*/ 1684 w 2133"/>
                <a:gd name="T25" fmla="*/ 1349 h 2456"/>
                <a:gd name="T26" fmla="*/ 1453 w 2133"/>
                <a:gd name="T27" fmla="*/ 1002 h 2456"/>
                <a:gd name="T28" fmla="*/ 1630 w 2133"/>
                <a:gd name="T29" fmla="*/ 977 h 2456"/>
                <a:gd name="T30" fmla="*/ 1820 w 2133"/>
                <a:gd name="T31" fmla="*/ 1015 h 2456"/>
                <a:gd name="T32" fmla="*/ 1270 w 2133"/>
                <a:gd name="T33" fmla="*/ 1039 h 2456"/>
                <a:gd name="T34" fmla="*/ 1421 w 2133"/>
                <a:gd name="T35" fmla="*/ 668 h 2456"/>
                <a:gd name="T36" fmla="*/ 1733 w 2133"/>
                <a:gd name="T37" fmla="*/ 406 h 2456"/>
                <a:gd name="T38" fmla="*/ 1301 w 2133"/>
                <a:gd name="T39" fmla="*/ 736 h 2456"/>
                <a:gd name="T40" fmla="*/ 1142 w 2133"/>
                <a:gd name="T41" fmla="*/ 0 h 2456"/>
                <a:gd name="T42" fmla="*/ 1252 w 2133"/>
                <a:gd name="T43" fmla="*/ 819 h 2456"/>
                <a:gd name="T44" fmla="*/ 1176 w 2133"/>
                <a:gd name="T45" fmla="*/ 1122 h 2456"/>
                <a:gd name="T46" fmla="*/ 905 w 2133"/>
                <a:gd name="T47" fmla="*/ 674 h 2456"/>
                <a:gd name="T48" fmla="*/ 971 w 2133"/>
                <a:gd name="T49" fmla="*/ 968 h 2456"/>
                <a:gd name="T50" fmla="*/ 1139 w 2133"/>
                <a:gd name="T51" fmla="*/ 1346 h 2456"/>
                <a:gd name="T52" fmla="*/ 934 w 2133"/>
                <a:gd name="T53" fmla="*/ 1565 h 2456"/>
                <a:gd name="T54" fmla="*/ 757 w 2133"/>
                <a:gd name="T55" fmla="*/ 1233 h 2456"/>
                <a:gd name="T56" fmla="*/ 852 w 2133"/>
                <a:gd name="T57" fmla="*/ 593 h 2456"/>
                <a:gd name="T58" fmla="*/ 602 w 2133"/>
                <a:gd name="T59" fmla="*/ 124 h 2456"/>
                <a:gd name="T60" fmla="*/ 789 w 2133"/>
                <a:gd name="T61" fmla="*/ 569 h 2456"/>
                <a:gd name="T62" fmla="*/ 786 w 2133"/>
                <a:gd name="T63" fmla="*/ 825 h 2456"/>
                <a:gd name="T64" fmla="*/ 299 w 2133"/>
                <a:gd name="T65" fmla="*/ 369 h 2456"/>
                <a:gd name="T66" fmla="*/ 765 w 2133"/>
                <a:gd name="T67" fmla="*/ 911 h 2456"/>
                <a:gd name="T68" fmla="*/ 681 w 2133"/>
                <a:gd name="T69" fmla="*/ 1185 h 2456"/>
                <a:gd name="T70" fmla="*/ 452 w 2133"/>
                <a:gd name="T71" fmla="*/ 1081 h 2456"/>
                <a:gd name="T72" fmla="*/ 66 w 2133"/>
                <a:gd name="T73" fmla="*/ 786 h 2456"/>
                <a:gd name="T74" fmla="*/ 382 w 2133"/>
                <a:gd name="T75" fmla="*/ 1078 h 2456"/>
                <a:gd name="T76" fmla="*/ 56 w 2133"/>
                <a:gd name="T77" fmla="*/ 1262 h 2456"/>
                <a:gd name="T78" fmla="*/ 603 w 2133"/>
                <a:gd name="T79" fmla="*/ 1220 h 2456"/>
                <a:gd name="T80" fmla="*/ 219 w 2133"/>
                <a:gd name="T81" fmla="*/ 1634 h 2456"/>
                <a:gd name="T82" fmla="*/ 377 w 2133"/>
                <a:gd name="T83" fmla="*/ 1389 h 2456"/>
                <a:gd name="T84" fmla="*/ 648 w 2133"/>
                <a:gd name="T85" fmla="*/ 1303 h 2456"/>
                <a:gd name="T86" fmla="*/ 693 w 2133"/>
                <a:gd name="T87" fmla="*/ 1573 h 2456"/>
                <a:gd name="T88" fmla="*/ 761 w 2133"/>
                <a:gd name="T89" fmla="*/ 2100 h 2456"/>
                <a:gd name="T90" fmla="*/ 477 w 2133"/>
                <a:gd name="T91" fmla="*/ 2337 h 2456"/>
                <a:gd name="T92" fmla="*/ 0 w 2133"/>
                <a:gd name="T93" fmla="*/ 2456 h 2456"/>
                <a:gd name="T94" fmla="*/ 932 w 2133"/>
                <a:gd name="T95" fmla="*/ 1237 h 2456"/>
                <a:gd name="T96" fmla="*/ 1042 w 2133"/>
                <a:gd name="T97" fmla="*/ 1347 h 2456"/>
                <a:gd name="T98" fmla="*/ 932 w 2133"/>
                <a:gd name="T99" fmla="*/ 1458 h 2456"/>
                <a:gd name="T100" fmla="*/ 822 w 2133"/>
                <a:gd name="T101" fmla="*/ 1347 h 2456"/>
                <a:gd name="T102" fmla="*/ 932 w 2133"/>
                <a:gd name="T103" fmla="*/ 1237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3" h="2456">
                  <a:moveTo>
                    <a:pt x="0" y="2456"/>
                  </a:moveTo>
                  <a:cubicBezTo>
                    <a:pt x="800" y="2370"/>
                    <a:pt x="1472" y="2416"/>
                    <a:pt x="2133" y="2451"/>
                  </a:cubicBezTo>
                  <a:cubicBezTo>
                    <a:pt x="2133" y="2451"/>
                    <a:pt x="1854" y="2366"/>
                    <a:pt x="1651" y="2337"/>
                  </a:cubicBezTo>
                  <a:cubicBezTo>
                    <a:pt x="1448" y="2309"/>
                    <a:pt x="1211" y="2340"/>
                    <a:pt x="1148" y="2124"/>
                  </a:cubicBezTo>
                  <a:cubicBezTo>
                    <a:pt x="1075" y="1908"/>
                    <a:pt x="1129" y="1650"/>
                    <a:pt x="1187" y="1571"/>
                  </a:cubicBezTo>
                  <a:cubicBezTo>
                    <a:pt x="1245" y="1492"/>
                    <a:pt x="1433" y="1572"/>
                    <a:pt x="1482" y="1654"/>
                  </a:cubicBezTo>
                  <a:cubicBezTo>
                    <a:pt x="1531" y="1736"/>
                    <a:pt x="1580" y="1840"/>
                    <a:pt x="1580" y="1840"/>
                  </a:cubicBezTo>
                  <a:cubicBezTo>
                    <a:pt x="1561" y="1724"/>
                    <a:pt x="1539" y="1658"/>
                    <a:pt x="1466" y="1565"/>
                  </a:cubicBezTo>
                  <a:cubicBezTo>
                    <a:pt x="1594" y="1527"/>
                    <a:pt x="1728" y="1588"/>
                    <a:pt x="1836" y="1651"/>
                  </a:cubicBezTo>
                  <a:cubicBezTo>
                    <a:pt x="1725" y="1509"/>
                    <a:pt x="1584" y="1485"/>
                    <a:pt x="1414" y="1521"/>
                  </a:cubicBezTo>
                  <a:cubicBezTo>
                    <a:pt x="1350" y="1479"/>
                    <a:pt x="1284" y="1464"/>
                    <a:pt x="1208" y="1478"/>
                  </a:cubicBezTo>
                  <a:cubicBezTo>
                    <a:pt x="1208" y="1478"/>
                    <a:pt x="1250" y="1317"/>
                    <a:pt x="1251" y="1237"/>
                  </a:cubicBezTo>
                  <a:cubicBezTo>
                    <a:pt x="1255" y="975"/>
                    <a:pt x="1602" y="962"/>
                    <a:pt x="1684" y="1349"/>
                  </a:cubicBezTo>
                  <a:cubicBezTo>
                    <a:pt x="1683" y="1154"/>
                    <a:pt x="1639" y="1068"/>
                    <a:pt x="1453" y="1002"/>
                  </a:cubicBezTo>
                  <a:cubicBezTo>
                    <a:pt x="1453" y="1002"/>
                    <a:pt x="1559" y="965"/>
                    <a:pt x="1630" y="977"/>
                  </a:cubicBezTo>
                  <a:cubicBezTo>
                    <a:pt x="1701" y="989"/>
                    <a:pt x="1820" y="1015"/>
                    <a:pt x="1820" y="1015"/>
                  </a:cubicBezTo>
                  <a:cubicBezTo>
                    <a:pt x="1652" y="885"/>
                    <a:pt x="1427" y="939"/>
                    <a:pt x="1270" y="1039"/>
                  </a:cubicBezTo>
                  <a:cubicBezTo>
                    <a:pt x="1270" y="1039"/>
                    <a:pt x="1296" y="840"/>
                    <a:pt x="1421" y="668"/>
                  </a:cubicBezTo>
                  <a:cubicBezTo>
                    <a:pt x="1546" y="495"/>
                    <a:pt x="1733" y="406"/>
                    <a:pt x="1733" y="406"/>
                  </a:cubicBezTo>
                  <a:cubicBezTo>
                    <a:pt x="1503" y="495"/>
                    <a:pt x="1454" y="560"/>
                    <a:pt x="1301" y="736"/>
                  </a:cubicBezTo>
                  <a:cubicBezTo>
                    <a:pt x="1098" y="546"/>
                    <a:pt x="1112" y="270"/>
                    <a:pt x="1142" y="0"/>
                  </a:cubicBezTo>
                  <a:cubicBezTo>
                    <a:pt x="1017" y="307"/>
                    <a:pt x="1145" y="699"/>
                    <a:pt x="1252" y="819"/>
                  </a:cubicBezTo>
                  <a:cubicBezTo>
                    <a:pt x="1204" y="861"/>
                    <a:pt x="1173" y="1055"/>
                    <a:pt x="1176" y="1122"/>
                  </a:cubicBezTo>
                  <a:cubicBezTo>
                    <a:pt x="1009" y="959"/>
                    <a:pt x="935" y="898"/>
                    <a:pt x="905" y="674"/>
                  </a:cubicBezTo>
                  <a:cubicBezTo>
                    <a:pt x="905" y="674"/>
                    <a:pt x="869" y="798"/>
                    <a:pt x="971" y="968"/>
                  </a:cubicBezTo>
                  <a:cubicBezTo>
                    <a:pt x="1072" y="1138"/>
                    <a:pt x="1158" y="1241"/>
                    <a:pt x="1139" y="1346"/>
                  </a:cubicBezTo>
                  <a:cubicBezTo>
                    <a:pt x="1121" y="1451"/>
                    <a:pt x="1052" y="1570"/>
                    <a:pt x="934" y="1565"/>
                  </a:cubicBezTo>
                  <a:cubicBezTo>
                    <a:pt x="815" y="1559"/>
                    <a:pt x="702" y="1459"/>
                    <a:pt x="757" y="1233"/>
                  </a:cubicBezTo>
                  <a:cubicBezTo>
                    <a:pt x="813" y="1006"/>
                    <a:pt x="902" y="838"/>
                    <a:pt x="852" y="593"/>
                  </a:cubicBezTo>
                  <a:cubicBezTo>
                    <a:pt x="802" y="348"/>
                    <a:pt x="602" y="124"/>
                    <a:pt x="602" y="124"/>
                  </a:cubicBezTo>
                  <a:cubicBezTo>
                    <a:pt x="602" y="124"/>
                    <a:pt x="773" y="411"/>
                    <a:pt x="789" y="569"/>
                  </a:cubicBezTo>
                  <a:cubicBezTo>
                    <a:pt x="805" y="727"/>
                    <a:pt x="786" y="825"/>
                    <a:pt x="786" y="825"/>
                  </a:cubicBezTo>
                  <a:cubicBezTo>
                    <a:pt x="573" y="773"/>
                    <a:pt x="386" y="564"/>
                    <a:pt x="299" y="369"/>
                  </a:cubicBezTo>
                  <a:cubicBezTo>
                    <a:pt x="369" y="655"/>
                    <a:pt x="522" y="771"/>
                    <a:pt x="765" y="911"/>
                  </a:cubicBezTo>
                  <a:cubicBezTo>
                    <a:pt x="755" y="1002"/>
                    <a:pt x="707" y="1095"/>
                    <a:pt x="681" y="1185"/>
                  </a:cubicBezTo>
                  <a:cubicBezTo>
                    <a:pt x="616" y="1120"/>
                    <a:pt x="558" y="1088"/>
                    <a:pt x="452" y="1081"/>
                  </a:cubicBezTo>
                  <a:cubicBezTo>
                    <a:pt x="371" y="886"/>
                    <a:pt x="248" y="829"/>
                    <a:pt x="66" y="786"/>
                  </a:cubicBezTo>
                  <a:cubicBezTo>
                    <a:pt x="176" y="846"/>
                    <a:pt x="336" y="956"/>
                    <a:pt x="382" y="1078"/>
                  </a:cubicBezTo>
                  <a:cubicBezTo>
                    <a:pt x="260" y="1073"/>
                    <a:pt x="94" y="1119"/>
                    <a:pt x="56" y="1262"/>
                  </a:cubicBezTo>
                  <a:cubicBezTo>
                    <a:pt x="182" y="1081"/>
                    <a:pt x="408" y="1071"/>
                    <a:pt x="603" y="1220"/>
                  </a:cubicBezTo>
                  <a:cubicBezTo>
                    <a:pt x="430" y="1236"/>
                    <a:pt x="235" y="1447"/>
                    <a:pt x="219" y="1634"/>
                  </a:cubicBezTo>
                  <a:cubicBezTo>
                    <a:pt x="219" y="1634"/>
                    <a:pt x="287" y="1465"/>
                    <a:pt x="377" y="1389"/>
                  </a:cubicBezTo>
                  <a:cubicBezTo>
                    <a:pt x="487" y="1277"/>
                    <a:pt x="640" y="1274"/>
                    <a:pt x="648" y="1303"/>
                  </a:cubicBezTo>
                  <a:cubicBezTo>
                    <a:pt x="656" y="1332"/>
                    <a:pt x="638" y="1434"/>
                    <a:pt x="693" y="1573"/>
                  </a:cubicBezTo>
                  <a:cubicBezTo>
                    <a:pt x="748" y="1713"/>
                    <a:pt x="827" y="1947"/>
                    <a:pt x="761" y="2100"/>
                  </a:cubicBezTo>
                  <a:cubicBezTo>
                    <a:pt x="695" y="2253"/>
                    <a:pt x="609" y="2316"/>
                    <a:pt x="477" y="2337"/>
                  </a:cubicBezTo>
                  <a:cubicBezTo>
                    <a:pt x="345" y="2358"/>
                    <a:pt x="322" y="2350"/>
                    <a:pt x="0" y="2456"/>
                  </a:cubicBezTo>
                  <a:close/>
                  <a:moveTo>
                    <a:pt x="932" y="1237"/>
                  </a:moveTo>
                  <a:cubicBezTo>
                    <a:pt x="993" y="1237"/>
                    <a:pt x="1042" y="1287"/>
                    <a:pt x="1042" y="1347"/>
                  </a:cubicBezTo>
                  <a:cubicBezTo>
                    <a:pt x="1042" y="1408"/>
                    <a:pt x="993" y="1458"/>
                    <a:pt x="932" y="1458"/>
                  </a:cubicBezTo>
                  <a:cubicBezTo>
                    <a:pt x="871" y="1458"/>
                    <a:pt x="822" y="1408"/>
                    <a:pt x="822" y="1347"/>
                  </a:cubicBezTo>
                  <a:cubicBezTo>
                    <a:pt x="822" y="1287"/>
                    <a:pt x="871" y="1237"/>
                    <a:pt x="932" y="1237"/>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32" name="Freeform 8">
              <a:extLst>
                <a:ext uri="{FF2B5EF4-FFF2-40B4-BE49-F238E27FC236}">
                  <a16:creationId xmlns:a16="http://schemas.microsoft.com/office/drawing/2014/main" id="{065D57EB-0AD7-0E0E-5CAC-9A2F77CEE07D}"/>
                </a:ext>
              </a:extLst>
            </p:cNvPr>
            <p:cNvSpPr>
              <a:spLocks/>
            </p:cNvSpPr>
            <p:nvPr userDrawn="1"/>
          </p:nvSpPr>
          <p:spPr bwMode="auto">
            <a:xfrm>
              <a:off x="800101" y="101601"/>
              <a:ext cx="4386263" cy="4495800"/>
            </a:xfrm>
            <a:custGeom>
              <a:avLst/>
              <a:gdLst>
                <a:gd name="T0" fmla="*/ 1179 w 2431"/>
                <a:gd name="T1" fmla="*/ 0 h 2491"/>
                <a:gd name="T2" fmla="*/ 2431 w 2431"/>
                <a:gd name="T3" fmla="*/ 1252 h 2491"/>
                <a:gd name="T4" fmla="*/ 1361 w 2431"/>
                <a:gd name="T5" fmla="*/ 2491 h 2491"/>
                <a:gd name="T6" fmla="*/ 1399 w 2431"/>
                <a:gd name="T7" fmla="*/ 2258 h 2491"/>
                <a:gd name="T8" fmla="*/ 1774 w 2431"/>
                <a:gd name="T9" fmla="*/ 2167 h 2491"/>
                <a:gd name="T10" fmla="*/ 1951 w 2431"/>
                <a:gd name="T11" fmla="*/ 2072 h 2491"/>
                <a:gd name="T12" fmla="*/ 1943 w 2431"/>
                <a:gd name="T13" fmla="*/ 1938 h 2491"/>
                <a:gd name="T14" fmla="*/ 1996 w 2431"/>
                <a:gd name="T15" fmla="*/ 1839 h 2491"/>
                <a:gd name="T16" fmla="*/ 1919 w 2431"/>
                <a:gd name="T17" fmla="*/ 1786 h 2491"/>
                <a:gd name="T18" fmla="*/ 2030 w 2431"/>
                <a:gd name="T19" fmla="*/ 1707 h 2491"/>
                <a:gd name="T20" fmla="*/ 1979 w 2431"/>
                <a:gd name="T21" fmla="*/ 1611 h 2491"/>
                <a:gd name="T22" fmla="*/ 2098 w 2431"/>
                <a:gd name="T23" fmla="*/ 1491 h 2491"/>
                <a:gd name="T24" fmla="*/ 1869 w 2431"/>
                <a:gd name="T25" fmla="*/ 1182 h 2491"/>
                <a:gd name="T26" fmla="*/ 1183 w 2431"/>
                <a:gd name="T27" fmla="*/ 218 h 2491"/>
                <a:gd name="T28" fmla="*/ 0 w 2431"/>
                <a:gd name="T29" fmla="*/ 829 h 2491"/>
                <a:gd name="T30" fmla="*/ 1179 w 2431"/>
                <a:gd name="T31"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31" h="2491">
                  <a:moveTo>
                    <a:pt x="1179" y="0"/>
                  </a:moveTo>
                  <a:cubicBezTo>
                    <a:pt x="1870" y="0"/>
                    <a:pt x="2431" y="561"/>
                    <a:pt x="2431" y="1252"/>
                  </a:cubicBezTo>
                  <a:cubicBezTo>
                    <a:pt x="2431" y="1882"/>
                    <a:pt x="1966" y="2403"/>
                    <a:pt x="1361" y="2491"/>
                  </a:cubicBezTo>
                  <a:cubicBezTo>
                    <a:pt x="1342" y="2438"/>
                    <a:pt x="1326" y="2343"/>
                    <a:pt x="1399" y="2258"/>
                  </a:cubicBezTo>
                  <a:cubicBezTo>
                    <a:pt x="1507" y="2132"/>
                    <a:pt x="1686" y="2177"/>
                    <a:pt x="1774" y="2167"/>
                  </a:cubicBezTo>
                  <a:cubicBezTo>
                    <a:pt x="1862" y="2157"/>
                    <a:pt x="1962" y="2139"/>
                    <a:pt x="1951" y="2072"/>
                  </a:cubicBezTo>
                  <a:cubicBezTo>
                    <a:pt x="1940" y="2005"/>
                    <a:pt x="1923" y="1966"/>
                    <a:pt x="1943" y="1938"/>
                  </a:cubicBezTo>
                  <a:cubicBezTo>
                    <a:pt x="1964" y="1909"/>
                    <a:pt x="2026" y="1885"/>
                    <a:pt x="1996" y="1839"/>
                  </a:cubicBezTo>
                  <a:cubicBezTo>
                    <a:pt x="1965" y="1793"/>
                    <a:pt x="1919" y="1786"/>
                    <a:pt x="1919" y="1786"/>
                  </a:cubicBezTo>
                  <a:cubicBezTo>
                    <a:pt x="1919" y="1786"/>
                    <a:pt x="2054" y="1763"/>
                    <a:pt x="2030" y="1707"/>
                  </a:cubicBezTo>
                  <a:cubicBezTo>
                    <a:pt x="2007" y="1651"/>
                    <a:pt x="1958" y="1650"/>
                    <a:pt x="1979" y="1611"/>
                  </a:cubicBezTo>
                  <a:cubicBezTo>
                    <a:pt x="2000" y="1571"/>
                    <a:pt x="2124" y="1549"/>
                    <a:pt x="2098" y="1491"/>
                  </a:cubicBezTo>
                  <a:cubicBezTo>
                    <a:pt x="2073" y="1432"/>
                    <a:pt x="1876" y="1330"/>
                    <a:pt x="1869" y="1182"/>
                  </a:cubicBezTo>
                  <a:cubicBezTo>
                    <a:pt x="1848" y="693"/>
                    <a:pt x="1787" y="298"/>
                    <a:pt x="1183" y="218"/>
                  </a:cubicBezTo>
                  <a:cubicBezTo>
                    <a:pt x="642" y="146"/>
                    <a:pt x="201" y="426"/>
                    <a:pt x="0" y="829"/>
                  </a:cubicBezTo>
                  <a:cubicBezTo>
                    <a:pt x="174" y="346"/>
                    <a:pt x="636" y="0"/>
                    <a:pt x="1179" y="0"/>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grpSp>
      <p:grpSp>
        <p:nvGrpSpPr>
          <p:cNvPr id="137" name="Group 187">
            <a:extLst>
              <a:ext uri="{FF2B5EF4-FFF2-40B4-BE49-F238E27FC236}">
                <a16:creationId xmlns:a16="http://schemas.microsoft.com/office/drawing/2014/main" id="{3D570F08-7106-74F8-13B8-9F42BB3DD6B0}"/>
              </a:ext>
            </a:extLst>
          </p:cNvPr>
          <p:cNvGrpSpPr>
            <a:grpSpLocks noChangeAspect="1"/>
          </p:cNvGrpSpPr>
          <p:nvPr/>
        </p:nvGrpSpPr>
        <p:grpSpPr>
          <a:xfrm>
            <a:off x="2954505" y="3525045"/>
            <a:ext cx="264000" cy="216000"/>
            <a:chOff x="-1633538" y="-577850"/>
            <a:chExt cx="1452563" cy="1120775"/>
          </a:xfrm>
          <a:solidFill>
            <a:schemeClr val="accent1"/>
          </a:solidFill>
        </p:grpSpPr>
        <p:sp>
          <p:nvSpPr>
            <p:cNvPr id="138" name="Freeform 41">
              <a:extLst>
                <a:ext uri="{FF2B5EF4-FFF2-40B4-BE49-F238E27FC236}">
                  <a16:creationId xmlns:a16="http://schemas.microsoft.com/office/drawing/2014/main" id="{BA2385D5-8043-9994-4DC3-0D9C0DFB8B14}"/>
                </a:ext>
              </a:extLst>
            </p:cNvPr>
            <p:cNvSpPr>
              <a:spLocks/>
            </p:cNvSpPr>
            <p:nvPr/>
          </p:nvSpPr>
          <p:spPr bwMode="auto">
            <a:xfrm>
              <a:off x="-1633538" y="-577850"/>
              <a:ext cx="1452563" cy="1120775"/>
            </a:xfrm>
            <a:custGeom>
              <a:avLst/>
              <a:gdLst>
                <a:gd name="T0" fmla="*/ 0 w 384"/>
                <a:gd name="T1" fmla="*/ 187 h 296"/>
                <a:gd name="T2" fmla="*/ 4 w 384"/>
                <a:gd name="T3" fmla="*/ 165 h 296"/>
                <a:gd name="T4" fmla="*/ 168 w 384"/>
                <a:gd name="T5" fmla="*/ 11 h 296"/>
                <a:gd name="T6" fmla="*/ 379 w 384"/>
                <a:gd name="T7" fmla="*/ 160 h 296"/>
                <a:gd name="T8" fmla="*/ 384 w 384"/>
                <a:gd name="T9" fmla="*/ 187 h 296"/>
                <a:gd name="T10" fmla="*/ 384 w 384"/>
                <a:gd name="T11" fmla="*/ 216 h 296"/>
                <a:gd name="T12" fmla="*/ 378 w 384"/>
                <a:gd name="T13" fmla="*/ 245 h 296"/>
                <a:gd name="T14" fmla="*/ 362 w 384"/>
                <a:gd name="T15" fmla="*/ 289 h 296"/>
                <a:gd name="T16" fmla="*/ 354 w 384"/>
                <a:gd name="T17" fmla="*/ 293 h 296"/>
                <a:gd name="T18" fmla="*/ 342 w 384"/>
                <a:gd name="T19" fmla="*/ 293 h 296"/>
                <a:gd name="T20" fmla="*/ 298 w 384"/>
                <a:gd name="T21" fmla="*/ 278 h 296"/>
                <a:gd name="T22" fmla="*/ 309 w 384"/>
                <a:gd name="T23" fmla="*/ 259 h 296"/>
                <a:gd name="T24" fmla="*/ 326 w 384"/>
                <a:gd name="T25" fmla="*/ 269 h 296"/>
                <a:gd name="T26" fmla="*/ 343 w 384"/>
                <a:gd name="T27" fmla="*/ 279 h 296"/>
                <a:gd name="T28" fmla="*/ 361 w 384"/>
                <a:gd name="T29" fmla="*/ 186 h 296"/>
                <a:gd name="T30" fmla="*/ 330 w 384"/>
                <a:gd name="T31" fmla="*/ 192 h 296"/>
                <a:gd name="T32" fmla="*/ 319 w 384"/>
                <a:gd name="T33" fmla="*/ 185 h 296"/>
                <a:gd name="T34" fmla="*/ 330 w 384"/>
                <a:gd name="T35" fmla="*/ 169 h 296"/>
                <a:gd name="T36" fmla="*/ 353 w 384"/>
                <a:gd name="T37" fmla="*/ 165 h 296"/>
                <a:gd name="T38" fmla="*/ 357 w 384"/>
                <a:gd name="T39" fmla="*/ 160 h 296"/>
                <a:gd name="T40" fmla="*/ 312 w 384"/>
                <a:gd name="T41" fmla="*/ 82 h 296"/>
                <a:gd name="T42" fmla="*/ 310 w 384"/>
                <a:gd name="T43" fmla="*/ 81 h 296"/>
                <a:gd name="T44" fmla="*/ 283 w 384"/>
                <a:gd name="T45" fmla="*/ 113 h 296"/>
                <a:gd name="T46" fmla="*/ 266 w 384"/>
                <a:gd name="T47" fmla="*/ 98 h 296"/>
                <a:gd name="T48" fmla="*/ 294 w 384"/>
                <a:gd name="T49" fmla="*/ 65 h 296"/>
                <a:gd name="T50" fmla="*/ 203 w 384"/>
                <a:gd name="T51" fmla="*/ 32 h 296"/>
                <a:gd name="T52" fmla="*/ 203 w 384"/>
                <a:gd name="T53" fmla="*/ 64 h 296"/>
                <a:gd name="T54" fmla="*/ 192 w 384"/>
                <a:gd name="T55" fmla="*/ 76 h 296"/>
                <a:gd name="T56" fmla="*/ 181 w 384"/>
                <a:gd name="T57" fmla="*/ 65 h 296"/>
                <a:gd name="T58" fmla="*/ 181 w 384"/>
                <a:gd name="T59" fmla="*/ 33 h 296"/>
                <a:gd name="T60" fmla="*/ 90 w 384"/>
                <a:gd name="T61" fmla="*/ 66 h 296"/>
                <a:gd name="T62" fmla="*/ 117 w 384"/>
                <a:gd name="T63" fmla="*/ 98 h 296"/>
                <a:gd name="T64" fmla="*/ 100 w 384"/>
                <a:gd name="T65" fmla="*/ 113 h 296"/>
                <a:gd name="T66" fmla="*/ 73 w 384"/>
                <a:gd name="T67" fmla="*/ 80 h 296"/>
                <a:gd name="T68" fmla="*/ 45 w 384"/>
                <a:gd name="T69" fmla="*/ 117 h 296"/>
                <a:gd name="T70" fmla="*/ 28 w 384"/>
                <a:gd name="T71" fmla="*/ 157 h 296"/>
                <a:gd name="T72" fmla="*/ 33 w 384"/>
                <a:gd name="T73" fmla="*/ 165 h 296"/>
                <a:gd name="T74" fmla="*/ 62 w 384"/>
                <a:gd name="T75" fmla="*/ 170 h 296"/>
                <a:gd name="T76" fmla="*/ 66 w 384"/>
                <a:gd name="T77" fmla="*/ 176 h 296"/>
                <a:gd name="T78" fmla="*/ 64 w 384"/>
                <a:gd name="T79" fmla="*/ 187 h 296"/>
                <a:gd name="T80" fmla="*/ 56 w 384"/>
                <a:gd name="T81" fmla="*/ 192 h 296"/>
                <a:gd name="T82" fmla="*/ 24 w 384"/>
                <a:gd name="T83" fmla="*/ 186 h 296"/>
                <a:gd name="T84" fmla="*/ 42 w 384"/>
                <a:gd name="T85" fmla="*/ 278 h 296"/>
                <a:gd name="T86" fmla="*/ 74 w 384"/>
                <a:gd name="T87" fmla="*/ 259 h 296"/>
                <a:gd name="T88" fmla="*/ 86 w 384"/>
                <a:gd name="T89" fmla="*/ 279 h 296"/>
                <a:gd name="T90" fmla="*/ 47 w 384"/>
                <a:gd name="T91" fmla="*/ 294 h 296"/>
                <a:gd name="T92" fmla="*/ 35 w 384"/>
                <a:gd name="T93" fmla="*/ 294 h 296"/>
                <a:gd name="T94" fmla="*/ 19 w 384"/>
                <a:gd name="T95" fmla="*/ 284 h 296"/>
                <a:gd name="T96" fmla="*/ 2 w 384"/>
                <a:gd name="T97" fmla="*/ 222 h 296"/>
                <a:gd name="T98" fmla="*/ 0 w 384"/>
                <a:gd name="T99" fmla="*/ 216 h 296"/>
                <a:gd name="T100" fmla="*/ 0 w 384"/>
                <a:gd name="T101" fmla="*/ 18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296">
                  <a:moveTo>
                    <a:pt x="0" y="187"/>
                  </a:moveTo>
                  <a:cubicBezTo>
                    <a:pt x="1" y="180"/>
                    <a:pt x="3" y="172"/>
                    <a:pt x="4" y="165"/>
                  </a:cubicBezTo>
                  <a:cubicBezTo>
                    <a:pt x="19" y="84"/>
                    <a:pt x="87" y="21"/>
                    <a:pt x="168" y="11"/>
                  </a:cubicBezTo>
                  <a:cubicBezTo>
                    <a:pt x="268" y="0"/>
                    <a:pt x="356" y="62"/>
                    <a:pt x="379" y="160"/>
                  </a:cubicBezTo>
                  <a:cubicBezTo>
                    <a:pt x="381" y="169"/>
                    <a:pt x="382" y="178"/>
                    <a:pt x="384" y="187"/>
                  </a:cubicBezTo>
                  <a:cubicBezTo>
                    <a:pt x="384" y="197"/>
                    <a:pt x="384" y="206"/>
                    <a:pt x="384" y="216"/>
                  </a:cubicBezTo>
                  <a:cubicBezTo>
                    <a:pt x="382" y="225"/>
                    <a:pt x="381" y="235"/>
                    <a:pt x="378" y="245"/>
                  </a:cubicBezTo>
                  <a:cubicBezTo>
                    <a:pt x="373" y="260"/>
                    <a:pt x="367" y="274"/>
                    <a:pt x="362" y="289"/>
                  </a:cubicBezTo>
                  <a:cubicBezTo>
                    <a:pt x="360" y="293"/>
                    <a:pt x="358" y="294"/>
                    <a:pt x="354" y="293"/>
                  </a:cubicBezTo>
                  <a:cubicBezTo>
                    <a:pt x="350" y="293"/>
                    <a:pt x="346" y="293"/>
                    <a:pt x="342" y="293"/>
                  </a:cubicBezTo>
                  <a:cubicBezTo>
                    <a:pt x="322" y="293"/>
                    <a:pt x="316" y="291"/>
                    <a:pt x="298" y="278"/>
                  </a:cubicBezTo>
                  <a:cubicBezTo>
                    <a:pt x="302" y="272"/>
                    <a:pt x="305" y="266"/>
                    <a:pt x="309" y="259"/>
                  </a:cubicBezTo>
                  <a:cubicBezTo>
                    <a:pt x="315" y="263"/>
                    <a:pt x="321" y="266"/>
                    <a:pt x="326" y="269"/>
                  </a:cubicBezTo>
                  <a:cubicBezTo>
                    <a:pt x="332" y="272"/>
                    <a:pt x="337" y="275"/>
                    <a:pt x="343" y="279"/>
                  </a:cubicBezTo>
                  <a:cubicBezTo>
                    <a:pt x="358" y="249"/>
                    <a:pt x="364" y="219"/>
                    <a:pt x="361" y="186"/>
                  </a:cubicBezTo>
                  <a:cubicBezTo>
                    <a:pt x="350" y="188"/>
                    <a:pt x="340" y="190"/>
                    <a:pt x="330" y="192"/>
                  </a:cubicBezTo>
                  <a:cubicBezTo>
                    <a:pt x="321" y="193"/>
                    <a:pt x="321" y="193"/>
                    <a:pt x="319" y="185"/>
                  </a:cubicBezTo>
                  <a:cubicBezTo>
                    <a:pt x="317" y="168"/>
                    <a:pt x="314" y="172"/>
                    <a:pt x="330" y="169"/>
                  </a:cubicBezTo>
                  <a:cubicBezTo>
                    <a:pt x="338" y="167"/>
                    <a:pt x="345" y="166"/>
                    <a:pt x="353" y="165"/>
                  </a:cubicBezTo>
                  <a:cubicBezTo>
                    <a:pt x="356" y="164"/>
                    <a:pt x="357" y="163"/>
                    <a:pt x="357" y="160"/>
                  </a:cubicBezTo>
                  <a:cubicBezTo>
                    <a:pt x="349" y="130"/>
                    <a:pt x="334" y="104"/>
                    <a:pt x="312" y="82"/>
                  </a:cubicBezTo>
                  <a:cubicBezTo>
                    <a:pt x="312" y="81"/>
                    <a:pt x="312" y="81"/>
                    <a:pt x="310" y="81"/>
                  </a:cubicBezTo>
                  <a:cubicBezTo>
                    <a:pt x="302" y="91"/>
                    <a:pt x="293" y="102"/>
                    <a:pt x="283" y="113"/>
                  </a:cubicBezTo>
                  <a:cubicBezTo>
                    <a:pt x="278" y="108"/>
                    <a:pt x="272" y="103"/>
                    <a:pt x="266" y="98"/>
                  </a:cubicBezTo>
                  <a:cubicBezTo>
                    <a:pt x="275" y="87"/>
                    <a:pt x="284" y="77"/>
                    <a:pt x="294" y="65"/>
                  </a:cubicBezTo>
                  <a:cubicBezTo>
                    <a:pt x="267" y="45"/>
                    <a:pt x="237" y="34"/>
                    <a:pt x="203" y="32"/>
                  </a:cubicBezTo>
                  <a:cubicBezTo>
                    <a:pt x="203" y="43"/>
                    <a:pt x="203" y="54"/>
                    <a:pt x="203" y="64"/>
                  </a:cubicBezTo>
                  <a:cubicBezTo>
                    <a:pt x="203" y="77"/>
                    <a:pt x="205" y="76"/>
                    <a:pt x="192" y="76"/>
                  </a:cubicBezTo>
                  <a:cubicBezTo>
                    <a:pt x="179" y="76"/>
                    <a:pt x="181" y="77"/>
                    <a:pt x="181" y="65"/>
                  </a:cubicBezTo>
                  <a:cubicBezTo>
                    <a:pt x="181" y="54"/>
                    <a:pt x="181" y="43"/>
                    <a:pt x="181" y="33"/>
                  </a:cubicBezTo>
                  <a:cubicBezTo>
                    <a:pt x="157" y="31"/>
                    <a:pt x="111" y="47"/>
                    <a:pt x="90" y="66"/>
                  </a:cubicBezTo>
                  <a:cubicBezTo>
                    <a:pt x="99" y="76"/>
                    <a:pt x="108" y="87"/>
                    <a:pt x="117" y="98"/>
                  </a:cubicBezTo>
                  <a:cubicBezTo>
                    <a:pt x="112" y="103"/>
                    <a:pt x="106" y="108"/>
                    <a:pt x="100" y="113"/>
                  </a:cubicBezTo>
                  <a:cubicBezTo>
                    <a:pt x="91" y="102"/>
                    <a:pt x="82" y="91"/>
                    <a:pt x="73" y="80"/>
                  </a:cubicBezTo>
                  <a:cubicBezTo>
                    <a:pt x="61" y="91"/>
                    <a:pt x="52" y="103"/>
                    <a:pt x="45" y="117"/>
                  </a:cubicBezTo>
                  <a:cubicBezTo>
                    <a:pt x="38" y="130"/>
                    <a:pt x="33" y="144"/>
                    <a:pt x="28" y="157"/>
                  </a:cubicBezTo>
                  <a:cubicBezTo>
                    <a:pt x="26" y="162"/>
                    <a:pt x="27" y="164"/>
                    <a:pt x="33" y="165"/>
                  </a:cubicBezTo>
                  <a:cubicBezTo>
                    <a:pt x="42" y="166"/>
                    <a:pt x="52" y="168"/>
                    <a:pt x="62" y="170"/>
                  </a:cubicBezTo>
                  <a:cubicBezTo>
                    <a:pt x="66" y="171"/>
                    <a:pt x="67" y="172"/>
                    <a:pt x="66" y="176"/>
                  </a:cubicBezTo>
                  <a:cubicBezTo>
                    <a:pt x="65" y="180"/>
                    <a:pt x="64" y="183"/>
                    <a:pt x="64" y="187"/>
                  </a:cubicBezTo>
                  <a:cubicBezTo>
                    <a:pt x="64" y="193"/>
                    <a:pt x="61" y="193"/>
                    <a:pt x="56" y="192"/>
                  </a:cubicBezTo>
                  <a:cubicBezTo>
                    <a:pt x="46" y="190"/>
                    <a:pt x="35" y="188"/>
                    <a:pt x="24" y="186"/>
                  </a:cubicBezTo>
                  <a:cubicBezTo>
                    <a:pt x="17" y="205"/>
                    <a:pt x="28" y="260"/>
                    <a:pt x="42" y="278"/>
                  </a:cubicBezTo>
                  <a:cubicBezTo>
                    <a:pt x="52" y="272"/>
                    <a:pt x="63" y="266"/>
                    <a:pt x="74" y="259"/>
                  </a:cubicBezTo>
                  <a:cubicBezTo>
                    <a:pt x="78" y="266"/>
                    <a:pt x="82" y="272"/>
                    <a:pt x="86" y="279"/>
                  </a:cubicBezTo>
                  <a:cubicBezTo>
                    <a:pt x="73" y="285"/>
                    <a:pt x="63" y="296"/>
                    <a:pt x="47" y="294"/>
                  </a:cubicBezTo>
                  <a:cubicBezTo>
                    <a:pt x="43" y="293"/>
                    <a:pt x="39" y="293"/>
                    <a:pt x="35" y="294"/>
                  </a:cubicBezTo>
                  <a:cubicBezTo>
                    <a:pt x="27" y="295"/>
                    <a:pt x="23" y="292"/>
                    <a:pt x="19" y="284"/>
                  </a:cubicBezTo>
                  <a:cubicBezTo>
                    <a:pt x="10" y="264"/>
                    <a:pt x="4" y="243"/>
                    <a:pt x="2" y="222"/>
                  </a:cubicBezTo>
                  <a:cubicBezTo>
                    <a:pt x="2" y="220"/>
                    <a:pt x="1" y="218"/>
                    <a:pt x="0" y="216"/>
                  </a:cubicBezTo>
                  <a:cubicBezTo>
                    <a:pt x="0" y="206"/>
                    <a:pt x="0" y="197"/>
                    <a:pt x="0" y="187"/>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39" name="Freeform 42">
              <a:extLst>
                <a:ext uri="{FF2B5EF4-FFF2-40B4-BE49-F238E27FC236}">
                  <a16:creationId xmlns:a16="http://schemas.microsoft.com/office/drawing/2014/main" id="{4F48CF3E-B6D0-A94F-E1B0-F309D5101497}"/>
                </a:ext>
              </a:extLst>
            </p:cNvPr>
            <p:cNvSpPr>
              <a:spLocks/>
            </p:cNvSpPr>
            <p:nvPr/>
          </p:nvSpPr>
          <p:spPr bwMode="auto">
            <a:xfrm>
              <a:off x="-1201738" y="400050"/>
              <a:ext cx="590550" cy="136525"/>
            </a:xfrm>
            <a:custGeom>
              <a:avLst/>
              <a:gdLst>
                <a:gd name="T0" fmla="*/ 77 w 156"/>
                <a:gd name="T1" fmla="*/ 35 h 36"/>
                <a:gd name="T2" fmla="*/ 7 w 156"/>
                <a:gd name="T3" fmla="*/ 36 h 36"/>
                <a:gd name="T4" fmla="*/ 0 w 156"/>
                <a:gd name="T5" fmla="*/ 29 h 36"/>
                <a:gd name="T6" fmla="*/ 0 w 156"/>
                <a:gd name="T7" fmla="*/ 9 h 36"/>
                <a:gd name="T8" fmla="*/ 9 w 156"/>
                <a:gd name="T9" fmla="*/ 0 h 36"/>
                <a:gd name="T10" fmla="*/ 139 w 156"/>
                <a:gd name="T11" fmla="*/ 0 h 36"/>
                <a:gd name="T12" fmla="*/ 156 w 156"/>
                <a:gd name="T13" fmla="*/ 16 h 36"/>
                <a:gd name="T14" fmla="*/ 156 w 156"/>
                <a:gd name="T15" fmla="*/ 28 h 36"/>
                <a:gd name="T16" fmla="*/ 148 w 156"/>
                <a:gd name="T17" fmla="*/ 36 h 36"/>
                <a:gd name="T18" fmla="*/ 77 w 156"/>
                <a:gd name="T1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36">
                  <a:moveTo>
                    <a:pt x="77" y="35"/>
                  </a:moveTo>
                  <a:cubicBezTo>
                    <a:pt x="54" y="35"/>
                    <a:pt x="30" y="35"/>
                    <a:pt x="7" y="36"/>
                  </a:cubicBezTo>
                  <a:cubicBezTo>
                    <a:pt x="2" y="36"/>
                    <a:pt x="0" y="34"/>
                    <a:pt x="0" y="29"/>
                  </a:cubicBezTo>
                  <a:cubicBezTo>
                    <a:pt x="1" y="22"/>
                    <a:pt x="0" y="15"/>
                    <a:pt x="0" y="9"/>
                  </a:cubicBezTo>
                  <a:cubicBezTo>
                    <a:pt x="0" y="0"/>
                    <a:pt x="0" y="0"/>
                    <a:pt x="9" y="0"/>
                  </a:cubicBezTo>
                  <a:cubicBezTo>
                    <a:pt x="53" y="0"/>
                    <a:pt x="96" y="0"/>
                    <a:pt x="139" y="0"/>
                  </a:cubicBezTo>
                  <a:cubicBezTo>
                    <a:pt x="156" y="0"/>
                    <a:pt x="156" y="0"/>
                    <a:pt x="156" y="16"/>
                  </a:cubicBezTo>
                  <a:cubicBezTo>
                    <a:pt x="156" y="20"/>
                    <a:pt x="155" y="24"/>
                    <a:pt x="156" y="28"/>
                  </a:cubicBezTo>
                  <a:cubicBezTo>
                    <a:pt x="156" y="34"/>
                    <a:pt x="154" y="36"/>
                    <a:pt x="148" y="36"/>
                  </a:cubicBezTo>
                  <a:cubicBezTo>
                    <a:pt x="124" y="35"/>
                    <a:pt x="101" y="35"/>
                    <a:pt x="77" y="35"/>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40" name="Freeform 43">
              <a:extLst>
                <a:ext uri="{FF2B5EF4-FFF2-40B4-BE49-F238E27FC236}">
                  <a16:creationId xmlns:a16="http://schemas.microsoft.com/office/drawing/2014/main" id="{BD98034D-C261-68D4-4B08-7E4C5E9218C0}"/>
                </a:ext>
              </a:extLst>
            </p:cNvPr>
            <p:cNvSpPr>
              <a:spLocks/>
            </p:cNvSpPr>
            <p:nvPr/>
          </p:nvSpPr>
          <p:spPr bwMode="auto">
            <a:xfrm>
              <a:off x="-1130300" y="-77788"/>
              <a:ext cx="306388" cy="300038"/>
            </a:xfrm>
            <a:custGeom>
              <a:avLst/>
              <a:gdLst>
                <a:gd name="T0" fmla="*/ 1 w 81"/>
                <a:gd name="T1" fmla="*/ 0 h 79"/>
                <a:gd name="T2" fmla="*/ 54 w 81"/>
                <a:gd name="T3" fmla="*/ 39 h 79"/>
                <a:gd name="T4" fmla="*/ 71 w 81"/>
                <a:gd name="T5" fmla="*/ 49 h 79"/>
                <a:gd name="T6" fmla="*/ 80 w 81"/>
                <a:gd name="T7" fmla="*/ 65 h 79"/>
                <a:gd name="T8" fmla="*/ 69 w 81"/>
                <a:gd name="T9" fmla="*/ 78 h 79"/>
                <a:gd name="T10" fmla="*/ 53 w 81"/>
                <a:gd name="T11" fmla="*/ 71 h 79"/>
                <a:gd name="T12" fmla="*/ 26 w 81"/>
                <a:gd name="T13" fmla="*/ 33 h 79"/>
                <a:gd name="T14" fmla="*/ 2 w 81"/>
                <a:gd name="T15" fmla="*/ 3 h 79"/>
                <a:gd name="T16" fmla="*/ 0 w 81"/>
                <a:gd name="T17" fmla="*/ 1 h 79"/>
                <a:gd name="T18" fmla="*/ 1 w 81"/>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79">
                  <a:moveTo>
                    <a:pt x="1" y="0"/>
                  </a:moveTo>
                  <a:cubicBezTo>
                    <a:pt x="18" y="13"/>
                    <a:pt x="36" y="26"/>
                    <a:pt x="54" y="39"/>
                  </a:cubicBezTo>
                  <a:cubicBezTo>
                    <a:pt x="59" y="43"/>
                    <a:pt x="65" y="46"/>
                    <a:pt x="71" y="49"/>
                  </a:cubicBezTo>
                  <a:cubicBezTo>
                    <a:pt x="78" y="52"/>
                    <a:pt x="81" y="57"/>
                    <a:pt x="80" y="65"/>
                  </a:cubicBezTo>
                  <a:cubicBezTo>
                    <a:pt x="80" y="71"/>
                    <a:pt x="75" y="76"/>
                    <a:pt x="69" y="78"/>
                  </a:cubicBezTo>
                  <a:cubicBezTo>
                    <a:pt x="63" y="79"/>
                    <a:pt x="55" y="77"/>
                    <a:pt x="53" y="71"/>
                  </a:cubicBezTo>
                  <a:cubicBezTo>
                    <a:pt x="47" y="56"/>
                    <a:pt x="35" y="46"/>
                    <a:pt x="26" y="33"/>
                  </a:cubicBezTo>
                  <a:cubicBezTo>
                    <a:pt x="18" y="23"/>
                    <a:pt x="10" y="13"/>
                    <a:pt x="2" y="3"/>
                  </a:cubicBezTo>
                  <a:cubicBezTo>
                    <a:pt x="1" y="2"/>
                    <a:pt x="1" y="2"/>
                    <a:pt x="0" y="1"/>
                  </a:cubicBezTo>
                  <a:cubicBezTo>
                    <a:pt x="0" y="0"/>
                    <a:pt x="0" y="0"/>
                    <a:pt x="1" y="0"/>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grpSp>
      <p:grpSp>
        <p:nvGrpSpPr>
          <p:cNvPr id="151" name="Gruppieren 150">
            <a:extLst>
              <a:ext uri="{FF2B5EF4-FFF2-40B4-BE49-F238E27FC236}">
                <a16:creationId xmlns:a16="http://schemas.microsoft.com/office/drawing/2014/main" id="{D712B06C-62B8-404F-648C-F92C547AE284}"/>
              </a:ext>
            </a:extLst>
          </p:cNvPr>
          <p:cNvGrpSpPr>
            <a:grpSpLocks noChangeAspect="1"/>
          </p:cNvGrpSpPr>
          <p:nvPr/>
        </p:nvGrpSpPr>
        <p:grpSpPr>
          <a:xfrm>
            <a:off x="920839" y="3944041"/>
            <a:ext cx="896641" cy="788601"/>
            <a:chOff x="2889265" y="3418454"/>
            <a:chExt cx="903417" cy="864000"/>
          </a:xfrm>
        </p:grpSpPr>
        <p:grpSp>
          <p:nvGrpSpPr>
            <p:cNvPr id="152" name="Group 279">
              <a:extLst>
                <a:ext uri="{FF2B5EF4-FFF2-40B4-BE49-F238E27FC236}">
                  <a16:creationId xmlns:a16="http://schemas.microsoft.com/office/drawing/2014/main" id="{D3414534-B8D5-23CE-B716-323C4BFE6ED7}"/>
                </a:ext>
              </a:extLst>
            </p:cNvPr>
            <p:cNvGrpSpPr>
              <a:grpSpLocks noChangeAspect="1"/>
            </p:cNvGrpSpPr>
            <p:nvPr/>
          </p:nvGrpSpPr>
          <p:grpSpPr>
            <a:xfrm>
              <a:off x="2895906" y="3418454"/>
              <a:ext cx="896776" cy="864000"/>
              <a:chOff x="4483297" y="4956969"/>
              <a:chExt cx="477837" cy="460375"/>
            </a:xfrm>
            <a:solidFill>
              <a:srgbClr val="E3C7D8">
                <a:alpha val="45000"/>
              </a:srgbClr>
            </a:solidFill>
          </p:grpSpPr>
          <p:sp>
            <p:nvSpPr>
              <p:cNvPr id="156" name="Freeform 126">
                <a:extLst>
                  <a:ext uri="{FF2B5EF4-FFF2-40B4-BE49-F238E27FC236}">
                    <a16:creationId xmlns:a16="http://schemas.microsoft.com/office/drawing/2014/main" id="{91F02773-B51C-C664-2BC4-26031C5FB73E}"/>
                  </a:ext>
                </a:extLst>
              </p:cNvPr>
              <p:cNvSpPr>
                <a:spLocks noEditPoints="1"/>
              </p:cNvSpPr>
              <p:nvPr/>
            </p:nvSpPr>
            <p:spPr bwMode="auto">
              <a:xfrm>
                <a:off x="4483297" y="4956969"/>
                <a:ext cx="225425" cy="460375"/>
              </a:xfrm>
              <a:custGeom>
                <a:avLst/>
                <a:gdLst>
                  <a:gd name="T0" fmla="*/ 113 w 114"/>
                  <a:gd name="T1" fmla="*/ 5 h 233"/>
                  <a:gd name="T2" fmla="*/ 103 w 114"/>
                  <a:gd name="T3" fmla="*/ 7 h 233"/>
                  <a:gd name="T4" fmla="*/ 103 w 114"/>
                  <a:gd name="T5" fmla="*/ 136 h 233"/>
                  <a:gd name="T6" fmla="*/ 81 w 114"/>
                  <a:gd name="T7" fmla="*/ 98 h 233"/>
                  <a:gd name="T8" fmla="*/ 90 w 114"/>
                  <a:gd name="T9" fmla="*/ 87 h 233"/>
                  <a:gd name="T10" fmla="*/ 82 w 114"/>
                  <a:gd name="T11" fmla="*/ 38 h 233"/>
                  <a:gd name="T12" fmla="*/ 71 w 114"/>
                  <a:gd name="T13" fmla="*/ 35 h 233"/>
                  <a:gd name="T14" fmla="*/ 52 w 114"/>
                  <a:gd name="T15" fmla="*/ 37 h 233"/>
                  <a:gd name="T16" fmla="*/ 3 w 114"/>
                  <a:gd name="T17" fmla="*/ 99 h 233"/>
                  <a:gd name="T18" fmla="*/ 1 w 114"/>
                  <a:gd name="T19" fmla="*/ 116 h 233"/>
                  <a:gd name="T20" fmla="*/ 0 w 114"/>
                  <a:gd name="T21" fmla="*/ 132 h 233"/>
                  <a:gd name="T22" fmla="*/ 5 w 114"/>
                  <a:gd name="T23" fmla="*/ 159 h 233"/>
                  <a:gd name="T24" fmla="*/ 9 w 114"/>
                  <a:gd name="T25" fmla="*/ 169 h 233"/>
                  <a:gd name="T26" fmla="*/ 15 w 114"/>
                  <a:gd name="T27" fmla="*/ 179 h 233"/>
                  <a:gd name="T28" fmla="*/ 22 w 114"/>
                  <a:gd name="T29" fmla="*/ 188 h 233"/>
                  <a:gd name="T30" fmla="*/ 81 w 114"/>
                  <a:gd name="T31" fmla="*/ 182 h 233"/>
                  <a:gd name="T32" fmla="*/ 78 w 114"/>
                  <a:gd name="T33" fmla="*/ 143 h 233"/>
                  <a:gd name="T34" fmla="*/ 78 w 114"/>
                  <a:gd name="T35" fmla="*/ 129 h 233"/>
                  <a:gd name="T36" fmla="*/ 83 w 114"/>
                  <a:gd name="T37" fmla="*/ 130 h 233"/>
                  <a:gd name="T38" fmla="*/ 103 w 114"/>
                  <a:gd name="T39" fmla="*/ 174 h 233"/>
                  <a:gd name="T40" fmla="*/ 104 w 114"/>
                  <a:gd name="T41" fmla="*/ 232 h 233"/>
                  <a:gd name="T42" fmla="*/ 113 w 114"/>
                  <a:gd name="T43" fmla="*/ 228 h 233"/>
                  <a:gd name="T44" fmla="*/ 70 w 114"/>
                  <a:gd name="T45" fmla="*/ 82 h 233"/>
                  <a:gd name="T46" fmla="*/ 70 w 114"/>
                  <a:gd name="T47" fmla="*/ 82 h 233"/>
                  <a:gd name="T48" fmla="*/ 65 w 114"/>
                  <a:gd name="T49" fmla="*/ 78 h 233"/>
                  <a:gd name="T50" fmla="*/ 57 w 114"/>
                  <a:gd name="T51" fmla="*/ 99 h 233"/>
                  <a:gd name="T52" fmla="*/ 60 w 114"/>
                  <a:gd name="T53" fmla="*/ 98 h 233"/>
                  <a:gd name="T54" fmla="*/ 57 w 114"/>
                  <a:gd name="T55" fmla="*/ 99 h 233"/>
                  <a:gd name="T56" fmla="*/ 57 w 114"/>
                  <a:gd name="T57" fmla="*/ 99 h 233"/>
                  <a:gd name="T58" fmla="*/ 51 w 114"/>
                  <a:gd name="T59" fmla="*/ 94 h 233"/>
                  <a:gd name="T60" fmla="*/ 46 w 114"/>
                  <a:gd name="T61" fmla="*/ 93 h 233"/>
                  <a:gd name="T62" fmla="*/ 41 w 114"/>
                  <a:gd name="T63" fmla="*/ 98 h 233"/>
                  <a:gd name="T64" fmla="*/ 41 w 114"/>
                  <a:gd name="T65" fmla="*/ 98 h 233"/>
                  <a:gd name="T66" fmla="*/ 44 w 114"/>
                  <a:gd name="T67" fmla="*/ 109 h 233"/>
                  <a:gd name="T68" fmla="*/ 44 w 114"/>
                  <a:gd name="T69" fmla="*/ 109 h 233"/>
                  <a:gd name="T70" fmla="*/ 41 w 114"/>
                  <a:gd name="T71" fmla="*/ 98 h 233"/>
                  <a:gd name="T72" fmla="*/ 37 w 114"/>
                  <a:gd name="T73" fmla="*/ 125 h 233"/>
                  <a:gd name="T74" fmla="*/ 40 w 114"/>
                  <a:gd name="T75" fmla="*/ 129 h 233"/>
                  <a:gd name="T76" fmla="*/ 38 w 114"/>
                  <a:gd name="T77" fmla="*/ 127 h 233"/>
                  <a:gd name="T78" fmla="*/ 49 w 114"/>
                  <a:gd name="T79" fmla="*/ 137 h 233"/>
                  <a:gd name="T80" fmla="*/ 50 w 114"/>
                  <a:gd name="T81" fmla="*/ 130 h 233"/>
                  <a:gd name="T82" fmla="*/ 49 w 114"/>
                  <a:gd name="T83" fmla="*/ 137 h 233"/>
                  <a:gd name="T84" fmla="*/ 49 w 114"/>
                  <a:gd name="T85" fmla="*/ 137 h 233"/>
                  <a:gd name="T86" fmla="*/ 52 w 114"/>
                  <a:gd name="T87" fmla="*/ 142 h 233"/>
                  <a:gd name="T88" fmla="*/ 52 w 114"/>
                  <a:gd name="T89" fmla="*/ 142 h 233"/>
                  <a:gd name="T90" fmla="*/ 60 w 114"/>
                  <a:gd name="T91" fmla="*/ 138 h 233"/>
                  <a:gd name="T92" fmla="*/ 60 w 114"/>
                  <a:gd name="T93" fmla="*/ 138 h 233"/>
                  <a:gd name="T94" fmla="*/ 60 w 114"/>
                  <a:gd name="T95" fmla="*/ 133 h 233"/>
                  <a:gd name="T96" fmla="*/ 60 w 114"/>
                  <a:gd name="T97" fmla="*/ 138 h 233"/>
                  <a:gd name="T98" fmla="*/ 60 w 114"/>
                  <a:gd name="T99" fmla="*/ 132 h 233"/>
                  <a:gd name="T100" fmla="*/ 67 w 114"/>
                  <a:gd name="T101" fmla="*/ 138 h 233"/>
                  <a:gd name="T102" fmla="*/ 67 w 114"/>
                  <a:gd name="T103" fmla="*/ 138 h 233"/>
                  <a:gd name="T104" fmla="*/ 66 w 114"/>
                  <a:gd name="T105" fmla="*/ 142 h 233"/>
                  <a:gd name="T106" fmla="*/ 66 w 114"/>
                  <a:gd name="T107" fmla="*/ 142 h 233"/>
                  <a:gd name="T108" fmla="*/ 72 w 114"/>
                  <a:gd name="T109" fmla="*/ 139 h 233"/>
                  <a:gd name="T110" fmla="*/ 72 w 114"/>
                  <a:gd name="T111" fmla="*/ 13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233">
                    <a:moveTo>
                      <a:pt x="113" y="59"/>
                    </a:moveTo>
                    <a:cubicBezTo>
                      <a:pt x="113" y="41"/>
                      <a:pt x="113" y="23"/>
                      <a:pt x="113" y="5"/>
                    </a:cubicBezTo>
                    <a:cubicBezTo>
                      <a:pt x="113" y="3"/>
                      <a:pt x="114" y="1"/>
                      <a:pt x="111" y="1"/>
                    </a:cubicBezTo>
                    <a:cubicBezTo>
                      <a:pt x="105" y="0"/>
                      <a:pt x="103" y="1"/>
                      <a:pt x="103" y="7"/>
                    </a:cubicBezTo>
                    <a:cubicBezTo>
                      <a:pt x="103" y="49"/>
                      <a:pt x="103" y="91"/>
                      <a:pt x="103" y="132"/>
                    </a:cubicBezTo>
                    <a:cubicBezTo>
                      <a:pt x="103" y="134"/>
                      <a:pt x="103" y="135"/>
                      <a:pt x="103" y="136"/>
                    </a:cubicBezTo>
                    <a:cubicBezTo>
                      <a:pt x="99" y="129"/>
                      <a:pt x="94" y="122"/>
                      <a:pt x="89" y="117"/>
                    </a:cubicBezTo>
                    <a:cubicBezTo>
                      <a:pt x="84" y="111"/>
                      <a:pt x="81" y="106"/>
                      <a:pt x="81" y="98"/>
                    </a:cubicBezTo>
                    <a:cubicBezTo>
                      <a:pt x="81" y="98"/>
                      <a:pt x="81" y="98"/>
                      <a:pt x="81" y="98"/>
                    </a:cubicBezTo>
                    <a:cubicBezTo>
                      <a:pt x="83" y="94"/>
                      <a:pt x="87" y="91"/>
                      <a:pt x="90" y="87"/>
                    </a:cubicBezTo>
                    <a:cubicBezTo>
                      <a:pt x="101" y="73"/>
                      <a:pt x="101" y="56"/>
                      <a:pt x="90" y="44"/>
                    </a:cubicBezTo>
                    <a:cubicBezTo>
                      <a:pt x="88" y="41"/>
                      <a:pt x="85" y="39"/>
                      <a:pt x="82" y="38"/>
                    </a:cubicBezTo>
                    <a:cubicBezTo>
                      <a:pt x="82" y="38"/>
                      <a:pt x="81" y="38"/>
                      <a:pt x="80" y="37"/>
                    </a:cubicBezTo>
                    <a:cubicBezTo>
                      <a:pt x="78" y="36"/>
                      <a:pt x="74" y="35"/>
                      <a:pt x="71" y="35"/>
                    </a:cubicBezTo>
                    <a:cubicBezTo>
                      <a:pt x="70" y="34"/>
                      <a:pt x="69" y="34"/>
                      <a:pt x="68" y="34"/>
                    </a:cubicBezTo>
                    <a:cubicBezTo>
                      <a:pt x="62" y="34"/>
                      <a:pt x="57" y="35"/>
                      <a:pt x="52" y="37"/>
                    </a:cubicBezTo>
                    <a:cubicBezTo>
                      <a:pt x="30" y="44"/>
                      <a:pt x="16" y="59"/>
                      <a:pt x="9" y="81"/>
                    </a:cubicBezTo>
                    <a:cubicBezTo>
                      <a:pt x="6" y="87"/>
                      <a:pt x="4" y="93"/>
                      <a:pt x="3" y="99"/>
                    </a:cubicBezTo>
                    <a:cubicBezTo>
                      <a:pt x="3" y="100"/>
                      <a:pt x="3" y="101"/>
                      <a:pt x="3" y="102"/>
                    </a:cubicBezTo>
                    <a:cubicBezTo>
                      <a:pt x="2" y="106"/>
                      <a:pt x="1" y="111"/>
                      <a:pt x="1" y="116"/>
                    </a:cubicBezTo>
                    <a:cubicBezTo>
                      <a:pt x="0" y="117"/>
                      <a:pt x="0" y="119"/>
                      <a:pt x="0" y="120"/>
                    </a:cubicBezTo>
                    <a:cubicBezTo>
                      <a:pt x="0" y="124"/>
                      <a:pt x="0" y="128"/>
                      <a:pt x="0" y="132"/>
                    </a:cubicBezTo>
                    <a:cubicBezTo>
                      <a:pt x="0" y="133"/>
                      <a:pt x="0" y="135"/>
                      <a:pt x="0" y="136"/>
                    </a:cubicBezTo>
                    <a:cubicBezTo>
                      <a:pt x="0" y="144"/>
                      <a:pt x="2" y="151"/>
                      <a:pt x="5" y="159"/>
                    </a:cubicBezTo>
                    <a:cubicBezTo>
                      <a:pt x="5" y="159"/>
                      <a:pt x="5" y="160"/>
                      <a:pt x="6" y="161"/>
                    </a:cubicBezTo>
                    <a:cubicBezTo>
                      <a:pt x="6" y="164"/>
                      <a:pt x="8" y="166"/>
                      <a:pt x="9" y="169"/>
                    </a:cubicBezTo>
                    <a:cubicBezTo>
                      <a:pt x="10" y="170"/>
                      <a:pt x="10" y="172"/>
                      <a:pt x="11" y="173"/>
                    </a:cubicBezTo>
                    <a:cubicBezTo>
                      <a:pt x="12" y="175"/>
                      <a:pt x="13" y="177"/>
                      <a:pt x="15" y="179"/>
                    </a:cubicBezTo>
                    <a:cubicBezTo>
                      <a:pt x="15" y="180"/>
                      <a:pt x="16" y="181"/>
                      <a:pt x="16" y="182"/>
                    </a:cubicBezTo>
                    <a:cubicBezTo>
                      <a:pt x="18" y="184"/>
                      <a:pt x="20" y="186"/>
                      <a:pt x="22" y="188"/>
                    </a:cubicBezTo>
                    <a:cubicBezTo>
                      <a:pt x="30" y="196"/>
                      <a:pt x="41" y="199"/>
                      <a:pt x="52" y="200"/>
                    </a:cubicBezTo>
                    <a:cubicBezTo>
                      <a:pt x="65" y="201"/>
                      <a:pt x="76" y="194"/>
                      <a:pt x="81" y="182"/>
                    </a:cubicBezTo>
                    <a:cubicBezTo>
                      <a:pt x="84" y="175"/>
                      <a:pt x="85" y="167"/>
                      <a:pt x="83" y="160"/>
                    </a:cubicBezTo>
                    <a:cubicBezTo>
                      <a:pt x="82" y="154"/>
                      <a:pt x="80" y="149"/>
                      <a:pt x="78" y="143"/>
                    </a:cubicBezTo>
                    <a:cubicBezTo>
                      <a:pt x="77" y="138"/>
                      <a:pt x="76" y="133"/>
                      <a:pt x="78" y="129"/>
                    </a:cubicBezTo>
                    <a:cubicBezTo>
                      <a:pt x="78" y="129"/>
                      <a:pt x="78" y="129"/>
                      <a:pt x="78" y="129"/>
                    </a:cubicBezTo>
                    <a:cubicBezTo>
                      <a:pt x="78" y="129"/>
                      <a:pt x="78" y="129"/>
                      <a:pt x="78" y="129"/>
                    </a:cubicBezTo>
                    <a:cubicBezTo>
                      <a:pt x="80" y="129"/>
                      <a:pt x="82" y="129"/>
                      <a:pt x="83" y="130"/>
                    </a:cubicBezTo>
                    <a:cubicBezTo>
                      <a:pt x="95" y="139"/>
                      <a:pt x="104" y="150"/>
                      <a:pt x="103" y="166"/>
                    </a:cubicBezTo>
                    <a:cubicBezTo>
                      <a:pt x="103" y="169"/>
                      <a:pt x="103" y="171"/>
                      <a:pt x="103" y="174"/>
                    </a:cubicBezTo>
                    <a:cubicBezTo>
                      <a:pt x="103" y="192"/>
                      <a:pt x="103" y="210"/>
                      <a:pt x="103" y="228"/>
                    </a:cubicBezTo>
                    <a:cubicBezTo>
                      <a:pt x="103" y="230"/>
                      <a:pt x="102" y="232"/>
                      <a:pt x="104" y="232"/>
                    </a:cubicBezTo>
                    <a:cubicBezTo>
                      <a:pt x="106" y="233"/>
                      <a:pt x="109" y="233"/>
                      <a:pt x="112" y="232"/>
                    </a:cubicBezTo>
                    <a:cubicBezTo>
                      <a:pt x="114" y="232"/>
                      <a:pt x="113" y="229"/>
                      <a:pt x="113" y="228"/>
                    </a:cubicBezTo>
                    <a:cubicBezTo>
                      <a:pt x="113" y="171"/>
                      <a:pt x="113" y="115"/>
                      <a:pt x="113" y="59"/>
                    </a:cubicBezTo>
                    <a:close/>
                    <a:moveTo>
                      <a:pt x="70" y="82"/>
                    </a:moveTo>
                    <a:cubicBezTo>
                      <a:pt x="70" y="82"/>
                      <a:pt x="69" y="82"/>
                      <a:pt x="69" y="82"/>
                    </a:cubicBezTo>
                    <a:cubicBezTo>
                      <a:pt x="69" y="82"/>
                      <a:pt x="70" y="82"/>
                      <a:pt x="70" y="82"/>
                    </a:cubicBezTo>
                    <a:close/>
                    <a:moveTo>
                      <a:pt x="66" y="79"/>
                    </a:moveTo>
                    <a:cubicBezTo>
                      <a:pt x="66" y="78"/>
                      <a:pt x="65" y="78"/>
                      <a:pt x="65" y="78"/>
                    </a:cubicBezTo>
                    <a:cubicBezTo>
                      <a:pt x="65" y="78"/>
                      <a:pt x="66" y="78"/>
                      <a:pt x="66" y="79"/>
                    </a:cubicBezTo>
                    <a:close/>
                    <a:moveTo>
                      <a:pt x="57" y="99"/>
                    </a:moveTo>
                    <a:cubicBezTo>
                      <a:pt x="58" y="100"/>
                      <a:pt x="59" y="100"/>
                      <a:pt x="59" y="100"/>
                    </a:cubicBezTo>
                    <a:cubicBezTo>
                      <a:pt x="60" y="99"/>
                      <a:pt x="60" y="99"/>
                      <a:pt x="60" y="98"/>
                    </a:cubicBezTo>
                    <a:cubicBezTo>
                      <a:pt x="60" y="99"/>
                      <a:pt x="60" y="99"/>
                      <a:pt x="59" y="100"/>
                    </a:cubicBezTo>
                    <a:cubicBezTo>
                      <a:pt x="59" y="100"/>
                      <a:pt x="58" y="100"/>
                      <a:pt x="57" y="99"/>
                    </a:cubicBezTo>
                    <a:cubicBezTo>
                      <a:pt x="56" y="99"/>
                      <a:pt x="56" y="98"/>
                      <a:pt x="55" y="98"/>
                    </a:cubicBezTo>
                    <a:cubicBezTo>
                      <a:pt x="56" y="98"/>
                      <a:pt x="56" y="99"/>
                      <a:pt x="57" y="99"/>
                    </a:cubicBezTo>
                    <a:close/>
                    <a:moveTo>
                      <a:pt x="49" y="93"/>
                    </a:moveTo>
                    <a:cubicBezTo>
                      <a:pt x="49" y="93"/>
                      <a:pt x="50" y="94"/>
                      <a:pt x="51" y="94"/>
                    </a:cubicBezTo>
                    <a:cubicBezTo>
                      <a:pt x="50" y="94"/>
                      <a:pt x="49" y="93"/>
                      <a:pt x="49" y="93"/>
                    </a:cubicBezTo>
                    <a:cubicBezTo>
                      <a:pt x="48" y="93"/>
                      <a:pt x="47" y="93"/>
                      <a:pt x="46" y="93"/>
                    </a:cubicBezTo>
                    <a:cubicBezTo>
                      <a:pt x="47" y="93"/>
                      <a:pt x="48" y="93"/>
                      <a:pt x="49" y="93"/>
                    </a:cubicBezTo>
                    <a:close/>
                    <a:moveTo>
                      <a:pt x="41" y="98"/>
                    </a:moveTo>
                    <a:cubicBezTo>
                      <a:pt x="42" y="98"/>
                      <a:pt x="42" y="97"/>
                      <a:pt x="42" y="97"/>
                    </a:cubicBezTo>
                    <a:cubicBezTo>
                      <a:pt x="42" y="97"/>
                      <a:pt x="42" y="98"/>
                      <a:pt x="41" y="98"/>
                    </a:cubicBezTo>
                    <a:cubicBezTo>
                      <a:pt x="41" y="101"/>
                      <a:pt x="41" y="104"/>
                      <a:pt x="42" y="107"/>
                    </a:cubicBezTo>
                    <a:cubicBezTo>
                      <a:pt x="43" y="108"/>
                      <a:pt x="43" y="109"/>
                      <a:pt x="44" y="109"/>
                    </a:cubicBezTo>
                    <a:cubicBezTo>
                      <a:pt x="46" y="111"/>
                      <a:pt x="47" y="113"/>
                      <a:pt x="46" y="114"/>
                    </a:cubicBezTo>
                    <a:cubicBezTo>
                      <a:pt x="47" y="113"/>
                      <a:pt x="46" y="111"/>
                      <a:pt x="44" y="109"/>
                    </a:cubicBezTo>
                    <a:cubicBezTo>
                      <a:pt x="43" y="109"/>
                      <a:pt x="43" y="108"/>
                      <a:pt x="42" y="107"/>
                    </a:cubicBezTo>
                    <a:cubicBezTo>
                      <a:pt x="41" y="104"/>
                      <a:pt x="41" y="101"/>
                      <a:pt x="41" y="98"/>
                    </a:cubicBezTo>
                    <a:close/>
                    <a:moveTo>
                      <a:pt x="38" y="127"/>
                    </a:moveTo>
                    <a:cubicBezTo>
                      <a:pt x="37" y="126"/>
                      <a:pt x="37" y="126"/>
                      <a:pt x="37" y="125"/>
                    </a:cubicBezTo>
                    <a:cubicBezTo>
                      <a:pt x="37" y="126"/>
                      <a:pt x="37" y="126"/>
                      <a:pt x="38" y="127"/>
                    </a:cubicBezTo>
                    <a:cubicBezTo>
                      <a:pt x="39" y="128"/>
                      <a:pt x="39" y="128"/>
                      <a:pt x="40" y="129"/>
                    </a:cubicBezTo>
                    <a:cubicBezTo>
                      <a:pt x="40" y="129"/>
                      <a:pt x="40" y="129"/>
                      <a:pt x="40" y="129"/>
                    </a:cubicBezTo>
                    <a:cubicBezTo>
                      <a:pt x="39" y="128"/>
                      <a:pt x="39" y="128"/>
                      <a:pt x="38" y="127"/>
                    </a:cubicBezTo>
                    <a:close/>
                    <a:moveTo>
                      <a:pt x="48" y="137"/>
                    </a:moveTo>
                    <a:cubicBezTo>
                      <a:pt x="48" y="137"/>
                      <a:pt x="48" y="137"/>
                      <a:pt x="49" y="137"/>
                    </a:cubicBezTo>
                    <a:cubicBezTo>
                      <a:pt x="49" y="136"/>
                      <a:pt x="49" y="135"/>
                      <a:pt x="50" y="133"/>
                    </a:cubicBezTo>
                    <a:cubicBezTo>
                      <a:pt x="51" y="132"/>
                      <a:pt x="51" y="131"/>
                      <a:pt x="50" y="130"/>
                    </a:cubicBezTo>
                    <a:cubicBezTo>
                      <a:pt x="51" y="131"/>
                      <a:pt x="51" y="132"/>
                      <a:pt x="50" y="133"/>
                    </a:cubicBezTo>
                    <a:cubicBezTo>
                      <a:pt x="49" y="135"/>
                      <a:pt x="49" y="136"/>
                      <a:pt x="49" y="137"/>
                    </a:cubicBezTo>
                    <a:cubicBezTo>
                      <a:pt x="49" y="137"/>
                      <a:pt x="49" y="137"/>
                      <a:pt x="49" y="137"/>
                    </a:cubicBezTo>
                    <a:cubicBezTo>
                      <a:pt x="49" y="137"/>
                      <a:pt x="49" y="137"/>
                      <a:pt x="49" y="137"/>
                    </a:cubicBezTo>
                    <a:cubicBezTo>
                      <a:pt x="48" y="137"/>
                      <a:pt x="48" y="137"/>
                      <a:pt x="48" y="137"/>
                    </a:cubicBezTo>
                    <a:close/>
                    <a:moveTo>
                      <a:pt x="52" y="142"/>
                    </a:moveTo>
                    <a:cubicBezTo>
                      <a:pt x="54" y="143"/>
                      <a:pt x="57" y="142"/>
                      <a:pt x="58" y="140"/>
                    </a:cubicBezTo>
                    <a:cubicBezTo>
                      <a:pt x="57" y="142"/>
                      <a:pt x="54" y="143"/>
                      <a:pt x="52" y="142"/>
                    </a:cubicBezTo>
                    <a:close/>
                    <a:moveTo>
                      <a:pt x="60" y="139"/>
                    </a:moveTo>
                    <a:cubicBezTo>
                      <a:pt x="60" y="138"/>
                      <a:pt x="60" y="138"/>
                      <a:pt x="60" y="138"/>
                    </a:cubicBezTo>
                    <a:cubicBezTo>
                      <a:pt x="60" y="138"/>
                      <a:pt x="60" y="138"/>
                      <a:pt x="60" y="138"/>
                    </a:cubicBezTo>
                    <a:cubicBezTo>
                      <a:pt x="60" y="138"/>
                      <a:pt x="60" y="138"/>
                      <a:pt x="60" y="138"/>
                    </a:cubicBezTo>
                    <a:cubicBezTo>
                      <a:pt x="60" y="138"/>
                      <a:pt x="60" y="138"/>
                      <a:pt x="60" y="139"/>
                    </a:cubicBezTo>
                    <a:close/>
                    <a:moveTo>
                      <a:pt x="60" y="133"/>
                    </a:moveTo>
                    <a:cubicBezTo>
                      <a:pt x="60" y="135"/>
                      <a:pt x="60" y="137"/>
                      <a:pt x="60" y="138"/>
                    </a:cubicBezTo>
                    <a:cubicBezTo>
                      <a:pt x="60" y="138"/>
                      <a:pt x="60" y="138"/>
                      <a:pt x="60" y="138"/>
                    </a:cubicBezTo>
                    <a:cubicBezTo>
                      <a:pt x="60" y="137"/>
                      <a:pt x="60" y="135"/>
                      <a:pt x="60" y="133"/>
                    </a:cubicBezTo>
                    <a:cubicBezTo>
                      <a:pt x="60" y="133"/>
                      <a:pt x="60" y="132"/>
                      <a:pt x="60" y="132"/>
                    </a:cubicBezTo>
                    <a:cubicBezTo>
                      <a:pt x="60" y="132"/>
                      <a:pt x="60" y="133"/>
                      <a:pt x="60" y="133"/>
                    </a:cubicBezTo>
                    <a:close/>
                    <a:moveTo>
                      <a:pt x="67" y="138"/>
                    </a:moveTo>
                    <a:cubicBezTo>
                      <a:pt x="67" y="136"/>
                      <a:pt x="67" y="134"/>
                      <a:pt x="66" y="132"/>
                    </a:cubicBezTo>
                    <a:cubicBezTo>
                      <a:pt x="67" y="134"/>
                      <a:pt x="67" y="136"/>
                      <a:pt x="67" y="138"/>
                    </a:cubicBezTo>
                    <a:close/>
                    <a:moveTo>
                      <a:pt x="66" y="140"/>
                    </a:moveTo>
                    <a:cubicBezTo>
                      <a:pt x="66" y="141"/>
                      <a:pt x="66" y="142"/>
                      <a:pt x="66" y="142"/>
                    </a:cubicBezTo>
                    <a:cubicBezTo>
                      <a:pt x="66" y="143"/>
                      <a:pt x="66" y="143"/>
                      <a:pt x="66" y="143"/>
                    </a:cubicBezTo>
                    <a:cubicBezTo>
                      <a:pt x="66" y="143"/>
                      <a:pt x="66" y="143"/>
                      <a:pt x="66" y="142"/>
                    </a:cubicBezTo>
                    <a:cubicBezTo>
                      <a:pt x="66" y="142"/>
                      <a:pt x="66" y="141"/>
                      <a:pt x="66" y="140"/>
                    </a:cubicBezTo>
                    <a:close/>
                    <a:moveTo>
                      <a:pt x="72" y="139"/>
                    </a:moveTo>
                    <a:cubicBezTo>
                      <a:pt x="72" y="137"/>
                      <a:pt x="72" y="136"/>
                      <a:pt x="73" y="134"/>
                    </a:cubicBezTo>
                    <a:cubicBezTo>
                      <a:pt x="72" y="136"/>
                      <a:pt x="72" y="137"/>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57" name="Freeform 127">
                <a:extLst>
                  <a:ext uri="{FF2B5EF4-FFF2-40B4-BE49-F238E27FC236}">
                    <a16:creationId xmlns:a16="http://schemas.microsoft.com/office/drawing/2014/main" id="{DB36BD2F-657E-FDD8-76FB-50EBCEB04AA0}"/>
                  </a:ext>
                </a:extLst>
              </p:cNvPr>
              <p:cNvSpPr>
                <a:spLocks noEditPoints="1"/>
              </p:cNvSpPr>
              <p:nvPr/>
            </p:nvSpPr>
            <p:spPr bwMode="auto">
              <a:xfrm>
                <a:off x="4732534" y="4956969"/>
                <a:ext cx="228600" cy="460375"/>
              </a:xfrm>
              <a:custGeom>
                <a:avLst/>
                <a:gdLst>
                  <a:gd name="T0" fmla="*/ 113 w 115"/>
                  <a:gd name="T1" fmla="*/ 115 h 233"/>
                  <a:gd name="T2" fmla="*/ 111 w 115"/>
                  <a:gd name="T3" fmla="*/ 99 h 233"/>
                  <a:gd name="T4" fmla="*/ 104 w 115"/>
                  <a:gd name="T5" fmla="*/ 77 h 233"/>
                  <a:gd name="T6" fmla="*/ 103 w 115"/>
                  <a:gd name="T7" fmla="*/ 75 h 233"/>
                  <a:gd name="T8" fmla="*/ 93 w 115"/>
                  <a:gd name="T9" fmla="*/ 58 h 233"/>
                  <a:gd name="T10" fmla="*/ 82 w 115"/>
                  <a:gd name="T11" fmla="*/ 47 h 233"/>
                  <a:gd name="T12" fmla="*/ 64 w 115"/>
                  <a:gd name="T13" fmla="*/ 38 h 233"/>
                  <a:gd name="T14" fmla="*/ 53 w 115"/>
                  <a:gd name="T15" fmla="*/ 35 h 233"/>
                  <a:gd name="T16" fmla="*/ 19 w 115"/>
                  <a:gd name="T17" fmla="*/ 79 h 233"/>
                  <a:gd name="T18" fmla="*/ 33 w 115"/>
                  <a:gd name="T19" fmla="*/ 95 h 233"/>
                  <a:gd name="T20" fmla="*/ 11 w 115"/>
                  <a:gd name="T21" fmla="*/ 140 h 233"/>
                  <a:gd name="T22" fmla="*/ 10 w 115"/>
                  <a:gd name="T23" fmla="*/ 5 h 233"/>
                  <a:gd name="T24" fmla="*/ 0 w 115"/>
                  <a:gd name="T25" fmla="*/ 228 h 233"/>
                  <a:gd name="T26" fmla="*/ 10 w 115"/>
                  <a:gd name="T27" fmla="*/ 171 h 233"/>
                  <a:gd name="T28" fmla="*/ 36 w 115"/>
                  <a:gd name="T29" fmla="*/ 143 h 233"/>
                  <a:gd name="T30" fmla="*/ 35 w 115"/>
                  <a:gd name="T31" fmla="*/ 186 h 233"/>
                  <a:gd name="T32" fmla="*/ 45 w 115"/>
                  <a:gd name="T33" fmla="*/ 196 h 233"/>
                  <a:gd name="T34" fmla="*/ 113 w 115"/>
                  <a:gd name="T35" fmla="*/ 142 h 233"/>
                  <a:gd name="T36" fmla="*/ 70 w 115"/>
                  <a:gd name="T37" fmla="*/ 109 h 233"/>
                  <a:gd name="T38" fmla="*/ 73 w 115"/>
                  <a:gd name="T39" fmla="*/ 106 h 233"/>
                  <a:gd name="T40" fmla="*/ 56 w 115"/>
                  <a:gd name="T41" fmla="*/ 100 h 233"/>
                  <a:gd name="T42" fmla="*/ 55 w 115"/>
                  <a:gd name="T43" fmla="*/ 99 h 233"/>
                  <a:gd name="T44" fmla="*/ 50 w 115"/>
                  <a:gd name="T45" fmla="*/ 131 h 233"/>
                  <a:gd name="T46" fmla="*/ 53 w 115"/>
                  <a:gd name="T47" fmla="*/ 131 h 233"/>
                  <a:gd name="T48" fmla="*/ 53 w 115"/>
                  <a:gd name="T49" fmla="*/ 79 h 233"/>
                  <a:gd name="T50" fmla="*/ 49 w 115"/>
                  <a:gd name="T51" fmla="*/ 79 h 233"/>
                  <a:gd name="T52" fmla="*/ 34 w 115"/>
                  <a:gd name="T53" fmla="*/ 82 h 233"/>
                  <a:gd name="T54" fmla="*/ 33 w 115"/>
                  <a:gd name="T55" fmla="*/ 95 h 233"/>
                  <a:gd name="T56" fmla="*/ 34 w 115"/>
                  <a:gd name="T57" fmla="*/ 82 h 233"/>
                  <a:gd name="T58" fmla="*/ 35 w 115"/>
                  <a:gd name="T59" fmla="*/ 80 h 233"/>
                  <a:gd name="T60" fmla="*/ 37 w 115"/>
                  <a:gd name="T61" fmla="*/ 79 h 233"/>
                  <a:gd name="T62" fmla="*/ 35 w 115"/>
                  <a:gd name="T63" fmla="*/ 80 h 233"/>
                  <a:gd name="T64" fmla="*/ 42 w 115"/>
                  <a:gd name="T65" fmla="*/ 142 h 233"/>
                  <a:gd name="T66" fmla="*/ 45 w 115"/>
                  <a:gd name="T67" fmla="*/ 145 h 233"/>
                  <a:gd name="T68" fmla="*/ 45 w 115"/>
                  <a:gd name="T69" fmla="*/ 145 h 233"/>
                  <a:gd name="T70" fmla="*/ 47 w 115"/>
                  <a:gd name="T71" fmla="*/ 144 h 233"/>
                  <a:gd name="T72" fmla="*/ 48 w 115"/>
                  <a:gd name="T73" fmla="*/ 140 h 233"/>
                  <a:gd name="T74" fmla="*/ 48 w 115"/>
                  <a:gd name="T75" fmla="*/ 133 h 233"/>
                  <a:gd name="T76" fmla="*/ 55 w 115"/>
                  <a:gd name="T77" fmla="*/ 139 h 233"/>
                  <a:gd name="T78" fmla="*/ 62 w 115"/>
                  <a:gd name="T79" fmla="*/ 142 h 233"/>
                  <a:gd name="T80" fmla="*/ 66 w 115"/>
                  <a:gd name="T81" fmla="*/ 129 h 233"/>
                  <a:gd name="T82" fmla="*/ 65 w 115"/>
                  <a:gd name="T83" fmla="*/ 135 h 233"/>
                  <a:gd name="T84" fmla="*/ 66 w 115"/>
                  <a:gd name="T85" fmla="*/ 129 h 233"/>
                  <a:gd name="T86" fmla="*/ 69 w 115"/>
                  <a:gd name="T87" fmla="*/ 129 h 233"/>
                  <a:gd name="T88" fmla="*/ 74 w 115"/>
                  <a:gd name="T89"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233">
                    <a:moveTo>
                      <a:pt x="114" y="129"/>
                    </a:moveTo>
                    <a:cubicBezTo>
                      <a:pt x="114" y="128"/>
                      <a:pt x="114" y="127"/>
                      <a:pt x="114" y="125"/>
                    </a:cubicBezTo>
                    <a:cubicBezTo>
                      <a:pt x="114" y="122"/>
                      <a:pt x="114" y="119"/>
                      <a:pt x="113" y="115"/>
                    </a:cubicBezTo>
                    <a:cubicBezTo>
                      <a:pt x="113" y="114"/>
                      <a:pt x="113" y="112"/>
                      <a:pt x="113" y="111"/>
                    </a:cubicBezTo>
                    <a:cubicBezTo>
                      <a:pt x="112" y="108"/>
                      <a:pt x="113" y="104"/>
                      <a:pt x="111" y="101"/>
                    </a:cubicBezTo>
                    <a:cubicBezTo>
                      <a:pt x="111" y="101"/>
                      <a:pt x="111" y="100"/>
                      <a:pt x="111" y="99"/>
                    </a:cubicBezTo>
                    <a:cubicBezTo>
                      <a:pt x="110" y="96"/>
                      <a:pt x="110" y="92"/>
                      <a:pt x="108" y="89"/>
                    </a:cubicBezTo>
                    <a:cubicBezTo>
                      <a:pt x="108" y="88"/>
                      <a:pt x="108" y="87"/>
                      <a:pt x="107" y="86"/>
                    </a:cubicBezTo>
                    <a:cubicBezTo>
                      <a:pt x="107" y="83"/>
                      <a:pt x="106" y="80"/>
                      <a:pt x="104" y="77"/>
                    </a:cubicBezTo>
                    <a:cubicBezTo>
                      <a:pt x="103" y="79"/>
                      <a:pt x="101" y="80"/>
                      <a:pt x="100" y="82"/>
                    </a:cubicBezTo>
                    <a:cubicBezTo>
                      <a:pt x="101" y="80"/>
                      <a:pt x="103" y="79"/>
                      <a:pt x="104" y="77"/>
                    </a:cubicBezTo>
                    <a:cubicBezTo>
                      <a:pt x="104" y="77"/>
                      <a:pt x="103" y="76"/>
                      <a:pt x="103" y="75"/>
                    </a:cubicBezTo>
                    <a:cubicBezTo>
                      <a:pt x="102" y="73"/>
                      <a:pt x="101" y="70"/>
                      <a:pt x="100" y="68"/>
                    </a:cubicBezTo>
                    <a:cubicBezTo>
                      <a:pt x="99" y="67"/>
                      <a:pt x="98" y="65"/>
                      <a:pt x="97" y="64"/>
                    </a:cubicBezTo>
                    <a:cubicBezTo>
                      <a:pt x="96" y="62"/>
                      <a:pt x="94" y="60"/>
                      <a:pt x="93" y="58"/>
                    </a:cubicBezTo>
                    <a:cubicBezTo>
                      <a:pt x="92" y="57"/>
                      <a:pt x="91" y="56"/>
                      <a:pt x="90" y="55"/>
                    </a:cubicBezTo>
                    <a:cubicBezTo>
                      <a:pt x="89" y="53"/>
                      <a:pt x="87" y="52"/>
                      <a:pt x="85" y="50"/>
                    </a:cubicBezTo>
                    <a:cubicBezTo>
                      <a:pt x="84" y="49"/>
                      <a:pt x="83" y="48"/>
                      <a:pt x="82" y="47"/>
                    </a:cubicBezTo>
                    <a:cubicBezTo>
                      <a:pt x="80" y="46"/>
                      <a:pt x="78" y="44"/>
                      <a:pt x="76" y="43"/>
                    </a:cubicBezTo>
                    <a:cubicBezTo>
                      <a:pt x="75" y="43"/>
                      <a:pt x="74" y="42"/>
                      <a:pt x="73" y="42"/>
                    </a:cubicBezTo>
                    <a:cubicBezTo>
                      <a:pt x="71" y="40"/>
                      <a:pt x="68" y="38"/>
                      <a:pt x="64" y="38"/>
                    </a:cubicBezTo>
                    <a:cubicBezTo>
                      <a:pt x="64" y="38"/>
                      <a:pt x="64" y="38"/>
                      <a:pt x="64" y="38"/>
                    </a:cubicBezTo>
                    <a:cubicBezTo>
                      <a:pt x="64" y="37"/>
                      <a:pt x="64" y="37"/>
                      <a:pt x="63" y="37"/>
                    </a:cubicBezTo>
                    <a:cubicBezTo>
                      <a:pt x="60" y="36"/>
                      <a:pt x="56" y="35"/>
                      <a:pt x="53" y="35"/>
                    </a:cubicBezTo>
                    <a:cubicBezTo>
                      <a:pt x="49" y="33"/>
                      <a:pt x="44" y="34"/>
                      <a:pt x="40" y="35"/>
                    </a:cubicBezTo>
                    <a:cubicBezTo>
                      <a:pt x="22" y="39"/>
                      <a:pt x="10" y="60"/>
                      <a:pt x="18" y="76"/>
                    </a:cubicBezTo>
                    <a:cubicBezTo>
                      <a:pt x="18" y="77"/>
                      <a:pt x="19" y="78"/>
                      <a:pt x="19" y="79"/>
                    </a:cubicBezTo>
                    <a:cubicBezTo>
                      <a:pt x="20" y="80"/>
                      <a:pt x="21" y="82"/>
                      <a:pt x="22" y="83"/>
                    </a:cubicBezTo>
                    <a:cubicBezTo>
                      <a:pt x="25" y="89"/>
                      <a:pt x="30" y="92"/>
                      <a:pt x="33" y="98"/>
                    </a:cubicBezTo>
                    <a:cubicBezTo>
                      <a:pt x="33" y="97"/>
                      <a:pt x="33" y="96"/>
                      <a:pt x="33" y="95"/>
                    </a:cubicBezTo>
                    <a:cubicBezTo>
                      <a:pt x="33" y="96"/>
                      <a:pt x="33" y="97"/>
                      <a:pt x="33" y="98"/>
                    </a:cubicBezTo>
                    <a:cubicBezTo>
                      <a:pt x="33" y="105"/>
                      <a:pt x="31" y="111"/>
                      <a:pt x="26" y="115"/>
                    </a:cubicBezTo>
                    <a:cubicBezTo>
                      <a:pt x="20" y="123"/>
                      <a:pt x="14" y="130"/>
                      <a:pt x="11" y="140"/>
                    </a:cubicBezTo>
                    <a:cubicBezTo>
                      <a:pt x="11" y="140"/>
                      <a:pt x="10" y="140"/>
                      <a:pt x="10" y="140"/>
                    </a:cubicBezTo>
                    <a:cubicBezTo>
                      <a:pt x="10" y="138"/>
                      <a:pt x="10" y="137"/>
                      <a:pt x="10" y="136"/>
                    </a:cubicBezTo>
                    <a:cubicBezTo>
                      <a:pt x="10" y="92"/>
                      <a:pt x="10" y="49"/>
                      <a:pt x="10" y="5"/>
                    </a:cubicBezTo>
                    <a:cubicBezTo>
                      <a:pt x="10" y="0"/>
                      <a:pt x="7" y="1"/>
                      <a:pt x="5" y="1"/>
                    </a:cubicBezTo>
                    <a:cubicBezTo>
                      <a:pt x="1" y="1"/>
                      <a:pt x="0" y="1"/>
                      <a:pt x="0" y="5"/>
                    </a:cubicBezTo>
                    <a:cubicBezTo>
                      <a:pt x="0" y="79"/>
                      <a:pt x="0" y="154"/>
                      <a:pt x="0" y="228"/>
                    </a:cubicBezTo>
                    <a:cubicBezTo>
                      <a:pt x="0" y="232"/>
                      <a:pt x="1" y="233"/>
                      <a:pt x="4" y="233"/>
                    </a:cubicBezTo>
                    <a:cubicBezTo>
                      <a:pt x="8" y="233"/>
                      <a:pt x="10" y="233"/>
                      <a:pt x="10" y="228"/>
                    </a:cubicBezTo>
                    <a:cubicBezTo>
                      <a:pt x="10" y="209"/>
                      <a:pt x="10" y="190"/>
                      <a:pt x="10" y="171"/>
                    </a:cubicBezTo>
                    <a:cubicBezTo>
                      <a:pt x="9" y="154"/>
                      <a:pt x="17" y="141"/>
                      <a:pt x="30" y="131"/>
                    </a:cubicBezTo>
                    <a:cubicBezTo>
                      <a:pt x="31" y="129"/>
                      <a:pt x="33" y="128"/>
                      <a:pt x="36" y="129"/>
                    </a:cubicBezTo>
                    <a:cubicBezTo>
                      <a:pt x="38" y="133"/>
                      <a:pt x="37" y="138"/>
                      <a:pt x="36" y="143"/>
                    </a:cubicBezTo>
                    <a:cubicBezTo>
                      <a:pt x="34" y="147"/>
                      <a:pt x="33" y="152"/>
                      <a:pt x="32" y="156"/>
                    </a:cubicBezTo>
                    <a:cubicBezTo>
                      <a:pt x="30" y="163"/>
                      <a:pt x="29" y="170"/>
                      <a:pt x="32" y="178"/>
                    </a:cubicBezTo>
                    <a:cubicBezTo>
                      <a:pt x="32" y="181"/>
                      <a:pt x="33" y="184"/>
                      <a:pt x="35" y="186"/>
                    </a:cubicBezTo>
                    <a:cubicBezTo>
                      <a:pt x="36" y="188"/>
                      <a:pt x="37" y="189"/>
                      <a:pt x="38" y="190"/>
                    </a:cubicBezTo>
                    <a:cubicBezTo>
                      <a:pt x="39" y="192"/>
                      <a:pt x="41" y="193"/>
                      <a:pt x="43" y="195"/>
                    </a:cubicBezTo>
                    <a:cubicBezTo>
                      <a:pt x="44" y="195"/>
                      <a:pt x="45" y="195"/>
                      <a:pt x="45" y="196"/>
                    </a:cubicBezTo>
                    <a:cubicBezTo>
                      <a:pt x="48" y="198"/>
                      <a:pt x="51" y="199"/>
                      <a:pt x="55" y="200"/>
                    </a:cubicBezTo>
                    <a:cubicBezTo>
                      <a:pt x="69" y="201"/>
                      <a:pt x="82" y="198"/>
                      <a:pt x="93" y="188"/>
                    </a:cubicBezTo>
                    <a:cubicBezTo>
                      <a:pt x="105" y="175"/>
                      <a:pt x="111" y="159"/>
                      <a:pt x="113" y="142"/>
                    </a:cubicBezTo>
                    <a:cubicBezTo>
                      <a:pt x="115" y="137"/>
                      <a:pt x="114" y="133"/>
                      <a:pt x="114" y="129"/>
                    </a:cubicBezTo>
                    <a:close/>
                    <a:moveTo>
                      <a:pt x="73" y="106"/>
                    </a:moveTo>
                    <a:cubicBezTo>
                      <a:pt x="72" y="107"/>
                      <a:pt x="71" y="108"/>
                      <a:pt x="70" y="109"/>
                    </a:cubicBezTo>
                    <a:cubicBezTo>
                      <a:pt x="71" y="108"/>
                      <a:pt x="72" y="107"/>
                      <a:pt x="73" y="106"/>
                    </a:cubicBezTo>
                    <a:cubicBezTo>
                      <a:pt x="73" y="105"/>
                      <a:pt x="73" y="103"/>
                      <a:pt x="73" y="102"/>
                    </a:cubicBezTo>
                    <a:cubicBezTo>
                      <a:pt x="73" y="103"/>
                      <a:pt x="73" y="105"/>
                      <a:pt x="73" y="106"/>
                    </a:cubicBezTo>
                    <a:close/>
                    <a:moveTo>
                      <a:pt x="56" y="100"/>
                    </a:moveTo>
                    <a:cubicBezTo>
                      <a:pt x="56" y="100"/>
                      <a:pt x="57" y="99"/>
                      <a:pt x="57" y="99"/>
                    </a:cubicBezTo>
                    <a:cubicBezTo>
                      <a:pt x="57" y="99"/>
                      <a:pt x="56" y="100"/>
                      <a:pt x="56" y="100"/>
                    </a:cubicBezTo>
                    <a:cubicBezTo>
                      <a:pt x="56" y="100"/>
                      <a:pt x="55" y="100"/>
                      <a:pt x="55" y="99"/>
                    </a:cubicBezTo>
                    <a:cubicBezTo>
                      <a:pt x="54" y="99"/>
                      <a:pt x="54" y="99"/>
                      <a:pt x="54" y="98"/>
                    </a:cubicBezTo>
                    <a:cubicBezTo>
                      <a:pt x="54" y="99"/>
                      <a:pt x="54" y="99"/>
                      <a:pt x="55" y="99"/>
                    </a:cubicBezTo>
                    <a:cubicBezTo>
                      <a:pt x="55" y="100"/>
                      <a:pt x="56" y="100"/>
                      <a:pt x="56" y="100"/>
                    </a:cubicBezTo>
                    <a:close/>
                    <a:moveTo>
                      <a:pt x="50" y="131"/>
                    </a:moveTo>
                    <a:cubicBezTo>
                      <a:pt x="50" y="131"/>
                      <a:pt x="50" y="131"/>
                      <a:pt x="50" y="131"/>
                    </a:cubicBezTo>
                    <a:cubicBezTo>
                      <a:pt x="50" y="131"/>
                      <a:pt x="50" y="131"/>
                      <a:pt x="50" y="131"/>
                    </a:cubicBezTo>
                    <a:close/>
                    <a:moveTo>
                      <a:pt x="54" y="133"/>
                    </a:moveTo>
                    <a:cubicBezTo>
                      <a:pt x="54" y="132"/>
                      <a:pt x="54" y="132"/>
                      <a:pt x="53" y="131"/>
                    </a:cubicBezTo>
                    <a:cubicBezTo>
                      <a:pt x="54" y="132"/>
                      <a:pt x="54" y="132"/>
                      <a:pt x="54" y="133"/>
                    </a:cubicBezTo>
                    <a:close/>
                    <a:moveTo>
                      <a:pt x="53" y="78"/>
                    </a:moveTo>
                    <a:cubicBezTo>
                      <a:pt x="53" y="79"/>
                      <a:pt x="53" y="79"/>
                      <a:pt x="53" y="79"/>
                    </a:cubicBezTo>
                    <a:cubicBezTo>
                      <a:pt x="53" y="79"/>
                      <a:pt x="53" y="79"/>
                      <a:pt x="53" y="79"/>
                    </a:cubicBezTo>
                    <a:cubicBezTo>
                      <a:pt x="53" y="79"/>
                      <a:pt x="53" y="79"/>
                      <a:pt x="53" y="78"/>
                    </a:cubicBezTo>
                    <a:close/>
                    <a:moveTo>
                      <a:pt x="49" y="79"/>
                    </a:moveTo>
                    <a:cubicBezTo>
                      <a:pt x="49" y="79"/>
                      <a:pt x="49" y="79"/>
                      <a:pt x="49" y="79"/>
                    </a:cubicBezTo>
                    <a:cubicBezTo>
                      <a:pt x="49" y="79"/>
                      <a:pt x="49" y="79"/>
                      <a:pt x="49" y="79"/>
                    </a:cubicBezTo>
                    <a:close/>
                    <a:moveTo>
                      <a:pt x="34" y="82"/>
                    </a:moveTo>
                    <a:cubicBezTo>
                      <a:pt x="34" y="83"/>
                      <a:pt x="34" y="83"/>
                      <a:pt x="34" y="84"/>
                    </a:cubicBezTo>
                    <a:cubicBezTo>
                      <a:pt x="34" y="86"/>
                      <a:pt x="34" y="87"/>
                      <a:pt x="34" y="88"/>
                    </a:cubicBezTo>
                    <a:cubicBezTo>
                      <a:pt x="34" y="90"/>
                      <a:pt x="34" y="92"/>
                      <a:pt x="33" y="95"/>
                    </a:cubicBezTo>
                    <a:cubicBezTo>
                      <a:pt x="34" y="92"/>
                      <a:pt x="34" y="90"/>
                      <a:pt x="34" y="88"/>
                    </a:cubicBezTo>
                    <a:cubicBezTo>
                      <a:pt x="34" y="87"/>
                      <a:pt x="34" y="86"/>
                      <a:pt x="34" y="84"/>
                    </a:cubicBezTo>
                    <a:cubicBezTo>
                      <a:pt x="34" y="83"/>
                      <a:pt x="34" y="83"/>
                      <a:pt x="34" y="82"/>
                    </a:cubicBezTo>
                    <a:cubicBezTo>
                      <a:pt x="34" y="81"/>
                      <a:pt x="34" y="81"/>
                      <a:pt x="35" y="80"/>
                    </a:cubicBezTo>
                    <a:cubicBezTo>
                      <a:pt x="34" y="81"/>
                      <a:pt x="34" y="81"/>
                      <a:pt x="34" y="82"/>
                    </a:cubicBezTo>
                    <a:close/>
                    <a:moveTo>
                      <a:pt x="35" y="80"/>
                    </a:moveTo>
                    <a:cubicBezTo>
                      <a:pt x="36" y="80"/>
                      <a:pt x="36" y="79"/>
                      <a:pt x="37" y="79"/>
                    </a:cubicBezTo>
                    <a:cubicBezTo>
                      <a:pt x="37" y="79"/>
                      <a:pt x="38" y="78"/>
                      <a:pt x="38" y="77"/>
                    </a:cubicBezTo>
                    <a:cubicBezTo>
                      <a:pt x="38" y="78"/>
                      <a:pt x="37" y="79"/>
                      <a:pt x="37" y="79"/>
                    </a:cubicBezTo>
                    <a:cubicBezTo>
                      <a:pt x="37" y="79"/>
                      <a:pt x="37" y="79"/>
                      <a:pt x="37" y="79"/>
                    </a:cubicBezTo>
                    <a:cubicBezTo>
                      <a:pt x="37" y="79"/>
                      <a:pt x="37" y="79"/>
                      <a:pt x="37" y="79"/>
                    </a:cubicBezTo>
                    <a:cubicBezTo>
                      <a:pt x="36" y="79"/>
                      <a:pt x="36" y="80"/>
                      <a:pt x="35" y="80"/>
                    </a:cubicBezTo>
                    <a:close/>
                    <a:moveTo>
                      <a:pt x="42" y="142"/>
                    </a:moveTo>
                    <a:cubicBezTo>
                      <a:pt x="42" y="141"/>
                      <a:pt x="42" y="139"/>
                      <a:pt x="42" y="137"/>
                    </a:cubicBezTo>
                    <a:cubicBezTo>
                      <a:pt x="42" y="139"/>
                      <a:pt x="42" y="141"/>
                      <a:pt x="42" y="142"/>
                    </a:cubicBezTo>
                    <a:cubicBezTo>
                      <a:pt x="42" y="143"/>
                      <a:pt x="43" y="143"/>
                      <a:pt x="43" y="144"/>
                    </a:cubicBezTo>
                    <a:cubicBezTo>
                      <a:pt x="43" y="143"/>
                      <a:pt x="42" y="143"/>
                      <a:pt x="42" y="142"/>
                    </a:cubicBezTo>
                    <a:close/>
                    <a:moveTo>
                      <a:pt x="45" y="145"/>
                    </a:moveTo>
                    <a:cubicBezTo>
                      <a:pt x="45" y="145"/>
                      <a:pt x="45" y="145"/>
                      <a:pt x="45" y="145"/>
                    </a:cubicBezTo>
                    <a:cubicBezTo>
                      <a:pt x="45" y="145"/>
                      <a:pt x="45" y="145"/>
                      <a:pt x="45" y="145"/>
                    </a:cubicBezTo>
                    <a:cubicBezTo>
                      <a:pt x="45" y="145"/>
                      <a:pt x="45" y="145"/>
                      <a:pt x="45" y="145"/>
                    </a:cubicBezTo>
                    <a:close/>
                    <a:moveTo>
                      <a:pt x="47" y="144"/>
                    </a:moveTo>
                    <a:cubicBezTo>
                      <a:pt x="47" y="144"/>
                      <a:pt x="48" y="143"/>
                      <a:pt x="48" y="143"/>
                    </a:cubicBezTo>
                    <a:cubicBezTo>
                      <a:pt x="48" y="143"/>
                      <a:pt x="47" y="144"/>
                      <a:pt x="47" y="144"/>
                    </a:cubicBezTo>
                    <a:close/>
                    <a:moveTo>
                      <a:pt x="48" y="140"/>
                    </a:moveTo>
                    <a:cubicBezTo>
                      <a:pt x="48" y="139"/>
                      <a:pt x="48" y="138"/>
                      <a:pt x="48" y="138"/>
                    </a:cubicBezTo>
                    <a:cubicBezTo>
                      <a:pt x="48" y="138"/>
                      <a:pt x="48" y="139"/>
                      <a:pt x="48" y="140"/>
                    </a:cubicBezTo>
                    <a:close/>
                    <a:moveTo>
                      <a:pt x="48" y="133"/>
                    </a:moveTo>
                    <a:cubicBezTo>
                      <a:pt x="48" y="133"/>
                      <a:pt x="48" y="133"/>
                      <a:pt x="48" y="134"/>
                    </a:cubicBezTo>
                    <a:cubicBezTo>
                      <a:pt x="48" y="133"/>
                      <a:pt x="48" y="133"/>
                      <a:pt x="48" y="133"/>
                    </a:cubicBezTo>
                    <a:cubicBezTo>
                      <a:pt x="48" y="132"/>
                      <a:pt x="49" y="131"/>
                      <a:pt x="49" y="131"/>
                    </a:cubicBezTo>
                    <a:cubicBezTo>
                      <a:pt x="49" y="131"/>
                      <a:pt x="48" y="132"/>
                      <a:pt x="48" y="133"/>
                    </a:cubicBezTo>
                    <a:close/>
                    <a:moveTo>
                      <a:pt x="55" y="139"/>
                    </a:moveTo>
                    <a:cubicBezTo>
                      <a:pt x="55" y="138"/>
                      <a:pt x="55" y="138"/>
                      <a:pt x="55" y="137"/>
                    </a:cubicBezTo>
                    <a:cubicBezTo>
                      <a:pt x="55" y="138"/>
                      <a:pt x="55" y="138"/>
                      <a:pt x="55" y="139"/>
                    </a:cubicBezTo>
                    <a:cubicBezTo>
                      <a:pt x="57" y="142"/>
                      <a:pt x="59" y="143"/>
                      <a:pt x="62" y="142"/>
                    </a:cubicBezTo>
                    <a:cubicBezTo>
                      <a:pt x="59" y="143"/>
                      <a:pt x="57" y="142"/>
                      <a:pt x="55" y="139"/>
                    </a:cubicBezTo>
                    <a:close/>
                    <a:moveTo>
                      <a:pt x="69" y="129"/>
                    </a:moveTo>
                    <a:cubicBezTo>
                      <a:pt x="67" y="129"/>
                      <a:pt x="66" y="129"/>
                      <a:pt x="66" y="129"/>
                    </a:cubicBezTo>
                    <a:cubicBezTo>
                      <a:pt x="65" y="130"/>
                      <a:pt x="65" y="131"/>
                      <a:pt x="64" y="132"/>
                    </a:cubicBezTo>
                    <a:cubicBezTo>
                      <a:pt x="64" y="132"/>
                      <a:pt x="64" y="133"/>
                      <a:pt x="64" y="134"/>
                    </a:cubicBezTo>
                    <a:cubicBezTo>
                      <a:pt x="65" y="134"/>
                      <a:pt x="65" y="135"/>
                      <a:pt x="65" y="135"/>
                    </a:cubicBezTo>
                    <a:cubicBezTo>
                      <a:pt x="65" y="135"/>
                      <a:pt x="65" y="134"/>
                      <a:pt x="64" y="134"/>
                    </a:cubicBezTo>
                    <a:cubicBezTo>
                      <a:pt x="64" y="133"/>
                      <a:pt x="64" y="132"/>
                      <a:pt x="64" y="132"/>
                    </a:cubicBezTo>
                    <a:cubicBezTo>
                      <a:pt x="65" y="131"/>
                      <a:pt x="65" y="130"/>
                      <a:pt x="66" y="129"/>
                    </a:cubicBezTo>
                    <a:cubicBezTo>
                      <a:pt x="66" y="129"/>
                      <a:pt x="67" y="129"/>
                      <a:pt x="69" y="129"/>
                    </a:cubicBezTo>
                    <a:cubicBezTo>
                      <a:pt x="69" y="129"/>
                      <a:pt x="69" y="129"/>
                      <a:pt x="70" y="129"/>
                    </a:cubicBezTo>
                    <a:cubicBezTo>
                      <a:pt x="69" y="129"/>
                      <a:pt x="69" y="129"/>
                      <a:pt x="69" y="129"/>
                    </a:cubicBezTo>
                    <a:close/>
                    <a:moveTo>
                      <a:pt x="75" y="128"/>
                    </a:moveTo>
                    <a:cubicBezTo>
                      <a:pt x="78" y="126"/>
                      <a:pt x="78" y="124"/>
                      <a:pt x="76" y="120"/>
                    </a:cubicBezTo>
                    <a:cubicBezTo>
                      <a:pt x="76" y="119"/>
                      <a:pt x="75" y="118"/>
                      <a:pt x="74" y="117"/>
                    </a:cubicBezTo>
                    <a:cubicBezTo>
                      <a:pt x="75" y="118"/>
                      <a:pt x="76" y="119"/>
                      <a:pt x="76" y="120"/>
                    </a:cubicBezTo>
                    <a:cubicBezTo>
                      <a:pt x="78" y="124"/>
                      <a:pt x="78" y="126"/>
                      <a:pt x="75"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grpSp>
          <p:nvGrpSpPr>
            <p:cNvPr id="153" name="Group 279">
              <a:extLst>
                <a:ext uri="{FF2B5EF4-FFF2-40B4-BE49-F238E27FC236}">
                  <a16:creationId xmlns:a16="http://schemas.microsoft.com/office/drawing/2014/main" id="{3307C824-F11C-30D7-9C35-B0384AF37254}"/>
                </a:ext>
              </a:extLst>
            </p:cNvPr>
            <p:cNvGrpSpPr>
              <a:grpSpLocks noChangeAspect="1"/>
            </p:cNvGrpSpPr>
            <p:nvPr/>
          </p:nvGrpSpPr>
          <p:grpSpPr>
            <a:xfrm>
              <a:off x="2889265" y="3436454"/>
              <a:ext cx="859410" cy="828000"/>
              <a:chOff x="4483297" y="4956969"/>
              <a:chExt cx="477837" cy="460375"/>
            </a:xfrm>
            <a:solidFill>
              <a:schemeClr val="tx2">
                <a:alpha val="54000"/>
              </a:schemeClr>
            </a:solidFill>
          </p:grpSpPr>
          <p:sp>
            <p:nvSpPr>
              <p:cNvPr id="154" name="Freeform 126">
                <a:extLst>
                  <a:ext uri="{FF2B5EF4-FFF2-40B4-BE49-F238E27FC236}">
                    <a16:creationId xmlns:a16="http://schemas.microsoft.com/office/drawing/2014/main" id="{6D02FCE7-BF30-4F6D-ACA7-51B5B77DD214}"/>
                  </a:ext>
                </a:extLst>
              </p:cNvPr>
              <p:cNvSpPr>
                <a:spLocks noEditPoints="1"/>
              </p:cNvSpPr>
              <p:nvPr/>
            </p:nvSpPr>
            <p:spPr bwMode="auto">
              <a:xfrm>
                <a:off x="4483297" y="4956969"/>
                <a:ext cx="225425" cy="460375"/>
              </a:xfrm>
              <a:custGeom>
                <a:avLst/>
                <a:gdLst>
                  <a:gd name="T0" fmla="*/ 113 w 114"/>
                  <a:gd name="T1" fmla="*/ 5 h 233"/>
                  <a:gd name="T2" fmla="*/ 103 w 114"/>
                  <a:gd name="T3" fmla="*/ 7 h 233"/>
                  <a:gd name="T4" fmla="*/ 103 w 114"/>
                  <a:gd name="T5" fmla="*/ 136 h 233"/>
                  <a:gd name="T6" fmla="*/ 81 w 114"/>
                  <a:gd name="T7" fmla="*/ 98 h 233"/>
                  <a:gd name="T8" fmla="*/ 90 w 114"/>
                  <a:gd name="T9" fmla="*/ 87 h 233"/>
                  <a:gd name="T10" fmla="*/ 82 w 114"/>
                  <a:gd name="T11" fmla="*/ 38 h 233"/>
                  <a:gd name="T12" fmla="*/ 71 w 114"/>
                  <a:gd name="T13" fmla="*/ 35 h 233"/>
                  <a:gd name="T14" fmla="*/ 52 w 114"/>
                  <a:gd name="T15" fmla="*/ 37 h 233"/>
                  <a:gd name="T16" fmla="*/ 3 w 114"/>
                  <a:gd name="T17" fmla="*/ 99 h 233"/>
                  <a:gd name="T18" fmla="*/ 1 w 114"/>
                  <a:gd name="T19" fmla="*/ 116 h 233"/>
                  <a:gd name="T20" fmla="*/ 0 w 114"/>
                  <a:gd name="T21" fmla="*/ 132 h 233"/>
                  <a:gd name="T22" fmla="*/ 5 w 114"/>
                  <a:gd name="T23" fmla="*/ 159 h 233"/>
                  <a:gd name="T24" fmla="*/ 9 w 114"/>
                  <a:gd name="T25" fmla="*/ 169 h 233"/>
                  <a:gd name="T26" fmla="*/ 15 w 114"/>
                  <a:gd name="T27" fmla="*/ 179 h 233"/>
                  <a:gd name="T28" fmla="*/ 22 w 114"/>
                  <a:gd name="T29" fmla="*/ 188 h 233"/>
                  <a:gd name="T30" fmla="*/ 81 w 114"/>
                  <a:gd name="T31" fmla="*/ 182 h 233"/>
                  <a:gd name="T32" fmla="*/ 78 w 114"/>
                  <a:gd name="T33" fmla="*/ 143 h 233"/>
                  <a:gd name="T34" fmla="*/ 78 w 114"/>
                  <a:gd name="T35" fmla="*/ 129 h 233"/>
                  <a:gd name="T36" fmla="*/ 83 w 114"/>
                  <a:gd name="T37" fmla="*/ 130 h 233"/>
                  <a:gd name="T38" fmla="*/ 103 w 114"/>
                  <a:gd name="T39" fmla="*/ 174 h 233"/>
                  <a:gd name="T40" fmla="*/ 104 w 114"/>
                  <a:gd name="T41" fmla="*/ 232 h 233"/>
                  <a:gd name="T42" fmla="*/ 113 w 114"/>
                  <a:gd name="T43" fmla="*/ 228 h 233"/>
                  <a:gd name="T44" fmla="*/ 70 w 114"/>
                  <a:gd name="T45" fmla="*/ 82 h 233"/>
                  <a:gd name="T46" fmla="*/ 70 w 114"/>
                  <a:gd name="T47" fmla="*/ 82 h 233"/>
                  <a:gd name="T48" fmla="*/ 65 w 114"/>
                  <a:gd name="T49" fmla="*/ 78 h 233"/>
                  <a:gd name="T50" fmla="*/ 57 w 114"/>
                  <a:gd name="T51" fmla="*/ 99 h 233"/>
                  <a:gd name="T52" fmla="*/ 60 w 114"/>
                  <a:gd name="T53" fmla="*/ 98 h 233"/>
                  <a:gd name="T54" fmla="*/ 57 w 114"/>
                  <a:gd name="T55" fmla="*/ 99 h 233"/>
                  <a:gd name="T56" fmla="*/ 57 w 114"/>
                  <a:gd name="T57" fmla="*/ 99 h 233"/>
                  <a:gd name="T58" fmla="*/ 51 w 114"/>
                  <a:gd name="T59" fmla="*/ 94 h 233"/>
                  <a:gd name="T60" fmla="*/ 46 w 114"/>
                  <a:gd name="T61" fmla="*/ 93 h 233"/>
                  <a:gd name="T62" fmla="*/ 41 w 114"/>
                  <a:gd name="T63" fmla="*/ 98 h 233"/>
                  <a:gd name="T64" fmla="*/ 41 w 114"/>
                  <a:gd name="T65" fmla="*/ 98 h 233"/>
                  <a:gd name="T66" fmla="*/ 44 w 114"/>
                  <a:gd name="T67" fmla="*/ 109 h 233"/>
                  <a:gd name="T68" fmla="*/ 44 w 114"/>
                  <a:gd name="T69" fmla="*/ 109 h 233"/>
                  <a:gd name="T70" fmla="*/ 41 w 114"/>
                  <a:gd name="T71" fmla="*/ 98 h 233"/>
                  <a:gd name="T72" fmla="*/ 37 w 114"/>
                  <a:gd name="T73" fmla="*/ 125 h 233"/>
                  <a:gd name="T74" fmla="*/ 40 w 114"/>
                  <a:gd name="T75" fmla="*/ 129 h 233"/>
                  <a:gd name="T76" fmla="*/ 38 w 114"/>
                  <a:gd name="T77" fmla="*/ 127 h 233"/>
                  <a:gd name="T78" fmla="*/ 49 w 114"/>
                  <a:gd name="T79" fmla="*/ 137 h 233"/>
                  <a:gd name="T80" fmla="*/ 50 w 114"/>
                  <a:gd name="T81" fmla="*/ 130 h 233"/>
                  <a:gd name="T82" fmla="*/ 49 w 114"/>
                  <a:gd name="T83" fmla="*/ 137 h 233"/>
                  <a:gd name="T84" fmla="*/ 49 w 114"/>
                  <a:gd name="T85" fmla="*/ 137 h 233"/>
                  <a:gd name="T86" fmla="*/ 52 w 114"/>
                  <a:gd name="T87" fmla="*/ 142 h 233"/>
                  <a:gd name="T88" fmla="*/ 52 w 114"/>
                  <a:gd name="T89" fmla="*/ 142 h 233"/>
                  <a:gd name="T90" fmla="*/ 60 w 114"/>
                  <a:gd name="T91" fmla="*/ 138 h 233"/>
                  <a:gd name="T92" fmla="*/ 60 w 114"/>
                  <a:gd name="T93" fmla="*/ 138 h 233"/>
                  <a:gd name="T94" fmla="*/ 60 w 114"/>
                  <a:gd name="T95" fmla="*/ 133 h 233"/>
                  <a:gd name="T96" fmla="*/ 60 w 114"/>
                  <a:gd name="T97" fmla="*/ 138 h 233"/>
                  <a:gd name="T98" fmla="*/ 60 w 114"/>
                  <a:gd name="T99" fmla="*/ 132 h 233"/>
                  <a:gd name="T100" fmla="*/ 67 w 114"/>
                  <a:gd name="T101" fmla="*/ 138 h 233"/>
                  <a:gd name="T102" fmla="*/ 67 w 114"/>
                  <a:gd name="T103" fmla="*/ 138 h 233"/>
                  <a:gd name="T104" fmla="*/ 66 w 114"/>
                  <a:gd name="T105" fmla="*/ 142 h 233"/>
                  <a:gd name="T106" fmla="*/ 66 w 114"/>
                  <a:gd name="T107" fmla="*/ 142 h 233"/>
                  <a:gd name="T108" fmla="*/ 72 w 114"/>
                  <a:gd name="T109" fmla="*/ 139 h 233"/>
                  <a:gd name="T110" fmla="*/ 72 w 114"/>
                  <a:gd name="T111" fmla="*/ 13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233">
                    <a:moveTo>
                      <a:pt x="113" y="59"/>
                    </a:moveTo>
                    <a:cubicBezTo>
                      <a:pt x="113" y="41"/>
                      <a:pt x="113" y="23"/>
                      <a:pt x="113" y="5"/>
                    </a:cubicBezTo>
                    <a:cubicBezTo>
                      <a:pt x="113" y="3"/>
                      <a:pt x="114" y="1"/>
                      <a:pt x="111" y="1"/>
                    </a:cubicBezTo>
                    <a:cubicBezTo>
                      <a:pt x="105" y="0"/>
                      <a:pt x="103" y="1"/>
                      <a:pt x="103" y="7"/>
                    </a:cubicBezTo>
                    <a:cubicBezTo>
                      <a:pt x="103" y="49"/>
                      <a:pt x="103" y="91"/>
                      <a:pt x="103" y="132"/>
                    </a:cubicBezTo>
                    <a:cubicBezTo>
                      <a:pt x="103" y="134"/>
                      <a:pt x="103" y="135"/>
                      <a:pt x="103" y="136"/>
                    </a:cubicBezTo>
                    <a:cubicBezTo>
                      <a:pt x="99" y="129"/>
                      <a:pt x="94" y="122"/>
                      <a:pt x="89" y="117"/>
                    </a:cubicBezTo>
                    <a:cubicBezTo>
                      <a:pt x="84" y="111"/>
                      <a:pt x="81" y="106"/>
                      <a:pt x="81" y="98"/>
                    </a:cubicBezTo>
                    <a:cubicBezTo>
                      <a:pt x="81" y="98"/>
                      <a:pt x="81" y="98"/>
                      <a:pt x="81" y="98"/>
                    </a:cubicBezTo>
                    <a:cubicBezTo>
                      <a:pt x="83" y="94"/>
                      <a:pt x="87" y="91"/>
                      <a:pt x="90" y="87"/>
                    </a:cubicBezTo>
                    <a:cubicBezTo>
                      <a:pt x="101" y="73"/>
                      <a:pt x="101" y="56"/>
                      <a:pt x="90" y="44"/>
                    </a:cubicBezTo>
                    <a:cubicBezTo>
                      <a:pt x="88" y="41"/>
                      <a:pt x="85" y="39"/>
                      <a:pt x="82" y="38"/>
                    </a:cubicBezTo>
                    <a:cubicBezTo>
                      <a:pt x="82" y="38"/>
                      <a:pt x="81" y="38"/>
                      <a:pt x="80" y="37"/>
                    </a:cubicBezTo>
                    <a:cubicBezTo>
                      <a:pt x="78" y="36"/>
                      <a:pt x="74" y="35"/>
                      <a:pt x="71" y="35"/>
                    </a:cubicBezTo>
                    <a:cubicBezTo>
                      <a:pt x="70" y="34"/>
                      <a:pt x="69" y="34"/>
                      <a:pt x="68" y="34"/>
                    </a:cubicBezTo>
                    <a:cubicBezTo>
                      <a:pt x="62" y="34"/>
                      <a:pt x="57" y="35"/>
                      <a:pt x="52" y="37"/>
                    </a:cubicBezTo>
                    <a:cubicBezTo>
                      <a:pt x="30" y="44"/>
                      <a:pt x="16" y="59"/>
                      <a:pt x="9" y="81"/>
                    </a:cubicBezTo>
                    <a:cubicBezTo>
                      <a:pt x="6" y="87"/>
                      <a:pt x="4" y="93"/>
                      <a:pt x="3" y="99"/>
                    </a:cubicBezTo>
                    <a:cubicBezTo>
                      <a:pt x="3" y="100"/>
                      <a:pt x="3" y="101"/>
                      <a:pt x="3" y="102"/>
                    </a:cubicBezTo>
                    <a:cubicBezTo>
                      <a:pt x="2" y="106"/>
                      <a:pt x="1" y="111"/>
                      <a:pt x="1" y="116"/>
                    </a:cubicBezTo>
                    <a:cubicBezTo>
                      <a:pt x="0" y="117"/>
                      <a:pt x="0" y="119"/>
                      <a:pt x="0" y="120"/>
                    </a:cubicBezTo>
                    <a:cubicBezTo>
                      <a:pt x="0" y="124"/>
                      <a:pt x="0" y="128"/>
                      <a:pt x="0" y="132"/>
                    </a:cubicBezTo>
                    <a:cubicBezTo>
                      <a:pt x="0" y="133"/>
                      <a:pt x="0" y="135"/>
                      <a:pt x="0" y="136"/>
                    </a:cubicBezTo>
                    <a:cubicBezTo>
                      <a:pt x="0" y="144"/>
                      <a:pt x="2" y="151"/>
                      <a:pt x="5" y="159"/>
                    </a:cubicBezTo>
                    <a:cubicBezTo>
                      <a:pt x="5" y="159"/>
                      <a:pt x="5" y="160"/>
                      <a:pt x="6" y="161"/>
                    </a:cubicBezTo>
                    <a:cubicBezTo>
                      <a:pt x="6" y="164"/>
                      <a:pt x="8" y="166"/>
                      <a:pt x="9" y="169"/>
                    </a:cubicBezTo>
                    <a:cubicBezTo>
                      <a:pt x="10" y="170"/>
                      <a:pt x="10" y="172"/>
                      <a:pt x="11" y="173"/>
                    </a:cubicBezTo>
                    <a:cubicBezTo>
                      <a:pt x="12" y="175"/>
                      <a:pt x="13" y="177"/>
                      <a:pt x="15" y="179"/>
                    </a:cubicBezTo>
                    <a:cubicBezTo>
                      <a:pt x="15" y="180"/>
                      <a:pt x="16" y="181"/>
                      <a:pt x="16" y="182"/>
                    </a:cubicBezTo>
                    <a:cubicBezTo>
                      <a:pt x="18" y="184"/>
                      <a:pt x="20" y="186"/>
                      <a:pt x="22" y="188"/>
                    </a:cubicBezTo>
                    <a:cubicBezTo>
                      <a:pt x="30" y="196"/>
                      <a:pt x="41" y="199"/>
                      <a:pt x="52" y="200"/>
                    </a:cubicBezTo>
                    <a:cubicBezTo>
                      <a:pt x="65" y="201"/>
                      <a:pt x="76" y="194"/>
                      <a:pt x="81" y="182"/>
                    </a:cubicBezTo>
                    <a:cubicBezTo>
                      <a:pt x="84" y="175"/>
                      <a:pt x="85" y="167"/>
                      <a:pt x="83" y="160"/>
                    </a:cubicBezTo>
                    <a:cubicBezTo>
                      <a:pt x="82" y="154"/>
                      <a:pt x="80" y="149"/>
                      <a:pt x="78" y="143"/>
                    </a:cubicBezTo>
                    <a:cubicBezTo>
                      <a:pt x="77" y="138"/>
                      <a:pt x="76" y="133"/>
                      <a:pt x="78" y="129"/>
                    </a:cubicBezTo>
                    <a:cubicBezTo>
                      <a:pt x="78" y="129"/>
                      <a:pt x="78" y="129"/>
                      <a:pt x="78" y="129"/>
                    </a:cubicBezTo>
                    <a:cubicBezTo>
                      <a:pt x="78" y="129"/>
                      <a:pt x="78" y="129"/>
                      <a:pt x="78" y="129"/>
                    </a:cubicBezTo>
                    <a:cubicBezTo>
                      <a:pt x="80" y="129"/>
                      <a:pt x="82" y="129"/>
                      <a:pt x="83" y="130"/>
                    </a:cubicBezTo>
                    <a:cubicBezTo>
                      <a:pt x="95" y="139"/>
                      <a:pt x="104" y="150"/>
                      <a:pt x="103" y="166"/>
                    </a:cubicBezTo>
                    <a:cubicBezTo>
                      <a:pt x="103" y="169"/>
                      <a:pt x="103" y="171"/>
                      <a:pt x="103" y="174"/>
                    </a:cubicBezTo>
                    <a:cubicBezTo>
                      <a:pt x="103" y="192"/>
                      <a:pt x="103" y="210"/>
                      <a:pt x="103" y="228"/>
                    </a:cubicBezTo>
                    <a:cubicBezTo>
                      <a:pt x="103" y="230"/>
                      <a:pt x="102" y="232"/>
                      <a:pt x="104" y="232"/>
                    </a:cubicBezTo>
                    <a:cubicBezTo>
                      <a:pt x="106" y="233"/>
                      <a:pt x="109" y="233"/>
                      <a:pt x="112" y="232"/>
                    </a:cubicBezTo>
                    <a:cubicBezTo>
                      <a:pt x="114" y="232"/>
                      <a:pt x="113" y="229"/>
                      <a:pt x="113" y="228"/>
                    </a:cubicBezTo>
                    <a:cubicBezTo>
                      <a:pt x="113" y="171"/>
                      <a:pt x="113" y="115"/>
                      <a:pt x="113" y="59"/>
                    </a:cubicBezTo>
                    <a:close/>
                    <a:moveTo>
                      <a:pt x="70" y="82"/>
                    </a:moveTo>
                    <a:cubicBezTo>
                      <a:pt x="70" y="82"/>
                      <a:pt x="69" y="82"/>
                      <a:pt x="69" y="82"/>
                    </a:cubicBezTo>
                    <a:cubicBezTo>
                      <a:pt x="69" y="82"/>
                      <a:pt x="70" y="82"/>
                      <a:pt x="70" y="82"/>
                    </a:cubicBezTo>
                    <a:close/>
                    <a:moveTo>
                      <a:pt x="66" y="79"/>
                    </a:moveTo>
                    <a:cubicBezTo>
                      <a:pt x="66" y="78"/>
                      <a:pt x="65" y="78"/>
                      <a:pt x="65" y="78"/>
                    </a:cubicBezTo>
                    <a:cubicBezTo>
                      <a:pt x="65" y="78"/>
                      <a:pt x="66" y="78"/>
                      <a:pt x="66" y="79"/>
                    </a:cubicBezTo>
                    <a:close/>
                    <a:moveTo>
                      <a:pt x="57" y="99"/>
                    </a:moveTo>
                    <a:cubicBezTo>
                      <a:pt x="58" y="100"/>
                      <a:pt x="59" y="100"/>
                      <a:pt x="59" y="100"/>
                    </a:cubicBezTo>
                    <a:cubicBezTo>
                      <a:pt x="60" y="99"/>
                      <a:pt x="60" y="99"/>
                      <a:pt x="60" y="98"/>
                    </a:cubicBezTo>
                    <a:cubicBezTo>
                      <a:pt x="60" y="99"/>
                      <a:pt x="60" y="99"/>
                      <a:pt x="59" y="100"/>
                    </a:cubicBezTo>
                    <a:cubicBezTo>
                      <a:pt x="59" y="100"/>
                      <a:pt x="58" y="100"/>
                      <a:pt x="57" y="99"/>
                    </a:cubicBezTo>
                    <a:cubicBezTo>
                      <a:pt x="56" y="99"/>
                      <a:pt x="56" y="98"/>
                      <a:pt x="55" y="98"/>
                    </a:cubicBezTo>
                    <a:cubicBezTo>
                      <a:pt x="56" y="98"/>
                      <a:pt x="56" y="99"/>
                      <a:pt x="57" y="99"/>
                    </a:cubicBezTo>
                    <a:close/>
                    <a:moveTo>
                      <a:pt x="49" y="93"/>
                    </a:moveTo>
                    <a:cubicBezTo>
                      <a:pt x="49" y="93"/>
                      <a:pt x="50" y="94"/>
                      <a:pt x="51" y="94"/>
                    </a:cubicBezTo>
                    <a:cubicBezTo>
                      <a:pt x="50" y="94"/>
                      <a:pt x="49" y="93"/>
                      <a:pt x="49" y="93"/>
                    </a:cubicBezTo>
                    <a:cubicBezTo>
                      <a:pt x="48" y="93"/>
                      <a:pt x="47" y="93"/>
                      <a:pt x="46" y="93"/>
                    </a:cubicBezTo>
                    <a:cubicBezTo>
                      <a:pt x="47" y="93"/>
                      <a:pt x="48" y="93"/>
                      <a:pt x="49" y="93"/>
                    </a:cubicBezTo>
                    <a:close/>
                    <a:moveTo>
                      <a:pt x="41" y="98"/>
                    </a:moveTo>
                    <a:cubicBezTo>
                      <a:pt x="42" y="98"/>
                      <a:pt x="42" y="97"/>
                      <a:pt x="42" y="97"/>
                    </a:cubicBezTo>
                    <a:cubicBezTo>
                      <a:pt x="42" y="97"/>
                      <a:pt x="42" y="98"/>
                      <a:pt x="41" y="98"/>
                    </a:cubicBezTo>
                    <a:cubicBezTo>
                      <a:pt x="41" y="101"/>
                      <a:pt x="41" y="104"/>
                      <a:pt x="42" y="107"/>
                    </a:cubicBezTo>
                    <a:cubicBezTo>
                      <a:pt x="43" y="108"/>
                      <a:pt x="43" y="109"/>
                      <a:pt x="44" y="109"/>
                    </a:cubicBezTo>
                    <a:cubicBezTo>
                      <a:pt x="46" y="111"/>
                      <a:pt x="47" y="113"/>
                      <a:pt x="46" y="114"/>
                    </a:cubicBezTo>
                    <a:cubicBezTo>
                      <a:pt x="47" y="113"/>
                      <a:pt x="46" y="111"/>
                      <a:pt x="44" y="109"/>
                    </a:cubicBezTo>
                    <a:cubicBezTo>
                      <a:pt x="43" y="109"/>
                      <a:pt x="43" y="108"/>
                      <a:pt x="42" y="107"/>
                    </a:cubicBezTo>
                    <a:cubicBezTo>
                      <a:pt x="41" y="104"/>
                      <a:pt x="41" y="101"/>
                      <a:pt x="41" y="98"/>
                    </a:cubicBezTo>
                    <a:close/>
                    <a:moveTo>
                      <a:pt x="38" y="127"/>
                    </a:moveTo>
                    <a:cubicBezTo>
                      <a:pt x="37" y="126"/>
                      <a:pt x="37" y="126"/>
                      <a:pt x="37" y="125"/>
                    </a:cubicBezTo>
                    <a:cubicBezTo>
                      <a:pt x="37" y="126"/>
                      <a:pt x="37" y="126"/>
                      <a:pt x="38" y="127"/>
                    </a:cubicBezTo>
                    <a:cubicBezTo>
                      <a:pt x="39" y="128"/>
                      <a:pt x="39" y="128"/>
                      <a:pt x="40" y="129"/>
                    </a:cubicBezTo>
                    <a:cubicBezTo>
                      <a:pt x="40" y="129"/>
                      <a:pt x="40" y="129"/>
                      <a:pt x="40" y="129"/>
                    </a:cubicBezTo>
                    <a:cubicBezTo>
                      <a:pt x="39" y="128"/>
                      <a:pt x="39" y="128"/>
                      <a:pt x="38" y="127"/>
                    </a:cubicBezTo>
                    <a:close/>
                    <a:moveTo>
                      <a:pt x="48" y="137"/>
                    </a:moveTo>
                    <a:cubicBezTo>
                      <a:pt x="48" y="137"/>
                      <a:pt x="48" y="137"/>
                      <a:pt x="49" y="137"/>
                    </a:cubicBezTo>
                    <a:cubicBezTo>
                      <a:pt x="49" y="136"/>
                      <a:pt x="49" y="135"/>
                      <a:pt x="50" y="133"/>
                    </a:cubicBezTo>
                    <a:cubicBezTo>
                      <a:pt x="51" y="132"/>
                      <a:pt x="51" y="131"/>
                      <a:pt x="50" y="130"/>
                    </a:cubicBezTo>
                    <a:cubicBezTo>
                      <a:pt x="51" y="131"/>
                      <a:pt x="51" y="132"/>
                      <a:pt x="50" y="133"/>
                    </a:cubicBezTo>
                    <a:cubicBezTo>
                      <a:pt x="49" y="135"/>
                      <a:pt x="49" y="136"/>
                      <a:pt x="49" y="137"/>
                    </a:cubicBezTo>
                    <a:cubicBezTo>
                      <a:pt x="49" y="137"/>
                      <a:pt x="49" y="137"/>
                      <a:pt x="49" y="137"/>
                    </a:cubicBezTo>
                    <a:cubicBezTo>
                      <a:pt x="49" y="137"/>
                      <a:pt x="49" y="137"/>
                      <a:pt x="49" y="137"/>
                    </a:cubicBezTo>
                    <a:cubicBezTo>
                      <a:pt x="48" y="137"/>
                      <a:pt x="48" y="137"/>
                      <a:pt x="48" y="137"/>
                    </a:cubicBezTo>
                    <a:close/>
                    <a:moveTo>
                      <a:pt x="52" y="142"/>
                    </a:moveTo>
                    <a:cubicBezTo>
                      <a:pt x="54" y="143"/>
                      <a:pt x="57" y="142"/>
                      <a:pt x="58" y="140"/>
                    </a:cubicBezTo>
                    <a:cubicBezTo>
                      <a:pt x="57" y="142"/>
                      <a:pt x="54" y="143"/>
                      <a:pt x="52" y="142"/>
                    </a:cubicBezTo>
                    <a:close/>
                    <a:moveTo>
                      <a:pt x="60" y="139"/>
                    </a:moveTo>
                    <a:cubicBezTo>
                      <a:pt x="60" y="138"/>
                      <a:pt x="60" y="138"/>
                      <a:pt x="60" y="138"/>
                    </a:cubicBezTo>
                    <a:cubicBezTo>
                      <a:pt x="60" y="138"/>
                      <a:pt x="60" y="138"/>
                      <a:pt x="60" y="138"/>
                    </a:cubicBezTo>
                    <a:cubicBezTo>
                      <a:pt x="60" y="138"/>
                      <a:pt x="60" y="138"/>
                      <a:pt x="60" y="138"/>
                    </a:cubicBezTo>
                    <a:cubicBezTo>
                      <a:pt x="60" y="138"/>
                      <a:pt x="60" y="138"/>
                      <a:pt x="60" y="139"/>
                    </a:cubicBezTo>
                    <a:close/>
                    <a:moveTo>
                      <a:pt x="60" y="133"/>
                    </a:moveTo>
                    <a:cubicBezTo>
                      <a:pt x="60" y="135"/>
                      <a:pt x="60" y="137"/>
                      <a:pt x="60" y="138"/>
                    </a:cubicBezTo>
                    <a:cubicBezTo>
                      <a:pt x="60" y="138"/>
                      <a:pt x="60" y="138"/>
                      <a:pt x="60" y="138"/>
                    </a:cubicBezTo>
                    <a:cubicBezTo>
                      <a:pt x="60" y="137"/>
                      <a:pt x="60" y="135"/>
                      <a:pt x="60" y="133"/>
                    </a:cubicBezTo>
                    <a:cubicBezTo>
                      <a:pt x="60" y="133"/>
                      <a:pt x="60" y="132"/>
                      <a:pt x="60" y="132"/>
                    </a:cubicBezTo>
                    <a:cubicBezTo>
                      <a:pt x="60" y="132"/>
                      <a:pt x="60" y="133"/>
                      <a:pt x="60" y="133"/>
                    </a:cubicBezTo>
                    <a:close/>
                    <a:moveTo>
                      <a:pt x="67" y="138"/>
                    </a:moveTo>
                    <a:cubicBezTo>
                      <a:pt x="67" y="136"/>
                      <a:pt x="67" y="134"/>
                      <a:pt x="66" y="132"/>
                    </a:cubicBezTo>
                    <a:cubicBezTo>
                      <a:pt x="67" y="134"/>
                      <a:pt x="67" y="136"/>
                      <a:pt x="67" y="138"/>
                    </a:cubicBezTo>
                    <a:close/>
                    <a:moveTo>
                      <a:pt x="66" y="140"/>
                    </a:moveTo>
                    <a:cubicBezTo>
                      <a:pt x="66" y="141"/>
                      <a:pt x="66" y="142"/>
                      <a:pt x="66" y="142"/>
                    </a:cubicBezTo>
                    <a:cubicBezTo>
                      <a:pt x="66" y="143"/>
                      <a:pt x="66" y="143"/>
                      <a:pt x="66" y="143"/>
                    </a:cubicBezTo>
                    <a:cubicBezTo>
                      <a:pt x="66" y="143"/>
                      <a:pt x="66" y="143"/>
                      <a:pt x="66" y="142"/>
                    </a:cubicBezTo>
                    <a:cubicBezTo>
                      <a:pt x="66" y="142"/>
                      <a:pt x="66" y="141"/>
                      <a:pt x="66" y="140"/>
                    </a:cubicBezTo>
                    <a:close/>
                    <a:moveTo>
                      <a:pt x="72" y="139"/>
                    </a:moveTo>
                    <a:cubicBezTo>
                      <a:pt x="72" y="137"/>
                      <a:pt x="72" y="136"/>
                      <a:pt x="73" y="134"/>
                    </a:cubicBezTo>
                    <a:cubicBezTo>
                      <a:pt x="72" y="136"/>
                      <a:pt x="72" y="137"/>
                      <a:pt x="72" y="139"/>
                    </a:cubicBezTo>
                    <a:close/>
                  </a:path>
                </a:pathLst>
              </a:custGeom>
              <a:solidFill>
                <a:srgbClr val="B56697">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55" name="Freeform 127">
                <a:extLst>
                  <a:ext uri="{FF2B5EF4-FFF2-40B4-BE49-F238E27FC236}">
                    <a16:creationId xmlns:a16="http://schemas.microsoft.com/office/drawing/2014/main" id="{29EFF9E0-B711-8945-D492-753FA3F30E5F}"/>
                  </a:ext>
                </a:extLst>
              </p:cNvPr>
              <p:cNvSpPr>
                <a:spLocks noEditPoints="1"/>
              </p:cNvSpPr>
              <p:nvPr/>
            </p:nvSpPr>
            <p:spPr bwMode="auto">
              <a:xfrm>
                <a:off x="4732534" y="4956969"/>
                <a:ext cx="228600" cy="460375"/>
              </a:xfrm>
              <a:custGeom>
                <a:avLst/>
                <a:gdLst>
                  <a:gd name="T0" fmla="*/ 113 w 115"/>
                  <a:gd name="T1" fmla="*/ 115 h 233"/>
                  <a:gd name="T2" fmla="*/ 111 w 115"/>
                  <a:gd name="T3" fmla="*/ 99 h 233"/>
                  <a:gd name="T4" fmla="*/ 104 w 115"/>
                  <a:gd name="T5" fmla="*/ 77 h 233"/>
                  <a:gd name="T6" fmla="*/ 103 w 115"/>
                  <a:gd name="T7" fmla="*/ 75 h 233"/>
                  <a:gd name="T8" fmla="*/ 93 w 115"/>
                  <a:gd name="T9" fmla="*/ 58 h 233"/>
                  <a:gd name="T10" fmla="*/ 82 w 115"/>
                  <a:gd name="T11" fmla="*/ 47 h 233"/>
                  <a:gd name="T12" fmla="*/ 64 w 115"/>
                  <a:gd name="T13" fmla="*/ 38 h 233"/>
                  <a:gd name="T14" fmla="*/ 53 w 115"/>
                  <a:gd name="T15" fmla="*/ 35 h 233"/>
                  <a:gd name="T16" fmla="*/ 19 w 115"/>
                  <a:gd name="T17" fmla="*/ 79 h 233"/>
                  <a:gd name="T18" fmla="*/ 33 w 115"/>
                  <a:gd name="T19" fmla="*/ 95 h 233"/>
                  <a:gd name="T20" fmla="*/ 11 w 115"/>
                  <a:gd name="T21" fmla="*/ 140 h 233"/>
                  <a:gd name="T22" fmla="*/ 10 w 115"/>
                  <a:gd name="T23" fmla="*/ 5 h 233"/>
                  <a:gd name="T24" fmla="*/ 0 w 115"/>
                  <a:gd name="T25" fmla="*/ 228 h 233"/>
                  <a:gd name="T26" fmla="*/ 10 w 115"/>
                  <a:gd name="T27" fmla="*/ 171 h 233"/>
                  <a:gd name="T28" fmla="*/ 36 w 115"/>
                  <a:gd name="T29" fmla="*/ 143 h 233"/>
                  <a:gd name="T30" fmla="*/ 35 w 115"/>
                  <a:gd name="T31" fmla="*/ 186 h 233"/>
                  <a:gd name="T32" fmla="*/ 45 w 115"/>
                  <a:gd name="T33" fmla="*/ 196 h 233"/>
                  <a:gd name="T34" fmla="*/ 113 w 115"/>
                  <a:gd name="T35" fmla="*/ 142 h 233"/>
                  <a:gd name="T36" fmla="*/ 70 w 115"/>
                  <a:gd name="T37" fmla="*/ 109 h 233"/>
                  <a:gd name="T38" fmla="*/ 73 w 115"/>
                  <a:gd name="T39" fmla="*/ 106 h 233"/>
                  <a:gd name="T40" fmla="*/ 56 w 115"/>
                  <a:gd name="T41" fmla="*/ 100 h 233"/>
                  <a:gd name="T42" fmla="*/ 55 w 115"/>
                  <a:gd name="T43" fmla="*/ 99 h 233"/>
                  <a:gd name="T44" fmla="*/ 50 w 115"/>
                  <a:gd name="T45" fmla="*/ 131 h 233"/>
                  <a:gd name="T46" fmla="*/ 53 w 115"/>
                  <a:gd name="T47" fmla="*/ 131 h 233"/>
                  <a:gd name="T48" fmla="*/ 53 w 115"/>
                  <a:gd name="T49" fmla="*/ 79 h 233"/>
                  <a:gd name="T50" fmla="*/ 49 w 115"/>
                  <a:gd name="T51" fmla="*/ 79 h 233"/>
                  <a:gd name="T52" fmla="*/ 34 w 115"/>
                  <a:gd name="T53" fmla="*/ 82 h 233"/>
                  <a:gd name="T54" fmla="*/ 33 w 115"/>
                  <a:gd name="T55" fmla="*/ 95 h 233"/>
                  <a:gd name="T56" fmla="*/ 34 w 115"/>
                  <a:gd name="T57" fmla="*/ 82 h 233"/>
                  <a:gd name="T58" fmla="*/ 35 w 115"/>
                  <a:gd name="T59" fmla="*/ 80 h 233"/>
                  <a:gd name="T60" fmla="*/ 37 w 115"/>
                  <a:gd name="T61" fmla="*/ 79 h 233"/>
                  <a:gd name="T62" fmla="*/ 35 w 115"/>
                  <a:gd name="T63" fmla="*/ 80 h 233"/>
                  <a:gd name="T64" fmla="*/ 42 w 115"/>
                  <a:gd name="T65" fmla="*/ 142 h 233"/>
                  <a:gd name="T66" fmla="*/ 45 w 115"/>
                  <a:gd name="T67" fmla="*/ 145 h 233"/>
                  <a:gd name="T68" fmla="*/ 45 w 115"/>
                  <a:gd name="T69" fmla="*/ 145 h 233"/>
                  <a:gd name="T70" fmla="*/ 47 w 115"/>
                  <a:gd name="T71" fmla="*/ 144 h 233"/>
                  <a:gd name="T72" fmla="*/ 48 w 115"/>
                  <a:gd name="T73" fmla="*/ 140 h 233"/>
                  <a:gd name="T74" fmla="*/ 48 w 115"/>
                  <a:gd name="T75" fmla="*/ 133 h 233"/>
                  <a:gd name="T76" fmla="*/ 55 w 115"/>
                  <a:gd name="T77" fmla="*/ 139 h 233"/>
                  <a:gd name="T78" fmla="*/ 62 w 115"/>
                  <a:gd name="T79" fmla="*/ 142 h 233"/>
                  <a:gd name="T80" fmla="*/ 66 w 115"/>
                  <a:gd name="T81" fmla="*/ 129 h 233"/>
                  <a:gd name="T82" fmla="*/ 65 w 115"/>
                  <a:gd name="T83" fmla="*/ 135 h 233"/>
                  <a:gd name="T84" fmla="*/ 66 w 115"/>
                  <a:gd name="T85" fmla="*/ 129 h 233"/>
                  <a:gd name="T86" fmla="*/ 69 w 115"/>
                  <a:gd name="T87" fmla="*/ 129 h 233"/>
                  <a:gd name="T88" fmla="*/ 74 w 115"/>
                  <a:gd name="T89"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233">
                    <a:moveTo>
                      <a:pt x="114" y="129"/>
                    </a:moveTo>
                    <a:cubicBezTo>
                      <a:pt x="114" y="128"/>
                      <a:pt x="114" y="127"/>
                      <a:pt x="114" y="125"/>
                    </a:cubicBezTo>
                    <a:cubicBezTo>
                      <a:pt x="114" y="122"/>
                      <a:pt x="114" y="119"/>
                      <a:pt x="113" y="115"/>
                    </a:cubicBezTo>
                    <a:cubicBezTo>
                      <a:pt x="113" y="114"/>
                      <a:pt x="113" y="112"/>
                      <a:pt x="113" y="111"/>
                    </a:cubicBezTo>
                    <a:cubicBezTo>
                      <a:pt x="112" y="108"/>
                      <a:pt x="113" y="104"/>
                      <a:pt x="111" y="101"/>
                    </a:cubicBezTo>
                    <a:cubicBezTo>
                      <a:pt x="111" y="101"/>
                      <a:pt x="111" y="100"/>
                      <a:pt x="111" y="99"/>
                    </a:cubicBezTo>
                    <a:cubicBezTo>
                      <a:pt x="110" y="96"/>
                      <a:pt x="110" y="92"/>
                      <a:pt x="108" y="89"/>
                    </a:cubicBezTo>
                    <a:cubicBezTo>
                      <a:pt x="108" y="88"/>
                      <a:pt x="108" y="87"/>
                      <a:pt x="107" y="86"/>
                    </a:cubicBezTo>
                    <a:cubicBezTo>
                      <a:pt x="107" y="83"/>
                      <a:pt x="106" y="80"/>
                      <a:pt x="104" y="77"/>
                    </a:cubicBezTo>
                    <a:cubicBezTo>
                      <a:pt x="103" y="79"/>
                      <a:pt x="101" y="80"/>
                      <a:pt x="100" y="82"/>
                    </a:cubicBezTo>
                    <a:cubicBezTo>
                      <a:pt x="101" y="80"/>
                      <a:pt x="103" y="79"/>
                      <a:pt x="104" y="77"/>
                    </a:cubicBezTo>
                    <a:cubicBezTo>
                      <a:pt x="104" y="77"/>
                      <a:pt x="103" y="76"/>
                      <a:pt x="103" y="75"/>
                    </a:cubicBezTo>
                    <a:cubicBezTo>
                      <a:pt x="102" y="73"/>
                      <a:pt x="101" y="70"/>
                      <a:pt x="100" y="68"/>
                    </a:cubicBezTo>
                    <a:cubicBezTo>
                      <a:pt x="99" y="67"/>
                      <a:pt x="98" y="65"/>
                      <a:pt x="97" y="64"/>
                    </a:cubicBezTo>
                    <a:cubicBezTo>
                      <a:pt x="96" y="62"/>
                      <a:pt x="94" y="60"/>
                      <a:pt x="93" y="58"/>
                    </a:cubicBezTo>
                    <a:cubicBezTo>
                      <a:pt x="92" y="57"/>
                      <a:pt x="91" y="56"/>
                      <a:pt x="90" y="55"/>
                    </a:cubicBezTo>
                    <a:cubicBezTo>
                      <a:pt x="89" y="53"/>
                      <a:pt x="87" y="52"/>
                      <a:pt x="85" y="50"/>
                    </a:cubicBezTo>
                    <a:cubicBezTo>
                      <a:pt x="84" y="49"/>
                      <a:pt x="83" y="48"/>
                      <a:pt x="82" y="47"/>
                    </a:cubicBezTo>
                    <a:cubicBezTo>
                      <a:pt x="80" y="46"/>
                      <a:pt x="78" y="44"/>
                      <a:pt x="76" y="43"/>
                    </a:cubicBezTo>
                    <a:cubicBezTo>
                      <a:pt x="75" y="43"/>
                      <a:pt x="74" y="42"/>
                      <a:pt x="73" y="42"/>
                    </a:cubicBezTo>
                    <a:cubicBezTo>
                      <a:pt x="71" y="40"/>
                      <a:pt x="68" y="38"/>
                      <a:pt x="64" y="38"/>
                    </a:cubicBezTo>
                    <a:cubicBezTo>
                      <a:pt x="64" y="38"/>
                      <a:pt x="64" y="38"/>
                      <a:pt x="64" y="38"/>
                    </a:cubicBezTo>
                    <a:cubicBezTo>
                      <a:pt x="64" y="37"/>
                      <a:pt x="64" y="37"/>
                      <a:pt x="63" y="37"/>
                    </a:cubicBezTo>
                    <a:cubicBezTo>
                      <a:pt x="60" y="36"/>
                      <a:pt x="56" y="35"/>
                      <a:pt x="53" y="35"/>
                    </a:cubicBezTo>
                    <a:cubicBezTo>
                      <a:pt x="49" y="33"/>
                      <a:pt x="44" y="34"/>
                      <a:pt x="40" y="35"/>
                    </a:cubicBezTo>
                    <a:cubicBezTo>
                      <a:pt x="22" y="39"/>
                      <a:pt x="10" y="60"/>
                      <a:pt x="18" y="76"/>
                    </a:cubicBezTo>
                    <a:cubicBezTo>
                      <a:pt x="18" y="77"/>
                      <a:pt x="19" y="78"/>
                      <a:pt x="19" y="79"/>
                    </a:cubicBezTo>
                    <a:cubicBezTo>
                      <a:pt x="20" y="80"/>
                      <a:pt x="21" y="82"/>
                      <a:pt x="22" y="83"/>
                    </a:cubicBezTo>
                    <a:cubicBezTo>
                      <a:pt x="25" y="89"/>
                      <a:pt x="30" y="92"/>
                      <a:pt x="33" y="98"/>
                    </a:cubicBezTo>
                    <a:cubicBezTo>
                      <a:pt x="33" y="97"/>
                      <a:pt x="33" y="96"/>
                      <a:pt x="33" y="95"/>
                    </a:cubicBezTo>
                    <a:cubicBezTo>
                      <a:pt x="33" y="96"/>
                      <a:pt x="33" y="97"/>
                      <a:pt x="33" y="98"/>
                    </a:cubicBezTo>
                    <a:cubicBezTo>
                      <a:pt x="33" y="105"/>
                      <a:pt x="31" y="111"/>
                      <a:pt x="26" y="115"/>
                    </a:cubicBezTo>
                    <a:cubicBezTo>
                      <a:pt x="20" y="123"/>
                      <a:pt x="14" y="130"/>
                      <a:pt x="11" y="140"/>
                    </a:cubicBezTo>
                    <a:cubicBezTo>
                      <a:pt x="11" y="140"/>
                      <a:pt x="10" y="140"/>
                      <a:pt x="10" y="140"/>
                    </a:cubicBezTo>
                    <a:cubicBezTo>
                      <a:pt x="10" y="138"/>
                      <a:pt x="10" y="137"/>
                      <a:pt x="10" y="136"/>
                    </a:cubicBezTo>
                    <a:cubicBezTo>
                      <a:pt x="10" y="92"/>
                      <a:pt x="10" y="49"/>
                      <a:pt x="10" y="5"/>
                    </a:cubicBezTo>
                    <a:cubicBezTo>
                      <a:pt x="10" y="0"/>
                      <a:pt x="7" y="1"/>
                      <a:pt x="5" y="1"/>
                    </a:cubicBezTo>
                    <a:cubicBezTo>
                      <a:pt x="1" y="1"/>
                      <a:pt x="0" y="1"/>
                      <a:pt x="0" y="5"/>
                    </a:cubicBezTo>
                    <a:cubicBezTo>
                      <a:pt x="0" y="79"/>
                      <a:pt x="0" y="154"/>
                      <a:pt x="0" y="228"/>
                    </a:cubicBezTo>
                    <a:cubicBezTo>
                      <a:pt x="0" y="232"/>
                      <a:pt x="1" y="233"/>
                      <a:pt x="4" y="233"/>
                    </a:cubicBezTo>
                    <a:cubicBezTo>
                      <a:pt x="8" y="233"/>
                      <a:pt x="10" y="233"/>
                      <a:pt x="10" y="228"/>
                    </a:cubicBezTo>
                    <a:cubicBezTo>
                      <a:pt x="10" y="209"/>
                      <a:pt x="10" y="190"/>
                      <a:pt x="10" y="171"/>
                    </a:cubicBezTo>
                    <a:cubicBezTo>
                      <a:pt x="9" y="154"/>
                      <a:pt x="17" y="141"/>
                      <a:pt x="30" y="131"/>
                    </a:cubicBezTo>
                    <a:cubicBezTo>
                      <a:pt x="31" y="129"/>
                      <a:pt x="33" y="128"/>
                      <a:pt x="36" y="129"/>
                    </a:cubicBezTo>
                    <a:cubicBezTo>
                      <a:pt x="38" y="133"/>
                      <a:pt x="37" y="138"/>
                      <a:pt x="36" y="143"/>
                    </a:cubicBezTo>
                    <a:cubicBezTo>
                      <a:pt x="34" y="147"/>
                      <a:pt x="33" y="152"/>
                      <a:pt x="32" y="156"/>
                    </a:cubicBezTo>
                    <a:cubicBezTo>
                      <a:pt x="30" y="163"/>
                      <a:pt x="29" y="170"/>
                      <a:pt x="32" y="178"/>
                    </a:cubicBezTo>
                    <a:cubicBezTo>
                      <a:pt x="32" y="181"/>
                      <a:pt x="33" y="184"/>
                      <a:pt x="35" y="186"/>
                    </a:cubicBezTo>
                    <a:cubicBezTo>
                      <a:pt x="36" y="188"/>
                      <a:pt x="37" y="189"/>
                      <a:pt x="38" y="190"/>
                    </a:cubicBezTo>
                    <a:cubicBezTo>
                      <a:pt x="39" y="192"/>
                      <a:pt x="41" y="193"/>
                      <a:pt x="43" y="195"/>
                    </a:cubicBezTo>
                    <a:cubicBezTo>
                      <a:pt x="44" y="195"/>
                      <a:pt x="45" y="195"/>
                      <a:pt x="45" y="196"/>
                    </a:cubicBezTo>
                    <a:cubicBezTo>
                      <a:pt x="48" y="198"/>
                      <a:pt x="51" y="199"/>
                      <a:pt x="55" y="200"/>
                    </a:cubicBezTo>
                    <a:cubicBezTo>
                      <a:pt x="69" y="201"/>
                      <a:pt x="82" y="198"/>
                      <a:pt x="93" y="188"/>
                    </a:cubicBezTo>
                    <a:cubicBezTo>
                      <a:pt x="105" y="175"/>
                      <a:pt x="111" y="159"/>
                      <a:pt x="113" y="142"/>
                    </a:cubicBezTo>
                    <a:cubicBezTo>
                      <a:pt x="115" y="137"/>
                      <a:pt x="114" y="133"/>
                      <a:pt x="114" y="129"/>
                    </a:cubicBezTo>
                    <a:close/>
                    <a:moveTo>
                      <a:pt x="73" y="106"/>
                    </a:moveTo>
                    <a:cubicBezTo>
                      <a:pt x="72" y="107"/>
                      <a:pt x="71" y="108"/>
                      <a:pt x="70" y="109"/>
                    </a:cubicBezTo>
                    <a:cubicBezTo>
                      <a:pt x="71" y="108"/>
                      <a:pt x="72" y="107"/>
                      <a:pt x="73" y="106"/>
                    </a:cubicBezTo>
                    <a:cubicBezTo>
                      <a:pt x="73" y="105"/>
                      <a:pt x="73" y="103"/>
                      <a:pt x="73" y="102"/>
                    </a:cubicBezTo>
                    <a:cubicBezTo>
                      <a:pt x="73" y="103"/>
                      <a:pt x="73" y="105"/>
                      <a:pt x="73" y="106"/>
                    </a:cubicBezTo>
                    <a:close/>
                    <a:moveTo>
                      <a:pt x="56" y="100"/>
                    </a:moveTo>
                    <a:cubicBezTo>
                      <a:pt x="56" y="100"/>
                      <a:pt x="57" y="99"/>
                      <a:pt x="57" y="99"/>
                    </a:cubicBezTo>
                    <a:cubicBezTo>
                      <a:pt x="57" y="99"/>
                      <a:pt x="56" y="100"/>
                      <a:pt x="56" y="100"/>
                    </a:cubicBezTo>
                    <a:cubicBezTo>
                      <a:pt x="56" y="100"/>
                      <a:pt x="55" y="100"/>
                      <a:pt x="55" y="99"/>
                    </a:cubicBezTo>
                    <a:cubicBezTo>
                      <a:pt x="54" y="99"/>
                      <a:pt x="54" y="99"/>
                      <a:pt x="54" y="98"/>
                    </a:cubicBezTo>
                    <a:cubicBezTo>
                      <a:pt x="54" y="99"/>
                      <a:pt x="54" y="99"/>
                      <a:pt x="55" y="99"/>
                    </a:cubicBezTo>
                    <a:cubicBezTo>
                      <a:pt x="55" y="100"/>
                      <a:pt x="56" y="100"/>
                      <a:pt x="56" y="100"/>
                    </a:cubicBezTo>
                    <a:close/>
                    <a:moveTo>
                      <a:pt x="50" y="131"/>
                    </a:moveTo>
                    <a:cubicBezTo>
                      <a:pt x="50" y="131"/>
                      <a:pt x="50" y="131"/>
                      <a:pt x="50" y="131"/>
                    </a:cubicBezTo>
                    <a:cubicBezTo>
                      <a:pt x="50" y="131"/>
                      <a:pt x="50" y="131"/>
                      <a:pt x="50" y="131"/>
                    </a:cubicBezTo>
                    <a:close/>
                    <a:moveTo>
                      <a:pt x="54" y="133"/>
                    </a:moveTo>
                    <a:cubicBezTo>
                      <a:pt x="54" y="132"/>
                      <a:pt x="54" y="132"/>
                      <a:pt x="53" y="131"/>
                    </a:cubicBezTo>
                    <a:cubicBezTo>
                      <a:pt x="54" y="132"/>
                      <a:pt x="54" y="132"/>
                      <a:pt x="54" y="133"/>
                    </a:cubicBezTo>
                    <a:close/>
                    <a:moveTo>
                      <a:pt x="53" y="78"/>
                    </a:moveTo>
                    <a:cubicBezTo>
                      <a:pt x="53" y="79"/>
                      <a:pt x="53" y="79"/>
                      <a:pt x="53" y="79"/>
                    </a:cubicBezTo>
                    <a:cubicBezTo>
                      <a:pt x="53" y="79"/>
                      <a:pt x="53" y="79"/>
                      <a:pt x="53" y="79"/>
                    </a:cubicBezTo>
                    <a:cubicBezTo>
                      <a:pt x="53" y="79"/>
                      <a:pt x="53" y="79"/>
                      <a:pt x="53" y="78"/>
                    </a:cubicBezTo>
                    <a:close/>
                    <a:moveTo>
                      <a:pt x="49" y="79"/>
                    </a:moveTo>
                    <a:cubicBezTo>
                      <a:pt x="49" y="79"/>
                      <a:pt x="49" y="79"/>
                      <a:pt x="49" y="79"/>
                    </a:cubicBezTo>
                    <a:cubicBezTo>
                      <a:pt x="49" y="79"/>
                      <a:pt x="49" y="79"/>
                      <a:pt x="49" y="79"/>
                    </a:cubicBezTo>
                    <a:close/>
                    <a:moveTo>
                      <a:pt x="34" y="82"/>
                    </a:moveTo>
                    <a:cubicBezTo>
                      <a:pt x="34" y="83"/>
                      <a:pt x="34" y="83"/>
                      <a:pt x="34" y="84"/>
                    </a:cubicBezTo>
                    <a:cubicBezTo>
                      <a:pt x="34" y="86"/>
                      <a:pt x="34" y="87"/>
                      <a:pt x="34" y="88"/>
                    </a:cubicBezTo>
                    <a:cubicBezTo>
                      <a:pt x="34" y="90"/>
                      <a:pt x="34" y="92"/>
                      <a:pt x="33" y="95"/>
                    </a:cubicBezTo>
                    <a:cubicBezTo>
                      <a:pt x="34" y="92"/>
                      <a:pt x="34" y="90"/>
                      <a:pt x="34" y="88"/>
                    </a:cubicBezTo>
                    <a:cubicBezTo>
                      <a:pt x="34" y="87"/>
                      <a:pt x="34" y="86"/>
                      <a:pt x="34" y="84"/>
                    </a:cubicBezTo>
                    <a:cubicBezTo>
                      <a:pt x="34" y="83"/>
                      <a:pt x="34" y="83"/>
                      <a:pt x="34" y="82"/>
                    </a:cubicBezTo>
                    <a:cubicBezTo>
                      <a:pt x="34" y="81"/>
                      <a:pt x="34" y="81"/>
                      <a:pt x="35" y="80"/>
                    </a:cubicBezTo>
                    <a:cubicBezTo>
                      <a:pt x="34" y="81"/>
                      <a:pt x="34" y="81"/>
                      <a:pt x="34" y="82"/>
                    </a:cubicBezTo>
                    <a:close/>
                    <a:moveTo>
                      <a:pt x="35" y="80"/>
                    </a:moveTo>
                    <a:cubicBezTo>
                      <a:pt x="36" y="80"/>
                      <a:pt x="36" y="79"/>
                      <a:pt x="37" y="79"/>
                    </a:cubicBezTo>
                    <a:cubicBezTo>
                      <a:pt x="37" y="79"/>
                      <a:pt x="38" y="78"/>
                      <a:pt x="38" y="77"/>
                    </a:cubicBezTo>
                    <a:cubicBezTo>
                      <a:pt x="38" y="78"/>
                      <a:pt x="37" y="79"/>
                      <a:pt x="37" y="79"/>
                    </a:cubicBezTo>
                    <a:cubicBezTo>
                      <a:pt x="37" y="79"/>
                      <a:pt x="37" y="79"/>
                      <a:pt x="37" y="79"/>
                    </a:cubicBezTo>
                    <a:cubicBezTo>
                      <a:pt x="37" y="79"/>
                      <a:pt x="37" y="79"/>
                      <a:pt x="37" y="79"/>
                    </a:cubicBezTo>
                    <a:cubicBezTo>
                      <a:pt x="36" y="79"/>
                      <a:pt x="36" y="80"/>
                      <a:pt x="35" y="80"/>
                    </a:cubicBezTo>
                    <a:close/>
                    <a:moveTo>
                      <a:pt x="42" y="142"/>
                    </a:moveTo>
                    <a:cubicBezTo>
                      <a:pt x="42" y="141"/>
                      <a:pt x="42" y="139"/>
                      <a:pt x="42" y="137"/>
                    </a:cubicBezTo>
                    <a:cubicBezTo>
                      <a:pt x="42" y="139"/>
                      <a:pt x="42" y="141"/>
                      <a:pt x="42" y="142"/>
                    </a:cubicBezTo>
                    <a:cubicBezTo>
                      <a:pt x="42" y="143"/>
                      <a:pt x="43" y="143"/>
                      <a:pt x="43" y="144"/>
                    </a:cubicBezTo>
                    <a:cubicBezTo>
                      <a:pt x="43" y="143"/>
                      <a:pt x="42" y="143"/>
                      <a:pt x="42" y="142"/>
                    </a:cubicBezTo>
                    <a:close/>
                    <a:moveTo>
                      <a:pt x="45" y="145"/>
                    </a:moveTo>
                    <a:cubicBezTo>
                      <a:pt x="45" y="145"/>
                      <a:pt x="45" y="145"/>
                      <a:pt x="45" y="145"/>
                    </a:cubicBezTo>
                    <a:cubicBezTo>
                      <a:pt x="45" y="145"/>
                      <a:pt x="45" y="145"/>
                      <a:pt x="45" y="145"/>
                    </a:cubicBezTo>
                    <a:cubicBezTo>
                      <a:pt x="45" y="145"/>
                      <a:pt x="45" y="145"/>
                      <a:pt x="45" y="145"/>
                    </a:cubicBezTo>
                    <a:close/>
                    <a:moveTo>
                      <a:pt x="47" y="144"/>
                    </a:moveTo>
                    <a:cubicBezTo>
                      <a:pt x="47" y="144"/>
                      <a:pt x="48" y="143"/>
                      <a:pt x="48" y="143"/>
                    </a:cubicBezTo>
                    <a:cubicBezTo>
                      <a:pt x="48" y="143"/>
                      <a:pt x="47" y="144"/>
                      <a:pt x="47" y="144"/>
                    </a:cubicBezTo>
                    <a:close/>
                    <a:moveTo>
                      <a:pt x="48" y="140"/>
                    </a:moveTo>
                    <a:cubicBezTo>
                      <a:pt x="48" y="139"/>
                      <a:pt x="48" y="138"/>
                      <a:pt x="48" y="138"/>
                    </a:cubicBezTo>
                    <a:cubicBezTo>
                      <a:pt x="48" y="138"/>
                      <a:pt x="48" y="139"/>
                      <a:pt x="48" y="140"/>
                    </a:cubicBezTo>
                    <a:close/>
                    <a:moveTo>
                      <a:pt x="48" y="133"/>
                    </a:moveTo>
                    <a:cubicBezTo>
                      <a:pt x="48" y="133"/>
                      <a:pt x="48" y="133"/>
                      <a:pt x="48" y="134"/>
                    </a:cubicBezTo>
                    <a:cubicBezTo>
                      <a:pt x="48" y="133"/>
                      <a:pt x="48" y="133"/>
                      <a:pt x="48" y="133"/>
                    </a:cubicBezTo>
                    <a:cubicBezTo>
                      <a:pt x="48" y="132"/>
                      <a:pt x="49" y="131"/>
                      <a:pt x="49" y="131"/>
                    </a:cubicBezTo>
                    <a:cubicBezTo>
                      <a:pt x="49" y="131"/>
                      <a:pt x="48" y="132"/>
                      <a:pt x="48" y="133"/>
                    </a:cubicBezTo>
                    <a:close/>
                    <a:moveTo>
                      <a:pt x="55" y="139"/>
                    </a:moveTo>
                    <a:cubicBezTo>
                      <a:pt x="55" y="138"/>
                      <a:pt x="55" y="138"/>
                      <a:pt x="55" y="137"/>
                    </a:cubicBezTo>
                    <a:cubicBezTo>
                      <a:pt x="55" y="138"/>
                      <a:pt x="55" y="138"/>
                      <a:pt x="55" y="139"/>
                    </a:cubicBezTo>
                    <a:cubicBezTo>
                      <a:pt x="57" y="142"/>
                      <a:pt x="59" y="143"/>
                      <a:pt x="62" y="142"/>
                    </a:cubicBezTo>
                    <a:cubicBezTo>
                      <a:pt x="59" y="143"/>
                      <a:pt x="57" y="142"/>
                      <a:pt x="55" y="139"/>
                    </a:cubicBezTo>
                    <a:close/>
                    <a:moveTo>
                      <a:pt x="69" y="129"/>
                    </a:moveTo>
                    <a:cubicBezTo>
                      <a:pt x="67" y="129"/>
                      <a:pt x="66" y="129"/>
                      <a:pt x="66" y="129"/>
                    </a:cubicBezTo>
                    <a:cubicBezTo>
                      <a:pt x="65" y="130"/>
                      <a:pt x="65" y="131"/>
                      <a:pt x="64" y="132"/>
                    </a:cubicBezTo>
                    <a:cubicBezTo>
                      <a:pt x="64" y="132"/>
                      <a:pt x="64" y="133"/>
                      <a:pt x="64" y="134"/>
                    </a:cubicBezTo>
                    <a:cubicBezTo>
                      <a:pt x="65" y="134"/>
                      <a:pt x="65" y="135"/>
                      <a:pt x="65" y="135"/>
                    </a:cubicBezTo>
                    <a:cubicBezTo>
                      <a:pt x="65" y="135"/>
                      <a:pt x="65" y="134"/>
                      <a:pt x="64" y="134"/>
                    </a:cubicBezTo>
                    <a:cubicBezTo>
                      <a:pt x="64" y="133"/>
                      <a:pt x="64" y="132"/>
                      <a:pt x="64" y="132"/>
                    </a:cubicBezTo>
                    <a:cubicBezTo>
                      <a:pt x="65" y="131"/>
                      <a:pt x="65" y="130"/>
                      <a:pt x="66" y="129"/>
                    </a:cubicBezTo>
                    <a:cubicBezTo>
                      <a:pt x="66" y="129"/>
                      <a:pt x="67" y="129"/>
                      <a:pt x="69" y="129"/>
                    </a:cubicBezTo>
                    <a:cubicBezTo>
                      <a:pt x="69" y="129"/>
                      <a:pt x="69" y="129"/>
                      <a:pt x="70" y="129"/>
                    </a:cubicBezTo>
                    <a:cubicBezTo>
                      <a:pt x="69" y="129"/>
                      <a:pt x="69" y="129"/>
                      <a:pt x="69" y="129"/>
                    </a:cubicBezTo>
                    <a:close/>
                    <a:moveTo>
                      <a:pt x="75" y="128"/>
                    </a:moveTo>
                    <a:cubicBezTo>
                      <a:pt x="78" y="126"/>
                      <a:pt x="78" y="124"/>
                      <a:pt x="76" y="120"/>
                    </a:cubicBezTo>
                    <a:cubicBezTo>
                      <a:pt x="76" y="119"/>
                      <a:pt x="75" y="118"/>
                      <a:pt x="74" y="117"/>
                    </a:cubicBezTo>
                    <a:cubicBezTo>
                      <a:pt x="75" y="118"/>
                      <a:pt x="76" y="119"/>
                      <a:pt x="76" y="120"/>
                    </a:cubicBezTo>
                    <a:cubicBezTo>
                      <a:pt x="78" y="124"/>
                      <a:pt x="78" y="126"/>
                      <a:pt x="75" y="128"/>
                    </a:cubicBezTo>
                    <a:close/>
                  </a:path>
                </a:pathLst>
              </a:custGeom>
              <a:solidFill>
                <a:srgbClr val="B56697">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grpSp>
      <p:pic>
        <p:nvPicPr>
          <p:cNvPr id="143" name="Inhaltsplatzhalter 142" descr="Puzzleteile Silhouette">
            <a:extLst>
              <a:ext uri="{FF2B5EF4-FFF2-40B4-BE49-F238E27FC236}">
                <a16:creationId xmlns:a16="http://schemas.microsoft.com/office/drawing/2014/main" id="{5AEDDC98-8C84-5084-8E13-5CD955F6E5DE}"/>
              </a:ext>
            </a:extLst>
          </p:cNvPr>
          <p:cNvPicPr>
            <a:picLocks noGrp="1" noChangeAspect="1"/>
          </p:cNvPicPr>
          <p:nvPr>
            <p:ph sz="quarter" idx="10"/>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5977" r="24195"/>
          <a:stretch/>
        </p:blipFill>
        <p:spPr>
          <a:xfrm>
            <a:off x="939100" y="3826449"/>
            <a:ext cx="1009611" cy="985879"/>
          </a:xfrm>
        </p:spPr>
      </p:pic>
      <p:pic>
        <p:nvPicPr>
          <p:cNvPr id="149" name="Grafik 148" descr="Puzzleteile Silhouette">
            <a:extLst>
              <a:ext uri="{FF2B5EF4-FFF2-40B4-BE49-F238E27FC236}">
                <a16:creationId xmlns:a16="http://schemas.microsoft.com/office/drawing/2014/main" id="{AE886118-F33D-FA26-0CDF-0D9C11940B41}"/>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7007" t="11310" r="10108" b="50389"/>
          <a:stretch/>
        </p:blipFill>
        <p:spPr bwMode="auto">
          <a:xfrm>
            <a:off x="1562314" y="3629592"/>
            <a:ext cx="574403" cy="513000"/>
          </a:xfrm>
          <a:custGeom>
            <a:avLst/>
            <a:gdLst>
              <a:gd name="connsiteX0" fmla="*/ 0 w 681682"/>
              <a:gd name="connsiteY0" fmla="*/ 0 h 608812"/>
              <a:gd name="connsiteX1" fmla="*/ 681682 w 681682"/>
              <a:gd name="connsiteY1" fmla="*/ 0 h 608812"/>
              <a:gd name="connsiteX2" fmla="*/ 681682 w 681682"/>
              <a:gd name="connsiteY2" fmla="*/ 608812 h 608812"/>
              <a:gd name="connsiteX3" fmla="*/ 299044 w 681682"/>
              <a:gd name="connsiteY3" fmla="*/ 608812 h 608812"/>
              <a:gd name="connsiteX4" fmla="*/ 299044 w 681682"/>
              <a:gd name="connsiteY4" fmla="*/ 540578 h 608812"/>
              <a:gd name="connsiteX5" fmla="*/ 25905 w 681682"/>
              <a:gd name="connsiteY5" fmla="*/ 540578 h 608812"/>
              <a:gd name="connsiteX6" fmla="*/ 25905 w 681682"/>
              <a:gd name="connsiteY6" fmla="*/ 608812 h 608812"/>
              <a:gd name="connsiteX7" fmla="*/ 0 w 681682"/>
              <a:gd name="connsiteY7" fmla="*/ 608812 h 608812"/>
              <a:gd name="connsiteX8" fmla="*/ 0 w 681682"/>
              <a:gd name="connsiteY8" fmla="*/ 0 h 60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82" h="608812">
                <a:moveTo>
                  <a:pt x="0" y="0"/>
                </a:moveTo>
                <a:lnTo>
                  <a:pt x="681682" y="0"/>
                </a:lnTo>
                <a:lnTo>
                  <a:pt x="681682" y="608812"/>
                </a:lnTo>
                <a:lnTo>
                  <a:pt x="299044" y="608812"/>
                </a:lnTo>
                <a:lnTo>
                  <a:pt x="299044" y="540578"/>
                </a:lnTo>
                <a:lnTo>
                  <a:pt x="25905" y="540578"/>
                </a:lnTo>
                <a:lnTo>
                  <a:pt x="25905" y="608812"/>
                </a:lnTo>
                <a:lnTo>
                  <a:pt x="0" y="608812"/>
                </a:lnTo>
                <a:lnTo>
                  <a:pt x="0" y="0"/>
                </a:lnTo>
                <a:close/>
              </a:path>
            </a:pathLst>
          </a:custGeom>
          <a:noFill/>
          <a:ln>
            <a:noFill/>
          </a:ln>
        </p:spPr>
      </p:pic>
      <p:sp>
        <p:nvSpPr>
          <p:cNvPr id="3" name="Inhaltsplatzhalter 2">
            <a:extLst>
              <a:ext uri="{FF2B5EF4-FFF2-40B4-BE49-F238E27FC236}">
                <a16:creationId xmlns:a16="http://schemas.microsoft.com/office/drawing/2014/main" id="{53A4C33F-FF52-5ADC-56F6-ACF0D1F70DDE}"/>
              </a:ext>
            </a:extLst>
          </p:cNvPr>
          <p:cNvSpPr txBox="1">
            <a:spLocks/>
          </p:cNvSpPr>
          <p:nvPr/>
        </p:nvSpPr>
        <p:spPr bwMode="auto">
          <a:xfrm>
            <a:off x="562855" y="5588827"/>
            <a:ext cx="8310245" cy="32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noAutofit/>
          </a:bodyPr>
          <a:lstStyle>
            <a:lvl1pPr marL="0" indent="0" algn="l" rtl="0" eaLnBrk="1" fontAlgn="base" hangingPunct="1">
              <a:spcBef>
                <a:spcPts val="0"/>
              </a:spcBef>
              <a:spcAft>
                <a:spcPct val="0"/>
              </a:spcAft>
              <a:buClr>
                <a:srgbClr val="830051"/>
              </a:buClr>
              <a:buFont typeface="Arial" charset="0"/>
              <a:buNone/>
              <a:defRPr sz="900" b="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830051"/>
              </a:buClr>
              <a:buFont typeface="Arial" charset="0"/>
              <a:buNone/>
              <a:defRPr sz="1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830051"/>
              </a:buClr>
              <a:buFont typeface="Arial" charset="0"/>
              <a:buNone/>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830051"/>
              </a:buClr>
              <a:buFont typeface="Arial" charset="0"/>
              <a:buNone/>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830051"/>
              </a:buClr>
              <a:buFont typeface="Arial" charset="0"/>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675"/>
              <a:t>Modifiziert nach: 1. Wanner C et al., MMW-Fortschritte der Medizin 2024; 166:9-17; 2. KDIGO 2024. Clinical Practice Guideline </a:t>
            </a:r>
            <a:r>
              <a:rPr lang="de-DE" sz="675" err="1"/>
              <a:t>for</a:t>
            </a:r>
            <a:r>
              <a:rPr lang="de-DE" sz="675"/>
              <a:t> </a:t>
            </a:r>
            <a:r>
              <a:rPr lang="de-DE" sz="675" err="1"/>
              <a:t>the</a:t>
            </a:r>
            <a:r>
              <a:rPr lang="de-DE" sz="675"/>
              <a:t> Evaluation and Management </a:t>
            </a:r>
            <a:r>
              <a:rPr lang="de-DE" sz="675" err="1"/>
              <a:t>of</a:t>
            </a:r>
            <a:r>
              <a:rPr lang="de-DE" sz="675"/>
              <a:t> CKD. (Abrufbar unter: </a:t>
            </a:r>
            <a:r>
              <a:rPr lang="de-DE" sz="675">
                <a:hlinkClick r:id="rId10"/>
              </a:rPr>
              <a:t>https://kdigo.org/wp-content/uploads/2024/03/KDIGO-2024-CKD-Guideline.pdf</a:t>
            </a:r>
            <a:r>
              <a:rPr lang="de-DE" sz="675"/>
              <a:t>). 3. International Society </a:t>
            </a:r>
            <a:r>
              <a:rPr lang="de-DE" sz="675" err="1"/>
              <a:t>for</a:t>
            </a:r>
            <a:r>
              <a:rPr lang="de-DE" sz="675"/>
              <a:t> </a:t>
            </a:r>
            <a:r>
              <a:rPr lang="de-DE" sz="675" err="1"/>
              <a:t>Nephrology</a:t>
            </a:r>
            <a:r>
              <a:rPr lang="de-DE" sz="675"/>
              <a:t> (ISN) and </a:t>
            </a:r>
            <a:r>
              <a:rPr lang="de-DE" sz="675" err="1"/>
              <a:t>Kidney</a:t>
            </a:r>
            <a:r>
              <a:rPr lang="de-DE" sz="675"/>
              <a:t> Disease: </a:t>
            </a:r>
            <a:r>
              <a:rPr lang="de-DE" sz="675" err="1"/>
              <a:t>Improving</a:t>
            </a:r>
            <a:r>
              <a:rPr lang="de-DE" sz="675"/>
              <a:t> global Outcomes (KDIGO): CKD </a:t>
            </a:r>
            <a:r>
              <a:rPr lang="de-DE" sz="675" err="1"/>
              <a:t>early</a:t>
            </a:r>
            <a:r>
              <a:rPr lang="de-DE" sz="675"/>
              <a:t> </a:t>
            </a:r>
            <a:r>
              <a:rPr lang="de-DE" sz="675" err="1"/>
              <a:t>identification</a:t>
            </a:r>
            <a:r>
              <a:rPr lang="de-DE" sz="675"/>
              <a:t> &amp; </a:t>
            </a:r>
            <a:r>
              <a:rPr lang="de-DE" sz="675" err="1"/>
              <a:t>intervention</a:t>
            </a:r>
            <a:r>
              <a:rPr lang="de-DE" sz="675"/>
              <a:t> </a:t>
            </a:r>
            <a:r>
              <a:rPr lang="de-DE" sz="675" err="1"/>
              <a:t>toolkit</a:t>
            </a:r>
            <a:r>
              <a:rPr lang="de-DE" sz="675"/>
              <a:t>. </a:t>
            </a:r>
            <a:r>
              <a:rPr lang="de-DE" sz="675">
                <a:hlinkClick r:id="rId11"/>
              </a:rPr>
              <a:t>https://kdigo.org/wp-content/uploads/2019/01/ISN_KDIGO_EarlyScreeningBooklet_WEB.pdf</a:t>
            </a:r>
            <a:r>
              <a:rPr lang="de-DE" sz="675"/>
              <a:t> (zuletzt abgerufen am 03.04.2024) ; 4.Chen TK, et al. JAMA 2019; 322:1294-304; 3.</a:t>
            </a:r>
          </a:p>
        </p:txBody>
      </p:sp>
      <p:sp>
        <p:nvSpPr>
          <p:cNvPr id="6" name="Gleichschenkliges Dreieck 5">
            <a:extLst>
              <a:ext uri="{FF2B5EF4-FFF2-40B4-BE49-F238E27FC236}">
                <a16:creationId xmlns:a16="http://schemas.microsoft.com/office/drawing/2014/main" id="{009AB3F6-7C57-DE72-AB2A-5B2F14B33576}"/>
              </a:ext>
            </a:extLst>
          </p:cNvPr>
          <p:cNvSpPr/>
          <p:nvPr/>
        </p:nvSpPr>
        <p:spPr>
          <a:xfrm>
            <a:off x="1069182" y="1807489"/>
            <a:ext cx="872585" cy="5688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grpSp>
        <p:nvGrpSpPr>
          <p:cNvPr id="133" name="Group 305">
            <a:extLst>
              <a:ext uri="{FF2B5EF4-FFF2-40B4-BE49-F238E27FC236}">
                <a16:creationId xmlns:a16="http://schemas.microsoft.com/office/drawing/2014/main" id="{A210BBC0-518C-C165-C0F6-8BBB75F6801B}"/>
              </a:ext>
            </a:extLst>
          </p:cNvPr>
          <p:cNvGrpSpPr>
            <a:grpSpLocks noChangeAspect="1"/>
          </p:cNvGrpSpPr>
          <p:nvPr/>
        </p:nvGrpSpPr>
        <p:grpSpPr>
          <a:xfrm>
            <a:off x="1197661" y="1811010"/>
            <a:ext cx="616951" cy="513000"/>
            <a:chOff x="1744663" y="1239838"/>
            <a:chExt cx="260350" cy="227013"/>
          </a:xfrm>
          <a:solidFill>
            <a:schemeClr val="tx2"/>
          </a:solidFill>
        </p:grpSpPr>
        <p:sp>
          <p:nvSpPr>
            <p:cNvPr id="134" name="Freeform 271">
              <a:extLst>
                <a:ext uri="{FF2B5EF4-FFF2-40B4-BE49-F238E27FC236}">
                  <a16:creationId xmlns:a16="http://schemas.microsoft.com/office/drawing/2014/main" id="{E00487DA-2A97-1744-BFBB-04BDB55901F8}"/>
                </a:ext>
              </a:extLst>
            </p:cNvPr>
            <p:cNvSpPr>
              <a:spLocks noEditPoints="1"/>
            </p:cNvSpPr>
            <p:nvPr/>
          </p:nvSpPr>
          <p:spPr bwMode="auto">
            <a:xfrm>
              <a:off x="1744663" y="1239838"/>
              <a:ext cx="260350" cy="227013"/>
            </a:xfrm>
            <a:custGeom>
              <a:avLst/>
              <a:gdLst>
                <a:gd name="T0" fmla="*/ 81 w 165"/>
                <a:gd name="T1" fmla="*/ 145 h 145"/>
                <a:gd name="T2" fmla="*/ 8 w 165"/>
                <a:gd name="T3" fmla="*/ 145 h 145"/>
                <a:gd name="T4" fmla="*/ 1 w 165"/>
                <a:gd name="T5" fmla="*/ 142 h 145"/>
                <a:gd name="T6" fmla="*/ 2 w 165"/>
                <a:gd name="T7" fmla="*/ 134 h 145"/>
                <a:gd name="T8" fmla="*/ 76 w 165"/>
                <a:gd name="T9" fmla="*/ 4 h 145"/>
                <a:gd name="T10" fmla="*/ 82 w 165"/>
                <a:gd name="T11" fmla="*/ 0 h 145"/>
                <a:gd name="T12" fmla="*/ 88 w 165"/>
                <a:gd name="T13" fmla="*/ 4 h 145"/>
                <a:gd name="T14" fmla="*/ 161 w 165"/>
                <a:gd name="T15" fmla="*/ 135 h 145"/>
                <a:gd name="T16" fmla="*/ 155 w 165"/>
                <a:gd name="T17" fmla="*/ 145 h 145"/>
                <a:gd name="T18" fmla="*/ 81 w 165"/>
                <a:gd name="T19" fmla="*/ 145 h 145"/>
                <a:gd name="T20" fmla="*/ 81 w 165"/>
                <a:gd name="T21" fmla="*/ 145 h 145"/>
                <a:gd name="T22" fmla="*/ 16 w 165"/>
                <a:gd name="T23" fmla="*/ 133 h 145"/>
                <a:gd name="T24" fmla="*/ 146 w 165"/>
                <a:gd name="T25" fmla="*/ 133 h 145"/>
                <a:gd name="T26" fmla="*/ 82 w 165"/>
                <a:gd name="T27" fmla="*/ 18 h 145"/>
                <a:gd name="T28" fmla="*/ 16 w 165"/>
                <a:gd name="T29"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145">
                  <a:moveTo>
                    <a:pt x="81" y="145"/>
                  </a:moveTo>
                  <a:cubicBezTo>
                    <a:pt x="57" y="145"/>
                    <a:pt x="32" y="145"/>
                    <a:pt x="8" y="145"/>
                  </a:cubicBezTo>
                  <a:cubicBezTo>
                    <a:pt x="6" y="145"/>
                    <a:pt x="2" y="144"/>
                    <a:pt x="1" y="142"/>
                  </a:cubicBezTo>
                  <a:cubicBezTo>
                    <a:pt x="0" y="140"/>
                    <a:pt x="1" y="136"/>
                    <a:pt x="2" y="134"/>
                  </a:cubicBezTo>
                  <a:cubicBezTo>
                    <a:pt x="26" y="91"/>
                    <a:pt x="51" y="48"/>
                    <a:pt x="76" y="4"/>
                  </a:cubicBezTo>
                  <a:cubicBezTo>
                    <a:pt x="77" y="2"/>
                    <a:pt x="80" y="0"/>
                    <a:pt x="82" y="0"/>
                  </a:cubicBezTo>
                  <a:cubicBezTo>
                    <a:pt x="84" y="0"/>
                    <a:pt x="87" y="2"/>
                    <a:pt x="88" y="4"/>
                  </a:cubicBezTo>
                  <a:cubicBezTo>
                    <a:pt x="112" y="48"/>
                    <a:pt x="137" y="91"/>
                    <a:pt x="161" y="135"/>
                  </a:cubicBezTo>
                  <a:cubicBezTo>
                    <a:pt x="165" y="141"/>
                    <a:pt x="161" y="145"/>
                    <a:pt x="155" y="145"/>
                  </a:cubicBezTo>
                  <a:cubicBezTo>
                    <a:pt x="130" y="145"/>
                    <a:pt x="106" y="145"/>
                    <a:pt x="81" y="145"/>
                  </a:cubicBezTo>
                  <a:cubicBezTo>
                    <a:pt x="81" y="145"/>
                    <a:pt x="81" y="145"/>
                    <a:pt x="81" y="145"/>
                  </a:cubicBezTo>
                  <a:close/>
                  <a:moveTo>
                    <a:pt x="16" y="133"/>
                  </a:moveTo>
                  <a:cubicBezTo>
                    <a:pt x="60" y="133"/>
                    <a:pt x="103" y="133"/>
                    <a:pt x="146" y="133"/>
                  </a:cubicBezTo>
                  <a:cubicBezTo>
                    <a:pt x="125" y="94"/>
                    <a:pt x="104" y="56"/>
                    <a:pt x="82" y="18"/>
                  </a:cubicBezTo>
                  <a:cubicBezTo>
                    <a:pt x="60" y="56"/>
                    <a:pt x="38" y="94"/>
                    <a:pt x="16" y="133"/>
                  </a:cubicBezTo>
                  <a:close/>
                </a:path>
              </a:pathLst>
            </a:custGeom>
            <a:grpFill/>
            <a:ln>
              <a:solidFill>
                <a:schemeClr val="accent1"/>
              </a:solidFill>
            </a:ln>
          </p:spPr>
          <p:txBody>
            <a:bodyPr vert="horz" wrap="square" lIns="68580" tIns="34290" rIns="68580" bIns="34290" numCol="1" anchor="t" anchorCtr="0" compatLnSpc="1">
              <a:prstTxWarp prst="textNoShape">
                <a:avLst/>
              </a:prstTxWarp>
            </a:bodyPr>
            <a:lstStyle/>
            <a:p>
              <a:endParaRPr lang="de-DE"/>
            </a:p>
          </p:txBody>
        </p:sp>
        <p:sp>
          <p:nvSpPr>
            <p:cNvPr id="135" name="Freeform 272">
              <a:extLst>
                <a:ext uri="{FF2B5EF4-FFF2-40B4-BE49-F238E27FC236}">
                  <a16:creationId xmlns:a16="http://schemas.microsoft.com/office/drawing/2014/main" id="{BB3A1E74-6859-7D2C-9BE2-63FFCB25F150}"/>
                </a:ext>
              </a:extLst>
            </p:cNvPr>
            <p:cNvSpPr>
              <a:spLocks/>
            </p:cNvSpPr>
            <p:nvPr/>
          </p:nvSpPr>
          <p:spPr bwMode="auto">
            <a:xfrm>
              <a:off x="1858963" y="1316038"/>
              <a:ext cx="28575" cy="90488"/>
            </a:xfrm>
            <a:custGeom>
              <a:avLst/>
              <a:gdLst>
                <a:gd name="T0" fmla="*/ 18 w 18"/>
                <a:gd name="T1" fmla="*/ 10 h 57"/>
                <a:gd name="T2" fmla="*/ 14 w 18"/>
                <a:gd name="T3" fmla="*/ 51 h 57"/>
                <a:gd name="T4" fmla="*/ 9 w 18"/>
                <a:gd name="T5" fmla="*/ 56 h 57"/>
                <a:gd name="T6" fmla="*/ 5 w 18"/>
                <a:gd name="T7" fmla="*/ 51 h 57"/>
                <a:gd name="T8" fmla="*/ 1 w 18"/>
                <a:gd name="T9" fmla="*/ 13 h 57"/>
                <a:gd name="T10" fmla="*/ 1 w 18"/>
                <a:gd name="T11" fmla="*/ 11 h 57"/>
                <a:gd name="T12" fmla="*/ 9 w 18"/>
                <a:gd name="T13" fmla="*/ 0 h 57"/>
                <a:gd name="T14" fmla="*/ 18 w 18"/>
                <a:gd name="T15" fmla="*/ 1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57">
                  <a:moveTo>
                    <a:pt x="18" y="10"/>
                  </a:moveTo>
                  <a:cubicBezTo>
                    <a:pt x="17" y="24"/>
                    <a:pt x="16" y="38"/>
                    <a:pt x="14" y="51"/>
                  </a:cubicBezTo>
                  <a:cubicBezTo>
                    <a:pt x="14" y="53"/>
                    <a:pt x="11" y="56"/>
                    <a:pt x="9" y="56"/>
                  </a:cubicBezTo>
                  <a:cubicBezTo>
                    <a:pt x="6" y="57"/>
                    <a:pt x="5" y="54"/>
                    <a:pt x="5" y="51"/>
                  </a:cubicBezTo>
                  <a:cubicBezTo>
                    <a:pt x="3" y="38"/>
                    <a:pt x="2" y="26"/>
                    <a:pt x="1" y="13"/>
                  </a:cubicBezTo>
                  <a:cubicBezTo>
                    <a:pt x="1" y="13"/>
                    <a:pt x="1" y="12"/>
                    <a:pt x="1" y="11"/>
                  </a:cubicBezTo>
                  <a:cubicBezTo>
                    <a:pt x="0" y="5"/>
                    <a:pt x="4" y="0"/>
                    <a:pt x="9" y="0"/>
                  </a:cubicBezTo>
                  <a:cubicBezTo>
                    <a:pt x="15" y="0"/>
                    <a:pt x="18" y="5"/>
                    <a:pt x="18" y="10"/>
                  </a:cubicBezTo>
                  <a:close/>
                </a:path>
              </a:pathLst>
            </a:custGeom>
            <a:grpFill/>
            <a:ln>
              <a:solidFill>
                <a:schemeClr val="accent1"/>
              </a:solidFill>
            </a:ln>
          </p:spPr>
          <p:txBody>
            <a:bodyPr vert="horz" wrap="square" lIns="68580" tIns="34290" rIns="68580" bIns="34290" numCol="1" anchor="t" anchorCtr="0" compatLnSpc="1">
              <a:prstTxWarp prst="textNoShape">
                <a:avLst/>
              </a:prstTxWarp>
            </a:bodyPr>
            <a:lstStyle/>
            <a:p>
              <a:endParaRPr lang="de-DE"/>
            </a:p>
          </p:txBody>
        </p:sp>
        <p:sp>
          <p:nvSpPr>
            <p:cNvPr id="136" name="Freeform 273">
              <a:extLst>
                <a:ext uri="{FF2B5EF4-FFF2-40B4-BE49-F238E27FC236}">
                  <a16:creationId xmlns:a16="http://schemas.microsoft.com/office/drawing/2014/main" id="{16A552EF-5109-D831-F7CF-21FC7442BCF2}"/>
                </a:ext>
              </a:extLst>
            </p:cNvPr>
            <p:cNvSpPr>
              <a:spLocks/>
            </p:cNvSpPr>
            <p:nvPr/>
          </p:nvSpPr>
          <p:spPr bwMode="auto">
            <a:xfrm>
              <a:off x="1862138" y="1411288"/>
              <a:ext cx="22225" cy="22225"/>
            </a:xfrm>
            <a:custGeom>
              <a:avLst/>
              <a:gdLst>
                <a:gd name="T0" fmla="*/ 14 w 14"/>
                <a:gd name="T1" fmla="*/ 7 h 14"/>
                <a:gd name="T2" fmla="*/ 7 w 14"/>
                <a:gd name="T3" fmla="*/ 14 h 14"/>
                <a:gd name="T4" fmla="*/ 1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1" y="7"/>
                  </a:cubicBezTo>
                  <a:cubicBezTo>
                    <a:pt x="1" y="3"/>
                    <a:pt x="3" y="0"/>
                    <a:pt x="7" y="0"/>
                  </a:cubicBezTo>
                  <a:cubicBezTo>
                    <a:pt x="11" y="0"/>
                    <a:pt x="14" y="3"/>
                    <a:pt x="14" y="7"/>
                  </a:cubicBezTo>
                  <a:close/>
                </a:path>
              </a:pathLst>
            </a:custGeom>
            <a:grpFill/>
            <a:ln>
              <a:solidFill>
                <a:schemeClr val="accent1"/>
              </a:solidFill>
            </a:ln>
          </p:spPr>
          <p:txBody>
            <a:bodyPr vert="horz" wrap="square" lIns="68580" tIns="34290" rIns="68580" bIns="34290" numCol="1" anchor="t" anchorCtr="0" compatLnSpc="1">
              <a:prstTxWarp prst="textNoShape">
                <a:avLst/>
              </a:prstTxWarp>
            </a:bodyPr>
            <a:lstStyle/>
            <a:p>
              <a:endParaRPr lang="de-DE"/>
            </a:p>
          </p:txBody>
        </p:sp>
      </p:grpSp>
      <p:pic>
        <p:nvPicPr>
          <p:cNvPr id="7" name="Grafik 5" descr="Ein Bild, das Schrift, Grafiken, Grafikdesign, Logo enthält.&#10;&#10;Automatisch generierte Beschreibung">
            <a:extLst>
              <a:ext uri="{FF2B5EF4-FFF2-40B4-BE49-F238E27FC236}">
                <a16:creationId xmlns:a16="http://schemas.microsoft.com/office/drawing/2014/main" id="{7F9D9C99-97D9-7BE1-1BEE-842335334D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spTree>
    <p:extLst>
      <p:ext uri="{BB962C8B-B14F-4D97-AF65-F5344CB8AC3E}">
        <p14:creationId xmlns:p14="http://schemas.microsoft.com/office/powerpoint/2010/main" val="167583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
            <a:extLst>
              <a:ext uri="{FF2B5EF4-FFF2-40B4-BE49-F238E27FC236}">
                <a16:creationId xmlns:a16="http://schemas.microsoft.com/office/drawing/2014/main" id="{D8A8A841-82E7-480D-92C0-57AA24ACA251}"/>
              </a:ext>
            </a:extLst>
          </p:cNvPr>
          <p:cNvSpPr>
            <a:spLocks noGrp="1" noChangeArrowheads="1"/>
          </p:cNvSpPr>
          <p:nvPr>
            <p:ph idx="1"/>
          </p:nvPr>
        </p:nvSpPr>
        <p:spPr>
          <a:xfrm>
            <a:off x="754856" y="1340768"/>
            <a:ext cx="7553624" cy="3810000"/>
          </a:xfrm>
          <a:noFill/>
        </p:spPr>
        <p:txBody>
          <a:bodyPr/>
          <a:lstStyle/>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Behandlung prädisponierender Faktoren</a:t>
            </a:r>
          </a:p>
          <a:p>
            <a:pPr marL="1697038" lvl="3" indent="-457200">
              <a:lnSpc>
                <a:spcPct val="150000"/>
              </a:lnSpc>
              <a:spcBef>
                <a:spcPct val="35000"/>
              </a:spcBef>
            </a:pPr>
            <a:r>
              <a:rPr lang="de-DE" altLang="de-DE" dirty="0">
                <a:ea typeface="ＭＳ Ｐゴシック" panose="020B0600070205080204" pitchFamily="34" charset="-128"/>
              </a:rPr>
              <a:t>Harnaufstau/</a:t>
            </a:r>
            <a:r>
              <a:rPr lang="de-DE" altLang="de-DE" dirty="0" err="1">
                <a:ea typeface="ＭＳ Ｐゴシック" panose="020B0600070205080204" pitchFamily="34" charset="-128"/>
              </a:rPr>
              <a:t>Abflußprobleme</a:t>
            </a:r>
            <a:endParaRPr lang="de-DE" altLang="de-DE" dirty="0">
              <a:ea typeface="ＭＳ Ｐゴシック" panose="020B0600070205080204" pitchFamily="34" charset="-128"/>
            </a:endParaRPr>
          </a:p>
          <a:p>
            <a:pPr marL="1697038" lvl="3" indent="-457200">
              <a:lnSpc>
                <a:spcPct val="150000"/>
              </a:lnSpc>
              <a:spcBef>
                <a:spcPct val="35000"/>
              </a:spcBef>
            </a:pPr>
            <a:r>
              <a:rPr lang="de-DE" altLang="de-DE" dirty="0">
                <a:ea typeface="ＭＳ Ｐゴシック" panose="020B0600070205080204" pitchFamily="34" charset="-128"/>
              </a:rPr>
              <a:t>Gewichtsoptimierung, sportliche Betätigung </a:t>
            </a:r>
          </a:p>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Blutdruckeinstellung (mit RAAS Blockade)</a:t>
            </a:r>
          </a:p>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SGLT2 – Inhibitoren : </a:t>
            </a:r>
            <a:r>
              <a:rPr lang="de-DE" altLang="de-DE" b="1" dirty="0" err="1">
                <a:highlight>
                  <a:srgbClr val="00FF00"/>
                </a:highlight>
                <a:ea typeface="ＭＳ Ｐゴシック" panose="020B0600070205080204" pitchFamily="34" charset="-128"/>
              </a:rPr>
              <a:t>Dapaglifozin</a:t>
            </a:r>
            <a:r>
              <a:rPr lang="de-DE" altLang="de-DE" b="1" dirty="0">
                <a:highlight>
                  <a:srgbClr val="00FF00"/>
                </a:highlight>
                <a:ea typeface="ＭＳ Ｐゴシック" panose="020B0600070205080204" pitchFamily="34" charset="-128"/>
              </a:rPr>
              <a:t> bei CKD </a:t>
            </a:r>
            <a:r>
              <a:rPr lang="de-DE" altLang="de-DE" dirty="0">
                <a:highlight>
                  <a:srgbClr val="00FF00"/>
                </a:highlight>
                <a:ea typeface="ＭＳ Ｐゴシック" panose="020B0600070205080204" pitchFamily="34" charset="-128"/>
              </a:rPr>
              <a:t>(und DM, </a:t>
            </a:r>
            <a:r>
              <a:rPr lang="de-DE" altLang="de-DE" dirty="0" err="1">
                <a:highlight>
                  <a:srgbClr val="00FF00"/>
                </a:highlight>
                <a:ea typeface="ＭＳ Ｐゴシック" panose="020B0600070205080204" pitchFamily="34" charset="-128"/>
              </a:rPr>
              <a:t>Herzinsuff</a:t>
            </a:r>
            <a:r>
              <a:rPr lang="de-DE" altLang="de-DE" dirty="0">
                <a:highlight>
                  <a:srgbClr val="00FF00"/>
                </a:highlight>
                <a:ea typeface="ＭＳ Ｐゴシック" panose="020B0600070205080204" pitchFamily="34" charset="-128"/>
              </a:rPr>
              <a:t>.)</a:t>
            </a:r>
          </a:p>
          <a:p>
            <a:pPr marL="457200" indent="-457200">
              <a:lnSpc>
                <a:spcPct val="150000"/>
              </a:lnSpc>
              <a:spcBef>
                <a:spcPct val="35000"/>
              </a:spcBef>
              <a:buFont typeface="+mj-lt"/>
              <a:buAutoNum type="arabicPeriod"/>
            </a:pPr>
            <a:r>
              <a:rPr lang="de-DE" altLang="de-DE" dirty="0">
                <a:ea typeface="ＭＳ Ｐゴシック" panose="020B0600070205080204" pitchFamily="34" charset="-128"/>
              </a:rPr>
              <a:t>Vermeidung nephrotoxischer Substanzen</a:t>
            </a:r>
          </a:p>
          <a:p>
            <a:pPr marL="1697038" lvl="3" indent="-457200">
              <a:lnSpc>
                <a:spcPct val="150000"/>
              </a:lnSpc>
              <a:spcBef>
                <a:spcPct val="35000"/>
              </a:spcBef>
            </a:pPr>
            <a:r>
              <a:rPr lang="de-DE" altLang="de-DE" dirty="0">
                <a:highlight>
                  <a:srgbClr val="00FF00"/>
                </a:highlight>
                <a:ea typeface="ＭＳ Ｐゴシック" panose="020B0600070205080204" pitchFamily="34" charset="-128"/>
              </a:rPr>
              <a:t>Aufhören zu rauchen !</a:t>
            </a:r>
          </a:p>
          <a:p>
            <a:pPr marL="457200" indent="-457200">
              <a:lnSpc>
                <a:spcPct val="150000"/>
              </a:lnSpc>
              <a:spcBef>
                <a:spcPct val="35000"/>
              </a:spcBef>
              <a:buFont typeface="+mj-lt"/>
              <a:buAutoNum type="arabicPeriod"/>
            </a:pPr>
            <a:r>
              <a:rPr lang="de-DE" altLang="de-DE" dirty="0">
                <a:ea typeface="ＭＳ Ｐゴシック" panose="020B0600070205080204" pitchFamily="34" charset="-128"/>
              </a:rPr>
              <a:t>Supportive Therapie der Niereninsuffizienz</a:t>
            </a:r>
          </a:p>
          <a:p>
            <a:pPr marL="1697038" lvl="3" indent="-457200">
              <a:lnSpc>
                <a:spcPct val="150000"/>
              </a:lnSpc>
              <a:spcBef>
                <a:spcPct val="35000"/>
              </a:spcBef>
            </a:pPr>
            <a:r>
              <a:rPr lang="de-DE" altLang="de-DE" dirty="0">
                <a:ea typeface="ＭＳ Ｐゴシック" panose="020B0600070205080204" pitchFamily="34" charset="-128"/>
              </a:rPr>
              <a:t>Anämie: </a:t>
            </a:r>
            <a:r>
              <a:rPr lang="de-DE" altLang="de-DE" dirty="0" err="1">
                <a:ea typeface="ＭＳ Ｐゴシック" panose="020B0600070205080204" pitchFamily="34" charset="-128"/>
              </a:rPr>
              <a:t>Erythropoitin</a:t>
            </a:r>
            <a:endParaRPr lang="de-DE" altLang="de-DE" dirty="0">
              <a:ea typeface="ＭＳ Ｐゴシック" panose="020B0600070205080204" pitchFamily="34" charset="-128"/>
            </a:endParaRPr>
          </a:p>
          <a:p>
            <a:pPr marL="1697038" lvl="3" indent="-457200">
              <a:lnSpc>
                <a:spcPct val="150000"/>
              </a:lnSpc>
              <a:spcBef>
                <a:spcPct val="35000"/>
              </a:spcBef>
            </a:pPr>
            <a:r>
              <a:rPr lang="de-DE" altLang="de-DE" dirty="0">
                <a:ea typeface="ＭＳ Ｐゴシック" panose="020B0600070205080204" pitchFamily="34" charset="-128"/>
              </a:rPr>
              <a:t>Sek. Hyperparathyreoidismus</a:t>
            </a:r>
          </a:p>
          <a:p>
            <a:pPr marL="1697038" lvl="3" indent="-457200">
              <a:lnSpc>
                <a:spcPct val="150000"/>
              </a:lnSpc>
              <a:spcBef>
                <a:spcPct val="35000"/>
              </a:spcBef>
            </a:pPr>
            <a:r>
              <a:rPr lang="de-DE" altLang="de-DE" dirty="0">
                <a:ea typeface="ＭＳ Ｐゴシック" panose="020B0600070205080204" pitchFamily="34" charset="-128"/>
              </a:rPr>
              <a:t>Azidose: </a:t>
            </a:r>
            <a:r>
              <a:rPr lang="de-DE" altLang="de-DE" dirty="0">
                <a:highlight>
                  <a:srgbClr val="00FF00"/>
                </a:highlight>
                <a:ea typeface="ＭＳ Ｐゴシック" panose="020B0600070205080204" pitchFamily="34" charset="-128"/>
              </a:rPr>
              <a:t>Bikarbonat</a:t>
            </a:r>
            <a:r>
              <a:rPr lang="de-DE" altLang="de-DE" dirty="0">
                <a:ea typeface="ＭＳ Ｐゴシック" panose="020B0600070205080204" pitchFamily="34" charset="-128"/>
              </a:rPr>
              <a:t> </a:t>
            </a:r>
          </a:p>
        </p:txBody>
      </p:sp>
      <p:sp>
        <p:nvSpPr>
          <p:cNvPr id="14338" name="Rectangle 2">
            <a:extLst>
              <a:ext uri="{FF2B5EF4-FFF2-40B4-BE49-F238E27FC236}">
                <a16:creationId xmlns:a16="http://schemas.microsoft.com/office/drawing/2014/main" id="{B8BDD76F-FF24-429C-A076-30BC3977395B}"/>
              </a:ext>
            </a:extLst>
          </p:cNvPr>
          <p:cNvSpPr>
            <a:spLocks noGrp="1" noChangeArrowheads="1"/>
          </p:cNvSpPr>
          <p:nvPr>
            <p:ph type="title"/>
          </p:nvPr>
        </p:nvSpPr>
        <p:spPr/>
        <p:txBody>
          <a:bodyPr/>
          <a:lstStyle/>
          <a:p>
            <a:r>
              <a:rPr lang="de-DE" altLang="de-DE" sz="3200" b="1" dirty="0">
                <a:ea typeface="ＭＳ Ｐゴシック" panose="020B0600070205080204" pitchFamily="34" charset="-128"/>
              </a:rPr>
              <a:t>Zusammenfassung</a:t>
            </a:r>
          </a:p>
        </p:txBody>
      </p:sp>
      <p:cxnSp>
        <p:nvCxnSpPr>
          <p:cNvPr id="14339" name="AutoShape 3">
            <a:extLst>
              <a:ext uri="{FF2B5EF4-FFF2-40B4-BE49-F238E27FC236}">
                <a16:creationId xmlns:a16="http://schemas.microsoft.com/office/drawing/2014/main" id="{B1D58AAD-90A9-453C-AF1E-B70910296D3D}"/>
              </a:ext>
            </a:extLst>
          </p:cNvPr>
          <p:cNvCxnSpPr>
            <a:cxnSpLocks noChangeShapeType="1"/>
          </p:cNvCxnSpPr>
          <p:nvPr/>
        </p:nvCxnSpPr>
        <p:spPr bwMode="auto">
          <a:xfrm>
            <a:off x="3328988" y="6024563"/>
            <a:ext cx="0" cy="0"/>
          </a:xfrm>
          <a:prstGeom prst="straightConnector1">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7973134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1116013" y="765175"/>
            <a:ext cx="7381875" cy="1616075"/>
          </a:xfrm>
          <a:prstGeom prst="rect">
            <a:avLst/>
          </a:prstGeom>
          <a:noFill/>
          <a:ln w="9525" algn="ctr">
            <a:noFill/>
            <a:miter lim="800000"/>
            <a:headEnd/>
            <a:tailEnd/>
          </a:ln>
          <a:effectLst/>
        </p:spPr>
        <p:txBody>
          <a:bodyPr wrap="none" lIns="90000" tIns="46800" rIns="90000" bIns="46800">
            <a:spAutoFit/>
          </a:bodyPr>
          <a:lstStyle/>
          <a:p>
            <a:r>
              <a:rPr lang="de-DE" sz="10000" b="1">
                <a:effectLst>
                  <a:outerShdw blurRad="38100" dist="38100" dir="2700000" algn="tl">
                    <a:srgbClr val="C0C0C0"/>
                  </a:outerShdw>
                </a:effectLst>
              </a:rPr>
              <a:t>Vielen Dank</a:t>
            </a:r>
          </a:p>
        </p:txBody>
      </p:sp>
      <p:pic>
        <p:nvPicPr>
          <p:cNvPr id="381955" name="Picture 3" descr="59889"/>
          <p:cNvPicPr>
            <a:picLocks noChangeAspect="1" noChangeArrowheads="1"/>
          </p:cNvPicPr>
          <p:nvPr/>
        </p:nvPicPr>
        <p:blipFill>
          <a:blip r:embed="rId3" cstate="print"/>
          <a:srcRect/>
          <a:stretch>
            <a:fillRect/>
          </a:stretch>
        </p:blipFill>
        <p:spPr bwMode="auto">
          <a:xfrm>
            <a:off x="2483768" y="2412349"/>
            <a:ext cx="3810000" cy="2857500"/>
          </a:xfrm>
          <a:prstGeom prst="rect">
            <a:avLst/>
          </a:prstGeom>
          <a:noFill/>
        </p:spPr>
      </p:pic>
    </p:spTree>
    <p:extLst>
      <p:ext uri="{BB962C8B-B14F-4D97-AF65-F5344CB8AC3E}">
        <p14:creationId xmlns:p14="http://schemas.microsoft.com/office/powerpoint/2010/main" val="3520624093"/>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2727104-6C95-CB6F-3A91-FFD3E0270C79}"/>
              </a:ext>
            </a:extLst>
          </p:cNvPr>
          <p:cNvPicPr>
            <a:picLocks noChangeAspect="1"/>
          </p:cNvPicPr>
          <p:nvPr/>
        </p:nvPicPr>
        <p:blipFill>
          <a:blip r:embed="rId2"/>
          <a:stretch>
            <a:fillRect/>
          </a:stretch>
        </p:blipFill>
        <p:spPr>
          <a:xfrm>
            <a:off x="626373" y="1193167"/>
            <a:ext cx="3672408" cy="2995912"/>
          </a:xfrm>
          <a:prstGeom prst="rect">
            <a:avLst/>
          </a:prstGeom>
        </p:spPr>
      </p:pic>
      <p:pic>
        <p:nvPicPr>
          <p:cNvPr id="4" name="Grafik 6">
            <a:extLst>
              <a:ext uri="{FF2B5EF4-FFF2-40B4-BE49-F238E27FC236}">
                <a16:creationId xmlns:a16="http://schemas.microsoft.com/office/drawing/2014/main" id="{1C32AAAF-891D-7D31-5E40-D2DFCF0ED9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04" r="51163" b="58278"/>
          <a:stretch/>
        </p:blipFill>
        <p:spPr bwMode="auto">
          <a:xfrm>
            <a:off x="569130" y="4293096"/>
            <a:ext cx="3786846" cy="180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18F9E79D-DE3D-9B41-C6FA-18254A10F694}"/>
              </a:ext>
            </a:extLst>
          </p:cNvPr>
          <p:cNvPicPr>
            <a:picLocks noChangeAspect="1"/>
          </p:cNvPicPr>
          <p:nvPr/>
        </p:nvPicPr>
        <p:blipFill rotWithShape="1">
          <a:blip r:embed="rId3">
            <a:extLst>
              <a:ext uri="{28A0092B-C50C-407E-A947-70E740481C1C}">
                <a14:useLocalDpi xmlns:a14="http://schemas.microsoft.com/office/drawing/2010/main" val="0"/>
              </a:ext>
            </a:extLst>
          </a:blip>
          <a:srcRect l="2326" t="67293" r="51162" b="13865"/>
          <a:stretch/>
        </p:blipFill>
        <p:spPr bwMode="auto">
          <a:xfrm>
            <a:off x="4650478" y="4437112"/>
            <a:ext cx="3231207" cy="11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erzinsuffizienz (Herzschwäche) &amp;amp; kardiales Lungenödem">
            <a:extLst>
              <a:ext uri="{FF2B5EF4-FFF2-40B4-BE49-F238E27FC236}">
                <a16:creationId xmlns:a16="http://schemas.microsoft.com/office/drawing/2014/main" id="{F8E61D00-902B-7961-6E22-09C2900001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478" y="1193167"/>
            <a:ext cx="3161882" cy="3103687"/>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F1C826BA-6CFF-FDB0-E1CB-897984C07741}"/>
              </a:ext>
            </a:extLst>
          </p:cNvPr>
          <p:cNvSpPr>
            <a:spLocks noGrp="1"/>
          </p:cNvSpPr>
          <p:nvPr>
            <p:ph type="title"/>
          </p:nvPr>
        </p:nvSpPr>
        <p:spPr/>
        <p:txBody>
          <a:bodyPr/>
          <a:lstStyle/>
          <a:p>
            <a:r>
              <a:rPr lang="de-DE" dirty="0"/>
              <a:t>Diuretika</a:t>
            </a:r>
          </a:p>
        </p:txBody>
      </p:sp>
    </p:spTree>
    <p:extLst>
      <p:ext uri="{BB962C8B-B14F-4D97-AF65-F5344CB8AC3E}">
        <p14:creationId xmlns:p14="http://schemas.microsoft.com/office/powerpoint/2010/main" val="3144069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err="1"/>
              <a:t>Diuretikatherapie</a:t>
            </a:r>
            <a:endParaRPr lang="de-DE" altLang="de-DE" sz="2800" dirty="0"/>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 fortgeführt werden wie bislang und die Trinkmenge auf 1,2 l reduziert werden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 ist Furosemid verdoppeln die beste Therapie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 sollte </a:t>
                      </a:r>
                      <a:r>
                        <a:rPr lang="de-DE" sz="2000" b="1" i="0" kern="1200" dirty="0" err="1">
                          <a:solidFill>
                            <a:schemeClr val="tx1"/>
                          </a:solidFill>
                          <a:effectLst/>
                          <a:latin typeface="Arial" panose="020B0604020202020204" pitchFamily="34" charset="0"/>
                          <a:ea typeface="+mn-ea"/>
                          <a:cs typeface="+mn-cs"/>
                        </a:rPr>
                        <a:t>Torasemid</a:t>
                      </a:r>
                      <a:r>
                        <a:rPr lang="de-DE" sz="2000" b="1" i="0" kern="1200" dirty="0">
                          <a:solidFill>
                            <a:schemeClr val="tx1"/>
                          </a:solidFill>
                          <a:effectLst/>
                          <a:latin typeface="Arial" panose="020B0604020202020204" pitchFamily="34" charset="0"/>
                          <a:ea typeface="+mn-ea"/>
                          <a:cs typeface="+mn-cs"/>
                        </a:rPr>
                        <a:t> bevorzugt eingesetzt werden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 sequentielle </a:t>
                      </a:r>
                      <a:r>
                        <a:rPr kumimoji="0" lang="de-DE" altLang="de-DE" sz="2000" b="1" i="0" u="none" strike="noStrike" cap="none" normalizeH="0" baseline="0" dirty="0" err="1">
                          <a:ln>
                            <a:noFill/>
                          </a:ln>
                          <a:solidFill>
                            <a:schemeClr val="tx1"/>
                          </a:solidFill>
                          <a:effectLst/>
                          <a:latin typeface="Arial" panose="020B0604020202020204" pitchFamily="34" charset="0"/>
                        </a:rPr>
                        <a:t>Nephronblockade</a:t>
                      </a:r>
                      <a:r>
                        <a:rPr kumimoji="0" lang="de-DE" altLang="de-DE" sz="2000" b="1" i="0" u="none" strike="noStrike" cap="none" normalizeH="0" baseline="0" dirty="0">
                          <a:ln>
                            <a:noFill/>
                          </a:ln>
                          <a:solidFill>
                            <a:schemeClr val="tx1"/>
                          </a:solidFill>
                          <a:effectLst/>
                          <a:latin typeface="Arial" panose="020B0604020202020204" pitchFamily="34" charset="0"/>
                        </a:rPr>
                        <a:t> verhindert Dekompensationen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 mit </a:t>
                      </a:r>
                      <a:r>
                        <a:rPr kumimoji="0" lang="de-DE" altLang="de-DE" sz="2000" b="1" i="0" u="none" strike="noStrike" cap="none" normalizeH="0" baseline="0" dirty="0" err="1">
                          <a:ln>
                            <a:noFill/>
                          </a:ln>
                          <a:solidFill>
                            <a:schemeClr val="tx1"/>
                          </a:solidFill>
                          <a:effectLst/>
                          <a:latin typeface="Arial" panose="020B0604020202020204" pitchFamily="34" charset="0"/>
                        </a:rPr>
                        <a:t>Aldactone</a:t>
                      </a:r>
                      <a:r>
                        <a:rPr kumimoji="0" lang="de-DE" altLang="de-DE" sz="2000" b="1" i="0" u="none" strike="noStrike" cap="none" normalizeH="0" baseline="0" dirty="0">
                          <a:ln>
                            <a:noFill/>
                          </a:ln>
                          <a:solidFill>
                            <a:schemeClr val="tx1"/>
                          </a:solidFill>
                          <a:effectLst/>
                          <a:latin typeface="Arial" panose="020B0604020202020204" pitchFamily="34" charset="0"/>
                        </a:rPr>
                        <a:t> unbedingt abgesetzt werden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94488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sz="2800" b="1" i="0" kern="1200" dirty="0">
                          <a:solidFill>
                            <a:srgbClr val="EAEAEA"/>
                          </a:solidFill>
                          <a:effectLst/>
                          <a:latin typeface="Arial" panose="020B0604020202020204" pitchFamily="34" charset="0"/>
                          <a:ea typeface="+mn-ea"/>
                          <a:cs typeface="+mn-cs"/>
                        </a:rPr>
                        <a:t>Bei (akut dekompensierter) Herzinsuffizienz sollte die diuretische Therapie …</a:t>
                      </a:r>
                      <a:endParaRPr lang="en-US" sz="2800" b="1" i="0" kern="1200" dirty="0">
                        <a:solidFill>
                          <a:srgbClr val="EAEAEA"/>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251957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46083"/>
                                        </p:tgtEl>
                                        <p:attrNameLst>
                                          <p:attrName>style.opacity</p:attrName>
                                        </p:attrNameLst>
                                      </p:cBhvr>
                                      <p:to>
                                        <p:strVal val="0.5"/>
                                      </p:to>
                                    </p:set>
                                    <p:animEffect filter="image" prLst="opacity: 0.5">
                                      <p:cBhvr rctx="IE">
                                        <p:cTn id="7" dur="indefinite"/>
                                        <p:tgtEl>
                                          <p:spTgt spid="46083"/>
                                        </p:tgtEl>
                                      </p:cBhvr>
                                    </p:animEffect>
                                  </p:childTnLst>
                                </p:cTn>
                              </p:par>
                              <p:par>
                                <p:cTn id="8" presetID="9" presetClass="emph" presetSubtype="0" nodeType="withEffect">
                                  <p:stCondLst>
                                    <p:cond delay="0"/>
                                  </p:stCondLst>
                                  <p:childTnLst>
                                    <p:set>
                                      <p:cBhvr>
                                        <p:cTn id="9" dur="indefinite"/>
                                        <p:tgtEl>
                                          <p:spTgt spid="46091"/>
                                        </p:tgtEl>
                                        <p:attrNameLst>
                                          <p:attrName>style.opacity</p:attrName>
                                        </p:attrNameLst>
                                      </p:cBhvr>
                                      <p:to>
                                        <p:strVal val="0.5"/>
                                      </p:to>
                                    </p:set>
                                    <p:animEffect filter="image" prLst="opacity: 0.5">
                                      <p:cBhvr rctx="IE">
                                        <p:cTn id="10" dur="indefinite"/>
                                        <p:tgtEl>
                                          <p:spTgt spid="46091"/>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46099"/>
                                        </p:tgtEl>
                                      </p:cBhvr>
                                    </p:animEffect>
                                    <p:animScale>
                                      <p:cBhvr>
                                        <p:cTn id="13" dur="250" autoRev="1" fill="hold"/>
                                        <p:tgtEl>
                                          <p:spTgt spid="46099"/>
                                        </p:tgtEl>
                                      </p:cBhvr>
                                      <p:by x="105000" y="105000"/>
                                    </p:animScale>
                                  </p:childTnLst>
                                </p:cTn>
                              </p:par>
                              <p:par>
                                <p:cTn id="14" presetID="9" presetClass="emph" presetSubtype="0" nodeType="withEffect">
                                  <p:stCondLst>
                                    <p:cond delay="0"/>
                                  </p:stCondLst>
                                  <p:childTnLst>
                                    <p:set>
                                      <p:cBhvr>
                                        <p:cTn id="15" dur="indefinite"/>
                                        <p:tgtEl>
                                          <p:spTgt spid="46107"/>
                                        </p:tgtEl>
                                        <p:attrNameLst>
                                          <p:attrName>style.opacity</p:attrName>
                                        </p:attrNameLst>
                                      </p:cBhvr>
                                      <p:to>
                                        <p:strVal val="0.5"/>
                                      </p:to>
                                    </p:set>
                                    <p:animEffect filter="image" prLst="opacity: 0.5">
                                      <p:cBhvr rctx="IE">
                                        <p:cTn id="16" dur="indefinite"/>
                                        <p:tgtEl>
                                          <p:spTgt spid="46107"/>
                                        </p:tgtEl>
                                      </p:cBhvr>
                                    </p:animEffect>
                                  </p:childTnLst>
                                </p:cTn>
                              </p:par>
                              <p:par>
                                <p:cTn id="17" presetID="9" presetClass="emph" presetSubtype="0" nodeType="withEffect">
                                  <p:stCondLst>
                                    <p:cond delay="0"/>
                                  </p:stCondLst>
                                  <p:childTnLst>
                                    <p:set>
                                      <p:cBhvr>
                                        <p:cTn id="18" dur="indefinite"/>
                                        <p:tgtEl>
                                          <p:spTgt spid="46115"/>
                                        </p:tgtEl>
                                        <p:attrNameLst>
                                          <p:attrName>style.opacity</p:attrName>
                                        </p:attrNameLst>
                                      </p:cBhvr>
                                      <p:to>
                                        <p:strVal val="0.5"/>
                                      </p:to>
                                    </p:set>
                                    <p:animEffect filter="image" prLst="opacity: 0.5">
                                      <p:cBhvr rctx="IE">
                                        <p:cTn id="19" dur="indefinite"/>
                                        <p:tgtEl>
                                          <p:spTgt spid="4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7945821" cy="736985"/>
          </a:xfrm>
          <a:prstGeom prst="rect">
            <a:avLst/>
          </a:prstGeom>
          <a:solidFill>
            <a:srgbClr val="000099"/>
          </a:solidFill>
          <a:ln w="9525">
            <a:noFill/>
            <a:miter lim="800000"/>
            <a:headEnd/>
            <a:tailEnd/>
          </a:ln>
        </p:spPr>
        <p:txBody>
          <a:bodyPr lIns="69056" tIns="34529" rIns="69056" bIns="34529" anchor="ctr"/>
          <a:lstStyle/>
          <a:p>
            <a:pPr algn="ctr"/>
            <a:r>
              <a:rPr lang="en-US" sz="2100" b="1" dirty="0">
                <a:solidFill>
                  <a:prstClr val="white"/>
                </a:solidFill>
                <a:latin typeface="Times New Roman" pitchFamily="18" charset="0"/>
                <a:cs typeface="Times New Roman" pitchFamily="18" charset="0"/>
              </a:rPr>
              <a:t>Diuretic Treatment in Heart Failure</a:t>
            </a:r>
          </a:p>
        </p:txBody>
      </p:sp>
      <p:sp>
        <p:nvSpPr>
          <p:cNvPr id="5" name="Rectangle 2"/>
          <p:cNvSpPr>
            <a:spLocks noChangeArrowheads="1"/>
          </p:cNvSpPr>
          <p:nvPr/>
        </p:nvSpPr>
        <p:spPr bwMode="auto">
          <a:xfrm>
            <a:off x="3563888" y="6319711"/>
            <a:ext cx="3920317" cy="538289"/>
          </a:xfrm>
          <a:prstGeom prst="rect">
            <a:avLst/>
          </a:prstGeom>
        </p:spPr>
        <p:txBody>
          <a:bodyPr wrap="square">
            <a:spAutoFit/>
          </a:bodyPr>
          <a:lstStyle/>
          <a:p>
            <a:pPr algn="r"/>
            <a:r>
              <a:rPr lang="en-US" sz="1200" dirty="0" err="1">
                <a:solidFill>
                  <a:schemeClr val="accent1"/>
                </a:solidFill>
                <a:latin typeface="+mj-lt"/>
              </a:rPr>
              <a:t>ELLISON</a:t>
            </a:r>
            <a:r>
              <a:rPr lang="en-US" sz="1200" err="1">
                <a:solidFill>
                  <a:schemeClr val="accent1"/>
                </a:solidFill>
                <a:latin typeface="+mj-lt"/>
              </a:rPr>
              <a:t>&amp;</a:t>
            </a:r>
            <a:r>
              <a:rPr lang="en-US" sz="1200">
                <a:solidFill>
                  <a:schemeClr val="accent1"/>
                </a:solidFill>
                <a:latin typeface="+mj-lt"/>
              </a:rPr>
              <a:t>FELKERl</a:t>
            </a:r>
            <a:r>
              <a:rPr lang="en-US" sz="1200" dirty="0">
                <a:solidFill>
                  <a:schemeClr val="accent1"/>
                </a:solidFill>
                <a:latin typeface="+mj-lt"/>
              </a:rPr>
              <a:t>.  </a:t>
            </a:r>
          </a:p>
          <a:p>
            <a:pPr algn="r"/>
            <a:r>
              <a:rPr lang="en-US" sz="1200">
                <a:solidFill>
                  <a:schemeClr val="accent1"/>
                </a:solidFill>
                <a:latin typeface="+mj-lt"/>
              </a:rPr>
              <a:t>N Engl</a:t>
            </a:r>
            <a:r>
              <a:rPr lang="en-US" sz="1200" dirty="0">
                <a:solidFill>
                  <a:schemeClr val="accent1"/>
                </a:solidFill>
                <a:latin typeface="+mj-lt"/>
              </a:rPr>
              <a:t> J Med 2017; 377:1964-1975</a:t>
            </a:r>
            <a:endParaRPr lang="de-DE" sz="1200" dirty="0">
              <a:solidFill>
                <a:schemeClr val="accent1"/>
              </a:solidFill>
              <a:latin typeface="+mj-lt"/>
            </a:endParaRPr>
          </a:p>
        </p:txBody>
      </p:sp>
      <p:pic>
        <p:nvPicPr>
          <p:cNvPr id="65538" name="Picture 2"/>
          <p:cNvPicPr>
            <a:picLocks noChangeAspect="1" noChangeArrowheads="1"/>
          </p:cNvPicPr>
          <p:nvPr/>
        </p:nvPicPr>
        <p:blipFill>
          <a:blip r:embed="rId2" cstate="print"/>
          <a:srcRect l="9621" t="35678" r="34931" b="27724"/>
          <a:stretch>
            <a:fillRect/>
          </a:stretch>
        </p:blipFill>
        <p:spPr bwMode="auto">
          <a:xfrm>
            <a:off x="35473" y="2122439"/>
            <a:ext cx="7898288" cy="293238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81336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2A781-DE64-4FE0-8A57-A0F2A4FF37C2}"/>
              </a:ext>
            </a:extLst>
          </p:cNvPr>
          <p:cNvSpPr>
            <a:spLocks noGrp="1"/>
          </p:cNvSpPr>
          <p:nvPr>
            <p:ph type="title"/>
          </p:nvPr>
        </p:nvSpPr>
        <p:spPr/>
        <p:txBody>
          <a:bodyPr/>
          <a:lstStyle/>
          <a:p>
            <a:r>
              <a:rPr lang="de-DE" dirty="0"/>
              <a:t>Nierenfunktion </a:t>
            </a:r>
            <a:r>
              <a:rPr lang="de-DE" dirty="0">
                <a:sym typeface="Wingdings" panose="05000000000000000000" pitchFamily="2" charset="2"/>
              </a:rPr>
              <a:t> Ermittlung GFR</a:t>
            </a:r>
            <a:endParaRPr lang="de-DE" dirty="0"/>
          </a:p>
        </p:txBody>
      </p:sp>
      <p:sp>
        <p:nvSpPr>
          <p:cNvPr id="5122" name="Footer Placeholder 3"/>
          <p:cNvSpPr>
            <a:spLocks noGrp="1"/>
          </p:cNvSpPr>
          <p:nvPr>
            <p:ph type="ftr" idx="4294967295"/>
          </p:nvPr>
        </p:nvSpPr>
        <p:spPr>
          <a:xfrm>
            <a:off x="859832" y="6385791"/>
            <a:ext cx="677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algn="r">
              <a:buNone/>
            </a:pPr>
            <a:r>
              <a:rPr lang="en-US" altLang="en-US" sz="1200" dirty="0">
                <a:solidFill>
                  <a:srgbClr val="00799B"/>
                </a:solidFill>
                <a:ea typeface="ＭＳ Ｐゴシック" panose="020B0600070205080204" pitchFamily="34" charset="-128"/>
                <a:cs typeface="Arial" panose="020B0604020202020204" pitchFamily="34" charset="0"/>
              </a:rPr>
              <a:t>Nephrol Dial Transplant, Volume 36, Issue 1, January 2021, Pages 39–41, </a:t>
            </a:r>
            <a:r>
              <a:rPr lang="en-US" altLang="en-US" sz="1200" dirty="0">
                <a:solidFill>
                  <a:srgbClr val="00799B"/>
                </a:solidFill>
                <a:ea typeface="ＭＳ Ｐゴシック" panose="020B0600070205080204" pitchFamily="34" charset="-128"/>
                <a:cs typeface="Arial" panose="020B0604020202020204" pitchFamily="34" charset="0"/>
                <a:hlinkClick r:id="rId3"/>
              </a:rPr>
              <a:t>https://doi.org/10.1093/ndt/gfaa152</a:t>
            </a:r>
            <a:endParaRPr lang="en-US" altLang="en-US" sz="1200" dirty="0">
              <a:solidFill>
                <a:srgbClr val="00799B"/>
              </a:solidFill>
              <a:ea typeface="ＭＳ Ｐゴシック" panose="020B0600070205080204" pitchFamily="34" charset="-128"/>
              <a:cs typeface="Arial" panose="020B0604020202020204" pitchFamily="34" charset="0"/>
            </a:endParaRPr>
          </a:p>
        </p:txBody>
      </p:sp>
      <p:pic>
        <p:nvPicPr>
          <p:cNvPr id="5125" name="New picture"/>
          <p:cNvPicPr/>
          <p:nvPr/>
        </p:nvPicPr>
        <p:blipFill>
          <a:blip r:embed="rId4"/>
          <a:stretch>
            <a:fillRect/>
          </a:stretch>
        </p:blipFill>
        <p:spPr>
          <a:xfrm>
            <a:off x="733424" y="980728"/>
            <a:ext cx="7871023" cy="4680520"/>
          </a:xfrm>
          <a:prstGeom prst="rect">
            <a:avLst/>
          </a:prstGeom>
        </p:spPr>
      </p:pic>
    </p:spTree>
    <p:extLst>
      <p:ext uri="{BB962C8B-B14F-4D97-AF65-F5344CB8AC3E}">
        <p14:creationId xmlns:p14="http://schemas.microsoft.com/office/powerpoint/2010/main" val="276141076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CC79B3FE-38F7-436C-B98E-7BCF8E15EF04}"/>
              </a:ext>
            </a:extLst>
          </p:cNvPr>
          <p:cNvPicPr>
            <a:picLocks noGrp="1" noChangeAspect="1"/>
          </p:cNvPicPr>
          <p:nvPr>
            <p:ph idx="1"/>
          </p:nvPr>
        </p:nvPicPr>
        <p:blipFill>
          <a:blip r:embed="rId3"/>
          <a:stretch>
            <a:fillRect/>
          </a:stretch>
        </p:blipFill>
        <p:spPr>
          <a:xfrm>
            <a:off x="-51490" y="1268760"/>
            <a:ext cx="9105166" cy="3960439"/>
          </a:xfrm>
        </p:spPr>
      </p:pic>
      <p:sp>
        <p:nvSpPr>
          <p:cNvPr id="3" name="Titel 2">
            <a:extLst>
              <a:ext uri="{FF2B5EF4-FFF2-40B4-BE49-F238E27FC236}">
                <a16:creationId xmlns:a16="http://schemas.microsoft.com/office/drawing/2014/main" id="{5B70C15E-AC1A-4E5E-862C-15F4A58C70F2}"/>
              </a:ext>
            </a:extLst>
          </p:cNvPr>
          <p:cNvSpPr>
            <a:spLocks noGrp="1"/>
          </p:cNvSpPr>
          <p:nvPr>
            <p:ph type="title"/>
          </p:nvPr>
        </p:nvSpPr>
        <p:spPr/>
        <p:txBody>
          <a:bodyPr/>
          <a:lstStyle/>
          <a:p>
            <a:r>
              <a:rPr lang="de-DE" dirty="0" err="1"/>
              <a:t>Diuretikaresistenz</a:t>
            </a:r>
            <a:endParaRPr lang="de-DE" dirty="0"/>
          </a:p>
        </p:txBody>
      </p:sp>
      <p:sp>
        <p:nvSpPr>
          <p:cNvPr id="9" name="Textfeld 8">
            <a:extLst>
              <a:ext uri="{FF2B5EF4-FFF2-40B4-BE49-F238E27FC236}">
                <a16:creationId xmlns:a16="http://schemas.microsoft.com/office/drawing/2014/main" id="{B9A12619-9588-4868-8429-C5CA129522C1}"/>
              </a:ext>
            </a:extLst>
          </p:cNvPr>
          <p:cNvSpPr txBox="1"/>
          <p:nvPr/>
        </p:nvSpPr>
        <p:spPr>
          <a:xfrm>
            <a:off x="2339752" y="6404223"/>
            <a:ext cx="5328591" cy="482633"/>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en-US" dirty="0" err="1"/>
              <a:t>Masella</a:t>
            </a:r>
            <a:r>
              <a:rPr lang="en-US" dirty="0"/>
              <a:t> et al.: </a:t>
            </a:r>
            <a:r>
              <a:rPr lang="en-US" b="1" dirty="0"/>
              <a:t>Diuretic Resistance in Decompensated Heart Failure. </a:t>
            </a:r>
            <a:r>
              <a:rPr lang="en-US" dirty="0"/>
              <a:t>Kidney Blood Press Res 2019;44:915–927</a:t>
            </a:r>
            <a:endParaRPr lang="de-DE" dirty="0"/>
          </a:p>
        </p:txBody>
      </p:sp>
      <p:pic>
        <p:nvPicPr>
          <p:cNvPr id="10" name="Inhaltsplatzhalter 6">
            <a:extLst>
              <a:ext uri="{FF2B5EF4-FFF2-40B4-BE49-F238E27FC236}">
                <a16:creationId xmlns:a16="http://schemas.microsoft.com/office/drawing/2014/main" id="{CFA99368-50A7-40D1-B30E-A7F4389A2C72}"/>
              </a:ext>
            </a:extLst>
          </p:cNvPr>
          <p:cNvPicPr>
            <a:picLocks noChangeAspect="1"/>
          </p:cNvPicPr>
          <p:nvPr/>
        </p:nvPicPr>
        <p:blipFill>
          <a:blip r:embed="rId4"/>
          <a:stretch>
            <a:fillRect/>
          </a:stretch>
        </p:blipFill>
        <p:spPr bwMode="auto">
          <a:xfrm>
            <a:off x="5248302" y="962855"/>
            <a:ext cx="3895698" cy="72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Gerade Verbindung mit Pfeil 11">
            <a:extLst>
              <a:ext uri="{FF2B5EF4-FFF2-40B4-BE49-F238E27FC236}">
                <a16:creationId xmlns:a16="http://schemas.microsoft.com/office/drawing/2014/main" id="{79854577-A9C5-4877-A214-1491D3DE1712}"/>
              </a:ext>
            </a:extLst>
          </p:cNvPr>
          <p:cNvCxnSpPr/>
          <p:nvPr/>
        </p:nvCxnSpPr>
        <p:spPr bwMode="auto">
          <a:xfrm flipH="1">
            <a:off x="6228184" y="1326013"/>
            <a:ext cx="504056" cy="518811"/>
          </a:xfrm>
          <a:prstGeom prst="straightConnector1">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39109559"/>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39C28DF-724F-4E19-9F37-201C18836943}"/>
              </a:ext>
            </a:extLst>
          </p:cNvPr>
          <p:cNvSpPr>
            <a:spLocks noGrp="1"/>
          </p:cNvSpPr>
          <p:nvPr>
            <p:ph type="title"/>
          </p:nvPr>
        </p:nvSpPr>
        <p:spPr/>
        <p:txBody>
          <a:bodyPr/>
          <a:lstStyle/>
          <a:p>
            <a:r>
              <a:rPr lang="de-DE" dirty="0"/>
              <a:t>Wie gebe ich es ?</a:t>
            </a:r>
            <a:br>
              <a:rPr lang="de-DE" dirty="0"/>
            </a:br>
            <a:r>
              <a:rPr lang="de-DE" dirty="0"/>
              <a:t>Bedürfnisse an die Situation anpassen!</a:t>
            </a:r>
          </a:p>
        </p:txBody>
      </p:sp>
      <p:sp>
        <p:nvSpPr>
          <p:cNvPr id="5" name="AutoShape 2" descr="Bildergebnis für straße">
            <a:extLst>
              <a:ext uri="{FF2B5EF4-FFF2-40B4-BE49-F238E27FC236}">
                <a16:creationId xmlns:a16="http://schemas.microsoft.com/office/drawing/2014/main" id="{2B604939-EAF7-4011-97A8-F3FB2913F3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4" descr="Bildergebnis für straße">
            <a:extLst>
              <a:ext uri="{FF2B5EF4-FFF2-40B4-BE49-F238E27FC236}">
                <a16:creationId xmlns:a16="http://schemas.microsoft.com/office/drawing/2014/main" id="{C4D36496-3913-4697-BA7D-20FF8CF42C35}"/>
              </a:ext>
            </a:extLst>
          </p:cNvPr>
          <p:cNvSpPr>
            <a:spLocks noChangeAspect="1" noChangeArrowheads="1"/>
          </p:cNvSpPr>
          <p:nvPr/>
        </p:nvSpPr>
        <p:spPr bwMode="auto">
          <a:xfrm>
            <a:off x="4572000" y="459422"/>
            <a:ext cx="123597" cy="1235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088" name="Picture 16" descr="https://upload.wikimedia.org/wikipedia/commons/7/70/A_20_bei_Langsdorf.jpg">
            <a:extLst>
              <a:ext uri="{FF2B5EF4-FFF2-40B4-BE49-F238E27FC236}">
                <a16:creationId xmlns:a16="http://schemas.microsoft.com/office/drawing/2014/main" id="{0F7C4A8E-F74F-4A10-80D0-2FE1BA61E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8" y="922338"/>
            <a:ext cx="4769576" cy="313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Kurvige Strasse">
            <a:extLst>
              <a:ext uri="{FF2B5EF4-FFF2-40B4-BE49-F238E27FC236}">
                <a16:creationId xmlns:a16="http://schemas.microsoft.com/office/drawing/2014/main" id="{1059C0AC-9ED2-4662-BAD2-5DBF1F0D0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050" y="921862"/>
            <a:ext cx="4883462" cy="32586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Bildergebnis für bergstraße himalaya auto">
            <a:extLst>
              <a:ext uri="{FF2B5EF4-FFF2-40B4-BE49-F238E27FC236}">
                <a16:creationId xmlns:a16="http://schemas.microsoft.com/office/drawing/2014/main" id="{553CD812-7E85-4626-8ED4-918A04C3A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8" y="4039954"/>
            <a:ext cx="4318437" cy="28789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Bildergebnis für bergstraße feldweg">
            <a:extLst>
              <a:ext uri="{FF2B5EF4-FFF2-40B4-BE49-F238E27FC236}">
                <a16:creationId xmlns:a16="http://schemas.microsoft.com/office/drawing/2014/main" id="{72A6CB05-E556-4CB4-BAD3-7E8FCCD86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6342" y="4039954"/>
            <a:ext cx="4907658" cy="30315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6" descr="Bildergebnis für symbol für schritte">
            <a:extLst>
              <a:ext uri="{FF2B5EF4-FFF2-40B4-BE49-F238E27FC236}">
                <a16:creationId xmlns:a16="http://schemas.microsoft.com/office/drawing/2014/main" id="{1487B2D0-346F-418B-B631-F8DA59AD3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4075" y="2291075"/>
            <a:ext cx="2275849" cy="227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35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67">
            <a:extLst>
              <a:ext uri="{FF2B5EF4-FFF2-40B4-BE49-F238E27FC236}">
                <a16:creationId xmlns:a16="http://schemas.microsoft.com/office/drawing/2014/main" id="{AC827570-33D6-43C4-9557-CDCE661AC7C2}"/>
              </a:ext>
            </a:extLst>
          </p:cNvPr>
          <p:cNvPicPr>
            <a:picLocks noChangeAspect="1"/>
          </p:cNvPicPr>
          <p:nvPr/>
        </p:nvPicPr>
        <p:blipFill>
          <a:blip r:embed="rId2"/>
          <a:stretch>
            <a:fillRect/>
          </a:stretch>
        </p:blipFill>
        <p:spPr>
          <a:xfrm>
            <a:off x="5368054" y="4207215"/>
            <a:ext cx="1178213" cy="1547618"/>
          </a:xfrm>
          <a:prstGeom prst="rect">
            <a:avLst/>
          </a:prstGeom>
        </p:spPr>
      </p:pic>
      <p:sp>
        <p:nvSpPr>
          <p:cNvPr id="2" name="Inhaltsplatzhalter 1">
            <a:extLst>
              <a:ext uri="{FF2B5EF4-FFF2-40B4-BE49-F238E27FC236}">
                <a16:creationId xmlns:a16="http://schemas.microsoft.com/office/drawing/2014/main" id="{E3BD150C-ABFD-4AC8-8936-10B992F13FF4}"/>
              </a:ext>
            </a:extLst>
          </p:cNvPr>
          <p:cNvSpPr>
            <a:spLocks noGrp="1"/>
          </p:cNvSpPr>
          <p:nvPr>
            <p:ph sz="quarter" idx="4294967295"/>
          </p:nvPr>
        </p:nvSpPr>
        <p:spPr>
          <a:xfrm>
            <a:off x="1305659" y="6414903"/>
            <a:ext cx="7339031" cy="432643"/>
          </a:xfrm>
        </p:spPr>
        <p:txBody>
          <a:bodyPr/>
          <a:lstStyle/>
          <a:p>
            <a:r>
              <a:rPr lang="de-DE"/>
              <a:t>Modifiziert nach: 1. Sattar N, et al. </a:t>
            </a:r>
            <a:r>
              <a:rPr lang="de-DE" err="1"/>
              <a:t>Diabetologia</a:t>
            </a:r>
            <a:r>
              <a:rPr lang="de-DE"/>
              <a:t> 2016; 59:1333-9; 2. </a:t>
            </a:r>
            <a:r>
              <a:rPr lang="de-DE" err="1"/>
              <a:t>Verma</a:t>
            </a:r>
            <a:r>
              <a:rPr lang="de-DE"/>
              <a:t> S, et al. JAMA </a:t>
            </a:r>
            <a:r>
              <a:rPr lang="de-DE" err="1"/>
              <a:t>cardiology</a:t>
            </a:r>
            <a:r>
              <a:rPr lang="de-DE"/>
              <a:t> 2017; 2:939-40; 3. Scheen AJ. </a:t>
            </a:r>
            <a:r>
              <a:rPr lang="de-DE" err="1"/>
              <a:t>Circ</a:t>
            </a:r>
            <a:r>
              <a:rPr lang="de-DE"/>
              <a:t> Res 2018; 122:1439-59; 4. Shin SJ, et al. </a:t>
            </a:r>
            <a:r>
              <a:rPr lang="de-DE" err="1"/>
              <a:t>PLoS</a:t>
            </a:r>
            <a:r>
              <a:rPr lang="de-DE"/>
              <a:t> </a:t>
            </a:r>
            <a:r>
              <a:rPr lang="de-DE" err="1"/>
              <a:t>One</a:t>
            </a:r>
            <a:r>
              <a:rPr lang="de-DE"/>
              <a:t> 2016; 11:e0165703; 5. </a:t>
            </a:r>
            <a:r>
              <a:rPr lang="de-DE" err="1"/>
              <a:t>Tamargo</a:t>
            </a:r>
            <a:r>
              <a:rPr lang="de-DE"/>
              <a:t> J. European </a:t>
            </a:r>
            <a:r>
              <a:rPr lang="de-DE" err="1"/>
              <a:t>cardiology</a:t>
            </a:r>
            <a:r>
              <a:rPr lang="de-DE"/>
              <a:t> 2019; 14:23-32.</a:t>
            </a:r>
          </a:p>
        </p:txBody>
      </p:sp>
      <p:sp>
        <p:nvSpPr>
          <p:cNvPr id="3" name="Inhaltsplatzhalter 2">
            <a:extLst>
              <a:ext uri="{FF2B5EF4-FFF2-40B4-BE49-F238E27FC236}">
                <a16:creationId xmlns:a16="http://schemas.microsoft.com/office/drawing/2014/main" id="{2DA94A04-BCE4-4589-BD99-0A3661BDBB4D}"/>
              </a:ext>
            </a:extLst>
          </p:cNvPr>
          <p:cNvSpPr>
            <a:spLocks noGrp="1"/>
          </p:cNvSpPr>
          <p:nvPr>
            <p:ph sz="quarter" idx="4294967295"/>
          </p:nvPr>
        </p:nvSpPr>
        <p:spPr>
          <a:xfrm>
            <a:off x="1305659" y="6100578"/>
            <a:ext cx="7339031" cy="432643"/>
          </a:xfrm>
        </p:spPr>
        <p:txBody>
          <a:bodyPr/>
          <a:lstStyle/>
          <a:p>
            <a:r>
              <a:rPr lang="de-DE"/>
              <a:t>CV, kardiovaskulär; </a:t>
            </a:r>
            <a:r>
              <a:rPr lang="de-DE" err="1"/>
              <a:t>eGFR</a:t>
            </a:r>
            <a:r>
              <a:rPr lang="de-DE"/>
              <a:t>, geschätzte glomeruläre Filtrationsrate; HHI, Hospitalisierung aufgrund von Herzinsuffizienz; RAAS, Renin-Angiotensin-Aldosteron-System; SBD, systolischer Blutdruck; SGLT-2i, Natrium-Glukose-Cotransporter-2 Inhibitor.</a:t>
            </a:r>
          </a:p>
        </p:txBody>
      </p:sp>
      <p:sp>
        <p:nvSpPr>
          <p:cNvPr id="4" name="Titel 3">
            <a:extLst>
              <a:ext uri="{FF2B5EF4-FFF2-40B4-BE49-F238E27FC236}">
                <a16:creationId xmlns:a16="http://schemas.microsoft.com/office/drawing/2014/main" id="{3F053AFF-5D06-4435-8E20-657E6E84CF0E}"/>
              </a:ext>
            </a:extLst>
          </p:cNvPr>
          <p:cNvSpPr>
            <a:spLocks noGrp="1"/>
          </p:cNvSpPr>
          <p:nvPr>
            <p:ph type="title" idx="4294967295"/>
          </p:nvPr>
        </p:nvSpPr>
        <p:spPr>
          <a:xfrm>
            <a:off x="815441" y="-449755"/>
            <a:ext cx="8121575" cy="1325563"/>
          </a:xfrm>
        </p:spPr>
        <p:txBody>
          <a:bodyPr/>
          <a:lstStyle/>
          <a:p>
            <a:r>
              <a:rPr lang="de-DE" dirty="0"/>
              <a:t>SGLT-2i führen zur einer </a:t>
            </a:r>
            <a:r>
              <a:rPr lang="de-DE" dirty="0" err="1"/>
              <a:t>kardiorenalen</a:t>
            </a:r>
            <a:r>
              <a:rPr lang="de-DE" dirty="0"/>
              <a:t> Protektion</a:t>
            </a:r>
          </a:p>
        </p:txBody>
      </p:sp>
      <p:sp>
        <p:nvSpPr>
          <p:cNvPr id="5" name="Foliennummernplatzhalter 4">
            <a:extLst>
              <a:ext uri="{FF2B5EF4-FFF2-40B4-BE49-F238E27FC236}">
                <a16:creationId xmlns:a16="http://schemas.microsoft.com/office/drawing/2014/main" id="{B8E2BFAF-2E73-4DDF-B09A-337D692B81DF}"/>
              </a:ext>
            </a:extLst>
          </p:cNvPr>
          <p:cNvSpPr>
            <a:spLocks noGrp="1"/>
          </p:cNvSpPr>
          <p:nvPr>
            <p:ph type="sldNum" sz="quarter" idx="4294967295"/>
          </p:nvPr>
        </p:nvSpPr>
        <p:spPr>
          <a:xfrm>
            <a:off x="8730033" y="6491391"/>
            <a:ext cx="413967" cy="365125"/>
          </a:xfrm>
          <a:prstGeom prst="rect">
            <a:avLst/>
          </a:prstGeom>
        </p:spPr>
        <p:txBody>
          <a:bodyPr/>
          <a:lstStyle/>
          <a:p>
            <a:fld id="{C3831029-DBAE-41BF-BAA3-1BCD65F362BF}" type="slidenum">
              <a:rPr lang="de-DE" smtClean="0"/>
              <a:pPr/>
              <a:t>72</a:t>
            </a:fld>
            <a:endParaRPr lang="de-DE"/>
          </a:p>
        </p:txBody>
      </p:sp>
      <p:grpSp>
        <p:nvGrpSpPr>
          <p:cNvPr id="59" name="Gruppieren 58">
            <a:extLst>
              <a:ext uri="{FF2B5EF4-FFF2-40B4-BE49-F238E27FC236}">
                <a16:creationId xmlns:a16="http://schemas.microsoft.com/office/drawing/2014/main" id="{FB310234-86ED-43F9-862D-57CB9958AA97}"/>
              </a:ext>
            </a:extLst>
          </p:cNvPr>
          <p:cNvGrpSpPr/>
          <p:nvPr/>
        </p:nvGrpSpPr>
        <p:grpSpPr>
          <a:xfrm>
            <a:off x="239770" y="1545583"/>
            <a:ext cx="8447031" cy="3929963"/>
            <a:chOff x="-46982" y="1002221"/>
            <a:chExt cx="11996058" cy="5581141"/>
          </a:xfrm>
        </p:grpSpPr>
        <p:sp>
          <p:nvSpPr>
            <p:cNvPr id="60" name="Freeform: Shape 121">
              <a:extLst>
                <a:ext uri="{FF2B5EF4-FFF2-40B4-BE49-F238E27FC236}">
                  <a16:creationId xmlns:a16="http://schemas.microsoft.com/office/drawing/2014/main" id="{AABB244D-16A6-4161-A146-319FEABF6E5C}"/>
                </a:ext>
              </a:extLst>
            </p:cNvPr>
            <p:cNvSpPr/>
            <p:nvPr/>
          </p:nvSpPr>
          <p:spPr>
            <a:xfrm>
              <a:off x="3973846" y="1002221"/>
              <a:ext cx="3998338" cy="5581141"/>
            </a:xfrm>
            <a:custGeom>
              <a:avLst/>
              <a:gdLst>
                <a:gd name="connsiteX0" fmla="*/ 1944258 w 3998338"/>
                <a:gd name="connsiteY0" fmla="*/ 716 h 5581141"/>
                <a:gd name="connsiteX1" fmla="*/ 2151926 w 3998338"/>
                <a:gd name="connsiteY1" fmla="*/ 22282 h 5581141"/>
                <a:gd name="connsiteX2" fmla="*/ 2421549 w 3998338"/>
                <a:gd name="connsiteY2" fmla="*/ 273205 h 5581141"/>
                <a:gd name="connsiteX3" fmla="*/ 2471455 w 3998338"/>
                <a:gd name="connsiteY3" fmla="*/ 471811 h 5581141"/>
                <a:gd name="connsiteX4" fmla="*/ 2475344 w 3998338"/>
                <a:gd name="connsiteY4" fmla="*/ 556884 h 5581141"/>
                <a:gd name="connsiteX5" fmla="*/ 2494950 w 3998338"/>
                <a:gd name="connsiteY5" fmla="*/ 553385 h 5581141"/>
                <a:gd name="connsiteX6" fmla="*/ 2552473 w 3998338"/>
                <a:gd name="connsiteY6" fmla="*/ 634004 h 5581141"/>
                <a:gd name="connsiteX7" fmla="*/ 2550041 w 3998338"/>
                <a:gd name="connsiteY7" fmla="*/ 717486 h 5581141"/>
                <a:gd name="connsiteX8" fmla="*/ 2544696 w 3998338"/>
                <a:gd name="connsiteY8" fmla="*/ 803988 h 5581141"/>
                <a:gd name="connsiteX9" fmla="*/ 2534812 w 3998338"/>
                <a:gd name="connsiteY9" fmla="*/ 851692 h 5581141"/>
                <a:gd name="connsiteX10" fmla="*/ 2485066 w 3998338"/>
                <a:gd name="connsiteY10" fmla="*/ 902259 h 5581141"/>
                <a:gd name="connsiteX11" fmla="*/ 2453633 w 3998338"/>
                <a:gd name="connsiteY11" fmla="*/ 910367 h 5581141"/>
                <a:gd name="connsiteX12" fmla="*/ 2451526 w 3998338"/>
                <a:gd name="connsiteY12" fmla="*/ 909414 h 5581141"/>
                <a:gd name="connsiteX13" fmla="*/ 2430786 w 3998338"/>
                <a:gd name="connsiteY13" fmla="*/ 991942 h 5581141"/>
                <a:gd name="connsiteX14" fmla="*/ 2368887 w 3998338"/>
                <a:gd name="connsiteY14" fmla="*/ 1121856 h 5581141"/>
                <a:gd name="connsiteX15" fmla="*/ 2369050 w 3998338"/>
                <a:gd name="connsiteY15" fmla="*/ 1146025 h 5581141"/>
                <a:gd name="connsiteX16" fmla="*/ 2372614 w 3998338"/>
                <a:gd name="connsiteY16" fmla="*/ 1251768 h 5581141"/>
                <a:gd name="connsiteX17" fmla="*/ 2383471 w 3998338"/>
                <a:gd name="connsiteY17" fmla="*/ 1309012 h 5581141"/>
                <a:gd name="connsiteX18" fmla="*/ 2495437 w 3998338"/>
                <a:gd name="connsiteY18" fmla="*/ 1437496 h 5581141"/>
                <a:gd name="connsiteX19" fmla="*/ 2684854 w 3998338"/>
                <a:gd name="connsiteY19" fmla="*/ 1577745 h 5581141"/>
                <a:gd name="connsiteX20" fmla="*/ 3146651 w 3998338"/>
                <a:gd name="connsiteY20" fmla="*/ 1767287 h 5581141"/>
                <a:gd name="connsiteX21" fmla="*/ 3372528 w 3998338"/>
                <a:gd name="connsiteY21" fmla="*/ 1855697 h 5581141"/>
                <a:gd name="connsiteX22" fmla="*/ 3510418 w 3998338"/>
                <a:gd name="connsiteY22" fmla="*/ 1997538 h 5581141"/>
                <a:gd name="connsiteX23" fmla="*/ 3630810 w 3998338"/>
                <a:gd name="connsiteY23" fmla="*/ 2366287 h 5581141"/>
                <a:gd name="connsiteX24" fmla="*/ 3625949 w 3998338"/>
                <a:gd name="connsiteY24" fmla="*/ 2635020 h 5581141"/>
                <a:gd name="connsiteX25" fmla="*/ 3624167 w 3998338"/>
                <a:gd name="connsiteY25" fmla="*/ 2775587 h 5581141"/>
                <a:gd name="connsiteX26" fmla="*/ 3627407 w 3998338"/>
                <a:gd name="connsiteY26" fmla="*/ 2887532 h 5581141"/>
                <a:gd name="connsiteX27" fmla="*/ 3627083 w 3998338"/>
                <a:gd name="connsiteY27" fmla="*/ 2888326 h 5581141"/>
                <a:gd name="connsiteX28" fmla="*/ 3653008 w 3998338"/>
                <a:gd name="connsiteY28" fmla="*/ 3084549 h 5581141"/>
                <a:gd name="connsiteX29" fmla="*/ 3719442 w 3998338"/>
                <a:gd name="connsiteY29" fmla="*/ 3460613 h 5581141"/>
                <a:gd name="connsiteX30" fmla="*/ 3821849 w 3998338"/>
                <a:gd name="connsiteY30" fmla="*/ 4231983 h 5581141"/>
                <a:gd name="connsiteX31" fmla="*/ 3835458 w 3998338"/>
                <a:gd name="connsiteY31" fmla="*/ 4680875 h 5581141"/>
                <a:gd name="connsiteX32" fmla="*/ 3824441 w 3998338"/>
                <a:gd name="connsiteY32" fmla="*/ 4698367 h 5581141"/>
                <a:gd name="connsiteX33" fmla="*/ 3823791 w 3998338"/>
                <a:gd name="connsiteY33" fmla="*/ 4714747 h 5581141"/>
                <a:gd name="connsiteX34" fmla="*/ 3808237 w 3998338"/>
                <a:gd name="connsiteY34" fmla="*/ 4993971 h 5581141"/>
                <a:gd name="connsiteX35" fmla="*/ 3807266 w 3998338"/>
                <a:gd name="connsiteY35" fmla="*/ 5004308 h 5581141"/>
                <a:gd name="connsiteX36" fmla="*/ 3805807 w 3998338"/>
                <a:gd name="connsiteY36" fmla="*/ 5211343 h 5581141"/>
                <a:gd name="connsiteX37" fmla="*/ 3826548 w 3998338"/>
                <a:gd name="connsiteY37" fmla="*/ 5279401 h 5581141"/>
                <a:gd name="connsiteX38" fmla="*/ 3845020 w 3998338"/>
                <a:gd name="connsiteY38" fmla="*/ 5320903 h 5581141"/>
                <a:gd name="connsiteX39" fmla="*/ 3882124 w 3998338"/>
                <a:gd name="connsiteY39" fmla="*/ 5379419 h 5581141"/>
                <a:gd name="connsiteX40" fmla="*/ 3974322 w 3998338"/>
                <a:gd name="connsiteY40" fmla="*/ 5505675 h 5581141"/>
                <a:gd name="connsiteX41" fmla="*/ 3997865 w 3998338"/>
                <a:gd name="connsiteY41" fmla="*/ 5576416 h 5581141"/>
                <a:gd name="connsiteX42" fmla="*/ 3998338 w 3998338"/>
                <a:gd name="connsiteY42" fmla="*/ 5581141 h 5581141"/>
                <a:gd name="connsiteX43" fmla="*/ 3399489 w 3998338"/>
                <a:gd name="connsiteY43" fmla="*/ 5581141 h 5581141"/>
                <a:gd name="connsiteX44" fmla="*/ 3412327 w 3998338"/>
                <a:gd name="connsiteY44" fmla="*/ 5478444 h 5581141"/>
                <a:gd name="connsiteX45" fmla="*/ 3438800 w 3998338"/>
                <a:gd name="connsiteY45" fmla="*/ 5367015 h 5581141"/>
                <a:gd name="connsiteX46" fmla="*/ 3467155 w 3998338"/>
                <a:gd name="connsiteY46" fmla="*/ 5251415 h 5581141"/>
                <a:gd name="connsiteX47" fmla="*/ 3472503 w 3998338"/>
                <a:gd name="connsiteY47" fmla="*/ 5165230 h 5581141"/>
                <a:gd name="connsiteX48" fmla="*/ 3417897 w 3998338"/>
                <a:gd name="connsiteY48" fmla="*/ 4985544 h 5581141"/>
                <a:gd name="connsiteX49" fmla="*/ 3278224 w 3998338"/>
                <a:gd name="connsiteY49" fmla="*/ 4501193 h 5581141"/>
                <a:gd name="connsiteX50" fmla="*/ 3228804 w 3998338"/>
                <a:gd name="connsiteY50" fmla="*/ 3999665 h 5581141"/>
                <a:gd name="connsiteX51" fmla="*/ 3121536 w 3998338"/>
                <a:gd name="connsiteY51" fmla="*/ 3493847 h 5581141"/>
                <a:gd name="connsiteX52" fmla="*/ 3076166 w 3998338"/>
                <a:gd name="connsiteY52" fmla="*/ 3216846 h 5581141"/>
                <a:gd name="connsiteX53" fmla="*/ 3063204 w 3998338"/>
                <a:gd name="connsiteY53" fmla="*/ 3123348 h 5581141"/>
                <a:gd name="connsiteX54" fmla="*/ 3030636 w 3998338"/>
                <a:gd name="connsiteY54" fmla="*/ 3208101 h 5581141"/>
                <a:gd name="connsiteX55" fmla="*/ 2930824 w 3998338"/>
                <a:gd name="connsiteY55" fmla="*/ 3576692 h 5581141"/>
                <a:gd name="connsiteX56" fmla="*/ 2932282 w 3998338"/>
                <a:gd name="connsiteY56" fmla="*/ 3948464 h 5581141"/>
                <a:gd name="connsiteX57" fmla="*/ 2930337 w 3998338"/>
                <a:gd name="connsiteY57" fmla="*/ 3999506 h 5581141"/>
                <a:gd name="connsiteX58" fmla="*/ 2942004 w 3998338"/>
                <a:gd name="connsiteY58" fmla="*/ 4097299 h 5581141"/>
                <a:gd name="connsiteX59" fmla="*/ 2953830 w 3998338"/>
                <a:gd name="connsiteY59" fmla="*/ 4283185 h 5581141"/>
                <a:gd name="connsiteX60" fmla="*/ 2932767 w 3998338"/>
                <a:gd name="connsiteY60" fmla="*/ 4448400 h 5581141"/>
                <a:gd name="connsiteX61" fmla="*/ 2950429 w 3998338"/>
                <a:gd name="connsiteY61" fmla="*/ 4589921 h 5581141"/>
                <a:gd name="connsiteX62" fmla="*/ 3008275 w 3998338"/>
                <a:gd name="connsiteY62" fmla="*/ 4802839 h 5581141"/>
                <a:gd name="connsiteX63" fmla="*/ 3065149 w 3998338"/>
                <a:gd name="connsiteY63" fmla="*/ 5234877 h 5581141"/>
                <a:gd name="connsiteX64" fmla="*/ 3090264 w 3998338"/>
                <a:gd name="connsiteY64" fmla="*/ 5469857 h 5581141"/>
                <a:gd name="connsiteX65" fmla="*/ 3098220 w 3998338"/>
                <a:gd name="connsiteY65" fmla="*/ 5581141 h 5581141"/>
                <a:gd name="connsiteX66" fmla="*/ 899061 w 3998338"/>
                <a:gd name="connsiteY66" fmla="*/ 5581141 h 5581141"/>
                <a:gd name="connsiteX67" fmla="*/ 907017 w 3998338"/>
                <a:gd name="connsiteY67" fmla="*/ 5469857 h 5581141"/>
                <a:gd name="connsiteX68" fmla="*/ 932132 w 3998338"/>
                <a:gd name="connsiteY68" fmla="*/ 5234877 h 5581141"/>
                <a:gd name="connsiteX69" fmla="*/ 989005 w 3998338"/>
                <a:gd name="connsiteY69" fmla="*/ 4802839 h 5581141"/>
                <a:gd name="connsiteX70" fmla="*/ 1046851 w 3998338"/>
                <a:gd name="connsiteY70" fmla="*/ 4589921 h 5581141"/>
                <a:gd name="connsiteX71" fmla="*/ 1064513 w 3998338"/>
                <a:gd name="connsiteY71" fmla="*/ 4448400 h 5581141"/>
                <a:gd name="connsiteX72" fmla="*/ 1043451 w 3998338"/>
                <a:gd name="connsiteY72" fmla="*/ 4283185 h 5581141"/>
                <a:gd name="connsiteX73" fmla="*/ 1055277 w 3998338"/>
                <a:gd name="connsiteY73" fmla="*/ 4097299 h 5581141"/>
                <a:gd name="connsiteX74" fmla="*/ 1066943 w 3998338"/>
                <a:gd name="connsiteY74" fmla="*/ 3999506 h 5581141"/>
                <a:gd name="connsiteX75" fmla="*/ 1064999 w 3998338"/>
                <a:gd name="connsiteY75" fmla="*/ 3948464 h 5581141"/>
                <a:gd name="connsiteX76" fmla="*/ 1066457 w 3998338"/>
                <a:gd name="connsiteY76" fmla="*/ 3576692 h 5581141"/>
                <a:gd name="connsiteX77" fmla="*/ 966645 w 3998338"/>
                <a:gd name="connsiteY77" fmla="*/ 3208101 h 5581141"/>
                <a:gd name="connsiteX78" fmla="*/ 934077 w 3998338"/>
                <a:gd name="connsiteY78" fmla="*/ 3123348 h 5581141"/>
                <a:gd name="connsiteX79" fmla="*/ 921112 w 3998338"/>
                <a:gd name="connsiteY79" fmla="*/ 3216846 h 5581141"/>
                <a:gd name="connsiteX80" fmla="*/ 875744 w 3998338"/>
                <a:gd name="connsiteY80" fmla="*/ 3493847 h 5581141"/>
                <a:gd name="connsiteX81" fmla="*/ 768477 w 3998338"/>
                <a:gd name="connsiteY81" fmla="*/ 3999665 h 5581141"/>
                <a:gd name="connsiteX82" fmla="*/ 719056 w 3998338"/>
                <a:gd name="connsiteY82" fmla="*/ 4501193 h 5581141"/>
                <a:gd name="connsiteX83" fmla="*/ 579383 w 3998338"/>
                <a:gd name="connsiteY83" fmla="*/ 4985544 h 5581141"/>
                <a:gd name="connsiteX84" fmla="*/ 524777 w 3998338"/>
                <a:gd name="connsiteY84" fmla="*/ 5165230 h 5581141"/>
                <a:gd name="connsiteX85" fmla="*/ 530125 w 3998338"/>
                <a:gd name="connsiteY85" fmla="*/ 5251415 h 5581141"/>
                <a:gd name="connsiteX86" fmla="*/ 558481 w 3998338"/>
                <a:gd name="connsiteY86" fmla="*/ 5367015 h 5581141"/>
                <a:gd name="connsiteX87" fmla="*/ 584953 w 3998338"/>
                <a:gd name="connsiteY87" fmla="*/ 5478504 h 5581141"/>
                <a:gd name="connsiteX88" fmla="*/ 597791 w 3998338"/>
                <a:gd name="connsiteY88" fmla="*/ 5581141 h 5581141"/>
                <a:gd name="connsiteX89" fmla="*/ 0 w 3998338"/>
                <a:gd name="connsiteY89" fmla="*/ 5581141 h 5581141"/>
                <a:gd name="connsiteX90" fmla="*/ 481 w 3998338"/>
                <a:gd name="connsiteY90" fmla="*/ 5576324 h 5581141"/>
                <a:gd name="connsiteX91" fmla="*/ 24092 w 3998338"/>
                <a:gd name="connsiteY91" fmla="*/ 5505516 h 5581141"/>
                <a:gd name="connsiteX92" fmla="*/ 116290 w 3998338"/>
                <a:gd name="connsiteY92" fmla="*/ 5379261 h 5581141"/>
                <a:gd name="connsiteX93" fmla="*/ 153397 w 3998338"/>
                <a:gd name="connsiteY93" fmla="*/ 5320743 h 5581141"/>
                <a:gd name="connsiteX94" fmla="*/ 171868 w 3998338"/>
                <a:gd name="connsiteY94" fmla="*/ 5279242 h 5581141"/>
                <a:gd name="connsiteX95" fmla="*/ 192609 w 3998338"/>
                <a:gd name="connsiteY95" fmla="*/ 5211183 h 5581141"/>
                <a:gd name="connsiteX96" fmla="*/ 191150 w 3998338"/>
                <a:gd name="connsiteY96" fmla="*/ 5004149 h 5581141"/>
                <a:gd name="connsiteX97" fmla="*/ 190178 w 3998338"/>
                <a:gd name="connsiteY97" fmla="*/ 4993814 h 5581141"/>
                <a:gd name="connsiteX98" fmla="*/ 174622 w 3998338"/>
                <a:gd name="connsiteY98" fmla="*/ 4714587 h 5581141"/>
                <a:gd name="connsiteX99" fmla="*/ 173973 w 3998338"/>
                <a:gd name="connsiteY99" fmla="*/ 4698210 h 5581141"/>
                <a:gd name="connsiteX100" fmla="*/ 162956 w 3998338"/>
                <a:gd name="connsiteY100" fmla="*/ 4680718 h 5581141"/>
                <a:gd name="connsiteX101" fmla="*/ 176566 w 3998338"/>
                <a:gd name="connsiteY101" fmla="*/ 4231824 h 5581141"/>
                <a:gd name="connsiteX102" fmla="*/ 278973 w 3998338"/>
                <a:gd name="connsiteY102" fmla="*/ 3460455 h 5581141"/>
                <a:gd name="connsiteX103" fmla="*/ 345405 w 3998338"/>
                <a:gd name="connsiteY103" fmla="*/ 3084388 h 5581141"/>
                <a:gd name="connsiteX104" fmla="*/ 371332 w 3998338"/>
                <a:gd name="connsiteY104" fmla="*/ 2888167 h 5581141"/>
                <a:gd name="connsiteX105" fmla="*/ 371008 w 3998338"/>
                <a:gd name="connsiteY105" fmla="*/ 2887372 h 5581141"/>
                <a:gd name="connsiteX106" fmla="*/ 374249 w 3998338"/>
                <a:gd name="connsiteY106" fmla="*/ 2775427 h 5581141"/>
                <a:gd name="connsiteX107" fmla="*/ 372466 w 3998338"/>
                <a:gd name="connsiteY107" fmla="*/ 2634860 h 5581141"/>
                <a:gd name="connsiteX108" fmla="*/ 367605 w 3998338"/>
                <a:gd name="connsiteY108" fmla="*/ 2366130 h 5581141"/>
                <a:gd name="connsiteX109" fmla="*/ 487996 w 3998338"/>
                <a:gd name="connsiteY109" fmla="*/ 1997379 h 5581141"/>
                <a:gd name="connsiteX110" fmla="*/ 625887 w 3998338"/>
                <a:gd name="connsiteY110" fmla="*/ 1855540 h 5581141"/>
                <a:gd name="connsiteX111" fmla="*/ 851762 w 3998338"/>
                <a:gd name="connsiteY111" fmla="*/ 1767130 h 5581141"/>
                <a:gd name="connsiteX112" fmla="*/ 1313560 w 3998338"/>
                <a:gd name="connsiteY112" fmla="*/ 1577584 h 5581141"/>
                <a:gd name="connsiteX113" fmla="*/ 1502978 w 3998338"/>
                <a:gd name="connsiteY113" fmla="*/ 1437336 h 5581141"/>
                <a:gd name="connsiteX114" fmla="*/ 1614944 w 3998338"/>
                <a:gd name="connsiteY114" fmla="*/ 1308854 h 5581141"/>
                <a:gd name="connsiteX115" fmla="*/ 1625799 w 3998338"/>
                <a:gd name="connsiteY115" fmla="*/ 1251610 h 5581141"/>
                <a:gd name="connsiteX116" fmla="*/ 1629365 w 3998338"/>
                <a:gd name="connsiteY116" fmla="*/ 1145866 h 5581141"/>
                <a:gd name="connsiteX117" fmla="*/ 1632929 w 3998338"/>
                <a:gd name="connsiteY117" fmla="*/ 1089258 h 5581141"/>
                <a:gd name="connsiteX118" fmla="*/ 1556126 w 3998338"/>
                <a:gd name="connsiteY118" fmla="*/ 937720 h 5581141"/>
                <a:gd name="connsiteX119" fmla="*/ 1526149 w 3998338"/>
                <a:gd name="connsiteY119" fmla="*/ 947100 h 5581141"/>
                <a:gd name="connsiteX120" fmla="*/ 1505571 w 3998338"/>
                <a:gd name="connsiteY120" fmla="*/ 938831 h 5581141"/>
                <a:gd name="connsiteX121" fmla="*/ 1450479 w 3998338"/>
                <a:gd name="connsiteY121" fmla="*/ 838811 h 5581141"/>
                <a:gd name="connsiteX122" fmla="*/ 1425201 w 3998338"/>
                <a:gd name="connsiteY122" fmla="*/ 742132 h 5581141"/>
                <a:gd name="connsiteX123" fmla="*/ 1442863 w 3998338"/>
                <a:gd name="connsiteY123" fmla="*/ 599817 h 5581141"/>
                <a:gd name="connsiteX124" fmla="*/ 1475757 w 3998338"/>
                <a:gd name="connsiteY124" fmla="*/ 582165 h 5581141"/>
                <a:gd name="connsiteX125" fmla="*/ 1501844 w 3998338"/>
                <a:gd name="connsiteY125" fmla="*/ 582962 h 5581141"/>
                <a:gd name="connsiteX126" fmla="*/ 1547700 w 3998338"/>
                <a:gd name="connsiteY126" fmla="*/ 260803 h 5581141"/>
                <a:gd name="connsiteX127" fmla="*/ 1740358 w 3998338"/>
                <a:gd name="connsiteY127" fmla="*/ 43908 h 5581141"/>
                <a:gd name="connsiteX128" fmla="*/ 1944258 w 3998338"/>
                <a:gd name="connsiteY128" fmla="*/ 716 h 55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998338" h="5581141">
                  <a:moveTo>
                    <a:pt x="1944258" y="716"/>
                  </a:moveTo>
                  <a:cubicBezTo>
                    <a:pt x="2016180" y="-2485"/>
                    <a:pt x="2088731" y="5109"/>
                    <a:pt x="2151926" y="22282"/>
                  </a:cubicBezTo>
                  <a:cubicBezTo>
                    <a:pt x="2282200" y="57743"/>
                    <a:pt x="2369698" y="154105"/>
                    <a:pt x="2421549" y="273205"/>
                  </a:cubicBezTo>
                  <a:cubicBezTo>
                    <a:pt x="2449420" y="336970"/>
                    <a:pt x="2466270" y="402641"/>
                    <a:pt x="2471455" y="471811"/>
                  </a:cubicBezTo>
                  <a:cubicBezTo>
                    <a:pt x="2473400" y="498685"/>
                    <a:pt x="2475182" y="527625"/>
                    <a:pt x="2475344" y="556884"/>
                  </a:cubicBezTo>
                  <a:cubicBezTo>
                    <a:pt x="2480853" y="553861"/>
                    <a:pt x="2487497" y="552430"/>
                    <a:pt x="2494950" y="553385"/>
                  </a:cubicBezTo>
                  <a:cubicBezTo>
                    <a:pt x="2530112" y="557678"/>
                    <a:pt x="2548098" y="605222"/>
                    <a:pt x="2552473" y="634004"/>
                  </a:cubicBezTo>
                  <a:cubicBezTo>
                    <a:pt x="2556849" y="661990"/>
                    <a:pt x="2551824" y="689499"/>
                    <a:pt x="2550041" y="717486"/>
                  </a:cubicBezTo>
                  <a:cubicBezTo>
                    <a:pt x="2548259" y="746427"/>
                    <a:pt x="2548583" y="775207"/>
                    <a:pt x="2544696" y="803988"/>
                  </a:cubicBezTo>
                  <a:cubicBezTo>
                    <a:pt x="2542426" y="820686"/>
                    <a:pt x="2543398" y="836746"/>
                    <a:pt x="2534812" y="851692"/>
                  </a:cubicBezTo>
                  <a:cubicBezTo>
                    <a:pt x="2522496" y="873161"/>
                    <a:pt x="2498192" y="882382"/>
                    <a:pt x="2485066" y="902259"/>
                  </a:cubicBezTo>
                  <a:cubicBezTo>
                    <a:pt x="2477613" y="913548"/>
                    <a:pt x="2465460" y="915456"/>
                    <a:pt x="2453633" y="910367"/>
                  </a:cubicBezTo>
                  <a:cubicBezTo>
                    <a:pt x="2452984" y="910050"/>
                    <a:pt x="2452174" y="909733"/>
                    <a:pt x="2451526" y="909414"/>
                  </a:cubicBezTo>
                  <a:cubicBezTo>
                    <a:pt x="2445367" y="937559"/>
                    <a:pt x="2438240" y="965229"/>
                    <a:pt x="2430786" y="991942"/>
                  </a:cubicBezTo>
                  <a:cubicBezTo>
                    <a:pt x="2417661" y="1038533"/>
                    <a:pt x="2399351" y="1083851"/>
                    <a:pt x="2368887" y="1121856"/>
                  </a:cubicBezTo>
                  <a:cubicBezTo>
                    <a:pt x="2369050" y="1130442"/>
                    <a:pt x="2369050" y="1138710"/>
                    <a:pt x="2369050" y="1146025"/>
                  </a:cubicBezTo>
                  <a:cubicBezTo>
                    <a:pt x="2369374" y="1181326"/>
                    <a:pt x="2367592" y="1216786"/>
                    <a:pt x="2372614" y="1251768"/>
                  </a:cubicBezTo>
                  <a:cubicBezTo>
                    <a:pt x="2374883" y="1268148"/>
                    <a:pt x="2379582" y="1288183"/>
                    <a:pt x="2383471" y="1309012"/>
                  </a:cubicBezTo>
                  <a:cubicBezTo>
                    <a:pt x="2415068" y="1356559"/>
                    <a:pt x="2456224" y="1401081"/>
                    <a:pt x="2495437" y="1437496"/>
                  </a:cubicBezTo>
                  <a:cubicBezTo>
                    <a:pt x="2552636" y="1490765"/>
                    <a:pt x="2617609" y="1537355"/>
                    <a:pt x="2684854" y="1577745"/>
                  </a:cubicBezTo>
                  <a:cubicBezTo>
                    <a:pt x="2827930" y="1663769"/>
                    <a:pt x="2988344" y="1715926"/>
                    <a:pt x="3146651" y="1767287"/>
                  </a:cubicBezTo>
                  <a:cubicBezTo>
                    <a:pt x="3221512" y="1791616"/>
                    <a:pt x="3307065" y="1811016"/>
                    <a:pt x="3372528" y="1855697"/>
                  </a:cubicBezTo>
                  <a:cubicBezTo>
                    <a:pt x="3426971" y="1892908"/>
                    <a:pt x="3470559" y="1946016"/>
                    <a:pt x="3510418" y="1997538"/>
                  </a:cubicBezTo>
                  <a:cubicBezTo>
                    <a:pt x="3591113" y="2101692"/>
                    <a:pt x="3617523" y="2239079"/>
                    <a:pt x="3630810" y="2366287"/>
                  </a:cubicBezTo>
                  <a:cubicBezTo>
                    <a:pt x="3640209" y="2456767"/>
                    <a:pt x="3635671" y="2544860"/>
                    <a:pt x="3625949" y="2635020"/>
                  </a:cubicBezTo>
                  <a:cubicBezTo>
                    <a:pt x="3620927" y="2681928"/>
                    <a:pt x="3617200" y="2728676"/>
                    <a:pt x="3624167" y="2775587"/>
                  </a:cubicBezTo>
                  <a:cubicBezTo>
                    <a:pt x="3629838" y="2813590"/>
                    <a:pt x="3640369" y="2849846"/>
                    <a:pt x="3627407" y="2887532"/>
                  </a:cubicBezTo>
                  <a:cubicBezTo>
                    <a:pt x="3627407" y="2887849"/>
                    <a:pt x="3627244" y="2888010"/>
                    <a:pt x="3627083" y="2888326"/>
                  </a:cubicBezTo>
                  <a:cubicBezTo>
                    <a:pt x="3634537" y="2953840"/>
                    <a:pt x="3642801" y="3019352"/>
                    <a:pt x="3653008" y="3084549"/>
                  </a:cubicBezTo>
                  <a:cubicBezTo>
                    <a:pt x="3672615" y="3210329"/>
                    <a:pt x="3696757" y="3335312"/>
                    <a:pt x="3719442" y="3460613"/>
                  </a:cubicBezTo>
                  <a:cubicBezTo>
                    <a:pt x="3765622" y="3716147"/>
                    <a:pt x="3789118" y="3974543"/>
                    <a:pt x="3821849" y="4231983"/>
                  </a:cubicBezTo>
                  <a:cubicBezTo>
                    <a:pt x="3840969" y="4382092"/>
                    <a:pt x="3837243" y="4530133"/>
                    <a:pt x="3835458" y="4680875"/>
                  </a:cubicBezTo>
                  <a:cubicBezTo>
                    <a:pt x="3835458" y="4689623"/>
                    <a:pt x="3830598" y="4695506"/>
                    <a:pt x="3824441" y="4698367"/>
                  </a:cubicBezTo>
                  <a:cubicBezTo>
                    <a:pt x="3824278" y="4703775"/>
                    <a:pt x="3823954" y="4709339"/>
                    <a:pt x="3823791" y="4714747"/>
                  </a:cubicBezTo>
                  <a:cubicBezTo>
                    <a:pt x="3819904" y="4807926"/>
                    <a:pt x="3816824" y="4901109"/>
                    <a:pt x="3808237" y="4993971"/>
                  </a:cubicBezTo>
                  <a:cubicBezTo>
                    <a:pt x="3807913" y="4997311"/>
                    <a:pt x="3807589" y="5000812"/>
                    <a:pt x="3807266" y="5004308"/>
                  </a:cubicBezTo>
                  <a:cubicBezTo>
                    <a:pt x="3804349" y="5073161"/>
                    <a:pt x="3802404" y="5142489"/>
                    <a:pt x="3805807" y="5211343"/>
                  </a:cubicBezTo>
                  <a:cubicBezTo>
                    <a:pt x="3811479" y="5234400"/>
                    <a:pt x="3817959" y="5257455"/>
                    <a:pt x="3826548" y="5279401"/>
                  </a:cubicBezTo>
                  <a:cubicBezTo>
                    <a:pt x="3832056" y="5293393"/>
                    <a:pt x="3838375" y="5307228"/>
                    <a:pt x="3845020" y="5320903"/>
                  </a:cubicBezTo>
                  <a:cubicBezTo>
                    <a:pt x="3858467" y="5339029"/>
                    <a:pt x="3869487" y="5359067"/>
                    <a:pt x="3882124" y="5379419"/>
                  </a:cubicBezTo>
                  <a:cubicBezTo>
                    <a:pt x="3909670" y="5423624"/>
                    <a:pt x="3949694" y="5459560"/>
                    <a:pt x="3974322" y="5505675"/>
                  </a:cubicBezTo>
                  <a:cubicBezTo>
                    <a:pt x="3986394" y="5528335"/>
                    <a:pt x="3993473" y="5552077"/>
                    <a:pt x="3997865" y="5576416"/>
                  </a:cubicBezTo>
                  <a:lnTo>
                    <a:pt x="3998338" y="5581141"/>
                  </a:lnTo>
                  <a:lnTo>
                    <a:pt x="3399489" y="5581141"/>
                  </a:lnTo>
                  <a:lnTo>
                    <a:pt x="3412327" y="5478444"/>
                  </a:lnTo>
                  <a:cubicBezTo>
                    <a:pt x="3419396" y="5441155"/>
                    <a:pt x="3428511" y="5404225"/>
                    <a:pt x="3438800" y="5367015"/>
                  </a:cubicBezTo>
                  <a:cubicBezTo>
                    <a:pt x="3449330" y="5328851"/>
                    <a:pt x="3459539" y="5290373"/>
                    <a:pt x="3467155" y="5251415"/>
                  </a:cubicBezTo>
                  <a:cubicBezTo>
                    <a:pt x="3472827" y="5222155"/>
                    <a:pt x="3472177" y="5193851"/>
                    <a:pt x="3472503" y="5165230"/>
                  </a:cubicBezTo>
                  <a:cubicBezTo>
                    <a:pt x="3456299" y="5104803"/>
                    <a:pt x="3438800" y="5045016"/>
                    <a:pt x="3417897" y="4985544"/>
                  </a:cubicBezTo>
                  <a:cubicBezTo>
                    <a:pt x="3362158" y="4827326"/>
                    <a:pt x="3311279" y="4665452"/>
                    <a:pt x="3278224" y="4501193"/>
                  </a:cubicBezTo>
                  <a:cubicBezTo>
                    <a:pt x="3244844" y="4335342"/>
                    <a:pt x="3245654" y="4167265"/>
                    <a:pt x="3228804" y="3999665"/>
                  </a:cubicBezTo>
                  <a:cubicBezTo>
                    <a:pt x="3211466" y="3827296"/>
                    <a:pt x="3158966" y="3662400"/>
                    <a:pt x="3121536" y="3493847"/>
                  </a:cubicBezTo>
                  <a:cubicBezTo>
                    <a:pt x="3101283" y="3402414"/>
                    <a:pt x="3088804" y="3309552"/>
                    <a:pt x="3076166" y="3216846"/>
                  </a:cubicBezTo>
                  <a:cubicBezTo>
                    <a:pt x="3071953" y="3185679"/>
                    <a:pt x="3067093" y="3154513"/>
                    <a:pt x="3063204" y="3123348"/>
                  </a:cubicBezTo>
                  <a:cubicBezTo>
                    <a:pt x="3053320" y="3151970"/>
                    <a:pt x="3041330" y="3180114"/>
                    <a:pt x="3030636" y="3208101"/>
                  </a:cubicBezTo>
                  <a:cubicBezTo>
                    <a:pt x="2984617" y="3328952"/>
                    <a:pt x="2940383" y="3446938"/>
                    <a:pt x="2930824" y="3576692"/>
                  </a:cubicBezTo>
                  <a:cubicBezTo>
                    <a:pt x="2921749" y="3700564"/>
                    <a:pt x="2932929" y="3824593"/>
                    <a:pt x="2932282" y="3948464"/>
                  </a:cubicBezTo>
                  <a:cubicBezTo>
                    <a:pt x="2932119" y="3965479"/>
                    <a:pt x="2931469" y="3982494"/>
                    <a:pt x="2930337" y="3999506"/>
                  </a:cubicBezTo>
                  <a:cubicBezTo>
                    <a:pt x="2934711" y="4032264"/>
                    <a:pt x="2937628" y="4065179"/>
                    <a:pt x="2942004" y="4097299"/>
                  </a:cubicBezTo>
                  <a:cubicBezTo>
                    <a:pt x="2950590" y="4159156"/>
                    <a:pt x="2955938" y="4220852"/>
                    <a:pt x="2953830" y="4283185"/>
                  </a:cubicBezTo>
                  <a:cubicBezTo>
                    <a:pt x="2952048" y="4338840"/>
                    <a:pt x="2944595" y="4394018"/>
                    <a:pt x="2932767" y="4448400"/>
                  </a:cubicBezTo>
                  <a:cubicBezTo>
                    <a:pt x="2937951" y="4495627"/>
                    <a:pt x="2941354" y="4543171"/>
                    <a:pt x="2950429" y="4589921"/>
                  </a:cubicBezTo>
                  <a:cubicBezTo>
                    <a:pt x="2964525" y="4662431"/>
                    <a:pt x="2990937" y="4731285"/>
                    <a:pt x="3008275" y="4802839"/>
                  </a:cubicBezTo>
                  <a:cubicBezTo>
                    <a:pt x="3042625" y="4944519"/>
                    <a:pt x="3048783" y="5090651"/>
                    <a:pt x="3065149" y="5234877"/>
                  </a:cubicBezTo>
                  <a:cubicBezTo>
                    <a:pt x="3074061" y="5313349"/>
                    <a:pt x="3082851" y="5391544"/>
                    <a:pt x="3090264" y="5469857"/>
                  </a:cubicBezTo>
                  <a:lnTo>
                    <a:pt x="3098220" y="5581141"/>
                  </a:lnTo>
                  <a:lnTo>
                    <a:pt x="899061" y="5581141"/>
                  </a:lnTo>
                  <a:lnTo>
                    <a:pt x="907017" y="5469857"/>
                  </a:lnTo>
                  <a:cubicBezTo>
                    <a:pt x="914430" y="5391544"/>
                    <a:pt x="923220" y="5313349"/>
                    <a:pt x="932132" y="5234877"/>
                  </a:cubicBezTo>
                  <a:cubicBezTo>
                    <a:pt x="948660" y="5090651"/>
                    <a:pt x="954656" y="4944519"/>
                    <a:pt x="989005" y="4802839"/>
                  </a:cubicBezTo>
                  <a:cubicBezTo>
                    <a:pt x="1006344" y="4731285"/>
                    <a:pt x="1032754" y="4662431"/>
                    <a:pt x="1046851" y="4589921"/>
                  </a:cubicBezTo>
                  <a:cubicBezTo>
                    <a:pt x="1055926" y="4543171"/>
                    <a:pt x="1059327" y="4495627"/>
                    <a:pt x="1064513" y="4448400"/>
                  </a:cubicBezTo>
                  <a:cubicBezTo>
                    <a:pt x="1052686" y="4394018"/>
                    <a:pt x="1045232" y="4338840"/>
                    <a:pt x="1043451" y="4283185"/>
                  </a:cubicBezTo>
                  <a:cubicBezTo>
                    <a:pt x="1041506" y="4220695"/>
                    <a:pt x="1046851" y="4158996"/>
                    <a:pt x="1055277" y="4097299"/>
                  </a:cubicBezTo>
                  <a:cubicBezTo>
                    <a:pt x="1059814" y="4065339"/>
                    <a:pt x="1062570" y="4032264"/>
                    <a:pt x="1066943" y="3999506"/>
                  </a:cubicBezTo>
                  <a:cubicBezTo>
                    <a:pt x="1065811" y="3982652"/>
                    <a:pt x="1065162" y="3965479"/>
                    <a:pt x="1064999" y="3948464"/>
                  </a:cubicBezTo>
                  <a:cubicBezTo>
                    <a:pt x="1064352" y="3824434"/>
                    <a:pt x="1075532" y="3700564"/>
                    <a:pt x="1066457" y="3576692"/>
                  </a:cubicBezTo>
                  <a:cubicBezTo>
                    <a:pt x="1057060" y="3446938"/>
                    <a:pt x="1012662" y="3328952"/>
                    <a:pt x="966645" y="3208101"/>
                  </a:cubicBezTo>
                  <a:cubicBezTo>
                    <a:pt x="955951" y="3180114"/>
                    <a:pt x="943961" y="3151970"/>
                    <a:pt x="934077" y="3123348"/>
                  </a:cubicBezTo>
                  <a:cubicBezTo>
                    <a:pt x="930350" y="3154673"/>
                    <a:pt x="925326" y="3185839"/>
                    <a:pt x="921112" y="3216846"/>
                  </a:cubicBezTo>
                  <a:cubicBezTo>
                    <a:pt x="908476" y="3309552"/>
                    <a:pt x="895998" y="3402414"/>
                    <a:pt x="875744" y="3493847"/>
                  </a:cubicBezTo>
                  <a:cubicBezTo>
                    <a:pt x="838315" y="3662400"/>
                    <a:pt x="785814" y="3827296"/>
                    <a:pt x="768477" y="3999665"/>
                  </a:cubicBezTo>
                  <a:cubicBezTo>
                    <a:pt x="751625" y="4167265"/>
                    <a:pt x="752436" y="4335342"/>
                    <a:pt x="719056" y="4501193"/>
                  </a:cubicBezTo>
                  <a:cubicBezTo>
                    <a:pt x="685839" y="4665612"/>
                    <a:pt x="635123" y="4827326"/>
                    <a:pt x="579383" y="4985544"/>
                  </a:cubicBezTo>
                  <a:cubicBezTo>
                    <a:pt x="558481" y="5045016"/>
                    <a:pt x="540982" y="5104803"/>
                    <a:pt x="524777" y="5165230"/>
                  </a:cubicBezTo>
                  <a:cubicBezTo>
                    <a:pt x="525103" y="5193851"/>
                    <a:pt x="524454" y="5222155"/>
                    <a:pt x="530125" y="5251415"/>
                  </a:cubicBezTo>
                  <a:cubicBezTo>
                    <a:pt x="537739" y="5290373"/>
                    <a:pt x="547950" y="5328851"/>
                    <a:pt x="558481" y="5367015"/>
                  </a:cubicBezTo>
                  <a:cubicBezTo>
                    <a:pt x="568771" y="5404305"/>
                    <a:pt x="577885" y="5441236"/>
                    <a:pt x="584953" y="5478504"/>
                  </a:cubicBezTo>
                  <a:lnTo>
                    <a:pt x="597791" y="5581141"/>
                  </a:lnTo>
                  <a:lnTo>
                    <a:pt x="0" y="5581141"/>
                  </a:lnTo>
                  <a:lnTo>
                    <a:pt x="481" y="5576324"/>
                  </a:lnTo>
                  <a:cubicBezTo>
                    <a:pt x="4881" y="5551978"/>
                    <a:pt x="11980" y="5528215"/>
                    <a:pt x="24092" y="5505516"/>
                  </a:cubicBezTo>
                  <a:cubicBezTo>
                    <a:pt x="48560" y="5459403"/>
                    <a:pt x="88581" y="5423465"/>
                    <a:pt x="116290" y="5379261"/>
                  </a:cubicBezTo>
                  <a:cubicBezTo>
                    <a:pt x="128929" y="5359067"/>
                    <a:pt x="139946" y="5338871"/>
                    <a:pt x="153397" y="5320743"/>
                  </a:cubicBezTo>
                  <a:cubicBezTo>
                    <a:pt x="160038" y="5307228"/>
                    <a:pt x="166359" y="5293393"/>
                    <a:pt x="171868" y="5279242"/>
                  </a:cubicBezTo>
                  <a:cubicBezTo>
                    <a:pt x="180456" y="5257298"/>
                    <a:pt x="186938" y="5234241"/>
                    <a:pt x="192609" y="5211183"/>
                  </a:cubicBezTo>
                  <a:cubicBezTo>
                    <a:pt x="196010" y="5142332"/>
                    <a:pt x="194065" y="5073002"/>
                    <a:pt x="191150" y="5004149"/>
                  </a:cubicBezTo>
                  <a:cubicBezTo>
                    <a:pt x="190825" y="5000812"/>
                    <a:pt x="190502" y="4997311"/>
                    <a:pt x="190178" y="4993814"/>
                  </a:cubicBezTo>
                  <a:cubicBezTo>
                    <a:pt x="181590" y="4900949"/>
                    <a:pt x="178672" y="4807769"/>
                    <a:pt x="174622" y="4714587"/>
                  </a:cubicBezTo>
                  <a:cubicBezTo>
                    <a:pt x="174460" y="4709181"/>
                    <a:pt x="174136" y="4703615"/>
                    <a:pt x="173973" y="4698210"/>
                  </a:cubicBezTo>
                  <a:cubicBezTo>
                    <a:pt x="167818" y="4695347"/>
                    <a:pt x="163119" y="4689463"/>
                    <a:pt x="162956" y="4680718"/>
                  </a:cubicBezTo>
                  <a:cubicBezTo>
                    <a:pt x="161174" y="4529814"/>
                    <a:pt x="157447" y="4381774"/>
                    <a:pt x="176566" y="4231824"/>
                  </a:cubicBezTo>
                  <a:cubicBezTo>
                    <a:pt x="209298" y="3974382"/>
                    <a:pt x="232794" y="3715987"/>
                    <a:pt x="278973" y="3460455"/>
                  </a:cubicBezTo>
                  <a:cubicBezTo>
                    <a:pt x="301494" y="3335152"/>
                    <a:pt x="325800" y="3210169"/>
                    <a:pt x="345405" y="3084388"/>
                  </a:cubicBezTo>
                  <a:cubicBezTo>
                    <a:pt x="355615" y="3019195"/>
                    <a:pt x="363878" y="2953682"/>
                    <a:pt x="371332" y="2888167"/>
                  </a:cubicBezTo>
                  <a:cubicBezTo>
                    <a:pt x="371332" y="2887849"/>
                    <a:pt x="371169" y="2887690"/>
                    <a:pt x="371008" y="2887372"/>
                  </a:cubicBezTo>
                  <a:cubicBezTo>
                    <a:pt x="358044" y="2849686"/>
                    <a:pt x="368577" y="2813433"/>
                    <a:pt x="374249" y="2775427"/>
                  </a:cubicBezTo>
                  <a:cubicBezTo>
                    <a:pt x="381217" y="2728519"/>
                    <a:pt x="377490" y="2681770"/>
                    <a:pt x="372466" y="2634860"/>
                  </a:cubicBezTo>
                  <a:cubicBezTo>
                    <a:pt x="362744" y="2544701"/>
                    <a:pt x="358207" y="2456608"/>
                    <a:pt x="367605" y="2366130"/>
                  </a:cubicBezTo>
                  <a:cubicBezTo>
                    <a:pt x="380891" y="2238761"/>
                    <a:pt x="407304" y="2101532"/>
                    <a:pt x="487996" y="1997379"/>
                  </a:cubicBezTo>
                  <a:cubicBezTo>
                    <a:pt x="527857" y="1945860"/>
                    <a:pt x="571443" y="1892750"/>
                    <a:pt x="625887" y="1855540"/>
                  </a:cubicBezTo>
                  <a:cubicBezTo>
                    <a:pt x="691350" y="1810857"/>
                    <a:pt x="777065" y="1791458"/>
                    <a:pt x="851762" y="1767130"/>
                  </a:cubicBezTo>
                  <a:cubicBezTo>
                    <a:pt x="1010233" y="1715608"/>
                    <a:pt x="1170483" y="1663612"/>
                    <a:pt x="1313560" y="1577584"/>
                  </a:cubicBezTo>
                  <a:cubicBezTo>
                    <a:pt x="1380803" y="1537197"/>
                    <a:pt x="1445780" y="1490605"/>
                    <a:pt x="1502978" y="1437336"/>
                  </a:cubicBezTo>
                  <a:cubicBezTo>
                    <a:pt x="1542028" y="1400922"/>
                    <a:pt x="1583346" y="1356398"/>
                    <a:pt x="1614944" y="1308854"/>
                  </a:cubicBezTo>
                  <a:cubicBezTo>
                    <a:pt x="1618832" y="1287866"/>
                    <a:pt x="1623370" y="1267988"/>
                    <a:pt x="1625799" y="1251610"/>
                  </a:cubicBezTo>
                  <a:cubicBezTo>
                    <a:pt x="1630984" y="1216468"/>
                    <a:pt x="1629039" y="1181167"/>
                    <a:pt x="1629365" y="1145866"/>
                  </a:cubicBezTo>
                  <a:cubicBezTo>
                    <a:pt x="1629525" y="1129170"/>
                    <a:pt x="1628554" y="1107861"/>
                    <a:pt x="1632929" y="1089258"/>
                  </a:cubicBezTo>
                  <a:cubicBezTo>
                    <a:pt x="1596471" y="1043463"/>
                    <a:pt x="1567307" y="993850"/>
                    <a:pt x="1556126" y="937720"/>
                  </a:cubicBezTo>
                  <a:cubicBezTo>
                    <a:pt x="1546241" y="940899"/>
                    <a:pt x="1536195" y="943919"/>
                    <a:pt x="1526149" y="947100"/>
                  </a:cubicBezTo>
                  <a:cubicBezTo>
                    <a:pt x="1517886" y="949803"/>
                    <a:pt x="1510430" y="945034"/>
                    <a:pt x="1505571" y="938831"/>
                  </a:cubicBezTo>
                  <a:cubicBezTo>
                    <a:pt x="1481589" y="908301"/>
                    <a:pt x="1462308" y="874590"/>
                    <a:pt x="1450479" y="838811"/>
                  </a:cubicBezTo>
                  <a:cubicBezTo>
                    <a:pt x="1437517" y="809713"/>
                    <a:pt x="1430224" y="779661"/>
                    <a:pt x="1425201" y="742132"/>
                  </a:cubicBezTo>
                  <a:cubicBezTo>
                    <a:pt x="1419044" y="695702"/>
                    <a:pt x="1412077" y="640523"/>
                    <a:pt x="1442863" y="599817"/>
                  </a:cubicBezTo>
                  <a:cubicBezTo>
                    <a:pt x="1449669" y="591071"/>
                    <a:pt x="1463279" y="583756"/>
                    <a:pt x="1475757" y="582165"/>
                  </a:cubicBezTo>
                  <a:cubicBezTo>
                    <a:pt x="1484182" y="579462"/>
                    <a:pt x="1493095" y="579622"/>
                    <a:pt x="1501844" y="582962"/>
                  </a:cubicBezTo>
                  <a:cubicBezTo>
                    <a:pt x="1494877" y="475945"/>
                    <a:pt x="1510430" y="360345"/>
                    <a:pt x="1547700" y="260803"/>
                  </a:cubicBezTo>
                  <a:cubicBezTo>
                    <a:pt x="1582860" y="166983"/>
                    <a:pt x="1645082" y="84774"/>
                    <a:pt x="1740358" y="43908"/>
                  </a:cubicBezTo>
                  <a:cubicBezTo>
                    <a:pt x="1801040" y="17909"/>
                    <a:pt x="1872335" y="3916"/>
                    <a:pt x="1944258" y="716"/>
                  </a:cubicBezTo>
                  <a:close/>
                </a:path>
              </a:pathLst>
            </a:custGeom>
            <a:solidFill>
              <a:schemeClr val="accent1">
                <a:lumMod val="20000"/>
                <a:lumOff val="80000"/>
              </a:schemeClr>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en-US" sz="1200" kern="0">
                <a:solidFill>
                  <a:srgbClr val="FFFFFF"/>
                </a:solidFill>
                <a:latin typeface="Arial" panose="020B0604020202020204"/>
              </a:endParaRPr>
            </a:p>
          </p:txBody>
        </p:sp>
        <p:grpSp>
          <p:nvGrpSpPr>
            <p:cNvPr id="61" name="Gruppieren 60">
              <a:extLst>
                <a:ext uri="{FF2B5EF4-FFF2-40B4-BE49-F238E27FC236}">
                  <a16:creationId xmlns:a16="http://schemas.microsoft.com/office/drawing/2014/main" id="{3541BC21-A2A1-47A1-B393-A72A4EDEBCCF}"/>
                </a:ext>
              </a:extLst>
            </p:cNvPr>
            <p:cNvGrpSpPr/>
            <p:nvPr/>
          </p:nvGrpSpPr>
          <p:grpSpPr>
            <a:xfrm>
              <a:off x="-46982" y="1275644"/>
              <a:ext cx="11996058" cy="4882872"/>
              <a:chOff x="-46982" y="1275644"/>
              <a:chExt cx="11996058" cy="4882872"/>
            </a:xfrm>
          </p:grpSpPr>
          <p:sp>
            <p:nvSpPr>
              <p:cNvPr id="62" name="Rectangle 129">
                <a:extLst>
                  <a:ext uri="{FF2B5EF4-FFF2-40B4-BE49-F238E27FC236}">
                    <a16:creationId xmlns:a16="http://schemas.microsoft.com/office/drawing/2014/main" id="{6402CD75-33AB-4B7F-BA88-88F631A3FCBC}"/>
                  </a:ext>
                </a:extLst>
              </p:cNvPr>
              <p:cNvSpPr/>
              <p:nvPr/>
            </p:nvSpPr>
            <p:spPr>
              <a:xfrm>
                <a:off x="9824722" y="5032379"/>
                <a:ext cx="1999009" cy="1021355"/>
              </a:xfrm>
              <a:prstGeom prst="rect">
                <a:avLst/>
              </a:prstGeom>
              <a:solidFill>
                <a:srgbClr val="FFFFFF">
                  <a:alpha val="50000"/>
                </a:srgbClr>
              </a:solidFill>
              <a:ln w="25400" cap="flat" cmpd="sng" algn="ctr">
                <a:solidFill>
                  <a:schemeClr val="accent1"/>
                </a:solidFill>
                <a:prstDash val="solid"/>
              </a:ln>
              <a:effectLst/>
            </p:spPr>
            <p:txBody>
              <a:bodyPr rtlCol="0" anchor="ctr"/>
              <a:lstStyle/>
              <a:p>
                <a:pPr algn="ctr" defTabSz="257175" fontAlgn="auto">
                  <a:lnSpc>
                    <a:spcPct val="100000"/>
                  </a:lnSpc>
                  <a:spcBef>
                    <a:spcPts val="225"/>
                  </a:spcBef>
                  <a:spcAft>
                    <a:spcPts val="0"/>
                  </a:spcAft>
                  <a:defRPr/>
                </a:pPr>
                <a:r>
                  <a:rPr lang="de-DE" sz="825" b="1" kern="0">
                    <a:solidFill>
                      <a:schemeClr val="tx1">
                        <a:lumMod val="50000"/>
                      </a:schemeClr>
                    </a:solidFill>
                    <a:latin typeface="Arial" panose="020B0604020202020204"/>
                  </a:rPr>
                  <a:t>↓ CV-Ergebnisse &amp; Tod</a:t>
                </a:r>
              </a:p>
              <a:p>
                <a:pPr algn="ctr" defTabSz="257175" fontAlgn="auto">
                  <a:lnSpc>
                    <a:spcPct val="100000"/>
                  </a:lnSpc>
                  <a:spcBef>
                    <a:spcPts val="225"/>
                  </a:spcBef>
                  <a:spcAft>
                    <a:spcPts val="0"/>
                  </a:spcAft>
                  <a:defRPr/>
                </a:pPr>
                <a:r>
                  <a:rPr lang="de-DE" sz="825" b="1" kern="0">
                    <a:solidFill>
                      <a:schemeClr val="tx1">
                        <a:lumMod val="50000"/>
                      </a:schemeClr>
                    </a:solidFill>
                    <a:latin typeface="Arial" panose="020B0604020202020204"/>
                  </a:rPr>
                  <a:t>↓ HHI</a:t>
                </a:r>
              </a:p>
              <a:p>
                <a:pPr algn="ctr" defTabSz="257175" fontAlgn="auto">
                  <a:lnSpc>
                    <a:spcPct val="100000"/>
                  </a:lnSpc>
                  <a:spcBef>
                    <a:spcPts val="225"/>
                  </a:spcBef>
                  <a:spcAft>
                    <a:spcPts val="0"/>
                  </a:spcAft>
                  <a:defRPr/>
                </a:pPr>
                <a:r>
                  <a:rPr lang="de-DE" sz="825" b="1" kern="0">
                    <a:solidFill>
                      <a:schemeClr val="tx1">
                        <a:lumMod val="50000"/>
                      </a:schemeClr>
                    </a:solidFill>
                    <a:latin typeface="Arial" panose="020B0604020202020204"/>
                  </a:rPr>
                  <a:t>Stabilisierung der </a:t>
                </a:r>
                <a:r>
                  <a:rPr lang="de-DE" sz="825" b="1" kern="0" err="1">
                    <a:solidFill>
                      <a:schemeClr val="tx1">
                        <a:lumMod val="50000"/>
                      </a:schemeClr>
                    </a:solidFill>
                    <a:latin typeface="Arial"/>
                  </a:rPr>
                  <a:t>eGFR</a:t>
                </a:r>
                <a:endParaRPr lang="de-DE" sz="825" b="1" kern="0">
                  <a:solidFill>
                    <a:schemeClr val="tx1">
                      <a:lumMod val="50000"/>
                    </a:schemeClr>
                  </a:solidFill>
                  <a:latin typeface="Arial"/>
                </a:endParaRPr>
              </a:p>
              <a:p>
                <a:pPr algn="ctr" defTabSz="257175" fontAlgn="auto">
                  <a:lnSpc>
                    <a:spcPct val="100000"/>
                  </a:lnSpc>
                  <a:spcBef>
                    <a:spcPts val="225"/>
                  </a:spcBef>
                  <a:spcAft>
                    <a:spcPts val="0"/>
                  </a:spcAft>
                  <a:defRPr/>
                </a:pPr>
                <a:r>
                  <a:rPr lang="de-DE" sz="825" b="1" kern="0">
                    <a:solidFill>
                      <a:schemeClr val="tx1">
                        <a:lumMod val="50000"/>
                      </a:schemeClr>
                    </a:solidFill>
                    <a:latin typeface="Arial"/>
                  </a:rPr>
                  <a:t>↓Albuminurie</a:t>
                </a:r>
              </a:p>
            </p:txBody>
          </p:sp>
          <p:sp>
            <p:nvSpPr>
              <p:cNvPr id="63" name="Rounded Rectangle 10">
                <a:extLst>
                  <a:ext uri="{FF2B5EF4-FFF2-40B4-BE49-F238E27FC236}">
                    <a16:creationId xmlns:a16="http://schemas.microsoft.com/office/drawing/2014/main" id="{3E439A6F-0079-40DA-AAF9-88960207E093}"/>
                  </a:ext>
                </a:extLst>
              </p:cNvPr>
              <p:cNvSpPr/>
              <p:nvPr/>
            </p:nvSpPr>
            <p:spPr>
              <a:xfrm>
                <a:off x="9864945" y="4524605"/>
                <a:ext cx="2084131" cy="580306"/>
              </a:xfrm>
              <a:prstGeom prst="roundRect">
                <a:avLst/>
              </a:prstGeom>
              <a:noFill/>
              <a:ln w="25400" cap="flat" cmpd="sng" algn="ctr">
                <a:noFill/>
                <a:prstDash val="solid"/>
              </a:ln>
              <a:effectLst/>
            </p:spPr>
            <p:txBody>
              <a:bodyPr wrap="square" anchor="ctr">
                <a:spAutoFit/>
              </a:bodyPr>
              <a:lstStyle/>
              <a:p>
                <a:pPr algn="ctr" defTabSz="257175" fontAlgn="auto">
                  <a:lnSpc>
                    <a:spcPct val="100000"/>
                  </a:lnSpc>
                  <a:spcBef>
                    <a:spcPts val="0"/>
                  </a:spcBef>
                  <a:spcAft>
                    <a:spcPts val="0"/>
                  </a:spcAft>
                  <a:defRPr/>
                </a:pPr>
                <a:r>
                  <a:rPr lang="de-DE" sz="900" b="1" kern="0">
                    <a:solidFill>
                      <a:schemeClr val="tx1">
                        <a:lumMod val="50000"/>
                      </a:schemeClr>
                    </a:solidFill>
                    <a:latin typeface="Arial"/>
                  </a:rPr>
                  <a:t>Verbesserte klinische Ergebnisse</a:t>
                </a:r>
                <a:r>
                  <a:rPr lang="de-DE" sz="900" b="1" kern="0" baseline="30000">
                    <a:solidFill>
                      <a:schemeClr val="tx1">
                        <a:lumMod val="50000"/>
                      </a:schemeClr>
                    </a:solidFill>
                    <a:latin typeface="Arial"/>
                  </a:rPr>
                  <a:t>3,5</a:t>
                </a:r>
              </a:p>
            </p:txBody>
          </p:sp>
          <p:cxnSp>
            <p:nvCxnSpPr>
              <p:cNvPr id="64" name="Straight Connector 131">
                <a:extLst>
                  <a:ext uri="{FF2B5EF4-FFF2-40B4-BE49-F238E27FC236}">
                    <a16:creationId xmlns:a16="http://schemas.microsoft.com/office/drawing/2014/main" id="{18D2F7DA-4759-4403-959A-7FB257F1765A}"/>
                  </a:ext>
                </a:extLst>
              </p:cNvPr>
              <p:cNvCxnSpPr>
                <a:cxnSpLocks/>
              </p:cNvCxnSpPr>
              <p:nvPr/>
            </p:nvCxnSpPr>
            <p:spPr>
              <a:xfrm>
                <a:off x="9984291" y="5035897"/>
                <a:ext cx="1848584" cy="0"/>
              </a:xfrm>
              <a:prstGeom prst="line">
                <a:avLst/>
              </a:prstGeom>
              <a:noFill/>
              <a:ln w="44450" cap="flat" cmpd="sng" algn="ctr">
                <a:solidFill>
                  <a:schemeClr val="accent1"/>
                </a:solidFill>
                <a:prstDash val="solid"/>
              </a:ln>
              <a:effectLst/>
            </p:spPr>
          </p:cxnSp>
          <p:cxnSp>
            <p:nvCxnSpPr>
              <p:cNvPr id="65" name="Straight Connector 135">
                <a:extLst>
                  <a:ext uri="{FF2B5EF4-FFF2-40B4-BE49-F238E27FC236}">
                    <a16:creationId xmlns:a16="http://schemas.microsoft.com/office/drawing/2014/main" id="{3C3D8171-A5C6-4DE7-BB52-E618E97F1125}"/>
                  </a:ext>
                </a:extLst>
              </p:cNvPr>
              <p:cNvCxnSpPr>
                <a:cxnSpLocks/>
              </p:cNvCxnSpPr>
              <p:nvPr/>
            </p:nvCxnSpPr>
            <p:spPr>
              <a:xfrm>
                <a:off x="9975147" y="4525317"/>
                <a:ext cx="1839662" cy="0"/>
              </a:xfrm>
              <a:prstGeom prst="line">
                <a:avLst/>
              </a:prstGeom>
              <a:noFill/>
              <a:ln w="12700" cap="flat" cmpd="sng" algn="ctr">
                <a:solidFill>
                  <a:schemeClr val="accent1"/>
                </a:solidFill>
                <a:prstDash val="solid"/>
              </a:ln>
              <a:effectLst/>
            </p:spPr>
          </p:cxnSp>
          <p:cxnSp>
            <p:nvCxnSpPr>
              <p:cNvPr id="66" name="Connector: Elbow 41">
                <a:extLst>
                  <a:ext uri="{FF2B5EF4-FFF2-40B4-BE49-F238E27FC236}">
                    <a16:creationId xmlns:a16="http://schemas.microsoft.com/office/drawing/2014/main" id="{696D7AB4-7B18-428C-BB14-63E9F492E2C4}"/>
                  </a:ext>
                </a:extLst>
              </p:cNvPr>
              <p:cNvCxnSpPr>
                <a:cxnSpLocks/>
                <a:stCxn id="76" idx="0"/>
              </p:cNvCxnSpPr>
              <p:nvPr/>
            </p:nvCxnSpPr>
            <p:spPr>
              <a:xfrm flipV="1">
                <a:off x="2507700" y="2177616"/>
                <a:ext cx="1185383" cy="971897"/>
              </a:xfrm>
              <a:prstGeom prst="bentConnector3">
                <a:avLst>
                  <a:gd name="adj1" fmla="val -5999"/>
                </a:avLst>
              </a:prstGeom>
              <a:noFill/>
              <a:ln w="19050" cap="flat" cmpd="sng" algn="ctr">
                <a:solidFill>
                  <a:schemeClr val="accent1"/>
                </a:solidFill>
                <a:prstDash val="solid"/>
                <a:tailEnd type="triangle"/>
              </a:ln>
              <a:effectLst/>
            </p:spPr>
          </p:cxnSp>
          <p:sp>
            <p:nvSpPr>
              <p:cNvPr id="67" name="Rectangle 11">
                <a:extLst>
                  <a:ext uri="{FF2B5EF4-FFF2-40B4-BE49-F238E27FC236}">
                    <a16:creationId xmlns:a16="http://schemas.microsoft.com/office/drawing/2014/main" id="{64198C3C-7119-449C-8A8D-78DC400FEE2D}"/>
                  </a:ext>
                </a:extLst>
              </p:cNvPr>
              <p:cNvSpPr/>
              <p:nvPr/>
            </p:nvSpPr>
            <p:spPr>
              <a:xfrm>
                <a:off x="4661998" y="4646690"/>
                <a:ext cx="2951120" cy="1187083"/>
              </a:xfrm>
              <a:prstGeom prst="rect">
                <a:avLst/>
              </a:prstGeom>
              <a:solidFill>
                <a:srgbClr val="FFFFFF">
                  <a:alpha val="50000"/>
                </a:srgbClr>
              </a:solidFill>
              <a:ln w="2540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sp>
            <p:nvSpPr>
              <p:cNvPr id="68" name="Rectangle 58">
                <a:extLst>
                  <a:ext uri="{FF2B5EF4-FFF2-40B4-BE49-F238E27FC236}">
                    <a16:creationId xmlns:a16="http://schemas.microsoft.com/office/drawing/2014/main" id="{CBEA5779-023C-4760-8F6B-5806D104A4AF}"/>
                  </a:ext>
                </a:extLst>
              </p:cNvPr>
              <p:cNvSpPr/>
              <p:nvPr/>
            </p:nvSpPr>
            <p:spPr>
              <a:xfrm>
                <a:off x="991867" y="3219735"/>
                <a:ext cx="3603524" cy="1396943"/>
              </a:xfrm>
              <a:prstGeom prst="rect">
                <a:avLst/>
              </a:prstGeom>
              <a:noFill/>
              <a:ln w="2540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sp>
            <p:nvSpPr>
              <p:cNvPr id="69" name="Rounded Rectangle 10">
                <a:extLst>
                  <a:ext uri="{FF2B5EF4-FFF2-40B4-BE49-F238E27FC236}">
                    <a16:creationId xmlns:a16="http://schemas.microsoft.com/office/drawing/2014/main" id="{CBB63762-70A5-4C24-B5E9-E430859B05E3}"/>
                  </a:ext>
                </a:extLst>
              </p:cNvPr>
              <p:cNvSpPr/>
              <p:nvPr/>
            </p:nvSpPr>
            <p:spPr>
              <a:xfrm>
                <a:off x="854665" y="2927981"/>
                <a:ext cx="2034059" cy="362691"/>
              </a:xfrm>
              <a:prstGeom prst="roundRect">
                <a:avLst/>
              </a:prstGeom>
              <a:noFill/>
              <a:ln w="25400" cap="flat" cmpd="sng" algn="ctr">
                <a:noFill/>
                <a:prstDash val="solid"/>
              </a:ln>
              <a:effectLst/>
            </p:spPr>
            <p:txBody>
              <a:bodyPr wrap="square" anchor="ctr">
                <a:spAutoFit/>
              </a:bodyPr>
              <a:lstStyle/>
              <a:p>
                <a:pPr defTabSz="257175" fontAlgn="auto">
                  <a:lnSpc>
                    <a:spcPct val="100000"/>
                  </a:lnSpc>
                  <a:spcBef>
                    <a:spcPts val="0"/>
                  </a:spcBef>
                  <a:spcAft>
                    <a:spcPts val="0"/>
                  </a:spcAft>
                  <a:defRPr/>
                </a:pPr>
                <a:r>
                  <a:rPr lang="de-DE" sz="900" b="1" kern="0">
                    <a:solidFill>
                      <a:schemeClr val="tx1">
                        <a:lumMod val="50000"/>
                      </a:schemeClr>
                    </a:solidFill>
                    <a:latin typeface="Arial"/>
                  </a:rPr>
                  <a:t>Kreislauf</a:t>
                </a:r>
                <a:r>
                  <a:rPr lang="de-DE" sz="900" b="1" kern="0" baseline="30000">
                    <a:solidFill>
                      <a:schemeClr val="tx1">
                        <a:lumMod val="50000"/>
                      </a:schemeClr>
                    </a:solidFill>
                    <a:latin typeface="Arial"/>
                  </a:rPr>
                  <a:t>1,2</a:t>
                </a:r>
              </a:p>
            </p:txBody>
          </p:sp>
          <p:sp>
            <p:nvSpPr>
              <p:cNvPr id="70" name="TextBox 43">
                <a:extLst>
                  <a:ext uri="{FF2B5EF4-FFF2-40B4-BE49-F238E27FC236}">
                    <a16:creationId xmlns:a16="http://schemas.microsoft.com/office/drawing/2014/main" id="{CA1198ED-C2F0-4C97-9151-1C8EB09ACCC8}"/>
                  </a:ext>
                </a:extLst>
              </p:cNvPr>
              <p:cNvSpPr txBox="1"/>
              <p:nvPr/>
            </p:nvSpPr>
            <p:spPr>
              <a:xfrm flipH="1">
                <a:off x="1828182" y="3310130"/>
                <a:ext cx="2901546" cy="1397957"/>
              </a:xfrm>
              <a:prstGeom prst="rect">
                <a:avLst/>
              </a:prstGeom>
              <a:noFill/>
            </p:spPr>
            <p:txBody>
              <a:bodyPr wrap="square" lIns="68580" tIns="34290" rIns="68580" bIns="34290" rtlCol="0" anchor="t">
                <a:spAutoFit/>
              </a:bodyPr>
              <a:lstStyle/>
              <a:p>
                <a:pPr defTabSz="257175">
                  <a:spcBef>
                    <a:spcPts val="225"/>
                  </a:spcBef>
                  <a:defRPr/>
                </a:pPr>
                <a:r>
                  <a:rPr lang="de-DE" sz="825" b="1" kern="0">
                    <a:solidFill>
                      <a:schemeClr val="tx1">
                        <a:lumMod val="50000"/>
                      </a:schemeClr>
                    </a:solidFill>
                    <a:latin typeface="Arial"/>
                  </a:rPr>
                  <a:t>↓ Interstitielles und  </a:t>
                </a:r>
                <a:br>
                  <a:rPr lang="de-DE" sz="825" b="1" kern="0">
                    <a:latin typeface="Arial"/>
                  </a:rPr>
                </a:br>
                <a:r>
                  <a:rPr lang="de-DE" sz="825" b="1" kern="0">
                    <a:solidFill>
                      <a:schemeClr val="tx1">
                        <a:lumMod val="50000"/>
                      </a:schemeClr>
                    </a:solidFill>
                    <a:latin typeface="Arial"/>
                  </a:rPr>
                  <a:t>   Plasmavolumen</a:t>
                </a:r>
              </a:p>
              <a:p>
                <a:pPr defTabSz="257175" fontAlgn="auto">
                  <a:lnSpc>
                    <a:spcPct val="100000"/>
                  </a:lnSpc>
                  <a:spcBef>
                    <a:spcPts val="225"/>
                  </a:spcBef>
                  <a:spcAft>
                    <a:spcPts val="0"/>
                  </a:spcAft>
                  <a:defRPr/>
                </a:pPr>
                <a:r>
                  <a:rPr lang="de-DE" sz="825" b="1" kern="0">
                    <a:solidFill>
                      <a:schemeClr val="tx1">
                        <a:lumMod val="50000"/>
                      </a:schemeClr>
                    </a:solidFill>
                    <a:latin typeface="Arial"/>
                  </a:rPr>
                  <a:t>↓ Arterielle Steifigkeit</a:t>
                </a:r>
                <a:endParaRPr lang="de-DE" sz="825" b="1" kern="0">
                  <a:solidFill>
                    <a:schemeClr val="tx1">
                      <a:lumMod val="50000"/>
                    </a:schemeClr>
                  </a:solidFill>
                  <a:latin typeface="Arial"/>
                  <a:cs typeface="Arial"/>
                </a:endParaRPr>
              </a:p>
              <a:p>
                <a:pPr defTabSz="257175">
                  <a:spcBef>
                    <a:spcPts val="225"/>
                  </a:spcBef>
                  <a:defRPr/>
                </a:pPr>
                <a:r>
                  <a:rPr lang="de-DE" sz="825" b="1" kern="0">
                    <a:solidFill>
                      <a:schemeClr val="tx1">
                        <a:lumMod val="50000"/>
                      </a:schemeClr>
                    </a:solidFill>
                    <a:latin typeface="Arial"/>
                  </a:rPr>
                  <a:t>   Verbesserte endotheliale Funktion</a:t>
                </a:r>
                <a:endParaRPr lang="de-DE" sz="825" b="1" kern="0">
                  <a:solidFill>
                    <a:schemeClr val="tx1">
                      <a:lumMod val="50000"/>
                    </a:schemeClr>
                  </a:solidFill>
                  <a:latin typeface="Arial"/>
                  <a:cs typeface="Arial"/>
                </a:endParaRPr>
              </a:p>
              <a:p>
                <a:pPr defTabSz="257175">
                  <a:spcBef>
                    <a:spcPts val="225"/>
                  </a:spcBef>
                  <a:defRPr/>
                </a:pPr>
                <a:r>
                  <a:rPr lang="de-DE" sz="825" b="1" kern="0">
                    <a:solidFill>
                      <a:schemeClr val="tx1">
                        <a:lumMod val="50000"/>
                      </a:schemeClr>
                    </a:solidFill>
                    <a:latin typeface="Arial"/>
                  </a:rPr>
                  <a:t>↓ Erniedrigung hoher SBD</a:t>
                </a:r>
                <a:endParaRPr lang="de-DE" sz="825" b="1" kern="0">
                  <a:solidFill>
                    <a:schemeClr val="tx1">
                      <a:lumMod val="50000"/>
                    </a:schemeClr>
                  </a:solidFill>
                  <a:latin typeface="Arial"/>
                  <a:cs typeface="Arial"/>
                </a:endParaRPr>
              </a:p>
              <a:p>
                <a:pPr defTabSz="257175" fontAlgn="auto">
                  <a:lnSpc>
                    <a:spcPct val="100000"/>
                  </a:lnSpc>
                  <a:spcBef>
                    <a:spcPts val="225"/>
                  </a:spcBef>
                  <a:spcAft>
                    <a:spcPts val="0"/>
                  </a:spcAft>
                  <a:defRPr/>
                </a:pPr>
                <a:r>
                  <a:rPr lang="de-DE" sz="825" b="1" kern="0">
                    <a:solidFill>
                      <a:schemeClr val="tx1">
                        <a:lumMod val="50000"/>
                      </a:schemeClr>
                    </a:solidFill>
                    <a:latin typeface="Arial"/>
                  </a:rPr>
                  <a:t>↑ Hämatopoese und Hämatokrit</a:t>
                </a:r>
                <a:endParaRPr lang="de-DE" sz="825" b="1" kern="0">
                  <a:solidFill>
                    <a:schemeClr val="tx1">
                      <a:lumMod val="50000"/>
                    </a:schemeClr>
                  </a:solidFill>
                  <a:latin typeface="Arial"/>
                  <a:cs typeface="Arial"/>
                </a:endParaRPr>
              </a:p>
            </p:txBody>
          </p:sp>
          <p:sp>
            <p:nvSpPr>
              <p:cNvPr id="71" name="Rounded Rectangle 10">
                <a:extLst>
                  <a:ext uri="{FF2B5EF4-FFF2-40B4-BE49-F238E27FC236}">
                    <a16:creationId xmlns:a16="http://schemas.microsoft.com/office/drawing/2014/main" id="{11DF94C9-00EE-435A-B188-3935DC16BE7A}"/>
                  </a:ext>
                </a:extLst>
              </p:cNvPr>
              <p:cNvSpPr/>
              <p:nvPr/>
            </p:nvSpPr>
            <p:spPr>
              <a:xfrm>
                <a:off x="4837813" y="1275644"/>
                <a:ext cx="1474614" cy="362691"/>
              </a:xfrm>
              <a:prstGeom prst="roundRect">
                <a:avLst/>
              </a:prstGeom>
              <a:noFill/>
              <a:ln w="25400" cap="flat" cmpd="sng" algn="ctr">
                <a:noFill/>
                <a:prstDash val="solid"/>
              </a:ln>
              <a:effectLst/>
            </p:spPr>
            <p:txBody>
              <a:bodyPr wrap="square" anchor="ctr">
                <a:spAutoFit/>
              </a:bodyPr>
              <a:lstStyle/>
              <a:p>
                <a:pPr defTabSz="257175" fontAlgn="auto">
                  <a:lnSpc>
                    <a:spcPct val="100000"/>
                  </a:lnSpc>
                  <a:spcBef>
                    <a:spcPts val="0"/>
                  </a:spcBef>
                  <a:spcAft>
                    <a:spcPts val="0"/>
                  </a:spcAft>
                  <a:defRPr/>
                </a:pPr>
                <a:r>
                  <a:rPr lang="de-DE" sz="900" b="1" kern="0">
                    <a:solidFill>
                      <a:schemeClr val="tx1">
                        <a:lumMod val="50000"/>
                      </a:schemeClr>
                    </a:solidFill>
                    <a:latin typeface="Arial"/>
                  </a:rPr>
                  <a:t>Herz</a:t>
                </a:r>
                <a:r>
                  <a:rPr lang="de-DE" sz="900" b="1" kern="0" baseline="30000">
                    <a:solidFill>
                      <a:schemeClr val="tx1">
                        <a:lumMod val="50000"/>
                      </a:schemeClr>
                    </a:solidFill>
                    <a:latin typeface="Arial"/>
                  </a:rPr>
                  <a:t>2</a:t>
                </a:r>
              </a:p>
            </p:txBody>
          </p:sp>
          <p:sp>
            <p:nvSpPr>
              <p:cNvPr id="72" name="TextBox 69">
                <a:extLst>
                  <a:ext uri="{FF2B5EF4-FFF2-40B4-BE49-F238E27FC236}">
                    <a16:creationId xmlns:a16="http://schemas.microsoft.com/office/drawing/2014/main" id="{F8F55E11-47CD-40C9-B128-67A49D44D667}"/>
                  </a:ext>
                </a:extLst>
              </p:cNvPr>
              <p:cNvSpPr txBox="1"/>
              <p:nvPr/>
            </p:nvSpPr>
            <p:spPr>
              <a:xfrm flipH="1">
                <a:off x="4516854" y="4689659"/>
                <a:ext cx="2828610" cy="1358619"/>
              </a:xfrm>
              <a:prstGeom prst="rect">
                <a:avLst/>
              </a:prstGeom>
              <a:noFill/>
            </p:spPr>
            <p:txBody>
              <a:bodyPr wrap="square" rtlCol="0">
                <a:spAutoFit/>
              </a:bodyPr>
              <a:lstStyle/>
              <a:p>
                <a:pPr algn="r" defTabSz="257175" fontAlgn="auto">
                  <a:lnSpc>
                    <a:spcPct val="100000"/>
                  </a:lnSpc>
                  <a:spcBef>
                    <a:spcPts val="225"/>
                  </a:spcBef>
                  <a:spcAft>
                    <a:spcPts val="0"/>
                  </a:spcAft>
                  <a:defRPr/>
                </a:pPr>
                <a:r>
                  <a:rPr lang="de-DE" sz="825" b="1" kern="0">
                    <a:solidFill>
                      <a:schemeClr val="tx1">
                        <a:lumMod val="50000"/>
                      </a:schemeClr>
                    </a:solidFill>
                    <a:latin typeface="Arial"/>
                  </a:rPr>
                  <a:t>↓ Glukose/Natriumreabsorption</a:t>
                </a:r>
                <a:r>
                  <a:rPr lang="de-DE" sz="825" b="1" kern="0" baseline="30000">
                    <a:solidFill>
                      <a:schemeClr val="tx1">
                        <a:lumMod val="50000"/>
                      </a:schemeClr>
                    </a:solidFill>
                    <a:latin typeface="Arial"/>
                  </a:rPr>
                  <a:t>1</a:t>
                </a:r>
              </a:p>
              <a:p>
                <a:pPr algn="r" defTabSz="257175" fontAlgn="auto">
                  <a:lnSpc>
                    <a:spcPct val="100000"/>
                  </a:lnSpc>
                  <a:spcBef>
                    <a:spcPts val="225"/>
                  </a:spcBef>
                  <a:spcAft>
                    <a:spcPts val="0"/>
                  </a:spcAft>
                  <a:defRPr/>
                </a:pPr>
                <a:r>
                  <a:rPr lang="de-DE" sz="825" b="1" kern="0">
                    <a:solidFill>
                      <a:schemeClr val="tx1">
                        <a:lumMod val="50000"/>
                      </a:schemeClr>
                    </a:solidFill>
                    <a:latin typeface="Arial"/>
                  </a:rPr>
                  <a:t>↓ </a:t>
                </a:r>
                <a:r>
                  <a:rPr lang="de-DE" sz="825" b="1" kern="0" err="1">
                    <a:solidFill>
                      <a:schemeClr val="tx1">
                        <a:lumMod val="50000"/>
                      </a:schemeClr>
                    </a:solidFill>
                    <a:latin typeface="Arial"/>
                  </a:rPr>
                  <a:t>Intraglomerulärer</a:t>
                </a:r>
                <a:r>
                  <a:rPr lang="de-DE" sz="825" b="1" kern="0">
                    <a:solidFill>
                      <a:schemeClr val="tx1">
                        <a:lumMod val="50000"/>
                      </a:schemeClr>
                    </a:solidFill>
                    <a:latin typeface="Arial"/>
                  </a:rPr>
                  <a:t> Druck</a:t>
                </a:r>
                <a:r>
                  <a:rPr lang="de-DE" sz="825" b="1" kern="0" baseline="30000">
                    <a:solidFill>
                      <a:schemeClr val="tx1">
                        <a:lumMod val="50000"/>
                      </a:schemeClr>
                    </a:solidFill>
                    <a:latin typeface="Arial"/>
                  </a:rPr>
                  <a:t>2</a:t>
                </a:r>
              </a:p>
              <a:p>
                <a:pPr algn="r" defTabSz="257175" fontAlgn="auto">
                  <a:lnSpc>
                    <a:spcPct val="100000"/>
                  </a:lnSpc>
                  <a:spcBef>
                    <a:spcPts val="225"/>
                  </a:spcBef>
                  <a:spcAft>
                    <a:spcPts val="0"/>
                  </a:spcAft>
                  <a:defRPr/>
                </a:pPr>
                <a:r>
                  <a:rPr lang="de-DE" sz="825" b="1" kern="0">
                    <a:solidFill>
                      <a:schemeClr val="tx1">
                        <a:lumMod val="50000"/>
                      </a:schemeClr>
                    </a:solidFill>
                    <a:latin typeface="Arial"/>
                  </a:rPr>
                  <a:t>↓Intrarenale RAAS-Aktivität</a:t>
                </a:r>
                <a:r>
                  <a:rPr lang="de-DE" sz="825" b="1" kern="0" baseline="30000">
                    <a:solidFill>
                      <a:schemeClr val="tx1">
                        <a:lumMod val="50000"/>
                      </a:schemeClr>
                    </a:solidFill>
                    <a:latin typeface="Arial"/>
                  </a:rPr>
                  <a:t>4</a:t>
                </a:r>
              </a:p>
              <a:p>
                <a:pPr algn="r" defTabSz="257175" fontAlgn="auto">
                  <a:lnSpc>
                    <a:spcPct val="100000"/>
                  </a:lnSpc>
                  <a:spcBef>
                    <a:spcPts val="225"/>
                  </a:spcBef>
                  <a:spcAft>
                    <a:spcPts val="0"/>
                  </a:spcAft>
                  <a:defRPr/>
                </a:pPr>
                <a:r>
                  <a:rPr lang="de-DE" sz="825" b="1" kern="0">
                    <a:solidFill>
                      <a:schemeClr val="tx1">
                        <a:lumMod val="50000"/>
                      </a:schemeClr>
                    </a:solidFill>
                    <a:latin typeface="Arial"/>
                  </a:rPr>
                  <a:t>↓ Hyperfiltration</a:t>
                </a:r>
                <a:r>
                  <a:rPr lang="de-DE" sz="825" b="1" kern="0" baseline="30000">
                    <a:solidFill>
                      <a:schemeClr val="tx1">
                        <a:lumMod val="50000"/>
                      </a:schemeClr>
                    </a:solidFill>
                    <a:latin typeface="Arial"/>
                  </a:rPr>
                  <a:t>2</a:t>
                </a:r>
                <a:br>
                  <a:rPr lang="de-DE" sz="825" b="1" kern="0">
                    <a:solidFill>
                      <a:schemeClr val="tx1">
                        <a:lumMod val="50000"/>
                      </a:schemeClr>
                    </a:solidFill>
                    <a:latin typeface="Arial"/>
                  </a:rPr>
                </a:br>
                <a:r>
                  <a:rPr lang="de-DE" sz="825" b="1" kern="0">
                    <a:solidFill>
                      <a:schemeClr val="tx1">
                        <a:lumMod val="50000"/>
                      </a:schemeClr>
                    </a:solidFill>
                    <a:latin typeface="Arial"/>
                  </a:rPr>
                  <a:t>↓ Inflammation/Hypoxie</a:t>
                </a:r>
                <a:r>
                  <a:rPr lang="de-DE" sz="825" b="1" kern="0" baseline="30000">
                    <a:solidFill>
                      <a:schemeClr val="tx1">
                        <a:lumMod val="50000"/>
                      </a:schemeClr>
                    </a:solidFill>
                    <a:latin typeface="Arial"/>
                  </a:rPr>
                  <a:t>3</a:t>
                </a:r>
              </a:p>
              <a:p>
                <a:pPr algn="r" defTabSz="257175" fontAlgn="auto">
                  <a:lnSpc>
                    <a:spcPct val="100000"/>
                  </a:lnSpc>
                  <a:spcBef>
                    <a:spcPts val="225"/>
                  </a:spcBef>
                  <a:spcAft>
                    <a:spcPts val="0"/>
                  </a:spcAft>
                  <a:defRPr/>
                </a:pPr>
                <a:endParaRPr lang="de-DE" sz="825" b="1" kern="0">
                  <a:solidFill>
                    <a:schemeClr val="tx1">
                      <a:lumMod val="50000"/>
                    </a:schemeClr>
                  </a:solidFill>
                  <a:latin typeface="Arial"/>
                </a:endParaRPr>
              </a:p>
            </p:txBody>
          </p:sp>
          <p:sp>
            <p:nvSpPr>
              <p:cNvPr id="73" name="Rectangle 9">
                <a:extLst>
                  <a:ext uri="{FF2B5EF4-FFF2-40B4-BE49-F238E27FC236}">
                    <a16:creationId xmlns:a16="http://schemas.microsoft.com/office/drawing/2014/main" id="{DD5197C6-6E96-4845-AE5C-178F9C36795B}"/>
                  </a:ext>
                </a:extLst>
              </p:cNvPr>
              <p:cNvSpPr/>
              <p:nvPr/>
            </p:nvSpPr>
            <p:spPr>
              <a:xfrm>
                <a:off x="4729729" y="1565903"/>
                <a:ext cx="2496925" cy="1389109"/>
              </a:xfrm>
              <a:prstGeom prst="rect">
                <a:avLst/>
              </a:prstGeom>
              <a:solidFill>
                <a:srgbClr val="FFFFFF">
                  <a:alpha val="50000"/>
                </a:srgbClr>
              </a:solidFill>
              <a:ln w="2540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sp>
            <p:nvSpPr>
              <p:cNvPr id="74" name="Rectangle 59">
                <a:extLst>
                  <a:ext uri="{FF2B5EF4-FFF2-40B4-BE49-F238E27FC236}">
                    <a16:creationId xmlns:a16="http://schemas.microsoft.com/office/drawing/2014/main" id="{6334BB8C-7A97-47B0-B83B-F34495D194FC}"/>
                  </a:ext>
                </a:extLst>
              </p:cNvPr>
              <p:cNvSpPr/>
              <p:nvPr/>
            </p:nvSpPr>
            <p:spPr>
              <a:xfrm rot="2700000">
                <a:off x="4567550" y="5239649"/>
                <a:ext cx="195195" cy="195195"/>
              </a:xfrm>
              <a:prstGeom prst="rect">
                <a:avLst/>
              </a:prstGeom>
              <a:solidFill>
                <a:srgbClr val="FFFFFF"/>
              </a:solidFill>
              <a:ln w="635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cxnSp>
            <p:nvCxnSpPr>
              <p:cNvPr id="75" name="Straight Connector 29">
                <a:extLst>
                  <a:ext uri="{FF2B5EF4-FFF2-40B4-BE49-F238E27FC236}">
                    <a16:creationId xmlns:a16="http://schemas.microsoft.com/office/drawing/2014/main" id="{72534E10-8661-4F64-A3AB-8AA6CC09660F}"/>
                  </a:ext>
                </a:extLst>
              </p:cNvPr>
              <p:cNvCxnSpPr>
                <a:cxnSpLocks/>
              </p:cNvCxnSpPr>
              <p:nvPr/>
            </p:nvCxnSpPr>
            <p:spPr>
              <a:xfrm>
                <a:off x="988728" y="3219736"/>
                <a:ext cx="3300984" cy="0"/>
              </a:xfrm>
              <a:prstGeom prst="line">
                <a:avLst/>
              </a:prstGeom>
              <a:noFill/>
              <a:ln w="44450" cap="flat" cmpd="sng" algn="ctr">
                <a:solidFill>
                  <a:schemeClr val="accent1"/>
                </a:solidFill>
                <a:prstDash val="solid"/>
              </a:ln>
              <a:effectLst/>
            </p:spPr>
          </p:cxnSp>
          <p:sp>
            <p:nvSpPr>
              <p:cNvPr id="76" name="Rectangle 23">
                <a:extLst>
                  <a:ext uri="{FF2B5EF4-FFF2-40B4-BE49-F238E27FC236}">
                    <a16:creationId xmlns:a16="http://schemas.microsoft.com/office/drawing/2014/main" id="{63264515-EEAA-4389-9263-8B8D1D71BF87}"/>
                  </a:ext>
                </a:extLst>
              </p:cNvPr>
              <p:cNvSpPr/>
              <p:nvPr/>
            </p:nvSpPr>
            <p:spPr>
              <a:xfrm rot="2700000">
                <a:off x="2341090" y="3120927"/>
                <a:ext cx="195195" cy="195195"/>
              </a:xfrm>
              <a:prstGeom prst="rect">
                <a:avLst/>
              </a:prstGeom>
              <a:solidFill>
                <a:srgbClr val="FFFFFF"/>
              </a:solidFill>
              <a:ln w="635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sp>
            <p:nvSpPr>
              <p:cNvPr id="77" name="Rectangle 78">
                <a:extLst>
                  <a:ext uri="{FF2B5EF4-FFF2-40B4-BE49-F238E27FC236}">
                    <a16:creationId xmlns:a16="http://schemas.microsoft.com/office/drawing/2014/main" id="{552F0195-010B-4297-BFE5-75ED24698DA8}"/>
                  </a:ext>
                </a:extLst>
              </p:cNvPr>
              <p:cNvSpPr/>
              <p:nvPr/>
            </p:nvSpPr>
            <p:spPr>
              <a:xfrm>
                <a:off x="7483182" y="3219736"/>
                <a:ext cx="3375214" cy="1162042"/>
              </a:xfrm>
              <a:prstGeom prst="rect">
                <a:avLst/>
              </a:prstGeom>
              <a:noFill/>
              <a:ln w="2540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cxnSp>
            <p:nvCxnSpPr>
              <p:cNvPr id="78" name="Straight Connector 79">
                <a:extLst>
                  <a:ext uri="{FF2B5EF4-FFF2-40B4-BE49-F238E27FC236}">
                    <a16:creationId xmlns:a16="http://schemas.microsoft.com/office/drawing/2014/main" id="{C6BBEB20-EAB2-4FC5-A1EB-A415E502EFF1}"/>
                  </a:ext>
                </a:extLst>
              </p:cNvPr>
              <p:cNvCxnSpPr>
                <a:cxnSpLocks/>
              </p:cNvCxnSpPr>
              <p:nvPr/>
            </p:nvCxnSpPr>
            <p:spPr>
              <a:xfrm>
                <a:off x="7478700" y="3219736"/>
                <a:ext cx="3375214" cy="0"/>
              </a:xfrm>
              <a:prstGeom prst="line">
                <a:avLst/>
              </a:prstGeom>
              <a:noFill/>
              <a:ln w="44450" cap="flat" cmpd="sng" algn="ctr">
                <a:solidFill>
                  <a:schemeClr val="accent1"/>
                </a:solidFill>
                <a:prstDash val="solid"/>
              </a:ln>
              <a:effectLst/>
            </p:spPr>
          </p:cxnSp>
          <p:cxnSp>
            <p:nvCxnSpPr>
              <p:cNvPr id="79" name="Straight Connector 64">
                <a:extLst>
                  <a:ext uri="{FF2B5EF4-FFF2-40B4-BE49-F238E27FC236}">
                    <a16:creationId xmlns:a16="http://schemas.microsoft.com/office/drawing/2014/main" id="{FB84874B-0B20-4DED-8E65-B846DE535767}"/>
                  </a:ext>
                </a:extLst>
              </p:cNvPr>
              <p:cNvCxnSpPr>
                <a:cxnSpLocks/>
              </p:cNvCxnSpPr>
              <p:nvPr/>
            </p:nvCxnSpPr>
            <p:spPr>
              <a:xfrm>
                <a:off x="4656136" y="5842927"/>
                <a:ext cx="2564653" cy="0"/>
              </a:xfrm>
              <a:prstGeom prst="line">
                <a:avLst/>
              </a:prstGeom>
              <a:noFill/>
              <a:ln w="44450" cap="flat" cmpd="sng" algn="ctr">
                <a:solidFill>
                  <a:schemeClr val="accent1"/>
                </a:solidFill>
                <a:prstDash val="solid"/>
              </a:ln>
              <a:effectLst/>
            </p:spPr>
          </p:cxnSp>
          <p:cxnSp>
            <p:nvCxnSpPr>
              <p:cNvPr id="80" name="Straight Connector 66">
                <a:extLst>
                  <a:ext uri="{FF2B5EF4-FFF2-40B4-BE49-F238E27FC236}">
                    <a16:creationId xmlns:a16="http://schemas.microsoft.com/office/drawing/2014/main" id="{A58D5DF0-05E9-4E12-BB92-8EB7E710C9C9}"/>
                  </a:ext>
                </a:extLst>
              </p:cNvPr>
              <p:cNvCxnSpPr>
                <a:cxnSpLocks/>
              </p:cNvCxnSpPr>
              <p:nvPr/>
            </p:nvCxnSpPr>
            <p:spPr>
              <a:xfrm>
                <a:off x="4729730" y="1584280"/>
                <a:ext cx="2496924" cy="0"/>
              </a:xfrm>
              <a:prstGeom prst="line">
                <a:avLst/>
              </a:prstGeom>
              <a:noFill/>
              <a:ln w="44450" cap="flat" cmpd="sng" algn="ctr">
                <a:solidFill>
                  <a:schemeClr val="accent1"/>
                </a:solidFill>
                <a:prstDash val="solid"/>
              </a:ln>
              <a:effectLst/>
            </p:spPr>
          </p:cxnSp>
          <p:sp>
            <p:nvSpPr>
              <p:cNvPr id="81" name="TextBox 70">
                <a:extLst>
                  <a:ext uri="{FF2B5EF4-FFF2-40B4-BE49-F238E27FC236}">
                    <a16:creationId xmlns:a16="http://schemas.microsoft.com/office/drawing/2014/main" id="{4A536B88-7888-4F80-807F-67C60EC7A456}"/>
                  </a:ext>
                </a:extLst>
              </p:cNvPr>
              <p:cNvSpPr txBox="1"/>
              <p:nvPr/>
            </p:nvSpPr>
            <p:spPr>
              <a:xfrm flipH="1">
                <a:off x="5159213" y="1902492"/>
                <a:ext cx="2148261" cy="925172"/>
              </a:xfrm>
              <a:prstGeom prst="rect">
                <a:avLst/>
              </a:prstGeom>
              <a:noFill/>
            </p:spPr>
            <p:txBody>
              <a:bodyPr wrap="square" rtlCol="0">
                <a:spAutoFit/>
              </a:bodyPr>
              <a:lstStyle/>
              <a:p>
                <a:pPr defTabSz="257175" fontAlgn="auto">
                  <a:lnSpc>
                    <a:spcPct val="100000"/>
                  </a:lnSpc>
                  <a:spcBef>
                    <a:spcPts val="225"/>
                  </a:spcBef>
                  <a:spcAft>
                    <a:spcPts val="0"/>
                  </a:spcAft>
                  <a:defRPr/>
                </a:pPr>
                <a:r>
                  <a:rPr lang="de-DE" sz="825" b="1" kern="0">
                    <a:solidFill>
                      <a:schemeClr val="tx1">
                        <a:lumMod val="50000"/>
                      </a:schemeClr>
                    </a:solidFill>
                    <a:latin typeface="Arial"/>
                  </a:rPr>
                  <a:t>↓ Kardiale Vor-/Nachlast </a:t>
                </a:r>
              </a:p>
              <a:p>
                <a:pPr defTabSz="257175" fontAlgn="auto">
                  <a:lnSpc>
                    <a:spcPct val="100000"/>
                  </a:lnSpc>
                  <a:spcBef>
                    <a:spcPts val="225"/>
                  </a:spcBef>
                  <a:spcAft>
                    <a:spcPts val="0"/>
                  </a:spcAft>
                  <a:defRPr/>
                </a:pPr>
                <a:r>
                  <a:rPr lang="de-DE" sz="825" b="1" kern="0">
                    <a:solidFill>
                      <a:schemeClr val="tx1">
                        <a:lumMod val="50000"/>
                      </a:schemeClr>
                    </a:solidFill>
                    <a:latin typeface="Arial"/>
                  </a:rPr>
                  <a:t>↓ Kardialer Wandstress</a:t>
                </a:r>
              </a:p>
              <a:p>
                <a:pPr defTabSz="257175" fontAlgn="auto">
                  <a:lnSpc>
                    <a:spcPct val="100000"/>
                  </a:lnSpc>
                  <a:spcBef>
                    <a:spcPts val="225"/>
                  </a:spcBef>
                  <a:spcAft>
                    <a:spcPts val="0"/>
                  </a:spcAft>
                  <a:defRPr/>
                </a:pPr>
                <a:r>
                  <a:rPr lang="de-DE" sz="825" b="1" kern="0">
                    <a:solidFill>
                      <a:schemeClr val="tx1">
                        <a:lumMod val="50000"/>
                      </a:schemeClr>
                    </a:solidFill>
                    <a:latin typeface="Arial"/>
                  </a:rPr>
                  <a:t>↑ Kardiale Effizienz/  </a:t>
                </a:r>
                <a:br>
                  <a:rPr lang="de-DE" sz="825" b="1" kern="0">
                    <a:solidFill>
                      <a:schemeClr val="tx1">
                        <a:lumMod val="50000"/>
                      </a:schemeClr>
                    </a:solidFill>
                    <a:latin typeface="Arial"/>
                  </a:rPr>
                </a:br>
                <a:r>
                  <a:rPr lang="de-DE" sz="825" b="1" kern="0">
                    <a:solidFill>
                      <a:schemeClr val="tx1">
                        <a:lumMod val="50000"/>
                      </a:schemeClr>
                    </a:solidFill>
                    <a:latin typeface="Arial"/>
                  </a:rPr>
                  <a:t>   Herzzeitvolumen</a:t>
                </a:r>
              </a:p>
            </p:txBody>
          </p:sp>
          <p:sp>
            <p:nvSpPr>
              <p:cNvPr id="82" name="Rounded Rectangle 10">
                <a:extLst>
                  <a:ext uri="{FF2B5EF4-FFF2-40B4-BE49-F238E27FC236}">
                    <a16:creationId xmlns:a16="http://schemas.microsoft.com/office/drawing/2014/main" id="{A52A6E79-77C9-42F7-B984-D132EFCC7018}"/>
                  </a:ext>
                </a:extLst>
              </p:cNvPr>
              <p:cNvSpPr/>
              <p:nvPr/>
            </p:nvSpPr>
            <p:spPr>
              <a:xfrm>
                <a:off x="5465747" y="5795825"/>
                <a:ext cx="1474614" cy="362691"/>
              </a:xfrm>
              <a:prstGeom prst="roundRect">
                <a:avLst/>
              </a:prstGeom>
              <a:noFill/>
              <a:ln w="25400" cap="flat" cmpd="sng" algn="ctr">
                <a:noFill/>
                <a:prstDash val="solid"/>
              </a:ln>
              <a:effectLst/>
            </p:spPr>
            <p:txBody>
              <a:bodyPr wrap="square" anchor="ctr">
                <a:spAutoFit/>
              </a:bodyPr>
              <a:lstStyle/>
              <a:p>
                <a:pPr algn="ctr" defTabSz="257175" fontAlgn="auto">
                  <a:lnSpc>
                    <a:spcPct val="100000"/>
                  </a:lnSpc>
                  <a:spcBef>
                    <a:spcPts val="0"/>
                  </a:spcBef>
                  <a:spcAft>
                    <a:spcPts val="0"/>
                  </a:spcAft>
                  <a:defRPr/>
                </a:pPr>
                <a:r>
                  <a:rPr lang="de-DE" sz="900" b="1" kern="0">
                    <a:solidFill>
                      <a:schemeClr val="tx1">
                        <a:lumMod val="50000"/>
                      </a:schemeClr>
                    </a:solidFill>
                    <a:latin typeface="Arial"/>
                  </a:rPr>
                  <a:t>Niere</a:t>
                </a:r>
              </a:p>
            </p:txBody>
          </p:sp>
          <p:grpSp>
            <p:nvGrpSpPr>
              <p:cNvPr id="83" name="Group 68">
                <a:extLst>
                  <a:ext uri="{FF2B5EF4-FFF2-40B4-BE49-F238E27FC236}">
                    <a16:creationId xmlns:a16="http://schemas.microsoft.com/office/drawing/2014/main" id="{1B4B6D5B-8B73-43B1-BF42-B14312F890C7}"/>
                  </a:ext>
                </a:extLst>
              </p:cNvPr>
              <p:cNvGrpSpPr/>
              <p:nvPr/>
            </p:nvGrpSpPr>
            <p:grpSpPr>
              <a:xfrm>
                <a:off x="7314401" y="2257071"/>
                <a:ext cx="2005389" cy="486772"/>
                <a:chOff x="7618829" y="2239644"/>
                <a:chExt cx="1888830" cy="458479"/>
              </a:xfrm>
            </p:grpSpPr>
            <p:cxnSp>
              <p:nvCxnSpPr>
                <p:cNvPr id="110" name="Straight Arrow Connector 81">
                  <a:extLst>
                    <a:ext uri="{FF2B5EF4-FFF2-40B4-BE49-F238E27FC236}">
                      <a16:creationId xmlns:a16="http://schemas.microsoft.com/office/drawing/2014/main" id="{D4E6A452-E8B0-467F-8825-5CCC2FB8AA54}"/>
                    </a:ext>
                  </a:extLst>
                </p:cNvPr>
                <p:cNvCxnSpPr>
                  <a:cxnSpLocks/>
                </p:cNvCxnSpPr>
                <p:nvPr/>
              </p:nvCxnSpPr>
              <p:spPr>
                <a:xfrm flipH="1">
                  <a:off x="7618829" y="2239644"/>
                  <a:ext cx="1888830" cy="0"/>
                </a:xfrm>
                <a:prstGeom prst="straightConnector1">
                  <a:avLst/>
                </a:prstGeom>
                <a:noFill/>
                <a:ln w="19050" cap="flat" cmpd="sng" algn="ctr">
                  <a:solidFill>
                    <a:schemeClr val="accent1"/>
                  </a:solidFill>
                  <a:prstDash val="solid"/>
                  <a:tailEnd type="none"/>
                </a:ln>
                <a:effectLst/>
              </p:spPr>
            </p:cxnSp>
            <p:cxnSp>
              <p:nvCxnSpPr>
                <p:cNvPr id="111" name="Straight Arrow Connector 83">
                  <a:extLst>
                    <a:ext uri="{FF2B5EF4-FFF2-40B4-BE49-F238E27FC236}">
                      <a16:creationId xmlns:a16="http://schemas.microsoft.com/office/drawing/2014/main" id="{5F4CD6E9-764D-458B-9818-01D9927774C0}"/>
                    </a:ext>
                  </a:extLst>
                </p:cNvPr>
                <p:cNvCxnSpPr>
                  <a:cxnSpLocks/>
                </p:cNvCxnSpPr>
                <p:nvPr/>
              </p:nvCxnSpPr>
              <p:spPr>
                <a:xfrm>
                  <a:off x="9507656" y="2239644"/>
                  <a:ext cx="0" cy="458479"/>
                </a:xfrm>
                <a:prstGeom prst="straightConnector1">
                  <a:avLst/>
                </a:prstGeom>
                <a:noFill/>
                <a:ln w="19050" cap="flat" cmpd="sng" algn="ctr">
                  <a:solidFill>
                    <a:schemeClr val="accent1"/>
                  </a:solidFill>
                  <a:prstDash val="solid"/>
                  <a:tailEnd type="triangle"/>
                </a:ln>
                <a:effectLst/>
              </p:spPr>
            </p:cxnSp>
          </p:grpSp>
          <p:sp>
            <p:nvSpPr>
              <p:cNvPr id="84" name="Rectangle 96">
                <a:extLst>
                  <a:ext uri="{FF2B5EF4-FFF2-40B4-BE49-F238E27FC236}">
                    <a16:creationId xmlns:a16="http://schemas.microsoft.com/office/drawing/2014/main" id="{2E9F4869-72C8-4B20-87E6-DAD7029AE7A7}"/>
                  </a:ext>
                </a:extLst>
              </p:cNvPr>
              <p:cNvSpPr/>
              <p:nvPr/>
            </p:nvSpPr>
            <p:spPr>
              <a:xfrm rot="2700000">
                <a:off x="9222187" y="4291652"/>
                <a:ext cx="195195" cy="195195"/>
              </a:xfrm>
              <a:prstGeom prst="rect">
                <a:avLst/>
              </a:prstGeom>
              <a:solidFill>
                <a:srgbClr val="FFFFFF"/>
              </a:solidFill>
              <a:ln w="635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sp>
            <p:nvSpPr>
              <p:cNvPr id="85" name="Rectangle 97">
                <a:extLst>
                  <a:ext uri="{FF2B5EF4-FFF2-40B4-BE49-F238E27FC236}">
                    <a16:creationId xmlns:a16="http://schemas.microsoft.com/office/drawing/2014/main" id="{6FF06DE6-FCEF-4965-9B52-2E859B51CEAE}"/>
                  </a:ext>
                </a:extLst>
              </p:cNvPr>
              <p:cNvSpPr/>
              <p:nvPr/>
            </p:nvSpPr>
            <p:spPr>
              <a:xfrm rot="2700000">
                <a:off x="7129055" y="2159472"/>
                <a:ext cx="195195" cy="195195"/>
              </a:xfrm>
              <a:prstGeom prst="rect">
                <a:avLst/>
              </a:prstGeom>
              <a:solidFill>
                <a:srgbClr val="FFFFFF"/>
              </a:solidFill>
              <a:ln w="6350" cap="flat" cmpd="sng" algn="ctr">
                <a:solidFill>
                  <a:schemeClr val="accent1"/>
                </a:solidFill>
                <a:prstDash val="solid"/>
              </a:ln>
              <a:effectLst/>
            </p:spPr>
            <p:txBody>
              <a:bodyPr rtlCol="0" anchor="ctr"/>
              <a:lstStyle/>
              <a:p>
                <a:pPr algn="ctr" defTabSz="685800" fontAlgn="auto">
                  <a:lnSpc>
                    <a:spcPct val="100000"/>
                  </a:lnSpc>
                  <a:spcBef>
                    <a:spcPts val="0"/>
                  </a:spcBef>
                  <a:spcAft>
                    <a:spcPts val="0"/>
                  </a:spcAft>
                  <a:defRPr/>
                </a:pPr>
                <a:endParaRPr lang="de-DE" sz="1200" kern="0">
                  <a:solidFill>
                    <a:srgbClr val="FFFFFF"/>
                  </a:solidFill>
                  <a:latin typeface="Arial" panose="020B0604020202020204"/>
                </a:endParaRPr>
              </a:p>
            </p:txBody>
          </p:sp>
          <p:sp>
            <p:nvSpPr>
              <p:cNvPr id="86" name="Rounded Rectangle 10">
                <a:extLst>
                  <a:ext uri="{FF2B5EF4-FFF2-40B4-BE49-F238E27FC236}">
                    <a16:creationId xmlns:a16="http://schemas.microsoft.com/office/drawing/2014/main" id="{2F7B88A1-1A01-496F-ADD5-AFBFAA9075DC}"/>
                  </a:ext>
                </a:extLst>
              </p:cNvPr>
              <p:cNvSpPr/>
              <p:nvPr/>
            </p:nvSpPr>
            <p:spPr>
              <a:xfrm>
                <a:off x="7805938" y="2829261"/>
                <a:ext cx="3035966" cy="327816"/>
              </a:xfrm>
              <a:prstGeom prst="roundRect">
                <a:avLst>
                  <a:gd name="adj" fmla="val 0"/>
                </a:avLst>
              </a:prstGeom>
              <a:noFill/>
              <a:ln w="25400" cap="flat" cmpd="sng" algn="ctr">
                <a:noFill/>
                <a:prstDash val="solid"/>
              </a:ln>
              <a:effectLst/>
            </p:spPr>
            <p:txBody>
              <a:bodyPr wrap="square" anchor="ctr">
                <a:spAutoFit/>
              </a:bodyPr>
              <a:lstStyle/>
              <a:p>
                <a:pPr algn="r" defTabSz="257175" fontAlgn="auto">
                  <a:lnSpc>
                    <a:spcPct val="100000"/>
                  </a:lnSpc>
                  <a:spcBef>
                    <a:spcPts val="0"/>
                  </a:spcBef>
                  <a:spcAft>
                    <a:spcPts val="0"/>
                  </a:spcAft>
                  <a:defRPr/>
                </a:pPr>
                <a:r>
                  <a:rPr lang="de-DE" sz="900" b="1" kern="0" err="1">
                    <a:solidFill>
                      <a:schemeClr val="tx1">
                        <a:lumMod val="50000"/>
                      </a:schemeClr>
                    </a:solidFill>
                    <a:latin typeface="Arial"/>
                  </a:rPr>
                  <a:t>Kardiorenale</a:t>
                </a:r>
                <a:r>
                  <a:rPr lang="de-DE" sz="900" b="1" kern="0">
                    <a:solidFill>
                      <a:schemeClr val="tx1">
                        <a:lumMod val="50000"/>
                      </a:schemeClr>
                    </a:solidFill>
                    <a:latin typeface="Arial"/>
                  </a:rPr>
                  <a:t> Protektion</a:t>
                </a:r>
                <a:r>
                  <a:rPr lang="de-DE" sz="900" b="1" kern="0" baseline="30000">
                    <a:solidFill>
                      <a:schemeClr val="tx1">
                        <a:lumMod val="50000"/>
                      </a:schemeClr>
                    </a:solidFill>
                    <a:latin typeface="Arial"/>
                  </a:rPr>
                  <a:t>2,3</a:t>
                </a:r>
              </a:p>
            </p:txBody>
          </p:sp>
          <p:sp>
            <p:nvSpPr>
              <p:cNvPr id="87" name="TextBox 127">
                <a:extLst>
                  <a:ext uri="{FF2B5EF4-FFF2-40B4-BE49-F238E27FC236}">
                    <a16:creationId xmlns:a16="http://schemas.microsoft.com/office/drawing/2014/main" id="{2F2A7C54-34B1-430E-B344-7B243A595BBA}"/>
                  </a:ext>
                </a:extLst>
              </p:cNvPr>
              <p:cNvSpPr txBox="1"/>
              <p:nvPr/>
            </p:nvSpPr>
            <p:spPr>
              <a:xfrm flipH="1">
                <a:off x="7988990" y="3592071"/>
                <a:ext cx="2089902" cy="528150"/>
              </a:xfrm>
              <a:prstGeom prst="rect">
                <a:avLst/>
              </a:prstGeom>
              <a:noFill/>
            </p:spPr>
            <p:txBody>
              <a:bodyPr wrap="square" rtlCol="0">
                <a:spAutoFit/>
              </a:bodyPr>
              <a:lstStyle/>
              <a:p>
                <a:pPr algn="r" defTabSz="257175" fontAlgn="auto">
                  <a:lnSpc>
                    <a:spcPct val="100000"/>
                  </a:lnSpc>
                  <a:spcBef>
                    <a:spcPts val="225"/>
                  </a:spcBef>
                  <a:spcAft>
                    <a:spcPts val="0"/>
                  </a:spcAft>
                  <a:defRPr/>
                </a:pPr>
                <a:r>
                  <a:rPr lang="de-DE" sz="825" b="1" kern="0">
                    <a:solidFill>
                      <a:schemeClr val="tx1">
                        <a:lumMod val="50000"/>
                      </a:schemeClr>
                    </a:solidFill>
                    <a:latin typeface="Arial" panose="020B0604020202020204"/>
                  </a:rPr>
                  <a:t>↑ Kardiale Funktion</a:t>
                </a:r>
              </a:p>
              <a:p>
                <a:pPr algn="r" defTabSz="257175" fontAlgn="auto">
                  <a:lnSpc>
                    <a:spcPct val="100000"/>
                  </a:lnSpc>
                  <a:spcBef>
                    <a:spcPts val="225"/>
                  </a:spcBef>
                  <a:spcAft>
                    <a:spcPts val="0"/>
                  </a:spcAft>
                  <a:defRPr/>
                </a:pPr>
                <a:r>
                  <a:rPr lang="de-DE" sz="825" b="1" kern="0">
                    <a:solidFill>
                      <a:schemeClr val="tx1">
                        <a:lumMod val="50000"/>
                      </a:schemeClr>
                    </a:solidFill>
                    <a:latin typeface="Arial" panose="020B0604020202020204"/>
                  </a:rPr>
                  <a:t>↑ Renale Funktion</a:t>
                </a:r>
              </a:p>
            </p:txBody>
          </p:sp>
          <p:sp>
            <p:nvSpPr>
              <p:cNvPr id="88" name="Rectangle: Rounded Corners 39">
                <a:hlinkClick r:id="" action="ppaction://noaction"/>
                <a:extLst>
                  <a:ext uri="{FF2B5EF4-FFF2-40B4-BE49-F238E27FC236}">
                    <a16:creationId xmlns:a16="http://schemas.microsoft.com/office/drawing/2014/main" id="{207B86DA-1E6F-43B9-B2CB-C688E10AD1B7}"/>
                  </a:ext>
                </a:extLst>
              </p:cNvPr>
              <p:cNvSpPr/>
              <p:nvPr/>
            </p:nvSpPr>
            <p:spPr bwMode="auto">
              <a:xfrm>
                <a:off x="5053150" y="3446986"/>
                <a:ext cx="1737360" cy="731520"/>
              </a:xfrm>
              <a:prstGeom prst="roundRect">
                <a:avLst>
                  <a:gd name="adj" fmla="val 0"/>
                </a:avLst>
              </a:prstGeom>
              <a:solidFill>
                <a:schemeClr val="accent4">
                  <a:lumMod val="50000"/>
                  <a:alpha val="70000"/>
                </a:schemeClr>
              </a:solidFill>
              <a:ln w="12700" cap="flat" cmpd="sng" algn="ctr">
                <a:solidFill>
                  <a:schemeClr val="accent4"/>
                </a:solidFill>
                <a:prstDash val="solid"/>
              </a:ln>
              <a:effectLst/>
            </p:spPr>
            <p:txBody>
              <a:bodyPr rtlCol="0" anchor="ctr"/>
              <a:lstStyle/>
              <a:p>
                <a:pPr algn="ctr" defTabSz="685800" fontAlgn="auto">
                  <a:lnSpc>
                    <a:spcPct val="100000"/>
                  </a:lnSpc>
                  <a:spcBef>
                    <a:spcPts val="0"/>
                  </a:spcBef>
                  <a:spcAft>
                    <a:spcPts val="0"/>
                  </a:spcAft>
                  <a:defRPr/>
                </a:pPr>
                <a:r>
                  <a:rPr lang="de-DE" sz="825" b="1" kern="0">
                    <a:solidFill>
                      <a:srgbClr val="FFFFFF"/>
                    </a:solidFill>
                    <a:latin typeface="Arial" panose="020B0604020202020204"/>
                  </a:rPr>
                  <a:t>SGLT-2-Inhibition</a:t>
                </a:r>
                <a:endParaRPr lang="de-DE" sz="788" b="1" kern="0">
                  <a:solidFill>
                    <a:srgbClr val="FFFFFF"/>
                  </a:solidFill>
                  <a:latin typeface="Arial" panose="020B0604020202020204"/>
                </a:endParaRPr>
              </a:p>
            </p:txBody>
          </p:sp>
          <p:grpSp>
            <p:nvGrpSpPr>
              <p:cNvPr id="89" name="Group 77">
                <a:extLst>
                  <a:ext uri="{FF2B5EF4-FFF2-40B4-BE49-F238E27FC236}">
                    <a16:creationId xmlns:a16="http://schemas.microsoft.com/office/drawing/2014/main" id="{3969B6E0-28C4-4653-B00E-E5B811239E03}"/>
                  </a:ext>
                </a:extLst>
              </p:cNvPr>
              <p:cNvGrpSpPr/>
              <p:nvPr/>
            </p:nvGrpSpPr>
            <p:grpSpPr>
              <a:xfrm>
                <a:off x="5026671" y="3431067"/>
                <a:ext cx="1759072" cy="747440"/>
                <a:chOff x="5096006" y="3383068"/>
                <a:chExt cx="1983914" cy="1016530"/>
              </a:xfrm>
            </p:grpSpPr>
            <p:cxnSp>
              <p:nvCxnSpPr>
                <p:cNvPr id="106" name="Connector: Elbow 80">
                  <a:extLst>
                    <a:ext uri="{FF2B5EF4-FFF2-40B4-BE49-F238E27FC236}">
                      <a16:creationId xmlns:a16="http://schemas.microsoft.com/office/drawing/2014/main" id="{BD1516C4-3C2F-4517-9585-104B7F591ADC}"/>
                    </a:ext>
                  </a:extLst>
                </p:cNvPr>
                <p:cNvCxnSpPr>
                  <a:cxnSpLocks/>
                </p:cNvCxnSpPr>
                <p:nvPr/>
              </p:nvCxnSpPr>
              <p:spPr>
                <a:xfrm>
                  <a:off x="6118152" y="3383068"/>
                  <a:ext cx="961768" cy="490643"/>
                </a:xfrm>
                <a:prstGeom prst="bentConnector2">
                  <a:avLst/>
                </a:prstGeom>
                <a:noFill/>
                <a:ln w="47625" cap="flat" cmpd="sng" algn="ctr">
                  <a:solidFill>
                    <a:schemeClr val="accent4"/>
                  </a:solidFill>
                  <a:prstDash val="solid"/>
                  <a:tailEnd type="triangle"/>
                </a:ln>
                <a:effectLst/>
              </p:spPr>
            </p:cxnSp>
            <p:cxnSp>
              <p:nvCxnSpPr>
                <p:cNvPr id="107" name="Connector: Elbow 86">
                  <a:extLst>
                    <a:ext uri="{FF2B5EF4-FFF2-40B4-BE49-F238E27FC236}">
                      <a16:creationId xmlns:a16="http://schemas.microsoft.com/office/drawing/2014/main" id="{9F54DC58-23F4-472D-91E3-047372573764}"/>
                    </a:ext>
                  </a:extLst>
                </p:cNvPr>
                <p:cNvCxnSpPr>
                  <a:cxnSpLocks/>
                </p:cNvCxnSpPr>
                <p:nvPr/>
              </p:nvCxnSpPr>
              <p:spPr>
                <a:xfrm flipH="1" flipV="1">
                  <a:off x="5096006" y="3908955"/>
                  <a:ext cx="961768" cy="490643"/>
                </a:xfrm>
                <a:prstGeom prst="bentConnector2">
                  <a:avLst/>
                </a:prstGeom>
                <a:noFill/>
                <a:ln w="47625" cap="flat" cmpd="sng" algn="ctr">
                  <a:solidFill>
                    <a:schemeClr val="accent4"/>
                  </a:solidFill>
                  <a:prstDash val="solid"/>
                  <a:tailEnd type="triangle"/>
                </a:ln>
                <a:effectLst/>
              </p:spPr>
            </p:cxnSp>
            <p:cxnSp>
              <p:nvCxnSpPr>
                <p:cNvPr id="108" name="Connector: Elbow 87">
                  <a:extLst>
                    <a:ext uri="{FF2B5EF4-FFF2-40B4-BE49-F238E27FC236}">
                      <a16:creationId xmlns:a16="http://schemas.microsoft.com/office/drawing/2014/main" id="{7886AC96-4794-46C0-8857-080FEC61665D}"/>
                    </a:ext>
                  </a:extLst>
                </p:cNvPr>
                <p:cNvCxnSpPr>
                  <a:cxnSpLocks/>
                </p:cNvCxnSpPr>
                <p:nvPr/>
              </p:nvCxnSpPr>
              <p:spPr>
                <a:xfrm flipH="1">
                  <a:off x="5096006" y="3386148"/>
                  <a:ext cx="961768" cy="490643"/>
                </a:xfrm>
                <a:prstGeom prst="bentConnector2">
                  <a:avLst/>
                </a:prstGeom>
                <a:noFill/>
                <a:ln w="47625" cap="flat" cmpd="sng" algn="ctr">
                  <a:solidFill>
                    <a:schemeClr val="accent4"/>
                  </a:solidFill>
                  <a:prstDash val="solid"/>
                  <a:headEnd type="triangle"/>
                  <a:tailEnd type="none"/>
                </a:ln>
                <a:effectLst/>
              </p:spPr>
            </p:cxnSp>
            <p:cxnSp>
              <p:nvCxnSpPr>
                <p:cNvPr id="109" name="Connector: Elbow 88">
                  <a:extLst>
                    <a:ext uri="{FF2B5EF4-FFF2-40B4-BE49-F238E27FC236}">
                      <a16:creationId xmlns:a16="http://schemas.microsoft.com/office/drawing/2014/main" id="{159DEA84-BD60-418C-9BE2-9D86EEB0B3F2}"/>
                    </a:ext>
                  </a:extLst>
                </p:cNvPr>
                <p:cNvCxnSpPr>
                  <a:cxnSpLocks/>
                </p:cNvCxnSpPr>
                <p:nvPr/>
              </p:nvCxnSpPr>
              <p:spPr>
                <a:xfrm flipV="1">
                  <a:off x="6118152" y="3908567"/>
                  <a:ext cx="961768" cy="490643"/>
                </a:xfrm>
                <a:prstGeom prst="bentConnector2">
                  <a:avLst/>
                </a:prstGeom>
                <a:noFill/>
                <a:ln w="47625" cap="flat" cmpd="sng" algn="ctr">
                  <a:solidFill>
                    <a:schemeClr val="accent4"/>
                  </a:solidFill>
                  <a:prstDash val="solid"/>
                  <a:headEnd type="triangle"/>
                  <a:tailEnd type="none"/>
                </a:ln>
                <a:effectLst/>
              </p:spPr>
            </p:cxnSp>
          </p:grpSp>
          <p:grpSp>
            <p:nvGrpSpPr>
              <p:cNvPr id="90" name="Group 21">
                <a:extLst>
                  <a:ext uri="{FF2B5EF4-FFF2-40B4-BE49-F238E27FC236}">
                    <a16:creationId xmlns:a16="http://schemas.microsoft.com/office/drawing/2014/main" id="{D0FAF1D3-74BE-41D6-BCE9-E74296FE9D20}"/>
                  </a:ext>
                </a:extLst>
              </p:cNvPr>
              <p:cNvGrpSpPr/>
              <p:nvPr/>
            </p:nvGrpSpPr>
            <p:grpSpPr>
              <a:xfrm>
                <a:off x="-46982" y="3279586"/>
                <a:ext cx="1852278" cy="1190749"/>
                <a:chOff x="3886" y="3243832"/>
                <a:chExt cx="1852278" cy="1190749"/>
              </a:xfrm>
            </p:grpSpPr>
            <p:pic>
              <p:nvPicPr>
                <p:cNvPr id="99" name="Picture 13">
                  <a:extLst>
                    <a:ext uri="{FF2B5EF4-FFF2-40B4-BE49-F238E27FC236}">
                      <a16:creationId xmlns:a16="http://schemas.microsoft.com/office/drawing/2014/main" id="{53E00FBE-B757-4534-A218-9786305B39CE}"/>
                    </a:ext>
                  </a:extLst>
                </p:cNvPr>
                <p:cNvPicPr>
                  <a:picLocks noChangeAspect="1"/>
                </p:cNvPicPr>
                <p:nvPr/>
              </p:nvPicPr>
              <p:blipFill>
                <a:blip r:embed="rId3"/>
                <a:stretch>
                  <a:fillRect/>
                </a:stretch>
              </p:blipFill>
              <p:spPr>
                <a:xfrm>
                  <a:off x="3886" y="3243832"/>
                  <a:ext cx="1852278" cy="1190749"/>
                </a:xfrm>
                <a:prstGeom prst="rect">
                  <a:avLst/>
                </a:prstGeom>
              </p:spPr>
            </p:pic>
            <p:grpSp>
              <p:nvGrpSpPr>
                <p:cNvPr id="100" name="Group 19">
                  <a:extLst>
                    <a:ext uri="{FF2B5EF4-FFF2-40B4-BE49-F238E27FC236}">
                      <a16:creationId xmlns:a16="http://schemas.microsoft.com/office/drawing/2014/main" id="{AC52668A-0BD0-4E54-8C28-DC84E3A79E83}"/>
                    </a:ext>
                  </a:extLst>
                </p:cNvPr>
                <p:cNvGrpSpPr/>
                <p:nvPr/>
              </p:nvGrpSpPr>
              <p:grpSpPr>
                <a:xfrm>
                  <a:off x="708118" y="3393270"/>
                  <a:ext cx="277561" cy="901123"/>
                  <a:chOff x="708118" y="3393270"/>
                  <a:chExt cx="277561" cy="901123"/>
                </a:xfrm>
              </p:grpSpPr>
              <p:cxnSp>
                <p:nvCxnSpPr>
                  <p:cNvPr id="104" name="Straight Arrow Connector 16">
                    <a:extLst>
                      <a:ext uri="{FF2B5EF4-FFF2-40B4-BE49-F238E27FC236}">
                        <a16:creationId xmlns:a16="http://schemas.microsoft.com/office/drawing/2014/main" id="{22A67783-C98F-4436-9730-EF5454C138D0}"/>
                      </a:ext>
                    </a:extLst>
                  </p:cNvPr>
                  <p:cNvCxnSpPr>
                    <a:cxnSpLocks/>
                  </p:cNvCxnSpPr>
                  <p:nvPr/>
                </p:nvCxnSpPr>
                <p:spPr>
                  <a:xfrm>
                    <a:off x="708118" y="3393270"/>
                    <a:ext cx="236247" cy="166081"/>
                  </a:xfrm>
                  <a:prstGeom prst="straightConnector1">
                    <a:avLst/>
                  </a:prstGeom>
                  <a:noFill/>
                  <a:ln w="12700" cap="flat" cmpd="sng" algn="ctr">
                    <a:solidFill>
                      <a:srgbClr val="FFFFFF"/>
                    </a:solidFill>
                    <a:prstDash val="solid"/>
                    <a:tailEnd type="triangle"/>
                  </a:ln>
                  <a:effectLst/>
                </p:spPr>
              </p:cxnSp>
              <p:cxnSp>
                <p:nvCxnSpPr>
                  <p:cNvPr id="105" name="Straight Arrow Connector 49">
                    <a:extLst>
                      <a:ext uri="{FF2B5EF4-FFF2-40B4-BE49-F238E27FC236}">
                        <a16:creationId xmlns:a16="http://schemas.microsoft.com/office/drawing/2014/main" id="{BB3B3D2D-CE81-4F0C-99C7-63F72DFEE182}"/>
                      </a:ext>
                    </a:extLst>
                  </p:cNvPr>
                  <p:cNvCxnSpPr>
                    <a:cxnSpLocks/>
                  </p:cNvCxnSpPr>
                  <p:nvPr/>
                </p:nvCxnSpPr>
                <p:spPr>
                  <a:xfrm flipV="1">
                    <a:off x="749432" y="4128312"/>
                    <a:ext cx="236247" cy="166081"/>
                  </a:xfrm>
                  <a:prstGeom prst="straightConnector1">
                    <a:avLst/>
                  </a:prstGeom>
                  <a:noFill/>
                  <a:ln w="12700" cap="flat" cmpd="sng" algn="ctr">
                    <a:solidFill>
                      <a:srgbClr val="FFFFFF"/>
                    </a:solidFill>
                    <a:prstDash val="solid"/>
                    <a:tailEnd type="triangle"/>
                  </a:ln>
                  <a:effectLst/>
                </p:spPr>
              </p:cxnSp>
            </p:grpSp>
            <p:grpSp>
              <p:nvGrpSpPr>
                <p:cNvPr id="101" name="Group 52">
                  <a:extLst>
                    <a:ext uri="{FF2B5EF4-FFF2-40B4-BE49-F238E27FC236}">
                      <a16:creationId xmlns:a16="http://schemas.microsoft.com/office/drawing/2014/main" id="{511A8982-55C0-464B-8514-99E790039BD2}"/>
                    </a:ext>
                  </a:extLst>
                </p:cNvPr>
                <p:cNvGrpSpPr/>
                <p:nvPr/>
              </p:nvGrpSpPr>
              <p:grpSpPr>
                <a:xfrm flipH="1">
                  <a:off x="1559888" y="3416380"/>
                  <a:ext cx="280298" cy="892453"/>
                  <a:chOff x="708118" y="3393270"/>
                  <a:chExt cx="280298" cy="892453"/>
                </a:xfrm>
              </p:grpSpPr>
              <p:cxnSp>
                <p:nvCxnSpPr>
                  <p:cNvPr id="102" name="Straight Arrow Connector 54">
                    <a:extLst>
                      <a:ext uri="{FF2B5EF4-FFF2-40B4-BE49-F238E27FC236}">
                        <a16:creationId xmlns:a16="http://schemas.microsoft.com/office/drawing/2014/main" id="{D6AC4115-27B1-48F6-9742-9AEBC972C58B}"/>
                      </a:ext>
                    </a:extLst>
                  </p:cNvPr>
                  <p:cNvCxnSpPr>
                    <a:cxnSpLocks/>
                  </p:cNvCxnSpPr>
                  <p:nvPr/>
                </p:nvCxnSpPr>
                <p:spPr>
                  <a:xfrm>
                    <a:off x="708118" y="3393270"/>
                    <a:ext cx="236247" cy="166081"/>
                  </a:xfrm>
                  <a:prstGeom prst="straightConnector1">
                    <a:avLst/>
                  </a:prstGeom>
                  <a:noFill/>
                  <a:ln w="12700" cap="flat" cmpd="sng" algn="ctr">
                    <a:solidFill>
                      <a:srgbClr val="FFFFFF"/>
                    </a:solidFill>
                    <a:prstDash val="solid"/>
                    <a:tailEnd type="triangle"/>
                  </a:ln>
                  <a:effectLst/>
                </p:spPr>
              </p:cxnSp>
              <p:cxnSp>
                <p:nvCxnSpPr>
                  <p:cNvPr id="103" name="Straight Arrow Connector 57">
                    <a:extLst>
                      <a:ext uri="{FF2B5EF4-FFF2-40B4-BE49-F238E27FC236}">
                        <a16:creationId xmlns:a16="http://schemas.microsoft.com/office/drawing/2014/main" id="{5DD21FF3-7847-48FD-A9C0-96F9A8E17A04}"/>
                      </a:ext>
                    </a:extLst>
                  </p:cNvPr>
                  <p:cNvCxnSpPr>
                    <a:cxnSpLocks/>
                  </p:cNvCxnSpPr>
                  <p:nvPr/>
                </p:nvCxnSpPr>
                <p:spPr>
                  <a:xfrm flipV="1">
                    <a:off x="752169" y="4119642"/>
                    <a:ext cx="236247" cy="166081"/>
                  </a:xfrm>
                  <a:prstGeom prst="straightConnector1">
                    <a:avLst/>
                  </a:prstGeom>
                  <a:noFill/>
                  <a:ln w="12700" cap="flat" cmpd="sng" algn="ctr">
                    <a:solidFill>
                      <a:srgbClr val="FFFFFF"/>
                    </a:solidFill>
                    <a:prstDash val="solid"/>
                    <a:tailEnd type="triangle"/>
                  </a:ln>
                  <a:effectLst/>
                </p:spPr>
              </p:cxnSp>
            </p:grpSp>
          </p:grpSp>
          <p:pic>
            <p:nvPicPr>
              <p:cNvPr id="92" name="Picture 128">
                <a:extLst>
                  <a:ext uri="{FF2B5EF4-FFF2-40B4-BE49-F238E27FC236}">
                    <a16:creationId xmlns:a16="http://schemas.microsoft.com/office/drawing/2014/main" id="{BF7ADB41-D248-411A-B918-50AE901A5D00}"/>
                  </a:ext>
                </a:extLst>
              </p:cNvPr>
              <p:cNvPicPr>
                <a:picLocks noChangeAspect="1"/>
              </p:cNvPicPr>
              <p:nvPr/>
            </p:nvPicPr>
            <p:blipFill>
              <a:blip r:embed="rId4"/>
              <a:stretch>
                <a:fillRect/>
              </a:stretch>
            </p:blipFill>
            <p:spPr>
              <a:xfrm>
                <a:off x="10176643" y="3062604"/>
                <a:ext cx="1486111" cy="1528421"/>
              </a:xfrm>
              <a:prstGeom prst="rect">
                <a:avLst/>
              </a:prstGeom>
            </p:spPr>
          </p:pic>
          <p:cxnSp>
            <p:nvCxnSpPr>
              <p:cNvPr id="93" name="Gerader Verbinder 92">
                <a:extLst>
                  <a:ext uri="{FF2B5EF4-FFF2-40B4-BE49-F238E27FC236}">
                    <a16:creationId xmlns:a16="http://schemas.microsoft.com/office/drawing/2014/main" id="{E0C0FDB5-9851-49DF-853A-D614FAC57665}"/>
                  </a:ext>
                </a:extLst>
              </p:cNvPr>
              <p:cNvCxnSpPr>
                <a:cxnSpLocks/>
              </p:cNvCxnSpPr>
              <p:nvPr/>
            </p:nvCxnSpPr>
            <p:spPr>
              <a:xfrm flipH="1">
                <a:off x="2108140" y="5340693"/>
                <a:ext cx="2412000" cy="0"/>
              </a:xfrm>
              <a:prstGeom prst="line">
                <a:avLst/>
              </a:prstGeom>
              <a:noFill/>
              <a:ln w="19050" cap="flat" cmpd="sng" algn="ctr">
                <a:solidFill>
                  <a:schemeClr val="accent1"/>
                </a:solidFill>
                <a:prstDash val="solid"/>
              </a:ln>
              <a:effectLst/>
            </p:spPr>
          </p:cxnSp>
          <p:sp>
            <p:nvSpPr>
              <p:cNvPr id="94" name="Rectangle: Rounded Corners 138">
                <a:extLst>
                  <a:ext uri="{FF2B5EF4-FFF2-40B4-BE49-F238E27FC236}">
                    <a16:creationId xmlns:a16="http://schemas.microsoft.com/office/drawing/2014/main" id="{C0150235-DEB7-4F92-870D-F4F4E1E44AD9}"/>
                  </a:ext>
                </a:extLst>
              </p:cNvPr>
              <p:cNvSpPr/>
              <p:nvPr/>
            </p:nvSpPr>
            <p:spPr>
              <a:xfrm>
                <a:off x="2721947" y="5025352"/>
                <a:ext cx="1546574" cy="659009"/>
              </a:xfrm>
              <a:prstGeom prst="roundRect">
                <a:avLst>
                  <a:gd name="adj" fmla="val 0"/>
                </a:avLst>
              </a:prstGeom>
              <a:solidFill>
                <a:schemeClr val="accent4"/>
              </a:solidFill>
              <a:ln w="12700" cap="flat" cmpd="sng" algn="ctr">
                <a:solidFill>
                  <a:schemeClr val="accent4"/>
                </a:solidFill>
                <a:prstDash val="solid"/>
              </a:ln>
              <a:effectLst/>
            </p:spPr>
            <p:txBody>
              <a:bodyPr rtlCol="0" anchor="ctr"/>
              <a:lstStyle/>
              <a:p>
                <a:pPr algn="ctr" defTabSz="685800" fontAlgn="auto">
                  <a:lnSpc>
                    <a:spcPct val="100000"/>
                  </a:lnSpc>
                  <a:spcBef>
                    <a:spcPts val="0"/>
                  </a:spcBef>
                  <a:spcAft>
                    <a:spcPts val="0"/>
                  </a:spcAft>
                  <a:defRPr/>
                </a:pPr>
                <a:r>
                  <a:rPr lang="de-DE" sz="900" b="1" kern="0">
                    <a:solidFill>
                      <a:srgbClr val="FFFFFF"/>
                    </a:solidFill>
                    <a:latin typeface="Arial"/>
                  </a:rPr>
                  <a:t>Glykosurie</a:t>
                </a:r>
                <a:r>
                  <a:rPr lang="de-DE" sz="900" b="1" kern="0" baseline="30000">
                    <a:solidFill>
                      <a:srgbClr val="FFFFFF"/>
                    </a:solidFill>
                    <a:latin typeface="Arial"/>
                  </a:rPr>
                  <a:t>2</a:t>
                </a:r>
                <a:br>
                  <a:rPr lang="de-DE" sz="900" b="1" kern="0">
                    <a:solidFill>
                      <a:srgbClr val="FFFFFF"/>
                    </a:solidFill>
                    <a:latin typeface="Arial"/>
                  </a:rPr>
                </a:br>
                <a:r>
                  <a:rPr lang="de-DE" sz="900" b="1" kern="0">
                    <a:solidFill>
                      <a:srgbClr val="FFFFFF"/>
                    </a:solidFill>
                    <a:latin typeface="Arial"/>
                  </a:rPr>
                  <a:t>Diurese</a:t>
                </a:r>
                <a:r>
                  <a:rPr lang="de-DE" sz="900" b="1" kern="0" baseline="30000">
                    <a:solidFill>
                      <a:srgbClr val="FFFFFF"/>
                    </a:solidFill>
                    <a:latin typeface="Arial"/>
                  </a:rPr>
                  <a:t>3</a:t>
                </a:r>
                <a:br>
                  <a:rPr lang="de-DE" sz="900" b="1" kern="0">
                    <a:solidFill>
                      <a:srgbClr val="FFFFFF"/>
                    </a:solidFill>
                    <a:latin typeface="Arial"/>
                  </a:rPr>
                </a:br>
                <a:r>
                  <a:rPr lang="de-DE" sz="900" b="1" kern="0">
                    <a:solidFill>
                      <a:srgbClr val="FFFFFF"/>
                    </a:solidFill>
                    <a:latin typeface="Arial"/>
                  </a:rPr>
                  <a:t>Natriurese</a:t>
                </a:r>
                <a:r>
                  <a:rPr lang="de-DE" sz="900" b="1" kern="0" baseline="30000">
                    <a:solidFill>
                      <a:srgbClr val="FFFFFF"/>
                    </a:solidFill>
                    <a:latin typeface="Arial"/>
                  </a:rPr>
                  <a:t>2,3</a:t>
                </a:r>
              </a:p>
            </p:txBody>
          </p:sp>
          <p:cxnSp>
            <p:nvCxnSpPr>
              <p:cNvPr id="95" name="Gerade Verbindung mit Pfeil 94">
                <a:extLst>
                  <a:ext uri="{FF2B5EF4-FFF2-40B4-BE49-F238E27FC236}">
                    <a16:creationId xmlns:a16="http://schemas.microsoft.com/office/drawing/2014/main" id="{98EDBC61-C76C-443C-AF83-0FE353BA76FB}"/>
                  </a:ext>
                </a:extLst>
              </p:cNvPr>
              <p:cNvCxnSpPr/>
              <p:nvPr/>
            </p:nvCxnSpPr>
            <p:spPr>
              <a:xfrm flipV="1">
                <a:off x="2125133" y="4646690"/>
                <a:ext cx="0" cy="681304"/>
              </a:xfrm>
              <a:prstGeom prst="straightConnector1">
                <a:avLst/>
              </a:prstGeom>
              <a:noFill/>
              <a:ln w="19050" cap="flat" cmpd="sng" algn="ctr">
                <a:solidFill>
                  <a:schemeClr val="accent1"/>
                </a:solidFill>
                <a:prstDash val="solid"/>
                <a:tailEnd type="triangle"/>
              </a:ln>
              <a:effectLst/>
            </p:spPr>
          </p:cxnSp>
          <p:grpSp>
            <p:nvGrpSpPr>
              <p:cNvPr id="96" name="Group 85">
                <a:extLst>
                  <a:ext uri="{FF2B5EF4-FFF2-40B4-BE49-F238E27FC236}">
                    <a16:creationId xmlns:a16="http://schemas.microsoft.com/office/drawing/2014/main" id="{213A2332-41E9-4A4E-86CB-DBA0D060E80B}"/>
                  </a:ext>
                </a:extLst>
              </p:cNvPr>
              <p:cNvGrpSpPr/>
              <p:nvPr/>
            </p:nvGrpSpPr>
            <p:grpSpPr>
              <a:xfrm flipV="1">
                <a:off x="7687535" y="4419082"/>
                <a:ext cx="1632252" cy="908912"/>
                <a:chOff x="8371806" y="2261163"/>
                <a:chExt cx="1135851" cy="908912"/>
              </a:xfrm>
            </p:grpSpPr>
            <p:cxnSp>
              <p:nvCxnSpPr>
                <p:cNvPr id="97" name="Straight Arrow Connector 90">
                  <a:extLst>
                    <a:ext uri="{FF2B5EF4-FFF2-40B4-BE49-F238E27FC236}">
                      <a16:creationId xmlns:a16="http://schemas.microsoft.com/office/drawing/2014/main" id="{DDB1F1EC-05DE-44D5-A51B-251FA7EEAD1F}"/>
                    </a:ext>
                  </a:extLst>
                </p:cNvPr>
                <p:cNvCxnSpPr>
                  <a:cxnSpLocks/>
                </p:cNvCxnSpPr>
                <p:nvPr/>
              </p:nvCxnSpPr>
              <p:spPr>
                <a:xfrm flipH="1" flipV="1">
                  <a:off x="8371806" y="2269630"/>
                  <a:ext cx="1135851" cy="0"/>
                </a:xfrm>
                <a:prstGeom prst="straightConnector1">
                  <a:avLst/>
                </a:prstGeom>
                <a:noFill/>
                <a:ln w="19050" cap="flat" cmpd="sng" algn="ctr">
                  <a:solidFill>
                    <a:schemeClr val="accent1"/>
                  </a:solidFill>
                  <a:prstDash val="solid"/>
                  <a:tailEnd type="triangle"/>
                </a:ln>
                <a:effectLst/>
              </p:spPr>
            </p:cxnSp>
            <p:cxnSp>
              <p:nvCxnSpPr>
                <p:cNvPr id="98" name="Straight Arrow Connector 91">
                  <a:extLst>
                    <a:ext uri="{FF2B5EF4-FFF2-40B4-BE49-F238E27FC236}">
                      <a16:creationId xmlns:a16="http://schemas.microsoft.com/office/drawing/2014/main" id="{8FF1801B-B14C-4202-8BD7-CE23F76648EB}"/>
                    </a:ext>
                  </a:extLst>
                </p:cNvPr>
                <p:cNvCxnSpPr>
                  <a:cxnSpLocks/>
                </p:cNvCxnSpPr>
                <p:nvPr/>
              </p:nvCxnSpPr>
              <p:spPr>
                <a:xfrm>
                  <a:off x="9507656" y="2261163"/>
                  <a:ext cx="0" cy="908912"/>
                </a:xfrm>
                <a:prstGeom prst="straightConnector1">
                  <a:avLst/>
                </a:prstGeom>
                <a:noFill/>
                <a:ln w="19050" cap="flat" cmpd="sng" algn="ctr">
                  <a:solidFill>
                    <a:schemeClr val="accent1"/>
                  </a:solidFill>
                  <a:prstDash val="solid"/>
                  <a:tailEnd type="none"/>
                </a:ln>
                <a:effectLst/>
              </p:spPr>
            </p:cxnSp>
          </p:grpSp>
        </p:grpSp>
      </p:grpSp>
      <p:pic>
        <p:nvPicPr>
          <p:cNvPr id="112" name="Picture 5">
            <a:extLst>
              <a:ext uri="{FF2B5EF4-FFF2-40B4-BE49-F238E27FC236}">
                <a16:creationId xmlns:a16="http://schemas.microsoft.com/office/drawing/2014/main" id="{D60569F8-50E4-42D3-95D0-6CB651A35F99}"/>
              </a:ext>
            </a:extLst>
          </p:cNvPr>
          <p:cNvPicPr>
            <a:picLocks noChangeAspect="1"/>
          </p:cNvPicPr>
          <p:nvPr/>
        </p:nvPicPr>
        <p:blipFill>
          <a:blip r:embed="rId5"/>
          <a:stretch>
            <a:fillRect/>
          </a:stretch>
        </p:blipFill>
        <p:spPr>
          <a:xfrm>
            <a:off x="2873338" y="1516243"/>
            <a:ext cx="1238651" cy="1713989"/>
          </a:xfrm>
          <a:prstGeom prst="rect">
            <a:avLst/>
          </a:prstGeom>
        </p:spPr>
      </p:pic>
      <p:sp>
        <p:nvSpPr>
          <p:cNvPr id="6" name="Ellipse 5">
            <a:extLst>
              <a:ext uri="{FF2B5EF4-FFF2-40B4-BE49-F238E27FC236}">
                <a16:creationId xmlns:a16="http://schemas.microsoft.com/office/drawing/2014/main" id="{24C1BC98-FE70-6A0F-3871-F9B25B84545C}"/>
              </a:ext>
            </a:extLst>
          </p:cNvPr>
          <p:cNvSpPr/>
          <p:nvPr/>
        </p:nvSpPr>
        <p:spPr>
          <a:xfrm>
            <a:off x="8869339" y="934019"/>
            <a:ext cx="194481" cy="19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53858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8588667D-0D27-7F42-8D88-8183FEC1FE78}"/>
              </a:ext>
            </a:extLst>
          </p:cNvPr>
          <p:cNvSpPr>
            <a:spLocks noGrp="1"/>
          </p:cNvSpPr>
          <p:nvPr>
            <p:ph type="body" sz="quarter" idx="4294967295"/>
          </p:nvPr>
        </p:nvSpPr>
        <p:spPr>
          <a:xfrm>
            <a:off x="341720" y="379413"/>
            <a:ext cx="7912893" cy="962386"/>
          </a:xfrm>
        </p:spPr>
        <p:txBody>
          <a:bodyPr/>
          <a:lstStyle/>
          <a:p>
            <a:r>
              <a:rPr lang="de-DE" dirty="0" err="1"/>
              <a:t>eGFR</a:t>
            </a:r>
            <a:r>
              <a:rPr lang="de-DE" dirty="0"/>
              <a:t> und Albuminurie sind unabhängige Prädiktoren der Gesamtmortalität</a:t>
            </a:r>
          </a:p>
        </p:txBody>
      </p:sp>
      <p:sp>
        <p:nvSpPr>
          <p:cNvPr id="6" name="Datumsplatzhalter 5">
            <a:extLst>
              <a:ext uri="{FF2B5EF4-FFF2-40B4-BE49-F238E27FC236}">
                <a16:creationId xmlns:a16="http://schemas.microsoft.com/office/drawing/2014/main" id="{954A9151-C0D6-7743-8A5D-1FC3F2445071}"/>
              </a:ext>
            </a:extLst>
          </p:cNvPr>
          <p:cNvSpPr>
            <a:spLocks noGrp="1"/>
          </p:cNvSpPr>
          <p:nvPr>
            <p:ph type="dt" sz="half" idx="4294967295"/>
          </p:nvPr>
        </p:nvSpPr>
        <p:spPr>
          <a:xfrm>
            <a:off x="8046000" y="6480001"/>
            <a:ext cx="839712" cy="365125"/>
          </a:xfrm>
          <a:prstGeom prst="rect">
            <a:avLst/>
          </a:prstGeom>
        </p:spPr>
        <p:txBody>
          <a:bodyPr/>
          <a:lstStyle/>
          <a:p>
            <a:fld id="{3C8D7658-18C6-394B-9971-260EFB807CF2}" type="datetime1">
              <a:rPr lang="de-DE" smtClean="0"/>
              <a:pPr/>
              <a:t>16.09.2024</a:t>
            </a:fld>
            <a:endParaRPr lang="de-DE" dirty="0"/>
          </a:p>
        </p:txBody>
      </p:sp>
      <p:sp>
        <p:nvSpPr>
          <p:cNvPr id="5" name="Foliennummernplatzhalter 4">
            <a:extLst>
              <a:ext uri="{FF2B5EF4-FFF2-40B4-BE49-F238E27FC236}">
                <a16:creationId xmlns:a16="http://schemas.microsoft.com/office/drawing/2014/main" id="{ACD0C98B-DD59-AA41-ACF6-F3EE5C4DDBE3}"/>
              </a:ext>
            </a:extLst>
          </p:cNvPr>
          <p:cNvSpPr>
            <a:spLocks noGrp="1"/>
          </p:cNvSpPr>
          <p:nvPr>
            <p:ph type="sldNum" sz="quarter" idx="4294967295"/>
          </p:nvPr>
        </p:nvSpPr>
        <p:spPr>
          <a:xfrm>
            <a:off x="8688217" y="6480001"/>
            <a:ext cx="413967" cy="365125"/>
          </a:xfrm>
          <a:prstGeom prst="rect">
            <a:avLst/>
          </a:prstGeom>
        </p:spPr>
        <p:txBody>
          <a:bodyPr/>
          <a:lstStyle/>
          <a:p>
            <a:fld id="{C3831029-DBAE-41BF-BAA3-1BCD65F362BF}" type="slidenum">
              <a:rPr lang="de-DE" smtClean="0"/>
              <a:pPr/>
              <a:t>73</a:t>
            </a:fld>
            <a:endParaRPr lang="de-DE" dirty="0"/>
          </a:p>
        </p:txBody>
      </p:sp>
      <p:sp>
        <p:nvSpPr>
          <p:cNvPr id="3" name="Inhaltsplatzhalter 2"/>
          <p:cNvSpPr>
            <a:spLocks noGrp="1"/>
          </p:cNvSpPr>
          <p:nvPr>
            <p:ph sz="quarter" idx="4294967295"/>
          </p:nvPr>
        </p:nvSpPr>
        <p:spPr>
          <a:xfrm>
            <a:off x="341710" y="5668566"/>
            <a:ext cx="7339013" cy="323850"/>
          </a:xfrm>
        </p:spPr>
        <p:txBody>
          <a:bodyPr/>
          <a:lstStyle/>
          <a:p>
            <a:r>
              <a:rPr lang="de-DE" dirty="0"/>
              <a:t>Modifiziert nach: Fox C, et al. Lancet 2012;380:1662–1674.</a:t>
            </a:r>
          </a:p>
        </p:txBody>
      </p:sp>
      <p:sp>
        <p:nvSpPr>
          <p:cNvPr id="4" name="Inhaltsplatzhalter 3"/>
          <p:cNvSpPr>
            <a:spLocks noGrp="1"/>
          </p:cNvSpPr>
          <p:nvPr>
            <p:ph sz="quarter" idx="4294967295"/>
          </p:nvPr>
        </p:nvSpPr>
        <p:spPr>
          <a:xfrm>
            <a:off x="341710" y="5432822"/>
            <a:ext cx="7339013" cy="323850"/>
          </a:xfrm>
        </p:spPr>
        <p:txBody>
          <a:bodyPr/>
          <a:lstStyle/>
          <a:p>
            <a:r>
              <a:rPr lang="de-DE" dirty="0"/>
              <a:t>ACR, Albumin-Kreatinin-Verhältnis; </a:t>
            </a:r>
            <a:r>
              <a:rPr lang="de-DE" dirty="0" err="1"/>
              <a:t>eGFR</a:t>
            </a:r>
            <a:r>
              <a:rPr lang="de-DE" dirty="0"/>
              <a:t>, geschätzte glomeruläre Filtrationsrate; KI, Konfidenzintervall; UACR, Albumin-Kreatinin-Verhältnis im Urin.</a:t>
            </a:r>
          </a:p>
        </p:txBody>
      </p:sp>
      <p:sp>
        <p:nvSpPr>
          <p:cNvPr id="13" name="Rectangle 274">
            <a:extLst>
              <a:ext uri="{FF2B5EF4-FFF2-40B4-BE49-F238E27FC236}">
                <a16:creationId xmlns:a16="http://schemas.microsoft.com/office/drawing/2014/main" id="{9B283C3A-58C4-4F42-9C63-C4D55C7D7C61}"/>
              </a:ext>
            </a:extLst>
          </p:cNvPr>
          <p:cNvSpPr/>
          <p:nvPr/>
        </p:nvSpPr>
        <p:spPr>
          <a:xfrm>
            <a:off x="4889864" y="2174609"/>
            <a:ext cx="2794505" cy="253916"/>
          </a:xfrm>
          <a:prstGeom prst="rect">
            <a:avLst/>
          </a:prstGeom>
        </p:spPr>
        <p:txBody>
          <a:bodyPr wrap="square">
            <a:spAutoFit/>
          </a:bodyPr>
          <a:lstStyle/>
          <a:p>
            <a:pPr algn="ctr" defTabSz="514350" fontAlgn="auto">
              <a:lnSpc>
                <a:spcPct val="100000"/>
              </a:lnSpc>
              <a:spcBef>
                <a:spcPts val="0"/>
              </a:spcBef>
              <a:spcAft>
                <a:spcPts val="0"/>
              </a:spcAft>
              <a:defRPr/>
            </a:pPr>
            <a:r>
              <a:rPr lang="de-DE" sz="1050" b="1" dirty="0">
                <a:cs typeface="Arial" panose="020B0604020202020204" pitchFamily="34" charset="0"/>
              </a:rPr>
              <a:t>Gesamtmortalität nach UACR</a:t>
            </a:r>
            <a:endParaRPr lang="de-DE" sz="1050" dirty="0">
              <a:cs typeface="Arial" panose="020B0604020202020204" pitchFamily="34" charset="0"/>
            </a:endParaRPr>
          </a:p>
        </p:txBody>
      </p:sp>
      <p:sp>
        <p:nvSpPr>
          <p:cNvPr id="14" name="Rectangle 275">
            <a:extLst>
              <a:ext uri="{FF2B5EF4-FFF2-40B4-BE49-F238E27FC236}">
                <a16:creationId xmlns:a16="http://schemas.microsoft.com/office/drawing/2014/main" id="{27701BBE-383F-4CF4-97AB-24474A53A8F5}"/>
              </a:ext>
            </a:extLst>
          </p:cNvPr>
          <p:cNvSpPr/>
          <p:nvPr/>
        </p:nvSpPr>
        <p:spPr>
          <a:xfrm>
            <a:off x="1451993" y="2182853"/>
            <a:ext cx="2840325" cy="253916"/>
          </a:xfrm>
          <a:prstGeom prst="rect">
            <a:avLst/>
          </a:prstGeom>
        </p:spPr>
        <p:txBody>
          <a:bodyPr wrap="square">
            <a:spAutoFit/>
          </a:bodyPr>
          <a:lstStyle/>
          <a:p>
            <a:pPr algn="ctr" defTabSz="514350" fontAlgn="auto">
              <a:lnSpc>
                <a:spcPct val="100000"/>
              </a:lnSpc>
              <a:spcBef>
                <a:spcPts val="0"/>
              </a:spcBef>
              <a:spcAft>
                <a:spcPts val="0"/>
              </a:spcAft>
              <a:defRPr/>
            </a:pPr>
            <a:r>
              <a:rPr lang="de-DE" sz="1050" b="1" dirty="0">
                <a:cs typeface="Arial" panose="020B0604020202020204" pitchFamily="34" charset="0"/>
              </a:rPr>
              <a:t>Gesamtmortalität nach </a:t>
            </a:r>
            <a:r>
              <a:rPr lang="de-DE" sz="1050" b="1" dirty="0" err="1">
                <a:cs typeface="Arial" panose="020B0604020202020204" pitchFamily="34" charset="0"/>
              </a:rPr>
              <a:t>eGFR</a:t>
            </a:r>
            <a:endParaRPr lang="de-DE" sz="1050" dirty="0">
              <a:cs typeface="Arial" panose="020B0604020202020204" pitchFamily="34" charset="0"/>
            </a:endParaRPr>
          </a:p>
        </p:txBody>
      </p:sp>
      <p:grpSp>
        <p:nvGrpSpPr>
          <p:cNvPr id="2" name="Gruppieren 1">
            <a:extLst>
              <a:ext uri="{FF2B5EF4-FFF2-40B4-BE49-F238E27FC236}">
                <a16:creationId xmlns:a16="http://schemas.microsoft.com/office/drawing/2014/main" id="{74542213-0FF5-114D-911A-9F987EF9E471}"/>
              </a:ext>
            </a:extLst>
          </p:cNvPr>
          <p:cNvGrpSpPr/>
          <p:nvPr/>
        </p:nvGrpSpPr>
        <p:grpSpPr>
          <a:xfrm>
            <a:off x="1004048" y="2413984"/>
            <a:ext cx="6737464" cy="2674884"/>
            <a:chOff x="436675" y="1794292"/>
            <a:chExt cx="8983285" cy="3566512"/>
          </a:xfrm>
        </p:grpSpPr>
        <p:sp>
          <p:nvSpPr>
            <p:cNvPr id="120" name="Arrow: Left 86">
              <a:extLst>
                <a:ext uri="{FF2B5EF4-FFF2-40B4-BE49-F238E27FC236}">
                  <a16:creationId xmlns:a16="http://schemas.microsoft.com/office/drawing/2014/main" id="{4199AE88-CEB7-4C50-9FDE-4618B32913D5}"/>
                </a:ext>
              </a:extLst>
            </p:cNvPr>
            <p:cNvSpPr/>
            <p:nvPr/>
          </p:nvSpPr>
          <p:spPr>
            <a:xfrm flipH="1">
              <a:off x="5718806" y="4156057"/>
              <a:ext cx="3678773" cy="372000"/>
            </a:xfrm>
            <a:prstGeom prst="leftArrow">
              <a:avLst/>
            </a:prstGeom>
            <a:gradFill flip="none" rotWithShape="0">
              <a:gsLst>
                <a:gs pos="0">
                  <a:schemeClr val="bg1">
                    <a:lumMod val="95000"/>
                  </a:schemeClr>
                </a:gs>
                <a:gs pos="35000">
                  <a:schemeClr val="bg1">
                    <a:lumMod val="85000"/>
                  </a:schemeClr>
                </a:gs>
                <a:gs pos="77000">
                  <a:schemeClr val="accent5"/>
                </a:gs>
              </a:gsLst>
              <a:lin ang="0" scaled="1"/>
              <a:tileRec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514350" fontAlgn="auto">
                <a:lnSpc>
                  <a:spcPct val="100000"/>
                </a:lnSpc>
                <a:spcBef>
                  <a:spcPts val="0"/>
                </a:spcBef>
                <a:spcAft>
                  <a:spcPts val="0"/>
                </a:spcAft>
                <a:defRPr/>
              </a:pPr>
              <a:endParaRPr lang="de-DE" sz="1050" dirty="0">
                <a:solidFill>
                  <a:schemeClr val="tx1"/>
                </a:solidFill>
                <a:latin typeface="Arial" panose="020B0604020202020204" pitchFamily="34" charset="0"/>
                <a:cs typeface="Arial" panose="020B0604020202020204" pitchFamily="34" charset="0"/>
              </a:endParaRPr>
            </a:p>
          </p:txBody>
        </p:sp>
        <p:sp>
          <p:nvSpPr>
            <p:cNvPr id="115" name="Arrow: Left 86">
              <a:extLst>
                <a:ext uri="{FF2B5EF4-FFF2-40B4-BE49-F238E27FC236}">
                  <a16:creationId xmlns:a16="http://schemas.microsoft.com/office/drawing/2014/main" id="{A875F6CF-86FD-4FAF-95A5-0A0CD52049D4}"/>
                </a:ext>
              </a:extLst>
            </p:cNvPr>
            <p:cNvSpPr/>
            <p:nvPr/>
          </p:nvSpPr>
          <p:spPr>
            <a:xfrm>
              <a:off x="1173082" y="4156057"/>
              <a:ext cx="3637951" cy="372000"/>
            </a:xfrm>
            <a:prstGeom prst="leftArrow">
              <a:avLst/>
            </a:prstGeom>
            <a:gradFill flip="none" rotWithShape="1">
              <a:gsLst>
                <a:gs pos="0">
                  <a:schemeClr val="bg1">
                    <a:lumMod val="95000"/>
                  </a:schemeClr>
                </a:gs>
                <a:gs pos="35000">
                  <a:schemeClr val="bg1">
                    <a:lumMod val="85000"/>
                  </a:schemeClr>
                </a:gs>
                <a:gs pos="77000">
                  <a:schemeClr val="accent5"/>
                </a:gs>
              </a:gsLst>
              <a:lin ang="0" scaled="1"/>
              <a:tileRec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514350" fontAlgn="auto">
                <a:lnSpc>
                  <a:spcPct val="100000"/>
                </a:lnSpc>
                <a:spcBef>
                  <a:spcPts val="0"/>
                </a:spcBef>
                <a:spcAft>
                  <a:spcPts val="0"/>
                </a:spcAft>
                <a:defRPr/>
              </a:pPr>
              <a:endParaRPr lang="de-DE" sz="1050" dirty="0">
                <a:solidFill>
                  <a:schemeClr val="tx1"/>
                </a:solidFill>
                <a:latin typeface="Arial" panose="020B0604020202020204" pitchFamily="34" charset="0"/>
                <a:cs typeface="Arial" panose="020B0604020202020204" pitchFamily="34" charset="0"/>
              </a:endParaRPr>
            </a:p>
          </p:txBody>
        </p:sp>
        <p:grpSp>
          <p:nvGrpSpPr>
            <p:cNvPr id="15" name="Gruppieren 14"/>
            <p:cNvGrpSpPr/>
            <p:nvPr/>
          </p:nvGrpSpPr>
          <p:grpSpPr>
            <a:xfrm>
              <a:off x="436675" y="1794292"/>
              <a:ext cx="8960905" cy="3566512"/>
              <a:chOff x="369071" y="2259434"/>
              <a:chExt cx="10546596" cy="4197633"/>
            </a:xfrm>
          </p:grpSpPr>
          <p:sp>
            <p:nvSpPr>
              <p:cNvPr id="16" name="Freeform 5">
                <a:extLst>
                  <a:ext uri="{FF2B5EF4-FFF2-40B4-BE49-F238E27FC236}">
                    <a16:creationId xmlns:a16="http://schemas.microsoft.com/office/drawing/2014/main" id="{CCAA700D-3723-4866-BA30-B411FF2882AF}"/>
                  </a:ext>
                </a:extLst>
              </p:cNvPr>
              <p:cNvSpPr>
                <a:spLocks/>
              </p:cNvSpPr>
              <p:nvPr/>
            </p:nvSpPr>
            <p:spPr bwMode="auto">
              <a:xfrm>
                <a:off x="6592898" y="3155959"/>
                <a:ext cx="4048130" cy="1801817"/>
              </a:xfrm>
              <a:custGeom>
                <a:avLst/>
                <a:gdLst>
                  <a:gd name="T0" fmla="*/ 410 w 5327"/>
                  <a:gd name="T1" fmla="*/ 1812 h 2370"/>
                  <a:gd name="T2" fmla="*/ 581 w 5327"/>
                  <a:gd name="T3" fmla="*/ 1791 h 2370"/>
                  <a:gd name="T4" fmla="*/ 868 w 5327"/>
                  <a:gd name="T5" fmla="*/ 1727 h 2370"/>
                  <a:gd name="T6" fmla="*/ 1034 w 5327"/>
                  <a:gd name="T7" fmla="*/ 1682 h 2370"/>
                  <a:gd name="T8" fmla="*/ 1173 w 5327"/>
                  <a:gd name="T9" fmla="*/ 1624 h 2370"/>
                  <a:gd name="T10" fmla="*/ 1298 w 5327"/>
                  <a:gd name="T11" fmla="*/ 1569 h 2370"/>
                  <a:gd name="T12" fmla="*/ 1618 w 5327"/>
                  <a:gd name="T13" fmla="*/ 1445 h 2370"/>
                  <a:gd name="T14" fmla="*/ 1754 w 5327"/>
                  <a:gd name="T15" fmla="*/ 1385 h 2370"/>
                  <a:gd name="T16" fmla="*/ 2030 w 5327"/>
                  <a:gd name="T17" fmla="*/ 1253 h 2370"/>
                  <a:gd name="T18" fmla="*/ 2160 w 5327"/>
                  <a:gd name="T19" fmla="*/ 1181 h 2370"/>
                  <a:gd name="T20" fmla="*/ 2283 w 5327"/>
                  <a:gd name="T21" fmla="*/ 1119 h 2370"/>
                  <a:gd name="T22" fmla="*/ 2564 w 5327"/>
                  <a:gd name="T23" fmla="*/ 1068 h 2370"/>
                  <a:gd name="T24" fmla="*/ 2702 w 5327"/>
                  <a:gd name="T25" fmla="*/ 1020 h 2370"/>
                  <a:gd name="T26" fmla="*/ 2996 w 5327"/>
                  <a:gd name="T27" fmla="*/ 942 h 2370"/>
                  <a:gd name="T28" fmla="*/ 3396 w 5327"/>
                  <a:gd name="T29" fmla="*/ 825 h 2370"/>
                  <a:gd name="T30" fmla="*/ 3693 w 5327"/>
                  <a:gd name="T31" fmla="*/ 730 h 2370"/>
                  <a:gd name="T32" fmla="*/ 4002 w 5327"/>
                  <a:gd name="T33" fmla="*/ 627 h 2370"/>
                  <a:gd name="T34" fmla="*/ 4255 w 5327"/>
                  <a:gd name="T35" fmla="*/ 547 h 2370"/>
                  <a:gd name="T36" fmla="*/ 4449 w 5327"/>
                  <a:gd name="T37" fmla="*/ 491 h 2370"/>
                  <a:gd name="T38" fmla="*/ 4597 w 5327"/>
                  <a:gd name="T39" fmla="*/ 423 h 2370"/>
                  <a:gd name="T40" fmla="*/ 4748 w 5327"/>
                  <a:gd name="T41" fmla="*/ 369 h 2370"/>
                  <a:gd name="T42" fmla="*/ 4950 w 5327"/>
                  <a:gd name="T43" fmla="*/ 231 h 2370"/>
                  <a:gd name="T44" fmla="*/ 5146 w 5327"/>
                  <a:gd name="T45" fmla="*/ 114 h 2370"/>
                  <a:gd name="T46" fmla="*/ 5327 w 5327"/>
                  <a:gd name="T47" fmla="*/ 565 h 2370"/>
                  <a:gd name="T48" fmla="*/ 4966 w 5327"/>
                  <a:gd name="T49" fmla="*/ 656 h 2370"/>
                  <a:gd name="T50" fmla="*/ 4795 w 5327"/>
                  <a:gd name="T51" fmla="*/ 705 h 2370"/>
                  <a:gd name="T52" fmla="*/ 4663 w 5327"/>
                  <a:gd name="T53" fmla="*/ 753 h 2370"/>
                  <a:gd name="T54" fmla="*/ 4459 w 5327"/>
                  <a:gd name="T55" fmla="*/ 783 h 2370"/>
                  <a:gd name="T56" fmla="*/ 4253 w 5327"/>
                  <a:gd name="T57" fmla="*/ 862 h 2370"/>
                  <a:gd name="T58" fmla="*/ 3961 w 5327"/>
                  <a:gd name="T59" fmla="*/ 932 h 2370"/>
                  <a:gd name="T60" fmla="*/ 3507 w 5327"/>
                  <a:gd name="T61" fmla="*/ 1037 h 2370"/>
                  <a:gd name="T62" fmla="*/ 3378 w 5327"/>
                  <a:gd name="T63" fmla="*/ 1076 h 2370"/>
                  <a:gd name="T64" fmla="*/ 3237 w 5327"/>
                  <a:gd name="T65" fmla="*/ 1101 h 2370"/>
                  <a:gd name="T66" fmla="*/ 2910 w 5327"/>
                  <a:gd name="T67" fmla="*/ 1192 h 2370"/>
                  <a:gd name="T68" fmla="*/ 2489 w 5327"/>
                  <a:gd name="T69" fmla="*/ 1309 h 2370"/>
                  <a:gd name="T70" fmla="*/ 2085 w 5327"/>
                  <a:gd name="T71" fmla="*/ 1451 h 2370"/>
                  <a:gd name="T72" fmla="*/ 1945 w 5327"/>
                  <a:gd name="T73" fmla="*/ 1511 h 2370"/>
                  <a:gd name="T74" fmla="*/ 1558 w 5327"/>
                  <a:gd name="T75" fmla="*/ 1692 h 2370"/>
                  <a:gd name="T76" fmla="*/ 1418 w 5327"/>
                  <a:gd name="T77" fmla="*/ 1758 h 2370"/>
                  <a:gd name="T78" fmla="*/ 1290 w 5327"/>
                  <a:gd name="T79" fmla="*/ 1830 h 2370"/>
                  <a:gd name="T80" fmla="*/ 1092 w 5327"/>
                  <a:gd name="T81" fmla="*/ 1896 h 2370"/>
                  <a:gd name="T82" fmla="*/ 818 w 5327"/>
                  <a:gd name="T83" fmla="*/ 1948 h 2370"/>
                  <a:gd name="T84" fmla="*/ 608 w 5327"/>
                  <a:gd name="T85" fmla="*/ 2034 h 2370"/>
                  <a:gd name="T86" fmla="*/ 270 w 5327"/>
                  <a:gd name="T87" fmla="*/ 2224 h 2370"/>
                  <a:gd name="T88" fmla="*/ 2 w 5327"/>
                  <a:gd name="T89" fmla="*/ 237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27" h="2370">
                    <a:moveTo>
                      <a:pt x="0" y="1880"/>
                    </a:moveTo>
                    <a:lnTo>
                      <a:pt x="410" y="1812"/>
                    </a:lnTo>
                    <a:lnTo>
                      <a:pt x="470" y="1799"/>
                    </a:lnTo>
                    <a:lnTo>
                      <a:pt x="581" y="1791"/>
                    </a:lnTo>
                    <a:lnTo>
                      <a:pt x="709" y="1769"/>
                    </a:lnTo>
                    <a:lnTo>
                      <a:pt x="868" y="1727"/>
                    </a:lnTo>
                    <a:lnTo>
                      <a:pt x="954" y="1707"/>
                    </a:lnTo>
                    <a:lnTo>
                      <a:pt x="1034" y="1682"/>
                    </a:lnTo>
                    <a:lnTo>
                      <a:pt x="1096" y="1649"/>
                    </a:lnTo>
                    <a:lnTo>
                      <a:pt x="1173" y="1624"/>
                    </a:lnTo>
                    <a:lnTo>
                      <a:pt x="1238" y="1593"/>
                    </a:lnTo>
                    <a:lnTo>
                      <a:pt x="1298" y="1569"/>
                    </a:lnTo>
                    <a:lnTo>
                      <a:pt x="1496" y="1490"/>
                    </a:lnTo>
                    <a:lnTo>
                      <a:pt x="1618" y="1445"/>
                    </a:lnTo>
                    <a:lnTo>
                      <a:pt x="1694" y="1418"/>
                    </a:lnTo>
                    <a:lnTo>
                      <a:pt x="1754" y="1385"/>
                    </a:lnTo>
                    <a:lnTo>
                      <a:pt x="1951" y="1280"/>
                    </a:lnTo>
                    <a:lnTo>
                      <a:pt x="2030" y="1253"/>
                    </a:lnTo>
                    <a:lnTo>
                      <a:pt x="2090" y="1214"/>
                    </a:lnTo>
                    <a:lnTo>
                      <a:pt x="2160" y="1181"/>
                    </a:lnTo>
                    <a:lnTo>
                      <a:pt x="2228" y="1136"/>
                    </a:lnTo>
                    <a:lnTo>
                      <a:pt x="2283" y="1119"/>
                    </a:lnTo>
                    <a:lnTo>
                      <a:pt x="2444" y="1091"/>
                    </a:lnTo>
                    <a:lnTo>
                      <a:pt x="2564" y="1068"/>
                    </a:lnTo>
                    <a:lnTo>
                      <a:pt x="2638" y="1039"/>
                    </a:lnTo>
                    <a:lnTo>
                      <a:pt x="2702" y="1020"/>
                    </a:lnTo>
                    <a:lnTo>
                      <a:pt x="2842" y="981"/>
                    </a:lnTo>
                    <a:lnTo>
                      <a:pt x="2996" y="942"/>
                    </a:lnTo>
                    <a:lnTo>
                      <a:pt x="3157" y="901"/>
                    </a:lnTo>
                    <a:lnTo>
                      <a:pt x="3396" y="825"/>
                    </a:lnTo>
                    <a:lnTo>
                      <a:pt x="3544" y="773"/>
                    </a:lnTo>
                    <a:lnTo>
                      <a:pt x="3693" y="730"/>
                    </a:lnTo>
                    <a:lnTo>
                      <a:pt x="3829" y="685"/>
                    </a:lnTo>
                    <a:lnTo>
                      <a:pt x="4002" y="627"/>
                    </a:lnTo>
                    <a:lnTo>
                      <a:pt x="4113" y="584"/>
                    </a:lnTo>
                    <a:lnTo>
                      <a:pt x="4255" y="547"/>
                    </a:lnTo>
                    <a:lnTo>
                      <a:pt x="4332" y="516"/>
                    </a:lnTo>
                    <a:lnTo>
                      <a:pt x="4449" y="491"/>
                    </a:lnTo>
                    <a:lnTo>
                      <a:pt x="4540" y="456"/>
                    </a:lnTo>
                    <a:lnTo>
                      <a:pt x="4597" y="423"/>
                    </a:lnTo>
                    <a:lnTo>
                      <a:pt x="4670" y="408"/>
                    </a:lnTo>
                    <a:lnTo>
                      <a:pt x="4748" y="369"/>
                    </a:lnTo>
                    <a:lnTo>
                      <a:pt x="4801" y="330"/>
                    </a:lnTo>
                    <a:lnTo>
                      <a:pt x="4950" y="231"/>
                    </a:lnTo>
                    <a:lnTo>
                      <a:pt x="5086" y="165"/>
                    </a:lnTo>
                    <a:lnTo>
                      <a:pt x="5146" y="114"/>
                    </a:lnTo>
                    <a:lnTo>
                      <a:pt x="5327" y="0"/>
                    </a:lnTo>
                    <a:lnTo>
                      <a:pt x="5327" y="565"/>
                    </a:lnTo>
                    <a:lnTo>
                      <a:pt x="5133" y="608"/>
                    </a:lnTo>
                    <a:lnTo>
                      <a:pt x="4966" y="656"/>
                    </a:lnTo>
                    <a:lnTo>
                      <a:pt x="4876" y="687"/>
                    </a:lnTo>
                    <a:lnTo>
                      <a:pt x="4795" y="705"/>
                    </a:lnTo>
                    <a:lnTo>
                      <a:pt x="4738" y="728"/>
                    </a:lnTo>
                    <a:lnTo>
                      <a:pt x="4663" y="753"/>
                    </a:lnTo>
                    <a:lnTo>
                      <a:pt x="4529" y="771"/>
                    </a:lnTo>
                    <a:lnTo>
                      <a:pt x="4459" y="783"/>
                    </a:lnTo>
                    <a:lnTo>
                      <a:pt x="4398" y="812"/>
                    </a:lnTo>
                    <a:lnTo>
                      <a:pt x="4253" y="862"/>
                    </a:lnTo>
                    <a:lnTo>
                      <a:pt x="4189" y="889"/>
                    </a:lnTo>
                    <a:lnTo>
                      <a:pt x="3961" y="932"/>
                    </a:lnTo>
                    <a:lnTo>
                      <a:pt x="3748" y="979"/>
                    </a:lnTo>
                    <a:lnTo>
                      <a:pt x="3507" y="1037"/>
                    </a:lnTo>
                    <a:lnTo>
                      <a:pt x="3437" y="1049"/>
                    </a:lnTo>
                    <a:lnTo>
                      <a:pt x="3378" y="1076"/>
                    </a:lnTo>
                    <a:lnTo>
                      <a:pt x="3297" y="1084"/>
                    </a:lnTo>
                    <a:lnTo>
                      <a:pt x="3237" y="1101"/>
                    </a:lnTo>
                    <a:lnTo>
                      <a:pt x="3033" y="1146"/>
                    </a:lnTo>
                    <a:lnTo>
                      <a:pt x="2910" y="1192"/>
                    </a:lnTo>
                    <a:lnTo>
                      <a:pt x="2691" y="1262"/>
                    </a:lnTo>
                    <a:lnTo>
                      <a:pt x="2489" y="1309"/>
                    </a:lnTo>
                    <a:lnTo>
                      <a:pt x="2357" y="1354"/>
                    </a:lnTo>
                    <a:lnTo>
                      <a:pt x="2085" y="1451"/>
                    </a:lnTo>
                    <a:lnTo>
                      <a:pt x="2028" y="1474"/>
                    </a:lnTo>
                    <a:lnTo>
                      <a:pt x="1945" y="1511"/>
                    </a:lnTo>
                    <a:lnTo>
                      <a:pt x="1752" y="1602"/>
                    </a:lnTo>
                    <a:lnTo>
                      <a:pt x="1558" y="1692"/>
                    </a:lnTo>
                    <a:lnTo>
                      <a:pt x="1492" y="1733"/>
                    </a:lnTo>
                    <a:lnTo>
                      <a:pt x="1418" y="1758"/>
                    </a:lnTo>
                    <a:lnTo>
                      <a:pt x="1366" y="1791"/>
                    </a:lnTo>
                    <a:lnTo>
                      <a:pt x="1290" y="1830"/>
                    </a:lnTo>
                    <a:lnTo>
                      <a:pt x="1230" y="1869"/>
                    </a:lnTo>
                    <a:lnTo>
                      <a:pt x="1092" y="1896"/>
                    </a:lnTo>
                    <a:lnTo>
                      <a:pt x="950" y="1925"/>
                    </a:lnTo>
                    <a:lnTo>
                      <a:pt x="818" y="1948"/>
                    </a:lnTo>
                    <a:lnTo>
                      <a:pt x="748" y="1966"/>
                    </a:lnTo>
                    <a:lnTo>
                      <a:pt x="608" y="2034"/>
                    </a:lnTo>
                    <a:lnTo>
                      <a:pt x="478" y="2113"/>
                    </a:lnTo>
                    <a:lnTo>
                      <a:pt x="270" y="2224"/>
                    </a:lnTo>
                    <a:lnTo>
                      <a:pt x="132" y="2300"/>
                    </a:lnTo>
                    <a:lnTo>
                      <a:pt x="2" y="2370"/>
                    </a:lnTo>
                    <a:lnTo>
                      <a:pt x="0" y="1880"/>
                    </a:lnTo>
                    <a:close/>
                  </a:path>
                </a:pathLst>
              </a:custGeom>
              <a:solidFill>
                <a:schemeClr val="accent1">
                  <a:lumMod val="20000"/>
                  <a:lumOff val="80000"/>
                  <a:alpha val="5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7" name="Freeform 6">
                <a:extLst>
                  <a:ext uri="{FF2B5EF4-FFF2-40B4-BE49-F238E27FC236}">
                    <a16:creationId xmlns:a16="http://schemas.microsoft.com/office/drawing/2014/main" id="{27C5FE57-4977-44C6-ABE3-88FC1D3C3C6A}"/>
                  </a:ext>
                </a:extLst>
              </p:cNvPr>
              <p:cNvSpPr>
                <a:spLocks/>
              </p:cNvSpPr>
              <p:nvPr/>
            </p:nvSpPr>
            <p:spPr bwMode="auto">
              <a:xfrm>
                <a:off x="1211266" y="2871796"/>
                <a:ext cx="4192594" cy="1938343"/>
              </a:xfrm>
              <a:custGeom>
                <a:avLst/>
                <a:gdLst>
                  <a:gd name="T0" fmla="*/ 5517 w 5517"/>
                  <a:gd name="T1" fmla="*/ 1902 h 2550"/>
                  <a:gd name="T2" fmla="*/ 5362 w 5517"/>
                  <a:gd name="T3" fmla="*/ 1954 h 2550"/>
                  <a:gd name="T4" fmla="*/ 5154 w 5517"/>
                  <a:gd name="T5" fmla="*/ 2061 h 2550"/>
                  <a:gd name="T6" fmla="*/ 4938 w 5517"/>
                  <a:gd name="T7" fmla="*/ 2212 h 2550"/>
                  <a:gd name="T8" fmla="*/ 4785 w 5517"/>
                  <a:gd name="T9" fmla="*/ 2325 h 2550"/>
                  <a:gd name="T10" fmla="*/ 4363 w 5517"/>
                  <a:gd name="T11" fmla="*/ 2335 h 2550"/>
                  <a:gd name="T12" fmla="*/ 4041 w 5517"/>
                  <a:gd name="T13" fmla="*/ 2444 h 2550"/>
                  <a:gd name="T14" fmla="*/ 3631 w 5517"/>
                  <a:gd name="T15" fmla="*/ 2514 h 2550"/>
                  <a:gd name="T16" fmla="*/ 3417 w 5517"/>
                  <a:gd name="T17" fmla="*/ 2523 h 2550"/>
                  <a:gd name="T18" fmla="*/ 3205 w 5517"/>
                  <a:gd name="T19" fmla="*/ 2537 h 2550"/>
                  <a:gd name="T20" fmla="*/ 2933 w 5517"/>
                  <a:gd name="T21" fmla="*/ 2461 h 2550"/>
                  <a:gd name="T22" fmla="*/ 2576 w 5517"/>
                  <a:gd name="T23" fmla="*/ 2335 h 2550"/>
                  <a:gd name="T24" fmla="*/ 2364 w 5517"/>
                  <a:gd name="T25" fmla="*/ 2288 h 2550"/>
                  <a:gd name="T26" fmla="*/ 1929 w 5517"/>
                  <a:gd name="T27" fmla="*/ 2139 h 2550"/>
                  <a:gd name="T28" fmla="*/ 1424 w 5517"/>
                  <a:gd name="T29" fmla="*/ 2041 h 2550"/>
                  <a:gd name="T30" fmla="*/ 1220 w 5517"/>
                  <a:gd name="T31" fmla="*/ 1851 h 2550"/>
                  <a:gd name="T32" fmla="*/ 1101 w 5517"/>
                  <a:gd name="T33" fmla="*/ 1769 h 2550"/>
                  <a:gd name="T34" fmla="*/ 893 w 5517"/>
                  <a:gd name="T35" fmla="*/ 1688 h 2550"/>
                  <a:gd name="T36" fmla="*/ 738 w 5517"/>
                  <a:gd name="T37" fmla="*/ 1665 h 2550"/>
                  <a:gd name="T38" fmla="*/ 526 w 5517"/>
                  <a:gd name="T39" fmla="*/ 1363 h 2550"/>
                  <a:gd name="T40" fmla="*/ 309 w 5517"/>
                  <a:gd name="T41" fmla="*/ 1097 h 2550"/>
                  <a:gd name="T42" fmla="*/ 0 w 5517"/>
                  <a:gd name="T43" fmla="*/ 753 h 2550"/>
                  <a:gd name="T44" fmla="*/ 155 w 5517"/>
                  <a:gd name="T45" fmla="*/ 202 h 2550"/>
                  <a:gd name="T46" fmla="*/ 423 w 5517"/>
                  <a:gd name="T47" fmla="*/ 505 h 2550"/>
                  <a:gd name="T48" fmla="*/ 581 w 5517"/>
                  <a:gd name="T49" fmla="*/ 654 h 2550"/>
                  <a:gd name="T50" fmla="*/ 687 w 5517"/>
                  <a:gd name="T51" fmla="*/ 765 h 2550"/>
                  <a:gd name="T52" fmla="*/ 790 w 5517"/>
                  <a:gd name="T53" fmla="*/ 775 h 2550"/>
                  <a:gd name="T54" fmla="*/ 1057 w 5517"/>
                  <a:gd name="T55" fmla="*/ 1064 h 2550"/>
                  <a:gd name="T56" fmla="*/ 1255 w 5517"/>
                  <a:gd name="T57" fmla="*/ 1305 h 2550"/>
                  <a:gd name="T58" fmla="*/ 1369 w 5517"/>
                  <a:gd name="T59" fmla="*/ 1433 h 2550"/>
                  <a:gd name="T60" fmla="*/ 1478 w 5517"/>
                  <a:gd name="T61" fmla="*/ 1517 h 2550"/>
                  <a:gd name="T62" fmla="*/ 1579 w 5517"/>
                  <a:gd name="T63" fmla="*/ 1513 h 2550"/>
                  <a:gd name="T64" fmla="*/ 1834 w 5517"/>
                  <a:gd name="T65" fmla="*/ 1665 h 2550"/>
                  <a:gd name="T66" fmla="*/ 2047 w 5517"/>
                  <a:gd name="T67" fmla="*/ 1777 h 2550"/>
                  <a:gd name="T68" fmla="*/ 2261 w 5517"/>
                  <a:gd name="T69" fmla="*/ 1853 h 2550"/>
                  <a:gd name="T70" fmla="*/ 2471 w 5517"/>
                  <a:gd name="T71" fmla="*/ 1919 h 2550"/>
                  <a:gd name="T72" fmla="*/ 2584 w 5517"/>
                  <a:gd name="T73" fmla="*/ 1977 h 2550"/>
                  <a:gd name="T74" fmla="*/ 2846 w 5517"/>
                  <a:gd name="T75" fmla="*/ 2104 h 2550"/>
                  <a:gd name="T76" fmla="*/ 3106 w 5517"/>
                  <a:gd name="T77" fmla="*/ 2146 h 2550"/>
                  <a:gd name="T78" fmla="*/ 3209 w 5517"/>
                  <a:gd name="T79" fmla="*/ 2166 h 2550"/>
                  <a:gd name="T80" fmla="*/ 3310 w 5517"/>
                  <a:gd name="T81" fmla="*/ 2181 h 2550"/>
                  <a:gd name="T82" fmla="*/ 3640 w 5517"/>
                  <a:gd name="T83" fmla="*/ 2197 h 2550"/>
                  <a:gd name="T84" fmla="*/ 3842 w 5517"/>
                  <a:gd name="T85" fmla="*/ 2156 h 2550"/>
                  <a:gd name="T86" fmla="*/ 3996 w 5517"/>
                  <a:gd name="T87" fmla="*/ 2133 h 2550"/>
                  <a:gd name="T88" fmla="*/ 4151 w 5517"/>
                  <a:gd name="T89" fmla="*/ 2063 h 2550"/>
                  <a:gd name="T90" fmla="*/ 4260 w 5517"/>
                  <a:gd name="T91" fmla="*/ 2034 h 2550"/>
                  <a:gd name="T92" fmla="*/ 4410 w 5517"/>
                  <a:gd name="T93" fmla="*/ 1958 h 2550"/>
                  <a:gd name="T94" fmla="*/ 4631 w 5517"/>
                  <a:gd name="T95" fmla="*/ 1839 h 2550"/>
                  <a:gd name="T96" fmla="*/ 4785 w 5517"/>
                  <a:gd name="T97" fmla="*/ 1766 h 2550"/>
                  <a:gd name="T98" fmla="*/ 4946 w 5517"/>
                  <a:gd name="T99" fmla="*/ 1597 h 2550"/>
                  <a:gd name="T100" fmla="*/ 5059 w 5517"/>
                  <a:gd name="T101" fmla="*/ 1464 h 2550"/>
                  <a:gd name="T102" fmla="*/ 5162 w 5517"/>
                  <a:gd name="T103" fmla="*/ 1356 h 2550"/>
                  <a:gd name="T104" fmla="*/ 5255 w 5517"/>
                  <a:gd name="T105" fmla="*/ 1229 h 2550"/>
                  <a:gd name="T106" fmla="*/ 5364 w 5517"/>
                  <a:gd name="T107" fmla="*/ 1117 h 2550"/>
                  <a:gd name="T108" fmla="*/ 5474 w 5517"/>
                  <a:gd name="T109" fmla="*/ 1006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17" h="2550">
                    <a:moveTo>
                      <a:pt x="5517" y="959"/>
                    </a:moveTo>
                    <a:lnTo>
                      <a:pt x="5517" y="1902"/>
                    </a:lnTo>
                    <a:lnTo>
                      <a:pt x="5420" y="1944"/>
                    </a:lnTo>
                    <a:lnTo>
                      <a:pt x="5362" y="1954"/>
                    </a:lnTo>
                    <a:lnTo>
                      <a:pt x="5311" y="1975"/>
                    </a:lnTo>
                    <a:lnTo>
                      <a:pt x="5154" y="2061"/>
                    </a:lnTo>
                    <a:lnTo>
                      <a:pt x="4996" y="2164"/>
                    </a:lnTo>
                    <a:lnTo>
                      <a:pt x="4938" y="2212"/>
                    </a:lnTo>
                    <a:lnTo>
                      <a:pt x="4882" y="2242"/>
                    </a:lnTo>
                    <a:lnTo>
                      <a:pt x="4785" y="2325"/>
                    </a:lnTo>
                    <a:lnTo>
                      <a:pt x="4513" y="2323"/>
                    </a:lnTo>
                    <a:lnTo>
                      <a:pt x="4363" y="2335"/>
                    </a:lnTo>
                    <a:lnTo>
                      <a:pt x="4188" y="2387"/>
                    </a:lnTo>
                    <a:lnTo>
                      <a:pt x="4041" y="2444"/>
                    </a:lnTo>
                    <a:lnTo>
                      <a:pt x="3943" y="2508"/>
                    </a:lnTo>
                    <a:lnTo>
                      <a:pt x="3631" y="2514"/>
                    </a:lnTo>
                    <a:lnTo>
                      <a:pt x="3580" y="2521"/>
                    </a:lnTo>
                    <a:lnTo>
                      <a:pt x="3417" y="2523"/>
                    </a:lnTo>
                    <a:lnTo>
                      <a:pt x="3361" y="2539"/>
                    </a:lnTo>
                    <a:lnTo>
                      <a:pt x="3205" y="2537"/>
                    </a:lnTo>
                    <a:lnTo>
                      <a:pt x="3151" y="2550"/>
                    </a:lnTo>
                    <a:lnTo>
                      <a:pt x="2933" y="2461"/>
                    </a:lnTo>
                    <a:lnTo>
                      <a:pt x="2694" y="2387"/>
                    </a:lnTo>
                    <a:lnTo>
                      <a:pt x="2576" y="2335"/>
                    </a:lnTo>
                    <a:lnTo>
                      <a:pt x="2411" y="2300"/>
                    </a:lnTo>
                    <a:lnTo>
                      <a:pt x="2364" y="2288"/>
                    </a:lnTo>
                    <a:lnTo>
                      <a:pt x="1999" y="2152"/>
                    </a:lnTo>
                    <a:lnTo>
                      <a:pt x="1929" y="2139"/>
                    </a:lnTo>
                    <a:lnTo>
                      <a:pt x="1523" y="2148"/>
                    </a:lnTo>
                    <a:lnTo>
                      <a:pt x="1424" y="2041"/>
                    </a:lnTo>
                    <a:lnTo>
                      <a:pt x="1319" y="1935"/>
                    </a:lnTo>
                    <a:lnTo>
                      <a:pt x="1220" y="1851"/>
                    </a:lnTo>
                    <a:lnTo>
                      <a:pt x="1148" y="1814"/>
                    </a:lnTo>
                    <a:lnTo>
                      <a:pt x="1101" y="1769"/>
                    </a:lnTo>
                    <a:lnTo>
                      <a:pt x="1000" y="1731"/>
                    </a:lnTo>
                    <a:lnTo>
                      <a:pt x="893" y="1688"/>
                    </a:lnTo>
                    <a:lnTo>
                      <a:pt x="788" y="1661"/>
                    </a:lnTo>
                    <a:lnTo>
                      <a:pt x="738" y="1665"/>
                    </a:lnTo>
                    <a:lnTo>
                      <a:pt x="631" y="1501"/>
                    </a:lnTo>
                    <a:lnTo>
                      <a:pt x="526" y="1363"/>
                    </a:lnTo>
                    <a:lnTo>
                      <a:pt x="423" y="1224"/>
                    </a:lnTo>
                    <a:lnTo>
                      <a:pt x="309" y="1097"/>
                    </a:lnTo>
                    <a:lnTo>
                      <a:pt x="202" y="969"/>
                    </a:lnTo>
                    <a:lnTo>
                      <a:pt x="0" y="753"/>
                    </a:lnTo>
                    <a:lnTo>
                      <a:pt x="0" y="0"/>
                    </a:lnTo>
                    <a:lnTo>
                      <a:pt x="155" y="202"/>
                    </a:lnTo>
                    <a:lnTo>
                      <a:pt x="312" y="394"/>
                    </a:lnTo>
                    <a:lnTo>
                      <a:pt x="423" y="505"/>
                    </a:lnTo>
                    <a:lnTo>
                      <a:pt x="480" y="557"/>
                    </a:lnTo>
                    <a:lnTo>
                      <a:pt x="581" y="654"/>
                    </a:lnTo>
                    <a:lnTo>
                      <a:pt x="635" y="707"/>
                    </a:lnTo>
                    <a:lnTo>
                      <a:pt x="687" y="765"/>
                    </a:lnTo>
                    <a:lnTo>
                      <a:pt x="738" y="792"/>
                    </a:lnTo>
                    <a:lnTo>
                      <a:pt x="790" y="775"/>
                    </a:lnTo>
                    <a:lnTo>
                      <a:pt x="998" y="994"/>
                    </a:lnTo>
                    <a:lnTo>
                      <a:pt x="1057" y="1064"/>
                    </a:lnTo>
                    <a:lnTo>
                      <a:pt x="1148" y="1173"/>
                    </a:lnTo>
                    <a:lnTo>
                      <a:pt x="1255" y="1305"/>
                    </a:lnTo>
                    <a:lnTo>
                      <a:pt x="1319" y="1381"/>
                    </a:lnTo>
                    <a:lnTo>
                      <a:pt x="1369" y="1433"/>
                    </a:lnTo>
                    <a:lnTo>
                      <a:pt x="1426" y="1466"/>
                    </a:lnTo>
                    <a:lnTo>
                      <a:pt x="1478" y="1517"/>
                    </a:lnTo>
                    <a:lnTo>
                      <a:pt x="1523" y="1550"/>
                    </a:lnTo>
                    <a:lnTo>
                      <a:pt x="1579" y="1513"/>
                    </a:lnTo>
                    <a:lnTo>
                      <a:pt x="1634" y="1554"/>
                    </a:lnTo>
                    <a:lnTo>
                      <a:pt x="1834" y="1665"/>
                    </a:lnTo>
                    <a:lnTo>
                      <a:pt x="1935" y="1731"/>
                    </a:lnTo>
                    <a:lnTo>
                      <a:pt x="2047" y="1777"/>
                    </a:lnTo>
                    <a:lnTo>
                      <a:pt x="2216" y="1847"/>
                    </a:lnTo>
                    <a:lnTo>
                      <a:pt x="2261" y="1853"/>
                    </a:lnTo>
                    <a:lnTo>
                      <a:pt x="2372" y="1855"/>
                    </a:lnTo>
                    <a:lnTo>
                      <a:pt x="2471" y="1919"/>
                    </a:lnTo>
                    <a:lnTo>
                      <a:pt x="2521" y="1958"/>
                    </a:lnTo>
                    <a:lnTo>
                      <a:pt x="2584" y="1977"/>
                    </a:lnTo>
                    <a:lnTo>
                      <a:pt x="2677" y="2034"/>
                    </a:lnTo>
                    <a:lnTo>
                      <a:pt x="2846" y="2104"/>
                    </a:lnTo>
                    <a:lnTo>
                      <a:pt x="3001" y="2146"/>
                    </a:lnTo>
                    <a:lnTo>
                      <a:pt x="3106" y="2146"/>
                    </a:lnTo>
                    <a:lnTo>
                      <a:pt x="3157" y="2162"/>
                    </a:lnTo>
                    <a:lnTo>
                      <a:pt x="3209" y="2166"/>
                    </a:lnTo>
                    <a:lnTo>
                      <a:pt x="3256" y="2181"/>
                    </a:lnTo>
                    <a:lnTo>
                      <a:pt x="3310" y="2181"/>
                    </a:lnTo>
                    <a:lnTo>
                      <a:pt x="3363" y="2193"/>
                    </a:lnTo>
                    <a:lnTo>
                      <a:pt x="3640" y="2197"/>
                    </a:lnTo>
                    <a:lnTo>
                      <a:pt x="3720" y="2179"/>
                    </a:lnTo>
                    <a:lnTo>
                      <a:pt x="3842" y="2156"/>
                    </a:lnTo>
                    <a:lnTo>
                      <a:pt x="3947" y="2148"/>
                    </a:lnTo>
                    <a:lnTo>
                      <a:pt x="3996" y="2133"/>
                    </a:lnTo>
                    <a:lnTo>
                      <a:pt x="4105" y="2096"/>
                    </a:lnTo>
                    <a:lnTo>
                      <a:pt x="4151" y="2063"/>
                    </a:lnTo>
                    <a:lnTo>
                      <a:pt x="4208" y="2047"/>
                    </a:lnTo>
                    <a:lnTo>
                      <a:pt x="4260" y="2034"/>
                    </a:lnTo>
                    <a:lnTo>
                      <a:pt x="4309" y="1997"/>
                    </a:lnTo>
                    <a:lnTo>
                      <a:pt x="4410" y="1958"/>
                    </a:lnTo>
                    <a:lnTo>
                      <a:pt x="4530" y="1886"/>
                    </a:lnTo>
                    <a:lnTo>
                      <a:pt x="4631" y="1839"/>
                    </a:lnTo>
                    <a:lnTo>
                      <a:pt x="4744" y="1769"/>
                    </a:lnTo>
                    <a:lnTo>
                      <a:pt x="4785" y="1766"/>
                    </a:lnTo>
                    <a:lnTo>
                      <a:pt x="4837" y="1719"/>
                    </a:lnTo>
                    <a:lnTo>
                      <a:pt x="4946" y="1597"/>
                    </a:lnTo>
                    <a:lnTo>
                      <a:pt x="4998" y="1544"/>
                    </a:lnTo>
                    <a:lnTo>
                      <a:pt x="5059" y="1464"/>
                    </a:lnTo>
                    <a:lnTo>
                      <a:pt x="5105" y="1408"/>
                    </a:lnTo>
                    <a:lnTo>
                      <a:pt x="5162" y="1356"/>
                    </a:lnTo>
                    <a:lnTo>
                      <a:pt x="5206" y="1282"/>
                    </a:lnTo>
                    <a:lnTo>
                      <a:pt x="5255" y="1229"/>
                    </a:lnTo>
                    <a:lnTo>
                      <a:pt x="5309" y="1171"/>
                    </a:lnTo>
                    <a:lnTo>
                      <a:pt x="5364" y="1117"/>
                    </a:lnTo>
                    <a:lnTo>
                      <a:pt x="5418" y="1064"/>
                    </a:lnTo>
                    <a:lnTo>
                      <a:pt x="5474" y="1006"/>
                    </a:lnTo>
                    <a:lnTo>
                      <a:pt x="5517" y="959"/>
                    </a:lnTo>
                    <a:close/>
                  </a:path>
                </a:pathLst>
              </a:custGeom>
              <a:solidFill>
                <a:schemeClr val="accent1">
                  <a:lumMod val="20000"/>
                  <a:lumOff val="80000"/>
                  <a:alpha val="5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8" name="Freeform 15">
                <a:extLst>
                  <a:ext uri="{FF2B5EF4-FFF2-40B4-BE49-F238E27FC236}">
                    <a16:creationId xmlns:a16="http://schemas.microsoft.com/office/drawing/2014/main" id="{9577EB7B-14BF-AD48-B13E-B6F613FCDA8E}"/>
                  </a:ext>
                </a:extLst>
              </p:cNvPr>
              <p:cNvSpPr>
                <a:spLocks/>
              </p:cNvSpPr>
              <p:nvPr/>
            </p:nvSpPr>
            <p:spPr bwMode="auto">
              <a:xfrm>
                <a:off x="1208091" y="3421072"/>
                <a:ext cx="4203705" cy="1711330"/>
              </a:xfrm>
              <a:custGeom>
                <a:avLst/>
                <a:gdLst>
                  <a:gd name="T0" fmla="*/ 0 w 5531"/>
                  <a:gd name="T1" fmla="*/ 0 h 2252"/>
                  <a:gd name="T2" fmla="*/ 0 w 5531"/>
                  <a:gd name="T3" fmla="*/ 646 h 2252"/>
                  <a:gd name="T4" fmla="*/ 197 w 5531"/>
                  <a:gd name="T5" fmla="*/ 796 h 2252"/>
                  <a:gd name="T6" fmla="*/ 790 w 5531"/>
                  <a:gd name="T7" fmla="*/ 1402 h 2252"/>
                  <a:gd name="T8" fmla="*/ 1522 w 5531"/>
                  <a:gd name="T9" fmla="*/ 1794 h 2252"/>
                  <a:gd name="T10" fmla="*/ 2367 w 5531"/>
                  <a:gd name="T11" fmla="*/ 2092 h 2252"/>
                  <a:gd name="T12" fmla="*/ 3131 w 5531"/>
                  <a:gd name="T13" fmla="*/ 2252 h 2252"/>
                  <a:gd name="T14" fmla="*/ 4207 w 5531"/>
                  <a:gd name="T15" fmla="*/ 2102 h 2252"/>
                  <a:gd name="T16" fmla="*/ 4733 w 5531"/>
                  <a:gd name="T17" fmla="*/ 2080 h 2252"/>
                  <a:gd name="T18" fmla="*/ 5531 w 5531"/>
                  <a:gd name="T19" fmla="*/ 1704 h 2252"/>
                  <a:gd name="T20" fmla="*/ 5531 w 5531"/>
                  <a:gd name="T21" fmla="*/ 1192 h 2252"/>
                  <a:gd name="T22" fmla="*/ 4750 w 5531"/>
                  <a:gd name="T23" fmla="*/ 1897 h 2252"/>
                  <a:gd name="T24" fmla="*/ 4219 w 5531"/>
                  <a:gd name="T25" fmla="*/ 2092 h 2252"/>
                  <a:gd name="T26" fmla="*/ 3102 w 5531"/>
                  <a:gd name="T27" fmla="*/ 2092 h 2252"/>
                  <a:gd name="T28" fmla="*/ 2641 w 5531"/>
                  <a:gd name="T29" fmla="*/ 1920 h 2252"/>
                  <a:gd name="T30" fmla="*/ 2509 w 5531"/>
                  <a:gd name="T31" fmla="*/ 1885 h 2252"/>
                  <a:gd name="T32" fmla="*/ 1998 w 5531"/>
                  <a:gd name="T33" fmla="*/ 1663 h 2252"/>
                  <a:gd name="T34" fmla="*/ 1934 w 5531"/>
                  <a:gd name="T35" fmla="*/ 1618 h 2252"/>
                  <a:gd name="T36" fmla="*/ 1853 w 5531"/>
                  <a:gd name="T37" fmla="*/ 1601 h 2252"/>
                  <a:gd name="T38" fmla="*/ 1743 w 5531"/>
                  <a:gd name="T39" fmla="*/ 1527 h 2252"/>
                  <a:gd name="T40" fmla="*/ 1653 w 5531"/>
                  <a:gd name="T41" fmla="*/ 1490 h 2252"/>
                  <a:gd name="T42" fmla="*/ 1555 w 5531"/>
                  <a:gd name="T43" fmla="*/ 1420 h 2252"/>
                  <a:gd name="T44" fmla="*/ 1507 w 5531"/>
                  <a:gd name="T45" fmla="*/ 1416 h 2252"/>
                  <a:gd name="T46" fmla="*/ 1352 w 5531"/>
                  <a:gd name="T47" fmla="*/ 1296 h 2252"/>
                  <a:gd name="T48" fmla="*/ 1153 w 5531"/>
                  <a:gd name="T49" fmla="*/ 1118 h 2252"/>
                  <a:gd name="T50" fmla="*/ 1112 w 5531"/>
                  <a:gd name="T51" fmla="*/ 1058 h 2252"/>
                  <a:gd name="T52" fmla="*/ 957 w 5531"/>
                  <a:gd name="T53" fmla="*/ 916 h 2252"/>
                  <a:gd name="T54" fmla="*/ 671 w 5531"/>
                  <a:gd name="T55" fmla="*/ 639 h 2252"/>
                  <a:gd name="T56" fmla="*/ 376 w 5531"/>
                  <a:gd name="T57" fmla="*/ 392 h 2252"/>
                  <a:gd name="T58" fmla="*/ 0 w 5531"/>
                  <a:gd name="T59" fmla="*/ 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31" h="2252">
                    <a:moveTo>
                      <a:pt x="0" y="0"/>
                    </a:moveTo>
                    <a:lnTo>
                      <a:pt x="0" y="646"/>
                    </a:lnTo>
                    <a:cubicBezTo>
                      <a:pt x="0" y="646"/>
                      <a:pt x="166" y="766"/>
                      <a:pt x="197" y="796"/>
                    </a:cubicBezTo>
                    <a:cubicBezTo>
                      <a:pt x="228" y="825"/>
                      <a:pt x="683" y="1211"/>
                      <a:pt x="790" y="1402"/>
                    </a:cubicBezTo>
                    <a:cubicBezTo>
                      <a:pt x="991" y="1485"/>
                      <a:pt x="1353" y="1659"/>
                      <a:pt x="1522" y="1794"/>
                    </a:cubicBezTo>
                    <a:cubicBezTo>
                      <a:pt x="1771" y="1830"/>
                      <a:pt x="2248" y="1943"/>
                      <a:pt x="2367" y="2092"/>
                    </a:cubicBezTo>
                    <a:cubicBezTo>
                      <a:pt x="2590" y="2092"/>
                      <a:pt x="2960" y="2201"/>
                      <a:pt x="3131" y="2252"/>
                    </a:cubicBezTo>
                    <a:cubicBezTo>
                      <a:pt x="3440" y="2179"/>
                      <a:pt x="4098" y="2225"/>
                      <a:pt x="4207" y="2102"/>
                    </a:cubicBezTo>
                    <a:cubicBezTo>
                      <a:pt x="4372" y="2092"/>
                      <a:pt x="4653" y="2090"/>
                      <a:pt x="4733" y="2080"/>
                    </a:cubicBezTo>
                    <a:cubicBezTo>
                      <a:pt x="4888" y="1973"/>
                      <a:pt x="5355" y="1720"/>
                      <a:pt x="5531" y="1704"/>
                    </a:cubicBezTo>
                    <a:lnTo>
                      <a:pt x="5531" y="1192"/>
                    </a:lnTo>
                    <a:cubicBezTo>
                      <a:pt x="5384" y="1311"/>
                      <a:pt x="4870" y="1737"/>
                      <a:pt x="4750" y="1897"/>
                    </a:cubicBezTo>
                    <a:cubicBezTo>
                      <a:pt x="4562" y="1968"/>
                      <a:pt x="4283" y="2079"/>
                      <a:pt x="4219" y="2092"/>
                    </a:cubicBezTo>
                    <a:cubicBezTo>
                      <a:pt x="4115" y="2096"/>
                      <a:pt x="3215" y="2092"/>
                      <a:pt x="3102" y="2092"/>
                    </a:cubicBezTo>
                    <a:cubicBezTo>
                      <a:pt x="2995" y="2051"/>
                      <a:pt x="2641" y="1920"/>
                      <a:pt x="2641" y="1920"/>
                    </a:cubicBezTo>
                    <a:lnTo>
                      <a:pt x="2509" y="1885"/>
                    </a:lnTo>
                    <a:lnTo>
                      <a:pt x="1998" y="1663"/>
                    </a:lnTo>
                    <a:lnTo>
                      <a:pt x="1934" y="1618"/>
                    </a:lnTo>
                    <a:lnTo>
                      <a:pt x="1853" y="1601"/>
                    </a:lnTo>
                    <a:lnTo>
                      <a:pt x="1743" y="1527"/>
                    </a:lnTo>
                    <a:lnTo>
                      <a:pt x="1653" y="1490"/>
                    </a:lnTo>
                    <a:lnTo>
                      <a:pt x="1555" y="1420"/>
                    </a:lnTo>
                    <a:lnTo>
                      <a:pt x="1507" y="1416"/>
                    </a:lnTo>
                    <a:lnTo>
                      <a:pt x="1352" y="1296"/>
                    </a:lnTo>
                    <a:lnTo>
                      <a:pt x="1153" y="1118"/>
                    </a:lnTo>
                    <a:lnTo>
                      <a:pt x="1112" y="1058"/>
                    </a:lnTo>
                    <a:lnTo>
                      <a:pt x="957" y="916"/>
                    </a:lnTo>
                    <a:cubicBezTo>
                      <a:pt x="957" y="916"/>
                      <a:pt x="728" y="680"/>
                      <a:pt x="671" y="639"/>
                    </a:cubicBezTo>
                    <a:cubicBezTo>
                      <a:pt x="614" y="597"/>
                      <a:pt x="455" y="473"/>
                      <a:pt x="376" y="392"/>
                    </a:cubicBezTo>
                    <a:cubicBezTo>
                      <a:pt x="297" y="311"/>
                      <a:pt x="59" y="63"/>
                      <a:pt x="0" y="0"/>
                    </a:cubicBezTo>
                    <a:close/>
                  </a:path>
                </a:pathLst>
              </a:custGeom>
              <a:solidFill>
                <a:schemeClr val="accent3">
                  <a:lumMod val="60000"/>
                  <a:lumOff val="40000"/>
                  <a:alpha val="5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9" name="Freeform 16">
                <a:extLst>
                  <a:ext uri="{FF2B5EF4-FFF2-40B4-BE49-F238E27FC236}">
                    <a16:creationId xmlns:a16="http://schemas.microsoft.com/office/drawing/2014/main" id="{A14B7C8C-7267-D14C-B495-E4D39D53F7C3}"/>
                  </a:ext>
                </a:extLst>
              </p:cNvPr>
              <p:cNvSpPr>
                <a:spLocks/>
              </p:cNvSpPr>
              <p:nvPr/>
            </p:nvSpPr>
            <p:spPr bwMode="auto">
              <a:xfrm>
                <a:off x="6591311" y="3232160"/>
                <a:ext cx="4051305" cy="2049468"/>
              </a:xfrm>
              <a:custGeom>
                <a:avLst/>
                <a:gdLst>
                  <a:gd name="T0" fmla="*/ 0 w 5330"/>
                  <a:gd name="T1" fmla="*/ 2697 h 2697"/>
                  <a:gd name="T2" fmla="*/ 0 w 5330"/>
                  <a:gd name="T3" fmla="*/ 2500 h 2697"/>
                  <a:gd name="T4" fmla="*/ 617 w 5330"/>
                  <a:gd name="T5" fmla="*/ 2347 h 2697"/>
                  <a:gd name="T6" fmla="*/ 1093 w 5330"/>
                  <a:gd name="T7" fmla="*/ 2064 h 2697"/>
                  <a:gd name="T8" fmla="*/ 1299 w 5330"/>
                  <a:gd name="T9" fmla="*/ 1958 h 2697"/>
                  <a:gd name="T10" fmla="*/ 1463 w 5330"/>
                  <a:gd name="T11" fmla="*/ 1888 h 2697"/>
                  <a:gd name="T12" fmla="*/ 1546 w 5330"/>
                  <a:gd name="T13" fmla="*/ 1863 h 2697"/>
                  <a:gd name="T14" fmla="*/ 1846 w 5330"/>
                  <a:gd name="T15" fmla="*/ 1699 h 2697"/>
                  <a:gd name="T16" fmla="*/ 1893 w 5330"/>
                  <a:gd name="T17" fmla="*/ 1682 h 2697"/>
                  <a:gd name="T18" fmla="*/ 1938 w 5330"/>
                  <a:gd name="T19" fmla="*/ 1653 h 2697"/>
                  <a:gd name="T20" fmla="*/ 2005 w 5330"/>
                  <a:gd name="T21" fmla="*/ 1625 h 2697"/>
                  <a:gd name="T22" fmla="*/ 2164 w 5330"/>
                  <a:gd name="T23" fmla="*/ 1529 h 2697"/>
                  <a:gd name="T24" fmla="*/ 2572 w 5330"/>
                  <a:gd name="T25" fmla="*/ 1434 h 2697"/>
                  <a:gd name="T26" fmla="*/ 2780 w 5330"/>
                  <a:gd name="T27" fmla="*/ 1365 h 2697"/>
                  <a:gd name="T28" fmla="*/ 2925 w 5330"/>
                  <a:gd name="T29" fmla="*/ 1337 h 2697"/>
                  <a:gd name="T30" fmla="*/ 3081 w 5330"/>
                  <a:gd name="T31" fmla="*/ 1274 h 2697"/>
                  <a:gd name="T32" fmla="*/ 3283 w 5330"/>
                  <a:gd name="T33" fmla="*/ 1178 h 2697"/>
                  <a:gd name="T34" fmla="*/ 3355 w 5330"/>
                  <a:gd name="T35" fmla="*/ 1165 h 2697"/>
                  <a:gd name="T36" fmla="*/ 3657 w 5330"/>
                  <a:gd name="T37" fmla="*/ 1012 h 2697"/>
                  <a:gd name="T38" fmla="*/ 3741 w 5330"/>
                  <a:gd name="T39" fmla="*/ 989 h 2697"/>
                  <a:gd name="T40" fmla="*/ 4048 w 5330"/>
                  <a:gd name="T41" fmla="*/ 829 h 2697"/>
                  <a:gd name="T42" fmla="*/ 4168 w 5330"/>
                  <a:gd name="T43" fmla="*/ 787 h 2697"/>
                  <a:gd name="T44" fmla="*/ 4324 w 5330"/>
                  <a:gd name="T45" fmla="*/ 696 h 2697"/>
                  <a:gd name="T46" fmla="*/ 4491 w 5330"/>
                  <a:gd name="T47" fmla="*/ 620 h 2697"/>
                  <a:gd name="T48" fmla="*/ 4854 w 5330"/>
                  <a:gd name="T49" fmla="*/ 385 h 2697"/>
                  <a:gd name="T50" fmla="*/ 5156 w 5330"/>
                  <a:gd name="T51" fmla="*/ 122 h 2697"/>
                  <a:gd name="T52" fmla="*/ 5225 w 5330"/>
                  <a:gd name="T53" fmla="*/ 82 h 2697"/>
                  <a:gd name="T54" fmla="*/ 5330 w 5330"/>
                  <a:gd name="T55" fmla="*/ 0 h 2697"/>
                  <a:gd name="T56" fmla="*/ 5330 w 5330"/>
                  <a:gd name="T57" fmla="*/ 776 h 2697"/>
                  <a:gd name="T58" fmla="*/ 5209 w 5330"/>
                  <a:gd name="T59" fmla="*/ 818 h 2697"/>
                  <a:gd name="T60" fmla="*/ 5110 w 5330"/>
                  <a:gd name="T61" fmla="*/ 832 h 2697"/>
                  <a:gd name="T62" fmla="*/ 4822 w 5330"/>
                  <a:gd name="T63" fmla="*/ 978 h 2697"/>
                  <a:gd name="T64" fmla="*/ 4604 w 5330"/>
                  <a:gd name="T65" fmla="*/ 1096 h 2697"/>
                  <a:gd name="T66" fmla="*/ 4505 w 5330"/>
                  <a:gd name="T67" fmla="*/ 1168 h 2697"/>
                  <a:gd name="T68" fmla="*/ 4444 w 5330"/>
                  <a:gd name="T69" fmla="*/ 1187 h 2697"/>
                  <a:gd name="T70" fmla="*/ 4249 w 5330"/>
                  <a:gd name="T71" fmla="*/ 1334 h 2697"/>
                  <a:gd name="T72" fmla="*/ 4004 w 5330"/>
                  <a:gd name="T73" fmla="*/ 1359 h 2697"/>
                  <a:gd name="T74" fmla="*/ 3319 w 5330"/>
                  <a:gd name="T75" fmla="*/ 1521 h 2697"/>
                  <a:gd name="T76" fmla="*/ 3174 w 5330"/>
                  <a:gd name="T77" fmla="*/ 1539 h 2697"/>
                  <a:gd name="T78" fmla="*/ 2607 w 5330"/>
                  <a:gd name="T79" fmla="*/ 1694 h 2697"/>
                  <a:gd name="T80" fmla="*/ 2458 w 5330"/>
                  <a:gd name="T81" fmla="*/ 1721 h 2697"/>
                  <a:gd name="T82" fmla="*/ 2040 w 5330"/>
                  <a:gd name="T83" fmla="*/ 1877 h 2697"/>
                  <a:gd name="T84" fmla="*/ 1902 w 5330"/>
                  <a:gd name="T85" fmla="*/ 1908 h 2697"/>
                  <a:gd name="T86" fmla="*/ 1548 w 5330"/>
                  <a:gd name="T87" fmla="*/ 2051 h 2697"/>
                  <a:gd name="T88" fmla="*/ 1471 w 5330"/>
                  <a:gd name="T89" fmla="*/ 2066 h 2697"/>
                  <a:gd name="T90" fmla="*/ 1199 w 5330"/>
                  <a:gd name="T91" fmla="*/ 2195 h 2697"/>
                  <a:gd name="T92" fmla="*/ 1030 w 5330"/>
                  <a:gd name="T93" fmla="*/ 2244 h 2697"/>
                  <a:gd name="T94" fmla="*/ 768 w 5330"/>
                  <a:gd name="T95" fmla="*/ 2268 h 2697"/>
                  <a:gd name="T96" fmla="*/ 565 w 5330"/>
                  <a:gd name="T97" fmla="*/ 2397 h 2697"/>
                  <a:gd name="T98" fmla="*/ 325 w 5330"/>
                  <a:gd name="T99" fmla="*/ 2493 h 2697"/>
                  <a:gd name="T100" fmla="*/ 0 w 5330"/>
                  <a:gd name="T101" fmla="*/ 2697 h 2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30" h="2697">
                    <a:moveTo>
                      <a:pt x="0" y="2697"/>
                    </a:moveTo>
                    <a:lnTo>
                      <a:pt x="0" y="2500"/>
                    </a:lnTo>
                    <a:lnTo>
                      <a:pt x="617" y="2347"/>
                    </a:lnTo>
                    <a:lnTo>
                      <a:pt x="1093" y="2064"/>
                    </a:lnTo>
                    <a:lnTo>
                      <a:pt x="1299" y="1958"/>
                    </a:lnTo>
                    <a:lnTo>
                      <a:pt x="1463" y="1888"/>
                    </a:lnTo>
                    <a:lnTo>
                      <a:pt x="1546" y="1863"/>
                    </a:lnTo>
                    <a:lnTo>
                      <a:pt x="1846" y="1699"/>
                    </a:lnTo>
                    <a:lnTo>
                      <a:pt x="1893" y="1682"/>
                    </a:lnTo>
                    <a:lnTo>
                      <a:pt x="1938" y="1653"/>
                    </a:lnTo>
                    <a:lnTo>
                      <a:pt x="2005" y="1625"/>
                    </a:lnTo>
                    <a:lnTo>
                      <a:pt x="2164" y="1529"/>
                    </a:lnTo>
                    <a:lnTo>
                      <a:pt x="2572" y="1434"/>
                    </a:lnTo>
                    <a:lnTo>
                      <a:pt x="2780" y="1365"/>
                    </a:lnTo>
                    <a:lnTo>
                      <a:pt x="2925" y="1337"/>
                    </a:lnTo>
                    <a:lnTo>
                      <a:pt x="3081" y="1274"/>
                    </a:lnTo>
                    <a:lnTo>
                      <a:pt x="3283" y="1178"/>
                    </a:lnTo>
                    <a:lnTo>
                      <a:pt x="3355" y="1165"/>
                    </a:lnTo>
                    <a:lnTo>
                      <a:pt x="3657" y="1012"/>
                    </a:lnTo>
                    <a:lnTo>
                      <a:pt x="3741" y="989"/>
                    </a:lnTo>
                    <a:lnTo>
                      <a:pt x="4048" y="829"/>
                    </a:lnTo>
                    <a:lnTo>
                      <a:pt x="4168" y="787"/>
                    </a:lnTo>
                    <a:lnTo>
                      <a:pt x="4324" y="696"/>
                    </a:lnTo>
                    <a:lnTo>
                      <a:pt x="4491" y="620"/>
                    </a:lnTo>
                    <a:lnTo>
                      <a:pt x="4854" y="385"/>
                    </a:lnTo>
                    <a:lnTo>
                      <a:pt x="5156" y="122"/>
                    </a:lnTo>
                    <a:lnTo>
                      <a:pt x="5225" y="82"/>
                    </a:lnTo>
                    <a:lnTo>
                      <a:pt x="5330" y="0"/>
                    </a:lnTo>
                    <a:lnTo>
                      <a:pt x="5330" y="776"/>
                    </a:lnTo>
                    <a:lnTo>
                      <a:pt x="5209" y="818"/>
                    </a:lnTo>
                    <a:lnTo>
                      <a:pt x="5110" y="832"/>
                    </a:lnTo>
                    <a:lnTo>
                      <a:pt x="4822" y="978"/>
                    </a:lnTo>
                    <a:lnTo>
                      <a:pt x="4604" y="1096"/>
                    </a:lnTo>
                    <a:lnTo>
                      <a:pt x="4505" y="1168"/>
                    </a:lnTo>
                    <a:lnTo>
                      <a:pt x="4444" y="1187"/>
                    </a:lnTo>
                    <a:lnTo>
                      <a:pt x="4249" y="1334"/>
                    </a:lnTo>
                    <a:lnTo>
                      <a:pt x="4004" y="1359"/>
                    </a:lnTo>
                    <a:lnTo>
                      <a:pt x="3319" y="1521"/>
                    </a:lnTo>
                    <a:lnTo>
                      <a:pt x="3174" y="1539"/>
                    </a:lnTo>
                    <a:lnTo>
                      <a:pt x="2607" y="1694"/>
                    </a:lnTo>
                    <a:lnTo>
                      <a:pt x="2458" y="1721"/>
                    </a:lnTo>
                    <a:lnTo>
                      <a:pt x="2040" y="1877"/>
                    </a:lnTo>
                    <a:lnTo>
                      <a:pt x="1902" y="1908"/>
                    </a:lnTo>
                    <a:lnTo>
                      <a:pt x="1548" y="2051"/>
                    </a:lnTo>
                    <a:lnTo>
                      <a:pt x="1471" y="2066"/>
                    </a:lnTo>
                    <a:lnTo>
                      <a:pt x="1199" y="2195"/>
                    </a:lnTo>
                    <a:lnTo>
                      <a:pt x="1030" y="2244"/>
                    </a:lnTo>
                    <a:lnTo>
                      <a:pt x="768" y="2268"/>
                    </a:lnTo>
                    <a:lnTo>
                      <a:pt x="565" y="2397"/>
                    </a:lnTo>
                    <a:lnTo>
                      <a:pt x="325" y="2493"/>
                    </a:lnTo>
                    <a:lnTo>
                      <a:pt x="0" y="2697"/>
                    </a:lnTo>
                    <a:close/>
                  </a:path>
                </a:pathLst>
              </a:custGeom>
              <a:solidFill>
                <a:schemeClr val="accent3">
                  <a:lumMod val="60000"/>
                  <a:lumOff val="40000"/>
                  <a:alpha val="5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0" name="Freeform 18">
                <a:extLst>
                  <a:ext uri="{FF2B5EF4-FFF2-40B4-BE49-F238E27FC236}">
                    <a16:creationId xmlns:a16="http://schemas.microsoft.com/office/drawing/2014/main" id="{EA2971FC-F7C7-914A-ACE9-3C17CEB2E103}"/>
                  </a:ext>
                </a:extLst>
              </p:cNvPr>
              <p:cNvSpPr>
                <a:spLocks/>
              </p:cNvSpPr>
              <p:nvPr/>
            </p:nvSpPr>
            <p:spPr bwMode="auto">
              <a:xfrm>
                <a:off x="1208091" y="3656023"/>
                <a:ext cx="4203705" cy="1420816"/>
              </a:xfrm>
              <a:custGeom>
                <a:avLst/>
                <a:gdLst>
                  <a:gd name="T0" fmla="*/ 5531 w 5531"/>
                  <a:gd name="T1" fmla="*/ 1142 h 1868"/>
                  <a:gd name="T2" fmla="*/ 5265 w 5531"/>
                  <a:gd name="T3" fmla="*/ 1292 h 1868"/>
                  <a:gd name="T4" fmla="*/ 5038 w 5531"/>
                  <a:gd name="T5" fmla="*/ 1439 h 1868"/>
                  <a:gd name="T6" fmla="*/ 4867 w 5531"/>
                  <a:gd name="T7" fmla="*/ 1573 h 1868"/>
                  <a:gd name="T8" fmla="*/ 4746 w 5531"/>
                  <a:gd name="T9" fmla="*/ 1683 h 1868"/>
                  <a:gd name="T10" fmla="*/ 4207 w 5531"/>
                  <a:gd name="T11" fmla="*/ 1786 h 1868"/>
                  <a:gd name="T12" fmla="*/ 3960 w 5531"/>
                  <a:gd name="T13" fmla="*/ 1830 h 1868"/>
                  <a:gd name="T14" fmla="*/ 3134 w 5531"/>
                  <a:gd name="T15" fmla="*/ 1868 h 1868"/>
                  <a:gd name="T16" fmla="*/ 2870 w 5531"/>
                  <a:gd name="T17" fmla="*/ 1781 h 1868"/>
                  <a:gd name="T18" fmla="*/ 2606 w 5531"/>
                  <a:gd name="T19" fmla="*/ 1701 h 1868"/>
                  <a:gd name="T20" fmla="*/ 2420 w 5531"/>
                  <a:gd name="T21" fmla="*/ 1664 h 1868"/>
                  <a:gd name="T22" fmla="*/ 2152 w 5531"/>
                  <a:gd name="T23" fmla="*/ 1534 h 1868"/>
                  <a:gd name="T24" fmla="*/ 1988 w 5531"/>
                  <a:gd name="T25" fmla="*/ 1465 h 1868"/>
                  <a:gd name="T26" fmla="*/ 1804 w 5531"/>
                  <a:gd name="T27" fmla="*/ 1400 h 1868"/>
                  <a:gd name="T28" fmla="*/ 1616 w 5531"/>
                  <a:gd name="T29" fmla="*/ 1326 h 1868"/>
                  <a:gd name="T30" fmla="*/ 1527 w 5531"/>
                  <a:gd name="T31" fmla="*/ 1300 h 1868"/>
                  <a:gd name="T32" fmla="*/ 876 w 5531"/>
                  <a:gd name="T33" fmla="*/ 833 h 1868"/>
                  <a:gd name="T34" fmla="*/ 760 w 5531"/>
                  <a:gd name="T35" fmla="*/ 736 h 1868"/>
                  <a:gd name="T36" fmla="*/ 502 w 5531"/>
                  <a:gd name="T37" fmla="*/ 481 h 1868"/>
                  <a:gd name="T38" fmla="*/ 0 w 5531"/>
                  <a:gd name="T39" fmla="*/ 0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31" h="1868">
                    <a:moveTo>
                      <a:pt x="5531" y="1142"/>
                    </a:moveTo>
                    <a:lnTo>
                      <a:pt x="5265" y="1292"/>
                    </a:lnTo>
                    <a:lnTo>
                      <a:pt x="5038" y="1439"/>
                    </a:lnTo>
                    <a:lnTo>
                      <a:pt x="4867" y="1573"/>
                    </a:lnTo>
                    <a:lnTo>
                      <a:pt x="4746" y="1683"/>
                    </a:lnTo>
                    <a:lnTo>
                      <a:pt x="4207" y="1786"/>
                    </a:lnTo>
                    <a:lnTo>
                      <a:pt x="3960" y="1830"/>
                    </a:lnTo>
                    <a:lnTo>
                      <a:pt x="3134" y="1868"/>
                    </a:lnTo>
                    <a:lnTo>
                      <a:pt x="2870" y="1781"/>
                    </a:lnTo>
                    <a:lnTo>
                      <a:pt x="2606" y="1701"/>
                    </a:lnTo>
                    <a:lnTo>
                      <a:pt x="2420" y="1664"/>
                    </a:lnTo>
                    <a:lnTo>
                      <a:pt x="2152" y="1534"/>
                    </a:lnTo>
                    <a:lnTo>
                      <a:pt x="1988" y="1465"/>
                    </a:lnTo>
                    <a:lnTo>
                      <a:pt x="1804" y="1400"/>
                    </a:lnTo>
                    <a:lnTo>
                      <a:pt x="1616" y="1326"/>
                    </a:lnTo>
                    <a:lnTo>
                      <a:pt x="1527" y="1300"/>
                    </a:lnTo>
                    <a:lnTo>
                      <a:pt x="876" y="833"/>
                    </a:lnTo>
                    <a:lnTo>
                      <a:pt x="760" y="736"/>
                    </a:lnTo>
                    <a:lnTo>
                      <a:pt x="502" y="481"/>
                    </a:lnTo>
                    <a:lnTo>
                      <a:pt x="0" y="0"/>
                    </a:lnTo>
                  </a:path>
                </a:pathLst>
              </a:custGeom>
              <a:noFill/>
              <a:ln w="25400" cap="flat">
                <a:solidFill>
                  <a:schemeClr val="accent3">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1" name="Freeform 19">
                <a:extLst>
                  <a:ext uri="{FF2B5EF4-FFF2-40B4-BE49-F238E27FC236}">
                    <a16:creationId xmlns:a16="http://schemas.microsoft.com/office/drawing/2014/main" id="{6A9D0068-112D-084B-934B-B2263ED60352}"/>
                  </a:ext>
                </a:extLst>
              </p:cNvPr>
              <p:cNvSpPr>
                <a:spLocks/>
              </p:cNvSpPr>
              <p:nvPr/>
            </p:nvSpPr>
            <p:spPr bwMode="auto">
              <a:xfrm>
                <a:off x="6591311" y="3530610"/>
                <a:ext cx="4048130" cy="1681168"/>
              </a:xfrm>
              <a:custGeom>
                <a:avLst/>
                <a:gdLst>
                  <a:gd name="T0" fmla="*/ 0 w 5325"/>
                  <a:gd name="T1" fmla="*/ 2211 h 2211"/>
                  <a:gd name="T2" fmla="*/ 262 w 5325"/>
                  <a:gd name="T3" fmla="*/ 2090 h 2211"/>
                  <a:gd name="T4" fmla="*/ 554 w 5325"/>
                  <a:gd name="T5" fmla="*/ 1982 h 2211"/>
                  <a:gd name="T6" fmla="*/ 958 w 5325"/>
                  <a:gd name="T7" fmla="*/ 1807 h 2211"/>
                  <a:gd name="T8" fmla="*/ 1503 w 5325"/>
                  <a:gd name="T9" fmla="*/ 1583 h 2211"/>
                  <a:gd name="T10" fmla="*/ 1811 w 5325"/>
                  <a:gd name="T11" fmla="*/ 1445 h 2211"/>
                  <a:gd name="T12" fmla="*/ 1957 w 5325"/>
                  <a:gd name="T13" fmla="*/ 1379 h 2211"/>
                  <a:gd name="T14" fmla="*/ 2161 w 5325"/>
                  <a:gd name="T15" fmla="*/ 1291 h 2211"/>
                  <a:gd name="T16" fmla="*/ 2215 w 5325"/>
                  <a:gd name="T17" fmla="*/ 1262 h 2211"/>
                  <a:gd name="T18" fmla="*/ 2494 w 5325"/>
                  <a:gd name="T19" fmla="*/ 1187 h 2211"/>
                  <a:gd name="T20" fmla="*/ 2706 w 5325"/>
                  <a:gd name="T21" fmla="*/ 1137 h 2211"/>
                  <a:gd name="T22" fmla="*/ 2910 w 5325"/>
                  <a:gd name="T23" fmla="*/ 1083 h 2211"/>
                  <a:gd name="T24" fmla="*/ 2973 w 5325"/>
                  <a:gd name="T25" fmla="*/ 1062 h 2211"/>
                  <a:gd name="T26" fmla="*/ 3106 w 5325"/>
                  <a:gd name="T27" fmla="*/ 1016 h 2211"/>
                  <a:gd name="T28" fmla="*/ 3302 w 5325"/>
                  <a:gd name="T29" fmla="*/ 958 h 2211"/>
                  <a:gd name="T30" fmla="*/ 3518 w 5325"/>
                  <a:gd name="T31" fmla="*/ 883 h 2211"/>
                  <a:gd name="T32" fmla="*/ 4130 w 5325"/>
                  <a:gd name="T33" fmla="*/ 683 h 2211"/>
                  <a:gd name="T34" fmla="*/ 4201 w 5325"/>
                  <a:gd name="T35" fmla="*/ 654 h 2211"/>
                  <a:gd name="T36" fmla="*/ 4251 w 5325"/>
                  <a:gd name="T37" fmla="*/ 637 h 2211"/>
                  <a:gd name="T38" fmla="*/ 4326 w 5325"/>
                  <a:gd name="T39" fmla="*/ 596 h 2211"/>
                  <a:gd name="T40" fmla="*/ 4542 w 5325"/>
                  <a:gd name="T41" fmla="*/ 475 h 2211"/>
                  <a:gd name="T42" fmla="*/ 4801 w 5325"/>
                  <a:gd name="T43" fmla="*/ 304 h 2211"/>
                  <a:gd name="T44" fmla="*/ 5071 w 5325"/>
                  <a:gd name="T45" fmla="*/ 134 h 2211"/>
                  <a:gd name="T46" fmla="*/ 5142 w 5325"/>
                  <a:gd name="T47" fmla="*/ 92 h 2211"/>
                  <a:gd name="T48" fmla="*/ 5221 w 5325"/>
                  <a:gd name="T49" fmla="*/ 63 h 2211"/>
                  <a:gd name="T50" fmla="*/ 5325 w 5325"/>
                  <a:gd name="T5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25" h="2211">
                    <a:moveTo>
                      <a:pt x="0" y="2211"/>
                    </a:moveTo>
                    <a:lnTo>
                      <a:pt x="262" y="2090"/>
                    </a:lnTo>
                    <a:lnTo>
                      <a:pt x="554" y="1982"/>
                    </a:lnTo>
                    <a:lnTo>
                      <a:pt x="958" y="1807"/>
                    </a:lnTo>
                    <a:lnTo>
                      <a:pt x="1503" y="1583"/>
                    </a:lnTo>
                    <a:lnTo>
                      <a:pt x="1811" y="1445"/>
                    </a:lnTo>
                    <a:lnTo>
                      <a:pt x="1957" y="1379"/>
                    </a:lnTo>
                    <a:lnTo>
                      <a:pt x="2161" y="1291"/>
                    </a:lnTo>
                    <a:lnTo>
                      <a:pt x="2215" y="1262"/>
                    </a:lnTo>
                    <a:lnTo>
                      <a:pt x="2494" y="1187"/>
                    </a:lnTo>
                    <a:lnTo>
                      <a:pt x="2706" y="1137"/>
                    </a:lnTo>
                    <a:lnTo>
                      <a:pt x="2910" y="1083"/>
                    </a:lnTo>
                    <a:lnTo>
                      <a:pt x="2973" y="1062"/>
                    </a:lnTo>
                    <a:lnTo>
                      <a:pt x="3106" y="1016"/>
                    </a:lnTo>
                    <a:lnTo>
                      <a:pt x="3302" y="958"/>
                    </a:lnTo>
                    <a:lnTo>
                      <a:pt x="3518" y="883"/>
                    </a:lnTo>
                    <a:lnTo>
                      <a:pt x="4130" y="683"/>
                    </a:lnTo>
                    <a:lnTo>
                      <a:pt x="4201" y="654"/>
                    </a:lnTo>
                    <a:lnTo>
                      <a:pt x="4251" y="637"/>
                    </a:lnTo>
                    <a:lnTo>
                      <a:pt x="4326" y="596"/>
                    </a:lnTo>
                    <a:lnTo>
                      <a:pt x="4542" y="475"/>
                    </a:lnTo>
                    <a:lnTo>
                      <a:pt x="4801" y="304"/>
                    </a:lnTo>
                    <a:lnTo>
                      <a:pt x="5071" y="134"/>
                    </a:lnTo>
                    <a:lnTo>
                      <a:pt x="5142" y="92"/>
                    </a:lnTo>
                    <a:lnTo>
                      <a:pt x="5221" y="63"/>
                    </a:lnTo>
                    <a:lnTo>
                      <a:pt x="5325" y="0"/>
                    </a:lnTo>
                  </a:path>
                </a:pathLst>
              </a:custGeom>
              <a:noFill/>
              <a:ln w="25400" cap="flat">
                <a:solidFill>
                  <a:schemeClr val="accent3">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nvGrpSpPr>
              <p:cNvPr id="22" name="Group 946">
                <a:extLst>
                  <a:ext uri="{FF2B5EF4-FFF2-40B4-BE49-F238E27FC236}">
                    <a16:creationId xmlns:a16="http://schemas.microsoft.com/office/drawing/2014/main" id="{D11800A9-7E24-894C-9D17-27B5E3D85436}"/>
                  </a:ext>
                </a:extLst>
              </p:cNvPr>
              <p:cNvGrpSpPr/>
              <p:nvPr/>
            </p:nvGrpSpPr>
            <p:grpSpPr>
              <a:xfrm>
                <a:off x="6445261" y="2419356"/>
                <a:ext cx="4470406" cy="3044833"/>
                <a:chOff x="6445251" y="2419350"/>
                <a:chExt cx="4470400" cy="3044825"/>
              </a:xfrm>
            </p:grpSpPr>
            <p:sp>
              <p:nvSpPr>
                <p:cNvPr id="113" name="Line 32">
                  <a:extLst>
                    <a:ext uri="{FF2B5EF4-FFF2-40B4-BE49-F238E27FC236}">
                      <a16:creationId xmlns:a16="http://schemas.microsoft.com/office/drawing/2014/main" id="{E0C74C40-7341-8D44-B957-56852921B297}"/>
                    </a:ext>
                  </a:extLst>
                </p:cNvPr>
                <p:cNvSpPr>
                  <a:spLocks noChangeShapeType="1"/>
                </p:cNvSpPr>
                <p:nvPr/>
              </p:nvSpPr>
              <p:spPr bwMode="auto">
                <a:xfrm>
                  <a:off x="6469063" y="2419350"/>
                  <a:ext cx="0" cy="3044825"/>
                </a:xfrm>
                <a:prstGeom prst="line">
                  <a:avLst/>
                </a:prstGeom>
                <a:noFill/>
                <a:ln w="1905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14" name="Line 42">
                  <a:extLst>
                    <a:ext uri="{FF2B5EF4-FFF2-40B4-BE49-F238E27FC236}">
                      <a16:creationId xmlns:a16="http://schemas.microsoft.com/office/drawing/2014/main" id="{E788573B-D5C1-9942-9D0A-D52ACAE46B7E}"/>
                    </a:ext>
                  </a:extLst>
                </p:cNvPr>
                <p:cNvSpPr>
                  <a:spLocks noChangeShapeType="1"/>
                </p:cNvSpPr>
                <p:nvPr/>
              </p:nvSpPr>
              <p:spPr bwMode="auto">
                <a:xfrm>
                  <a:off x="6445251" y="5464175"/>
                  <a:ext cx="44704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sp>
            <p:nvSpPr>
              <p:cNvPr id="23" name="Line 13">
                <a:extLst>
                  <a:ext uri="{FF2B5EF4-FFF2-40B4-BE49-F238E27FC236}">
                    <a16:creationId xmlns:a16="http://schemas.microsoft.com/office/drawing/2014/main" id="{2114C267-B70D-E543-A8E8-B5B4E648132F}"/>
                  </a:ext>
                </a:extLst>
              </p:cNvPr>
              <p:cNvSpPr>
                <a:spLocks noChangeShapeType="1"/>
              </p:cNvSpPr>
              <p:nvPr/>
            </p:nvSpPr>
            <p:spPr bwMode="auto">
              <a:xfrm>
                <a:off x="1082679" y="2419356"/>
                <a:ext cx="0" cy="3044833"/>
              </a:xfrm>
              <a:prstGeom prst="line">
                <a:avLst/>
              </a:prstGeom>
              <a:noFill/>
              <a:ln w="1905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4" name="Line 20">
                <a:extLst>
                  <a:ext uri="{FF2B5EF4-FFF2-40B4-BE49-F238E27FC236}">
                    <a16:creationId xmlns:a16="http://schemas.microsoft.com/office/drawing/2014/main" id="{BF9DF1A9-7FD4-834B-9474-E44D9B0F050F}"/>
                  </a:ext>
                </a:extLst>
              </p:cNvPr>
              <p:cNvSpPr>
                <a:spLocks noChangeShapeType="1"/>
              </p:cNvSpPr>
              <p:nvPr/>
            </p:nvSpPr>
            <p:spPr bwMode="auto">
              <a:xfrm flipV="1">
                <a:off x="995366" y="5156214"/>
                <a:ext cx="177800" cy="160339"/>
              </a:xfrm>
              <a:prstGeom prst="line">
                <a:avLst/>
              </a:prstGeom>
              <a:noFill/>
              <a:ln w="1047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5" name="Line 21">
                <a:extLst>
                  <a:ext uri="{FF2B5EF4-FFF2-40B4-BE49-F238E27FC236}">
                    <a16:creationId xmlns:a16="http://schemas.microsoft.com/office/drawing/2014/main" id="{3C1FC5E2-09B7-2948-9F01-DCFEEADB00A2}"/>
                  </a:ext>
                </a:extLst>
              </p:cNvPr>
              <p:cNvSpPr>
                <a:spLocks noChangeShapeType="1"/>
              </p:cNvSpPr>
              <p:nvPr/>
            </p:nvSpPr>
            <p:spPr bwMode="auto">
              <a:xfrm flipV="1">
                <a:off x="995366" y="5116526"/>
                <a:ext cx="177800" cy="158751"/>
              </a:xfrm>
              <a:prstGeom prst="line">
                <a:avLst/>
              </a:prstGeom>
              <a:noFill/>
              <a:ln w="285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6" name="Line 22">
                <a:extLst>
                  <a:ext uri="{FF2B5EF4-FFF2-40B4-BE49-F238E27FC236}">
                    <a16:creationId xmlns:a16="http://schemas.microsoft.com/office/drawing/2014/main" id="{91B94342-A177-D74D-81AD-2B1457A3D82A}"/>
                  </a:ext>
                </a:extLst>
              </p:cNvPr>
              <p:cNvSpPr>
                <a:spLocks noChangeShapeType="1"/>
              </p:cNvSpPr>
              <p:nvPr/>
            </p:nvSpPr>
            <p:spPr bwMode="auto">
              <a:xfrm flipV="1">
                <a:off x="995366" y="5194314"/>
                <a:ext cx="177800" cy="160339"/>
              </a:xfrm>
              <a:prstGeom prst="line">
                <a:avLst/>
              </a:prstGeom>
              <a:noFill/>
              <a:ln w="285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7" name="Line 23">
                <a:extLst>
                  <a:ext uri="{FF2B5EF4-FFF2-40B4-BE49-F238E27FC236}">
                    <a16:creationId xmlns:a16="http://schemas.microsoft.com/office/drawing/2014/main" id="{FB83174B-F92E-AA41-9FA3-BA01412F36F4}"/>
                  </a:ext>
                </a:extLst>
              </p:cNvPr>
              <p:cNvSpPr>
                <a:spLocks noChangeShapeType="1"/>
              </p:cNvSpPr>
              <p:nvPr/>
            </p:nvSpPr>
            <p:spPr bwMode="auto">
              <a:xfrm>
                <a:off x="1058866" y="5464190"/>
                <a:ext cx="4470406"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28" name="Freeform 954">
                <a:extLst>
                  <a:ext uri="{FF2B5EF4-FFF2-40B4-BE49-F238E27FC236}">
                    <a16:creationId xmlns:a16="http://schemas.microsoft.com/office/drawing/2014/main" id="{A2DBDFC7-F9A9-914B-92CC-50A4AB34E882}"/>
                  </a:ext>
                </a:extLst>
              </p:cNvPr>
              <p:cNvSpPr>
                <a:spLocks/>
              </p:cNvSpPr>
              <p:nvPr/>
            </p:nvSpPr>
            <p:spPr bwMode="auto">
              <a:xfrm>
                <a:off x="4335470" y="4956188"/>
                <a:ext cx="139701" cy="115889"/>
              </a:xfrm>
              <a:custGeom>
                <a:avLst/>
                <a:gdLst>
                  <a:gd name="T0" fmla="*/ 91 w 184"/>
                  <a:gd name="T1" fmla="*/ 0 h 152"/>
                  <a:gd name="T2" fmla="*/ 0 w 184"/>
                  <a:gd name="T3" fmla="*/ 75 h 152"/>
                  <a:gd name="T4" fmla="*/ 93 w 184"/>
                  <a:gd name="T5" fmla="*/ 152 h 152"/>
                  <a:gd name="T6" fmla="*/ 184 w 184"/>
                  <a:gd name="T7" fmla="*/ 77 h 152"/>
                  <a:gd name="T8" fmla="*/ 91 w 184"/>
                  <a:gd name="T9" fmla="*/ 0 h 152"/>
                </a:gdLst>
                <a:ahLst/>
                <a:cxnLst>
                  <a:cxn ang="0">
                    <a:pos x="T0" y="T1"/>
                  </a:cxn>
                  <a:cxn ang="0">
                    <a:pos x="T2" y="T3"/>
                  </a:cxn>
                  <a:cxn ang="0">
                    <a:pos x="T4" y="T5"/>
                  </a:cxn>
                  <a:cxn ang="0">
                    <a:pos x="T6" y="T7"/>
                  </a:cxn>
                  <a:cxn ang="0">
                    <a:pos x="T8" y="T9"/>
                  </a:cxn>
                </a:cxnLst>
                <a:rect l="0" t="0" r="r" b="b"/>
                <a:pathLst>
                  <a:path w="184" h="152">
                    <a:moveTo>
                      <a:pt x="91" y="0"/>
                    </a:moveTo>
                    <a:lnTo>
                      <a:pt x="0" y="75"/>
                    </a:lnTo>
                    <a:lnTo>
                      <a:pt x="93" y="152"/>
                    </a:lnTo>
                    <a:lnTo>
                      <a:pt x="184" y="77"/>
                    </a:lnTo>
                    <a:lnTo>
                      <a:pt x="9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nvGrpSpPr>
              <p:cNvPr id="29" name="Group 955">
                <a:extLst>
                  <a:ext uri="{FF2B5EF4-FFF2-40B4-BE49-F238E27FC236}">
                    <a16:creationId xmlns:a16="http://schemas.microsoft.com/office/drawing/2014/main" id="{A8619AFB-7CEF-6C4C-8136-5B69A797B912}"/>
                  </a:ext>
                </a:extLst>
              </p:cNvPr>
              <p:cNvGrpSpPr/>
              <p:nvPr/>
            </p:nvGrpSpPr>
            <p:grpSpPr>
              <a:xfrm>
                <a:off x="6383348" y="5116526"/>
                <a:ext cx="176213" cy="238126"/>
                <a:chOff x="6383338" y="5116513"/>
                <a:chExt cx="176213" cy="238125"/>
              </a:xfrm>
            </p:grpSpPr>
            <p:sp>
              <p:nvSpPr>
                <p:cNvPr id="110" name="Line 39">
                  <a:extLst>
                    <a:ext uri="{FF2B5EF4-FFF2-40B4-BE49-F238E27FC236}">
                      <a16:creationId xmlns:a16="http://schemas.microsoft.com/office/drawing/2014/main" id="{288F677B-A8C1-3C4D-A638-63B30A8AC262}"/>
                    </a:ext>
                  </a:extLst>
                </p:cNvPr>
                <p:cNvSpPr>
                  <a:spLocks noChangeShapeType="1"/>
                </p:cNvSpPr>
                <p:nvPr/>
              </p:nvSpPr>
              <p:spPr bwMode="auto">
                <a:xfrm flipV="1">
                  <a:off x="6383338" y="5156200"/>
                  <a:ext cx="176213" cy="160338"/>
                </a:xfrm>
                <a:prstGeom prst="line">
                  <a:avLst/>
                </a:prstGeom>
                <a:noFill/>
                <a:ln w="1047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11" name="Line 40">
                  <a:extLst>
                    <a:ext uri="{FF2B5EF4-FFF2-40B4-BE49-F238E27FC236}">
                      <a16:creationId xmlns:a16="http://schemas.microsoft.com/office/drawing/2014/main" id="{E76E15DF-297E-FE4F-8AB9-1D5BDCD5EC4C}"/>
                    </a:ext>
                  </a:extLst>
                </p:cNvPr>
                <p:cNvSpPr>
                  <a:spLocks noChangeShapeType="1"/>
                </p:cNvSpPr>
                <p:nvPr/>
              </p:nvSpPr>
              <p:spPr bwMode="auto">
                <a:xfrm flipV="1">
                  <a:off x="6383338" y="5116513"/>
                  <a:ext cx="176213" cy="158750"/>
                </a:xfrm>
                <a:prstGeom prst="line">
                  <a:avLst/>
                </a:prstGeom>
                <a:noFill/>
                <a:ln w="285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12" name="Line 41">
                  <a:extLst>
                    <a:ext uri="{FF2B5EF4-FFF2-40B4-BE49-F238E27FC236}">
                      <a16:creationId xmlns:a16="http://schemas.microsoft.com/office/drawing/2014/main" id="{4830294C-503A-2043-8E0F-4A6305046502}"/>
                    </a:ext>
                  </a:extLst>
                </p:cNvPr>
                <p:cNvSpPr>
                  <a:spLocks noChangeShapeType="1"/>
                </p:cNvSpPr>
                <p:nvPr/>
              </p:nvSpPr>
              <p:spPr bwMode="auto">
                <a:xfrm flipV="1">
                  <a:off x="6383338" y="5194300"/>
                  <a:ext cx="176213" cy="160338"/>
                </a:xfrm>
                <a:prstGeom prst="line">
                  <a:avLst/>
                </a:prstGeom>
                <a:noFill/>
                <a:ln w="285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sp>
            <p:nvSpPr>
              <p:cNvPr id="30" name="Freeform 959">
                <a:extLst>
                  <a:ext uri="{FF2B5EF4-FFF2-40B4-BE49-F238E27FC236}">
                    <a16:creationId xmlns:a16="http://schemas.microsoft.com/office/drawing/2014/main" id="{AC583073-B298-4944-9AD3-013AFC4D247A}"/>
                  </a:ext>
                </a:extLst>
              </p:cNvPr>
              <p:cNvSpPr>
                <a:spLocks/>
              </p:cNvSpPr>
              <p:nvPr/>
            </p:nvSpPr>
            <p:spPr bwMode="auto">
              <a:xfrm>
                <a:off x="6985012" y="4956188"/>
                <a:ext cx="139701" cy="115889"/>
              </a:xfrm>
              <a:custGeom>
                <a:avLst/>
                <a:gdLst>
                  <a:gd name="T0" fmla="*/ 91 w 184"/>
                  <a:gd name="T1" fmla="*/ 0 h 152"/>
                  <a:gd name="T2" fmla="*/ 0 w 184"/>
                  <a:gd name="T3" fmla="*/ 75 h 152"/>
                  <a:gd name="T4" fmla="*/ 93 w 184"/>
                  <a:gd name="T5" fmla="*/ 152 h 152"/>
                  <a:gd name="T6" fmla="*/ 184 w 184"/>
                  <a:gd name="T7" fmla="*/ 77 h 152"/>
                  <a:gd name="T8" fmla="*/ 91 w 184"/>
                  <a:gd name="T9" fmla="*/ 0 h 152"/>
                </a:gdLst>
                <a:ahLst/>
                <a:cxnLst>
                  <a:cxn ang="0">
                    <a:pos x="T0" y="T1"/>
                  </a:cxn>
                  <a:cxn ang="0">
                    <a:pos x="T2" y="T3"/>
                  </a:cxn>
                  <a:cxn ang="0">
                    <a:pos x="T4" y="T5"/>
                  </a:cxn>
                  <a:cxn ang="0">
                    <a:pos x="T6" y="T7"/>
                  </a:cxn>
                  <a:cxn ang="0">
                    <a:pos x="T8" y="T9"/>
                  </a:cxn>
                </a:cxnLst>
                <a:rect l="0" t="0" r="r" b="b"/>
                <a:pathLst>
                  <a:path w="184" h="152">
                    <a:moveTo>
                      <a:pt x="91" y="0"/>
                    </a:moveTo>
                    <a:lnTo>
                      <a:pt x="0" y="75"/>
                    </a:lnTo>
                    <a:lnTo>
                      <a:pt x="93" y="152"/>
                    </a:lnTo>
                    <a:lnTo>
                      <a:pt x="184" y="77"/>
                    </a:lnTo>
                    <a:lnTo>
                      <a:pt x="9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nvGrpSpPr>
              <p:cNvPr id="31" name="Group 960">
                <a:extLst>
                  <a:ext uri="{FF2B5EF4-FFF2-40B4-BE49-F238E27FC236}">
                    <a16:creationId xmlns:a16="http://schemas.microsoft.com/office/drawing/2014/main" id="{49834205-5FE7-8649-842C-53D20C04F678}"/>
                  </a:ext>
                </a:extLst>
              </p:cNvPr>
              <p:cNvGrpSpPr/>
              <p:nvPr/>
            </p:nvGrpSpPr>
            <p:grpSpPr>
              <a:xfrm>
                <a:off x="1082679" y="5010164"/>
                <a:ext cx="9832988" cy="0"/>
                <a:chOff x="1082676" y="5010150"/>
                <a:chExt cx="9832975" cy="0"/>
              </a:xfrm>
            </p:grpSpPr>
            <p:sp>
              <p:nvSpPr>
                <p:cNvPr id="108" name="Line 25">
                  <a:extLst>
                    <a:ext uri="{FF2B5EF4-FFF2-40B4-BE49-F238E27FC236}">
                      <a16:creationId xmlns:a16="http://schemas.microsoft.com/office/drawing/2014/main" id="{91317B49-F690-EF49-8AD8-E876413781A1}"/>
                    </a:ext>
                  </a:extLst>
                </p:cNvPr>
                <p:cNvSpPr>
                  <a:spLocks noChangeShapeType="1"/>
                </p:cNvSpPr>
                <p:nvPr/>
              </p:nvSpPr>
              <p:spPr bwMode="auto">
                <a:xfrm flipH="1">
                  <a:off x="1082676" y="5010150"/>
                  <a:ext cx="4446588" cy="0"/>
                </a:xfrm>
                <a:prstGeom prst="line">
                  <a:avLst/>
                </a:prstGeom>
                <a:ln w="12700">
                  <a:solidFill>
                    <a:srgbClr val="231F20"/>
                  </a:solidFill>
                  <a:prstDash val="dash"/>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ajor"/>
              </p:style>
              <p:txBody>
                <a:bodyPr wrap="square" lIns="0" tIns="0" rIns="0" bIns="0" rtlCol="0"/>
                <a:lstStyle/>
                <a:p>
                  <a:pPr defTabSz="685800" fontAlgn="auto">
                    <a:lnSpc>
                      <a:spcPct val="100000"/>
                    </a:lnSpc>
                    <a:spcBef>
                      <a:spcPts val="0"/>
                    </a:spcBef>
                    <a:spcAft>
                      <a:spcPts val="0"/>
                    </a:spcAft>
                    <a:defRPr/>
                  </a:pPr>
                  <a:endParaRPr lang="de-DE" sz="1500" dirty="0">
                    <a:latin typeface="Arial"/>
                  </a:endParaRPr>
                </a:p>
              </p:txBody>
            </p:sp>
            <p:sp>
              <p:nvSpPr>
                <p:cNvPr id="109" name="Line 44">
                  <a:extLst>
                    <a:ext uri="{FF2B5EF4-FFF2-40B4-BE49-F238E27FC236}">
                      <a16:creationId xmlns:a16="http://schemas.microsoft.com/office/drawing/2014/main" id="{2AB2F6A6-0C82-2C40-8278-F90C61FEE4B0}"/>
                    </a:ext>
                  </a:extLst>
                </p:cNvPr>
                <p:cNvSpPr>
                  <a:spLocks noChangeShapeType="1"/>
                </p:cNvSpPr>
                <p:nvPr/>
              </p:nvSpPr>
              <p:spPr bwMode="auto">
                <a:xfrm flipH="1">
                  <a:off x="6469063" y="5010150"/>
                  <a:ext cx="4446588" cy="0"/>
                </a:xfrm>
                <a:prstGeom prst="line">
                  <a:avLst/>
                </a:prstGeom>
                <a:ln w="12700">
                  <a:solidFill>
                    <a:srgbClr val="231F20"/>
                  </a:solidFill>
                  <a:prstDash val="dash"/>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ajor"/>
              </p:style>
              <p:txBody>
                <a:bodyPr wrap="square" lIns="0" tIns="0" rIns="0" bIns="0" rtlCol="0"/>
                <a:lstStyle/>
                <a:p>
                  <a:pPr defTabSz="685800" fontAlgn="auto">
                    <a:lnSpc>
                      <a:spcPct val="100000"/>
                    </a:lnSpc>
                    <a:spcBef>
                      <a:spcPts val="0"/>
                    </a:spcBef>
                    <a:spcAft>
                      <a:spcPts val="0"/>
                    </a:spcAft>
                    <a:defRPr/>
                  </a:pPr>
                  <a:endParaRPr lang="de-DE" sz="1500" dirty="0">
                    <a:latin typeface="Arial"/>
                  </a:endParaRPr>
                </a:p>
              </p:txBody>
            </p:sp>
          </p:grpSp>
          <p:grpSp>
            <p:nvGrpSpPr>
              <p:cNvPr id="32" name="Group 963">
                <a:extLst>
                  <a:ext uri="{FF2B5EF4-FFF2-40B4-BE49-F238E27FC236}">
                    <a16:creationId xmlns:a16="http://schemas.microsoft.com/office/drawing/2014/main" id="{D59DE402-0AA0-8742-8E3F-B159584D574D}"/>
                  </a:ext>
                </a:extLst>
              </p:cNvPr>
              <p:cNvGrpSpPr/>
              <p:nvPr/>
            </p:nvGrpSpPr>
            <p:grpSpPr>
              <a:xfrm>
                <a:off x="1022354" y="2419356"/>
                <a:ext cx="9617088" cy="3108333"/>
                <a:chOff x="1022351" y="2419350"/>
                <a:chExt cx="9617075" cy="3108325"/>
              </a:xfrm>
            </p:grpSpPr>
            <p:grpSp>
              <p:nvGrpSpPr>
                <p:cNvPr id="78" name="Group 964">
                  <a:extLst>
                    <a:ext uri="{FF2B5EF4-FFF2-40B4-BE49-F238E27FC236}">
                      <a16:creationId xmlns:a16="http://schemas.microsoft.com/office/drawing/2014/main" id="{385E2B5F-D649-B44A-99B1-19CA5509DE05}"/>
                    </a:ext>
                  </a:extLst>
                </p:cNvPr>
                <p:cNvGrpSpPr/>
                <p:nvPr/>
              </p:nvGrpSpPr>
              <p:grpSpPr>
                <a:xfrm>
                  <a:off x="1203326" y="5467350"/>
                  <a:ext cx="4211637" cy="60325"/>
                  <a:chOff x="1203326" y="5467350"/>
                  <a:chExt cx="4211637" cy="60325"/>
                </a:xfrm>
              </p:grpSpPr>
              <p:sp>
                <p:nvSpPr>
                  <p:cNvPr id="100" name="Line 5">
                    <a:extLst>
                      <a:ext uri="{FF2B5EF4-FFF2-40B4-BE49-F238E27FC236}">
                        <a16:creationId xmlns:a16="http://schemas.microsoft.com/office/drawing/2014/main" id="{07F177FE-2E71-E340-9F12-BF70AD407B4A}"/>
                      </a:ext>
                    </a:extLst>
                  </p:cNvPr>
                  <p:cNvSpPr>
                    <a:spLocks noChangeShapeType="1"/>
                  </p:cNvSpPr>
                  <p:nvPr/>
                </p:nvSpPr>
                <p:spPr bwMode="auto">
                  <a:xfrm>
                    <a:off x="1203326"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1" name="Line 6">
                    <a:extLst>
                      <a:ext uri="{FF2B5EF4-FFF2-40B4-BE49-F238E27FC236}">
                        <a16:creationId xmlns:a16="http://schemas.microsoft.com/office/drawing/2014/main" id="{7F0C6D00-5C44-9741-953C-36A0C8CD29DC}"/>
                      </a:ext>
                    </a:extLst>
                  </p:cNvPr>
                  <p:cNvSpPr>
                    <a:spLocks noChangeShapeType="1"/>
                  </p:cNvSpPr>
                  <p:nvPr/>
                </p:nvSpPr>
                <p:spPr bwMode="auto">
                  <a:xfrm>
                    <a:off x="1803401"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2" name="Line 7">
                    <a:extLst>
                      <a:ext uri="{FF2B5EF4-FFF2-40B4-BE49-F238E27FC236}">
                        <a16:creationId xmlns:a16="http://schemas.microsoft.com/office/drawing/2014/main" id="{F1B74171-5AB8-5B4F-B709-66DE60D2990A}"/>
                      </a:ext>
                    </a:extLst>
                  </p:cNvPr>
                  <p:cNvSpPr>
                    <a:spLocks noChangeShapeType="1"/>
                  </p:cNvSpPr>
                  <p:nvPr/>
                </p:nvSpPr>
                <p:spPr bwMode="auto">
                  <a:xfrm>
                    <a:off x="2405063"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3" name="Line 8">
                    <a:extLst>
                      <a:ext uri="{FF2B5EF4-FFF2-40B4-BE49-F238E27FC236}">
                        <a16:creationId xmlns:a16="http://schemas.microsoft.com/office/drawing/2014/main" id="{86BA19EF-101D-CA4F-A11B-71C65DE95DE0}"/>
                      </a:ext>
                    </a:extLst>
                  </p:cNvPr>
                  <p:cNvSpPr>
                    <a:spLocks noChangeShapeType="1"/>
                  </p:cNvSpPr>
                  <p:nvPr/>
                </p:nvSpPr>
                <p:spPr bwMode="auto">
                  <a:xfrm>
                    <a:off x="3005138"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4" name="Line 9">
                    <a:extLst>
                      <a:ext uri="{FF2B5EF4-FFF2-40B4-BE49-F238E27FC236}">
                        <a16:creationId xmlns:a16="http://schemas.microsoft.com/office/drawing/2014/main" id="{C19EB1D8-ECDF-D145-83BD-651AA7326DC7}"/>
                      </a:ext>
                    </a:extLst>
                  </p:cNvPr>
                  <p:cNvSpPr>
                    <a:spLocks noChangeShapeType="1"/>
                  </p:cNvSpPr>
                  <p:nvPr/>
                </p:nvSpPr>
                <p:spPr bwMode="auto">
                  <a:xfrm>
                    <a:off x="3606801"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5" name="Line 10">
                    <a:extLst>
                      <a:ext uri="{FF2B5EF4-FFF2-40B4-BE49-F238E27FC236}">
                        <a16:creationId xmlns:a16="http://schemas.microsoft.com/office/drawing/2014/main" id="{0390794A-E253-C34F-9AC0-CAD93CC5E55D}"/>
                      </a:ext>
                    </a:extLst>
                  </p:cNvPr>
                  <p:cNvSpPr>
                    <a:spLocks noChangeShapeType="1"/>
                  </p:cNvSpPr>
                  <p:nvPr/>
                </p:nvSpPr>
                <p:spPr bwMode="auto">
                  <a:xfrm>
                    <a:off x="4206876"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6" name="Line 11">
                    <a:extLst>
                      <a:ext uri="{FF2B5EF4-FFF2-40B4-BE49-F238E27FC236}">
                        <a16:creationId xmlns:a16="http://schemas.microsoft.com/office/drawing/2014/main" id="{344277DB-D8D7-3047-9D50-762DF4ED3611}"/>
                      </a:ext>
                    </a:extLst>
                  </p:cNvPr>
                  <p:cNvSpPr>
                    <a:spLocks noChangeShapeType="1"/>
                  </p:cNvSpPr>
                  <p:nvPr/>
                </p:nvSpPr>
                <p:spPr bwMode="auto">
                  <a:xfrm>
                    <a:off x="4808538"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107" name="Line 12">
                    <a:extLst>
                      <a:ext uri="{FF2B5EF4-FFF2-40B4-BE49-F238E27FC236}">
                        <a16:creationId xmlns:a16="http://schemas.microsoft.com/office/drawing/2014/main" id="{6963568B-CFD5-C047-9539-40682444CDF4}"/>
                      </a:ext>
                    </a:extLst>
                  </p:cNvPr>
                  <p:cNvSpPr>
                    <a:spLocks noChangeShapeType="1"/>
                  </p:cNvSpPr>
                  <p:nvPr/>
                </p:nvSpPr>
                <p:spPr bwMode="auto">
                  <a:xfrm>
                    <a:off x="5414963"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grpSp>
              <p:nvGrpSpPr>
                <p:cNvPr id="79" name="Group 965">
                  <a:extLst>
                    <a:ext uri="{FF2B5EF4-FFF2-40B4-BE49-F238E27FC236}">
                      <a16:creationId xmlns:a16="http://schemas.microsoft.com/office/drawing/2014/main" id="{E163CE55-11BF-6746-B1F5-6F3BCDA7104D}"/>
                    </a:ext>
                  </a:extLst>
                </p:cNvPr>
                <p:cNvGrpSpPr/>
                <p:nvPr/>
              </p:nvGrpSpPr>
              <p:grpSpPr>
                <a:xfrm>
                  <a:off x="1022351" y="2419350"/>
                  <a:ext cx="60325" cy="3044825"/>
                  <a:chOff x="1022351" y="2419350"/>
                  <a:chExt cx="60325" cy="3044825"/>
                </a:xfrm>
              </p:grpSpPr>
              <p:sp>
                <p:nvSpPr>
                  <p:cNvPr id="94" name="Line 14">
                    <a:extLst>
                      <a:ext uri="{FF2B5EF4-FFF2-40B4-BE49-F238E27FC236}">
                        <a16:creationId xmlns:a16="http://schemas.microsoft.com/office/drawing/2014/main" id="{50007A9F-FD0C-8B45-B6D6-A1C63B157988}"/>
                      </a:ext>
                    </a:extLst>
                  </p:cNvPr>
                  <p:cNvSpPr>
                    <a:spLocks noChangeShapeType="1"/>
                  </p:cNvSpPr>
                  <p:nvPr/>
                </p:nvSpPr>
                <p:spPr bwMode="auto">
                  <a:xfrm>
                    <a:off x="1022351" y="2419350"/>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5" name="Line 15">
                    <a:extLst>
                      <a:ext uri="{FF2B5EF4-FFF2-40B4-BE49-F238E27FC236}">
                        <a16:creationId xmlns:a16="http://schemas.microsoft.com/office/drawing/2014/main" id="{9274A2CD-720A-6F46-A06B-FB5C75AE0E67}"/>
                      </a:ext>
                    </a:extLst>
                  </p:cNvPr>
                  <p:cNvSpPr>
                    <a:spLocks noChangeShapeType="1"/>
                  </p:cNvSpPr>
                  <p:nvPr/>
                </p:nvSpPr>
                <p:spPr bwMode="auto">
                  <a:xfrm>
                    <a:off x="1022351" y="3278188"/>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6" name="Line 16">
                    <a:extLst>
                      <a:ext uri="{FF2B5EF4-FFF2-40B4-BE49-F238E27FC236}">
                        <a16:creationId xmlns:a16="http://schemas.microsoft.com/office/drawing/2014/main" id="{EEEEA4DC-2AB7-E141-95BD-C642BD092F13}"/>
                      </a:ext>
                    </a:extLst>
                  </p:cNvPr>
                  <p:cNvSpPr>
                    <a:spLocks noChangeShapeType="1"/>
                  </p:cNvSpPr>
                  <p:nvPr/>
                </p:nvSpPr>
                <p:spPr bwMode="auto">
                  <a:xfrm>
                    <a:off x="1022351" y="4149725"/>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7" name="Line 17">
                    <a:extLst>
                      <a:ext uri="{FF2B5EF4-FFF2-40B4-BE49-F238E27FC236}">
                        <a16:creationId xmlns:a16="http://schemas.microsoft.com/office/drawing/2014/main" id="{FCE5B13B-BC7A-924C-A1B5-E186A1E09D28}"/>
                      </a:ext>
                    </a:extLst>
                  </p:cNvPr>
                  <p:cNvSpPr>
                    <a:spLocks noChangeShapeType="1"/>
                  </p:cNvSpPr>
                  <p:nvPr/>
                </p:nvSpPr>
                <p:spPr bwMode="auto">
                  <a:xfrm>
                    <a:off x="1022351" y="5010150"/>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8" name="Line 18">
                    <a:extLst>
                      <a:ext uri="{FF2B5EF4-FFF2-40B4-BE49-F238E27FC236}">
                        <a16:creationId xmlns:a16="http://schemas.microsoft.com/office/drawing/2014/main" id="{CFB3BCF9-B80E-8748-9345-056A09931C22}"/>
                      </a:ext>
                    </a:extLst>
                  </p:cNvPr>
                  <p:cNvSpPr>
                    <a:spLocks noChangeShapeType="1"/>
                  </p:cNvSpPr>
                  <p:nvPr/>
                </p:nvSpPr>
                <p:spPr bwMode="auto">
                  <a:xfrm>
                    <a:off x="1022351" y="4514850"/>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9" name="Line 19">
                    <a:extLst>
                      <a:ext uri="{FF2B5EF4-FFF2-40B4-BE49-F238E27FC236}">
                        <a16:creationId xmlns:a16="http://schemas.microsoft.com/office/drawing/2014/main" id="{AA3683E7-A018-234D-85A8-AE3C3E4ACB23}"/>
                      </a:ext>
                    </a:extLst>
                  </p:cNvPr>
                  <p:cNvSpPr>
                    <a:spLocks noChangeShapeType="1"/>
                  </p:cNvSpPr>
                  <p:nvPr/>
                </p:nvSpPr>
                <p:spPr bwMode="auto">
                  <a:xfrm>
                    <a:off x="1022351" y="5464175"/>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grpSp>
              <p:nvGrpSpPr>
                <p:cNvPr id="80" name="Group 966">
                  <a:extLst>
                    <a:ext uri="{FF2B5EF4-FFF2-40B4-BE49-F238E27FC236}">
                      <a16:creationId xmlns:a16="http://schemas.microsoft.com/office/drawing/2014/main" id="{E74BEB9E-2D2B-AB4A-8758-E36AA09BEF27}"/>
                    </a:ext>
                  </a:extLst>
                </p:cNvPr>
                <p:cNvGrpSpPr/>
                <p:nvPr/>
              </p:nvGrpSpPr>
              <p:grpSpPr>
                <a:xfrm>
                  <a:off x="6596063" y="5467350"/>
                  <a:ext cx="4043363" cy="60325"/>
                  <a:chOff x="6596063" y="5467350"/>
                  <a:chExt cx="4043363" cy="60325"/>
                </a:xfrm>
              </p:grpSpPr>
              <p:sp>
                <p:nvSpPr>
                  <p:cNvPr id="88" name="Line 26">
                    <a:extLst>
                      <a:ext uri="{FF2B5EF4-FFF2-40B4-BE49-F238E27FC236}">
                        <a16:creationId xmlns:a16="http://schemas.microsoft.com/office/drawing/2014/main" id="{B123AF13-2DEB-374E-B44B-DA16C5D9010F}"/>
                      </a:ext>
                    </a:extLst>
                  </p:cNvPr>
                  <p:cNvSpPr>
                    <a:spLocks noChangeShapeType="1"/>
                  </p:cNvSpPr>
                  <p:nvPr/>
                </p:nvSpPr>
                <p:spPr bwMode="auto">
                  <a:xfrm>
                    <a:off x="6596063"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89" name="Line 27">
                    <a:extLst>
                      <a:ext uri="{FF2B5EF4-FFF2-40B4-BE49-F238E27FC236}">
                        <a16:creationId xmlns:a16="http://schemas.microsoft.com/office/drawing/2014/main" id="{9F397DC0-6FA0-A64D-9215-DF6C735177A5}"/>
                      </a:ext>
                    </a:extLst>
                  </p:cNvPr>
                  <p:cNvSpPr>
                    <a:spLocks noChangeShapeType="1"/>
                  </p:cNvSpPr>
                  <p:nvPr/>
                </p:nvSpPr>
                <p:spPr bwMode="auto">
                  <a:xfrm>
                    <a:off x="7054851"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0" name="Line 28">
                    <a:extLst>
                      <a:ext uri="{FF2B5EF4-FFF2-40B4-BE49-F238E27FC236}">
                        <a16:creationId xmlns:a16="http://schemas.microsoft.com/office/drawing/2014/main" id="{D4F72BD5-CE31-3847-BFE4-94F64629DED2}"/>
                      </a:ext>
                    </a:extLst>
                  </p:cNvPr>
                  <p:cNvSpPr>
                    <a:spLocks noChangeShapeType="1"/>
                  </p:cNvSpPr>
                  <p:nvPr/>
                </p:nvSpPr>
                <p:spPr bwMode="auto">
                  <a:xfrm>
                    <a:off x="7526338"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1" name="Line 29">
                    <a:extLst>
                      <a:ext uri="{FF2B5EF4-FFF2-40B4-BE49-F238E27FC236}">
                        <a16:creationId xmlns:a16="http://schemas.microsoft.com/office/drawing/2014/main" id="{B8149A2B-AF34-334B-B8DD-F8DC01164E9D}"/>
                      </a:ext>
                    </a:extLst>
                  </p:cNvPr>
                  <p:cNvSpPr>
                    <a:spLocks noChangeShapeType="1"/>
                  </p:cNvSpPr>
                  <p:nvPr/>
                </p:nvSpPr>
                <p:spPr bwMode="auto">
                  <a:xfrm>
                    <a:off x="8289926"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2" name="Line 30">
                    <a:extLst>
                      <a:ext uri="{FF2B5EF4-FFF2-40B4-BE49-F238E27FC236}">
                        <a16:creationId xmlns:a16="http://schemas.microsoft.com/office/drawing/2014/main" id="{C6EFD925-1EFD-904E-A9CC-8958BBBB40BB}"/>
                      </a:ext>
                    </a:extLst>
                  </p:cNvPr>
                  <p:cNvSpPr>
                    <a:spLocks noChangeShapeType="1"/>
                  </p:cNvSpPr>
                  <p:nvPr/>
                </p:nvSpPr>
                <p:spPr bwMode="auto">
                  <a:xfrm>
                    <a:off x="9828213"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93" name="Line 31">
                    <a:extLst>
                      <a:ext uri="{FF2B5EF4-FFF2-40B4-BE49-F238E27FC236}">
                        <a16:creationId xmlns:a16="http://schemas.microsoft.com/office/drawing/2014/main" id="{77EB8070-47B9-5F4D-B479-A8F977D67444}"/>
                      </a:ext>
                    </a:extLst>
                  </p:cNvPr>
                  <p:cNvSpPr>
                    <a:spLocks noChangeShapeType="1"/>
                  </p:cNvSpPr>
                  <p:nvPr/>
                </p:nvSpPr>
                <p:spPr bwMode="auto">
                  <a:xfrm>
                    <a:off x="10639426" y="5467350"/>
                    <a:ext cx="0" cy="60325"/>
                  </a:xfrm>
                  <a:prstGeom prst="line">
                    <a:avLst/>
                  </a:prstGeom>
                  <a:noFill/>
                  <a:ln w="190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grpSp>
              <p:nvGrpSpPr>
                <p:cNvPr id="81" name="Group 967">
                  <a:extLst>
                    <a:ext uri="{FF2B5EF4-FFF2-40B4-BE49-F238E27FC236}">
                      <a16:creationId xmlns:a16="http://schemas.microsoft.com/office/drawing/2014/main" id="{B9D9517E-083B-EA4D-A448-8C79A00EAAFC}"/>
                    </a:ext>
                  </a:extLst>
                </p:cNvPr>
                <p:cNvGrpSpPr/>
                <p:nvPr/>
              </p:nvGrpSpPr>
              <p:grpSpPr>
                <a:xfrm>
                  <a:off x="6408738" y="2419350"/>
                  <a:ext cx="60325" cy="3044825"/>
                  <a:chOff x="6408738" y="2419350"/>
                  <a:chExt cx="60325" cy="3044825"/>
                </a:xfrm>
              </p:grpSpPr>
              <p:sp>
                <p:nvSpPr>
                  <p:cNvPr id="82" name="Line 33">
                    <a:extLst>
                      <a:ext uri="{FF2B5EF4-FFF2-40B4-BE49-F238E27FC236}">
                        <a16:creationId xmlns:a16="http://schemas.microsoft.com/office/drawing/2014/main" id="{36066765-931C-2C4E-9CA8-69895FD3A952}"/>
                      </a:ext>
                    </a:extLst>
                  </p:cNvPr>
                  <p:cNvSpPr>
                    <a:spLocks noChangeShapeType="1"/>
                  </p:cNvSpPr>
                  <p:nvPr/>
                </p:nvSpPr>
                <p:spPr bwMode="auto">
                  <a:xfrm>
                    <a:off x="6408738" y="2419350"/>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83" name="Line 34">
                    <a:extLst>
                      <a:ext uri="{FF2B5EF4-FFF2-40B4-BE49-F238E27FC236}">
                        <a16:creationId xmlns:a16="http://schemas.microsoft.com/office/drawing/2014/main" id="{2027E300-E87B-5C4C-B521-36E3034E432E}"/>
                      </a:ext>
                    </a:extLst>
                  </p:cNvPr>
                  <p:cNvSpPr>
                    <a:spLocks noChangeShapeType="1"/>
                  </p:cNvSpPr>
                  <p:nvPr/>
                </p:nvSpPr>
                <p:spPr bwMode="auto">
                  <a:xfrm>
                    <a:off x="6408738" y="3278188"/>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84" name="Line 35">
                    <a:extLst>
                      <a:ext uri="{FF2B5EF4-FFF2-40B4-BE49-F238E27FC236}">
                        <a16:creationId xmlns:a16="http://schemas.microsoft.com/office/drawing/2014/main" id="{DB4A9EBE-27BA-1E4B-AFB5-035DA5CE7208}"/>
                      </a:ext>
                    </a:extLst>
                  </p:cNvPr>
                  <p:cNvSpPr>
                    <a:spLocks noChangeShapeType="1"/>
                  </p:cNvSpPr>
                  <p:nvPr/>
                </p:nvSpPr>
                <p:spPr bwMode="auto">
                  <a:xfrm>
                    <a:off x="6408738" y="4149725"/>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85" name="Line 36">
                    <a:extLst>
                      <a:ext uri="{FF2B5EF4-FFF2-40B4-BE49-F238E27FC236}">
                        <a16:creationId xmlns:a16="http://schemas.microsoft.com/office/drawing/2014/main" id="{C49D8BD7-AB18-2F4F-B843-91A6C8C3C5C2}"/>
                      </a:ext>
                    </a:extLst>
                  </p:cNvPr>
                  <p:cNvSpPr>
                    <a:spLocks noChangeShapeType="1"/>
                  </p:cNvSpPr>
                  <p:nvPr/>
                </p:nvSpPr>
                <p:spPr bwMode="auto">
                  <a:xfrm>
                    <a:off x="6408738" y="5010150"/>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86" name="Line 37">
                    <a:extLst>
                      <a:ext uri="{FF2B5EF4-FFF2-40B4-BE49-F238E27FC236}">
                        <a16:creationId xmlns:a16="http://schemas.microsoft.com/office/drawing/2014/main" id="{F4125AEF-2012-F343-AAB1-22B3C6BF5AC6}"/>
                      </a:ext>
                    </a:extLst>
                  </p:cNvPr>
                  <p:cNvSpPr>
                    <a:spLocks noChangeShapeType="1"/>
                  </p:cNvSpPr>
                  <p:nvPr/>
                </p:nvSpPr>
                <p:spPr bwMode="auto">
                  <a:xfrm>
                    <a:off x="6408738" y="4514850"/>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87" name="Line 38">
                    <a:extLst>
                      <a:ext uri="{FF2B5EF4-FFF2-40B4-BE49-F238E27FC236}">
                        <a16:creationId xmlns:a16="http://schemas.microsoft.com/office/drawing/2014/main" id="{B805B4AA-DB0A-F343-AD2F-F3ED5E7F7183}"/>
                      </a:ext>
                    </a:extLst>
                  </p:cNvPr>
                  <p:cNvSpPr>
                    <a:spLocks noChangeShapeType="1"/>
                  </p:cNvSpPr>
                  <p:nvPr/>
                </p:nvSpPr>
                <p:spPr bwMode="auto">
                  <a:xfrm>
                    <a:off x="6408738" y="5464175"/>
                    <a:ext cx="603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grpSp>
          </p:grpSp>
          <p:grpSp>
            <p:nvGrpSpPr>
              <p:cNvPr id="33" name="Group 994">
                <a:extLst>
                  <a:ext uri="{FF2B5EF4-FFF2-40B4-BE49-F238E27FC236}">
                    <a16:creationId xmlns:a16="http://schemas.microsoft.com/office/drawing/2014/main" id="{95CBE159-F2E9-6941-983F-F114313875BE}"/>
                  </a:ext>
                </a:extLst>
              </p:cNvPr>
              <p:cNvGrpSpPr/>
              <p:nvPr/>
            </p:nvGrpSpPr>
            <p:grpSpPr>
              <a:xfrm>
                <a:off x="369071" y="2259434"/>
                <a:ext cx="702949" cy="3369675"/>
                <a:chOff x="369069" y="2284175"/>
                <a:chExt cx="702948" cy="2907754"/>
              </a:xfrm>
            </p:grpSpPr>
            <p:grpSp>
              <p:nvGrpSpPr>
                <p:cNvPr id="70" name="Group 995">
                  <a:extLst>
                    <a:ext uri="{FF2B5EF4-FFF2-40B4-BE49-F238E27FC236}">
                      <a16:creationId xmlns:a16="http://schemas.microsoft.com/office/drawing/2014/main" id="{B93E0655-5E9E-7642-A239-421E078AA81B}"/>
                    </a:ext>
                  </a:extLst>
                </p:cNvPr>
                <p:cNvGrpSpPr/>
                <p:nvPr/>
              </p:nvGrpSpPr>
              <p:grpSpPr>
                <a:xfrm>
                  <a:off x="584955" y="2284175"/>
                  <a:ext cx="487062" cy="2907754"/>
                  <a:chOff x="807022" y="1943969"/>
                  <a:chExt cx="487062" cy="2907754"/>
                </a:xfrm>
              </p:grpSpPr>
              <p:sp>
                <p:nvSpPr>
                  <p:cNvPr id="72" name="TextBox 218">
                    <a:extLst>
                      <a:ext uri="{FF2B5EF4-FFF2-40B4-BE49-F238E27FC236}">
                        <a16:creationId xmlns:a16="http://schemas.microsoft.com/office/drawing/2014/main" id="{38EC2C0A-DB51-834C-81D3-98B31476D974}"/>
                      </a:ext>
                    </a:extLst>
                  </p:cNvPr>
                  <p:cNvSpPr txBox="1"/>
                  <p:nvPr/>
                </p:nvSpPr>
                <p:spPr>
                  <a:xfrm>
                    <a:off x="935950" y="1943969"/>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8</a:t>
                    </a:r>
                  </a:p>
                </p:txBody>
              </p:sp>
              <p:sp>
                <p:nvSpPr>
                  <p:cNvPr id="73" name="TextBox 219">
                    <a:extLst>
                      <a:ext uri="{FF2B5EF4-FFF2-40B4-BE49-F238E27FC236}">
                        <a16:creationId xmlns:a16="http://schemas.microsoft.com/office/drawing/2014/main" id="{7359D70F-FB2D-594E-A8CA-CDBE96ED893B}"/>
                      </a:ext>
                    </a:extLst>
                  </p:cNvPr>
                  <p:cNvSpPr txBox="1"/>
                  <p:nvPr/>
                </p:nvSpPr>
                <p:spPr>
                  <a:xfrm>
                    <a:off x="807022" y="3676400"/>
                    <a:ext cx="487062" cy="437616"/>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1,5</a:t>
                    </a:r>
                  </a:p>
                </p:txBody>
              </p:sp>
              <p:sp>
                <p:nvSpPr>
                  <p:cNvPr id="74" name="TextBox 220">
                    <a:extLst>
                      <a:ext uri="{FF2B5EF4-FFF2-40B4-BE49-F238E27FC236}">
                        <a16:creationId xmlns:a16="http://schemas.microsoft.com/office/drawing/2014/main" id="{1474A984-5272-2A4B-A787-6234A10AF510}"/>
                      </a:ext>
                    </a:extLst>
                  </p:cNvPr>
                  <p:cNvSpPr txBox="1"/>
                  <p:nvPr/>
                </p:nvSpPr>
                <p:spPr>
                  <a:xfrm>
                    <a:off x="935950" y="3437137"/>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2</a:t>
                    </a:r>
                  </a:p>
                </p:txBody>
              </p:sp>
              <p:sp>
                <p:nvSpPr>
                  <p:cNvPr id="75" name="TextBox 221">
                    <a:extLst>
                      <a:ext uri="{FF2B5EF4-FFF2-40B4-BE49-F238E27FC236}">
                        <a16:creationId xmlns:a16="http://schemas.microsoft.com/office/drawing/2014/main" id="{D1E11D58-EBB3-0042-97FE-32BA9D682684}"/>
                      </a:ext>
                    </a:extLst>
                  </p:cNvPr>
                  <p:cNvSpPr txBox="1"/>
                  <p:nvPr/>
                </p:nvSpPr>
                <p:spPr>
                  <a:xfrm>
                    <a:off x="935950" y="2683570"/>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4</a:t>
                    </a:r>
                  </a:p>
                </p:txBody>
              </p:sp>
              <p:sp>
                <p:nvSpPr>
                  <p:cNvPr id="76" name="TextBox 222">
                    <a:extLst>
                      <a:ext uri="{FF2B5EF4-FFF2-40B4-BE49-F238E27FC236}">
                        <a16:creationId xmlns:a16="http://schemas.microsoft.com/office/drawing/2014/main" id="{05CCDC6F-E2C4-F84B-97D0-BBAED2E65C30}"/>
                      </a:ext>
                    </a:extLst>
                  </p:cNvPr>
                  <p:cNvSpPr txBox="1"/>
                  <p:nvPr/>
                </p:nvSpPr>
                <p:spPr>
                  <a:xfrm>
                    <a:off x="935950" y="4180825"/>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1</a:t>
                    </a:r>
                  </a:p>
                </p:txBody>
              </p:sp>
              <p:sp>
                <p:nvSpPr>
                  <p:cNvPr id="77" name="TextBox 223">
                    <a:extLst>
                      <a:ext uri="{FF2B5EF4-FFF2-40B4-BE49-F238E27FC236}">
                        <a16:creationId xmlns:a16="http://schemas.microsoft.com/office/drawing/2014/main" id="{E2B343CD-F6B9-D747-9395-DC7564817E2B}"/>
                      </a:ext>
                    </a:extLst>
                  </p:cNvPr>
                  <p:cNvSpPr txBox="1"/>
                  <p:nvPr/>
                </p:nvSpPr>
                <p:spPr>
                  <a:xfrm>
                    <a:off x="935950" y="4570398"/>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0</a:t>
                    </a:r>
                  </a:p>
                </p:txBody>
              </p:sp>
            </p:grpSp>
            <p:sp>
              <p:nvSpPr>
                <p:cNvPr id="71" name="TextBox 232">
                  <a:extLst>
                    <a:ext uri="{FF2B5EF4-FFF2-40B4-BE49-F238E27FC236}">
                      <a16:creationId xmlns:a16="http://schemas.microsoft.com/office/drawing/2014/main" id="{04479CFC-4370-3545-9B14-90F4AF099A69}"/>
                    </a:ext>
                  </a:extLst>
                </p:cNvPr>
                <p:cNvSpPr txBox="1"/>
                <p:nvPr/>
              </p:nvSpPr>
              <p:spPr>
                <a:xfrm>
                  <a:off x="369069" y="2409311"/>
                  <a:ext cx="507134" cy="2627442"/>
                </a:xfrm>
                <a:prstGeom prst="rect">
                  <a:avLst/>
                </a:prstGeom>
                <a:noFill/>
              </p:spPr>
              <p:txBody>
                <a:bodyPr vert="vert270" wrap="square" rtlCol="0">
                  <a:spAutoFit/>
                </a:bodyPr>
                <a:lstStyle/>
                <a:p>
                  <a:pPr algn="ctr" defTabSz="514350" fontAlgn="auto">
                    <a:lnSpc>
                      <a:spcPct val="100000"/>
                    </a:lnSpc>
                    <a:spcBef>
                      <a:spcPts val="0"/>
                    </a:spcBef>
                    <a:spcAft>
                      <a:spcPts val="0"/>
                    </a:spcAft>
                    <a:defRPr/>
                  </a:pPr>
                  <a:r>
                    <a:rPr lang="de-DE" sz="900" b="1" dirty="0">
                      <a:cs typeface="Arial" panose="020B0604020202020204" pitchFamily="34" charset="0"/>
                    </a:rPr>
                    <a:t>Adjustiertes </a:t>
                  </a:r>
                  <a:r>
                    <a:rPr lang="de-DE" sz="900" b="1" dirty="0" err="1">
                      <a:cs typeface="Arial" panose="020B0604020202020204" pitchFamily="34" charset="0"/>
                    </a:rPr>
                    <a:t>Hazard</a:t>
                  </a:r>
                  <a:r>
                    <a:rPr lang="de-DE" sz="900" b="1" dirty="0">
                      <a:cs typeface="Arial" panose="020B0604020202020204" pitchFamily="34" charset="0"/>
                    </a:rPr>
                    <a:t>-Ratio</a:t>
                  </a:r>
                </a:p>
              </p:txBody>
            </p:sp>
          </p:grpSp>
          <p:grpSp>
            <p:nvGrpSpPr>
              <p:cNvPr id="34" name="Group 1003">
                <a:extLst>
                  <a:ext uri="{FF2B5EF4-FFF2-40B4-BE49-F238E27FC236}">
                    <a16:creationId xmlns:a16="http://schemas.microsoft.com/office/drawing/2014/main" id="{FFFF7F90-8BB8-B948-B28B-99EA11FD7D57}"/>
                  </a:ext>
                </a:extLst>
              </p:cNvPr>
              <p:cNvGrpSpPr/>
              <p:nvPr/>
            </p:nvGrpSpPr>
            <p:grpSpPr>
              <a:xfrm>
                <a:off x="5764038" y="2259434"/>
                <a:ext cx="702949" cy="3369675"/>
                <a:chOff x="369069" y="2284175"/>
                <a:chExt cx="702948" cy="2907754"/>
              </a:xfrm>
            </p:grpSpPr>
            <p:grpSp>
              <p:nvGrpSpPr>
                <p:cNvPr id="62" name="Group 1004">
                  <a:extLst>
                    <a:ext uri="{FF2B5EF4-FFF2-40B4-BE49-F238E27FC236}">
                      <a16:creationId xmlns:a16="http://schemas.microsoft.com/office/drawing/2014/main" id="{DCF273AC-62D0-304F-AC84-720A84BA3909}"/>
                    </a:ext>
                  </a:extLst>
                </p:cNvPr>
                <p:cNvGrpSpPr/>
                <p:nvPr/>
              </p:nvGrpSpPr>
              <p:grpSpPr>
                <a:xfrm>
                  <a:off x="584955" y="2284175"/>
                  <a:ext cx="487062" cy="2907754"/>
                  <a:chOff x="807022" y="1943969"/>
                  <a:chExt cx="487062" cy="2907754"/>
                </a:xfrm>
              </p:grpSpPr>
              <p:sp>
                <p:nvSpPr>
                  <p:cNvPr id="64" name="TextBox 218">
                    <a:extLst>
                      <a:ext uri="{FF2B5EF4-FFF2-40B4-BE49-F238E27FC236}">
                        <a16:creationId xmlns:a16="http://schemas.microsoft.com/office/drawing/2014/main" id="{5E5C823B-3ADF-5346-B038-7639111C21FD}"/>
                      </a:ext>
                    </a:extLst>
                  </p:cNvPr>
                  <p:cNvSpPr txBox="1"/>
                  <p:nvPr/>
                </p:nvSpPr>
                <p:spPr>
                  <a:xfrm>
                    <a:off x="935950" y="1943969"/>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8</a:t>
                    </a:r>
                  </a:p>
                </p:txBody>
              </p:sp>
              <p:sp>
                <p:nvSpPr>
                  <p:cNvPr id="65" name="TextBox 219">
                    <a:extLst>
                      <a:ext uri="{FF2B5EF4-FFF2-40B4-BE49-F238E27FC236}">
                        <a16:creationId xmlns:a16="http://schemas.microsoft.com/office/drawing/2014/main" id="{71948D3A-8EAB-E94D-9E27-34B4B8F2FCA3}"/>
                      </a:ext>
                    </a:extLst>
                  </p:cNvPr>
                  <p:cNvSpPr txBox="1"/>
                  <p:nvPr/>
                </p:nvSpPr>
                <p:spPr>
                  <a:xfrm>
                    <a:off x="807022" y="3676400"/>
                    <a:ext cx="487062" cy="437616"/>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1,5</a:t>
                    </a:r>
                  </a:p>
                </p:txBody>
              </p:sp>
              <p:sp>
                <p:nvSpPr>
                  <p:cNvPr id="66" name="TextBox 220">
                    <a:extLst>
                      <a:ext uri="{FF2B5EF4-FFF2-40B4-BE49-F238E27FC236}">
                        <a16:creationId xmlns:a16="http://schemas.microsoft.com/office/drawing/2014/main" id="{1DDCBC20-09DE-1545-8904-FEA222B3C73E}"/>
                      </a:ext>
                    </a:extLst>
                  </p:cNvPr>
                  <p:cNvSpPr txBox="1"/>
                  <p:nvPr/>
                </p:nvSpPr>
                <p:spPr>
                  <a:xfrm>
                    <a:off x="935950" y="3437137"/>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2</a:t>
                    </a:r>
                  </a:p>
                </p:txBody>
              </p:sp>
              <p:sp>
                <p:nvSpPr>
                  <p:cNvPr id="67" name="TextBox 221">
                    <a:extLst>
                      <a:ext uri="{FF2B5EF4-FFF2-40B4-BE49-F238E27FC236}">
                        <a16:creationId xmlns:a16="http://schemas.microsoft.com/office/drawing/2014/main" id="{69A7DFFC-02B8-DB45-93BE-9434082B8A14}"/>
                      </a:ext>
                    </a:extLst>
                  </p:cNvPr>
                  <p:cNvSpPr txBox="1"/>
                  <p:nvPr/>
                </p:nvSpPr>
                <p:spPr>
                  <a:xfrm>
                    <a:off x="935950" y="2683572"/>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4</a:t>
                    </a:r>
                  </a:p>
                </p:txBody>
              </p:sp>
              <p:sp>
                <p:nvSpPr>
                  <p:cNvPr id="68" name="TextBox 222">
                    <a:extLst>
                      <a:ext uri="{FF2B5EF4-FFF2-40B4-BE49-F238E27FC236}">
                        <a16:creationId xmlns:a16="http://schemas.microsoft.com/office/drawing/2014/main" id="{A78A6395-2669-F243-AA99-AC65EAE9834F}"/>
                      </a:ext>
                    </a:extLst>
                  </p:cNvPr>
                  <p:cNvSpPr txBox="1"/>
                  <p:nvPr/>
                </p:nvSpPr>
                <p:spPr>
                  <a:xfrm>
                    <a:off x="935950" y="4180824"/>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1</a:t>
                    </a:r>
                  </a:p>
                </p:txBody>
              </p:sp>
              <p:sp>
                <p:nvSpPr>
                  <p:cNvPr id="69" name="TextBox 223">
                    <a:extLst>
                      <a:ext uri="{FF2B5EF4-FFF2-40B4-BE49-F238E27FC236}">
                        <a16:creationId xmlns:a16="http://schemas.microsoft.com/office/drawing/2014/main" id="{E45A8A0C-D129-3F48-9186-573F9BE367B7}"/>
                      </a:ext>
                    </a:extLst>
                  </p:cNvPr>
                  <p:cNvSpPr txBox="1"/>
                  <p:nvPr/>
                </p:nvSpPr>
                <p:spPr>
                  <a:xfrm>
                    <a:off x="935950" y="4570398"/>
                    <a:ext cx="358134" cy="281325"/>
                  </a:xfrm>
                  <a:prstGeom prst="rect">
                    <a:avLst/>
                  </a:prstGeom>
                  <a:noFill/>
                </p:spPr>
                <p:txBody>
                  <a:bodyPr wrap="square" rtlCol="0" anchor="ctr">
                    <a:spAutoFit/>
                  </a:bodyPr>
                  <a:lstStyle/>
                  <a:p>
                    <a:pPr algn="r" defTabSz="514350" fontAlgn="auto">
                      <a:lnSpc>
                        <a:spcPct val="100000"/>
                      </a:lnSpc>
                      <a:spcBef>
                        <a:spcPts val="0"/>
                      </a:spcBef>
                      <a:spcAft>
                        <a:spcPts val="0"/>
                      </a:spcAft>
                      <a:defRPr/>
                    </a:pPr>
                    <a:r>
                      <a:rPr lang="de-DE" sz="750" dirty="0">
                        <a:cs typeface="Arial" panose="020B0604020202020204" pitchFamily="34" charset="0"/>
                      </a:rPr>
                      <a:t>0</a:t>
                    </a:r>
                  </a:p>
                </p:txBody>
              </p:sp>
            </p:grpSp>
            <p:sp>
              <p:nvSpPr>
                <p:cNvPr id="63" name="TextBox 232">
                  <a:extLst>
                    <a:ext uri="{FF2B5EF4-FFF2-40B4-BE49-F238E27FC236}">
                      <a16:creationId xmlns:a16="http://schemas.microsoft.com/office/drawing/2014/main" id="{755308ED-3BEA-C349-8775-0B66007146D0}"/>
                    </a:ext>
                  </a:extLst>
                </p:cNvPr>
                <p:cNvSpPr txBox="1"/>
                <p:nvPr/>
              </p:nvSpPr>
              <p:spPr>
                <a:xfrm>
                  <a:off x="369069" y="2419435"/>
                  <a:ext cx="507134" cy="2627438"/>
                </a:xfrm>
                <a:prstGeom prst="rect">
                  <a:avLst/>
                </a:prstGeom>
                <a:noFill/>
              </p:spPr>
              <p:txBody>
                <a:bodyPr vert="vert270" wrap="square" rtlCol="0">
                  <a:spAutoFit/>
                </a:bodyPr>
                <a:lstStyle/>
                <a:p>
                  <a:pPr algn="ctr" defTabSz="514350" fontAlgn="auto">
                    <a:lnSpc>
                      <a:spcPct val="100000"/>
                    </a:lnSpc>
                    <a:spcBef>
                      <a:spcPts val="0"/>
                    </a:spcBef>
                    <a:spcAft>
                      <a:spcPts val="0"/>
                    </a:spcAft>
                    <a:defRPr/>
                  </a:pPr>
                  <a:r>
                    <a:rPr lang="de-DE" sz="900" b="1" dirty="0">
                      <a:cs typeface="Arial" panose="020B0604020202020204" pitchFamily="34" charset="0"/>
                    </a:rPr>
                    <a:t>Adjustiertes </a:t>
                  </a:r>
                  <a:r>
                    <a:rPr lang="de-DE" sz="900" b="1" dirty="0" err="1">
                      <a:cs typeface="Arial" panose="020B0604020202020204" pitchFamily="34" charset="0"/>
                    </a:rPr>
                    <a:t>Hazard</a:t>
                  </a:r>
                  <a:r>
                    <a:rPr lang="de-DE" sz="900" b="1" dirty="0">
                      <a:cs typeface="Arial" panose="020B0604020202020204" pitchFamily="34" charset="0"/>
                    </a:rPr>
                    <a:t>-Ratio</a:t>
                  </a:r>
                </a:p>
              </p:txBody>
            </p:sp>
          </p:grpSp>
          <p:sp>
            <p:nvSpPr>
              <p:cNvPr id="35" name="TextBox 202">
                <a:extLst>
                  <a:ext uri="{FF2B5EF4-FFF2-40B4-BE49-F238E27FC236}">
                    <a16:creationId xmlns:a16="http://schemas.microsoft.com/office/drawing/2014/main" id="{1589CE0D-C79E-C347-873C-4176F088064E}"/>
                  </a:ext>
                </a:extLst>
              </p:cNvPr>
              <p:cNvSpPr txBox="1"/>
              <p:nvPr/>
            </p:nvSpPr>
            <p:spPr>
              <a:xfrm>
                <a:off x="1797983" y="5767404"/>
                <a:ext cx="3010332" cy="344128"/>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825" b="1" dirty="0" err="1">
                    <a:cs typeface="Arial" panose="020B0604020202020204" pitchFamily="34" charset="0"/>
                  </a:rPr>
                  <a:t>eGFR</a:t>
                </a:r>
                <a:r>
                  <a:rPr lang="de-DE" sz="825" b="1" dirty="0">
                    <a:cs typeface="Arial" panose="020B0604020202020204" pitchFamily="34" charset="0"/>
                  </a:rPr>
                  <a:t> (</a:t>
                </a:r>
                <a:r>
                  <a:rPr lang="de-DE" sz="825" b="1" dirty="0" err="1">
                    <a:cs typeface="Arial" panose="020B0604020202020204" pitchFamily="34" charset="0"/>
                  </a:rPr>
                  <a:t>mL</a:t>
                </a:r>
                <a:r>
                  <a:rPr lang="de-DE" sz="825" b="1" dirty="0">
                    <a:cs typeface="Arial" panose="020B0604020202020204" pitchFamily="34" charset="0"/>
                  </a:rPr>
                  <a:t>/min/1,73 m</a:t>
                </a:r>
                <a:r>
                  <a:rPr lang="de-DE" sz="825" b="1" baseline="30000" dirty="0">
                    <a:cs typeface="Arial" panose="020B0604020202020204" pitchFamily="34" charset="0"/>
                  </a:rPr>
                  <a:t>2</a:t>
                </a:r>
                <a:r>
                  <a:rPr lang="de-DE" sz="825" b="1" dirty="0">
                    <a:cs typeface="Arial" panose="020B0604020202020204" pitchFamily="34" charset="0"/>
                  </a:rPr>
                  <a:t>)</a:t>
                </a:r>
              </a:p>
            </p:txBody>
          </p:sp>
          <p:sp>
            <p:nvSpPr>
              <p:cNvPr id="36" name="TextBox 224">
                <a:extLst>
                  <a:ext uri="{FF2B5EF4-FFF2-40B4-BE49-F238E27FC236}">
                    <a16:creationId xmlns:a16="http://schemas.microsoft.com/office/drawing/2014/main" id="{650A99D7-DD2B-C24A-96CC-F2E7DCDECA33}"/>
                  </a:ext>
                </a:extLst>
              </p:cNvPr>
              <p:cNvSpPr txBox="1"/>
              <p:nvPr/>
            </p:nvSpPr>
            <p:spPr>
              <a:xfrm>
                <a:off x="991141" y="5553090"/>
                <a:ext cx="483018"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15</a:t>
                </a:r>
              </a:p>
            </p:txBody>
          </p:sp>
          <p:sp>
            <p:nvSpPr>
              <p:cNvPr id="37" name="TextBox 225">
                <a:extLst>
                  <a:ext uri="{FF2B5EF4-FFF2-40B4-BE49-F238E27FC236}">
                    <a16:creationId xmlns:a16="http://schemas.microsoft.com/office/drawing/2014/main" id="{9E99F205-AF42-8D41-B45E-8B75CCF6B112}"/>
                  </a:ext>
                </a:extLst>
              </p:cNvPr>
              <p:cNvSpPr txBox="1"/>
              <p:nvPr/>
            </p:nvSpPr>
            <p:spPr>
              <a:xfrm>
                <a:off x="1588023" y="5553090"/>
                <a:ext cx="483018"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30</a:t>
                </a:r>
              </a:p>
            </p:txBody>
          </p:sp>
          <p:sp>
            <p:nvSpPr>
              <p:cNvPr id="38" name="TextBox 226">
                <a:extLst>
                  <a:ext uri="{FF2B5EF4-FFF2-40B4-BE49-F238E27FC236}">
                    <a16:creationId xmlns:a16="http://schemas.microsoft.com/office/drawing/2014/main" id="{4D79189B-D894-EF41-8A90-14D583BE4DB1}"/>
                  </a:ext>
                </a:extLst>
              </p:cNvPr>
              <p:cNvSpPr txBox="1"/>
              <p:nvPr/>
            </p:nvSpPr>
            <p:spPr>
              <a:xfrm>
                <a:off x="2197846" y="5553090"/>
                <a:ext cx="483018"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45</a:t>
                </a:r>
              </a:p>
            </p:txBody>
          </p:sp>
          <p:sp>
            <p:nvSpPr>
              <p:cNvPr id="39" name="TextBox 224">
                <a:extLst>
                  <a:ext uri="{FF2B5EF4-FFF2-40B4-BE49-F238E27FC236}">
                    <a16:creationId xmlns:a16="http://schemas.microsoft.com/office/drawing/2014/main" id="{6BDBE10E-7005-724A-A895-204BCA855689}"/>
                  </a:ext>
                </a:extLst>
              </p:cNvPr>
              <p:cNvSpPr txBox="1"/>
              <p:nvPr/>
            </p:nvSpPr>
            <p:spPr>
              <a:xfrm>
                <a:off x="2798377" y="5553090"/>
                <a:ext cx="483018"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60</a:t>
                </a:r>
              </a:p>
            </p:txBody>
          </p:sp>
          <p:sp>
            <p:nvSpPr>
              <p:cNvPr id="40" name="TextBox 225">
                <a:extLst>
                  <a:ext uri="{FF2B5EF4-FFF2-40B4-BE49-F238E27FC236}">
                    <a16:creationId xmlns:a16="http://schemas.microsoft.com/office/drawing/2014/main" id="{FBBB1B95-4609-F847-B141-C8177B4CE4C1}"/>
                  </a:ext>
                </a:extLst>
              </p:cNvPr>
              <p:cNvSpPr txBox="1"/>
              <p:nvPr/>
            </p:nvSpPr>
            <p:spPr>
              <a:xfrm>
                <a:off x="3395258" y="5553090"/>
                <a:ext cx="483018"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75</a:t>
                </a:r>
              </a:p>
            </p:txBody>
          </p:sp>
          <p:sp>
            <p:nvSpPr>
              <p:cNvPr id="41" name="TextBox 226">
                <a:extLst>
                  <a:ext uri="{FF2B5EF4-FFF2-40B4-BE49-F238E27FC236}">
                    <a16:creationId xmlns:a16="http://schemas.microsoft.com/office/drawing/2014/main" id="{A7F0D01A-857E-9F42-939C-28653D18483A}"/>
                  </a:ext>
                </a:extLst>
              </p:cNvPr>
              <p:cNvSpPr txBox="1"/>
              <p:nvPr/>
            </p:nvSpPr>
            <p:spPr>
              <a:xfrm>
                <a:off x="4005082" y="5553090"/>
                <a:ext cx="483018"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90</a:t>
                </a:r>
              </a:p>
            </p:txBody>
          </p:sp>
          <p:sp>
            <p:nvSpPr>
              <p:cNvPr id="42" name="TextBox 225">
                <a:extLst>
                  <a:ext uri="{FF2B5EF4-FFF2-40B4-BE49-F238E27FC236}">
                    <a16:creationId xmlns:a16="http://schemas.microsoft.com/office/drawing/2014/main" id="{F7495E46-5C96-A249-B398-720049EA75B2}"/>
                  </a:ext>
                </a:extLst>
              </p:cNvPr>
              <p:cNvSpPr txBox="1"/>
              <p:nvPr/>
            </p:nvSpPr>
            <p:spPr>
              <a:xfrm>
                <a:off x="4569196" y="5553090"/>
                <a:ext cx="483018" cy="507135"/>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105</a:t>
                </a:r>
              </a:p>
            </p:txBody>
          </p:sp>
          <p:sp>
            <p:nvSpPr>
              <p:cNvPr id="43" name="TextBox 226">
                <a:extLst>
                  <a:ext uri="{FF2B5EF4-FFF2-40B4-BE49-F238E27FC236}">
                    <a16:creationId xmlns:a16="http://schemas.microsoft.com/office/drawing/2014/main" id="{D271B69B-0317-8449-9FDC-7F8BFC24997A}"/>
                  </a:ext>
                </a:extLst>
              </p:cNvPr>
              <p:cNvSpPr txBox="1"/>
              <p:nvPr/>
            </p:nvSpPr>
            <p:spPr>
              <a:xfrm>
                <a:off x="5187398" y="5553090"/>
                <a:ext cx="483018" cy="507135"/>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120</a:t>
                </a:r>
              </a:p>
            </p:txBody>
          </p:sp>
          <p:sp>
            <p:nvSpPr>
              <p:cNvPr id="44" name="TextBox 202">
                <a:extLst>
                  <a:ext uri="{FF2B5EF4-FFF2-40B4-BE49-F238E27FC236}">
                    <a16:creationId xmlns:a16="http://schemas.microsoft.com/office/drawing/2014/main" id="{D2227457-5DF2-A84F-8ED1-0522CAA9B30D}"/>
                  </a:ext>
                </a:extLst>
              </p:cNvPr>
              <p:cNvSpPr txBox="1"/>
              <p:nvPr/>
            </p:nvSpPr>
            <p:spPr>
              <a:xfrm>
                <a:off x="7175298" y="5767404"/>
                <a:ext cx="3010332" cy="344128"/>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825" b="1" dirty="0">
                    <a:cs typeface="Arial" panose="020B0604020202020204" pitchFamily="34" charset="0"/>
                  </a:rPr>
                  <a:t>UACR (mg/g)</a:t>
                </a:r>
              </a:p>
            </p:txBody>
          </p:sp>
          <p:sp>
            <p:nvSpPr>
              <p:cNvPr id="45" name="TextBox 224">
                <a:extLst>
                  <a:ext uri="{FF2B5EF4-FFF2-40B4-BE49-F238E27FC236}">
                    <a16:creationId xmlns:a16="http://schemas.microsoft.com/office/drawing/2014/main" id="{EC2290AD-9B4F-204E-99FA-5E8D1A3109EA}"/>
                  </a:ext>
                </a:extLst>
              </p:cNvPr>
              <p:cNvSpPr txBox="1"/>
              <p:nvPr/>
            </p:nvSpPr>
            <p:spPr>
              <a:xfrm>
                <a:off x="6380935" y="5553090"/>
                <a:ext cx="424431" cy="507135"/>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2,5</a:t>
                </a:r>
              </a:p>
            </p:txBody>
          </p:sp>
          <p:sp>
            <p:nvSpPr>
              <p:cNvPr id="46" name="TextBox 225">
                <a:extLst>
                  <a:ext uri="{FF2B5EF4-FFF2-40B4-BE49-F238E27FC236}">
                    <a16:creationId xmlns:a16="http://schemas.microsoft.com/office/drawing/2014/main" id="{EC5139F1-C8B9-EB4A-9DD6-9B182CCC2E4F}"/>
                  </a:ext>
                </a:extLst>
              </p:cNvPr>
              <p:cNvSpPr txBox="1"/>
              <p:nvPr/>
            </p:nvSpPr>
            <p:spPr>
              <a:xfrm>
                <a:off x="7318656" y="5553090"/>
                <a:ext cx="424431" cy="507135"/>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10</a:t>
                </a:r>
              </a:p>
            </p:txBody>
          </p:sp>
          <p:sp>
            <p:nvSpPr>
              <p:cNvPr id="47" name="TextBox 226">
                <a:extLst>
                  <a:ext uri="{FF2B5EF4-FFF2-40B4-BE49-F238E27FC236}">
                    <a16:creationId xmlns:a16="http://schemas.microsoft.com/office/drawing/2014/main" id="{B2C42CA5-2EB8-8E47-8CAE-A22BCDC0054E}"/>
                  </a:ext>
                </a:extLst>
              </p:cNvPr>
              <p:cNvSpPr txBox="1"/>
              <p:nvPr/>
            </p:nvSpPr>
            <p:spPr>
              <a:xfrm>
                <a:off x="8076040" y="5553090"/>
                <a:ext cx="424431" cy="507135"/>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30</a:t>
                </a:r>
              </a:p>
            </p:txBody>
          </p:sp>
          <p:sp>
            <p:nvSpPr>
              <p:cNvPr id="48" name="TextBox 225">
                <a:extLst>
                  <a:ext uri="{FF2B5EF4-FFF2-40B4-BE49-F238E27FC236}">
                    <a16:creationId xmlns:a16="http://schemas.microsoft.com/office/drawing/2014/main" id="{F3517670-D8A3-7841-A681-EFAEAD1F626F}"/>
                  </a:ext>
                </a:extLst>
              </p:cNvPr>
              <p:cNvSpPr txBox="1"/>
              <p:nvPr/>
            </p:nvSpPr>
            <p:spPr>
              <a:xfrm>
                <a:off x="6837811" y="5553090"/>
                <a:ext cx="424431" cy="3260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5</a:t>
                </a:r>
              </a:p>
            </p:txBody>
          </p:sp>
          <p:sp>
            <p:nvSpPr>
              <p:cNvPr id="49" name="TextBox 226">
                <a:extLst>
                  <a:ext uri="{FF2B5EF4-FFF2-40B4-BE49-F238E27FC236}">
                    <a16:creationId xmlns:a16="http://schemas.microsoft.com/office/drawing/2014/main" id="{E8169148-0288-B145-BA17-9F81412B65FD}"/>
                  </a:ext>
                </a:extLst>
              </p:cNvPr>
              <p:cNvSpPr txBox="1"/>
              <p:nvPr/>
            </p:nvSpPr>
            <p:spPr>
              <a:xfrm>
                <a:off x="9589537" y="5553090"/>
                <a:ext cx="495397" cy="507135"/>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dirty="0">
                    <a:cs typeface="Arial" panose="020B0604020202020204" pitchFamily="34" charset="0"/>
                  </a:rPr>
                  <a:t>300</a:t>
                </a:r>
              </a:p>
            </p:txBody>
          </p:sp>
          <p:sp>
            <p:nvSpPr>
              <p:cNvPr id="50" name="TextBox 226">
                <a:extLst>
                  <a:ext uri="{FF2B5EF4-FFF2-40B4-BE49-F238E27FC236}">
                    <a16:creationId xmlns:a16="http://schemas.microsoft.com/office/drawing/2014/main" id="{18328B2D-1633-5B45-9779-FE7CE16A5376}"/>
                  </a:ext>
                </a:extLst>
              </p:cNvPr>
              <p:cNvSpPr txBox="1"/>
              <p:nvPr/>
            </p:nvSpPr>
            <p:spPr>
              <a:xfrm>
                <a:off x="10427903" y="5553090"/>
                <a:ext cx="424430" cy="214316"/>
              </a:xfrm>
              <a:prstGeom prst="rect">
                <a:avLst/>
              </a:prstGeom>
              <a:noFill/>
            </p:spPr>
            <p:txBody>
              <a:bodyPr wrap="none" rtlCol="0">
                <a:noAutofit/>
              </a:bodyPr>
              <a:lstStyle/>
              <a:p>
                <a:pPr algn="ctr" defTabSz="514350" fontAlgn="auto">
                  <a:lnSpc>
                    <a:spcPct val="100000"/>
                  </a:lnSpc>
                  <a:spcBef>
                    <a:spcPts val="0"/>
                  </a:spcBef>
                  <a:spcAft>
                    <a:spcPts val="0"/>
                  </a:spcAft>
                  <a:defRPr/>
                </a:pPr>
                <a:r>
                  <a:rPr lang="de-DE" sz="750" dirty="0">
                    <a:cs typeface="Arial" panose="020B0604020202020204" pitchFamily="34" charset="0"/>
                  </a:rPr>
                  <a:t>1000</a:t>
                </a:r>
              </a:p>
            </p:txBody>
          </p:sp>
          <p:grpSp>
            <p:nvGrpSpPr>
              <p:cNvPr id="51" name="Group 5">
                <a:extLst>
                  <a:ext uri="{FF2B5EF4-FFF2-40B4-BE49-F238E27FC236}">
                    <a16:creationId xmlns:a16="http://schemas.microsoft.com/office/drawing/2014/main" id="{2D2D72AB-ECEC-4446-8958-28D136AFA0DD}"/>
                  </a:ext>
                </a:extLst>
              </p:cNvPr>
              <p:cNvGrpSpPr/>
              <p:nvPr/>
            </p:nvGrpSpPr>
            <p:grpSpPr>
              <a:xfrm>
                <a:off x="1896369" y="6094824"/>
                <a:ext cx="8188564" cy="362243"/>
                <a:chOff x="1001774" y="2720956"/>
                <a:chExt cx="8188553" cy="362242"/>
              </a:xfrm>
            </p:grpSpPr>
            <p:grpSp>
              <p:nvGrpSpPr>
                <p:cNvPr id="55" name="Group 1051">
                  <a:extLst>
                    <a:ext uri="{FF2B5EF4-FFF2-40B4-BE49-F238E27FC236}">
                      <a16:creationId xmlns:a16="http://schemas.microsoft.com/office/drawing/2014/main" id="{2C99CF7B-C941-6A45-885F-2CCC458E0091}"/>
                    </a:ext>
                  </a:extLst>
                </p:cNvPr>
                <p:cNvGrpSpPr/>
                <p:nvPr/>
              </p:nvGrpSpPr>
              <p:grpSpPr>
                <a:xfrm>
                  <a:off x="6402658" y="2720956"/>
                  <a:ext cx="2787669" cy="362237"/>
                  <a:chOff x="4047799" y="2456789"/>
                  <a:chExt cx="2787669" cy="362237"/>
                </a:xfrm>
              </p:grpSpPr>
              <p:sp>
                <p:nvSpPr>
                  <p:cNvPr id="59" name="Rectangle 1029">
                    <a:extLst>
                      <a:ext uri="{FF2B5EF4-FFF2-40B4-BE49-F238E27FC236}">
                        <a16:creationId xmlns:a16="http://schemas.microsoft.com/office/drawing/2014/main" id="{BE5EE7E2-7325-494D-ADC4-96904FBF78FE}"/>
                      </a:ext>
                    </a:extLst>
                  </p:cNvPr>
                  <p:cNvSpPr>
                    <a:spLocks noChangeArrowheads="1"/>
                  </p:cNvSpPr>
                  <p:nvPr/>
                </p:nvSpPr>
                <p:spPr bwMode="auto">
                  <a:xfrm>
                    <a:off x="4306562" y="2613427"/>
                    <a:ext cx="161925" cy="84138"/>
                  </a:xfrm>
                  <a:prstGeom prst="rect">
                    <a:avLst/>
                  </a:prstGeom>
                  <a:solidFill>
                    <a:schemeClr val="accent3">
                      <a:lumMod val="60000"/>
                      <a:lumOff val="40000"/>
                      <a:alpha val="5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dirty="0">
                      <a:latin typeface="Arial"/>
                    </a:endParaRPr>
                  </a:p>
                </p:txBody>
              </p:sp>
              <p:sp>
                <p:nvSpPr>
                  <p:cNvPr id="60" name="Line 11">
                    <a:extLst>
                      <a:ext uri="{FF2B5EF4-FFF2-40B4-BE49-F238E27FC236}">
                        <a16:creationId xmlns:a16="http://schemas.microsoft.com/office/drawing/2014/main" id="{D6003C4E-160A-E946-B6B3-6CCDBF804877}"/>
                      </a:ext>
                    </a:extLst>
                  </p:cNvPr>
                  <p:cNvSpPr>
                    <a:spLocks noChangeShapeType="1"/>
                  </p:cNvSpPr>
                  <p:nvPr/>
                </p:nvSpPr>
                <p:spPr bwMode="auto">
                  <a:xfrm flipH="1">
                    <a:off x="4047799" y="2654700"/>
                    <a:ext cx="220663" cy="0"/>
                  </a:xfrm>
                  <a:prstGeom prst="line">
                    <a:avLst/>
                  </a:prstGeom>
                  <a:noFill/>
                  <a:ln w="25400" cap="flat">
                    <a:solidFill>
                      <a:schemeClr val="accent3">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dirty="0">
                      <a:latin typeface="Arial"/>
                    </a:endParaRPr>
                  </a:p>
                </p:txBody>
              </p:sp>
              <p:sp>
                <p:nvSpPr>
                  <p:cNvPr id="61" name="TextBox 197">
                    <a:extLst>
                      <a:ext uri="{FF2B5EF4-FFF2-40B4-BE49-F238E27FC236}">
                        <a16:creationId xmlns:a16="http://schemas.microsoft.com/office/drawing/2014/main" id="{65D27891-559B-D54D-9A02-2F2C19EC7ACE}"/>
                      </a:ext>
                    </a:extLst>
                  </p:cNvPr>
                  <p:cNvSpPr txBox="1"/>
                  <p:nvPr/>
                </p:nvSpPr>
                <p:spPr>
                  <a:xfrm>
                    <a:off x="4485949" y="2456789"/>
                    <a:ext cx="2349519" cy="362237"/>
                  </a:xfrm>
                  <a:prstGeom prst="rect">
                    <a:avLst/>
                  </a:prstGeom>
                  <a:noFill/>
                </p:spPr>
                <p:txBody>
                  <a:bodyPr wrap="square" rtlCol="0" anchor="ctr">
                    <a:spAutoFit/>
                  </a:bodyPr>
                  <a:lstStyle/>
                  <a:p>
                    <a:pPr defTabSz="514350" fontAlgn="auto">
                      <a:lnSpc>
                        <a:spcPct val="100000"/>
                      </a:lnSpc>
                      <a:spcBef>
                        <a:spcPts val="0"/>
                      </a:spcBef>
                      <a:spcAft>
                        <a:spcPts val="0"/>
                      </a:spcAft>
                      <a:defRPr/>
                    </a:pPr>
                    <a:r>
                      <a:rPr lang="de-DE" sz="900" b="1" dirty="0">
                        <a:cs typeface="Arial" panose="020B0604020202020204" pitchFamily="34" charset="0"/>
                      </a:rPr>
                      <a:t>Kein Diabetes, 95%-KI</a:t>
                    </a:r>
                  </a:p>
                </p:txBody>
              </p:sp>
            </p:grpSp>
            <p:grpSp>
              <p:nvGrpSpPr>
                <p:cNvPr id="56" name="Group 4">
                  <a:extLst>
                    <a:ext uri="{FF2B5EF4-FFF2-40B4-BE49-F238E27FC236}">
                      <a16:creationId xmlns:a16="http://schemas.microsoft.com/office/drawing/2014/main" id="{382BC412-5242-D94E-A163-07AF84410AC3}"/>
                    </a:ext>
                  </a:extLst>
                </p:cNvPr>
                <p:cNvGrpSpPr/>
                <p:nvPr/>
              </p:nvGrpSpPr>
              <p:grpSpPr>
                <a:xfrm>
                  <a:off x="1001774" y="2720959"/>
                  <a:ext cx="2500386" cy="362239"/>
                  <a:chOff x="1094829" y="2723417"/>
                  <a:chExt cx="2500386" cy="362239"/>
                </a:xfrm>
              </p:grpSpPr>
              <p:sp>
                <p:nvSpPr>
                  <p:cNvPr id="57" name="Line 6">
                    <a:extLst>
                      <a:ext uri="{FF2B5EF4-FFF2-40B4-BE49-F238E27FC236}">
                        <a16:creationId xmlns:a16="http://schemas.microsoft.com/office/drawing/2014/main" id="{BABB4E66-2E01-BC47-B041-5EEC93F8CD08}"/>
                      </a:ext>
                    </a:extLst>
                  </p:cNvPr>
                  <p:cNvSpPr>
                    <a:spLocks noChangeShapeType="1"/>
                  </p:cNvSpPr>
                  <p:nvPr/>
                </p:nvSpPr>
                <p:spPr bwMode="auto">
                  <a:xfrm flipH="1">
                    <a:off x="1094829" y="2915191"/>
                    <a:ext cx="220663" cy="0"/>
                  </a:xfrm>
                  <a:prstGeom prst="line">
                    <a:avLst/>
                  </a:prstGeom>
                  <a:noFill/>
                  <a:ln w="2540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dirty="0">
                      <a:latin typeface="Arial"/>
                    </a:endParaRPr>
                  </a:p>
                </p:txBody>
              </p:sp>
              <p:sp>
                <p:nvSpPr>
                  <p:cNvPr id="58" name="TextBox 200">
                    <a:extLst>
                      <a:ext uri="{FF2B5EF4-FFF2-40B4-BE49-F238E27FC236}">
                        <a16:creationId xmlns:a16="http://schemas.microsoft.com/office/drawing/2014/main" id="{F0F91357-BAF9-DD46-8335-6671C1254573}"/>
                      </a:ext>
                    </a:extLst>
                  </p:cNvPr>
                  <p:cNvSpPr txBox="1"/>
                  <p:nvPr/>
                </p:nvSpPr>
                <p:spPr>
                  <a:xfrm>
                    <a:off x="1532980" y="2723417"/>
                    <a:ext cx="2062235" cy="362239"/>
                  </a:xfrm>
                  <a:prstGeom prst="rect">
                    <a:avLst/>
                  </a:prstGeom>
                  <a:noFill/>
                </p:spPr>
                <p:txBody>
                  <a:bodyPr wrap="square" rtlCol="0" anchor="ctr">
                    <a:spAutoFit/>
                  </a:bodyPr>
                  <a:lstStyle/>
                  <a:p>
                    <a:pPr defTabSz="514350" fontAlgn="auto">
                      <a:lnSpc>
                        <a:spcPct val="100000"/>
                      </a:lnSpc>
                      <a:spcBef>
                        <a:spcPts val="0"/>
                      </a:spcBef>
                      <a:spcAft>
                        <a:spcPts val="0"/>
                      </a:spcAft>
                      <a:defRPr/>
                    </a:pPr>
                    <a:r>
                      <a:rPr lang="de-DE" sz="900" b="1" dirty="0">
                        <a:cs typeface="Arial" panose="020B0604020202020204" pitchFamily="34" charset="0"/>
                      </a:rPr>
                      <a:t>Diabetes, 95%-KI</a:t>
                    </a:r>
                  </a:p>
                </p:txBody>
              </p:sp>
            </p:grpSp>
          </p:grpSp>
          <p:sp>
            <p:nvSpPr>
              <p:cNvPr id="52" name="Freeform 2218">
                <a:extLst>
                  <a:ext uri="{FF2B5EF4-FFF2-40B4-BE49-F238E27FC236}">
                    <a16:creationId xmlns:a16="http://schemas.microsoft.com/office/drawing/2014/main" id="{4F5BCE8D-F83C-3E4D-9F96-A8B6EEDE593A}"/>
                  </a:ext>
                </a:extLst>
              </p:cNvPr>
              <p:cNvSpPr>
                <a:spLocks/>
              </p:cNvSpPr>
              <p:nvPr/>
            </p:nvSpPr>
            <p:spPr bwMode="auto">
              <a:xfrm>
                <a:off x="6591311" y="3367097"/>
                <a:ext cx="4048130" cy="1408117"/>
              </a:xfrm>
              <a:custGeom>
                <a:avLst/>
                <a:gdLst>
                  <a:gd name="T0" fmla="*/ 5325 w 5325"/>
                  <a:gd name="T1" fmla="*/ 0 h 1853"/>
                  <a:gd name="T2" fmla="*/ 4880 w 5325"/>
                  <a:gd name="T3" fmla="*/ 208 h 1853"/>
                  <a:gd name="T4" fmla="*/ 4800 w 5325"/>
                  <a:gd name="T5" fmla="*/ 237 h 1853"/>
                  <a:gd name="T6" fmla="*/ 4738 w 5325"/>
                  <a:gd name="T7" fmla="*/ 271 h 1853"/>
                  <a:gd name="T8" fmla="*/ 4238 w 5325"/>
                  <a:gd name="T9" fmla="*/ 437 h 1853"/>
                  <a:gd name="T10" fmla="*/ 3847 w 5325"/>
                  <a:gd name="T11" fmla="*/ 537 h 1853"/>
                  <a:gd name="T12" fmla="*/ 3443 w 5325"/>
                  <a:gd name="T13" fmla="*/ 654 h 1853"/>
                  <a:gd name="T14" fmla="*/ 3381 w 5325"/>
                  <a:gd name="T15" fmla="*/ 674 h 1853"/>
                  <a:gd name="T16" fmla="*/ 3235 w 5325"/>
                  <a:gd name="T17" fmla="*/ 704 h 1853"/>
                  <a:gd name="T18" fmla="*/ 3035 w 5325"/>
                  <a:gd name="T19" fmla="*/ 766 h 1853"/>
                  <a:gd name="T20" fmla="*/ 2823 w 5325"/>
                  <a:gd name="T21" fmla="*/ 820 h 1853"/>
                  <a:gd name="T22" fmla="*/ 2357 w 5325"/>
                  <a:gd name="T23" fmla="*/ 949 h 1853"/>
                  <a:gd name="T24" fmla="*/ 2286 w 5325"/>
                  <a:gd name="T25" fmla="*/ 974 h 1853"/>
                  <a:gd name="T26" fmla="*/ 2219 w 5325"/>
                  <a:gd name="T27" fmla="*/ 991 h 1853"/>
                  <a:gd name="T28" fmla="*/ 2032 w 5325"/>
                  <a:gd name="T29" fmla="*/ 1087 h 1853"/>
                  <a:gd name="T30" fmla="*/ 1953 w 5325"/>
                  <a:gd name="T31" fmla="*/ 1120 h 1853"/>
                  <a:gd name="T32" fmla="*/ 1611 w 5325"/>
                  <a:gd name="T33" fmla="*/ 1278 h 1853"/>
                  <a:gd name="T34" fmla="*/ 1487 w 5325"/>
                  <a:gd name="T35" fmla="*/ 1336 h 1853"/>
                  <a:gd name="T36" fmla="*/ 1295 w 5325"/>
                  <a:gd name="T37" fmla="*/ 1424 h 1853"/>
                  <a:gd name="T38" fmla="*/ 1228 w 5325"/>
                  <a:gd name="T39" fmla="*/ 1461 h 1853"/>
                  <a:gd name="T40" fmla="*/ 1158 w 5325"/>
                  <a:gd name="T41" fmla="*/ 1482 h 1853"/>
                  <a:gd name="T42" fmla="*/ 945 w 5325"/>
                  <a:gd name="T43" fmla="*/ 1536 h 1853"/>
                  <a:gd name="T44" fmla="*/ 691 w 5325"/>
                  <a:gd name="T45" fmla="*/ 1611 h 1853"/>
                  <a:gd name="T46" fmla="*/ 479 w 5325"/>
                  <a:gd name="T47" fmla="*/ 1674 h 1853"/>
                  <a:gd name="T48" fmla="*/ 262 w 5325"/>
                  <a:gd name="T49" fmla="*/ 1753 h 1853"/>
                  <a:gd name="T50" fmla="*/ 0 w 5325"/>
                  <a:gd name="T51" fmla="*/ 1853 h 1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25" h="1853">
                    <a:moveTo>
                      <a:pt x="5325" y="0"/>
                    </a:moveTo>
                    <a:lnTo>
                      <a:pt x="4880" y="208"/>
                    </a:lnTo>
                    <a:lnTo>
                      <a:pt x="4800" y="237"/>
                    </a:lnTo>
                    <a:lnTo>
                      <a:pt x="4738" y="271"/>
                    </a:lnTo>
                    <a:lnTo>
                      <a:pt x="4238" y="437"/>
                    </a:lnTo>
                    <a:lnTo>
                      <a:pt x="3847" y="537"/>
                    </a:lnTo>
                    <a:lnTo>
                      <a:pt x="3443" y="654"/>
                    </a:lnTo>
                    <a:lnTo>
                      <a:pt x="3381" y="674"/>
                    </a:lnTo>
                    <a:lnTo>
                      <a:pt x="3235" y="704"/>
                    </a:lnTo>
                    <a:lnTo>
                      <a:pt x="3035" y="766"/>
                    </a:lnTo>
                    <a:lnTo>
                      <a:pt x="2823" y="820"/>
                    </a:lnTo>
                    <a:lnTo>
                      <a:pt x="2357" y="949"/>
                    </a:lnTo>
                    <a:lnTo>
                      <a:pt x="2286" y="974"/>
                    </a:lnTo>
                    <a:lnTo>
                      <a:pt x="2219" y="991"/>
                    </a:lnTo>
                    <a:lnTo>
                      <a:pt x="2032" y="1087"/>
                    </a:lnTo>
                    <a:lnTo>
                      <a:pt x="1953" y="1120"/>
                    </a:lnTo>
                    <a:lnTo>
                      <a:pt x="1611" y="1278"/>
                    </a:lnTo>
                    <a:lnTo>
                      <a:pt x="1487" y="1336"/>
                    </a:lnTo>
                    <a:lnTo>
                      <a:pt x="1295" y="1424"/>
                    </a:lnTo>
                    <a:lnTo>
                      <a:pt x="1228" y="1461"/>
                    </a:lnTo>
                    <a:lnTo>
                      <a:pt x="1158" y="1482"/>
                    </a:lnTo>
                    <a:lnTo>
                      <a:pt x="945" y="1536"/>
                    </a:lnTo>
                    <a:lnTo>
                      <a:pt x="691" y="1611"/>
                    </a:lnTo>
                    <a:lnTo>
                      <a:pt x="479" y="1674"/>
                    </a:lnTo>
                    <a:lnTo>
                      <a:pt x="262" y="1753"/>
                    </a:lnTo>
                    <a:lnTo>
                      <a:pt x="0" y="1853"/>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53" name="Freeform 2219">
                <a:extLst>
                  <a:ext uri="{FF2B5EF4-FFF2-40B4-BE49-F238E27FC236}">
                    <a16:creationId xmlns:a16="http://schemas.microsoft.com/office/drawing/2014/main" id="{8848DDDD-9345-654F-B424-67BF33E17992}"/>
                  </a:ext>
                </a:extLst>
              </p:cNvPr>
              <p:cNvSpPr>
                <a:spLocks/>
              </p:cNvSpPr>
              <p:nvPr/>
            </p:nvSpPr>
            <p:spPr bwMode="auto">
              <a:xfrm>
                <a:off x="1211266" y="3160721"/>
                <a:ext cx="4189500" cy="1504955"/>
              </a:xfrm>
              <a:custGeom>
                <a:avLst/>
                <a:gdLst>
                  <a:gd name="T0" fmla="*/ 0 w 5528"/>
                  <a:gd name="T1" fmla="*/ 0 h 1979"/>
                  <a:gd name="T2" fmla="*/ 55 w 5528"/>
                  <a:gd name="T3" fmla="*/ 63 h 1979"/>
                  <a:gd name="T4" fmla="*/ 724 w 5528"/>
                  <a:gd name="T5" fmla="*/ 838 h 1979"/>
                  <a:gd name="T6" fmla="*/ 792 w 5528"/>
                  <a:gd name="T7" fmla="*/ 842 h 1979"/>
                  <a:gd name="T8" fmla="*/ 897 w 5528"/>
                  <a:gd name="T9" fmla="*/ 918 h 1979"/>
                  <a:gd name="T10" fmla="*/ 1002 w 5528"/>
                  <a:gd name="T11" fmla="*/ 977 h 1979"/>
                  <a:gd name="T12" fmla="*/ 1314 w 5528"/>
                  <a:gd name="T13" fmla="*/ 1272 h 1979"/>
                  <a:gd name="T14" fmla="*/ 1373 w 5528"/>
                  <a:gd name="T15" fmla="*/ 1322 h 1979"/>
                  <a:gd name="T16" fmla="*/ 1524 w 5528"/>
                  <a:gd name="T17" fmla="*/ 1482 h 1979"/>
                  <a:gd name="T18" fmla="*/ 1579 w 5528"/>
                  <a:gd name="T19" fmla="*/ 1448 h 1979"/>
                  <a:gd name="T20" fmla="*/ 1832 w 5528"/>
                  <a:gd name="T21" fmla="*/ 1524 h 1979"/>
                  <a:gd name="T22" fmla="*/ 2316 w 5528"/>
                  <a:gd name="T23" fmla="*/ 1688 h 1979"/>
                  <a:gd name="T24" fmla="*/ 2413 w 5528"/>
                  <a:gd name="T25" fmla="*/ 1701 h 1979"/>
                  <a:gd name="T26" fmla="*/ 2526 w 5528"/>
                  <a:gd name="T27" fmla="*/ 1743 h 1979"/>
                  <a:gd name="T28" fmla="*/ 2893 w 5528"/>
                  <a:gd name="T29" fmla="*/ 1899 h 1979"/>
                  <a:gd name="T30" fmla="*/ 2947 w 5528"/>
                  <a:gd name="T31" fmla="*/ 1912 h 1979"/>
                  <a:gd name="T32" fmla="*/ 3002 w 5528"/>
                  <a:gd name="T33" fmla="*/ 1920 h 1979"/>
                  <a:gd name="T34" fmla="*/ 3103 w 5528"/>
                  <a:gd name="T35" fmla="*/ 1962 h 1979"/>
                  <a:gd name="T36" fmla="*/ 3154 w 5528"/>
                  <a:gd name="T37" fmla="*/ 1979 h 1979"/>
                  <a:gd name="T38" fmla="*/ 3465 w 5528"/>
                  <a:gd name="T39" fmla="*/ 1979 h 1979"/>
                  <a:gd name="T40" fmla="*/ 3680 w 5528"/>
                  <a:gd name="T41" fmla="*/ 1970 h 1979"/>
                  <a:gd name="T42" fmla="*/ 3781 w 5528"/>
                  <a:gd name="T43" fmla="*/ 1954 h 1979"/>
                  <a:gd name="T44" fmla="*/ 3937 w 5528"/>
                  <a:gd name="T45" fmla="*/ 1941 h 1979"/>
                  <a:gd name="T46" fmla="*/ 4050 w 5528"/>
                  <a:gd name="T47" fmla="*/ 1903 h 1979"/>
                  <a:gd name="T48" fmla="*/ 4151 w 5528"/>
                  <a:gd name="T49" fmla="*/ 1853 h 1979"/>
                  <a:gd name="T50" fmla="*/ 4257 w 5528"/>
                  <a:gd name="T51" fmla="*/ 1810 h 1979"/>
                  <a:gd name="T52" fmla="*/ 4370 w 5528"/>
                  <a:gd name="T53" fmla="*/ 1777 h 1979"/>
                  <a:gd name="T54" fmla="*/ 4476 w 5528"/>
                  <a:gd name="T55" fmla="*/ 1739 h 1979"/>
                  <a:gd name="T56" fmla="*/ 4631 w 5528"/>
                  <a:gd name="T57" fmla="*/ 1701 h 1979"/>
                  <a:gd name="T58" fmla="*/ 4724 w 5528"/>
                  <a:gd name="T59" fmla="*/ 1667 h 1979"/>
                  <a:gd name="T60" fmla="*/ 4787 w 5528"/>
                  <a:gd name="T61" fmla="*/ 1667 h 1979"/>
                  <a:gd name="T62" fmla="*/ 4947 w 5528"/>
                  <a:gd name="T63" fmla="*/ 1524 h 1979"/>
                  <a:gd name="T64" fmla="*/ 5204 w 5528"/>
                  <a:gd name="T65" fmla="*/ 1280 h 1979"/>
                  <a:gd name="T66" fmla="*/ 5419 w 5528"/>
                  <a:gd name="T67" fmla="*/ 1112 h 1979"/>
                  <a:gd name="T68" fmla="*/ 5528 w 5528"/>
                  <a:gd name="T69" fmla="*/ 1044 h 1979"/>
                  <a:gd name="connsiteX0" fmla="*/ 0 w 9962"/>
                  <a:gd name="connsiteY0" fmla="*/ 0 h 10000"/>
                  <a:gd name="connsiteX1" fmla="*/ 99 w 9962"/>
                  <a:gd name="connsiteY1" fmla="*/ 318 h 10000"/>
                  <a:gd name="connsiteX2" fmla="*/ 1310 w 9962"/>
                  <a:gd name="connsiteY2" fmla="*/ 4234 h 10000"/>
                  <a:gd name="connsiteX3" fmla="*/ 1433 w 9962"/>
                  <a:gd name="connsiteY3" fmla="*/ 4255 h 10000"/>
                  <a:gd name="connsiteX4" fmla="*/ 1623 w 9962"/>
                  <a:gd name="connsiteY4" fmla="*/ 4639 h 10000"/>
                  <a:gd name="connsiteX5" fmla="*/ 1813 w 9962"/>
                  <a:gd name="connsiteY5" fmla="*/ 4937 h 10000"/>
                  <a:gd name="connsiteX6" fmla="*/ 2377 w 9962"/>
                  <a:gd name="connsiteY6" fmla="*/ 6427 h 10000"/>
                  <a:gd name="connsiteX7" fmla="*/ 2484 w 9962"/>
                  <a:gd name="connsiteY7" fmla="*/ 6680 h 10000"/>
                  <a:gd name="connsiteX8" fmla="*/ 2757 w 9962"/>
                  <a:gd name="connsiteY8" fmla="*/ 7489 h 10000"/>
                  <a:gd name="connsiteX9" fmla="*/ 2856 w 9962"/>
                  <a:gd name="connsiteY9" fmla="*/ 7317 h 10000"/>
                  <a:gd name="connsiteX10" fmla="*/ 3314 w 9962"/>
                  <a:gd name="connsiteY10" fmla="*/ 7701 h 10000"/>
                  <a:gd name="connsiteX11" fmla="*/ 4190 w 9962"/>
                  <a:gd name="connsiteY11" fmla="*/ 8530 h 10000"/>
                  <a:gd name="connsiteX12" fmla="*/ 4365 w 9962"/>
                  <a:gd name="connsiteY12" fmla="*/ 8595 h 10000"/>
                  <a:gd name="connsiteX13" fmla="*/ 4569 w 9962"/>
                  <a:gd name="connsiteY13" fmla="*/ 8807 h 10000"/>
                  <a:gd name="connsiteX14" fmla="*/ 5233 w 9962"/>
                  <a:gd name="connsiteY14" fmla="*/ 9596 h 10000"/>
                  <a:gd name="connsiteX15" fmla="*/ 5331 w 9962"/>
                  <a:gd name="connsiteY15" fmla="*/ 9661 h 10000"/>
                  <a:gd name="connsiteX16" fmla="*/ 5431 w 9962"/>
                  <a:gd name="connsiteY16" fmla="*/ 9702 h 10000"/>
                  <a:gd name="connsiteX17" fmla="*/ 5613 w 9962"/>
                  <a:gd name="connsiteY17" fmla="*/ 9914 h 10000"/>
                  <a:gd name="connsiteX18" fmla="*/ 5705 w 9962"/>
                  <a:gd name="connsiteY18" fmla="*/ 10000 h 10000"/>
                  <a:gd name="connsiteX19" fmla="*/ 6268 w 9962"/>
                  <a:gd name="connsiteY19" fmla="*/ 10000 h 10000"/>
                  <a:gd name="connsiteX20" fmla="*/ 6657 w 9962"/>
                  <a:gd name="connsiteY20" fmla="*/ 9955 h 10000"/>
                  <a:gd name="connsiteX21" fmla="*/ 6840 w 9962"/>
                  <a:gd name="connsiteY21" fmla="*/ 9874 h 10000"/>
                  <a:gd name="connsiteX22" fmla="*/ 7122 w 9962"/>
                  <a:gd name="connsiteY22" fmla="*/ 9808 h 10000"/>
                  <a:gd name="connsiteX23" fmla="*/ 7326 w 9962"/>
                  <a:gd name="connsiteY23" fmla="*/ 9616 h 10000"/>
                  <a:gd name="connsiteX24" fmla="*/ 7509 w 9962"/>
                  <a:gd name="connsiteY24" fmla="*/ 9363 h 10000"/>
                  <a:gd name="connsiteX25" fmla="*/ 7701 w 9962"/>
                  <a:gd name="connsiteY25" fmla="*/ 9146 h 10000"/>
                  <a:gd name="connsiteX26" fmla="*/ 7905 w 9962"/>
                  <a:gd name="connsiteY26" fmla="*/ 8979 h 10000"/>
                  <a:gd name="connsiteX27" fmla="*/ 8097 w 9962"/>
                  <a:gd name="connsiteY27" fmla="*/ 8787 h 10000"/>
                  <a:gd name="connsiteX28" fmla="*/ 8377 w 9962"/>
                  <a:gd name="connsiteY28" fmla="*/ 8595 h 10000"/>
                  <a:gd name="connsiteX29" fmla="*/ 8546 w 9962"/>
                  <a:gd name="connsiteY29" fmla="*/ 8423 h 10000"/>
                  <a:gd name="connsiteX30" fmla="*/ 8660 w 9962"/>
                  <a:gd name="connsiteY30" fmla="*/ 8423 h 10000"/>
                  <a:gd name="connsiteX31" fmla="*/ 8949 w 9962"/>
                  <a:gd name="connsiteY31" fmla="*/ 7701 h 10000"/>
                  <a:gd name="connsiteX32" fmla="*/ 9414 w 9962"/>
                  <a:gd name="connsiteY32" fmla="*/ 6468 h 10000"/>
                  <a:gd name="connsiteX33" fmla="*/ 9803 w 9962"/>
                  <a:gd name="connsiteY33" fmla="*/ 5619 h 10000"/>
                  <a:gd name="connsiteX34" fmla="*/ 9962 w 9962"/>
                  <a:gd name="connsiteY34" fmla="*/ 5317 h 10000"/>
                  <a:gd name="connsiteX0" fmla="*/ 0 w 10008"/>
                  <a:gd name="connsiteY0" fmla="*/ 0 h 10000"/>
                  <a:gd name="connsiteX1" fmla="*/ 99 w 10008"/>
                  <a:gd name="connsiteY1" fmla="*/ 318 h 10000"/>
                  <a:gd name="connsiteX2" fmla="*/ 1315 w 10008"/>
                  <a:gd name="connsiteY2" fmla="*/ 4234 h 10000"/>
                  <a:gd name="connsiteX3" fmla="*/ 1438 w 10008"/>
                  <a:gd name="connsiteY3" fmla="*/ 4255 h 10000"/>
                  <a:gd name="connsiteX4" fmla="*/ 1629 w 10008"/>
                  <a:gd name="connsiteY4" fmla="*/ 4639 h 10000"/>
                  <a:gd name="connsiteX5" fmla="*/ 1820 w 10008"/>
                  <a:gd name="connsiteY5" fmla="*/ 4937 h 10000"/>
                  <a:gd name="connsiteX6" fmla="*/ 2386 w 10008"/>
                  <a:gd name="connsiteY6" fmla="*/ 6427 h 10000"/>
                  <a:gd name="connsiteX7" fmla="*/ 2493 w 10008"/>
                  <a:gd name="connsiteY7" fmla="*/ 6680 h 10000"/>
                  <a:gd name="connsiteX8" fmla="*/ 2768 w 10008"/>
                  <a:gd name="connsiteY8" fmla="*/ 7489 h 10000"/>
                  <a:gd name="connsiteX9" fmla="*/ 2867 w 10008"/>
                  <a:gd name="connsiteY9" fmla="*/ 7317 h 10000"/>
                  <a:gd name="connsiteX10" fmla="*/ 3327 w 10008"/>
                  <a:gd name="connsiteY10" fmla="*/ 7701 h 10000"/>
                  <a:gd name="connsiteX11" fmla="*/ 4206 w 10008"/>
                  <a:gd name="connsiteY11" fmla="*/ 8530 h 10000"/>
                  <a:gd name="connsiteX12" fmla="*/ 4382 w 10008"/>
                  <a:gd name="connsiteY12" fmla="*/ 8595 h 10000"/>
                  <a:gd name="connsiteX13" fmla="*/ 4586 w 10008"/>
                  <a:gd name="connsiteY13" fmla="*/ 8807 h 10000"/>
                  <a:gd name="connsiteX14" fmla="*/ 5253 w 10008"/>
                  <a:gd name="connsiteY14" fmla="*/ 9596 h 10000"/>
                  <a:gd name="connsiteX15" fmla="*/ 5351 w 10008"/>
                  <a:gd name="connsiteY15" fmla="*/ 9661 h 10000"/>
                  <a:gd name="connsiteX16" fmla="*/ 5452 w 10008"/>
                  <a:gd name="connsiteY16" fmla="*/ 9702 h 10000"/>
                  <a:gd name="connsiteX17" fmla="*/ 5634 w 10008"/>
                  <a:gd name="connsiteY17" fmla="*/ 9914 h 10000"/>
                  <a:gd name="connsiteX18" fmla="*/ 5727 w 10008"/>
                  <a:gd name="connsiteY18" fmla="*/ 10000 h 10000"/>
                  <a:gd name="connsiteX19" fmla="*/ 6292 w 10008"/>
                  <a:gd name="connsiteY19" fmla="*/ 10000 h 10000"/>
                  <a:gd name="connsiteX20" fmla="*/ 6682 w 10008"/>
                  <a:gd name="connsiteY20" fmla="*/ 9955 h 10000"/>
                  <a:gd name="connsiteX21" fmla="*/ 6866 w 10008"/>
                  <a:gd name="connsiteY21" fmla="*/ 9874 h 10000"/>
                  <a:gd name="connsiteX22" fmla="*/ 7149 w 10008"/>
                  <a:gd name="connsiteY22" fmla="*/ 9808 h 10000"/>
                  <a:gd name="connsiteX23" fmla="*/ 7354 w 10008"/>
                  <a:gd name="connsiteY23" fmla="*/ 9616 h 10000"/>
                  <a:gd name="connsiteX24" fmla="*/ 7538 w 10008"/>
                  <a:gd name="connsiteY24" fmla="*/ 9363 h 10000"/>
                  <a:gd name="connsiteX25" fmla="*/ 7730 w 10008"/>
                  <a:gd name="connsiteY25" fmla="*/ 9146 h 10000"/>
                  <a:gd name="connsiteX26" fmla="*/ 7935 w 10008"/>
                  <a:gd name="connsiteY26" fmla="*/ 8979 h 10000"/>
                  <a:gd name="connsiteX27" fmla="*/ 8128 w 10008"/>
                  <a:gd name="connsiteY27" fmla="*/ 8787 h 10000"/>
                  <a:gd name="connsiteX28" fmla="*/ 8409 w 10008"/>
                  <a:gd name="connsiteY28" fmla="*/ 8595 h 10000"/>
                  <a:gd name="connsiteX29" fmla="*/ 8579 w 10008"/>
                  <a:gd name="connsiteY29" fmla="*/ 8423 h 10000"/>
                  <a:gd name="connsiteX30" fmla="*/ 8693 w 10008"/>
                  <a:gd name="connsiteY30" fmla="*/ 8423 h 10000"/>
                  <a:gd name="connsiteX31" fmla="*/ 8983 w 10008"/>
                  <a:gd name="connsiteY31" fmla="*/ 7701 h 10000"/>
                  <a:gd name="connsiteX32" fmla="*/ 9450 w 10008"/>
                  <a:gd name="connsiteY32" fmla="*/ 6468 h 10000"/>
                  <a:gd name="connsiteX33" fmla="*/ 9840 w 10008"/>
                  <a:gd name="connsiteY33" fmla="*/ 5619 h 10000"/>
                  <a:gd name="connsiteX34" fmla="*/ 10008 w 10008"/>
                  <a:gd name="connsiteY34" fmla="*/ 531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8" h="10000">
                    <a:moveTo>
                      <a:pt x="0" y="0"/>
                    </a:moveTo>
                    <a:lnTo>
                      <a:pt x="99" y="318"/>
                    </a:lnTo>
                    <a:lnTo>
                      <a:pt x="1315" y="4234"/>
                    </a:lnTo>
                    <a:lnTo>
                      <a:pt x="1438" y="4255"/>
                    </a:lnTo>
                    <a:cubicBezTo>
                      <a:pt x="1502" y="4383"/>
                      <a:pt x="1566" y="4511"/>
                      <a:pt x="1629" y="4639"/>
                    </a:cubicBezTo>
                    <a:cubicBezTo>
                      <a:pt x="1693" y="4738"/>
                      <a:pt x="1756" y="4838"/>
                      <a:pt x="1820" y="4937"/>
                    </a:cubicBezTo>
                    <a:lnTo>
                      <a:pt x="2386" y="6427"/>
                    </a:lnTo>
                    <a:cubicBezTo>
                      <a:pt x="2422" y="6511"/>
                      <a:pt x="2457" y="6596"/>
                      <a:pt x="2493" y="6680"/>
                    </a:cubicBezTo>
                    <a:lnTo>
                      <a:pt x="2768" y="7489"/>
                    </a:lnTo>
                    <a:cubicBezTo>
                      <a:pt x="2801" y="7432"/>
                      <a:pt x="2834" y="7374"/>
                      <a:pt x="2867" y="7317"/>
                    </a:cubicBezTo>
                    <a:lnTo>
                      <a:pt x="3327" y="7701"/>
                    </a:lnTo>
                    <a:lnTo>
                      <a:pt x="4206" y="8530"/>
                    </a:lnTo>
                    <a:lnTo>
                      <a:pt x="4382" y="8595"/>
                    </a:lnTo>
                    <a:lnTo>
                      <a:pt x="4586" y="8807"/>
                    </a:lnTo>
                    <a:lnTo>
                      <a:pt x="5253" y="9596"/>
                    </a:lnTo>
                    <a:lnTo>
                      <a:pt x="5351" y="9661"/>
                    </a:lnTo>
                    <a:cubicBezTo>
                      <a:pt x="5384" y="9675"/>
                      <a:pt x="5419" y="9688"/>
                      <a:pt x="5452" y="9702"/>
                    </a:cubicBezTo>
                    <a:lnTo>
                      <a:pt x="5634" y="9914"/>
                    </a:lnTo>
                    <a:cubicBezTo>
                      <a:pt x="5665" y="9943"/>
                      <a:pt x="5696" y="9971"/>
                      <a:pt x="5727" y="10000"/>
                    </a:cubicBezTo>
                    <a:lnTo>
                      <a:pt x="6292" y="10000"/>
                    </a:lnTo>
                    <a:lnTo>
                      <a:pt x="6682" y="9955"/>
                    </a:lnTo>
                    <a:lnTo>
                      <a:pt x="6866" y="9874"/>
                    </a:lnTo>
                    <a:lnTo>
                      <a:pt x="7149" y="9808"/>
                    </a:lnTo>
                    <a:lnTo>
                      <a:pt x="7354" y="9616"/>
                    </a:lnTo>
                    <a:lnTo>
                      <a:pt x="7538" y="9363"/>
                    </a:lnTo>
                    <a:lnTo>
                      <a:pt x="7730" y="9146"/>
                    </a:lnTo>
                    <a:lnTo>
                      <a:pt x="7935" y="8979"/>
                    </a:lnTo>
                    <a:lnTo>
                      <a:pt x="8128" y="8787"/>
                    </a:lnTo>
                    <a:lnTo>
                      <a:pt x="8409" y="8595"/>
                    </a:lnTo>
                    <a:cubicBezTo>
                      <a:pt x="8466" y="8538"/>
                      <a:pt x="8522" y="8480"/>
                      <a:pt x="8579" y="8423"/>
                    </a:cubicBezTo>
                    <a:lnTo>
                      <a:pt x="8693" y="8423"/>
                    </a:lnTo>
                    <a:cubicBezTo>
                      <a:pt x="8789" y="8182"/>
                      <a:pt x="8887" y="7942"/>
                      <a:pt x="8983" y="7701"/>
                    </a:cubicBezTo>
                    <a:lnTo>
                      <a:pt x="9450" y="6468"/>
                    </a:lnTo>
                    <a:lnTo>
                      <a:pt x="9840" y="5619"/>
                    </a:lnTo>
                    <a:cubicBezTo>
                      <a:pt x="9907" y="5504"/>
                      <a:pt x="9942" y="5432"/>
                      <a:pt x="10008" y="531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dirty="0">
                  <a:latin typeface="Arial"/>
                </a:endParaRPr>
              </a:p>
            </p:txBody>
          </p:sp>
          <p:sp>
            <p:nvSpPr>
              <p:cNvPr id="54" name="Rectangle 476">
                <a:extLst>
                  <a:ext uri="{FF2B5EF4-FFF2-40B4-BE49-F238E27FC236}">
                    <a16:creationId xmlns:a16="http://schemas.microsoft.com/office/drawing/2014/main" id="{AF3359FF-8CB8-7143-B78B-1145FCDBE868}"/>
                  </a:ext>
                </a:extLst>
              </p:cNvPr>
              <p:cNvSpPr>
                <a:spLocks noChangeArrowheads="1"/>
              </p:cNvSpPr>
              <p:nvPr/>
            </p:nvSpPr>
            <p:spPr bwMode="auto">
              <a:xfrm>
                <a:off x="2151941" y="6251449"/>
                <a:ext cx="161925" cy="84138"/>
              </a:xfrm>
              <a:prstGeom prst="rect">
                <a:avLst/>
              </a:prstGeom>
              <a:solidFill>
                <a:schemeClr val="accent1">
                  <a:lumMod val="20000"/>
                  <a:lumOff val="80000"/>
                  <a:alpha val="5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dirty="0">
                  <a:latin typeface="Arial"/>
                </a:endParaRPr>
              </a:p>
            </p:txBody>
          </p:sp>
        </p:grpSp>
        <p:sp>
          <p:nvSpPr>
            <p:cNvPr id="116" name="TextBox 87">
              <a:extLst>
                <a:ext uri="{FF2B5EF4-FFF2-40B4-BE49-F238E27FC236}">
                  <a16:creationId xmlns:a16="http://schemas.microsoft.com/office/drawing/2014/main" id="{26CF3BA8-80AF-4FCB-A26E-DE8477387B0E}"/>
                </a:ext>
              </a:extLst>
            </p:cNvPr>
            <p:cNvSpPr txBox="1"/>
            <p:nvPr/>
          </p:nvSpPr>
          <p:spPr>
            <a:xfrm>
              <a:off x="1056322" y="4209623"/>
              <a:ext cx="3754711" cy="276999"/>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b="1" dirty="0">
                  <a:cs typeface="Arial" panose="020B0604020202020204" pitchFamily="34" charset="0"/>
                </a:rPr>
                <a:t>Abnehmende </a:t>
              </a:r>
              <a:r>
                <a:rPr lang="de-DE" sz="750" b="1" dirty="0" err="1">
                  <a:cs typeface="Arial" panose="020B0604020202020204" pitchFamily="34" charset="0"/>
                </a:rPr>
                <a:t>eGFR</a:t>
              </a:r>
              <a:endParaRPr lang="de-DE" sz="750" b="1" dirty="0">
                <a:cs typeface="Arial" panose="020B0604020202020204" pitchFamily="34" charset="0"/>
              </a:endParaRPr>
            </a:p>
          </p:txBody>
        </p:sp>
        <p:sp>
          <p:nvSpPr>
            <p:cNvPr id="118" name="TextBox 89">
              <a:extLst>
                <a:ext uri="{FF2B5EF4-FFF2-40B4-BE49-F238E27FC236}">
                  <a16:creationId xmlns:a16="http://schemas.microsoft.com/office/drawing/2014/main" id="{CA74676C-952D-40A4-BBE2-157982420DF2}"/>
                </a:ext>
              </a:extLst>
            </p:cNvPr>
            <p:cNvSpPr txBox="1"/>
            <p:nvPr/>
          </p:nvSpPr>
          <p:spPr>
            <a:xfrm>
              <a:off x="5624125" y="4209623"/>
              <a:ext cx="3795835" cy="276999"/>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50" b="1" dirty="0">
                  <a:cs typeface="Arial" panose="020B0604020202020204" pitchFamily="34" charset="0"/>
                </a:rPr>
                <a:t>Entwicklung einer Albuminurie</a:t>
              </a:r>
            </a:p>
          </p:txBody>
        </p:sp>
      </p:grpSp>
    </p:spTree>
    <p:extLst>
      <p:ext uri="{BB962C8B-B14F-4D97-AF65-F5344CB8AC3E}">
        <p14:creationId xmlns:p14="http://schemas.microsoft.com/office/powerpoint/2010/main" val="2080117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uppieren 73"/>
          <p:cNvGrpSpPr/>
          <p:nvPr/>
        </p:nvGrpSpPr>
        <p:grpSpPr>
          <a:xfrm>
            <a:off x="244054" y="2226520"/>
            <a:ext cx="6915591" cy="3101643"/>
            <a:chOff x="1025503" y="1235317"/>
            <a:chExt cx="9220788" cy="4630754"/>
          </a:xfrm>
        </p:grpSpPr>
        <p:sp>
          <p:nvSpPr>
            <p:cNvPr id="6" name="TextBox 10">
              <a:extLst>
                <a:ext uri="{FF2B5EF4-FFF2-40B4-BE49-F238E27FC236}">
                  <a16:creationId xmlns:a16="http://schemas.microsoft.com/office/drawing/2014/main" id="{0ACCAA0F-0236-438A-8E4F-8C7956D0C3C5}"/>
                </a:ext>
              </a:extLst>
            </p:cNvPr>
            <p:cNvSpPr txBox="1">
              <a:spLocks/>
            </p:cNvSpPr>
            <p:nvPr/>
          </p:nvSpPr>
          <p:spPr>
            <a:xfrm>
              <a:off x="2509583" y="5269971"/>
              <a:ext cx="318464" cy="310169"/>
            </a:xfrm>
            <a:prstGeom prst="rect">
              <a:avLst/>
            </a:prstGeom>
            <a:noFill/>
          </p:spPr>
          <p:txBody>
            <a:bodyPr wrap="non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2.152</a:t>
              </a:r>
            </a:p>
          </p:txBody>
        </p:sp>
        <p:sp>
          <p:nvSpPr>
            <p:cNvPr id="7" name="TextBox 11">
              <a:extLst>
                <a:ext uri="{FF2B5EF4-FFF2-40B4-BE49-F238E27FC236}">
                  <a16:creationId xmlns:a16="http://schemas.microsoft.com/office/drawing/2014/main" id="{26EE20B6-7A1D-4A08-BDAC-0822BE3FC8F9}"/>
                </a:ext>
              </a:extLst>
            </p:cNvPr>
            <p:cNvSpPr txBox="1">
              <a:spLocks/>
            </p:cNvSpPr>
            <p:nvPr/>
          </p:nvSpPr>
          <p:spPr>
            <a:xfrm>
              <a:off x="3262905" y="5269971"/>
              <a:ext cx="318464" cy="310169"/>
            </a:xfrm>
            <a:prstGeom prst="rect">
              <a:avLst/>
            </a:prstGeom>
            <a:noFill/>
          </p:spPr>
          <p:txBody>
            <a:bodyPr wrap="non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2.001</a:t>
              </a:r>
            </a:p>
          </p:txBody>
        </p:sp>
        <p:sp>
          <p:nvSpPr>
            <p:cNvPr id="8" name="TextBox 13">
              <a:extLst>
                <a:ext uri="{FF2B5EF4-FFF2-40B4-BE49-F238E27FC236}">
                  <a16:creationId xmlns:a16="http://schemas.microsoft.com/office/drawing/2014/main" id="{B9451B9E-C611-42F3-A843-12766E6CC46B}"/>
                </a:ext>
              </a:extLst>
            </p:cNvPr>
            <p:cNvSpPr txBox="1">
              <a:spLocks/>
            </p:cNvSpPr>
            <p:nvPr/>
          </p:nvSpPr>
          <p:spPr>
            <a:xfrm>
              <a:off x="4034397"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1.955</a:t>
              </a:r>
            </a:p>
          </p:txBody>
        </p:sp>
        <p:sp>
          <p:nvSpPr>
            <p:cNvPr id="9" name="TextBox 14">
              <a:extLst>
                <a:ext uri="{FF2B5EF4-FFF2-40B4-BE49-F238E27FC236}">
                  <a16:creationId xmlns:a16="http://schemas.microsoft.com/office/drawing/2014/main" id="{A22FC25A-34A5-4976-8602-6B7FF6C1078F}"/>
                </a:ext>
              </a:extLst>
            </p:cNvPr>
            <p:cNvSpPr txBox="1">
              <a:spLocks/>
            </p:cNvSpPr>
            <p:nvPr/>
          </p:nvSpPr>
          <p:spPr>
            <a:xfrm>
              <a:off x="4871353"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1.898</a:t>
              </a:r>
            </a:p>
          </p:txBody>
        </p:sp>
        <p:sp>
          <p:nvSpPr>
            <p:cNvPr id="10" name="TextBox 16">
              <a:extLst>
                <a:ext uri="{FF2B5EF4-FFF2-40B4-BE49-F238E27FC236}">
                  <a16:creationId xmlns:a16="http://schemas.microsoft.com/office/drawing/2014/main" id="{B342F8D8-3BFA-486E-A21F-3C1FE0D953EC}"/>
                </a:ext>
              </a:extLst>
            </p:cNvPr>
            <p:cNvSpPr txBox="1"/>
            <p:nvPr/>
          </p:nvSpPr>
          <p:spPr>
            <a:xfrm>
              <a:off x="5708308"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1.841</a:t>
              </a:r>
            </a:p>
          </p:txBody>
        </p:sp>
        <p:sp>
          <p:nvSpPr>
            <p:cNvPr id="11" name="TextBox 17">
              <a:extLst>
                <a:ext uri="{FF2B5EF4-FFF2-40B4-BE49-F238E27FC236}">
                  <a16:creationId xmlns:a16="http://schemas.microsoft.com/office/drawing/2014/main" id="{706D033E-BAFF-444B-8679-AC63540FFE7A}"/>
                </a:ext>
              </a:extLst>
            </p:cNvPr>
            <p:cNvSpPr txBox="1"/>
            <p:nvPr/>
          </p:nvSpPr>
          <p:spPr>
            <a:xfrm>
              <a:off x="6545263"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1.701</a:t>
              </a:r>
            </a:p>
          </p:txBody>
        </p:sp>
        <p:sp>
          <p:nvSpPr>
            <p:cNvPr id="12" name="TextBox 19">
              <a:extLst>
                <a:ext uri="{FF2B5EF4-FFF2-40B4-BE49-F238E27FC236}">
                  <a16:creationId xmlns:a16="http://schemas.microsoft.com/office/drawing/2014/main" id="{90D93D45-42BD-4CAC-A90B-EFE27CA4A772}"/>
                </a:ext>
              </a:extLst>
            </p:cNvPr>
            <p:cNvSpPr txBox="1"/>
            <p:nvPr/>
          </p:nvSpPr>
          <p:spPr>
            <a:xfrm>
              <a:off x="7382218"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1.288</a:t>
              </a:r>
            </a:p>
          </p:txBody>
        </p:sp>
        <p:sp>
          <p:nvSpPr>
            <p:cNvPr id="13" name="TextBox 20">
              <a:extLst>
                <a:ext uri="{FF2B5EF4-FFF2-40B4-BE49-F238E27FC236}">
                  <a16:creationId xmlns:a16="http://schemas.microsoft.com/office/drawing/2014/main" id="{B16E384C-52CF-4D00-A8BD-B73320DF0D6D}"/>
                </a:ext>
              </a:extLst>
            </p:cNvPr>
            <p:cNvSpPr txBox="1"/>
            <p:nvPr/>
          </p:nvSpPr>
          <p:spPr>
            <a:xfrm>
              <a:off x="8219174"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831</a:t>
              </a:r>
            </a:p>
          </p:txBody>
        </p:sp>
        <p:sp>
          <p:nvSpPr>
            <p:cNvPr id="14" name="TextBox 22">
              <a:extLst>
                <a:ext uri="{FF2B5EF4-FFF2-40B4-BE49-F238E27FC236}">
                  <a16:creationId xmlns:a16="http://schemas.microsoft.com/office/drawing/2014/main" id="{45EB9B2C-F7E7-4AF0-82E6-12FC4F1B9F00}"/>
                </a:ext>
              </a:extLst>
            </p:cNvPr>
            <p:cNvSpPr txBox="1"/>
            <p:nvPr/>
          </p:nvSpPr>
          <p:spPr>
            <a:xfrm>
              <a:off x="9056128" y="5269971"/>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309</a:t>
              </a:r>
            </a:p>
          </p:txBody>
        </p:sp>
        <p:sp>
          <p:nvSpPr>
            <p:cNvPr id="15" name="TextBox 23">
              <a:extLst>
                <a:ext uri="{FF2B5EF4-FFF2-40B4-BE49-F238E27FC236}">
                  <a16:creationId xmlns:a16="http://schemas.microsoft.com/office/drawing/2014/main" id="{66B6D084-57CD-448E-9F55-7F182BD26529}"/>
                </a:ext>
              </a:extLst>
            </p:cNvPr>
            <p:cNvSpPr txBox="1">
              <a:spLocks/>
            </p:cNvSpPr>
            <p:nvPr/>
          </p:nvSpPr>
          <p:spPr>
            <a:xfrm>
              <a:off x="2509583" y="5555902"/>
              <a:ext cx="318464" cy="310169"/>
            </a:xfrm>
            <a:prstGeom prst="rect">
              <a:avLst/>
            </a:prstGeom>
            <a:noFill/>
          </p:spPr>
          <p:txBody>
            <a:bodyPr wrap="non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2.152</a:t>
              </a:r>
            </a:p>
          </p:txBody>
        </p:sp>
        <p:sp>
          <p:nvSpPr>
            <p:cNvPr id="16" name="TextBox 24">
              <a:extLst>
                <a:ext uri="{FF2B5EF4-FFF2-40B4-BE49-F238E27FC236}">
                  <a16:creationId xmlns:a16="http://schemas.microsoft.com/office/drawing/2014/main" id="{F5805729-B203-4680-9F64-20762B05024D}"/>
                </a:ext>
              </a:extLst>
            </p:cNvPr>
            <p:cNvSpPr txBox="1">
              <a:spLocks/>
            </p:cNvSpPr>
            <p:nvPr/>
          </p:nvSpPr>
          <p:spPr>
            <a:xfrm>
              <a:off x="3262905" y="5555902"/>
              <a:ext cx="318464" cy="310169"/>
            </a:xfrm>
            <a:prstGeom prst="rect">
              <a:avLst/>
            </a:prstGeom>
            <a:noFill/>
          </p:spPr>
          <p:txBody>
            <a:bodyPr wrap="non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1.993</a:t>
              </a:r>
            </a:p>
          </p:txBody>
        </p:sp>
        <p:sp>
          <p:nvSpPr>
            <p:cNvPr id="17" name="TextBox 26">
              <a:extLst>
                <a:ext uri="{FF2B5EF4-FFF2-40B4-BE49-F238E27FC236}">
                  <a16:creationId xmlns:a16="http://schemas.microsoft.com/office/drawing/2014/main" id="{6A6E09B3-8FA0-4DA3-8872-1E952F0B87CC}"/>
                </a:ext>
              </a:extLst>
            </p:cNvPr>
            <p:cNvSpPr txBox="1">
              <a:spLocks/>
            </p:cNvSpPr>
            <p:nvPr/>
          </p:nvSpPr>
          <p:spPr>
            <a:xfrm>
              <a:off x="4034397"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1.936</a:t>
              </a:r>
            </a:p>
          </p:txBody>
        </p:sp>
        <p:sp>
          <p:nvSpPr>
            <p:cNvPr id="18" name="TextBox 27">
              <a:extLst>
                <a:ext uri="{FF2B5EF4-FFF2-40B4-BE49-F238E27FC236}">
                  <a16:creationId xmlns:a16="http://schemas.microsoft.com/office/drawing/2014/main" id="{54F17451-BC83-4D82-91C6-DAE6F870FABC}"/>
                </a:ext>
              </a:extLst>
            </p:cNvPr>
            <p:cNvSpPr txBox="1">
              <a:spLocks/>
            </p:cNvSpPr>
            <p:nvPr/>
          </p:nvSpPr>
          <p:spPr>
            <a:xfrm>
              <a:off x="4871353"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1.858</a:t>
              </a:r>
            </a:p>
          </p:txBody>
        </p:sp>
        <p:sp>
          <p:nvSpPr>
            <p:cNvPr id="19" name="TextBox 29">
              <a:extLst>
                <a:ext uri="{FF2B5EF4-FFF2-40B4-BE49-F238E27FC236}">
                  <a16:creationId xmlns:a16="http://schemas.microsoft.com/office/drawing/2014/main" id="{66A47857-6C4F-4548-95AF-D2921D334792}"/>
                </a:ext>
              </a:extLst>
            </p:cNvPr>
            <p:cNvSpPr txBox="1"/>
            <p:nvPr/>
          </p:nvSpPr>
          <p:spPr>
            <a:xfrm>
              <a:off x="5708308"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1.791</a:t>
              </a:r>
            </a:p>
          </p:txBody>
        </p:sp>
        <p:sp>
          <p:nvSpPr>
            <p:cNvPr id="20" name="TextBox 30">
              <a:extLst>
                <a:ext uri="{FF2B5EF4-FFF2-40B4-BE49-F238E27FC236}">
                  <a16:creationId xmlns:a16="http://schemas.microsoft.com/office/drawing/2014/main" id="{944BE6D9-C713-44EE-8529-9D1C39ABD68E}"/>
                </a:ext>
              </a:extLst>
            </p:cNvPr>
            <p:cNvSpPr txBox="1"/>
            <p:nvPr/>
          </p:nvSpPr>
          <p:spPr>
            <a:xfrm>
              <a:off x="6545263"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1.664</a:t>
              </a:r>
            </a:p>
          </p:txBody>
        </p:sp>
        <p:sp>
          <p:nvSpPr>
            <p:cNvPr id="21" name="TextBox 32">
              <a:extLst>
                <a:ext uri="{FF2B5EF4-FFF2-40B4-BE49-F238E27FC236}">
                  <a16:creationId xmlns:a16="http://schemas.microsoft.com/office/drawing/2014/main" id="{02206FD9-5BC5-44BC-B4DB-427BC4C74688}"/>
                </a:ext>
              </a:extLst>
            </p:cNvPr>
            <p:cNvSpPr txBox="1"/>
            <p:nvPr/>
          </p:nvSpPr>
          <p:spPr>
            <a:xfrm>
              <a:off x="7382218"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1.232</a:t>
              </a:r>
            </a:p>
          </p:txBody>
        </p:sp>
        <p:sp>
          <p:nvSpPr>
            <p:cNvPr id="22" name="TextBox 33">
              <a:extLst>
                <a:ext uri="{FF2B5EF4-FFF2-40B4-BE49-F238E27FC236}">
                  <a16:creationId xmlns:a16="http://schemas.microsoft.com/office/drawing/2014/main" id="{B801EAD3-69FA-4AE9-A853-54D410B66182}"/>
                </a:ext>
              </a:extLst>
            </p:cNvPr>
            <p:cNvSpPr txBox="1"/>
            <p:nvPr/>
          </p:nvSpPr>
          <p:spPr>
            <a:xfrm>
              <a:off x="8219174"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774</a:t>
              </a:r>
            </a:p>
          </p:txBody>
        </p:sp>
        <p:sp>
          <p:nvSpPr>
            <p:cNvPr id="23" name="TextBox 35">
              <a:extLst>
                <a:ext uri="{FF2B5EF4-FFF2-40B4-BE49-F238E27FC236}">
                  <a16:creationId xmlns:a16="http://schemas.microsoft.com/office/drawing/2014/main" id="{73881466-27E0-47F6-BF45-3588B1A001DE}"/>
                </a:ext>
              </a:extLst>
            </p:cNvPr>
            <p:cNvSpPr txBox="1"/>
            <p:nvPr/>
          </p:nvSpPr>
          <p:spPr>
            <a:xfrm>
              <a:off x="9056128" y="5555902"/>
              <a:ext cx="365760" cy="310169"/>
            </a:xfrm>
            <a:prstGeom prst="rect">
              <a:avLst/>
            </a:prstGeom>
            <a:noFill/>
          </p:spPr>
          <p:txBody>
            <a:bodyPr wrap="square" lIns="0" rIns="0" rtlCol="0">
              <a:spAutoFit/>
            </a:bodyPr>
            <a:lstStyle/>
            <a:p>
              <a:pPr algn="ctr" defTabSz="685800" fontAlgn="auto">
                <a:lnSpc>
                  <a:spcPct val="100000"/>
                </a:lnSpc>
                <a:spcBef>
                  <a:spcPts val="0"/>
                </a:spcBef>
                <a:spcAft>
                  <a:spcPts val="0"/>
                </a:spcAft>
                <a:buClr>
                  <a:srgbClr val="830051"/>
                </a:buClr>
                <a:defRPr/>
              </a:pPr>
              <a:r>
                <a:rPr lang="de-DE" sz="750" dirty="0">
                  <a:latin typeface="Arial"/>
                </a:rPr>
                <a:t>270</a:t>
              </a:r>
            </a:p>
          </p:txBody>
        </p:sp>
        <p:sp>
          <p:nvSpPr>
            <p:cNvPr id="24" name="TextBox 37">
              <a:extLst>
                <a:ext uri="{FF2B5EF4-FFF2-40B4-BE49-F238E27FC236}">
                  <a16:creationId xmlns:a16="http://schemas.microsoft.com/office/drawing/2014/main" id="{AE069E6F-4AA7-4D5F-949F-66DBBCC47517}"/>
                </a:ext>
              </a:extLst>
            </p:cNvPr>
            <p:cNvSpPr txBox="1">
              <a:spLocks/>
            </p:cNvSpPr>
            <p:nvPr/>
          </p:nvSpPr>
          <p:spPr>
            <a:xfrm>
              <a:off x="1596172" y="5269970"/>
              <a:ext cx="701047" cy="310169"/>
            </a:xfrm>
            <a:prstGeom prst="rect">
              <a:avLst/>
            </a:prstGeom>
            <a:noFill/>
          </p:spPr>
          <p:txBody>
            <a:bodyPr wrap="none" lIns="0" rIns="0" rtlCol="0">
              <a:spAutoFit/>
            </a:bodyPr>
            <a:lstStyle/>
            <a:p>
              <a:pPr algn="r" defTabSz="685800" fontAlgn="auto">
                <a:lnSpc>
                  <a:spcPct val="100000"/>
                </a:lnSpc>
                <a:spcBef>
                  <a:spcPts val="0"/>
                </a:spcBef>
                <a:spcAft>
                  <a:spcPts val="0"/>
                </a:spcAft>
                <a:buClr>
                  <a:srgbClr val="830051"/>
                </a:buClr>
                <a:defRPr/>
              </a:pPr>
              <a:r>
                <a:rPr lang="de-DE" sz="750" b="1" dirty="0">
                  <a:latin typeface="Arial"/>
                </a:rPr>
                <a:t>FORXIGA g</a:t>
              </a:r>
            </a:p>
          </p:txBody>
        </p:sp>
        <p:sp>
          <p:nvSpPr>
            <p:cNvPr id="25" name="TextBox 38">
              <a:extLst>
                <a:ext uri="{FF2B5EF4-FFF2-40B4-BE49-F238E27FC236}">
                  <a16:creationId xmlns:a16="http://schemas.microsoft.com/office/drawing/2014/main" id="{D4A2AD52-C946-48B0-A568-7FE0BA6C5ED4}"/>
                </a:ext>
              </a:extLst>
            </p:cNvPr>
            <p:cNvSpPr txBox="1">
              <a:spLocks/>
            </p:cNvSpPr>
            <p:nvPr/>
          </p:nvSpPr>
          <p:spPr>
            <a:xfrm>
              <a:off x="1805631" y="5555902"/>
              <a:ext cx="491588" cy="310169"/>
            </a:xfrm>
            <a:prstGeom prst="rect">
              <a:avLst/>
            </a:prstGeom>
            <a:noFill/>
          </p:spPr>
          <p:txBody>
            <a:bodyPr wrap="none" lIns="0" rIns="0" rtlCol="0">
              <a:spAutoFit/>
            </a:bodyPr>
            <a:lstStyle/>
            <a:p>
              <a:pPr algn="r" defTabSz="685800" fontAlgn="auto">
                <a:lnSpc>
                  <a:spcPct val="100000"/>
                </a:lnSpc>
                <a:spcBef>
                  <a:spcPts val="0"/>
                </a:spcBef>
                <a:spcAft>
                  <a:spcPts val="0"/>
                </a:spcAft>
                <a:buClr>
                  <a:srgbClr val="830051"/>
                </a:buClr>
                <a:defRPr/>
              </a:pPr>
              <a:r>
                <a:rPr lang="de-DE" sz="750" b="1" dirty="0">
                  <a:latin typeface="Arial"/>
                </a:rPr>
                <a:t>Placebo</a:t>
              </a:r>
            </a:p>
          </p:txBody>
        </p:sp>
        <p:sp>
          <p:nvSpPr>
            <p:cNvPr id="26" name="TextBox 39">
              <a:extLst>
                <a:ext uri="{FF2B5EF4-FFF2-40B4-BE49-F238E27FC236}">
                  <a16:creationId xmlns:a16="http://schemas.microsoft.com/office/drawing/2014/main" id="{4D156331-772E-4DDF-91E3-579E178A4380}"/>
                </a:ext>
              </a:extLst>
            </p:cNvPr>
            <p:cNvSpPr txBox="1">
              <a:spLocks/>
            </p:cNvSpPr>
            <p:nvPr/>
          </p:nvSpPr>
          <p:spPr>
            <a:xfrm>
              <a:off x="8987399" y="3109686"/>
              <a:ext cx="1258892" cy="620339"/>
            </a:xfrm>
            <a:prstGeom prst="rect">
              <a:avLst/>
            </a:prstGeom>
            <a:noFill/>
          </p:spPr>
          <p:txBody>
            <a:bodyPr wrap="none" lIns="0" rIns="0" rtlCol="0">
              <a:spAutoFit/>
            </a:bodyPr>
            <a:lstStyle/>
            <a:p>
              <a:pPr algn="r" defTabSz="685800" fontAlgn="auto">
                <a:lnSpc>
                  <a:spcPct val="100000"/>
                </a:lnSpc>
                <a:spcBef>
                  <a:spcPts val="0"/>
                </a:spcBef>
                <a:spcAft>
                  <a:spcPts val="0"/>
                </a:spcAft>
                <a:buClr>
                  <a:srgbClr val="830051"/>
                </a:buClr>
                <a:defRPr/>
              </a:pPr>
              <a:r>
                <a:rPr lang="de-DE" sz="1050" b="1" dirty="0">
                  <a:solidFill>
                    <a:schemeClr val="accent1"/>
                  </a:solidFill>
                  <a:latin typeface="Arial"/>
                </a:rPr>
                <a:t>FORXIGA</a:t>
              </a:r>
              <a:br>
                <a:rPr lang="de-DE" sz="1050" b="1" dirty="0">
                  <a:solidFill>
                    <a:schemeClr val="accent1"/>
                  </a:solidFill>
                  <a:latin typeface="Arial"/>
                </a:rPr>
              </a:br>
              <a:r>
                <a:rPr lang="de-DE" sz="1050" b="1" dirty="0">
                  <a:solidFill>
                    <a:schemeClr val="accent1"/>
                  </a:solidFill>
                  <a:latin typeface="Arial"/>
                </a:rPr>
                <a:t>197 Ereignisse</a:t>
              </a:r>
            </a:p>
          </p:txBody>
        </p:sp>
        <p:sp>
          <p:nvSpPr>
            <p:cNvPr id="27" name="TextBox 40">
              <a:extLst>
                <a:ext uri="{FF2B5EF4-FFF2-40B4-BE49-F238E27FC236}">
                  <a16:creationId xmlns:a16="http://schemas.microsoft.com/office/drawing/2014/main" id="{7275BECD-B0AE-4773-AFE7-8509C4F4D949}"/>
                </a:ext>
              </a:extLst>
            </p:cNvPr>
            <p:cNvSpPr txBox="1">
              <a:spLocks/>
            </p:cNvSpPr>
            <p:nvPr/>
          </p:nvSpPr>
          <p:spPr>
            <a:xfrm>
              <a:off x="8987399" y="1242342"/>
              <a:ext cx="1258892" cy="620339"/>
            </a:xfrm>
            <a:prstGeom prst="rect">
              <a:avLst/>
            </a:prstGeom>
            <a:noFill/>
          </p:spPr>
          <p:txBody>
            <a:bodyPr wrap="none" lIns="0" rIns="0" rtlCol="0">
              <a:spAutoFit/>
            </a:bodyPr>
            <a:lstStyle/>
            <a:p>
              <a:pPr algn="r" defTabSz="685800" fontAlgn="auto">
                <a:lnSpc>
                  <a:spcPct val="100000"/>
                </a:lnSpc>
                <a:spcBef>
                  <a:spcPts val="0"/>
                </a:spcBef>
                <a:spcAft>
                  <a:spcPts val="0"/>
                </a:spcAft>
                <a:buClr>
                  <a:srgbClr val="830051"/>
                </a:buClr>
                <a:defRPr/>
              </a:pPr>
              <a:r>
                <a:rPr lang="de-DE" sz="1050" b="1" dirty="0">
                  <a:solidFill>
                    <a:schemeClr val="accent2"/>
                  </a:solidFill>
                  <a:latin typeface="Arial"/>
                </a:rPr>
                <a:t>Placebo</a:t>
              </a:r>
              <a:br>
                <a:rPr lang="de-DE" sz="1050" b="1" dirty="0">
                  <a:solidFill>
                    <a:schemeClr val="accent2"/>
                  </a:solidFill>
                  <a:latin typeface="Arial"/>
                </a:rPr>
              </a:br>
              <a:r>
                <a:rPr lang="de-DE" sz="1050" b="1" dirty="0">
                  <a:solidFill>
                    <a:schemeClr val="accent2"/>
                  </a:solidFill>
                  <a:latin typeface="Arial"/>
                </a:rPr>
                <a:t>312 Ereignisse</a:t>
              </a:r>
            </a:p>
          </p:txBody>
        </p:sp>
        <p:sp>
          <p:nvSpPr>
            <p:cNvPr id="35" name="TextBox 50">
              <a:extLst>
                <a:ext uri="{FF2B5EF4-FFF2-40B4-BE49-F238E27FC236}">
                  <a16:creationId xmlns:a16="http://schemas.microsoft.com/office/drawing/2014/main" id="{5DCC7EEC-960C-4AB0-9D8C-03CF8C7E2080}"/>
                </a:ext>
              </a:extLst>
            </p:cNvPr>
            <p:cNvSpPr txBox="1"/>
            <p:nvPr/>
          </p:nvSpPr>
          <p:spPr>
            <a:xfrm>
              <a:off x="2255487" y="4634850"/>
              <a:ext cx="31675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0</a:t>
              </a:r>
            </a:p>
          </p:txBody>
        </p:sp>
        <p:sp>
          <p:nvSpPr>
            <p:cNvPr id="36" name="TextBox 51">
              <a:extLst>
                <a:ext uri="{FF2B5EF4-FFF2-40B4-BE49-F238E27FC236}">
                  <a16:creationId xmlns:a16="http://schemas.microsoft.com/office/drawing/2014/main" id="{6877CC7F-2FC7-4138-885E-AD0D91BF52EF}"/>
                </a:ext>
              </a:extLst>
            </p:cNvPr>
            <p:cNvSpPr txBox="1"/>
            <p:nvPr/>
          </p:nvSpPr>
          <p:spPr>
            <a:xfrm>
              <a:off x="2255487" y="4068263"/>
              <a:ext cx="31675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4</a:t>
              </a:r>
            </a:p>
          </p:txBody>
        </p:sp>
        <p:sp>
          <p:nvSpPr>
            <p:cNvPr id="37" name="TextBox 52">
              <a:extLst>
                <a:ext uri="{FF2B5EF4-FFF2-40B4-BE49-F238E27FC236}">
                  <a16:creationId xmlns:a16="http://schemas.microsoft.com/office/drawing/2014/main" id="{D3C52B95-19D9-43D3-9687-B3B3D1E1011E}"/>
                </a:ext>
              </a:extLst>
            </p:cNvPr>
            <p:cNvSpPr txBox="1"/>
            <p:nvPr/>
          </p:nvSpPr>
          <p:spPr>
            <a:xfrm>
              <a:off x="2255487" y="3501674"/>
              <a:ext cx="31675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8</a:t>
              </a:r>
            </a:p>
          </p:txBody>
        </p:sp>
        <p:sp>
          <p:nvSpPr>
            <p:cNvPr id="38" name="TextBox 53">
              <a:extLst>
                <a:ext uri="{FF2B5EF4-FFF2-40B4-BE49-F238E27FC236}">
                  <a16:creationId xmlns:a16="http://schemas.microsoft.com/office/drawing/2014/main" id="{8FE10CDF-E619-4F17-AEB2-F00652D11DD8}"/>
                </a:ext>
              </a:extLst>
            </p:cNvPr>
            <p:cNvSpPr txBox="1"/>
            <p:nvPr/>
          </p:nvSpPr>
          <p:spPr>
            <a:xfrm>
              <a:off x="2184956" y="2935081"/>
              <a:ext cx="38728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12</a:t>
              </a:r>
            </a:p>
          </p:txBody>
        </p:sp>
        <p:sp>
          <p:nvSpPr>
            <p:cNvPr id="39" name="TextBox 54">
              <a:extLst>
                <a:ext uri="{FF2B5EF4-FFF2-40B4-BE49-F238E27FC236}">
                  <a16:creationId xmlns:a16="http://schemas.microsoft.com/office/drawing/2014/main" id="{69102061-3275-449C-8756-7537FE04AB6E}"/>
                </a:ext>
              </a:extLst>
            </p:cNvPr>
            <p:cNvSpPr txBox="1"/>
            <p:nvPr/>
          </p:nvSpPr>
          <p:spPr>
            <a:xfrm>
              <a:off x="2184956" y="2368495"/>
              <a:ext cx="38728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16</a:t>
              </a:r>
            </a:p>
          </p:txBody>
        </p:sp>
        <p:sp>
          <p:nvSpPr>
            <p:cNvPr id="40" name="TextBox 55">
              <a:extLst>
                <a:ext uri="{FF2B5EF4-FFF2-40B4-BE49-F238E27FC236}">
                  <a16:creationId xmlns:a16="http://schemas.microsoft.com/office/drawing/2014/main" id="{9A3E96CE-CAFE-4AE8-B452-36EA04CD0933}"/>
                </a:ext>
              </a:extLst>
            </p:cNvPr>
            <p:cNvSpPr txBox="1"/>
            <p:nvPr/>
          </p:nvSpPr>
          <p:spPr>
            <a:xfrm>
              <a:off x="2184956" y="1801906"/>
              <a:ext cx="38728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20</a:t>
              </a:r>
            </a:p>
          </p:txBody>
        </p:sp>
        <p:sp>
          <p:nvSpPr>
            <p:cNvPr id="41" name="TextBox 56">
              <a:extLst>
                <a:ext uri="{FF2B5EF4-FFF2-40B4-BE49-F238E27FC236}">
                  <a16:creationId xmlns:a16="http://schemas.microsoft.com/office/drawing/2014/main" id="{2D7AF2ED-5DEC-484F-ADA2-7A9C45DEBA04}"/>
                </a:ext>
              </a:extLst>
            </p:cNvPr>
            <p:cNvSpPr txBox="1"/>
            <p:nvPr/>
          </p:nvSpPr>
          <p:spPr>
            <a:xfrm>
              <a:off x="2184956" y="1235317"/>
              <a:ext cx="387285" cy="310169"/>
            </a:xfrm>
            <a:prstGeom prst="rect">
              <a:avLst/>
            </a:prstGeom>
            <a:noFill/>
          </p:spPr>
          <p:txBody>
            <a:bodyPr wrap="none" rtlCol="0">
              <a:spAutoFit/>
            </a:bodyPr>
            <a:lstStyle/>
            <a:p>
              <a:pPr algn="r" defTabSz="685800" fontAlgn="auto">
                <a:lnSpc>
                  <a:spcPct val="100000"/>
                </a:lnSpc>
                <a:spcBef>
                  <a:spcPts val="0"/>
                </a:spcBef>
                <a:spcAft>
                  <a:spcPts val="0"/>
                </a:spcAft>
                <a:buClr>
                  <a:srgbClr val="830051"/>
                </a:buClr>
                <a:defRPr/>
              </a:pPr>
              <a:r>
                <a:rPr lang="de-DE" sz="750" dirty="0">
                  <a:latin typeface="Arial"/>
                </a:rPr>
                <a:t>24</a:t>
              </a:r>
            </a:p>
          </p:txBody>
        </p:sp>
        <p:sp>
          <p:nvSpPr>
            <p:cNvPr id="42" name="TextBox 57">
              <a:extLst>
                <a:ext uri="{FF2B5EF4-FFF2-40B4-BE49-F238E27FC236}">
                  <a16:creationId xmlns:a16="http://schemas.microsoft.com/office/drawing/2014/main" id="{E6E9F941-15E8-43F7-A86C-3A7AFD6FBE73}"/>
                </a:ext>
              </a:extLst>
            </p:cNvPr>
            <p:cNvSpPr txBox="1"/>
            <p:nvPr/>
          </p:nvSpPr>
          <p:spPr>
            <a:xfrm>
              <a:off x="2463707" y="4891176"/>
              <a:ext cx="316755" cy="310169"/>
            </a:xfrm>
            <a:prstGeom prst="rect">
              <a:avLst/>
            </a:prstGeom>
            <a:noFill/>
          </p:spPr>
          <p:txBody>
            <a:bodyPr wrap="none" rtlCol="0">
              <a:spAutoFit/>
            </a:bodyPr>
            <a:lstStyle/>
            <a:p>
              <a:pPr algn="ctr" defTabSz="685800" fontAlgn="auto">
                <a:lnSpc>
                  <a:spcPct val="100000"/>
                </a:lnSpc>
                <a:spcBef>
                  <a:spcPts val="0"/>
                </a:spcBef>
                <a:spcAft>
                  <a:spcPts val="0"/>
                </a:spcAft>
                <a:buClr>
                  <a:srgbClr val="830051"/>
                </a:buClr>
                <a:defRPr/>
              </a:pPr>
              <a:r>
                <a:rPr lang="de-DE" sz="750" dirty="0">
                  <a:latin typeface="Arial"/>
                </a:rPr>
                <a:t>0</a:t>
              </a:r>
            </a:p>
          </p:txBody>
        </p:sp>
        <p:sp>
          <p:nvSpPr>
            <p:cNvPr id="52" name="TextBox 71">
              <a:extLst>
                <a:ext uri="{FF2B5EF4-FFF2-40B4-BE49-F238E27FC236}">
                  <a16:creationId xmlns:a16="http://schemas.microsoft.com/office/drawing/2014/main" id="{5E74F1AF-3C4E-4035-8627-CC2B87F52E32}"/>
                </a:ext>
              </a:extLst>
            </p:cNvPr>
            <p:cNvSpPr txBox="1"/>
            <p:nvPr/>
          </p:nvSpPr>
          <p:spPr>
            <a:xfrm>
              <a:off x="3290395" y="4891176"/>
              <a:ext cx="316755" cy="310169"/>
            </a:xfrm>
            <a:prstGeom prst="rect">
              <a:avLst/>
            </a:prstGeom>
            <a:noFill/>
          </p:spPr>
          <p:txBody>
            <a:bodyPr wrap="none" rtlCol="0">
              <a:spAutoFit/>
            </a:bodyPr>
            <a:lstStyle/>
            <a:p>
              <a:pPr algn="ctr" defTabSz="685800" fontAlgn="auto">
                <a:lnSpc>
                  <a:spcPct val="100000"/>
                </a:lnSpc>
                <a:spcBef>
                  <a:spcPts val="0"/>
                </a:spcBef>
                <a:spcAft>
                  <a:spcPts val="0"/>
                </a:spcAft>
                <a:buClr>
                  <a:srgbClr val="830051"/>
                </a:buClr>
                <a:defRPr/>
              </a:pPr>
              <a:r>
                <a:rPr lang="de-DE" sz="750" dirty="0">
                  <a:latin typeface="Arial"/>
                </a:rPr>
                <a:t>4</a:t>
              </a:r>
            </a:p>
          </p:txBody>
        </p:sp>
        <p:sp>
          <p:nvSpPr>
            <p:cNvPr id="53" name="TextBox 72">
              <a:extLst>
                <a:ext uri="{FF2B5EF4-FFF2-40B4-BE49-F238E27FC236}">
                  <a16:creationId xmlns:a16="http://schemas.microsoft.com/office/drawing/2014/main" id="{7428B229-E994-4FDB-95CD-6500132B1B3C}"/>
                </a:ext>
              </a:extLst>
            </p:cNvPr>
            <p:cNvSpPr txBox="1"/>
            <p:nvPr/>
          </p:nvSpPr>
          <p:spPr>
            <a:xfrm>
              <a:off x="4147863" y="4891176"/>
              <a:ext cx="255197" cy="310169"/>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8</a:t>
              </a:r>
            </a:p>
          </p:txBody>
        </p:sp>
        <p:sp>
          <p:nvSpPr>
            <p:cNvPr id="54" name="TextBox 74">
              <a:extLst>
                <a:ext uri="{FF2B5EF4-FFF2-40B4-BE49-F238E27FC236}">
                  <a16:creationId xmlns:a16="http://schemas.microsoft.com/office/drawing/2014/main" id="{2F7AC70B-898C-41CE-B823-63AF2D84002E}"/>
                </a:ext>
              </a:extLst>
            </p:cNvPr>
            <p:cNvSpPr txBox="1">
              <a:spLocks/>
            </p:cNvSpPr>
            <p:nvPr/>
          </p:nvSpPr>
          <p:spPr>
            <a:xfrm>
              <a:off x="4925393" y="4891176"/>
              <a:ext cx="365760" cy="482485"/>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12</a:t>
              </a:r>
            </a:p>
          </p:txBody>
        </p:sp>
        <p:sp>
          <p:nvSpPr>
            <p:cNvPr id="55" name="TextBox 76">
              <a:extLst>
                <a:ext uri="{FF2B5EF4-FFF2-40B4-BE49-F238E27FC236}">
                  <a16:creationId xmlns:a16="http://schemas.microsoft.com/office/drawing/2014/main" id="{955227BE-ED0C-4AE4-A63A-559D0F6C2122}"/>
                </a:ext>
              </a:extLst>
            </p:cNvPr>
            <p:cNvSpPr txBox="1"/>
            <p:nvPr/>
          </p:nvSpPr>
          <p:spPr>
            <a:xfrm>
              <a:off x="5746125" y="4891176"/>
              <a:ext cx="365760" cy="482485"/>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16</a:t>
              </a:r>
            </a:p>
          </p:txBody>
        </p:sp>
        <p:sp>
          <p:nvSpPr>
            <p:cNvPr id="56" name="TextBox 77">
              <a:extLst>
                <a:ext uri="{FF2B5EF4-FFF2-40B4-BE49-F238E27FC236}">
                  <a16:creationId xmlns:a16="http://schemas.microsoft.com/office/drawing/2014/main" id="{70B34C72-B2D3-40BF-A8EC-573AC1B93F67}"/>
                </a:ext>
              </a:extLst>
            </p:cNvPr>
            <p:cNvSpPr txBox="1"/>
            <p:nvPr/>
          </p:nvSpPr>
          <p:spPr>
            <a:xfrm>
              <a:off x="6550604" y="4891176"/>
              <a:ext cx="365760" cy="482485"/>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20</a:t>
              </a:r>
            </a:p>
          </p:txBody>
        </p:sp>
        <p:sp>
          <p:nvSpPr>
            <p:cNvPr id="57" name="TextBox 78">
              <a:extLst>
                <a:ext uri="{FF2B5EF4-FFF2-40B4-BE49-F238E27FC236}">
                  <a16:creationId xmlns:a16="http://schemas.microsoft.com/office/drawing/2014/main" id="{D4D571B8-9DE6-42A3-8587-6F9F40D3BDA4}"/>
                </a:ext>
              </a:extLst>
            </p:cNvPr>
            <p:cNvSpPr txBox="1"/>
            <p:nvPr/>
          </p:nvSpPr>
          <p:spPr>
            <a:xfrm>
              <a:off x="7364915" y="4891176"/>
              <a:ext cx="365760" cy="482485"/>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24</a:t>
              </a:r>
            </a:p>
          </p:txBody>
        </p:sp>
        <p:sp>
          <p:nvSpPr>
            <p:cNvPr id="58" name="TextBox 79">
              <a:extLst>
                <a:ext uri="{FF2B5EF4-FFF2-40B4-BE49-F238E27FC236}">
                  <a16:creationId xmlns:a16="http://schemas.microsoft.com/office/drawing/2014/main" id="{62DD300F-1EBC-4D34-A5E8-4E4DB101C595}"/>
                </a:ext>
              </a:extLst>
            </p:cNvPr>
            <p:cNvSpPr txBox="1"/>
            <p:nvPr/>
          </p:nvSpPr>
          <p:spPr>
            <a:xfrm>
              <a:off x="8192620" y="4891176"/>
              <a:ext cx="365760" cy="482485"/>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28</a:t>
              </a:r>
            </a:p>
          </p:txBody>
        </p:sp>
        <p:sp>
          <p:nvSpPr>
            <p:cNvPr id="59" name="TextBox 82">
              <a:extLst>
                <a:ext uri="{FF2B5EF4-FFF2-40B4-BE49-F238E27FC236}">
                  <a16:creationId xmlns:a16="http://schemas.microsoft.com/office/drawing/2014/main" id="{A19AEE5B-C6DB-4636-BFB6-1B984072ECB3}"/>
                </a:ext>
              </a:extLst>
            </p:cNvPr>
            <p:cNvSpPr txBox="1"/>
            <p:nvPr/>
          </p:nvSpPr>
          <p:spPr>
            <a:xfrm>
              <a:off x="9031548" y="4891176"/>
              <a:ext cx="365760" cy="482485"/>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750" dirty="0">
                  <a:latin typeface="Arial"/>
                </a:rPr>
                <a:t>32</a:t>
              </a:r>
            </a:p>
          </p:txBody>
        </p:sp>
        <p:sp>
          <p:nvSpPr>
            <p:cNvPr id="60" name="TextBox 83">
              <a:extLst>
                <a:ext uri="{FF2B5EF4-FFF2-40B4-BE49-F238E27FC236}">
                  <a16:creationId xmlns:a16="http://schemas.microsoft.com/office/drawing/2014/main" id="{83CE378C-399E-47A9-89F7-6E7463A6CAD9}"/>
                </a:ext>
              </a:extLst>
            </p:cNvPr>
            <p:cNvSpPr txBox="1"/>
            <p:nvPr/>
          </p:nvSpPr>
          <p:spPr>
            <a:xfrm>
              <a:off x="4711725" y="5036049"/>
              <a:ext cx="2440271" cy="344632"/>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900" b="1" dirty="0">
                  <a:latin typeface="Arial"/>
                </a:rPr>
                <a:t>Monate seit Randomisierung</a:t>
              </a:r>
            </a:p>
          </p:txBody>
        </p:sp>
        <p:sp>
          <p:nvSpPr>
            <p:cNvPr id="61" name="TextBox 84">
              <a:extLst>
                <a:ext uri="{FF2B5EF4-FFF2-40B4-BE49-F238E27FC236}">
                  <a16:creationId xmlns:a16="http://schemas.microsoft.com/office/drawing/2014/main" id="{CECDA116-F1B5-4636-8E3B-0AB9C7AB3CC0}"/>
                </a:ext>
              </a:extLst>
            </p:cNvPr>
            <p:cNvSpPr txBox="1"/>
            <p:nvPr/>
          </p:nvSpPr>
          <p:spPr>
            <a:xfrm rot="16200000">
              <a:off x="827493" y="3150962"/>
              <a:ext cx="2490731" cy="307776"/>
            </a:xfrm>
            <a:prstGeom prst="rect">
              <a:avLst/>
            </a:prstGeom>
            <a:noFill/>
          </p:spPr>
          <p:txBody>
            <a:bodyPr wrap="square" rtlCol="0">
              <a:spAutoFit/>
            </a:bodyPr>
            <a:lstStyle/>
            <a:p>
              <a:pPr algn="ctr" defTabSz="685800" fontAlgn="auto">
                <a:lnSpc>
                  <a:spcPct val="100000"/>
                </a:lnSpc>
                <a:spcBef>
                  <a:spcPts val="0"/>
                </a:spcBef>
                <a:spcAft>
                  <a:spcPts val="0"/>
                </a:spcAft>
                <a:buClr>
                  <a:srgbClr val="830051"/>
                </a:buClr>
                <a:defRPr/>
              </a:pPr>
              <a:r>
                <a:rPr lang="de-DE" sz="900" b="1" dirty="0">
                  <a:latin typeface="Arial"/>
                </a:rPr>
                <a:t>Kumulative Inzidenz %</a:t>
              </a:r>
            </a:p>
          </p:txBody>
        </p:sp>
        <p:sp>
          <p:nvSpPr>
            <p:cNvPr id="62" name="TextBox 85">
              <a:extLst>
                <a:ext uri="{FF2B5EF4-FFF2-40B4-BE49-F238E27FC236}">
                  <a16:creationId xmlns:a16="http://schemas.microsoft.com/office/drawing/2014/main" id="{39E545D3-E9E3-4DE8-9F3F-C1A7FC259AB0}"/>
                </a:ext>
              </a:extLst>
            </p:cNvPr>
            <p:cNvSpPr txBox="1">
              <a:spLocks/>
            </p:cNvSpPr>
            <p:nvPr/>
          </p:nvSpPr>
          <p:spPr>
            <a:xfrm>
              <a:off x="1025503" y="5067664"/>
              <a:ext cx="1271716" cy="310169"/>
            </a:xfrm>
            <a:prstGeom prst="rect">
              <a:avLst/>
            </a:prstGeom>
            <a:noFill/>
          </p:spPr>
          <p:txBody>
            <a:bodyPr wrap="none" lIns="0" rIns="0" rtlCol="0">
              <a:spAutoFit/>
            </a:bodyPr>
            <a:lstStyle/>
            <a:p>
              <a:pPr algn="r" defTabSz="685800" fontAlgn="auto">
                <a:lnSpc>
                  <a:spcPct val="100000"/>
                </a:lnSpc>
                <a:spcBef>
                  <a:spcPts val="0"/>
                </a:spcBef>
                <a:spcAft>
                  <a:spcPts val="0"/>
                </a:spcAft>
                <a:buClr>
                  <a:srgbClr val="830051"/>
                </a:buClr>
                <a:defRPr/>
              </a:pPr>
              <a:r>
                <a:rPr lang="de-DE" sz="750" b="1" dirty="0">
                  <a:latin typeface="Arial"/>
                </a:rPr>
                <a:t>Anzahl Patient:innen</a:t>
              </a:r>
            </a:p>
          </p:txBody>
        </p:sp>
        <p:sp>
          <p:nvSpPr>
            <p:cNvPr id="68" name="Freeform: Shape 69">
              <a:extLst>
                <a:ext uri="{FF2B5EF4-FFF2-40B4-BE49-F238E27FC236}">
                  <a16:creationId xmlns:a16="http://schemas.microsoft.com/office/drawing/2014/main" id="{4250628E-B3A9-4550-AB92-D9E064645DB5}"/>
                </a:ext>
              </a:extLst>
            </p:cNvPr>
            <p:cNvSpPr/>
            <p:nvPr/>
          </p:nvSpPr>
          <p:spPr>
            <a:xfrm>
              <a:off x="2651273" y="1802103"/>
              <a:ext cx="6581553" cy="2972466"/>
            </a:xfrm>
            <a:custGeom>
              <a:avLst/>
              <a:gdLst>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125 w 6581553"/>
                <a:gd name="connsiteY151" fmla="*/ 180753 h 3312041"/>
                <a:gd name="connsiteX152" fmla="*/ 6523074 w 6581553"/>
                <a:gd name="connsiteY152" fmla="*/ 180753 h 3312041"/>
                <a:gd name="connsiteX153" fmla="*/ 6523074 w 6581553"/>
                <a:gd name="connsiteY153" fmla="*/ 138223 h 3312041"/>
                <a:gd name="connsiteX154" fmla="*/ 6560288 w 6581553"/>
                <a:gd name="connsiteY154" fmla="*/ 138223 h 3312041"/>
                <a:gd name="connsiteX155" fmla="*/ 6560288 w 6581553"/>
                <a:gd name="connsiteY155" fmla="*/ 95693 h 3312041"/>
                <a:gd name="connsiteX156" fmla="*/ 6581553 w 6581553"/>
                <a:gd name="connsiteY156" fmla="*/ 95693 h 3312041"/>
                <a:gd name="connsiteX157" fmla="*/ 6581553 w 6581553"/>
                <a:gd name="connsiteY157"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487965 w 6581553"/>
                <a:gd name="connsiteY151" fmla="*/ 197422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2252 w 6581553"/>
                <a:gd name="connsiteY151" fmla="*/ 214090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14158 w 6581553"/>
                <a:gd name="connsiteY151" fmla="*/ 211709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57091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11577 w 6581553"/>
                <a:gd name="connsiteY114" fmla="*/ 134280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14228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30628 w 6581553"/>
                <a:gd name="connsiteY114" fmla="*/ 1326134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80800 w 6581553"/>
                <a:gd name="connsiteY117" fmla="*/ 1125777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81553" h="3312041">
                  <a:moveTo>
                    <a:pt x="0" y="3312041"/>
                  </a:moveTo>
                  <a:lnTo>
                    <a:pt x="95693" y="3312041"/>
                  </a:lnTo>
                  <a:lnTo>
                    <a:pt x="95693" y="3285460"/>
                  </a:lnTo>
                  <a:lnTo>
                    <a:pt x="143539" y="3285460"/>
                  </a:lnTo>
                  <a:lnTo>
                    <a:pt x="143539" y="3280144"/>
                  </a:lnTo>
                  <a:lnTo>
                    <a:pt x="143539" y="3274827"/>
                  </a:lnTo>
                  <a:lnTo>
                    <a:pt x="393404" y="3274827"/>
                  </a:lnTo>
                  <a:lnTo>
                    <a:pt x="398721" y="3258879"/>
                  </a:lnTo>
                  <a:lnTo>
                    <a:pt x="425302" y="3258879"/>
                  </a:lnTo>
                  <a:lnTo>
                    <a:pt x="446567" y="3237613"/>
                  </a:lnTo>
                  <a:lnTo>
                    <a:pt x="643269" y="3237613"/>
                  </a:lnTo>
                  <a:lnTo>
                    <a:pt x="728330" y="3216348"/>
                  </a:lnTo>
                  <a:lnTo>
                    <a:pt x="802758" y="3216348"/>
                  </a:lnTo>
                  <a:lnTo>
                    <a:pt x="802758" y="3179134"/>
                  </a:lnTo>
                  <a:lnTo>
                    <a:pt x="855921" y="3179134"/>
                  </a:lnTo>
                  <a:lnTo>
                    <a:pt x="855921" y="3147237"/>
                  </a:lnTo>
                  <a:lnTo>
                    <a:pt x="1015409" y="3147237"/>
                  </a:lnTo>
                  <a:lnTo>
                    <a:pt x="1015409" y="3131288"/>
                  </a:lnTo>
                  <a:lnTo>
                    <a:pt x="1185530" y="3131288"/>
                  </a:lnTo>
                  <a:lnTo>
                    <a:pt x="1185530" y="3110023"/>
                  </a:lnTo>
                  <a:lnTo>
                    <a:pt x="1360967" y="3110023"/>
                  </a:lnTo>
                  <a:lnTo>
                    <a:pt x="1382232" y="3083441"/>
                  </a:lnTo>
                  <a:lnTo>
                    <a:pt x="1509823" y="3083441"/>
                  </a:lnTo>
                  <a:lnTo>
                    <a:pt x="1525772" y="3067492"/>
                  </a:lnTo>
                  <a:lnTo>
                    <a:pt x="1573618" y="3067492"/>
                  </a:lnTo>
                  <a:lnTo>
                    <a:pt x="1573618" y="3030279"/>
                  </a:lnTo>
                  <a:lnTo>
                    <a:pt x="1632097" y="3030279"/>
                  </a:lnTo>
                  <a:lnTo>
                    <a:pt x="1632097" y="2993065"/>
                  </a:lnTo>
                  <a:lnTo>
                    <a:pt x="1663995" y="2993065"/>
                  </a:lnTo>
                  <a:lnTo>
                    <a:pt x="1663995" y="2950534"/>
                  </a:lnTo>
                  <a:lnTo>
                    <a:pt x="1722474" y="2950534"/>
                  </a:lnTo>
                  <a:lnTo>
                    <a:pt x="1722474" y="2908004"/>
                  </a:lnTo>
                  <a:lnTo>
                    <a:pt x="1765004" y="2908004"/>
                  </a:lnTo>
                  <a:lnTo>
                    <a:pt x="1765004" y="2892055"/>
                  </a:lnTo>
                  <a:lnTo>
                    <a:pt x="1828800" y="2892055"/>
                  </a:lnTo>
                  <a:lnTo>
                    <a:pt x="1828800" y="2860158"/>
                  </a:lnTo>
                  <a:lnTo>
                    <a:pt x="1903228" y="2860158"/>
                  </a:lnTo>
                  <a:lnTo>
                    <a:pt x="1903228" y="2833576"/>
                  </a:lnTo>
                  <a:lnTo>
                    <a:pt x="1977655" y="2833576"/>
                  </a:lnTo>
                  <a:lnTo>
                    <a:pt x="1977655" y="2812311"/>
                  </a:lnTo>
                  <a:lnTo>
                    <a:pt x="2062716" y="2812311"/>
                  </a:lnTo>
                  <a:lnTo>
                    <a:pt x="2062716" y="2791046"/>
                  </a:lnTo>
                  <a:lnTo>
                    <a:pt x="2153093" y="2791046"/>
                  </a:lnTo>
                  <a:lnTo>
                    <a:pt x="2153093" y="2764465"/>
                  </a:lnTo>
                  <a:lnTo>
                    <a:pt x="2222204" y="2764465"/>
                  </a:lnTo>
                  <a:lnTo>
                    <a:pt x="2222204" y="2727251"/>
                  </a:lnTo>
                  <a:lnTo>
                    <a:pt x="2328530" y="2727251"/>
                  </a:lnTo>
                  <a:lnTo>
                    <a:pt x="2397642" y="2658139"/>
                  </a:lnTo>
                  <a:lnTo>
                    <a:pt x="2434855" y="2658139"/>
                  </a:lnTo>
                  <a:lnTo>
                    <a:pt x="2434855" y="2604976"/>
                  </a:lnTo>
                  <a:lnTo>
                    <a:pt x="2461437" y="2604976"/>
                  </a:lnTo>
                  <a:lnTo>
                    <a:pt x="2461437" y="2567762"/>
                  </a:lnTo>
                  <a:lnTo>
                    <a:pt x="2493335" y="2567762"/>
                  </a:lnTo>
                  <a:lnTo>
                    <a:pt x="2493335" y="2546497"/>
                  </a:lnTo>
                  <a:lnTo>
                    <a:pt x="2530549" y="2546497"/>
                  </a:lnTo>
                  <a:lnTo>
                    <a:pt x="2530549" y="2514600"/>
                  </a:lnTo>
                  <a:lnTo>
                    <a:pt x="2594344" y="2514600"/>
                  </a:lnTo>
                  <a:lnTo>
                    <a:pt x="2620925" y="2488018"/>
                  </a:lnTo>
                  <a:lnTo>
                    <a:pt x="2759149" y="2488018"/>
                  </a:lnTo>
                  <a:lnTo>
                    <a:pt x="2769781" y="2472069"/>
                  </a:lnTo>
                  <a:lnTo>
                    <a:pt x="2828260" y="2472069"/>
                  </a:lnTo>
                  <a:lnTo>
                    <a:pt x="2849525" y="2450804"/>
                  </a:lnTo>
                  <a:lnTo>
                    <a:pt x="2945218" y="2450804"/>
                  </a:lnTo>
                  <a:lnTo>
                    <a:pt x="2961167" y="2424223"/>
                  </a:lnTo>
                  <a:lnTo>
                    <a:pt x="3131288" y="2424223"/>
                  </a:lnTo>
                  <a:lnTo>
                    <a:pt x="3152553" y="2392325"/>
                  </a:lnTo>
                  <a:lnTo>
                    <a:pt x="3221665" y="2392325"/>
                  </a:lnTo>
                  <a:lnTo>
                    <a:pt x="3253562" y="2355111"/>
                  </a:lnTo>
                  <a:lnTo>
                    <a:pt x="3253562" y="2296632"/>
                  </a:lnTo>
                  <a:lnTo>
                    <a:pt x="3312042" y="2296632"/>
                  </a:lnTo>
                  <a:lnTo>
                    <a:pt x="3312042" y="2248786"/>
                  </a:lnTo>
                  <a:lnTo>
                    <a:pt x="3333307" y="2248786"/>
                  </a:lnTo>
                  <a:lnTo>
                    <a:pt x="3338623" y="2206255"/>
                  </a:lnTo>
                  <a:lnTo>
                    <a:pt x="3354572" y="2184990"/>
                  </a:lnTo>
                  <a:lnTo>
                    <a:pt x="3354572" y="2158409"/>
                  </a:lnTo>
                  <a:lnTo>
                    <a:pt x="3429000" y="2158409"/>
                  </a:lnTo>
                  <a:lnTo>
                    <a:pt x="3492795" y="2094613"/>
                  </a:lnTo>
                  <a:lnTo>
                    <a:pt x="3662916" y="2094613"/>
                  </a:lnTo>
                  <a:lnTo>
                    <a:pt x="3684181" y="2062716"/>
                  </a:lnTo>
                  <a:lnTo>
                    <a:pt x="3747976" y="2062716"/>
                  </a:lnTo>
                  <a:lnTo>
                    <a:pt x="3806455" y="2052083"/>
                  </a:lnTo>
                  <a:lnTo>
                    <a:pt x="3891516" y="2052083"/>
                  </a:lnTo>
                  <a:lnTo>
                    <a:pt x="3918097" y="2025502"/>
                  </a:lnTo>
                  <a:lnTo>
                    <a:pt x="4013790" y="2025502"/>
                  </a:lnTo>
                  <a:lnTo>
                    <a:pt x="4013790" y="1993604"/>
                  </a:lnTo>
                  <a:lnTo>
                    <a:pt x="4029739" y="1993604"/>
                  </a:lnTo>
                  <a:lnTo>
                    <a:pt x="4029739" y="1956390"/>
                  </a:lnTo>
                  <a:lnTo>
                    <a:pt x="4072269" y="1956390"/>
                  </a:lnTo>
                  <a:lnTo>
                    <a:pt x="4072269" y="1913860"/>
                  </a:lnTo>
                  <a:lnTo>
                    <a:pt x="4098851" y="1881962"/>
                  </a:lnTo>
                  <a:lnTo>
                    <a:pt x="4098851" y="1839432"/>
                  </a:lnTo>
                  <a:lnTo>
                    <a:pt x="4120116" y="1818167"/>
                  </a:lnTo>
                  <a:lnTo>
                    <a:pt x="4120116" y="1743739"/>
                  </a:lnTo>
                  <a:lnTo>
                    <a:pt x="4152014" y="1717158"/>
                  </a:lnTo>
                  <a:lnTo>
                    <a:pt x="4178595" y="1717158"/>
                  </a:lnTo>
                  <a:lnTo>
                    <a:pt x="4178595" y="1663995"/>
                  </a:lnTo>
                  <a:lnTo>
                    <a:pt x="4210493" y="1626781"/>
                  </a:lnTo>
                  <a:lnTo>
                    <a:pt x="4300869" y="1626781"/>
                  </a:lnTo>
                  <a:lnTo>
                    <a:pt x="4300869" y="1600200"/>
                  </a:lnTo>
                  <a:lnTo>
                    <a:pt x="4407195" y="1600200"/>
                  </a:lnTo>
                  <a:lnTo>
                    <a:pt x="4407195" y="1557669"/>
                  </a:lnTo>
                  <a:lnTo>
                    <a:pt x="4572000" y="1557669"/>
                  </a:lnTo>
                  <a:lnTo>
                    <a:pt x="4598581" y="1531088"/>
                  </a:lnTo>
                  <a:lnTo>
                    <a:pt x="4657060" y="1531088"/>
                  </a:lnTo>
                  <a:lnTo>
                    <a:pt x="4662376" y="1520455"/>
                  </a:lnTo>
                  <a:lnTo>
                    <a:pt x="4736804" y="1520455"/>
                  </a:lnTo>
                  <a:lnTo>
                    <a:pt x="4763386" y="1493874"/>
                  </a:lnTo>
                  <a:lnTo>
                    <a:pt x="4814722" y="1484349"/>
                  </a:lnTo>
                  <a:lnTo>
                    <a:pt x="4848446" y="1430079"/>
                  </a:lnTo>
                  <a:lnTo>
                    <a:pt x="4885660" y="1430079"/>
                  </a:lnTo>
                  <a:lnTo>
                    <a:pt x="4885660" y="1387548"/>
                  </a:lnTo>
                  <a:lnTo>
                    <a:pt x="4885660" y="1387548"/>
                  </a:lnTo>
                  <a:lnTo>
                    <a:pt x="4922321" y="1386607"/>
                  </a:lnTo>
                  <a:lnTo>
                    <a:pt x="4915011" y="1329788"/>
                  </a:lnTo>
                  <a:lnTo>
                    <a:pt x="4940153" y="1318990"/>
                  </a:lnTo>
                  <a:cubicBezTo>
                    <a:pt x="4939710" y="1292224"/>
                    <a:pt x="4951172" y="1263077"/>
                    <a:pt x="4950729" y="1236311"/>
                  </a:cubicBezTo>
                  <a:lnTo>
                    <a:pt x="4969446" y="1163157"/>
                  </a:lnTo>
                  <a:lnTo>
                    <a:pt x="4980800" y="1125777"/>
                  </a:lnTo>
                  <a:lnTo>
                    <a:pt x="5013251" y="1063255"/>
                  </a:lnTo>
                  <a:lnTo>
                    <a:pt x="5039832" y="1063255"/>
                  </a:lnTo>
                  <a:lnTo>
                    <a:pt x="5039832" y="1041990"/>
                  </a:lnTo>
                  <a:lnTo>
                    <a:pt x="5135525" y="967562"/>
                  </a:lnTo>
                  <a:lnTo>
                    <a:pt x="5183372" y="967562"/>
                  </a:lnTo>
                  <a:lnTo>
                    <a:pt x="5199321" y="951613"/>
                  </a:lnTo>
                  <a:lnTo>
                    <a:pt x="5358809" y="951613"/>
                  </a:lnTo>
                  <a:lnTo>
                    <a:pt x="5401339" y="935665"/>
                  </a:lnTo>
                  <a:lnTo>
                    <a:pt x="5566144" y="935665"/>
                  </a:lnTo>
                  <a:lnTo>
                    <a:pt x="5582093" y="914400"/>
                  </a:lnTo>
                  <a:lnTo>
                    <a:pt x="5656521" y="914400"/>
                  </a:lnTo>
                  <a:lnTo>
                    <a:pt x="5656521" y="887818"/>
                  </a:lnTo>
                  <a:lnTo>
                    <a:pt x="5693735" y="887818"/>
                  </a:lnTo>
                  <a:lnTo>
                    <a:pt x="5693735" y="839972"/>
                  </a:lnTo>
                  <a:lnTo>
                    <a:pt x="5720316" y="818706"/>
                  </a:lnTo>
                  <a:lnTo>
                    <a:pt x="5720316" y="797441"/>
                  </a:lnTo>
                  <a:lnTo>
                    <a:pt x="5741581" y="760227"/>
                  </a:lnTo>
                  <a:lnTo>
                    <a:pt x="5741581" y="632637"/>
                  </a:lnTo>
                  <a:lnTo>
                    <a:pt x="5757530" y="595423"/>
                  </a:lnTo>
                  <a:lnTo>
                    <a:pt x="5805376" y="558209"/>
                  </a:lnTo>
                  <a:lnTo>
                    <a:pt x="5805376" y="494413"/>
                  </a:lnTo>
                  <a:lnTo>
                    <a:pt x="5858539" y="494413"/>
                  </a:lnTo>
                  <a:lnTo>
                    <a:pt x="5858539" y="441251"/>
                  </a:lnTo>
                  <a:lnTo>
                    <a:pt x="5948916" y="441251"/>
                  </a:lnTo>
                  <a:lnTo>
                    <a:pt x="5948916" y="398720"/>
                  </a:lnTo>
                  <a:lnTo>
                    <a:pt x="5991446" y="398720"/>
                  </a:lnTo>
                  <a:lnTo>
                    <a:pt x="5991446" y="361506"/>
                  </a:lnTo>
                  <a:lnTo>
                    <a:pt x="6023344" y="361506"/>
                  </a:lnTo>
                  <a:lnTo>
                    <a:pt x="6023344" y="345558"/>
                  </a:lnTo>
                  <a:lnTo>
                    <a:pt x="6315739" y="345558"/>
                  </a:lnTo>
                  <a:lnTo>
                    <a:pt x="6315739" y="265813"/>
                  </a:lnTo>
                  <a:lnTo>
                    <a:pt x="6469911" y="265813"/>
                  </a:lnTo>
                  <a:lnTo>
                    <a:pt x="6469911" y="217967"/>
                  </a:lnTo>
                  <a:lnTo>
                    <a:pt x="6469911" y="217967"/>
                  </a:lnTo>
                  <a:lnTo>
                    <a:pt x="6507014" y="218853"/>
                  </a:lnTo>
                  <a:lnTo>
                    <a:pt x="6507125" y="180753"/>
                  </a:lnTo>
                  <a:lnTo>
                    <a:pt x="6523074" y="180753"/>
                  </a:lnTo>
                  <a:lnTo>
                    <a:pt x="6523074" y="138223"/>
                  </a:lnTo>
                  <a:lnTo>
                    <a:pt x="6560288" y="138223"/>
                  </a:lnTo>
                  <a:lnTo>
                    <a:pt x="6560288" y="95693"/>
                  </a:lnTo>
                  <a:lnTo>
                    <a:pt x="6581553" y="95693"/>
                  </a:lnTo>
                  <a:lnTo>
                    <a:pt x="6581553"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chemeClr val="tx1"/>
                </a:solidFill>
                <a:latin typeface="Arial"/>
              </a:endParaRPr>
            </a:p>
          </p:txBody>
        </p:sp>
        <p:grpSp>
          <p:nvGrpSpPr>
            <p:cNvPr id="5" name="Gruppieren 4"/>
            <p:cNvGrpSpPr/>
            <p:nvPr/>
          </p:nvGrpSpPr>
          <p:grpSpPr>
            <a:xfrm>
              <a:off x="2496538" y="1341438"/>
              <a:ext cx="6706764" cy="3564085"/>
              <a:chOff x="2496538" y="1341438"/>
              <a:chExt cx="6706764" cy="3564085"/>
            </a:xfrm>
          </p:grpSpPr>
          <p:cxnSp>
            <p:nvCxnSpPr>
              <p:cNvPr id="43" name="Straight Connector 58">
                <a:extLst>
                  <a:ext uri="{FF2B5EF4-FFF2-40B4-BE49-F238E27FC236}">
                    <a16:creationId xmlns:a16="http://schemas.microsoft.com/office/drawing/2014/main" id="{5D80FD2D-3C34-4FE4-91FA-F68EF1AA1299}"/>
                  </a:ext>
                </a:extLst>
              </p:cNvPr>
              <p:cNvCxnSpPr>
                <a:cxnSpLocks/>
              </p:cNvCxnSpPr>
              <p:nvPr/>
            </p:nvCxnSpPr>
            <p:spPr>
              <a:xfrm rot="16200000">
                <a:off x="2581280" y="4859803"/>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59">
                <a:extLst>
                  <a:ext uri="{FF2B5EF4-FFF2-40B4-BE49-F238E27FC236}">
                    <a16:creationId xmlns:a16="http://schemas.microsoft.com/office/drawing/2014/main" id="{EBDAA1AF-DE8A-43B5-8591-31029B458E90}"/>
                  </a:ext>
                </a:extLst>
              </p:cNvPr>
              <p:cNvCxnSpPr>
                <a:cxnSpLocks/>
              </p:cNvCxnSpPr>
              <p:nvPr/>
            </p:nvCxnSpPr>
            <p:spPr>
              <a:xfrm rot="16200000">
                <a:off x="3403052" y="4859803"/>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60">
                <a:extLst>
                  <a:ext uri="{FF2B5EF4-FFF2-40B4-BE49-F238E27FC236}">
                    <a16:creationId xmlns:a16="http://schemas.microsoft.com/office/drawing/2014/main" id="{8B818580-D5E8-45A4-9293-076F31E98CFA}"/>
                  </a:ext>
                </a:extLst>
              </p:cNvPr>
              <p:cNvCxnSpPr>
                <a:cxnSpLocks/>
              </p:cNvCxnSpPr>
              <p:nvPr/>
            </p:nvCxnSpPr>
            <p:spPr>
              <a:xfrm rot="16200000">
                <a:off x="4229742" y="4859803"/>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63">
                <a:extLst>
                  <a:ext uri="{FF2B5EF4-FFF2-40B4-BE49-F238E27FC236}">
                    <a16:creationId xmlns:a16="http://schemas.microsoft.com/office/drawing/2014/main" id="{4123D18D-93E1-4795-AC9F-C2E3E1AA8249}"/>
                  </a:ext>
                </a:extLst>
              </p:cNvPr>
              <p:cNvCxnSpPr>
                <a:cxnSpLocks/>
              </p:cNvCxnSpPr>
              <p:nvPr/>
            </p:nvCxnSpPr>
            <p:spPr>
              <a:xfrm rot="16200000">
                <a:off x="5062553" y="4859803"/>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64">
                <a:extLst>
                  <a:ext uri="{FF2B5EF4-FFF2-40B4-BE49-F238E27FC236}">
                    <a16:creationId xmlns:a16="http://schemas.microsoft.com/office/drawing/2014/main" id="{8FF3A725-913A-4F53-870C-AE1F428A1C10}"/>
                  </a:ext>
                </a:extLst>
              </p:cNvPr>
              <p:cNvCxnSpPr>
                <a:cxnSpLocks/>
              </p:cNvCxnSpPr>
              <p:nvPr/>
            </p:nvCxnSpPr>
            <p:spPr>
              <a:xfrm rot="16200000">
                <a:off x="5883285" y="4859803"/>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65">
                <a:extLst>
                  <a:ext uri="{FF2B5EF4-FFF2-40B4-BE49-F238E27FC236}">
                    <a16:creationId xmlns:a16="http://schemas.microsoft.com/office/drawing/2014/main" id="{0DBC86C4-B6F3-49A8-8A5B-C6FEA95A9DA8}"/>
                  </a:ext>
                </a:extLst>
              </p:cNvPr>
              <p:cNvCxnSpPr>
                <a:cxnSpLocks/>
              </p:cNvCxnSpPr>
              <p:nvPr/>
            </p:nvCxnSpPr>
            <p:spPr>
              <a:xfrm rot="16200000">
                <a:off x="6687764" y="4859802"/>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66">
                <a:extLst>
                  <a:ext uri="{FF2B5EF4-FFF2-40B4-BE49-F238E27FC236}">
                    <a16:creationId xmlns:a16="http://schemas.microsoft.com/office/drawing/2014/main" id="{EEA4398F-A0ED-4F1B-BF88-2EBD3A474523}"/>
                  </a:ext>
                </a:extLst>
              </p:cNvPr>
              <p:cNvCxnSpPr>
                <a:cxnSpLocks/>
              </p:cNvCxnSpPr>
              <p:nvPr/>
            </p:nvCxnSpPr>
            <p:spPr>
              <a:xfrm rot="16200000">
                <a:off x="8329780" y="4859802"/>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67">
                <a:extLst>
                  <a:ext uri="{FF2B5EF4-FFF2-40B4-BE49-F238E27FC236}">
                    <a16:creationId xmlns:a16="http://schemas.microsoft.com/office/drawing/2014/main" id="{F531801C-1115-4D84-8E01-7505EFEC2E42}"/>
                  </a:ext>
                </a:extLst>
              </p:cNvPr>
              <p:cNvCxnSpPr>
                <a:cxnSpLocks/>
              </p:cNvCxnSpPr>
              <p:nvPr/>
            </p:nvCxnSpPr>
            <p:spPr>
              <a:xfrm rot="16200000">
                <a:off x="7502075" y="4859802"/>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70">
                <a:extLst>
                  <a:ext uri="{FF2B5EF4-FFF2-40B4-BE49-F238E27FC236}">
                    <a16:creationId xmlns:a16="http://schemas.microsoft.com/office/drawing/2014/main" id="{351AC06C-CBD2-4D60-9266-B9C3A24F98C5}"/>
                  </a:ext>
                </a:extLst>
              </p:cNvPr>
              <p:cNvCxnSpPr>
                <a:cxnSpLocks/>
              </p:cNvCxnSpPr>
              <p:nvPr/>
            </p:nvCxnSpPr>
            <p:spPr>
              <a:xfrm rot="16200000">
                <a:off x="9157582" y="4859803"/>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43">
                <a:extLst>
                  <a:ext uri="{FF2B5EF4-FFF2-40B4-BE49-F238E27FC236}">
                    <a16:creationId xmlns:a16="http://schemas.microsoft.com/office/drawing/2014/main" id="{CD9C68C3-B9FD-4952-BA67-545A0B6C46CE}"/>
                  </a:ext>
                </a:extLst>
              </p:cNvPr>
              <p:cNvCxnSpPr/>
              <p:nvPr/>
            </p:nvCxnSpPr>
            <p:spPr>
              <a:xfrm>
                <a:off x="2496538" y="1341438"/>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44">
                <a:extLst>
                  <a:ext uri="{FF2B5EF4-FFF2-40B4-BE49-F238E27FC236}">
                    <a16:creationId xmlns:a16="http://schemas.microsoft.com/office/drawing/2014/main" id="{C05D4C72-B937-467F-BB12-ED4D747C1B92}"/>
                  </a:ext>
                </a:extLst>
              </p:cNvPr>
              <p:cNvCxnSpPr/>
              <p:nvPr/>
            </p:nvCxnSpPr>
            <p:spPr>
              <a:xfrm>
                <a:off x="2496538" y="1914867"/>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45">
                <a:extLst>
                  <a:ext uri="{FF2B5EF4-FFF2-40B4-BE49-F238E27FC236}">
                    <a16:creationId xmlns:a16="http://schemas.microsoft.com/office/drawing/2014/main" id="{732383DB-18CB-40E0-B4C5-72F0E081CB30}"/>
                  </a:ext>
                </a:extLst>
              </p:cNvPr>
              <p:cNvCxnSpPr/>
              <p:nvPr/>
            </p:nvCxnSpPr>
            <p:spPr>
              <a:xfrm>
                <a:off x="2496538" y="2488297"/>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46">
                <a:extLst>
                  <a:ext uri="{FF2B5EF4-FFF2-40B4-BE49-F238E27FC236}">
                    <a16:creationId xmlns:a16="http://schemas.microsoft.com/office/drawing/2014/main" id="{CB0C9977-C932-4665-8944-4FFAB0FE3DEB}"/>
                  </a:ext>
                </a:extLst>
              </p:cNvPr>
              <p:cNvCxnSpPr/>
              <p:nvPr/>
            </p:nvCxnSpPr>
            <p:spPr>
              <a:xfrm>
                <a:off x="2496538" y="3061726"/>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47">
                <a:extLst>
                  <a:ext uri="{FF2B5EF4-FFF2-40B4-BE49-F238E27FC236}">
                    <a16:creationId xmlns:a16="http://schemas.microsoft.com/office/drawing/2014/main" id="{B87DF22D-1CCA-4925-B0BB-856D6A2569DA}"/>
                  </a:ext>
                </a:extLst>
              </p:cNvPr>
              <p:cNvCxnSpPr/>
              <p:nvPr/>
            </p:nvCxnSpPr>
            <p:spPr>
              <a:xfrm>
                <a:off x="2496538" y="3635155"/>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48">
                <a:extLst>
                  <a:ext uri="{FF2B5EF4-FFF2-40B4-BE49-F238E27FC236}">
                    <a16:creationId xmlns:a16="http://schemas.microsoft.com/office/drawing/2014/main" id="{115182CF-C76F-49CF-9D22-B8E1359C9C84}"/>
                  </a:ext>
                </a:extLst>
              </p:cNvPr>
              <p:cNvCxnSpPr/>
              <p:nvPr/>
            </p:nvCxnSpPr>
            <p:spPr>
              <a:xfrm>
                <a:off x="2496538" y="4208585"/>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49">
                <a:extLst>
                  <a:ext uri="{FF2B5EF4-FFF2-40B4-BE49-F238E27FC236}">
                    <a16:creationId xmlns:a16="http://schemas.microsoft.com/office/drawing/2014/main" id="{87B991FD-07AE-43A3-A26F-F9BA499AEC00}"/>
                  </a:ext>
                </a:extLst>
              </p:cNvPr>
              <p:cNvCxnSpPr/>
              <p:nvPr/>
            </p:nvCxnSpPr>
            <p:spPr>
              <a:xfrm>
                <a:off x="2496538" y="4782016"/>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Freeform: Shape 80">
                <a:extLst>
                  <a:ext uri="{FF2B5EF4-FFF2-40B4-BE49-F238E27FC236}">
                    <a16:creationId xmlns:a16="http://schemas.microsoft.com/office/drawing/2014/main" id="{B2B3BC4C-BAF0-4577-AA8E-7A3B761C27F4}"/>
                  </a:ext>
                </a:extLst>
              </p:cNvPr>
              <p:cNvSpPr/>
              <p:nvPr/>
            </p:nvSpPr>
            <p:spPr>
              <a:xfrm>
                <a:off x="2587979" y="1341438"/>
                <a:ext cx="6599343" cy="3476727"/>
              </a:xfrm>
              <a:custGeom>
                <a:avLst/>
                <a:gdLst>
                  <a:gd name="connsiteX0" fmla="*/ 0 w 6656439"/>
                  <a:gd name="connsiteY0" fmla="*/ 0 h 3873909"/>
                  <a:gd name="connsiteX1" fmla="*/ 0 w 6656439"/>
                  <a:gd name="connsiteY1" fmla="*/ 3873909 h 3873909"/>
                  <a:gd name="connsiteX2" fmla="*/ 6656439 w 6656439"/>
                  <a:gd name="connsiteY2" fmla="*/ 3873909 h 3873909"/>
                </a:gdLst>
                <a:ahLst/>
                <a:cxnLst>
                  <a:cxn ang="0">
                    <a:pos x="connsiteX0" y="connsiteY0"/>
                  </a:cxn>
                  <a:cxn ang="0">
                    <a:pos x="connsiteX1" y="connsiteY1"/>
                  </a:cxn>
                  <a:cxn ang="0">
                    <a:pos x="connsiteX2" y="connsiteY2"/>
                  </a:cxn>
                </a:cxnLst>
                <a:rect l="l" t="t" r="r" b="b"/>
                <a:pathLst>
                  <a:path w="6656439" h="3873909">
                    <a:moveTo>
                      <a:pt x="0" y="0"/>
                    </a:moveTo>
                    <a:lnTo>
                      <a:pt x="0" y="3873909"/>
                    </a:lnTo>
                    <a:lnTo>
                      <a:pt x="6656439" y="38739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chemeClr val="tx1"/>
                  </a:solidFill>
                  <a:latin typeface="Arial"/>
                </a:endParaRPr>
              </a:p>
            </p:txBody>
          </p:sp>
        </p:grpSp>
        <p:grpSp>
          <p:nvGrpSpPr>
            <p:cNvPr id="70" name="Group 81">
              <a:extLst>
                <a:ext uri="{FF2B5EF4-FFF2-40B4-BE49-F238E27FC236}">
                  <a16:creationId xmlns:a16="http://schemas.microsoft.com/office/drawing/2014/main" id="{8B5C63A5-0BED-4B75-ACC1-0185B777A332}"/>
                </a:ext>
              </a:extLst>
            </p:cNvPr>
            <p:cNvGrpSpPr/>
            <p:nvPr/>
          </p:nvGrpSpPr>
          <p:grpSpPr>
            <a:xfrm>
              <a:off x="2658286" y="2971184"/>
              <a:ext cx="6566620" cy="1804299"/>
              <a:chOff x="3010711" y="3407884"/>
              <a:chExt cx="6566620" cy="2010422"/>
            </a:xfrm>
          </p:grpSpPr>
          <p:sp>
            <p:nvSpPr>
              <p:cNvPr id="71" name="Freeform: Shape 86">
                <a:extLst>
                  <a:ext uri="{FF2B5EF4-FFF2-40B4-BE49-F238E27FC236}">
                    <a16:creationId xmlns:a16="http://schemas.microsoft.com/office/drawing/2014/main" id="{C10F0DAF-23C1-448F-A41C-F15A359E1973}"/>
                  </a:ext>
                </a:extLst>
              </p:cNvPr>
              <p:cNvSpPr/>
              <p:nvPr/>
            </p:nvSpPr>
            <p:spPr>
              <a:xfrm>
                <a:off x="3010711" y="3813243"/>
                <a:ext cx="5752181" cy="1605063"/>
              </a:xfrm>
              <a:custGeom>
                <a:avLst/>
                <a:gdLst>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78421 w 5744183"/>
                  <a:gd name="connsiteY150" fmla="*/ 374514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83285 w 5744183"/>
                  <a:gd name="connsiteY150" fmla="*/ 350195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52181"/>
                  <a:gd name="connsiteY0" fmla="*/ 1605063 h 1605063"/>
                  <a:gd name="connsiteX1" fmla="*/ 92412 w 5752181"/>
                  <a:gd name="connsiteY1" fmla="*/ 1605063 h 1605063"/>
                  <a:gd name="connsiteX2" fmla="*/ 92412 w 5752181"/>
                  <a:gd name="connsiteY2" fmla="*/ 1595336 h 1605063"/>
                  <a:gd name="connsiteX3" fmla="*/ 175098 w 5752181"/>
                  <a:gd name="connsiteY3" fmla="*/ 1595336 h 1605063"/>
                  <a:gd name="connsiteX4" fmla="*/ 175098 w 5752181"/>
                  <a:gd name="connsiteY4" fmla="*/ 1585608 h 1605063"/>
                  <a:gd name="connsiteX5" fmla="*/ 286966 w 5752181"/>
                  <a:gd name="connsiteY5" fmla="*/ 1585608 h 1605063"/>
                  <a:gd name="connsiteX6" fmla="*/ 286966 w 5752181"/>
                  <a:gd name="connsiteY6" fmla="*/ 1566153 h 1605063"/>
                  <a:gd name="connsiteX7" fmla="*/ 384242 w 5752181"/>
                  <a:gd name="connsiteY7" fmla="*/ 1566153 h 1605063"/>
                  <a:gd name="connsiteX8" fmla="*/ 389106 w 5752181"/>
                  <a:gd name="connsiteY8" fmla="*/ 1571017 h 1605063"/>
                  <a:gd name="connsiteX9" fmla="*/ 423153 w 5752181"/>
                  <a:gd name="connsiteY9" fmla="*/ 1571017 h 1605063"/>
                  <a:gd name="connsiteX10" fmla="*/ 428017 w 5752181"/>
                  <a:gd name="connsiteY10" fmla="*/ 1541834 h 1605063"/>
                  <a:gd name="connsiteX11" fmla="*/ 583659 w 5752181"/>
                  <a:gd name="connsiteY11" fmla="*/ 1541834 h 1605063"/>
                  <a:gd name="connsiteX12" fmla="*/ 583659 w 5752181"/>
                  <a:gd name="connsiteY12" fmla="*/ 1527242 h 1605063"/>
                  <a:gd name="connsiteX13" fmla="*/ 797668 w 5752181"/>
                  <a:gd name="connsiteY13" fmla="*/ 1527242 h 1605063"/>
                  <a:gd name="connsiteX14" fmla="*/ 797668 w 5752181"/>
                  <a:gd name="connsiteY14" fmla="*/ 1507787 h 1605063"/>
                  <a:gd name="connsiteX15" fmla="*/ 899808 w 5752181"/>
                  <a:gd name="connsiteY15" fmla="*/ 1507787 h 1605063"/>
                  <a:gd name="connsiteX16" fmla="*/ 899808 w 5752181"/>
                  <a:gd name="connsiteY16" fmla="*/ 1498059 h 1605063"/>
                  <a:gd name="connsiteX17" fmla="*/ 1001949 w 5752181"/>
                  <a:gd name="connsiteY17" fmla="*/ 1498059 h 1605063"/>
                  <a:gd name="connsiteX18" fmla="*/ 1006812 w 5752181"/>
                  <a:gd name="connsiteY18" fmla="*/ 1493196 h 1605063"/>
                  <a:gd name="connsiteX19" fmla="*/ 1045723 w 5752181"/>
                  <a:gd name="connsiteY19" fmla="*/ 1493196 h 1605063"/>
                  <a:gd name="connsiteX20" fmla="*/ 1045723 w 5752181"/>
                  <a:gd name="connsiteY20" fmla="*/ 1473740 h 1605063"/>
                  <a:gd name="connsiteX21" fmla="*/ 1074906 w 5752181"/>
                  <a:gd name="connsiteY21" fmla="*/ 1473740 h 1605063"/>
                  <a:gd name="connsiteX22" fmla="*/ 1074906 w 5752181"/>
                  <a:gd name="connsiteY22" fmla="*/ 1459148 h 1605063"/>
                  <a:gd name="connsiteX23" fmla="*/ 1498059 w 5752181"/>
                  <a:gd name="connsiteY23" fmla="*/ 1459148 h 1605063"/>
                  <a:gd name="connsiteX24" fmla="*/ 1502923 w 5752181"/>
                  <a:gd name="connsiteY24" fmla="*/ 1454284 h 1605063"/>
                  <a:gd name="connsiteX25" fmla="*/ 1561289 w 5752181"/>
                  <a:gd name="connsiteY25" fmla="*/ 1454284 h 1605063"/>
                  <a:gd name="connsiteX26" fmla="*/ 1561289 w 5752181"/>
                  <a:gd name="connsiteY26" fmla="*/ 1434829 h 1605063"/>
                  <a:gd name="connsiteX27" fmla="*/ 1590472 w 5752181"/>
                  <a:gd name="connsiteY27" fmla="*/ 1434829 h 1605063"/>
                  <a:gd name="connsiteX28" fmla="*/ 1590472 w 5752181"/>
                  <a:gd name="connsiteY28" fmla="*/ 1420238 h 1605063"/>
                  <a:gd name="connsiteX29" fmla="*/ 1605063 w 5752181"/>
                  <a:gd name="connsiteY29" fmla="*/ 1420238 h 1605063"/>
                  <a:gd name="connsiteX30" fmla="*/ 1605063 w 5752181"/>
                  <a:gd name="connsiteY30" fmla="*/ 1410510 h 1605063"/>
                  <a:gd name="connsiteX31" fmla="*/ 1624519 w 5752181"/>
                  <a:gd name="connsiteY31" fmla="*/ 1410510 h 1605063"/>
                  <a:gd name="connsiteX32" fmla="*/ 1624519 w 5752181"/>
                  <a:gd name="connsiteY32" fmla="*/ 1366736 h 1605063"/>
                  <a:gd name="connsiteX33" fmla="*/ 1678021 w 5752181"/>
                  <a:gd name="connsiteY33" fmla="*/ 1366736 h 1605063"/>
                  <a:gd name="connsiteX34" fmla="*/ 1682885 w 5752181"/>
                  <a:gd name="connsiteY34" fmla="*/ 1361872 h 1605063"/>
                  <a:gd name="connsiteX35" fmla="*/ 1702340 w 5752181"/>
                  <a:gd name="connsiteY35" fmla="*/ 1357008 h 1605063"/>
                  <a:gd name="connsiteX36" fmla="*/ 1702340 w 5752181"/>
                  <a:gd name="connsiteY36" fmla="*/ 1347280 h 1605063"/>
                  <a:gd name="connsiteX37" fmla="*/ 1716932 w 5752181"/>
                  <a:gd name="connsiteY37" fmla="*/ 1347280 h 1605063"/>
                  <a:gd name="connsiteX38" fmla="*/ 1716932 w 5752181"/>
                  <a:gd name="connsiteY38" fmla="*/ 1337553 h 1605063"/>
                  <a:gd name="connsiteX39" fmla="*/ 1736387 w 5752181"/>
                  <a:gd name="connsiteY39" fmla="*/ 1337553 h 1605063"/>
                  <a:gd name="connsiteX40" fmla="*/ 1736387 w 5752181"/>
                  <a:gd name="connsiteY40" fmla="*/ 1322961 h 1605063"/>
                  <a:gd name="connsiteX41" fmla="*/ 1809344 w 5752181"/>
                  <a:gd name="connsiteY41" fmla="*/ 1322961 h 1605063"/>
                  <a:gd name="connsiteX42" fmla="*/ 1809344 w 5752181"/>
                  <a:gd name="connsiteY42" fmla="*/ 1308370 h 1605063"/>
                  <a:gd name="connsiteX43" fmla="*/ 1999034 w 5752181"/>
                  <a:gd name="connsiteY43" fmla="*/ 1308370 h 1605063"/>
                  <a:gd name="connsiteX44" fmla="*/ 2003898 w 5752181"/>
                  <a:gd name="connsiteY44" fmla="*/ 1298642 h 1605063"/>
                  <a:gd name="connsiteX45" fmla="*/ 2023353 w 5752181"/>
                  <a:gd name="connsiteY45" fmla="*/ 1298642 h 1605063"/>
                  <a:gd name="connsiteX46" fmla="*/ 2033080 w 5752181"/>
                  <a:gd name="connsiteY46" fmla="*/ 1284051 h 1605063"/>
                  <a:gd name="connsiteX47" fmla="*/ 2052536 w 5752181"/>
                  <a:gd name="connsiteY47" fmla="*/ 1284051 h 1605063"/>
                  <a:gd name="connsiteX48" fmla="*/ 2052536 w 5752181"/>
                  <a:gd name="connsiteY48" fmla="*/ 1269459 h 1605063"/>
                  <a:gd name="connsiteX49" fmla="*/ 2081719 w 5752181"/>
                  <a:gd name="connsiteY49" fmla="*/ 1269459 h 1605063"/>
                  <a:gd name="connsiteX50" fmla="*/ 2081719 w 5752181"/>
                  <a:gd name="connsiteY50" fmla="*/ 1264595 h 1605063"/>
                  <a:gd name="connsiteX51" fmla="*/ 2106038 w 5752181"/>
                  <a:gd name="connsiteY51" fmla="*/ 1264595 h 1605063"/>
                  <a:gd name="connsiteX52" fmla="*/ 2115766 w 5752181"/>
                  <a:gd name="connsiteY52" fmla="*/ 1250004 h 1605063"/>
                  <a:gd name="connsiteX53" fmla="*/ 2154676 w 5752181"/>
                  <a:gd name="connsiteY53" fmla="*/ 1250004 h 1605063"/>
                  <a:gd name="connsiteX54" fmla="*/ 2154676 w 5752181"/>
                  <a:gd name="connsiteY54" fmla="*/ 1245140 h 1605063"/>
                  <a:gd name="connsiteX55" fmla="*/ 2266544 w 5752181"/>
                  <a:gd name="connsiteY55" fmla="*/ 1245140 h 1605063"/>
                  <a:gd name="connsiteX56" fmla="*/ 2266544 w 5752181"/>
                  <a:gd name="connsiteY56" fmla="*/ 1230548 h 1605063"/>
                  <a:gd name="connsiteX57" fmla="*/ 2383276 w 5752181"/>
                  <a:gd name="connsiteY57" fmla="*/ 1230548 h 1605063"/>
                  <a:gd name="connsiteX58" fmla="*/ 2383276 w 5752181"/>
                  <a:gd name="connsiteY58" fmla="*/ 1211093 h 1605063"/>
                  <a:gd name="connsiteX59" fmla="*/ 2431915 w 5752181"/>
                  <a:gd name="connsiteY59" fmla="*/ 1211093 h 1605063"/>
                  <a:gd name="connsiteX60" fmla="*/ 2431915 w 5752181"/>
                  <a:gd name="connsiteY60" fmla="*/ 1196502 h 1605063"/>
                  <a:gd name="connsiteX61" fmla="*/ 2441642 w 5752181"/>
                  <a:gd name="connsiteY61" fmla="*/ 1196502 h 1605063"/>
                  <a:gd name="connsiteX62" fmla="*/ 2441642 w 5752181"/>
                  <a:gd name="connsiteY62" fmla="*/ 1186774 h 1605063"/>
                  <a:gd name="connsiteX63" fmla="*/ 2451370 w 5752181"/>
                  <a:gd name="connsiteY63" fmla="*/ 1177046 h 1605063"/>
                  <a:gd name="connsiteX64" fmla="*/ 2456234 w 5752181"/>
                  <a:gd name="connsiteY64" fmla="*/ 1172182 h 1605063"/>
                  <a:gd name="connsiteX65" fmla="*/ 2470825 w 5752181"/>
                  <a:gd name="connsiteY65" fmla="*/ 1172182 h 1605063"/>
                  <a:gd name="connsiteX66" fmla="*/ 2470825 w 5752181"/>
                  <a:gd name="connsiteY66" fmla="*/ 1157591 h 1605063"/>
                  <a:gd name="connsiteX67" fmla="*/ 2500008 w 5752181"/>
                  <a:gd name="connsiteY67" fmla="*/ 1157591 h 1605063"/>
                  <a:gd name="connsiteX68" fmla="*/ 2500008 w 5752181"/>
                  <a:gd name="connsiteY68" fmla="*/ 1128408 h 1605063"/>
                  <a:gd name="connsiteX69" fmla="*/ 2509736 w 5752181"/>
                  <a:gd name="connsiteY69" fmla="*/ 1128408 h 1605063"/>
                  <a:gd name="connsiteX70" fmla="*/ 2509736 w 5752181"/>
                  <a:gd name="connsiteY70" fmla="*/ 1099225 h 1605063"/>
                  <a:gd name="connsiteX71" fmla="*/ 2572966 w 5752181"/>
                  <a:gd name="connsiteY71" fmla="*/ 1099225 h 1605063"/>
                  <a:gd name="connsiteX72" fmla="*/ 2582693 w 5752181"/>
                  <a:gd name="connsiteY72" fmla="*/ 1089498 h 1605063"/>
                  <a:gd name="connsiteX73" fmla="*/ 2587557 w 5752181"/>
                  <a:gd name="connsiteY73" fmla="*/ 1084634 h 1605063"/>
                  <a:gd name="connsiteX74" fmla="*/ 2733472 w 5752181"/>
                  <a:gd name="connsiteY74" fmla="*/ 1084634 h 1605063"/>
                  <a:gd name="connsiteX75" fmla="*/ 2738336 w 5752181"/>
                  <a:gd name="connsiteY75" fmla="*/ 1079770 h 1605063"/>
                  <a:gd name="connsiteX76" fmla="*/ 2752927 w 5752181"/>
                  <a:gd name="connsiteY76" fmla="*/ 1065179 h 1605063"/>
                  <a:gd name="connsiteX77" fmla="*/ 3030166 w 5752181"/>
                  <a:gd name="connsiteY77" fmla="*/ 1065179 h 1605063"/>
                  <a:gd name="connsiteX78" fmla="*/ 3039893 w 5752181"/>
                  <a:gd name="connsiteY78" fmla="*/ 1045723 h 1605063"/>
                  <a:gd name="connsiteX79" fmla="*/ 3122578 w 5752181"/>
                  <a:gd name="connsiteY79" fmla="*/ 1045723 h 1605063"/>
                  <a:gd name="connsiteX80" fmla="*/ 3137170 w 5752181"/>
                  <a:gd name="connsiteY80" fmla="*/ 1031131 h 1605063"/>
                  <a:gd name="connsiteX81" fmla="*/ 3185808 w 5752181"/>
                  <a:gd name="connsiteY81" fmla="*/ 1031131 h 1605063"/>
                  <a:gd name="connsiteX82" fmla="*/ 3185808 w 5752181"/>
                  <a:gd name="connsiteY82" fmla="*/ 1021404 h 1605063"/>
                  <a:gd name="connsiteX83" fmla="*/ 3205263 w 5752181"/>
                  <a:gd name="connsiteY83" fmla="*/ 1021404 h 1605063"/>
                  <a:gd name="connsiteX84" fmla="*/ 3205263 w 5752181"/>
                  <a:gd name="connsiteY84" fmla="*/ 997085 h 1605063"/>
                  <a:gd name="connsiteX85" fmla="*/ 3239310 w 5752181"/>
                  <a:gd name="connsiteY85" fmla="*/ 997085 h 1605063"/>
                  <a:gd name="connsiteX86" fmla="*/ 3268493 w 5752181"/>
                  <a:gd name="connsiteY86" fmla="*/ 967902 h 1605063"/>
                  <a:gd name="connsiteX87" fmla="*/ 3292812 w 5752181"/>
                  <a:gd name="connsiteY87" fmla="*/ 933855 h 1605063"/>
                  <a:gd name="connsiteX88" fmla="*/ 3302540 w 5752181"/>
                  <a:gd name="connsiteY88" fmla="*/ 924127 h 1605063"/>
                  <a:gd name="connsiteX89" fmla="*/ 3302540 w 5752181"/>
                  <a:gd name="connsiteY89" fmla="*/ 856034 h 1605063"/>
                  <a:gd name="connsiteX90" fmla="*/ 3317132 w 5752181"/>
                  <a:gd name="connsiteY90" fmla="*/ 856034 h 1605063"/>
                  <a:gd name="connsiteX91" fmla="*/ 3317132 w 5752181"/>
                  <a:gd name="connsiteY91" fmla="*/ 826851 h 1605063"/>
                  <a:gd name="connsiteX92" fmla="*/ 3346315 w 5752181"/>
                  <a:gd name="connsiteY92" fmla="*/ 826851 h 1605063"/>
                  <a:gd name="connsiteX93" fmla="*/ 3351178 w 5752181"/>
                  <a:gd name="connsiteY93" fmla="*/ 807395 h 1605063"/>
                  <a:gd name="connsiteX94" fmla="*/ 3365770 w 5752181"/>
                  <a:gd name="connsiteY94" fmla="*/ 797668 h 1605063"/>
                  <a:gd name="connsiteX95" fmla="*/ 3370634 w 5752181"/>
                  <a:gd name="connsiteY95" fmla="*/ 787940 h 1605063"/>
                  <a:gd name="connsiteX96" fmla="*/ 3375498 w 5752181"/>
                  <a:gd name="connsiteY96" fmla="*/ 787940 h 1605063"/>
                  <a:gd name="connsiteX97" fmla="*/ 3385225 w 5752181"/>
                  <a:gd name="connsiteY97" fmla="*/ 778212 h 1605063"/>
                  <a:gd name="connsiteX98" fmla="*/ 3429000 w 5752181"/>
                  <a:gd name="connsiteY98" fmla="*/ 778212 h 1605063"/>
                  <a:gd name="connsiteX99" fmla="*/ 3429000 w 5752181"/>
                  <a:gd name="connsiteY99" fmla="*/ 758757 h 1605063"/>
                  <a:gd name="connsiteX100" fmla="*/ 3555459 w 5752181"/>
                  <a:gd name="connsiteY100" fmla="*/ 758757 h 1605063"/>
                  <a:gd name="connsiteX101" fmla="*/ 3565187 w 5752181"/>
                  <a:gd name="connsiteY101" fmla="*/ 758757 h 1605063"/>
                  <a:gd name="connsiteX102" fmla="*/ 3589506 w 5752181"/>
                  <a:gd name="connsiteY102" fmla="*/ 758757 h 1605063"/>
                  <a:gd name="connsiteX103" fmla="*/ 3589506 w 5752181"/>
                  <a:gd name="connsiteY103" fmla="*/ 739302 h 1605063"/>
                  <a:gd name="connsiteX104" fmla="*/ 3613825 w 5752181"/>
                  <a:gd name="connsiteY104" fmla="*/ 739302 h 1605063"/>
                  <a:gd name="connsiteX105" fmla="*/ 3623553 w 5752181"/>
                  <a:gd name="connsiteY105" fmla="*/ 729574 h 1605063"/>
                  <a:gd name="connsiteX106" fmla="*/ 3647872 w 5752181"/>
                  <a:gd name="connsiteY106" fmla="*/ 729574 h 1605063"/>
                  <a:gd name="connsiteX107" fmla="*/ 3647872 w 5752181"/>
                  <a:gd name="connsiteY107" fmla="*/ 714983 h 1605063"/>
                  <a:gd name="connsiteX108" fmla="*/ 3677055 w 5752181"/>
                  <a:gd name="connsiteY108" fmla="*/ 714983 h 1605063"/>
                  <a:gd name="connsiteX109" fmla="*/ 3686783 w 5752181"/>
                  <a:gd name="connsiteY109" fmla="*/ 705255 h 1605063"/>
                  <a:gd name="connsiteX110" fmla="*/ 3822970 w 5752181"/>
                  <a:gd name="connsiteY110" fmla="*/ 705255 h 1605063"/>
                  <a:gd name="connsiteX111" fmla="*/ 3822970 w 5752181"/>
                  <a:gd name="connsiteY111" fmla="*/ 690663 h 1605063"/>
                  <a:gd name="connsiteX112" fmla="*/ 3881336 w 5752181"/>
                  <a:gd name="connsiteY112" fmla="*/ 690663 h 1605063"/>
                  <a:gd name="connsiteX113" fmla="*/ 3886200 w 5752181"/>
                  <a:gd name="connsiteY113" fmla="*/ 685799 h 1605063"/>
                  <a:gd name="connsiteX114" fmla="*/ 4017523 w 5752181"/>
                  <a:gd name="connsiteY114" fmla="*/ 685799 h 1605063"/>
                  <a:gd name="connsiteX115" fmla="*/ 4017523 w 5752181"/>
                  <a:gd name="connsiteY115" fmla="*/ 676072 h 1605063"/>
                  <a:gd name="connsiteX116" fmla="*/ 4032115 w 5752181"/>
                  <a:gd name="connsiteY116" fmla="*/ 676072 h 1605063"/>
                  <a:gd name="connsiteX117" fmla="*/ 4032115 w 5752181"/>
                  <a:gd name="connsiteY117" fmla="*/ 651753 h 1605063"/>
                  <a:gd name="connsiteX118" fmla="*/ 4041843 w 5752181"/>
                  <a:gd name="connsiteY118" fmla="*/ 642025 h 1605063"/>
                  <a:gd name="connsiteX119" fmla="*/ 4056434 w 5752181"/>
                  <a:gd name="connsiteY119" fmla="*/ 627434 h 1605063"/>
                  <a:gd name="connsiteX120" fmla="*/ 4061298 w 5752181"/>
                  <a:gd name="connsiteY120" fmla="*/ 622570 h 1605063"/>
                  <a:gd name="connsiteX121" fmla="*/ 4061298 w 5752181"/>
                  <a:gd name="connsiteY121" fmla="*/ 603114 h 1605063"/>
                  <a:gd name="connsiteX122" fmla="*/ 4080753 w 5752181"/>
                  <a:gd name="connsiteY122" fmla="*/ 603114 h 1605063"/>
                  <a:gd name="connsiteX123" fmla="*/ 4090480 w 5752181"/>
                  <a:gd name="connsiteY123" fmla="*/ 603114 h 1605063"/>
                  <a:gd name="connsiteX124" fmla="*/ 4100208 w 5752181"/>
                  <a:gd name="connsiteY124" fmla="*/ 593386 h 1605063"/>
                  <a:gd name="connsiteX125" fmla="*/ 4109936 w 5752181"/>
                  <a:gd name="connsiteY125" fmla="*/ 583658 h 1605063"/>
                  <a:gd name="connsiteX126" fmla="*/ 4109936 w 5752181"/>
                  <a:gd name="connsiteY126" fmla="*/ 559340 h 1605063"/>
                  <a:gd name="connsiteX127" fmla="*/ 4139119 w 5752181"/>
                  <a:gd name="connsiteY127" fmla="*/ 559340 h 1605063"/>
                  <a:gd name="connsiteX128" fmla="*/ 4139119 w 5752181"/>
                  <a:gd name="connsiteY128" fmla="*/ 544748 h 1605063"/>
                  <a:gd name="connsiteX129" fmla="*/ 4168302 w 5752181"/>
                  <a:gd name="connsiteY129" fmla="*/ 544748 h 1605063"/>
                  <a:gd name="connsiteX130" fmla="*/ 4168302 w 5752181"/>
                  <a:gd name="connsiteY130" fmla="*/ 520429 h 1605063"/>
                  <a:gd name="connsiteX131" fmla="*/ 4178029 w 5752181"/>
                  <a:gd name="connsiteY131" fmla="*/ 520429 h 1605063"/>
                  <a:gd name="connsiteX132" fmla="*/ 4178029 w 5752181"/>
                  <a:gd name="connsiteY132" fmla="*/ 496110 h 1605063"/>
                  <a:gd name="connsiteX133" fmla="*/ 4231532 w 5752181"/>
                  <a:gd name="connsiteY133" fmla="*/ 496110 h 1605063"/>
                  <a:gd name="connsiteX134" fmla="*/ 4231532 w 5752181"/>
                  <a:gd name="connsiteY134" fmla="*/ 486383 h 1605063"/>
                  <a:gd name="connsiteX135" fmla="*/ 4250987 w 5752181"/>
                  <a:gd name="connsiteY135" fmla="*/ 486383 h 1605063"/>
                  <a:gd name="connsiteX136" fmla="*/ 4250987 w 5752181"/>
                  <a:gd name="connsiteY136" fmla="*/ 476655 h 1605063"/>
                  <a:gd name="connsiteX137" fmla="*/ 4396902 w 5752181"/>
                  <a:gd name="connsiteY137" fmla="*/ 476655 h 1605063"/>
                  <a:gd name="connsiteX138" fmla="*/ 4396902 w 5752181"/>
                  <a:gd name="connsiteY138" fmla="*/ 462063 h 1605063"/>
                  <a:gd name="connsiteX139" fmla="*/ 4533089 w 5752181"/>
                  <a:gd name="connsiteY139" fmla="*/ 462063 h 1605063"/>
                  <a:gd name="connsiteX140" fmla="*/ 4542816 w 5752181"/>
                  <a:gd name="connsiteY140" fmla="*/ 452336 h 1605063"/>
                  <a:gd name="connsiteX141" fmla="*/ 4586591 w 5752181"/>
                  <a:gd name="connsiteY141" fmla="*/ 452336 h 1605063"/>
                  <a:gd name="connsiteX142" fmla="*/ 4606046 w 5752181"/>
                  <a:gd name="connsiteY142" fmla="*/ 432881 h 1605063"/>
                  <a:gd name="connsiteX143" fmla="*/ 4615774 w 5752181"/>
                  <a:gd name="connsiteY143" fmla="*/ 423153 h 1605063"/>
                  <a:gd name="connsiteX144" fmla="*/ 4795736 w 5752181"/>
                  <a:gd name="connsiteY144" fmla="*/ 423153 h 1605063"/>
                  <a:gd name="connsiteX145" fmla="*/ 4795736 w 5752181"/>
                  <a:gd name="connsiteY145" fmla="*/ 403697 h 1605063"/>
                  <a:gd name="connsiteX146" fmla="*/ 4834646 w 5752181"/>
                  <a:gd name="connsiteY146" fmla="*/ 403697 h 1605063"/>
                  <a:gd name="connsiteX147" fmla="*/ 4834646 w 5752181"/>
                  <a:gd name="connsiteY147" fmla="*/ 374514 h 1605063"/>
                  <a:gd name="connsiteX148" fmla="*/ 4844374 w 5752181"/>
                  <a:gd name="connsiteY148" fmla="*/ 374514 h 1605063"/>
                  <a:gd name="connsiteX149" fmla="*/ 4878421 w 5752181"/>
                  <a:gd name="connsiteY149" fmla="*/ 374514 h 1605063"/>
                  <a:gd name="connsiteX150" fmla="*/ 4883285 w 5752181"/>
                  <a:gd name="connsiteY150" fmla="*/ 350195 h 1605063"/>
                  <a:gd name="connsiteX151" fmla="*/ 4912468 w 5752181"/>
                  <a:gd name="connsiteY151" fmla="*/ 340467 h 1605063"/>
                  <a:gd name="connsiteX152" fmla="*/ 4912468 w 5752181"/>
                  <a:gd name="connsiteY152" fmla="*/ 311285 h 1605063"/>
                  <a:gd name="connsiteX153" fmla="*/ 4927059 w 5752181"/>
                  <a:gd name="connsiteY153" fmla="*/ 311285 h 1605063"/>
                  <a:gd name="connsiteX154" fmla="*/ 4927059 w 5752181"/>
                  <a:gd name="connsiteY154" fmla="*/ 286966 h 1605063"/>
                  <a:gd name="connsiteX155" fmla="*/ 4936787 w 5752181"/>
                  <a:gd name="connsiteY155" fmla="*/ 277238 h 1605063"/>
                  <a:gd name="connsiteX156" fmla="*/ 4936787 w 5752181"/>
                  <a:gd name="connsiteY156" fmla="*/ 262646 h 1605063"/>
                  <a:gd name="connsiteX157" fmla="*/ 4941650 w 5752181"/>
                  <a:gd name="connsiteY157" fmla="*/ 257783 h 1605063"/>
                  <a:gd name="connsiteX158" fmla="*/ 4951378 w 5752181"/>
                  <a:gd name="connsiteY158" fmla="*/ 257783 h 1605063"/>
                  <a:gd name="connsiteX159" fmla="*/ 4951378 w 5752181"/>
                  <a:gd name="connsiteY159" fmla="*/ 248055 h 1605063"/>
                  <a:gd name="connsiteX160" fmla="*/ 4995153 w 5752181"/>
                  <a:gd name="connsiteY160" fmla="*/ 248055 h 1605063"/>
                  <a:gd name="connsiteX161" fmla="*/ 4995153 w 5752181"/>
                  <a:gd name="connsiteY161" fmla="*/ 233463 h 1605063"/>
                  <a:gd name="connsiteX162" fmla="*/ 5004880 w 5752181"/>
                  <a:gd name="connsiteY162" fmla="*/ 223736 h 1605063"/>
                  <a:gd name="connsiteX163" fmla="*/ 5014608 w 5752181"/>
                  <a:gd name="connsiteY163" fmla="*/ 214008 h 1605063"/>
                  <a:gd name="connsiteX164" fmla="*/ 5131340 w 5752181"/>
                  <a:gd name="connsiteY164" fmla="*/ 214008 h 1605063"/>
                  <a:gd name="connsiteX165" fmla="*/ 5131340 w 5752181"/>
                  <a:gd name="connsiteY165" fmla="*/ 184825 h 1605063"/>
                  <a:gd name="connsiteX166" fmla="*/ 5214025 w 5752181"/>
                  <a:gd name="connsiteY166" fmla="*/ 184825 h 1605063"/>
                  <a:gd name="connsiteX167" fmla="*/ 5214025 w 5752181"/>
                  <a:gd name="connsiteY167" fmla="*/ 175097 h 1605063"/>
                  <a:gd name="connsiteX168" fmla="*/ 5233480 w 5752181"/>
                  <a:gd name="connsiteY168" fmla="*/ 175097 h 1605063"/>
                  <a:gd name="connsiteX169" fmla="*/ 5233480 w 5752181"/>
                  <a:gd name="connsiteY169" fmla="*/ 155642 h 1605063"/>
                  <a:gd name="connsiteX170" fmla="*/ 5262663 w 5752181"/>
                  <a:gd name="connsiteY170" fmla="*/ 155642 h 1605063"/>
                  <a:gd name="connsiteX171" fmla="*/ 5262663 w 5752181"/>
                  <a:gd name="connsiteY171" fmla="*/ 141051 h 1605063"/>
                  <a:gd name="connsiteX172" fmla="*/ 5286983 w 5752181"/>
                  <a:gd name="connsiteY172" fmla="*/ 141051 h 1605063"/>
                  <a:gd name="connsiteX173" fmla="*/ 5286983 w 5752181"/>
                  <a:gd name="connsiteY173" fmla="*/ 126459 h 1605063"/>
                  <a:gd name="connsiteX174" fmla="*/ 5296710 w 5752181"/>
                  <a:gd name="connsiteY174" fmla="*/ 126459 h 1605063"/>
                  <a:gd name="connsiteX175" fmla="*/ 5296710 w 5752181"/>
                  <a:gd name="connsiteY175" fmla="*/ 121595 h 1605063"/>
                  <a:gd name="connsiteX176" fmla="*/ 5350212 w 5752181"/>
                  <a:gd name="connsiteY176" fmla="*/ 121595 h 1605063"/>
                  <a:gd name="connsiteX177" fmla="*/ 5350212 w 5752181"/>
                  <a:gd name="connsiteY177" fmla="*/ 111868 h 1605063"/>
                  <a:gd name="connsiteX178" fmla="*/ 5374532 w 5752181"/>
                  <a:gd name="connsiteY178" fmla="*/ 111868 h 1605063"/>
                  <a:gd name="connsiteX179" fmla="*/ 5374532 w 5752181"/>
                  <a:gd name="connsiteY179" fmla="*/ 82685 h 1605063"/>
                  <a:gd name="connsiteX180" fmla="*/ 5481536 w 5752181"/>
                  <a:gd name="connsiteY180" fmla="*/ 82685 h 1605063"/>
                  <a:gd name="connsiteX181" fmla="*/ 5481536 w 5752181"/>
                  <a:gd name="connsiteY181" fmla="*/ 63229 h 1605063"/>
                  <a:gd name="connsiteX182" fmla="*/ 5666361 w 5752181"/>
                  <a:gd name="connsiteY182" fmla="*/ 63229 h 1605063"/>
                  <a:gd name="connsiteX183" fmla="*/ 5666361 w 5752181"/>
                  <a:gd name="connsiteY183" fmla="*/ 43774 h 1605063"/>
                  <a:gd name="connsiteX184" fmla="*/ 5695544 w 5752181"/>
                  <a:gd name="connsiteY184" fmla="*/ 43774 h 1605063"/>
                  <a:gd name="connsiteX185" fmla="*/ 5695544 w 5752181"/>
                  <a:gd name="connsiteY185" fmla="*/ 14591 h 1605063"/>
                  <a:gd name="connsiteX186" fmla="*/ 5705272 w 5752181"/>
                  <a:gd name="connsiteY186" fmla="*/ 14591 h 1605063"/>
                  <a:gd name="connsiteX187" fmla="*/ 5705272 w 5752181"/>
                  <a:gd name="connsiteY187" fmla="*/ 0 h 1605063"/>
                  <a:gd name="connsiteX188" fmla="*/ 5752181 w 5752181"/>
                  <a:gd name="connsiteY188" fmla="*/ 0 h 16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752181" h="1605063">
                    <a:moveTo>
                      <a:pt x="0" y="1605063"/>
                    </a:moveTo>
                    <a:lnTo>
                      <a:pt x="92412" y="1605063"/>
                    </a:lnTo>
                    <a:lnTo>
                      <a:pt x="92412" y="1595336"/>
                    </a:lnTo>
                    <a:lnTo>
                      <a:pt x="175098" y="1595336"/>
                    </a:lnTo>
                    <a:lnTo>
                      <a:pt x="175098" y="1585608"/>
                    </a:lnTo>
                    <a:lnTo>
                      <a:pt x="286966" y="1585608"/>
                    </a:lnTo>
                    <a:lnTo>
                      <a:pt x="286966" y="1566153"/>
                    </a:lnTo>
                    <a:lnTo>
                      <a:pt x="384242" y="1566153"/>
                    </a:lnTo>
                    <a:lnTo>
                      <a:pt x="389106" y="1571017"/>
                    </a:lnTo>
                    <a:lnTo>
                      <a:pt x="423153" y="1571017"/>
                    </a:lnTo>
                    <a:lnTo>
                      <a:pt x="428017" y="1541834"/>
                    </a:lnTo>
                    <a:lnTo>
                      <a:pt x="583659" y="1541834"/>
                    </a:lnTo>
                    <a:lnTo>
                      <a:pt x="583659" y="1527242"/>
                    </a:lnTo>
                    <a:lnTo>
                      <a:pt x="797668" y="1527242"/>
                    </a:lnTo>
                    <a:lnTo>
                      <a:pt x="797668" y="1507787"/>
                    </a:lnTo>
                    <a:lnTo>
                      <a:pt x="899808" y="1507787"/>
                    </a:lnTo>
                    <a:lnTo>
                      <a:pt x="899808" y="1498059"/>
                    </a:lnTo>
                    <a:lnTo>
                      <a:pt x="1001949" y="1498059"/>
                    </a:lnTo>
                    <a:lnTo>
                      <a:pt x="1006812" y="1493196"/>
                    </a:lnTo>
                    <a:lnTo>
                      <a:pt x="1045723" y="1493196"/>
                    </a:lnTo>
                    <a:lnTo>
                      <a:pt x="1045723" y="1473740"/>
                    </a:lnTo>
                    <a:lnTo>
                      <a:pt x="1074906" y="1473740"/>
                    </a:lnTo>
                    <a:lnTo>
                      <a:pt x="1074906" y="1459148"/>
                    </a:lnTo>
                    <a:lnTo>
                      <a:pt x="1498059" y="1459148"/>
                    </a:lnTo>
                    <a:lnTo>
                      <a:pt x="1502923" y="1454284"/>
                    </a:lnTo>
                    <a:lnTo>
                      <a:pt x="1561289" y="1454284"/>
                    </a:lnTo>
                    <a:lnTo>
                      <a:pt x="1561289" y="1434829"/>
                    </a:lnTo>
                    <a:lnTo>
                      <a:pt x="1590472" y="1434829"/>
                    </a:lnTo>
                    <a:lnTo>
                      <a:pt x="1590472" y="1420238"/>
                    </a:lnTo>
                    <a:lnTo>
                      <a:pt x="1605063" y="1420238"/>
                    </a:lnTo>
                    <a:lnTo>
                      <a:pt x="1605063" y="1410510"/>
                    </a:lnTo>
                    <a:lnTo>
                      <a:pt x="1624519" y="1410510"/>
                    </a:lnTo>
                    <a:lnTo>
                      <a:pt x="1624519" y="1366736"/>
                    </a:lnTo>
                    <a:lnTo>
                      <a:pt x="1678021" y="1366736"/>
                    </a:lnTo>
                    <a:lnTo>
                      <a:pt x="1682885" y="1361872"/>
                    </a:lnTo>
                    <a:lnTo>
                      <a:pt x="1702340" y="1357008"/>
                    </a:lnTo>
                    <a:lnTo>
                      <a:pt x="1702340" y="1347280"/>
                    </a:lnTo>
                    <a:lnTo>
                      <a:pt x="1716932" y="1347280"/>
                    </a:lnTo>
                    <a:lnTo>
                      <a:pt x="1716932" y="1337553"/>
                    </a:lnTo>
                    <a:lnTo>
                      <a:pt x="1736387" y="1337553"/>
                    </a:lnTo>
                    <a:lnTo>
                      <a:pt x="1736387" y="1322961"/>
                    </a:lnTo>
                    <a:lnTo>
                      <a:pt x="1809344" y="1322961"/>
                    </a:lnTo>
                    <a:lnTo>
                      <a:pt x="1809344" y="1308370"/>
                    </a:lnTo>
                    <a:lnTo>
                      <a:pt x="1999034" y="1308370"/>
                    </a:lnTo>
                    <a:lnTo>
                      <a:pt x="2003898" y="1298642"/>
                    </a:lnTo>
                    <a:lnTo>
                      <a:pt x="2023353" y="1298642"/>
                    </a:lnTo>
                    <a:lnTo>
                      <a:pt x="2033080" y="1284051"/>
                    </a:lnTo>
                    <a:lnTo>
                      <a:pt x="2052536" y="1284051"/>
                    </a:lnTo>
                    <a:lnTo>
                      <a:pt x="2052536" y="1269459"/>
                    </a:lnTo>
                    <a:lnTo>
                      <a:pt x="2081719" y="1269459"/>
                    </a:lnTo>
                    <a:lnTo>
                      <a:pt x="2081719" y="1264595"/>
                    </a:lnTo>
                    <a:lnTo>
                      <a:pt x="2106038" y="1264595"/>
                    </a:lnTo>
                    <a:lnTo>
                      <a:pt x="2115766" y="1250004"/>
                    </a:lnTo>
                    <a:lnTo>
                      <a:pt x="2154676" y="1250004"/>
                    </a:lnTo>
                    <a:lnTo>
                      <a:pt x="2154676" y="1245140"/>
                    </a:lnTo>
                    <a:lnTo>
                      <a:pt x="2266544" y="1245140"/>
                    </a:lnTo>
                    <a:lnTo>
                      <a:pt x="2266544" y="1230548"/>
                    </a:lnTo>
                    <a:lnTo>
                      <a:pt x="2383276" y="1230548"/>
                    </a:lnTo>
                    <a:lnTo>
                      <a:pt x="2383276" y="1211093"/>
                    </a:lnTo>
                    <a:lnTo>
                      <a:pt x="2431915" y="1211093"/>
                    </a:lnTo>
                    <a:lnTo>
                      <a:pt x="2431915" y="1196502"/>
                    </a:lnTo>
                    <a:lnTo>
                      <a:pt x="2441642" y="1196502"/>
                    </a:lnTo>
                    <a:lnTo>
                      <a:pt x="2441642" y="1186774"/>
                    </a:lnTo>
                    <a:lnTo>
                      <a:pt x="2451370" y="1177046"/>
                    </a:lnTo>
                    <a:lnTo>
                      <a:pt x="2456234" y="1172182"/>
                    </a:lnTo>
                    <a:lnTo>
                      <a:pt x="2470825" y="1172182"/>
                    </a:lnTo>
                    <a:lnTo>
                      <a:pt x="2470825" y="1157591"/>
                    </a:lnTo>
                    <a:lnTo>
                      <a:pt x="2500008" y="1157591"/>
                    </a:lnTo>
                    <a:lnTo>
                      <a:pt x="2500008" y="1128408"/>
                    </a:lnTo>
                    <a:lnTo>
                      <a:pt x="2509736" y="1128408"/>
                    </a:lnTo>
                    <a:lnTo>
                      <a:pt x="2509736" y="1099225"/>
                    </a:lnTo>
                    <a:lnTo>
                      <a:pt x="2572966" y="1099225"/>
                    </a:lnTo>
                    <a:lnTo>
                      <a:pt x="2582693" y="1089498"/>
                    </a:lnTo>
                    <a:lnTo>
                      <a:pt x="2587557" y="1084634"/>
                    </a:lnTo>
                    <a:lnTo>
                      <a:pt x="2733472" y="1084634"/>
                    </a:lnTo>
                    <a:lnTo>
                      <a:pt x="2738336" y="1079770"/>
                    </a:lnTo>
                    <a:lnTo>
                      <a:pt x="2752927" y="1065179"/>
                    </a:lnTo>
                    <a:lnTo>
                      <a:pt x="3030166" y="1065179"/>
                    </a:lnTo>
                    <a:lnTo>
                      <a:pt x="3039893" y="1045723"/>
                    </a:lnTo>
                    <a:lnTo>
                      <a:pt x="3122578" y="1045723"/>
                    </a:lnTo>
                    <a:lnTo>
                      <a:pt x="3137170" y="1031131"/>
                    </a:lnTo>
                    <a:lnTo>
                      <a:pt x="3185808" y="1031131"/>
                    </a:lnTo>
                    <a:lnTo>
                      <a:pt x="3185808" y="1021404"/>
                    </a:lnTo>
                    <a:lnTo>
                      <a:pt x="3205263" y="1021404"/>
                    </a:lnTo>
                    <a:lnTo>
                      <a:pt x="3205263" y="997085"/>
                    </a:lnTo>
                    <a:lnTo>
                      <a:pt x="3239310" y="997085"/>
                    </a:lnTo>
                    <a:lnTo>
                      <a:pt x="3268493" y="967902"/>
                    </a:lnTo>
                    <a:lnTo>
                      <a:pt x="3292812" y="933855"/>
                    </a:lnTo>
                    <a:lnTo>
                      <a:pt x="3302540" y="924127"/>
                    </a:lnTo>
                    <a:lnTo>
                      <a:pt x="3302540" y="856034"/>
                    </a:lnTo>
                    <a:lnTo>
                      <a:pt x="3317132" y="856034"/>
                    </a:lnTo>
                    <a:lnTo>
                      <a:pt x="3317132" y="826851"/>
                    </a:lnTo>
                    <a:lnTo>
                      <a:pt x="3346315" y="826851"/>
                    </a:lnTo>
                    <a:lnTo>
                      <a:pt x="3351178" y="807395"/>
                    </a:lnTo>
                    <a:lnTo>
                      <a:pt x="3365770" y="797668"/>
                    </a:lnTo>
                    <a:lnTo>
                      <a:pt x="3370634" y="787940"/>
                    </a:lnTo>
                    <a:lnTo>
                      <a:pt x="3375498" y="787940"/>
                    </a:lnTo>
                    <a:lnTo>
                      <a:pt x="3385225" y="778212"/>
                    </a:lnTo>
                    <a:lnTo>
                      <a:pt x="3429000" y="778212"/>
                    </a:lnTo>
                    <a:lnTo>
                      <a:pt x="3429000" y="758757"/>
                    </a:lnTo>
                    <a:lnTo>
                      <a:pt x="3555459" y="758757"/>
                    </a:lnTo>
                    <a:lnTo>
                      <a:pt x="3565187" y="758757"/>
                    </a:lnTo>
                    <a:lnTo>
                      <a:pt x="3589506" y="758757"/>
                    </a:lnTo>
                    <a:lnTo>
                      <a:pt x="3589506" y="739302"/>
                    </a:lnTo>
                    <a:lnTo>
                      <a:pt x="3613825" y="739302"/>
                    </a:lnTo>
                    <a:lnTo>
                      <a:pt x="3623553" y="729574"/>
                    </a:lnTo>
                    <a:lnTo>
                      <a:pt x="3647872" y="729574"/>
                    </a:lnTo>
                    <a:lnTo>
                      <a:pt x="3647872" y="714983"/>
                    </a:lnTo>
                    <a:lnTo>
                      <a:pt x="3677055" y="714983"/>
                    </a:lnTo>
                    <a:lnTo>
                      <a:pt x="3686783" y="705255"/>
                    </a:lnTo>
                    <a:lnTo>
                      <a:pt x="3822970" y="705255"/>
                    </a:lnTo>
                    <a:lnTo>
                      <a:pt x="3822970" y="690663"/>
                    </a:lnTo>
                    <a:lnTo>
                      <a:pt x="3881336" y="690663"/>
                    </a:lnTo>
                    <a:lnTo>
                      <a:pt x="3886200" y="685799"/>
                    </a:lnTo>
                    <a:lnTo>
                      <a:pt x="4017523" y="685799"/>
                    </a:lnTo>
                    <a:lnTo>
                      <a:pt x="4017523" y="676072"/>
                    </a:lnTo>
                    <a:lnTo>
                      <a:pt x="4032115" y="676072"/>
                    </a:lnTo>
                    <a:lnTo>
                      <a:pt x="4032115" y="651753"/>
                    </a:lnTo>
                    <a:lnTo>
                      <a:pt x="4041843" y="642025"/>
                    </a:lnTo>
                    <a:lnTo>
                      <a:pt x="4056434" y="627434"/>
                    </a:lnTo>
                    <a:lnTo>
                      <a:pt x="4061298" y="622570"/>
                    </a:lnTo>
                    <a:lnTo>
                      <a:pt x="4061298" y="603114"/>
                    </a:lnTo>
                    <a:lnTo>
                      <a:pt x="4080753" y="603114"/>
                    </a:lnTo>
                    <a:lnTo>
                      <a:pt x="4090480" y="603114"/>
                    </a:lnTo>
                    <a:lnTo>
                      <a:pt x="4100208" y="593386"/>
                    </a:lnTo>
                    <a:lnTo>
                      <a:pt x="4109936" y="583658"/>
                    </a:lnTo>
                    <a:lnTo>
                      <a:pt x="4109936" y="559340"/>
                    </a:lnTo>
                    <a:lnTo>
                      <a:pt x="4139119" y="559340"/>
                    </a:lnTo>
                    <a:lnTo>
                      <a:pt x="4139119" y="544748"/>
                    </a:lnTo>
                    <a:lnTo>
                      <a:pt x="4168302" y="544748"/>
                    </a:lnTo>
                    <a:lnTo>
                      <a:pt x="4168302" y="520429"/>
                    </a:lnTo>
                    <a:lnTo>
                      <a:pt x="4178029" y="520429"/>
                    </a:lnTo>
                    <a:lnTo>
                      <a:pt x="4178029" y="496110"/>
                    </a:lnTo>
                    <a:lnTo>
                      <a:pt x="4231532" y="496110"/>
                    </a:lnTo>
                    <a:lnTo>
                      <a:pt x="4231532" y="486383"/>
                    </a:lnTo>
                    <a:lnTo>
                      <a:pt x="4250987" y="486383"/>
                    </a:lnTo>
                    <a:lnTo>
                      <a:pt x="4250987" y="476655"/>
                    </a:lnTo>
                    <a:lnTo>
                      <a:pt x="4396902" y="476655"/>
                    </a:lnTo>
                    <a:lnTo>
                      <a:pt x="4396902" y="462063"/>
                    </a:lnTo>
                    <a:lnTo>
                      <a:pt x="4533089" y="462063"/>
                    </a:lnTo>
                    <a:lnTo>
                      <a:pt x="4542816" y="452336"/>
                    </a:lnTo>
                    <a:lnTo>
                      <a:pt x="4586591" y="452336"/>
                    </a:lnTo>
                    <a:lnTo>
                      <a:pt x="4606046" y="432881"/>
                    </a:lnTo>
                    <a:lnTo>
                      <a:pt x="4615774" y="423153"/>
                    </a:lnTo>
                    <a:lnTo>
                      <a:pt x="4795736" y="423153"/>
                    </a:lnTo>
                    <a:lnTo>
                      <a:pt x="4795736" y="403697"/>
                    </a:lnTo>
                    <a:lnTo>
                      <a:pt x="4834646" y="403697"/>
                    </a:lnTo>
                    <a:lnTo>
                      <a:pt x="4834646" y="374514"/>
                    </a:lnTo>
                    <a:lnTo>
                      <a:pt x="4844374" y="374514"/>
                    </a:lnTo>
                    <a:cubicBezTo>
                      <a:pt x="4855723" y="374514"/>
                      <a:pt x="4871936" y="378567"/>
                      <a:pt x="4878421" y="374514"/>
                    </a:cubicBezTo>
                    <a:cubicBezTo>
                      <a:pt x="4884906" y="370461"/>
                      <a:pt x="4881664" y="358301"/>
                      <a:pt x="4883285" y="350195"/>
                    </a:cubicBezTo>
                    <a:lnTo>
                      <a:pt x="4912468" y="340467"/>
                    </a:lnTo>
                    <a:lnTo>
                      <a:pt x="4912468" y="311285"/>
                    </a:lnTo>
                    <a:lnTo>
                      <a:pt x="4927059" y="311285"/>
                    </a:lnTo>
                    <a:lnTo>
                      <a:pt x="4927059" y="286966"/>
                    </a:lnTo>
                    <a:lnTo>
                      <a:pt x="4936787" y="277238"/>
                    </a:lnTo>
                    <a:lnTo>
                      <a:pt x="4936787" y="262646"/>
                    </a:lnTo>
                    <a:lnTo>
                      <a:pt x="4941650" y="257783"/>
                    </a:lnTo>
                    <a:lnTo>
                      <a:pt x="4951378" y="257783"/>
                    </a:lnTo>
                    <a:lnTo>
                      <a:pt x="4951378" y="248055"/>
                    </a:lnTo>
                    <a:lnTo>
                      <a:pt x="4995153" y="248055"/>
                    </a:lnTo>
                    <a:lnTo>
                      <a:pt x="4995153" y="233463"/>
                    </a:lnTo>
                    <a:lnTo>
                      <a:pt x="5004880" y="223736"/>
                    </a:lnTo>
                    <a:lnTo>
                      <a:pt x="5014608" y="214008"/>
                    </a:lnTo>
                    <a:lnTo>
                      <a:pt x="5131340" y="214008"/>
                    </a:lnTo>
                    <a:lnTo>
                      <a:pt x="5131340" y="184825"/>
                    </a:lnTo>
                    <a:lnTo>
                      <a:pt x="5214025" y="184825"/>
                    </a:lnTo>
                    <a:lnTo>
                      <a:pt x="5214025" y="175097"/>
                    </a:lnTo>
                    <a:lnTo>
                      <a:pt x="5233480" y="175097"/>
                    </a:lnTo>
                    <a:lnTo>
                      <a:pt x="5233480" y="155642"/>
                    </a:lnTo>
                    <a:lnTo>
                      <a:pt x="5262663" y="155642"/>
                    </a:lnTo>
                    <a:lnTo>
                      <a:pt x="5262663" y="141051"/>
                    </a:lnTo>
                    <a:lnTo>
                      <a:pt x="5286983" y="141051"/>
                    </a:lnTo>
                    <a:lnTo>
                      <a:pt x="5286983" y="126459"/>
                    </a:lnTo>
                    <a:lnTo>
                      <a:pt x="5296710" y="126459"/>
                    </a:lnTo>
                    <a:lnTo>
                      <a:pt x="5296710" y="121595"/>
                    </a:lnTo>
                    <a:lnTo>
                      <a:pt x="5350212" y="121595"/>
                    </a:lnTo>
                    <a:lnTo>
                      <a:pt x="5350212" y="111868"/>
                    </a:lnTo>
                    <a:lnTo>
                      <a:pt x="5374532" y="111868"/>
                    </a:lnTo>
                    <a:lnTo>
                      <a:pt x="5374532" y="82685"/>
                    </a:lnTo>
                    <a:lnTo>
                      <a:pt x="5481536" y="82685"/>
                    </a:lnTo>
                    <a:lnTo>
                      <a:pt x="5481536" y="63229"/>
                    </a:lnTo>
                    <a:lnTo>
                      <a:pt x="5666361" y="63229"/>
                    </a:lnTo>
                    <a:lnTo>
                      <a:pt x="5666361" y="43774"/>
                    </a:lnTo>
                    <a:lnTo>
                      <a:pt x="5695544" y="43774"/>
                    </a:lnTo>
                    <a:lnTo>
                      <a:pt x="5695544" y="14591"/>
                    </a:lnTo>
                    <a:lnTo>
                      <a:pt x="5705272" y="14591"/>
                    </a:lnTo>
                    <a:lnTo>
                      <a:pt x="5705272" y="0"/>
                    </a:lnTo>
                    <a:lnTo>
                      <a:pt x="5752181"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chemeClr val="tx1"/>
                  </a:solidFill>
                  <a:latin typeface="Arial"/>
                </a:endParaRPr>
              </a:p>
            </p:txBody>
          </p:sp>
          <p:sp>
            <p:nvSpPr>
              <p:cNvPr id="72" name="Freeform: Shape 87">
                <a:extLst>
                  <a:ext uri="{FF2B5EF4-FFF2-40B4-BE49-F238E27FC236}">
                    <a16:creationId xmlns:a16="http://schemas.microsoft.com/office/drawing/2014/main" id="{A0E6496C-1F1A-4A3A-879A-BB7FFC7536A2}"/>
                  </a:ext>
                </a:extLst>
              </p:cNvPr>
              <p:cNvSpPr/>
              <p:nvPr/>
            </p:nvSpPr>
            <p:spPr>
              <a:xfrm>
                <a:off x="8763389" y="3407884"/>
                <a:ext cx="813942" cy="401286"/>
              </a:xfrm>
              <a:custGeom>
                <a:avLst/>
                <a:gdLst>
                  <a:gd name="connsiteX0" fmla="*/ 0 w 829937"/>
                  <a:gd name="connsiteY0" fmla="*/ 403952 h 403952"/>
                  <a:gd name="connsiteX1" fmla="*/ 0 w 829937"/>
                  <a:gd name="connsiteY1" fmla="*/ 330506 h 403952"/>
                  <a:gd name="connsiteX2" fmla="*/ 29378 w 829937"/>
                  <a:gd name="connsiteY2" fmla="*/ 330506 h 403952"/>
                  <a:gd name="connsiteX3" fmla="*/ 29378 w 829937"/>
                  <a:gd name="connsiteY3" fmla="*/ 293783 h 403952"/>
                  <a:gd name="connsiteX4" fmla="*/ 47740 w 829937"/>
                  <a:gd name="connsiteY4" fmla="*/ 293783 h 403952"/>
                  <a:gd name="connsiteX5" fmla="*/ 47740 w 829937"/>
                  <a:gd name="connsiteY5" fmla="*/ 257061 h 403952"/>
                  <a:gd name="connsiteX6" fmla="*/ 55084 w 829937"/>
                  <a:gd name="connsiteY6" fmla="*/ 257061 h 403952"/>
                  <a:gd name="connsiteX7" fmla="*/ 55084 w 829937"/>
                  <a:gd name="connsiteY7" fmla="*/ 246044 h 403952"/>
                  <a:gd name="connsiteX8" fmla="*/ 146891 w 829937"/>
                  <a:gd name="connsiteY8" fmla="*/ 246044 h 403952"/>
                  <a:gd name="connsiteX9" fmla="*/ 146891 w 829937"/>
                  <a:gd name="connsiteY9" fmla="*/ 224010 h 403952"/>
                  <a:gd name="connsiteX10" fmla="*/ 161580 w 829937"/>
                  <a:gd name="connsiteY10" fmla="*/ 224010 h 403952"/>
                  <a:gd name="connsiteX11" fmla="*/ 161580 w 829937"/>
                  <a:gd name="connsiteY11" fmla="*/ 201976 h 403952"/>
                  <a:gd name="connsiteX12" fmla="*/ 495759 w 829937"/>
                  <a:gd name="connsiteY12" fmla="*/ 201976 h 403952"/>
                  <a:gd name="connsiteX13" fmla="*/ 495759 w 829937"/>
                  <a:gd name="connsiteY13" fmla="*/ 168926 h 403952"/>
                  <a:gd name="connsiteX14" fmla="*/ 774853 w 829937"/>
                  <a:gd name="connsiteY14" fmla="*/ 168926 h 403952"/>
                  <a:gd name="connsiteX15" fmla="*/ 774853 w 829937"/>
                  <a:gd name="connsiteY15" fmla="*/ 135875 h 403952"/>
                  <a:gd name="connsiteX16" fmla="*/ 789542 w 829937"/>
                  <a:gd name="connsiteY16" fmla="*/ 135875 h 403952"/>
                  <a:gd name="connsiteX17" fmla="*/ 789542 w 829937"/>
                  <a:gd name="connsiteY17" fmla="*/ 88135 h 403952"/>
                  <a:gd name="connsiteX18" fmla="*/ 818920 w 829937"/>
                  <a:gd name="connsiteY18" fmla="*/ 88135 h 403952"/>
                  <a:gd name="connsiteX19" fmla="*/ 818920 w 829937"/>
                  <a:gd name="connsiteY19" fmla="*/ 44068 h 403952"/>
                  <a:gd name="connsiteX20" fmla="*/ 829937 w 829937"/>
                  <a:gd name="connsiteY20" fmla="*/ 44068 h 403952"/>
                  <a:gd name="connsiteX21" fmla="*/ 829937 w 829937"/>
                  <a:gd name="connsiteY21" fmla="*/ 0 h 403952"/>
                  <a:gd name="connsiteX0" fmla="*/ 10663 w 829937"/>
                  <a:gd name="connsiteY0" fmla="*/ 401286 h 401286"/>
                  <a:gd name="connsiteX1" fmla="*/ 0 w 829937"/>
                  <a:gd name="connsiteY1" fmla="*/ 330506 h 401286"/>
                  <a:gd name="connsiteX2" fmla="*/ 29378 w 829937"/>
                  <a:gd name="connsiteY2" fmla="*/ 330506 h 401286"/>
                  <a:gd name="connsiteX3" fmla="*/ 29378 w 829937"/>
                  <a:gd name="connsiteY3" fmla="*/ 293783 h 401286"/>
                  <a:gd name="connsiteX4" fmla="*/ 47740 w 829937"/>
                  <a:gd name="connsiteY4" fmla="*/ 293783 h 401286"/>
                  <a:gd name="connsiteX5" fmla="*/ 47740 w 829937"/>
                  <a:gd name="connsiteY5" fmla="*/ 257061 h 401286"/>
                  <a:gd name="connsiteX6" fmla="*/ 55084 w 829937"/>
                  <a:gd name="connsiteY6" fmla="*/ 257061 h 401286"/>
                  <a:gd name="connsiteX7" fmla="*/ 55084 w 829937"/>
                  <a:gd name="connsiteY7" fmla="*/ 246044 h 401286"/>
                  <a:gd name="connsiteX8" fmla="*/ 146891 w 829937"/>
                  <a:gd name="connsiteY8" fmla="*/ 246044 h 401286"/>
                  <a:gd name="connsiteX9" fmla="*/ 146891 w 829937"/>
                  <a:gd name="connsiteY9" fmla="*/ 224010 h 401286"/>
                  <a:gd name="connsiteX10" fmla="*/ 161580 w 829937"/>
                  <a:gd name="connsiteY10" fmla="*/ 224010 h 401286"/>
                  <a:gd name="connsiteX11" fmla="*/ 161580 w 829937"/>
                  <a:gd name="connsiteY11" fmla="*/ 201976 h 401286"/>
                  <a:gd name="connsiteX12" fmla="*/ 495759 w 829937"/>
                  <a:gd name="connsiteY12" fmla="*/ 201976 h 401286"/>
                  <a:gd name="connsiteX13" fmla="*/ 495759 w 829937"/>
                  <a:gd name="connsiteY13" fmla="*/ 168926 h 401286"/>
                  <a:gd name="connsiteX14" fmla="*/ 774853 w 829937"/>
                  <a:gd name="connsiteY14" fmla="*/ 168926 h 401286"/>
                  <a:gd name="connsiteX15" fmla="*/ 774853 w 829937"/>
                  <a:gd name="connsiteY15" fmla="*/ 135875 h 401286"/>
                  <a:gd name="connsiteX16" fmla="*/ 789542 w 829937"/>
                  <a:gd name="connsiteY16" fmla="*/ 135875 h 401286"/>
                  <a:gd name="connsiteX17" fmla="*/ 789542 w 829937"/>
                  <a:gd name="connsiteY17" fmla="*/ 88135 h 401286"/>
                  <a:gd name="connsiteX18" fmla="*/ 818920 w 829937"/>
                  <a:gd name="connsiteY18" fmla="*/ 88135 h 401286"/>
                  <a:gd name="connsiteX19" fmla="*/ 818920 w 829937"/>
                  <a:gd name="connsiteY19" fmla="*/ 44068 h 401286"/>
                  <a:gd name="connsiteX20" fmla="*/ 829937 w 829937"/>
                  <a:gd name="connsiteY20" fmla="*/ 44068 h 401286"/>
                  <a:gd name="connsiteX21" fmla="*/ 829937 w 829937"/>
                  <a:gd name="connsiteY21" fmla="*/ 0 h 401286"/>
                  <a:gd name="connsiteX0" fmla="*/ 0 w 819274"/>
                  <a:gd name="connsiteY0" fmla="*/ 401286 h 401286"/>
                  <a:gd name="connsiteX1" fmla="*/ 5333 w 819274"/>
                  <a:gd name="connsiteY1" fmla="*/ 330506 h 401286"/>
                  <a:gd name="connsiteX2" fmla="*/ 18715 w 819274"/>
                  <a:gd name="connsiteY2" fmla="*/ 330506 h 401286"/>
                  <a:gd name="connsiteX3" fmla="*/ 18715 w 819274"/>
                  <a:gd name="connsiteY3" fmla="*/ 293783 h 401286"/>
                  <a:gd name="connsiteX4" fmla="*/ 37077 w 819274"/>
                  <a:gd name="connsiteY4" fmla="*/ 293783 h 401286"/>
                  <a:gd name="connsiteX5" fmla="*/ 37077 w 819274"/>
                  <a:gd name="connsiteY5" fmla="*/ 257061 h 401286"/>
                  <a:gd name="connsiteX6" fmla="*/ 44421 w 819274"/>
                  <a:gd name="connsiteY6" fmla="*/ 257061 h 401286"/>
                  <a:gd name="connsiteX7" fmla="*/ 44421 w 819274"/>
                  <a:gd name="connsiteY7" fmla="*/ 246044 h 401286"/>
                  <a:gd name="connsiteX8" fmla="*/ 136228 w 819274"/>
                  <a:gd name="connsiteY8" fmla="*/ 246044 h 401286"/>
                  <a:gd name="connsiteX9" fmla="*/ 136228 w 819274"/>
                  <a:gd name="connsiteY9" fmla="*/ 224010 h 401286"/>
                  <a:gd name="connsiteX10" fmla="*/ 150917 w 819274"/>
                  <a:gd name="connsiteY10" fmla="*/ 224010 h 401286"/>
                  <a:gd name="connsiteX11" fmla="*/ 150917 w 819274"/>
                  <a:gd name="connsiteY11" fmla="*/ 201976 h 401286"/>
                  <a:gd name="connsiteX12" fmla="*/ 485096 w 819274"/>
                  <a:gd name="connsiteY12" fmla="*/ 201976 h 401286"/>
                  <a:gd name="connsiteX13" fmla="*/ 485096 w 819274"/>
                  <a:gd name="connsiteY13" fmla="*/ 168926 h 401286"/>
                  <a:gd name="connsiteX14" fmla="*/ 764190 w 819274"/>
                  <a:gd name="connsiteY14" fmla="*/ 168926 h 401286"/>
                  <a:gd name="connsiteX15" fmla="*/ 764190 w 819274"/>
                  <a:gd name="connsiteY15" fmla="*/ 135875 h 401286"/>
                  <a:gd name="connsiteX16" fmla="*/ 778879 w 819274"/>
                  <a:gd name="connsiteY16" fmla="*/ 135875 h 401286"/>
                  <a:gd name="connsiteX17" fmla="*/ 778879 w 819274"/>
                  <a:gd name="connsiteY17" fmla="*/ 88135 h 401286"/>
                  <a:gd name="connsiteX18" fmla="*/ 808257 w 819274"/>
                  <a:gd name="connsiteY18" fmla="*/ 88135 h 401286"/>
                  <a:gd name="connsiteX19" fmla="*/ 808257 w 819274"/>
                  <a:gd name="connsiteY19" fmla="*/ 44068 h 401286"/>
                  <a:gd name="connsiteX20" fmla="*/ 819274 w 819274"/>
                  <a:gd name="connsiteY20" fmla="*/ 44068 h 401286"/>
                  <a:gd name="connsiteX21" fmla="*/ 819274 w 819274"/>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6608"/>
                  <a:gd name="connsiteY0" fmla="*/ 401286 h 401286"/>
                  <a:gd name="connsiteX1" fmla="*/ 2667 w 816608"/>
                  <a:gd name="connsiteY1" fmla="*/ 330506 h 401286"/>
                  <a:gd name="connsiteX2" fmla="*/ 16049 w 816608"/>
                  <a:gd name="connsiteY2" fmla="*/ 330506 h 401286"/>
                  <a:gd name="connsiteX3" fmla="*/ 16049 w 816608"/>
                  <a:gd name="connsiteY3" fmla="*/ 293783 h 401286"/>
                  <a:gd name="connsiteX4" fmla="*/ 34411 w 816608"/>
                  <a:gd name="connsiteY4" fmla="*/ 293783 h 401286"/>
                  <a:gd name="connsiteX5" fmla="*/ 34411 w 816608"/>
                  <a:gd name="connsiteY5" fmla="*/ 257061 h 401286"/>
                  <a:gd name="connsiteX6" fmla="*/ 41755 w 816608"/>
                  <a:gd name="connsiteY6" fmla="*/ 257061 h 401286"/>
                  <a:gd name="connsiteX7" fmla="*/ 41755 w 816608"/>
                  <a:gd name="connsiteY7" fmla="*/ 246044 h 401286"/>
                  <a:gd name="connsiteX8" fmla="*/ 133562 w 816608"/>
                  <a:gd name="connsiteY8" fmla="*/ 246044 h 401286"/>
                  <a:gd name="connsiteX9" fmla="*/ 133562 w 816608"/>
                  <a:gd name="connsiteY9" fmla="*/ 224010 h 401286"/>
                  <a:gd name="connsiteX10" fmla="*/ 148251 w 816608"/>
                  <a:gd name="connsiteY10" fmla="*/ 224010 h 401286"/>
                  <a:gd name="connsiteX11" fmla="*/ 148251 w 816608"/>
                  <a:gd name="connsiteY11" fmla="*/ 201976 h 401286"/>
                  <a:gd name="connsiteX12" fmla="*/ 482430 w 816608"/>
                  <a:gd name="connsiteY12" fmla="*/ 201976 h 401286"/>
                  <a:gd name="connsiteX13" fmla="*/ 482430 w 816608"/>
                  <a:gd name="connsiteY13" fmla="*/ 168926 h 401286"/>
                  <a:gd name="connsiteX14" fmla="*/ 761524 w 816608"/>
                  <a:gd name="connsiteY14" fmla="*/ 168926 h 401286"/>
                  <a:gd name="connsiteX15" fmla="*/ 761524 w 816608"/>
                  <a:gd name="connsiteY15" fmla="*/ 135875 h 401286"/>
                  <a:gd name="connsiteX16" fmla="*/ 776213 w 816608"/>
                  <a:gd name="connsiteY16" fmla="*/ 135875 h 401286"/>
                  <a:gd name="connsiteX17" fmla="*/ 776213 w 816608"/>
                  <a:gd name="connsiteY17" fmla="*/ 88135 h 401286"/>
                  <a:gd name="connsiteX18" fmla="*/ 805591 w 816608"/>
                  <a:gd name="connsiteY18" fmla="*/ 88135 h 401286"/>
                  <a:gd name="connsiteX19" fmla="*/ 805591 w 816608"/>
                  <a:gd name="connsiteY19" fmla="*/ 44068 h 401286"/>
                  <a:gd name="connsiteX20" fmla="*/ 816608 w 816608"/>
                  <a:gd name="connsiteY20" fmla="*/ 44068 h 401286"/>
                  <a:gd name="connsiteX21" fmla="*/ 816608 w 816608"/>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3942"/>
                  <a:gd name="connsiteY0" fmla="*/ 401286 h 401286"/>
                  <a:gd name="connsiteX1" fmla="*/ 1 w 813942"/>
                  <a:gd name="connsiteY1" fmla="*/ 330506 h 401286"/>
                  <a:gd name="connsiteX2" fmla="*/ 13383 w 813942"/>
                  <a:gd name="connsiteY2" fmla="*/ 330506 h 401286"/>
                  <a:gd name="connsiteX3" fmla="*/ 13383 w 813942"/>
                  <a:gd name="connsiteY3" fmla="*/ 293783 h 401286"/>
                  <a:gd name="connsiteX4" fmla="*/ 31745 w 813942"/>
                  <a:gd name="connsiteY4" fmla="*/ 293783 h 401286"/>
                  <a:gd name="connsiteX5" fmla="*/ 31745 w 813942"/>
                  <a:gd name="connsiteY5" fmla="*/ 257061 h 401286"/>
                  <a:gd name="connsiteX6" fmla="*/ 39089 w 813942"/>
                  <a:gd name="connsiteY6" fmla="*/ 257061 h 401286"/>
                  <a:gd name="connsiteX7" fmla="*/ 39089 w 813942"/>
                  <a:gd name="connsiteY7" fmla="*/ 246044 h 401286"/>
                  <a:gd name="connsiteX8" fmla="*/ 130896 w 813942"/>
                  <a:gd name="connsiteY8" fmla="*/ 246044 h 401286"/>
                  <a:gd name="connsiteX9" fmla="*/ 130896 w 813942"/>
                  <a:gd name="connsiteY9" fmla="*/ 224010 h 401286"/>
                  <a:gd name="connsiteX10" fmla="*/ 145585 w 813942"/>
                  <a:gd name="connsiteY10" fmla="*/ 224010 h 401286"/>
                  <a:gd name="connsiteX11" fmla="*/ 145585 w 813942"/>
                  <a:gd name="connsiteY11" fmla="*/ 201976 h 401286"/>
                  <a:gd name="connsiteX12" fmla="*/ 479764 w 813942"/>
                  <a:gd name="connsiteY12" fmla="*/ 201976 h 401286"/>
                  <a:gd name="connsiteX13" fmla="*/ 479764 w 813942"/>
                  <a:gd name="connsiteY13" fmla="*/ 168926 h 401286"/>
                  <a:gd name="connsiteX14" fmla="*/ 758858 w 813942"/>
                  <a:gd name="connsiteY14" fmla="*/ 168926 h 401286"/>
                  <a:gd name="connsiteX15" fmla="*/ 758858 w 813942"/>
                  <a:gd name="connsiteY15" fmla="*/ 135875 h 401286"/>
                  <a:gd name="connsiteX16" fmla="*/ 773547 w 813942"/>
                  <a:gd name="connsiteY16" fmla="*/ 135875 h 401286"/>
                  <a:gd name="connsiteX17" fmla="*/ 773547 w 813942"/>
                  <a:gd name="connsiteY17" fmla="*/ 88135 h 401286"/>
                  <a:gd name="connsiteX18" fmla="*/ 802925 w 813942"/>
                  <a:gd name="connsiteY18" fmla="*/ 88135 h 401286"/>
                  <a:gd name="connsiteX19" fmla="*/ 802925 w 813942"/>
                  <a:gd name="connsiteY19" fmla="*/ 44068 h 401286"/>
                  <a:gd name="connsiteX20" fmla="*/ 813942 w 813942"/>
                  <a:gd name="connsiteY20" fmla="*/ 44068 h 401286"/>
                  <a:gd name="connsiteX21" fmla="*/ 813942 w 813942"/>
                  <a:gd name="connsiteY21" fmla="*/ 0 h 4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3942" h="401286">
                    <a:moveTo>
                      <a:pt x="0" y="401286"/>
                    </a:moveTo>
                    <a:cubicBezTo>
                      <a:pt x="0" y="377693"/>
                      <a:pt x="1" y="354099"/>
                      <a:pt x="1" y="330506"/>
                    </a:cubicBezTo>
                    <a:lnTo>
                      <a:pt x="13383" y="330506"/>
                    </a:lnTo>
                    <a:lnTo>
                      <a:pt x="13383" y="293783"/>
                    </a:lnTo>
                    <a:lnTo>
                      <a:pt x="31745" y="293783"/>
                    </a:lnTo>
                    <a:lnTo>
                      <a:pt x="31745" y="257061"/>
                    </a:lnTo>
                    <a:lnTo>
                      <a:pt x="39089" y="257061"/>
                    </a:lnTo>
                    <a:lnTo>
                      <a:pt x="39089" y="246044"/>
                    </a:lnTo>
                    <a:lnTo>
                      <a:pt x="130896" y="246044"/>
                    </a:lnTo>
                    <a:lnTo>
                      <a:pt x="130896" y="224010"/>
                    </a:lnTo>
                    <a:lnTo>
                      <a:pt x="145585" y="224010"/>
                    </a:lnTo>
                    <a:lnTo>
                      <a:pt x="145585" y="201976"/>
                    </a:lnTo>
                    <a:lnTo>
                      <a:pt x="479764" y="201976"/>
                    </a:lnTo>
                    <a:lnTo>
                      <a:pt x="479764" y="168926"/>
                    </a:lnTo>
                    <a:lnTo>
                      <a:pt x="758858" y="168926"/>
                    </a:lnTo>
                    <a:lnTo>
                      <a:pt x="758858" y="135875"/>
                    </a:lnTo>
                    <a:lnTo>
                      <a:pt x="773547" y="135875"/>
                    </a:lnTo>
                    <a:lnTo>
                      <a:pt x="773547" y="88135"/>
                    </a:lnTo>
                    <a:lnTo>
                      <a:pt x="802925" y="88135"/>
                    </a:lnTo>
                    <a:lnTo>
                      <a:pt x="802925" y="44068"/>
                    </a:lnTo>
                    <a:lnTo>
                      <a:pt x="813942" y="44068"/>
                    </a:lnTo>
                    <a:lnTo>
                      <a:pt x="813942"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chemeClr val="tx1"/>
                  </a:solidFill>
                  <a:latin typeface="Arial"/>
                </a:endParaRPr>
              </a:p>
            </p:txBody>
          </p:sp>
        </p:grpSp>
      </p:grpSp>
      <p:sp>
        <p:nvSpPr>
          <p:cNvPr id="81" name="Textplatzhalter 80">
            <a:extLst>
              <a:ext uri="{FF2B5EF4-FFF2-40B4-BE49-F238E27FC236}">
                <a16:creationId xmlns:a16="http://schemas.microsoft.com/office/drawing/2014/main" id="{B7C62D8E-5EA7-4444-97BD-39002D8BCAA5}"/>
              </a:ext>
            </a:extLst>
          </p:cNvPr>
          <p:cNvSpPr>
            <a:spLocks noGrp="1"/>
          </p:cNvSpPr>
          <p:nvPr>
            <p:ph type="body" sz="quarter" idx="4294967295"/>
          </p:nvPr>
        </p:nvSpPr>
        <p:spPr>
          <a:xfrm>
            <a:off x="341720" y="379413"/>
            <a:ext cx="7912893" cy="962386"/>
          </a:xfrm>
        </p:spPr>
        <p:txBody>
          <a:bodyPr/>
          <a:lstStyle/>
          <a:p>
            <a:r>
              <a:rPr lang="de-DE" dirty="0"/>
              <a:t>FORXIGA: Einzigartige Verlangsamung der CKD-Progression um 39% RRR</a:t>
            </a:r>
            <a:endParaRPr lang="de-DE" sz="1350" b="0" dirty="0">
              <a:solidFill>
                <a:schemeClr val="accent5"/>
              </a:solidFill>
            </a:endParaRPr>
          </a:p>
        </p:txBody>
      </p:sp>
      <p:sp>
        <p:nvSpPr>
          <p:cNvPr id="75" name="Datumsplatzhalter 74">
            <a:extLst>
              <a:ext uri="{FF2B5EF4-FFF2-40B4-BE49-F238E27FC236}">
                <a16:creationId xmlns:a16="http://schemas.microsoft.com/office/drawing/2014/main" id="{F359A229-1584-FE4C-B98A-2B7BC53795D4}"/>
              </a:ext>
            </a:extLst>
          </p:cNvPr>
          <p:cNvSpPr>
            <a:spLocks noGrp="1"/>
          </p:cNvSpPr>
          <p:nvPr>
            <p:ph type="dt" sz="half" idx="4294967295"/>
          </p:nvPr>
        </p:nvSpPr>
        <p:spPr>
          <a:xfrm>
            <a:off x="8046000" y="6480001"/>
            <a:ext cx="839712" cy="365125"/>
          </a:xfrm>
          <a:prstGeom prst="rect">
            <a:avLst/>
          </a:prstGeom>
        </p:spPr>
        <p:txBody>
          <a:bodyPr/>
          <a:lstStyle/>
          <a:p>
            <a:fld id="{0A7A26F8-527B-DA40-A6D2-1B177621EE35}" type="datetime1">
              <a:rPr lang="de-DE" smtClean="0"/>
              <a:pPr/>
              <a:t>16.09.2024</a:t>
            </a:fld>
            <a:endParaRPr lang="de-DE" dirty="0"/>
          </a:p>
        </p:txBody>
      </p:sp>
      <p:sp>
        <p:nvSpPr>
          <p:cNvPr id="64" name="Foliennummernplatzhalter 63">
            <a:extLst>
              <a:ext uri="{FF2B5EF4-FFF2-40B4-BE49-F238E27FC236}">
                <a16:creationId xmlns:a16="http://schemas.microsoft.com/office/drawing/2014/main" id="{96B0071E-4A42-9A48-8B4A-89600496B680}"/>
              </a:ext>
            </a:extLst>
          </p:cNvPr>
          <p:cNvSpPr>
            <a:spLocks noGrp="1"/>
          </p:cNvSpPr>
          <p:nvPr>
            <p:ph type="sldNum" sz="quarter" idx="4294967295"/>
          </p:nvPr>
        </p:nvSpPr>
        <p:spPr>
          <a:xfrm>
            <a:off x="8688217" y="6480001"/>
            <a:ext cx="413967" cy="365125"/>
          </a:xfrm>
          <a:prstGeom prst="rect">
            <a:avLst/>
          </a:prstGeom>
        </p:spPr>
        <p:txBody>
          <a:bodyPr/>
          <a:lstStyle/>
          <a:p>
            <a:fld id="{C3831029-DBAE-41BF-BAA3-1BCD65F362BF}" type="slidenum">
              <a:rPr lang="de-DE" smtClean="0"/>
              <a:pPr/>
              <a:t>74</a:t>
            </a:fld>
            <a:endParaRPr lang="de-DE" dirty="0"/>
          </a:p>
        </p:txBody>
      </p:sp>
      <p:sp>
        <p:nvSpPr>
          <p:cNvPr id="3" name="Inhaltsplatzhalter 2"/>
          <p:cNvSpPr>
            <a:spLocks noGrp="1"/>
          </p:cNvSpPr>
          <p:nvPr>
            <p:ph sz="quarter" idx="4294967295"/>
          </p:nvPr>
        </p:nvSpPr>
        <p:spPr>
          <a:xfrm>
            <a:off x="341710" y="5668566"/>
            <a:ext cx="7339013" cy="323850"/>
          </a:xfrm>
        </p:spPr>
        <p:txBody>
          <a:bodyPr/>
          <a:lstStyle/>
          <a:p>
            <a:r>
              <a:rPr lang="de-DE" dirty="0"/>
              <a:t>Modifiziert nach: 1. </a:t>
            </a:r>
            <a:r>
              <a:rPr lang="de-DE" dirty="0" err="1"/>
              <a:t>Heerspink</a:t>
            </a:r>
            <a:r>
              <a:rPr lang="de-DE" dirty="0"/>
              <a:t> HJL, et al. N Engl J Med 2020; 383:1436-46; 2. </a:t>
            </a:r>
            <a:r>
              <a:rPr lang="de-DE" dirty="0" err="1"/>
              <a:t>Heerspink</a:t>
            </a:r>
            <a:r>
              <a:rPr lang="de-DE" dirty="0"/>
              <a:t> HJL, et al., </a:t>
            </a:r>
            <a:r>
              <a:rPr lang="de-DE" dirty="0" err="1"/>
              <a:t>Nephrol</a:t>
            </a:r>
            <a:r>
              <a:rPr lang="de-DE" dirty="0"/>
              <a:t> </a:t>
            </a:r>
            <a:r>
              <a:rPr lang="de-DE" dirty="0" err="1"/>
              <a:t>Dial</a:t>
            </a:r>
            <a:r>
              <a:rPr lang="de-DE" dirty="0"/>
              <a:t> Transplant 2020; 35:274–282.</a:t>
            </a:r>
          </a:p>
        </p:txBody>
      </p:sp>
      <p:sp>
        <p:nvSpPr>
          <p:cNvPr id="4" name="Inhaltsplatzhalter 3"/>
          <p:cNvSpPr>
            <a:spLocks noGrp="1"/>
          </p:cNvSpPr>
          <p:nvPr>
            <p:ph sz="quarter" idx="4294967295"/>
          </p:nvPr>
        </p:nvSpPr>
        <p:spPr>
          <a:xfrm>
            <a:off x="341710" y="5432822"/>
            <a:ext cx="7339013" cy="323850"/>
          </a:xfrm>
        </p:spPr>
        <p:txBody>
          <a:bodyPr/>
          <a:lstStyle/>
          <a:p>
            <a:r>
              <a:rPr lang="de-DE" dirty="0"/>
              <a:t> </a:t>
            </a:r>
          </a:p>
          <a:p>
            <a:r>
              <a:rPr lang="de-DE" dirty="0"/>
              <a:t>*ESRD war definiert als die Notwendigkeit einer Erhaltungsdialyse (Peritoneal- oder Hämodialyse) für mindestens 28 Tage und einer Nierentransplantation oder eine anhaltende </a:t>
            </a:r>
            <a:r>
              <a:rPr lang="de-DE" dirty="0" err="1"/>
              <a:t>eGFR</a:t>
            </a:r>
            <a:r>
              <a:rPr lang="de-DE" dirty="0"/>
              <a:t> &lt;15 </a:t>
            </a:r>
            <a:r>
              <a:rPr lang="de-DE" dirty="0" err="1"/>
              <a:t>mL</a:t>
            </a:r>
            <a:r>
              <a:rPr lang="de-DE" dirty="0"/>
              <a:t>/min/1,73 m2 für mindestens 28 Tage. Renaler Tod war definiert als Tod aufgrund von ESRD, wenn die Dialysebehandlung aus irgendeinem Grund absichtlich verweigert wurde.</a:t>
            </a:r>
            <a:br>
              <a:rPr lang="de-DE" dirty="0"/>
            </a:br>
            <a:r>
              <a:rPr lang="de-DE" dirty="0"/>
              <a:t>ARR, absolute Risikoreduktion; CV, kardiovaskulär; </a:t>
            </a:r>
            <a:r>
              <a:rPr lang="de-DE" dirty="0" err="1"/>
              <a:t>eGFR</a:t>
            </a:r>
            <a:r>
              <a:rPr lang="de-DE" dirty="0"/>
              <a:t>, geschätzte glomeruläre Filtrationsrate; ESRD, terminale Niereninsuffizienz; HR, Hazard-Ratio; KI, Konfidenzintervall; NNT, </a:t>
            </a:r>
            <a:r>
              <a:rPr lang="de-DE" dirty="0" err="1"/>
              <a:t>Number-Needed-to-Treat</a:t>
            </a:r>
            <a:r>
              <a:rPr lang="de-DE" dirty="0"/>
              <a:t>; RRR, relative Risikoreduktion.</a:t>
            </a:r>
          </a:p>
        </p:txBody>
      </p:sp>
      <p:sp>
        <p:nvSpPr>
          <p:cNvPr id="63" name="TextBox 90">
            <a:extLst>
              <a:ext uri="{FF2B5EF4-FFF2-40B4-BE49-F238E27FC236}">
                <a16:creationId xmlns:a16="http://schemas.microsoft.com/office/drawing/2014/main" id="{F2AC57F8-E7B4-4300-A459-5ABA95C5FAB3}"/>
              </a:ext>
            </a:extLst>
          </p:cNvPr>
          <p:cNvSpPr txBox="1"/>
          <p:nvPr/>
        </p:nvSpPr>
        <p:spPr>
          <a:xfrm>
            <a:off x="7394362" y="2961151"/>
            <a:ext cx="776495" cy="392415"/>
          </a:xfrm>
          <a:prstGeom prst="rect">
            <a:avLst/>
          </a:prstGeom>
          <a:noFill/>
        </p:spPr>
        <p:txBody>
          <a:bodyPr wrap="none" lIns="68580" tIns="34290" rIns="68580" bIns="34290" rtlCol="0" anchor="t">
            <a:spAutoFit/>
          </a:bodyPr>
          <a:lstStyle/>
          <a:p>
            <a:pPr algn="ctr" defTabSz="685800" fontAlgn="auto">
              <a:lnSpc>
                <a:spcPct val="100000"/>
              </a:lnSpc>
              <a:spcBef>
                <a:spcPts val="0"/>
              </a:spcBef>
              <a:spcAft>
                <a:spcPts val="0"/>
              </a:spcAft>
              <a:buClr>
                <a:srgbClr val="830051"/>
              </a:buClr>
              <a:defRPr/>
            </a:pPr>
            <a:r>
              <a:rPr lang="de-DE" sz="1050" b="1" dirty="0">
                <a:solidFill>
                  <a:schemeClr val="accent3"/>
                </a:solidFill>
                <a:latin typeface="Arial"/>
              </a:rPr>
              <a:t>NNT=19</a:t>
            </a:r>
          </a:p>
          <a:p>
            <a:pPr algn="ctr" defTabSz="685800" fontAlgn="auto">
              <a:lnSpc>
                <a:spcPct val="100000"/>
              </a:lnSpc>
              <a:spcBef>
                <a:spcPts val="0"/>
              </a:spcBef>
              <a:spcAft>
                <a:spcPts val="0"/>
              </a:spcAft>
              <a:buClr>
                <a:srgbClr val="830051"/>
              </a:buClr>
              <a:defRPr/>
            </a:pPr>
            <a:r>
              <a:rPr lang="de-DE" sz="1050" b="1" dirty="0">
                <a:latin typeface="Arial"/>
              </a:rPr>
              <a:t>5,3% ARR</a:t>
            </a:r>
          </a:p>
        </p:txBody>
      </p:sp>
      <p:grpSp>
        <p:nvGrpSpPr>
          <p:cNvPr id="78" name="Gruppieren 77">
            <a:extLst>
              <a:ext uri="{FF2B5EF4-FFF2-40B4-BE49-F238E27FC236}">
                <a16:creationId xmlns:a16="http://schemas.microsoft.com/office/drawing/2014/main" id="{3E1968B1-E0FE-4749-BFB0-6AD50400B426}"/>
              </a:ext>
            </a:extLst>
          </p:cNvPr>
          <p:cNvGrpSpPr/>
          <p:nvPr/>
        </p:nvGrpSpPr>
        <p:grpSpPr>
          <a:xfrm>
            <a:off x="7310689" y="2299843"/>
            <a:ext cx="943839" cy="664097"/>
            <a:chOff x="9792189" y="1919739"/>
            <a:chExt cx="1258452" cy="885463"/>
          </a:xfrm>
        </p:grpSpPr>
        <p:sp>
          <p:nvSpPr>
            <p:cNvPr id="77" name="Pfeil nach unten 76">
              <a:extLst>
                <a:ext uri="{FF2B5EF4-FFF2-40B4-BE49-F238E27FC236}">
                  <a16:creationId xmlns:a16="http://schemas.microsoft.com/office/drawing/2014/main" id="{72999416-CE37-0C45-8222-DDDB55161AA7}"/>
                </a:ext>
              </a:extLst>
            </p:cNvPr>
            <p:cNvSpPr/>
            <p:nvPr/>
          </p:nvSpPr>
          <p:spPr>
            <a:xfrm>
              <a:off x="9869796" y="1919739"/>
              <a:ext cx="1103238" cy="885463"/>
            </a:xfrm>
            <a:prstGeom prst="downArrow">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67" name="TextBox 7">
              <a:extLst>
                <a:ext uri="{FF2B5EF4-FFF2-40B4-BE49-F238E27FC236}">
                  <a16:creationId xmlns:a16="http://schemas.microsoft.com/office/drawing/2014/main" id="{3BA3D9D8-3038-4A5E-A10F-4654FF40C6B1}"/>
                </a:ext>
              </a:extLst>
            </p:cNvPr>
            <p:cNvSpPr txBox="1"/>
            <p:nvPr/>
          </p:nvSpPr>
          <p:spPr>
            <a:xfrm>
              <a:off x="9792189" y="2012182"/>
              <a:ext cx="1258452" cy="5847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2403" indent="-172403" algn="ctr" defTabSz="685800" fontAlgn="auto">
                <a:lnSpc>
                  <a:spcPct val="100000"/>
                </a:lnSpc>
                <a:spcBef>
                  <a:spcPts val="0"/>
                </a:spcBef>
                <a:spcAft>
                  <a:spcPts val="0"/>
                </a:spcAft>
                <a:buClr>
                  <a:srgbClr val="830051"/>
                </a:buClr>
                <a:defRPr/>
              </a:pPr>
              <a:r>
                <a:rPr lang="de-DE" sz="1200" b="1" dirty="0">
                  <a:solidFill>
                    <a:srgbClr val="FFFFFF"/>
                  </a:solidFill>
                  <a:latin typeface="Arial"/>
                </a:rPr>
                <a:t>39%</a:t>
              </a:r>
              <a:r>
                <a:rPr lang="de-DE" sz="1200" dirty="0">
                  <a:solidFill>
                    <a:srgbClr val="000000"/>
                  </a:solidFill>
                  <a:latin typeface="Arial"/>
                  <a:cs typeface="Arial"/>
                </a:rPr>
                <a:t>​</a:t>
              </a:r>
              <a:endParaRPr lang="de-DE" sz="1350" dirty="0">
                <a:solidFill>
                  <a:srgbClr val="000000"/>
                </a:solidFill>
                <a:latin typeface="Arial"/>
                <a:cs typeface="Arial" panose="020B0604020202020204"/>
              </a:endParaRPr>
            </a:p>
            <a:p>
              <a:pPr marL="172403" indent="-172403" algn="ctr" defTabSz="685800" fontAlgn="auto">
                <a:lnSpc>
                  <a:spcPct val="100000"/>
                </a:lnSpc>
                <a:spcBef>
                  <a:spcPts val="0"/>
                </a:spcBef>
                <a:spcAft>
                  <a:spcPts val="0"/>
                </a:spcAft>
                <a:buClr>
                  <a:srgbClr val="830051"/>
                </a:buClr>
                <a:defRPr/>
              </a:pPr>
              <a:r>
                <a:rPr lang="de-DE" sz="1200" b="1" dirty="0">
                  <a:solidFill>
                    <a:srgbClr val="FFFFFF"/>
                  </a:solidFill>
                  <a:latin typeface="Arial"/>
                </a:rPr>
                <a:t>RRR</a:t>
              </a:r>
              <a:endParaRPr lang="de-DE" sz="1200" dirty="0">
                <a:solidFill>
                  <a:srgbClr val="000000"/>
                </a:solidFill>
                <a:latin typeface="Arial"/>
                <a:cs typeface="Arial" panose="020B0604020202020204"/>
              </a:endParaRPr>
            </a:p>
          </p:txBody>
        </p:sp>
      </p:grpSp>
      <p:graphicFrame>
        <p:nvGraphicFramePr>
          <p:cNvPr id="73" name="Table 75">
            <a:extLst>
              <a:ext uri="{FF2B5EF4-FFF2-40B4-BE49-F238E27FC236}">
                <a16:creationId xmlns:a16="http://schemas.microsoft.com/office/drawing/2014/main" id="{9EF9BCE5-AEFF-41B7-921E-499E44CB54F8}"/>
              </a:ext>
            </a:extLst>
          </p:cNvPr>
          <p:cNvGraphicFramePr>
            <a:graphicFrameLocks noGrp="1"/>
          </p:cNvGraphicFramePr>
          <p:nvPr/>
        </p:nvGraphicFramePr>
        <p:xfrm>
          <a:off x="1670365" y="2264588"/>
          <a:ext cx="3746058" cy="516636"/>
        </p:xfrm>
        <a:graphic>
          <a:graphicData uri="http://schemas.openxmlformats.org/drawingml/2006/table">
            <a:tbl>
              <a:tblPr firstRow="1" bandRow="1">
                <a:tableStyleId>{21E4AEA4-8DFA-4A89-87EB-49C32662AFE0}</a:tableStyleId>
              </a:tblPr>
              <a:tblGrid>
                <a:gridCol w="636659">
                  <a:extLst>
                    <a:ext uri="{9D8B030D-6E8A-4147-A177-3AD203B41FA5}">
                      <a16:colId xmlns:a16="http://schemas.microsoft.com/office/drawing/2014/main" val="3143954805"/>
                    </a:ext>
                  </a:extLst>
                </a:gridCol>
                <a:gridCol w="729241">
                  <a:extLst>
                    <a:ext uri="{9D8B030D-6E8A-4147-A177-3AD203B41FA5}">
                      <a16:colId xmlns:a16="http://schemas.microsoft.com/office/drawing/2014/main" val="1745384678"/>
                    </a:ext>
                  </a:extLst>
                </a:gridCol>
                <a:gridCol w="1296490">
                  <a:extLst>
                    <a:ext uri="{9D8B030D-6E8A-4147-A177-3AD203B41FA5}">
                      <a16:colId xmlns:a16="http://schemas.microsoft.com/office/drawing/2014/main" val="4187720962"/>
                    </a:ext>
                  </a:extLst>
                </a:gridCol>
                <a:gridCol w="1083668">
                  <a:extLst>
                    <a:ext uri="{9D8B030D-6E8A-4147-A177-3AD203B41FA5}">
                      <a16:colId xmlns:a16="http://schemas.microsoft.com/office/drawing/2014/main" val="98296621"/>
                    </a:ext>
                  </a:extLst>
                </a:gridCol>
              </a:tblGrid>
              <a:tr h="333756">
                <a:tc>
                  <a:txBody>
                    <a:bodyPr/>
                    <a:lstStyle/>
                    <a:p>
                      <a:pPr algn="ctr">
                        <a:tabLst/>
                      </a:pPr>
                      <a:r>
                        <a:rPr lang="de-DE" sz="1100" b="1" dirty="0">
                          <a:solidFill>
                            <a:schemeClr val="accent1"/>
                          </a:solidFill>
                          <a:latin typeface="Arial" panose="020B0604020202020204" pitchFamily="34" charset="0"/>
                          <a:cs typeface="Arial" panose="020B0604020202020204" pitchFamily="34" charset="0"/>
                        </a:rPr>
                        <a:t>FORXIGA</a:t>
                      </a:r>
                    </a:p>
                    <a:p>
                      <a:pPr algn="ctr"/>
                      <a:r>
                        <a:rPr lang="de-DE" sz="1100" b="0" dirty="0">
                          <a:solidFill>
                            <a:schemeClr val="accent1"/>
                          </a:solidFill>
                          <a:latin typeface="Arial" panose="020B0604020202020204" pitchFamily="34" charset="0"/>
                          <a:cs typeface="Arial" panose="020B0604020202020204" pitchFamily="34" charset="0"/>
                        </a:rPr>
                        <a:t>9,2%</a:t>
                      </a:r>
                    </a:p>
                  </a:txBody>
                  <a:tcPr marL="6858" marR="6858" marT="6858" marB="68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0488" indent="0" algn="ctr"/>
                      <a:r>
                        <a:rPr lang="de-DE" sz="1100" b="1" dirty="0">
                          <a:solidFill>
                            <a:schemeClr val="accent2"/>
                          </a:solidFill>
                          <a:latin typeface="Arial" panose="020B0604020202020204" pitchFamily="34" charset="0"/>
                          <a:cs typeface="Arial" panose="020B0604020202020204" pitchFamily="34" charset="0"/>
                        </a:rPr>
                        <a:t>Placebo</a:t>
                      </a:r>
                    </a:p>
                    <a:p>
                      <a:pPr algn="ctr"/>
                      <a:r>
                        <a:rPr lang="de-DE" sz="1100" b="0" dirty="0">
                          <a:solidFill>
                            <a:schemeClr val="accent2"/>
                          </a:solidFill>
                          <a:latin typeface="Arial" panose="020B0604020202020204" pitchFamily="34" charset="0"/>
                          <a:cs typeface="Arial" panose="020B0604020202020204" pitchFamily="34" charset="0"/>
                        </a:rPr>
                        <a:t>14,5%</a:t>
                      </a:r>
                    </a:p>
                  </a:txBody>
                  <a:tcPr marL="6858" marR="6858" marT="6858" marB="68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1" dirty="0">
                          <a:solidFill>
                            <a:schemeClr val="tx1"/>
                          </a:solidFill>
                          <a:latin typeface="Arial" panose="020B0604020202020204" pitchFamily="34" charset="0"/>
                          <a:cs typeface="Arial" panose="020B0604020202020204" pitchFamily="34" charset="0"/>
                        </a:rPr>
                        <a:t>HR (95%-KI)</a:t>
                      </a:r>
                    </a:p>
                    <a:p>
                      <a:pPr algn="ctr"/>
                      <a:r>
                        <a:rPr lang="de-DE" sz="1100" b="0" dirty="0">
                          <a:solidFill>
                            <a:schemeClr val="tx1"/>
                          </a:solidFill>
                          <a:latin typeface="Arial" panose="020B0604020202020204" pitchFamily="34" charset="0"/>
                          <a:cs typeface="Arial" panose="020B0604020202020204" pitchFamily="34" charset="0"/>
                        </a:rPr>
                        <a:t>0,61 (0,51; 0,72)</a:t>
                      </a:r>
                    </a:p>
                  </a:txBody>
                  <a:tcPr marL="6858" marR="6858" marT="6858" marB="68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1" dirty="0">
                          <a:solidFill>
                            <a:schemeClr val="tx1"/>
                          </a:solidFill>
                          <a:latin typeface="Arial" panose="020B0604020202020204" pitchFamily="34" charset="0"/>
                          <a:cs typeface="Arial" panose="020B0604020202020204" pitchFamily="34" charset="0"/>
                        </a:rPr>
                        <a:t>p-Wert</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dirty="0">
                          <a:solidFill>
                            <a:schemeClr val="tx1"/>
                          </a:solidFill>
                          <a:latin typeface="Arial" panose="020B0604020202020204" pitchFamily="34" charset="0"/>
                          <a:cs typeface="Arial" panose="020B0604020202020204" pitchFamily="34" charset="0"/>
                        </a:rPr>
                        <a:t>&lt;0,001</a:t>
                      </a:r>
                    </a:p>
                  </a:txBody>
                  <a:tcPr marL="6858" marR="6858" marT="6858" marB="68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bl>
          </a:graphicData>
        </a:graphic>
      </p:graphicFrame>
      <p:sp>
        <p:nvSpPr>
          <p:cNvPr id="66" name="Textfeld 65">
            <a:extLst>
              <a:ext uri="{FF2B5EF4-FFF2-40B4-BE49-F238E27FC236}">
                <a16:creationId xmlns:a16="http://schemas.microsoft.com/office/drawing/2014/main" id="{9CD1A43A-2D6E-565B-430C-D8D5837454BA}"/>
              </a:ext>
            </a:extLst>
          </p:cNvPr>
          <p:cNvSpPr txBox="1"/>
          <p:nvPr/>
        </p:nvSpPr>
        <p:spPr>
          <a:xfrm>
            <a:off x="339212" y="1802121"/>
            <a:ext cx="7352072" cy="279757"/>
          </a:xfrm>
          <a:prstGeom prst="rect">
            <a:avLst/>
          </a:prstGeom>
          <a:noFill/>
        </p:spPr>
        <p:txBody>
          <a:bodyPr wrap="square">
            <a:spAutoFit/>
          </a:bodyPr>
          <a:lstStyle/>
          <a:p>
            <a:r>
              <a:rPr lang="de-DE" sz="1200" dirty="0">
                <a:solidFill>
                  <a:schemeClr val="accent5"/>
                </a:solidFill>
                <a:cs typeface="Arial" panose="020B0604020202020204" pitchFamily="34" charset="0"/>
              </a:rPr>
              <a:t>Primärer Endpunkt: Anhaltende Abnahme der </a:t>
            </a:r>
            <a:r>
              <a:rPr lang="de-DE" sz="1200" dirty="0" err="1">
                <a:solidFill>
                  <a:schemeClr val="accent5"/>
                </a:solidFill>
                <a:cs typeface="Arial" panose="020B0604020202020204" pitchFamily="34" charset="0"/>
              </a:rPr>
              <a:t>eGFR</a:t>
            </a:r>
            <a:r>
              <a:rPr lang="de-DE" sz="1200" dirty="0">
                <a:solidFill>
                  <a:schemeClr val="accent5"/>
                </a:solidFill>
                <a:cs typeface="Arial" panose="020B0604020202020204" pitchFamily="34" charset="0"/>
              </a:rPr>
              <a:t> um ≥50 %, ESRD, renaler oder CV-Tod*</a:t>
            </a:r>
          </a:p>
        </p:txBody>
      </p:sp>
    </p:spTree>
    <p:extLst>
      <p:ext uri="{BB962C8B-B14F-4D97-AF65-F5344CB8AC3E}">
        <p14:creationId xmlns:p14="http://schemas.microsoft.com/office/powerpoint/2010/main" val="3209224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a:spcBef>
                <a:spcPct val="0"/>
              </a:spcBef>
            </a:pPr>
            <a:r>
              <a:rPr lang="en-US" altLang="de-DE" sz="1650" b="1" dirty="0">
                <a:solidFill>
                  <a:schemeClr val="bg1"/>
                </a:solidFill>
                <a:latin typeface="Times New Roman" panose="02020603050405020304" pitchFamily="18" charset="0"/>
                <a:cs typeface="Times New Roman" panose="02020603050405020304" pitchFamily="18" charset="0"/>
              </a:rPr>
              <a:t>Diabetes Management in Chronic  Kidney Disease: A Consensus  Report by the American Diabetes Association (ADA) and Kidney Disease: Improving Global Outcomes (KDIGO)</a:t>
            </a:r>
            <a:endParaRPr lang="en-US" altLang="de-DE" sz="750" b="1" dirty="0">
              <a:solidFill>
                <a:schemeClr val="bg1"/>
              </a:solidFill>
              <a:latin typeface="Times New Roman" panose="02020603050405020304" pitchFamily="18" charset="0"/>
              <a:cs typeface="Times New Roman" panose="02020603050405020304" pitchFamily="18" charset="0"/>
            </a:endParaRPr>
          </a:p>
          <a:p>
            <a:pPr algn="ctr">
              <a:spcBef>
                <a:spcPct val="0"/>
              </a:spcBef>
            </a:pPr>
            <a:r>
              <a:rPr lang="en-US" altLang="de-DE" sz="750" b="1" dirty="0">
                <a:solidFill>
                  <a:schemeClr val="bg1"/>
                </a:solidFill>
                <a:latin typeface="Times New Roman" panose="02020603050405020304" pitchFamily="18" charset="0"/>
                <a:cs typeface="Times New Roman" panose="02020603050405020304" pitchFamily="18" charset="0"/>
              </a:rPr>
              <a:t> </a:t>
            </a:r>
          </a:p>
        </p:txBody>
      </p:sp>
      <p:sp>
        <p:nvSpPr>
          <p:cNvPr id="5" name="Rectangle 2"/>
          <p:cNvSpPr>
            <a:spLocks noChangeArrowheads="1"/>
          </p:cNvSpPr>
          <p:nvPr/>
        </p:nvSpPr>
        <p:spPr bwMode="auto">
          <a:xfrm>
            <a:off x="2307867" y="6309320"/>
            <a:ext cx="5288469" cy="538289"/>
          </a:xfrm>
          <a:prstGeom prst="rect">
            <a:avLst/>
          </a:prstGeom>
        </p:spPr>
        <p:txBody>
          <a:bodyPr wrap="square">
            <a:spAutoFit/>
          </a:bodyPr>
          <a:lstStyle/>
          <a:p>
            <a:pPr algn="r"/>
            <a:r>
              <a:rPr lang="de-DE" altLang="de-DE" sz="1200" i="1" dirty="0">
                <a:solidFill>
                  <a:srgbClr val="00799B"/>
                </a:solidFill>
                <a:latin typeface="Arial" charset="0"/>
                <a:ea typeface="ＭＳ Ｐゴシック" pitchFamily="28" charset="-128"/>
              </a:rPr>
              <a:t>De BOER Diabetes Care 2022</a:t>
            </a:r>
          </a:p>
          <a:p>
            <a:pPr algn="r"/>
            <a:r>
              <a:rPr lang="de-DE" altLang="de-DE" sz="1200" i="1" dirty="0">
                <a:solidFill>
                  <a:srgbClr val="00799B"/>
                </a:solidFill>
                <a:latin typeface="Arial" charset="0"/>
                <a:ea typeface="ＭＳ Ｐゴシック" pitchFamily="28" charset="-128"/>
              </a:rPr>
              <a:t>https://doi.org/10.2337/dci22-0027 </a:t>
            </a:r>
          </a:p>
        </p:txBody>
      </p:sp>
      <p:pic>
        <p:nvPicPr>
          <p:cNvPr id="3" name="Grafik 2" descr="Ein Bild, das Tisch enthält.&#10;&#10;Automatisch generierte Beschreibung">
            <a:extLst>
              <a:ext uri="{FF2B5EF4-FFF2-40B4-BE49-F238E27FC236}">
                <a16:creationId xmlns:a16="http://schemas.microsoft.com/office/drawing/2014/main" id="{EB2FF60F-266E-EB55-9422-063BF9CBE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94" y="1808714"/>
            <a:ext cx="7224940" cy="4079448"/>
          </a:xfrm>
          <a:prstGeom prst="rect">
            <a:avLst/>
          </a:prstGeom>
          <a:ln>
            <a:solidFill>
              <a:schemeClr val="tx1"/>
            </a:solidFill>
          </a:ln>
          <a:effectLst>
            <a:outerShdw blurRad="254000" dist="38100" dir="2700000" algn="tl" rotWithShape="0">
              <a:prstClr val="black">
                <a:alpha val="40000"/>
              </a:prstClr>
            </a:outerShdw>
          </a:effectLst>
        </p:spPr>
      </p:pic>
      <p:sp>
        <p:nvSpPr>
          <p:cNvPr id="2" name="Rechteck 1">
            <a:extLst>
              <a:ext uri="{FF2B5EF4-FFF2-40B4-BE49-F238E27FC236}">
                <a16:creationId xmlns:a16="http://schemas.microsoft.com/office/drawing/2014/main" id="{33FD83C2-0B06-8B39-D833-B537CAA1B69D}"/>
              </a:ext>
            </a:extLst>
          </p:cNvPr>
          <p:cNvSpPr/>
          <p:nvPr/>
        </p:nvSpPr>
        <p:spPr>
          <a:xfrm flipV="1">
            <a:off x="617221" y="2817411"/>
            <a:ext cx="6972299" cy="3372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el 5">
            <a:extLst>
              <a:ext uri="{FF2B5EF4-FFF2-40B4-BE49-F238E27FC236}">
                <a16:creationId xmlns:a16="http://schemas.microsoft.com/office/drawing/2014/main" id="{5598EAE9-F5B2-FD60-41FB-6D969C537DA7}"/>
              </a:ext>
            </a:extLst>
          </p:cNvPr>
          <p:cNvSpPr>
            <a:spLocks noGrp="1"/>
          </p:cNvSpPr>
          <p:nvPr>
            <p:ph type="title"/>
          </p:nvPr>
        </p:nvSpPr>
        <p:spPr/>
        <p:txBody>
          <a:bodyPr/>
          <a:lstStyle/>
          <a:p>
            <a:r>
              <a:rPr lang="de-DE" dirty="0"/>
              <a:t>Diabetes</a:t>
            </a:r>
          </a:p>
        </p:txBody>
      </p:sp>
    </p:spTree>
    <p:extLst>
      <p:ext uri="{BB962C8B-B14F-4D97-AF65-F5344CB8AC3E}">
        <p14:creationId xmlns:p14="http://schemas.microsoft.com/office/powerpoint/2010/main" val="14619004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2708910" cy="2243138"/>
          </a:xfrm>
          <a:prstGeom prst="rect">
            <a:avLst/>
          </a:prstGeom>
          <a:solidFill>
            <a:srgbClr val="000099"/>
          </a:solidFill>
          <a:ln w="9525">
            <a:noFill/>
            <a:miter lim="800000"/>
            <a:headEnd/>
            <a:tailEnd/>
          </a:ln>
        </p:spPr>
        <p:txBody>
          <a:bodyPr lIns="69056" tIns="34529" rIns="69056" bIns="34529" anchor="b"/>
          <a:lstStyle/>
          <a:p>
            <a:pPr algn="ctr">
              <a:spcBef>
                <a:spcPct val="0"/>
              </a:spcBef>
            </a:pPr>
            <a:r>
              <a:rPr lang="en-US" altLang="de-DE" sz="1650" b="1" dirty="0">
                <a:solidFill>
                  <a:schemeClr val="bg1"/>
                </a:solidFill>
                <a:latin typeface="Times New Roman" panose="02020603050405020304" pitchFamily="18" charset="0"/>
                <a:cs typeface="Times New Roman" panose="02020603050405020304" pitchFamily="18" charset="0"/>
              </a:rPr>
              <a:t>Diabetes Management in Chronic  Kidney Disease: A Consensus  Report by the American Diabetes Association (ADA) and Kidney Disease: Improving Global Outcomes (KDIGO)</a:t>
            </a:r>
            <a:endParaRPr lang="en-US" altLang="de-DE" sz="750" b="1" dirty="0">
              <a:solidFill>
                <a:schemeClr val="bg1"/>
              </a:solidFill>
              <a:latin typeface="Times New Roman" panose="02020603050405020304" pitchFamily="18" charset="0"/>
              <a:cs typeface="Times New Roman" panose="02020603050405020304" pitchFamily="18" charset="0"/>
            </a:endParaRPr>
          </a:p>
          <a:p>
            <a:pPr algn="ctr">
              <a:spcBef>
                <a:spcPct val="0"/>
              </a:spcBef>
            </a:pPr>
            <a:r>
              <a:rPr lang="en-US" altLang="de-DE" sz="750" b="1" dirty="0">
                <a:solidFill>
                  <a:schemeClr val="bg1"/>
                </a:solidFill>
                <a:latin typeface="Times New Roman" panose="02020603050405020304" pitchFamily="18" charset="0"/>
                <a:cs typeface="Times New Roman" panose="02020603050405020304" pitchFamily="18" charset="0"/>
              </a:rPr>
              <a:t> </a:t>
            </a:r>
          </a:p>
        </p:txBody>
      </p:sp>
      <p:pic>
        <p:nvPicPr>
          <p:cNvPr id="6" name="Grafik 5">
            <a:extLst>
              <a:ext uri="{FF2B5EF4-FFF2-40B4-BE49-F238E27FC236}">
                <a16:creationId xmlns:a16="http://schemas.microsoft.com/office/drawing/2014/main" id="{6B9C2EC2-FEED-5BEB-BE90-10B8E091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068" y="969838"/>
            <a:ext cx="5270779" cy="4939472"/>
          </a:xfrm>
          <a:prstGeom prst="rect">
            <a:avLst/>
          </a:prstGeom>
          <a:ln>
            <a:solidFill>
              <a:schemeClr val="tx1"/>
            </a:solidFill>
          </a:ln>
          <a:effectLst>
            <a:outerShdw blurRad="254000" dist="38100" dir="2700000" algn="tl" rotWithShape="0">
              <a:prstClr val="black">
                <a:alpha val="40000"/>
              </a:prstClr>
            </a:outerShdw>
          </a:effectLst>
        </p:spPr>
      </p:pic>
      <p:sp>
        <p:nvSpPr>
          <p:cNvPr id="2" name="Rectangle 2">
            <a:extLst>
              <a:ext uri="{FF2B5EF4-FFF2-40B4-BE49-F238E27FC236}">
                <a16:creationId xmlns:a16="http://schemas.microsoft.com/office/drawing/2014/main" id="{32F47E04-0DC7-0670-DAE1-9FE8026269CB}"/>
              </a:ext>
            </a:extLst>
          </p:cNvPr>
          <p:cNvSpPr>
            <a:spLocks noChangeArrowheads="1"/>
          </p:cNvSpPr>
          <p:nvPr/>
        </p:nvSpPr>
        <p:spPr bwMode="auto">
          <a:xfrm>
            <a:off x="2307867" y="6309320"/>
            <a:ext cx="5288469" cy="538289"/>
          </a:xfrm>
          <a:prstGeom prst="rect">
            <a:avLst/>
          </a:prstGeom>
        </p:spPr>
        <p:txBody>
          <a:bodyPr wrap="square">
            <a:spAutoFit/>
          </a:bodyPr>
          <a:lstStyle/>
          <a:p>
            <a:pPr algn="r"/>
            <a:r>
              <a:rPr lang="de-DE" altLang="de-DE" sz="1200" i="1" dirty="0">
                <a:solidFill>
                  <a:srgbClr val="00799B"/>
                </a:solidFill>
                <a:latin typeface="Arial" charset="0"/>
                <a:ea typeface="ＭＳ Ｐゴシック" pitchFamily="28" charset="-128"/>
              </a:rPr>
              <a:t>De BOER Diabetes Care 2022</a:t>
            </a:r>
          </a:p>
          <a:p>
            <a:pPr algn="r"/>
            <a:r>
              <a:rPr lang="de-DE" altLang="de-DE" sz="1200" i="1" dirty="0">
                <a:solidFill>
                  <a:srgbClr val="00799B"/>
                </a:solidFill>
                <a:latin typeface="Arial" charset="0"/>
                <a:ea typeface="ＭＳ Ｐゴシック" pitchFamily="28" charset="-128"/>
              </a:rPr>
              <a:t>https://doi.org/10.2337/dci22-0027 </a:t>
            </a:r>
          </a:p>
        </p:txBody>
      </p:sp>
    </p:spTree>
    <p:extLst>
      <p:ext uri="{BB962C8B-B14F-4D97-AF65-F5344CB8AC3E}">
        <p14:creationId xmlns:p14="http://schemas.microsoft.com/office/powerpoint/2010/main" val="2716076019"/>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p:txBody>
          <a:bodyPr/>
          <a:lstStyle/>
          <a:p>
            <a:r>
              <a:rPr lang="de-DE" altLang="de-DE" sz="3200" b="1">
                <a:ea typeface="ＭＳ Ｐゴシック" panose="020B0600070205080204" pitchFamily="34" charset="-128"/>
              </a:rPr>
              <a:t>Kardiovaskuläre Ereignisse </a:t>
            </a:r>
            <a:br>
              <a:rPr lang="de-DE" altLang="de-DE" sz="3200" b="1">
                <a:ea typeface="ＭＳ Ｐゴシック" panose="020B0600070205080204" pitchFamily="34" charset="-128"/>
              </a:rPr>
            </a:br>
            <a:r>
              <a:rPr lang="de-DE" altLang="de-DE" sz="3200" b="1">
                <a:ea typeface="ＭＳ Ｐゴシック" panose="020B0600070205080204" pitchFamily="34" charset="-128"/>
              </a:rPr>
              <a:t>steigen mit reduzierter eGFR</a:t>
            </a:r>
          </a:p>
        </p:txBody>
      </p:sp>
      <p:pic>
        <p:nvPicPr>
          <p:cNvPr id="60420" name="Picture 2" descr="Atherosclerosis in CKD: differences from the general popul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08088" y="1352550"/>
            <a:ext cx="6572250" cy="5103813"/>
          </a:xfrm>
          <a:noFill/>
        </p:spPr>
      </p:pic>
    </p:spTree>
    <p:extLst>
      <p:ext uri="{BB962C8B-B14F-4D97-AF65-F5344CB8AC3E}">
        <p14:creationId xmlns:p14="http://schemas.microsoft.com/office/powerpoint/2010/main" val="334827398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31B211DC-5CFB-4C07-9179-84DE1441ACF6}"/>
              </a:ext>
            </a:extLst>
          </p:cNvPr>
          <p:cNvSpPr>
            <a:spLocks noGrp="1"/>
          </p:cNvSpPr>
          <p:nvPr>
            <p:ph type="title"/>
          </p:nvPr>
        </p:nvSpPr>
        <p:spPr/>
        <p:txBody>
          <a:bodyPr/>
          <a:lstStyle/>
          <a:p>
            <a:r>
              <a:rPr lang="de-DE" altLang="de-DE" sz="3200" b="1">
                <a:ea typeface="ＭＳ Ｐゴシック" panose="020B0600070205080204" pitchFamily="34" charset="-128"/>
              </a:rPr>
              <a:t>Koronarsklerose bei CKD</a:t>
            </a:r>
          </a:p>
        </p:txBody>
      </p:sp>
      <p:sp>
        <p:nvSpPr>
          <p:cNvPr id="66564" name="Text Box 14">
            <a:extLst>
              <a:ext uri="{FF2B5EF4-FFF2-40B4-BE49-F238E27FC236}">
                <a16:creationId xmlns:a16="http://schemas.microsoft.com/office/drawing/2014/main" id="{DCDB889A-4B56-40B4-8DA4-6801416AAFA4}"/>
              </a:ext>
            </a:extLst>
          </p:cNvPr>
          <p:cNvSpPr txBox="1">
            <a:spLocks noChangeArrowheads="1"/>
          </p:cNvSpPr>
          <p:nvPr/>
        </p:nvSpPr>
        <p:spPr bwMode="auto">
          <a:xfrm>
            <a:off x="23544" y="6311637"/>
            <a:ext cx="7620000" cy="543867"/>
          </a:xfrm>
          <a:prstGeom prst="rect">
            <a:avLst/>
          </a:prstGeom>
        </p:spPr>
        <p:txBody>
          <a:bodyPr wrap="square">
            <a:spAutoFit/>
          </a:bodyPr>
          <a:lstStyle>
            <a:defPPr>
              <a:defRPr lang="de-DE"/>
            </a:defPPr>
            <a:lvl1pPr algn="r">
              <a:defRPr sz="1200">
                <a:solidFill>
                  <a:srgbClr val="00799B"/>
                </a:solidFill>
                <a:latin typeface="AdvOT3c2d9f11"/>
              </a:defRPr>
            </a:lvl1pPr>
          </a:lstStyle>
          <a:p>
            <a:r>
              <a:rPr lang="en-US" altLang="de-DE" dirty="0" err="1"/>
              <a:t>Drüeke</a:t>
            </a:r>
            <a:r>
              <a:rPr lang="en-US" altLang="de-DE" dirty="0"/>
              <a:t>, T. B. &amp; Massy, Z. A. </a:t>
            </a:r>
            <a:r>
              <a:rPr lang="en-GB" altLang="de-DE" dirty="0"/>
              <a:t>(2010)</a:t>
            </a:r>
            <a:r>
              <a:rPr lang="en-US" altLang="de-DE" dirty="0"/>
              <a:t> </a:t>
            </a:r>
            <a:r>
              <a:rPr lang="en-US" altLang="de-DE" b="1" dirty="0"/>
              <a:t>Atherosclerosis in CKD: differences from the general population</a:t>
            </a:r>
          </a:p>
          <a:p>
            <a:r>
              <a:rPr lang="en-US" altLang="de-DE" dirty="0"/>
              <a:t>Nat. Rev. Nephrol. doi:10.1038/nrneph.2010.143</a:t>
            </a:r>
          </a:p>
        </p:txBody>
      </p:sp>
      <p:pic>
        <p:nvPicPr>
          <p:cNvPr id="66565" name="Picture 42" descr="nrneph">
            <a:extLst>
              <a:ext uri="{FF2B5EF4-FFF2-40B4-BE49-F238E27FC236}">
                <a16:creationId xmlns:a16="http://schemas.microsoft.com/office/drawing/2014/main" id="{F66B336A-5724-4C0C-88C6-F48984DC0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295400"/>
            <a:ext cx="598805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14EF768A-3BCD-4EE1-A395-322E16C189C8}"/>
              </a:ext>
            </a:extLst>
          </p:cNvPr>
          <p:cNvSpPr txBox="1"/>
          <p:nvPr/>
        </p:nvSpPr>
        <p:spPr>
          <a:xfrm>
            <a:off x="660400" y="2279650"/>
            <a:ext cx="925513" cy="708025"/>
          </a:xfrm>
          <a:prstGeom prst="rect">
            <a:avLst/>
          </a:prstGeom>
          <a:noFill/>
        </p:spPr>
        <p:txBody>
          <a:bodyPr wrap="none">
            <a:spAutoFit/>
          </a:bodyPr>
          <a:lstStyle/>
          <a:p>
            <a:pPr>
              <a:defRPr/>
            </a:pPr>
            <a:r>
              <a:rPr lang="de-DE" sz="4000" b="1" dirty="0">
                <a:solidFill>
                  <a:schemeClr val="accent1">
                    <a:lumMod val="50000"/>
                    <a:lumOff val="50000"/>
                  </a:schemeClr>
                </a:solidFill>
              </a:rPr>
              <a:t>1-2</a:t>
            </a:r>
            <a:endParaRPr lang="de-DE" b="1" dirty="0">
              <a:solidFill>
                <a:schemeClr val="accent1">
                  <a:lumMod val="50000"/>
                  <a:lumOff val="50000"/>
                </a:schemeClr>
              </a:solidFill>
            </a:endParaRPr>
          </a:p>
        </p:txBody>
      </p:sp>
      <p:sp>
        <p:nvSpPr>
          <p:cNvPr id="66567" name="Textfeld 7">
            <a:extLst>
              <a:ext uri="{FF2B5EF4-FFF2-40B4-BE49-F238E27FC236}">
                <a16:creationId xmlns:a16="http://schemas.microsoft.com/office/drawing/2014/main" id="{6CC784C5-F589-4B06-AABA-A95930EFCD06}"/>
              </a:ext>
            </a:extLst>
          </p:cNvPr>
          <p:cNvSpPr txBox="1">
            <a:spLocks noChangeArrowheads="1"/>
          </p:cNvSpPr>
          <p:nvPr/>
        </p:nvSpPr>
        <p:spPr bwMode="auto">
          <a:xfrm>
            <a:off x="7594600" y="2282825"/>
            <a:ext cx="898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4000" b="1">
                <a:solidFill>
                  <a:srgbClr val="FFC000"/>
                </a:solidFill>
              </a:rPr>
              <a:t>3 a</a:t>
            </a:r>
            <a:endParaRPr lang="de-DE" altLang="de-DE" b="1">
              <a:solidFill>
                <a:srgbClr val="FFC000"/>
              </a:solidFill>
            </a:endParaRPr>
          </a:p>
        </p:txBody>
      </p:sp>
      <p:sp>
        <p:nvSpPr>
          <p:cNvPr id="66568" name="Textfeld 8">
            <a:extLst>
              <a:ext uri="{FF2B5EF4-FFF2-40B4-BE49-F238E27FC236}">
                <a16:creationId xmlns:a16="http://schemas.microsoft.com/office/drawing/2014/main" id="{E19F4770-3089-4A7F-A621-64F70131A02D}"/>
              </a:ext>
            </a:extLst>
          </p:cNvPr>
          <p:cNvSpPr txBox="1">
            <a:spLocks noChangeArrowheads="1"/>
          </p:cNvSpPr>
          <p:nvPr/>
        </p:nvSpPr>
        <p:spPr bwMode="auto">
          <a:xfrm>
            <a:off x="687388" y="4772025"/>
            <a:ext cx="923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4000" b="1">
                <a:solidFill>
                  <a:srgbClr val="FFC000"/>
                </a:solidFill>
              </a:rPr>
              <a:t>3 b</a:t>
            </a:r>
            <a:endParaRPr lang="de-DE" altLang="de-DE" b="1">
              <a:solidFill>
                <a:srgbClr val="FFC000"/>
              </a:solidFill>
            </a:endParaRPr>
          </a:p>
        </p:txBody>
      </p:sp>
      <p:sp>
        <p:nvSpPr>
          <p:cNvPr id="66569" name="Textfeld 9">
            <a:extLst>
              <a:ext uri="{FF2B5EF4-FFF2-40B4-BE49-F238E27FC236}">
                <a16:creationId xmlns:a16="http://schemas.microsoft.com/office/drawing/2014/main" id="{A0B83D7B-FC87-4B4A-853C-CDE8C2393DCA}"/>
              </a:ext>
            </a:extLst>
          </p:cNvPr>
          <p:cNvSpPr txBox="1">
            <a:spLocks noChangeArrowheads="1"/>
          </p:cNvSpPr>
          <p:nvPr/>
        </p:nvSpPr>
        <p:spPr bwMode="auto">
          <a:xfrm>
            <a:off x="7575550" y="4786313"/>
            <a:ext cx="927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4000" b="1">
                <a:solidFill>
                  <a:srgbClr val="C00000"/>
                </a:solidFill>
              </a:rPr>
              <a:t>4-5</a:t>
            </a:r>
            <a:endParaRPr lang="de-DE" altLang="de-DE" b="1">
              <a:solidFill>
                <a:srgbClr val="C00000"/>
              </a:solidFill>
            </a:endParaRPr>
          </a:p>
        </p:txBody>
      </p:sp>
    </p:spTree>
    <p:extLst>
      <p:ext uri="{BB962C8B-B14F-4D97-AF65-F5344CB8AC3E}">
        <p14:creationId xmlns:p14="http://schemas.microsoft.com/office/powerpoint/2010/main" val="2448642584"/>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D5E1EF4F-C605-4D70-9DD6-9A04B7FAD2DC}"/>
              </a:ext>
            </a:extLst>
          </p:cNvPr>
          <p:cNvSpPr>
            <a:spLocks noGrp="1"/>
          </p:cNvSpPr>
          <p:nvPr>
            <p:ph type="title"/>
          </p:nvPr>
        </p:nvSpPr>
        <p:spPr/>
        <p:txBody>
          <a:bodyPr/>
          <a:lstStyle/>
          <a:p>
            <a:r>
              <a:rPr lang="de-DE" altLang="de-DE" sz="3200" b="1">
                <a:ea typeface="ＭＳ Ｐゴシック" panose="020B0600070205080204" pitchFamily="34" charset="-128"/>
              </a:rPr>
              <a:t>Troponin T und Nierenfunktion</a:t>
            </a:r>
          </a:p>
        </p:txBody>
      </p:sp>
      <p:sp>
        <p:nvSpPr>
          <p:cNvPr id="4" name="Rechteck 3">
            <a:extLst>
              <a:ext uri="{FF2B5EF4-FFF2-40B4-BE49-F238E27FC236}">
                <a16:creationId xmlns:a16="http://schemas.microsoft.com/office/drawing/2014/main" id="{74AD83F9-5844-421C-BBB4-A34A0A93BD9F}"/>
              </a:ext>
            </a:extLst>
          </p:cNvPr>
          <p:cNvSpPr>
            <a:spLocks noChangeArrowheads="1"/>
          </p:cNvSpPr>
          <p:nvPr/>
        </p:nvSpPr>
        <p:spPr bwMode="auto">
          <a:xfrm>
            <a:off x="815632" y="5935252"/>
            <a:ext cx="6821884" cy="950132"/>
          </a:xfrm>
          <a:prstGeom prst="rect">
            <a:avLst/>
          </a:prstGeom>
        </p:spPr>
        <p:txBody>
          <a:bodyPr wrap="square">
            <a:spAutoFit/>
          </a:bodyPr>
          <a:lstStyle/>
          <a:p>
            <a:pPr algn="r"/>
            <a:r>
              <a:rPr lang="en-US" altLang="de-DE" sz="1200" dirty="0">
                <a:solidFill>
                  <a:srgbClr val="00799B"/>
                </a:solidFill>
                <a:latin typeface="AdvOT3c2d9f11"/>
              </a:rPr>
              <a:t>Apple FS et al: Predictive value of cardiac troponin I and T for subsequent death in end-stage renal disease. Circulation 2002; </a:t>
            </a:r>
            <a:r>
              <a:rPr lang="de-DE" altLang="de-DE" sz="1200" dirty="0">
                <a:solidFill>
                  <a:srgbClr val="00799B"/>
                </a:solidFill>
                <a:latin typeface="AdvOT3c2d9f11"/>
              </a:rPr>
              <a:t>106: 2941–2945.</a:t>
            </a:r>
          </a:p>
          <a:p>
            <a:pPr algn="r"/>
            <a:r>
              <a:rPr lang="de-DE" altLang="de-DE" sz="1200" dirty="0" err="1">
                <a:solidFill>
                  <a:srgbClr val="00799B"/>
                </a:solidFill>
                <a:latin typeface="AdvOT3c2d9f11"/>
              </a:rPr>
              <a:t>Aviles</a:t>
            </a:r>
            <a:r>
              <a:rPr lang="de-DE" altLang="de-DE" sz="1200" dirty="0">
                <a:solidFill>
                  <a:srgbClr val="00799B"/>
                </a:solidFill>
                <a:latin typeface="AdvOT3c2d9f11"/>
              </a:rPr>
              <a:t> RJ et al: Troponin T </a:t>
            </a:r>
            <a:r>
              <a:rPr lang="en-US" altLang="de-DE" sz="1200" dirty="0">
                <a:solidFill>
                  <a:srgbClr val="00799B"/>
                </a:solidFill>
                <a:latin typeface="AdvOT3c2d9f11"/>
              </a:rPr>
              <a:t>levels in patients with acute coronary syndromes, with or without renal dysfunction. </a:t>
            </a:r>
            <a:r>
              <a:rPr lang="de-DE" altLang="de-DE" sz="1200" dirty="0">
                <a:solidFill>
                  <a:srgbClr val="00799B"/>
                </a:solidFill>
                <a:latin typeface="AdvOT3c2d9f11"/>
              </a:rPr>
              <a:t>N Engl J Med 2002; 346: 2047–2052.</a:t>
            </a:r>
          </a:p>
        </p:txBody>
      </p:sp>
      <p:pic>
        <p:nvPicPr>
          <p:cNvPr id="110595" name="Picture 3">
            <a:extLst>
              <a:ext uri="{FF2B5EF4-FFF2-40B4-BE49-F238E27FC236}">
                <a16:creationId xmlns:a16="http://schemas.microsoft.com/office/drawing/2014/main" id="{88420D7A-6123-496E-BA17-5EC69A2F4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550988"/>
            <a:ext cx="4405313"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8" name="Picture 6">
            <a:extLst>
              <a:ext uri="{FF2B5EF4-FFF2-40B4-BE49-F238E27FC236}">
                <a16:creationId xmlns:a16="http://schemas.microsoft.com/office/drawing/2014/main" id="{6C36B11D-0C4B-4E0D-B132-9663B3D23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4437063"/>
            <a:ext cx="4587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9" name="Picture 7">
            <a:extLst>
              <a:ext uri="{FF2B5EF4-FFF2-40B4-BE49-F238E27FC236}">
                <a16:creationId xmlns:a16="http://schemas.microsoft.com/office/drawing/2014/main" id="{11082F81-C96D-4713-A478-EDAFE4B557C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0" y="1670050"/>
            <a:ext cx="4572000" cy="2806700"/>
          </a:xfrm>
          <a:noFill/>
        </p:spPr>
      </p:pic>
      <p:sp>
        <p:nvSpPr>
          <p:cNvPr id="12" name="Textfeld 11">
            <a:extLst>
              <a:ext uri="{FF2B5EF4-FFF2-40B4-BE49-F238E27FC236}">
                <a16:creationId xmlns:a16="http://schemas.microsoft.com/office/drawing/2014/main" id="{F9A03622-2CEA-43C3-9459-4301352CDDDC}"/>
              </a:ext>
            </a:extLst>
          </p:cNvPr>
          <p:cNvSpPr txBox="1">
            <a:spLocks noChangeArrowheads="1"/>
          </p:cNvSpPr>
          <p:nvPr/>
        </p:nvSpPr>
        <p:spPr bwMode="auto">
          <a:xfrm>
            <a:off x="5292725" y="5013325"/>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b="1"/>
              <a:t>Dialysepatienten </a:t>
            </a:r>
          </a:p>
        </p:txBody>
      </p:sp>
      <p:pic>
        <p:nvPicPr>
          <p:cNvPr id="110600" name="Picture 8">
            <a:extLst>
              <a:ext uri="{FF2B5EF4-FFF2-40B4-BE49-F238E27FC236}">
                <a16:creationId xmlns:a16="http://schemas.microsoft.com/office/drawing/2014/main" id="{CC6110B6-EE0E-48B5-ABF2-7BDEDE3C6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338263"/>
            <a:ext cx="6335712"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119456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box(in)">
                                      <p:cBhvr>
                                        <p:cTn id="7" dur="500"/>
                                        <p:tgtEl>
                                          <p:spTgt spid="110595"/>
                                        </p:tgtEl>
                                      </p:cBhvr>
                                    </p:animEffect>
                                  </p:childTnLst>
                                </p:cTn>
                              </p:par>
                              <p:par>
                                <p:cTn id="8" presetID="4" presetClass="entr" presetSubtype="16" fill="hold" nodeType="withEffect">
                                  <p:stCondLst>
                                    <p:cond delay="0"/>
                                  </p:stCondLst>
                                  <p:childTnLst>
                                    <p:set>
                                      <p:cBhvr>
                                        <p:cTn id="9" dur="1" fill="hold">
                                          <p:stCondLst>
                                            <p:cond delay="0"/>
                                          </p:stCondLst>
                                        </p:cTn>
                                        <p:tgtEl>
                                          <p:spTgt spid="110598"/>
                                        </p:tgtEl>
                                        <p:attrNameLst>
                                          <p:attrName>style.visibility</p:attrName>
                                        </p:attrNameLst>
                                      </p:cBhvr>
                                      <p:to>
                                        <p:strVal val="visible"/>
                                      </p:to>
                                    </p:set>
                                    <p:animEffect transition="in" filter="box(in)">
                                      <p:cBhvr>
                                        <p:cTn id="10" dur="500"/>
                                        <p:tgtEl>
                                          <p:spTgt spid="110598"/>
                                        </p:tgtEl>
                                      </p:cBhvr>
                                    </p:animEffect>
                                  </p:childTnLst>
                                </p:cTn>
                              </p:par>
                              <p:par>
                                <p:cTn id="11" presetID="4" presetClass="entr" presetSubtype="16" fill="hold" nodeType="withEffect">
                                  <p:stCondLst>
                                    <p:cond delay="0"/>
                                  </p:stCondLst>
                                  <p:childTnLst>
                                    <p:set>
                                      <p:cBhvr>
                                        <p:cTn id="12" dur="1" fill="hold">
                                          <p:stCondLst>
                                            <p:cond delay="0"/>
                                          </p:stCondLst>
                                        </p:cTn>
                                        <p:tgtEl>
                                          <p:spTgt spid="110599"/>
                                        </p:tgtEl>
                                        <p:attrNameLst>
                                          <p:attrName>style.visibility</p:attrName>
                                        </p:attrNameLst>
                                      </p:cBhvr>
                                      <p:to>
                                        <p:strVal val="visible"/>
                                      </p:to>
                                    </p:set>
                                    <p:animEffect transition="in" filter="box(in)">
                                      <p:cBhvr>
                                        <p:cTn id="13" dur="500"/>
                                        <p:tgtEl>
                                          <p:spTgt spid="110599"/>
                                        </p:tgtEl>
                                      </p:cBhvr>
                                    </p:animEffect>
                                  </p:childTnLst>
                                </p:cTn>
                              </p:par>
                              <p:par>
                                <p:cTn id="14" presetID="4" presetClass="entr" presetSubtype="16" fill="hold"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ox(in)">
                                      <p:cBhvr>
                                        <p:cTn id="16" dur="500"/>
                                        <p:tgtEl>
                                          <p:spTgt spid="1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xit" presetSubtype="4" fill="hold" grpId="0" nodeType="clickEffect">
                                  <p:stCondLst>
                                    <p:cond delay="0"/>
                                  </p:stCondLst>
                                  <p:childTnLst>
                                    <p:animEffect transition="out" filter="wipe(down)">
                                      <p:cBhvr>
                                        <p:cTn id="20" dur="500"/>
                                        <p:tgtEl>
                                          <p:spTgt spid="12">
                                            <p:txEl>
                                              <p:pRg st="0" end="0"/>
                                            </p:txEl>
                                          </p:spTgt>
                                        </p:tgtEl>
                                      </p:cBhvr>
                                    </p:animEffect>
                                    <p:set>
                                      <p:cBhvr>
                                        <p:cTn id="21" dur="1" fill="hold">
                                          <p:stCondLst>
                                            <p:cond delay="499"/>
                                          </p:stCondLst>
                                        </p:cTn>
                                        <p:tgtEl>
                                          <p:spTgt spid="12">
                                            <p:txEl>
                                              <p:pRg st="0" end="0"/>
                                            </p:txEl>
                                          </p:spTgt>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110599"/>
                                        </p:tgtEl>
                                      </p:cBhvr>
                                    </p:animEffect>
                                    <p:set>
                                      <p:cBhvr>
                                        <p:cTn id="24" dur="1" fill="hold">
                                          <p:stCondLst>
                                            <p:cond delay="499"/>
                                          </p:stCondLst>
                                        </p:cTn>
                                        <p:tgtEl>
                                          <p:spTgt spid="110599"/>
                                        </p:tgtEl>
                                        <p:attrNameLst>
                                          <p:attrName>style.visibility</p:attrName>
                                        </p:attrNameLst>
                                      </p:cBhvr>
                                      <p:to>
                                        <p:strVal val="hidden"/>
                                      </p:to>
                                    </p:set>
                                  </p:childTnLst>
                                </p:cTn>
                              </p:par>
                              <p:par>
                                <p:cTn id="25" presetID="22" presetClass="exit" presetSubtype="4" fill="hold" nodeType="withEffect">
                                  <p:stCondLst>
                                    <p:cond delay="0"/>
                                  </p:stCondLst>
                                  <p:childTnLst>
                                    <p:animEffect transition="out" filter="wipe(down)">
                                      <p:cBhvr>
                                        <p:cTn id="26" dur="500"/>
                                        <p:tgtEl>
                                          <p:spTgt spid="110595"/>
                                        </p:tgtEl>
                                      </p:cBhvr>
                                    </p:animEffect>
                                    <p:set>
                                      <p:cBhvr>
                                        <p:cTn id="27" dur="1" fill="hold">
                                          <p:stCondLst>
                                            <p:cond delay="499"/>
                                          </p:stCondLst>
                                        </p:cTn>
                                        <p:tgtEl>
                                          <p:spTgt spid="110595"/>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110598"/>
                                        </p:tgtEl>
                                      </p:cBhvr>
                                    </p:animEffect>
                                    <p:set>
                                      <p:cBhvr>
                                        <p:cTn id="30" dur="1" fill="hold">
                                          <p:stCondLst>
                                            <p:cond delay="499"/>
                                          </p:stCondLst>
                                        </p:cTn>
                                        <p:tgtEl>
                                          <p:spTgt spid="110598"/>
                                        </p:tgtEl>
                                        <p:attrNameLst>
                                          <p:attrName>style.visibility</p:attrName>
                                        </p:attrNameLst>
                                      </p:cBhvr>
                                      <p:to>
                                        <p:strVal val="hidden"/>
                                      </p:to>
                                    </p:set>
                                  </p:childTnLst>
                                </p:cTn>
                              </p:par>
                            </p:childTnLst>
                          </p:cTn>
                        </p:par>
                        <p:par>
                          <p:cTn id="31" fill="hold" nodeType="afterGroup">
                            <p:stCondLst>
                              <p:cond delay="500"/>
                            </p:stCondLst>
                            <p:childTnLst>
                              <p:par>
                                <p:cTn id="32" presetID="9" presetClass="emph" presetSubtype="0" nodeType="afterEffect">
                                  <p:stCondLst>
                                    <p:cond delay="0"/>
                                  </p:stCondLst>
                                  <p:childTnLst>
                                    <p:set>
                                      <p:cBhvr rctx="PPT">
                                        <p:cTn id="33" dur="indefinite"/>
                                        <p:tgtEl>
                                          <p:spTgt spid="4">
                                            <p:txEl>
                                              <p:pRg st="0" end="0"/>
                                            </p:txEl>
                                          </p:spTgt>
                                        </p:tgtEl>
                                        <p:attrNameLst>
                                          <p:attrName>style.opacity</p:attrName>
                                        </p:attrNameLst>
                                      </p:cBhvr>
                                      <p:to>
                                        <p:strVal val="0.5"/>
                                      </p:to>
                                    </p:set>
                                    <p:animEffect filter="image" prLst="opacity: 0.5">
                                      <p:cBhvr rctx="IE">
                                        <p:cTn id="34" dur="indefinite"/>
                                        <p:tgtEl>
                                          <p:spTgt spid="4">
                                            <p:txEl>
                                              <p:pRg st="0" end="0"/>
                                            </p:txEl>
                                          </p:spTgt>
                                        </p:tgtEl>
                                      </p:cBhvr>
                                    </p:animEffect>
                                  </p:childTnLst>
                                </p:cTn>
                              </p:par>
                            </p:childTnLst>
                          </p:cTn>
                        </p:par>
                        <p:par>
                          <p:cTn id="35" fill="hold" nodeType="afterGroup">
                            <p:stCondLst>
                              <p:cond delay="500"/>
                            </p:stCondLst>
                            <p:childTnLst>
                              <p:par>
                                <p:cTn id="36" presetID="3" presetClass="entr" presetSubtype="10" fill="hold" nodeType="afterEffect">
                                  <p:stCondLst>
                                    <p:cond delay="0"/>
                                  </p:stCondLst>
                                  <p:childTnLst>
                                    <p:set>
                                      <p:cBhvr>
                                        <p:cTn id="37" dur="1" fill="hold">
                                          <p:stCondLst>
                                            <p:cond delay="0"/>
                                          </p:stCondLst>
                                        </p:cTn>
                                        <p:tgtEl>
                                          <p:spTgt spid="110600"/>
                                        </p:tgtEl>
                                        <p:attrNameLst>
                                          <p:attrName>style.visibility</p:attrName>
                                        </p:attrNameLst>
                                      </p:cBhvr>
                                      <p:to>
                                        <p:strVal val="visible"/>
                                      </p:to>
                                    </p:set>
                                    <p:animEffect transition="in" filter="blinds(horizontal)">
                                      <p:cBhvr>
                                        <p:cTn id="38" dur="500"/>
                                        <p:tgtEl>
                                          <p:spTgt spid="110600"/>
                                        </p:tgtEl>
                                      </p:cBhvr>
                                    </p:animEffect>
                                  </p:childTnLst>
                                </p:cTn>
                              </p:par>
                              <p:par>
                                <p:cTn id="39" presetID="3" presetClass="entr" presetSubtype="10"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blinds(horizontal)">
                                      <p:cBhvr>
                                        <p:cTn id="4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DD68206-E2F9-DF5E-FDC7-FB774930A144}"/>
              </a:ext>
            </a:extLst>
          </p:cNvPr>
          <p:cNvSpPr>
            <a:spLocks noGrp="1"/>
          </p:cNvSpPr>
          <p:nvPr>
            <p:ph type="title"/>
          </p:nvPr>
        </p:nvSpPr>
        <p:spPr/>
        <p:txBody>
          <a:bodyPr/>
          <a:lstStyle/>
          <a:p>
            <a:r>
              <a:rPr lang="de-DE" dirty="0"/>
              <a:t>REVEAL-CKD – </a:t>
            </a:r>
            <a:br>
              <a:rPr lang="de-DE" dirty="0"/>
            </a:br>
            <a:r>
              <a:rPr lang="de-DE" dirty="0"/>
              <a:t>84,3% im Stadium III sind </a:t>
            </a:r>
            <a:r>
              <a:rPr lang="de-DE" dirty="0" err="1"/>
              <a:t>undiagnostiziert</a:t>
            </a:r>
            <a:endParaRPr lang="de-DE" dirty="0"/>
          </a:p>
        </p:txBody>
      </p:sp>
      <p:sp>
        <p:nvSpPr>
          <p:cNvPr id="5" name="Inhaltsplatzhalter 4">
            <a:extLst>
              <a:ext uri="{FF2B5EF4-FFF2-40B4-BE49-F238E27FC236}">
                <a16:creationId xmlns:a16="http://schemas.microsoft.com/office/drawing/2014/main" id="{46E38056-5DE3-4659-9894-C68E529A0058}"/>
              </a:ext>
            </a:extLst>
          </p:cNvPr>
          <p:cNvSpPr>
            <a:spLocks noGrp="1"/>
          </p:cNvSpPr>
          <p:nvPr>
            <p:ph sz="quarter" idx="4294967295"/>
          </p:nvPr>
        </p:nvSpPr>
        <p:spPr>
          <a:xfrm>
            <a:off x="1192525" y="6444344"/>
            <a:ext cx="6445872" cy="3905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10000"/>
              </a:lnSpc>
              <a:spcBef>
                <a:spcPct val="30000"/>
              </a:spcBef>
            </a:pPr>
            <a:r>
              <a:rPr lang="de-DE" sz="12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t>Modifiziert nach: Schneider M et al., präsentiert auf dem WCN-Kongress 2022; Schneider M et al., </a:t>
            </a:r>
            <a:r>
              <a:rPr lang="de-DE" sz="1200" dirty="0" err="1">
                <a:solidFill>
                  <a:srgbClr val="00799B"/>
                </a:solidFill>
                <a:latin typeface="Arial" panose="020B0604020202020204" pitchFamily="34" charset="0"/>
                <a:ea typeface="ＭＳ Ｐゴシック" panose="020B0600070205080204" pitchFamily="34" charset="-128"/>
                <a:cs typeface="Arial" panose="020B0604020202020204" pitchFamily="34" charset="0"/>
              </a:rPr>
              <a:t>Kidney</a:t>
            </a:r>
            <a:r>
              <a:rPr lang="de-DE" sz="12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t> International Reports (2022) 7, S93. POS-213</a:t>
            </a:r>
          </a:p>
        </p:txBody>
      </p:sp>
      <p:graphicFrame>
        <p:nvGraphicFramePr>
          <p:cNvPr id="9" name="Inhaltsplatzhalter 11">
            <a:extLst>
              <a:ext uri="{FF2B5EF4-FFF2-40B4-BE49-F238E27FC236}">
                <a16:creationId xmlns:a16="http://schemas.microsoft.com/office/drawing/2014/main" id="{12A176C6-0819-4EBB-A197-6C94440D8ED4}"/>
              </a:ext>
            </a:extLst>
          </p:cNvPr>
          <p:cNvGraphicFramePr>
            <a:graphicFrameLocks/>
          </p:cNvGraphicFramePr>
          <p:nvPr/>
        </p:nvGraphicFramePr>
        <p:xfrm>
          <a:off x="2139638" y="4359726"/>
          <a:ext cx="2136350" cy="1085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Inhaltsplatzhalter 6">
            <a:extLst>
              <a:ext uri="{FF2B5EF4-FFF2-40B4-BE49-F238E27FC236}">
                <a16:creationId xmlns:a16="http://schemas.microsoft.com/office/drawing/2014/main" id="{ADED32D5-3298-4ABC-8651-7A9CE728A587}"/>
              </a:ext>
            </a:extLst>
          </p:cNvPr>
          <p:cNvGraphicFramePr>
            <a:graphicFrameLocks/>
          </p:cNvGraphicFramePr>
          <p:nvPr>
            <p:extLst>
              <p:ext uri="{D42A27DB-BD31-4B8C-83A1-F6EECF244321}">
                <p14:modId xmlns:p14="http://schemas.microsoft.com/office/powerpoint/2010/main" val="4281743494"/>
              </p:ext>
            </p:extLst>
          </p:nvPr>
        </p:nvGraphicFramePr>
        <p:xfrm>
          <a:off x="4545440" y="1984103"/>
          <a:ext cx="3962400" cy="155233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hteck: abgerundete Ecken 11">
            <a:extLst>
              <a:ext uri="{FF2B5EF4-FFF2-40B4-BE49-F238E27FC236}">
                <a16:creationId xmlns:a16="http://schemas.microsoft.com/office/drawing/2014/main" id="{46F14311-24FF-446B-80B0-12E672088EC0}"/>
              </a:ext>
            </a:extLst>
          </p:cNvPr>
          <p:cNvSpPr/>
          <p:nvPr/>
        </p:nvSpPr>
        <p:spPr>
          <a:xfrm>
            <a:off x="623891" y="1821398"/>
            <a:ext cx="3314358" cy="3724415"/>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13" name="Rechteck: abgerundete Ecken 12">
            <a:extLst>
              <a:ext uri="{FF2B5EF4-FFF2-40B4-BE49-F238E27FC236}">
                <a16:creationId xmlns:a16="http://schemas.microsoft.com/office/drawing/2014/main" id="{4A8B4D9B-EEAF-47D7-9C52-F726C9B99707}"/>
              </a:ext>
            </a:extLst>
          </p:cNvPr>
          <p:cNvSpPr/>
          <p:nvPr/>
        </p:nvSpPr>
        <p:spPr>
          <a:xfrm>
            <a:off x="4284840" y="1821397"/>
            <a:ext cx="4223001" cy="178126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grpSp>
        <p:nvGrpSpPr>
          <p:cNvPr id="14" name="Gruppieren 13">
            <a:extLst>
              <a:ext uri="{FF2B5EF4-FFF2-40B4-BE49-F238E27FC236}">
                <a16:creationId xmlns:a16="http://schemas.microsoft.com/office/drawing/2014/main" id="{2B59272E-31A3-4741-A0B4-02AA2D18102A}"/>
              </a:ext>
            </a:extLst>
          </p:cNvPr>
          <p:cNvGrpSpPr/>
          <p:nvPr/>
        </p:nvGrpSpPr>
        <p:grpSpPr>
          <a:xfrm>
            <a:off x="893141" y="1990631"/>
            <a:ext cx="2775858" cy="1877024"/>
            <a:chOff x="1132115" y="1438438"/>
            <a:chExt cx="3701144" cy="2502698"/>
          </a:xfrm>
        </p:grpSpPr>
        <p:sp>
          <p:nvSpPr>
            <p:cNvPr id="15" name="Rechteck 14">
              <a:extLst>
                <a:ext uri="{FF2B5EF4-FFF2-40B4-BE49-F238E27FC236}">
                  <a16:creationId xmlns:a16="http://schemas.microsoft.com/office/drawing/2014/main" id="{4766F6E3-9C9C-406C-BCC2-398079FFBF2F}"/>
                </a:ext>
              </a:extLst>
            </p:cNvPr>
            <p:cNvSpPr/>
            <p:nvPr/>
          </p:nvSpPr>
          <p:spPr>
            <a:xfrm>
              <a:off x="1132117" y="1438438"/>
              <a:ext cx="3701142" cy="362014"/>
            </a:xfrm>
            <a:prstGeom prst="rect">
              <a:avLst/>
            </a:prstGeom>
            <a:solidFill>
              <a:srgbClr val="3F4444">
                <a:lumMod val="20000"/>
                <a:lumOff val="80000"/>
              </a:srgbClr>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b="1" kern="0" dirty="0">
                  <a:solidFill>
                    <a:srgbClr val="000000"/>
                  </a:solidFill>
                  <a:cs typeface="Arial" panose="020B0604020202020204" pitchFamily="34" charset="0"/>
                </a:rPr>
                <a:t>Kohorte mit CKD-Stadium 3</a:t>
              </a:r>
              <a:r>
                <a:rPr lang="de-DE" sz="900" kern="0" dirty="0">
                  <a:solidFill>
                    <a:srgbClr val="000000"/>
                  </a:solidFill>
                  <a:cs typeface="Arial" panose="020B0604020202020204" pitchFamily="34" charset="0"/>
                </a:rPr>
                <a:t>: 26.767 Patient:innen</a:t>
              </a:r>
            </a:p>
          </p:txBody>
        </p:sp>
        <p:sp>
          <p:nvSpPr>
            <p:cNvPr id="16" name="Rechteck 15">
              <a:extLst>
                <a:ext uri="{FF2B5EF4-FFF2-40B4-BE49-F238E27FC236}">
                  <a16:creationId xmlns:a16="http://schemas.microsoft.com/office/drawing/2014/main" id="{0A8042E1-DE79-4AB0-A570-AA2C166370E6}"/>
                </a:ext>
              </a:extLst>
            </p:cNvPr>
            <p:cNvSpPr/>
            <p:nvPr/>
          </p:nvSpPr>
          <p:spPr>
            <a:xfrm>
              <a:off x="1132115" y="1924456"/>
              <a:ext cx="1764000" cy="593135"/>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CKD-Diagnose: </a:t>
              </a:r>
              <a:br>
                <a:rPr lang="de-DE" sz="900" kern="0" dirty="0">
                  <a:solidFill>
                    <a:srgbClr val="FFFFFF"/>
                  </a:solidFill>
                  <a:cs typeface="Arial" panose="020B0604020202020204" pitchFamily="34" charset="0"/>
                </a:rPr>
              </a:br>
              <a:r>
                <a:rPr lang="de-DE" sz="900" kern="0" dirty="0">
                  <a:solidFill>
                    <a:srgbClr val="FFFFFF"/>
                  </a:solidFill>
                  <a:cs typeface="Arial" panose="020B0604020202020204" pitchFamily="34" charset="0"/>
                </a:rPr>
                <a:t>4.210 Patient:innen</a:t>
              </a:r>
            </a:p>
          </p:txBody>
        </p:sp>
        <p:sp>
          <p:nvSpPr>
            <p:cNvPr id="17" name="Rechteck 16">
              <a:extLst>
                <a:ext uri="{FF2B5EF4-FFF2-40B4-BE49-F238E27FC236}">
                  <a16:creationId xmlns:a16="http://schemas.microsoft.com/office/drawing/2014/main" id="{D593D773-5528-48E6-B5B9-C8760C96DBDA}"/>
                </a:ext>
              </a:extLst>
            </p:cNvPr>
            <p:cNvSpPr/>
            <p:nvPr/>
          </p:nvSpPr>
          <p:spPr>
            <a:xfrm>
              <a:off x="3069259" y="1926118"/>
              <a:ext cx="1764000" cy="591473"/>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Undiagnostizierte CKD: </a:t>
              </a:r>
            </a:p>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22.557 Patient:innen</a:t>
              </a:r>
            </a:p>
          </p:txBody>
        </p:sp>
        <p:sp>
          <p:nvSpPr>
            <p:cNvPr id="18" name="Gleichschenkliges Dreieck 17">
              <a:extLst>
                <a:ext uri="{FF2B5EF4-FFF2-40B4-BE49-F238E27FC236}">
                  <a16:creationId xmlns:a16="http://schemas.microsoft.com/office/drawing/2014/main" id="{E5DDE823-1A27-4F5C-ACD5-AEF679B01EA9}"/>
                </a:ext>
              </a:extLst>
            </p:cNvPr>
            <p:cNvSpPr/>
            <p:nvPr/>
          </p:nvSpPr>
          <p:spPr>
            <a:xfrm rot="10800000">
              <a:off x="1763067"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19" name="Gleichschenkliges Dreieck 18">
              <a:extLst>
                <a:ext uri="{FF2B5EF4-FFF2-40B4-BE49-F238E27FC236}">
                  <a16:creationId xmlns:a16="http://schemas.microsoft.com/office/drawing/2014/main" id="{88D9E22E-6E3B-4AA4-ABEB-88A6A9EFE028}"/>
                </a:ext>
              </a:extLst>
            </p:cNvPr>
            <p:cNvSpPr/>
            <p:nvPr/>
          </p:nvSpPr>
          <p:spPr>
            <a:xfrm rot="10800000">
              <a:off x="3709316"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graphicFrame>
          <p:nvGraphicFramePr>
            <p:cNvPr id="20" name="Inhaltsplatzhalter 11">
              <a:extLst>
                <a:ext uri="{FF2B5EF4-FFF2-40B4-BE49-F238E27FC236}">
                  <a16:creationId xmlns:a16="http://schemas.microsoft.com/office/drawing/2014/main" id="{30B8FF78-95E0-4A7C-B16A-BD61FF5352A6}"/>
                </a:ext>
              </a:extLst>
            </p:cNvPr>
            <p:cNvGraphicFramePr>
              <a:graphicFrameLocks/>
            </p:cNvGraphicFramePr>
            <p:nvPr/>
          </p:nvGraphicFramePr>
          <p:xfrm>
            <a:off x="1456533" y="2459095"/>
            <a:ext cx="3025475" cy="1482041"/>
          </p:xfrm>
          <a:graphic>
            <a:graphicData uri="http://schemas.openxmlformats.org/drawingml/2006/chart">
              <c:chart xmlns:c="http://schemas.openxmlformats.org/drawingml/2006/chart" xmlns:r="http://schemas.openxmlformats.org/officeDocument/2006/relationships" r:id="rId5"/>
            </a:graphicData>
          </a:graphic>
        </p:graphicFrame>
      </p:grpSp>
      <p:sp>
        <p:nvSpPr>
          <p:cNvPr id="21" name="Textfeld 20">
            <a:extLst>
              <a:ext uri="{FF2B5EF4-FFF2-40B4-BE49-F238E27FC236}">
                <a16:creationId xmlns:a16="http://schemas.microsoft.com/office/drawing/2014/main" id="{5BEA83DA-CBDD-42B3-B75F-6FA5D17835EC}"/>
              </a:ext>
            </a:extLst>
          </p:cNvPr>
          <p:cNvSpPr txBox="1"/>
          <p:nvPr/>
        </p:nvSpPr>
        <p:spPr>
          <a:xfrm>
            <a:off x="5897307" y="1926238"/>
            <a:ext cx="2720267" cy="232821"/>
          </a:xfrm>
          <a:prstGeom prst="rect">
            <a:avLst/>
          </a:prstGeom>
          <a:noFill/>
        </p:spPr>
        <p:txBody>
          <a:bodyPr vert="horz" wrap="square" rtlCol="0">
            <a:spAutoFit/>
          </a:bodyPr>
          <a:lstStyle/>
          <a:p>
            <a:r>
              <a:rPr lang="de-DE" sz="900" dirty="0">
                <a:solidFill>
                  <a:srgbClr val="000000"/>
                </a:solidFill>
                <a:cs typeface="Arial" panose="020B0604020202020204" pitchFamily="34" charset="0"/>
              </a:rPr>
              <a:t>Medianes Alter: 79 Jahre</a:t>
            </a:r>
          </a:p>
        </p:txBody>
      </p:sp>
      <p:sp>
        <p:nvSpPr>
          <p:cNvPr id="22" name="Textfeld 21">
            <a:extLst>
              <a:ext uri="{FF2B5EF4-FFF2-40B4-BE49-F238E27FC236}">
                <a16:creationId xmlns:a16="http://schemas.microsoft.com/office/drawing/2014/main" id="{43051394-2554-4F1A-AAA4-E82854212A0B}"/>
              </a:ext>
            </a:extLst>
          </p:cNvPr>
          <p:cNvSpPr txBox="1"/>
          <p:nvPr/>
        </p:nvSpPr>
        <p:spPr>
          <a:xfrm>
            <a:off x="996619" y="4064881"/>
            <a:ext cx="1445122" cy="385170"/>
          </a:xfrm>
          <a:prstGeom prst="rect">
            <a:avLst/>
          </a:prstGeom>
          <a:noFill/>
        </p:spPr>
        <p:txBody>
          <a:bodyPr vert="horz" wrap="square" rtlCol="0">
            <a:spAutoFit/>
          </a:bodyPr>
          <a:lstStyle/>
          <a:p>
            <a:pPr algn="ctr"/>
            <a:r>
              <a:rPr lang="de-DE" sz="900" dirty="0">
                <a:solidFill>
                  <a:srgbClr val="000000"/>
                </a:solidFill>
                <a:cs typeface="Arial" panose="020B0604020202020204" pitchFamily="34" charset="0"/>
              </a:rPr>
              <a:t>41,9% </a:t>
            </a:r>
            <a:br>
              <a:rPr lang="de-DE" sz="900" dirty="0">
                <a:solidFill>
                  <a:srgbClr val="000000"/>
                </a:solidFill>
                <a:cs typeface="Arial" panose="020B0604020202020204" pitchFamily="34" charset="0"/>
              </a:rPr>
            </a:br>
            <a:r>
              <a:rPr lang="de-DE" sz="900" dirty="0">
                <a:solidFill>
                  <a:srgbClr val="000000"/>
                </a:solidFill>
                <a:cs typeface="Arial" panose="020B0604020202020204" pitchFamily="34" charset="0"/>
              </a:rPr>
              <a:t>Männer</a:t>
            </a:r>
          </a:p>
        </p:txBody>
      </p:sp>
      <p:graphicFrame>
        <p:nvGraphicFramePr>
          <p:cNvPr id="23" name="Inhaltsplatzhalter 11">
            <a:extLst>
              <a:ext uri="{FF2B5EF4-FFF2-40B4-BE49-F238E27FC236}">
                <a16:creationId xmlns:a16="http://schemas.microsoft.com/office/drawing/2014/main" id="{9CD13153-775B-4C20-B060-39A06A72220D}"/>
              </a:ext>
            </a:extLst>
          </p:cNvPr>
          <p:cNvGraphicFramePr>
            <a:graphicFrameLocks/>
          </p:cNvGraphicFramePr>
          <p:nvPr/>
        </p:nvGraphicFramePr>
        <p:xfrm>
          <a:off x="365899" y="4328334"/>
          <a:ext cx="2136350" cy="1085179"/>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feld 23">
            <a:extLst>
              <a:ext uri="{FF2B5EF4-FFF2-40B4-BE49-F238E27FC236}">
                <a16:creationId xmlns:a16="http://schemas.microsoft.com/office/drawing/2014/main" id="{11F24F4B-7D92-44B2-BA32-10F9D6C5E99F}"/>
              </a:ext>
            </a:extLst>
          </p:cNvPr>
          <p:cNvSpPr txBox="1"/>
          <p:nvPr/>
        </p:nvSpPr>
        <p:spPr>
          <a:xfrm>
            <a:off x="1094942" y="4926454"/>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81,8%</a:t>
            </a:r>
          </a:p>
        </p:txBody>
      </p:sp>
      <p:sp>
        <p:nvSpPr>
          <p:cNvPr id="25" name="Textfeld 24">
            <a:extLst>
              <a:ext uri="{FF2B5EF4-FFF2-40B4-BE49-F238E27FC236}">
                <a16:creationId xmlns:a16="http://schemas.microsoft.com/office/drawing/2014/main" id="{1F3DE72E-975D-4AD7-A1D0-2E11FF4C2B82}"/>
              </a:ext>
            </a:extLst>
          </p:cNvPr>
          <p:cNvSpPr txBox="1"/>
          <p:nvPr/>
        </p:nvSpPr>
        <p:spPr>
          <a:xfrm>
            <a:off x="2908663" y="4947961"/>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86,1%</a:t>
            </a:r>
          </a:p>
        </p:txBody>
      </p:sp>
      <p:sp>
        <p:nvSpPr>
          <p:cNvPr id="26" name="Textfeld 25">
            <a:extLst>
              <a:ext uri="{FF2B5EF4-FFF2-40B4-BE49-F238E27FC236}">
                <a16:creationId xmlns:a16="http://schemas.microsoft.com/office/drawing/2014/main" id="{87B2E05E-00D8-4CC7-A82F-90C2CB508B0A}"/>
              </a:ext>
            </a:extLst>
          </p:cNvPr>
          <p:cNvSpPr txBox="1"/>
          <p:nvPr/>
        </p:nvSpPr>
        <p:spPr>
          <a:xfrm>
            <a:off x="3148919" y="4523242"/>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13,9%</a:t>
            </a:r>
          </a:p>
        </p:txBody>
      </p:sp>
      <p:sp>
        <p:nvSpPr>
          <p:cNvPr id="27" name="Textfeld 26">
            <a:extLst>
              <a:ext uri="{FF2B5EF4-FFF2-40B4-BE49-F238E27FC236}">
                <a16:creationId xmlns:a16="http://schemas.microsoft.com/office/drawing/2014/main" id="{4DC2BF84-F66B-49CA-B640-20A4CE83C862}"/>
              </a:ext>
            </a:extLst>
          </p:cNvPr>
          <p:cNvSpPr txBox="1"/>
          <p:nvPr/>
        </p:nvSpPr>
        <p:spPr>
          <a:xfrm>
            <a:off x="1397781" y="4554532"/>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18,2%</a:t>
            </a:r>
          </a:p>
        </p:txBody>
      </p:sp>
      <p:sp>
        <p:nvSpPr>
          <p:cNvPr id="28" name="Rechteck 27">
            <a:extLst>
              <a:ext uri="{FF2B5EF4-FFF2-40B4-BE49-F238E27FC236}">
                <a16:creationId xmlns:a16="http://schemas.microsoft.com/office/drawing/2014/main" id="{F2B59FBF-2F67-4A3B-9EA0-B51F032E29D3}"/>
              </a:ext>
            </a:extLst>
          </p:cNvPr>
          <p:cNvSpPr/>
          <p:nvPr/>
        </p:nvSpPr>
        <p:spPr>
          <a:xfrm>
            <a:off x="1564086" y="5408915"/>
            <a:ext cx="81000" cy="81000"/>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29" name="Rechteck 28">
            <a:extLst>
              <a:ext uri="{FF2B5EF4-FFF2-40B4-BE49-F238E27FC236}">
                <a16:creationId xmlns:a16="http://schemas.microsoft.com/office/drawing/2014/main" id="{160D21C0-DDF1-4A20-90AC-2C39B6A91398}"/>
              </a:ext>
            </a:extLst>
          </p:cNvPr>
          <p:cNvSpPr/>
          <p:nvPr/>
        </p:nvSpPr>
        <p:spPr>
          <a:xfrm>
            <a:off x="2512908" y="5408915"/>
            <a:ext cx="81000" cy="81000"/>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30" name="Textfeld 29">
            <a:extLst>
              <a:ext uri="{FF2B5EF4-FFF2-40B4-BE49-F238E27FC236}">
                <a16:creationId xmlns:a16="http://schemas.microsoft.com/office/drawing/2014/main" id="{38EA4FD9-A21B-4E80-AF28-08D3009E8B22}"/>
              </a:ext>
            </a:extLst>
          </p:cNvPr>
          <p:cNvSpPr txBox="1"/>
          <p:nvPr/>
        </p:nvSpPr>
        <p:spPr>
          <a:xfrm>
            <a:off x="1852469" y="5603417"/>
            <a:ext cx="837077" cy="34875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CKD-Diagnose</a:t>
            </a:r>
          </a:p>
        </p:txBody>
      </p:sp>
      <p:sp>
        <p:nvSpPr>
          <p:cNvPr id="31" name="Textfeld 30">
            <a:extLst>
              <a:ext uri="{FF2B5EF4-FFF2-40B4-BE49-F238E27FC236}">
                <a16:creationId xmlns:a16="http://schemas.microsoft.com/office/drawing/2014/main" id="{461837C6-6AF0-4811-BABA-62C0E5EB6587}"/>
              </a:ext>
            </a:extLst>
          </p:cNvPr>
          <p:cNvSpPr txBox="1"/>
          <p:nvPr/>
        </p:nvSpPr>
        <p:spPr>
          <a:xfrm>
            <a:off x="2581288" y="5351311"/>
            <a:ext cx="1215092" cy="21538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Undiagnostizierte CKD </a:t>
            </a:r>
          </a:p>
        </p:txBody>
      </p:sp>
      <p:grpSp>
        <p:nvGrpSpPr>
          <p:cNvPr id="32" name="Group 745">
            <a:extLst>
              <a:ext uri="{FF2B5EF4-FFF2-40B4-BE49-F238E27FC236}">
                <a16:creationId xmlns:a16="http://schemas.microsoft.com/office/drawing/2014/main" id="{E0981B07-9E08-43E4-A93F-5D2F9DE8B91C}"/>
              </a:ext>
            </a:extLst>
          </p:cNvPr>
          <p:cNvGrpSpPr/>
          <p:nvPr/>
        </p:nvGrpSpPr>
        <p:grpSpPr>
          <a:xfrm>
            <a:off x="2770587" y="4040773"/>
            <a:ext cx="179234" cy="335352"/>
            <a:chOff x="4356101" y="2112963"/>
            <a:chExt cx="431800" cy="917576"/>
          </a:xfrm>
          <a:solidFill>
            <a:srgbClr val="B2B4B4"/>
          </a:solidFill>
        </p:grpSpPr>
        <p:sp>
          <p:nvSpPr>
            <p:cNvPr id="33" name="Freeform 332">
              <a:extLst>
                <a:ext uri="{FF2B5EF4-FFF2-40B4-BE49-F238E27FC236}">
                  <a16:creationId xmlns:a16="http://schemas.microsoft.com/office/drawing/2014/main" id="{FA659FC7-A3D4-457D-8A40-1F2588C51B5C}"/>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34" name="Oval 333">
              <a:extLst>
                <a:ext uri="{FF2B5EF4-FFF2-40B4-BE49-F238E27FC236}">
                  <a16:creationId xmlns:a16="http://schemas.microsoft.com/office/drawing/2014/main" id="{88283AB6-F5C5-43CE-84B5-091B65D2D02F}"/>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grpSp>
        <p:nvGrpSpPr>
          <p:cNvPr id="35" name="Group 751">
            <a:extLst>
              <a:ext uri="{FF2B5EF4-FFF2-40B4-BE49-F238E27FC236}">
                <a16:creationId xmlns:a16="http://schemas.microsoft.com/office/drawing/2014/main" id="{082BFECD-1A3E-4483-ABB2-945D7A0E5914}"/>
              </a:ext>
            </a:extLst>
          </p:cNvPr>
          <p:cNvGrpSpPr/>
          <p:nvPr/>
        </p:nvGrpSpPr>
        <p:grpSpPr>
          <a:xfrm>
            <a:off x="1279961" y="4033480"/>
            <a:ext cx="154113" cy="324000"/>
            <a:chOff x="4848226" y="3856038"/>
            <a:chExt cx="384174" cy="911225"/>
          </a:xfrm>
          <a:solidFill>
            <a:srgbClr val="B2B4B4"/>
          </a:solidFill>
        </p:grpSpPr>
        <p:sp>
          <p:nvSpPr>
            <p:cNvPr id="36" name="Oval 337">
              <a:extLst>
                <a:ext uri="{FF2B5EF4-FFF2-40B4-BE49-F238E27FC236}">
                  <a16:creationId xmlns:a16="http://schemas.microsoft.com/office/drawing/2014/main" id="{3D66F8A2-70B8-4925-9B4F-01431730E587}"/>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37" name="Freeform 338">
              <a:extLst>
                <a:ext uri="{FF2B5EF4-FFF2-40B4-BE49-F238E27FC236}">
                  <a16:creationId xmlns:a16="http://schemas.microsoft.com/office/drawing/2014/main" id="{D7368CC2-1B58-40A5-A104-B8992CB66378}"/>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cxnSp>
        <p:nvCxnSpPr>
          <p:cNvPr id="38" name="Gerader Verbinder 37">
            <a:extLst>
              <a:ext uri="{FF2B5EF4-FFF2-40B4-BE49-F238E27FC236}">
                <a16:creationId xmlns:a16="http://schemas.microsoft.com/office/drawing/2014/main" id="{F9334F6E-E650-4C82-A961-F503266FEE8A}"/>
              </a:ext>
            </a:extLst>
          </p:cNvPr>
          <p:cNvCxnSpPr/>
          <p:nvPr/>
        </p:nvCxnSpPr>
        <p:spPr>
          <a:xfrm>
            <a:off x="874871" y="3903400"/>
            <a:ext cx="2775858" cy="10897"/>
          </a:xfrm>
          <a:prstGeom prst="line">
            <a:avLst/>
          </a:prstGeom>
          <a:noFill/>
          <a:ln w="9525" cap="flat" cmpd="sng" algn="ctr">
            <a:solidFill>
              <a:srgbClr val="3F4444"/>
            </a:solidFill>
            <a:prstDash val="solid"/>
          </a:ln>
          <a:effectLst/>
        </p:spPr>
      </p:cxnSp>
      <p:sp>
        <p:nvSpPr>
          <p:cNvPr id="39" name="Textfeld 38">
            <a:extLst>
              <a:ext uri="{FF2B5EF4-FFF2-40B4-BE49-F238E27FC236}">
                <a16:creationId xmlns:a16="http://schemas.microsoft.com/office/drawing/2014/main" id="{DCFC4FB0-FA8E-473E-A195-0B9524CDEB56}"/>
              </a:ext>
            </a:extLst>
          </p:cNvPr>
          <p:cNvSpPr txBox="1"/>
          <p:nvPr/>
        </p:nvSpPr>
        <p:spPr>
          <a:xfrm>
            <a:off x="1652996" y="3773131"/>
            <a:ext cx="1255668" cy="276999"/>
          </a:xfrm>
          <a:prstGeom prst="rect">
            <a:avLst/>
          </a:prstGeom>
          <a:solidFill>
            <a:srgbClr val="FFFFFF"/>
          </a:solidFill>
        </p:spPr>
        <p:txBody>
          <a:bodyPr vert="horz" wrap="square" rtlCol="0">
            <a:spAutoFit/>
          </a:bodyPr>
          <a:lstStyle/>
          <a:p>
            <a:pPr algn="ctr" defTabSz="685800" fontAlgn="auto">
              <a:lnSpc>
                <a:spcPct val="100000"/>
              </a:lnSpc>
              <a:spcBef>
                <a:spcPts val="0"/>
              </a:spcBef>
              <a:spcAft>
                <a:spcPts val="0"/>
              </a:spcAft>
              <a:defRPr/>
            </a:pPr>
            <a:r>
              <a:rPr lang="de-DE" sz="1200" b="1" kern="0" dirty="0">
                <a:solidFill>
                  <a:srgbClr val="000000"/>
                </a:solidFill>
                <a:cs typeface="Arial" panose="020B0604020202020204" pitchFamily="34" charset="0"/>
              </a:rPr>
              <a:t>Geschlecht</a:t>
            </a:r>
          </a:p>
        </p:txBody>
      </p:sp>
      <p:sp>
        <p:nvSpPr>
          <p:cNvPr id="40" name="Textfeld 39">
            <a:extLst>
              <a:ext uri="{FF2B5EF4-FFF2-40B4-BE49-F238E27FC236}">
                <a16:creationId xmlns:a16="http://schemas.microsoft.com/office/drawing/2014/main" id="{F28D3319-0B75-4E1E-B615-21951839EA21}"/>
              </a:ext>
            </a:extLst>
          </p:cNvPr>
          <p:cNvSpPr txBox="1"/>
          <p:nvPr/>
        </p:nvSpPr>
        <p:spPr>
          <a:xfrm>
            <a:off x="2503377" y="4083781"/>
            <a:ext cx="1445122" cy="385170"/>
          </a:xfrm>
          <a:prstGeom prst="rect">
            <a:avLst/>
          </a:prstGeom>
          <a:noFill/>
        </p:spPr>
        <p:txBody>
          <a:bodyPr vert="horz" wrap="square" rtlCol="0">
            <a:spAutoFit/>
          </a:bodyPr>
          <a:lstStyle/>
          <a:p>
            <a:pPr algn="ctr"/>
            <a:r>
              <a:rPr lang="de-DE" sz="900" dirty="0">
                <a:solidFill>
                  <a:srgbClr val="000000"/>
                </a:solidFill>
                <a:cs typeface="Arial" panose="020B0604020202020204" pitchFamily="34" charset="0"/>
              </a:rPr>
              <a:t>58,1% </a:t>
            </a:r>
            <a:br>
              <a:rPr lang="de-DE" sz="900" dirty="0">
                <a:solidFill>
                  <a:srgbClr val="000000"/>
                </a:solidFill>
                <a:cs typeface="Arial" panose="020B0604020202020204" pitchFamily="34" charset="0"/>
              </a:rPr>
            </a:br>
            <a:r>
              <a:rPr lang="de-DE" sz="900" dirty="0">
                <a:solidFill>
                  <a:srgbClr val="000000"/>
                </a:solidFill>
                <a:cs typeface="Arial" panose="020B0604020202020204" pitchFamily="34" charset="0"/>
              </a:rPr>
              <a:t>Frauen</a:t>
            </a:r>
          </a:p>
        </p:txBody>
      </p:sp>
      <p:sp>
        <p:nvSpPr>
          <p:cNvPr id="41" name="Rechteck: abgerundete Ecken 40">
            <a:extLst>
              <a:ext uri="{FF2B5EF4-FFF2-40B4-BE49-F238E27FC236}">
                <a16:creationId xmlns:a16="http://schemas.microsoft.com/office/drawing/2014/main" id="{554234B4-2DC2-4F68-A079-D89930D7D706}"/>
              </a:ext>
            </a:extLst>
          </p:cNvPr>
          <p:cNvSpPr/>
          <p:nvPr/>
        </p:nvSpPr>
        <p:spPr>
          <a:xfrm>
            <a:off x="4291398" y="3780722"/>
            <a:ext cx="4221965" cy="175500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42" name="Textfeld 41">
            <a:extLst>
              <a:ext uri="{FF2B5EF4-FFF2-40B4-BE49-F238E27FC236}">
                <a16:creationId xmlns:a16="http://schemas.microsoft.com/office/drawing/2014/main" id="{097F68BA-2CF3-4293-B05A-5794350C0CC8}"/>
              </a:ext>
            </a:extLst>
          </p:cNvPr>
          <p:cNvSpPr txBox="1"/>
          <p:nvPr/>
        </p:nvSpPr>
        <p:spPr>
          <a:xfrm>
            <a:off x="5675310" y="3660409"/>
            <a:ext cx="1454141" cy="276999"/>
          </a:xfrm>
          <a:prstGeom prst="rect">
            <a:avLst/>
          </a:prstGeom>
          <a:solidFill>
            <a:srgbClr val="FFFFFF"/>
          </a:solidFill>
        </p:spPr>
        <p:txBody>
          <a:bodyPr vert="horz" wrap="square" rtlCol="0">
            <a:spAutoFit/>
          </a:bodyPr>
          <a:lstStyle/>
          <a:p>
            <a:pPr algn="ctr" defTabSz="685800" fontAlgn="auto">
              <a:lnSpc>
                <a:spcPct val="100000"/>
              </a:lnSpc>
              <a:spcBef>
                <a:spcPts val="0"/>
              </a:spcBef>
              <a:spcAft>
                <a:spcPts val="0"/>
              </a:spcAft>
              <a:defRPr/>
            </a:pPr>
            <a:r>
              <a:rPr lang="de-DE" sz="1200" b="1" kern="0" dirty="0">
                <a:solidFill>
                  <a:srgbClr val="000000"/>
                </a:solidFill>
                <a:cs typeface="Arial" panose="020B0604020202020204" pitchFamily="34" charset="0"/>
              </a:rPr>
              <a:t>CKD-Stadium</a:t>
            </a:r>
          </a:p>
        </p:txBody>
      </p:sp>
      <p:grpSp>
        <p:nvGrpSpPr>
          <p:cNvPr id="43" name="Group 419">
            <a:extLst>
              <a:ext uri="{FF2B5EF4-FFF2-40B4-BE49-F238E27FC236}">
                <a16:creationId xmlns:a16="http://schemas.microsoft.com/office/drawing/2014/main" id="{6ED14C37-55CC-4862-82C7-9DB8958F6A67}"/>
              </a:ext>
            </a:extLst>
          </p:cNvPr>
          <p:cNvGrpSpPr/>
          <p:nvPr/>
        </p:nvGrpSpPr>
        <p:grpSpPr>
          <a:xfrm>
            <a:off x="6024532" y="4466237"/>
            <a:ext cx="755698" cy="665660"/>
            <a:chOff x="7430985" y="4011901"/>
            <a:chExt cx="303213" cy="252413"/>
          </a:xfrm>
          <a:solidFill>
            <a:srgbClr val="D8DFDE"/>
          </a:solidFill>
        </p:grpSpPr>
        <p:sp>
          <p:nvSpPr>
            <p:cNvPr id="44" name="Rectangle 198">
              <a:extLst>
                <a:ext uri="{FF2B5EF4-FFF2-40B4-BE49-F238E27FC236}">
                  <a16:creationId xmlns:a16="http://schemas.microsoft.com/office/drawing/2014/main" id="{B77EEE3C-30D2-4B41-BAE9-6946566950A0}"/>
                </a:ext>
              </a:extLst>
            </p:cNvPr>
            <p:cNvSpPr>
              <a:spLocks noChangeArrowheads="1"/>
            </p:cNvSpPr>
            <p:nvPr/>
          </p:nvSpPr>
          <p:spPr bwMode="auto">
            <a:xfrm>
              <a:off x="7561160" y="4170651"/>
              <a:ext cx="17463" cy="93663"/>
            </a:xfrm>
            <a:prstGeom prst="rect">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45" name="Freeform 199">
              <a:extLst>
                <a:ext uri="{FF2B5EF4-FFF2-40B4-BE49-F238E27FC236}">
                  <a16:creationId xmlns:a16="http://schemas.microsoft.com/office/drawing/2014/main" id="{1D45D8A7-4140-4066-A463-4A14F3766753}"/>
                </a:ext>
              </a:extLst>
            </p:cNvPr>
            <p:cNvSpPr>
              <a:spLocks/>
            </p:cNvSpPr>
            <p:nvPr/>
          </p:nvSpPr>
          <p:spPr bwMode="auto">
            <a:xfrm>
              <a:off x="7430985" y="4011901"/>
              <a:ext cx="303213" cy="252413"/>
            </a:xfrm>
            <a:custGeom>
              <a:avLst/>
              <a:gdLst>
                <a:gd name="T0" fmla="*/ 154 w 179"/>
                <a:gd name="T1" fmla="*/ 28 h 149"/>
                <a:gd name="T2" fmla="*/ 114 w 179"/>
                <a:gd name="T3" fmla="*/ 28 h 149"/>
                <a:gd name="T4" fmla="*/ 107 w 179"/>
                <a:gd name="T5" fmla="*/ 39 h 149"/>
                <a:gd name="T6" fmla="*/ 107 w 179"/>
                <a:gd name="T7" fmla="*/ 57 h 149"/>
                <a:gd name="T8" fmla="*/ 110 w 179"/>
                <a:gd name="T9" fmla="*/ 63 h 149"/>
                <a:gd name="T10" fmla="*/ 107 w 179"/>
                <a:gd name="T11" fmla="*/ 63 h 149"/>
                <a:gd name="T12" fmla="*/ 107 w 179"/>
                <a:gd name="T13" fmla="*/ 74 h 149"/>
                <a:gd name="T14" fmla="*/ 116 w 179"/>
                <a:gd name="T15" fmla="*/ 74 h 149"/>
                <a:gd name="T16" fmla="*/ 116 w 179"/>
                <a:gd name="T17" fmla="*/ 77 h 149"/>
                <a:gd name="T18" fmla="*/ 115 w 179"/>
                <a:gd name="T19" fmla="*/ 80 h 149"/>
                <a:gd name="T20" fmla="*/ 104 w 179"/>
                <a:gd name="T21" fmla="*/ 80 h 149"/>
                <a:gd name="T22" fmla="*/ 104 w 179"/>
                <a:gd name="T23" fmla="*/ 0 h 149"/>
                <a:gd name="T24" fmla="*/ 94 w 179"/>
                <a:gd name="T25" fmla="*/ 0 h 149"/>
                <a:gd name="T26" fmla="*/ 94 w 179"/>
                <a:gd name="T27" fmla="*/ 80 h 149"/>
                <a:gd name="T28" fmla="*/ 66 w 179"/>
                <a:gd name="T29" fmla="*/ 80 h 149"/>
                <a:gd name="T30" fmla="*/ 66 w 179"/>
                <a:gd name="T31" fmla="*/ 80 h 149"/>
                <a:gd name="T32" fmla="*/ 64 w 179"/>
                <a:gd name="T33" fmla="*/ 77 h 149"/>
                <a:gd name="T34" fmla="*/ 63 w 179"/>
                <a:gd name="T35" fmla="*/ 74 h 149"/>
                <a:gd name="T36" fmla="*/ 77 w 179"/>
                <a:gd name="T37" fmla="*/ 74 h 149"/>
                <a:gd name="T38" fmla="*/ 77 w 179"/>
                <a:gd name="T39" fmla="*/ 77 h 149"/>
                <a:gd name="T40" fmla="*/ 87 w 179"/>
                <a:gd name="T41" fmla="*/ 77 h 149"/>
                <a:gd name="T42" fmla="*/ 87 w 179"/>
                <a:gd name="T43" fmla="*/ 74 h 149"/>
                <a:gd name="T44" fmla="*/ 91 w 179"/>
                <a:gd name="T45" fmla="*/ 74 h 149"/>
                <a:gd name="T46" fmla="*/ 91 w 179"/>
                <a:gd name="T47" fmla="*/ 63 h 149"/>
                <a:gd name="T48" fmla="*/ 87 w 179"/>
                <a:gd name="T49" fmla="*/ 63 h 149"/>
                <a:gd name="T50" fmla="*/ 87 w 179"/>
                <a:gd name="T51" fmla="*/ 0 h 149"/>
                <a:gd name="T52" fmla="*/ 77 w 179"/>
                <a:gd name="T53" fmla="*/ 0 h 149"/>
                <a:gd name="T54" fmla="*/ 77 w 179"/>
                <a:gd name="T55" fmla="*/ 63 h 149"/>
                <a:gd name="T56" fmla="*/ 68 w 179"/>
                <a:gd name="T57" fmla="*/ 63 h 149"/>
                <a:gd name="T58" fmla="*/ 66 w 179"/>
                <a:gd name="T59" fmla="*/ 26 h 149"/>
                <a:gd name="T60" fmla="*/ 26 w 179"/>
                <a:gd name="T61" fmla="*/ 26 h 149"/>
                <a:gd name="T62" fmla="*/ 26 w 179"/>
                <a:gd name="T63" fmla="*/ 120 h 149"/>
                <a:gd name="T64" fmla="*/ 46 w 179"/>
                <a:gd name="T65" fmla="*/ 128 h 149"/>
                <a:gd name="T66" fmla="*/ 66 w 179"/>
                <a:gd name="T67" fmla="*/ 120 h 149"/>
                <a:gd name="T68" fmla="*/ 73 w 179"/>
                <a:gd name="T69" fmla="*/ 94 h 149"/>
                <a:gd name="T70" fmla="*/ 73 w 179"/>
                <a:gd name="T71" fmla="*/ 91 h 149"/>
                <a:gd name="T72" fmla="*/ 94 w 179"/>
                <a:gd name="T73" fmla="*/ 91 h 149"/>
                <a:gd name="T74" fmla="*/ 94 w 179"/>
                <a:gd name="T75" fmla="*/ 149 h 149"/>
                <a:gd name="T76" fmla="*/ 104 w 179"/>
                <a:gd name="T77" fmla="*/ 149 h 149"/>
                <a:gd name="T78" fmla="*/ 104 w 179"/>
                <a:gd name="T79" fmla="*/ 91 h 149"/>
                <a:gd name="T80" fmla="*/ 108 w 179"/>
                <a:gd name="T81" fmla="*/ 91 h 149"/>
                <a:gd name="T82" fmla="*/ 107 w 179"/>
                <a:gd name="T83" fmla="*/ 111 h 149"/>
                <a:gd name="T84" fmla="*/ 114 w 179"/>
                <a:gd name="T85" fmla="*/ 122 h 149"/>
                <a:gd name="T86" fmla="*/ 134 w 179"/>
                <a:gd name="T87" fmla="*/ 130 h 149"/>
                <a:gd name="T88" fmla="*/ 154 w 179"/>
                <a:gd name="T89" fmla="*/ 122 h 149"/>
                <a:gd name="T90" fmla="*/ 154 w 179"/>
                <a:gd name="T91" fmla="*/ 2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9" h="149">
                  <a:moveTo>
                    <a:pt x="154" y="28"/>
                  </a:moveTo>
                  <a:cubicBezTo>
                    <a:pt x="143" y="17"/>
                    <a:pt x="125" y="17"/>
                    <a:pt x="114" y="28"/>
                  </a:cubicBezTo>
                  <a:cubicBezTo>
                    <a:pt x="110" y="31"/>
                    <a:pt x="108" y="35"/>
                    <a:pt x="107" y="39"/>
                  </a:cubicBezTo>
                  <a:cubicBezTo>
                    <a:pt x="105" y="45"/>
                    <a:pt x="105" y="51"/>
                    <a:pt x="107" y="57"/>
                  </a:cubicBezTo>
                  <a:cubicBezTo>
                    <a:pt x="108" y="59"/>
                    <a:pt x="109" y="61"/>
                    <a:pt x="110" y="63"/>
                  </a:cubicBezTo>
                  <a:cubicBezTo>
                    <a:pt x="107" y="63"/>
                    <a:pt x="107" y="63"/>
                    <a:pt x="107" y="63"/>
                  </a:cubicBezTo>
                  <a:cubicBezTo>
                    <a:pt x="107" y="74"/>
                    <a:pt x="107" y="74"/>
                    <a:pt x="107" y="74"/>
                  </a:cubicBezTo>
                  <a:cubicBezTo>
                    <a:pt x="116" y="74"/>
                    <a:pt x="116" y="74"/>
                    <a:pt x="116" y="74"/>
                  </a:cubicBezTo>
                  <a:cubicBezTo>
                    <a:pt x="117" y="75"/>
                    <a:pt x="116" y="76"/>
                    <a:pt x="116" y="77"/>
                  </a:cubicBezTo>
                  <a:cubicBezTo>
                    <a:pt x="116" y="78"/>
                    <a:pt x="116" y="79"/>
                    <a:pt x="115" y="80"/>
                  </a:cubicBezTo>
                  <a:cubicBezTo>
                    <a:pt x="104" y="80"/>
                    <a:pt x="104" y="80"/>
                    <a:pt x="104" y="80"/>
                  </a:cubicBezTo>
                  <a:cubicBezTo>
                    <a:pt x="104" y="0"/>
                    <a:pt x="104" y="0"/>
                    <a:pt x="104" y="0"/>
                  </a:cubicBezTo>
                  <a:cubicBezTo>
                    <a:pt x="94" y="0"/>
                    <a:pt x="94" y="0"/>
                    <a:pt x="94" y="0"/>
                  </a:cubicBezTo>
                  <a:cubicBezTo>
                    <a:pt x="94" y="80"/>
                    <a:pt x="94" y="80"/>
                    <a:pt x="94" y="80"/>
                  </a:cubicBezTo>
                  <a:cubicBezTo>
                    <a:pt x="66" y="80"/>
                    <a:pt x="66" y="80"/>
                    <a:pt x="66" y="80"/>
                  </a:cubicBezTo>
                  <a:cubicBezTo>
                    <a:pt x="66" y="80"/>
                    <a:pt x="66" y="80"/>
                    <a:pt x="66" y="80"/>
                  </a:cubicBezTo>
                  <a:cubicBezTo>
                    <a:pt x="65" y="79"/>
                    <a:pt x="64" y="78"/>
                    <a:pt x="64" y="77"/>
                  </a:cubicBezTo>
                  <a:cubicBezTo>
                    <a:pt x="63" y="76"/>
                    <a:pt x="63" y="75"/>
                    <a:pt x="63" y="74"/>
                  </a:cubicBezTo>
                  <a:cubicBezTo>
                    <a:pt x="77" y="74"/>
                    <a:pt x="77" y="74"/>
                    <a:pt x="77" y="74"/>
                  </a:cubicBezTo>
                  <a:cubicBezTo>
                    <a:pt x="77" y="77"/>
                    <a:pt x="77" y="77"/>
                    <a:pt x="77" y="77"/>
                  </a:cubicBezTo>
                  <a:cubicBezTo>
                    <a:pt x="87" y="77"/>
                    <a:pt x="87" y="77"/>
                    <a:pt x="87" y="77"/>
                  </a:cubicBezTo>
                  <a:cubicBezTo>
                    <a:pt x="87" y="74"/>
                    <a:pt x="87" y="74"/>
                    <a:pt x="87" y="74"/>
                  </a:cubicBezTo>
                  <a:cubicBezTo>
                    <a:pt x="91" y="74"/>
                    <a:pt x="91" y="74"/>
                    <a:pt x="91" y="74"/>
                  </a:cubicBezTo>
                  <a:cubicBezTo>
                    <a:pt x="91" y="63"/>
                    <a:pt x="91" y="63"/>
                    <a:pt x="91" y="63"/>
                  </a:cubicBezTo>
                  <a:cubicBezTo>
                    <a:pt x="87" y="63"/>
                    <a:pt x="87" y="63"/>
                    <a:pt x="87" y="63"/>
                  </a:cubicBezTo>
                  <a:cubicBezTo>
                    <a:pt x="87" y="0"/>
                    <a:pt x="87" y="0"/>
                    <a:pt x="87" y="0"/>
                  </a:cubicBezTo>
                  <a:cubicBezTo>
                    <a:pt x="77" y="0"/>
                    <a:pt x="77" y="0"/>
                    <a:pt x="77" y="0"/>
                  </a:cubicBezTo>
                  <a:cubicBezTo>
                    <a:pt x="77" y="63"/>
                    <a:pt x="77" y="63"/>
                    <a:pt x="77" y="63"/>
                  </a:cubicBezTo>
                  <a:cubicBezTo>
                    <a:pt x="68" y="63"/>
                    <a:pt x="68" y="63"/>
                    <a:pt x="68" y="63"/>
                  </a:cubicBezTo>
                  <a:cubicBezTo>
                    <a:pt x="77" y="52"/>
                    <a:pt x="76" y="36"/>
                    <a:pt x="66" y="26"/>
                  </a:cubicBezTo>
                  <a:cubicBezTo>
                    <a:pt x="55" y="15"/>
                    <a:pt x="37" y="15"/>
                    <a:pt x="26" y="26"/>
                  </a:cubicBezTo>
                  <a:cubicBezTo>
                    <a:pt x="0" y="52"/>
                    <a:pt x="0" y="94"/>
                    <a:pt x="26" y="120"/>
                  </a:cubicBezTo>
                  <a:cubicBezTo>
                    <a:pt x="31" y="125"/>
                    <a:pt x="39" y="128"/>
                    <a:pt x="46" y="128"/>
                  </a:cubicBezTo>
                  <a:cubicBezTo>
                    <a:pt x="53" y="128"/>
                    <a:pt x="60" y="125"/>
                    <a:pt x="66" y="120"/>
                  </a:cubicBezTo>
                  <a:cubicBezTo>
                    <a:pt x="73" y="113"/>
                    <a:pt x="75" y="103"/>
                    <a:pt x="73" y="94"/>
                  </a:cubicBezTo>
                  <a:cubicBezTo>
                    <a:pt x="73" y="93"/>
                    <a:pt x="73" y="92"/>
                    <a:pt x="73" y="91"/>
                  </a:cubicBezTo>
                  <a:cubicBezTo>
                    <a:pt x="94" y="91"/>
                    <a:pt x="94" y="91"/>
                    <a:pt x="94" y="91"/>
                  </a:cubicBezTo>
                  <a:cubicBezTo>
                    <a:pt x="94" y="149"/>
                    <a:pt x="94" y="149"/>
                    <a:pt x="94" y="149"/>
                  </a:cubicBezTo>
                  <a:cubicBezTo>
                    <a:pt x="104" y="149"/>
                    <a:pt x="104" y="149"/>
                    <a:pt x="104" y="149"/>
                  </a:cubicBezTo>
                  <a:cubicBezTo>
                    <a:pt x="104" y="91"/>
                    <a:pt x="104" y="91"/>
                    <a:pt x="104" y="91"/>
                  </a:cubicBezTo>
                  <a:cubicBezTo>
                    <a:pt x="108" y="91"/>
                    <a:pt x="108" y="91"/>
                    <a:pt x="108" y="91"/>
                  </a:cubicBezTo>
                  <a:cubicBezTo>
                    <a:pt x="105" y="97"/>
                    <a:pt x="105" y="104"/>
                    <a:pt x="107" y="111"/>
                  </a:cubicBezTo>
                  <a:cubicBezTo>
                    <a:pt x="108" y="115"/>
                    <a:pt x="110" y="119"/>
                    <a:pt x="114" y="122"/>
                  </a:cubicBezTo>
                  <a:cubicBezTo>
                    <a:pt x="119" y="127"/>
                    <a:pt x="126" y="130"/>
                    <a:pt x="134" y="130"/>
                  </a:cubicBezTo>
                  <a:cubicBezTo>
                    <a:pt x="141" y="130"/>
                    <a:pt x="148" y="127"/>
                    <a:pt x="154" y="122"/>
                  </a:cubicBezTo>
                  <a:cubicBezTo>
                    <a:pt x="179" y="96"/>
                    <a:pt x="179" y="54"/>
                    <a:pt x="154" y="28"/>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sp>
        <p:nvSpPr>
          <p:cNvPr id="46" name="Textfeld 45">
            <a:extLst>
              <a:ext uri="{FF2B5EF4-FFF2-40B4-BE49-F238E27FC236}">
                <a16:creationId xmlns:a16="http://schemas.microsoft.com/office/drawing/2014/main" id="{E17FD3EE-D7B5-4E00-98BF-EAE6DC3343CD}"/>
              </a:ext>
            </a:extLst>
          </p:cNvPr>
          <p:cNvSpPr txBox="1"/>
          <p:nvPr/>
        </p:nvSpPr>
        <p:spPr>
          <a:xfrm>
            <a:off x="4434933" y="3886195"/>
            <a:ext cx="1935505" cy="385170"/>
          </a:xfrm>
          <a:prstGeom prst="rect">
            <a:avLst/>
          </a:prstGeom>
          <a:noFill/>
        </p:spPr>
        <p:txBody>
          <a:bodyPr vert="horz" wrap="square" rtlCol="0">
            <a:spAutoFit/>
          </a:bodyPr>
          <a:lstStyle/>
          <a:p>
            <a:r>
              <a:rPr lang="de-DE" sz="900" b="1" dirty="0">
                <a:solidFill>
                  <a:srgbClr val="000000"/>
                </a:solidFill>
                <a:cs typeface="Arial" panose="020B0604020202020204" pitchFamily="34" charset="0"/>
              </a:rPr>
              <a:t>CKD-Stadium 3a </a:t>
            </a:r>
            <a:br>
              <a:rPr lang="de-DE" sz="900" b="1" dirty="0">
                <a:solidFill>
                  <a:srgbClr val="000000"/>
                </a:solidFill>
                <a:cs typeface="Arial" panose="020B0604020202020204" pitchFamily="34" charset="0"/>
              </a:rPr>
            </a:br>
            <a:r>
              <a:rPr lang="de-DE" sz="900" dirty="0">
                <a:solidFill>
                  <a:srgbClr val="000000"/>
                </a:solidFill>
                <a:cs typeface="Arial" panose="020B0604020202020204" pitchFamily="34" charset="0"/>
              </a:rPr>
              <a:t>(</a:t>
            </a:r>
            <a:r>
              <a:rPr lang="de-DE" sz="900" dirty="0" err="1">
                <a:solidFill>
                  <a:srgbClr val="000000"/>
                </a:solidFill>
                <a:cs typeface="Arial" panose="020B0604020202020204" pitchFamily="34" charset="0"/>
              </a:rPr>
              <a:t>eGFR</a:t>
            </a:r>
            <a:r>
              <a:rPr lang="de-DE" sz="900" dirty="0">
                <a:solidFill>
                  <a:srgbClr val="000000"/>
                </a:solidFill>
                <a:cs typeface="Arial" panose="020B0604020202020204" pitchFamily="34" charset="0"/>
              </a:rPr>
              <a:t> 45–&lt;60 </a:t>
            </a:r>
            <a:r>
              <a:rPr lang="de-DE" sz="900" dirty="0" err="1">
                <a:solidFill>
                  <a:srgbClr val="000000"/>
                </a:solidFill>
                <a:cs typeface="Arial" panose="020B0604020202020204" pitchFamily="34" charset="0"/>
              </a:rPr>
              <a:t>mL</a:t>
            </a:r>
            <a:r>
              <a:rPr lang="de-DE" sz="900" dirty="0">
                <a:solidFill>
                  <a:srgbClr val="000000"/>
                </a:solidFill>
                <a:cs typeface="Arial" panose="020B0604020202020204" pitchFamily="34" charset="0"/>
              </a:rPr>
              <a:t>/min/1,73m</a:t>
            </a:r>
            <a:r>
              <a:rPr lang="de-DE" sz="900" baseline="30000" dirty="0">
                <a:solidFill>
                  <a:srgbClr val="000000"/>
                </a:solidFill>
                <a:cs typeface="Arial" panose="020B0604020202020204" pitchFamily="34" charset="0"/>
              </a:rPr>
              <a:t>2</a:t>
            </a:r>
            <a:r>
              <a:rPr lang="de-DE" sz="900" dirty="0">
                <a:solidFill>
                  <a:srgbClr val="000000"/>
                </a:solidFill>
                <a:cs typeface="Arial" panose="020B0604020202020204" pitchFamily="34" charset="0"/>
              </a:rPr>
              <a:t>)</a:t>
            </a:r>
          </a:p>
        </p:txBody>
      </p:sp>
      <p:graphicFrame>
        <p:nvGraphicFramePr>
          <p:cNvPr id="47" name="Inhaltsplatzhalter 11">
            <a:extLst>
              <a:ext uri="{FF2B5EF4-FFF2-40B4-BE49-F238E27FC236}">
                <a16:creationId xmlns:a16="http://schemas.microsoft.com/office/drawing/2014/main" id="{09FCE8C9-65CD-4517-9C8F-F04DE3BEC4F9}"/>
              </a:ext>
            </a:extLst>
          </p:cNvPr>
          <p:cNvGraphicFramePr>
            <a:graphicFrameLocks/>
          </p:cNvGraphicFramePr>
          <p:nvPr/>
        </p:nvGraphicFramePr>
        <p:xfrm>
          <a:off x="4038225" y="4187908"/>
          <a:ext cx="2136350" cy="10851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Inhaltsplatzhalter 11">
            <a:extLst>
              <a:ext uri="{FF2B5EF4-FFF2-40B4-BE49-F238E27FC236}">
                <a16:creationId xmlns:a16="http://schemas.microsoft.com/office/drawing/2014/main" id="{95E30705-F0DF-4299-B566-FAAAC4EE7DD0}"/>
              </a:ext>
            </a:extLst>
          </p:cNvPr>
          <p:cNvGraphicFramePr>
            <a:graphicFrameLocks/>
          </p:cNvGraphicFramePr>
          <p:nvPr/>
        </p:nvGraphicFramePr>
        <p:xfrm>
          <a:off x="6422158" y="4219300"/>
          <a:ext cx="2136350" cy="1085179"/>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feld 48">
            <a:extLst>
              <a:ext uri="{FF2B5EF4-FFF2-40B4-BE49-F238E27FC236}">
                <a16:creationId xmlns:a16="http://schemas.microsoft.com/office/drawing/2014/main" id="{E93218E8-E34A-46FC-871B-717A1F4E8150}"/>
              </a:ext>
            </a:extLst>
          </p:cNvPr>
          <p:cNvSpPr txBox="1"/>
          <p:nvPr/>
        </p:nvSpPr>
        <p:spPr>
          <a:xfrm>
            <a:off x="4828264" y="4832650"/>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86,6%</a:t>
            </a:r>
          </a:p>
        </p:txBody>
      </p:sp>
      <p:sp>
        <p:nvSpPr>
          <p:cNvPr id="50" name="Textfeld 49">
            <a:extLst>
              <a:ext uri="{FF2B5EF4-FFF2-40B4-BE49-F238E27FC236}">
                <a16:creationId xmlns:a16="http://schemas.microsoft.com/office/drawing/2014/main" id="{CC539BFE-B96A-4106-A759-B052182659B7}"/>
              </a:ext>
            </a:extLst>
          </p:cNvPr>
          <p:cNvSpPr txBox="1"/>
          <p:nvPr/>
        </p:nvSpPr>
        <p:spPr>
          <a:xfrm>
            <a:off x="7191182" y="4807536"/>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78,2%</a:t>
            </a:r>
          </a:p>
        </p:txBody>
      </p:sp>
      <p:sp>
        <p:nvSpPr>
          <p:cNvPr id="51" name="Textfeld 50">
            <a:extLst>
              <a:ext uri="{FF2B5EF4-FFF2-40B4-BE49-F238E27FC236}">
                <a16:creationId xmlns:a16="http://schemas.microsoft.com/office/drawing/2014/main" id="{6ACE69C1-16E5-4EE0-836C-5EEF14695C97}"/>
              </a:ext>
            </a:extLst>
          </p:cNvPr>
          <p:cNvSpPr txBox="1"/>
          <p:nvPr/>
        </p:nvSpPr>
        <p:spPr>
          <a:xfrm>
            <a:off x="7452216" y="4460719"/>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21,8%</a:t>
            </a:r>
          </a:p>
        </p:txBody>
      </p:sp>
      <p:sp>
        <p:nvSpPr>
          <p:cNvPr id="52" name="Textfeld 51">
            <a:extLst>
              <a:ext uri="{FF2B5EF4-FFF2-40B4-BE49-F238E27FC236}">
                <a16:creationId xmlns:a16="http://schemas.microsoft.com/office/drawing/2014/main" id="{17423741-55AA-4B5D-8081-91FFB037865A}"/>
              </a:ext>
            </a:extLst>
          </p:cNvPr>
          <p:cNvSpPr txBox="1"/>
          <p:nvPr/>
        </p:nvSpPr>
        <p:spPr>
          <a:xfrm>
            <a:off x="5036983" y="4344184"/>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13,4%</a:t>
            </a:r>
          </a:p>
        </p:txBody>
      </p:sp>
      <p:sp>
        <p:nvSpPr>
          <p:cNvPr id="53" name="Rechteck 52">
            <a:extLst>
              <a:ext uri="{FF2B5EF4-FFF2-40B4-BE49-F238E27FC236}">
                <a16:creationId xmlns:a16="http://schemas.microsoft.com/office/drawing/2014/main" id="{03DB6FB7-45E2-4FD6-8668-B080D5BD1BF3}"/>
              </a:ext>
            </a:extLst>
          </p:cNvPr>
          <p:cNvSpPr/>
          <p:nvPr/>
        </p:nvSpPr>
        <p:spPr>
          <a:xfrm>
            <a:off x="5525564" y="5408915"/>
            <a:ext cx="81000" cy="81000"/>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54" name="Rechteck 53">
            <a:extLst>
              <a:ext uri="{FF2B5EF4-FFF2-40B4-BE49-F238E27FC236}">
                <a16:creationId xmlns:a16="http://schemas.microsoft.com/office/drawing/2014/main" id="{A8112923-7088-4A4B-8CFA-7BF57C3FA7CD}"/>
              </a:ext>
            </a:extLst>
          </p:cNvPr>
          <p:cNvSpPr/>
          <p:nvPr/>
        </p:nvSpPr>
        <p:spPr>
          <a:xfrm>
            <a:off x="6509311" y="5408915"/>
            <a:ext cx="81000" cy="81000"/>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55" name="Textfeld 54">
            <a:extLst>
              <a:ext uri="{FF2B5EF4-FFF2-40B4-BE49-F238E27FC236}">
                <a16:creationId xmlns:a16="http://schemas.microsoft.com/office/drawing/2014/main" id="{74206362-39BA-4FC2-BF86-213A77727323}"/>
              </a:ext>
            </a:extLst>
          </p:cNvPr>
          <p:cNvSpPr txBox="1"/>
          <p:nvPr/>
        </p:nvSpPr>
        <p:spPr>
          <a:xfrm>
            <a:off x="5606564" y="5563259"/>
            <a:ext cx="840023" cy="34875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CKD-Diagnose</a:t>
            </a:r>
          </a:p>
        </p:txBody>
      </p:sp>
      <p:sp>
        <p:nvSpPr>
          <p:cNvPr id="56" name="Textfeld 55">
            <a:extLst>
              <a:ext uri="{FF2B5EF4-FFF2-40B4-BE49-F238E27FC236}">
                <a16:creationId xmlns:a16="http://schemas.microsoft.com/office/drawing/2014/main" id="{3A838B52-B940-4791-B2B0-C72D6F8551FA}"/>
              </a:ext>
            </a:extLst>
          </p:cNvPr>
          <p:cNvSpPr txBox="1"/>
          <p:nvPr/>
        </p:nvSpPr>
        <p:spPr>
          <a:xfrm>
            <a:off x="6590866" y="5351311"/>
            <a:ext cx="1892751" cy="21538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Undiagnostizierte CKD</a:t>
            </a:r>
          </a:p>
        </p:txBody>
      </p:sp>
      <p:sp>
        <p:nvSpPr>
          <p:cNvPr id="57" name="Textfeld 56">
            <a:extLst>
              <a:ext uri="{FF2B5EF4-FFF2-40B4-BE49-F238E27FC236}">
                <a16:creationId xmlns:a16="http://schemas.microsoft.com/office/drawing/2014/main" id="{F544FB78-3169-4430-B39B-F9CF3E1B5139}"/>
              </a:ext>
            </a:extLst>
          </p:cNvPr>
          <p:cNvSpPr txBox="1"/>
          <p:nvPr/>
        </p:nvSpPr>
        <p:spPr>
          <a:xfrm>
            <a:off x="6588728" y="3886195"/>
            <a:ext cx="1935505" cy="385170"/>
          </a:xfrm>
          <a:prstGeom prst="rect">
            <a:avLst/>
          </a:prstGeom>
          <a:noFill/>
        </p:spPr>
        <p:txBody>
          <a:bodyPr vert="horz" wrap="square" rtlCol="0">
            <a:spAutoFit/>
          </a:bodyPr>
          <a:lstStyle/>
          <a:p>
            <a:r>
              <a:rPr lang="de-DE" sz="900" b="1" dirty="0">
                <a:solidFill>
                  <a:srgbClr val="000000"/>
                </a:solidFill>
                <a:cs typeface="Arial" panose="020B0604020202020204" pitchFamily="34" charset="0"/>
              </a:rPr>
              <a:t>CKD-Stadium 3b </a:t>
            </a:r>
            <a:br>
              <a:rPr lang="de-DE" sz="900" b="1" dirty="0">
                <a:solidFill>
                  <a:srgbClr val="000000"/>
                </a:solidFill>
                <a:cs typeface="Arial" panose="020B0604020202020204" pitchFamily="34" charset="0"/>
              </a:rPr>
            </a:br>
            <a:r>
              <a:rPr lang="de-DE" sz="900" dirty="0">
                <a:solidFill>
                  <a:srgbClr val="000000"/>
                </a:solidFill>
                <a:cs typeface="Arial" panose="020B0604020202020204" pitchFamily="34" charset="0"/>
              </a:rPr>
              <a:t>(</a:t>
            </a:r>
            <a:r>
              <a:rPr lang="de-DE" sz="900" dirty="0" err="1">
                <a:solidFill>
                  <a:srgbClr val="000000"/>
                </a:solidFill>
                <a:cs typeface="Arial" panose="020B0604020202020204" pitchFamily="34" charset="0"/>
              </a:rPr>
              <a:t>eGFR</a:t>
            </a:r>
            <a:r>
              <a:rPr lang="de-DE" sz="900" dirty="0">
                <a:solidFill>
                  <a:srgbClr val="000000"/>
                </a:solidFill>
                <a:cs typeface="Arial" panose="020B0604020202020204" pitchFamily="34" charset="0"/>
              </a:rPr>
              <a:t> 30–&lt;45 </a:t>
            </a:r>
            <a:r>
              <a:rPr lang="de-DE" sz="900" dirty="0" err="1">
                <a:solidFill>
                  <a:srgbClr val="000000"/>
                </a:solidFill>
                <a:cs typeface="Arial" panose="020B0604020202020204" pitchFamily="34" charset="0"/>
              </a:rPr>
              <a:t>mL</a:t>
            </a:r>
            <a:r>
              <a:rPr lang="de-DE" sz="900" dirty="0">
                <a:solidFill>
                  <a:srgbClr val="000000"/>
                </a:solidFill>
                <a:cs typeface="Arial" panose="020B0604020202020204" pitchFamily="34" charset="0"/>
              </a:rPr>
              <a:t>/min/1,73m</a:t>
            </a:r>
            <a:r>
              <a:rPr lang="de-DE" sz="900" baseline="30000" dirty="0">
                <a:solidFill>
                  <a:srgbClr val="000000"/>
                </a:solidFill>
                <a:cs typeface="Arial" panose="020B0604020202020204" pitchFamily="34" charset="0"/>
              </a:rPr>
              <a:t>2</a:t>
            </a:r>
            <a:r>
              <a:rPr lang="de-DE" sz="900" dirty="0">
                <a:solidFill>
                  <a:srgbClr val="000000"/>
                </a:solidFill>
                <a:cs typeface="Arial" panose="020B0604020202020204" pitchFamily="34" charset="0"/>
              </a:rPr>
              <a:t>)</a:t>
            </a:r>
          </a:p>
        </p:txBody>
      </p:sp>
    </p:spTree>
    <p:extLst>
      <p:ext uri="{BB962C8B-B14F-4D97-AF65-F5344CB8AC3E}">
        <p14:creationId xmlns:p14="http://schemas.microsoft.com/office/powerpoint/2010/main" val="494836018"/>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2</a:t>
            </a:r>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err="1">
                          <a:solidFill>
                            <a:schemeClr val="tx1"/>
                          </a:solidFill>
                          <a:effectLst/>
                          <a:latin typeface="Arial" panose="020B0604020202020204" pitchFamily="34" charset="0"/>
                          <a:ea typeface="+mn-ea"/>
                          <a:cs typeface="+mn-cs"/>
                        </a:rPr>
                        <a:t>Etorocoxib</a:t>
                      </a:r>
                      <a:r>
                        <a:rPr lang="de-DE" sz="2000" b="1" kern="1200" dirty="0">
                          <a:solidFill>
                            <a:schemeClr val="tx1"/>
                          </a:solidFill>
                          <a:effectLst/>
                          <a:latin typeface="Arial" panose="020B0604020202020204" pitchFamily="34" charset="0"/>
                          <a:ea typeface="+mn-ea"/>
                          <a:cs typeface="+mn-cs"/>
                        </a:rPr>
                        <a:t> ist wirksamer und hinsichtlich der Nierenfunktion unbedenklich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err="1">
                          <a:ln>
                            <a:noFill/>
                          </a:ln>
                          <a:solidFill>
                            <a:schemeClr val="tx1"/>
                          </a:solidFill>
                          <a:effectLst/>
                          <a:latin typeface="Arial" panose="020B0604020202020204" pitchFamily="34" charset="0"/>
                        </a:rPr>
                        <a:t>Voltarensalbe</a:t>
                      </a:r>
                      <a:r>
                        <a:rPr kumimoji="0" lang="de-DE" altLang="de-DE" sz="2000" b="1" i="0" u="none" strike="noStrike" cap="none" normalizeH="0" baseline="0" dirty="0">
                          <a:ln>
                            <a:noFill/>
                          </a:ln>
                          <a:solidFill>
                            <a:schemeClr val="tx1"/>
                          </a:solidFill>
                          <a:effectLst/>
                          <a:latin typeface="Arial" panose="020B0604020202020204" pitchFamily="34" charset="0"/>
                        </a:rPr>
                        <a:t> sollte intensiviert werden, außerdem Physiotherapie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Bei CKD IV sind NSAR kontraindiziert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err="1">
                          <a:ln>
                            <a:noFill/>
                          </a:ln>
                          <a:solidFill>
                            <a:schemeClr val="tx1"/>
                          </a:solidFill>
                          <a:effectLst/>
                          <a:latin typeface="Arial" panose="020B0604020202020204" pitchFamily="34" charset="0"/>
                        </a:rPr>
                        <a:t>Ene</a:t>
                      </a:r>
                      <a:r>
                        <a:rPr kumimoji="0" lang="de-DE" altLang="de-DE" sz="2000" b="1" i="0" u="none" strike="noStrike" cap="none" normalizeH="0" baseline="0" dirty="0">
                          <a:ln>
                            <a:noFill/>
                          </a:ln>
                          <a:solidFill>
                            <a:schemeClr val="tx1"/>
                          </a:solidFill>
                          <a:effectLst/>
                          <a:latin typeface="Arial" panose="020B0604020202020204" pitchFamily="34" charset="0"/>
                        </a:rPr>
                        <a:t> weitere Knie-TEP ist vermutlich unvermeidlich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err="1">
                          <a:ln>
                            <a:noFill/>
                          </a:ln>
                          <a:solidFill>
                            <a:schemeClr val="tx1"/>
                          </a:solidFill>
                          <a:effectLst/>
                          <a:latin typeface="Arial" panose="020B0604020202020204" pitchFamily="34" charset="0"/>
                        </a:rPr>
                        <a:t>Kombinationsntherapie</a:t>
                      </a:r>
                      <a:r>
                        <a:rPr kumimoji="0" lang="de-DE" altLang="de-DE" sz="2000" b="1" i="0" u="none" strike="noStrike" cap="none" normalizeH="0" baseline="0" dirty="0">
                          <a:ln>
                            <a:noFill/>
                          </a:ln>
                          <a:solidFill>
                            <a:schemeClr val="tx1"/>
                          </a:solidFill>
                          <a:effectLst/>
                          <a:latin typeface="Arial" panose="020B0604020202020204" pitchFamily="34" charset="0"/>
                        </a:rPr>
                        <a:t> mit Paracetamol /</a:t>
                      </a:r>
                      <a:r>
                        <a:rPr kumimoji="0" lang="de-DE" altLang="de-DE" sz="2000" b="1" i="0" u="none" strike="noStrike" cap="none" normalizeH="0" baseline="0" dirty="0" err="1">
                          <a:ln>
                            <a:noFill/>
                          </a:ln>
                          <a:solidFill>
                            <a:schemeClr val="tx1"/>
                          </a:solidFill>
                          <a:effectLst/>
                          <a:latin typeface="Arial" panose="020B0604020202020204" pitchFamily="34" charset="0"/>
                        </a:rPr>
                        <a:t>Novalgin</a:t>
                      </a:r>
                      <a:r>
                        <a:rPr kumimoji="0" lang="de-DE" altLang="de-DE" sz="2000" b="1" i="0" u="none" strike="noStrike" cap="none" normalizeH="0" baseline="0" dirty="0">
                          <a:ln>
                            <a:noFill/>
                          </a:ln>
                          <a:solidFill>
                            <a:schemeClr val="tx1"/>
                          </a:solidFill>
                          <a:effectLst/>
                          <a:latin typeface="Arial" panose="020B0604020202020204" pitchFamily="34" charset="0"/>
                        </a:rPr>
                        <a:t> und </a:t>
                      </a:r>
                      <a:r>
                        <a:rPr kumimoji="0" lang="de-DE" altLang="de-DE" sz="2000" b="1" i="0" u="none" strike="noStrike" cap="none" normalizeH="0" baseline="0" dirty="0" err="1">
                          <a:ln>
                            <a:noFill/>
                          </a:ln>
                          <a:solidFill>
                            <a:schemeClr val="tx1"/>
                          </a:solidFill>
                          <a:effectLst/>
                          <a:latin typeface="Arial" panose="020B0604020202020204" pitchFamily="34" charset="0"/>
                        </a:rPr>
                        <a:t>Opioden</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1398024"/>
          <a:ext cx="9144001" cy="94488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sz="2800" b="1" i="0" kern="1200" dirty="0">
                          <a:solidFill>
                            <a:srgbClr val="EAEAEA"/>
                          </a:solidFill>
                          <a:effectLst/>
                          <a:latin typeface="Arial" panose="020B0604020202020204" pitchFamily="34" charset="0"/>
                          <a:ea typeface="+mn-ea"/>
                          <a:cs typeface="+mn-cs"/>
                        </a:rPr>
                        <a:t>Bewerten sie die folgenden Aussagen zur Therapie seiner Kniebeschwerden</a:t>
                      </a:r>
                      <a:r>
                        <a:rPr lang="en-US" sz="2800" b="1" i="0" kern="1200" dirty="0">
                          <a:solidFill>
                            <a:srgbClr val="EAEAEA"/>
                          </a:solidFill>
                          <a:effectLst/>
                          <a:latin typeface="Arial" panose="020B0604020202020204" pitchFamily="34" charset="0"/>
                          <a:ea typeface="+mn-ea"/>
                          <a:cs typeface="+mn-cs"/>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3492474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6083"/>
                                        </p:tgtEl>
                                      </p:cBhvr>
                                    </p:animEffect>
                                    <p:animScale>
                                      <p:cBhvr>
                                        <p:cTn id="7" dur="250" autoRev="1" fill="hold"/>
                                        <p:tgtEl>
                                          <p:spTgt spid="46083"/>
                                        </p:tgtEl>
                                      </p:cBhvr>
                                      <p:by x="105000" y="105000"/>
                                    </p:animScale>
                                  </p:childTnLst>
                                </p:cTn>
                              </p:par>
                              <p:par>
                                <p:cTn id="8" presetID="9" presetClass="emph" presetSubtype="0" nodeType="withEffect">
                                  <p:stCondLst>
                                    <p:cond delay="0"/>
                                  </p:stCondLst>
                                  <p:childTnLst>
                                    <p:set>
                                      <p:cBhvr>
                                        <p:cTn id="9" dur="indefinite"/>
                                        <p:tgtEl>
                                          <p:spTgt spid="46091"/>
                                        </p:tgtEl>
                                        <p:attrNameLst>
                                          <p:attrName>style.opacity</p:attrName>
                                        </p:attrNameLst>
                                      </p:cBhvr>
                                      <p:to>
                                        <p:strVal val="0.5"/>
                                      </p:to>
                                    </p:set>
                                    <p:animEffect filter="image" prLst="opacity: 0.5">
                                      <p:cBhvr rctx="IE">
                                        <p:cTn id="10" dur="indefinite"/>
                                        <p:tgtEl>
                                          <p:spTgt spid="46091"/>
                                        </p:tgtEl>
                                      </p:cBhvr>
                                    </p:animEffect>
                                  </p:childTnLst>
                                </p:cTn>
                              </p:par>
                              <p:par>
                                <p:cTn id="11" presetID="9" presetClass="emph" presetSubtype="0" nodeType="withEffect">
                                  <p:stCondLst>
                                    <p:cond delay="0"/>
                                  </p:stCondLst>
                                  <p:childTnLst>
                                    <p:set>
                                      <p:cBhvr>
                                        <p:cTn id="12" dur="indefinite"/>
                                        <p:tgtEl>
                                          <p:spTgt spid="46099"/>
                                        </p:tgtEl>
                                        <p:attrNameLst>
                                          <p:attrName>style.opacity</p:attrName>
                                        </p:attrNameLst>
                                      </p:cBhvr>
                                      <p:to>
                                        <p:strVal val="0.5"/>
                                      </p:to>
                                    </p:set>
                                    <p:animEffect filter="image" prLst="opacity: 0.5">
                                      <p:cBhvr rctx="IE">
                                        <p:cTn id="13" dur="indefinite"/>
                                        <p:tgtEl>
                                          <p:spTgt spid="46099"/>
                                        </p:tgtEl>
                                      </p:cBhvr>
                                    </p:animEffect>
                                  </p:childTnLst>
                                </p:cTn>
                              </p:par>
                              <p:par>
                                <p:cTn id="14" presetID="9" presetClass="emph" presetSubtype="0" nodeType="withEffect">
                                  <p:stCondLst>
                                    <p:cond delay="0"/>
                                  </p:stCondLst>
                                  <p:childTnLst>
                                    <p:set>
                                      <p:cBhvr>
                                        <p:cTn id="15" dur="indefinite"/>
                                        <p:tgtEl>
                                          <p:spTgt spid="46107"/>
                                        </p:tgtEl>
                                        <p:attrNameLst>
                                          <p:attrName>style.opacity</p:attrName>
                                        </p:attrNameLst>
                                      </p:cBhvr>
                                      <p:to>
                                        <p:strVal val="0.5"/>
                                      </p:to>
                                    </p:set>
                                    <p:animEffect filter="image" prLst="opacity: 0.5">
                                      <p:cBhvr rctx="IE">
                                        <p:cTn id="16" dur="indefinite"/>
                                        <p:tgtEl>
                                          <p:spTgt spid="46107"/>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46115"/>
                                        </p:tgtEl>
                                      </p:cBhvr>
                                    </p:animEffect>
                                    <p:animScale>
                                      <p:cBhvr>
                                        <p:cTn id="19" dur="250" autoRev="1" fill="hold"/>
                                        <p:tgtEl>
                                          <p:spTgt spid="461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9E8225B-D263-D9FA-4FA6-8499A0560CFF}"/>
              </a:ext>
            </a:extLst>
          </p:cNvPr>
          <p:cNvPicPr>
            <a:picLocks noGrp="1" noChangeAspect="1"/>
          </p:cNvPicPr>
          <p:nvPr>
            <p:ph idx="1"/>
          </p:nvPr>
        </p:nvPicPr>
        <p:blipFill>
          <a:blip r:embed="rId3"/>
          <a:stretch>
            <a:fillRect/>
          </a:stretch>
        </p:blipFill>
        <p:spPr>
          <a:xfrm>
            <a:off x="43862" y="1484784"/>
            <a:ext cx="8961660" cy="3744415"/>
          </a:xfrm>
        </p:spPr>
      </p:pic>
      <p:sp>
        <p:nvSpPr>
          <p:cNvPr id="3" name="Titel 2">
            <a:extLst>
              <a:ext uri="{FF2B5EF4-FFF2-40B4-BE49-F238E27FC236}">
                <a16:creationId xmlns:a16="http://schemas.microsoft.com/office/drawing/2014/main" id="{FB6D6ECE-276F-1832-1442-D096541F6CD6}"/>
              </a:ext>
            </a:extLst>
          </p:cNvPr>
          <p:cNvSpPr>
            <a:spLocks noGrp="1"/>
          </p:cNvSpPr>
          <p:nvPr>
            <p:ph type="title"/>
          </p:nvPr>
        </p:nvSpPr>
        <p:spPr/>
        <p:txBody>
          <a:bodyPr/>
          <a:lstStyle/>
          <a:p>
            <a:r>
              <a:rPr lang="de-DE" dirty="0"/>
              <a:t>Analgetika</a:t>
            </a:r>
          </a:p>
        </p:txBody>
      </p:sp>
      <p:sp>
        <p:nvSpPr>
          <p:cNvPr id="7" name="Rechteck 6">
            <a:extLst>
              <a:ext uri="{FF2B5EF4-FFF2-40B4-BE49-F238E27FC236}">
                <a16:creationId xmlns:a16="http://schemas.microsoft.com/office/drawing/2014/main" id="{9706AAE6-5624-8F30-F4D5-9FB0019BE177}"/>
              </a:ext>
            </a:extLst>
          </p:cNvPr>
          <p:cNvSpPr/>
          <p:nvPr/>
        </p:nvSpPr>
        <p:spPr bwMode="auto">
          <a:xfrm>
            <a:off x="4067944" y="1484784"/>
            <a:ext cx="2448272" cy="2160240"/>
          </a:xfrm>
          <a:prstGeom prst="rect">
            <a:avLst/>
          </a:prstGeom>
          <a:noFill/>
          <a:ln w="63500">
            <a:solidFill>
              <a:schemeClr val="accent2"/>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Textfeld 8">
            <a:extLst>
              <a:ext uri="{FF2B5EF4-FFF2-40B4-BE49-F238E27FC236}">
                <a16:creationId xmlns:a16="http://schemas.microsoft.com/office/drawing/2014/main" id="{F4AE4E10-71B1-A42D-6D59-3721F5515AF0}"/>
              </a:ext>
            </a:extLst>
          </p:cNvPr>
          <p:cNvSpPr txBox="1"/>
          <p:nvPr/>
        </p:nvSpPr>
        <p:spPr>
          <a:xfrm>
            <a:off x="2627784" y="6309320"/>
            <a:ext cx="5004048" cy="538289"/>
          </a:xfrm>
          <a:prstGeom prst="rect">
            <a:avLst/>
          </a:prstGeom>
        </p:spPr>
        <p:txBody>
          <a:bodyPr wrap="square">
            <a:spAutoFit/>
          </a:bodyPr>
          <a:lstStyle>
            <a:defPPr>
              <a:defRPr lang="de-DE"/>
            </a:defPPr>
            <a:lvl1pPr algn="r">
              <a:defRPr sz="1200">
                <a:solidFill>
                  <a:schemeClr val="accent1"/>
                </a:solidFill>
                <a:latin typeface="+mj-lt"/>
              </a:defRPr>
            </a:lvl1pPr>
          </a:lstStyle>
          <a:p>
            <a:r>
              <a:rPr lang="de-DE" dirty="0"/>
              <a:t> P.A. </a:t>
            </a:r>
            <a:r>
              <a:rPr lang="de-DE" dirty="0" err="1"/>
              <a:t>Thürmann</a:t>
            </a:r>
            <a:r>
              <a:rPr lang="de-DE" dirty="0"/>
              <a:t>, S. Schmiedl: </a:t>
            </a:r>
            <a:r>
              <a:rPr lang="de-DE" b="1" dirty="0"/>
              <a:t>Pharmakotherapie alter Patienten</a:t>
            </a:r>
          </a:p>
          <a:p>
            <a:r>
              <a:rPr lang="sv-SE" dirty="0"/>
              <a:t>Med </a:t>
            </a:r>
            <a:r>
              <a:rPr lang="sv-SE" dirty="0" err="1"/>
              <a:t>Klin</a:t>
            </a:r>
            <a:r>
              <a:rPr lang="sv-SE" dirty="0"/>
              <a:t> Intensivmed 2011 · 106:16–23</a:t>
            </a:r>
          </a:p>
        </p:txBody>
      </p:sp>
      <p:sp>
        <p:nvSpPr>
          <p:cNvPr id="2" name="Rechteck 1">
            <a:extLst>
              <a:ext uri="{FF2B5EF4-FFF2-40B4-BE49-F238E27FC236}">
                <a16:creationId xmlns:a16="http://schemas.microsoft.com/office/drawing/2014/main" id="{CA6442DE-8457-A6EB-30FE-FF129A0369A6}"/>
              </a:ext>
            </a:extLst>
          </p:cNvPr>
          <p:cNvSpPr/>
          <p:nvPr/>
        </p:nvSpPr>
        <p:spPr bwMode="auto">
          <a:xfrm>
            <a:off x="4067944" y="3665319"/>
            <a:ext cx="4896544" cy="1491873"/>
          </a:xfrm>
          <a:prstGeom prst="rect">
            <a:avLst/>
          </a:prstGeom>
          <a:noFill/>
          <a:ln w="63500">
            <a:solidFill>
              <a:srgbClr val="00B05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rgbClr val="00B050"/>
              </a:solidFill>
              <a:effectLst/>
              <a:latin typeface="Arial" panose="020B0604020202020204" pitchFamily="34" charset="0"/>
            </a:endParaRPr>
          </a:p>
        </p:txBody>
      </p:sp>
    </p:spTree>
    <p:extLst>
      <p:ext uri="{BB962C8B-B14F-4D97-AF65-F5344CB8AC3E}">
        <p14:creationId xmlns:p14="http://schemas.microsoft.com/office/powerpoint/2010/main" val="1118243308"/>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26B7D12-53E1-9806-3904-9E050B412286}"/>
              </a:ext>
            </a:extLst>
          </p:cNvPr>
          <p:cNvSpPr>
            <a:spLocks noGrp="1"/>
          </p:cNvSpPr>
          <p:nvPr>
            <p:ph type="title"/>
          </p:nvPr>
        </p:nvSpPr>
        <p:spPr/>
        <p:txBody>
          <a:bodyPr/>
          <a:lstStyle/>
          <a:p>
            <a:r>
              <a:rPr lang="de-DE" dirty="0"/>
              <a:t>NSAR und Nierenfunktion</a:t>
            </a:r>
          </a:p>
        </p:txBody>
      </p:sp>
      <p:pic>
        <p:nvPicPr>
          <p:cNvPr id="5" name="Grafik 4">
            <a:extLst>
              <a:ext uri="{FF2B5EF4-FFF2-40B4-BE49-F238E27FC236}">
                <a16:creationId xmlns:a16="http://schemas.microsoft.com/office/drawing/2014/main" id="{34527F42-B3EB-723F-8C3B-6F30DC2B93F4}"/>
              </a:ext>
            </a:extLst>
          </p:cNvPr>
          <p:cNvPicPr>
            <a:picLocks noChangeAspect="1"/>
          </p:cNvPicPr>
          <p:nvPr/>
        </p:nvPicPr>
        <p:blipFill>
          <a:blip r:embed="rId3"/>
          <a:stretch>
            <a:fillRect/>
          </a:stretch>
        </p:blipFill>
        <p:spPr>
          <a:xfrm>
            <a:off x="395536" y="1116372"/>
            <a:ext cx="8460432" cy="4616884"/>
          </a:xfrm>
          <a:prstGeom prst="rect">
            <a:avLst/>
          </a:prstGeom>
        </p:spPr>
      </p:pic>
      <p:sp>
        <p:nvSpPr>
          <p:cNvPr id="7" name="Textfeld 6">
            <a:extLst>
              <a:ext uri="{FF2B5EF4-FFF2-40B4-BE49-F238E27FC236}">
                <a16:creationId xmlns:a16="http://schemas.microsoft.com/office/drawing/2014/main" id="{3E962153-768D-B5DE-337E-044FF0B3E6F8}"/>
              </a:ext>
            </a:extLst>
          </p:cNvPr>
          <p:cNvSpPr txBox="1"/>
          <p:nvPr/>
        </p:nvSpPr>
        <p:spPr>
          <a:xfrm>
            <a:off x="539552" y="5877272"/>
            <a:ext cx="7056784" cy="678134"/>
          </a:xfrm>
          <a:prstGeom prst="rect">
            <a:avLst/>
          </a:prstGeom>
          <a:noFill/>
        </p:spPr>
        <p:txBody>
          <a:bodyPr wrap="square">
            <a:spAutoFit/>
          </a:bodyPr>
          <a:lstStyle/>
          <a:p>
            <a:r>
              <a:rPr lang="de-DE" dirty="0"/>
              <a:t>Eine NSAID-Behandlung wurde in dieser Studie als Verschreibung für </a:t>
            </a:r>
            <a:r>
              <a:rPr lang="de-DE" b="1" dirty="0"/>
              <a:t>mindestens 28 Tage/Monat (am Stück) </a:t>
            </a:r>
            <a:r>
              <a:rPr lang="de-DE" dirty="0"/>
              <a:t>definiert.</a:t>
            </a:r>
          </a:p>
        </p:txBody>
      </p:sp>
    </p:spTree>
    <p:extLst>
      <p:ext uri="{BB962C8B-B14F-4D97-AF65-F5344CB8AC3E}">
        <p14:creationId xmlns:p14="http://schemas.microsoft.com/office/powerpoint/2010/main" val="2937349119"/>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06E9EBA-F1F4-EAFE-0FA8-CC6DA26CA6C8}"/>
              </a:ext>
            </a:extLst>
          </p:cNvPr>
          <p:cNvPicPr>
            <a:picLocks noGrp="1" noChangeAspect="1"/>
          </p:cNvPicPr>
          <p:nvPr>
            <p:ph idx="1"/>
          </p:nvPr>
        </p:nvPicPr>
        <p:blipFill>
          <a:blip r:embed="rId3"/>
          <a:stretch>
            <a:fillRect/>
          </a:stretch>
        </p:blipFill>
        <p:spPr>
          <a:xfrm>
            <a:off x="619874" y="1493779"/>
            <a:ext cx="7904252" cy="3873356"/>
          </a:xfrm>
        </p:spPr>
      </p:pic>
      <p:sp>
        <p:nvSpPr>
          <p:cNvPr id="3" name="Titel 2">
            <a:extLst>
              <a:ext uri="{FF2B5EF4-FFF2-40B4-BE49-F238E27FC236}">
                <a16:creationId xmlns:a16="http://schemas.microsoft.com/office/drawing/2014/main" id="{36C7E1E1-F938-4645-1015-F8B6EB5957B1}"/>
              </a:ext>
            </a:extLst>
          </p:cNvPr>
          <p:cNvSpPr>
            <a:spLocks noGrp="1"/>
          </p:cNvSpPr>
          <p:nvPr>
            <p:ph type="title"/>
          </p:nvPr>
        </p:nvSpPr>
        <p:spPr/>
        <p:txBody>
          <a:bodyPr/>
          <a:lstStyle/>
          <a:p>
            <a:r>
              <a:rPr lang="de-DE" dirty="0"/>
              <a:t>Analgetika</a:t>
            </a:r>
          </a:p>
        </p:txBody>
      </p:sp>
      <p:pic>
        <p:nvPicPr>
          <p:cNvPr id="7" name="Grafik 6">
            <a:extLst>
              <a:ext uri="{FF2B5EF4-FFF2-40B4-BE49-F238E27FC236}">
                <a16:creationId xmlns:a16="http://schemas.microsoft.com/office/drawing/2014/main" id="{EBF55D6A-0577-4DC5-52FC-7AA63840CC81}"/>
              </a:ext>
            </a:extLst>
          </p:cNvPr>
          <p:cNvPicPr>
            <a:picLocks noChangeAspect="1"/>
          </p:cNvPicPr>
          <p:nvPr/>
        </p:nvPicPr>
        <p:blipFill>
          <a:blip r:embed="rId4"/>
          <a:stretch>
            <a:fillRect/>
          </a:stretch>
        </p:blipFill>
        <p:spPr>
          <a:xfrm>
            <a:off x="619874" y="1124744"/>
            <a:ext cx="7904252" cy="352746"/>
          </a:xfrm>
          <a:prstGeom prst="rect">
            <a:avLst/>
          </a:prstGeom>
        </p:spPr>
      </p:pic>
      <p:sp>
        <p:nvSpPr>
          <p:cNvPr id="8" name="Rechteck 7">
            <a:extLst>
              <a:ext uri="{FF2B5EF4-FFF2-40B4-BE49-F238E27FC236}">
                <a16:creationId xmlns:a16="http://schemas.microsoft.com/office/drawing/2014/main" id="{F5BBF299-9262-22DE-2485-A102623583AC}"/>
              </a:ext>
            </a:extLst>
          </p:cNvPr>
          <p:cNvSpPr/>
          <p:nvPr/>
        </p:nvSpPr>
        <p:spPr bwMode="auto">
          <a:xfrm>
            <a:off x="4572000" y="1628800"/>
            <a:ext cx="2088232" cy="1224136"/>
          </a:xfrm>
          <a:prstGeom prst="rect">
            <a:avLst/>
          </a:prstGeom>
          <a:noFill/>
          <a:ln w="63500">
            <a:solidFill>
              <a:srgbClr val="FFC00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Textfeld 8">
            <a:extLst>
              <a:ext uri="{FF2B5EF4-FFF2-40B4-BE49-F238E27FC236}">
                <a16:creationId xmlns:a16="http://schemas.microsoft.com/office/drawing/2014/main" id="{03884E55-A86A-EEE1-F031-3A531432E57A}"/>
              </a:ext>
            </a:extLst>
          </p:cNvPr>
          <p:cNvSpPr txBox="1"/>
          <p:nvPr/>
        </p:nvSpPr>
        <p:spPr>
          <a:xfrm>
            <a:off x="2627784" y="6347095"/>
            <a:ext cx="5004048" cy="538289"/>
          </a:xfrm>
          <a:prstGeom prst="rect">
            <a:avLst/>
          </a:prstGeom>
        </p:spPr>
        <p:txBody>
          <a:bodyPr wrap="square">
            <a:spAutoFit/>
          </a:bodyPr>
          <a:lstStyle>
            <a:defPPr>
              <a:defRPr lang="de-DE"/>
            </a:defPPr>
            <a:lvl1pPr algn="r">
              <a:defRPr sz="1200">
                <a:solidFill>
                  <a:schemeClr val="accent1"/>
                </a:solidFill>
                <a:latin typeface="+mj-lt"/>
              </a:defRPr>
            </a:lvl1pPr>
          </a:lstStyle>
          <a:p>
            <a:r>
              <a:rPr lang="de-DE" dirty="0"/>
              <a:t> P.A. </a:t>
            </a:r>
            <a:r>
              <a:rPr lang="de-DE" dirty="0" err="1"/>
              <a:t>Thürmann</a:t>
            </a:r>
            <a:r>
              <a:rPr lang="de-DE" dirty="0"/>
              <a:t>, S. Schmiedl: </a:t>
            </a:r>
            <a:r>
              <a:rPr lang="de-DE" b="1" dirty="0"/>
              <a:t>Pharmakotherapie alter Patienten</a:t>
            </a:r>
          </a:p>
          <a:p>
            <a:r>
              <a:rPr lang="sv-SE" dirty="0"/>
              <a:t>Med </a:t>
            </a:r>
            <a:r>
              <a:rPr lang="sv-SE" dirty="0" err="1"/>
              <a:t>Klin</a:t>
            </a:r>
            <a:r>
              <a:rPr lang="sv-SE" dirty="0"/>
              <a:t> Intensivmed 2011 · 106:16–23</a:t>
            </a:r>
          </a:p>
        </p:txBody>
      </p:sp>
      <p:sp>
        <p:nvSpPr>
          <p:cNvPr id="2" name="Rechteck 1">
            <a:extLst>
              <a:ext uri="{FF2B5EF4-FFF2-40B4-BE49-F238E27FC236}">
                <a16:creationId xmlns:a16="http://schemas.microsoft.com/office/drawing/2014/main" id="{BD3F8DDF-5529-5DD6-C902-09A3E1A75BB3}"/>
              </a:ext>
            </a:extLst>
          </p:cNvPr>
          <p:cNvSpPr/>
          <p:nvPr/>
        </p:nvSpPr>
        <p:spPr bwMode="auto">
          <a:xfrm>
            <a:off x="4572000" y="2881531"/>
            <a:ext cx="3888432" cy="1771605"/>
          </a:xfrm>
          <a:prstGeom prst="rect">
            <a:avLst/>
          </a:prstGeom>
          <a:noFill/>
          <a:ln w="63500">
            <a:solidFill>
              <a:srgbClr val="00B05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rgbClr val="00B050"/>
              </a:solidFill>
              <a:effectLst/>
              <a:latin typeface="Arial" panose="020B0604020202020204" pitchFamily="34" charset="0"/>
            </a:endParaRPr>
          </a:p>
        </p:txBody>
      </p:sp>
      <p:sp>
        <p:nvSpPr>
          <p:cNvPr id="4" name="Rechteck 3">
            <a:extLst>
              <a:ext uri="{FF2B5EF4-FFF2-40B4-BE49-F238E27FC236}">
                <a16:creationId xmlns:a16="http://schemas.microsoft.com/office/drawing/2014/main" id="{5C85F85D-F77A-611B-1F4C-D01467F5C078}"/>
              </a:ext>
            </a:extLst>
          </p:cNvPr>
          <p:cNvSpPr/>
          <p:nvPr/>
        </p:nvSpPr>
        <p:spPr bwMode="auto">
          <a:xfrm>
            <a:off x="4572000" y="4681730"/>
            <a:ext cx="2088232" cy="691485"/>
          </a:xfrm>
          <a:prstGeom prst="rect">
            <a:avLst/>
          </a:prstGeom>
          <a:noFill/>
          <a:ln w="63500">
            <a:solidFill>
              <a:srgbClr val="FFC00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8709195"/>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E10A1F4-7C05-2C59-51C2-A254878E7C3E}"/>
              </a:ext>
            </a:extLst>
          </p:cNvPr>
          <p:cNvPicPr>
            <a:picLocks noGrp="1" noChangeAspect="1"/>
          </p:cNvPicPr>
          <p:nvPr>
            <p:ph idx="1"/>
          </p:nvPr>
        </p:nvPicPr>
        <p:blipFill>
          <a:blip r:embed="rId3"/>
          <a:stretch>
            <a:fillRect/>
          </a:stretch>
        </p:blipFill>
        <p:spPr>
          <a:xfrm>
            <a:off x="764163" y="1196752"/>
            <a:ext cx="7956118" cy="4536504"/>
          </a:xfrm>
        </p:spPr>
      </p:pic>
      <p:sp>
        <p:nvSpPr>
          <p:cNvPr id="3" name="Titel 2">
            <a:extLst>
              <a:ext uri="{FF2B5EF4-FFF2-40B4-BE49-F238E27FC236}">
                <a16:creationId xmlns:a16="http://schemas.microsoft.com/office/drawing/2014/main" id="{310D194D-9BEF-7814-A0F9-18968E9190AE}"/>
              </a:ext>
            </a:extLst>
          </p:cNvPr>
          <p:cNvSpPr>
            <a:spLocks noGrp="1"/>
          </p:cNvSpPr>
          <p:nvPr>
            <p:ph type="title"/>
          </p:nvPr>
        </p:nvSpPr>
        <p:spPr/>
        <p:txBody>
          <a:bodyPr/>
          <a:lstStyle/>
          <a:p>
            <a:r>
              <a:rPr lang="de-DE" dirty="0"/>
              <a:t>ZNS: Benzos und Neuroleptika</a:t>
            </a:r>
          </a:p>
        </p:txBody>
      </p:sp>
      <p:sp>
        <p:nvSpPr>
          <p:cNvPr id="6" name="Rechteck 5">
            <a:extLst>
              <a:ext uri="{FF2B5EF4-FFF2-40B4-BE49-F238E27FC236}">
                <a16:creationId xmlns:a16="http://schemas.microsoft.com/office/drawing/2014/main" id="{4EE88849-BE5E-438F-3C7E-099CB6B0CF43}"/>
              </a:ext>
            </a:extLst>
          </p:cNvPr>
          <p:cNvSpPr/>
          <p:nvPr/>
        </p:nvSpPr>
        <p:spPr bwMode="auto">
          <a:xfrm>
            <a:off x="4589928" y="1154623"/>
            <a:ext cx="2232248" cy="4608513"/>
          </a:xfrm>
          <a:prstGeom prst="rect">
            <a:avLst/>
          </a:prstGeom>
          <a:noFill/>
          <a:ln w="63500">
            <a:solidFill>
              <a:srgbClr val="FFC00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7" name="Textfeld 6">
            <a:extLst>
              <a:ext uri="{FF2B5EF4-FFF2-40B4-BE49-F238E27FC236}">
                <a16:creationId xmlns:a16="http://schemas.microsoft.com/office/drawing/2014/main" id="{324E3BE6-1D5C-737B-40D4-CAFC7F7E11A4}"/>
              </a:ext>
            </a:extLst>
          </p:cNvPr>
          <p:cNvSpPr txBox="1"/>
          <p:nvPr/>
        </p:nvSpPr>
        <p:spPr>
          <a:xfrm>
            <a:off x="2627784" y="6309320"/>
            <a:ext cx="5004048" cy="538289"/>
          </a:xfrm>
          <a:prstGeom prst="rect">
            <a:avLst/>
          </a:prstGeom>
        </p:spPr>
        <p:txBody>
          <a:bodyPr wrap="square">
            <a:spAutoFit/>
          </a:bodyPr>
          <a:lstStyle>
            <a:defPPr>
              <a:defRPr lang="de-DE"/>
            </a:defPPr>
            <a:lvl1pPr algn="r">
              <a:defRPr sz="1200">
                <a:solidFill>
                  <a:schemeClr val="accent1"/>
                </a:solidFill>
                <a:latin typeface="+mj-lt"/>
              </a:defRPr>
            </a:lvl1pPr>
          </a:lstStyle>
          <a:p>
            <a:r>
              <a:rPr lang="de-DE" dirty="0"/>
              <a:t> P.A. </a:t>
            </a:r>
            <a:r>
              <a:rPr lang="de-DE" dirty="0" err="1"/>
              <a:t>Thürmann</a:t>
            </a:r>
            <a:r>
              <a:rPr lang="de-DE" dirty="0"/>
              <a:t>, S. Schmiedl: </a:t>
            </a:r>
            <a:r>
              <a:rPr lang="de-DE" b="1" dirty="0"/>
              <a:t>Pharmakotherapie alter Patienten</a:t>
            </a:r>
          </a:p>
          <a:p>
            <a:r>
              <a:rPr lang="sv-SE" dirty="0"/>
              <a:t>Med </a:t>
            </a:r>
            <a:r>
              <a:rPr lang="sv-SE" dirty="0" err="1"/>
              <a:t>Klin</a:t>
            </a:r>
            <a:r>
              <a:rPr lang="sv-SE" dirty="0"/>
              <a:t> Intensivmed 2011 · 106:16–23</a:t>
            </a:r>
          </a:p>
        </p:txBody>
      </p:sp>
    </p:spTree>
    <p:extLst>
      <p:ext uri="{BB962C8B-B14F-4D97-AF65-F5344CB8AC3E}">
        <p14:creationId xmlns:p14="http://schemas.microsoft.com/office/powerpoint/2010/main" val="3128306498"/>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6797CA-7C32-6944-BFF4-C70553850D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80"/>
          <a:stretch/>
        </p:blipFill>
        <p:spPr>
          <a:xfrm>
            <a:off x="-28576" y="857250"/>
            <a:ext cx="9172576" cy="5143500"/>
          </a:xfrm>
          <a:prstGeom prst="rect">
            <a:avLst/>
          </a:prstGeom>
        </p:spPr>
      </p:pic>
    </p:spTree>
    <p:extLst>
      <p:ext uri="{BB962C8B-B14F-4D97-AF65-F5344CB8AC3E}">
        <p14:creationId xmlns:p14="http://schemas.microsoft.com/office/powerpoint/2010/main" val="4153226045"/>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err="1"/>
              <a:t>Diuretikatherapie</a:t>
            </a:r>
            <a:endParaRPr lang="de-DE" altLang="de-DE" sz="2800" dirty="0"/>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 fortgeführt werden wie bislang und die Trinkmenge auf 1,2 l reduziert werden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 ist Furosemid verdoppeln die beste Therapie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 sollte </a:t>
                      </a:r>
                      <a:r>
                        <a:rPr lang="de-DE" sz="2000" b="1" i="0" kern="1200" dirty="0" err="1">
                          <a:solidFill>
                            <a:schemeClr val="tx1"/>
                          </a:solidFill>
                          <a:effectLst/>
                          <a:latin typeface="Arial" panose="020B0604020202020204" pitchFamily="34" charset="0"/>
                          <a:ea typeface="+mn-ea"/>
                          <a:cs typeface="+mn-cs"/>
                        </a:rPr>
                        <a:t>Torasemid</a:t>
                      </a:r>
                      <a:r>
                        <a:rPr lang="de-DE" sz="2000" b="1" i="0" kern="1200" dirty="0">
                          <a:solidFill>
                            <a:schemeClr val="tx1"/>
                          </a:solidFill>
                          <a:effectLst/>
                          <a:latin typeface="Arial" panose="020B0604020202020204" pitchFamily="34" charset="0"/>
                          <a:ea typeface="+mn-ea"/>
                          <a:cs typeface="+mn-cs"/>
                        </a:rPr>
                        <a:t> bevorzugt eingesetzt werden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 sequentielle </a:t>
                      </a:r>
                      <a:r>
                        <a:rPr kumimoji="0" lang="de-DE" altLang="de-DE" sz="2000" b="1" i="0" u="none" strike="noStrike" cap="none" normalizeH="0" baseline="0" dirty="0" err="1">
                          <a:ln>
                            <a:noFill/>
                          </a:ln>
                          <a:solidFill>
                            <a:schemeClr val="tx1"/>
                          </a:solidFill>
                          <a:effectLst/>
                          <a:latin typeface="Arial" panose="020B0604020202020204" pitchFamily="34" charset="0"/>
                        </a:rPr>
                        <a:t>Nephronblockade</a:t>
                      </a:r>
                      <a:r>
                        <a:rPr kumimoji="0" lang="de-DE" altLang="de-DE" sz="2000" b="1" i="0" u="none" strike="noStrike" cap="none" normalizeH="0" baseline="0" dirty="0">
                          <a:ln>
                            <a:noFill/>
                          </a:ln>
                          <a:solidFill>
                            <a:schemeClr val="tx1"/>
                          </a:solidFill>
                          <a:effectLst/>
                          <a:latin typeface="Arial" panose="020B0604020202020204" pitchFamily="34" charset="0"/>
                        </a:rPr>
                        <a:t> verhindert Dekompensationen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 mit </a:t>
                      </a:r>
                      <a:r>
                        <a:rPr kumimoji="0" lang="de-DE" altLang="de-DE" sz="2000" b="1" i="0" u="none" strike="noStrike" cap="none" normalizeH="0" baseline="0" dirty="0" err="1">
                          <a:ln>
                            <a:noFill/>
                          </a:ln>
                          <a:solidFill>
                            <a:schemeClr val="tx1"/>
                          </a:solidFill>
                          <a:effectLst/>
                          <a:latin typeface="Arial" panose="020B0604020202020204" pitchFamily="34" charset="0"/>
                        </a:rPr>
                        <a:t>Aldactone</a:t>
                      </a:r>
                      <a:r>
                        <a:rPr kumimoji="0" lang="de-DE" altLang="de-DE" sz="2000" b="1" i="0" u="none" strike="noStrike" cap="none" normalizeH="0" baseline="0" dirty="0">
                          <a:ln>
                            <a:noFill/>
                          </a:ln>
                          <a:solidFill>
                            <a:schemeClr val="tx1"/>
                          </a:solidFill>
                          <a:effectLst/>
                          <a:latin typeface="Arial" panose="020B0604020202020204" pitchFamily="34" charset="0"/>
                        </a:rPr>
                        <a:t> unbedingt abgesetzt werden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94488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sz="2800" b="1" i="0" kern="1200" dirty="0">
                          <a:solidFill>
                            <a:srgbClr val="EAEAEA"/>
                          </a:solidFill>
                          <a:effectLst/>
                          <a:latin typeface="Arial" panose="020B0604020202020204" pitchFamily="34" charset="0"/>
                          <a:ea typeface="+mn-ea"/>
                          <a:cs typeface="+mn-cs"/>
                        </a:rPr>
                        <a:t>Bei (akut dekompensierter) Herzinsuffizienz sollte die diuretische Therapie …</a:t>
                      </a:r>
                      <a:endParaRPr lang="en-US" sz="2800" b="1" i="0" kern="1200" dirty="0">
                        <a:solidFill>
                          <a:srgbClr val="EAEAEA"/>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3872437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6083"/>
                                        </p:tgtEl>
                                      </p:cBhvr>
                                    </p:animEffect>
                                    <p:animScale>
                                      <p:cBhvr>
                                        <p:cTn id="7" dur="250" autoRev="1" fill="hold"/>
                                        <p:tgtEl>
                                          <p:spTgt spid="46083"/>
                                        </p:tgtEl>
                                      </p:cBhvr>
                                      <p:by x="105000" y="105000"/>
                                    </p:animScale>
                                  </p:childTnLst>
                                </p:cTn>
                              </p:par>
                              <p:par>
                                <p:cTn id="8" presetID="9" presetClass="emph" presetSubtype="0" nodeType="withEffect">
                                  <p:stCondLst>
                                    <p:cond delay="0"/>
                                  </p:stCondLst>
                                  <p:childTnLst>
                                    <p:set>
                                      <p:cBhvr>
                                        <p:cTn id="9" dur="indefinite"/>
                                        <p:tgtEl>
                                          <p:spTgt spid="46091"/>
                                        </p:tgtEl>
                                        <p:attrNameLst>
                                          <p:attrName>style.opacity</p:attrName>
                                        </p:attrNameLst>
                                      </p:cBhvr>
                                      <p:to>
                                        <p:strVal val="0.5"/>
                                      </p:to>
                                    </p:set>
                                    <p:animEffect filter="image" prLst="opacity: 0.5">
                                      <p:cBhvr rctx="IE">
                                        <p:cTn id="10" dur="indefinite"/>
                                        <p:tgtEl>
                                          <p:spTgt spid="46091"/>
                                        </p:tgtEl>
                                      </p:cBhvr>
                                    </p:animEffect>
                                  </p:childTnLst>
                                </p:cTn>
                              </p:par>
                              <p:par>
                                <p:cTn id="11" presetID="9" presetClass="emph" presetSubtype="0" nodeType="withEffect">
                                  <p:stCondLst>
                                    <p:cond delay="0"/>
                                  </p:stCondLst>
                                  <p:childTnLst>
                                    <p:set>
                                      <p:cBhvr>
                                        <p:cTn id="12" dur="indefinite"/>
                                        <p:tgtEl>
                                          <p:spTgt spid="46099"/>
                                        </p:tgtEl>
                                        <p:attrNameLst>
                                          <p:attrName>style.opacity</p:attrName>
                                        </p:attrNameLst>
                                      </p:cBhvr>
                                      <p:to>
                                        <p:strVal val="0.5"/>
                                      </p:to>
                                    </p:set>
                                    <p:animEffect filter="image" prLst="opacity: 0.5">
                                      <p:cBhvr rctx="IE">
                                        <p:cTn id="13" dur="indefinite"/>
                                        <p:tgtEl>
                                          <p:spTgt spid="46099"/>
                                        </p:tgtEl>
                                      </p:cBhvr>
                                    </p:animEffect>
                                  </p:childTnLst>
                                </p:cTn>
                              </p:par>
                              <p:par>
                                <p:cTn id="14" presetID="9" presetClass="emph" presetSubtype="0" nodeType="withEffect">
                                  <p:stCondLst>
                                    <p:cond delay="0"/>
                                  </p:stCondLst>
                                  <p:childTnLst>
                                    <p:set>
                                      <p:cBhvr>
                                        <p:cTn id="15" dur="indefinite"/>
                                        <p:tgtEl>
                                          <p:spTgt spid="46107"/>
                                        </p:tgtEl>
                                        <p:attrNameLst>
                                          <p:attrName>style.opacity</p:attrName>
                                        </p:attrNameLst>
                                      </p:cBhvr>
                                      <p:to>
                                        <p:strVal val="0.5"/>
                                      </p:to>
                                    </p:set>
                                    <p:animEffect filter="image" prLst="opacity: 0.5">
                                      <p:cBhvr rctx="IE">
                                        <p:cTn id="16" dur="indefinite"/>
                                        <p:tgtEl>
                                          <p:spTgt spid="46107"/>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46115"/>
                                        </p:tgtEl>
                                      </p:cBhvr>
                                    </p:animEffect>
                                    <p:animScale>
                                      <p:cBhvr>
                                        <p:cTn id="19" dur="250" autoRev="1" fill="hold"/>
                                        <p:tgtEl>
                                          <p:spTgt spid="461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7945821" cy="736985"/>
          </a:xfrm>
          <a:prstGeom prst="rect">
            <a:avLst/>
          </a:prstGeom>
          <a:solidFill>
            <a:srgbClr val="000099"/>
          </a:solidFill>
          <a:ln w="9525">
            <a:noFill/>
            <a:miter lim="800000"/>
            <a:headEnd/>
            <a:tailEnd/>
          </a:ln>
        </p:spPr>
        <p:txBody>
          <a:bodyPr lIns="69056" tIns="34529" rIns="69056" bIns="34529" anchor="ctr"/>
          <a:lstStyle/>
          <a:p>
            <a:pPr algn="ctr"/>
            <a:r>
              <a:rPr lang="en-US" sz="2100" b="1" dirty="0">
                <a:solidFill>
                  <a:prstClr val="white"/>
                </a:solidFill>
                <a:latin typeface="Times New Roman" pitchFamily="18" charset="0"/>
                <a:cs typeface="Times New Roman" pitchFamily="18" charset="0"/>
              </a:rPr>
              <a:t>Diuretic Treatment in Heart Failure</a:t>
            </a:r>
          </a:p>
        </p:txBody>
      </p:sp>
      <p:sp>
        <p:nvSpPr>
          <p:cNvPr id="5" name="Rectangle 2"/>
          <p:cNvSpPr>
            <a:spLocks noChangeArrowheads="1"/>
          </p:cNvSpPr>
          <p:nvPr/>
        </p:nvSpPr>
        <p:spPr bwMode="auto">
          <a:xfrm>
            <a:off x="3563888" y="6319711"/>
            <a:ext cx="3920317" cy="538289"/>
          </a:xfrm>
          <a:prstGeom prst="rect">
            <a:avLst/>
          </a:prstGeom>
        </p:spPr>
        <p:txBody>
          <a:bodyPr wrap="square">
            <a:spAutoFit/>
          </a:bodyPr>
          <a:lstStyle/>
          <a:p>
            <a:pPr algn="r"/>
            <a:r>
              <a:rPr lang="en-US" sz="1200" dirty="0" err="1">
                <a:solidFill>
                  <a:schemeClr val="accent1"/>
                </a:solidFill>
                <a:latin typeface="+mj-lt"/>
              </a:rPr>
              <a:t>ELLISON</a:t>
            </a:r>
            <a:r>
              <a:rPr lang="en-US" sz="1200" err="1">
                <a:solidFill>
                  <a:schemeClr val="accent1"/>
                </a:solidFill>
                <a:latin typeface="+mj-lt"/>
              </a:rPr>
              <a:t>&amp;</a:t>
            </a:r>
            <a:r>
              <a:rPr lang="en-US" sz="1200">
                <a:solidFill>
                  <a:schemeClr val="accent1"/>
                </a:solidFill>
                <a:latin typeface="+mj-lt"/>
              </a:rPr>
              <a:t>FELKERl</a:t>
            </a:r>
            <a:r>
              <a:rPr lang="en-US" sz="1200" dirty="0">
                <a:solidFill>
                  <a:schemeClr val="accent1"/>
                </a:solidFill>
                <a:latin typeface="+mj-lt"/>
              </a:rPr>
              <a:t>.  </a:t>
            </a:r>
          </a:p>
          <a:p>
            <a:pPr algn="r"/>
            <a:r>
              <a:rPr lang="en-US" sz="1200">
                <a:solidFill>
                  <a:schemeClr val="accent1"/>
                </a:solidFill>
                <a:latin typeface="+mj-lt"/>
              </a:rPr>
              <a:t>N Engl</a:t>
            </a:r>
            <a:r>
              <a:rPr lang="en-US" sz="1200" dirty="0">
                <a:solidFill>
                  <a:schemeClr val="accent1"/>
                </a:solidFill>
                <a:latin typeface="+mj-lt"/>
              </a:rPr>
              <a:t> J Med 2017; 377:1964-1975</a:t>
            </a:r>
            <a:endParaRPr lang="de-DE" sz="1200" dirty="0">
              <a:solidFill>
                <a:schemeClr val="accent1"/>
              </a:solidFill>
              <a:latin typeface="+mj-lt"/>
            </a:endParaRPr>
          </a:p>
        </p:txBody>
      </p:sp>
      <p:pic>
        <p:nvPicPr>
          <p:cNvPr id="65538" name="Picture 2"/>
          <p:cNvPicPr>
            <a:picLocks noChangeAspect="1" noChangeArrowheads="1"/>
          </p:cNvPicPr>
          <p:nvPr/>
        </p:nvPicPr>
        <p:blipFill>
          <a:blip r:embed="rId2" cstate="print"/>
          <a:srcRect l="9621" t="35678" r="34931" b="27724"/>
          <a:stretch>
            <a:fillRect/>
          </a:stretch>
        </p:blipFill>
        <p:spPr bwMode="auto">
          <a:xfrm>
            <a:off x="35473" y="2122439"/>
            <a:ext cx="7898288" cy="293238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305331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E93707-E9B8-44C7-ABE1-5CC5A03B1120}"/>
              </a:ext>
            </a:extLst>
          </p:cNvPr>
          <p:cNvSpPr>
            <a:spLocks noGrp="1"/>
          </p:cNvSpPr>
          <p:nvPr>
            <p:ph type="title"/>
          </p:nvPr>
        </p:nvSpPr>
        <p:spPr/>
        <p:txBody>
          <a:bodyPr/>
          <a:lstStyle/>
          <a:p>
            <a:endParaRPr lang="de-DE"/>
          </a:p>
        </p:txBody>
      </p:sp>
      <p:pic>
        <p:nvPicPr>
          <p:cNvPr id="1026" name="Picture 2" descr="Niereninsuffizienz bei Herzinsuffizienz – das kardiorenale Syndrom">
            <a:extLst>
              <a:ext uri="{FF2B5EF4-FFF2-40B4-BE49-F238E27FC236}">
                <a16:creationId xmlns:a16="http://schemas.microsoft.com/office/drawing/2014/main" id="{49E4E849-1A03-48A9-9329-4E1795DCFB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853" y="1556792"/>
            <a:ext cx="7826419" cy="414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09293"/>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22263" y="268225"/>
            <a:ext cx="7920037" cy="649287"/>
          </a:xfrm>
        </p:spPr>
        <p:txBody>
          <a:bodyPr/>
          <a:lstStyle/>
          <a:p>
            <a:pPr eaLnBrk="1" hangingPunct="1"/>
            <a:r>
              <a:rPr lang="de-DE" altLang="de-DE" dirty="0"/>
              <a:t>Definition</a:t>
            </a:r>
            <a:br>
              <a:rPr lang="de-DE" altLang="de-DE" dirty="0"/>
            </a:br>
            <a:r>
              <a:rPr lang="de-DE" altLang="de-DE" sz="3200" dirty="0"/>
              <a:t>Akute Nierenschädigung</a:t>
            </a:r>
          </a:p>
        </p:txBody>
      </p:sp>
      <p:sp>
        <p:nvSpPr>
          <p:cNvPr id="20483" name="Rectangle 3"/>
          <p:cNvSpPr>
            <a:spLocks noGrp="1" noChangeArrowheads="1"/>
          </p:cNvSpPr>
          <p:nvPr>
            <p:ph type="body" idx="1"/>
          </p:nvPr>
        </p:nvSpPr>
        <p:spPr/>
        <p:txBody>
          <a:bodyPr/>
          <a:lstStyle/>
          <a:p>
            <a:pPr eaLnBrk="1" hangingPunct="1"/>
            <a:endParaRPr lang="de-DE" altLang="de-DE" dirty="0"/>
          </a:p>
          <a:p>
            <a:pPr eaLnBrk="1" hangingPunct="1"/>
            <a:endParaRPr lang="de-DE" altLang="de-DE" dirty="0"/>
          </a:p>
          <a:p>
            <a:pPr eaLnBrk="1" hangingPunct="1"/>
            <a:endParaRPr lang="de-DE" altLang="de-DE" dirty="0"/>
          </a:p>
          <a:p>
            <a:pPr eaLnBrk="1" hangingPunct="1"/>
            <a:r>
              <a:rPr lang="de-DE" altLang="de-DE" dirty="0"/>
              <a:t>	</a:t>
            </a:r>
          </a:p>
          <a:p>
            <a:pPr marL="285750" indent="-285750" eaLnBrk="1" hangingPunct="1">
              <a:buFont typeface="Arial" panose="020B0604020202020204" pitchFamily="34" charset="0"/>
              <a:buChar char="•"/>
            </a:pPr>
            <a:r>
              <a:rPr lang="de-DE" altLang="de-DE" b="1" dirty="0"/>
              <a:t>Rascher Verlust </a:t>
            </a:r>
            <a:r>
              <a:rPr lang="de-DE" altLang="de-DE" dirty="0"/>
              <a:t>der Nierenfunktion </a:t>
            </a:r>
          </a:p>
          <a:p>
            <a:pPr lvl="3" eaLnBrk="1" hangingPunct="1"/>
            <a:r>
              <a:rPr lang="de-DE" altLang="de-DE" dirty="0"/>
              <a:t>gemessen als GFR</a:t>
            </a:r>
          </a:p>
          <a:p>
            <a:pPr lvl="3" eaLnBrk="1" hangingPunct="1"/>
            <a:r>
              <a:rPr lang="de-DE" altLang="de-DE" dirty="0"/>
              <a:t>über Stunden bis Tage</a:t>
            </a:r>
          </a:p>
          <a:p>
            <a:pPr eaLnBrk="1" hangingPunct="1"/>
            <a:r>
              <a:rPr lang="de-DE" altLang="de-DE" dirty="0"/>
              <a:t>	mit Retention von harnpflichtigen Substanzen im Blut</a:t>
            </a:r>
          </a:p>
        </p:txBody>
      </p:sp>
      <p:sp>
        <p:nvSpPr>
          <p:cNvPr id="4" name="Rechteck 3"/>
          <p:cNvSpPr/>
          <p:nvPr/>
        </p:nvSpPr>
        <p:spPr bwMode="auto">
          <a:xfrm>
            <a:off x="-40332" y="2501899"/>
            <a:ext cx="9144000" cy="187166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lIns="90000" tIns="46800" rIns="90000" bIns="46800" anchor="ctr"/>
          <a:lstStyle/>
          <a:p>
            <a:pPr algn="ctr" eaLnBrk="1" hangingPunct="1">
              <a:defRPr/>
            </a:pPr>
            <a:r>
              <a:rPr lang="de-DE" sz="3200" b="1" dirty="0">
                <a:solidFill>
                  <a:srgbClr val="FF0000"/>
                </a:solidFill>
                <a:latin typeface="Arial" charset="0"/>
                <a:ea typeface="MS PGothic" pitchFamily="34" charset="-128"/>
                <a:cs typeface="Arial" charset="0"/>
              </a:rPr>
              <a:t>Wichtig: </a:t>
            </a:r>
            <a:r>
              <a:rPr lang="de-DE" sz="3200" b="1" dirty="0" err="1">
                <a:solidFill>
                  <a:srgbClr val="FF0000"/>
                </a:solidFill>
                <a:latin typeface="Arial" charset="0"/>
                <a:ea typeface="MS PGothic" pitchFamily="34" charset="-128"/>
                <a:cs typeface="Arial" charset="0"/>
              </a:rPr>
              <a:t>eGFR</a:t>
            </a:r>
            <a:r>
              <a:rPr lang="de-DE" sz="3200" b="1" dirty="0">
                <a:solidFill>
                  <a:srgbClr val="FF0000"/>
                </a:solidFill>
                <a:latin typeface="Arial" charset="0"/>
                <a:ea typeface="MS PGothic" pitchFamily="34" charset="-128"/>
                <a:cs typeface="Arial" charset="0"/>
              </a:rPr>
              <a:t> – Berechnungen </a:t>
            </a:r>
            <a:r>
              <a:rPr lang="de-DE" sz="3200" dirty="0">
                <a:solidFill>
                  <a:srgbClr val="FF0000"/>
                </a:solidFill>
                <a:latin typeface="Arial" charset="0"/>
                <a:ea typeface="MS PGothic" pitchFamily="34" charset="-128"/>
                <a:cs typeface="Arial" charset="0"/>
              </a:rPr>
              <a:t>(MDRD, CG)</a:t>
            </a:r>
            <a:br>
              <a:rPr lang="de-DE" sz="3200" b="1" dirty="0">
                <a:solidFill>
                  <a:srgbClr val="FF0000"/>
                </a:solidFill>
                <a:latin typeface="Arial" charset="0"/>
                <a:ea typeface="MS PGothic" pitchFamily="34" charset="-128"/>
                <a:cs typeface="Arial" charset="0"/>
              </a:rPr>
            </a:br>
            <a:r>
              <a:rPr lang="de-DE" sz="3200" b="1" u="sng" dirty="0">
                <a:solidFill>
                  <a:srgbClr val="FF0000"/>
                </a:solidFill>
                <a:latin typeface="Arial" charset="0"/>
                <a:ea typeface="MS PGothic" pitchFamily="34" charset="-128"/>
                <a:cs typeface="Arial" charset="0"/>
              </a:rPr>
              <a:t>nur</a:t>
            </a:r>
            <a:r>
              <a:rPr lang="de-DE" sz="3200" b="1" dirty="0">
                <a:solidFill>
                  <a:srgbClr val="FF0000"/>
                </a:solidFill>
                <a:latin typeface="Arial" charset="0"/>
                <a:ea typeface="MS PGothic" pitchFamily="34" charset="-128"/>
                <a:cs typeface="Arial" charset="0"/>
              </a:rPr>
              <a:t> für den </a:t>
            </a:r>
            <a:r>
              <a:rPr lang="de-DE" sz="3200" b="1" u="sng" dirty="0">
                <a:solidFill>
                  <a:srgbClr val="FF0000"/>
                </a:solidFill>
                <a:latin typeface="Arial" charset="0"/>
                <a:ea typeface="MS PGothic" pitchFamily="34" charset="-128"/>
                <a:cs typeface="Arial" charset="0"/>
              </a:rPr>
              <a:t>chronischen, stabilen </a:t>
            </a:r>
            <a:r>
              <a:rPr lang="de-DE" sz="3200" b="1" dirty="0">
                <a:solidFill>
                  <a:srgbClr val="FF0000"/>
                </a:solidFill>
                <a:latin typeface="Arial" charset="0"/>
                <a:ea typeface="MS PGothic" pitchFamily="34" charset="-128"/>
                <a:cs typeface="Arial" charset="0"/>
              </a:rPr>
              <a:t>Patienten</a:t>
            </a:r>
          </a:p>
          <a:p>
            <a:pPr algn="ctr" eaLnBrk="1" hangingPunct="1">
              <a:defRPr/>
            </a:pPr>
            <a:br>
              <a:rPr lang="de-DE" sz="1600" b="1" dirty="0">
                <a:solidFill>
                  <a:srgbClr val="FF0000"/>
                </a:solidFill>
                <a:latin typeface="Arial" charset="0"/>
                <a:ea typeface="MS PGothic" pitchFamily="34" charset="-128"/>
                <a:cs typeface="Arial" charset="0"/>
              </a:rPr>
            </a:br>
            <a:r>
              <a:rPr lang="de-DE" sz="3200" b="1" dirty="0">
                <a:solidFill>
                  <a:srgbClr val="FF0000"/>
                </a:solidFill>
                <a:latin typeface="Arial" charset="0"/>
                <a:ea typeface="MS PGothic" pitchFamily="34" charset="-128"/>
                <a:cs typeface="Arial" charset="0"/>
              </a:rPr>
              <a:t>NICHT fürs ANV </a:t>
            </a:r>
          </a:p>
        </p:txBody>
      </p:sp>
      <p:sp>
        <p:nvSpPr>
          <p:cNvPr id="5" name="Rechteck 4"/>
          <p:cNvSpPr/>
          <p:nvPr/>
        </p:nvSpPr>
        <p:spPr bwMode="auto">
          <a:xfrm>
            <a:off x="-36513" y="4581525"/>
            <a:ext cx="9144001" cy="11509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lIns="90000" tIns="46800" rIns="90000" bIns="46800" anchor="ctr"/>
          <a:lstStyle/>
          <a:p>
            <a:pPr algn="ctr" eaLnBrk="1" hangingPunct="1">
              <a:defRPr/>
            </a:pPr>
            <a:r>
              <a:rPr lang="de-DE" sz="4000" b="1" dirty="0">
                <a:solidFill>
                  <a:srgbClr val="FF0000"/>
                </a:solidFill>
                <a:latin typeface="Arial" charset="0"/>
                <a:ea typeface="MS PGothic" pitchFamily="34" charset="-128"/>
                <a:cs typeface="Arial" charset="0"/>
              </a:rPr>
              <a:t>Kein Pipi </a:t>
            </a:r>
            <a:r>
              <a:rPr lang="de-DE" sz="4000" b="1" dirty="0">
                <a:solidFill>
                  <a:srgbClr val="FF0000"/>
                </a:solidFill>
                <a:latin typeface="Arial" charset="0"/>
                <a:ea typeface="MS PGothic" pitchFamily="34" charset="-128"/>
                <a:cs typeface="Arial" charset="0"/>
                <a:sym typeface="Wingdings" pitchFamily="2" charset="2"/>
              </a:rPr>
              <a:t> keine GFR</a:t>
            </a:r>
          </a:p>
          <a:p>
            <a:pPr algn="ctr" eaLnBrk="1" hangingPunct="1">
              <a:defRPr/>
            </a:pPr>
            <a:r>
              <a:rPr lang="de-DE" sz="2400" dirty="0">
                <a:solidFill>
                  <a:srgbClr val="FF0000"/>
                </a:solidFill>
                <a:latin typeface="Arial" charset="0"/>
                <a:ea typeface="MS PGothic" pitchFamily="34" charset="-128"/>
                <a:cs typeface="Arial" charset="0"/>
                <a:sym typeface="Wingdings" pitchFamily="2" charset="2"/>
              </a:rPr>
              <a:t>(egal wie die Werte sind)</a:t>
            </a:r>
            <a:endParaRPr lang="de-DE" sz="2400" dirty="0">
              <a:solidFill>
                <a:srgbClr val="FF0000"/>
              </a:solidFill>
              <a:latin typeface="Arial" charset="0"/>
              <a:ea typeface="MS PGothic" pitchFamily="34" charset="-128"/>
              <a:cs typeface="Arial" charset="0"/>
            </a:endParaRPr>
          </a:p>
        </p:txBody>
      </p:sp>
      <p:sp>
        <p:nvSpPr>
          <p:cNvPr id="6" name="Rectangle 2"/>
          <p:cNvSpPr txBox="1">
            <a:spLocks noChangeArrowheads="1"/>
          </p:cNvSpPr>
          <p:nvPr/>
        </p:nvSpPr>
        <p:spPr bwMode="auto">
          <a:xfrm>
            <a:off x="467544" y="1592383"/>
            <a:ext cx="7920038" cy="649287"/>
          </a:xfrm>
          <a:prstGeom prst="rect">
            <a:avLst/>
          </a:prstGeom>
          <a:noFill/>
          <a:ln w="9525">
            <a:noFill/>
            <a:miter lim="800000"/>
            <a:headEnd/>
            <a:tailEnd/>
          </a:ln>
        </p:spPr>
        <p:txBody>
          <a:bodyPr lIns="72000" tIns="36000" rIns="72000" bIns="36000" anchor="ctr"/>
          <a:lstStyle/>
          <a:p>
            <a:pPr algn="ctr" eaLnBrk="1" hangingPunct="1">
              <a:defRPr/>
            </a:pPr>
            <a:r>
              <a:rPr lang="de-DE" sz="3600" b="1" kern="0" dirty="0">
                <a:solidFill>
                  <a:schemeClr val="tx2"/>
                </a:solidFill>
                <a:latin typeface="+mj-lt"/>
                <a:ea typeface="+mj-ea"/>
                <a:cs typeface="+mj-cs"/>
              </a:rPr>
              <a:t>Merksatz</a:t>
            </a:r>
            <a:br>
              <a:rPr lang="de-DE" sz="3600" b="1" kern="0" dirty="0">
                <a:solidFill>
                  <a:schemeClr val="tx2"/>
                </a:solidFill>
                <a:latin typeface="+mj-lt"/>
                <a:ea typeface="+mj-ea"/>
                <a:cs typeface="+mj-cs"/>
              </a:rPr>
            </a:br>
            <a:r>
              <a:rPr lang="de-DE" sz="2400" b="1" kern="0" dirty="0">
                <a:solidFill>
                  <a:schemeClr val="tx2"/>
                </a:solidFill>
                <a:latin typeface="+mj-lt"/>
                <a:ea typeface="+mj-ea"/>
                <a:cs typeface="+mj-cs"/>
              </a:rPr>
              <a:t>GFR - Bestimmung</a:t>
            </a:r>
          </a:p>
        </p:txBody>
      </p:sp>
    </p:spTree>
    <p:extLst>
      <p:ext uri="{BB962C8B-B14F-4D97-AF65-F5344CB8AC3E}">
        <p14:creationId xmlns:p14="http://schemas.microsoft.com/office/powerpoint/2010/main" val="2964821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2290"/>
                                        </p:tgtEl>
                                        <p:attrNameLst>
                                          <p:attrName>ppt_x</p:attrName>
                                        </p:attrNameLst>
                                      </p:cBhvr>
                                      <p:tavLst>
                                        <p:tav tm="0">
                                          <p:val>
                                            <p:strVal val="ppt_x"/>
                                          </p:val>
                                        </p:tav>
                                        <p:tav tm="100000">
                                          <p:val>
                                            <p:strVal val="ppt_x"/>
                                          </p:val>
                                        </p:tav>
                                      </p:tavLst>
                                    </p:anim>
                                    <p:anim calcmode="lin" valueType="num">
                                      <p:cBhvr additive="base">
                                        <p:cTn id="7" dur="500"/>
                                        <p:tgtEl>
                                          <p:spTgt spid="12290"/>
                                        </p:tgtEl>
                                        <p:attrNameLst>
                                          <p:attrName>ppt_y</p:attrName>
                                        </p:attrNameLst>
                                      </p:cBhvr>
                                      <p:tavLst>
                                        <p:tav tm="0">
                                          <p:val>
                                            <p:strVal val="ppt_y"/>
                                          </p:val>
                                        </p:tav>
                                        <p:tav tm="100000">
                                          <p:val>
                                            <p:strVal val="1+ppt_h/2"/>
                                          </p:val>
                                        </p:tav>
                                      </p:tavLst>
                                    </p:anim>
                                    <p:set>
                                      <p:cBhvr>
                                        <p:cTn id="8" dur="1" fill="hold">
                                          <p:stCondLst>
                                            <p:cond delay="499"/>
                                          </p:stCondLst>
                                        </p:cTn>
                                        <p:tgtEl>
                                          <p:spTgt spid="12290"/>
                                        </p:tgtEl>
                                        <p:attrNameLst>
                                          <p:attrName>style.visibility</p:attrName>
                                        </p:attrNameLst>
                                      </p:cBhvr>
                                      <p:to>
                                        <p:strVal val="hidden"/>
                                      </p:to>
                                    </p:set>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4" grpId="0" animBg="1"/>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3608-2E8B-34BA-2152-898FC071DF7B}"/>
            </a:ext>
          </a:extLst>
        </p:cNvPr>
        <p:cNvGrpSpPr/>
        <p:nvPr/>
      </p:nvGrpSpPr>
      <p:grpSpPr>
        <a:xfrm>
          <a:off x="0" y="0"/>
          <a:ext cx="0" cy="0"/>
          <a:chOff x="0" y="0"/>
          <a:chExt cx="0" cy="0"/>
        </a:xfrm>
      </p:grpSpPr>
      <p:sp>
        <p:nvSpPr>
          <p:cNvPr id="4" name="Inhaltsplatzhalter 3">
            <a:extLst>
              <a:ext uri="{FF2B5EF4-FFF2-40B4-BE49-F238E27FC236}">
                <a16:creationId xmlns:a16="http://schemas.microsoft.com/office/drawing/2014/main" id="{877A3070-4622-3892-B24F-4D63384D8921}"/>
              </a:ext>
            </a:extLst>
          </p:cNvPr>
          <p:cNvSpPr>
            <a:spLocks noGrp="1"/>
          </p:cNvSpPr>
          <p:nvPr>
            <p:ph sz="quarter" idx="11"/>
          </p:nvPr>
        </p:nvSpPr>
        <p:spPr/>
        <p:txBody>
          <a:bodyPr/>
          <a:lstStyle/>
          <a:p>
            <a:r>
              <a:rPr lang="de-DE" dirty="0"/>
              <a:t>CKD, chronische Nierenkrankheit; ESRD, terminale Niereninsuffizienz; CV, kardiovaskulär; CVD, CV-Erkrankungen; </a:t>
            </a:r>
            <a:r>
              <a:rPr lang="de-DE" dirty="0" err="1"/>
              <a:t>eGFR</a:t>
            </a:r>
            <a:r>
              <a:rPr lang="de-DE" dirty="0"/>
              <a:t>, geschätzte glomeruläre Filtrationsrate; UACR, Albumin-Kreatinin-Verhältnis im Urin.</a:t>
            </a:r>
          </a:p>
          <a:p>
            <a:endParaRPr lang="de-DE" dirty="0"/>
          </a:p>
        </p:txBody>
      </p:sp>
      <p:sp>
        <p:nvSpPr>
          <p:cNvPr id="117" name="Rechteck: abgerundete Ecken 116">
            <a:extLst>
              <a:ext uri="{FF2B5EF4-FFF2-40B4-BE49-F238E27FC236}">
                <a16:creationId xmlns:a16="http://schemas.microsoft.com/office/drawing/2014/main" id="{3567A50A-46A7-0293-5B64-F719D9610003}"/>
              </a:ext>
            </a:extLst>
          </p:cNvPr>
          <p:cNvSpPr/>
          <p:nvPr/>
        </p:nvSpPr>
        <p:spPr>
          <a:xfrm>
            <a:off x="3749239" y="3215636"/>
            <a:ext cx="5188284" cy="1354125"/>
          </a:xfrm>
          <a:prstGeom prst="roundRect">
            <a:avLst>
              <a:gd name="adj" fmla="val 10262"/>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116" name="Rechteck: abgerundete Ecken 115">
            <a:extLst>
              <a:ext uri="{FF2B5EF4-FFF2-40B4-BE49-F238E27FC236}">
                <a16:creationId xmlns:a16="http://schemas.microsoft.com/office/drawing/2014/main" id="{A74F8B86-F078-F2BA-4F30-EEF8E8D83878}"/>
              </a:ext>
            </a:extLst>
          </p:cNvPr>
          <p:cNvSpPr/>
          <p:nvPr/>
        </p:nvSpPr>
        <p:spPr>
          <a:xfrm>
            <a:off x="3749239" y="1863328"/>
            <a:ext cx="5188283" cy="1065041"/>
          </a:xfrm>
          <a:prstGeom prst="roundRect">
            <a:avLst>
              <a:gd name="adj" fmla="val 10435"/>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endParaRPr>
          </a:p>
        </p:txBody>
      </p:sp>
      <p:sp>
        <p:nvSpPr>
          <p:cNvPr id="2" name="Titel 1">
            <a:extLst>
              <a:ext uri="{FF2B5EF4-FFF2-40B4-BE49-F238E27FC236}">
                <a16:creationId xmlns:a16="http://schemas.microsoft.com/office/drawing/2014/main" id="{9745D5D7-C7F1-2DB8-4E45-8C447940C196}"/>
              </a:ext>
            </a:extLst>
          </p:cNvPr>
          <p:cNvSpPr>
            <a:spLocks noGrp="1"/>
          </p:cNvSpPr>
          <p:nvPr>
            <p:ph type="title"/>
          </p:nvPr>
        </p:nvSpPr>
        <p:spPr/>
        <p:txBody>
          <a:bodyPr/>
          <a:lstStyle/>
          <a:p>
            <a:r>
              <a:rPr lang="de-DE" err="1"/>
              <a:t>InspeCKD</a:t>
            </a:r>
            <a:br>
              <a:rPr lang="de-DE"/>
            </a:br>
            <a:r>
              <a:rPr lang="de-DE" sz="1500" b="0">
                <a:solidFill>
                  <a:schemeClr val="accent6"/>
                </a:solidFill>
              </a:rPr>
              <a:t>Rationale und Ziel</a:t>
            </a:r>
            <a:endParaRPr lang="de-DE"/>
          </a:p>
        </p:txBody>
      </p:sp>
      <p:sp>
        <p:nvSpPr>
          <p:cNvPr id="3" name="Inhaltsplatzhalter 2">
            <a:extLst>
              <a:ext uri="{FF2B5EF4-FFF2-40B4-BE49-F238E27FC236}">
                <a16:creationId xmlns:a16="http://schemas.microsoft.com/office/drawing/2014/main" id="{7F46BFED-1FD0-EF95-E68B-40BE169B6AF0}"/>
              </a:ext>
            </a:extLst>
          </p:cNvPr>
          <p:cNvSpPr>
            <a:spLocks noGrp="1"/>
          </p:cNvSpPr>
          <p:nvPr>
            <p:ph sz="quarter" idx="10"/>
          </p:nvPr>
        </p:nvSpPr>
        <p:spPr/>
        <p:txBody>
          <a:bodyPr/>
          <a:lstStyle/>
          <a:p>
            <a:r>
              <a:rPr lang="de-DE" dirty="0"/>
              <a:t>Modifiziert nach: 1. </a:t>
            </a:r>
            <a:r>
              <a:rPr lang="de-DE" dirty="0" err="1"/>
              <a:t>Girndt</a:t>
            </a:r>
            <a:r>
              <a:rPr lang="de-DE" dirty="0"/>
              <a:t> M et al. </a:t>
            </a:r>
            <a:r>
              <a:rPr lang="de-DE" dirty="0" err="1"/>
              <a:t>Dtsch</a:t>
            </a:r>
            <a:r>
              <a:rPr lang="de-DE" dirty="0"/>
              <a:t> </a:t>
            </a:r>
            <a:r>
              <a:rPr lang="de-DE" dirty="0" err="1"/>
              <a:t>Arztebl</a:t>
            </a:r>
            <a:r>
              <a:rPr lang="de-DE" dirty="0"/>
              <a:t> Int. 2016;113:85-91; 2. Sundström J, et al. Lancet Reg Health </a:t>
            </a:r>
            <a:r>
              <a:rPr lang="de-DE" dirty="0" err="1"/>
              <a:t>Eur</a:t>
            </a:r>
            <a:r>
              <a:rPr lang="de-DE" dirty="0"/>
              <a:t> 2022; 20:100438; 3. GBD </a:t>
            </a:r>
            <a:r>
              <a:rPr lang="de-DE" dirty="0" err="1"/>
              <a:t>Chronic</a:t>
            </a:r>
            <a:r>
              <a:rPr lang="de-DE" dirty="0"/>
              <a:t> </a:t>
            </a:r>
            <a:r>
              <a:rPr lang="de-DE" dirty="0" err="1"/>
              <a:t>Kidney</a:t>
            </a:r>
            <a:r>
              <a:rPr lang="de-DE" dirty="0"/>
              <a:t> Disease </a:t>
            </a:r>
            <a:r>
              <a:rPr lang="de-DE" dirty="0" err="1"/>
              <a:t>Collaboration</a:t>
            </a:r>
            <a:r>
              <a:rPr lang="de-DE" dirty="0"/>
              <a:t>, Lancet, 2020; 395:709–33; 4. KDIGO 2024. Clinical Practice Guideline </a:t>
            </a:r>
            <a:r>
              <a:rPr lang="de-DE" dirty="0" err="1"/>
              <a:t>for</a:t>
            </a:r>
            <a:r>
              <a:rPr lang="de-DE" dirty="0"/>
              <a:t> </a:t>
            </a:r>
            <a:r>
              <a:rPr lang="de-DE" dirty="0" err="1"/>
              <a:t>the</a:t>
            </a:r>
            <a:r>
              <a:rPr lang="de-DE" dirty="0"/>
              <a:t> Evaluation and Management </a:t>
            </a:r>
            <a:r>
              <a:rPr lang="de-DE" dirty="0" err="1"/>
              <a:t>of</a:t>
            </a:r>
            <a:r>
              <a:rPr lang="de-DE" dirty="0"/>
              <a:t> CKD. (Abrufbar unter: </a:t>
            </a:r>
            <a:r>
              <a:rPr lang="de-DE" dirty="0">
                <a:hlinkClick r:id="rId2"/>
              </a:rPr>
              <a:t>https://kdigo.org/wp-content/uploads/2024/03/KDIGO-2024-CKD-Guideline.pdf</a:t>
            </a:r>
            <a:r>
              <a:rPr lang="de-DE" dirty="0"/>
              <a:t>); 5. Wanner C et al., MMW-Fortschritte der Medizin 2024; 166:9-17.</a:t>
            </a:r>
            <a:endParaRPr lang="de-DE" dirty="0">
              <a:highlight>
                <a:srgbClr val="FFFF00"/>
              </a:highlight>
            </a:endParaRPr>
          </a:p>
        </p:txBody>
      </p:sp>
      <p:grpSp>
        <p:nvGrpSpPr>
          <p:cNvPr id="66" name="Gruppieren 65">
            <a:extLst>
              <a:ext uri="{FF2B5EF4-FFF2-40B4-BE49-F238E27FC236}">
                <a16:creationId xmlns:a16="http://schemas.microsoft.com/office/drawing/2014/main" id="{34213AB1-7D6B-CCFF-8385-FF923A69406E}"/>
              </a:ext>
            </a:extLst>
          </p:cNvPr>
          <p:cNvGrpSpPr/>
          <p:nvPr/>
        </p:nvGrpSpPr>
        <p:grpSpPr>
          <a:xfrm>
            <a:off x="7490121" y="2330674"/>
            <a:ext cx="583286" cy="520072"/>
            <a:chOff x="4897627" y="1706940"/>
            <a:chExt cx="1582738" cy="1671068"/>
          </a:xfrm>
          <a:solidFill>
            <a:srgbClr val="CD99B9"/>
          </a:solidFill>
        </p:grpSpPr>
        <p:sp>
          <p:nvSpPr>
            <p:cNvPr id="6" name="Freihandform: Form 5">
              <a:extLst>
                <a:ext uri="{FF2B5EF4-FFF2-40B4-BE49-F238E27FC236}">
                  <a16:creationId xmlns:a16="http://schemas.microsoft.com/office/drawing/2014/main" id="{0AD76B52-1677-F08F-C186-700D3CA31E02}"/>
                </a:ext>
              </a:extLst>
            </p:cNvPr>
            <p:cNvSpPr/>
            <p:nvPr/>
          </p:nvSpPr>
          <p:spPr>
            <a:xfrm>
              <a:off x="5220348" y="2761324"/>
              <a:ext cx="285325" cy="318277"/>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299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299"/>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5E0CD043-63BF-10A0-71F2-979F997F63F1}"/>
                </a:ext>
              </a:extLst>
            </p:cNvPr>
            <p:cNvSpPr/>
            <p:nvPr/>
          </p:nvSpPr>
          <p:spPr>
            <a:xfrm>
              <a:off x="5290836" y="2582262"/>
              <a:ext cx="144151" cy="159149"/>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26EEB1AA-E654-DE37-F697-9184ADED93E0}"/>
                </a:ext>
              </a:extLst>
            </p:cNvPr>
            <p:cNvSpPr/>
            <p:nvPr/>
          </p:nvSpPr>
          <p:spPr>
            <a:xfrm>
              <a:off x="4897627" y="2761305"/>
              <a:ext cx="285323" cy="318298"/>
            </a:xfrm>
            <a:custGeom>
              <a:avLst/>
              <a:gdLst>
                <a:gd name="connsiteX0" fmla="*/ 134939 w 150823"/>
                <a:gd name="connsiteY0" fmla="*/ 29042 h 152400"/>
                <a:gd name="connsiteX1" fmla="*/ 127166 w 150823"/>
                <a:gd name="connsiteY1" fmla="*/ 17059 h 152400"/>
                <a:gd name="connsiteX2" fmla="*/ 99153 w 150823"/>
                <a:gd name="connsiteY2" fmla="*/ 3372 h 152400"/>
                <a:gd name="connsiteX3" fmla="*/ 75398 w 150823"/>
                <a:gd name="connsiteY3" fmla="*/ 0 h 152400"/>
                <a:gd name="connsiteX4" fmla="*/ 51728 w 150823"/>
                <a:gd name="connsiteY4" fmla="*/ 3353 h 152400"/>
                <a:gd name="connsiteX5" fmla="*/ 23630 w 150823"/>
                <a:gd name="connsiteY5" fmla="*/ 17059 h 152400"/>
                <a:gd name="connsiteX6" fmla="*/ 15857 w 150823"/>
                <a:gd name="connsiteY6" fmla="*/ 29042 h 152400"/>
                <a:gd name="connsiteX7" fmla="*/ 15667 w 150823"/>
                <a:gd name="connsiteY7" fmla="*/ 29994 h 152400"/>
                <a:gd name="connsiteX8" fmla="*/ 93 w 150823"/>
                <a:gd name="connsiteY8" fmla="*/ 141551 h 152400"/>
                <a:gd name="connsiteX9" fmla="*/ 8199 w 150823"/>
                <a:gd name="connsiteY9" fmla="*/ 152305 h 152400"/>
                <a:gd name="connsiteX10" fmla="*/ 9533 w 150823"/>
                <a:gd name="connsiteY10" fmla="*/ 152400 h 152400"/>
                <a:gd name="connsiteX11" fmla="*/ 18953 w 150823"/>
                <a:gd name="connsiteY11" fmla="*/ 144199 h 152400"/>
                <a:gd name="connsiteX12" fmla="*/ 34450 w 150823"/>
                <a:gd name="connsiteY12" fmla="*/ 33280 h 152400"/>
                <a:gd name="connsiteX13" fmla="*/ 35060 w 150823"/>
                <a:gd name="connsiteY13" fmla="*/ 32328 h 152400"/>
                <a:gd name="connsiteX14" fmla="*/ 56691 w 150823"/>
                <a:gd name="connsiteY14" fmla="*/ 21774 h 152400"/>
                <a:gd name="connsiteX15" fmla="*/ 75398 w 150823"/>
                <a:gd name="connsiteY15" fmla="*/ 19050 h 152400"/>
                <a:gd name="connsiteX16" fmla="*/ 94153 w 150823"/>
                <a:gd name="connsiteY16" fmla="*/ 21765 h 152400"/>
                <a:gd name="connsiteX17" fmla="*/ 115736 w 150823"/>
                <a:gd name="connsiteY17" fmla="*/ 32299 h 152400"/>
                <a:gd name="connsiteX18" fmla="*/ 116346 w 150823"/>
                <a:gd name="connsiteY18" fmla="*/ 33252 h 152400"/>
                <a:gd name="connsiteX19" fmla="*/ 131862 w 150823"/>
                <a:gd name="connsiteY19" fmla="*/ 144170 h 152400"/>
                <a:gd name="connsiteX20" fmla="*/ 141282 w 150823"/>
                <a:gd name="connsiteY20" fmla="*/ 152371 h 152400"/>
                <a:gd name="connsiteX21" fmla="*/ 142616 w 150823"/>
                <a:gd name="connsiteY21" fmla="*/ 152276 h 152400"/>
                <a:gd name="connsiteX22" fmla="*/ 150731 w 150823"/>
                <a:gd name="connsiteY22" fmla="*/ 141525 h 152400"/>
                <a:gd name="connsiteX23" fmla="*/ 150731 w 150823"/>
                <a:gd name="connsiteY23" fmla="*/ 141522 h 152400"/>
                <a:gd name="connsiteX24" fmla="*/ 135129 w 150823"/>
                <a:gd name="connsiteY24" fmla="*/ 30023 h 152400"/>
                <a:gd name="connsiteX25" fmla="*/ 134939 w 150823"/>
                <a:gd name="connsiteY25" fmla="*/ 2904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823" h="152400">
                  <a:moveTo>
                    <a:pt x="134939" y="29042"/>
                  </a:moveTo>
                  <a:cubicBezTo>
                    <a:pt x="133837" y="24258"/>
                    <a:pt x="131085" y="20016"/>
                    <a:pt x="127166" y="17059"/>
                  </a:cubicBezTo>
                  <a:cubicBezTo>
                    <a:pt x="118782" y="10759"/>
                    <a:pt x="109276" y="6114"/>
                    <a:pt x="99153" y="3372"/>
                  </a:cubicBezTo>
                  <a:cubicBezTo>
                    <a:pt x="91420" y="1196"/>
                    <a:pt x="83431" y="63"/>
                    <a:pt x="75398" y="0"/>
                  </a:cubicBezTo>
                  <a:cubicBezTo>
                    <a:pt x="67394" y="66"/>
                    <a:pt x="59435" y="1193"/>
                    <a:pt x="51728" y="3353"/>
                  </a:cubicBezTo>
                  <a:cubicBezTo>
                    <a:pt x="41577" y="6098"/>
                    <a:pt x="32041" y="10749"/>
                    <a:pt x="23630" y="17059"/>
                  </a:cubicBezTo>
                  <a:cubicBezTo>
                    <a:pt x="19711" y="20016"/>
                    <a:pt x="16959" y="24258"/>
                    <a:pt x="15857" y="29042"/>
                  </a:cubicBezTo>
                  <a:cubicBezTo>
                    <a:pt x="15781" y="29366"/>
                    <a:pt x="15714" y="29699"/>
                    <a:pt x="15667" y="29994"/>
                  </a:cubicBezTo>
                  <a:lnTo>
                    <a:pt x="93" y="141551"/>
                  </a:lnTo>
                  <a:cubicBezTo>
                    <a:pt x="-636" y="146758"/>
                    <a:pt x="2992" y="151572"/>
                    <a:pt x="8199" y="152305"/>
                  </a:cubicBezTo>
                  <a:cubicBezTo>
                    <a:pt x="8641" y="152369"/>
                    <a:pt x="9086" y="152401"/>
                    <a:pt x="9533" y="152400"/>
                  </a:cubicBezTo>
                  <a:cubicBezTo>
                    <a:pt x="14277" y="152394"/>
                    <a:pt x="18293" y="148898"/>
                    <a:pt x="18953" y="144199"/>
                  </a:cubicBezTo>
                  <a:lnTo>
                    <a:pt x="34450" y="33280"/>
                  </a:lnTo>
                  <a:cubicBezTo>
                    <a:pt x="34534" y="32900"/>
                    <a:pt x="34750" y="32563"/>
                    <a:pt x="35060" y="32328"/>
                  </a:cubicBezTo>
                  <a:cubicBezTo>
                    <a:pt x="41535" y="27470"/>
                    <a:pt x="48876" y="23888"/>
                    <a:pt x="56691" y="21774"/>
                  </a:cubicBezTo>
                  <a:cubicBezTo>
                    <a:pt x="62778" y="20042"/>
                    <a:pt x="69070" y="19126"/>
                    <a:pt x="75398" y="19050"/>
                  </a:cubicBezTo>
                  <a:cubicBezTo>
                    <a:pt x="81743" y="19117"/>
                    <a:pt x="88050" y="20029"/>
                    <a:pt x="94153" y="21765"/>
                  </a:cubicBezTo>
                  <a:cubicBezTo>
                    <a:pt x="101951" y="23873"/>
                    <a:pt x="109276" y="27448"/>
                    <a:pt x="115736" y="32299"/>
                  </a:cubicBezTo>
                  <a:cubicBezTo>
                    <a:pt x="116046" y="32535"/>
                    <a:pt x="116262" y="32872"/>
                    <a:pt x="116346" y="33252"/>
                  </a:cubicBezTo>
                  <a:lnTo>
                    <a:pt x="131862" y="144170"/>
                  </a:lnTo>
                  <a:cubicBezTo>
                    <a:pt x="132521" y="148869"/>
                    <a:pt x="136538" y="152366"/>
                    <a:pt x="141282" y="152371"/>
                  </a:cubicBezTo>
                  <a:cubicBezTo>
                    <a:pt x="141729" y="152372"/>
                    <a:pt x="142174" y="152341"/>
                    <a:pt x="142616" y="152276"/>
                  </a:cubicBezTo>
                  <a:cubicBezTo>
                    <a:pt x="147826" y="151548"/>
                    <a:pt x="151459" y="146735"/>
                    <a:pt x="150731" y="141525"/>
                  </a:cubicBezTo>
                  <a:cubicBezTo>
                    <a:pt x="150731" y="141524"/>
                    <a:pt x="150731" y="141523"/>
                    <a:pt x="150731" y="141522"/>
                  </a:cubicBezTo>
                  <a:lnTo>
                    <a:pt x="135129" y="30023"/>
                  </a:lnTo>
                  <a:cubicBezTo>
                    <a:pt x="135084" y="29692"/>
                    <a:pt x="135021" y="29365"/>
                    <a:pt x="134939" y="29042"/>
                  </a:cubicBezTo>
                  <a:close/>
                </a:path>
              </a:pathLst>
            </a:custGeom>
            <a:grp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7A44E173-6D04-CA08-023B-E95188972FA9}"/>
                </a:ext>
              </a:extLst>
            </p:cNvPr>
            <p:cNvSpPr/>
            <p:nvPr/>
          </p:nvSpPr>
          <p:spPr>
            <a:xfrm>
              <a:off x="4968078" y="2582262"/>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10881013-840A-DE09-04A2-9081626564E4}"/>
                </a:ext>
              </a:extLst>
            </p:cNvPr>
            <p:cNvSpPr/>
            <p:nvPr/>
          </p:nvSpPr>
          <p:spPr>
            <a:xfrm>
              <a:off x="5308855" y="2860773"/>
              <a:ext cx="108113" cy="516378"/>
            </a:xfrm>
            <a:custGeom>
              <a:avLst/>
              <a:gdLst>
                <a:gd name="connsiteX0" fmla="*/ 57150 w 57149"/>
                <a:gd name="connsiteY0" fmla="*/ 9525 h 247240"/>
                <a:gd name="connsiteX1" fmla="*/ 47625 w 57149"/>
                <a:gd name="connsiteY1" fmla="*/ 0 h 247240"/>
                <a:gd name="connsiteX2" fmla="*/ 38100 w 57149"/>
                <a:gd name="connsiteY2" fmla="*/ 9525 h 247240"/>
                <a:gd name="connsiteX3" fmla="*/ 38100 w 57149"/>
                <a:gd name="connsiteY3" fmla="*/ 95250 h 247240"/>
                <a:gd name="connsiteX4" fmla="*/ 19050 w 57149"/>
                <a:gd name="connsiteY4" fmla="*/ 95250 h 247240"/>
                <a:gd name="connsiteX5" fmla="*/ 19050 w 57149"/>
                <a:gd name="connsiteY5" fmla="*/ 9525 h 247240"/>
                <a:gd name="connsiteX6" fmla="*/ 9525 w 57149"/>
                <a:gd name="connsiteY6" fmla="*/ 0 h 247240"/>
                <a:gd name="connsiteX7" fmla="*/ 0 w 57149"/>
                <a:gd name="connsiteY7" fmla="*/ 9525 h 247240"/>
                <a:gd name="connsiteX8" fmla="*/ 0 w 57149"/>
                <a:gd name="connsiteY8" fmla="*/ 247240 h 247240"/>
                <a:gd name="connsiteX9" fmla="*/ 19050 w 57149"/>
                <a:gd name="connsiteY9" fmla="*/ 247240 h 247240"/>
                <a:gd name="connsiteX10" fmla="*/ 19050 w 57149"/>
                <a:gd name="connsiteY10" fmla="*/ 114300 h 247240"/>
                <a:gd name="connsiteX11" fmla="*/ 38100 w 57149"/>
                <a:gd name="connsiteY11" fmla="*/ 114300 h 247240"/>
                <a:gd name="connsiteX12" fmla="*/ 38100 w 57149"/>
                <a:gd name="connsiteY12" fmla="*/ 247240 h 247240"/>
                <a:gd name="connsiteX13" fmla="*/ 57150 w 57149"/>
                <a:gd name="connsiteY13" fmla="*/ 247240 h 247240"/>
                <a:gd name="connsiteX14" fmla="*/ 57150 w 57149"/>
                <a:gd name="connsiteY14" fmla="*/ 38100 h 247240"/>
                <a:gd name="connsiteX15" fmla="*/ 57150 w 57149"/>
                <a:gd name="connsiteY15"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49" h="247240">
                  <a:moveTo>
                    <a:pt x="57150" y="9525"/>
                  </a:moveTo>
                  <a:cubicBezTo>
                    <a:pt x="57150" y="4264"/>
                    <a:pt x="52886" y="0"/>
                    <a:pt x="47625" y="0"/>
                  </a:cubicBezTo>
                  <a:cubicBezTo>
                    <a:pt x="42364" y="0"/>
                    <a:pt x="38100" y="4264"/>
                    <a:pt x="38100" y="9525"/>
                  </a:cubicBezTo>
                  <a:lnTo>
                    <a:pt x="38100" y="95250"/>
                  </a:lnTo>
                  <a:lnTo>
                    <a:pt x="19050" y="95250"/>
                  </a:ln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close/>
                </a:path>
              </a:pathLst>
            </a:custGeom>
            <a:grp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14051762-54B7-7C30-BE1A-BCDF7C3CB48E}"/>
                </a:ext>
              </a:extLst>
            </p:cNvPr>
            <p:cNvSpPr/>
            <p:nvPr/>
          </p:nvSpPr>
          <p:spPr>
            <a:xfrm>
              <a:off x="4915300" y="2860773"/>
              <a:ext cx="249725" cy="51723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grp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0A92B386-6BBA-5891-FFFD-ED684015668C}"/>
                </a:ext>
              </a:extLst>
            </p:cNvPr>
            <p:cNvSpPr/>
            <p:nvPr/>
          </p:nvSpPr>
          <p:spPr>
            <a:xfrm>
              <a:off x="5869037" y="2761324"/>
              <a:ext cx="285325" cy="318277"/>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299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299"/>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9150923B-7260-28B9-A125-104D19DD33C1}"/>
                </a:ext>
              </a:extLst>
            </p:cNvPr>
            <p:cNvSpPr/>
            <p:nvPr/>
          </p:nvSpPr>
          <p:spPr>
            <a:xfrm>
              <a:off x="5939524" y="2582262"/>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D6A7EB04-3492-4802-25A4-037D8D6154D9}"/>
                </a:ext>
              </a:extLst>
            </p:cNvPr>
            <p:cNvSpPr/>
            <p:nvPr/>
          </p:nvSpPr>
          <p:spPr>
            <a:xfrm>
              <a:off x="5546316" y="2761324"/>
              <a:ext cx="285361" cy="31827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299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8"/>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299"/>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E8B68041-5550-4B39-7254-0FFA73985D47}"/>
                </a:ext>
              </a:extLst>
            </p:cNvPr>
            <p:cNvSpPr/>
            <p:nvPr/>
          </p:nvSpPr>
          <p:spPr>
            <a:xfrm>
              <a:off x="5616767" y="2582262"/>
              <a:ext cx="144153" cy="159149"/>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57150 h 76200"/>
                <a:gd name="connsiteX6" fmla="*/ 19050 w 76200"/>
                <a:gd name="connsiteY6" fmla="*/ 38100 h 76200"/>
                <a:gd name="connsiteX7" fmla="*/ 38100 w 76200"/>
                <a:gd name="connsiteY7" fmla="*/ 19050 h 76200"/>
                <a:gd name="connsiteX8" fmla="*/ 57150 w 76200"/>
                <a:gd name="connsiteY8" fmla="*/ 38100 h 76200"/>
                <a:gd name="connsiteX9" fmla="*/ 38100 w 762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0"/>
                  </a:moveTo>
                  <a:cubicBezTo>
                    <a:pt x="17058" y="0"/>
                    <a:pt x="0" y="17058"/>
                    <a:pt x="0" y="38100"/>
                  </a:cubicBezTo>
                  <a:cubicBezTo>
                    <a:pt x="0" y="59142"/>
                    <a:pt x="17058" y="76200"/>
                    <a:pt x="38100" y="76200"/>
                  </a:cubicBezTo>
                  <a:cubicBezTo>
                    <a:pt x="59142" y="76200"/>
                    <a:pt x="76200" y="59142"/>
                    <a:pt x="76200" y="38100"/>
                  </a:cubicBezTo>
                  <a:cubicBezTo>
                    <a:pt x="76200" y="17058"/>
                    <a:pt x="59142" y="0"/>
                    <a:pt x="38100" y="0"/>
                  </a:cubicBezTo>
                  <a:close/>
                  <a:moveTo>
                    <a:pt x="38100" y="57150"/>
                  </a:moveTo>
                  <a:cubicBezTo>
                    <a:pt x="27579" y="57150"/>
                    <a:pt x="19050" y="48621"/>
                    <a:pt x="19050" y="38100"/>
                  </a:cubicBezTo>
                  <a:cubicBezTo>
                    <a:pt x="19050" y="27579"/>
                    <a:pt x="27579" y="19050"/>
                    <a:pt x="38100" y="19050"/>
                  </a:cubicBezTo>
                  <a:cubicBezTo>
                    <a:pt x="48621" y="19050"/>
                    <a:pt x="57150" y="27579"/>
                    <a:pt x="57150" y="38100"/>
                  </a:cubicBezTo>
                  <a:cubicBezTo>
                    <a:pt x="57150" y="48621"/>
                    <a:pt x="48621" y="57150"/>
                    <a:pt x="38100" y="57150"/>
                  </a:cubicBezTo>
                  <a:close/>
                </a:path>
              </a:pathLst>
            </a:custGeom>
            <a:grpFill/>
            <a:ln w="9525"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7D86685E-CD7E-49C9-75D6-0BF69A5D8D0C}"/>
                </a:ext>
              </a:extLst>
            </p:cNvPr>
            <p:cNvSpPr/>
            <p:nvPr/>
          </p:nvSpPr>
          <p:spPr>
            <a:xfrm>
              <a:off x="5957543" y="2860773"/>
              <a:ext cx="108115" cy="516378"/>
            </a:xfrm>
            <a:custGeom>
              <a:avLst/>
              <a:gdLst>
                <a:gd name="connsiteX0" fmla="*/ 57150 w 57150"/>
                <a:gd name="connsiteY0" fmla="*/ 9525 h 247240"/>
                <a:gd name="connsiteX1" fmla="*/ 47625 w 57150"/>
                <a:gd name="connsiteY1" fmla="*/ 0 h 247240"/>
                <a:gd name="connsiteX2" fmla="*/ 38100 w 57150"/>
                <a:gd name="connsiteY2" fmla="*/ 9525 h 247240"/>
                <a:gd name="connsiteX3" fmla="*/ 38100 w 57150"/>
                <a:gd name="connsiteY3" fmla="*/ 95250 h 247240"/>
                <a:gd name="connsiteX4" fmla="*/ 19050 w 57150"/>
                <a:gd name="connsiteY4" fmla="*/ 95250 h 247240"/>
                <a:gd name="connsiteX5" fmla="*/ 19050 w 57150"/>
                <a:gd name="connsiteY5" fmla="*/ 9525 h 247240"/>
                <a:gd name="connsiteX6" fmla="*/ 9525 w 57150"/>
                <a:gd name="connsiteY6" fmla="*/ 0 h 247240"/>
                <a:gd name="connsiteX7" fmla="*/ 0 w 57150"/>
                <a:gd name="connsiteY7" fmla="*/ 9525 h 247240"/>
                <a:gd name="connsiteX8" fmla="*/ 0 w 57150"/>
                <a:gd name="connsiteY8" fmla="*/ 247240 h 247240"/>
                <a:gd name="connsiteX9" fmla="*/ 19050 w 57150"/>
                <a:gd name="connsiteY9" fmla="*/ 247240 h 247240"/>
                <a:gd name="connsiteX10" fmla="*/ 19050 w 57150"/>
                <a:gd name="connsiteY10" fmla="*/ 114300 h 247240"/>
                <a:gd name="connsiteX11" fmla="*/ 38100 w 57150"/>
                <a:gd name="connsiteY11" fmla="*/ 114300 h 247240"/>
                <a:gd name="connsiteX12" fmla="*/ 38100 w 57150"/>
                <a:gd name="connsiteY12" fmla="*/ 247240 h 247240"/>
                <a:gd name="connsiteX13" fmla="*/ 57150 w 57150"/>
                <a:gd name="connsiteY13" fmla="*/ 247240 h 247240"/>
                <a:gd name="connsiteX14" fmla="*/ 57150 w 57150"/>
                <a:gd name="connsiteY14" fmla="*/ 38100 h 247240"/>
                <a:gd name="connsiteX15" fmla="*/ 57150 w 57150"/>
                <a:gd name="connsiteY15"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 h="247240">
                  <a:moveTo>
                    <a:pt x="57150" y="9525"/>
                  </a:moveTo>
                  <a:cubicBezTo>
                    <a:pt x="57150" y="4264"/>
                    <a:pt x="52886" y="0"/>
                    <a:pt x="47625" y="0"/>
                  </a:cubicBezTo>
                  <a:cubicBezTo>
                    <a:pt x="42364" y="0"/>
                    <a:pt x="38100" y="4264"/>
                    <a:pt x="38100" y="9525"/>
                  </a:cubicBezTo>
                  <a:lnTo>
                    <a:pt x="38100" y="95250"/>
                  </a:lnTo>
                  <a:lnTo>
                    <a:pt x="19050" y="95250"/>
                  </a:ln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close/>
                </a:path>
              </a:pathLst>
            </a:custGeom>
            <a:grpFill/>
            <a:ln w="9525"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90026E3B-8263-E048-6816-96B025209E73}"/>
                </a:ext>
              </a:extLst>
            </p:cNvPr>
            <p:cNvSpPr/>
            <p:nvPr/>
          </p:nvSpPr>
          <p:spPr>
            <a:xfrm>
              <a:off x="5563989" y="2860773"/>
              <a:ext cx="249725" cy="51723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grpFill/>
            <a:ln w="9525"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BA2668E4-730A-66D6-790B-1098F30EA2C0}"/>
                </a:ext>
              </a:extLst>
            </p:cNvPr>
            <p:cNvSpPr/>
            <p:nvPr/>
          </p:nvSpPr>
          <p:spPr>
            <a:xfrm>
              <a:off x="5220348" y="1886004"/>
              <a:ext cx="285325" cy="318277"/>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F8423CDF-320C-3314-C1DE-21BBB10EF962}"/>
                </a:ext>
              </a:extLst>
            </p:cNvPr>
            <p:cNvSpPr/>
            <p:nvPr/>
          </p:nvSpPr>
          <p:spPr>
            <a:xfrm>
              <a:off x="5290836" y="1706942"/>
              <a:ext cx="144151" cy="159149"/>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F2586A74-60F9-CCEF-4783-8B759DB89B29}"/>
                </a:ext>
              </a:extLst>
            </p:cNvPr>
            <p:cNvSpPr/>
            <p:nvPr/>
          </p:nvSpPr>
          <p:spPr>
            <a:xfrm>
              <a:off x="5308855" y="1985453"/>
              <a:ext cx="108113" cy="516378"/>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87861DBF-93DC-39BD-B799-D58F6B1CE563}"/>
                </a:ext>
              </a:extLst>
            </p:cNvPr>
            <p:cNvSpPr/>
            <p:nvPr/>
          </p:nvSpPr>
          <p:spPr>
            <a:xfrm>
              <a:off x="5869037" y="1886004"/>
              <a:ext cx="285325" cy="318277"/>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E3BE47E3-0198-2CAA-F61E-742E9FCA9801}"/>
                </a:ext>
              </a:extLst>
            </p:cNvPr>
            <p:cNvSpPr/>
            <p:nvPr/>
          </p:nvSpPr>
          <p:spPr>
            <a:xfrm>
              <a:off x="5939524" y="1706942"/>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81471748-56FF-BC4E-BFEE-7D0D8AAE4427}"/>
                </a:ext>
              </a:extLst>
            </p:cNvPr>
            <p:cNvSpPr/>
            <p:nvPr/>
          </p:nvSpPr>
          <p:spPr>
            <a:xfrm>
              <a:off x="5546316" y="1886004"/>
              <a:ext cx="285361" cy="31827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C98D0EDA-1E23-36B8-8FF6-2E8CAB29B51D}"/>
                </a:ext>
              </a:extLst>
            </p:cNvPr>
            <p:cNvSpPr/>
            <p:nvPr/>
          </p:nvSpPr>
          <p:spPr>
            <a:xfrm>
              <a:off x="5616767" y="1706942"/>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570FAE1A-9023-4616-1FDF-4DB5A83BAD65}"/>
                </a:ext>
              </a:extLst>
            </p:cNvPr>
            <p:cNvSpPr/>
            <p:nvPr/>
          </p:nvSpPr>
          <p:spPr>
            <a:xfrm>
              <a:off x="5957543" y="1985453"/>
              <a:ext cx="108115" cy="516378"/>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51E732F5-7ED9-D407-0AB6-CC84AA8C7907}"/>
                </a:ext>
              </a:extLst>
            </p:cNvPr>
            <p:cNvSpPr/>
            <p:nvPr/>
          </p:nvSpPr>
          <p:spPr>
            <a:xfrm>
              <a:off x="5563989" y="1985453"/>
              <a:ext cx="249725" cy="517235"/>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70CE114F-E51B-9C30-7730-53FE71C54464}"/>
                </a:ext>
              </a:extLst>
            </p:cNvPr>
            <p:cNvSpPr/>
            <p:nvPr/>
          </p:nvSpPr>
          <p:spPr>
            <a:xfrm>
              <a:off x="6195004" y="2761324"/>
              <a:ext cx="285361" cy="31827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299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8"/>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299"/>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56CC3279-CE33-57B2-1441-9588BC888DCC}"/>
                </a:ext>
              </a:extLst>
            </p:cNvPr>
            <p:cNvSpPr/>
            <p:nvPr/>
          </p:nvSpPr>
          <p:spPr>
            <a:xfrm>
              <a:off x="6265456" y="2582262"/>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E16CBD3A-ECAA-0380-D073-4BD1FC202AE9}"/>
                </a:ext>
              </a:extLst>
            </p:cNvPr>
            <p:cNvSpPr/>
            <p:nvPr/>
          </p:nvSpPr>
          <p:spPr>
            <a:xfrm>
              <a:off x="6212677" y="2860773"/>
              <a:ext cx="249725" cy="51723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grpFill/>
            <a:ln w="9525"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2D30C7AC-6CA9-3E07-D129-C3893E19300F}"/>
                </a:ext>
              </a:extLst>
            </p:cNvPr>
            <p:cNvSpPr/>
            <p:nvPr/>
          </p:nvSpPr>
          <p:spPr>
            <a:xfrm>
              <a:off x="4897627" y="1885983"/>
              <a:ext cx="285323" cy="318298"/>
            </a:xfrm>
            <a:custGeom>
              <a:avLst/>
              <a:gdLst>
                <a:gd name="connsiteX0" fmla="*/ 134939 w 150823"/>
                <a:gd name="connsiteY0" fmla="*/ 29042 h 152400"/>
                <a:gd name="connsiteX1" fmla="*/ 127166 w 150823"/>
                <a:gd name="connsiteY1" fmla="*/ 17059 h 152400"/>
                <a:gd name="connsiteX2" fmla="*/ 99153 w 150823"/>
                <a:gd name="connsiteY2" fmla="*/ 3372 h 152400"/>
                <a:gd name="connsiteX3" fmla="*/ 75398 w 150823"/>
                <a:gd name="connsiteY3" fmla="*/ 0 h 152400"/>
                <a:gd name="connsiteX4" fmla="*/ 51728 w 150823"/>
                <a:gd name="connsiteY4" fmla="*/ 3353 h 152400"/>
                <a:gd name="connsiteX5" fmla="*/ 23630 w 150823"/>
                <a:gd name="connsiteY5" fmla="*/ 17059 h 152400"/>
                <a:gd name="connsiteX6" fmla="*/ 15857 w 150823"/>
                <a:gd name="connsiteY6" fmla="*/ 29042 h 152400"/>
                <a:gd name="connsiteX7" fmla="*/ 15667 w 150823"/>
                <a:gd name="connsiteY7" fmla="*/ 29994 h 152400"/>
                <a:gd name="connsiteX8" fmla="*/ 93 w 150823"/>
                <a:gd name="connsiteY8" fmla="*/ 141551 h 152400"/>
                <a:gd name="connsiteX9" fmla="*/ 8199 w 150823"/>
                <a:gd name="connsiteY9" fmla="*/ 152305 h 152400"/>
                <a:gd name="connsiteX10" fmla="*/ 9533 w 150823"/>
                <a:gd name="connsiteY10" fmla="*/ 152400 h 152400"/>
                <a:gd name="connsiteX11" fmla="*/ 18953 w 150823"/>
                <a:gd name="connsiteY11" fmla="*/ 144199 h 152400"/>
                <a:gd name="connsiteX12" fmla="*/ 34450 w 150823"/>
                <a:gd name="connsiteY12" fmla="*/ 33280 h 152400"/>
                <a:gd name="connsiteX13" fmla="*/ 35060 w 150823"/>
                <a:gd name="connsiteY13" fmla="*/ 32328 h 152400"/>
                <a:gd name="connsiteX14" fmla="*/ 56691 w 150823"/>
                <a:gd name="connsiteY14" fmla="*/ 21774 h 152400"/>
                <a:gd name="connsiteX15" fmla="*/ 75398 w 150823"/>
                <a:gd name="connsiteY15" fmla="*/ 19050 h 152400"/>
                <a:gd name="connsiteX16" fmla="*/ 94153 w 150823"/>
                <a:gd name="connsiteY16" fmla="*/ 21765 h 152400"/>
                <a:gd name="connsiteX17" fmla="*/ 115736 w 150823"/>
                <a:gd name="connsiteY17" fmla="*/ 32299 h 152400"/>
                <a:gd name="connsiteX18" fmla="*/ 116346 w 150823"/>
                <a:gd name="connsiteY18" fmla="*/ 33252 h 152400"/>
                <a:gd name="connsiteX19" fmla="*/ 131862 w 150823"/>
                <a:gd name="connsiteY19" fmla="*/ 144170 h 152400"/>
                <a:gd name="connsiteX20" fmla="*/ 141282 w 150823"/>
                <a:gd name="connsiteY20" fmla="*/ 152371 h 152400"/>
                <a:gd name="connsiteX21" fmla="*/ 142616 w 150823"/>
                <a:gd name="connsiteY21" fmla="*/ 152276 h 152400"/>
                <a:gd name="connsiteX22" fmla="*/ 150731 w 150823"/>
                <a:gd name="connsiteY22" fmla="*/ 141525 h 152400"/>
                <a:gd name="connsiteX23" fmla="*/ 150731 w 150823"/>
                <a:gd name="connsiteY23" fmla="*/ 141522 h 152400"/>
                <a:gd name="connsiteX24" fmla="*/ 135129 w 150823"/>
                <a:gd name="connsiteY24" fmla="*/ 30023 h 152400"/>
                <a:gd name="connsiteX25" fmla="*/ 134939 w 150823"/>
                <a:gd name="connsiteY25" fmla="*/ 2904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823" h="152400">
                  <a:moveTo>
                    <a:pt x="134939" y="29042"/>
                  </a:moveTo>
                  <a:cubicBezTo>
                    <a:pt x="133837" y="24258"/>
                    <a:pt x="131085" y="20016"/>
                    <a:pt x="127166" y="17059"/>
                  </a:cubicBezTo>
                  <a:cubicBezTo>
                    <a:pt x="118782" y="10759"/>
                    <a:pt x="109276" y="6114"/>
                    <a:pt x="99153" y="3372"/>
                  </a:cubicBezTo>
                  <a:cubicBezTo>
                    <a:pt x="91420" y="1196"/>
                    <a:pt x="83431" y="63"/>
                    <a:pt x="75398" y="0"/>
                  </a:cubicBezTo>
                  <a:cubicBezTo>
                    <a:pt x="67394" y="66"/>
                    <a:pt x="59435" y="1193"/>
                    <a:pt x="51728" y="3353"/>
                  </a:cubicBezTo>
                  <a:cubicBezTo>
                    <a:pt x="41577" y="6098"/>
                    <a:pt x="32041" y="10749"/>
                    <a:pt x="23630" y="17059"/>
                  </a:cubicBezTo>
                  <a:cubicBezTo>
                    <a:pt x="19711" y="20016"/>
                    <a:pt x="16959" y="24258"/>
                    <a:pt x="15857" y="29042"/>
                  </a:cubicBezTo>
                  <a:cubicBezTo>
                    <a:pt x="15781" y="29366"/>
                    <a:pt x="15714" y="29699"/>
                    <a:pt x="15667" y="29994"/>
                  </a:cubicBezTo>
                  <a:lnTo>
                    <a:pt x="93" y="141551"/>
                  </a:lnTo>
                  <a:cubicBezTo>
                    <a:pt x="-636" y="146758"/>
                    <a:pt x="2992" y="151572"/>
                    <a:pt x="8199" y="152305"/>
                  </a:cubicBezTo>
                  <a:cubicBezTo>
                    <a:pt x="8641" y="152369"/>
                    <a:pt x="9086" y="152401"/>
                    <a:pt x="9533" y="152400"/>
                  </a:cubicBezTo>
                  <a:cubicBezTo>
                    <a:pt x="14277" y="152394"/>
                    <a:pt x="18293" y="148898"/>
                    <a:pt x="18953" y="144199"/>
                  </a:cubicBezTo>
                  <a:lnTo>
                    <a:pt x="34450" y="33280"/>
                  </a:lnTo>
                  <a:cubicBezTo>
                    <a:pt x="34534" y="32900"/>
                    <a:pt x="34750" y="32563"/>
                    <a:pt x="35060" y="32328"/>
                  </a:cubicBezTo>
                  <a:cubicBezTo>
                    <a:pt x="41535" y="27470"/>
                    <a:pt x="48876" y="23888"/>
                    <a:pt x="56691" y="21774"/>
                  </a:cubicBezTo>
                  <a:cubicBezTo>
                    <a:pt x="62778" y="20042"/>
                    <a:pt x="69070" y="19126"/>
                    <a:pt x="75398" y="19050"/>
                  </a:cubicBezTo>
                  <a:cubicBezTo>
                    <a:pt x="81743" y="19117"/>
                    <a:pt x="88050" y="20029"/>
                    <a:pt x="94153" y="21765"/>
                  </a:cubicBezTo>
                  <a:cubicBezTo>
                    <a:pt x="101951" y="23873"/>
                    <a:pt x="109276" y="27448"/>
                    <a:pt x="115736" y="32299"/>
                  </a:cubicBezTo>
                  <a:cubicBezTo>
                    <a:pt x="116046" y="32535"/>
                    <a:pt x="116262" y="32872"/>
                    <a:pt x="116346" y="33252"/>
                  </a:cubicBezTo>
                  <a:lnTo>
                    <a:pt x="131862" y="144170"/>
                  </a:lnTo>
                  <a:cubicBezTo>
                    <a:pt x="132521" y="148869"/>
                    <a:pt x="136538" y="152366"/>
                    <a:pt x="141282" y="152371"/>
                  </a:cubicBezTo>
                  <a:cubicBezTo>
                    <a:pt x="141729" y="152372"/>
                    <a:pt x="142174" y="152341"/>
                    <a:pt x="142616" y="152276"/>
                  </a:cubicBezTo>
                  <a:cubicBezTo>
                    <a:pt x="147826" y="151548"/>
                    <a:pt x="151459" y="146735"/>
                    <a:pt x="150731" y="141525"/>
                  </a:cubicBezTo>
                  <a:cubicBezTo>
                    <a:pt x="150731" y="141524"/>
                    <a:pt x="150731" y="141523"/>
                    <a:pt x="150731" y="141522"/>
                  </a:cubicBezTo>
                  <a:lnTo>
                    <a:pt x="135129" y="30023"/>
                  </a:lnTo>
                  <a:cubicBezTo>
                    <a:pt x="135084" y="29692"/>
                    <a:pt x="135021" y="29365"/>
                    <a:pt x="134939" y="29042"/>
                  </a:cubicBezTo>
                  <a:close/>
                </a:path>
              </a:pathLst>
            </a:custGeom>
            <a:solidFill>
              <a:schemeClr val="tx2"/>
            </a:solidFill>
            <a:ln w="9525"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24DB92EA-A9F9-FAC7-9792-107C323EBBC3}"/>
                </a:ext>
              </a:extLst>
            </p:cNvPr>
            <p:cNvSpPr/>
            <p:nvPr/>
          </p:nvSpPr>
          <p:spPr>
            <a:xfrm>
              <a:off x="4968078" y="1706940"/>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solidFill>
              <a:schemeClr val="tx2"/>
            </a:solidFill>
            <a:ln w="9525"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710E5175-C7D9-8CB6-BBAA-24A4A1C8CD37}"/>
                </a:ext>
              </a:extLst>
            </p:cNvPr>
            <p:cNvSpPr/>
            <p:nvPr/>
          </p:nvSpPr>
          <p:spPr>
            <a:xfrm>
              <a:off x="4915300" y="1985451"/>
              <a:ext cx="249725" cy="51723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solidFill>
              <a:schemeClr val="tx2"/>
            </a:solidFill>
            <a:ln w="9525"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CBBB76C4-703B-A93B-D2E4-B0CD99256255}"/>
                </a:ext>
              </a:extLst>
            </p:cNvPr>
            <p:cNvSpPr/>
            <p:nvPr/>
          </p:nvSpPr>
          <p:spPr>
            <a:xfrm>
              <a:off x="6195004" y="1886002"/>
              <a:ext cx="285361" cy="31827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299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8"/>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299"/>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409507B1-EA25-20A4-EC43-9A71357A8D36}"/>
                </a:ext>
              </a:extLst>
            </p:cNvPr>
            <p:cNvSpPr/>
            <p:nvPr/>
          </p:nvSpPr>
          <p:spPr>
            <a:xfrm>
              <a:off x="6265456" y="1706940"/>
              <a:ext cx="144153" cy="159149"/>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3ABEE338-ADC8-CC38-2FD2-1834A2352129}"/>
                </a:ext>
              </a:extLst>
            </p:cNvPr>
            <p:cNvSpPr/>
            <p:nvPr/>
          </p:nvSpPr>
          <p:spPr>
            <a:xfrm>
              <a:off x="6215985" y="1995729"/>
              <a:ext cx="249725" cy="517235"/>
            </a:xfrm>
            <a:custGeom>
              <a:avLst/>
              <a:gdLst>
                <a:gd name="connsiteX0" fmla="*/ 94574 w 132006"/>
                <a:gd name="connsiteY0" fmla="*/ 9525 h 247650"/>
                <a:gd name="connsiteX1" fmla="*/ 85049 w 132006"/>
                <a:gd name="connsiteY1" fmla="*/ 0 h 247650"/>
                <a:gd name="connsiteX2" fmla="*/ 85049 w 132006"/>
                <a:gd name="connsiteY2" fmla="*/ 0 h 247650"/>
                <a:gd name="connsiteX3" fmla="*/ 75524 w 132006"/>
                <a:gd name="connsiteY3" fmla="*/ 9525 h 247650"/>
                <a:gd name="connsiteX4" fmla="*/ 75524 w 132006"/>
                <a:gd name="connsiteY4" fmla="*/ 53245 h 247650"/>
                <a:gd name="connsiteX5" fmla="*/ 104785 w 132006"/>
                <a:gd name="connsiteY5" fmla="*/ 133350 h 247650"/>
                <a:gd name="connsiteX6" fmla="*/ 27232 w 132006"/>
                <a:gd name="connsiteY6" fmla="*/ 133350 h 247650"/>
                <a:gd name="connsiteX7" fmla="*/ 56474 w 132006"/>
                <a:gd name="connsiteY7" fmla="*/ 53235 h 247650"/>
                <a:gd name="connsiteX8" fmla="*/ 56474 w 132006"/>
                <a:gd name="connsiteY8" fmla="*/ 51559 h 247650"/>
                <a:gd name="connsiteX9" fmla="*/ 56474 w 132006"/>
                <a:gd name="connsiteY9" fmla="*/ 51559 h 247650"/>
                <a:gd name="connsiteX10" fmla="*/ 56474 w 132006"/>
                <a:gd name="connsiteY10" fmla="*/ 9525 h 247650"/>
                <a:gd name="connsiteX11" fmla="*/ 46949 w 132006"/>
                <a:gd name="connsiteY11" fmla="*/ 0 h 247650"/>
                <a:gd name="connsiteX12" fmla="*/ 46949 w 132006"/>
                <a:gd name="connsiteY12" fmla="*/ 0 h 247650"/>
                <a:gd name="connsiteX13" fmla="*/ 37424 w 132006"/>
                <a:gd name="connsiteY13" fmla="*/ 9525 h 247650"/>
                <a:gd name="connsiteX14" fmla="*/ 37424 w 132006"/>
                <a:gd name="connsiteY14" fmla="*/ 49882 h 247650"/>
                <a:gd name="connsiteX15" fmla="*/ 0 w 132006"/>
                <a:gd name="connsiteY15" fmla="*/ 152400 h 247650"/>
                <a:gd name="connsiteX16" fmla="*/ 37424 w 132006"/>
                <a:gd name="connsiteY16" fmla="*/ 152400 h 247650"/>
                <a:gd name="connsiteX17" fmla="*/ 37424 w 132006"/>
                <a:gd name="connsiteY17" fmla="*/ 247650 h 247650"/>
                <a:gd name="connsiteX18" fmla="*/ 56474 w 132006"/>
                <a:gd name="connsiteY18" fmla="*/ 247650 h 247650"/>
                <a:gd name="connsiteX19" fmla="*/ 56474 w 132006"/>
                <a:gd name="connsiteY19" fmla="*/ 152400 h 247650"/>
                <a:gd name="connsiteX20" fmla="*/ 75524 w 132006"/>
                <a:gd name="connsiteY20" fmla="*/ 152400 h 247650"/>
                <a:gd name="connsiteX21" fmla="*/ 75524 w 132006"/>
                <a:gd name="connsiteY21" fmla="*/ 247650 h 247650"/>
                <a:gd name="connsiteX22" fmla="*/ 94574 w 132006"/>
                <a:gd name="connsiteY22" fmla="*/ 247650 h 247650"/>
                <a:gd name="connsiteX23" fmla="*/ 94574 w 132006"/>
                <a:gd name="connsiteY23" fmla="*/ 152400 h 247650"/>
                <a:gd name="connsiteX24" fmla="*/ 132007 w 132006"/>
                <a:gd name="connsiteY24" fmla="*/ 152400 h 247650"/>
                <a:gd name="connsiteX25" fmla="*/ 94574 w 132006"/>
                <a:gd name="connsiteY25" fmla="*/ 4986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06" h="247650">
                  <a:moveTo>
                    <a:pt x="94574" y="9525"/>
                  </a:move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close/>
                </a:path>
              </a:pathLst>
            </a:custGeom>
            <a:grpFill/>
            <a:ln w="9525" cap="flat">
              <a:noFill/>
              <a:prstDash val="solid"/>
              <a:miter/>
            </a:ln>
          </p:spPr>
          <p:txBody>
            <a:bodyPr rtlCol="0" anchor="ctr"/>
            <a:lstStyle/>
            <a:p>
              <a:endParaRPr lang="de-DE"/>
            </a:p>
          </p:txBody>
        </p:sp>
      </p:grpSp>
      <p:sp>
        <p:nvSpPr>
          <p:cNvPr id="53" name="Freeform 192">
            <a:extLst>
              <a:ext uri="{FF2B5EF4-FFF2-40B4-BE49-F238E27FC236}">
                <a16:creationId xmlns:a16="http://schemas.microsoft.com/office/drawing/2014/main" id="{3152B9D6-0E69-D3BC-5A14-3D85849337EC}"/>
              </a:ext>
            </a:extLst>
          </p:cNvPr>
          <p:cNvSpPr>
            <a:spLocks/>
          </p:cNvSpPr>
          <p:nvPr/>
        </p:nvSpPr>
        <p:spPr bwMode="auto">
          <a:xfrm>
            <a:off x="4141381" y="1871733"/>
            <a:ext cx="745100" cy="1037309"/>
          </a:xfrm>
          <a:custGeom>
            <a:avLst/>
            <a:gdLst>
              <a:gd name="T0" fmla="*/ 562 w 577"/>
              <a:gd name="T1" fmla="*/ 318 h 660"/>
              <a:gd name="T2" fmla="*/ 558 w 577"/>
              <a:gd name="T3" fmla="*/ 280 h 660"/>
              <a:gd name="T4" fmla="*/ 550 w 577"/>
              <a:gd name="T5" fmla="*/ 238 h 660"/>
              <a:gd name="T6" fmla="*/ 526 w 577"/>
              <a:gd name="T7" fmla="*/ 188 h 660"/>
              <a:gd name="T8" fmla="*/ 534 w 577"/>
              <a:gd name="T9" fmla="*/ 145 h 660"/>
              <a:gd name="T10" fmla="*/ 529 w 577"/>
              <a:gd name="T11" fmla="*/ 97 h 660"/>
              <a:gd name="T12" fmla="*/ 477 w 577"/>
              <a:gd name="T13" fmla="*/ 73 h 660"/>
              <a:gd name="T14" fmla="*/ 414 w 577"/>
              <a:gd name="T15" fmla="*/ 50 h 660"/>
              <a:gd name="T16" fmla="*/ 348 w 577"/>
              <a:gd name="T17" fmla="*/ 99 h 660"/>
              <a:gd name="T18" fmla="*/ 308 w 577"/>
              <a:gd name="T19" fmla="*/ 66 h 660"/>
              <a:gd name="T20" fmla="*/ 259 w 577"/>
              <a:gd name="T21" fmla="*/ 27 h 660"/>
              <a:gd name="T22" fmla="*/ 222 w 577"/>
              <a:gd name="T23" fmla="*/ 25 h 660"/>
              <a:gd name="T24" fmla="*/ 165 w 577"/>
              <a:gd name="T25" fmla="*/ 7 h 660"/>
              <a:gd name="T26" fmla="*/ 186 w 577"/>
              <a:gd name="T27" fmla="*/ 35 h 660"/>
              <a:gd name="T28" fmla="*/ 186 w 577"/>
              <a:gd name="T29" fmla="*/ 74 h 660"/>
              <a:gd name="T30" fmla="*/ 163 w 577"/>
              <a:gd name="T31" fmla="*/ 123 h 660"/>
              <a:gd name="T32" fmla="*/ 82 w 577"/>
              <a:gd name="T33" fmla="*/ 119 h 660"/>
              <a:gd name="T34" fmla="*/ 70 w 577"/>
              <a:gd name="T35" fmla="*/ 144 h 660"/>
              <a:gd name="T36" fmla="*/ 84 w 577"/>
              <a:gd name="T37" fmla="*/ 180 h 660"/>
              <a:gd name="T38" fmla="*/ 62 w 577"/>
              <a:gd name="T39" fmla="*/ 213 h 660"/>
              <a:gd name="T40" fmla="*/ 58 w 577"/>
              <a:gd name="T41" fmla="*/ 234 h 660"/>
              <a:gd name="T42" fmla="*/ 58 w 577"/>
              <a:gd name="T43" fmla="*/ 259 h 660"/>
              <a:gd name="T44" fmla="*/ 17 w 577"/>
              <a:gd name="T45" fmla="*/ 284 h 660"/>
              <a:gd name="T46" fmla="*/ 6 w 577"/>
              <a:gd name="T47" fmla="*/ 306 h 660"/>
              <a:gd name="T48" fmla="*/ 9 w 577"/>
              <a:gd name="T49" fmla="*/ 341 h 660"/>
              <a:gd name="T50" fmla="*/ 17 w 577"/>
              <a:gd name="T51" fmla="*/ 390 h 660"/>
              <a:gd name="T52" fmla="*/ 18 w 577"/>
              <a:gd name="T53" fmla="*/ 418 h 660"/>
              <a:gd name="T54" fmla="*/ 24 w 577"/>
              <a:gd name="T55" fmla="*/ 450 h 660"/>
              <a:gd name="T56" fmla="*/ 32 w 577"/>
              <a:gd name="T57" fmla="*/ 484 h 660"/>
              <a:gd name="T58" fmla="*/ 58 w 577"/>
              <a:gd name="T59" fmla="*/ 509 h 660"/>
              <a:gd name="T60" fmla="*/ 100 w 577"/>
              <a:gd name="T61" fmla="*/ 514 h 660"/>
              <a:gd name="T62" fmla="*/ 141 w 577"/>
              <a:gd name="T63" fmla="*/ 529 h 660"/>
              <a:gd name="T64" fmla="*/ 114 w 577"/>
              <a:gd name="T65" fmla="*/ 562 h 660"/>
              <a:gd name="T66" fmla="*/ 102 w 577"/>
              <a:gd name="T67" fmla="*/ 600 h 660"/>
              <a:gd name="T68" fmla="*/ 102 w 577"/>
              <a:gd name="T69" fmla="*/ 639 h 660"/>
              <a:gd name="T70" fmla="*/ 145 w 577"/>
              <a:gd name="T71" fmla="*/ 640 h 660"/>
              <a:gd name="T72" fmla="*/ 172 w 577"/>
              <a:gd name="T73" fmla="*/ 626 h 660"/>
              <a:gd name="T74" fmla="*/ 208 w 577"/>
              <a:gd name="T75" fmla="*/ 637 h 660"/>
              <a:gd name="T76" fmla="*/ 260 w 577"/>
              <a:gd name="T77" fmla="*/ 649 h 660"/>
              <a:gd name="T78" fmla="*/ 282 w 577"/>
              <a:gd name="T79" fmla="*/ 650 h 660"/>
              <a:gd name="T80" fmla="*/ 308 w 577"/>
              <a:gd name="T81" fmla="*/ 642 h 660"/>
              <a:gd name="T82" fmla="*/ 335 w 577"/>
              <a:gd name="T83" fmla="*/ 656 h 660"/>
              <a:gd name="T84" fmla="*/ 367 w 577"/>
              <a:gd name="T85" fmla="*/ 635 h 660"/>
              <a:gd name="T86" fmla="*/ 407 w 577"/>
              <a:gd name="T87" fmla="*/ 635 h 660"/>
              <a:gd name="T88" fmla="*/ 447 w 577"/>
              <a:gd name="T89" fmla="*/ 641 h 660"/>
              <a:gd name="T90" fmla="*/ 443 w 577"/>
              <a:gd name="T91" fmla="*/ 612 h 660"/>
              <a:gd name="T92" fmla="*/ 453 w 577"/>
              <a:gd name="T93" fmla="*/ 583 h 660"/>
              <a:gd name="T94" fmla="*/ 484 w 577"/>
              <a:gd name="T95" fmla="*/ 554 h 660"/>
              <a:gd name="T96" fmla="*/ 493 w 577"/>
              <a:gd name="T97" fmla="*/ 534 h 660"/>
              <a:gd name="T98" fmla="*/ 460 w 577"/>
              <a:gd name="T99" fmla="*/ 511 h 660"/>
              <a:gd name="T100" fmla="*/ 418 w 577"/>
              <a:gd name="T101" fmla="*/ 476 h 660"/>
              <a:gd name="T102" fmla="*/ 408 w 577"/>
              <a:gd name="T103" fmla="*/ 438 h 660"/>
              <a:gd name="T104" fmla="*/ 401 w 577"/>
              <a:gd name="T105" fmla="*/ 414 h 660"/>
              <a:gd name="T106" fmla="*/ 434 w 577"/>
              <a:gd name="T107" fmla="*/ 404 h 660"/>
              <a:gd name="T108" fmla="*/ 469 w 577"/>
              <a:gd name="T109" fmla="*/ 389 h 660"/>
              <a:gd name="T110" fmla="*/ 506 w 577"/>
              <a:gd name="T111" fmla="*/ 374 h 660"/>
              <a:gd name="T112" fmla="*/ 532 w 577"/>
              <a:gd name="T113" fmla="*/ 353 h 660"/>
              <a:gd name="T114" fmla="*/ 564 w 577"/>
              <a:gd name="T115" fmla="*/ 367 h 660"/>
              <a:gd name="T116" fmla="*/ 572 w 577"/>
              <a:gd name="T117" fmla="*/ 33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7" h="660">
                <a:moveTo>
                  <a:pt x="572" y="338"/>
                </a:moveTo>
                <a:cubicBezTo>
                  <a:pt x="573" y="327"/>
                  <a:pt x="570" y="319"/>
                  <a:pt x="562" y="318"/>
                </a:cubicBezTo>
                <a:cubicBezTo>
                  <a:pt x="554" y="316"/>
                  <a:pt x="552" y="308"/>
                  <a:pt x="554" y="297"/>
                </a:cubicBezTo>
                <a:cubicBezTo>
                  <a:pt x="556" y="286"/>
                  <a:pt x="554" y="284"/>
                  <a:pt x="558" y="280"/>
                </a:cubicBezTo>
                <a:cubicBezTo>
                  <a:pt x="562" y="276"/>
                  <a:pt x="563" y="267"/>
                  <a:pt x="558" y="260"/>
                </a:cubicBezTo>
                <a:cubicBezTo>
                  <a:pt x="554" y="254"/>
                  <a:pt x="550" y="252"/>
                  <a:pt x="550" y="238"/>
                </a:cubicBezTo>
                <a:cubicBezTo>
                  <a:pt x="550" y="224"/>
                  <a:pt x="546" y="212"/>
                  <a:pt x="535" y="204"/>
                </a:cubicBezTo>
                <a:cubicBezTo>
                  <a:pt x="524" y="196"/>
                  <a:pt x="520" y="192"/>
                  <a:pt x="526" y="188"/>
                </a:cubicBezTo>
                <a:cubicBezTo>
                  <a:pt x="531" y="184"/>
                  <a:pt x="537" y="182"/>
                  <a:pt x="540" y="170"/>
                </a:cubicBezTo>
                <a:cubicBezTo>
                  <a:pt x="544" y="157"/>
                  <a:pt x="544" y="153"/>
                  <a:pt x="534" y="145"/>
                </a:cubicBezTo>
                <a:cubicBezTo>
                  <a:pt x="525" y="137"/>
                  <a:pt x="528" y="131"/>
                  <a:pt x="528" y="122"/>
                </a:cubicBezTo>
                <a:cubicBezTo>
                  <a:pt x="527" y="116"/>
                  <a:pt x="528" y="105"/>
                  <a:pt x="529" y="97"/>
                </a:cubicBezTo>
                <a:cubicBezTo>
                  <a:pt x="523" y="95"/>
                  <a:pt x="517" y="90"/>
                  <a:pt x="510" y="87"/>
                </a:cubicBezTo>
                <a:cubicBezTo>
                  <a:pt x="496" y="80"/>
                  <a:pt x="483" y="84"/>
                  <a:pt x="477" y="73"/>
                </a:cubicBezTo>
                <a:cubicBezTo>
                  <a:pt x="472" y="61"/>
                  <a:pt x="462" y="67"/>
                  <a:pt x="447" y="61"/>
                </a:cubicBezTo>
                <a:cubicBezTo>
                  <a:pt x="433" y="56"/>
                  <a:pt x="421" y="38"/>
                  <a:pt x="414" y="50"/>
                </a:cubicBezTo>
                <a:cubicBezTo>
                  <a:pt x="407" y="61"/>
                  <a:pt x="394" y="77"/>
                  <a:pt x="380" y="76"/>
                </a:cubicBezTo>
                <a:cubicBezTo>
                  <a:pt x="366" y="74"/>
                  <a:pt x="371" y="100"/>
                  <a:pt x="348" y="99"/>
                </a:cubicBezTo>
                <a:cubicBezTo>
                  <a:pt x="325" y="97"/>
                  <a:pt x="325" y="86"/>
                  <a:pt x="331" y="70"/>
                </a:cubicBezTo>
                <a:cubicBezTo>
                  <a:pt x="337" y="54"/>
                  <a:pt x="321" y="63"/>
                  <a:pt x="308" y="66"/>
                </a:cubicBezTo>
                <a:cubicBezTo>
                  <a:pt x="295" y="68"/>
                  <a:pt x="294" y="61"/>
                  <a:pt x="274" y="58"/>
                </a:cubicBezTo>
                <a:cubicBezTo>
                  <a:pt x="256" y="56"/>
                  <a:pt x="259" y="45"/>
                  <a:pt x="259" y="27"/>
                </a:cubicBezTo>
                <a:cubicBezTo>
                  <a:pt x="253" y="26"/>
                  <a:pt x="245" y="24"/>
                  <a:pt x="240" y="20"/>
                </a:cubicBezTo>
                <a:cubicBezTo>
                  <a:pt x="233" y="15"/>
                  <a:pt x="231" y="21"/>
                  <a:pt x="222" y="25"/>
                </a:cubicBezTo>
                <a:cubicBezTo>
                  <a:pt x="213" y="28"/>
                  <a:pt x="205" y="21"/>
                  <a:pt x="192" y="22"/>
                </a:cubicBezTo>
                <a:cubicBezTo>
                  <a:pt x="179" y="24"/>
                  <a:pt x="172" y="16"/>
                  <a:pt x="165" y="7"/>
                </a:cubicBezTo>
                <a:cubicBezTo>
                  <a:pt x="163" y="4"/>
                  <a:pt x="161" y="2"/>
                  <a:pt x="158" y="0"/>
                </a:cubicBezTo>
                <a:cubicBezTo>
                  <a:pt x="144" y="12"/>
                  <a:pt x="170" y="30"/>
                  <a:pt x="186" y="35"/>
                </a:cubicBezTo>
                <a:cubicBezTo>
                  <a:pt x="204" y="41"/>
                  <a:pt x="189" y="50"/>
                  <a:pt x="178" y="56"/>
                </a:cubicBezTo>
                <a:cubicBezTo>
                  <a:pt x="166" y="61"/>
                  <a:pt x="173" y="73"/>
                  <a:pt x="186" y="74"/>
                </a:cubicBezTo>
                <a:cubicBezTo>
                  <a:pt x="199" y="76"/>
                  <a:pt x="192" y="104"/>
                  <a:pt x="185" y="104"/>
                </a:cubicBezTo>
                <a:cubicBezTo>
                  <a:pt x="178" y="104"/>
                  <a:pt x="168" y="106"/>
                  <a:pt x="163" y="123"/>
                </a:cubicBezTo>
                <a:cubicBezTo>
                  <a:pt x="159" y="140"/>
                  <a:pt x="142" y="137"/>
                  <a:pt x="136" y="121"/>
                </a:cubicBezTo>
                <a:cubicBezTo>
                  <a:pt x="131" y="106"/>
                  <a:pt x="93" y="121"/>
                  <a:pt x="82" y="119"/>
                </a:cubicBezTo>
                <a:cubicBezTo>
                  <a:pt x="70" y="116"/>
                  <a:pt x="59" y="121"/>
                  <a:pt x="69" y="134"/>
                </a:cubicBezTo>
                <a:cubicBezTo>
                  <a:pt x="73" y="140"/>
                  <a:pt x="73" y="143"/>
                  <a:pt x="70" y="144"/>
                </a:cubicBezTo>
                <a:cubicBezTo>
                  <a:pt x="73" y="148"/>
                  <a:pt x="77" y="153"/>
                  <a:pt x="78" y="157"/>
                </a:cubicBezTo>
                <a:cubicBezTo>
                  <a:pt x="80" y="165"/>
                  <a:pt x="87" y="174"/>
                  <a:pt x="84" y="180"/>
                </a:cubicBezTo>
                <a:cubicBezTo>
                  <a:pt x="80" y="187"/>
                  <a:pt x="72" y="198"/>
                  <a:pt x="72" y="202"/>
                </a:cubicBezTo>
                <a:cubicBezTo>
                  <a:pt x="72" y="206"/>
                  <a:pt x="70" y="211"/>
                  <a:pt x="62" y="213"/>
                </a:cubicBezTo>
                <a:cubicBezTo>
                  <a:pt x="55" y="215"/>
                  <a:pt x="50" y="219"/>
                  <a:pt x="50" y="225"/>
                </a:cubicBezTo>
                <a:cubicBezTo>
                  <a:pt x="51" y="231"/>
                  <a:pt x="50" y="234"/>
                  <a:pt x="58" y="234"/>
                </a:cubicBezTo>
                <a:cubicBezTo>
                  <a:pt x="67" y="234"/>
                  <a:pt x="74" y="240"/>
                  <a:pt x="74" y="244"/>
                </a:cubicBezTo>
                <a:cubicBezTo>
                  <a:pt x="73" y="248"/>
                  <a:pt x="60" y="251"/>
                  <a:pt x="58" y="259"/>
                </a:cubicBezTo>
                <a:cubicBezTo>
                  <a:pt x="55" y="267"/>
                  <a:pt x="48" y="278"/>
                  <a:pt x="40" y="280"/>
                </a:cubicBezTo>
                <a:cubicBezTo>
                  <a:pt x="31" y="283"/>
                  <a:pt x="27" y="286"/>
                  <a:pt x="17" y="284"/>
                </a:cubicBezTo>
                <a:cubicBezTo>
                  <a:pt x="7" y="283"/>
                  <a:pt x="1" y="284"/>
                  <a:pt x="1" y="291"/>
                </a:cubicBezTo>
                <a:cubicBezTo>
                  <a:pt x="1" y="298"/>
                  <a:pt x="0" y="302"/>
                  <a:pt x="6" y="306"/>
                </a:cubicBezTo>
                <a:cubicBezTo>
                  <a:pt x="11" y="310"/>
                  <a:pt x="23" y="314"/>
                  <a:pt x="16" y="322"/>
                </a:cubicBezTo>
                <a:cubicBezTo>
                  <a:pt x="8" y="330"/>
                  <a:pt x="12" y="332"/>
                  <a:pt x="9" y="341"/>
                </a:cubicBezTo>
                <a:cubicBezTo>
                  <a:pt x="6" y="350"/>
                  <a:pt x="10" y="358"/>
                  <a:pt x="10" y="368"/>
                </a:cubicBezTo>
                <a:cubicBezTo>
                  <a:pt x="10" y="378"/>
                  <a:pt x="12" y="382"/>
                  <a:pt x="17" y="390"/>
                </a:cubicBezTo>
                <a:cubicBezTo>
                  <a:pt x="22" y="397"/>
                  <a:pt x="24" y="401"/>
                  <a:pt x="26" y="407"/>
                </a:cubicBezTo>
                <a:cubicBezTo>
                  <a:pt x="27" y="413"/>
                  <a:pt x="22" y="416"/>
                  <a:pt x="18" y="418"/>
                </a:cubicBezTo>
                <a:cubicBezTo>
                  <a:pt x="13" y="419"/>
                  <a:pt x="4" y="429"/>
                  <a:pt x="9" y="437"/>
                </a:cubicBezTo>
                <a:cubicBezTo>
                  <a:pt x="14" y="445"/>
                  <a:pt x="16" y="448"/>
                  <a:pt x="24" y="450"/>
                </a:cubicBezTo>
                <a:cubicBezTo>
                  <a:pt x="31" y="452"/>
                  <a:pt x="32" y="463"/>
                  <a:pt x="34" y="470"/>
                </a:cubicBezTo>
                <a:cubicBezTo>
                  <a:pt x="35" y="475"/>
                  <a:pt x="33" y="478"/>
                  <a:pt x="32" y="484"/>
                </a:cubicBezTo>
                <a:cubicBezTo>
                  <a:pt x="36" y="485"/>
                  <a:pt x="40" y="487"/>
                  <a:pt x="42" y="492"/>
                </a:cubicBezTo>
                <a:cubicBezTo>
                  <a:pt x="48" y="504"/>
                  <a:pt x="48" y="506"/>
                  <a:pt x="58" y="509"/>
                </a:cubicBezTo>
                <a:cubicBezTo>
                  <a:pt x="67" y="512"/>
                  <a:pt x="73" y="517"/>
                  <a:pt x="79" y="514"/>
                </a:cubicBezTo>
                <a:cubicBezTo>
                  <a:pt x="85" y="510"/>
                  <a:pt x="96" y="510"/>
                  <a:pt x="100" y="514"/>
                </a:cubicBezTo>
                <a:cubicBezTo>
                  <a:pt x="104" y="518"/>
                  <a:pt x="106" y="522"/>
                  <a:pt x="117" y="522"/>
                </a:cubicBezTo>
                <a:cubicBezTo>
                  <a:pt x="128" y="522"/>
                  <a:pt x="142" y="520"/>
                  <a:pt x="141" y="529"/>
                </a:cubicBezTo>
                <a:cubicBezTo>
                  <a:pt x="140" y="538"/>
                  <a:pt x="139" y="542"/>
                  <a:pt x="131" y="546"/>
                </a:cubicBezTo>
                <a:cubicBezTo>
                  <a:pt x="123" y="549"/>
                  <a:pt x="114" y="556"/>
                  <a:pt x="114" y="562"/>
                </a:cubicBezTo>
                <a:cubicBezTo>
                  <a:pt x="114" y="568"/>
                  <a:pt x="117" y="577"/>
                  <a:pt x="112" y="582"/>
                </a:cubicBezTo>
                <a:cubicBezTo>
                  <a:pt x="106" y="586"/>
                  <a:pt x="102" y="593"/>
                  <a:pt x="102" y="600"/>
                </a:cubicBezTo>
                <a:cubicBezTo>
                  <a:pt x="103" y="608"/>
                  <a:pt x="100" y="616"/>
                  <a:pt x="101" y="622"/>
                </a:cubicBezTo>
                <a:cubicBezTo>
                  <a:pt x="102" y="626"/>
                  <a:pt x="103" y="633"/>
                  <a:pt x="102" y="639"/>
                </a:cubicBezTo>
                <a:cubicBezTo>
                  <a:pt x="106" y="638"/>
                  <a:pt x="113" y="637"/>
                  <a:pt x="120" y="637"/>
                </a:cubicBezTo>
                <a:cubicBezTo>
                  <a:pt x="134" y="638"/>
                  <a:pt x="140" y="637"/>
                  <a:pt x="145" y="640"/>
                </a:cubicBezTo>
                <a:cubicBezTo>
                  <a:pt x="151" y="643"/>
                  <a:pt x="166" y="656"/>
                  <a:pt x="167" y="645"/>
                </a:cubicBezTo>
                <a:cubicBezTo>
                  <a:pt x="168" y="634"/>
                  <a:pt x="166" y="626"/>
                  <a:pt x="172" y="626"/>
                </a:cubicBezTo>
                <a:cubicBezTo>
                  <a:pt x="179" y="627"/>
                  <a:pt x="185" y="640"/>
                  <a:pt x="190" y="637"/>
                </a:cubicBezTo>
                <a:cubicBezTo>
                  <a:pt x="195" y="635"/>
                  <a:pt x="203" y="631"/>
                  <a:pt x="208" y="637"/>
                </a:cubicBezTo>
                <a:cubicBezTo>
                  <a:pt x="214" y="642"/>
                  <a:pt x="223" y="641"/>
                  <a:pt x="232" y="642"/>
                </a:cubicBezTo>
                <a:cubicBezTo>
                  <a:pt x="240" y="643"/>
                  <a:pt x="256" y="643"/>
                  <a:pt x="260" y="649"/>
                </a:cubicBezTo>
                <a:cubicBezTo>
                  <a:pt x="264" y="656"/>
                  <a:pt x="266" y="660"/>
                  <a:pt x="272" y="660"/>
                </a:cubicBezTo>
                <a:cubicBezTo>
                  <a:pt x="277" y="659"/>
                  <a:pt x="279" y="657"/>
                  <a:pt x="282" y="650"/>
                </a:cubicBezTo>
                <a:cubicBezTo>
                  <a:pt x="284" y="644"/>
                  <a:pt x="287" y="644"/>
                  <a:pt x="293" y="643"/>
                </a:cubicBezTo>
                <a:cubicBezTo>
                  <a:pt x="298" y="642"/>
                  <a:pt x="302" y="637"/>
                  <a:pt x="308" y="642"/>
                </a:cubicBezTo>
                <a:cubicBezTo>
                  <a:pt x="314" y="646"/>
                  <a:pt x="320" y="650"/>
                  <a:pt x="320" y="650"/>
                </a:cubicBezTo>
                <a:cubicBezTo>
                  <a:pt x="320" y="650"/>
                  <a:pt x="329" y="658"/>
                  <a:pt x="335" y="656"/>
                </a:cubicBezTo>
                <a:cubicBezTo>
                  <a:pt x="342" y="654"/>
                  <a:pt x="347" y="652"/>
                  <a:pt x="350" y="647"/>
                </a:cubicBezTo>
                <a:cubicBezTo>
                  <a:pt x="352" y="641"/>
                  <a:pt x="359" y="635"/>
                  <a:pt x="367" y="635"/>
                </a:cubicBezTo>
                <a:cubicBezTo>
                  <a:pt x="374" y="635"/>
                  <a:pt x="381" y="637"/>
                  <a:pt x="392" y="640"/>
                </a:cubicBezTo>
                <a:cubicBezTo>
                  <a:pt x="403" y="643"/>
                  <a:pt x="406" y="646"/>
                  <a:pt x="407" y="635"/>
                </a:cubicBezTo>
                <a:cubicBezTo>
                  <a:pt x="408" y="623"/>
                  <a:pt x="423" y="633"/>
                  <a:pt x="428" y="636"/>
                </a:cubicBezTo>
                <a:cubicBezTo>
                  <a:pt x="433" y="639"/>
                  <a:pt x="443" y="649"/>
                  <a:pt x="447" y="641"/>
                </a:cubicBezTo>
                <a:cubicBezTo>
                  <a:pt x="451" y="633"/>
                  <a:pt x="457" y="631"/>
                  <a:pt x="451" y="627"/>
                </a:cubicBezTo>
                <a:cubicBezTo>
                  <a:pt x="445" y="622"/>
                  <a:pt x="449" y="617"/>
                  <a:pt x="443" y="612"/>
                </a:cubicBezTo>
                <a:cubicBezTo>
                  <a:pt x="437" y="607"/>
                  <a:pt x="435" y="607"/>
                  <a:pt x="437" y="598"/>
                </a:cubicBezTo>
                <a:cubicBezTo>
                  <a:pt x="440" y="588"/>
                  <a:pt x="442" y="583"/>
                  <a:pt x="453" y="583"/>
                </a:cubicBezTo>
                <a:cubicBezTo>
                  <a:pt x="463" y="583"/>
                  <a:pt x="470" y="582"/>
                  <a:pt x="472" y="571"/>
                </a:cubicBezTo>
                <a:cubicBezTo>
                  <a:pt x="474" y="560"/>
                  <a:pt x="476" y="555"/>
                  <a:pt x="484" y="554"/>
                </a:cubicBezTo>
                <a:cubicBezTo>
                  <a:pt x="491" y="554"/>
                  <a:pt x="502" y="552"/>
                  <a:pt x="513" y="553"/>
                </a:cubicBezTo>
                <a:cubicBezTo>
                  <a:pt x="508" y="543"/>
                  <a:pt x="499" y="536"/>
                  <a:pt x="493" y="534"/>
                </a:cubicBezTo>
                <a:cubicBezTo>
                  <a:pt x="486" y="531"/>
                  <a:pt x="485" y="526"/>
                  <a:pt x="480" y="522"/>
                </a:cubicBezTo>
                <a:cubicBezTo>
                  <a:pt x="474" y="519"/>
                  <a:pt x="467" y="514"/>
                  <a:pt x="460" y="511"/>
                </a:cubicBezTo>
                <a:cubicBezTo>
                  <a:pt x="454" y="508"/>
                  <a:pt x="447" y="503"/>
                  <a:pt x="442" y="498"/>
                </a:cubicBezTo>
                <a:cubicBezTo>
                  <a:pt x="436" y="492"/>
                  <a:pt x="423" y="481"/>
                  <a:pt x="418" y="476"/>
                </a:cubicBezTo>
                <a:cubicBezTo>
                  <a:pt x="414" y="472"/>
                  <a:pt x="416" y="460"/>
                  <a:pt x="416" y="454"/>
                </a:cubicBezTo>
                <a:cubicBezTo>
                  <a:pt x="416" y="447"/>
                  <a:pt x="416" y="439"/>
                  <a:pt x="408" y="438"/>
                </a:cubicBezTo>
                <a:cubicBezTo>
                  <a:pt x="401" y="438"/>
                  <a:pt x="406" y="431"/>
                  <a:pt x="394" y="424"/>
                </a:cubicBezTo>
                <a:cubicBezTo>
                  <a:pt x="382" y="416"/>
                  <a:pt x="390" y="413"/>
                  <a:pt x="401" y="414"/>
                </a:cubicBezTo>
                <a:cubicBezTo>
                  <a:pt x="412" y="414"/>
                  <a:pt x="405" y="409"/>
                  <a:pt x="412" y="406"/>
                </a:cubicBezTo>
                <a:cubicBezTo>
                  <a:pt x="418" y="404"/>
                  <a:pt x="430" y="404"/>
                  <a:pt x="434" y="404"/>
                </a:cubicBezTo>
                <a:cubicBezTo>
                  <a:pt x="438" y="404"/>
                  <a:pt x="448" y="402"/>
                  <a:pt x="454" y="397"/>
                </a:cubicBezTo>
                <a:cubicBezTo>
                  <a:pt x="460" y="392"/>
                  <a:pt x="462" y="389"/>
                  <a:pt x="469" y="389"/>
                </a:cubicBezTo>
                <a:cubicBezTo>
                  <a:pt x="476" y="389"/>
                  <a:pt x="482" y="387"/>
                  <a:pt x="484" y="381"/>
                </a:cubicBezTo>
                <a:cubicBezTo>
                  <a:pt x="487" y="375"/>
                  <a:pt x="500" y="380"/>
                  <a:pt x="506" y="374"/>
                </a:cubicBezTo>
                <a:cubicBezTo>
                  <a:pt x="511" y="369"/>
                  <a:pt x="515" y="368"/>
                  <a:pt x="522" y="368"/>
                </a:cubicBezTo>
                <a:cubicBezTo>
                  <a:pt x="530" y="368"/>
                  <a:pt x="532" y="357"/>
                  <a:pt x="532" y="353"/>
                </a:cubicBezTo>
                <a:cubicBezTo>
                  <a:pt x="533" y="349"/>
                  <a:pt x="543" y="351"/>
                  <a:pt x="545" y="356"/>
                </a:cubicBezTo>
                <a:cubicBezTo>
                  <a:pt x="547" y="362"/>
                  <a:pt x="554" y="366"/>
                  <a:pt x="564" y="367"/>
                </a:cubicBezTo>
                <a:cubicBezTo>
                  <a:pt x="571" y="367"/>
                  <a:pt x="575" y="362"/>
                  <a:pt x="577" y="357"/>
                </a:cubicBezTo>
                <a:cubicBezTo>
                  <a:pt x="573" y="354"/>
                  <a:pt x="572" y="347"/>
                  <a:pt x="572" y="338"/>
                </a:cubicBezTo>
                <a:close/>
              </a:path>
            </a:pathLst>
          </a:custGeom>
          <a:solidFill>
            <a:schemeClr val="bg2">
              <a:lumMod val="20000"/>
              <a:lumOff val="80000"/>
            </a:schemeClr>
          </a:solidFill>
          <a:ln w="3175" cap="rnd" cmpd="sng">
            <a:solidFill>
              <a:schemeClr val="bg2">
                <a:lumMod val="20000"/>
                <a:lumOff val="80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de-DE"/>
          </a:p>
        </p:txBody>
      </p:sp>
      <p:sp>
        <p:nvSpPr>
          <p:cNvPr id="54" name="Textfeld 53">
            <a:extLst>
              <a:ext uri="{FF2B5EF4-FFF2-40B4-BE49-F238E27FC236}">
                <a16:creationId xmlns:a16="http://schemas.microsoft.com/office/drawing/2014/main" id="{2D70E2AB-E64B-5143-E978-AD3EB609FC01}"/>
              </a:ext>
            </a:extLst>
          </p:cNvPr>
          <p:cNvSpPr txBox="1"/>
          <p:nvPr/>
        </p:nvSpPr>
        <p:spPr>
          <a:xfrm>
            <a:off x="4021500" y="1908382"/>
            <a:ext cx="997918" cy="789512"/>
          </a:xfrm>
          <a:prstGeom prst="rect">
            <a:avLst/>
          </a:prstGeom>
          <a:noFill/>
        </p:spPr>
        <p:txBody>
          <a:bodyPr vert="horz" wrap="square" rtlCol="0">
            <a:spAutoFit/>
          </a:bodyPr>
          <a:lstStyle/>
          <a:p>
            <a:pPr algn="ctr"/>
            <a:r>
              <a:rPr lang="de-DE" sz="1050" b="1">
                <a:solidFill>
                  <a:srgbClr val="000000"/>
                </a:solidFill>
              </a:rPr>
              <a:t>Allgemeine CKD-Prävalenz: </a:t>
            </a:r>
            <a:r>
              <a:rPr lang="de-DE" sz="1050" b="1">
                <a:solidFill>
                  <a:schemeClr val="tx2"/>
                </a:solidFill>
              </a:rPr>
              <a:t>12,7%</a:t>
            </a:r>
            <a:r>
              <a:rPr lang="de-DE" sz="1050" b="1" baseline="30000">
                <a:solidFill>
                  <a:srgbClr val="000000"/>
                </a:solidFill>
              </a:rPr>
              <a:t>1</a:t>
            </a:r>
            <a:endParaRPr lang="de-DE" sz="1050" b="1">
              <a:solidFill>
                <a:srgbClr val="000000"/>
              </a:solidFill>
            </a:endParaRPr>
          </a:p>
        </p:txBody>
      </p:sp>
      <p:sp>
        <p:nvSpPr>
          <p:cNvPr id="64" name="Rechteck: abgerundete Ecken 63">
            <a:extLst>
              <a:ext uri="{FF2B5EF4-FFF2-40B4-BE49-F238E27FC236}">
                <a16:creationId xmlns:a16="http://schemas.microsoft.com/office/drawing/2014/main" id="{FA3EE53F-AA57-FC70-85DB-B7F672488E94}"/>
              </a:ext>
            </a:extLst>
          </p:cNvPr>
          <p:cNvSpPr/>
          <p:nvPr/>
        </p:nvSpPr>
        <p:spPr>
          <a:xfrm>
            <a:off x="548457" y="1863328"/>
            <a:ext cx="2817256" cy="1065041"/>
          </a:xfrm>
          <a:prstGeom prst="roundRect">
            <a:avLst>
              <a:gd name="adj" fmla="val 6974"/>
            </a:avLst>
          </a:prstGeom>
          <a:solidFill>
            <a:srgbClr val="EB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r>
              <a:rPr lang="de-DE" sz="1125" b="1">
                <a:solidFill>
                  <a:schemeClr val="tx1"/>
                </a:solidFill>
                <a:latin typeface="Arial" panose="020B0604020202020204" pitchFamily="34" charset="0"/>
              </a:rPr>
              <a:t>CKD ist häufig – </a:t>
            </a:r>
            <a:r>
              <a:rPr lang="de-DE" sz="1125">
                <a:solidFill>
                  <a:schemeClr val="tx1"/>
                </a:solidFill>
                <a:latin typeface="Arial" panose="020B0604020202020204" pitchFamily="34" charset="0"/>
              </a:rPr>
              <a:t>aber</a:t>
            </a:r>
            <a:r>
              <a:rPr lang="de-DE" sz="1125" b="1">
                <a:solidFill>
                  <a:schemeClr val="tx1"/>
                </a:solidFill>
                <a:latin typeface="Arial" panose="020B0604020202020204" pitchFamily="34" charset="0"/>
              </a:rPr>
              <a:t> nur 1/10 </a:t>
            </a:r>
            <a:r>
              <a:rPr lang="de-DE" sz="1125" b="1" err="1">
                <a:solidFill>
                  <a:schemeClr val="tx1"/>
                </a:solidFill>
                <a:latin typeface="Arial" panose="020B0604020202020204" pitchFamily="34" charset="0"/>
              </a:rPr>
              <a:t>Patient:innen</a:t>
            </a:r>
            <a:r>
              <a:rPr lang="de-DE" sz="1125" b="1">
                <a:solidFill>
                  <a:schemeClr val="tx1"/>
                </a:solidFill>
                <a:latin typeface="Arial" panose="020B0604020202020204" pitchFamily="34" charset="0"/>
              </a:rPr>
              <a:t> wissen </a:t>
            </a:r>
            <a:r>
              <a:rPr lang="de-DE" sz="1125">
                <a:solidFill>
                  <a:schemeClr val="tx1"/>
                </a:solidFill>
                <a:latin typeface="Arial" panose="020B0604020202020204" pitchFamily="34" charset="0"/>
              </a:rPr>
              <a:t>von ihrer </a:t>
            </a:r>
            <a:r>
              <a:rPr lang="de-DE" sz="1125" b="1">
                <a:solidFill>
                  <a:schemeClr val="tx1"/>
                </a:solidFill>
                <a:latin typeface="Arial" panose="020B0604020202020204" pitchFamily="34" charset="0"/>
              </a:rPr>
              <a:t>Erkrankung</a:t>
            </a:r>
          </a:p>
        </p:txBody>
      </p:sp>
      <p:sp>
        <p:nvSpPr>
          <p:cNvPr id="65" name="Rechteck: abgerundete Ecken 64">
            <a:extLst>
              <a:ext uri="{FF2B5EF4-FFF2-40B4-BE49-F238E27FC236}">
                <a16:creationId xmlns:a16="http://schemas.microsoft.com/office/drawing/2014/main" id="{EC236DCF-1876-80CF-AE73-4C776006A68C}"/>
              </a:ext>
            </a:extLst>
          </p:cNvPr>
          <p:cNvSpPr/>
          <p:nvPr/>
        </p:nvSpPr>
        <p:spPr>
          <a:xfrm>
            <a:off x="548457" y="3212312"/>
            <a:ext cx="2813509" cy="1354124"/>
          </a:xfrm>
          <a:prstGeom prst="roundRect">
            <a:avLst>
              <a:gd name="adj" fmla="val 8784"/>
            </a:avLst>
          </a:prstGeom>
          <a:solidFill>
            <a:srgbClr val="EB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r>
              <a:rPr lang="de-DE" sz="1125" b="1">
                <a:solidFill>
                  <a:schemeClr val="tx1"/>
                </a:solidFill>
                <a:latin typeface="Arial" panose="020B0604020202020204" pitchFamily="34" charset="0"/>
              </a:rPr>
              <a:t>KDIGO-Leitlinien 2024 empfehlen </a:t>
            </a:r>
            <a:r>
              <a:rPr lang="de-DE" sz="1125">
                <a:solidFill>
                  <a:schemeClr val="tx1"/>
                </a:solidFill>
                <a:latin typeface="Arial" panose="020B0604020202020204" pitchFamily="34" charset="0"/>
              </a:rPr>
              <a:t>ein</a:t>
            </a:r>
            <a:r>
              <a:rPr lang="de-DE" sz="1125" b="1">
                <a:solidFill>
                  <a:schemeClr val="tx1"/>
                </a:solidFill>
                <a:latin typeface="Arial" panose="020B0604020202020204" pitchFamily="34" charset="0"/>
              </a:rPr>
              <a:t> regelmäßiges Screening </a:t>
            </a:r>
            <a:r>
              <a:rPr lang="de-DE" sz="1125">
                <a:solidFill>
                  <a:schemeClr val="tx1"/>
                </a:solidFill>
                <a:latin typeface="Arial" panose="020B0604020202020204" pitchFamily="34" charset="0"/>
              </a:rPr>
              <a:t>bzw. eine </a:t>
            </a:r>
            <a:r>
              <a:rPr lang="de-DE" sz="1125" b="1">
                <a:solidFill>
                  <a:schemeClr val="tx1"/>
                </a:solidFill>
                <a:latin typeface="Arial" panose="020B0604020202020204" pitchFamily="34" charset="0"/>
              </a:rPr>
              <a:t>Überwachung der Nierenfunktion </a:t>
            </a:r>
            <a:r>
              <a:rPr lang="de-DE" sz="1125">
                <a:solidFill>
                  <a:schemeClr val="tx1"/>
                </a:solidFill>
                <a:latin typeface="Arial" panose="020B0604020202020204" pitchFamily="34" charset="0"/>
              </a:rPr>
              <a:t>bei</a:t>
            </a:r>
            <a:r>
              <a:rPr lang="de-DE" sz="1125" b="1">
                <a:solidFill>
                  <a:schemeClr val="tx1"/>
                </a:solidFill>
                <a:latin typeface="Arial" panose="020B0604020202020204" pitchFamily="34" charset="0"/>
              </a:rPr>
              <a:t> </a:t>
            </a:r>
            <a:r>
              <a:rPr lang="de-DE" sz="1125" b="1" err="1">
                <a:solidFill>
                  <a:schemeClr val="tx1"/>
                </a:solidFill>
                <a:latin typeface="Arial" panose="020B0604020202020204" pitchFamily="34" charset="0"/>
              </a:rPr>
              <a:t>Risikopatient:innen</a:t>
            </a:r>
            <a:r>
              <a:rPr lang="de-DE" sz="1125" b="1">
                <a:solidFill>
                  <a:schemeClr val="tx1"/>
                </a:solidFill>
                <a:latin typeface="Arial" panose="020B0604020202020204" pitchFamily="34" charset="0"/>
              </a:rPr>
              <a:t> </a:t>
            </a:r>
            <a:r>
              <a:rPr lang="de-DE" sz="1125">
                <a:solidFill>
                  <a:schemeClr val="tx1"/>
                </a:solidFill>
                <a:latin typeface="Arial" panose="020B0604020202020204" pitchFamily="34" charset="0"/>
              </a:rPr>
              <a:t>zur</a:t>
            </a:r>
            <a:r>
              <a:rPr lang="de-DE" sz="1125" b="1">
                <a:solidFill>
                  <a:schemeClr val="tx1"/>
                </a:solidFill>
                <a:latin typeface="Arial" panose="020B0604020202020204" pitchFamily="34" charset="0"/>
              </a:rPr>
              <a:t> frühzeitigen Diagnose </a:t>
            </a:r>
            <a:r>
              <a:rPr lang="de-DE" sz="1125">
                <a:solidFill>
                  <a:schemeClr val="tx1"/>
                </a:solidFill>
                <a:latin typeface="Arial" panose="020B0604020202020204" pitchFamily="34" charset="0"/>
              </a:rPr>
              <a:t>und</a:t>
            </a:r>
            <a:r>
              <a:rPr lang="de-DE" sz="1125" b="1">
                <a:solidFill>
                  <a:schemeClr val="tx1"/>
                </a:solidFill>
                <a:latin typeface="Arial" panose="020B0604020202020204" pitchFamily="34" charset="0"/>
              </a:rPr>
              <a:t> Therapieinitiierung</a:t>
            </a:r>
            <a:r>
              <a:rPr lang="de-DE" sz="1125" b="1" baseline="30000">
                <a:solidFill>
                  <a:schemeClr val="tx1"/>
                </a:solidFill>
                <a:latin typeface="Arial" panose="020B0604020202020204" pitchFamily="34" charset="0"/>
              </a:rPr>
              <a:t>4</a:t>
            </a:r>
            <a:endParaRPr lang="de-DE" sz="1125" b="1">
              <a:solidFill>
                <a:schemeClr val="tx1"/>
              </a:solidFill>
              <a:latin typeface="Arial" panose="020B0604020202020204" pitchFamily="34" charset="0"/>
            </a:endParaRPr>
          </a:p>
        </p:txBody>
      </p:sp>
      <p:sp>
        <p:nvSpPr>
          <p:cNvPr id="73" name="Textfeld 72">
            <a:extLst>
              <a:ext uri="{FF2B5EF4-FFF2-40B4-BE49-F238E27FC236}">
                <a16:creationId xmlns:a16="http://schemas.microsoft.com/office/drawing/2014/main" id="{6614BC22-5BDA-C182-F153-2656556848DA}"/>
              </a:ext>
            </a:extLst>
          </p:cNvPr>
          <p:cNvSpPr txBox="1"/>
          <p:nvPr/>
        </p:nvSpPr>
        <p:spPr>
          <a:xfrm>
            <a:off x="5296058" y="1908382"/>
            <a:ext cx="1609215" cy="577081"/>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Mortalitätsrate durch ESRD und CV-Risiko</a:t>
            </a:r>
            <a:r>
              <a:rPr lang="de-DE" sz="1050" dirty="0">
                <a:solidFill>
                  <a:srgbClr val="000000"/>
                </a:solidFill>
              </a:rPr>
              <a:t>: </a:t>
            </a:r>
            <a:br>
              <a:rPr lang="de-DE" sz="1050" dirty="0">
                <a:solidFill>
                  <a:srgbClr val="000000"/>
                </a:solidFill>
              </a:rPr>
            </a:br>
            <a:r>
              <a:rPr lang="de-DE" sz="1050" b="1" dirty="0">
                <a:solidFill>
                  <a:schemeClr val="tx2"/>
                </a:solidFill>
              </a:rPr>
              <a:t>~9%</a:t>
            </a:r>
            <a:r>
              <a:rPr lang="de-DE" sz="1050" baseline="30000" dirty="0">
                <a:solidFill>
                  <a:srgbClr val="000000"/>
                </a:solidFill>
              </a:rPr>
              <a:t>2</a:t>
            </a:r>
            <a:endParaRPr lang="de-DE" sz="1050" dirty="0">
              <a:solidFill>
                <a:srgbClr val="000000"/>
              </a:solidFill>
            </a:endParaRPr>
          </a:p>
        </p:txBody>
      </p:sp>
      <p:sp>
        <p:nvSpPr>
          <p:cNvPr id="78" name="Textfeld 77">
            <a:extLst>
              <a:ext uri="{FF2B5EF4-FFF2-40B4-BE49-F238E27FC236}">
                <a16:creationId xmlns:a16="http://schemas.microsoft.com/office/drawing/2014/main" id="{3FBA5352-EA89-F8DF-0795-FD4970748909}"/>
              </a:ext>
            </a:extLst>
          </p:cNvPr>
          <p:cNvSpPr txBox="1"/>
          <p:nvPr/>
        </p:nvSpPr>
        <p:spPr>
          <a:xfrm>
            <a:off x="6971980" y="1910129"/>
            <a:ext cx="1676957" cy="577081"/>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a:solidFill>
                  <a:srgbClr val="000000"/>
                </a:solidFill>
              </a:rPr>
              <a:t>Diagnostizierte CKD </a:t>
            </a:r>
            <a:br>
              <a:rPr lang="de-DE" sz="1050" b="1">
                <a:solidFill>
                  <a:srgbClr val="000000"/>
                </a:solidFill>
              </a:rPr>
            </a:br>
            <a:r>
              <a:rPr lang="de-DE" sz="1050" b="1">
                <a:solidFill>
                  <a:srgbClr val="000000"/>
                </a:solidFill>
              </a:rPr>
              <a:t>nur bei </a:t>
            </a:r>
            <a:r>
              <a:rPr lang="de-DE" sz="1050" b="1">
                <a:solidFill>
                  <a:schemeClr val="tx2"/>
                </a:solidFill>
              </a:rPr>
              <a:t>1/10 Erkrankten</a:t>
            </a:r>
            <a:r>
              <a:rPr lang="de-DE" sz="1050" baseline="30000">
                <a:solidFill>
                  <a:srgbClr val="000000"/>
                </a:solidFill>
              </a:rPr>
              <a:t>3</a:t>
            </a:r>
            <a:endParaRPr lang="de-DE" sz="1050">
              <a:solidFill>
                <a:srgbClr val="000000"/>
              </a:solidFill>
            </a:endParaRPr>
          </a:p>
        </p:txBody>
      </p:sp>
      <p:grpSp>
        <p:nvGrpSpPr>
          <p:cNvPr id="79" name="Gruppieren 78">
            <a:extLst>
              <a:ext uri="{FF2B5EF4-FFF2-40B4-BE49-F238E27FC236}">
                <a16:creationId xmlns:a16="http://schemas.microsoft.com/office/drawing/2014/main" id="{E4894941-F494-1349-F53B-0E0745DDC145}"/>
              </a:ext>
            </a:extLst>
          </p:cNvPr>
          <p:cNvGrpSpPr/>
          <p:nvPr/>
        </p:nvGrpSpPr>
        <p:grpSpPr>
          <a:xfrm>
            <a:off x="3927036" y="3567528"/>
            <a:ext cx="950698" cy="400472"/>
            <a:chOff x="1712661" y="1992360"/>
            <a:chExt cx="1267597" cy="533962"/>
          </a:xfrm>
          <a:solidFill>
            <a:schemeClr val="bg1">
              <a:lumMod val="85000"/>
            </a:schemeClr>
          </a:solidFill>
        </p:grpSpPr>
        <p:sp>
          <p:nvSpPr>
            <p:cNvPr id="80" name="Freeform 140">
              <a:extLst>
                <a:ext uri="{FF2B5EF4-FFF2-40B4-BE49-F238E27FC236}">
                  <a16:creationId xmlns:a16="http://schemas.microsoft.com/office/drawing/2014/main" id="{A7102843-DF13-6B99-AA47-C3596A30A67B}"/>
                </a:ext>
              </a:extLst>
            </p:cNvPr>
            <p:cNvSpPr>
              <a:spLocks/>
            </p:cNvSpPr>
            <p:nvPr/>
          </p:nvSpPr>
          <p:spPr bwMode="auto">
            <a:xfrm>
              <a:off x="1712661" y="2011140"/>
              <a:ext cx="511814" cy="504892"/>
            </a:xfrm>
            <a:custGeom>
              <a:avLst/>
              <a:gdLst>
                <a:gd name="T0" fmla="*/ 149 w 149"/>
                <a:gd name="T1" fmla="*/ 162 h 162"/>
                <a:gd name="T2" fmla="*/ 0 w 149"/>
                <a:gd name="T3" fmla="*/ 162 h 162"/>
                <a:gd name="T4" fmla="*/ 1 w 149"/>
                <a:gd name="T5" fmla="*/ 155 h 162"/>
                <a:gd name="T6" fmla="*/ 17 w 149"/>
                <a:gd name="T7" fmla="*/ 135 h 162"/>
                <a:gd name="T8" fmla="*/ 37 w 149"/>
                <a:gd name="T9" fmla="*/ 126 h 162"/>
                <a:gd name="T10" fmla="*/ 49 w 149"/>
                <a:gd name="T11" fmla="*/ 120 h 162"/>
                <a:gd name="T12" fmla="*/ 54 w 149"/>
                <a:gd name="T13" fmla="*/ 115 h 162"/>
                <a:gd name="T14" fmla="*/ 56 w 149"/>
                <a:gd name="T15" fmla="*/ 109 h 162"/>
                <a:gd name="T16" fmla="*/ 55 w 149"/>
                <a:gd name="T17" fmla="*/ 108 h 162"/>
                <a:gd name="T18" fmla="*/ 37 w 149"/>
                <a:gd name="T19" fmla="*/ 104 h 162"/>
                <a:gd name="T20" fmla="*/ 31 w 149"/>
                <a:gd name="T21" fmla="*/ 101 h 162"/>
                <a:gd name="T22" fmla="*/ 28 w 149"/>
                <a:gd name="T23" fmla="*/ 99 h 162"/>
                <a:gd name="T24" fmla="*/ 28 w 149"/>
                <a:gd name="T25" fmla="*/ 97 h 162"/>
                <a:gd name="T26" fmla="*/ 32 w 149"/>
                <a:gd name="T27" fmla="*/ 86 h 162"/>
                <a:gd name="T28" fmla="*/ 33 w 149"/>
                <a:gd name="T29" fmla="*/ 67 h 162"/>
                <a:gd name="T30" fmla="*/ 34 w 149"/>
                <a:gd name="T31" fmla="*/ 42 h 162"/>
                <a:gd name="T32" fmla="*/ 43 w 149"/>
                <a:gd name="T33" fmla="*/ 17 h 162"/>
                <a:gd name="T34" fmla="*/ 61 w 149"/>
                <a:gd name="T35" fmla="*/ 4 h 162"/>
                <a:gd name="T36" fmla="*/ 74 w 149"/>
                <a:gd name="T37" fmla="*/ 1 h 162"/>
                <a:gd name="T38" fmla="*/ 88 w 149"/>
                <a:gd name="T39" fmla="*/ 4 h 162"/>
                <a:gd name="T40" fmla="*/ 92 w 149"/>
                <a:gd name="T41" fmla="*/ 5 h 162"/>
                <a:gd name="T42" fmla="*/ 104 w 149"/>
                <a:gd name="T43" fmla="*/ 9 h 162"/>
                <a:gd name="T44" fmla="*/ 113 w 149"/>
                <a:gd name="T45" fmla="*/ 21 h 162"/>
                <a:gd name="T46" fmla="*/ 118 w 149"/>
                <a:gd name="T47" fmla="*/ 45 h 162"/>
                <a:gd name="T48" fmla="*/ 118 w 149"/>
                <a:gd name="T49" fmla="*/ 73 h 162"/>
                <a:gd name="T50" fmla="*/ 120 w 149"/>
                <a:gd name="T51" fmla="*/ 91 h 162"/>
                <a:gd name="T52" fmla="*/ 122 w 149"/>
                <a:gd name="T53" fmla="*/ 96 h 162"/>
                <a:gd name="T54" fmla="*/ 122 w 149"/>
                <a:gd name="T55" fmla="*/ 99 h 162"/>
                <a:gd name="T56" fmla="*/ 119 w 149"/>
                <a:gd name="T57" fmla="*/ 102 h 162"/>
                <a:gd name="T58" fmla="*/ 104 w 149"/>
                <a:gd name="T59" fmla="*/ 106 h 162"/>
                <a:gd name="T60" fmla="*/ 95 w 149"/>
                <a:gd name="T61" fmla="*/ 108 h 162"/>
                <a:gd name="T62" fmla="*/ 94 w 149"/>
                <a:gd name="T63" fmla="*/ 109 h 162"/>
                <a:gd name="T64" fmla="*/ 98 w 149"/>
                <a:gd name="T65" fmla="*/ 118 h 162"/>
                <a:gd name="T66" fmla="*/ 112 w 149"/>
                <a:gd name="T67" fmla="*/ 126 h 162"/>
                <a:gd name="T68" fmla="*/ 130 w 149"/>
                <a:gd name="T69" fmla="*/ 134 h 162"/>
                <a:gd name="T70" fmla="*/ 145 w 149"/>
                <a:gd name="T71" fmla="*/ 147 h 162"/>
                <a:gd name="T72" fmla="*/ 149 w 149"/>
                <a:gd name="T7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62">
                  <a:moveTo>
                    <a:pt x="149" y="162"/>
                  </a:moveTo>
                  <a:cubicBezTo>
                    <a:pt x="100" y="162"/>
                    <a:pt x="50" y="162"/>
                    <a:pt x="0" y="162"/>
                  </a:cubicBezTo>
                  <a:cubicBezTo>
                    <a:pt x="0" y="159"/>
                    <a:pt x="0" y="157"/>
                    <a:pt x="1" y="155"/>
                  </a:cubicBezTo>
                  <a:cubicBezTo>
                    <a:pt x="3" y="146"/>
                    <a:pt x="9" y="139"/>
                    <a:pt x="17" y="135"/>
                  </a:cubicBezTo>
                  <a:cubicBezTo>
                    <a:pt x="24" y="132"/>
                    <a:pt x="31" y="129"/>
                    <a:pt x="37" y="126"/>
                  </a:cubicBezTo>
                  <a:cubicBezTo>
                    <a:pt x="41" y="124"/>
                    <a:pt x="45" y="122"/>
                    <a:pt x="49" y="120"/>
                  </a:cubicBezTo>
                  <a:cubicBezTo>
                    <a:pt x="51" y="119"/>
                    <a:pt x="53" y="117"/>
                    <a:pt x="54" y="115"/>
                  </a:cubicBezTo>
                  <a:cubicBezTo>
                    <a:pt x="56" y="113"/>
                    <a:pt x="56" y="111"/>
                    <a:pt x="56" y="109"/>
                  </a:cubicBezTo>
                  <a:cubicBezTo>
                    <a:pt x="56" y="108"/>
                    <a:pt x="55" y="108"/>
                    <a:pt x="55" y="108"/>
                  </a:cubicBezTo>
                  <a:cubicBezTo>
                    <a:pt x="49" y="106"/>
                    <a:pt x="43" y="105"/>
                    <a:pt x="37" y="104"/>
                  </a:cubicBezTo>
                  <a:cubicBezTo>
                    <a:pt x="35" y="104"/>
                    <a:pt x="33" y="102"/>
                    <a:pt x="31" y="101"/>
                  </a:cubicBezTo>
                  <a:cubicBezTo>
                    <a:pt x="30" y="101"/>
                    <a:pt x="29" y="100"/>
                    <a:pt x="28" y="99"/>
                  </a:cubicBezTo>
                  <a:cubicBezTo>
                    <a:pt x="28" y="98"/>
                    <a:pt x="28" y="97"/>
                    <a:pt x="28" y="97"/>
                  </a:cubicBezTo>
                  <a:cubicBezTo>
                    <a:pt x="30" y="93"/>
                    <a:pt x="31" y="90"/>
                    <a:pt x="32" y="86"/>
                  </a:cubicBezTo>
                  <a:cubicBezTo>
                    <a:pt x="32" y="80"/>
                    <a:pt x="32" y="74"/>
                    <a:pt x="33" y="67"/>
                  </a:cubicBezTo>
                  <a:cubicBezTo>
                    <a:pt x="33" y="59"/>
                    <a:pt x="33" y="51"/>
                    <a:pt x="34" y="42"/>
                  </a:cubicBezTo>
                  <a:cubicBezTo>
                    <a:pt x="35" y="33"/>
                    <a:pt x="38" y="24"/>
                    <a:pt x="43" y="17"/>
                  </a:cubicBezTo>
                  <a:cubicBezTo>
                    <a:pt x="48" y="10"/>
                    <a:pt x="54" y="6"/>
                    <a:pt x="61" y="4"/>
                  </a:cubicBezTo>
                  <a:cubicBezTo>
                    <a:pt x="65" y="2"/>
                    <a:pt x="70" y="1"/>
                    <a:pt x="74" y="1"/>
                  </a:cubicBezTo>
                  <a:cubicBezTo>
                    <a:pt x="79" y="0"/>
                    <a:pt x="84" y="1"/>
                    <a:pt x="88" y="4"/>
                  </a:cubicBezTo>
                  <a:cubicBezTo>
                    <a:pt x="89" y="5"/>
                    <a:pt x="90" y="5"/>
                    <a:pt x="92" y="5"/>
                  </a:cubicBezTo>
                  <a:cubicBezTo>
                    <a:pt x="96" y="5"/>
                    <a:pt x="100" y="6"/>
                    <a:pt x="104" y="9"/>
                  </a:cubicBezTo>
                  <a:cubicBezTo>
                    <a:pt x="109" y="12"/>
                    <a:pt x="111" y="16"/>
                    <a:pt x="113" y="21"/>
                  </a:cubicBezTo>
                  <a:cubicBezTo>
                    <a:pt x="117" y="29"/>
                    <a:pt x="118" y="37"/>
                    <a:pt x="118" y="45"/>
                  </a:cubicBezTo>
                  <a:cubicBezTo>
                    <a:pt x="118" y="54"/>
                    <a:pt x="118" y="63"/>
                    <a:pt x="118" y="73"/>
                  </a:cubicBezTo>
                  <a:cubicBezTo>
                    <a:pt x="119" y="79"/>
                    <a:pt x="118" y="85"/>
                    <a:pt x="120" y="91"/>
                  </a:cubicBezTo>
                  <a:cubicBezTo>
                    <a:pt x="120" y="93"/>
                    <a:pt x="121" y="95"/>
                    <a:pt x="122" y="96"/>
                  </a:cubicBezTo>
                  <a:cubicBezTo>
                    <a:pt x="123" y="97"/>
                    <a:pt x="123" y="98"/>
                    <a:pt x="122" y="99"/>
                  </a:cubicBezTo>
                  <a:cubicBezTo>
                    <a:pt x="121" y="100"/>
                    <a:pt x="120" y="101"/>
                    <a:pt x="119" y="102"/>
                  </a:cubicBezTo>
                  <a:cubicBezTo>
                    <a:pt x="114" y="104"/>
                    <a:pt x="109" y="105"/>
                    <a:pt x="104" y="106"/>
                  </a:cubicBezTo>
                  <a:cubicBezTo>
                    <a:pt x="101" y="107"/>
                    <a:pt x="98" y="107"/>
                    <a:pt x="95" y="108"/>
                  </a:cubicBezTo>
                  <a:cubicBezTo>
                    <a:pt x="94" y="108"/>
                    <a:pt x="94" y="108"/>
                    <a:pt x="94" y="109"/>
                  </a:cubicBezTo>
                  <a:cubicBezTo>
                    <a:pt x="94" y="113"/>
                    <a:pt x="95" y="116"/>
                    <a:pt x="98" y="118"/>
                  </a:cubicBezTo>
                  <a:cubicBezTo>
                    <a:pt x="102" y="122"/>
                    <a:pt x="107" y="124"/>
                    <a:pt x="112" y="126"/>
                  </a:cubicBezTo>
                  <a:cubicBezTo>
                    <a:pt x="118" y="129"/>
                    <a:pt x="124" y="131"/>
                    <a:pt x="130" y="134"/>
                  </a:cubicBezTo>
                  <a:cubicBezTo>
                    <a:pt x="136" y="137"/>
                    <a:pt x="142" y="141"/>
                    <a:pt x="145" y="147"/>
                  </a:cubicBezTo>
                  <a:cubicBezTo>
                    <a:pt x="148" y="152"/>
                    <a:pt x="149" y="156"/>
                    <a:pt x="149" y="162"/>
                  </a:cubicBez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endParaRPr lang="de-DE"/>
            </a:p>
          </p:txBody>
        </p:sp>
        <p:sp>
          <p:nvSpPr>
            <p:cNvPr id="81" name="Freeform 144">
              <a:extLst>
                <a:ext uri="{FF2B5EF4-FFF2-40B4-BE49-F238E27FC236}">
                  <a16:creationId xmlns:a16="http://schemas.microsoft.com/office/drawing/2014/main" id="{BA207A3E-86DD-98FA-55A6-FF3C2D374467}"/>
                </a:ext>
              </a:extLst>
            </p:cNvPr>
            <p:cNvSpPr>
              <a:spLocks/>
            </p:cNvSpPr>
            <p:nvPr/>
          </p:nvSpPr>
          <p:spPr bwMode="auto">
            <a:xfrm>
              <a:off x="2368356" y="1992360"/>
              <a:ext cx="611902" cy="533962"/>
            </a:xfrm>
            <a:custGeom>
              <a:avLst/>
              <a:gdLst>
                <a:gd name="T0" fmla="*/ 107 w 171"/>
                <a:gd name="T1" fmla="*/ 115 h 164"/>
                <a:gd name="T2" fmla="*/ 102 w 171"/>
                <a:gd name="T3" fmla="*/ 103 h 164"/>
                <a:gd name="T4" fmla="*/ 118 w 171"/>
                <a:gd name="T5" fmla="*/ 74 h 164"/>
                <a:gd name="T6" fmla="*/ 122 w 171"/>
                <a:gd name="T7" fmla="*/ 50 h 164"/>
                <a:gd name="T8" fmla="*/ 122 w 171"/>
                <a:gd name="T9" fmla="*/ 25 h 164"/>
                <a:gd name="T10" fmla="*/ 119 w 171"/>
                <a:gd name="T11" fmla="*/ 17 h 164"/>
                <a:gd name="T12" fmla="*/ 86 w 171"/>
                <a:gd name="T13" fmla="*/ 0 h 164"/>
                <a:gd name="T14" fmla="*/ 52 w 171"/>
                <a:gd name="T15" fmla="*/ 17 h 164"/>
                <a:gd name="T16" fmla="*/ 49 w 171"/>
                <a:gd name="T17" fmla="*/ 25 h 164"/>
                <a:gd name="T18" fmla="*/ 49 w 171"/>
                <a:gd name="T19" fmla="*/ 50 h 164"/>
                <a:gd name="T20" fmla="*/ 54 w 171"/>
                <a:gd name="T21" fmla="*/ 74 h 164"/>
                <a:gd name="T22" fmla="*/ 69 w 171"/>
                <a:gd name="T23" fmla="*/ 103 h 164"/>
                <a:gd name="T24" fmla="*/ 64 w 171"/>
                <a:gd name="T25" fmla="*/ 115 h 164"/>
                <a:gd name="T26" fmla="*/ 0 w 171"/>
                <a:gd name="T27" fmla="*/ 164 h 164"/>
                <a:gd name="T28" fmla="*/ 171 w 171"/>
                <a:gd name="T29" fmla="*/ 164 h 164"/>
                <a:gd name="T30" fmla="*/ 107 w 171"/>
                <a:gd name="T31" fmla="*/ 11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64">
                  <a:moveTo>
                    <a:pt x="107" y="115"/>
                  </a:moveTo>
                  <a:cubicBezTo>
                    <a:pt x="103" y="114"/>
                    <a:pt x="102" y="103"/>
                    <a:pt x="102" y="103"/>
                  </a:cubicBezTo>
                  <a:cubicBezTo>
                    <a:pt x="102" y="103"/>
                    <a:pt x="115" y="90"/>
                    <a:pt x="118" y="74"/>
                  </a:cubicBezTo>
                  <a:cubicBezTo>
                    <a:pt x="125" y="74"/>
                    <a:pt x="129" y="57"/>
                    <a:pt x="122" y="50"/>
                  </a:cubicBezTo>
                  <a:cubicBezTo>
                    <a:pt x="122" y="47"/>
                    <a:pt x="124" y="36"/>
                    <a:pt x="122" y="25"/>
                  </a:cubicBezTo>
                  <a:cubicBezTo>
                    <a:pt x="122" y="25"/>
                    <a:pt x="121" y="22"/>
                    <a:pt x="119" y="17"/>
                  </a:cubicBezTo>
                  <a:cubicBezTo>
                    <a:pt x="114" y="7"/>
                    <a:pt x="105" y="0"/>
                    <a:pt x="86" y="0"/>
                  </a:cubicBezTo>
                  <a:cubicBezTo>
                    <a:pt x="66" y="0"/>
                    <a:pt x="57" y="7"/>
                    <a:pt x="52" y="17"/>
                  </a:cubicBezTo>
                  <a:cubicBezTo>
                    <a:pt x="52" y="17"/>
                    <a:pt x="51" y="18"/>
                    <a:pt x="49" y="25"/>
                  </a:cubicBezTo>
                  <a:cubicBezTo>
                    <a:pt x="47" y="36"/>
                    <a:pt x="49" y="47"/>
                    <a:pt x="49" y="50"/>
                  </a:cubicBezTo>
                  <a:cubicBezTo>
                    <a:pt x="42" y="57"/>
                    <a:pt x="46" y="74"/>
                    <a:pt x="54" y="74"/>
                  </a:cubicBezTo>
                  <a:cubicBezTo>
                    <a:pt x="56" y="90"/>
                    <a:pt x="69" y="103"/>
                    <a:pt x="69" y="103"/>
                  </a:cubicBezTo>
                  <a:cubicBezTo>
                    <a:pt x="69" y="103"/>
                    <a:pt x="69" y="114"/>
                    <a:pt x="64" y="115"/>
                  </a:cubicBezTo>
                  <a:cubicBezTo>
                    <a:pt x="51" y="117"/>
                    <a:pt x="0" y="139"/>
                    <a:pt x="0" y="164"/>
                  </a:cubicBezTo>
                  <a:cubicBezTo>
                    <a:pt x="171" y="164"/>
                    <a:pt x="171" y="164"/>
                    <a:pt x="171" y="164"/>
                  </a:cubicBezTo>
                  <a:cubicBezTo>
                    <a:pt x="171" y="139"/>
                    <a:pt x="120" y="117"/>
                    <a:pt x="107" y="115"/>
                  </a:cubicBez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endParaRPr lang="de-DE"/>
            </a:p>
          </p:txBody>
        </p:sp>
      </p:grpSp>
      <p:sp>
        <p:nvSpPr>
          <p:cNvPr id="86" name="Freeform 53">
            <a:extLst>
              <a:ext uri="{FF2B5EF4-FFF2-40B4-BE49-F238E27FC236}">
                <a16:creationId xmlns:a16="http://schemas.microsoft.com/office/drawing/2014/main" id="{099B90B4-C025-DB01-5F82-83270840E87E}"/>
              </a:ext>
            </a:extLst>
          </p:cNvPr>
          <p:cNvSpPr>
            <a:spLocks noEditPoints="1"/>
          </p:cNvSpPr>
          <p:nvPr/>
        </p:nvSpPr>
        <p:spPr bwMode="auto">
          <a:xfrm>
            <a:off x="5524370" y="3860285"/>
            <a:ext cx="107634" cy="201077"/>
          </a:xfrm>
          <a:custGeom>
            <a:avLst/>
            <a:gdLst>
              <a:gd name="T0" fmla="*/ 60 w 120"/>
              <a:gd name="T1" fmla="*/ 0 h 210"/>
              <a:gd name="T2" fmla="*/ 0 w 120"/>
              <a:gd name="T3" fmla="*/ 150 h 210"/>
              <a:gd name="T4" fmla="*/ 60 w 120"/>
              <a:gd name="T5" fmla="*/ 210 h 210"/>
              <a:gd name="T6" fmla="*/ 120 w 120"/>
              <a:gd name="T7" fmla="*/ 150 h 210"/>
              <a:gd name="T8" fmla="*/ 60 w 120"/>
              <a:gd name="T9" fmla="*/ 0 h 210"/>
              <a:gd name="T10" fmla="*/ 57 w 120"/>
              <a:gd name="T11" fmla="*/ 196 h 210"/>
              <a:gd name="T12" fmla="*/ 53 w 120"/>
              <a:gd name="T13" fmla="*/ 196 h 210"/>
              <a:gd name="T14" fmla="*/ 48 w 120"/>
              <a:gd name="T15" fmla="*/ 196 h 210"/>
              <a:gd name="T16" fmla="*/ 46 w 120"/>
              <a:gd name="T17" fmla="*/ 196 h 210"/>
              <a:gd name="T18" fmla="*/ 43 w 120"/>
              <a:gd name="T19" fmla="*/ 195 h 210"/>
              <a:gd name="T20" fmla="*/ 36 w 120"/>
              <a:gd name="T21" fmla="*/ 193 h 210"/>
              <a:gd name="T22" fmla="*/ 30 w 120"/>
              <a:gd name="T23" fmla="*/ 190 h 210"/>
              <a:gd name="T24" fmla="*/ 25 w 120"/>
              <a:gd name="T25" fmla="*/ 185 h 210"/>
              <a:gd name="T26" fmla="*/ 20 w 120"/>
              <a:gd name="T27" fmla="*/ 180 h 210"/>
              <a:gd name="T28" fmla="*/ 17 w 120"/>
              <a:gd name="T29" fmla="*/ 173 h 210"/>
              <a:gd name="T30" fmla="*/ 15 w 120"/>
              <a:gd name="T31" fmla="*/ 167 h 210"/>
              <a:gd name="T32" fmla="*/ 14 w 120"/>
              <a:gd name="T33" fmla="*/ 164 h 210"/>
              <a:gd name="T34" fmla="*/ 14 w 120"/>
              <a:gd name="T35" fmla="*/ 162 h 210"/>
              <a:gd name="T36" fmla="*/ 14 w 120"/>
              <a:gd name="T37" fmla="*/ 157 h 210"/>
              <a:gd name="T38" fmla="*/ 14 w 120"/>
              <a:gd name="T39" fmla="*/ 153 h 210"/>
              <a:gd name="T40" fmla="*/ 15 w 120"/>
              <a:gd name="T41" fmla="*/ 150 h 210"/>
              <a:gd name="T42" fmla="*/ 16 w 120"/>
              <a:gd name="T43" fmla="*/ 153 h 210"/>
              <a:gd name="T44" fmla="*/ 17 w 120"/>
              <a:gd name="T45" fmla="*/ 156 h 210"/>
              <a:gd name="T46" fmla="*/ 19 w 120"/>
              <a:gd name="T47" fmla="*/ 160 h 210"/>
              <a:gd name="T48" fmla="*/ 20 w 120"/>
              <a:gd name="T49" fmla="*/ 162 h 210"/>
              <a:gd name="T50" fmla="*/ 22 w 120"/>
              <a:gd name="T51" fmla="*/ 165 h 210"/>
              <a:gd name="T52" fmla="*/ 24 w 120"/>
              <a:gd name="T53" fmla="*/ 169 h 210"/>
              <a:gd name="T54" fmla="*/ 28 w 120"/>
              <a:gd name="T55" fmla="*/ 174 h 210"/>
              <a:gd name="T56" fmla="*/ 32 w 120"/>
              <a:gd name="T57" fmla="*/ 178 h 210"/>
              <a:gd name="T58" fmla="*/ 36 w 120"/>
              <a:gd name="T59" fmla="*/ 182 h 210"/>
              <a:gd name="T60" fmla="*/ 41 w 120"/>
              <a:gd name="T61" fmla="*/ 186 h 210"/>
              <a:gd name="T62" fmla="*/ 45 w 120"/>
              <a:gd name="T63" fmla="*/ 188 h 210"/>
              <a:gd name="T64" fmla="*/ 48 w 120"/>
              <a:gd name="T65" fmla="*/ 190 h 210"/>
              <a:gd name="T66" fmla="*/ 50 w 120"/>
              <a:gd name="T67" fmla="*/ 191 h 210"/>
              <a:gd name="T68" fmla="*/ 54 w 120"/>
              <a:gd name="T69" fmla="*/ 192 h 210"/>
              <a:gd name="T70" fmla="*/ 57 w 120"/>
              <a:gd name="T71" fmla="*/ 194 h 210"/>
              <a:gd name="T72" fmla="*/ 60 w 120"/>
              <a:gd name="T73" fmla="*/ 195 h 210"/>
              <a:gd name="T74" fmla="*/ 57 w 120"/>
              <a:gd name="T7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210">
                <a:moveTo>
                  <a:pt x="60" y="0"/>
                </a:moveTo>
                <a:cubicBezTo>
                  <a:pt x="60" y="60"/>
                  <a:pt x="0" y="90"/>
                  <a:pt x="0" y="150"/>
                </a:cubicBezTo>
                <a:cubicBezTo>
                  <a:pt x="0" y="210"/>
                  <a:pt x="60" y="210"/>
                  <a:pt x="60" y="210"/>
                </a:cubicBezTo>
                <a:cubicBezTo>
                  <a:pt x="60" y="210"/>
                  <a:pt x="120" y="210"/>
                  <a:pt x="120" y="150"/>
                </a:cubicBezTo>
                <a:cubicBezTo>
                  <a:pt x="120" y="90"/>
                  <a:pt x="60" y="60"/>
                  <a:pt x="60" y="0"/>
                </a:cubicBezTo>
                <a:close/>
                <a:moveTo>
                  <a:pt x="57" y="196"/>
                </a:moveTo>
                <a:cubicBezTo>
                  <a:pt x="56" y="196"/>
                  <a:pt x="55" y="196"/>
                  <a:pt x="53" y="196"/>
                </a:cubicBezTo>
                <a:cubicBezTo>
                  <a:pt x="52" y="196"/>
                  <a:pt x="50" y="197"/>
                  <a:pt x="48" y="196"/>
                </a:cubicBezTo>
                <a:cubicBezTo>
                  <a:pt x="47" y="196"/>
                  <a:pt x="47" y="196"/>
                  <a:pt x="46" y="196"/>
                </a:cubicBezTo>
                <a:cubicBezTo>
                  <a:pt x="45" y="196"/>
                  <a:pt x="44" y="196"/>
                  <a:pt x="43" y="195"/>
                </a:cubicBezTo>
                <a:cubicBezTo>
                  <a:pt x="41" y="195"/>
                  <a:pt x="39" y="194"/>
                  <a:pt x="36" y="193"/>
                </a:cubicBezTo>
                <a:cubicBezTo>
                  <a:pt x="34" y="192"/>
                  <a:pt x="32" y="191"/>
                  <a:pt x="30" y="190"/>
                </a:cubicBezTo>
                <a:cubicBezTo>
                  <a:pt x="28" y="189"/>
                  <a:pt x="27" y="187"/>
                  <a:pt x="25" y="185"/>
                </a:cubicBezTo>
                <a:cubicBezTo>
                  <a:pt x="23" y="183"/>
                  <a:pt x="21" y="182"/>
                  <a:pt x="20" y="180"/>
                </a:cubicBezTo>
                <a:cubicBezTo>
                  <a:pt x="19" y="178"/>
                  <a:pt x="18" y="176"/>
                  <a:pt x="17" y="173"/>
                </a:cubicBezTo>
                <a:cubicBezTo>
                  <a:pt x="16" y="171"/>
                  <a:pt x="15" y="169"/>
                  <a:pt x="15" y="167"/>
                </a:cubicBezTo>
                <a:cubicBezTo>
                  <a:pt x="14" y="166"/>
                  <a:pt x="14" y="165"/>
                  <a:pt x="14" y="164"/>
                </a:cubicBezTo>
                <a:cubicBezTo>
                  <a:pt x="14" y="163"/>
                  <a:pt x="14" y="162"/>
                  <a:pt x="14" y="162"/>
                </a:cubicBezTo>
                <a:cubicBezTo>
                  <a:pt x="13" y="160"/>
                  <a:pt x="14" y="158"/>
                  <a:pt x="14" y="157"/>
                </a:cubicBezTo>
                <a:cubicBezTo>
                  <a:pt x="14" y="155"/>
                  <a:pt x="14" y="154"/>
                  <a:pt x="14" y="153"/>
                </a:cubicBezTo>
                <a:cubicBezTo>
                  <a:pt x="15" y="151"/>
                  <a:pt x="15" y="150"/>
                  <a:pt x="15" y="150"/>
                </a:cubicBezTo>
                <a:cubicBezTo>
                  <a:pt x="15" y="150"/>
                  <a:pt x="16" y="151"/>
                  <a:pt x="16" y="153"/>
                </a:cubicBezTo>
                <a:cubicBezTo>
                  <a:pt x="16" y="154"/>
                  <a:pt x="17" y="155"/>
                  <a:pt x="17" y="156"/>
                </a:cubicBezTo>
                <a:cubicBezTo>
                  <a:pt x="18" y="157"/>
                  <a:pt x="19" y="159"/>
                  <a:pt x="19" y="160"/>
                </a:cubicBezTo>
                <a:cubicBezTo>
                  <a:pt x="20" y="161"/>
                  <a:pt x="20" y="162"/>
                  <a:pt x="20" y="162"/>
                </a:cubicBezTo>
                <a:cubicBezTo>
                  <a:pt x="21" y="163"/>
                  <a:pt x="21" y="164"/>
                  <a:pt x="22" y="165"/>
                </a:cubicBezTo>
                <a:cubicBezTo>
                  <a:pt x="22" y="166"/>
                  <a:pt x="23" y="168"/>
                  <a:pt x="24" y="169"/>
                </a:cubicBezTo>
                <a:cubicBezTo>
                  <a:pt x="26" y="171"/>
                  <a:pt x="27" y="172"/>
                  <a:pt x="28" y="174"/>
                </a:cubicBezTo>
                <a:cubicBezTo>
                  <a:pt x="29" y="175"/>
                  <a:pt x="30" y="177"/>
                  <a:pt x="32" y="178"/>
                </a:cubicBezTo>
                <a:cubicBezTo>
                  <a:pt x="33" y="180"/>
                  <a:pt x="35" y="181"/>
                  <a:pt x="36" y="182"/>
                </a:cubicBezTo>
                <a:cubicBezTo>
                  <a:pt x="38" y="183"/>
                  <a:pt x="39" y="184"/>
                  <a:pt x="41" y="186"/>
                </a:cubicBezTo>
                <a:cubicBezTo>
                  <a:pt x="42" y="186"/>
                  <a:pt x="44" y="188"/>
                  <a:pt x="45" y="188"/>
                </a:cubicBezTo>
                <a:cubicBezTo>
                  <a:pt x="46" y="189"/>
                  <a:pt x="47" y="189"/>
                  <a:pt x="48" y="190"/>
                </a:cubicBezTo>
                <a:cubicBezTo>
                  <a:pt x="48" y="190"/>
                  <a:pt x="49" y="190"/>
                  <a:pt x="50" y="191"/>
                </a:cubicBezTo>
                <a:cubicBezTo>
                  <a:pt x="51" y="191"/>
                  <a:pt x="53" y="192"/>
                  <a:pt x="54" y="192"/>
                </a:cubicBezTo>
                <a:cubicBezTo>
                  <a:pt x="55" y="193"/>
                  <a:pt x="56" y="193"/>
                  <a:pt x="57" y="194"/>
                </a:cubicBezTo>
                <a:cubicBezTo>
                  <a:pt x="59" y="194"/>
                  <a:pt x="60" y="195"/>
                  <a:pt x="60" y="195"/>
                </a:cubicBezTo>
                <a:cubicBezTo>
                  <a:pt x="60" y="195"/>
                  <a:pt x="59" y="195"/>
                  <a:pt x="57" y="196"/>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a:p>
        </p:txBody>
      </p:sp>
      <p:grpSp>
        <p:nvGrpSpPr>
          <p:cNvPr id="87" name="Group 854">
            <a:extLst>
              <a:ext uri="{FF2B5EF4-FFF2-40B4-BE49-F238E27FC236}">
                <a16:creationId xmlns:a16="http://schemas.microsoft.com/office/drawing/2014/main" id="{F727B672-C23D-B5A7-348C-C20A342FE16B}"/>
              </a:ext>
            </a:extLst>
          </p:cNvPr>
          <p:cNvGrpSpPr/>
          <p:nvPr/>
        </p:nvGrpSpPr>
        <p:grpSpPr>
          <a:xfrm>
            <a:off x="5272356" y="4270252"/>
            <a:ext cx="199521" cy="201296"/>
            <a:chOff x="1054100" y="128588"/>
            <a:chExt cx="735013" cy="720725"/>
          </a:xfrm>
          <a:solidFill>
            <a:schemeClr val="bg1"/>
          </a:solidFill>
        </p:grpSpPr>
        <p:sp>
          <p:nvSpPr>
            <p:cNvPr id="88" name="Freeform 90">
              <a:extLst>
                <a:ext uri="{FF2B5EF4-FFF2-40B4-BE49-F238E27FC236}">
                  <a16:creationId xmlns:a16="http://schemas.microsoft.com/office/drawing/2014/main" id="{5CE3ED8E-0D08-CDB3-F799-B083DBE2ACA2}"/>
                </a:ext>
              </a:extLst>
            </p:cNvPr>
            <p:cNvSpPr>
              <a:spLocks noEditPoints="1"/>
            </p:cNvSpPr>
            <p:nvPr/>
          </p:nvSpPr>
          <p:spPr bwMode="auto">
            <a:xfrm>
              <a:off x="1054100" y="128588"/>
              <a:ext cx="735013" cy="720725"/>
            </a:xfrm>
            <a:custGeom>
              <a:avLst/>
              <a:gdLst>
                <a:gd name="T0" fmla="*/ 90 w 369"/>
                <a:gd name="T1" fmla="*/ 362 h 362"/>
                <a:gd name="T2" fmla="*/ 8 w 369"/>
                <a:gd name="T3" fmla="*/ 260 h 362"/>
                <a:gd name="T4" fmla="*/ 34 w 369"/>
                <a:gd name="T5" fmla="*/ 210 h 362"/>
                <a:gd name="T6" fmla="*/ 186 w 369"/>
                <a:gd name="T7" fmla="*/ 58 h 362"/>
                <a:gd name="T8" fmla="*/ 189 w 369"/>
                <a:gd name="T9" fmla="*/ 50 h 362"/>
                <a:gd name="T10" fmla="*/ 195 w 369"/>
                <a:gd name="T11" fmla="*/ 34 h 362"/>
                <a:gd name="T12" fmla="*/ 219 w 369"/>
                <a:gd name="T13" fmla="*/ 10 h 362"/>
                <a:gd name="T14" fmla="*/ 252 w 369"/>
                <a:gd name="T15" fmla="*/ 11 h 362"/>
                <a:gd name="T16" fmla="*/ 291 w 369"/>
                <a:gd name="T17" fmla="*/ 51 h 362"/>
                <a:gd name="T18" fmla="*/ 357 w 369"/>
                <a:gd name="T19" fmla="*/ 117 h 362"/>
                <a:gd name="T20" fmla="*/ 357 w 369"/>
                <a:gd name="T21" fmla="*/ 153 h 362"/>
                <a:gd name="T22" fmla="*/ 338 w 369"/>
                <a:gd name="T23" fmla="*/ 172 h 362"/>
                <a:gd name="T24" fmla="*/ 317 w 369"/>
                <a:gd name="T25" fmla="*/ 180 h 362"/>
                <a:gd name="T26" fmla="*/ 312 w 369"/>
                <a:gd name="T27" fmla="*/ 182 h 362"/>
                <a:gd name="T28" fmla="*/ 191 w 369"/>
                <a:gd name="T29" fmla="*/ 303 h 362"/>
                <a:gd name="T30" fmla="*/ 154 w 369"/>
                <a:gd name="T31" fmla="*/ 340 h 362"/>
                <a:gd name="T32" fmla="*/ 90 w 369"/>
                <a:gd name="T33" fmla="*/ 362 h 362"/>
                <a:gd name="T34" fmla="*/ 211 w 369"/>
                <a:gd name="T35" fmla="*/ 64 h 362"/>
                <a:gd name="T36" fmla="*/ 209 w 369"/>
                <a:gd name="T37" fmla="*/ 66 h 362"/>
                <a:gd name="T38" fmla="*/ 48 w 369"/>
                <a:gd name="T39" fmla="*/ 226 h 362"/>
                <a:gd name="T40" fmla="*/ 29 w 369"/>
                <a:gd name="T41" fmla="*/ 267 h 362"/>
                <a:gd name="T42" fmla="*/ 109 w 369"/>
                <a:gd name="T43" fmla="*/ 339 h 362"/>
                <a:gd name="T44" fmla="*/ 146 w 369"/>
                <a:gd name="T45" fmla="*/ 317 h 362"/>
                <a:gd name="T46" fmla="*/ 302 w 369"/>
                <a:gd name="T47" fmla="*/ 161 h 362"/>
                <a:gd name="T48" fmla="*/ 304 w 369"/>
                <a:gd name="T49" fmla="*/ 159 h 362"/>
                <a:gd name="T50" fmla="*/ 211 w 369"/>
                <a:gd name="T51" fmla="*/ 64 h 362"/>
                <a:gd name="T52" fmla="*/ 343 w 369"/>
                <a:gd name="T53" fmla="*/ 135 h 362"/>
                <a:gd name="T54" fmla="*/ 235 w 369"/>
                <a:gd name="T55" fmla="*/ 26 h 362"/>
                <a:gd name="T56" fmla="*/ 212 w 369"/>
                <a:gd name="T57" fmla="*/ 49 h 362"/>
                <a:gd name="T58" fmla="*/ 320 w 369"/>
                <a:gd name="T59" fmla="*/ 157 h 362"/>
                <a:gd name="T60" fmla="*/ 343 w 369"/>
                <a:gd name="T61" fmla="*/ 13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9" h="362">
                  <a:moveTo>
                    <a:pt x="90" y="362"/>
                  </a:moveTo>
                  <a:cubicBezTo>
                    <a:pt x="40" y="362"/>
                    <a:pt x="0" y="314"/>
                    <a:pt x="8" y="260"/>
                  </a:cubicBezTo>
                  <a:cubicBezTo>
                    <a:pt x="11" y="240"/>
                    <a:pt x="20" y="224"/>
                    <a:pt x="34" y="210"/>
                  </a:cubicBezTo>
                  <a:cubicBezTo>
                    <a:pt x="85" y="159"/>
                    <a:pt x="136" y="108"/>
                    <a:pt x="186" y="58"/>
                  </a:cubicBezTo>
                  <a:cubicBezTo>
                    <a:pt x="189" y="55"/>
                    <a:pt x="190" y="53"/>
                    <a:pt x="189" y="50"/>
                  </a:cubicBezTo>
                  <a:cubicBezTo>
                    <a:pt x="188" y="44"/>
                    <a:pt x="191" y="38"/>
                    <a:pt x="195" y="34"/>
                  </a:cubicBezTo>
                  <a:cubicBezTo>
                    <a:pt x="203" y="25"/>
                    <a:pt x="211" y="17"/>
                    <a:pt x="219" y="10"/>
                  </a:cubicBezTo>
                  <a:cubicBezTo>
                    <a:pt x="229" y="0"/>
                    <a:pt x="242" y="1"/>
                    <a:pt x="252" y="11"/>
                  </a:cubicBezTo>
                  <a:cubicBezTo>
                    <a:pt x="265" y="24"/>
                    <a:pt x="278" y="37"/>
                    <a:pt x="291" y="51"/>
                  </a:cubicBezTo>
                  <a:cubicBezTo>
                    <a:pt x="313" y="73"/>
                    <a:pt x="335" y="95"/>
                    <a:pt x="357" y="117"/>
                  </a:cubicBezTo>
                  <a:cubicBezTo>
                    <a:pt x="369" y="129"/>
                    <a:pt x="369" y="141"/>
                    <a:pt x="357" y="153"/>
                  </a:cubicBezTo>
                  <a:cubicBezTo>
                    <a:pt x="351" y="159"/>
                    <a:pt x="344" y="166"/>
                    <a:pt x="338" y="172"/>
                  </a:cubicBezTo>
                  <a:cubicBezTo>
                    <a:pt x="332" y="178"/>
                    <a:pt x="326" y="181"/>
                    <a:pt x="317" y="180"/>
                  </a:cubicBezTo>
                  <a:cubicBezTo>
                    <a:pt x="316" y="180"/>
                    <a:pt x="313" y="181"/>
                    <a:pt x="312" y="182"/>
                  </a:cubicBezTo>
                  <a:cubicBezTo>
                    <a:pt x="272" y="222"/>
                    <a:pt x="231" y="263"/>
                    <a:pt x="191" y="303"/>
                  </a:cubicBezTo>
                  <a:cubicBezTo>
                    <a:pt x="179" y="315"/>
                    <a:pt x="167" y="328"/>
                    <a:pt x="154" y="340"/>
                  </a:cubicBezTo>
                  <a:cubicBezTo>
                    <a:pt x="137" y="355"/>
                    <a:pt x="117" y="362"/>
                    <a:pt x="90" y="362"/>
                  </a:cubicBezTo>
                  <a:close/>
                  <a:moveTo>
                    <a:pt x="211" y="64"/>
                  </a:moveTo>
                  <a:cubicBezTo>
                    <a:pt x="210" y="65"/>
                    <a:pt x="209" y="66"/>
                    <a:pt x="209" y="66"/>
                  </a:cubicBezTo>
                  <a:cubicBezTo>
                    <a:pt x="155" y="120"/>
                    <a:pt x="102" y="173"/>
                    <a:pt x="48" y="226"/>
                  </a:cubicBezTo>
                  <a:cubicBezTo>
                    <a:pt x="37" y="237"/>
                    <a:pt x="31" y="251"/>
                    <a:pt x="29" y="267"/>
                  </a:cubicBezTo>
                  <a:cubicBezTo>
                    <a:pt x="23" y="310"/>
                    <a:pt x="65" y="349"/>
                    <a:pt x="109" y="339"/>
                  </a:cubicBezTo>
                  <a:cubicBezTo>
                    <a:pt x="123" y="335"/>
                    <a:pt x="135" y="328"/>
                    <a:pt x="146" y="317"/>
                  </a:cubicBezTo>
                  <a:cubicBezTo>
                    <a:pt x="198" y="265"/>
                    <a:pt x="250" y="213"/>
                    <a:pt x="302" y="161"/>
                  </a:cubicBezTo>
                  <a:cubicBezTo>
                    <a:pt x="303" y="160"/>
                    <a:pt x="304" y="159"/>
                    <a:pt x="304" y="159"/>
                  </a:cubicBezTo>
                  <a:cubicBezTo>
                    <a:pt x="273" y="127"/>
                    <a:pt x="242" y="96"/>
                    <a:pt x="211" y="64"/>
                  </a:cubicBezTo>
                  <a:close/>
                  <a:moveTo>
                    <a:pt x="343" y="135"/>
                  </a:moveTo>
                  <a:cubicBezTo>
                    <a:pt x="307" y="99"/>
                    <a:pt x="271" y="62"/>
                    <a:pt x="235" y="26"/>
                  </a:cubicBezTo>
                  <a:cubicBezTo>
                    <a:pt x="227" y="34"/>
                    <a:pt x="219" y="41"/>
                    <a:pt x="212" y="49"/>
                  </a:cubicBezTo>
                  <a:cubicBezTo>
                    <a:pt x="248" y="85"/>
                    <a:pt x="284" y="121"/>
                    <a:pt x="320" y="157"/>
                  </a:cubicBezTo>
                  <a:cubicBezTo>
                    <a:pt x="328" y="150"/>
                    <a:pt x="336" y="142"/>
                    <a:pt x="343" y="135"/>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de-DE"/>
            </a:p>
          </p:txBody>
        </p:sp>
        <p:sp>
          <p:nvSpPr>
            <p:cNvPr id="89" name="Freeform 91">
              <a:extLst>
                <a:ext uri="{FF2B5EF4-FFF2-40B4-BE49-F238E27FC236}">
                  <a16:creationId xmlns:a16="http://schemas.microsoft.com/office/drawing/2014/main" id="{65F97D10-80FC-66CD-1B66-2B57C9B54236}"/>
                </a:ext>
              </a:extLst>
            </p:cNvPr>
            <p:cNvSpPr>
              <a:spLocks noEditPoints="1"/>
            </p:cNvSpPr>
            <p:nvPr/>
          </p:nvSpPr>
          <p:spPr bwMode="auto">
            <a:xfrm>
              <a:off x="1141412" y="487363"/>
              <a:ext cx="412750" cy="284163"/>
            </a:xfrm>
            <a:custGeom>
              <a:avLst/>
              <a:gdLst>
                <a:gd name="T0" fmla="*/ 207 w 207"/>
                <a:gd name="T1" fmla="*/ 0 h 143"/>
                <a:gd name="T2" fmla="*/ 205 w 207"/>
                <a:gd name="T3" fmla="*/ 3 h 143"/>
                <a:gd name="T4" fmla="*/ 83 w 207"/>
                <a:gd name="T5" fmla="*/ 124 h 143"/>
                <a:gd name="T6" fmla="*/ 24 w 207"/>
                <a:gd name="T7" fmla="*/ 129 h 143"/>
                <a:gd name="T8" fmla="*/ 18 w 207"/>
                <a:gd name="T9" fmla="*/ 65 h 143"/>
                <a:gd name="T10" fmla="*/ 68 w 207"/>
                <a:gd name="T11" fmla="*/ 14 h 143"/>
                <a:gd name="T12" fmla="*/ 80 w 207"/>
                <a:gd name="T13" fmla="*/ 2 h 143"/>
                <a:gd name="T14" fmla="*/ 85 w 207"/>
                <a:gd name="T15" fmla="*/ 0 h 143"/>
                <a:gd name="T16" fmla="*/ 205 w 207"/>
                <a:gd name="T17" fmla="*/ 0 h 143"/>
                <a:gd name="T18" fmla="*/ 207 w 207"/>
                <a:gd name="T19" fmla="*/ 0 h 143"/>
                <a:gd name="T20" fmla="*/ 68 w 207"/>
                <a:gd name="T21" fmla="*/ 94 h 143"/>
                <a:gd name="T22" fmla="*/ 51 w 207"/>
                <a:gd name="T23" fmla="*/ 77 h 143"/>
                <a:gd name="T24" fmla="*/ 34 w 207"/>
                <a:gd name="T25" fmla="*/ 94 h 143"/>
                <a:gd name="T26" fmla="*/ 51 w 207"/>
                <a:gd name="T27" fmla="*/ 111 h 143"/>
                <a:gd name="T28" fmla="*/ 68 w 207"/>
                <a:gd name="T29" fmla="*/ 94 h 143"/>
                <a:gd name="T30" fmla="*/ 79 w 207"/>
                <a:gd name="T31" fmla="*/ 44 h 143"/>
                <a:gd name="T32" fmla="*/ 68 w 207"/>
                <a:gd name="T33" fmla="*/ 55 h 143"/>
                <a:gd name="T34" fmla="*/ 79 w 207"/>
                <a:gd name="T35" fmla="*/ 66 h 143"/>
                <a:gd name="T36" fmla="*/ 90 w 207"/>
                <a:gd name="T37" fmla="*/ 55 h 143"/>
                <a:gd name="T38" fmla="*/ 79 w 207"/>
                <a:gd name="T39" fmla="*/ 4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207" y="0"/>
                  </a:moveTo>
                  <a:cubicBezTo>
                    <a:pt x="206" y="1"/>
                    <a:pt x="205" y="2"/>
                    <a:pt x="205" y="3"/>
                  </a:cubicBezTo>
                  <a:cubicBezTo>
                    <a:pt x="164" y="43"/>
                    <a:pt x="124" y="84"/>
                    <a:pt x="83" y="124"/>
                  </a:cubicBezTo>
                  <a:cubicBezTo>
                    <a:pt x="66" y="141"/>
                    <a:pt x="42" y="143"/>
                    <a:pt x="24" y="129"/>
                  </a:cubicBezTo>
                  <a:cubicBezTo>
                    <a:pt x="4" y="113"/>
                    <a:pt x="0" y="83"/>
                    <a:pt x="18" y="65"/>
                  </a:cubicBezTo>
                  <a:cubicBezTo>
                    <a:pt x="34" y="47"/>
                    <a:pt x="52" y="31"/>
                    <a:pt x="68" y="14"/>
                  </a:cubicBezTo>
                  <a:cubicBezTo>
                    <a:pt x="72" y="10"/>
                    <a:pt x="76" y="6"/>
                    <a:pt x="80" y="2"/>
                  </a:cubicBezTo>
                  <a:cubicBezTo>
                    <a:pt x="82" y="1"/>
                    <a:pt x="84" y="0"/>
                    <a:pt x="85" y="0"/>
                  </a:cubicBezTo>
                  <a:cubicBezTo>
                    <a:pt x="125" y="0"/>
                    <a:pt x="165" y="0"/>
                    <a:pt x="205" y="0"/>
                  </a:cubicBezTo>
                  <a:cubicBezTo>
                    <a:pt x="205" y="0"/>
                    <a:pt x="206" y="0"/>
                    <a:pt x="207" y="0"/>
                  </a:cubicBezTo>
                  <a:close/>
                  <a:moveTo>
                    <a:pt x="68" y="94"/>
                  </a:moveTo>
                  <a:cubicBezTo>
                    <a:pt x="68" y="85"/>
                    <a:pt x="60" y="78"/>
                    <a:pt x="51" y="77"/>
                  </a:cubicBezTo>
                  <a:cubicBezTo>
                    <a:pt x="42" y="77"/>
                    <a:pt x="34" y="85"/>
                    <a:pt x="34" y="94"/>
                  </a:cubicBezTo>
                  <a:cubicBezTo>
                    <a:pt x="34" y="103"/>
                    <a:pt x="42" y="110"/>
                    <a:pt x="51" y="111"/>
                  </a:cubicBezTo>
                  <a:cubicBezTo>
                    <a:pt x="60" y="111"/>
                    <a:pt x="67" y="103"/>
                    <a:pt x="68" y="94"/>
                  </a:cubicBezTo>
                  <a:close/>
                  <a:moveTo>
                    <a:pt x="79" y="44"/>
                  </a:moveTo>
                  <a:cubicBezTo>
                    <a:pt x="73" y="44"/>
                    <a:pt x="68" y="49"/>
                    <a:pt x="68" y="55"/>
                  </a:cubicBezTo>
                  <a:cubicBezTo>
                    <a:pt x="67" y="61"/>
                    <a:pt x="73" y="66"/>
                    <a:pt x="79" y="66"/>
                  </a:cubicBezTo>
                  <a:cubicBezTo>
                    <a:pt x="85" y="66"/>
                    <a:pt x="90" y="61"/>
                    <a:pt x="90" y="55"/>
                  </a:cubicBezTo>
                  <a:cubicBezTo>
                    <a:pt x="90" y="49"/>
                    <a:pt x="85" y="44"/>
                    <a:pt x="79" y="44"/>
                  </a:cubicBezTo>
                  <a:close/>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endParaRPr lang="de-DE"/>
            </a:p>
          </p:txBody>
        </p:sp>
      </p:grpSp>
      <p:sp>
        <p:nvSpPr>
          <p:cNvPr id="90" name="Textfeld 89">
            <a:extLst>
              <a:ext uri="{FF2B5EF4-FFF2-40B4-BE49-F238E27FC236}">
                <a16:creationId xmlns:a16="http://schemas.microsoft.com/office/drawing/2014/main" id="{66B2E485-ABAA-F225-494C-B37AB7588878}"/>
              </a:ext>
            </a:extLst>
          </p:cNvPr>
          <p:cNvSpPr txBox="1"/>
          <p:nvPr/>
        </p:nvSpPr>
        <p:spPr>
          <a:xfrm>
            <a:off x="5348502" y="3839898"/>
            <a:ext cx="1052817" cy="689869"/>
          </a:xfrm>
          <a:prstGeom prst="rect">
            <a:avLst/>
          </a:prstGeom>
          <a:noFill/>
        </p:spPr>
        <p:txBody>
          <a:bodyPr vert="horz" wrap="square" rtlCol="0">
            <a:spAutoFit/>
          </a:bodyPr>
          <a:lstStyle/>
          <a:p>
            <a:pPr algn="ctr" fontAlgn="auto">
              <a:lnSpc>
                <a:spcPct val="150000"/>
              </a:lnSpc>
              <a:spcBef>
                <a:spcPts val="0"/>
              </a:spcBef>
              <a:spcAft>
                <a:spcPts val="0"/>
              </a:spcAft>
            </a:pPr>
            <a:r>
              <a:rPr lang="de-DE" sz="900" err="1">
                <a:solidFill>
                  <a:srgbClr val="000000"/>
                </a:solidFill>
              </a:rPr>
              <a:t>eGFR</a:t>
            </a:r>
            <a:r>
              <a:rPr lang="de-DE" sz="900">
                <a:solidFill>
                  <a:srgbClr val="000000"/>
                </a:solidFill>
              </a:rPr>
              <a:t>- </a:t>
            </a:r>
            <a:br>
              <a:rPr lang="de-DE" sz="900">
                <a:solidFill>
                  <a:srgbClr val="000000"/>
                </a:solidFill>
              </a:rPr>
            </a:br>
            <a:r>
              <a:rPr lang="de-DE" sz="900" b="1">
                <a:solidFill>
                  <a:srgbClr val="000000"/>
                </a:solidFill>
              </a:rPr>
              <a:t>und </a:t>
            </a:r>
            <a:br>
              <a:rPr lang="de-DE" sz="900">
                <a:solidFill>
                  <a:srgbClr val="000000"/>
                </a:solidFill>
              </a:rPr>
            </a:br>
            <a:r>
              <a:rPr lang="de-DE" sz="900">
                <a:solidFill>
                  <a:srgbClr val="000000"/>
                </a:solidFill>
              </a:rPr>
              <a:t>UACR-Messung</a:t>
            </a:r>
          </a:p>
        </p:txBody>
      </p:sp>
      <p:grpSp>
        <p:nvGrpSpPr>
          <p:cNvPr id="91" name="Group 234">
            <a:extLst>
              <a:ext uri="{FF2B5EF4-FFF2-40B4-BE49-F238E27FC236}">
                <a16:creationId xmlns:a16="http://schemas.microsoft.com/office/drawing/2014/main" id="{ECE61030-2147-1D82-B7A1-627CB69168A2}"/>
              </a:ext>
            </a:extLst>
          </p:cNvPr>
          <p:cNvGrpSpPr/>
          <p:nvPr/>
        </p:nvGrpSpPr>
        <p:grpSpPr>
          <a:xfrm>
            <a:off x="4240076" y="3651757"/>
            <a:ext cx="280962" cy="244985"/>
            <a:chOff x="1744663" y="1239838"/>
            <a:chExt cx="260350" cy="227013"/>
          </a:xfrm>
          <a:solidFill>
            <a:schemeClr val="bg2"/>
          </a:solidFill>
        </p:grpSpPr>
        <p:sp>
          <p:nvSpPr>
            <p:cNvPr id="92" name="Freeform 271">
              <a:extLst>
                <a:ext uri="{FF2B5EF4-FFF2-40B4-BE49-F238E27FC236}">
                  <a16:creationId xmlns:a16="http://schemas.microsoft.com/office/drawing/2014/main" id="{C827B2F6-8B0A-5B88-60E8-89D1969E42A2}"/>
                </a:ext>
              </a:extLst>
            </p:cNvPr>
            <p:cNvSpPr>
              <a:spLocks noEditPoints="1"/>
            </p:cNvSpPr>
            <p:nvPr/>
          </p:nvSpPr>
          <p:spPr bwMode="auto">
            <a:xfrm>
              <a:off x="1744663" y="1239838"/>
              <a:ext cx="260350" cy="227013"/>
            </a:xfrm>
            <a:custGeom>
              <a:avLst/>
              <a:gdLst>
                <a:gd name="T0" fmla="*/ 81 w 165"/>
                <a:gd name="T1" fmla="*/ 145 h 145"/>
                <a:gd name="T2" fmla="*/ 8 w 165"/>
                <a:gd name="T3" fmla="*/ 145 h 145"/>
                <a:gd name="T4" fmla="*/ 1 w 165"/>
                <a:gd name="T5" fmla="*/ 142 h 145"/>
                <a:gd name="T6" fmla="*/ 2 w 165"/>
                <a:gd name="T7" fmla="*/ 134 h 145"/>
                <a:gd name="T8" fmla="*/ 76 w 165"/>
                <a:gd name="T9" fmla="*/ 4 h 145"/>
                <a:gd name="T10" fmla="*/ 82 w 165"/>
                <a:gd name="T11" fmla="*/ 0 h 145"/>
                <a:gd name="T12" fmla="*/ 88 w 165"/>
                <a:gd name="T13" fmla="*/ 4 h 145"/>
                <a:gd name="T14" fmla="*/ 161 w 165"/>
                <a:gd name="T15" fmla="*/ 135 h 145"/>
                <a:gd name="T16" fmla="*/ 155 w 165"/>
                <a:gd name="T17" fmla="*/ 145 h 145"/>
                <a:gd name="T18" fmla="*/ 81 w 165"/>
                <a:gd name="T19" fmla="*/ 145 h 145"/>
                <a:gd name="T20" fmla="*/ 81 w 165"/>
                <a:gd name="T21" fmla="*/ 145 h 145"/>
                <a:gd name="T22" fmla="*/ 16 w 165"/>
                <a:gd name="T23" fmla="*/ 133 h 145"/>
                <a:gd name="T24" fmla="*/ 146 w 165"/>
                <a:gd name="T25" fmla="*/ 133 h 145"/>
                <a:gd name="T26" fmla="*/ 82 w 165"/>
                <a:gd name="T27" fmla="*/ 18 h 145"/>
                <a:gd name="T28" fmla="*/ 16 w 165"/>
                <a:gd name="T29"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145">
                  <a:moveTo>
                    <a:pt x="81" y="145"/>
                  </a:moveTo>
                  <a:cubicBezTo>
                    <a:pt x="57" y="145"/>
                    <a:pt x="32" y="145"/>
                    <a:pt x="8" y="145"/>
                  </a:cubicBezTo>
                  <a:cubicBezTo>
                    <a:pt x="6" y="145"/>
                    <a:pt x="2" y="144"/>
                    <a:pt x="1" y="142"/>
                  </a:cubicBezTo>
                  <a:cubicBezTo>
                    <a:pt x="0" y="140"/>
                    <a:pt x="1" y="136"/>
                    <a:pt x="2" y="134"/>
                  </a:cubicBezTo>
                  <a:cubicBezTo>
                    <a:pt x="26" y="91"/>
                    <a:pt x="51" y="48"/>
                    <a:pt x="76" y="4"/>
                  </a:cubicBezTo>
                  <a:cubicBezTo>
                    <a:pt x="77" y="2"/>
                    <a:pt x="80" y="0"/>
                    <a:pt x="82" y="0"/>
                  </a:cubicBezTo>
                  <a:cubicBezTo>
                    <a:pt x="84" y="0"/>
                    <a:pt x="87" y="2"/>
                    <a:pt x="88" y="4"/>
                  </a:cubicBezTo>
                  <a:cubicBezTo>
                    <a:pt x="112" y="48"/>
                    <a:pt x="137" y="91"/>
                    <a:pt x="161" y="135"/>
                  </a:cubicBezTo>
                  <a:cubicBezTo>
                    <a:pt x="165" y="141"/>
                    <a:pt x="161" y="145"/>
                    <a:pt x="155" y="145"/>
                  </a:cubicBezTo>
                  <a:cubicBezTo>
                    <a:pt x="130" y="145"/>
                    <a:pt x="106" y="145"/>
                    <a:pt x="81" y="145"/>
                  </a:cubicBezTo>
                  <a:cubicBezTo>
                    <a:pt x="81" y="145"/>
                    <a:pt x="81" y="145"/>
                    <a:pt x="81" y="145"/>
                  </a:cubicBezTo>
                  <a:close/>
                  <a:moveTo>
                    <a:pt x="16" y="133"/>
                  </a:moveTo>
                  <a:cubicBezTo>
                    <a:pt x="60" y="133"/>
                    <a:pt x="103" y="133"/>
                    <a:pt x="146" y="133"/>
                  </a:cubicBezTo>
                  <a:cubicBezTo>
                    <a:pt x="125" y="94"/>
                    <a:pt x="104" y="56"/>
                    <a:pt x="82" y="18"/>
                  </a:cubicBezTo>
                  <a:cubicBezTo>
                    <a:pt x="60" y="56"/>
                    <a:pt x="38" y="94"/>
                    <a:pt x="16" y="133"/>
                  </a:cubicBezTo>
                  <a:close/>
                </a:path>
              </a:pathLst>
            </a:custGeom>
            <a:grpFill/>
            <a:ln w="12700">
              <a:solidFill>
                <a:schemeClr val="bg1"/>
              </a:solidFill>
            </a:ln>
          </p:spPr>
          <p:txBody>
            <a:bodyPr vert="horz" wrap="square" lIns="68580" tIns="34290" rIns="68580" bIns="34290" numCol="1" anchor="t" anchorCtr="0" compatLnSpc="1">
              <a:prstTxWarp prst="textNoShape">
                <a:avLst/>
              </a:prstTxWarp>
            </a:bodyPr>
            <a:lstStyle/>
            <a:p>
              <a:endParaRPr lang="de-DE"/>
            </a:p>
          </p:txBody>
        </p:sp>
        <p:sp>
          <p:nvSpPr>
            <p:cNvPr id="93" name="Freeform 272">
              <a:extLst>
                <a:ext uri="{FF2B5EF4-FFF2-40B4-BE49-F238E27FC236}">
                  <a16:creationId xmlns:a16="http://schemas.microsoft.com/office/drawing/2014/main" id="{7F2E58D8-7F04-2681-DFB0-D6C50330FBD1}"/>
                </a:ext>
              </a:extLst>
            </p:cNvPr>
            <p:cNvSpPr>
              <a:spLocks/>
            </p:cNvSpPr>
            <p:nvPr/>
          </p:nvSpPr>
          <p:spPr bwMode="auto">
            <a:xfrm>
              <a:off x="1858963" y="1316038"/>
              <a:ext cx="28575" cy="90488"/>
            </a:xfrm>
            <a:custGeom>
              <a:avLst/>
              <a:gdLst>
                <a:gd name="T0" fmla="*/ 18 w 18"/>
                <a:gd name="T1" fmla="*/ 10 h 57"/>
                <a:gd name="T2" fmla="*/ 14 w 18"/>
                <a:gd name="T3" fmla="*/ 51 h 57"/>
                <a:gd name="T4" fmla="*/ 9 w 18"/>
                <a:gd name="T5" fmla="*/ 56 h 57"/>
                <a:gd name="T6" fmla="*/ 5 w 18"/>
                <a:gd name="T7" fmla="*/ 51 h 57"/>
                <a:gd name="T8" fmla="*/ 1 w 18"/>
                <a:gd name="T9" fmla="*/ 13 h 57"/>
                <a:gd name="T10" fmla="*/ 1 w 18"/>
                <a:gd name="T11" fmla="*/ 11 h 57"/>
                <a:gd name="T12" fmla="*/ 9 w 18"/>
                <a:gd name="T13" fmla="*/ 0 h 57"/>
                <a:gd name="T14" fmla="*/ 18 w 18"/>
                <a:gd name="T15" fmla="*/ 1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57">
                  <a:moveTo>
                    <a:pt x="18" y="10"/>
                  </a:moveTo>
                  <a:cubicBezTo>
                    <a:pt x="17" y="24"/>
                    <a:pt x="16" y="38"/>
                    <a:pt x="14" y="51"/>
                  </a:cubicBezTo>
                  <a:cubicBezTo>
                    <a:pt x="14" y="53"/>
                    <a:pt x="11" y="56"/>
                    <a:pt x="9" y="56"/>
                  </a:cubicBezTo>
                  <a:cubicBezTo>
                    <a:pt x="6" y="57"/>
                    <a:pt x="5" y="54"/>
                    <a:pt x="5" y="51"/>
                  </a:cubicBezTo>
                  <a:cubicBezTo>
                    <a:pt x="3" y="38"/>
                    <a:pt x="2" y="26"/>
                    <a:pt x="1" y="13"/>
                  </a:cubicBezTo>
                  <a:cubicBezTo>
                    <a:pt x="1" y="13"/>
                    <a:pt x="1" y="12"/>
                    <a:pt x="1" y="11"/>
                  </a:cubicBezTo>
                  <a:cubicBezTo>
                    <a:pt x="0" y="5"/>
                    <a:pt x="4" y="0"/>
                    <a:pt x="9" y="0"/>
                  </a:cubicBezTo>
                  <a:cubicBezTo>
                    <a:pt x="15" y="0"/>
                    <a:pt x="18" y="5"/>
                    <a:pt x="18" y="10"/>
                  </a:cubicBezTo>
                  <a:close/>
                </a:path>
              </a:pathLst>
            </a:custGeom>
            <a:grpFill/>
            <a:ln w="12700">
              <a:solidFill>
                <a:schemeClr val="bg1"/>
              </a:solidFill>
            </a:ln>
          </p:spPr>
          <p:txBody>
            <a:bodyPr vert="horz" wrap="square" lIns="68580" tIns="34290" rIns="68580" bIns="34290" numCol="1" anchor="t" anchorCtr="0" compatLnSpc="1">
              <a:prstTxWarp prst="textNoShape">
                <a:avLst/>
              </a:prstTxWarp>
            </a:bodyPr>
            <a:lstStyle/>
            <a:p>
              <a:endParaRPr lang="de-DE"/>
            </a:p>
          </p:txBody>
        </p:sp>
        <p:sp>
          <p:nvSpPr>
            <p:cNvPr id="94" name="Freeform 273">
              <a:extLst>
                <a:ext uri="{FF2B5EF4-FFF2-40B4-BE49-F238E27FC236}">
                  <a16:creationId xmlns:a16="http://schemas.microsoft.com/office/drawing/2014/main" id="{9A68FD2A-1778-BC2D-8B42-AE77EC288B6F}"/>
                </a:ext>
              </a:extLst>
            </p:cNvPr>
            <p:cNvSpPr>
              <a:spLocks/>
            </p:cNvSpPr>
            <p:nvPr/>
          </p:nvSpPr>
          <p:spPr bwMode="auto">
            <a:xfrm>
              <a:off x="1862138" y="1411288"/>
              <a:ext cx="22225" cy="22225"/>
            </a:xfrm>
            <a:custGeom>
              <a:avLst/>
              <a:gdLst>
                <a:gd name="T0" fmla="*/ 14 w 14"/>
                <a:gd name="T1" fmla="*/ 7 h 14"/>
                <a:gd name="T2" fmla="*/ 7 w 14"/>
                <a:gd name="T3" fmla="*/ 14 h 14"/>
                <a:gd name="T4" fmla="*/ 1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1" y="7"/>
                  </a:cubicBezTo>
                  <a:cubicBezTo>
                    <a:pt x="1" y="3"/>
                    <a:pt x="3" y="0"/>
                    <a:pt x="7" y="0"/>
                  </a:cubicBezTo>
                  <a:cubicBezTo>
                    <a:pt x="11" y="0"/>
                    <a:pt x="14" y="3"/>
                    <a:pt x="14" y="7"/>
                  </a:cubicBezTo>
                  <a:close/>
                </a:path>
              </a:pathLst>
            </a:custGeom>
            <a:grpFill/>
            <a:ln w="12700">
              <a:solidFill>
                <a:schemeClr val="bg1"/>
              </a:solidFill>
            </a:ln>
          </p:spPr>
          <p:txBody>
            <a:bodyPr vert="horz" wrap="square" lIns="68580" tIns="34290" rIns="68580" bIns="34290" numCol="1" anchor="t" anchorCtr="0" compatLnSpc="1">
              <a:prstTxWarp prst="textNoShape">
                <a:avLst/>
              </a:prstTxWarp>
            </a:bodyPr>
            <a:lstStyle/>
            <a:p>
              <a:endParaRPr lang="de-DE"/>
            </a:p>
          </p:txBody>
        </p:sp>
      </p:grpSp>
      <p:sp>
        <p:nvSpPr>
          <p:cNvPr id="95" name="Textfeld 94">
            <a:extLst>
              <a:ext uri="{FF2B5EF4-FFF2-40B4-BE49-F238E27FC236}">
                <a16:creationId xmlns:a16="http://schemas.microsoft.com/office/drawing/2014/main" id="{17AE3B6F-D991-6F30-9A2D-0A536D39A53B}"/>
              </a:ext>
            </a:extLst>
          </p:cNvPr>
          <p:cNvSpPr txBox="1"/>
          <p:nvPr/>
        </p:nvSpPr>
        <p:spPr>
          <a:xfrm>
            <a:off x="3986951" y="3933033"/>
            <a:ext cx="957323" cy="646331"/>
          </a:xfrm>
          <a:prstGeom prst="rect">
            <a:avLst/>
          </a:prstGeom>
          <a:noFill/>
        </p:spPr>
        <p:txBody>
          <a:bodyPr vert="horz" wrap="square" rtlCol="0">
            <a:spAutoFit/>
          </a:bodyPr>
          <a:lstStyle/>
          <a:p>
            <a:pPr algn="ctr" fontAlgn="auto">
              <a:lnSpc>
                <a:spcPct val="100000"/>
              </a:lnSpc>
              <a:spcBef>
                <a:spcPts val="0"/>
              </a:spcBef>
              <a:spcAft>
                <a:spcPts val="0"/>
              </a:spcAft>
            </a:pPr>
            <a:r>
              <a:rPr lang="de-DE" sz="900">
                <a:solidFill>
                  <a:srgbClr val="000000"/>
                </a:solidFill>
              </a:rPr>
              <a:t>Diabetes mellitus, Hypertonie, CVD</a:t>
            </a:r>
          </a:p>
        </p:txBody>
      </p:sp>
      <p:cxnSp>
        <p:nvCxnSpPr>
          <p:cNvPr id="97" name="Gerade Verbindung mit Pfeil 96">
            <a:extLst>
              <a:ext uri="{FF2B5EF4-FFF2-40B4-BE49-F238E27FC236}">
                <a16:creationId xmlns:a16="http://schemas.microsoft.com/office/drawing/2014/main" id="{988AF293-DB7C-5B75-4291-7EC68944D606}"/>
              </a:ext>
            </a:extLst>
          </p:cNvPr>
          <p:cNvCxnSpPr/>
          <p:nvPr/>
        </p:nvCxnSpPr>
        <p:spPr>
          <a:xfrm flipV="1">
            <a:off x="4964765" y="3427522"/>
            <a:ext cx="297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98C6C7BB-7F29-9BE3-1F37-085CD965C27C}"/>
              </a:ext>
            </a:extLst>
          </p:cNvPr>
          <p:cNvCxnSpPr/>
          <p:nvPr/>
        </p:nvCxnSpPr>
        <p:spPr>
          <a:xfrm flipV="1">
            <a:off x="6274226" y="3427522"/>
            <a:ext cx="297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 666">
            <a:extLst>
              <a:ext uri="{FF2B5EF4-FFF2-40B4-BE49-F238E27FC236}">
                <a16:creationId xmlns:a16="http://schemas.microsoft.com/office/drawing/2014/main" id="{7430A312-6A3B-89C0-1720-4CF4F13B3F65}"/>
              </a:ext>
            </a:extLst>
          </p:cNvPr>
          <p:cNvGrpSpPr/>
          <p:nvPr/>
        </p:nvGrpSpPr>
        <p:grpSpPr>
          <a:xfrm flipH="1">
            <a:off x="8035702" y="3849682"/>
            <a:ext cx="242864" cy="419555"/>
            <a:chOff x="6427788" y="3257550"/>
            <a:chExt cx="565149" cy="976313"/>
          </a:xfrm>
          <a:solidFill>
            <a:srgbClr val="CD99B9"/>
          </a:solidFill>
        </p:grpSpPr>
        <p:sp>
          <p:nvSpPr>
            <p:cNvPr id="101" name="AutoShape 256">
              <a:extLst>
                <a:ext uri="{FF2B5EF4-FFF2-40B4-BE49-F238E27FC236}">
                  <a16:creationId xmlns:a16="http://schemas.microsoft.com/office/drawing/2014/main" id="{63B457C9-6EFA-D418-36D1-325D999925F6}"/>
                </a:ext>
              </a:extLst>
            </p:cNvPr>
            <p:cNvSpPr>
              <a:spLocks noChangeAspect="1" noChangeArrowheads="1" noTextEdit="1"/>
            </p:cNvSpPr>
            <p:nvPr/>
          </p:nvSpPr>
          <p:spPr bwMode="auto">
            <a:xfrm>
              <a:off x="6430963" y="3257550"/>
              <a:ext cx="550862" cy="968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02" name="Freeform 258">
              <a:extLst>
                <a:ext uri="{FF2B5EF4-FFF2-40B4-BE49-F238E27FC236}">
                  <a16:creationId xmlns:a16="http://schemas.microsoft.com/office/drawing/2014/main" id="{18579E2A-9E82-02EF-F00F-A5B80C18EB33}"/>
                </a:ext>
              </a:extLst>
            </p:cNvPr>
            <p:cNvSpPr>
              <a:spLocks noEditPoints="1"/>
            </p:cNvSpPr>
            <p:nvPr/>
          </p:nvSpPr>
          <p:spPr bwMode="auto">
            <a:xfrm>
              <a:off x="6427788" y="3432175"/>
              <a:ext cx="565149" cy="801688"/>
            </a:xfrm>
            <a:custGeom>
              <a:avLst/>
              <a:gdLst>
                <a:gd name="T0" fmla="*/ 87 w 148"/>
                <a:gd name="T1" fmla="*/ 21 h 211"/>
                <a:gd name="T2" fmla="*/ 31 w 148"/>
                <a:gd name="T3" fmla="*/ 75 h 211"/>
                <a:gd name="T4" fmla="*/ 34 w 148"/>
                <a:gd name="T5" fmla="*/ 86 h 211"/>
                <a:gd name="T6" fmla="*/ 30 w 148"/>
                <a:gd name="T7" fmla="*/ 91 h 211"/>
                <a:gd name="T8" fmla="*/ 24 w 148"/>
                <a:gd name="T9" fmla="*/ 87 h 211"/>
                <a:gd name="T10" fmla="*/ 24 w 148"/>
                <a:gd name="T11" fmla="*/ 84 h 211"/>
                <a:gd name="T12" fmla="*/ 18 w 148"/>
                <a:gd name="T13" fmla="*/ 80 h 211"/>
                <a:gd name="T14" fmla="*/ 11 w 148"/>
                <a:gd name="T15" fmla="*/ 87 h 211"/>
                <a:gd name="T16" fmla="*/ 10 w 148"/>
                <a:gd name="T17" fmla="*/ 99 h 211"/>
                <a:gd name="T18" fmla="*/ 10 w 148"/>
                <a:gd name="T19" fmla="*/ 202 h 211"/>
                <a:gd name="T20" fmla="*/ 10 w 148"/>
                <a:gd name="T21" fmla="*/ 205 h 211"/>
                <a:gd name="T22" fmla="*/ 6 w 148"/>
                <a:gd name="T23" fmla="*/ 210 h 211"/>
                <a:gd name="T24" fmla="*/ 0 w 148"/>
                <a:gd name="T25" fmla="*/ 205 h 211"/>
                <a:gd name="T26" fmla="*/ 0 w 148"/>
                <a:gd name="T27" fmla="*/ 203 h 211"/>
                <a:gd name="T28" fmla="*/ 0 w 148"/>
                <a:gd name="T29" fmla="*/ 89 h 211"/>
                <a:gd name="T30" fmla="*/ 11 w 148"/>
                <a:gd name="T31" fmla="*/ 70 h 211"/>
                <a:gd name="T32" fmla="*/ 21 w 148"/>
                <a:gd name="T33" fmla="*/ 55 h 211"/>
                <a:gd name="T34" fmla="*/ 52 w 148"/>
                <a:gd name="T35" fmla="*/ 41 h 211"/>
                <a:gd name="T36" fmla="*/ 64 w 148"/>
                <a:gd name="T37" fmla="*/ 26 h 211"/>
                <a:gd name="T38" fmla="*/ 64 w 148"/>
                <a:gd name="T39" fmla="*/ 21 h 211"/>
                <a:gd name="T40" fmla="*/ 71 w 148"/>
                <a:gd name="T41" fmla="*/ 4 h 211"/>
                <a:gd name="T42" fmla="*/ 90 w 148"/>
                <a:gd name="T43" fmla="*/ 5 h 211"/>
                <a:gd name="T44" fmla="*/ 94 w 148"/>
                <a:gd name="T45" fmla="*/ 8 h 211"/>
                <a:gd name="T46" fmla="*/ 133 w 148"/>
                <a:gd name="T47" fmla="*/ 22 h 211"/>
                <a:gd name="T48" fmla="*/ 143 w 148"/>
                <a:gd name="T49" fmla="*/ 49 h 211"/>
                <a:gd name="T50" fmla="*/ 127 w 148"/>
                <a:gd name="T51" fmla="*/ 70 h 211"/>
                <a:gd name="T52" fmla="*/ 126 w 148"/>
                <a:gd name="T53" fmla="*/ 75 h 211"/>
                <a:gd name="T54" fmla="*/ 129 w 148"/>
                <a:gd name="T55" fmla="*/ 89 h 211"/>
                <a:gd name="T56" fmla="*/ 127 w 148"/>
                <a:gd name="T57" fmla="*/ 110 h 211"/>
                <a:gd name="T58" fmla="*/ 126 w 148"/>
                <a:gd name="T59" fmla="*/ 116 h 211"/>
                <a:gd name="T60" fmla="*/ 126 w 148"/>
                <a:gd name="T61" fmla="*/ 194 h 211"/>
                <a:gd name="T62" fmla="*/ 117 w 148"/>
                <a:gd name="T63" fmla="*/ 208 h 211"/>
                <a:gd name="T64" fmla="*/ 100 w 148"/>
                <a:gd name="T65" fmla="*/ 206 h 211"/>
                <a:gd name="T66" fmla="*/ 94 w 148"/>
                <a:gd name="T67" fmla="*/ 194 h 211"/>
                <a:gd name="T68" fmla="*/ 94 w 148"/>
                <a:gd name="T69" fmla="*/ 98 h 211"/>
                <a:gd name="T70" fmla="*/ 84 w 148"/>
                <a:gd name="T71" fmla="*/ 53 h 211"/>
                <a:gd name="T72" fmla="*/ 84 w 148"/>
                <a:gd name="T73" fmla="*/ 47 h 211"/>
                <a:gd name="T74" fmla="*/ 89 w 148"/>
                <a:gd name="T75" fmla="*/ 27 h 211"/>
                <a:gd name="T76" fmla="*/ 88 w 148"/>
                <a:gd name="T77" fmla="*/ 21 h 211"/>
                <a:gd name="T78" fmla="*/ 87 w 148"/>
                <a:gd name="T79" fmla="*/ 21 h 211"/>
                <a:gd name="T80" fmla="*/ 117 w 148"/>
                <a:gd name="T81" fmla="*/ 51 h 211"/>
                <a:gd name="T82" fmla="*/ 124 w 148"/>
                <a:gd name="T83" fmla="*/ 40 h 211"/>
                <a:gd name="T84" fmla="*/ 110 w 148"/>
                <a:gd name="T85" fmla="*/ 35 h 211"/>
                <a:gd name="T86" fmla="*/ 117 w 148"/>
                <a:gd name="T87" fmla="*/ 5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211">
                  <a:moveTo>
                    <a:pt x="87" y="21"/>
                  </a:moveTo>
                  <a:cubicBezTo>
                    <a:pt x="81" y="51"/>
                    <a:pt x="59" y="66"/>
                    <a:pt x="31" y="75"/>
                  </a:cubicBezTo>
                  <a:cubicBezTo>
                    <a:pt x="32" y="78"/>
                    <a:pt x="34" y="82"/>
                    <a:pt x="34" y="86"/>
                  </a:cubicBezTo>
                  <a:cubicBezTo>
                    <a:pt x="35" y="89"/>
                    <a:pt x="33" y="91"/>
                    <a:pt x="30" y="91"/>
                  </a:cubicBezTo>
                  <a:cubicBezTo>
                    <a:pt x="27" y="92"/>
                    <a:pt x="25" y="90"/>
                    <a:pt x="24" y="87"/>
                  </a:cubicBezTo>
                  <a:cubicBezTo>
                    <a:pt x="24" y="86"/>
                    <a:pt x="24" y="85"/>
                    <a:pt x="24" y="84"/>
                  </a:cubicBezTo>
                  <a:cubicBezTo>
                    <a:pt x="23" y="82"/>
                    <a:pt x="21" y="80"/>
                    <a:pt x="18" y="80"/>
                  </a:cubicBezTo>
                  <a:cubicBezTo>
                    <a:pt x="14" y="79"/>
                    <a:pt x="11" y="82"/>
                    <a:pt x="11" y="87"/>
                  </a:cubicBezTo>
                  <a:cubicBezTo>
                    <a:pt x="10" y="91"/>
                    <a:pt x="10" y="95"/>
                    <a:pt x="10" y="99"/>
                  </a:cubicBezTo>
                  <a:cubicBezTo>
                    <a:pt x="10" y="133"/>
                    <a:pt x="10" y="168"/>
                    <a:pt x="10" y="202"/>
                  </a:cubicBezTo>
                  <a:cubicBezTo>
                    <a:pt x="10" y="203"/>
                    <a:pt x="11" y="204"/>
                    <a:pt x="10" y="205"/>
                  </a:cubicBezTo>
                  <a:cubicBezTo>
                    <a:pt x="10" y="208"/>
                    <a:pt x="8" y="210"/>
                    <a:pt x="6" y="210"/>
                  </a:cubicBezTo>
                  <a:cubicBezTo>
                    <a:pt x="3" y="210"/>
                    <a:pt x="1" y="208"/>
                    <a:pt x="0" y="205"/>
                  </a:cubicBezTo>
                  <a:cubicBezTo>
                    <a:pt x="0" y="205"/>
                    <a:pt x="0" y="204"/>
                    <a:pt x="0" y="203"/>
                  </a:cubicBezTo>
                  <a:cubicBezTo>
                    <a:pt x="0" y="165"/>
                    <a:pt x="0" y="127"/>
                    <a:pt x="0" y="89"/>
                  </a:cubicBezTo>
                  <a:cubicBezTo>
                    <a:pt x="0" y="80"/>
                    <a:pt x="3" y="73"/>
                    <a:pt x="11" y="70"/>
                  </a:cubicBezTo>
                  <a:cubicBezTo>
                    <a:pt x="10" y="61"/>
                    <a:pt x="13" y="57"/>
                    <a:pt x="21" y="55"/>
                  </a:cubicBezTo>
                  <a:cubicBezTo>
                    <a:pt x="33" y="53"/>
                    <a:pt x="43" y="49"/>
                    <a:pt x="52" y="41"/>
                  </a:cubicBezTo>
                  <a:cubicBezTo>
                    <a:pt x="57" y="37"/>
                    <a:pt x="61" y="32"/>
                    <a:pt x="64" y="26"/>
                  </a:cubicBezTo>
                  <a:cubicBezTo>
                    <a:pt x="64" y="24"/>
                    <a:pt x="65" y="23"/>
                    <a:pt x="64" y="21"/>
                  </a:cubicBezTo>
                  <a:cubicBezTo>
                    <a:pt x="63" y="15"/>
                    <a:pt x="65" y="8"/>
                    <a:pt x="71" y="4"/>
                  </a:cubicBezTo>
                  <a:cubicBezTo>
                    <a:pt x="77" y="0"/>
                    <a:pt x="84" y="1"/>
                    <a:pt x="90" y="5"/>
                  </a:cubicBezTo>
                  <a:cubicBezTo>
                    <a:pt x="91" y="6"/>
                    <a:pt x="92" y="7"/>
                    <a:pt x="94" y="8"/>
                  </a:cubicBezTo>
                  <a:cubicBezTo>
                    <a:pt x="107" y="13"/>
                    <a:pt x="120" y="17"/>
                    <a:pt x="133" y="22"/>
                  </a:cubicBezTo>
                  <a:cubicBezTo>
                    <a:pt x="145" y="27"/>
                    <a:pt x="148" y="36"/>
                    <a:pt x="143" y="49"/>
                  </a:cubicBezTo>
                  <a:cubicBezTo>
                    <a:pt x="139" y="57"/>
                    <a:pt x="133" y="64"/>
                    <a:pt x="127" y="70"/>
                  </a:cubicBezTo>
                  <a:cubicBezTo>
                    <a:pt x="126" y="72"/>
                    <a:pt x="125" y="73"/>
                    <a:pt x="126" y="75"/>
                  </a:cubicBezTo>
                  <a:cubicBezTo>
                    <a:pt x="127" y="80"/>
                    <a:pt x="128" y="85"/>
                    <a:pt x="129" y="89"/>
                  </a:cubicBezTo>
                  <a:cubicBezTo>
                    <a:pt x="132" y="97"/>
                    <a:pt x="130" y="103"/>
                    <a:pt x="127" y="110"/>
                  </a:cubicBezTo>
                  <a:cubicBezTo>
                    <a:pt x="126" y="112"/>
                    <a:pt x="126" y="114"/>
                    <a:pt x="126" y="116"/>
                  </a:cubicBezTo>
                  <a:cubicBezTo>
                    <a:pt x="126" y="142"/>
                    <a:pt x="126" y="168"/>
                    <a:pt x="126" y="194"/>
                  </a:cubicBezTo>
                  <a:cubicBezTo>
                    <a:pt x="126" y="201"/>
                    <a:pt x="122" y="206"/>
                    <a:pt x="117" y="208"/>
                  </a:cubicBezTo>
                  <a:cubicBezTo>
                    <a:pt x="111" y="211"/>
                    <a:pt x="105" y="210"/>
                    <a:pt x="100" y="206"/>
                  </a:cubicBezTo>
                  <a:cubicBezTo>
                    <a:pt x="96" y="203"/>
                    <a:pt x="94" y="199"/>
                    <a:pt x="94" y="194"/>
                  </a:cubicBezTo>
                  <a:cubicBezTo>
                    <a:pt x="94" y="162"/>
                    <a:pt x="94" y="130"/>
                    <a:pt x="94" y="98"/>
                  </a:cubicBezTo>
                  <a:cubicBezTo>
                    <a:pt x="95" y="82"/>
                    <a:pt x="91" y="67"/>
                    <a:pt x="84" y="53"/>
                  </a:cubicBezTo>
                  <a:cubicBezTo>
                    <a:pt x="82" y="51"/>
                    <a:pt x="82" y="49"/>
                    <a:pt x="84" y="47"/>
                  </a:cubicBezTo>
                  <a:cubicBezTo>
                    <a:pt x="87" y="40"/>
                    <a:pt x="89" y="34"/>
                    <a:pt x="89" y="27"/>
                  </a:cubicBezTo>
                  <a:cubicBezTo>
                    <a:pt x="89" y="25"/>
                    <a:pt x="88" y="23"/>
                    <a:pt x="88" y="21"/>
                  </a:cubicBezTo>
                  <a:cubicBezTo>
                    <a:pt x="88" y="21"/>
                    <a:pt x="87" y="21"/>
                    <a:pt x="87" y="21"/>
                  </a:cubicBezTo>
                  <a:close/>
                  <a:moveTo>
                    <a:pt x="117" y="51"/>
                  </a:moveTo>
                  <a:cubicBezTo>
                    <a:pt x="119" y="47"/>
                    <a:pt x="122" y="44"/>
                    <a:pt x="124" y="40"/>
                  </a:cubicBezTo>
                  <a:cubicBezTo>
                    <a:pt x="119" y="38"/>
                    <a:pt x="115" y="37"/>
                    <a:pt x="110" y="35"/>
                  </a:cubicBezTo>
                  <a:cubicBezTo>
                    <a:pt x="112" y="40"/>
                    <a:pt x="114" y="45"/>
                    <a:pt x="117" y="51"/>
                  </a:cubicBezTo>
                  <a:close/>
                </a:path>
              </a:pathLst>
            </a:custGeom>
            <a:solidFill>
              <a:srgbClr val="CD99B9"/>
            </a:solidFill>
            <a:ln>
              <a:noFill/>
            </a:ln>
          </p:spPr>
          <p:txBody>
            <a:bodyPr vert="horz" wrap="square" lIns="68580" tIns="34290" rIns="68580" bIns="34290" numCol="1" anchor="t" anchorCtr="0" compatLnSpc="1">
              <a:prstTxWarp prst="textNoShape">
                <a:avLst/>
              </a:prstTxWarp>
            </a:bodyPr>
            <a:lstStyle/>
            <a:p>
              <a:endParaRPr lang="de-DE"/>
            </a:p>
          </p:txBody>
        </p:sp>
        <p:sp>
          <p:nvSpPr>
            <p:cNvPr id="103" name="Freeform 259">
              <a:extLst>
                <a:ext uri="{FF2B5EF4-FFF2-40B4-BE49-F238E27FC236}">
                  <a16:creationId xmlns:a16="http://schemas.microsoft.com/office/drawing/2014/main" id="{8AACC140-3A77-51F7-0037-31F6403487A6}"/>
                </a:ext>
              </a:extLst>
            </p:cNvPr>
            <p:cNvSpPr>
              <a:spLocks/>
            </p:cNvSpPr>
            <p:nvPr/>
          </p:nvSpPr>
          <p:spPr bwMode="auto">
            <a:xfrm>
              <a:off x="6503988" y="3260725"/>
              <a:ext cx="201612" cy="225425"/>
            </a:xfrm>
            <a:custGeom>
              <a:avLst/>
              <a:gdLst>
                <a:gd name="T0" fmla="*/ 5 w 53"/>
                <a:gd name="T1" fmla="*/ 25 h 59"/>
                <a:gd name="T2" fmla="*/ 2 w 53"/>
                <a:gd name="T3" fmla="*/ 22 h 59"/>
                <a:gd name="T4" fmla="*/ 3 w 53"/>
                <a:gd name="T5" fmla="*/ 17 h 59"/>
                <a:gd name="T6" fmla="*/ 10 w 53"/>
                <a:gd name="T7" fmla="*/ 15 h 59"/>
                <a:gd name="T8" fmla="*/ 12 w 53"/>
                <a:gd name="T9" fmla="*/ 13 h 59"/>
                <a:gd name="T10" fmla="*/ 13 w 53"/>
                <a:gd name="T11" fmla="*/ 9 h 59"/>
                <a:gd name="T12" fmla="*/ 26 w 53"/>
                <a:gd name="T13" fmla="*/ 1 h 59"/>
                <a:gd name="T14" fmla="*/ 36 w 53"/>
                <a:gd name="T15" fmla="*/ 3 h 59"/>
                <a:gd name="T16" fmla="*/ 44 w 53"/>
                <a:gd name="T17" fmla="*/ 15 h 59"/>
                <a:gd name="T18" fmla="*/ 43 w 53"/>
                <a:gd name="T19" fmla="*/ 21 h 59"/>
                <a:gd name="T20" fmla="*/ 49 w 53"/>
                <a:gd name="T21" fmla="*/ 26 h 59"/>
                <a:gd name="T22" fmla="*/ 48 w 53"/>
                <a:gd name="T23" fmla="*/ 33 h 59"/>
                <a:gd name="T24" fmla="*/ 44 w 53"/>
                <a:gd name="T25" fmla="*/ 34 h 59"/>
                <a:gd name="T26" fmla="*/ 28 w 53"/>
                <a:gd name="T27" fmla="*/ 56 h 59"/>
                <a:gd name="T28" fmla="*/ 7 w 53"/>
                <a:gd name="T29" fmla="*/ 50 h 59"/>
                <a:gd name="T30" fmla="*/ 5 w 53"/>
                <a:gd name="T31"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9">
                  <a:moveTo>
                    <a:pt x="5" y="25"/>
                  </a:moveTo>
                  <a:cubicBezTo>
                    <a:pt x="4" y="24"/>
                    <a:pt x="3" y="23"/>
                    <a:pt x="2" y="22"/>
                  </a:cubicBezTo>
                  <a:cubicBezTo>
                    <a:pt x="0" y="20"/>
                    <a:pt x="0" y="18"/>
                    <a:pt x="3" y="17"/>
                  </a:cubicBezTo>
                  <a:cubicBezTo>
                    <a:pt x="5" y="16"/>
                    <a:pt x="8" y="16"/>
                    <a:pt x="10" y="15"/>
                  </a:cubicBezTo>
                  <a:cubicBezTo>
                    <a:pt x="11" y="15"/>
                    <a:pt x="12" y="15"/>
                    <a:pt x="12" y="13"/>
                  </a:cubicBezTo>
                  <a:cubicBezTo>
                    <a:pt x="13" y="12"/>
                    <a:pt x="13" y="10"/>
                    <a:pt x="13" y="9"/>
                  </a:cubicBezTo>
                  <a:cubicBezTo>
                    <a:pt x="15" y="3"/>
                    <a:pt x="20" y="0"/>
                    <a:pt x="26" y="1"/>
                  </a:cubicBezTo>
                  <a:cubicBezTo>
                    <a:pt x="29" y="1"/>
                    <a:pt x="33" y="2"/>
                    <a:pt x="36" y="3"/>
                  </a:cubicBezTo>
                  <a:cubicBezTo>
                    <a:pt x="42" y="4"/>
                    <a:pt x="45" y="10"/>
                    <a:pt x="44" y="15"/>
                  </a:cubicBezTo>
                  <a:cubicBezTo>
                    <a:pt x="43" y="17"/>
                    <a:pt x="43" y="19"/>
                    <a:pt x="43" y="21"/>
                  </a:cubicBezTo>
                  <a:cubicBezTo>
                    <a:pt x="45" y="23"/>
                    <a:pt x="47" y="24"/>
                    <a:pt x="49" y="26"/>
                  </a:cubicBezTo>
                  <a:cubicBezTo>
                    <a:pt x="53" y="29"/>
                    <a:pt x="52" y="31"/>
                    <a:pt x="48" y="33"/>
                  </a:cubicBezTo>
                  <a:cubicBezTo>
                    <a:pt x="47" y="33"/>
                    <a:pt x="45" y="33"/>
                    <a:pt x="44" y="34"/>
                  </a:cubicBezTo>
                  <a:cubicBezTo>
                    <a:pt x="44" y="45"/>
                    <a:pt x="39" y="53"/>
                    <a:pt x="28" y="56"/>
                  </a:cubicBezTo>
                  <a:cubicBezTo>
                    <a:pt x="20" y="59"/>
                    <a:pt x="13" y="56"/>
                    <a:pt x="7" y="50"/>
                  </a:cubicBezTo>
                  <a:cubicBezTo>
                    <a:pt x="1" y="43"/>
                    <a:pt x="1" y="35"/>
                    <a:pt x="5" y="25"/>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grpSp>
      <p:grpSp>
        <p:nvGrpSpPr>
          <p:cNvPr id="104" name="Group 681">
            <a:extLst>
              <a:ext uri="{FF2B5EF4-FFF2-40B4-BE49-F238E27FC236}">
                <a16:creationId xmlns:a16="http://schemas.microsoft.com/office/drawing/2014/main" id="{AD7DF2EF-BCFF-95EA-F7FE-8F867CB048B6}"/>
              </a:ext>
            </a:extLst>
          </p:cNvPr>
          <p:cNvGrpSpPr/>
          <p:nvPr/>
        </p:nvGrpSpPr>
        <p:grpSpPr>
          <a:xfrm>
            <a:off x="8439366" y="3846115"/>
            <a:ext cx="224183" cy="416144"/>
            <a:chOff x="7283450" y="3224212"/>
            <a:chExt cx="452438" cy="869951"/>
          </a:xfrm>
          <a:solidFill>
            <a:srgbClr val="CD99B9"/>
          </a:solidFill>
        </p:grpSpPr>
        <p:sp>
          <p:nvSpPr>
            <p:cNvPr id="105" name="AutoShape 269">
              <a:extLst>
                <a:ext uri="{FF2B5EF4-FFF2-40B4-BE49-F238E27FC236}">
                  <a16:creationId xmlns:a16="http://schemas.microsoft.com/office/drawing/2014/main" id="{A54FC8F7-636B-8967-B708-6F393EB898FC}"/>
                </a:ext>
              </a:extLst>
            </p:cNvPr>
            <p:cNvSpPr>
              <a:spLocks noChangeAspect="1" noChangeArrowheads="1" noTextEdit="1"/>
            </p:cNvSpPr>
            <p:nvPr/>
          </p:nvSpPr>
          <p:spPr bwMode="auto">
            <a:xfrm>
              <a:off x="7286625" y="3235325"/>
              <a:ext cx="449263" cy="85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06" name="Freeform 271">
              <a:extLst>
                <a:ext uri="{FF2B5EF4-FFF2-40B4-BE49-F238E27FC236}">
                  <a16:creationId xmlns:a16="http://schemas.microsoft.com/office/drawing/2014/main" id="{A71C607F-3DBA-95D8-33B4-27E342D9F8B6}"/>
                </a:ext>
              </a:extLst>
            </p:cNvPr>
            <p:cNvSpPr>
              <a:spLocks/>
            </p:cNvSpPr>
            <p:nvPr/>
          </p:nvSpPr>
          <p:spPr bwMode="auto">
            <a:xfrm>
              <a:off x="7283450" y="3224212"/>
              <a:ext cx="198438" cy="239713"/>
            </a:xfrm>
            <a:custGeom>
              <a:avLst/>
              <a:gdLst>
                <a:gd name="T0" fmla="*/ 44 w 52"/>
                <a:gd name="T1" fmla="*/ 19 h 63"/>
                <a:gd name="T2" fmla="*/ 45 w 52"/>
                <a:gd name="T3" fmla="*/ 10 h 63"/>
                <a:gd name="T4" fmla="*/ 26 w 52"/>
                <a:gd name="T5" fmla="*/ 3 h 63"/>
                <a:gd name="T6" fmla="*/ 21 w 52"/>
                <a:gd name="T7" fmla="*/ 13 h 63"/>
                <a:gd name="T8" fmla="*/ 0 w 52"/>
                <a:gd name="T9" fmla="*/ 38 h 63"/>
                <a:gd name="T10" fmla="*/ 26 w 52"/>
                <a:gd name="T11" fmla="*/ 63 h 63"/>
                <a:gd name="T12" fmla="*/ 52 w 52"/>
                <a:gd name="T13" fmla="*/ 38 h 63"/>
                <a:gd name="T14" fmla="*/ 44 w 52"/>
                <a:gd name="T15" fmla="*/ 19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63">
                  <a:moveTo>
                    <a:pt x="44" y="19"/>
                  </a:moveTo>
                  <a:cubicBezTo>
                    <a:pt x="46" y="16"/>
                    <a:pt x="46" y="13"/>
                    <a:pt x="45" y="10"/>
                  </a:cubicBezTo>
                  <a:cubicBezTo>
                    <a:pt x="42" y="3"/>
                    <a:pt x="32" y="0"/>
                    <a:pt x="26" y="3"/>
                  </a:cubicBezTo>
                  <a:cubicBezTo>
                    <a:pt x="22" y="5"/>
                    <a:pt x="21" y="9"/>
                    <a:pt x="21" y="13"/>
                  </a:cubicBezTo>
                  <a:cubicBezTo>
                    <a:pt x="9" y="15"/>
                    <a:pt x="0" y="25"/>
                    <a:pt x="0" y="38"/>
                  </a:cubicBezTo>
                  <a:cubicBezTo>
                    <a:pt x="0" y="52"/>
                    <a:pt x="11" y="63"/>
                    <a:pt x="26" y="63"/>
                  </a:cubicBezTo>
                  <a:cubicBezTo>
                    <a:pt x="41" y="63"/>
                    <a:pt x="52" y="52"/>
                    <a:pt x="52" y="38"/>
                  </a:cubicBezTo>
                  <a:cubicBezTo>
                    <a:pt x="52" y="30"/>
                    <a:pt x="49" y="23"/>
                    <a:pt x="44" y="19"/>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07" name="Freeform 272">
              <a:extLst>
                <a:ext uri="{FF2B5EF4-FFF2-40B4-BE49-F238E27FC236}">
                  <a16:creationId xmlns:a16="http://schemas.microsoft.com/office/drawing/2014/main" id="{A7DC1938-248F-E775-6986-FD42218CE35E}"/>
                </a:ext>
              </a:extLst>
            </p:cNvPr>
            <p:cNvSpPr>
              <a:spLocks/>
            </p:cNvSpPr>
            <p:nvPr/>
          </p:nvSpPr>
          <p:spPr bwMode="auto">
            <a:xfrm>
              <a:off x="7394575" y="3303588"/>
              <a:ext cx="341313" cy="790575"/>
            </a:xfrm>
            <a:custGeom>
              <a:avLst/>
              <a:gdLst>
                <a:gd name="T0" fmla="*/ 34 w 89"/>
                <a:gd name="T1" fmla="*/ 12 h 208"/>
                <a:gd name="T2" fmla="*/ 29 w 89"/>
                <a:gd name="T3" fmla="*/ 14 h 208"/>
                <a:gd name="T4" fmla="*/ 28 w 89"/>
                <a:gd name="T5" fmla="*/ 50 h 208"/>
                <a:gd name="T6" fmla="*/ 38 w 89"/>
                <a:gd name="T7" fmla="*/ 72 h 208"/>
                <a:gd name="T8" fmla="*/ 35 w 89"/>
                <a:gd name="T9" fmla="*/ 81 h 208"/>
                <a:gd name="T10" fmla="*/ 33 w 89"/>
                <a:gd name="T11" fmla="*/ 84 h 208"/>
                <a:gd name="T12" fmla="*/ 25 w 89"/>
                <a:gd name="T13" fmla="*/ 81 h 208"/>
                <a:gd name="T14" fmla="*/ 11 w 89"/>
                <a:gd name="T15" fmla="*/ 72 h 208"/>
                <a:gd name="T16" fmla="*/ 2 w 89"/>
                <a:gd name="T17" fmla="*/ 74 h 208"/>
                <a:gd name="T18" fmla="*/ 4 w 89"/>
                <a:gd name="T19" fmla="*/ 83 h 208"/>
                <a:gd name="T20" fmla="*/ 19 w 89"/>
                <a:gd name="T21" fmla="*/ 92 h 208"/>
                <a:gd name="T22" fmla="*/ 32 w 89"/>
                <a:gd name="T23" fmla="*/ 96 h 208"/>
                <a:gd name="T24" fmla="*/ 37 w 89"/>
                <a:gd name="T25" fmla="*/ 96 h 208"/>
                <a:gd name="T26" fmla="*/ 47 w 89"/>
                <a:gd name="T27" fmla="*/ 87 h 208"/>
                <a:gd name="T28" fmla="*/ 54 w 89"/>
                <a:gd name="T29" fmla="*/ 96 h 208"/>
                <a:gd name="T30" fmla="*/ 62 w 89"/>
                <a:gd name="T31" fmla="*/ 129 h 208"/>
                <a:gd name="T32" fmla="*/ 59 w 89"/>
                <a:gd name="T33" fmla="*/ 197 h 208"/>
                <a:gd name="T34" fmla="*/ 72 w 89"/>
                <a:gd name="T35" fmla="*/ 208 h 208"/>
                <a:gd name="T36" fmla="*/ 86 w 89"/>
                <a:gd name="T37" fmla="*/ 198 h 208"/>
                <a:gd name="T38" fmla="*/ 86 w 89"/>
                <a:gd name="T39" fmla="*/ 132 h 208"/>
                <a:gd name="T40" fmla="*/ 89 w 89"/>
                <a:gd name="T41" fmla="*/ 53 h 208"/>
                <a:gd name="T42" fmla="*/ 34 w 89"/>
                <a:gd name="T43" fmla="*/ 1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208">
                  <a:moveTo>
                    <a:pt x="34" y="12"/>
                  </a:moveTo>
                  <a:cubicBezTo>
                    <a:pt x="30" y="12"/>
                    <a:pt x="29" y="14"/>
                    <a:pt x="29" y="14"/>
                  </a:cubicBezTo>
                  <a:cubicBezTo>
                    <a:pt x="29" y="14"/>
                    <a:pt x="25" y="39"/>
                    <a:pt x="28" y="50"/>
                  </a:cubicBezTo>
                  <a:cubicBezTo>
                    <a:pt x="30" y="54"/>
                    <a:pt x="34" y="63"/>
                    <a:pt x="38" y="72"/>
                  </a:cubicBezTo>
                  <a:cubicBezTo>
                    <a:pt x="35" y="81"/>
                    <a:pt x="35" y="81"/>
                    <a:pt x="35" y="81"/>
                  </a:cubicBezTo>
                  <a:cubicBezTo>
                    <a:pt x="35" y="82"/>
                    <a:pt x="34" y="83"/>
                    <a:pt x="33" y="84"/>
                  </a:cubicBezTo>
                  <a:cubicBezTo>
                    <a:pt x="31" y="84"/>
                    <a:pt x="28" y="83"/>
                    <a:pt x="25" y="81"/>
                  </a:cubicBezTo>
                  <a:cubicBezTo>
                    <a:pt x="11" y="72"/>
                    <a:pt x="11" y="72"/>
                    <a:pt x="11" y="72"/>
                  </a:cubicBezTo>
                  <a:cubicBezTo>
                    <a:pt x="8" y="70"/>
                    <a:pt x="4" y="71"/>
                    <a:pt x="2" y="74"/>
                  </a:cubicBezTo>
                  <a:cubicBezTo>
                    <a:pt x="0" y="77"/>
                    <a:pt x="1" y="81"/>
                    <a:pt x="4" y="83"/>
                  </a:cubicBezTo>
                  <a:cubicBezTo>
                    <a:pt x="19" y="92"/>
                    <a:pt x="19" y="92"/>
                    <a:pt x="19" y="92"/>
                  </a:cubicBezTo>
                  <a:cubicBezTo>
                    <a:pt x="23" y="95"/>
                    <a:pt x="28" y="96"/>
                    <a:pt x="32" y="96"/>
                  </a:cubicBezTo>
                  <a:cubicBezTo>
                    <a:pt x="34" y="96"/>
                    <a:pt x="35" y="96"/>
                    <a:pt x="37" y="96"/>
                  </a:cubicBezTo>
                  <a:cubicBezTo>
                    <a:pt x="43" y="94"/>
                    <a:pt x="46" y="89"/>
                    <a:pt x="47" y="87"/>
                  </a:cubicBezTo>
                  <a:cubicBezTo>
                    <a:pt x="50" y="91"/>
                    <a:pt x="52" y="94"/>
                    <a:pt x="54" y="96"/>
                  </a:cubicBezTo>
                  <a:cubicBezTo>
                    <a:pt x="62" y="101"/>
                    <a:pt x="62" y="129"/>
                    <a:pt x="62" y="129"/>
                  </a:cubicBezTo>
                  <a:cubicBezTo>
                    <a:pt x="59" y="197"/>
                    <a:pt x="59" y="197"/>
                    <a:pt x="59" y="197"/>
                  </a:cubicBezTo>
                  <a:cubicBezTo>
                    <a:pt x="59" y="197"/>
                    <a:pt x="62" y="208"/>
                    <a:pt x="72" y="208"/>
                  </a:cubicBezTo>
                  <a:cubicBezTo>
                    <a:pt x="82" y="208"/>
                    <a:pt x="86" y="198"/>
                    <a:pt x="86" y="198"/>
                  </a:cubicBezTo>
                  <a:cubicBezTo>
                    <a:pt x="86" y="132"/>
                    <a:pt x="86" y="132"/>
                    <a:pt x="86" y="132"/>
                  </a:cubicBezTo>
                  <a:cubicBezTo>
                    <a:pt x="86" y="115"/>
                    <a:pt x="89" y="53"/>
                    <a:pt x="89" y="53"/>
                  </a:cubicBezTo>
                  <a:cubicBezTo>
                    <a:pt x="89" y="0"/>
                    <a:pt x="34" y="12"/>
                    <a:pt x="34" y="12"/>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108" name="Freeform 273">
              <a:extLst>
                <a:ext uri="{FF2B5EF4-FFF2-40B4-BE49-F238E27FC236}">
                  <a16:creationId xmlns:a16="http://schemas.microsoft.com/office/drawing/2014/main" id="{5E0A26FC-F50F-119C-3552-9F3ACA4238A8}"/>
                </a:ext>
              </a:extLst>
            </p:cNvPr>
            <p:cNvSpPr>
              <a:spLocks noEditPoints="1"/>
            </p:cNvSpPr>
            <p:nvPr/>
          </p:nvSpPr>
          <p:spPr bwMode="auto">
            <a:xfrm>
              <a:off x="7362825" y="3578225"/>
              <a:ext cx="165100" cy="265113"/>
            </a:xfrm>
            <a:custGeom>
              <a:avLst/>
              <a:gdLst>
                <a:gd name="T0" fmla="*/ 38 w 43"/>
                <a:gd name="T1" fmla="*/ 42 h 70"/>
                <a:gd name="T2" fmla="*/ 34 w 43"/>
                <a:gd name="T3" fmla="*/ 35 h 70"/>
                <a:gd name="T4" fmla="*/ 32 w 43"/>
                <a:gd name="T5" fmla="*/ 2 h 70"/>
                <a:gd name="T6" fmla="*/ 28 w 43"/>
                <a:gd name="T7" fmla="*/ 0 h 70"/>
                <a:gd name="T8" fmla="*/ 10 w 43"/>
                <a:gd name="T9" fmla="*/ 34 h 70"/>
                <a:gd name="T10" fmla="*/ 5 w 43"/>
                <a:gd name="T11" fmla="*/ 42 h 70"/>
                <a:gd name="T12" fmla="*/ 0 w 43"/>
                <a:gd name="T13" fmla="*/ 61 h 70"/>
                <a:gd name="T14" fmla="*/ 9 w 43"/>
                <a:gd name="T15" fmla="*/ 70 h 70"/>
                <a:gd name="T16" fmla="*/ 34 w 43"/>
                <a:gd name="T17" fmla="*/ 70 h 70"/>
                <a:gd name="T18" fmla="*/ 43 w 43"/>
                <a:gd name="T19" fmla="*/ 61 h 70"/>
                <a:gd name="T20" fmla="*/ 38 w 43"/>
                <a:gd name="T21" fmla="*/ 42 h 70"/>
                <a:gd name="T22" fmla="*/ 14 w 43"/>
                <a:gd name="T23" fmla="*/ 34 h 70"/>
                <a:gd name="T24" fmla="*/ 28 w 43"/>
                <a:gd name="T25" fmla="*/ 3 h 70"/>
                <a:gd name="T26" fmla="*/ 30 w 43"/>
                <a:gd name="T27" fmla="*/ 4 h 70"/>
                <a:gd name="T28" fmla="*/ 31 w 43"/>
                <a:gd name="T29" fmla="*/ 34 h 70"/>
                <a:gd name="T30" fmla="*/ 30 w 43"/>
                <a:gd name="T31" fmla="*/ 34 h 70"/>
                <a:gd name="T32" fmla="*/ 14 w 43"/>
                <a:gd name="T33"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70">
                  <a:moveTo>
                    <a:pt x="38" y="42"/>
                  </a:moveTo>
                  <a:cubicBezTo>
                    <a:pt x="38" y="39"/>
                    <a:pt x="37" y="36"/>
                    <a:pt x="34" y="35"/>
                  </a:cubicBezTo>
                  <a:cubicBezTo>
                    <a:pt x="37" y="17"/>
                    <a:pt x="36" y="6"/>
                    <a:pt x="32" y="2"/>
                  </a:cubicBezTo>
                  <a:cubicBezTo>
                    <a:pt x="30" y="0"/>
                    <a:pt x="28" y="0"/>
                    <a:pt x="28" y="0"/>
                  </a:cubicBezTo>
                  <a:cubicBezTo>
                    <a:pt x="17" y="0"/>
                    <a:pt x="12" y="24"/>
                    <a:pt x="10" y="34"/>
                  </a:cubicBezTo>
                  <a:cubicBezTo>
                    <a:pt x="7" y="35"/>
                    <a:pt x="5" y="38"/>
                    <a:pt x="5" y="42"/>
                  </a:cubicBezTo>
                  <a:cubicBezTo>
                    <a:pt x="0" y="61"/>
                    <a:pt x="0" y="61"/>
                    <a:pt x="0" y="61"/>
                  </a:cubicBezTo>
                  <a:cubicBezTo>
                    <a:pt x="0" y="66"/>
                    <a:pt x="4" y="70"/>
                    <a:pt x="9" y="70"/>
                  </a:cubicBezTo>
                  <a:cubicBezTo>
                    <a:pt x="34" y="70"/>
                    <a:pt x="34" y="70"/>
                    <a:pt x="34" y="70"/>
                  </a:cubicBezTo>
                  <a:cubicBezTo>
                    <a:pt x="39" y="70"/>
                    <a:pt x="43" y="66"/>
                    <a:pt x="43" y="61"/>
                  </a:cubicBezTo>
                  <a:lnTo>
                    <a:pt x="38" y="42"/>
                  </a:lnTo>
                  <a:close/>
                  <a:moveTo>
                    <a:pt x="14" y="34"/>
                  </a:moveTo>
                  <a:cubicBezTo>
                    <a:pt x="16" y="20"/>
                    <a:pt x="21" y="3"/>
                    <a:pt x="28" y="3"/>
                  </a:cubicBezTo>
                  <a:cubicBezTo>
                    <a:pt x="28" y="3"/>
                    <a:pt x="29" y="3"/>
                    <a:pt x="30" y="4"/>
                  </a:cubicBezTo>
                  <a:cubicBezTo>
                    <a:pt x="32" y="6"/>
                    <a:pt x="34" y="13"/>
                    <a:pt x="31" y="34"/>
                  </a:cubicBezTo>
                  <a:cubicBezTo>
                    <a:pt x="31" y="34"/>
                    <a:pt x="30" y="34"/>
                    <a:pt x="30" y="34"/>
                  </a:cubicBezTo>
                  <a:lnTo>
                    <a:pt x="14" y="34"/>
                  </a:ln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grpSp>
      <p:grpSp>
        <p:nvGrpSpPr>
          <p:cNvPr id="139" name="Gruppieren 138">
            <a:extLst>
              <a:ext uri="{FF2B5EF4-FFF2-40B4-BE49-F238E27FC236}">
                <a16:creationId xmlns:a16="http://schemas.microsoft.com/office/drawing/2014/main" id="{533C69B9-0CA3-4A58-6C47-47BE3A3C979A}"/>
              </a:ext>
            </a:extLst>
          </p:cNvPr>
          <p:cNvGrpSpPr/>
          <p:nvPr/>
        </p:nvGrpSpPr>
        <p:grpSpPr>
          <a:xfrm>
            <a:off x="8263205" y="3989831"/>
            <a:ext cx="256341" cy="344513"/>
            <a:chOff x="9711312" y="4866560"/>
            <a:chExt cx="508930" cy="683861"/>
          </a:xfrm>
        </p:grpSpPr>
        <p:grpSp>
          <p:nvGrpSpPr>
            <p:cNvPr id="109" name="Group 22">
              <a:extLst>
                <a:ext uri="{FF2B5EF4-FFF2-40B4-BE49-F238E27FC236}">
                  <a16:creationId xmlns:a16="http://schemas.microsoft.com/office/drawing/2014/main" id="{F81352DC-58E8-365D-5692-3577FAED1B40}"/>
                </a:ext>
              </a:extLst>
            </p:cNvPr>
            <p:cNvGrpSpPr/>
            <p:nvPr/>
          </p:nvGrpSpPr>
          <p:grpSpPr>
            <a:xfrm>
              <a:off x="9805521" y="4866560"/>
              <a:ext cx="320513" cy="448078"/>
              <a:chOff x="2287784" y="4964906"/>
              <a:chExt cx="279401" cy="449263"/>
            </a:xfrm>
            <a:solidFill>
              <a:schemeClr val="tx2"/>
            </a:solidFill>
          </p:grpSpPr>
          <p:sp>
            <p:nvSpPr>
              <p:cNvPr id="110" name="Freeform 124">
                <a:extLst>
                  <a:ext uri="{FF2B5EF4-FFF2-40B4-BE49-F238E27FC236}">
                    <a16:creationId xmlns:a16="http://schemas.microsoft.com/office/drawing/2014/main" id="{79054FD1-061A-1847-3C2A-B8C6578AB478}"/>
                  </a:ext>
                </a:extLst>
              </p:cNvPr>
              <p:cNvSpPr>
                <a:spLocks/>
              </p:cNvSpPr>
              <p:nvPr/>
            </p:nvSpPr>
            <p:spPr bwMode="auto">
              <a:xfrm>
                <a:off x="2384622" y="5079206"/>
                <a:ext cx="182563" cy="239713"/>
              </a:xfrm>
              <a:custGeom>
                <a:avLst/>
                <a:gdLst>
                  <a:gd name="T0" fmla="*/ 91 w 92"/>
                  <a:gd name="T1" fmla="*/ 121 h 121"/>
                  <a:gd name="T2" fmla="*/ 64 w 92"/>
                  <a:gd name="T3" fmla="*/ 72 h 121"/>
                  <a:gd name="T4" fmla="*/ 58 w 92"/>
                  <a:gd name="T5" fmla="*/ 71 h 121"/>
                  <a:gd name="T6" fmla="*/ 50 w 92"/>
                  <a:gd name="T7" fmla="*/ 78 h 121"/>
                  <a:gd name="T8" fmla="*/ 50 w 92"/>
                  <a:gd name="T9" fmla="*/ 85 h 121"/>
                  <a:gd name="T10" fmla="*/ 42 w 92"/>
                  <a:gd name="T11" fmla="*/ 91 h 121"/>
                  <a:gd name="T12" fmla="*/ 42 w 92"/>
                  <a:gd name="T13" fmla="*/ 90 h 121"/>
                  <a:gd name="T14" fmla="*/ 41 w 92"/>
                  <a:gd name="T15" fmla="*/ 89 h 121"/>
                  <a:gd name="T16" fmla="*/ 41 w 92"/>
                  <a:gd name="T17" fmla="*/ 86 h 121"/>
                  <a:gd name="T18" fmla="*/ 41 w 92"/>
                  <a:gd name="T19" fmla="*/ 75 h 121"/>
                  <a:gd name="T20" fmla="*/ 41 w 92"/>
                  <a:gd name="T21" fmla="*/ 74 h 121"/>
                  <a:gd name="T22" fmla="*/ 33 w 92"/>
                  <a:gd name="T23" fmla="*/ 77 h 121"/>
                  <a:gd name="T24" fmla="*/ 32 w 92"/>
                  <a:gd name="T25" fmla="*/ 83 h 121"/>
                  <a:gd name="T26" fmla="*/ 33 w 92"/>
                  <a:gd name="T27" fmla="*/ 83 h 121"/>
                  <a:gd name="T28" fmla="*/ 32 w 92"/>
                  <a:gd name="T29" fmla="*/ 85 h 121"/>
                  <a:gd name="T30" fmla="*/ 21 w 92"/>
                  <a:gd name="T31" fmla="*/ 89 h 121"/>
                  <a:gd name="T32" fmla="*/ 17 w 92"/>
                  <a:gd name="T33" fmla="*/ 83 h 121"/>
                  <a:gd name="T34" fmla="*/ 18 w 92"/>
                  <a:gd name="T35" fmla="*/ 83 h 121"/>
                  <a:gd name="T36" fmla="*/ 17 w 92"/>
                  <a:gd name="T37" fmla="*/ 82 h 121"/>
                  <a:gd name="T38" fmla="*/ 17 w 92"/>
                  <a:gd name="T39" fmla="*/ 82 h 121"/>
                  <a:gd name="T40" fmla="*/ 19 w 92"/>
                  <a:gd name="T41" fmla="*/ 77 h 121"/>
                  <a:gd name="T42" fmla="*/ 15 w 92"/>
                  <a:gd name="T43" fmla="*/ 70 h 121"/>
                  <a:gd name="T44" fmla="*/ 6 w 92"/>
                  <a:gd name="T45" fmla="*/ 70 h 121"/>
                  <a:gd name="T46" fmla="*/ 2 w 92"/>
                  <a:gd name="T47" fmla="*/ 68 h 121"/>
                  <a:gd name="T48" fmla="*/ 9 w 92"/>
                  <a:gd name="T49" fmla="*/ 53 h 121"/>
                  <a:gd name="T50" fmla="*/ 11 w 92"/>
                  <a:gd name="T51" fmla="*/ 44 h 121"/>
                  <a:gd name="T52" fmla="*/ 8 w 92"/>
                  <a:gd name="T53" fmla="*/ 42 h 121"/>
                  <a:gd name="T54" fmla="*/ 7 w 92"/>
                  <a:gd name="T55" fmla="*/ 29 h 121"/>
                  <a:gd name="T56" fmla="*/ 9 w 92"/>
                  <a:gd name="T57" fmla="*/ 27 h 121"/>
                  <a:gd name="T58" fmla="*/ 23 w 92"/>
                  <a:gd name="T59" fmla="*/ 26 h 121"/>
                  <a:gd name="T60" fmla="*/ 29 w 92"/>
                  <a:gd name="T61" fmla="*/ 30 h 121"/>
                  <a:gd name="T62" fmla="*/ 33 w 92"/>
                  <a:gd name="T63" fmla="*/ 28 h 121"/>
                  <a:gd name="T64" fmla="*/ 32 w 92"/>
                  <a:gd name="T65" fmla="*/ 21 h 121"/>
                  <a:gd name="T66" fmla="*/ 35 w 92"/>
                  <a:gd name="T67" fmla="*/ 5 h 121"/>
                  <a:gd name="T68" fmla="*/ 43 w 92"/>
                  <a:gd name="T69" fmla="*/ 4 h 121"/>
                  <a:gd name="T70" fmla="*/ 52 w 92"/>
                  <a:gd name="T71" fmla="*/ 6 h 121"/>
                  <a:gd name="T72" fmla="*/ 60 w 92"/>
                  <a:gd name="T73" fmla="*/ 10 h 121"/>
                  <a:gd name="T74" fmla="*/ 62 w 92"/>
                  <a:gd name="T75" fmla="*/ 29 h 121"/>
                  <a:gd name="T76" fmla="*/ 72 w 92"/>
                  <a:gd name="T77" fmla="*/ 54 h 121"/>
                  <a:gd name="T78" fmla="*/ 91 w 92"/>
                  <a:gd name="T79" fmla="*/ 81 h 121"/>
                  <a:gd name="T80" fmla="*/ 91 w 92"/>
                  <a:gd name="T81"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21">
                    <a:moveTo>
                      <a:pt x="91" y="121"/>
                    </a:moveTo>
                    <a:cubicBezTo>
                      <a:pt x="92" y="99"/>
                      <a:pt x="80" y="85"/>
                      <a:pt x="64" y="72"/>
                    </a:cubicBezTo>
                    <a:cubicBezTo>
                      <a:pt x="62" y="71"/>
                      <a:pt x="60" y="70"/>
                      <a:pt x="58" y="71"/>
                    </a:cubicBezTo>
                    <a:cubicBezTo>
                      <a:pt x="53" y="71"/>
                      <a:pt x="51" y="73"/>
                      <a:pt x="50" y="78"/>
                    </a:cubicBezTo>
                    <a:cubicBezTo>
                      <a:pt x="49" y="80"/>
                      <a:pt x="49" y="82"/>
                      <a:pt x="50" y="85"/>
                    </a:cubicBezTo>
                    <a:cubicBezTo>
                      <a:pt x="50" y="90"/>
                      <a:pt x="47" y="93"/>
                      <a:pt x="42" y="91"/>
                    </a:cubicBezTo>
                    <a:cubicBezTo>
                      <a:pt x="42" y="91"/>
                      <a:pt x="42" y="91"/>
                      <a:pt x="42" y="90"/>
                    </a:cubicBezTo>
                    <a:cubicBezTo>
                      <a:pt x="41" y="90"/>
                      <a:pt x="41" y="90"/>
                      <a:pt x="41" y="89"/>
                    </a:cubicBezTo>
                    <a:cubicBezTo>
                      <a:pt x="41" y="88"/>
                      <a:pt x="41" y="87"/>
                      <a:pt x="41" y="86"/>
                    </a:cubicBezTo>
                    <a:cubicBezTo>
                      <a:pt x="42" y="82"/>
                      <a:pt x="42" y="79"/>
                      <a:pt x="41" y="75"/>
                    </a:cubicBezTo>
                    <a:cubicBezTo>
                      <a:pt x="41" y="75"/>
                      <a:pt x="41" y="75"/>
                      <a:pt x="41" y="74"/>
                    </a:cubicBezTo>
                    <a:cubicBezTo>
                      <a:pt x="37" y="71"/>
                      <a:pt x="34" y="72"/>
                      <a:pt x="33" y="77"/>
                    </a:cubicBezTo>
                    <a:cubicBezTo>
                      <a:pt x="32" y="79"/>
                      <a:pt x="33" y="81"/>
                      <a:pt x="32" y="83"/>
                    </a:cubicBezTo>
                    <a:cubicBezTo>
                      <a:pt x="33" y="83"/>
                      <a:pt x="33" y="83"/>
                      <a:pt x="33" y="83"/>
                    </a:cubicBezTo>
                    <a:cubicBezTo>
                      <a:pt x="32" y="84"/>
                      <a:pt x="32" y="84"/>
                      <a:pt x="32" y="85"/>
                    </a:cubicBezTo>
                    <a:cubicBezTo>
                      <a:pt x="29" y="88"/>
                      <a:pt x="26" y="90"/>
                      <a:pt x="21" y="89"/>
                    </a:cubicBezTo>
                    <a:cubicBezTo>
                      <a:pt x="18" y="88"/>
                      <a:pt x="17" y="86"/>
                      <a:pt x="17" y="83"/>
                    </a:cubicBezTo>
                    <a:cubicBezTo>
                      <a:pt x="18" y="83"/>
                      <a:pt x="18" y="83"/>
                      <a:pt x="18" y="83"/>
                    </a:cubicBezTo>
                    <a:cubicBezTo>
                      <a:pt x="18" y="83"/>
                      <a:pt x="18" y="83"/>
                      <a:pt x="17" y="82"/>
                    </a:cubicBezTo>
                    <a:cubicBezTo>
                      <a:pt x="17" y="82"/>
                      <a:pt x="17" y="82"/>
                      <a:pt x="17" y="82"/>
                    </a:cubicBezTo>
                    <a:cubicBezTo>
                      <a:pt x="18" y="80"/>
                      <a:pt x="18" y="78"/>
                      <a:pt x="19" y="77"/>
                    </a:cubicBezTo>
                    <a:cubicBezTo>
                      <a:pt x="21" y="72"/>
                      <a:pt x="19" y="71"/>
                      <a:pt x="15" y="70"/>
                    </a:cubicBezTo>
                    <a:cubicBezTo>
                      <a:pt x="12" y="70"/>
                      <a:pt x="9" y="70"/>
                      <a:pt x="6" y="70"/>
                    </a:cubicBezTo>
                    <a:cubicBezTo>
                      <a:pt x="5" y="70"/>
                      <a:pt x="4" y="69"/>
                      <a:pt x="2" y="68"/>
                    </a:cubicBezTo>
                    <a:cubicBezTo>
                      <a:pt x="0" y="61"/>
                      <a:pt x="2" y="57"/>
                      <a:pt x="9" y="53"/>
                    </a:cubicBezTo>
                    <a:cubicBezTo>
                      <a:pt x="15" y="50"/>
                      <a:pt x="15" y="49"/>
                      <a:pt x="11" y="44"/>
                    </a:cubicBezTo>
                    <a:cubicBezTo>
                      <a:pt x="10" y="43"/>
                      <a:pt x="9" y="42"/>
                      <a:pt x="8" y="42"/>
                    </a:cubicBezTo>
                    <a:cubicBezTo>
                      <a:pt x="7" y="37"/>
                      <a:pt x="7" y="33"/>
                      <a:pt x="7" y="29"/>
                    </a:cubicBezTo>
                    <a:cubicBezTo>
                      <a:pt x="8" y="28"/>
                      <a:pt x="8" y="28"/>
                      <a:pt x="9" y="27"/>
                    </a:cubicBezTo>
                    <a:cubicBezTo>
                      <a:pt x="14" y="20"/>
                      <a:pt x="17" y="20"/>
                      <a:pt x="23" y="26"/>
                    </a:cubicBezTo>
                    <a:cubicBezTo>
                      <a:pt x="25" y="27"/>
                      <a:pt x="26" y="30"/>
                      <a:pt x="29" y="30"/>
                    </a:cubicBezTo>
                    <a:cubicBezTo>
                      <a:pt x="32" y="32"/>
                      <a:pt x="34" y="31"/>
                      <a:pt x="33" y="28"/>
                    </a:cubicBezTo>
                    <a:cubicBezTo>
                      <a:pt x="33" y="25"/>
                      <a:pt x="32" y="23"/>
                      <a:pt x="32" y="21"/>
                    </a:cubicBezTo>
                    <a:cubicBezTo>
                      <a:pt x="31" y="16"/>
                      <a:pt x="31" y="10"/>
                      <a:pt x="35" y="5"/>
                    </a:cubicBezTo>
                    <a:cubicBezTo>
                      <a:pt x="37" y="2"/>
                      <a:pt x="40" y="0"/>
                      <a:pt x="43" y="4"/>
                    </a:cubicBezTo>
                    <a:cubicBezTo>
                      <a:pt x="46" y="9"/>
                      <a:pt x="49" y="8"/>
                      <a:pt x="52" y="6"/>
                    </a:cubicBezTo>
                    <a:cubicBezTo>
                      <a:pt x="57" y="3"/>
                      <a:pt x="60" y="4"/>
                      <a:pt x="60" y="10"/>
                    </a:cubicBezTo>
                    <a:cubicBezTo>
                      <a:pt x="61" y="16"/>
                      <a:pt x="60" y="23"/>
                      <a:pt x="62" y="29"/>
                    </a:cubicBezTo>
                    <a:cubicBezTo>
                      <a:pt x="61" y="39"/>
                      <a:pt x="65" y="47"/>
                      <a:pt x="72" y="54"/>
                    </a:cubicBezTo>
                    <a:cubicBezTo>
                      <a:pt x="79" y="62"/>
                      <a:pt x="86" y="70"/>
                      <a:pt x="91" y="81"/>
                    </a:cubicBezTo>
                    <a:cubicBezTo>
                      <a:pt x="91" y="79"/>
                      <a:pt x="91" y="77"/>
                      <a:pt x="91" y="76"/>
                    </a:cubicBez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de-DE"/>
              </a:p>
            </p:txBody>
          </p:sp>
          <p:sp>
            <p:nvSpPr>
              <p:cNvPr id="111" name="Freeform 125">
                <a:extLst>
                  <a:ext uri="{FF2B5EF4-FFF2-40B4-BE49-F238E27FC236}">
                    <a16:creationId xmlns:a16="http://schemas.microsoft.com/office/drawing/2014/main" id="{DD0BE557-B148-7E6E-96D9-8292B2616958}"/>
                  </a:ext>
                </a:extLst>
              </p:cNvPr>
              <p:cNvSpPr>
                <a:spLocks/>
              </p:cNvSpPr>
              <p:nvPr/>
            </p:nvSpPr>
            <p:spPr bwMode="auto">
              <a:xfrm>
                <a:off x="2287784" y="4964906"/>
                <a:ext cx="271463" cy="449263"/>
              </a:xfrm>
              <a:custGeom>
                <a:avLst/>
                <a:gdLst>
                  <a:gd name="T0" fmla="*/ 101 w 137"/>
                  <a:gd name="T1" fmla="*/ 64 h 227"/>
                  <a:gd name="T2" fmla="*/ 111 w 137"/>
                  <a:gd name="T3" fmla="*/ 87 h 227"/>
                  <a:gd name="T4" fmla="*/ 122 w 137"/>
                  <a:gd name="T5" fmla="*/ 13 h 227"/>
                  <a:gd name="T6" fmla="*/ 109 w 137"/>
                  <a:gd name="T7" fmla="*/ 4 h 227"/>
                  <a:gd name="T8" fmla="*/ 92 w 137"/>
                  <a:gd name="T9" fmla="*/ 0 h 227"/>
                  <a:gd name="T10" fmla="*/ 12 w 137"/>
                  <a:gd name="T11" fmla="*/ 64 h 227"/>
                  <a:gd name="T12" fmla="*/ 4 w 137"/>
                  <a:gd name="T13" fmla="*/ 92 h 227"/>
                  <a:gd name="T14" fmla="*/ 1 w 137"/>
                  <a:gd name="T15" fmla="*/ 117 h 227"/>
                  <a:gd name="T16" fmla="*/ 1 w 137"/>
                  <a:gd name="T17" fmla="*/ 138 h 227"/>
                  <a:gd name="T18" fmla="*/ 8 w 137"/>
                  <a:gd name="T19" fmla="*/ 172 h 227"/>
                  <a:gd name="T20" fmla="*/ 15 w 137"/>
                  <a:gd name="T21" fmla="*/ 188 h 227"/>
                  <a:gd name="T22" fmla="*/ 22 w 137"/>
                  <a:gd name="T23" fmla="*/ 200 h 227"/>
                  <a:gd name="T24" fmla="*/ 70 w 137"/>
                  <a:gd name="T25" fmla="*/ 225 h 227"/>
                  <a:gd name="T26" fmla="*/ 114 w 137"/>
                  <a:gd name="T27" fmla="*/ 171 h 227"/>
                  <a:gd name="T28" fmla="*/ 107 w 137"/>
                  <a:gd name="T29" fmla="*/ 129 h 227"/>
                  <a:gd name="T30" fmla="*/ 99 w 137"/>
                  <a:gd name="T31" fmla="*/ 143 h 227"/>
                  <a:gd name="T32" fmla="*/ 91 w 137"/>
                  <a:gd name="T33" fmla="*/ 148 h 227"/>
                  <a:gd name="T34" fmla="*/ 90 w 137"/>
                  <a:gd name="T35" fmla="*/ 144 h 227"/>
                  <a:gd name="T36" fmla="*/ 90 w 137"/>
                  <a:gd name="T37" fmla="*/ 132 h 227"/>
                  <a:gd name="T38" fmla="*/ 81 w 137"/>
                  <a:gd name="T39" fmla="*/ 141 h 227"/>
                  <a:gd name="T40" fmla="*/ 81 w 137"/>
                  <a:gd name="T41" fmla="*/ 143 h 227"/>
                  <a:gd name="T42" fmla="*/ 66 w 137"/>
                  <a:gd name="T43" fmla="*/ 141 h 227"/>
                  <a:gd name="T44" fmla="*/ 66 w 137"/>
                  <a:gd name="T45" fmla="*/ 140 h 227"/>
                  <a:gd name="T46" fmla="*/ 65 w 137"/>
                  <a:gd name="T47" fmla="*/ 140 h 227"/>
                  <a:gd name="T48" fmla="*/ 68 w 137"/>
                  <a:gd name="T49" fmla="*/ 135 h 227"/>
                  <a:gd name="T50" fmla="*/ 55 w 137"/>
                  <a:gd name="T51" fmla="*/ 128 h 227"/>
                  <a:gd name="T52" fmla="*/ 58 w 137"/>
                  <a:gd name="T53" fmla="*/ 111 h 227"/>
                  <a:gd name="T54" fmla="*/ 57 w 137"/>
                  <a:gd name="T55" fmla="*/ 100 h 227"/>
                  <a:gd name="T56" fmla="*/ 58 w 137"/>
                  <a:gd name="T57" fmla="*/ 85 h 227"/>
                  <a:gd name="T58" fmla="*/ 78 w 137"/>
                  <a:gd name="T59" fmla="*/ 88 h 227"/>
                  <a:gd name="T60" fmla="*/ 81 w 137"/>
                  <a:gd name="T61" fmla="*/ 79 h 227"/>
                  <a:gd name="T62" fmla="*/ 92 w 137"/>
                  <a:gd name="T63" fmla="*/ 6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227">
                    <a:moveTo>
                      <a:pt x="92" y="62"/>
                    </a:moveTo>
                    <a:cubicBezTo>
                      <a:pt x="95" y="67"/>
                      <a:pt x="98" y="66"/>
                      <a:pt x="101" y="64"/>
                    </a:cubicBezTo>
                    <a:cubicBezTo>
                      <a:pt x="106" y="61"/>
                      <a:pt x="109" y="62"/>
                      <a:pt x="109" y="68"/>
                    </a:cubicBezTo>
                    <a:cubicBezTo>
                      <a:pt x="110" y="74"/>
                      <a:pt x="109" y="81"/>
                      <a:pt x="111" y="87"/>
                    </a:cubicBezTo>
                    <a:cubicBezTo>
                      <a:pt x="114" y="82"/>
                      <a:pt x="118" y="77"/>
                      <a:pt x="122" y="72"/>
                    </a:cubicBezTo>
                    <a:cubicBezTo>
                      <a:pt x="137" y="53"/>
                      <a:pt x="137" y="30"/>
                      <a:pt x="122" y="13"/>
                    </a:cubicBezTo>
                    <a:cubicBezTo>
                      <a:pt x="119" y="9"/>
                      <a:pt x="116" y="7"/>
                      <a:pt x="112" y="6"/>
                    </a:cubicBezTo>
                    <a:cubicBezTo>
                      <a:pt x="111" y="5"/>
                      <a:pt x="110" y="5"/>
                      <a:pt x="109" y="4"/>
                    </a:cubicBezTo>
                    <a:cubicBezTo>
                      <a:pt x="105" y="2"/>
                      <a:pt x="101" y="1"/>
                      <a:pt x="97" y="1"/>
                    </a:cubicBezTo>
                    <a:cubicBezTo>
                      <a:pt x="95" y="0"/>
                      <a:pt x="94" y="0"/>
                      <a:pt x="92" y="0"/>
                    </a:cubicBezTo>
                    <a:cubicBezTo>
                      <a:pt x="85" y="0"/>
                      <a:pt x="78" y="1"/>
                      <a:pt x="71" y="4"/>
                    </a:cubicBezTo>
                    <a:cubicBezTo>
                      <a:pt x="41" y="14"/>
                      <a:pt x="22" y="34"/>
                      <a:pt x="12" y="64"/>
                    </a:cubicBezTo>
                    <a:cubicBezTo>
                      <a:pt x="8" y="71"/>
                      <a:pt x="6" y="80"/>
                      <a:pt x="5" y="88"/>
                    </a:cubicBezTo>
                    <a:cubicBezTo>
                      <a:pt x="5" y="89"/>
                      <a:pt x="4" y="90"/>
                      <a:pt x="4" y="92"/>
                    </a:cubicBezTo>
                    <a:cubicBezTo>
                      <a:pt x="2" y="98"/>
                      <a:pt x="1" y="105"/>
                      <a:pt x="1" y="111"/>
                    </a:cubicBezTo>
                    <a:cubicBezTo>
                      <a:pt x="0" y="113"/>
                      <a:pt x="0" y="115"/>
                      <a:pt x="1" y="117"/>
                    </a:cubicBezTo>
                    <a:cubicBezTo>
                      <a:pt x="0" y="122"/>
                      <a:pt x="0" y="128"/>
                      <a:pt x="0" y="133"/>
                    </a:cubicBezTo>
                    <a:cubicBezTo>
                      <a:pt x="0" y="135"/>
                      <a:pt x="0" y="136"/>
                      <a:pt x="1" y="138"/>
                    </a:cubicBezTo>
                    <a:cubicBezTo>
                      <a:pt x="0" y="149"/>
                      <a:pt x="3" y="159"/>
                      <a:pt x="7" y="169"/>
                    </a:cubicBezTo>
                    <a:cubicBezTo>
                      <a:pt x="7" y="170"/>
                      <a:pt x="8" y="171"/>
                      <a:pt x="8" y="172"/>
                    </a:cubicBezTo>
                    <a:cubicBezTo>
                      <a:pt x="9" y="176"/>
                      <a:pt x="10" y="180"/>
                      <a:pt x="13" y="183"/>
                    </a:cubicBezTo>
                    <a:cubicBezTo>
                      <a:pt x="13" y="185"/>
                      <a:pt x="14" y="187"/>
                      <a:pt x="15" y="188"/>
                    </a:cubicBezTo>
                    <a:cubicBezTo>
                      <a:pt x="16" y="192"/>
                      <a:pt x="18" y="195"/>
                      <a:pt x="20" y="197"/>
                    </a:cubicBezTo>
                    <a:cubicBezTo>
                      <a:pt x="20" y="198"/>
                      <a:pt x="21" y="200"/>
                      <a:pt x="22" y="200"/>
                    </a:cubicBezTo>
                    <a:cubicBezTo>
                      <a:pt x="24" y="204"/>
                      <a:pt x="27" y="207"/>
                      <a:pt x="30" y="209"/>
                    </a:cubicBezTo>
                    <a:cubicBezTo>
                      <a:pt x="41" y="220"/>
                      <a:pt x="55" y="224"/>
                      <a:pt x="70" y="225"/>
                    </a:cubicBezTo>
                    <a:cubicBezTo>
                      <a:pt x="88" y="227"/>
                      <a:pt x="104" y="217"/>
                      <a:pt x="111" y="201"/>
                    </a:cubicBezTo>
                    <a:cubicBezTo>
                      <a:pt x="115" y="191"/>
                      <a:pt x="115" y="181"/>
                      <a:pt x="114" y="171"/>
                    </a:cubicBezTo>
                    <a:cubicBezTo>
                      <a:pt x="112" y="163"/>
                      <a:pt x="109" y="156"/>
                      <a:pt x="107" y="148"/>
                    </a:cubicBezTo>
                    <a:cubicBezTo>
                      <a:pt x="105" y="141"/>
                      <a:pt x="104" y="135"/>
                      <a:pt x="107" y="129"/>
                    </a:cubicBezTo>
                    <a:cubicBezTo>
                      <a:pt x="102" y="129"/>
                      <a:pt x="100" y="131"/>
                      <a:pt x="99" y="136"/>
                    </a:cubicBezTo>
                    <a:cubicBezTo>
                      <a:pt x="98" y="138"/>
                      <a:pt x="98" y="140"/>
                      <a:pt x="99" y="143"/>
                    </a:cubicBezTo>
                    <a:cubicBezTo>
                      <a:pt x="99" y="148"/>
                      <a:pt x="96" y="151"/>
                      <a:pt x="91" y="149"/>
                    </a:cubicBezTo>
                    <a:cubicBezTo>
                      <a:pt x="91" y="149"/>
                      <a:pt x="91" y="149"/>
                      <a:pt x="91" y="148"/>
                    </a:cubicBezTo>
                    <a:cubicBezTo>
                      <a:pt x="90" y="148"/>
                      <a:pt x="90" y="148"/>
                      <a:pt x="90" y="147"/>
                    </a:cubicBezTo>
                    <a:cubicBezTo>
                      <a:pt x="90" y="146"/>
                      <a:pt x="90" y="145"/>
                      <a:pt x="90" y="144"/>
                    </a:cubicBezTo>
                    <a:cubicBezTo>
                      <a:pt x="91" y="140"/>
                      <a:pt x="91" y="137"/>
                      <a:pt x="90" y="133"/>
                    </a:cubicBezTo>
                    <a:cubicBezTo>
                      <a:pt x="90" y="133"/>
                      <a:pt x="90" y="133"/>
                      <a:pt x="90" y="132"/>
                    </a:cubicBezTo>
                    <a:cubicBezTo>
                      <a:pt x="86" y="129"/>
                      <a:pt x="83" y="130"/>
                      <a:pt x="82" y="135"/>
                    </a:cubicBezTo>
                    <a:cubicBezTo>
                      <a:pt x="81" y="137"/>
                      <a:pt x="82" y="139"/>
                      <a:pt x="81" y="141"/>
                    </a:cubicBezTo>
                    <a:cubicBezTo>
                      <a:pt x="82" y="141"/>
                      <a:pt x="82" y="141"/>
                      <a:pt x="82" y="141"/>
                    </a:cubicBezTo>
                    <a:cubicBezTo>
                      <a:pt x="81" y="142"/>
                      <a:pt x="81" y="142"/>
                      <a:pt x="81" y="143"/>
                    </a:cubicBezTo>
                    <a:cubicBezTo>
                      <a:pt x="78" y="146"/>
                      <a:pt x="75" y="148"/>
                      <a:pt x="70" y="147"/>
                    </a:cubicBezTo>
                    <a:cubicBezTo>
                      <a:pt x="67" y="146"/>
                      <a:pt x="66" y="144"/>
                      <a:pt x="66" y="141"/>
                    </a:cubicBezTo>
                    <a:cubicBezTo>
                      <a:pt x="67" y="141"/>
                      <a:pt x="67" y="141"/>
                      <a:pt x="67" y="141"/>
                    </a:cubicBezTo>
                    <a:cubicBezTo>
                      <a:pt x="67" y="141"/>
                      <a:pt x="67" y="141"/>
                      <a:pt x="66" y="140"/>
                    </a:cubicBezTo>
                    <a:cubicBezTo>
                      <a:pt x="66" y="140"/>
                      <a:pt x="66" y="140"/>
                      <a:pt x="66" y="140"/>
                    </a:cubicBezTo>
                    <a:cubicBezTo>
                      <a:pt x="66" y="140"/>
                      <a:pt x="65" y="140"/>
                      <a:pt x="65" y="140"/>
                    </a:cubicBezTo>
                    <a:cubicBezTo>
                      <a:pt x="65" y="140"/>
                      <a:pt x="66" y="140"/>
                      <a:pt x="66" y="140"/>
                    </a:cubicBezTo>
                    <a:cubicBezTo>
                      <a:pt x="67" y="138"/>
                      <a:pt x="67" y="136"/>
                      <a:pt x="68" y="135"/>
                    </a:cubicBezTo>
                    <a:cubicBezTo>
                      <a:pt x="70" y="130"/>
                      <a:pt x="68" y="129"/>
                      <a:pt x="64" y="128"/>
                    </a:cubicBezTo>
                    <a:cubicBezTo>
                      <a:pt x="61" y="128"/>
                      <a:pt x="58" y="128"/>
                      <a:pt x="55" y="128"/>
                    </a:cubicBezTo>
                    <a:cubicBezTo>
                      <a:pt x="54" y="128"/>
                      <a:pt x="53" y="127"/>
                      <a:pt x="51" y="126"/>
                    </a:cubicBezTo>
                    <a:cubicBezTo>
                      <a:pt x="49" y="119"/>
                      <a:pt x="51" y="115"/>
                      <a:pt x="58" y="111"/>
                    </a:cubicBezTo>
                    <a:cubicBezTo>
                      <a:pt x="64" y="108"/>
                      <a:pt x="64" y="107"/>
                      <a:pt x="60" y="102"/>
                    </a:cubicBezTo>
                    <a:cubicBezTo>
                      <a:pt x="59" y="101"/>
                      <a:pt x="58" y="100"/>
                      <a:pt x="57" y="100"/>
                    </a:cubicBezTo>
                    <a:cubicBezTo>
                      <a:pt x="56" y="95"/>
                      <a:pt x="56" y="91"/>
                      <a:pt x="56" y="87"/>
                    </a:cubicBezTo>
                    <a:cubicBezTo>
                      <a:pt x="57" y="86"/>
                      <a:pt x="57" y="86"/>
                      <a:pt x="58" y="85"/>
                    </a:cubicBezTo>
                    <a:cubicBezTo>
                      <a:pt x="63" y="78"/>
                      <a:pt x="66" y="78"/>
                      <a:pt x="72" y="84"/>
                    </a:cubicBezTo>
                    <a:cubicBezTo>
                      <a:pt x="74" y="85"/>
                      <a:pt x="75" y="88"/>
                      <a:pt x="78" y="88"/>
                    </a:cubicBezTo>
                    <a:cubicBezTo>
                      <a:pt x="81" y="90"/>
                      <a:pt x="83" y="89"/>
                      <a:pt x="82" y="86"/>
                    </a:cubicBezTo>
                    <a:cubicBezTo>
                      <a:pt x="82" y="83"/>
                      <a:pt x="81" y="81"/>
                      <a:pt x="81" y="79"/>
                    </a:cubicBezTo>
                    <a:cubicBezTo>
                      <a:pt x="80" y="74"/>
                      <a:pt x="80" y="68"/>
                      <a:pt x="84" y="63"/>
                    </a:cubicBezTo>
                    <a:cubicBezTo>
                      <a:pt x="86" y="60"/>
                      <a:pt x="89" y="58"/>
                      <a:pt x="92" y="62"/>
                    </a:cubicBez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endParaRPr lang="de-DE"/>
              </a:p>
            </p:txBody>
          </p:sp>
        </p:grpSp>
        <p:grpSp>
          <p:nvGrpSpPr>
            <p:cNvPr id="113" name="Group 85">
              <a:extLst>
                <a:ext uri="{FF2B5EF4-FFF2-40B4-BE49-F238E27FC236}">
                  <a16:creationId xmlns:a16="http://schemas.microsoft.com/office/drawing/2014/main" id="{EC1CACEC-E464-65EC-4FCF-D8515B547742}"/>
                </a:ext>
              </a:extLst>
            </p:cNvPr>
            <p:cNvGrpSpPr/>
            <p:nvPr/>
          </p:nvGrpSpPr>
          <p:grpSpPr>
            <a:xfrm>
              <a:off x="9711312" y="5112800"/>
              <a:ext cx="508930" cy="437621"/>
              <a:chOff x="1743075" y="5916613"/>
              <a:chExt cx="827088" cy="711200"/>
            </a:xfrm>
            <a:solidFill>
              <a:schemeClr val="tx2"/>
            </a:solidFill>
          </p:grpSpPr>
          <p:sp>
            <p:nvSpPr>
              <p:cNvPr id="114" name="Freeform 19">
                <a:extLst>
                  <a:ext uri="{FF2B5EF4-FFF2-40B4-BE49-F238E27FC236}">
                    <a16:creationId xmlns:a16="http://schemas.microsoft.com/office/drawing/2014/main" id="{3244E286-C733-C9B9-8AAC-B50CF0DFBAF3}"/>
                  </a:ext>
                </a:extLst>
              </p:cNvPr>
              <p:cNvSpPr>
                <a:spLocks/>
              </p:cNvSpPr>
              <p:nvPr/>
            </p:nvSpPr>
            <p:spPr bwMode="auto">
              <a:xfrm>
                <a:off x="2209800" y="5916613"/>
                <a:ext cx="360363" cy="711200"/>
              </a:xfrm>
              <a:custGeom>
                <a:avLst/>
                <a:gdLst>
                  <a:gd name="T0" fmla="*/ 97 w 138"/>
                  <a:gd name="T1" fmla="*/ 95 h 272"/>
                  <a:gd name="T2" fmla="*/ 102 w 138"/>
                  <a:gd name="T3" fmla="*/ 55 h 272"/>
                  <a:gd name="T4" fmla="*/ 106 w 138"/>
                  <a:gd name="T5" fmla="*/ 15 h 272"/>
                  <a:gd name="T6" fmla="*/ 123 w 138"/>
                  <a:gd name="T7" fmla="*/ 1 h 272"/>
                  <a:gd name="T8" fmla="*/ 138 w 138"/>
                  <a:gd name="T9" fmla="*/ 17 h 272"/>
                  <a:gd name="T10" fmla="*/ 138 w 138"/>
                  <a:gd name="T11" fmla="*/ 160 h 272"/>
                  <a:gd name="T12" fmla="*/ 131 w 138"/>
                  <a:gd name="T13" fmla="*/ 172 h 272"/>
                  <a:gd name="T14" fmla="*/ 91 w 138"/>
                  <a:gd name="T15" fmla="*/ 208 h 272"/>
                  <a:gd name="T16" fmla="*/ 75 w 138"/>
                  <a:gd name="T17" fmla="*/ 222 h 272"/>
                  <a:gd name="T18" fmla="*/ 66 w 138"/>
                  <a:gd name="T19" fmla="*/ 244 h 272"/>
                  <a:gd name="T20" fmla="*/ 66 w 138"/>
                  <a:gd name="T21" fmla="*/ 260 h 272"/>
                  <a:gd name="T22" fmla="*/ 54 w 138"/>
                  <a:gd name="T23" fmla="*/ 272 h 272"/>
                  <a:gd name="T24" fmla="*/ 12 w 138"/>
                  <a:gd name="T25" fmla="*/ 272 h 272"/>
                  <a:gd name="T26" fmla="*/ 0 w 138"/>
                  <a:gd name="T27" fmla="*/ 260 h 272"/>
                  <a:gd name="T28" fmla="*/ 0 w 138"/>
                  <a:gd name="T29" fmla="*/ 204 h 272"/>
                  <a:gd name="T30" fmla="*/ 13 w 138"/>
                  <a:gd name="T31" fmla="*/ 174 h 272"/>
                  <a:gd name="T32" fmla="*/ 84 w 138"/>
                  <a:gd name="T33" fmla="*/ 109 h 272"/>
                  <a:gd name="T34" fmla="*/ 106 w 138"/>
                  <a:gd name="T35" fmla="*/ 110 h 272"/>
                  <a:gd name="T36" fmla="*/ 104 w 138"/>
                  <a:gd name="T37" fmla="*/ 133 h 272"/>
                  <a:gd name="T38" fmla="*/ 55 w 138"/>
                  <a:gd name="T39" fmla="*/ 178 h 272"/>
                  <a:gd name="T40" fmla="*/ 52 w 138"/>
                  <a:gd name="T41" fmla="*/ 187 h 272"/>
                  <a:gd name="T42" fmla="*/ 61 w 138"/>
                  <a:gd name="T43" fmla="*/ 186 h 272"/>
                  <a:gd name="T44" fmla="*/ 112 w 138"/>
                  <a:gd name="T45" fmla="*/ 139 h 272"/>
                  <a:gd name="T46" fmla="*/ 120 w 138"/>
                  <a:gd name="T47" fmla="*/ 114 h 272"/>
                  <a:gd name="T48" fmla="*/ 100 w 138"/>
                  <a:gd name="T49" fmla="*/ 96 h 272"/>
                  <a:gd name="T50" fmla="*/ 97 w 138"/>
                  <a:gd name="T51"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72">
                    <a:moveTo>
                      <a:pt x="97" y="95"/>
                    </a:moveTo>
                    <a:cubicBezTo>
                      <a:pt x="99" y="82"/>
                      <a:pt x="100" y="68"/>
                      <a:pt x="102" y="55"/>
                    </a:cubicBezTo>
                    <a:cubicBezTo>
                      <a:pt x="103" y="42"/>
                      <a:pt x="105" y="28"/>
                      <a:pt x="106" y="15"/>
                    </a:cubicBezTo>
                    <a:cubicBezTo>
                      <a:pt x="107" y="7"/>
                      <a:pt x="115" y="0"/>
                      <a:pt x="123" y="1"/>
                    </a:cubicBezTo>
                    <a:cubicBezTo>
                      <a:pt x="132" y="1"/>
                      <a:pt x="138" y="8"/>
                      <a:pt x="138" y="17"/>
                    </a:cubicBezTo>
                    <a:cubicBezTo>
                      <a:pt x="138" y="64"/>
                      <a:pt x="138" y="112"/>
                      <a:pt x="138" y="160"/>
                    </a:cubicBezTo>
                    <a:cubicBezTo>
                      <a:pt x="138" y="165"/>
                      <a:pt x="135" y="169"/>
                      <a:pt x="131" y="172"/>
                    </a:cubicBezTo>
                    <a:cubicBezTo>
                      <a:pt x="118" y="184"/>
                      <a:pt x="105" y="196"/>
                      <a:pt x="91" y="208"/>
                    </a:cubicBezTo>
                    <a:cubicBezTo>
                      <a:pt x="86" y="213"/>
                      <a:pt x="81" y="217"/>
                      <a:pt x="75" y="222"/>
                    </a:cubicBezTo>
                    <a:cubicBezTo>
                      <a:pt x="69" y="228"/>
                      <a:pt x="65" y="235"/>
                      <a:pt x="66" y="244"/>
                    </a:cubicBezTo>
                    <a:cubicBezTo>
                      <a:pt x="66" y="250"/>
                      <a:pt x="66" y="255"/>
                      <a:pt x="66" y="260"/>
                    </a:cubicBezTo>
                    <a:cubicBezTo>
                      <a:pt x="66" y="267"/>
                      <a:pt x="61" y="272"/>
                      <a:pt x="54" y="272"/>
                    </a:cubicBezTo>
                    <a:cubicBezTo>
                      <a:pt x="40" y="272"/>
                      <a:pt x="26" y="272"/>
                      <a:pt x="12" y="272"/>
                    </a:cubicBezTo>
                    <a:cubicBezTo>
                      <a:pt x="4" y="272"/>
                      <a:pt x="0" y="267"/>
                      <a:pt x="0" y="260"/>
                    </a:cubicBezTo>
                    <a:cubicBezTo>
                      <a:pt x="0" y="241"/>
                      <a:pt x="0" y="222"/>
                      <a:pt x="0" y="204"/>
                    </a:cubicBezTo>
                    <a:cubicBezTo>
                      <a:pt x="0" y="192"/>
                      <a:pt x="4" y="182"/>
                      <a:pt x="13" y="174"/>
                    </a:cubicBezTo>
                    <a:cubicBezTo>
                      <a:pt x="36" y="152"/>
                      <a:pt x="60" y="131"/>
                      <a:pt x="84" y="109"/>
                    </a:cubicBezTo>
                    <a:cubicBezTo>
                      <a:pt x="90" y="104"/>
                      <a:pt x="100" y="104"/>
                      <a:pt x="106" y="110"/>
                    </a:cubicBezTo>
                    <a:cubicBezTo>
                      <a:pt x="112" y="117"/>
                      <a:pt x="112" y="126"/>
                      <a:pt x="104" y="133"/>
                    </a:cubicBezTo>
                    <a:cubicBezTo>
                      <a:pt x="88" y="148"/>
                      <a:pt x="71" y="163"/>
                      <a:pt x="55" y="178"/>
                    </a:cubicBezTo>
                    <a:cubicBezTo>
                      <a:pt x="50" y="182"/>
                      <a:pt x="50" y="184"/>
                      <a:pt x="52" y="187"/>
                    </a:cubicBezTo>
                    <a:cubicBezTo>
                      <a:pt x="54" y="190"/>
                      <a:pt x="57" y="189"/>
                      <a:pt x="61" y="186"/>
                    </a:cubicBezTo>
                    <a:cubicBezTo>
                      <a:pt x="78" y="170"/>
                      <a:pt x="95" y="155"/>
                      <a:pt x="112" y="139"/>
                    </a:cubicBezTo>
                    <a:cubicBezTo>
                      <a:pt x="120" y="133"/>
                      <a:pt x="122" y="124"/>
                      <a:pt x="120" y="114"/>
                    </a:cubicBezTo>
                    <a:cubicBezTo>
                      <a:pt x="117" y="105"/>
                      <a:pt x="110" y="98"/>
                      <a:pt x="100" y="96"/>
                    </a:cubicBezTo>
                    <a:cubicBezTo>
                      <a:pt x="99" y="96"/>
                      <a:pt x="98" y="96"/>
                      <a:pt x="97"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15" name="Freeform 20">
                <a:extLst>
                  <a:ext uri="{FF2B5EF4-FFF2-40B4-BE49-F238E27FC236}">
                    <a16:creationId xmlns:a16="http://schemas.microsoft.com/office/drawing/2014/main" id="{EC18DEB9-E5F9-46EE-6134-432FE8E026A2}"/>
                  </a:ext>
                </a:extLst>
              </p:cNvPr>
              <p:cNvSpPr>
                <a:spLocks/>
              </p:cNvSpPr>
              <p:nvPr/>
            </p:nvSpPr>
            <p:spPr bwMode="auto">
              <a:xfrm>
                <a:off x="1743075" y="5916613"/>
                <a:ext cx="358775" cy="711200"/>
              </a:xfrm>
              <a:custGeom>
                <a:avLst/>
                <a:gdLst>
                  <a:gd name="T0" fmla="*/ 41 w 138"/>
                  <a:gd name="T1" fmla="*/ 95 h 272"/>
                  <a:gd name="T2" fmla="*/ 36 w 138"/>
                  <a:gd name="T3" fmla="*/ 55 h 272"/>
                  <a:gd name="T4" fmla="*/ 31 w 138"/>
                  <a:gd name="T5" fmla="*/ 15 h 272"/>
                  <a:gd name="T6" fmla="*/ 15 w 138"/>
                  <a:gd name="T7" fmla="*/ 1 h 272"/>
                  <a:gd name="T8" fmla="*/ 0 w 138"/>
                  <a:gd name="T9" fmla="*/ 17 h 272"/>
                  <a:gd name="T10" fmla="*/ 0 w 138"/>
                  <a:gd name="T11" fmla="*/ 160 h 272"/>
                  <a:gd name="T12" fmla="*/ 6 w 138"/>
                  <a:gd name="T13" fmla="*/ 172 h 272"/>
                  <a:gd name="T14" fmla="*/ 47 w 138"/>
                  <a:gd name="T15" fmla="*/ 208 h 272"/>
                  <a:gd name="T16" fmla="*/ 62 w 138"/>
                  <a:gd name="T17" fmla="*/ 222 h 272"/>
                  <a:gd name="T18" fmla="*/ 72 w 138"/>
                  <a:gd name="T19" fmla="*/ 244 h 272"/>
                  <a:gd name="T20" fmla="*/ 72 w 138"/>
                  <a:gd name="T21" fmla="*/ 260 h 272"/>
                  <a:gd name="T22" fmla="*/ 83 w 138"/>
                  <a:gd name="T23" fmla="*/ 272 h 272"/>
                  <a:gd name="T24" fmla="*/ 126 w 138"/>
                  <a:gd name="T25" fmla="*/ 272 h 272"/>
                  <a:gd name="T26" fmla="*/ 138 w 138"/>
                  <a:gd name="T27" fmla="*/ 260 h 272"/>
                  <a:gd name="T28" fmla="*/ 138 w 138"/>
                  <a:gd name="T29" fmla="*/ 204 h 272"/>
                  <a:gd name="T30" fmla="*/ 125 w 138"/>
                  <a:gd name="T31" fmla="*/ 174 h 272"/>
                  <a:gd name="T32" fmla="*/ 54 w 138"/>
                  <a:gd name="T33" fmla="*/ 109 h 272"/>
                  <a:gd name="T34" fmla="*/ 32 w 138"/>
                  <a:gd name="T35" fmla="*/ 110 h 272"/>
                  <a:gd name="T36" fmla="*/ 33 w 138"/>
                  <a:gd name="T37" fmla="*/ 133 h 272"/>
                  <a:gd name="T38" fmla="*/ 83 w 138"/>
                  <a:gd name="T39" fmla="*/ 178 h 272"/>
                  <a:gd name="T40" fmla="*/ 86 w 138"/>
                  <a:gd name="T41" fmla="*/ 187 h 272"/>
                  <a:gd name="T42" fmla="*/ 77 w 138"/>
                  <a:gd name="T43" fmla="*/ 186 h 272"/>
                  <a:gd name="T44" fmla="*/ 26 w 138"/>
                  <a:gd name="T45" fmla="*/ 139 h 272"/>
                  <a:gd name="T46" fmla="*/ 18 w 138"/>
                  <a:gd name="T47" fmla="*/ 114 h 272"/>
                  <a:gd name="T48" fmla="*/ 38 w 138"/>
                  <a:gd name="T49" fmla="*/ 96 h 272"/>
                  <a:gd name="T50" fmla="*/ 41 w 138"/>
                  <a:gd name="T51"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72">
                    <a:moveTo>
                      <a:pt x="41" y="95"/>
                    </a:moveTo>
                    <a:cubicBezTo>
                      <a:pt x="39" y="82"/>
                      <a:pt x="37" y="68"/>
                      <a:pt x="36" y="55"/>
                    </a:cubicBezTo>
                    <a:cubicBezTo>
                      <a:pt x="34" y="42"/>
                      <a:pt x="33" y="28"/>
                      <a:pt x="31" y="15"/>
                    </a:cubicBezTo>
                    <a:cubicBezTo>
                      <a:pt x="30" y="7"/>
                      <a:pt x="23" y="0"/>
                      <a:pt x="15" y="1"/>
                    </a:cubicBezTo>
                    <a:cubicBezTo>
                      <a:pt x="6" y="1"/>
                      <a:pt x="0" y="8"/>
                      <a:pt x="0" y="17"/>
                    </a:cubicBezTo>
                    <a:cubicBezTo>
                      <a:pt x="0" y="64"/>
                      <a:pt x="0" y="112"/>
                      <a:pt x="0" y="160"/>
                    </a:cubicBezTo>
                    <a:cubicBezTo>
                      <a:pt x="0" y="165"/>
                      <a:pt x="3" y="169"/>
                      <a:pt x="6" y="172"/>
                    </a:cubicBezTo>
                    <a:cubicBezTo>
                      <a:pt x="20" y="184"/>
                      <a:pt x="33" y="196"/>
                      <a:pt x="47" y="208"/>
                    </a:cubicBezTo>
                    <a:cubicBezTo>
                      <a:pt x="52" y="213"/>
                      <a:pt x="57" y="217"/>
                      <a:pt x="62" y="222"/>
                    </a:cubicBezTo>
                    <a:cubicBezTo>
                      <a:pt x="69" y="228"/>
                      <a:pt x="72" y="235"/>
                      <a:pt x="72" y="244"/>
                    </a:cubicBezTo>
                    <a:cubicBezTo>
                      <a:pt x="72" y="250"/>
                      <a:pt x="72" y="255"/>
                      <a:pt x="72" y="260"/>
                    </a:cubicBezTo>
                    <a:cubicBezTo>
                      <a:pt x="72" y="267"/>
                      <a:pt x="76" y="272"/>
                      <a:pt x="83" y="272"/>
                    </a:cubicBezTo>
                    <a:cubicBezTo>
                      <a:pt x="98" y="272"/>
                      <a:pt x="112" y="272"/>
                      <a:pt x="126" y="272"/>
                    </a:cubicBezTo>
                    <a:cubicBezTo>
                      <a:pt x="133" y="272"/>
                      <a:pt x="138" y="267"/>
                      <a:pt x="138" y="260"/>
                    </a:cubicBezTo>
                    <a:cubicBezTo>
                      <a:pt x="138" y="241"/>
                      <a:pt x="138" y="222"/>
                      <a:pt x="138" y="204"/>
                    </a:cubicBezTo>
                    <a:cubicBezTo>
                      <a:pt x="138" y="192"/>
                      <a:pt x="133" y="182"/>
                      <a:pt x="125" y="174"/>
                    </a:cubicBezTo>
                    <a:cubicBezTo>
                      <a:pt x="101" y="152"/>
                      <a:pt x="78" y="131"/>
                      <a:pt x="54" y="109"/>
                    </a:cubicBezTo>
                    <a:cubicBezTo>
                      <a:pt x="48" y="104"/>
                      <a:pt x="37" y="104"/>
                      <a:pt x="32" y="110"/>
                    </a:cubicBezTo>
                    <a:cubicBezTo>
                      <a:pt x="26" y="117"/>
                      <a:pt x="26" y="126"/>
                      <a:pt x="33" y="133"/>
                    </a:cubicBezTo>
                    <a:cubicBezTo>
                      <a:pt x="50" y="148"/>
                      <a:pt x="67" y="163"/>
                      <a:pt x="83" y="178"/>
                    </a:cubicBezTo>
                    <a:cubicBezTo>
                      <a:pt x="87" y="182"/>
                      <a:pt x="88" y="184"/>
                      <a:pt x="86" y="187"/>
                    </a:cubicBezTo>
                    <a:cubicBezTo>
                      <a:pt x="84" y="190"/>
                      <a:pt x="80" y="189"/>
                      <a:pt x="77" y="186"/>
                    </a:cubicBezTo>
                    <a:cubicBezTo>
                      <a:pt x="60" y="170"/>
                      <a:pt x="43" y="155"/>
                      <a:pt x="26" y="139"/>
                    </a:cubicBezTo>
                    <a:cubicBezTo>
                      <a:pt x="18" y="133"/>
                      <a:pt x="15" y="124"/>
                      <a:pt x="18" y="114"/>
                    </a:cubicBezTo>
                    <a:cubicBezTo>
                      <a:pt x="21" y="105"/>
                      <a:pt x="27" y="98"/>
                      <a:pt x="38" y="96"/>
                    </a:cubicBezTo>
                    <a:cubicBezTo>
                      <a:pt x="39" y="96"/>
                      <a:pt x="39" y="96"/>
                      <a:pt x="4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grpSp>
      <p:sp>
        <p:nvSpPr>
          <p:cNvPr id="118" name="Textfeld 117">
            <a:extLst>
              <a:ext uri="{FF2B5EF4-FFF2-40B4-BE49-F238E27FC236}">
                <a16:creationId xmlns:a16="http://schemas.microsoft.com/office/drawing/2014/main" id="{8FED6317-C100-9513-12CE-26D83A794F98}"/>
              </a:ext>
            </a:extLst>
          </p:cNvPr>
          <p:cNvSpPr txBox="1"/>
          <p:nvPr/>
        </p:nvSpPr>
        <p:spPr>
          <a:xfrm>
            <a:off x="3784714" y="3214279"/>
            <a:ext cx="1214834" cy="434030"/>
          </a:xfrm>
          <a:prstGeom prst="rect">
            <a:avLst/>
          </a:prstGeom>
          <a:noFill/>
        </p:spPr>
        <p:txBody>
          <a:bodyPr vert="horz" wrap="square" rtlCol="0">
            <a:spAutoFit/>
          </a:bodyPr>
          <a:lstStyle/>
          <a:p>
            <a:pPr algn="ctr"/>
            <a:r>
              <a:rPr lang="de-DE" sz="1050" b="1">
                <a:solidFill>
                  <a:srgbClr val="000000"/>
                </a:solidFill>
              </a:rPr>
              <a:t>Risiko-</a:t>
            </a:r>
            <a:r>
              <a:rPr lang="de-DE" sz="1050" b="1" err="1">
                <a:solidFill>
                  <a:srgbClr val="000000"/>
                </a:solidFill>
              </a:rPr>
              <a:t>patient:innen</a:t>
            </a:r>
            <a:r>
              <a:rPr lang="de-DE" sz="1050" b="1">
                <a:solidFill>
                  <a:srgbClr val="000000"/>
                </a:solidFill>
              </a:rPr>
              <a:t>:</a:t>
            </a:r>
          </a:p>
        </p:txBody>
      </p:sp>
      <p:sp>
        <p:nvSpPr>
          <p:cNvPr id="119" name="Textfeld 118">
            <a:extLst>
              <a:ext uri="{FF2B5EF4-FFF2-40B4-BE49-F238E27FC236}">
                <a16:creationId xmlns:a16="http://schemas.microsoft.com/office/drawing/2014/main" id="{DFD92D3C-CA9A-AAEB-AEAD-962F3FE1DE74}"/>
              </a:ext>
            </a:extLst>
          </p:cNvPr>
          <p:cNvSpPr txBox="1"/>
          <p:nvPr/>
        </p:nvSpPr>
        <p:spPr>
          <a:xfrm>
            <a:off x="5119827" y="3214279"/>
            <a:ext cx="1382993" cy="611771"/>
          </a:xfrm>
          <a:prstGeom prst="rect">
            <a:avLst/>
          </a:prstGeom>
          <a:noFill/>
        </p:spPr>
        <p:txBody>
          <a:bodyPr vert="horz" wrap="square" rtlCol="0">
            <a:spAutoFit/>
          </a:bodyPr>
          <a:lstStyle/>
          <a:p>
            <a:pPr algn="ctr"/>
            <a:r>
              <a:rPr lang="de-DE" sz="1050" b="1">
                <a:solidFill>
                  <a:srgbClr val="000000"/>
                </a:solidFill>
              </a:rPr>
              <a:t>Leitlinien-</a:t>
            </a:r>
            <a:br>
              <a:rPr lang="de-DE" sz="1050" b="1">
                <a:solidFill>
                  <a:srgbClr val="000000"/>
                </a:solidFill>
              </a:rPr>
            </a:br>
            <a:r>
              <a:rPr lang="de-DE" sz="1050" b="1">
                <a:solidFill>
                  <a:srgbClr val="000000"/>
                </a:solidFill>
              </a:rPr>
              <a:t>gerechtes Screening:</a:t>
            </a:r>
          </a:p>
        </p:txBody>
      </p:sp>
      <p:grpSp>
        <p:nvGrpSpPr>
          <p:cNvPr id="120" name="Gruppieren 119">
            <a:extLst>
              <a:ext uri="{FF2B5EF4-FFF2-40B4-BE49-F238E27FC236}">
                <a16:creationId xmlns:a16="http://schemas.microsoft.com/office/drawing/2014/main" id="{25C58ECC-6304-348F-592E-613CF41D92C8}"/>
              </a:ext>
            </a:extLst>
          </p:cNvPr>
          <p:cNvGrpSpPr/>
          <p:nvPr/>
        </p:nvGrpSpPr>
        <p:grpSpPr>
          <a:xfrm>
            <a:off x="6875296" y="3874039"/>
            <a:ext cx="339404" cy="459116"/>
            <a:chOff x="6935377" y="3154335"/>
            <a:chExt cx="588762" cy="791601"/>
          </a:xfrm>
        </p:grpSpPr>
        <p:sp>
          <p:nvSpPr>
            <p:cNvPr id="121" name="Freeform 5">
              <a:extLst>
                <a:ext uri="{FF2B5EF4-FFF2-40B4-BE49-F238E27FC236}">
                  <a16:creationId xmlns:a16="http://schemas.microsoft.com/office/drawing/2014/main" id="{6588E1F6-4DE8-40F6-6343-82F46A06C9DF}"/>
                </a:ext>
              </a:extLst>
            </p:cNvPr>
            <p:cNvSpPr>
              <a:spLocks noEditPoints="1"/>
            </p:cNvSpPr>
            <p:nvPr/>
          </p:nvSpPr>
          <p:spPr bwMode="auto">
            <a:xfrm>
              <a:off x="6935377" y="3154335"/>
              <a:ext cx="588762" cy="791601"/>
            </a:xfrm>
            <a:custGeom>
              <a:avLst/>
              <a:gdLst>
                <a:gd name="T0" fmla="*/ 116 w 175"/>
                <a:gd name="T1" fmla="*/ 14 h 248"/>
                <a:gd name="T2" fmla="*/ 116 w 175"/>
                <a:gd name="T3" fmla="*/ 0 h 248"/>
                <a:gd name="T4" fmla="*/ 58 w 175"/>
                <a:gd name="T5" fmla="*/ 0 h 248"/>
                <a:gd name="T6" fmla="*/ 58 w 175"/>
                <a:gd name="T7" fmla="*/ 14 h 248"/>
                <a:gd name="T8" fmla="*/ 0 w 175"/>
                <a:gd name="T9" fmla="*/ 14 h 248"/>
                <a:gd name="T10" fmla="*/ 0 w 175"/>
                <a:gd name="T11" fmla="*/ 248 h 248"/>
                <a:gd name="T12" fmla="*/ 175 w 175"/>
                <a:gd name="T13" fmla="*/ 248 h 248"/>
                <a:gd name="T14" fmla="*/ 175 w 175"/>
                <a:gd name="T15" fmla="*/ 14 h 248"/>
                <a:gd name="T16" fmla="*/ 116 w 175"/>
                <a:gd name="T17" fmla="*/ 14 h 248"/>
                <a:gd name="T18" fmla="*/ 62 w 175"/>
                <a:gd name="T19" fmla="*/ 18 h 248"/>
                <a:gd name="T20" fmla="*/ 62 w 175"/>
                <a:gd name="T21" fmla="*/ 14 h 248"/>
                <a:gd name="T22" fmla="*/ 62 w 175"/>
                <a:gd name="T23" fmla="*/ 4 h 248"/>
                <a:gd name="T24" fmla="*/ 113 w 175"/>
                <a:gd name="T25" fmla="*/ 4 h 248"/>
                <a:gd name="T26" fmla="*/ 113 w 175"/>
                <a:gd name="T27" fmla="*/ 14 h 248"/>
                <a:gd name="T28" fmla="*/ 113 w 175"/>
                <a:gd name="T29" fmla="*/ 18 h 248"/>
                <a:gd name="T30" fmla="*/ 113 w 175"/>
                <a:gd name="T31" fmla="*/ 24 h 248"/>
                <a:gd name="T32" fmla="*/ 62 w 175"/>
                <a:gd name="T33" fmla="*/ 24 h 248"/>
                <a:gd name="T34" fmla="*/ 62 w 175"/>
                <a:gd name="T35" fmla="*/ 18 h 248"/>
                <a:gd name="T36" fmla="*/ 148 w 175"/>
                <a:gd name="T37" fmla="*/ 143 h 248"/>
                <a:gd name="T38" fmla="*/ 127 w 175"/>
                <a:gd name="T39" fmla="*/ 143 h 248"/>
                <a:gd name="T40" fmla="*/ 107 w 175"/>
                <a:gd name="T41" fmla="*/ 89 h 248"/>
                <a:gd name="T42" fmla="*/ 82 w 175"/>
                <a:gd name="T43" fmla="*/ 167 h 248"/>
                <a:gd name="T44" fmla="*/ 59 w 175"/>
                <a:gd name="T45" fmla="*/ 127 h 248"/>
                <a:gd name="T46" fmla="*/ 48 w 175"/>
                <a:gd name="T47" fmla="*/ 144 h 248"/>
                <a:gd name="T48" fmla="*/ 29 w 175"/>
                <a:gd name="T49" fmla="*/ 144 h 248"/>
                <a:gd name="T50" fmla="*/ 29 w 175"/>
                <a:gd name="T51" fmla="*/ 139 h 248"/>
                <a:gd name="T52" fmla="*/ 46 w 175"/>
                <a:gd name="T53" fmla="*/ 139 h 248"/>
                <a:gd name="T54" fmla="*/ 60 w 175"/>
                <a:gd name="T55" fmla="*/ 119 h 248"/>
                <a:gd name="T56" fmla="*/ 81 w 175"/>
                <a:gd name="T57" fmla="*/ 155 h 248"/>
                <a:gd name="T58" fmla="*/ 107 w 175"/>
                <a:gd name="T59" fmla="*/ 75 h 248"/>
                <a:gd name="T60" fmla="*/ 130 w 175"/>
                <a:gd name="T61" fmla="*/ 138 h 248"/>
                <a:gd name="T62" fmla="*/ 148 w 175"/>
                <a:gd name="T63" fmla="*/ 138 h 248"/>
                <a:gd name="T64" fmla="*/ 148 w 175"/>
                <a:gd name="T65" fmla="*/ 1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48">
                  <a:moveTo>
                    <a:pt x="116" y="14"/>
                  </a:moveTo>
                  <a:lnTo>
                    <a:pt x="116" y="0"/>
                  </a:lnTo>
                  <a:lnTo>
                    <a:pt x="58" y="0"/>
                  </a:lnTo>
                  <a:lnTo>
                    <a:pt x="58" y="14"/>
                  </a:lnTo>
                  <a:lnTo>
                    <a:pt x="0" y="14"/>
                  </a:lnTo>
                  <a:lnTo>
                    <a:pt x="0" y="248"/>
                  </a:lnTo>
                  <a:lnTo>
                    <a:pt x="175" y="248"/>
                  </a:lnTo>
                  <a:lnTo>
                    <a:pt x="175" y="14"/>
                  </a:lnTo>
                  <a:lnTo>
                    <a:pt x="116" y="14"/>
                  </a:lnTo>
                  <a:close/>
                  <a:moveTo>
                    <a:pt x="62" y="18"/>
                  </a:moveTo>
                  <a:lnTo>
                    <a:pt x="62" y="14"/>
                  </a:lnTo>
                  <a:lnTo>
                    <a:pt x="62" y="4"/>
                  </a:lnTo>
                  <a:lnTo>
                    <a:pt x="113" y="4"/>
                  </a:lnTo>
                  <a:lnTo>
                    <a:pt x="113" y="14"/>
                  </a:lnTo>
                  <a:lnTo>
                    <a:pt x="113" y="18"/>
                  </a:lnTo>
                  <a:lnTo>
                    <a:pt x="113" y="24"/>
                  </a:lnTo>
                  <a:lnTo>
                    <a:pt x="62" y="24"/>
                  </a:lnTo>
                  <a:lnTo>
                    <a:pt x="62" y="18"/>
                  </a:lnTo>
                  <a:close/>
                  <a:moveTo>
                    <a:pt x="148" y="143"/>
                  </a:moveTo>
                  <a:lnTo>
                    <a:pt x="127" y="143"/>
                  </a:lnTo>
                  <a:lnTo>
                    <a:pt x="107" y="89"/>
                  </a:lnTo>
                  <a:lnTo>
                    <a:pt x="82" y="167"/>
                  </a:lnTo>
                  <a:lnTo>
                    <a:pt x="59" y="127"/>
                  </a:lnTo>
                  <a:lnTo>
                    <a:pt x="48" y="144"/>
                  </a:lnTo>
                  <a:lnTo>
                    <a:pt x="29" y="144"/>
                  </a:lnTo>
                  <a:lnTo>
                    <a:pt x="29" y="139"/>
                  </a:lnTo>
                  <a:lnTo>
                    <a:pt x="46" y="139"/>
                  </a:lnTo>
                  <a:lnTo>
                    <a:pt x="60" y="119"/>
                  </a:lnTo>
                  <a:lnTo>
                    <a:pt x="81" y="155"/>
                  </a:lnTo>
                  <a:lnTo>
                    <a:pt x="107" y="75"/>
                  </a:lnTo>
                  <a:lnTo>
                    <a:pt x="130" y="138"/>
                  </a:lnTo>
                  <a:lnTo>
                    <a:pt x="148" y="138"/>
                  </a:lnTo>
                  <a:lnTo>
                    <a:pt x="148" y="143"/>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a:p>
          </p:txBody>
        </p:sp>
        <p:sp>
          <p:nvSpPr>
            <p:cNvPr id="122" name="Textfeld 121">
              <a:extLst>
                <a:ext uri="{FF2B5EF4-FFF2-40B4-BE49-F238E27FC236}">
                  <a16:creationId xmlns:a16="http://schemas.microsoft.com/office/drawing/2014/main" id="{80747705-46AE-ACC7-9EA9-6BD16CCF314D}"/>
                </a:ext>
              </a:extLst>
            </p:cNvPr>
            <p:cNvSpPr txBox="1"/>
            <p:nvPr/>
          </p:nvSpPr>
          <p:spPr>
            <a:xfrm>
              <a:off x="6973728" y="3277430"/>
              <a:ext cx="512059" cy="596997"/>
            </a:xfrm>
            <a:prstGeom prst="rect">
              <a:avLst/>
            </a:prstGeom>
            <a:solidFill>
              <a:schemeClr val="tx2"/>
            </a:solidFill>
          </p:spPr>
          <p:txBody>
            <a:bodyPr vert="horz" wrap="square" lIns="0" rIns="0" rtlCol="0">
              <a:spAutoFit/>
            </a:bodyPr>
            <a:lstStyle/>
            <a:p>
              <a:pPr algn="ctr" fontAlgn="auto">
                <a:lnSpc>
                  <a:spcPct val="100000"/>
                </a:lnSpc>
                <a:spcBef>
                  <a:spcPts val="0"/>
                </a:spcBef>
                <a:spcAft>
                  <a:spcPts val="0"/>
                </a:spcAft>
              </a:pPr>
              <a:r>
                <a:rPr lang="de-DE" sz="900">
                  <a:solidFill>
                    <a:schemeClr val="bg1"/>
                  </a:solidFill>
                </a:rPr>
                <a:t>CKD</a:t>
              </a:r>
            </a:p>
            <a:p>
              <a:pPr algn="ctr" fontAlgn="auto">
                <a:lnSpc>
                  <a:spcPct val="100000"/>
                </a:lnSpc>
                <a:spcBef>
                  <a:spcPts val="0"/>
                </a:spcBef>
                <a:spcAft>
                  <a:spcPts val="0"/>
                </a:spcAft>
              </a:pPr>
              <a:endParaRPr lang="de-DE" sz="750">
                <a:solidFill>
                  <a:schemeClr val="bg1"/>
                </a:solidFill>
              </a:endParaRPr>
            </a:p>
          </p:txBody>
        </p:sp>
        <p:grpSp>
          <p:nvGrpSpPr>
            <p:cNvPr id="123" name="Group 665">
              <a:extLst>
                <a:ext uri="{FF2B5EF4-FFF2-40B4-BE49-F238E27FC236}">
                  <a16:creationId xmlns:a16="http://schemas.microsoft.com/office/drawing/2014/main" id="{B95AA265-1924-0C46-7163-D06EEF43E59E}"/>
                </a:ext>
              </a:extLst>
            </p:cNvPr>
            <p:cNvGrpSpPr/>
            <p:nvPr/>
          </p:nvGrpSpPr>
          <p:grpSpPr>
            <a:xfrm>
              <a:off x="7096330" y="3561265"/>
              <a:ext cx="266857" cy="283540"/>
              <a:chOff x="787400" y="3089276"/>
              <a:chExt cx="684213" cy="598488"/>
            </a:xfrm>
            <a:solidFill>
              <a:schemeClr val="bg1"/>
            </a:solidFill>
          </p:grpSpPr>
          <p:sp>
            <p:nvSpPr>
              <p:cNvPr id="124" name="Freeform 44">
                <a:extLst>
                  <a:ext uri="{FF2B5EF4-FFF2-40B4-BE49-F238E27FC236}">
                    <a16:creationId xmlns:a16="http://schemas.microsoft.com/office/drawing/2014/main" id="{F744D3B5-CE24-97D9-59CA-9FFA46D8C410}"/>
                  </a:ext>
                </a:extLst>
              </p:cNvPr>
              <p:cNvSpPr>
                <a:spLocks/>
              </p:cNvSpPr>
              <p:nvPr/>
            </p:nvSpPr>
            <p:spPr bwMode="auto">
              <a:xfrm>
                <a:off x="1020762" y="3132138"/>
                <a:ext cx="255588" cy="301625"/>
              </a:xfrm>
              <a:custGeom>
                <a:avLst/>
                <a:gdLst>
                  <a:gd name="T0" fmla="*/ 41 w 129"/>
                  <a:gd name="T1" fmla="*/ 138 h 152"/>
                  <a:gd name="T2" fmla="*/ 17 w 129"/>
                  <a:gd name="T3" fmla="*/ 143 h 152"/>
                  <a:gd name="T4" fmla="*/ 6 w 129"/>
                  <a:gd name="T5" fmla="*/ 107 h 152"/>
                  <a:gd name="T6" fmla="*/ 33 w 129"/>
                  <a:gd name="T7" fmla="*/ 81 h 152"/>
                  <a:gd name="T8" fmla="*/ 71 w 129"/>
                  <a:gd name="T9" fmla="*/ 62 h 152"/>
                  <a:gd name="T10" fmla="*/ 97 w 129"/>
                  <a:gd name="T11" fmla="*/ 47 h 152"/>
                  <a:gd name="T12" fmla="*/ 89 w 129"/>
                  <a:gd name="T13" fmla="*/ 21 h 152"/>
                  <a:gd name="T14" fmla="*/ 81 w 129"/>
                  <a:gd name="T15" fmla="*/ 16 h 152"/>
                  <a:gd name="T16" fmla="*/ 87 w 129"/>
                  <a:gd name="T17" fmla="*/ 6 h 152"/>
                  <a:gd name="T18" fmla="*/ 115 w 129"/>
                  <a:gd name="T19" fmla="*/ 6 h 152"/>
                  <a:gd name="T20" fmla="*/ 126 w 129"/>
                  <a:gd name="T21" fmla="*/ 34 h 152"/>
                  <a:gd name="T22" fmla="*/ 105 w 129"/>
                  <a:gd name="T23" fmla="*/ 63 h 152"/>
                  <a:gd name="T24" fmla="*/ 62 w 129"/>
                  <a:gd name="T25" fmla="*/ 85 h 152"/>
                  <a:gd name="T26" fmla="*/ 34 w 129"/>
                  <a:gd name="T27" fmla="*/ 102 h 152"/>
                  <a:gd name="T28" fmla="*/ 34 w 129"/>
                  <a:gd name="T29" fmla="*/ 132 h 152"/>
                  <a:gd name="T30" fmla="*/ 41 w 129"/>
                  <a:gd name="T3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52">
                    <a:moveTo>
                      <a:pt x="41" y="138"/>
                    </a:moveTo>
                    <a:cubicBezTo>
                      <a:pt x="33" y="142"/>
                      <a:pt x="27" y="152"/>
                      <a:pt x="17" y="143"/>
                    </a:cubicBezTo>
                    <a:cubicBezTo>
                      <a:pt x="4" y="132"/>
                      <a:pt x="0" y="120"/>
                      <a:pt x="6" y="107"/>
                    </a:cubicBezTo>
                    <a:cubicBezTo>
                      <a:pt x="11" y="95"/>
                      <a:pt x="22" y="87"/>
                      <a:pt x="33" y="81"/>
                    </a:cubicBezTo>
                    <a:cubicBezTo>
                      <a:pt x="45" y="74"/>
                      <a:pt x="58" y="68"/>
                      <a:pt x="71" y="62"/>
                    </a:cubicBezTo>
                    <a:cubicBezTo>
                      <a:pt x="80" y="57"/>
                      <a:pt x="89" y="54"/>
                      <a:pt x="97" y="47"/>
                    </a:cubicBezTo>
                    <a:cubicBezTo>
                      <a:pt x="107" y="36"/>
                      <a:pt x="103" y="25"/>
                      <a:pt x="89" y="21"/>
                    </a:cubicBezTo>
                    <a:cubicBezTo>
                      <a:pt x="86" y="20"/>
                      <a:pt x="81" y="21"/>
                      <a:pt x="81" y="16"/>
                    </a:cubicBezTo>
                    <a:cubicBezTo>
                      <a:pt x="81" y="11"/>
                      <a:pt x="83" y="8"/>
                      <a:pt x="87" y="6"/>
                    </a:cubicBezTo>
                    <a:cubicBezTo>
                      <a:pt x="96" y="1"/>
                      <a:pt x="106" y="0"/>
                      <a:pt x="115" y="6"/>
                    </a:cubicBezTo>
                    <a:cubicBezTo>
                      <a:pt x="125" y="12"/>
                      <a:pt x="129" y="23"/>
                      <a:pt x="126" y="34"/>
                    </a:cubicBezTo>
                    <a:cubicBezTo>
                      <a:pt x="124" y="47"/>
                      <a:pt x="116" y="57"/>
                      <a:pt x="105" y="63"/>
                    </a:cubicBezTo>
                    <a:cubicBezTo>
                      <a:pt x="91" y="71"/>
                      <a:pt x="77" y="79"/>
                      <a:pt x="62" y="85"/>
                    </a:cubicBezTo>
                    <a:cubicBezTo>
                      <a:pt x="52" y="89"/>
                      <a:pt x="43" y="95"/>
                      <a:pt x="34" y="102"/>
                    </a:cubicBezTo>
                    <a:cubicBezTo>
                      <a:pt x="20" y="112"/>
                      <a:pt x="20" y="121"/>
                      <a:pt x="34" y="132"/>
                    </a:cubicBezTo>
                    <a:cubicBezTo>
                      <a:pt x="36" y="134"/>
                      <a:pt x="38" y="136"/>
                      <a:pt x="4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25" name="Freeform 45">
                <a:extLst>
                  <a:ext uri="{FF2B5EF4-FFF2-40B4-BE49-F238E27FC236}">
                    <a16:creationId xmlns:a16="http://schemas.microsoft.com/office/drawing/2014/main" id="{DA5DBC07-86FC-7110-F651-E5F540E663AC}"/>
                  </a:ext>
                </a:extLst>
              </p:cNvPr>
              <p:cNvSpPr>
                <a:spLocks/>
              </p:cNvSpPr>
              <p:nvPr/>
            </p:nvSpPr>
            <p:spPr bwMode="auto">
              <a:xfrm>
                <a:off x="1033462" y="3298826"/>
                <a:ext cx="203200" cy="254000"/>
              </a:xfrm>
              <a:custGeom>
                <a:avLst/>
                <a:gdLst>
                  <a:gd name="T0" fmla="*/ 61 w 102"/>
                  <a:gd name="T1" fmla="*/ 10 h 127"/>
                  <a:gd name="T2" fmla="*/ 89 w 102"/>
                  <a:gd name="T3" fmla="*/ 13 h 127"/>
                  <a:gd name="T4" fmla="*/ 93 w 102"/>
                  <a:gd name="T5" fmla="*/ 51 h 127"/>
                  <a:gd name="T6" fmla="*/ 66 w 102"/>
                  <a:gd name="T7" fmla="*/ 70 h 127"/>
                  <a:gd name="T8" fmla="*/ 40 w 102"/>
                  <a:gd name="T9" fmla="*/ 82 h 127"/>
                  <a:gd name="T10" fmla="*/ 34 w 102"/>
                  <a:gd name="T11" fmla="*/ 116 h 127"/>
                  <a:gd name="T12" fmla="*/ 12 w 102"/>
                  <a:gd name="T13" fmla="*/ 118 h 127"/>
                  <a:gd name="T14" fmla="*/ 6 w 102"/>
                  <a:gd name="T15" fmla="*/ 88 h 127"/>
                  <a:gd name="T16" fmla="*/ 29 w 102"/>
                  <a:gd name="T17" fmla="*/ 69 h 127"/>
                  <a:gd name="T18" fmla="*/ 63 w 102"/>
                  <a:gd name="T19" fmla="*/ 52 h 127"/>
                  <a:gd name="T20" fmla="*/ 65 w 102"/>
                  <a:gd name="T21" fmla="*/ 15 h 127"/>
                  <a:gd name="T22" fmla="*/ 61 w 102"/>
                  <a:gd name="T23"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27">
                    <a:moveTo>
                      <a:pt x="61" y="10"/>
                    </a:moveTo>
                    <a:cubicBezTo>
                      <a:pt x="71" y="0"/>
                      <a:pt x="80" y="2"/>
                      <a:pt x="89" y="13"/>
                    </a:cubicBezTo>
                    <a:cubicBezTo>
                      <a:pt x="100" y="26"/>
                      <a:pt x="102" y="40"/>
                      <a:pt x="93" y="51"/>
                    </a:cubicBezTo>
                    <a:cubicBezTo>
                      <a:pt x="85" y="60"/>
                      <a:pt x="76" y="66"/>
                      <a:pt x="66" y="70"/>
                    </a:cubicBezTo>
                    <a:cubicBezTo>
                      <a:pt x="57" y="74"/>
                      <a:pt x="49" y="78"/>
                      <a:pt x="40" y="82"/>
                    </a:cubicBezTo>
                    <a:cubicBezTo>
                      <a:pt x="20" y="92"/>
                      <a:pt x="19" y="100"/>
                      <a:pt x="34" y="116"/>
                    </a:cubicBezTo>
                    <a:cubicBezTo>
                      <a:pt x="27" y="121"/>
                      <a:pt x="21" y="127"/>
                      <a:pt x="12" y="118"/>
                    </a:cubicBezTo>
                    <a:cubicBezTo>
                      <a:pt x="4" y="109"/>
                      <a:pt x="0" y="99"/>
                      <a:pt x="6" y="88"/>
                    </a:cubicBezTo>
                    <a:cubicBezTo>
                      <a:pt x="11" y="79"/>
                      <a:pt x="20" y="74"/>
                      <a:pt x="29" y="69"/>
                    </a:cubicBezTo>
                    <a:cubicBezTo>
                      <a:pt x="40" y="63"/>
                      <a:pt x="52" y="58"/>
                      <a:pt x="63" y="52"/>
                    </a:cubicBezTo>
                    <a:cubicBezTo>
                      <a:pt x="83" y="41"/>
                      <a:pt x="84" y="30"/>
                      <a:pt x="65" y="15"/>
                    </a:cubicBezTo>
                    <a:cubicBezTo>
                      <a:pt x="64" y="14"/>
                      <a:pt x="61" y="13"/>
                      <a:pt x="6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26" name="Freeform 46">
                <a:extLst>
                  <a:ext uri="{FF2B5EF4-FFF2-40B4-BE49-F238E27FC236}">
                    <a16:creationId xmlns:a16="http://schemas.microsoft.com/office/drawing/2014/main" id="{AE64FDD5-1E1C-FD83-8FF9-6A683D3DAEED}"/>
                  </a:ext>
                </a:extLst>
              </p:cNvPr>
              <p:cNvSpPr>
                <a:spLocks/>
              </p:cNvSpPr>
              <p:nvPr/>
            </p:nvSpPr>
            <p:spPr bwMode="auto">
              <a:xfrm>
                <a:off x="1049337" y="3443288"/>
                <a:ext cx="174625" cy="212725"/>
              </a:xfrm>
              <a:custGeom>
                <a:avLst/>
                <a:gdLst>
                  <a:gd name="T0" fmla="*/ 20 w 87"/>
                  <a:gd name="T1" fmla="*/ 107 h 107"/>
                  <a:gd name="T2" fmla="*/ 19 w 87"/>
                  <a:gd name="T3" fmla="*/ 61 h 107"/>
                  <a:gd name="T4" fmla="*/ 49 w 87"/>
                  <a:gd name="T5" fmla="*/ 43 h 107"/>
                  <a:gd name="T6" fmla="*/ 53 w 87"/>
                  <a:gd name="T7" fmla="*/ 12 h 107"/>
                  <a:gd name="T8" fmla="*/ 75 w 87"/>
                  <a:gd name="T9" fmla="*/ 9 h 107"/>
                  <a:gd name="T10" fmla="*/ 81 w 87"/>
                  <a:gd name="T11" fmla="*/ 39 h 107"/>
                  <a:gd name="T12" fmla="*/ 60 w 87"/>
                  <a:gd name="T13" fmla="*/ 56 h 107"/>
                  <a:gd name="T14" fmla="*/ 24 w 87"/>
                  <a:gd name="T15" fmla="*/ 76 h 107"/>
                  <a:gd name="T16" fmla="*/ 20 w 87"/>
                  <a:gd name="T17" fmla="*/ 98 h 107"/>
                  <a:gd name="T18" fmla="*/ 20 w 87"/>
                  <a:gd name="T1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07">
                    <a:moveTo>
                      <a:pt x="20" y="107"/>
                    </a:moveTo>
                    <a:cubicBezTo>
                      <a:pt x="1" y="92"/>
                      <a:pt x="0" y="75"/>
                      <a:pt x="19" y="61"/>
                    </a:cubicBezTo>
                    <a:cubicBezTo>
                      <a:pt x="28" y="54"/>
                      <a:pt x="39" y="49"/>
                      <a:pt x="49" y="43"/>
                    </a:cubicBezTo>
                    <a:cubicBezTo>
                      <a:pt x="68" y="33"/>
                      <a:pt x="69" y="28"/>
                      <a:pt x="53" y="12"/>
                    </a:cubicBezTo>
                    <a:cubicBezTo>
                      <a:pt x="60" y="8"/>
                      <a:pt x="66" y="0"/>
                      <a:pt x="75" y="9"/>
                    </a:cubicBezTo>
                    <a:cubicBezTo>
                      <a:pt x="84" y="18"/>
                      <a:pt x="87" y="28"/>
                      <a:pt x="81" y="39"/>
                    </a:cubicBezTo>
                    <a:cubicBezTo>
                      <a:pt x="76" y="47"/>
                      <a:pt x="69" y="52"/>
                      <a:pt x="60" y="56"/>
                    </a:cubicBezTo>
                    <a:cubicBezTo>
                      <a:pt x="48" y="61"/>
                      <a:pt x="35" y="67"/>
                      <a:pt x="24" y="76"/>
                    </a:cubicBezTo>
                    <a:cubicBezTo>
                      <a:pt x="16" y="82"/>
                      <a:pt x="12" y="89"/>
                      <a:pt x="20" y="98"/>
                    </a:cubicBezTo>
                    <a:cubicBezTo>
                      <a:pt x="22" y="101"/>
                      <a:pt x="22" y="103"/>
                      <a:pt x="20"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27" name="Freeform 47">
                <a:extLst>
                  <a:ext uri="{FF2B5EF4-FFF2-40B4-BE49-F238E27FC236}">
                    <a16:creationId xmlns:a16="http://schemas.microsoft.com/office/drawing/2014/main" id="{9532F355-FD48-BD3C-AF51-DCEBF10FA4F8}"/>
                  </a:ext>
                </a:extLst>
              </p:cNvPr>
              <p:cNvSpPr>
                <a:spLocks/>
              </p:cNvSpPr>
              <p:nvPr/>
            </p:nvSpPr>
            <p:spPr bwMode="auto">
              <a:xfrm>
                <a:off x="979487" y="3132138"/>
                <a:ext cx="120650" cy="147638"/>
              </a:xfrm>
              <a:custGeom>
                <a:avLst/>
                <a:gdLst>
                  <a:gd name="T0" fmla="*/ 60 w 60"/>
                  <a:gd name="T1" fmla="*/ 63 h 74"/>
                  <a:gd name="T2" fmla="*/ 32 w 60"/>
                  <a:gd name="T3" fmla="*/ 68 h 74"/>
                  <a:gd name="T4" fmla="*/ 3 w 60"/>
                  <a:gd name="T5" fmla="*/ 34 h 74"/>
                  <a:gd name="T6" fmla="*/ 13 w 60"/>
                  <a:gd name="T7" fmla="*/ 7 h 74"/>
                  <a:gd name="T8" fmla="*/ 43 w 60"/>
                  <a:gd name="T9" fmla="*/ 6 h 74"/>
                  <a:gd name="T10" fmla="*/ 48 w 60"/>
                  <a:gd name="T11" fmla="*/ 15 h 74"/>
                  <a:gd name="T12" fmla="*/ 40 w 60"/>
                  <a:gd name="T13" fmla="*/ 21 h 74"/>
                  <a:gd name="T14" fmla="*/ 28 w 60"/>
                  <a:gd name="T15" fmla="*/ 31 h 74"/>
                  <a:gd name="T16" fmla="*/ 34 w 60"/>
                  <a:gd name="T17" fmla="*/ 47 h 74"/>
                  <a:gd name="T18" fmla="*/ 60 w 60"/>
                  <a:gd name="T19"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60" y="63"/>
                    </a:moveTo>
                    <a:cubicBezTo>
                      <a:pt x="51" y="74"/>
                      <a:pt x="43" y="74"/>
                      <a:pt x="32" y="68"/>
                    </a:cubicBezTo>
                    <a:cubicBezTo>
                      <a:pt x="18" y="60"/>
                      <a:pt x="6" y="51"/>
                      <a:pt x="3" y="34"/>
                    </a:cubicBezTo>
                    <a:cubicBezTo>
                      <a:pt x="0" y="23"/>
                      <a:pt x="4" y="13"/>
                      <a:pt x="13" y="7"/>
                    </a:cubicBezTo>
                    <a:cubicBezTo>
                      <a:pt x="22" y="0"/>
                      <a:pt x="33" y="0"/>
                      <a:pt x="43" y="6"/>
                    </a:cubicBezTo>
                    <a:cubicBezTo>
                      <a:pt x="46" y="8"/>
                      <a:pt x="49" y="11"/>
                      <a:pt x="48" y="15"/>
                    </a:cubicBezTo>
                    <a:cubicBezTo>
                      <a:pt x="48" y="21"/>
                      <a:pt x="44" y="21"/>
                      <a:pt x="40" y="21"/>
                    </a:cubicBezTo>
                    <a:cubicBezTo>
                      <a:pt x="34" y="22"/>
                      <a:pt x="29" y="25"/>
                      <a:pt x="28" y="31"/>
                    </a:cubicBezTo>
                    <a:cubicBezTo>
                      <a:pt x="26" y="38"/>
                      <a:pt x="29" y="43"/>
                      <a:pt x="34" y="47"/>
                    </a:cubicBezTo>
                    <a:cubicBezTo>
                      <a:pt x="41" y="54"/>
                      <a:pt x="51" y="57"/>
                      <a:pt x="6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28" name="Freeform 48">
                <a:extLst>
                  <a:ext uri="{FF2B5EF4-FFF2-40B4-BE49-F238E27FC236}">
                    <a16:creationId xmlns:a16="http://schemas.microsoft.com/office/drawing/2014/main" id="{9425246D-A361-E238-AC38-5B02ABAFDDD5}"/>
                  </a:ext>
                </a:extLst>
              </p:cNvPr>
              <p:cNvSpPr>
                <a:spLocks/>
              </p:cNvSpPr>
              <p:nvPr/>
            </p:nvSpPr>
            <p:spPr bwMode="auto">
              <a:xfrm>
                <a:off x="1150937" y="3571876"/>
                <a:ext cx="50800" cy="90488"/>
              </a:xfrm>
              <a:custGeom>
                <a:avLst/>
                <a:gdLst>
                  <a:gd name="T0" fmla="*/ 1 w 25"/>
                  <a:gd name="T1" fmla="*/ 45 h 45"/>
                  <a:gd name="T2" fmla="*/ 3 w 25"/>
                  <a:gd name="T3" fmla="*/ 9 h 45"/>
                  <a:gd name="T4" fmla="*/ 7 w 25"/>
                  <a:gd name="T5" fmla="*/ 3 h 45"/>
                  <a:gd name="T6" fmla="*/ 18 w 25"/>
                  <a:gd name="T7" fmla="*/ 4 h 45"/>
                  <a:gd name="T8" fmla="*/ 14 w 25"/>
                  <a:gd name="T9" fmla="*/ 37 h 45"/>
                  <a:gd name="T10" fmla="*/ 1 w 25"/>
                  <a:gd name="T11" fmla="*/ 45 h 45"/>
                </a:gdLst>
                <a:ahLst/>
                <a:cxnLst>
                  <a:cxn ang="0">
                    <a:pos x="T0" y="T1"/>
                  </a:cxn>
                  <a:cxn ang="0">
                    <a:pos x="T2" y="T3"/>
                  </a:cxn>
                  <a:cxn ang="0">
                    <a:pos x="T4" y="T5"/>
                  </a:cxn>
                  <a:cxn ang="0">
                    <a:pos x="T6" y="T7"/>
                  </a:cxn>
                  <a:cxn ang="0">
                    <a:pos x="T8" y="T9"/>
                  </a:cxn>
                  <a:cxn ang="0">
                    <a:pos x="T10" y="T11"/>
                  </a:cxn>
                </a:cxnLst>
                <a:rect l="0" t="0" r="r" b="b"/>
                <a:pathLst>
                  <a:path w="25" h="45">
                    <a:moveTo>
                      <a:pt x="1" y="45"/>
                    </a:moveTo>
                    <a:cubicBezTo>
                      <a:pt x="8" y="32"/>
                      <a:pt x="16" y="20"/>
                      <a:pt x="3" y="9"/>
                    </a:cubicBezTo>
                    <a:cubicBezTo>
                      <a:pt x="0" y="6"/>
                      <a:pt x="4" y="4"/>
                      <a:pt x="7" y="3"/>
                    </a:cubicBezTo>
                    <a:cubicBezTo>
                      <a:pt x="10" y="1"/>
                      <a:pt x="14" y="0"/>
                      <a:pt x="18" y="4"/>
                    </a:cubicBezTo>
                    <a:cubicBezTo>
                      <a:pt x="25" y="12"/>
                      <a:pt x="24" y="28"/>
                      <a:pt x="14" y="37"/>
                    </a:cubicBezTo>
                    <a:cubicBezTo>
                      <a:pt x="11" y="40"/>
                      <a:pt x="7" y="41"/>
                      <a:pt x="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29" name="Freeform 49">
                <a:extLst>
                  <a:ext uri="{FF2B5EF4-FFF2-40B4-BE49-F238E27FC236}">
                    <a16:creationId xmlns:a16="http://schemas.microsoft.com/office/drawing/2014/main" id="{A4B1B5FC-54EA-6C96-10B2-1F8A739D372F}"/>
                  </a:ext>
                </a:extLst>
              </p:cNvPr>
              <p:cNvSpPr>
                <a:spLocks/>
              </p:cNvSpPr>
              <p:nvPr/>
            </p:nvSpPr>
            <p:spPr bwMode="auto">
              <a:xfrm>
                <a:off x="1119187" y="3328988"/>
                <a:ext cx="19050" cy="68263"/>
              </a:xfrm>
              <a:custGeom>
                <a:avLst/>
                <a:gdLst>
                  <a:gd name="T0" fmla="*/ 4 w 9"/>
                  <a:gd name="T1" fmla="*/ 34 h 34"/>
                  <a:gd name="T2" fmla="*/ 0 w 9"/>
                  <a:gd name="T3" fmla="*/ 29 h 34"/>
                  <a:gd name="T4" fmla="*/ 0 w 9"/>
                  <a:gd name="T5" fmla="*/ 4 h 34"/>
                  <a:gd name="T6" fmla="*/ 4 w 9"/>
                  <a:gd name="T7" fmla="*/ 0 h 34"/>
                  <a:gd name="T8" fmla="*/ 9 w 9"/>
                  <a:gd name="T9" fmla="*/ 4 h 34"/>
                  <a:gd name="T10" fmla="*/ 9 w 9"/>
                  <a:gd name="T11" fmla="*/ 29 h 34"/>
                  <a:gd name="T12" fmla="*/ 4 w 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9" h="34">
                    <a:moveTo>
                      <a:pt x="4" y="34"/>
                    </a:moveTo>
                    <a:cubicBezTo>
                      <a:pt x="2" y="34"/>
                      <a:pt x="0" y="32"/>
                      <a:pt x="0" y="29"/>
                    </a:cubicBezTo>
                    <a:cubicBezTo>
                      <a:pt x="0" y="4"/>
                      <a:pt x="0" y="4"/>
                      <a:pt x="0" y="4"/>
                    </a:cubicBezTo>
                    <a:cubicBezTo>
                      <a:pt x="0" y="2"/>
                      <a:pt x="2" y="0"/>
                      <a:pt x="4" y="0"/>
                    </a:cubicBezTo>
                    <a:cubicBezTo>
                      <a:pt x="7" y="0"/>
                      <a:pt x="9" y="2"/>
                      <a:pt x="9" y="4"/>
                    </a:cubicBezTo>
                    <a:cubicBezTo>
                      <a:pt x="9" y="29"/>
                      <a:pt x="9" y="29"/>
                      <a:pt x="9" y="29"/>
                    </a:cubicBezTo>
                    <a:cubicBezTo>
                      <a:pt x="9" y="32"/>
                      <a:pt x="7" y="34"/>
                      <a:pt x="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0" name="Freeform 50">
                <a:extLst>
                  <a:ext uri="{FF2B5EF4-FFF2-40B4-BE49-F238E27FC236}">
                    <a16:creationId xmlns:a16="http://schemas.microsoft.com/office/drawing/2014/main" id="{A493BA7B-5B21-5150-2B39-2104FA5E3641}"/>
                  </a:ext>
                </a:extLst>
              </p:cNvPr>
              <p:cNvSpPr>
                <a:spLocks/>
              </p:cNvSpPr>
              <p:nvPr/>
            </p:nvSpPr>
            <p:spPr bwMode="auto">
              <a:xfrm>
                <a:off x="1119187" y="3475038"/>
                <a:ext cx="19050" cy="44450"/>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1" name="Freeform 51">
                <a:extLst>
                  <a:ext uri="{FF2B5EF4-FFF2-40B4-BE49-F238E27FC236}">
                    <a16:creationId xmlns:a16="http://schemas.microsoft.com/office/drawing/2014/main" id="{A4814D56-C417-0519-7C1E-37CDF0A0DDF7}"/>
                  </a:ext>
                </a:extLst>
              </p:cNvPr>
              <p:cNvSpPr>
                <a:spLocks/>
              </p:cNvSpPr>
              <p:nvPr/>
            </p:nvSpPr>
            <p:spPr bwMode="auto">
              <a:xfrm>
                <a:off x="1119187" y="3584576"/>
                <a:ext cx="19050" cy="103188"/>
              </a:xfrm>
              <a:custGeom>
                <a:avLst/>
                <a:gdLst>
                  <a:gd name="T0" fmla="*/ 4 w 9"/>
                  <a:gd name="T1" fmla="*/ 52 h 52"/>
                  <a:gd name="T2" fmla="*/ 0 w 9"/>
                  <a:gd name="T3" fmla="*/ 48 h 52"/>
                  <a:gd name="T4" fmla="*/ 0 w 9"/>
                  <a:gd name="T5" fmla="*/ 5 h 52"/>
                  <a:gd name="T6" fmla="*/ 4 w 9"/>
                  <a:gd name="T7" fmla="*/ 0 h 52"/>
                  <a:gd name="T8" fmla="*/ 9 w 9"/>
                  <a:gd name="T9" fmla="*/ 5 h 52"/>
                  <a:gd name="T10" fmla="*/ 9 w 9"/>
                  <a:gd name="T11" fmla="*/ 48 h 52"/>
                  <a:gd name="T12" fmla="*/ 4 w 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 h="52">
                    <a:moveTo>
                      <a:pt x="4" y="52"/>
                    </a:moveTo>
                    <a:cubicBezTo>
                      <a:pt x="2" y="52"/>
                      <a:pt x="0" y="50"/>
                      <a:pt x="0" y="48"/>
                    </a:cubicBezTo>
                    <a:cubicBezTo>
                      <a:pt x="0" y="5"/>
                      <a:pt x="0" y="5"/>
                      <a:pt x="0" y="5"/>
                    </a:cubicBezTo>
                    <a:cubicBezTo>
                      <a:pt x="0" y="2"/>
                      <a:pt x="2" y="0"/>
                      <a:pt x="4" y="0"/>
                    </a:cubicBezTo>
                    <a:cubicBezTo>
                      <a:pt x="7" y="0"/>
                      <a:pt x="9" y="2"/>
                      <a:pt x="9" y="5"/>
                    </a:cubicBezTo>
                    <a:cubicBezTo>
                      <a:pt x="9" y="48"/>
                      <a:pt x="9" y="48"/>
                      <a:pt x="9" y="48"/>
                    </a:cubicBezTo>
                    <a:cubicBezTo>
                      <a:pt x="9" y="50"/>
                      <a:pt x="7" y="52"/>
                      <a:pt x="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2" name="Freeform 52">
                <a:extLst>
                  <a:ext uri="{FF2B5EF4-FFF2-40B4-BE49-F238E27FC236}">
                    <a16:creationId xmlns:a16="http://schemas.microsoft.com/office/drawing/2014/main" id="{4532528D-5290-8F4A-905C-4263CBE78A5D}"/>
                  </a:ext>
                </a:extLst>
              </p:cNvPr>
              <p:cNvSpPr>
                <a:spLocks/>
              </p:cNvSpPr>
              <p:nvPr/>
            </p:nvSpPr>
            <p:spPr bwMode="auto">
              <a:xfrm>
                <a:off x="1119187" y="3127376"/>
                <a:ext cx="19050" cy="103188"/>
              </a:xfrm>
              <a:custGeom>
                <a:avLst/>
                <a:gdLst>
                  <a:gd name="T0" fmla="*/ 4 w 9"/>
                  <a:gd name="T1" fmla="*/ 52 h 52"/>
                  <a:gd name="T2" fmla="*/ 0 w 9"/>
                  <a:gd name="T3" fmla="*/ 48 h 52"/>
                  <a:gd name="T4" fmla="*/ 0 w 9"/>
                  <a:gd name="T5" fmla="*/ 4 h 52"/>
                  <a:gd name="T6" fmla="*/ 4 w 9"/>
                  <a:gd name="T7" fmla="*/ 0 h 52"/>
                  <a:gd name="T8" fmla="*/ 9 w 9"/>
                  <a:gd name="T9" fmla="*/ 4 h 52"/>
                  <a:gd name="T10" fmla="*/ 9 w 9"/>
                  <a:gd name="T11" fmla="*/ 48 h 52"/>
                  <a:gd name="T12" fmla="*/ 4 w 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 h="52">
                    <a:moveTo>
                      <a:pt x="4" y="52"/>
                    </a:moveTo>
                    <a:cubicBezTo>
                      <a:pt x="2" y="52"/>
                      <a:pt x="0" y="50"/>
                      <a:pt x="0" y="48"/>
                    </a:cubicBezTo>
                    <a:cubicBezTo>
                      <a:pt x="0" y="4"/>
                      <a:pt x="0" y="4"/>
                      <a:pt x="0" y="4"/>
                    </a:cubicBezTo>
                    <a:cubicBezTo>
                      <a:pt x="0" y="2"/>
                      <a:pt x="2" y="0"/>
                      <a:pt x="4" y="0"/>
                    </a:cubicBezTo>
                    <a:cubicBezTo>
                      <a:pt x="7" y="0"/>
                      <a:pt x="9" y="2"/>
                      <a:pt x="9" y="4"/>
                    </a:cubicBezTo>
                    <a:cubicBezTo>
                      <a:pt x="9" y="48"/>
                      <a:pt x="9" y="48"/>
                      <a:pt x="9" y="48"/>
                    </a:cubicBezTo>
                    <a:cubicBezTo>
                      <a:pt x="9" y="50"/>
                      <a:pt x="7" y="52"/>
                      <a:pt x="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3" name="Oval 53">
                <a:extLst>
                  <a:ext uri="{FF2B5EF4-FFF2-40B4-BE49-F238E27FC236}">
                    <a16:creationId xmlns:a16="http://schemas.microsoft.com/office/drawing/2014/main" id="{FD8DF548-4D42-544D-4A8E-BDDF8559FF16}"/>
                  </a:ext>
                </a:extLst>
              </p:cNvPr>
              <p:cNvSpPr>
                <a:spLocks noChangeArrowheads="1"/>
              </p:cNvSpPr>
              <p:nvPr/>
            </p:nvSpPr>
            <p:spPr bwMode="auto">
              <a:xfrm>
                <a:off x="1095375" y="3089276"/>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4" name="Freeform 54">
                <a:extLst>
                  <a:ext uri="{FF2B5EF4-FFF2-40B4-BE49-F238E27FC236}">
                    <a16:creationId xmlns:a16="http://schemas.microsoft.com/office/drawing/2014/main" id="{35E01BC7-AD99-60DA-5C70-A5155D4E5C19}"/>
                  </a:ext>
                </a:extLst>
              </p:cNvPr>
              <p:cNvSpPr>
                <a:spLocks/>
              </p:cNvSpPr>
              <p:nvPr/>
            </p:nvSpPr>
            <p:spPr bwMode="auto">
              <a:xfrm>
                <a:off x="787400" y="3105151"/>
                <a:ext cx="261938" cy="230188"/>
              </a:xfrm>
              <a:custGeom>
                <a:avLst/>
                <a:gdLst>
                  <a:gd name="T0" fmla="*/ 121 w 132"/>
                  <a:gd name="T1" fmla="*/ 88 h 115"/>
                  <a:gd name="T2" fmla="*/ 85 w 132"/>
                  <a:gd name="T3" fmla="*/ 38 h 115"/>
                  <a:gd name="T4" fmla="*/ 34 w 132"/>
                  <a:gd name="T5" fmla="*/ 47 h 115"/>
                  <a:gd name="T6" fmla="*/ 6 w 132"/>
                  <a:gd name="T7" fmla="*/ 77 h 115"/>
                  <a:gd name="T8" fmla="*/ 30 w 132"/>
                  <a:gd name="T9" fmla="*/ 85 h 115"/>
                  <a:gd name="T10" fmla="*/ 54 w 132"/>
                  <a:gd name="T11" fmla="*/ 90 h 115"/>
                  <a:gd name="T12" fmla="*/ 77 w 132"/>
                  <a:gd name="T13" fmla="*/ 99 h 115"/>
                  <a:gd name="T14" fmla="*/ 104 w 132"/>
                  <a:gd name="T15" fmla="*/ 106 h 115"/>
                  <a:gd name="T16" fmla="*/ 127 w 132"/>
                  <a:gd name="T17" fmla="*/ 95 h 115"/>
                  <a:gd name="T18" fmla="*/ 121 w 132"/>
                  <a:gd name="T1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121" y="88"/>
                    </a:moveTo>
                    <a:cubicBezTo>
                      <a:pt x="121" y="88"/>
                      <a:pt x="85" y="70"/>
                      <a:pt x="85" y="38"/>
                    </a:cubicBezTo>
                    <a:cubicBezTo>
                      <a:pt x="84" y="0"/>
                      <a:pt x="34" y="47"/>
                      <a:pt x="34" y="47"/>
                    </a:cubicBezTo>
                    <a:cubicBezTo>
                      <a:pt x="6" y="77"/>
                      <a:pt x="6" y="77"/>
                      <a:pt x="6" y="77"/>
                    </a:cubicBezTo>
                    <a:cubicBezTo>
                      <a:pt x="6" y="77"/>
                      <a:pt x="0" y="89"/>
                      <a:pt x="30" y="85"/>
                    </a:cubicBezTo>
                    <a:cubicBezTo>
                      <a:pt x="30" y="85"/>
                      <a:pt x="25" y="95"/>
                      <a:pt x="54" y="90"/>
                    </a:cubicBezTo>
                    <a:cubicBezTo>
                      <a:pt x="54" y="90"/>
                      <a:pt x="51" y="101"/>
                      <a:pt x="77" y="99"/>
                    </a:cubicBezTo>
                    <a:cubicBezTo>
                      <a:pt x="77" y="99"/>
                      <a:pt x="83" y="115"/>
                      <a:pt x="104" y="106"/>
                    </a:cubicBezTo>
                    <a:cubicBezTo>
                      <a:pt x="126" y="98"/>
                      <a:pt x="127" y="95"/>
                      <a:pt x="127" y="95"/>
                    </a:cubicBezTo>
                    <a:cubicBezTo>
                      <a:pt x="127" y="95"/>
                      <a:pt x="132" y="91"/>
                      <a:pt x="1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sp>
            <p:nvSpPr>
              <p:cNvPr id="135" name="Freeform 55">
                <a:extLst>
                  <a:ext uri="{FF2B5EF4-FFF2-40B4-BE49-F238E27FC236}">
                    <a16:creationId xmlns:a16="http://schemas.microsoft.com/office/drawing/2014/main" id="{BA040446-C642-ECA8-CCC6-FA0CB4AC42CE}"/>
                  </a:ext>
                </a:extLst>
              </p:cNvPr>
              <p:cNvSpPr>
                <a:spLocks/>
              </p:cNvSpPr>
              <p:nvPr/>
            </p:nvSpPr>
            <p:spPr bwMode="auto">
              <a:xfrm>
                <a:off x="1209675" y="3105151"/>
                <a:ext cx="261938" cy="230188"/>
              </a:xfrm>
              <a:custGeom>
                <a:avLst/>
                <a:gdLst>
                  <a:gd name="T0" fmla="*/ 11 w 132"/>
                  <a:gd name="T1" fmla="*/ 88 h 115"/>
                  <a:gd name="T2" fmla="*/ 47 w 132"/>
                  <a:gd name="T3" fmla="*/ 38 h 115"/>
                  <a:gd name="T4" fmla="*/ 98 w 132"/>
                  <a:gd name="T5" fmla="*/ 47 h 115"/>
                  <a:gd name="T6" fmla="*/ 126 w 132"/>
                  <a:gd name="T7" fmla="*/ 77 h 115"/>
                  <a:gd name="T8" fmla="*/ 102 w 132"/>
                  <a:gd name="T9" fmla="*/ 85 h 115"/>
                  <a:gd name="T10" fmla="*/ 78 w 132"/>
                  <a:gd name="T11" fmla="*/ 90 h 115"/>
                  <a:gd name="T12" fmla="*/ 55 w 132"/>
                  <a:gd name="T13" fmla="*/ 99 h 115"/>
                  <a:gd name="T14" fmla="*/ 28 w 132"/>
                  <a:gd name="T15" fmla="*/ 106 h 115"/>
                  <a:gd name="T16" fmla="*/ 5 w 132"/>
                  <a:gd name="T17" fmla="*/ 95 h 115"/>
                  <a:gd name="T18" fmla="*/ 11 w 132"/>
                  <a:gd name="T1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11" y="88"/>
                    </a:moveTo>
                    <a:cubicBezTo>
                      <a:pt x="11" y="88"/>
                      <a:pt x="47" y="70"/>
                      <a:pt x="47" y="38"/>
                    </a:cubicBezTo>
                    <a:cubicBezTo>
                      <a:pt x="48" y="0"/>
                      <a:pt x="98" y="47"/>
                      <a:pt x="98" y="47"/>
                    </a:cubicBezTo>
                    <a:cubicBezTo>
                      <a:pt x="126" y="77"/>
                      <a:pt x="126" y="77"/>
                      <a:pt x="126" y="77"/>
                    </a:cubicBezTo>
                    <a:cubicBezTo>
                      <a:pt x="126" y="77"/>
                      <a:pt x="132" y="89"/>
                      <a:pt x="102" y="85"/>
                    </a:cubicBezTo>
                    <a:cubicBezTo>
                      <a:pt x="102" y="85"/>
                      <a:pt x="107" y="95"/>
                      <a:pt x="78" y="90"/>
                    </a:cubicBezTo>
                    <a:cubicBezTo>
                      <a:pt x="78" y="90"/>
                      <a:pt x="81" y="101"/>
                      <a:pt x="55" y="99"/>
                    </a:cubicBezTo>
                    <a:cubicBezTo>
                      <a:pt x="55" y="99"/>
                      <a:pt x="49" y="115"/>
                      <a:pt x="28" y="106"/>
                    </a:cubicBezTo>
                    <a:cubicBezTo>
                      <a:pt x="6" y="98"/>
                      <a:pt x="5" y="95"/>
                      <a:pt x="5" y="95"/>
                    </a:cubicBezTo>
                    <a:cubicBezTo>
                      <a:pt x="5" y="95"/>
                      <a:pt x="0" y="91"/>
                      <a:pt x="1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a:p>
            </p:txBody>
          </p:sp>
        </p:grpSp>
      </p:grpSp>
      <p:sp>
        <p:nvSpPr>
          <p:cNvPr id="136" name="Textfeld 135">
            <a:extLst>
              <a:ext uri="{FF2B5EF4-FFF2-40B4-BE49-F238E27FC236}">
                <a16:creationId xmlns:a16="http://schemas.microsoft.com/office/drawing/2014/main" id="{2DC2A12F-23F2-02A0-9875-058E6302D83E}"/>
              </a:ext>
            </a:extLst>
          </p:cNvPr>
          <p:cNvSpPr txBox="1"/>
          <p:nvPr/>
        </p:nvSpPr>
        <p:spPr>
          <a:xfrm>
            <a:off x="6363445" y="3214279"/>
            <a:ext cx="1382993" cy="611771"/>
          </a:xfrm>
          <a:prstGeom prst="rect">
            <a:avLst/>
          </a:prstGeom>
          <a:noFill/>
        </p:spPr>
        <p:txBody>
          <a:bodyPr vert="horz" wrap="square" rtlCol="0">
            <a:spAutoFit/>
          </a:bodyPr>
          <a:lstStyle/>
          <a:p>
            <a:pPr algn="ctr"/>
            <a:r>
              <a:rPr lang="de-DE" sz="1050" b="1">
                <a:solidFill>
                  <a:srgbClr val="000000"/>
                </a:solidFill>
              </a:rPr>
              <a:t>Frühzeitige Diagnose und Therapie:</a:t>
            </a:r>
          </a:p>
        </p:txBody>
      </p:sp>
      <p:sp>
        <p:nvSpPr>
          <p:cNvPr id="137" name="Textfeld 136">
            <a:extLst>
              <a:ext uri="{FF2B5EF4-FFF2-40B4-BE49-F238E27FC236}">
                <a16:creationId xmlns:a16="http://schemas.microsoft.com/office/drawing/2014/main" id="{ED80A42B-5FE8-1544-1BDC-45EEE3784947}"/>
              </a:ext>
            </a:extLst>
          </p:cNvPr>
          <p:cNvSpPr txBox="1"/>
          <p:nvPr/>
        </p:nvSpPr>
        <p:spPr>
          <a:xfrm>
            <a:off x="7702403" y="3214279"/>
            <a:ext cx="1382993" cy="611771"/>
          </a:xfrm>
          <a:prstGeom prst="rect">
            <a:avLst/>
          </a:prstGeom>
          <a:noFill/>
        </p:spPr>
        <p:txBody>
          <a:bodyPr vert="horz" wrap="square" rtlCol="0">
            <a:spAutoFit/>
          </a:bodyPr>
          <a:lstStyle/>
          <a:p>
            <a:pPr algn="ctr"/>
            <a:r>
              <a:rPr lang="de-DE" sz="1050" b="1">
                <a:solidFill>
                  <a:srgbClr val="000000"/>
                </a:solidFill>
              </a:rPr>
              <a:t>Verzögerung </a:t>
            </a:r>
            <a:br>
              <a:rPr lang="de-DE" sz="1050" b="1">
                <a:solidFill>
                  <a:srgbClr val="000000"/>
                </a:solidFill>
              </a:rPr>
            </a:br>
            <a:r>
              <a:rPr lang="de-DE" sz="1050" b="1">
                <a:solidFill>
                  <a:srgbClr val="000000"/>
                </a:solidFill>
              </a:rPr>
              <a:t>der CKD-Progression:</a:t>
            </a:r>
          </a:p>
        </p:txBody>
      </p:sp>
      <p:cxnSp>
        <p:nvCxnSpPr>
          <p:cNvPr id="138" name="Gerade Verbindung mit Pfeil 137">
            <a:extLst>
              <a:ext uri="{FF2B5EF4-FFF2-40B4-BE49-F238E27FC236}">
                <a16:creationId xmlns:a16="http://schemas.microsoft.com/office/drawing/2014/main" id="{63FFBD9D-E0F3-707A-645D-AFBF0FEE6A2F}"/>
              </a:ext>
            </a:extLst>
          </p:cNvPr>
          <p:cNvCxnSpPr/>
          <p:nvPr/>
        </p:nvCxnSpPr>
        <p:spPr>
          <a:xfrm flipV="1">
            <a:off x="7554426" y="3427522"/>
            <a:ext cx="297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B5B5DDE9-22BD-AC73-23C0-D3E02E42F3A2}"/>
              </a:ext>
            </a:extLst>
          </p:cNvPr>
          <p:cNvGrpSpPr/>
          <p:nvPr/>
        </p:nvGrpSpPr>
        <p:grpSpPr>
          <a:xfrm>
            <a:off x="7244307" y="2300569"/>
            <a:ext cx="215313" cy="306512"/>
            <a:chOff x="6935377" y="3154335"/>
            <a:chExt cx="588762" cy="791601"/>
          </a:xfrm>
        </p:grpSpPr>
        <p:sp>
          <p:nvSpPr>
            <p:cNvPr id="30" name="Freeform 5">
              <a:extLst>
                <a:ext uri="{FF2B5EF4-FFF2-40B4-BE49-F238E27FC236}">
                  <a16:creationId xmlns:a16="http://schemas.microsoft.com/office/drawing/2014/main" id="{78234DD1-7FB8-F80F-8DDB-1910EFECCFC6}"/>
                </a:ext>
              </a:extLst>
            </p:cNvPr>
            <p:cNvSpPr>
              <a:spLocks noEditPoints="1"/>
            </p:cNvSpPr>
            <p:nvPr/>
          </p:nvSpPr>
          <p:spPr bwMode="auto">
            <a:xfrm>
              <a:off x="6935377" y="3154335"/>
              <a:ext cx="588762" cy="791601"/>
            </a:xfrm>
            <a:custGeom>
              <a:avLst/>
              <a:gdLst>
                <a:gd name="T0" fmla="*/ 116 w 175"/>
                <a:gd name="T1" fmla="*/ 14 h 248"/>
                <a:gd name="T2" fmla="*/ 116 w 175"/>
                <a:gd name="T3" fmla="*/ 0 h 248"/>
                <a:gd name="T4" fmla="*/ 58 w 175"/>
                <a:gd name="T5" fmla="*/ 0 h 248"/>
                <a:gd name="T6" fmla="*/ 58 w 175"/>
                <a:gd name="T7" fmla="*/ 14 h 248"/>
                <a:gd name="T8" fmla="*/ 0 w 175"/>
                <a:gd name="T9" fmla="*/ 14 h 248"/>
                <a:gd name="T10" fmla="*/ 0 w 175"/>
                <a:gd name="T11" fmla="*/ 248 h 248"/>
                <a:gd name="T12" fmla="*/ 175 w 175"/>
                <a:gd name="T13" fmla="*/ 248 h 248"/>
                <a:gd name="T14" fmla="*/ 175 w 175"/>
                <a:gd name="T15" fmla="*/ 14 h 248"/>
                <a:gd name="T16" fmla="*/ 116 w 175"/>
                <a:gd name="T17" fmla="*/ 14 h 248"/>
                <a:gd name="T18" fmla="*/ 62 w 175"/>
                <a:gd name="T19" fmla="*/ 18 h 248"/>
                <a:gd name="T20" fmla="*/ 62 w 175"/>
                <a:gd name="T21" fmla="*/ 14 h 248"/>
                <a:gd name="T22" fmla="*/ 62 w 175"/>
                <a:gd name="T23" fmla="*/ 4 h 248"/>
                <a:gd name="T24" fmla="*/ 113 w 175"/>
                <a:gd name="T25" fmla="*/ 4 h 248"/>
                <a:gd name="T26" fmla="*/ 113 w 175"/>
                <a:gd name="T27" fmla="*/ 14 h 248"/>
                <a:gd name="T28" fmla="*/ 113 w 175"/>
                <a:gd name="T29" fmla="*/ 18 h 248"/>
                <a:gd name="T30" fmla="*/ 113 w 175"/>
                <a:gd name="T31" fmla="*/ 24 h 248"/>
                <a:gd name="T32" fmla="*/ 62 w 175"/>
                <a:gd name="T33" fmla="*/ 24 h 248"/>
                <a:gd name="T34" fmla="*/ 62 w 175"/>
                <a:gd name="T35" fmla="*/ 18 h 248"/>
                <a:gd name="T36" fmla="*/ 148 w 175"/>
                <a:gd name="T37" fmla="*/ 143 h 248"/>
                <a:gd name="T38" fmla="*/ 127 w 175"/>
                <a:gd name="T39" fmla="*/ 143 h 248"/>
                <a:gd name="T40" fmla="*/ 107 w 175"/>
                <a:gd name="T41" fmla="*/ 89 h 248"/>
                <a:gd name="T42" fmla="*/ 82 w 175"/>
                <a:gd name="T43" fmla="*/ 167 h 248"/>
                <a:gd name="T44" fmla="*/ 59 w 175"/>
                <a:gd name="T45" fmla="*/ 127 h 248"/>
                <a:gd name="T46" fmla="*/ 48 w 175"/>
                <a:gd name="T47" fmla="*/ 144 h 248"/>
                <a:gd name="T48" fmla="*/ 29 w 175"/>
                <a:gd name="T49" fmla="*/ 144 h 248"/>
                <a:gd name="T50" fmla="*/ 29 w 175"/>
                <a:gd name="T51" fmla="*/ 139 h 248"/>
                <a:gd name="T52" fmla="*/ 46 w 175"/>
                <a:gd name="T53" fmla="*/ 139 h 248"/>
                <a:gd name="T54" fmla="*/ 60 w 175"/>
                <a:gd name="T55" fmla="*/ 119 h 248"/>
                <a:gd name="T56" fmla="*/ 81 w 175"/>
                <a:gd name="T57" fmla="*/ 155 h 248"/>
                <a:gd name="T58" fmla="*/ 107 w 175"/>
                <a:gd name="T59" fmla="*/ 75 h 248"/>
                <a:gd name="T60" fmla="*/ 130 w 175"/>
                <a:gd name="T61" fmla="*/ 138 h 248"/>
                <a:gd name="T62" fmla="*/ 148 w 175"/>
                <a:gd name="T63" fmla="*/ 138 h 248"/>
                <a:gd name="T64" fmla="*/ 148 w 175"/>
                <a:gd name="T65" fmla="*/ 1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48">
                  <a:moveTo>
                    <a:pt x="116" y="14"/>
                  </a:moveTo>
                  <a:lnTo>
                    <a:pt x="116" y="0"/>
                  </a:lnTo>
                  <a:lnTo>
                    <a:pt x="58" y="0"/>
                  </a:lnTo>
                  <a:lnTo>
                    <a:pt x="58" y="14"/>
                  </a:lnTo>
                  <a:lnTo>
                    <a:pt x="0" y="14"/>
                  </a:lnTo>
                  <a:lnTo>
                    <a:pt x="0" y="248"/>
                  </a:lnTo>
                  <a:lnTo>
                    <a:pt x="175" y="248"/>
                  </a:lnTo>
                  <a:lnTo>
                    <a:pt x="175" y="14"/>
                  </a:lnTo>
                  <a:lnTo>
                    <a:pt x="116" y="14"/>
                  </a:lnTo>
                  <a:close/>
                  <a:moveTo>
                    <a:pt x="62" y="18"/>
                  </a:moveTo>
                  <a:lnTo>
                    <a:pt x="62" y="14"/>
                  </a:lnTo>
                  <a:lnTo>
                    <a:pt x="62" y="4"/>
                  </a:lnTo>
                  <a:lnTo>
                    <a:pt x="113" y="4"/>
                  </a:lnTo>
                  <a:lnTo>
                    <a:pt x="113" y="14"/>
                  </a:lnTo>
                  <a:lnTo>
                    <a:pt x="113" y="18"/>
                  </a:lnTo>
                  <a:lnTo>
                    <a:pt x="113" y="24"/>
                  </a:lnTo>
                  <a:lnTo>
                    <a:pt x="62" y="24"/>
                  </a:lnTo>
                  <a:lnTo>
                    <a:pt x="62" y="18"/>
                  </a:lnTo>
                  <a:close/>
                  <a:moveTo>
                    <a:pt x="148" y="143"/>
                  </a:moveTo>
                  <a:lnTo>
                    <a:pt x="127" y="143"/>
                  </a:lnTo>
                  <a:lnTo>
                    <a:pt x="107" y="89"/>
                  </a:lnTo>
                  <a:lnTo>
                    <a:pt x="82" y="167"/>
                  </a:lnTo>
                  <a:lnTo>
                    <a:pt x="59" y="127"/>
                  </a:lnTo>
                  <a:lnTo>
                    <a:pt x="48" y="144"/>
                  </a:lnTo>
                  <a:lnTo>
                    <a:pt x="29" y="144"/>
                  </a:lnTo>
                  <a:lnTo>
                    <a:pt x="29" y="139"/>
                  </a:lnTo>
                  <a:lnTo>
                    <a:pt x="46" y="139"/>
                  </a:lnTo>
                  <a:lnTo>
                    <a:pt x="60" y="119"/>
                  </a:lnTo>
                  <a:lnTo>
                    <a:pt x="81" y="155"/>
                  </a:lnTo>
                  <a:lnTo>
                    <a:pt x="107" y="75"/>
                  </a:lnTo>
                  <a:lnTo>
                    <a:pt x="130" y="138"/>
                  </a:lnTo>
                  <a:lnTo>
                    <a:pt x="148" y="138"/>
                  </a:lnTo>
                  <a:lnTo>
                    <a:pt x="148" y="143"/>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de-DE" sz="825"/>
            </a:p>
          </p:txBody>
        </p:sp>
        <p:sp>
          <p:nvSpPr>
            <p:cNvPr id="37" name="Textfeld 36">
              <a:extLst>
                <a:ext uri="{FF2B5EF4-FFF2-40B4-BE49-F238E27FC236}">
                  <a16:creationId xmlns:a16="http://schemas.microsoft.com/office/drawing/2014/main" id="{69BA4B0F-4568-FD7D-06FA-FF5FED946664}"/>
                </a:ext>
              </a:extLst>
            </p:cNvPr>
            <p:cNvSpPr txBox="1"/>
            <p:nvPr/>
          </p:nvSpPr>
          <p:spPr>
            <a:xfrm>
              <a:off x="6973730" y="3277430"/>
              <a:ext cx="512058" cy="566343"/>
            </a:xfrm>
            <a:prstGeom prst="rect">
              <a:avLst/>
            </a:prstGeom>
            <a:solidFill>
              <a:schemeClr val="tx2"/>
            </a:solidFill>
          </p:spPr>
          <p:txBody>
            <a:bodyPr vert="horz" wrap="square" lIns="0" rIns="0" rtlCol="0">
              <a:spAutoFit/>
            </a:bodyPr>
            <a:lstStyle/>
            <a:p>
              <a:pPr algn="ctr" fontAlgn="auto">
                <a:lnSpc>
                  <a:spcPct val="100000"/>
                </a:lnSpc>
                <a:spcBef>
                  <a:spcPts val="0"/>
                </a:spcBef>
                <a:spcAft>
                  <a:spcPts val="0"/>
                </a:spcAft>
              </a:pPr>
              <a:r>
                <a:rPr lang="de-DE" sz="525">
                  <a:solidFill>
                    <a:schemeClr val="bg1"/>
                  </a:solidFill>
                </a:rPr>
                <a:t>CKD</a:t>
              </a:r>
            </a:p>
            <a:p>
              <a:pPr algn="ctr" fontAlgn="auto">
                <a:lnSpc>
                  <a:spcPct val="100000"/>
                </a:lnSpc>
                <a:spcBef>
                  <a:spcPts val="0"/>
                </a:spcBef>
                <a:spcAft>
                  <a:spcPts val="0"/>
                </a:spcAft>
              </a:pPr>
              <a:endParaRPr lang="de-DE" sz="300">
                <a:solidFill>
                  <a:schemeClr val="bg1"/>
                </a:solidFill>
              </a:endParaRPr>
            </a:p>
          </p:txBody>
        </p:sp>
        <p:grpSp>
          <p:nvGrpSpPr>
            <p:cNvPr id="38" name="Group 665">
              <a:extLst>
                <a:ext uri="{FF2B5EF4-FFF2-40B4-BE49-F238E27FC236}">
                  <a16:creationId xmlns:a16="http://schemas.microsoft.com/office/drawing/2014/main" id="{7B4413B3-CB35-27FC-37E0-3D60313D2FC6}"/>
                </a:ext>
              </a:extLst>
            </p:cNvPr>
            <p:cNvGrpSpPr/>
            <p:nvPr/>
          </p:nvGrpSpPr>
          <p:grpSpPr>
            <a:xfrm>
              <a:off x="7096330" y="3561265"/>
              <a:ext cx="266857" cy="283540"/>
              <a:chOff x="787400" y="3089276"/>
              <a:chExt cx="684213" cy="598488"/>
            </a:xfrm>
            <a:solidFill>
              <a:schemeClr val="bg1"/>
            </a:solidFill>
          </p:grpSpPr>
          <p:sp>
            <p:nvSpPr>
              <p:cNvPr id="39" name="Freeform 44">
                <a:extLst>
                  <a:ext uri="{FF2B5EF4-FFF2-40B4-BE49-F238E27FC236}">
                    <a16:creationId xmlns:a16="http://schemas.microsoft.com/office/drawing/2014/main" id="{94183B96-733B-8AF4-55A0-6B9C5E2CFA5D}"/>
                  </a:ext>
                </a:extLst>
              </p:cNvPr>
              <p:cNvSpPr>
                <a:spLocks/>
              </p:cNvSpPr>
              <p:nvPr/>
            </p:nvSpPr>
            <p:spPr bwMode="auto">
              <a:xfrm>
                <a:off x="1020762" y="3132138"/>
                <a:ext cx="255588" cy="301625"/>
              </a:xfrm>
              <a:custGeom>
                <a:avLst/>
                <a:gdLst>
                  <a:gd name="T0" fmla="*/ 41 w 129"/>
                  <a:gd name="T1" fmla="*/ 138 h 152"/>
                  <a:gd name="T2" fmla="*/ 17 w 129"/>
                  <a:gd name="T3" fmla="*/ 143 h 152"/>
                  <a:gd name="T4" fmla="*/ 6 w 129"/>
                  <a:gd name="T5" fmla="*/ 107 h 152"/>
                  <a:gd name="T6" fmla="*/ 33 w 129"/>
                  <a:gd name="T7" fmla="*/ 81 h 152"/>
                  <a:gd name="T8" fmla="*/ 71 w 129"/>
                  <a:gd name="T9" fmla="*/ 62 h 152"/>
                  <a:gd name="T10" fmla="*/ 97 w 129"/>
                  <a:gd name="T11" fmla="*/ 47 h 152"/>
                  <a:gd name="T12" fmla="*/ 89 w 129"/>
                  <a:gd name="T13" fmla="*/ 21 h 152"/>
                  <a:gd name="T14" fmla="*/ 81 w 129"/>
                  <a:gd name="T15" fmla="*/ 16 h 152"/>
                  <a:gd name="T16" fmla="*/ 87 w 129"/>
                  <a:gd name="T17" fmla="*/ 6 h 152"/>
                  <a:gd name="T18" fmla="*/ 115 w 129"/>
                  <a:gd name="T19" fmla="*/ 6 h 152"/>
                  <a:gd name="T20" fmla="*/ 126 w 129"/>
                  <a:gd name="T21" fmla="*/ 34 h 152"/>
                  <a:gd name="T22" fmla="*/ 105 w 129"/>
                  <a:gd name="T23" fmla="*/ 63 h 152"/>
                  <a:gd name="T24" fmla="*/ 62 w 129"/>
                  <a:gd name="T25" fmla="*/ 85 h 152"/>
                  <a:gd name="T26" fmla="*/ 34 w 129"/>
                  <a:gd name="T27" fmla="*/ 102 h 152"/>
                  <a:gd name="T28" fmla="*/ 34 w 129"/>
                  <a:gd name="T29" fmla="*/ 132 h 152"/>
                  <a:gd name="T30" fmla="*/ 41 w 129"/>
                  <a:gd name="T3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52">
                    <a:moveTo>
                      <a:pt x="41" y="138"/>
                    </a:moveTo>
                    <a:cubicBezTo>
                      <a:pt x="33" y="142"/>
                      <a:pt x="27" y="152"/>
                      <a:pt x="17" y="143"/>
                    </a:cubicBezTo>
                    <a:cubicBezTo>
                      <a:pt x="4" y="132"/>
                      <a:pt x="0" y="120"/>
                      <a:pt x="6" y="107"/>
                    </a:cubicBezTo>
                    <a:cubicBezTo>
                      <a:pt x="11" y="95"/>
                      <a:pt x="22" y="87"/>
                      <a:pt x="33" y="81"/>
                    </a:cubicBezTo>
                    <a:cubicBezTo>
                      <a:pt x="45" y="74"/>
                      <a:pt x="58" y="68"/>
                      <a:pt x="71" y="62"/>
                    </a:cubicBezTo>
                    <a:cubicBezTo>
                      <a:pt x="80" y="57"/>
                      <a:pt x="89" y="54"/>
                      <a:pt x="97" y="47"/>
                    </a:cubicBezTo>
                    <a:cubicBezTo>
                      <a:pt x="107" y="36"/>
                      <a:pt x="103" y="25"/>
                      <a:pt x="89" y="21"/>
                    </a:cubicBezTo>
                    <a:cubicBezTo>
                      <a:pt x="86" y="20"/>
                      <a:pt x="81" y="21"/>
                      <a:pt x="81" y="16"/>
                    </a:cubicBezTo>
                    <a:cubicBezTo>
                      <a:pt x="81" y="11"/>
                      <a:pt x="83" y="8"/>
                      <a:pt x="87" y="6"/>
                    </a:cubicBezTo>
                    <a:cubicBezTo>
                      <a:pt x="96" y="1"/>
                      <a:pt x="106" y="0"/>
                      <a:pt x="115" y="6"/>
                    </a:cubicBezTo>
                    <a:cubicBezTo>
                      <a:pt x="125" y="12"/>
                      <a:pt x="129" y="23"/>
                      <a:pt x="126" y="34"/>
                    </a:cubicBezTo>
                    <a:cubicBezTo>
                      <a:pt x="124" y="47"/>
                      <a:pt x="116" y="57"/>
                      <a:pt x="105" y="63"/>
                    </a:cubicBezTo>
                    <a:cubicBezTo>
                      <a:pt x="91" y="71"/>
                      <a:pt x="77" y="79"/>
                      <a:pt x="62" y="85"/>
                    </a:cubicBezTo>
                    <a:cubicBezTo>
                      <a:pt x="52" y="89"/>
                      <a:pt x="43" y="95"/>
                      <a:pt x="34" y="102"/>
                    </a:cubicBezTo>
                    <a:cubicBezTo>
                      <a:pt x="20" y="112"/>
                      <a:pt x="20" y="121"/>
                      <a:pt x="34" y="132"/>
                    </a:cubicBezTo>
                    <a:cubicBezTo>
                      <a:pt x="36" y="134"/>
                      <a:pt x="38" y="136"/>
                      <a:pt x="4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0" name="Freeform 45">
                <a:extLst>
                  <a:ext uri="{FF2B5EF4-FFF2-40B4-BE49-F238E27FC236}">
                    <a16:creationId xmlns:a16="http://schemas.microsoft.com/office/drawing/2014/main" id="{57459623-F352-9E10-569F-3186919A998F}"/>
                  </a:ext>
                </a:extLst>
              </p:cNvPr>
              <p:cNvSpPr>
                <a:spLocks/>
              </p:cNvSpPr>
              <p:nvPr/>
            </p:nvSpPr>
            <p:spPr bwMode="auto">
              <a:xfrm>
                <a:off x="1033462" y="3298826"/>
                <a:ext cx="203200" cy="254000"/>
              </a:xfrm>
              <a:custGeom>
                <a:avLst/>
                <a:gdLst>
                  <a:gd name="T0" fmla="*/ 61 w 102"/>
                  <a:gd name="T1" fmla="*/ 10 h 127"/>
                  <a:gd name="T2" fmla="*/ 89 w 102"/>
                  <a:gd name="T3" fmla="*/ 13 h 127"/>
                  <a:gd name="T4" fmla="*/ 93 w 102"/>
                  <a:gd name="T5" fmla="*/ 51 h 127"/>
                  <a:gd name="T6" fmla="*/ 66 w 102"/>
                  <a:gd name="T7" fmla="*/ 70 h 127"/>
                  <a:gd name="T8" fmla="*/ 40 w 102"/>
                  <a:gd name="T9" fmla="*/ 82 h 127"/>
                  <a:gd name="T10" fmla="*/ 34 w 102"/>
                  <a:gd name="T11" fmla="*/ 116 h 127"/>
                  <a:gd name="T12" fmla="*/ 12 w 102"/>
                  <a:gd name="T13" fmla="*/ 118 h 127"/>
                  <a:gd name="T14" fmla="*/ 6 w 102"/>
                  <a:gd name="T15" fmla="*/ 88 h 127"/>
                  <a:gd name="T16" fmla="*/ 29 w 102"/>
                  <a:gd name="T17" fmla="*/ 69 h 127"/>
                  <a:gd name="T18" fmla="*/ 63 w 102"/>
                  <a:gd name="T19" fmla="*/ 52 h 127"/>
                  <a:gd name="T20" fmla="*/ 65 w 102"/>
                  <a:gd name="T21" fmla="*/ 15 h 127"/>
                  <a:gd name="T22" fmla="*/ 61 w 102"/>
                  <a:gd name="T23"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27">
                    <a:moveTo>
                      <a:pt x="61" y="10"/>
                    </a:moveTo>
                    <a:cubicBezTo>
                      <a:pt x="71" y="0"/>
                      <a:pt x="80" y="2"/>
                      <a:pt x="89" y="13"/>
                    </a:cubicBezTo>
                    <a:cubicBezTo>
                      <a:pt x="100" y="26"/>
                      <a:pt x="102" y="40"/>
                      <a:pt x="93" y="51"/>
                    </a:cubicBezTo>
                    <a:cubicBezTo>
                      <a:pt x="85" y="60"/>
                      <a:pt x="76" y="66"/>
                      <a:pt x="66" y="70"/>
                    </a:cubicBezTo>
                    <a:cubicBezTo>
                      <a:pt x="57" y="74"/>
                      <a:pt x="49" y="78"/>
                      <a:pt x="40" y="82"/>
                    </a:cubicBezTo>
                    <a:cubicBezTo>
                      <a:pt x="20" y="92"/>
                      <a:pt x="19" y="100"/>
                      <a:pt x="34" y="116"/>
                    </a:cubicBezTo>
                    <a:cubicBezTo>
                      <a:pt x="27" y="121"/>
                      <a:pt x="21" y="127"/>
                      <a:pt x="12" y="118"/>
                    </a:cubicBezTo>
                    <a:cubicBezTo>
                      <a:pt x="4" y="109"/>
                      <a:pt x="0" y="99"/>
                      <a:pt x="6" y="88"/>
                    </a:cubicBezTo>
                    <a:cubicBezTo>
                      <a:pt x="11" y="79"/>
                      <a:pt x="20" y="74"/>
                      <a:pt x="29" y="69"/>
                    </a:cubicBezTo>
                    <a:cubicBezTo>
                      <a:pt x="40" y="63"/>
                      <a:pt x="52" y="58"/>
                      <a:pt x="63" y="52"/>
                    </a:cubicBezTo>
                    <a:cubicBezTo>
                      <a:pt x="83" y="41"/>
                      <a:pt x="84" y="30"/>
                      <a:pt x="65" y="15"/>
                    </a:cubicBezTo>
                    <a:cubicBezTo>
                      <a:pt x="64" y="14"/>
                      <a:pt x="61" y="13"/>
                      <a:pt x="6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1" name="Freeform 46">
                <a:extLst>
                  <a:ext uri="{FF2B5EF4-FFF2-40B4-BE49-F238E27FC236}">
                    <a16:creationId xmlns:a16="http://schemas.microsoft.com/office/drawing/2014/main" id="{2C307B87-A281-73A5-BFE0-611FC62AEF96}"/>
                  </a:ext>
                </a:extLst>
              </p:cNvPr>
              <p:cNvSpPr>
                <a:spLocks/>
              </p:cNvSpPr>
              <p:nvPr/>
            </p:nvSpPr>
            <p:spPr bwMode="auto">
              <a:xfrm>
                <a:off x="1049337" y="3443288"/>
                <a:ext cx="174625" cy="212725"/>
              </a:xfrm>
              <a:custGeom>
                <a:avLst/>
                <a:gdLst>
                  <a:gd name="T0" fmla="*/ 20 w 87"/>
                  <a:gd name="T1" fmla="*/ 107 h 107"/>
                  <a:gd name="T2" fmla="*/ 19 w 87"/>
                  <a:gd name="T3" fmla="*/ 61 h 107"/>
                  <a:gd name="T4" fmla="*/ 49 w 87"/>
                  <a:gd name="T5" fmla="*/ 43 h 107"/>
                  <a:gd name="T6" fmla="*/ 53 w 87"/>
                  <a:gd name="T7" fmla="*/ 12 h 107"/>
                  <a:gd name="T8" fmla="*/ 75 w 87"/>
                  <a:gd name="T9" fmla="*/ 9 h 107"/>
                  <a:gd name="T10" fmla="*/ 81 w 87"/>
                  <a:gd name="T11" fmla="*/ 39 h 107"/>
                  <a:gd name="T12" fmla="*/ 60 w 87"/>
                  <a:gd name="T13" fmla="*/ 56 h 107"/>
                  <a:gd name="T14" fmla="*/ 24 w 87"/>
                  <a:gd name="T15" fmla="*/ 76 h 107"/>
                  <a:gd name="T16" fmla="*/ 20 w 87"/>
                  <a:gd name="T17" fmla="*/ 98 h 107"/>
                  <a:gd name="T18" fmla="*/ 20 w 87"/>
                  <a:gd name="T1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07">
                    <a:moveTo>
                      <a:pt x="20" y="107"/>
                    </a:moveTo>
                    <a:cubicBezTo>
                      <a:pt x="1" y="92"/>
                      <a:pt x="0" y="75"/>
                      <a:pt x="19" y="61"/>
                    </a:cubicBezTo>
                    <a:cubicBezTo>
                      <a:pt x="28" y="54"/>
                      <a:pt x="39" y="49"/>
                      <a:pt x="49" y="43"/>
                    </a:cubicBezTo>
                    <a:cubicBezTo>
                      <a:pt x="68" y="33"/>
                      <a:pt x="69" y="28"/>
                      <a:pt x="53" y="12"/>
                    </a:cubicBezTo>
                    <a:cubicBezTo>
                      <a:pt x="60" y="8"/>
                      <a:pt x="66" y="0"/>
                      <a:pt x="75" y="9"/>
                    </a:cubicBezTo>
                    <a:cubicBezTo>
                      <a:pt x="84" y="18"/>
                      <a:pt x="87" y="28"/>
                      <a:pt x="81" y="39"/>
                    </a:cubicBezTo>
                    <a:cubicBezTo>
                      <a:pt x="76" y="47"/>
                      <a:pt x="69" y="52"/>
                      <a:pt x="60" y="56"/>
                    </a:cubicBezTo>
                    <a:cubicBezTo>
                      <a:pt x="48" y="61"/>
                      <a:pt x="35" y="67"/>
                      <a:pt x="24" y="76"/>
                    </a:cubicBezTo>
                    <a:cubicBezTo>
                      <a:pt x="16" y="82"/>
                      <a:pt x="12" y="89"/>
                      <a:pt x="20" y="98"/>
                    </a:cubicBezTo>
                    <a:cubicBezTo>
                      <a:pt x="22" y="101"/>
                      <a:pt x="22" y="103"/>
                      <a:pt x="20"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2" name="Freeform 47">
                <a:extLst>
                  <a:ext uri="{FF2B5EF4-FFF2-40B4-BE49-F238E27FC236}">
                    <a16:creationId xmlns:a16="http://schemas.microsoft.com/office/drawing/2014/main" id="{934E8DE0-ABBA-BD6F-8C54-457760B45CE4}"/>
                  </a:ext>
                </a:extLst>
              </p:cNvPr>
              <p:cNvSpPr>
                <a:spLocks/>
              </p:cNvSpPr>
              <p:nvPr/>
            </p:nvSpPr>
            <p:spPr bwMode="auto">
              <a:xfrm>
                <a:off x="979487" y="3132138"/>
                <a:ext cx="120650" cy="147638"/>
              </a:xfrm>
              <a:custGeom>
                <a:avLst/>
                <a:gdLst>
                  <a:gd name="T0" fmla="*/ 60 w 60"/>
                  <a:gd name="T1" fmla="*/ 63 h 74"/>
                  <a:gd name="T2" fmla="*/ 32 w 60"/>
                  <a:gd name="T3" fmla="*/ 68 h 74"/>
                  <a:gd name="T4" fmla="*/ 3 w 60"/>
                  <a:gd name="T5" fmla="*/ 34 h 74"/>
                  <a:gd name="T6" fmla="*/ 13 w 60"/>
                  <a:gd name="T7" fmla="*/ 7 h 74"/>
                  <a:gd name="T8" fmla="*/ 43 w 60"/>
                  <a:gd name="T9" fmla="*/ 6 h 74"/>
                  <a:gd name="T10" fmla="*/ 48 w 60"/>
                  <a:gd name="T11" fmla="*/ 15 h 74"/>
                  <a:gd name="T12" fmla="*/ 40 w 60"/>
                  <a:gd name="T13" fmla="*/ 21 h 74"/>
                  <a:gd name="T14" fmla="*/ 28 w 60"/>
                  <a:gd name="T15" fmla="*/ 31 h 74"/>
                  <a:gd name="T16" fmla="*/ 34 w 60"/>
                  <a:gd name="T17" fmla="*/ 47 h 74"/>
                  <a:gd name="T18" fmla="*/ 60 w 60"/>
                  <a:gd name="T19"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60" y="63"/>
                    </a:moveTo>
                    <a:cubicBezTo>
                      <a:pt x="51" y="74"/>
                      <a:pt x="43" y="74"/>
                      <a:pt x="32" y="68"/>
                    </a:cubicBezTo>
                    <a:cubicBezTo>
                      <a:pt x="18" y="60"/>
                      <a:pt x="6" y="51"/>
                      <a:pt x="3" y="34"/>
                    </a:cubicBezTo>
                    <a:cubicBezTo>
                      <a:pt x="0" y="23"/>
                      <a:pt x="4" y="13"/>
                      <a:pt x="13" y="7"/>
                    </a:cubicBezTo>
                    <a:cubicBezTo>
                      <a:pt x="22" y="0"/>
                      <a:pt x="33" y="0"/>
                      <a:pt x="43" y="6"/>
                    </a:cubicBezTo>
                    <a:cubicBezTo>
                      <a:pt x="46" y="8"/>
                      <a:pt x="49" y="11"/>
                      <a:pt x="48" y="15"/>
                    </a:cubicBezTo>
                    <a:cubicBezTo>
                      <a:pt x="48" y="21"/>
                      <a:pt x="44" y="21"/>
                      <a:pt x="40" y="21"/>
                    </a:cubicBezTo>
                    <a:cubicBezTo>
                      <a:pt x="34" y="22"/>
                      <a:pt x="29" y="25"/>
                      <a:pt x="28" y="31"/>
                    </a:cubicBezTo>
                    <a:cubicBezTo>
                      <a:pt x="26" y="38"/>
                      <a:pt x="29" y="43"/>
                      <a:pt x="34" y="47"/>
                    </a:cubicBezTo>
                    <a:cubicBezTo>
                      <a:pt x="41" y="54"/>
                      <a:pt x="51" y="57"/>
                      <a:pt x="6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3" name="Freeform 48">
                <a:extLst>
                  <a:ext uri="{FF2B5EF4-FFF2-40B4-BE49-F238E27FC236}">
                    <a16:creationId xmlns:a16="http://schemas.microsoft.com/office/drawing/2014/main" id="{94CE2CC6-3222-3164-C44A-53F16C928D8B}"/>
                  </a:ext>
                </a:extLst>
              </p:cNvPr>
              <p:cNvSpPr>
                <a:spLocks/>
              </p:cNvSpPr>
              <p:nvPr/>
            </p:nvSpPr>
            <p:spPr bwMode="auto">
              <a:xfrm>
                <a:off x="1150937" y="3571876"/>
                <a:ext cx="50800" cy="90488"/>
              </a:xfrm>
              <a:custGeom>
                <a:avLst/>
                <a:gdLst>
                  <a:gd name="T0" fmla="*/ 1 w 25"/>
                  <a:gd name="T1" fmla="*/ 45 h 45"/>
                  <a:gd name="T2" fmla="*/ 3 w 25"/>
                  <a:gd name="T3" fmla="*/ 9 h 45"/>
                  <a:gd name="T4" fmla="*/ 7 w 25"/>
                  <a:gd name="T5" fmla="*/ 3 h 45"/>
                  <a:gd name="T6" fmla="*/ 18 w 25"/>
                  <a:gd name="T7" fmla="*/ 4 h 45"/>
                  <a:gd name="T8" fmla="*/ 14 w 25"/>
                  <a:gd name="T9" fmla="*/ 37 h 45"/>
                  <a:gd name="T10" fmla="*/ 1 w 25"/>
                  <a:gd name="T11" fmla="*/ 45 h 45"/>
                </a:gdLst>
                <a:ahLst/>
                <a:cxnLst>
                  <a:cxn ang="0">
                    <a:pos x="T0" y="T1"/>
                  </a:cxn>
                  <a:cxn ang="0">
                    <a:pos x="T2" y="T3"/>
                  </a:cxn>
                  <a:cxn ang="0">
                    <a:pos x="T4" y="T5"/>
                  </a:cxn>
                  <a:cxn ang="0">
                    <a:pos x="T6" y="T7"/>
                  </a:cxn>
                  <a:cxn ang="0">
                    <a:pos x="T8" y="T9"/>
                  </a:cxn>
                  <a:cxn ang="0">
                    <a:pos x="T10" y="T11"/>
                  </a:cxn>
                </a:cxnLst>
                <a:rect l="0" t="0" r="r" b="b"/>
                <a:pathLst>
                  <a:path w="25" h="45">
                    <a:moveTo>
                      <a:pt x="1" y="45"/>
                    </a:moveTo>
                    <a:cubicBezTo>
                      <a:pt x="8" y="32"/>
                      <a:pt x="16" y="20"/>
                      <a:pt x="3" y="9"/>
                    </a:cubicBezTo>
                    <a:cubicBezTo>
                      <a:pt x="0" y="6"/>
                      <a:pt x="4" y="4"/>
                      <a:pt x="7" y="3"/>
                    </a:cubicBezTo>
                    <a:cubicBezTo>
                      <a:pt x="10" y="1"/>
                      <a:pt x="14" y="0"/>
                      <a:pt x="18" y="4"/>
                    </a:cubicBezTo>
                    <a:cubicBezTo>
                      <a:pt x="25" y="12"/>
                      <a:pt x="24" y="28"/>
                      <a:pt x="14" y="37"/>
                    </a:cubicBezTo>
                    <a:cubicBezTo>
                      <a:pt x="11" y="40"/>
                      <a:pt x="7" y="41"/>
                      <a:pt x="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4" name="Freeform 49">
                <a:extLst>
                  <a:ext uri="{FF2B5EF4-FFF2-40B4-BE49-F238E27FC236}">
                    <a16:creationId xmlns:a16="http://schemas.microsoft.com/office/drawing/2014/main" id="{18BFD4F6-B843-25E2-9F71-5132CA036CE2}"/>
                  </a:ext>
                </a:extLst>
              </p:cNvPr>
              <p:cNvSpPr>
                <a:spLocks/>
              </p:cNvSpPr>
              <p:nvPr/>
            </p:nvSpPr>
            <p:spPr bwMode="auto">
              <a:xfrm>
                <a:off x="1119187" y="3328988"/>
                <a:ext cx="19050" cy="68263"/>
              </a:xfrm>
              <a:custGeom>
                <a:avLst/>
                <a:gdLst>
                  <a:gd name="T0" fmla="*/ 4 w 9"/>
                  <a:gd name="T1" fmla="*/ 34 h 34"/>
                  <a:gd name="T2" fmla="*/ 0 w 9"/>
                  <a:gd name="T3" fmla="*/ 29 h 34"/>
                  <a:gd name="T4" fmla="*/ 0 w 9"/>
                  <a:gd name="T5" fmla="*/ 4 h 34"/>
                  <a:gd name="T6" fmla="*/ 4 w 9"/>
                  <a:gd name="T7" fmla="*/ 0 h 34"/>
                  <a:gd name="T8" fmla="*/ 9 w 9"/>
                  <a:gd name="T9" fmla="*/ 4 h 34"/>
                  <a:gd name="T10" fmla="*/ 9 w 9"/>
                  <a:gd name="T11" fmla="*/ 29 h 34"/>
                  <a:gd name="T12" fmla="*/ 4 w 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9" h="34">
                    <a:moveTo>
                      <a:pt x="4" y="34"/>
                    </a:moveTo>
                    <a:cubicBezTo>
                      <a:pt x="2" y="34"/>
                      <a:pt x="0" y="32"/>
                      <a:pt x="0" y="29"/>
                    </a:cubicBezTo>
                    <a:cubicBezTo>
                      <a:pt x="0" y="4"/>
                      <a:pt x="0" y="4"/>
                      <a:pt x="0" y="4"/>
                    </a:cubicBezTo>
                    <a:cubicBezTo>
                      <a:pt x="0" y="2"/>
                      <a:pt x="2" y="0"/>
                      <a:pt x="4" y="0"/>
                    </a:cubicBezTo>
                    <a:cubicBezTo>
                      <a:pt x="7" y="0"/>
                      <a:pt x="9" y="2"/>
                      <a:pt x="9" y="4"/>
                    </a:cubicBezTo>
                    <a:cubicBezTo>
                      <a:pt x="9" y="29"/>
                      <a:pt x="9" y="29"/>
                      <a:pt x="9" y="29"/>
                    </a:cubicBezTo>
                    <a:cubicBezTo>
                      <a:pt x="9" y="32"/>
                      <a:pt x="7" y="34"/>
                      <a:pt x="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5" name="Freeform 50">
                <a:extLst>
                  <a:ext uri="{FF2B5EF4-FFF2-40B4-BE49-F238E27FC236}">
                    <a16:creationId xmlns:a16="http://schemas.microsoft.com/office/drawing/2014/main" id="{E5C86DB1-B5F6-4008-965D-4927D8FC5603}"/>
                  </a:ext>
                </a:extLst>
              </p:cNvPr>
              <p:cNvSpPr>
                <a:spLocks/>
              </p:cNvSpPr>
              <p:nvPr/>
            </p:nvSpPr>
            <p:spPr bwMode="auto">
              <a:xfrm>
                <a:off x="1119187" y="3475038"/>
                <a:ext cx="19050" cy="44450"/>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6" name="Freeform 51">
                <a:extLst>
                  <a:ext uri="{FF2B5EF4-FFF2-40B4-BE49-F238E27FC236}">
                    <a16:creationId xmlns:a16="http://schemas.microsoft.com/office/drawing/2014/main" id="{225E4883-49B4-8DFE-447F-D7DAB005A8EF}"/>
                  </a:ext>
                </a:extLst>
              </p:cNvPr>
              <p:cNvSpPr>
                <a:spLocks/>
              </p:cNvSpPr>
              <p:nvPr/>
            </p:nvSpPr>
            <p:spPr bwMode="auto">
              <a:xfrm>
                <a:off x="1119187" y="3584576"/>
                <a:ext cx="19050" cy="103188"/>
              </a:xfrm>
              <a:custGeom>
                <a:avLst/>
                <a:gdLst>
                  <a:gd name="T0" fmla="*/ 4 w 9"/>
                  <a:gd name="T1" fmla="*/ 52 h 52"/>
                  <a:gd name="T2" fmla="*/ 0 w 9"/>
                  <a:gd name="T3" fmla="*/ 48 h 52"/>
                  <a:gd name="T4" fmla="*/ 0 w 9"/>
                  <a:gd name="T5" fmla="*/ 5 h 52"/>
                  <a:gd name="T6" fmla="*/ 4 w 9"/>
                  <a:gd name="T7" fmla="*/ 0 h 52"/>
                  <a:gd name="T8" fmla="*/ 9 w 9"/>
                  <a:gd name="T9" fmla="*/ 5 h 52"/>
                  <a:gd name="T10" fmla="*/ 9 w 9"/>
                  <a:gd name="T11" fmla="*/ 48 h 52"/>
                  <a:gd name="T12" fmla="*/ 4 w 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 h="52">
                    <a:moveTo>
                      <a:pt x="4" y="52"/>
                    </a:moveTo>
                    <a:cubicBezTo>
                      <a:pt x="2" y="52"/>
                      <a:pt x="0" y="50"/>
                      <a:pt x="0" y="48"/>
                    </a:cubicBezTo>
                    <a:cubicBezTo>
                      <a:pt x="0" y="5"/>
                      <a:pt x="0" y="5"/>
                      <a:pt x="0" y="5"/>
                    </a:cubicBezTo>
                    <a:cubicBezTo>
                      <a:pt x="0" y="2"/>
                      <a:pt x="2" y="0"/>
                      <a:pt x="4" y="0"/>
                    </a:cubicBezTo>
                    <a:cubicBezTo>
                      <a:pt x="7" y="0"/>
                      <a:pt x="9" y="2"/>
                      <a:pt x="9" y="5"/>
                    </a:cubicBezTo>
                    <a:cubicBezTo>
                      <a:pt x="9" y="48"/>
                      <a:pt x="9" y="48"/>
                      <a:pt x="9" y="48"/>
                    </a:cubicBezTo>
                    <a:cubicBezTo>
                      <a:pt x="9" y="50"/>
                      <a:pt x="7" y="52"/>
                      <a:pt x="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7" name="Freeform 52">
                <a:extLst>
                  <a:ext uri="{FF2B5EF4-FFF2-40B4-BE49-F238E27FC236}">
                    <a16:creationId xmlns:a16="http://schemas.microsoft.com/office/drawing/2014/main" id="{170A49D3-69D6-A99F-4D24-BEF1D1DA8DB0}"/>
                  </a:ext>
                </a:extLst>
              </p:cNvPr>
              <p:cNvSpPr>
                <a:spLocks/>
              </p:cNvSpPr>
              <p:nvPr/>
            </p:nvSpPr>
            <p:spPr bwMode="auto">
              <a:xfrm>
                <a:off x="1119187" y="3127376"/>
                <a:ext cx="19050" cy="103188"/>
              </a:xfrm>
              <a:custGeom>
                <a:avLst/>
                <a:gdLst>
                  <a:gd name="T0" fmla="*/ 4 w 9"/>
                  <a:gd name="T1" fmla="*/ 52 h 52"/>
                  <a:gd name="T2" fmla="*/ 0 w 9"/>
                  <a:gd name="T3" fmla="*/ 48 h 52"/>
                  <a:gd name="T4" fmla="*/ 0 w 9"/>
                  <a:gd name="T5" fmla="*/ 4 h 52"/>
                  <a:gd name="T6" fmla="*/ 4 w 9"/>
                  <a:gd name="T7" fmla="*/ 0 h 52"/>
                  <a:gd name="T8" fmla="*/ 9 w 9"/>
                  <a:gd name="T9" fmla="*/ 4 h 52"/>
                  <a:gd name="T10" fmla="*/ 9 w 9"/>
                  <a:gd name="T11" fmla="*/ 48 h 52"/>
                  <a:gd name="T12" fmla="*/ 4 w 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 h="52">
                    <a:moveTo>
                      <a:pt x="4" y="52"/>
                    </a:moveTo>
                    <a:cubicBezTo>
                      <a:pt x="2" y="52"/>
                      <a:pt x="0" y="50"/>
                      <a:pt x="0" y="48"/>
                    </a:cubicBezTo>
                    <a:cubicBezTo>
                      <a:pt x="0" y="4"/>
                      <a:pt x="0" y="4"/>
                      <a:pt x="0" y="4"/>
                    </a:cubicBezTo>
                    <a:cubicBezTo>
                      <a:pt x="0" y="2"/>
                      <a:pt x="2" y="0"/>
                      <a:pt x="4" y="0"/>
                    </a:cubicBezTo>
                    <a:cubicBezTo>
                      <a:pt x="7" y="0"/>
                      <a:pt x="9" y="2"/>
                      <a:pt x="9" y="4"/>
                    </a:cubicBezTo>
                    <a:cubicBezTo>
                      <a:pt x="9" y="48"/>
                      <a:pt x="9" y="48"/>
                      <a:pt x="9" y="48"/>
                    </a:cubicBezTo>
                    <a:cubicBezTo>
                      <a:pt x="9" y="50"/>
                      <a:pt x="7" y="52"/>
                      <a:pt x="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8" name="Oval 53">
                <a:extLst>
                  <a:ext uri="{FF2B5EF4-FFF2-40B4-BE49-F238E27FC236}">
                    <a16:creationId xmlns:a16="http://schemas.microsoft.com/office/drawing/2014/main" id="{512A8C71-3B9A-41FA-2551-50A3923CE683}"/>
                  </a:ext>
                </a:extLst>
              </p:cNvPr>
              <p:cNvSpPr>
                <a:spLocks noChangeArrowheads="1"/>
              </p:cNvSpPr>
              <p:nvPr/>
            </p:nvSpPr>
            <p:spPr bwMode="auto">
              <a:xfrm>
                <a:off x="1095375" y="3089276"/>
                <a:ext cx="6667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49" name="Freeform 54">
                <a:extLst>
                  <a:ext uri="{FF2B5EF4-FFF2-40B4-BE49-F238E27FC236}">
                    <a16:creationId xmlns:a16="http://schemas.microsoft.com/office/drawing/2014/main" id="{0AC03ECE-9B9E-20A1-AEBF-2BBC46D6BC9E}"/>
                  </a:ext>
                </a:extLst>
              </p:cNvPr>
              <p:cNvSpPr>
                <a:spLocks/>
              </p:cNvSpPr>
              <p:nvPr/>
            </p:nvSpPr>
            <p:spPr bwMode="auto">
              <a:xfrm>
                <a:off x="787400" y="3105151"/>
                <a:ext cx="261938" cy="230188"/>
              </a:xfrm>
              <a:custGeom>
                <a:avLst/>
                <a:gdLst>
                  <a:gd name="T0" fmla="*/ 121 w 132"/>
                  <a:gd name="T1" fmla="*/ 88 h 115"/>
                  <a:gd name="T2" fmla="*/ 85 w 132"/>
                  <a:gd name="T3" fmla="*/ 38 h 115"/>
                  <a:gd name="T4" fmla="*/ 34 w 132"/>
                  <a:gd name="T5" fmla="*/ 47 h 115"/>
                  <a:gd name="T6" fmla="*/ 6 w 132"/>
                  <a:gd name="T7" fmla="*/ 77 h 115"/>
                  <a:gd name="T8" fmla="*/ 30 w 132"/>
                  <a:gd name="T9" fmla="*/ 85 h 115"/>
                  <a:gd name="T10" fmla="*/ 54 w 132"/>
                  <a:gd name="T11" fmla="*/ 90 h 115"/>
                  <a:gd name="T12" fmla="*/ 77 w 132"/>
                  <a:gd name="T13" fmla="*/ 99 h 115"/>
                  <a:gd name="T14" fmla="*/ 104 w 132"/>
                  <a:gd name="T15" fmla="*/ 106 h 115"/>
                  <a:gd name="T16" fmla="*/ 127 w 132"/>
                  <a:gd name="T17" fmla="*/ 95 h 115"/>
                  <a:gd name="T18" fmla="*/ 121 w 132"/>
                  <a:gd name="T1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121" y="88"/>
                    </a:moveTo>
                    <a:cubicBezTo>
                      <a:pt x="121" y="88"/>
                      <a:pt x="85" y="70"/>
                      <a:pt x="85" y="38"/>
                    </a:cubicBezTo>
                    <a:cubicBezTo>
                      <a:pt x="84" y="0"/>
                      <a:pt x="34" y="47"/>
                      <a:pt x="34" y="47"/>
                    </a:cubicBezTo>
                    <a:cubicBezTo>
                      <a:pt x="6" y="77"/>
                      <a:pt x="6" y="77"/>
                      <a:pt x="6" y="77"/>
                    </a:cubicBezTo>
                    <a:cubicBezTo>
                      <a:pt x="6" y="77"/>
                      <a:pt x="0" y="89"/>
                      <a:pt x="30" y="85"/>
                    </a:cubicBezTo>
                    <a:cubicBezTo>
                      <a:pt x="30" y="85"/>
                      <a:pt x="25" y="95"/>
                      <a:pt x="54" y="90"/>
                    </a:cubicBezTo>
                    <a:cubicBezTo>
                      <a:pt x="54" y="90"/>
                      <a:pt x="51" y="101"/>
                      <a:pt x="77" y="99"/>
                    </a:cubicBezTo>
                    <a:cubicBezTo>
                      <a:pt x="77" y="99"/>
                      <a:pt x="83" y="115"/>
                      <a:pt x="104" y="106"/>
                    </a:cubicBezTo>
                    <a:cubicBezTo>
                      <a:pt x="126" y="98"/>
                      <a:pt x="127" y="95"/>
                      <a:pt x="127" y="95"/>
                    </a:cubicBezTo>
                    <a:cubicBezTo>
                      <a:pt x="127" y="95"/>
                      <a:pt x="132" y="91"/>
                      <a:pt x="1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sp>
            <p:nvSpPr>
              <p:cNvPr id="50" name="Freeform 55">
                <a:extLst>
                  <a:ext uri="{FF2B5EF4-FFF2-40B4-BE49-F238E27FC236}">
                    <a16:creationId xmlns:a16="http://schemas.microsoft.com/office/drawing/2014/main" id="{32821742-621D-37DF-C19B-A236056A039E}"/>
                  </a:ext>
                </a:extLst>
              </p:cNvPr>
              <p:cNvSpPr>
                <a:spLocks/>
              </p:cNvSpPr>
              <p:nvPr/>
            </p:nvSpPr>
            <p:spPr bwMode="auto">
              <a:xfrm>
                <a:off x="1209675" y="3105151"/>
                <a:ext cx="261938" cy="230188"/>
              </a:xfrm>
              <a:custGeom>
                <a:avLst/>
                <a:gdLst>
                  <a:gd name="T0" fmla="*/ 11 w 132"/>
                  <a:gd name="T1" fmla="*/ 88 h 115"/>
                  <a:gd name="T2" fmla="*/ 47 w 132"/>
                  <a:gd name="T3" fmla="*/ 38 h 115"/>
                  <a:gd name="T4" fmla="*/ 98 w 132"/>
                  <a:gd name="T5" fmla="*/ 47 h 115"/>
                  <a:gd name="T6" fmla="*/ 126 w 132"/>
                  <a:gd name="T7" fmla="*/ 77 h 115"/>
                  <a:gd name="T8" fmla="*/ 102 w 132"/>
                  <a:gd name="T9" fmla="*/ 85 h 115"/>
                  <a:gd name="T10" fmla="*/ 78 w 132"/>
                  <a:gd name="T11" fmla="*/ 90 h 115"/>
                  <a:gd name="T12" fmla="*/ 55 w 132"/>
                  <a:gd name="T13" fmla="*/ 99 h 115"/>
                  <a:gd name="T14" fmla="*/ 28 w 132"/>
                  <a:gd name="T15" fmla="*/ 106 h 115"/>
                  <a:gd name="T16" fmla="*/ 5 w 132"/>
                  <a:gd name="T17" fmla="*/ 95 h 115"/>
                  <a:gd name="T18" fmla="*/ 11 w 132"/>
                  <a:gd name="T1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15">
                    <a:moveTo>
                      <a:pt x="11" y="88"/>
                    </a:moveTo>
                    <a:cubicBezTo>
                      <a:pt x="11" y="88"/>
                      <a:pt x="47" y="70"/>
                      <a:pt x="47" y="38"/>
                    </a:cubicBezTo>
                    <a:cubicBezTo>
                      <a:pt x="48" y="0"/>
                      <a:pt x="98" y="47"/>
                      <a:pt x="98" y="47"/>
                    </a:cubicBezTo>
                    <a:cubicBezTo>
                      <a:pt x="126" y="77"/>
                      <a:pt x="126" y="77"/>
                      <a:pt x="126" y="77"/>
                    </a:cubicBezTo>
                    <a:cubicBezTo>
                      <a:pt x="126" y="77"/>
                      <a:pt x="132" y="89"/>
                      <a:pt x="102" y="85"/>
                    </a:cubicBezTo>
                    <a:cubicBezTo>
                      <a:pt x="102" y="85"/>
                      <a:pt x="107" y="95"/>
                      <a:pt x="78" y="90"/>
                    </a:cubicBezTo>
                    <a:cubicBezTo>
                      <a:pt x="78" y="90"/>
                      <a:pt x="81" y="101"/>
                      <a:pt x="55" y="99"/>
                    </a:cubicBezTo>
                    <a:cubicBezTo>
                      <a:pt x="55" y="99"/>
                      <a:pt x="49" y="115"/>
                      <a:pt x="28" y="106"/>
                    </a:cubicBezTo>
                    <a:cubicBezTo>
                      <a:pt x="6" y="98"/>
                      <a:pt x="5" y="95"/>
                      <a:pt x="5" y="95"/>
                    </a:cubicBezTo>
                    <a:cubicBezTo>
                      <a:pt x="5" y="95"/>
                      <a:pt x="0" y="91"/>
                      <a:pt x="1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de-DE" sz="825"/>
              </a:p>
            </p:txBody>
          </p:sp>
        </p:grpSp>
      </p:grpSp>
      <p:sp>
        <p:nvSpPr>
          <p:cNvPr id="51" name="Rechteck: abgerundete Ecken 50">
            <a:extLst>
              <a:ext uri="{FF2B5EF4-FFF2-40B4-BE49-F238E27FC236}">
                <a16:creationId xmlns:a16="http://schemas.microsoft.com/office/drawing/2014/main" id="{8730043D-94BB-BD7B-5161-BAAF2FF4C56F}"/>
              </a:ext>
            </a:extLst>
          </p:cNvPr>
          <p:cNvSpPr/>
          <p:nvPr/>
        </p:nvSpPr>
        <p:spPr>
          <a:xfrm>
            <a:off x="548852" y="4853704"/>
            <a:ext cx="8388670" cy="460964"/>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rgbClr val="FFFFFF"/>
                </a:solidFill>
                <a:latin typeface="Arial Nova Light" panose="020B0304020202020204" pitchFamily="34" charset="0"/>
              </a:rPr>
              <a:t>Ziel der </a:t>
            </a:r>
            <a:r>
              <a:rPr lang="de-DE" sz="1200" b="1" err="1">
                <a:solidFill>
                  <a:srgbClr val="FFFFFF"/>
                </a:solidFill>
                <a:latin typeface="Arial Nova Light" panose="020B0304020202020204" pitchFamily="34" charset="0"/>
              </a:rPr>
              <a:t>InspeCKD</a:t>
            </a:r>
            <a:r>
              <a:rPr lang="de-DE" sz="1200" b="1">
                <a:solidFill>
                  <a:srgbClr val="FFFFFF"/>
                </a:solidFill>
                <a:latin typeface="Arial Nova Light" panose="020B0304020202020204" pitchFamily="34" charset="0"/>
              </a:rPr>
              <a:t>-Studie war die Erfassung der realen CKD-Versorgungssituation von </a:t>
            </a:r>
            <a:r>
              <a:rPr lang="de-DE" sz="1200" b="1" err="1">
                <a:solidFill>
                  <a:srgbClr val="FFFFFF"/>
                </a:solidFill>
                <a:latin typeface="Arial Nova Light" panose="020B0304020202020204" pitchFamily="34" charset="0"/>
              </a:rPr>
              <a:t>Risikopatient:innen</a:t>
            </a:r>
            <a:r>
              <a:rPr lang="de-DE" sz="1200" b="1">
                <a:solidFill>
                  <a:srgbClr val="FFFFFF"/>
                </a:solidFill>
                <a:latin typeface="Arial Nova Light" panose="020B0304020202020204" pitchFamily="34" charset="0"/>
              </a:rPr>
              <a:t> </a:t>
            </a:r>
            <a:br>
              <a:rPr lang="de-DE" sz="1200" b="1">
                <a:solidFill>
                  <a:srgbClr val="FFFFFF"/>
                </a:solidFill>
                <a:latin typeface="Arial Nova Light" panose="020B0304020202020204" pitchFamily="34" charset="0"/>
              </a:rPr>
            </a:br>
            <a:r>
              <a:rPr lang="de-DE" sz="1200" b="1">
                <a:solidFill>
                  <a:srgbClr val="FFFFFF"/>
                </a:solidFill>
                <a:latin typeface="Arial Nova Light" panose="020B0304020202020204" pitchFamily="34" charset="0"/>
              </a:rPr>
              <a:t>in hausärztlichen Praxen</a:t>
            </a:r>
            <a:r>
              <a:rPr lang="de-DE" sz="1200" b="1" baseline="30000">
                <a:solidFill>
                  <a:srgbClr val="FFFFFF"/>
                </a:solidFill>
                <a:latin typeface="Arial Nova Light" panose="020B0304020202020204" pitchFamily="34" charset="0"/>
              </a:rPr>
              <a:t>5</a:t>
            </a:r>
          </a:p>
        </p:txBody>
      </p:sp>
      <p:grpSp>
        <p:nvGrpSpPr>
          <p:cNvPr id="52" name="Group 37">
            <a:extLst>
              <a:ext uri="{FF2B5EF4-FFF2-40B4-BE49-F238E27FC236}">
                <a16:creationId xmlns:a16="http://schemas.microsoft.com/office/drawing/2014/main" id="{DE09476C-14E8-470E-FB76-645977C3640B}"/>
              </a:ext>
            </a:extLst>
          </p:cNvPr>
          <p:cNvGrpSpPr/>
          <p:nvPr/>
        </p:nvGrpSpPr>
        <p:grpSpPr>
          <a:xfrm>
            <a:off x="734168" y="4884742"/>
            <a:ext cx="374994" cy="370904"/>
            <a:chOff x="2300288" y="1876425"/>
            <a:chExt cx="1009651" cy="1008063"/>
          </a:xfrm>
        </p:grpSpPr>
        <p:sp>
          <p:nvSpPr>
            <p:cNvPr id="55" name="Freeform 5">
              <a:extLst>
                <a:ext uri="{FF2B5EF4-FFF2-40B4-BE49-F238E27FC236}">
                  <a16:creationId xmlns:a16="http://schemas.microsoft.com/office/drawing/2014/main" id="{3A344B44-24F5-9F47-693E-DFAFD25CC69E}"/>
                </a:ext>
              </a:extLst>
            </p:cNvPr>
            <p:cNvSpPr>
              <a:spLocks noEditPoints="1"/>
            </p:cNvSpPr>
            <p:nvPr/>
          </p:nvSpPr>
          <p:spPr bwMode="auto">
            <a:xfrm>
              <a:off x="2300288" y="1974850"/>
              <a:ext cx="911225" cy="909638"/>
            </a:xfrm>
            <a:custGeom>
              <a:avLst/>
              <a:gdLst>
                <a:gd name="T0" fmla="*/ 120 w 240"/>
                <a:gd name="T1" fmla="*/ 240 h 240"/>
                <a:gd name="T2" fmla="*/ 0 w 240"/>
                <a:gd name="T3" fmla="*/ 120 h 240"/>
                <a:gd name="T4" fmla="*/ 120 w 240"/>
                <a:gd name="T5" fmla="*/ 0 h 240"/>
                <a:gd name="T6" fmla="*/ 240 w 240"/>
                <a:gd name="T7" fmla="*/ 120 h 240"/>
                <a:gd name="T8" fmla="*/ 120 w 240"/>
                <a:gd name="T9" fmla="*/ 240 h 240"/>
                <a:gd name="T10" fmla="*/ 120 w 240"/>
                <a:gd name="T11" fmla="*/ 20 h 240"/>
                <a:gd name="T12" fmla="*/ 20 w 240"/>
                <a:gd name="T13" fmla="*/ 120 h 240"/>
                <a:gd name="T14" fmla="*/ 120 w 240"/>
                <a:gd name="T15" fmla="*/ 220 h 240"/>
                <a:gd name="T16" fmla="*/ 220 w 240"/>
                <a:gd name="T17" fmla="*/ 120 h 240"/>
                <a:gd name="T18" fmla="*/ 120 w 240"/>
                <a:gd name="T19"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40">
                  <a:moveTo>
                    <a:pt x="120" y="240"/>
                  </a:moveTo>
                  <a:cubicBezTo>
                    <a:pt x="54" y="240"/>
                    <a:pt x="0" y="186"/>
                    <a:pt x="0" y="120"/>
                  </a:cubicBezTo>
                  <a:cubicBezTo>
                    <a:pt x="0" y="54"/>
                    <a:pt x="54" y="0"/>
                    <a:pt x="120" y="0"/>
                  </a:cubicBezTo>
                  <a:cubicBezTo>
                    <a:pt x="186" y="0"/>
                    <a:pt x="240" y="54"/>
                    <a:pt x="240" y="120"/>
                  </a:cubicBezTo>
                  <a:cubicBezTo>
                    <a:pt x="240" y="186"/>
                    <a:pt x="186" y="240"/>
                    <a:pt x="120" y="240"/>
                  </a:cubicBezTo>
                  <a:close/>
                  <a:moveTo>
                    <a:pt x="120" y="20"/>
                  </a:moveTo>
                  <a:cubicBezTo>
                    <a:pt x="65" y="20"/>
                    <a:pt x="20" y="65"/>
                    <a:pt x="20" y="120"/>
                  </a:cubicBezTo>
                  <a:cubicBezTo>
                    <a:pt x="20" y="175"/>
                    <a:pt x="65" y="220"/>
                    <a:pt x="120" y="220"/>
                  </a:cubicBezTo>
                  <a:cubicBezTo>
                    <a:pt x="175" y="220"/>
                    <a:pt x="220" y="175"/>
                    <a:pt x="220" y="120"/>
                  </a:cubicBezTo>
                  <a:cubicBezTo>
                    <a:pt x="220" y="65"/>
                    <a:pt x="175" y="20"/>
                    <a:pt x="120" y="2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de-DE"/>
            </a:p>
          </p:txBody>
        </p:sp>
        <p:sp>
          <p:nvSpPr>
            <p:cNvPr id="56" name="Freeform 6">
              <a:extLst>
                <a:ext uri="{FF2B5EF4-FFF2-40B4-BE49-F238E27FC236}">
                  <a16:creationId xmlns:a16="http://schemas.microsoft.com/office/drawing/2014/main" id="{80827BB8-7EB7-01EF-47F3-8D23E2E69634}"/>
                </a:ext>
              </a:extLst>
            </p:cNvPr>
            <p:cNvSpPr>
              <a:spLocks noEditPoints="1"/>
            </p:cNvSpPr>
            <p:nvPr/>
          </p:nvSpPr>
          <p:spPr bwMode="auto">
            <a:xfrm>
              <a:off x="2490788" y="2163763"/>
              <a:ext cx="530225" cy="531813"/>
            </a:xfrm>
            <a:custGeom>
              <a:avLst/>
              <a:gdLst>
                <a:gd name="T0" fmla="*/ 70 w 140"/>
                <a:gd name="T1" fmla="*/ 140 h 140"/>
                <a:gd name="T2" fmla="*/ 0 w 140"/>
                <a:gd name="T3" fmla="*/ 70 h 140"/>
                <a:gd name="T4" fmla="*/ 70 w 140"/>
                <a:gd name="T5" fmla="*/ 0 h 140"/>
                <a:gd name="T6" fmla="*/ 140 w 140"/>
                <a:gd name="T7" fmla="*/ 70 h 140"/>
                <a:gd name="T8" fmla="*/ 70 w 140"/>
                <a:gd name="T9" fmla="*/ 140 h 140"/>
                <a:gd name="T10" fmla="*/ 70 w 140"/>
                <a:gd name="T11" fmla="*/ 20 h 140"/>
                <a:gd name="T12" fmla="*/ 20 w 140"/>
                <a:gd name="T13" fmla="*/ 70 h 140"/>
                <a:gd name="T14" fmla="*/ 70 w 140"/>
                <a:gd name="T15" fmla="*/ 120 h 140"/>
                <a:gd name="T16" fmla="*/ 120 w 140"/>
                <a:gd name="T17" fmla="*/ 70 h 140"/>
                <a:gd name="T18" fmla="*/ 70 w 140"/>
                <a:gd name="T1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0">
                  <a:moveTo>
                    <a:pt x="70" y="140"/>
                  </a:moveTo>
                  <a:cubicBezTo>
                    <a:pt x="31" y="140"/>
                    <a:pt x="0" y="109"/>
                    <a:pt x="0" y="70"/>
                  </a:cubicBezTo>
                  <a:cubicBezTo>
                    <a:pt x="0" y="31"/>
                    <a:pt x="31" y="0"/>
                    <a:pt x="70" y="0"/>
                  </a:cubicBezTo>
                  <a:cubicBezTo>
                    <a:pt x="109" y="0"/>
                    <a:pt x="140" y="31"/>
                    <a:pt x="140" y="70"/>
                  </a:cubicBezTo>
                  <a:cubicBezTo>
                    <a:pt x="140" y="109"/>
                    <a:pt x="109" y="140"/>
                    <a:pt x="70" y="140"/>
                  </a:cubicBezTo>
                  <a:close/>
                  <a:moveTo>
                    <a:pt x="70" y="20"/>
                  </a:moveTo>
                  <a:cubicBezTo>
                    <a:pt x="42" y="20"/>
                    <a:pt x="20" y="42"/>
                    <a:pt x="20" y="70"/>
                  </a:cubicBezTo>
                  <a:cubicBezTo>
                    <a:pt x="20" y="98"/>
                    <a:pt x="42" y="120"/>
                    <a:pt x="70" y="120"/>
                  </a:cubicBezTo>
                  <a:cubicBezTo>
                    <a:pt x="98" y="120"/>
                    <a:pt x="120" y="98"/>
                    <a:pt x="120" y="70"/>
                  </a:cubicBezTo>
                  <a:cubicBezTo>
                    <a:pt x="120" y="42"/>
                    <a:pt x="98" y="20"/>
                    <a:pt x="70" y="2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de-DE"/>
            </a:p>
          </p:txBody>
        </p:sp>
        <p:sp>
          <p:nvSpPr>
            <p:cNvPr id="57" name="Freeform 7">
              <a:extLst>
                <a:ext uri="{FF2B5EF4-FFF2-40B4-BE49-F238E27FC236}">
                  <a16:creationId xmlns:a16="http://schemas.microsoft.com/office/drawing/2014/main" id="{24489D04-4706-3A72-854E-C7049F9FBF30}"/>
                </a:ext>
              </a:extLst>
            </p:cNvPr>
            <p:cNvSpPr>
              <a:spLocks/>
            </p:cNvSpPr>
            <p:nvPr/>
          </p:nvSpPr>
          <p:spPr bwMode="auto">
            <a:xfrm>
              <a:off x="2695576" y="1876425"/>
              <a:ext cx="614363" cy="614363"/>
            </a:xfrm>
            <a:custGeom>
              <a:avLst/>
              <a:gdLst>
                <a:gd name="T0" fmla="*/ 0 w 387"/>
                <a:gd name="T1" fmla="*/ 325 h 387"/>
                <a:gd name="T2" fmla="*/ 134 w 387"/>
                <a:gd name="T3" fmla="*/ 193 h 387"/>
                <a:gd name="T4" fmla="*/ 134 w 387"/>
                <a:gd name="T5" fmla="*/ 153 h 387"/>
                <a:gd name="T6" fmla="*/ 287 w 387"/>
                <a:gd name="T7" fmla="*/ 0 h 387"/>
                <a:gd name="T8" fmla="*/ 287 w 387"/>
                <a:gd name="T9" fmla="*/ 100 h 387"/>
                <a:gd name="T10" fmla="*/ 387 w 387"/>
                <a:gd name="T11" fmla="*/ 100 h 387"/>
                <a:gd name="T12" fmla="*/ 234 w 387"/>
                <a:gd name="T13" fmla="*/ 253 h 387"/>
                <a:gd name="T14" fmla="*/ 193 w 387"/>
                <a:gd name="T15" fmla="*/ 253 h 387"/>
                <a:gd name="T16" fmla="*/ 62 w 387"/>
                <a:gd name="T17" fmla="*/ 387 h 387"/>
                <a:gd name="T18" fmla="*/ 0 w 387"/>
                <a:gd name="T19" fmla="*/ 32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0" y="325"/>
                  </a:moveTo>
                  <a:lnTo>
                    <a:pt x="134" y="193"/>
                  </a:lnTo>
                  <a:lnTo>
                    <a:pt x="134" y="153"/>
                  </a:lnTo>
                  <a:lnTo>
                    <a:pt x="287" y="0"/>
                  </a:lnTo>
                  <a:lnTo>
                    <a:pt x="287" y="100"/>
                  </a:lnTo>
                  <a:lnTo>
                    <a:pt x="387" y="100"/>
                  </a:lnTo>
                  <a:lnTo>
                    <a:pt x="234" y="253"/>
                  </a:lnTo>
                  <a:lnTo>
                    <a:pt x="193" y="253"/>
                  </a:lnTo>
                  <a:lnTo>
                    <a:pt x="62" y="387"/>
                  </a:lnTo>
                  <a:lnTo>
                    <a:pt x="0" y="325"/>
                  </a:lnTo>
                  <a:close/>
                </a:path>
              </a:pathLst>
            </a:custGeom>
            <a:noFill/>
            <a:ln>
              <a:noFill/>
            </a:ln>
          </p:spPr>
          <p:txBody>
            <a:bodyPr vert="horz" wrap="square" lIns="68580" tIns="34290" rIns="68580" bIns="34290" numCol="1" anchor="t" anchorCtr="0" compatLnSpc="1">
              <a:prstTxWarp prst="textNoShape">
                <a:avLst/>
              </a:prstTxWarp>
            </a:bodyPr>
            <a:lstStyle/>
            <a:p>
              <a:endParaRPr lang="de-DE"/>
            </a:p>
          </p:txBody>
        </p:sp>
        <p:sp>
          <p:nvSpPr>
            <p:cNvPr id="58" name="Freeform 8">
              <a:extLst>
                <a:ext uri="{FF2B5EF4-FFF2-40B4-BE49-F238E27FC236}">
                  <a16:creationId xmlns:a16="http://schemas.microsoft.com/office/drawing/2014/main" id="{76E75227-9D10-BA6B-D6FC-6B2571FC991C}"/>
                </a:ext>
              </a:extLst>
            </p:cNvPr>
            <p:cNvSpPr>
              <a:spLocks/>
            </p:cNvSpPr>
            <p:nvPr/>
          </p:nvSpPr>
          <p:spPr bwMode="auto">
            <a:xfrm>
              <a:off x="2760663" y="1985963"/>
              <a:ext cx="439738" cy="439738"/>
            </a:xfrm>
            <a:custGeom>
              <a:avLst/>
              <a:gdLst>
                <a:gd name="T0" fmla="*/ 277 w 277"/>
                <a:gd name="T1" fmla="*/ 60 h 277"/>
                <a:gd name="T2" fmla="*/ 217 w 277"/>
                <a:gd name="T3" fmla="*/ 60 h 277"/>
                <a:gd name="T4" fmla="*/ 217 w 277"/>
                <a:gd name="T5" fmla="*/ 0 h 277"/>
                <a:gd name="T6" fmla="*/ 121 w 277"/>
                <a:gd name="T7" fmla="*/ 96 h 277"/>
                <a:gd name="T8" fmla="*/ 121 w 277"/>
                <a:gd name="T9" fmla="*/ 136 h 277"/>
                <a:gd name="T10" fmla="*/ 0 w 277"/>
                <a:gd name="T11" fmla="*/ 256 h 277"/>
                <a:gd name="T12" fmla="*/ 21 w 277"/>
                <a:gd name="T13" fmla="*/ 277 h 277"/>
                <a:gd name="T14" fmla="*/ 140 w 277"/>
                <a:gd name="T15" fmla="*/ 155 h 277"/>
                <a:gd name="T16" fmla="*/ 181 w 277"/>
                <a:gd name="T17" fmla="*/ 155 h 277"/>
                <a:gd name="T18" fmla="*/ 277 w 277"/>
                <a:gd name="T19" fmla="*/ 6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277" y="60"/>
                  </a:moveTo>
                  <a:lnTo>
                    <a:pt x="217" y="60"/>
                  </a:lnTo>
                  <a:lnTo>
                    <a:pt x="217" y="0"/>
                  </a:lnTo>
                  <a:lnTo>
                    <a:pt x="121" y="96"/>
                  </a:lnTo>
                  <a:lnTo>
                    <a:pt x="121" y="136"/>
                  </a:lnTo>
                  <a:lnTo>
                    <a:pt x="0" y="256"/>
                  </a:lnTo>
                  <a:lnTo>
                    <a:pt x="21" y="277"/>
                  </a:lnTo>
                  <a:lnTo>
                    <a:pt x="140" y="155"/>
                  </a:lnTo>
                  <a:lnTo>
                    <a:pt x="181" y="155"/>
                  </a:lnTo>
                  <a:lnTo>
                    <a:pt x="277" y="6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de-DE"/>
            </a:p>
          </p:txBody>
        </p:sp>
        <p:sp>
          <p:nvSpPr>
            <p:cNvPr id="59" name="Oval 9">
              <a:extLst>
                <a:ext uri="{FF2B5EF4-FFF2-40B4-BE49-F238E27FC236}">
                  <a16:creationId xmlns:a16="http://schemas.microsoft.com/office/drawing/2014/main" id="{3BE2F839-9D01-DDF7-0427-1DB2D257A02B}"/>
                </a:ext>
              </a:extLst>
            </p:cNvPr>
            <p:cNvSpPr>
              <a:spLocks noChangeArrowheads="1"/>
            </p:cNvSpPr>
            <p:nvPr/>
          </p:nvSpPr>
          <p:spPr bwMode="auto">
            <a:xfrm>
              <a:off x="2679701" y="2354263"/>
              <a:ext cx="152400" cy="150813"/>
            </a:xfrm>
            <a:prstGeom prst="ellipse">
              <a:avLst/>
            </a:prstGeom>
            <a:solidFill>
              <a:schemeClr val="bg1"/>
            </a:solidFill>
            <a:ln>
              <a:noFill/>
            </a:ln>
          </p:spPr>
          <p:txBody>
            <a:bodyPr vert="horz" wrap="square" lIns="68580" tIns="34290" rIns="68580" bIns="34290" numCol="1" anchor="t" anchorCtr="0" compatLnSpc="1">
              <a:prstTxWarp prst="textNoShape">
                <a:avLst/>
              </a:prstTxWarp>
            </a:bodyPr>
            <a:lstStyle/>
            <a:p>
              <a:endParaRPr lang="de-DE"/>
            </a:p>
          </p:txBody>
        </p:sp>
      </p:grpSp>
      <p:grpSp>
        <p:nvGrpSpPr>
          <p:cNvPr id="61" name="Group 4">
            <a:extLst>
              <a:ext uri="{FF2B5EF4-FFF2-40B4-BE49-F238E27FC236}">
                <a16:creationId xmlns:a16="http://schemas.microsoft.com/office/drawing/2014/main" id="{A08072F5-9D31-A39E-614E-798F9807939E}"/>
              </a:ext>
            </a:extLst>
          </p:cNvPr>
          <p:cNvGrpSpPr/>
          <p:nvPr/>
        </p:nvGrpSpPr>
        <p:grpSpPr>
          <a:xfrm>
            <a:off x="7274703" y="4171175"/>
            <a:ext cx="149432" cy="156507"/>
            <a:chOff x="3937001" y="1341851"/>
            <a:chExt cx="187325" cy="188913"/>
          </a:xfrm>
          <a:solidFill>
            <a:schemeClr val="tx2"/>
          </a:solidFill>
        </p:grpSpPr>
        <p:sp>
          <p:nvSpPr>
            <p:cNvPr id="62" name="Freeform 568">
              <a:extLst>
                <a:ext uri="{FF2B5EF4-FFF2-40B4-BE49-F238E27FC236}">
                  <a16:creationId xmlns:a16="http://schemas.microsoft.com/office/drawing/2014/main" id="{5A3FA502-C6E8-4590-ACC4-9057D65692E7}"/>
                </a:ext>
              </a:extLst>
            </p:cNvPr>
            <p:cNvSpPr>
              <a:spLocks noEditPoints="1"/>
            </p:cNvSpPr>
            <p:nvPr/>
          </p:nvSpPr>
          <p:spPr bwMode="auto">
            <a:xfrm>
              <a:off x="3937001" y="1341851"/>
              <a:ext cx="187325" cy="188913"/>
            </a:xfrm>
            <a:custGeom>
              <a:avLst/>
              <a:gdLst>
                <a:gd name="T0" fmla="*/ 30 w 50"/>
                <a:gd name="T1" fmla="*/ 5 h 50"/>
                <a:gd name="T2" fmla="*/ 5 w 50"/>
                <a:gd name="T3" fmla="*/ 30 h 50"/>
                <a:gd name="T4" fmla="*/ 5 w 50"/>
                <a:gd name="T5" fmla="*/ 46 h 50"/>
                <a:gd name="T6" fmla="*/ 21 w 50"/>
                <a:gd name="T7" fmla="*/ 46 h 50"/>
                <a:gd name="T8" fmla="*/ 46 w 50"/>
                <a:gd name="T9" fmla="*/ 20 h 50"/>
                <a:gd name="T10" fmla="*/ 46 w 50"/>
                <a:gd name="T11" fmla="*/ 5 h 50"/>
                <a:gd name="T12" fmla="*/ 30 w 50"/>
                <a:gd name="T13" fmla="*/ 5 h 50"/>
                <a:gd name="T14" fmla="*/ 45 w 50"/>
                <a:gd name="T15" fmla="*/ 19 h 50"/>
                <a:gd name="T16" fmla="*/ 32 w 50"/>
                <a:gd name="T17" fmla="*/ 32 h 50"/>
                <a:gd name="T18" fmla="*/ 23 w 50"/>
                <a:gd name="T19" fmla="*/ 23 h 50"/>
                <a:gd name="T20" fmla="*/ 9 w 50"/>
                <a:gd name="T21" fmla="*/ 36 h 50"/>
                <a:gd name="T22" fmla="*/ 7 w 50"/>
                <a:gd name="T23" fmla="*/ 36 h 50"/>
                <a:gd name="T24" fmla="*/ 7 w 50"/>
                <a:gd name="T25" fmla="*/ 34 h 50"/>
                <a:gd name="T26" fmla="*/ 20 w 50"/>
                <a:gd name="T27" fmla="*/ 20 h 50"/>
                <a:gd name="T28" fmla="*/ 18 w 50"/>
                <a:gd name="T29" fmla="*/ 18 h 50"/>
                <a:gd name="T30" fmla="*/ 31 w 50"/>
                <a:gd name="T31" fmla="*/ 6 h 50"/>
                <a:gd name="T32" fmla="*/ 45 w 50"/>
                <a:gd name="T33" fmla="*/ 6 h 50"/>
                <a:gd name="T34" fmla="*/ 45 w 50"/>
                <a:gd name="T35"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0">
                  <a:moveTo>
                    <a:pt x="30" y="5"/>
                  </a:moveTo>
                  <a:cubicBezTo>
                    <a:pt x="5" y="30"/>
                    <a:pt x="5" y="30"/>
                    <a:pt x="5" y="30"/>
                  </a:cubicBezTo>
                  <a:cubicBezTo>
                    <a:pt x="0" y="34"/>
                    <a:pt x="0" y="42"/>
                    <a:pt x="5" y="46"/>
                  </a:cubicBezTo>
                  <a:cubicBezTo>
                    <a:pt x="9" y="50"/>
                    <a:pt x="16" y="50"/>
                    <a:pt x="21" y="46"/>
                  </a:cubicBezTo>
                  <a:cubicBezTo>
                    <a:pt x="46" y="20"/>
                    <a:pt x="46" y="20"/>
                    <a:pt x="46" y="20"/>
                  </a:cubicBezTo>
                  <a:cubicBezTo>
                    <a:pt x="50" y="16"/>
                    <a:pt x="50" y="9"/>
                    <a:pt x="46" y="5"/>
                  </a:cubicBezTo>
                  <a:cubicBezTo>
                    <a:pt x="42" y="0"/>
                    <a:pt x="34" y="0"/>
                    <a:pt x="30" y="5"/>
                  </a:cubicBezTo>
                  <a:close/>
                  <a:moveTo>
                    <a:pt x="45" y="19"/>
                  </a:moveTo>
                  <a:cubicBezTo>
                    <a:pt x="32" y="32"/>
                    <a:pt x="32" y="32"/>
                    <a:pt x="32" y="32"/>
                  </a:cubicBezTo>
                  <a:cubicBezTo>
                    <a:pt x="23" y="23"/>
                    <a:pt x="23" y="23"/>
                    <a:pt x="23" y="23"/>
                  </a:cubicBezTo>
                  <a:cubicBezTo>
                    <a:pt x="9" y="36"/>
                    <a:pt x="9" y="36"/>
                    <a:pt x="9" y="36"/>
                  </a:cubicBezTo>
                  <a:cubicBezTo>
                    <a:pt x="9" y="37"/>
                    <a:pt x="7" y="37"/>
                    <a:pt x="7" y="36"/>
                  </a:cubicBezTo>
                  <a:cubicBezTo>
                    <a:pt x="6" y="36"/>
                    <a:pt x="6" y="35"/>
                    <a:pt x="7" y="34"/>
                  </a:cubicBezTo>
                  <a:cubicBezTo>
                    <a:pt x="20" y="20"/>
                    <a:pt x="20" y="20"/>
                    <a:pt x="20" y="20"/>
                  </a:cubicBezTo>
                  <a:cubicBezTo>
                    <a:pt x="18" y="18"/>
                    <a:pt x="18" y="18"/>
                    <a:pt x="18" y="18"/>
                  </a:cubicBezTo>
                  <a:cubicBezTo>
                    <a:pt x="31" y="6"/>
                    <a:pt x="31" y="6"/>
                    <a:pt x="31" y="6"/>
                  </a:cubicBezTo>
                  <a:cubicBezTo>
                    <a:pt x="35" y="2"/>
                    <a:pt x="41" y="2"/>
                    <a:pt x="45" y="6"/>
                  </a:cubicBezTo>
                  <a:cubicBezTo>
                    <a:pt x="49" y="9"/>
                    <a:pt x="49" y="16"/>
                    <a:pt x="45" y="19"/>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sp>
          <p:nvSpPr>
            <p:cNvPr id="63" name="Freeform 569">
              <a:extLst>
                <a:ext uri="{FF2B5EF4-FFF2-40B4-BE49-F238E27FC236}">
                  <a16:creationId xmlns:a16="http://schemas.microsoft.com/office/drawing/2014/main" id="{95B9F25B-E971-CE05-7C02-09D84D6C2059}"/>
                </a:ext>
              </a:extLst>
            </p:cNvPr>
            <p:cNvSpPr>
              <a:spLocks/>
            </p:cNvSpPr>
            <p:nvPr/>
          </p:nvSpPr>
          <p:spPr bwMode="auto">
            <a:xfrm>
              <a:off x="4011613" y="1365663"/>
              <a:ext cx="65088" cy="63500"/>
            </a:xfrm>
            <a:custGeom>
              <a:avLst/>
              <a:gdLst>
                <a:gd name="T0" fmla="*/ 16 w 17"/>
                <a:gd name="T1" fmla="*/ 1 h 17"/>
                <a:gd name="T2" fmla="*/ 14 w 17"/>
                <a:gd name="T3" fmla="*/ 1 h 17"/>
                <a:gd name="T4" fmla="*/ 0 w 17"/>
                <a:gd name="T5" fmla="*/ 14 h 17"/>
                <a:gd name="T6" fmla="*/ 3 w 17"/>
                <a:gd name="T7" fmla="*/ 17 h 17"/>
                <a:gd name="T8" fmla="*/ 16 w 17"/>
                <a:gd name="T9" fmla="*/ 3 h 17"/>
                <a:gd name="T10" fmla="*/ 16 w 17"/>
                <a:gd name="T11" fmla="*/ 1 h 17"/>
              </a:gdLst>
              <a:ahLst/>
              <a:cxnLst>
                <a:cxn ang="0">
                  <a:pos x="T0" y="T1"/>
                </a:cxn>
                <a:cxn ang="0">
                  <a:pos x="T2" y="T3"/>
                </a:cxn>
                <a:cxn ang="0">
                  <a:pos x="T4" y="T5"/>
                </a:cxn>
                <a:cxn ang="0">
                  <a:pos x="T6" y="T7"/>
                </a:cxn>
                <a:cxn ang="0">
                  <a:pos x="T8" y="T9"/>
                </a:cxn>
                <a:cxn ang="0">
                  <a:pos x="T10" y="T11"/>
                </a:cxn>
              </a:cxnLst>
              <a:rect l="0" t="0" r="r" b="b"/>
              <a:pathLst>
                <a:path w="17" h="17">
                  <a:moveTo>
                    <a:pt x="16" y="1"/>
                  </a:moveTo>
                  <a:cubicBezTo>
                    <a:pt x="16" y="0"/>
                    <a:pt x="15" y="0"/>
                    <a:pt x="14" y="1"/>
                  </a:cubicBezTo>
                  <a:cubicBezTo>
                    <a:pt x="0" y="14"/>
                    <a:pt x="0" y="14"/>
                    <a:pt x="0" y="14"/>
                  </a:cubicBezTo>
                  <a:cubicBezTo>
                    <a:pt x="3" y="17"/>
                    <a:pt x="3" y="17"/>
                    <a:pt x="3" y="17"/>
                  </a:cubicBezTo>
                  <a:cubicBezTo>
                    <a:pt x="16" y="3"/>
                    <a:pt x="16" y="3"/>
                    <a:pt x="16" y="3"/>
                  </a:cubicBezTo>
                  <a:cubicBezTo>
                    <a:pt x="17" y="2"/>
                    <a:pt x="17" y="1"/>
                    <a:pt x="16" y="1"/>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a:p>
          </p:txBody>
        </p:sp>
      </p:grpSp>
      <p:pic>
        <p:nvPicPr>
          <p:cNvPr id="60" name="Grafik 5" descr="Ein Bild, das Schrift, Grafiken, Grafikdesign, Logo enthält.&#10;&#10;Automatisch generierte Beschreibung">
            <a:extLst>
              <a:ext uri="{FF2B5EF4-FFF2-40B4-BE49-F238E27FC236}">
                <a16:creationId xmlns:a16="http://schemas.microsoft.com/office/drawing/2014/main" id="{9E1F5335-892B-251C-BBD6-E4C15FE8B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grpSp>
        <p:nvGrpSpPr>
          <p:cNvPr id="67" name="Group 1022">
            <a:extLst>
              <a:ext uri="{FF2B5EF4-FFF2-40B4-BE49-F238E27FC236}">
                <a16:creationId xmlns:a16="http://schemas.microsoft.com/office/drawing/2014/main" id="{94C3DA3B-A12E-2CE8-AC6E-DE2AE7D62E76}"/>
              </a:ext>
            </a:extLst>
          </p:cNvPr>
          <p:cNvGrpSpPr/>
          <p:nvPr/>
        </p:nvGrpSpPr>
        <p:grpSpPr>
          <a:xfrm>
            <a:off x="5681781" y="2296481"/>
            <a:ext cx="789800" cy="553998"/>
            <a:chOff x="7345363" y="3235325"/>
            <a:chExt cx="1465262" cy="976313"/>
          </a:xfrm>
          <a:solidFill>
            <a:schemeClr val="bg2">
              <a:lumMod val="20000"/>
              <a:lumOff val="80000"/>
            </a:schemeClr>
          </a:solidFill>
        </p:grpSpPr>
        <p:sp>
          <p:nvSpPr>
            <p:cNvPr id="68" name="Freeform 50">
              <a:extLst>
                <a:ext uri="{FF2B5EF4-FFF2-40B4-BE49-F238E27FC236}">
                  <a16:creationId xmlns:a16="http://schemas.microsoft.com/office/drawing/2014/main" id="{23C3380B-3248-4479-0B79-1A3CD038F77C}"/>
                </a:ext>
              </a:extLst>
            </p:cNvPr>
            <p:cNvSpPr>
              <a:spLocks/>
            </p:cNvSpPr>
            <p:nvPr/>
          </p:nvSpPr>
          <p:spPr bwMode="auto">
            <a:xfrm>
              <a:off x="8467725" y="4106863"/>
              <a:ext cx="101600" cy="49213"/>
            </a:xfrm>
            <a:custGeom>
              <a:avLst/>
              <a:gdLst>
                <a:gd name="T0" fmla="*/ 20 w 39"/>
                <a:gd name="T1" fmla="*/ 0 h 19"/>
                <a:gd name="T2" fmla="*/ 0 w 39"/>
                <a:gd name="T3" fmla="*/ 19 h 19"/>
                <a:gd name="T4" fmla="*/ 39 w 39"/>
                <a:gd name="T5" fmla="*/ 19 h 19"/>
                <a:gd name="T6" fmla="*/ 20 w 39"/>
                <a:gd name="T7" fmla="*/ 0 h 19"/>
              </a:gdLst>
              <a:ahLst/>
              <a:cxnLst>
                <a:cxn ang="0">
                  <a:pos x="T0" y="T1"/>
                </a:cxn>
                <a:cxn ang="0">
                  <a:pos x="T2" y="T3"/>
                </a:cxn>
                <a:cxn ang="0">
                  <a:pos x="T4" y="T5"/>
                </a:cxn>
                <a:cxn ang="0">
                  <a:pos x="T6" y="T7"/>
                </a:cxn>
              </a:cxnLst>
              <a:rect l="0" t="0" r="r" b="b"/>
              <a:pathLst>
                <a:path w="39" h="19">
                  <a:moveTo>
                    <a:pt x="20" y="0"/>
                  </a:moveTo>
                  <a:cubicBezTo>
                    <a:pt x="9" y="0"/>
                    <a:pt x="1" y="9"/>
                    <a:pt x="0" y="19"/>
                  </a:cubicBezTo>
                  <a:cubicBezTo>
                    <a:pt x="39" y="19"/>
                    <a:pt x="39" y="19"/>
                    <a:pt x="39" y="19"/>
                  </a:cubicBezTo>
                  <a:cubicBezTo>
                    <a:pt x="39" y="9"/>
                    <a:pt x="3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69" name="Oval 51">
              <a:extLst>
                <a:ext uri="{FF2B5EF4-FFF2-40B4-BE49-F238E27FC236}">
                  <a16:creationId xmlns:a16="http://schemas.microsoft.com/office/drawing/2014/main" id="{87844A5A-4435-E067-65DD-BD426494BD99}"/>
                </a:ext>
              </a:extLst>
            </p:cNvPr>
            <p:cNvSpPr>
              <a:spLocks noChangeArrowheads="1"/>
            </p:cNvSpPr>
            <p:nvPr/>
          </p:nvSpPr>
          <p:spPr bwMode="auto">
            <a:xfrm>
              <a:off x="8467725" y="4106863"/>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70" name="Freeform 52">
              <a:extLst>
                <a:ext uri="{FF2B5EF4-FFF2-40B4-BE49-F238E27FC236}">
                  <a16:creationId xmlns:a16="http://schemas.microsoft.com/office/drawing/2014/main" id="{38350CFC-759C-FDF7-68FA-3E96FFD39BF4}"/>
                </a:ext>
              </a:extLst>
            </p:cNvPr>
            <p:cNvSpPr>
              <a:spLocks/>
            </p:cNvSpPr>
            <p:nvPr/>
          </p:nvSpPr>
          <p:spPr bwMode="auto">
            <a:xfrm>
              <a:off x="7721600" y="3833813"/>
              <a:ext cx="1089025" cy="322263"/>
            </a:xfrm>
            <a:custGeom>
              <a:avLst/>
              <a:gdLst>
                <a:gd name="T0" fmla="*/ 398 w 416"/>
                <a:gd name="T1" fmla="*/ 0 h 123"/>
                <a:gd name="T2" fmla="*/ 18 w 416"/>
                <a:gd name="T3" fmla="*/ 0 h 123"/>
                <a:gd name="T4" fmla="*/ 0 w 416"/>
                <a:gd name="T5" fmla="*/ 18 h 123"/>
                <a:gd name="T6" fmla="*/ 18 w 416"/>
                <a:gd name="T7" fmla="*/ 36 h 123"/>
                <a:gd name="T8" fmla="*/ 154 w 416"/>
                <a:gd name="T9" fmla="*/ 36 h 123"/>
                <a:gd name="T10" fmla="*/ 154 w 416"/>
                <a:gd name="T11" fmla="*/ 76 h 123"/>
                <a:gd name="T12" fmla="*/ 46 w 416"/>
                <a:gd name="T13" fmla="*/ 76 h 123"/>
                <a:gd name="T14" fmla="*/ 46 w 416"/>
                <a:gd name="T15" fmla="*/ 123 h 123"/>
                <a:gd name="T16" fmla="*/ 77 w 416"/>
                <a:gd name="T17" fmla="*/ 123 h 123"/>
                <a:gd name="T18" fmla="*/ 111 w 416"/>
                <a:gd name="T19" fmla="*/ 90 h 123"/>
                <a:gd name="T20" fmla="*/ 145 w 416"/>
                <a:gd name="T21" fmla="*/ 123 h 123"/>
                <a:gd name="T22" fmla="*/ 271 w 416"/>
                <a:gd name="T23" fmla="*/ 123 h 123"/>
                <a:gd name="T24" fmla="*/ 305 w 416"/>
                <a:gd name="T25" fmla="*/ 90 h 123"/>
                <a:gd name="T26" fmla="*/ 339 w 416"/>
                <a:gd name="T27" fmla="*/ 123 h 123"/>
                <a:gd name="T28" fmla="*/ 369 w 416"/>
                <a:gd name="T29" fmla="*/ 123 h 123"/>
                <a:gd name="T30" fmla="*/ 369 w 416"/>
                <a:gd name="T31" fmla="*/ 76 h 123"/>
                <a:gd name="T32" fmla="*/ 262 w 416"/>
                <a:gd name="T33" fmla="*/ 76 h 123"/>
                <a:gd name="T34" fmla="*/ 262 w 416"/>
                <a:gd name="T35" fmla="*/ 36 h 123"/>
                <a:gd name="T36" fmla="*/ 398 w 416"/>
                <a:gd name="T37" fmla="*/ 36 h 123"/>
                <a:gd name="T38" fmla="*/ 416 w 416"/>
                <a:gd name="T39" fmla="*/ 18 h 123"/>
                <a:gd name="T40" fmla="*/ 398 w 416"/>
                <a:gd name="T4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123">
                  <a:moveTo>
                    <a:pt x="398" y="0"/>
                  </a:moveTo>
                  <a:cubicBezTo>
                    <a:pt x="18" y="0"/>
                    <a:pt x="18" y="0"/>
                    <a:pt x="18" y="0"/>
                  </a:cubicBezTo>
                  <a:cubicBezTo>
                    <a:pt x="8" y="0"/>
                    <a:pt x="0" y="8"/>
                    <a:pt x="0" y="18"/>
                  </a:cubicBezTo>
                  <a:cubicBezTo>
                    <a:pt x="0" y="28"/>
                    <a:pt x="8" y="36"/>
                    <a:pt x="18" y="36"/>
                  </a:cubicBezTo>
                  <a:cubicBezTo>
                    <a:pt x="154" y="36"/>
                    <a:pt x="154" y="36"/>
                    <a:pt x="154" y="36"/>
                  </a:cubicBezTo>
                  <a:cubicBezTo>
                    <a:pt x="154" y="76"/>
                    <a:pt x="154" y="76"/>
                    <a:pt x="154" y="76"/>
                  </a:cubicBezTo>
                  <a:cubicBezTo>
                    <a:pt x="46" y="76"/>
                    <a:pt x="46" y="76"/>
                    <a:pt x="46" y="76"/>
                  </a:cubicBezTo>
                  <a:cubicBezTo>
                    <a:pt x="46" y="123"/>
                    <a:pt x="46" y="123"/>
                    <a:pt x="46" y="123"/>
                  </a:cubicBezTo>
                  <a:cubicBezTo>
                    <a:pt x="77" y="123"/>
                    <a:pt x="77" y="123"/>
                    <a:pt x="77" y="123"/>
                  </a:cubicBezTo>
                  <a:cubicBezTo>
                    <a:pt x="77" y="105"/>
                    <a:pt x="92" y="90"/>
                    <a:pt x="111" y="90"/>
                  </a:cubicBezTo>
                  <a:cubicBezTo>
                    <a:pt x="130" y="90"/>
                    <a:pt x="145" y="105"/>
                    <a:pt x="145" y="123"/>
                  </a:cubicBezTo>
                  <a:cubicBezTo>
                    <a:pt x="271" y="123"/>
                    <a:pt x="271" y="123"/>
                    <a:pt x="271" y="123"/>
                  </a:cubicBezTo>
                  <a:cubicBezTo>
                    <a:pt x="271" y="105"/>
                    <a:pt x="286" y="90"/>
                    <a:pt x="305" y="90"/>
                  </a:cubicBezTo>
                  <a:cubicBezTo>
                    <a:pt x="323" y="90"/>
                    <a:pt x="338" y="105"/>
                    <a:pt x="339" y="123"/>
                  </a:cubicBezTo>
                  <a:cubicBezTo>
                    <a:pt x="369" y="123"/>
                    <a:pt x="369" y="123"/>
                    <a:pt x="369" y="123"/>
                  </a:cubicBezTo>
                  <a:cubicBezTo>
                    <a:pt x="369" y="76"/>
                    <a:pt x="369" y="76"/>
                    <a:pt x="369" y="76"/>
                  </a:cubicBezTo>
                  <a:cubicBezTo>
                    <a:pt x="262" y="76"/>
                    <a:pt x="262" y="76"/>
                    <a:pt x="262" y="76"/>
                  </a:cubicBezTo>
                  <a:cubicBezTo>
                    <a:pt x="262" y="36"/>
                    <a:pt x="262" y="36"/>
                    <a:pt x="262" y="36"/>
                  </a:cubicBezTo>
                  <a:cubicBezTo>
                    <a:pt x="398" y="36"/>
                    <a:pt x="398" y="36"/>
                    <a:pt x="398" y="36"/>
                  </a:cubicBezTo>
                  <a:cubicBezTo>
                    <a:pt x="408" y="36"/>
                    <a:pt x="416" y="28"/>
                    <a:pt x="416" y="18"/>
                  </a:cubicBezTo>
                  <a:cubicBezTo>
                    <a:pt x="416" y="8"/>
                    <a:pt x="408" y="0"/>
                    <a:pt x="3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71" name="Freeform 53">
              <a:extLst>
                <a:ext uri="{FF2B5EF4-FFF2-40B4-BE49-F238E27FC236}">
                  <a16:creationId xmlns:a16="http://schemas.microsoft.com/office/drawing/2014/main" id="{9CF72E4C-C893-66EC-C0F8-19F62D5335C6}"/>
                </a:ext>
              </a:extLst>
            </p:cNvPr>
            <p:cNvSpPr>
              <a:spLocks/>
            </p:cNvSpPr>
            <p:nvPr/>
          </p:nvSpPr>
          <p:spPr bwMode="auto">
            <a:xfrm>
              <a:off x="7959725" y="4106863"/>
              <a:ext cx="104775" cy="49213"/>
            </a:xfrm>
            <a:custGeom>
              <a:avLst/>
              <a:gdLst>
                <a:gd name="T0" fmla="*/ 20 w 40"/>
                <a:gd name="T1" fmla="*/ 0 h 19"/>
                <a:gd name="T2" fmla="*/ 0 w 40"/>
                <a:gd name="T3" fmla="*/ 19 h 19"/>
                <a:gd name="T4" fmla="*/ 40 w 40"/>
                <a:gd name="T5" fmla="*/ 19 h 19"/>
                <a:gd name="T6" fmla="*/ 20 w 40"/>
                <a:gd name="T7" fmla="*/ 0 h 19"/>
              </a:gdLst>
              <a:ahLst/>
              <a:cxnLst>
                <a:cxn ang="0">
                  <a:pos x="T0" y="T1"/>
                </a:cxn>
                <a:cxn ang="0">
                  <a:pos x="T2" y="T3"/>
                </a:cxn>
                <a:cxn ang="0">
                  <a:pos x="T4" y="T5"/>
                </a:cxn>
                <a:cxn ang="0">
                  <a:pos x="T6" y="T7"/>
                </a:cxn>
              </a:cxnLst>
              <a:rect l="0" t="0" r="r" b="b"/>
              <a:pathLst>
                <a:path w="40" h="19">
                  <a:moveTo>
                    <a:pt x="20" y="0"/>
                  </a:moveTo>
                  <a:cubicBezTo>
                    <a:pt x="9" y="0"/>
                    <a:pt x="1" y="9"/>
                    <a:pt x="0" y="19"/>
                  </a:cubicBezTo>
                  <a:cubicBezTo>
                    <a:pt x="40" y="19"/>
                    <a:pt x="40" y="19"/>
                    <a:pt x="40" y="19"/>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72" name="Oval 54">
              <a:extLst>
                <a:ext uri="{FF2B5EF4-FFF2-40B4-BE49-F238E27FC236}">
                  <a16:creationId xmlns:a16="http://schemas.microsoft.com/office/drawing/2014/main" id="{20688711-CF61-2EA1-89AC-5794665C2D3D}"/>
                </a:ext>
              </a:extLst>
            </p:cNvPr>
            <p:cNvSpPr>
              <a:spLocks noChangeArrowheads="1"/>
            </p:cNvSpPr>
            <p:nvPr/>
          </p:nvSpPr>
          <p:spPr bwMode="auto">
            <a:xfrm>
              <a:off x="7959725" y="4106863"/>
              <a:ext cx="10477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82" name="Freeform 55">
              <a:extLst>
                <a:ext uri="{FF2B5EF4-FFF2-40B4-BE49-F238E27FC236}">
                  <a16:creationId xmlns:a16="http://schemas.microsoft.com/office/drawing/2014/main" id="{935772D3-818C-A19D-7FC4-F97BF295A519}"/>
                </a:ext>
              </a:extLst>
            </p:cNvPr>
            <p:cNvSpPr>
              <a:spLocks/>
            </p:cNvSpPr>
            <p:nvPr/>
          </p:nvSpPr>
          <p:spPr bwMode="auto">
            <a:xfrm>
              <a:off x="8134350" y="3625850"/>
              <a:ext cx="401638" cy="160338"/>
            </a:xfrm>
            <a:custGeom>
              <a:avLst/>
              <a:gdLst>
                <a:gd name="T0" fmla="*/ 140 w 153"/>
                <a:gd name="T1" fmla="*/ 36 h 61"/>
                <a:gd name="T2" fmla="*/ 21 w 153"/>
                <a:gd name="T3" fmla="*/ 4 h 61"/>
                <a:gd name="T4" fmla="*/ 12 w 153"/>
                <a:gd name="T5" fmla="*/ 0 h 61"/>
                <a:gd name="T6" fmla="*/ 4 w 153"/>
                <a:gd name="T7" fmla="*/ 4 h 61"/>
                <a:gd name="T8" fmla="*/ 0 w 153"/>
                <a:gd name="T9" fmla="*/ 13 h 61"/>
                <a:gd name="T10" fmla="*/ 4 w 153"/>
                <a:gd name="T11" fmla="*/ 22 h 61"/>
                <a:gd name="T12" fmla="*/ 140 w 153"/>
                <a:gd name="T13" fmla="*/ 61 h 61"/>
                <a:gd name="T14" fmla="*/ 153 w 153"/>
                <a:gd name="T15" fmla="*/ 49 h 61"/>
                <a:gd name="T16" fmla="*/ 140 w 153"/>
                <a:gd name="T17"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61">
                  <a:moveTo>
                    <a:pt x="140" y="36"/>
                  </a:moveTo>
                  <a:cubicBezTo>
                    <a:pt x="57" y="36"/>
                    <a:pt x="23" y="5"/>
                    <a:pt x="21" y="4"/>
                  </a:cubicBezTo>
                  <a:cubicBezTo>
                    <a:pt x="19" y="1"/>
                    <a:pt x="16" y="0"/>
                    <a:pt x="12" y="0"/>
                  </a:cubicBezTo>
                  <a:cubicBezTo>
                    <a:pt x="9" y="0"/>
                    <a:pt x="6" y="2"/>
                    <a:pt x="4" y="4"/>
                  </a:cubicBezTo>
                  <a:cubicBezTo>
                    <a:pt x="1" y="6"/>
                    <a:pt x="0" y="9"/>
                    <a:pt x="0" y="13"/>
                  </a:cubicBezTo>
                  <a:cubicBezTo>
                    <a:pt x="0" y="16"/>
                    <a:pt x="1" y="19"/>
                    <a:pt x="4" y="22"/>
                  </a:cubicBezTo>
                  <a:cubicBezTo>
                    <a:pt x="5" y="23"/>
                    <a:pt x="44" y="61"/>
                    <a:pt x="140" y="61"/>
                  </a:cubicBezTo>
                  <a:cubicBezTo>
                    <a:pt x="147" y="61"/>
                    <a:pt x="153" y="56"/>
                    <a:pt x="153" y="49"/>
                  </a:cubicBezTo>
                  <a:cubicBezTo>
                    <a:pt x="153" y="42"/>
                    <a:pt x="147" y="36"/>
                    <a:pt x="14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83" name="Oval 56">
              <a:extLst>
                <a:ext uri="{FF2B5EF4-FFF2-40B4-BE49-F238E27FC236}">
                  <a16:creationId xmlns:a16="http://schemas.microsoft.com/office/drawing/2014/main" id="{11F2810A-DE52-AAD7-E9EB-CCE962953F0C}"/>
                </a:ext>
              </a:extLst>
            </p:cNvPr>
            <p:cNvSpPr>
              <a:spLocks noChangeArrowheads="1"/>
            </p:cNvSpPr>
            <p:nvPr/>
          </p:nvSpPr>
          <p:spPr bwMode="auto">
            <a:xfrm>
              <a:off x="8583613" y="3602038"/>
              <a:ext cx="185738" cy="184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84" name="Freeform 57">
              <a:extLst>
                <a:ext uri="{FF2B5EF4-FFF2-40B4-BE49-F238E27FC236}">
                  <a16:creationId xmlns:a16="http://schemas.microsoft.com/office/drawing/2014/main" id="{FBB75143-B77B-4B0B-4A54-C8CE8A281FB5}"/>
                </a:ext>
              </a:extLst>
            </p:cNvPr>
            <p:cNvSpPr>
              <a:spLocks/>
            </p:cNvSpPr>
            <p:nvPr/>
          </p:nvSpPr>
          <p:spPr bwMode="auto">
            <a:xfrm>
              <a:off x="8443913" y="3632200"/>
              <a:ext cx="92075" cy="82550"/>
            </a:xfrm>
            <a:custGeom>
              <a:avLst/>
              <a:gdLst>
                <a:gd name="T0" fmla="*/ 22 w 35"/>
                <a:gd name="T1" fmla="*/ 27 h 32"/>
                <a:gd name="T2" fmla="*/ 35 w 35"/>
                <a:gd name="T3" fmla="*/ 32 h 32"/>
                <a:gd name="T4" fmla="*/ 35 w 35"/>
                <a:gd name="T5" fmla="*/ 18 h 32"/>
                <a:gd name="T6" fmla="*/ 16 w 35"/>
                <a:gd name="T7" fmla="*/ 0 h 32"/>
                <a:gd name="T8" fmla="*/ 0 w 35"/>
                <a:gd name="T9" fmla="*/ 0 h 32"/>
                <a:gd name="T10" fmla="*/ 0 w 35"/>
                <a:gd name="T11" fmla="*/ 26 h 32"/>
                <a:gd name="T12" fmla="*/ 22 w 35"/>
                <a:gd name="T13" fmla="*/ 27 h 32"/>
              </a:gdLst>
              <a:ahLst/>
              <a:cxnLst>
                <a:cxn ang="0">
                  <a:pos x="T0" y="T1"/>
                </a:cxn>
                <a:cxn ang="0">
                  <a:pos x="T2" y="T3"/>
                </a:cxn>
                <a:cxn ang="0">
                  <a:pos x="T4" y="T5"/>
                </a:cxn>
                <a:cxn ang="0">
                  <a:pos x="T6" y="T7"/>
                </a:cxn>
                <a:cxn ang="0">
                  <a:pos x="T8" y="T9"/>
                </a:cxn>
                <a:cxn ang="0">
                  <a:pos x="T10" y="T11"/>
                </a:cxn>
                <a:cxn ang="0">
                  <a:pos x="T12" y="T13"/>
                </a:cxn>
              </a:cxnLst>
              <a:rect l="0" t="0" r="r" b="b"/>
              <a:pathLst>
                <a:path w="35" h="32">
                  <a:moveTo>
                    <a:pt x="22" y="27"/>
                  </a:moveTo>
                  <a:cubicBezTo>
                    <a:pt x="27" y="27"/>
                    <a:pt x="31" y="29"/>
                    <a:pt x="35" y="32"/>
                  </a:cubicBezTo>
                  <a:cubicBezTo>
                    <a:pt x="35" y="18"/>
                    <a:pt x="35" y="18"/>
                    <a:pt x="35" y="18"/>
                  </a:cubicBezTo>
                  <a:cubicBezTo>
                    <a:pt x="35" y="8"/>
                    <a:pt x="26" y="0"/>
                    <a:pt x="16" y="0"/>
                  </a:cubicBezTo>
                  <a:cubicBezTo>
                    <a:pt x="0" y="0"/>
                    <a:pt x="0" y="0"/>
                    <a:pt x="0" y="0"/>
                  </a:cubicBezTo>
                  <a:cubicBezTo>
                    <a:pt x="0" y="26"/>
                    <a:pt x="0" y="26"/>
                    <a:pt x="0" y="26"/>
                  </a:cubicBezTo>
                  <a:cubicBezTo>
                    <a:pt x="7" y="27"/>
                    <a:pt x="14" y="27"/>
                    <a:pt x="2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85" name="Freeform 58">
              <a:extLst>
                <a:ext uri="{FF2B5EF4-FFF2-40B4-BE49-F238E27FC236}">
                  <a16:creationId xmlns:a16="http://schemas.microsoft.com/office/drawing/2014/main" id="{9243DB67-54BC-16CB-75A0-3C5B2B9B6F42}"/>
                </a:ext>
              </a:extLst>
            </p:cNvPr>
            <p:cNvSpPr>
              <a:spLocks/>
            </p:cNvSpPr>
            <p:nvPr/>
          </p:nvSpPr>
          <p:spPr bwMode="auto">
            <a:xfrm>
              <a:off x="8181975" y="3609975"/>
              <a:ext cx="244475" cy="90488"/>
            </a:xfrm>
            <a:custGeom>
              <a:avLst/>
              <a:gdLst>
                <a:gd name="T0" fmla="*/ 8 w 93"/>
                <a:gd name="T1" fmla="*/ 5 h 34"/>
                <a:gd name="T2" fmla="*/ 93 w 93"/>
                <a:gd name="T3" fmla="*/ 34 h 34"/>
                <a:gd name="T4" fmla="*/ 93 w 93"/>
                <a:gd name="T5" fmla="*/ 0 h 34"/>
                <a:gd name="T6" fmla="*/ 0 w 93"/>
                <a:gd name="T7" fmla="*/ 0 h 34"/>
                <a:gd name="T8" fmla="*/ 8 w 93"/>
                <a:gd name="T9" fmla="*/ 5 h 34"/>
              </a:gdLst>
              <a:ahLst/>
              <a:cxnLst>
                <a:cxn ang="0">
                  <a:pos x="T0" y="T1"/>
                </a:cxn>
                <a:cxn ang="0">
                  <a:pos x="T2" y="T3"/>
                </a:cxn>
                <a:cxn ang="0">
                  <a:pos x="T4" y="T5"/>
                </a:cxn>
                <a:cxn ang="0">
                  <a:pos x="T6" y="T7"/>
                </a:cxn>
                <a:cxn ang="0">
                  <a:pos x="T8" y="T9"/>
                </a:cxn>
              </a:cxnLst>
              <a:rect l="0" t="0" r="r" b="b"/>
              <a:pathLst>
                <a:path w="93" h="34">
                  <a:moveTo>
                    <a:pt x="8" y="5"/>
                  </a:moveTo>
                  <a:cubicBezTo>
                    <a:pt x="8" y="5"/>
                    <a:pt x="34" y="28"/>
                    <a:pt x="93" y="34"/>
                  </a:cubicBezTo>
                  <a:cubicBezTo>
                    <a:pt x="93" y="0"/>
                    <a:pt x="93" y="0"/>
                    <a:pt x="93" y="0"/>
                  </a:cubicBezTo>
                  <a:cubicBezTo>
                    <a:pt x="0" y="0"/>
                    <a:pt x="0" y="0"/>
                    <a:pt x="0" y="0"/>
                  </a:cubicBezTo>
                  <a:cubicBezTo>
                    <a:pt x="3" y="1"/>
                    <a:pt x="6" y="2"/>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96" name="Freeform 59">
              <a:extLst>
                <a:ext uri="{FF2B5EF4-FFF2-40B4-BE49-F238E27FC236}">
                  <a16:creationId xmlns:a16="http://schemas.microsoft.com/office/drawing/2014/main" id="{4E2F02BF-D542-2195-CA07-92D1D57222DB}"/>
                </a:ext>
              </a:extLst>
            </p:cNvPr>
            <p:cNvSpPr>
              <a:spLocks/>
            </p:cNvSpPr>
            <p:nvPr/>
          </p:nvSpPr>
          <p:spPr bwMode="auto">
            <a:xfrm>
              <a:off x="7481888" y="3235325"/>
              <a:ext cx="179388" cy="177800"/>
            </a:xfrm>
            <a:custGeom>
              <a:avLst/>
              <a:gdLst>
                <a:gd name="T0" fmla="*/ 0 w 68"/>
                <a:gd name="T1" fmla="*/ 34 h 68"/>
                <a:gd name="T2" fmla="*/ 34 w 68"/>
                <a:gd name="T3" fmla="*/ 0 h 68"/>
                <a:gd name="T4" fmla="*/ 68 w 68"/>
                <a:gd name="T5" fmla="*/ 34 h 68"/>
                <a:gd name="T6" fmla="*/ 34 w 68"/>
                <a:gd name="T7" fmla="*/ 68 h 68"/>
                <a:gd name="T8" fmla="*/ 0 w 68"/>
                <a:gd name="T9" fmla="*/ 34 h 68"/>
              </a:gdLst>
              <a:ahLst/>
              <a:cxnLst>
                <a:cxn ang="0">
                  <a:pos x="T0" y="T1"/>
                </a:cxn>
                <a:cxn ang="0">
                  <a:pos x="T2" y="T3"/>
                </a:cxn>
                <a:cxn ang="0">
                  <a:pos x="T4" y="T5"/>
                </a:cxn>
                <a:cxn ang="0">
                  <a:pos x="T6" y="T7"/>
                </a:cxn>
                <a:cxn ang="0">
                  <a:pos x="T8" y="T9"/>
                </a:cxn>
              </a:cxnLst>
              <a:rect l="0" t="0" r="r" b="b"/>
              <a:pathLst>
                <a:path w="68" h="68">
                  <a:moveTo>
                    <a:pt x="0" y="34"/>
                  </a:moveTo>
                  <a:cubicBezTo>
                    <a:pt x="0" y="15"/>
                    <a:pt x="15" y="0"/>
                    <a:pt x="34" y="0"/>
                  </a:cubicBezTo>
                  <a:cubicBezTo>
                    <a:pt x="52" y="0"/>
                    <a:pt x="68" y="15"/>
                    <a:pt x="68" y="34"/>
                  </a:cubicBezTo>
                  <a:cubicBezTo>
                    <a:pt x="68" y="52"/>
                    <a:pt x="52" y="68"/>
                    <a:pt x="34" y="68"/>
                  </a:cubicBezTo>
                  <a:cubicBezTo>
                    <a:pt x="15" y="68"/>
                    <a:pt x="1" y="53"/>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99" name="Freeform 60">
              <a:extLst>
                <a:ext uri="{FF2B5EF4-FFF2-40B4-BE49-F238E27FC236}">
                  <a16:creationId xmlns:a16="http://schemas.microsoft.com/office/drawing/2014/main" id="{0E2C6754-52FA-22D2-7502-D1D73ED1E951}"/>
                </a:ext>
              </a:extLst>
            </p:cNvPr>
            <p:cNvSpPr>
              <a:spLocks/>
            </p:cNvSpPr>
            <p:nvPr/>
          </p:nvSpPr>
          <p:spPr bwMode="auto">
            <a:xfrm>
              <a:off x="7532688" y="3432175"/>
              <a:ext cx="68263" cy="76200"/>
            </a:xfrm>
            <a:custGeom>
              <a:avLst/>
              <a:gdLst>
                <a:gd name="T0" fmla="*/ 13 w 26"/>
                <a:gd name="T1" fmla="*/ 29 h 29"/>
                <a:gd name="T2" fmla="*/ 26 w 26"/>
                <a:gd name="T3" fmla="*/ 16 h 29"/>
                <a:gd name="T4" fmla="*/ 26 w 26"/>
                <a:gd name="T5" fmla="*/ 1 h 29"/>
                <a:gd name="T6" fmla="*/ 7 w 26"/>
                <a:gd name="T7" fmla="*/ 1 h 29"/>
                <a:gd name="T8" fmla="*/ 0 w 26"/>
                <a:gd name="T9" fmla="*/ 2 h 29"/>
                <a:gd name="T10" fmla="*/ 0 w 26"/>
                <a:gd name="T11" fmla="*/ 16 h 29"/>
                <a:gd name="T12" fmla="*/ 13 w 2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6" h="29">
                  <a:moveTo>
                    <a:pt x="13" y="29"/>
                  </a:moveTo>
                  <a:cubicBezTo>
                    <a:pt x="26" y="29"/>
                    <a:pt x="26" y="17"/>
                    <a:pt x="26" y="16"/>
                  </a:cubicBezTo>
                  <a:cubicBezTo>
                    <a:pt x="26" y="1"/>
                    <a:pt x="26" y="1"/>
                    <a:pt x="26" y="1"/>
                  </a:cubicBezTo>
                  <a:cubicBezTo>
                    <a:pt x="20" y="0"/>
                    <a:pt x="14" y="0"/>
                    <a:pt x="7" y="1"/>
                  </a:cubicBezTo>
                  <a:cubicBezTo>
                    <a:pt x="5" y="1"/>
                    <a:pt x="2" y="2"/>
                    <a:pt x="0" y="2"/>
                  </a:cubicBezTo>
                  <a:cubicBezTo>
                    <a:pt x="0" y="16"/>
                    <a:pt x="0" y="16"/>
                    <a:pt x="0" y="16"/>
                  </a:cubicBezTo>
                  <a:cubicBezTo>
                    <a:pt x="0" y="18"/>
                    <a:pt x="1" y="29"/>
                    <a:pt x="1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12" name="Oval 61">
              <a:extLst>
                <a:ext uri="{FF2B5EF4-FFF2-40B4-BE49-F238E27FC236}">
                  <a16:creationId xmlns:a16="http://schemas.microsoft.com/office/drawing/2014/main" id="{E4C32D26-0E7C-FD7E-E907-1B51819034D2}"/>
                </a:ext>
              </a:extLst>
            </p:cNvPr>
            <p:cNvSpPr>
              <a:spLocks noChangeArrowheads="1"/>
            </p:cNvSpPr>
            <p:nvPr/>
          </p:nvSpPr>
          <p:spPr bwMode="auto">
            <a:xfrm>
              <a:off x="7553325" y="3609975"/>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0" name="Freeform 62">
              <a:extLst>
                <a:ext uri="{FF2B5EF4-FFF2-40B4-BE49-F238E27FC236}">
                  <a16:creationId xmlns:a16="http://schemas.microsoft.com/office/drawing/2014/main" id="{77FEE8C4-BA0D-5433-07BE-294EEA8415AB}"/>
                </a:ext>
              </a:extLst>
            </p:cNvPr>
            <p:cNvSpPr>
              <a:spLocks/>
            </p:cNvSpPr>
            <p:nvPr/>
          </p:nvSpPr>
          <p:spPr bwMode="auto">
            <a:xfrm>
              <a:off x="7345363" y="3440113"/>
              <a:ext cx="555625" cy="771525"/>
            </a:xfrm>
            <a:custGeom>
              <a:avLst/>
              <a:gdLst>
                <a:gd name="T0" fmla="*/ 209 w 212"/>
                <a:gd name="T1" fmla="*/ 68 h 294"/>
                <a:gd name="T2" fmla="*/ 194 w 212"/>
                <a:gd name="T3" fmla="*/ 55 h 294"/>
                <a:gd name="T4" fmla="*/ 124 w 212"/>
                <a:gd name="T5" fmla="*/ 15 h 294"/>
                <a:gd name="T6" fmla="*/ 103 w 212"/>
                <a:gd name="T7" fmla="*/ 0 h 294"/>
                <a:gd name="T8" fmla="*/ 103 w 212"/>
                <a:gd name="T9" fmla="*/ 13 h 294"/>
                <a:gd name="T10" fmla="*/ 87 w 212"/>
                <a:gd name="T11" fmla="*/ 32 h 294"/>
                <a:gd name="T12" fmla="*/ 87 w 212"/>
                <a:gd name="T13" fmla="*/ 59 h 294"/>
                <a:gd name="T14" fmla="*/ 96 w 212"/>
                <a:gd name="T15" fmla="*/ 70 h 294"/>
                <a:gd name="T16" fmla="*/ 84 w 212"/>
                <a:gd name="T17" fmla="*/ 82 h 294"/>
                <a:gd name="T18" fmla="*/ 72 w 212"/>
                <a:gd name="T19" fmla="*/ 70 h 294"/>
                <a:gd name="T20" fmla="*/ 81 w 212"/>
                <a:gd name="T21" fmla="*/ 59 h 294"/>
                <a:gd name="T22" fmla="*/ 81 w 212"/>
                <a:gd name="T23" fmla="*/ 32 h 294"/>
                <a:gd name="T24" fmla="*/ 65 w 212"/>
                <a:gd name="T25" fmla="*/ 13 h 294"/>
                <a:gd name="T26" fmla="*/ 65 w 212"/>
                <a:gd name="T27" fmla="*/ 0 h 294"/>
                <a:gd name="T28" fmla="*/ 53 w 212"/>
                <a:gd name="T29" fmla="*/ 3 h 294"/>
                <a:gd name="T30" fmla="*/ 5 w 212"/>
                <a:gd name="T31" fmla="*/ 67 h 294"/>
                <a:gd name="T32" fmla="*/ 10 w 212"/>
                <a:gd name="T33" fmla="*/ 130 h 294"/>
                <a:gd name="T34" fmla="*/ 29 w 212"/>
                <a:gd name="T35" fmla="*/ 138 h 294"/>
                <a:gd name="T36" fmla="*/ 37 w 212"/>
                <a:gd name="T37" fmla="*/ 118 h 294"/>
                <a:gd name="T38" fmla="*/ 32 w 212"/>
                <a:gd name="T39" fmla="*/ 97 h 294"/>
                <a:gd name="T40" fmla="*/ 44 w 212"/>
                <a:gd name="T41" fmla="*/ 51 h 294"/>
                <a:gd name="T42" fmla="*/ 44 w 212"/>
                <a:gd name="T43" fmla="*/ 58 h 294"/>
                <a:gd name="T44" fmla="*/ 44 w 212"/>
                <a:gd name="T45" fmla="*/ 270 h 294"/>
                <a:gd name="T46" fmla="*/ 45 w 212"/>
                <a:gd name="T47" fmla="*/ 282 h 294"/>
                <a:gd name="T48" fmla="*/ 61 w 212"/>
                <a:gd name="T49" fmla="*/ 293 h 294"/>
                <a:gd name="T50" fmla="*/ 76 w 212"/>
                <a:gd name="T51" fmla="*/ 282 h 294"/>
                <a:gd name="T52" fmla="*/ 77 w 212"/>
                <a:gd name="T53" fmla="*/ 272 h 294"/>
                <a:gd name="T54" fmla="*/ 77 w 212"/>
                <a:gd name="T55" fmla="*/ 157 h 294"/>
                <a:gd name="T56" fmla="*/ 77 w 212"/>
                <a:gd name="T57" fmla="*/ 149 h 294"/>
                <a:gd name="T58" fmla="*/ 91 w 212"/>
                <a:gd name="T59" fmla="*/ 149 h 294"/>
                <a:gd name="T60" fmla="*/ 91 w 212"/>
                <a:gd name="T61" fmla="*/ 156 h 294"/>
                <a:gd name="T62" fmla="*/ 91 w 212"/>
                <a:gd name="T63" fmla="*/ 271 h 294"/>
                <a:gd name="T64" fmla="*/ 91 w 212"/>
                <a:gd name="T65" fmla="*/ 276 h 294"/>
                <a:gd name="T66" fmla="*/ 106 w 212"/>
                <a:gd name="T67" fmla="*/ 293 h 294"/>
                <a:gd name="T68" fmla="*/ 124 w 212"/>
                <a:gd name="T69" fmla="*/ 278 h 294"/>
                <a:gd name="T70" fmla="*/ 124 w 212"/>
                <a:gd name="T71" fmla="*/ 269 h 294"/>
                <a:gd name="T72" fmla="*/ 124 w 212"/>
                <a:gd name="T73" fmla="*/ 175 h 294"/>
                <a:gd name="T74" fmla="*/ 124 w 212"/>
                <a:gd name="T75" fmla="*/ 94 h 294"/>
                <a:gd name="T76" fmla="*/ 124 w 212"/>
                <a:gd name="T77" fmla="*/ 63 h 294"/>
                <a:gd name="T78" fmla="*/ 187 w 212"/>
                <a:gd name="T79" fmla="*/ 89 h 294"/>
                <a:gd name="T80" fmla="*/ 209 w 212"/>
                <a:gd name="T81" fmla="*/ 6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2" h="294">
                  <a:moveTo>
                    <a:pt x="209" y="68"/>
                  </a:moveTo>
                  <a:cubicBezTo>
                    <a:pt x="207" y="60"/>
                    <a:pt x="202" y="56"/>
                    <a:pt x="194" y="55"/>
                  </a:cubicBezTo>
                  <a:cubicBezTo>
                    <a:pt x="164" y="53"/>
                    <a:pt x="124" y="15"/>
                    <a:pt x="124" y="15"/>
                  </a:cubicBezTo>
                  <a:cubicBezTo>
                    <a:pt x="118" y="8"/>
                    <a:pt x="111" y="3"/>
                    <a:pt x="103" y="0"/>
                  </a:cubicBezTo>
                  <a:cubicBezTo>
                    <a:pt x="103" y="13"/>
                    <a:pt x="103" y="13"/>
                    <a:pt x="103" y="13"/>
                  </a:cubicBezTo>
                  <a:cubicBezTo>
                    <a:pt x="103" y="20"/>
                    <a:pt x="100" y="31"/>
                    <a:pt x="87" y="32"/>
                  </a:cubicBezTo>
                  <a:cubicBezTo>
                    <a:pt x="87" y="59"/>
                    <a:pt x="87" y="59"/>
                    <a:pt x="87" y="59"/>
                  </a:cubicBezTo>
                  <a:cubicBezTo>
                    <a:pt x="92" y="60"/>
                    <a:pt x="96" y="65"/>
                    <a:pt x="96" y="70"/>
                  </a:cubicBezTo>
                  <a:cubicBezTo>
                    <a:pt x="96" y="77"/>
                    <a:pt x="90" y="82"/>
                    <a:pt x="84" y="82"/>
                  </a:cubicBezTo>
                  <a:cubicBezTo>
                    <a:pt x="78" y="82"/>
                    <a:pt x="72" y="77"/>
                    <a:pt x="72" y="70"/>
                  </a:cubicBezTo>
                  <a:cubicBezTo>
                    <a:pt x="72" y="65"/>
                    <a:pt x="76" y="60"/>
                    <a:pt x="81" y="59"/>
                  </a:cubicBezTo>
                  <a:cubicBezTo>
                    <a:pt x="81" y="32"/>
                    <a:pt x="81" y="32"/>
                    <a:pt x="81" y="32"/>
                  </a:cubicBezTo>
                  <a:cubicBezTo>
                    <a:pt x="68" y="31"/>
                    <a:pt x="65" y="20"/>
                    <a:pt x="65" y="13"/>
                  </a:cubicBezTo>
                  <a:cubicBezTo>
                    <a:pt x="65" y="0"/>
                    <a:pt x="65" y="0"/>
                    <a:pt x="65" y="0"/>
                  </a:cubicBezTo>
                  <a:cubicBezTo>
                    <a:pt x="61" y="0"/>
                    <a:pt x="57" y="1"/>
                    <a:pt x="53" y="3"/>
                  </a:cubicBezTo>
                  <a:cubicBezTo>
                    <a:pt x="26" y="16"/>
                    <a:pt x="11" y="39"/>
                    <a:pt x="5" y="67"/>
                  </a:cubicBezTo>
                  <a:cubicBezTo>
                    <a:pt x="0" y="89"/>
                    <a:pt x="0" y="110"/>
                    <a:pt x="10" y="130"/>
                  </a:cubicBezTo>
                  <a:cubicBezTo>
                    <a:pt x="14" y="138"/>
                    <a:pt x="22" y="141"/>
                    <a:pt x="29" y="138"/>
                  </a:cubicBezTo>
                  <a:cubicBezTo>
                    <a:pt x="37" y="135"/>
                    <a:pt x="39" y="127"/>
                    <a:pt x="37" y="118"/>
                  </a:cubicBezTo>
                  <a:cubicBezTo>
                    <a:pt x="34" y="111"/>
                    <a:pt x="32" y="104"/>
                    <a:pt x="32" y="97"/>
                  </a:cubicBezTo>
                  <a:cubicBezTo>
                    <a:pt x="30" y="80"/>
                    <a:pt x="33" y="64"/>
                    <a:pt x="44" y="51"/>
                  </a:cubicBezTo>
                  <a:cubicBezTo>
                    <a:pt x="44" y="53"/>
                    <a:pt x="44" y="55"/>
                    <a:pt x="44" y="58"/>
                  </a:cubicBezTo>
                  <a:cubicBezTo>
                    <a:pt x="44" y="128"/>
                    <a:pt x="44" y="199"/>
                    <a:pt x="44" y="270"/>
                  </a:cubicBezTo>
                  <a:cubicBezTo>
                    <a:pt x="44" y="274"/>
                    <a:pt x="44" y="278"/>
                    <a:pt x="45" y="282"/>
                  </a:cubicBezTo>
                  <a:cubicBezTo>
                    <a:pt x="47" y="289"/>
                    <a:pt x="53" y="293"/>
                    <a:pt x="61" y="293"/>
                  </a:cubicBezTo>
                  <a:cubicBezTo>
                    <a:pt x="68" y="293"/>
                    <a:pt x="74" y="289"/>
                    <a:pt x="76" y="282"/>
                  </a:cubicBezTo>
                  <a:cubicBezTo>
                    <a:pt x="77" y="279"/>
                    <a:pt x="77" y="275"/>
                    <a:pt x="77" y="272"/>
                  </a:cubicBezTo>
                  <a:cubicBezTo>
                    <a:pt x="77" y="234"/>
                    <a:pt x="77" y="195"/>
                    <a:pt x="77" y="157"/>
                  </a:cubicBezTo>
                  <a:cubicBezTo>
                    <a:pt x="77" y="154"/>
                    <a:pt x="77" y="152"/>
                    <a:pt x="77" y="149"/>
                  </a:cubicBezTo>
                  <a:cubicBezTo>
                    <a:pt x="82" y="149"/>
                    <a:pt x="86" y="149"/>
                    <a:pt x="91" y="149"/>
                  </a:cubicBezTo>
                  <a:cubicBezTo>
                    <a:pt x="91" y="152"/>
                    <a:pt x="91" y="154"/>
                    <a:pt x="91" y="156"/>
                  </a:cubicBezTo>
                  <a:cubicBezTo>
                    <a:pt x="91" y="195"/>
                    <a:pt x="91" y="233"/>
                    <a:pt x="91" y="271"/>
                  </a:cubicBezTo>
                  <a:cubicBezTo>
                    <a:pt x="91" y="273"/>
                    <a:pt x="91" y="275"/>
                    <a:pt x="91" y="276"/>
                  </a:cubicBezTo>
                  <a:cubicBezTo>
                    <a:pt x="92" y="286"/>
                    <a:pt x="98" y="293"/>
                    <a:pt x="106" y="293"/>
                  </a:cubicBezTo>
                  <a:cubicBezTo>
                    <a:pt x="115" y="294"/>
                    <a:pt x="122" y="288"/>
                    <a:pt x="124" y="278"/>
                  </a:cubicBezTo>
                  <a:cubicBezTo>
                    <a:pt x="124" y="275"/>
                    <a:pt x="124" y="272"/>
                    <a:pt x="124" y="269"/>
                  </a:cubicBezTo>
                  <a:cubicBezTo>
                    <a:pt x="124" y="238"/>
                    <a:pt x="124" y="206"/>
                    <a:pt x="124" y="175"/>
                  </a:cubicBezTo>
                  <a:cubicBezTo>
                    <a:pt x="124" y="148"/>
                    <a:pt x="124" y="121"/>
                    <a:pt x="124" y="94"/>
                  </a:cubicBezTo>
                  <a:cubicBezTo>
                    <a:pt x="124" y="84"/>
                    <a:pt x="124" y="74"/>
                    <a:pt x="124" y="63"/>
                  </a:cubicBezTo>
                  <a:cubicBezTo>
                    <a:pt x="143" y="78"/>
                    <a:pt x="164" y="86"/>
                    <a:pt x="187" y="89"/>
                  </a:cubicBezTo>
                  <a:cubicBezTo>
                    <a:pt x="202" y="91"/>
                    <a:pt x="212" y="81"/>
                    <a:pt x="20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41" name="Freeform 63">
              <a:extLst>
                <a:ext uri="{FF2B5EF4-FFF2-40B4-BE49-F238E27FC236}">
                  <a16:creationId xmlns:a16="http://schemas.microsoft.com/office/drawing/2014/main" id="{14B87C85-9231-ECE7-A960-0864C08EB838}"/>
                </a:ext>
              </a:extLst>
            </p:cNvPr>
            <p:cNvSpPr>
              <a:spLocks/>
            </p:cNvSpPr>
            <p:nvPr/>
          </p:nvSpPr>
          <p:spPr bwMode="auto">
            <a:xfrm>
              <a:off x="7762875" y="3609975"/>
              <a:ext cx="620713" cy="187325"/>
            </a:xfrm>
            <a:custGeom>
              <a:avLst/>
              <a:gdLst>
                <a:gd name="T0" fmla="*/ 140 w 237"/>
                <a:gd name="T1" fmla="*/ 33 h 71"/>
                <a:gd name="T2" fmla="*/ 135 w 237"/>
                <a:gd name="T3" fmla="*/ 19 h 71"/>
                <a:gd name="T4" fmla="*/ 140 w 237"/>
                <a:gd name="T5" fmla="*/ 5 h 71"/>
                <a:gd name="T6" fmla="*/ 149 w 237"/>
                <a:gd name="T7" fmla="*/ 0 h 71"/>
                <a:gd name="T8" fmla="*/ 57 w 237"/>
                <a:gd name="T9" fmla="*/ 0 h 71"/>
                <a:gd name="T10" fmla="*/ 57 w 237"/>
                <a:gd name="T11" fmla="*/ 1 h 71"/>
                <a:gd name="T12" fmla="*/ 53 w 237"/>
                <a:gd name="T13" fmla="*/ 22 h 71"/>
                <a:gd name="T14" fmla="*/ 32 w 237"/>
                <a:gd name="T15" fmla="*/ 31 h 71"/>
                <a:gd name="T16" fmla="*/ 32 w 237"/>
                <a:gd name="T17" fmla="*/ 31 h 71"/>
                <a:gd name="T18" fmla="*/ 27 w 237"/>
                <a:gd name="T19" fmla="*/ 31 h 71"/>
                <a:gd name="T20" fmla="*/ 0 w 237"/>
                <a:gd name="T21" fmla="*/ 25 h 71"/>
                <a:gd name="T22" fmla="*/ 0 w 237"/>
                <a:gd name="T23" fmla="*/ 71 h 71"/>
                <a:gd name="T24" fmla="*/ 237 w 237"/>
                <a:gd name="T25" fmla="*/ 71 h 71"/>
                <a:gd name="T26" fmla="*/ 140 w 237"/>
                <a:gd name="T27" fmla="*/ 3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7" h="71">
                  <a:moveTo>
                    <a:pt x="140" y="33"/>
                  </a:moveTo>
                  <a:cubicBezTo>
                    <a:pt x="137" y="29"/>
                    <a:pt x="135" y="24"/>
                    <a:pt x="135" y="19"/>
                  </a:cubicBezTo>
                  <a:cubicBezTo>
                    <a:pt x="135" y="13"/>
                    <a:pt x="137" y="9"/>
                    <a:pt x="140" y="5"/>
                  </a:cubicBezTo>
                  <a:cubicBezTo>
                    <a:pt x="143" y="3"/>
                    <a:pt x="146" y="1"/>
                    <a:pt x="149" y="0"/>
                  </a:cubicBezTo>
                  <a:cubicBezTo>
                    <a:pt x="57" y="0"/>
                    <a:pt x="57" y="0"/>
                    <a:pt x="57" y="0"/>
                  </a:cubicBezTo>
                  <a:cubicBezTo>
                    <a:pt x="57" y="1"/>
                    <a:pt x="57" y="1"/>
                    <a:pt x="57" y="1"/>
                  </a:cubicBezTo>
                  <a:cubicBezTo>
                    <a:pt x="59" y="9"/>
                    <a:pt x="58" y="16"/>
                    <a:pt x="53" y="22"/>
                  </a:cubicBezTo>
                  <a:cubicBezTo>
                    <a:pt x="48" y="28"/>
                    <a:pt x="41" y="31"/>
                    <a:pt x="32" y="31"/>
                  </a:cubicBezTo>
                  <a:cubicBezTo>
                    <a:pt x="32" y="31"/>
                    <a:pt x="32" y="31"/>
                    <a:pt x="32" y="31"/>
                  </a:cubicBezTo>
                  <a:cubicBezTo>
                    <a:pt x="31" y="31"/>
                    <a:pt x="29" y="31"/>
                    <a:pt x="27" y="31"/>
                  </a:cubicBezTo>
                  <a:cubicBezTo>
                    <a:pt x="17" y="30"/>
                    <a:pt x="8" y="27"/>
                    <a:pt x="0" y="25"/>
                  </a:cubicBezTo>
                  <a:cubicBezTo>
                    <a:pt x="0" y="71"/>
                    <a:pt x="0" y="71"/>
                    <a:pt x="0" y="71"/>
                  </a:cubicBezTo>
                  <a:cubicBezTo>
                    <a:pt x="237" y="71"/>
                    <a:pt x="237" y="71"/>
                    <a:pt x="237" y="71"/>
                  </a:cubicBezTo>
                  <a:cubicBezTo>
                    <a:pt x="171" y="62"/>
                    <a:pt x="142" y="34"/>
                    <a:pt x="14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504834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66871554-BEFB-4B15-90F6-D17CEE48B009}"/>
              </a:ext>
            </a:extLst>
          </p:cNvPr>
          <p:cNvGrpSpPr/>
          <p:nvPr/>
        </p:nvGrpSpPr>
        <p:grpSpPr>
          <a:xfrm>
            <a:off x="683568" y="1546225"/>
            <a:ext cx="2987799" cy="4130675"/>
            <a:chOff x="72033" y="723900"/>
            <a:chExt cx="3697089" cy="4953000"/>
          </a:xfrm>
        </p:grpSpPr>
        <p:pic>
          <p:nvPicPr>
            <p:cNvPr id="225284" name="Picture 2">
              <a:extLst>
                <a:ext uri="{FF2B5EF4-FFF2-40B4-BE49-F238E27FC236}">
                  <a16:creationId xmlns:a16="http://schemas.microsoft.com/office/drawing/2014/main" id="{E8740DA6-4BB6-4A8A-94D7-28AB65B3A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0408" b="4478"/>
            <a:stretch>
              <a:fillRect/>
            </a:stretch>
          </p:blipFill>
          <p:spPr bwMode="auto">
            <a:xfrm>
              <a:off x="72033" y="723900"/>
              <a:ext cx="762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2">
              <a:extLst>
                <a:ext uri="{FF2B5EF4-FFF2-40B4-BE49-F238E27FC236}">
                  <a16:creationId xmlns:a16="http://schemas.microsoft.com/office/drawing/2014/main" id="{8D5A2305-01E2-48C3-A78A-DE20BF029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268"/>
            <a:stretch>
              <a:fillRect/>
            </a:stretch>
          </p:blipFill>
          <p:spPr bwMode="auto">
            <a:xfrm>
              <a:off x="930672" y="723900"/>
              <a:ext cx="28384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feld 6">
            <a:extLst>
              <a:ext uri="{FF2B5EF4-FFF2-40B4-BE49-F238E27FC236}">
                <a16:creationId xmlns:a16="http://schemas.microsoft.com/office/drawing/2014/main" id="{44BE19D9-83FF-4083-86B5-012F8966781A}"/>
              </a:ext>
            </a:extLst>
          </p:cNvPr>
          <p:cNvSpPr txBox="1"/>
          <p:nvPr/>
        </p:nvSpPr>
        <p:spPr>
          <a:xfrm>
            <a:off x="3962400" y="1546225"/>
            <a:ext cx="3974165" cy="1244764"/>
          </a:xfrm>
          <a:prstGeom prst="rect">
            <a:avLst/>
          </a:prstGeom>
          <a:solidFill>
            <a:srgbClr val="FFC000"/>
          </a:solidFill>
          <a:ln>
            <a:solidFill>
              <a:schemeClr val="tx1"/>
            </a:solidFill>
          </a:ln>
          <a:effectLst>
            <a:outerShdw blurRad="254000" dist="38100" dir="2700000" algn="tl" rotWithShape="0">
              <a:prstClr val="black">
                <a:alpha val="40000"/>
              </a:prstClr>
            </a:outerShdw>
          </a:effectLst>
        </p:spPr>
        <p:txBody>
          <a:bodyPr wrap="none">
            <a:spAutoFit/>
          </a:bodyPr>
          <a:lstStyle/>
          <a:p>
            <a:pPr>
              <a:lnSpc>
                <a:spcPct val="150000"/>
              </a:lnSpc>
              <a:defRPr/>
            </a:pPr>
            <a:r>
              <a:rPr lang="en-US" sz="2400" b="1" dirty="0">
                <a:solidFill>
                  <a:prstClr val="black"/>
                </a:solidFill>
                <a:latin typeface="Times New Roman" pitchFamily="18" charset="0"/>
                <a:cs typeface="Times New Roman" pitchFamily="18" charset="0"/>
              </a:rPr>
              <a:t>2/3 </a:t>
            </a:r>
            <a:r>
              <a:rPr lang="en-US" sz="2400" b="1" dirty="0" err="1">
                <a:solidFill>
                  <a:prstClr val="black"/>
                </a:solidFill>
                <a:latin typeface="Times New Roman" pitchFamily="18" charset="0"/>
                <a:cs typeface="Times New Roman" pitchFamily="18" charset="0"/>
              </a:rPr>
              <a:t>der</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Patienten</a:t>
            </a:r>
            <a:r>
              <a:rPr lang="en-US" sz="2400" b="1" dirty="0">
                <a:solidFill>
                  <a:prstClr val="black"/>
                </a:solidFill>
                <a:latin typeface="Times New Roman" pitchFamily="18" charset="0"/>
                <a:cs typeface="Times New Roman" pitchFamily="18" charset="0"/>
              </a:rPr>
              <a:t> &gt; 80 </a:t>
            </a:r>
            <a:r>
              <a:rPr lang="en-US" sz="2400" b="1" dirty="0" err="1">
                <a:solidFill>
                  <a:prstClr val="black"/>
                </a:solidFill>
                <a:latin typeface="Times New Roman" pitchFamily="18" charset="0"/>
                <a:cs typeface="Times New Roman" pitchFamily="18" charset="0"/>
              </a:rPr>
              <a:t>Jahre</a:t>
            </a:r>
            <a:endParaRPr lang="en-US" sz="2400" b="1" dirty="0">
              <a:solidFill>
                <a:prstClr val="black"/>
              </a:solidFill>
              <a:latin typeface="Times New Roman" pitchFamily="18" charset="0"/>
              <a:cs typeface="Times New Roman" pitchFamily="18" charset="0"/>
            </a:endParaRPr>
          </a:p>
          <a:p>
            <a:pPr>
              <a:lnSpc>
                <a:spcPct val="150000"/>
              </a:lnSpc>
              <a:defRPr/>
            </a:pPr>
            <a:r>
              <a:rPr lang="en-US" sz="2400" b="1" dirty="0" err="1">
                <a:solidFill>
                  <a:prstClr val="black"/>
                </a:solidFill>
                <a:latin typeface="Times New Roman" pitchFamily="18" charset="0"/>
                <a:cs typeface="Times New Roman" pitchFamily="18" charset="0"/>
              </a:rPr>
              <a:t>haben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eine</a:t>
            </a:r>
            <a:r>
              <a:rPr lang="en-US" sz="2400" b="1" dirty="0">
                <a:solidFill>
                  <a:prstClr val="black"/>
                </a:solidFill>
                <a:latin typeface="Times New Roman" pitchFamily="18" charset="0"/>
                <a:cs typeface="Times New Roman" pitchFamily="18" charset="0"/>
              </a:rPr>
              <a:t> GFR &lt; 60 ml/min</a:t>
            </a:r>
          </a:p>
        </p:txBody>
      </p:sp>
      <p:sp>
        <p:nvSpPr>
          <p:cNvPr id="11" name="Textfeld 10">
            <a:extLst>
              <a:ext uri="{FF2B5EF4-FFF2-40B4-BE49-F238E27FC236}">
                <a16:creationId xmlns:a16="http://schemas.microsoft.com/office/drawing/2014/main" id="{2564169E-9BD8-4908-AC20-19598A709290}"/>
              </a:ext>
            </a:extLst>
          </p:cNvPr>
          <p:cNvSpPr txBox="1"/>
          <p:nvPr/>
        </p:nvSpPr>
        <p:spPr>
          <a:xfrm>
            <a:off x="3962400" y="2996952"/>
            <a:ext cx="4572000" cy="2574359"/>
          </a:xfrm>
          <a:prstGeom prst="rect">
            <a:avLst/>
          </a:prstGeom>
          <a:solidFill>
            <a:schemeClr val="bg1"/>
          </a:solidFill>
          <a:ln>
            <a:solidFill>
              <a:schemeClr val="tx1"/>
            </a:solidFill>
          </a:ln>
          <a:effectLst>
            <a:outerShdw blurRad="254000" dist="38100" dir="2700000" algn="tl" rotWithShape="0">
              <a:prstClr val="black">
                <a:alpha val="40000"/>
              </a:prstClr>
            </a:outerShdw>
          </a:effectLst>
        </p:spPr>
        <p:txBody>
          <a:bodyPr>
            <a:spAutoFit/>
          </a:bodyPr>
          <a:lstStyle/>
          <a:p>
            <a:pPr>
              <a:lnSpc>
                <a:spcPct val="150000"/>
              </a:lnSpc>
              <a:defRPr/>
            </a:pPr>
            <a:r>
              <a:rPr lang="en-US" sz="2400" b="1" dirty="0">
                <a:solidFill>
                  <a:srgbClr val="000000"/>
                </a:solidFill>
                <a:latin typeface="Times New Roman" pitchFamily="18" charset="0"/>
              </a:rPr>
              <a:t>16 % </a:t>
            </a:r>
            <a:r>
              <a:rPr lang="en-US" sz="2400" b="1" dirty="0" err="1">
                <a:solidFill>
                  <a:srgbClr val="000000"/>
                </a:solidFill>
                <a:latin typeface="Times New Roman" pitchFamily="18" charset="0"/>
              </a:rPr>
              <a:t>der</a:t>
            </a:r>
            <a:r>
              <a:rPr lang="en-US" sz="2400" b="1" dirty="0">
                <a:solidFill>
                  <a:srgbClr val="000000"/>
                </a:solidFill>
                <a:latin typeface="Times New Roman" pitchFamily="18" charset="0"/>
              </a:rPr>
              <a:t> </a:t>
            </a:r>
            <a:r>
              <a:rPr lang="en-US" sz="2400" b="1" dirty="0" err="1">
                <a:solidFill>
                  <a:srgbClr val="000000"/>
                </a:solidFill>
                <a:latin typeface="Times New Roman" pitchFamily="18" charset="0"/>
              </a:rPr>
              <a:t>Deutschen</a:t>
            </a:r>
            <a:r>
              <a:rPr lang="en-US" sz="2400" b="1" dirty="0">
                <a:solidFill>
                  <a:srgbClr val="000000"/>
                </a:solidFill>
                <a:latin typeface="Times New Roman" pitchFamily="18" charset="0"/>
              </a:rPr>
              <a:t>:</a:t>
            </a:r>
          </a:p>
          <a:p>
            <a:pPr>
              <a:lnSpc>
                <a:spcPct val="150000"/>
              </a:lnSpc>
              <a:defRPr/>
            </a:pPr>
            <a:r>
              <a:rPr lang="en-US" sz="2400" dirty="0">
                <a:solidFill>
                  <a:srgbClr val="000000"/>
                </a:solidFill>
                <a:latin typeface="Times New Roman" pitchFamily="18" charset="0"/>
              </a:rPr>
              <a:t>-</a:t>
            </a:r>
            <a:r>
              <a:rPr lang="en-US" sz="2400" dirty="0" err="1">
                <a:solidFill>
                  <a:srgbClr val="000000"/>
                </a:solidFill>
                <a:latin typeface="Times New Roman" pitchFamily="18" charset="0"/>
              </a:rPr>
              <a:t>haben</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Flugangst</a:t>
            </a:r>
            <a:endParaRPr lang="en-US" sz="2400" dirty="0">
              <a:solidFill>
                <a:srgbClr val="000000"/>
              </a:solidFill>
              <a:latin typeface="Times New Roman" pitchFamily="18" charset="0"/>
            </a:endParaRPr>
          </a:p>
          <a:p>
            <a:pPr>
              <a:lnSpc>
                <a:spcPct val="150000"/>
              </a:lnSpc>
              <a:defRPr/>
            </a:pPr>
            <a:r>
              <a:rPr lang="en-US" sz="2400" dirty="0">
                <a:solidFill>
                  <a:srgbClr val="000000"/>
                </a:solidFill>
                <a:latin typeface="Times New Roman" pitchFamily="18" charset="0"/>
              </a:rPr>
              <a:t>-</a:t>
            </a:r>
            <a:r>
              <a:rPr lang="en-US" sz="2400" dirty="0" err="1">
                <a:solidFill>
                  <a:srgbClr val="000000"/>
                </a:solidFill>
                <a:latin typeface="Times New Roman" pitchFamily="18" charset="0"/>
              </a:rPr>
              <a:t>haben</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kein</a:t>
            </a:r>
            <a:r>
              <a:rPr lang="en-US" sz="2400" dirty="0">
                <a:solidFill>
                  <a:srgbClr val="000000"/>
                </a:solidFill>
                <a:latin typeface="Times New Roman" pitchFamily="18" charset="0"/>
              </a:rPr>
              <a:t> Geld </a:t>
            </a:r>
            <a:r>
              <a:rPr lang="en-US" sz="2400" dirty="0" err="1">
                <a:solidFill>
                  <a:srgbClr val="000000"/>
                </a:solidFill>
                <a:latin typeface="Times New Roman" pitchFamily="18" charset="0"/>
              </a:rPr>
              <a:t>fürs</a:t>
            </a:r>
            <a:r>
              <a:rPr lang="en-US" sz="2400" dirty="0">
                <a:solidFill>
                  <a:srgbClr val="000000"/>
                </a:solidFill>
                <a:latin typeface="Times New Roman" pitchFamily="18" charset="0"/>
              </a:rPr>
              <a:t> Alter</a:t>
            </a:r>
          </a:p>
          <a:p>
            <a:pPr>
              <a:lnSpc>
                <a:spcPct val="150000"/>
              </a:lnSpc>
              <a:defRPr/>
            </a:pPr>
            <a:r>
              <a:rPr lang="en-US" sz="2400" dirty="0">
                <a:solidFill>
                  <a:srgbClr val="000000"/>
                </a:solidFill>
                <a:latin typeface="Times New Roman" pitchFamily="18" charset="0"/>
              </a:rPr>
              <a:t>-</a:t>
            </a:r>
            <a:r>
              <a:rPr lang="en-US" sz="2400" dirty="0" err="1">
                <a:solidFill>
                  <a:srgbClr val="000000"/>
                </a:solidFill>
                <a:latin typeface="Times New Roman" pitchFamily="18" charset="0"/>
              </a:rPr>
              <a:t>haben</a:t>
            </a:r>
            <a:r>
              <a:rPr lang="en-US" sz="2400" dirty="0">
                <a:solidFill>
                  <a:srgbClr val="000000"/>
                </a:solidFill>
                <a:latin typeface="Times New Roman" pitchFamily="18" charset="0"/>
              </a:rPr>
              <a:t> CKD</a:t>
            </a:r>
          </a:p>
        </p:txBody>
      </p:sp>
      <p:sp>
        <p:nvSpPr>
          <p:cNvPr id="2" name="Titel 1">
            <a:extLst>
              <a:ext uri="{FF2B5EF4-FFF2-40B4-BE49-F238E27FC236}">
                <a16:creationId xmlns:a16="http://schemas.microsoft.com/office/drawing/2014/main" id="{A12F5D2A-3902-45A4-9F49-FCEBFD7E2B26}"/>
              </a:ext>
            </a:extLst>
          </p:cNvPr>
          <p:cNvSpPr>
            <a:spLocks noGrp="1"/>
          </p:cNvSpPr>
          <p:nvPr>
            <p:ph type="title"/>
          </p:nvPr>
        </p:nvSpPr>
        <p:spPr/>
        <p:txBody>
          <a:bodyPr/>
          <a:lstStyle/>
          <a:p>
            <a:r>
              <a:rPr lang="en-US" altLang="de-DE" dirty="0" err="1">
                <a:ea typeface="ＭＳ Ｐゴシック" panose="020B0600070205080204" pitchFamily="34" charset="-128"/>
              </a:rPr>
              <a:t>Niereninsuffizienz</a:t>
            </a:r>
            <a:r>
              <a:rPr lang="en-US" altLang="de-DE" dirty="0">
                <a:ea typeface="ＭＳ Ｐゴシック" panose="020B0600070205080204" pitchFamily="34" charset="-128"/>
              </a:rPr>
              <a:t> und Alter</a:t>
            </a:r>
            <a:endParaRPr lang="de-DE" dirty="0"/>
          </a:p>
        </p:txBody>
      </p:sp>
      <p:sp>
        <p:nvSpPr>
          <p:cNvPr id="10248" name="Rechteck 2">
            <a:extLst>
              <a:ext uri="{FF2B5EF4-FFF2-40B4-BE49-F238E27FC236}">
                <a16:creationId xmlns:a16="http://schemas.microsoft.com/office/drawing/2014/main" id="{07546550-80F9-47E2-B1D6-0F8454BAF05D}"/>
              </a:ext>
            </a:extLst>
          </p:cNvPr>
          <p:cNvSpPr>
            <a:spLocks noChangeArrowheads="1"/>
          </p:cNvSpPr>
          <p:nvPr/>
        </p:nvSpPr>
        <p:spPr bwMode="auto">
          <a:xfrm>
            <a:off x="3923928" y="6580954"/>
            <a:ext cx="3718839" cy="280526"/>
          </a:xfrm>
          <a:prstGeom prst="rect">
            <a:avLst/>
          </a:prstGeom>
        </p:spPr>
        <p:txBody>
          <a:bodyPr wrap="square">
            <a:spAutoFit/>
          </a:bodyPr>
          <a:lstStyle/>
          <a:p>
            <a:pPr algn="r"/>
            <a:r>
              <a:rPr lang="de-DE" altLang="de-DE" sz="1200" dirty="0">
                <a:solidFill>
                  <a:schemeClr val="accent1"/>
                </a:solidFill>
                <a:latin typeface="+mj-lt"/>
              </a:rPr>
              <a:t>GRAMS et al. </a:t>
            </a:r>
            <a:r>
              <a:rPr lang="en-US" altLang="de-DE" sz="1200" dirty="0">
                <a:solidFill>
                  <a:schemeClr val="accent1"/>
                </a:solidFill>
                <a:latin typeface="+mj-lt"/>
              </a:rPr>
              <a:t>Am J Kidney Dis 62(2):253-260, 2013</a:t>
            </a:r>
            <a:endParaRPr lang="de-DE" altLang="de-DE" sz="1200" dirty="0">
              <a:solidFill>
                <a:schemeClr val="accent1"/>
              </a:solidFill>
              <a:latin typeface="+mj-lt"/>
            </a:endParaRPr>
          </a:p>
        </p:txBody>
      </p:sp>
      <p:sp>
        <p:nvSpPr>
          <p:cNvPr id="4" name="Rechteck 3">
            <a:extLst>
              <a:ext uri="{FF2B5EF4-FFF2-40B4-BE49-F238E27FC236}">
                <a16:creationId xmlns:a16="http://schemas.microsoft.com/office/drawing/2014/main" id="{1927D6D9-D2C3-4CEF-8A53-D7BA7B1757DC}"/>
              </a:ext>
            </a:extLst>
          </p:cNvPr>
          <p:cNvSpPr/>
          <p:nvPr/>
        </p:nvSpPr>
        <p:spPr>
          <a:xfrm>
            <a:off x="363538" y="-50800"/>
            <a:ext cx="7564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defRPr/>
            </a:pPr>
            <a:endParaRPr lang="en-US" altLang="de-DE" sz="2400" b="1" dirty="0">
              <a:solidFill>
                <a:schemeClr val="tx2"/>
              </a:solidFill>
              <a:latin typeface="+mj-lt"/>
              <a:ea typeface="ＭＳ Ｐゴシック" panose="020B0600070205080204" pitchFamily="34" charset="-128"/>
              <a:cs typeface="+mj-cs"/>
            </a:endParaRPr>
          </a:p>
        </p:txBody>
      </p:sp>
    </p:spTree>
    <p:extLst>
      <p:ext uri="{BB962C8B-B14F-4D97-AF65-F5344CB8AC3E}">
        <p14:creationId xmlns:p14="http://schemas.microsoft.com/office/powerpoint/2010/main" val="1592455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372A8C7A-95C3-4C83-9452-2A4C32A0D2C5}"/>
              </a:ext>
            </a:extLst>
          </p:cNvPr>
          <p:cNvSpPr>
            <a:spLocks noGrp="1" noChangeArrowheads="1"/>
          </p:cNvSpPr>
          <p:nvPr>
            <p:ph idx="1"/>
          </p:nvPr>
        </p:nvSpPr>
        <p:spPr>
          <a:ln/>
          <a:extLst>
            <a:ext uri="{91240B29-F687-4F45-9708-019B960494DF}">
              <a14:hiddenLine xmlns:a14="http://schemas.microsoft.com/office/drawing/2010/main" w="9525">
                <a:solidFill>
                  <a:srgbClr val="FF9900"/>
                </a:solidFill>
                <a:miter lim="800000"/>
                <a:headEnd/>
                <a:tailEnd/>
              </a14:hiddenLine>
            </a:ext>
          </a:extLst>
        </p:spPr>
        <p:txBody>
          <a:bodyPr/>
          <a:lstStyle/>
          <a:p>
            <a:pPr>
              <a:lnSpc>
                <a:spcPct val="90000"/>
              </a:lnSpc>
            </a:pPr>
            <a:r>
              <a:rPr lang="de-DE" altLang="de-DE" sz="2800" dirty="0"/>
              <a:t>Stadium 1: GFR &gt; 90 ml/min</a:t>
            </a:r>
          </a:p>
          <a:p>
            <a:pPr lvl="1">
              <a:lnSpc>
                <a:spcPct val="90000"/>
              </a:lnSpc>
            </a:pPr>
            <a:r>
              <a:rPr lang="de-DE" altLang="de-DE" sz="2400" dirty="0"/>
              <a:t>Schädigung mit normaler oder erhöhter GFR</a:t>
            </a:r>
          </a:p>
          <a:p>
            <a:pPr>
              <a:lnSpc>
                <a:spcPct val="90000"/>
              </a:lnSpc>
            </a:pPr>
            <a:r>
              <a:rPr lang="de-DE" altLang="de-DE" sz="2800" dirty="0">
                <a:solidFill>
                  <a:srgbClr val="00FF00"/>
                </a:solidFill>
              </a:rPr>
              <a:t>Stadium 2: GFR 60 – 90 ml /min</a:t>
            </a:r>
          </a:p>
          <a:p>
            <a:pPr lvl="1">
              <a:lnSpc>
                <a:spcPct val="90000"/>
              </a:lnSpc>
            </a:pPr>
            <a:r>
              <a:rPr lang="de-DE" altLang="de-DE" sz="2400" dirty="0">
                <a:solidFill>
                  <a:srgbClr val="00FF00"/>
                </a:solidFill>
              </a:rPr>
              <a:t>Schädigung mit milder Einschränkung der GFR</a:t>
            </a:r>
          </a:p>
          <a:p>
            <a:pPr lvl="1">
              <a:lnSpc>
                <a:spcPct val="90000"/>
              </a:lnSpc>
            </a:pPr>
            <a:endParaRPr lang="de-DE" altLang="de-DE" sz="2400" dirty="0">
              <a:solidFill>
                <a:srgbClr val="00FF00"/>
              </a:solidFill>
            </a:endParaRPr>
          </a:p>
          <a:p>
            <a:pPr>
              <a:lnSpc>
                <a:spcPct val="90000"/>
              </a:lnSpc>
            </a:pPr>
            <a:r>
              <a:rPr lang="de-DE" altLang="de-DE" sz="2800" dirty="0">
                <a:solidFill>
                  <a:srgbClr val="FFFF00"/>
                </a:solidFill>
              </a:rPr>
              <a:t>Stadium 3: 30 – 59 ml/min</a:t>
            </a:r>
          </a:p>
          <a:p>
            <a:pPr lvl="1">
              <a:lnSpc>
                <a:spcPct val="90000"/>
              </a:lnSpc>
            </a:pPr>
            <a:r>
              <a:rPr lang="de-DE" altLang="de-DE" sz="2400" dirty="0">
                <a:solidFill>
                  <a:srgbClr val="FFFF00"/>
                </a:solidFill>
              </a:rPr>
              <a:t>Moderate Einschränkung der GFR</a:t>
            </a:r>
          </a:p>
          <a:p>
            <a:pPr>
              <a:lnSpc>
                <a:spcPct val="90000"/>
              </a:lnSpc>
            </a:pPr>
            <a:r>
              <a:rPr lang="de-DE" altLang="de-DE" sz="2800" dirty="0">
                <a:solidFill>
                  <a:srgbClr val="FF9900"/>
                </a:solidFill>
              </a:rPr>
              <a:t>Stadium 4: 15 – 29 ml/min</a:t>
            </a:r>
          </a:p>
          <a:p>
            <a:pPr lvl="1">
              <a:lnSpc>
                <a:spcPct val="90000"/>
              </a:lnSpc>
            </a:pPr>
            <a:r>
              <a:rPr lang="de-DE" altLang="de-DE" sz="2400" dirty="0">
                <a:solidFill>
                  <a:srgbClr val="FF9900"/>
                </a:solidFill>
              </a:rPr>
              <a:t>Schwere Einschränkung der GFR</a:t>
            </a:r>
          </a:p>
          <a:p>
            <a:pPr>
              <a:lnSpc>
                <a:spcPct val="90000"/>
              </a:lnSpc>
            </a:pPr>
            <a:r>
              <a:rPr lang="de-DE" altLang="de-DE" sz="2800" dirty="0">
                <a:solidFill>
                  <a:srgbClr val="FF3300"/>
                </a:solidFill>
              </a:rPr>
              <a:t>Stadium 5: &lt; 15 ml /min</a:t>
            </a:r>
          </a:p>
          <a:p>
            <a:pPr lvl="1">
              <a:lnSpc>
                <a:spcPct val="90000"/>
              </a:lnSpc>
            </a:pPr>
            <a:r>
              <a:rPr lang="de-DE" altLang="de-DE" sz="2400" dirty="0">
                <a:solidFill>
                  <a:srgbClr val="FF3300"/>
                </a:solidFill>
              </a:rPr>
              <a:t>(dialysepflichtiges) Nierenversagen</a:t>
            </a:r>
          </a:p>
        </p:txBody>
      </p:sp>
      <p:sp>
        <p:nvSpPr>
          <p:cNvPr id="115714" name="Rectangle 2">
            <a:extLst>
              <a:ext uri="{FF2B5EF4-FFF2-40B4-BE49-F238E27FC236}">
                <a16:creationId xmlns:a16="http://schemas.microsoft.com/office/drawing/2014/main" id="{81577065-9904-4012-AE9D-59F50AF45D93}"/>
              </a:ext>
            </a:extLst>
          </p:cNvPr>
          <p:cNvSpPr>
            <a:spLocks noGrp="1" noChangeArrowheads="1"/>
          </p:cNvSpPr>
          <p:nvPr>
            <p:ph type="title"/>
          </p:nvPr>
        </p:nvSpPr>
        <p:spPr/>
        <p:txBody>
          <a:bodyPr/>
          <a:lstStyle/>
          <a:p>
            <a:r>
              <a:rPr lang="de-DE" altLang="de-DE" sz="3600" dirty="0"/>
              <a:t>Stadien Niereninsuffizienz</a:t>
            </a:r>
          </a:p>
        </p:txBody>
      </p:sp>
      <p:sp>
        <p:nvSpPr>
          <p:cNvPr id="115716" name="Line 4">
            <a:extLst>
              <a:ext uri="{FF2B5EF4-FFF2-40B4-BE49-F238E27FC236}">
                <a16:creationId xmlns:a16="http://schemas.microsoft.com/office/drawing/2014/main" id="{C7E642E4-3C11-4E76-9B89-1D844172D91D}"/>
              </a:ext>
            </a:extLst>
          </p:cNvPr>
          <p:cNvSpPr>
            <a:spLocks noChangeShapeType="1"/>
          </p:cNvSpPr>
          <p:nvPr/>
        </p:nvSpPr>
        <p:spPr bwMode="auto">
          <a:xfrm>
            <a:off x="611560" y="3356992"/>
            <a:ext cx="7086600" cy="0"/>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5717" name="Rectangle 5">
            <a:extLst>
              <a:ext uri="{FF2B5EF4-FFF2-40B4-BE49-F238E27FC236}">
                <a16:creationId xmlns:a16="http://schemas.microsoft.com/office/drawing/2014/main" id="{0B713200-E4E5-4335-A0A7-C0099158D8B0}"/>
              </a:ext>
            </a:extLst>
          </p:cNvPr>
          <p:cNvSpPr>
            <a:spLocks noChangeArrowheads="1"/>
          </p:cNvSpPr>
          <p:nvPr/>
        </p:nvSpPr>
        <p:spPr bwMode="auto">
          <a:xfrm>
            <a:off x="6184900" y="3356992"/>
            <a:ext cx="2667000" cy="3196208"/>
          </a:xfrm>
          <a:prstGeom prst="rect">
            <a:avLst/>
          </a:prstGeom>
          <a:gradFill rotWithShape="0">
            <a:gsLst>
              <a:gs pos="0">
                <a:srgbClr val="FFFF00"/>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tLang="de-DE" dirty="0"/>
              <a:t>Progression</a:t>
            </a:r>
          </a:p>
          <a:p>
            <a:pPr algn="ctr"/>
            <a:endParaRPr lang="de-DE" altLang="de-DE" dirty="0"/>
          </a:p>
          <a:p>
            <a:pPr algn="ctr"/>
            <a:endParaRPr lang="de-DE" altLang="de-DE" dirty="0"/>
          </a:p>
          <a:p>
            <a:pPr algn="ctr"/>
            <a:endParaRPr lang="de-DE" altLang="de-DE" dirty="0"/>
          </a:p>
          <a:p>
            <a:pPr algn="ctr"/>
            <a:endParaRPr lang="de-DE" altLang="de-DE" dirty="0"/>
          </a:p>
          <a:p>
            <a:pPr algn="ctr"/>
            <a:endParaRPr lang="de-DE" altLang="de-DE" dirty="0"/>
          </a:p>
          <a:p>
            <a:pPr algn="ctr"/>
            <a:r>
              <a:rPr lang="de-DE" altLang="de-DE" dirty="0"/>
              <a:t>Dialyse</a:t>
            </a:r>
          </a:p>
        </p:txBody>
      </p:sp>
      <p:sp>
        <p:nvSpPr>
          <p:cNvPr id="115718" name="Line 6">
            <a:extLst>
              <a:ext uri="{FF2B5EF4-FFF2-40B4-BE49-F238E27FC236}">
                <a16:creationId xmlns:a16="http://schemas.microsoft.com/office/drawing/2014/main" id="{8D57FD1D-FA52-4742-86C8-701C0C7BD4C8}"/>
              </a:ext>
            </a:extLst>
          </p:cNvPr>
          <p:cNvSpPr>
            <a:spLocks noChangeShapeType="1"/>
          </p:cNvSpPr>
          <p:nvPr/>
        </p:nvSpPr>
        <p:spPr bwMode="auto">
          <a:xfrm>
            <a:off x="7543800" y="4114800"/>
            <a:ext cx="0" cy="182880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2949248164"/>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69288A-51E9-B7D5-39D3-EC417C6B4ECD}"/>
              </a:ext>
            </a:extLst>
          </p:cNvPr>
          <p:cNvSpPr>
            <a:spLocks noGrp="1"/>
          </p:cNvSpPr>
          <p:nvPr>
            <p:ph type="title"/>
          </p:nvPr>
        </p:nvSpPr>
        <p:spPr/>
        <p:txBody>
          <a:bodyPr/>
          <a:lstStyle/>
          <a:p>
            <a:r>
              <a:rPr lang="de-DE" sz="2800" dirty="0">
                <a:latin typeface="Arial" panose="020B0604020202020204" pitchFamily="34" charset="0"/>
                <a:ea typeface="+mn-ea"/>
                <a:cs typeface="+mn-cs"/>
              </a:rPr>
              <a:t>Ganzheitlicher Ansatz zur Ergebnisverbesserung bei DM - CKD</a:t>
            </a:r>
          </a:p>
        </p:txBody>
      </p:sp>
      <p:pic>
        <p:nvPicPr>
          <p:cNvPr id="5" name="Grafik 4">
            <a:extLst>
              <a:ext uri="{FF2B5EF4-FFF2-40B4-BE49-F238E27FC236}">
                <a16:creationId xmlns:a16="http://schemas.microsoft.com/office/drawing/2014/main" id="{3F41ECE3-3C96-3FCF-562B-950159DA15C6}"/>
              </a:ext>
            </a:extLst>
          </p:cNvPr>
          <p:cNvPicPr>
            <a:picLocks noChangeAspect="1"/>
          </p:cNvPicPr>
          <p:nvPr/>
        </p:nvPicPr>
        <p:blipFill>
          <a:blip r:embed="rId3"/>
          <a:stretch>
            <a:fillRect/>
          </a:stretch>
        </p:blipFill>
        <p:spPr>
          <a:xfrm>
            <a:off x="716827" y="1052736"/>
            <a:ext cx="7656499" cy="4824536"/>
          </a:xfrm>
          <a:prstGeom prst="rect">
            <a:avLst/>
          </a:prstGeom>
        </p:spPr>
      </p:pic>
      <p:sp>
        <p:nvSpPr>
          <p:cNvPr id="6" name="Textfeld 5">
            <a:extLst>
              <a:ext uri="{FF2B5EF4-FFF2-40B4-BE49-F238E27FC236}">
                <a16:creationId xmlns:a16="http://schemas.microsoft.com/office/drawing/2014/main" id="{9B43E705-9909-DB9E-2A51-7608712A27B5}"/>
              </a:ext>
            </a:extLst>
          </p:cNvPr>
          <p:cNvSpPr txBox="1"/>
          <p:nvPr/>
        </p:nvSpPr>
        <p:spPr>
          <a:xfrm>
            <a:off x="2123728" y="6237312"/>
            <a:ext cx="5495328" cy="638636"/>
          </a:xfrm>
          <a:prstGeom prst="rect">
            <a:avLst/>
          </a:prstGeom>
          <a:noFill/>
        </p:spPr>
        <p:txBody>
          <a:bodyPr wrap="square">
            <a:spAutoFit/>
          </a:bodyPr>
          <a:lstStyle/>
          <a:p>
            <a:pPr algn="r"/>
            <a:r>
              <a:rPr lang="de-DE" sz="1100" i="0" dirty="0" err="1">
                <a:solidFill>
                  <a:srgbClr val="00799B"/>
                </a:solidFill>
                <a:effectLst/>
                <a:latin typeface="Arial" panose="020B0604020202020204" pitchFamily="34" charset="0"/>
              </a:rPr>
              <a:t>Navaneethan</a:t>
            </a:r>
            <a:r>
              <a:rPr lang="de-DE" sz="1100" i="0" dirty="0">
                <a:solidFill>
                  <a:srgbClr val="00799B"/>
                </a:solidFill>
                <a:effectLst/>
                <a:latin typeface="Arial" panose="020B0604020202020204" pitchFamily="34" charset="0"/>
              </a:rPr>
              <a:t> SD et al. </a:t>
            </a:r>
            <a:r>
              <a:rPr lang="de-DE" sz="1100" b="1" i="0" dirty="0">
                <a:solidFill>
                  <a:srgbClr val="00799B"/>
                </a:solidFill>
                <a:effectLst/>
                <a:latin typeface="Arial" panose="020B0604020202020204" pitchFamily="34" charset="0"/>
              </a:rPr>
              <a:t>Diabetes </a:t>
            </a:r>
            <a:r>
              <a:rPr lang="de-DE" sz="1100" b="1" i="0" dirty="0" err="1">
                <a:solidFill>
                  <a:srgbClr val="00799B"/>
                </a:solidFill>
                <a:effectLst/>
                <a:latin typeface="Arial" panose="020B0604020202020204" pitchFamily="34" charset="0"/>
              </a:rPr>
              <a:t>management</a:t>
            </a:r>
            <a:r>
              <a:rPr lang="de-DE" sz="1100" b="1" i="0" dirty="0">
                <a:solidFill>
                  <a:srgbClr val="00799B"/>
                </a:solidFill>
                <a:effectLst/>
                <a:latin typeface="Arial" panose="020B0604020202020204" pitchFamily="34" charset="0"/>
              </a:rPr>
              <a:t> in </a:t>
            </a:r>
            <a:r>
              <a:rPr lang="de-DE" sz="1100" b="1" i="0" dirty="0" err="1">
                <a:solidFill>
                  <a:srgbClr val="00799B"/>
                </a:solidFill>
                <a:effectLst/>
                <a:latin typeface="Arial" panose="020B0604020202020204" pitchFamily="34" charset="0"/>
              </a:rPr>
              <a:t>chronic</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kidney</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disease</a:t>
            </a:r>
            <a:r>
              <a:rPr lang="de-DE" sz="1100" b="1" i="0" dirty="0">
                <a:solidFill>
                  <a:srgbClr val="00799B"/>
                </a:solidFill>
                <a:effectLst/>
                <a:latin typeface="Arial" panose="020B0604020202020204" pitchFamily="34" charset="0"/>
              </a:rPr>
              <a:t>: Synopsis of </a:t>
            </a:r>
            <a:r>
              <a:rPr lang="de-DE" sz="1100" b="1" i="0" dirty="0" err="1">
                <a:solidFill>
                  <a:srgbClr val="00799B"/>
                </a:solidFill>
                <a:effectLst/>
                <a:latin typeface="Arial" panose="020B0604020202020204" pitchFamily="34" charset="0"/>
              </a:rPr>
              <a:t>the</a:t>
            </a:r>
            <a:r>
              <a:rPr lang="de-DE" sz="1100" b="1" i="0" dirty="0">
                <a:solidFill>
                  <a:srgbClr val="00799B"/>
                </a:solidFill>
                <a:effectLst/>
                <a:latin typeface="Arial" panose="020B0604020202020204" pitchFamily="34" charset="0"/>
              </a:rPr>
              <a:t> KDIGO 2022 </a:t>
            </a:r>
            <a:r>
              <a:rPr lang="de-DE" sz="1100" b="1" i="0" dirty="0" err="1">
                <a:solidFill>
                  <a:srgbClr val="00799B"/>
                </a:solidFill>
                <a:effectLst/>
                <a:latin typeface="Arial" panose="020B0604020202020204" pitchFamily="34" charset="0"/>
              </a:rPr>
              <a:t>clinical</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practice</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guideline</a:t>
            </a:r>
            <a:r>
              <a:rPr lang="de-DE" sz="1100" b="1" i="0" dirty="0">
                <a:solidFill>
                  <a:srgbClr val="00799B"/>
                </a:solidFill>
                <a:effectLst/>
                <a:latin typeface="Arial" panose="020B0604020202020204" pitchFamily="34" charset="0"/>
              </a:rPr>
              <a:t> update.</a:t>
            </a:r>
            <a:br>
              <a:rPr lang="de-DE" sz="1100" b="1" i="0" dirty="0">
                <a:solidFill>
                  <a:srgbClr val="00799B"/>
                </a:solidFill>
                <a:effectLst/>
                <a:latin typeface="Arial" panose="020B0604020202020204" pitchFamily="34" charset="0"/>
              </a:rPr>
            </a:br>
            <a:r>
              <a:rPr lang="de-DE" sz="1100" i="0" dirty="0">
                <a:solidFill>
                  <a:srgbClr val="00799B"/>
                </a:solidFill>
                <a:effectLst/>
                <a:latin typeface="Arial" panose="020B0604020202020204" pitchFamily="34" charset="0"/>
              </a:rPr>
              <a:t>Ann Intern Med 01-2023; </a:t>
            </a:r>
            <a:r>
              <a:rPr lang="de-DE" sz="1100" dirty="0">
                <a:solidFill>
                  <a:srgbClr val="00799B"/>
                </a:solidFill>
                <a:latin typeface="Montserrat" panose="00000500000000000000" pitchFamily="2" charset="0"/>
              </a:rPr>
              <a:t>https://doi.org/10.7326/M22-2904</a:t>
            </a:r>
            <a:endParaRPr lang="de-DE" sz="1100" dirty="0">
              <a:solidFill>
                <a:srgbClr val="00799B"/>
              </a:solidFill>
            </a:endParaRPr>
          </a:p>
        </p:txBody>
      </p:sp>
    </p:spTree>
    <p:extLst>
      <p:ext uri="{BB962C8B-B14F-4D97-AF65-F5344CB8AC3E}">
        <p14:creationId xmlns:p14="http://schemas.microsoft.com/office/powerpoint/2010/main" val="4288923594"/>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FA0DF-963C-4916-888C-4DCA18F2F2C1}"/>
              </a:ext>
            </a:extLst>
          </p:cNvPr>
          <p:cNvSpPr>
            <a:spLocks noGrp="1"/>
          </p:cNvSpPr>
          <p:nvPr>
            <p:ph type="title" idx="4294967295"/>
          </p:nvPr>
        </p:nvSpPr>
        <p:spPr>
          <a:xfrm>
            <a:off x="305990" y="953770"/>
            <a:ext cx="8532019" cy="755570"/>
          </a:xfrm>
        </p:spPr>
        <p:txBody>
          <a:bodyPr>
            <a:normAutofit/>
          </a:bodyPr>
          <a:lstStyle/>
          <a:p>
            <a:r>
              <a:rPr lang="de-DE" sz="2100"/>
              <a:t>SGLT2-Inhibitoren - Zugelassene Anwendungsgebiet im Überblick </a:t>
            </a:r>
            <a:endParaRPr lang="de-DE" sz="2100" dirty="0"/>
          </a:p>
        </p:txBody>
      </p:sp>
      <p:graphicFrame>
        <p:nvGraphicFramePr>
          <p:cNvPr id="7" name="Tabelle 7">
            <a:extLst>
              <a:ext uri="{FF2B5EF4-FFF2-40B4-BE49-F238E27FC236}">
                <a16:creationId xmlns:a16="http://schemas.microsoft.com/office/drawing/2014/main" id="{33034559-7AFA-4444-B7CF-C36A17A8DBFF}"/>
              </a:ext>
            </a:extLst>
          </p:cNvPr>
          <p:cNvGraphicFramePr>
            <a:graphicFrameLocks noGrp="1"/>
          </p:cNvGraphicFramePr>
          <p:nvPr>
            <p:ph sz="quarter" idx="4294967295"/>
          </p:nvPr>
        </p:nvGraphicFramePr>
        <p:xfrm>
          <a:off x="305990" y="1785496"/>
          <a:ext cx="8679375" cy="3360691"/>
        </p:xfrm>
        <a:graphic>
          <a:graphicData uri="http://schemas.openxmlformats.org/drawingml/2006/table">
            <a:tbl>
              <a:tblPr firstRow="1" bandRow="1">
                <a:tableStyleId>{616DA210-FB5B-4158-B5E0-FEB733F419BA}</a:tableStyleId>
              </a:tblPr>
              <a:tblGrid>
                <a:gridCol w="2682139">
                  <a:extLst>
                    <a:ext uri="{9D8B030D-6E8A-4147-A177-3AD203B41FA5}">
                      <a16:colId xmlns:a16="http://schemas.microsoft.com/office/drawing/2014/main" val="1066292229"/>
                    </a:ext>
                  </a:extLst>
                </a:gridCol>
                <a:gridCol w="2841172">
                  <a:extLst>
                    <a:ext uri="{9D8B030D-6E8A-4147-A177-3AD203B41FA5}">
                      <a16:colId xmlns:a16="http://schemas.microsoft.com/office/drawing/2014/main" val="1377355355"/>
                    </a:ext>
                  </a:extLst>
                </a:gridCol>
                <a:gridCol w="3156064">
                  <a:extLst>
                    <a:ext uri="{9D8B030D-6E8A-4147-A177-3AD203B41FA5}">
                      <a16:colId xmlns:a16="http://schemas.microsoft.com/office/drawing/2014/main" val="3655157477"/>
                    </a:ext>
                  </a:extLst>
                </a:gridCol>
              </a:tblGrid>
              <a:tr h="224552">
                <a:tc>
                  <a:txBody>
                    <a:bodyPr/>
                    <a:lstStyle/>
                    <a:p>
                      <a:r>
                        <a:rPr lang="de-DE" sz="900" dirty="0">
                          <a:solidFill>
                            <a:srgbClr val="FFFFFF"/>
                          </a:solidFill>
                        </a:rPr>
                        <a:t>Forxiga</a:t>
                      </a:r>
                      <a:r>
                        <a:rPr lang="de-DE" sz="900" b="1" kern="1200" dirty="0">
                          <a:solidFill>
                            <a:srgbClr val="FFFFFF"/>
                          </a:solidFill>
                          <a:latin typeface="+mn-lt"/>
                          <a:ea typeface="+mn-ea"/>
                          <a:cs typeface="+mn-cs"/>
                        </a:rPr>
                        <a:t>®</a:t>
                      </a:r>
                      <a:r>
                        <a:rPr lang="de-DE" sz="900" dirty="0">
                          <a:solidFill>
                            <a:srgbClr val="FFFFFF"/>
                          </a:solidFill>
                        </a:rPr>
                        <a:t> (Dapagliflozin)</a:t>
                      </a:r>
                      <a:endParaRPr lang="de-DE" sz="900" baseline="30000" dirty="0">
                        <a:solidFill>
                          <a:srgbClr val="FFFFFF"/>
                        </a:solidFill>
                      </a:endParaRPr>
                    </a:p>
                  </a:txBody>
                  <a:tcPr marL="68580" marR="68580" marT="34290" marB="34290">
                    <a:solidFill>
                      <a:schemeClr val="tx1"/>
                    </a:solidFill>
                  </a:tcPr>
                </a:tc>
                <a:tc>
                  <a:txBody>
                    <a:bodyPr/>
                    <a:lstStyle/>
                    <a:p>
                      <a:r>
                        <a:rPr lang="de-DE" sz="900" b="1" kern="1200" dirty="0">
                          <a:solidFill>
                            <a:srgbClr val="FFFFFF"/>
                          </a:solidFill>
                          <a:latin typeface="+mn-lt"/>
                          <a:ea typeface="+mn-ea"/>
                          <a:cs typeface="+mn-cs"/>
                        </a:rPr>
                        <a:t>Jardiance® (Empagliflozin)</a:t>
                      </a:r>
                    </a:p>
                  </a:txBody>
                  <a:tcPr marL="68580" marR="68580" marT="34290" marB="34290">
                    <a:solidFill>
                      <a:schemeClr val="tx1"/>
                    </a:solidFill>
                  </a:tcPr>
                </a:tc>
                <a:tc>
                  <a:txBody>
                    <a:bodyPr/>
                    <a:lstStyle/>
                    <a:p>
                      <a:r>
                        <a:rPr lang="de-DE" sz="900" b="1" kern="1200" dirty="0">
                          <a:solidFill>
                            <a:srgbClr val="FFFFFF"/>
                          </a:solidFill>
                          <a:latin typeface="+mn-lt"/>
                          <a:ea typeface="+mn-ea"/>
                          <a:cs typeface="+mn-cs"/>
                        </a:rPr>
                        <a:t> </a:t>
                      </a:r>
                      <a:r>
                        <a:rPr lang="de-DE" sz="900" b="1" kern="1200" dirty="0" err="1">
                          <a:solidFill>
                            <a:srgbClr val="FFFFFF"/>
                          </a:solidFill>
                          <a:latin typeface="+mn-lt"/>
                          <a:ea typeface="+mn-ea"/>
                          <a:cs typeface="+mn-cs"/>
                        </a:rPr>
                        <a:t>Steglatro</a:t>
                      </a:r>
                      <a:r>
                        <a:rPr lang="de-DE" sz="900" b="1" kern="1200" dirty="0">
                          <a:solidFill>
                            <a:srgbClr val="FFFFFF"/>
                          </a:solidFill>
                          <a:latin typeface="+mn-lt"/>
                          <a:ea typeface="+mn-ea"/>
                          <a:cs typeface="+mn-cs"/>
                        </a:rPr>
                        <a:t>® (Ertugliflozin)</a:t>
                      </a:r>
                    </a:p>
                  </a:txBody>
                  <a:tcPr marL="68580" marR="68580" marT="34290" marB="34290">
                    <a:solidFill>
                      <a:schemeClr val="tx1"/>
                    </a:solidFill>
                  </a:tcPr>
                </a:tc>
                <a:extLst>
                  <a:ext uri="{0D108BD9-81ED-4DB2-BD59-A6C34878D82A}">
                    <a16:rowId xmlns:a16="http://schemas.microsoft.com/office/drawing/2014/main" val="3839450537"/>
                  </a:ext>
                </a:extLst>
              </a:tr>
              <a:tr h="1764539">
                <a:tc>
                  <a:txBody>
                    <a:bodyPr/>
                    <a:lstStyle/>
                    <a:p>
                      <a:r>
                        <a:rPr lang="de-DE" sz="900" b="1" dirty="0"/>
                        <a:t>Typ-2-Diabetes mellitus</a:t>
                      </a:r>
                      <a:r>
                        <a:rPr lang="de-DE" sz="900" b="0" baseline="30000" dirty="0"/>
                        <a:t>1; 2</a:t>
                      </a:r>
                    </a:p>
                    <a:p>
                      <a:r>
                        <a:rPr lang="de-DE" sz="900" dirty="0"/>
                        <a:t>Forxiga ist bei Erwachsenen und Kindern im Alter von 10 Jahren und älter indiziert zur Behandlung von unzureichend kontrolliertem Typ-2-Diabetes mellitus in Ergänzung zu einer Diät und Bewegung</a:t>
                      </a:r>
                    </a:p>
                    <a:p>
                      <a:pPr marL="285750" indent="-285750">
                        <a:buFont typeface="Arial" panose="020B0604020202020204" pitchFamily="34" charset="0"/>
                        <a:buChar char="•"/>
                      </a:pPr>
                      <a:r>
                        <a:rPr lang="de-DE" sz="900" dirty="0"/>
                        <a:t>als Monotherapie, wenn </a:t>
                      </a:r>
                      <a:r>
                        <a:rPr lang="de-DE" sz="900" dirty="0" err="1"/>
                        <a:t>Metformin</a:t>
                      </a:r>
                      <a:r>
                        <a:rPr lang="de-DE" sz="900" dirty="0"/>
                        <a:t> aufgrund einer Unverträglichkeit als ungeeignet erachtet wird.</a:t>
                      </a:r>
                    </a:p>
                    <a:p>
                      <a:pPr marL="285750" indent="-285750">
                        <a:buFont typeface="Arial" panose="020B0604020202020204" pitchFamily="34" charset="0"/>
                        <a:buChar char="•"/>
                      </a:pPr>
                      <a:r>
                        <a:rPr lang="de-DE" sz="900" dirty="0"/>
                        <a:t>zusätzlich zu anderen Arzneimitteln zur Behandlung des Typ-2-Diabetes.</a:t>
                      </a:r>
                    </a:p>
                  </a:txBody>
                  <a:tcPr marL="68580" marR="68580" marT="34290" marB="34290"/>
                </a:tc>
                <a:tc>
                  <a:txBody>
                    <a:bodyPr/>
                    <a:lstStyle/>
                    <a:p>
                      <a:r>
                        <a:rPr lang="de-DE" sz="900" b="1" i="0" u="none" strike="noStrike" kern="1200" baseline="0" dirty="0">
                          <a:solidFill>
                            <a:schemeClr val="tx1"/>
                          </a:solidFill>
                          <a:latin typeface="+mn-lt"/>
                          <a:ea typeface="+mn-ea"/>
                          <a:cs typeface="+mn-cs"/>
                        </a:rPr>
                        <a:t>Typ-2-Diabetes mellitus</a:t>
                      </a:r>
                      <a:r>
                        <a:rPr lang="de-DE" sz="900" b="0" i="0" u="none" strike="noStrike" kern="1200" baseline="30000" dirty="0">
                          <a:solidFill>
                            <a:schemeClr val="tx1"/>
                          </a:solidFill>
                          <a:latin typeface="+mn-lt"/>
                          <a:ea typeface="+mn-ea"/>
                          <a:cs typeface="+mn-cs"/>
                        </a:rPr>
                        <a:t>3</a:t>
                      </a:r>
                    </a:p>
                    <a:p>
                      <a:r>
                        <a:rPr lang="de-DE" sz="900" b="0" i="0" u="none" strike="noStrike" kern="1200" baseline="0" dirty="0">
                          <a:solidFill>
                            <a:schemeClr val="tx1"/>
                          </a:solidFill>
                          <a:latin typeface="+mn-lt"/>
                          <a:ea typeface="+mn-ea"/>
                          <a:cs typeface="+mn-cs"/>
                        </a:rPr>
                        <a:t>Jardiance wird zur Behandlung von Erwachsenen mit nicht ausreichend behandeltem Typ-2-Diabetes mellitus als Ergänzung zu Diät und Bewegung angewendet</a:t>
                      </a:r>
                    </a:p>
                    <a:p>
                      <a:pPr marL="285750" indent="-285750">
                        <a:buFont typeface="Arial" panose="020B0604020202020204" pitchFamily="34" charset="0"/>
                        <a:buChar char="•"/>
                      </a:pPr>
                      <a:r>
                        <a:rPr lang="de-DE" sz="900" b="0" i="0" u="none" strike="noStrike" kern="1200" baseline="0" dirty="0">
                          <a:solidFill>
                            <a:schemeClr val="tx1"/>
                          </a:solidFill>
                          <a:latin typeface="+mn-lt"/>
                          <a:ea typeface="+mn-ea"/>
                          <a:cs typeface="+mn-cs"/>
                        </a:rPr>
                        <a:t>als Monotherapie, wenn </a:t>
                      </a:r>
                      <a:r>
                        <a:rPr lang="de-DE" sz="900" b="0" i="0" u="none" strike="noStrike" kern="1200" baseline="0" dirty="0" err="1">
                          <a:solidFill>
                            <a:schemeClr val="tx1"/>
                          </a:solidFill>
                          <a:latin typeface="+mn-lt"/>
                          <a:ea typeface="+mn-ea"/>
                          <a:cs typeface="+mn-cs"/>
                        </a:rPr>
                        <a:t>Metformin</a:t>
                      </a:r>
                      <a:r>
                        <a:rPr lang="de-DE" sz="900" b="0" i="0" u="none" strike="noStrike" kern="1200" baseline="0" dirty="0">
                          <a:solidFill>
                            <a:schemeClr val="tx1"/>
                          </a:solidFill>
                          <a:latin typeface="+mn-lt"/>
                          <a:ea typeface="+mn-ea"/>
                          <a:cs typeface="+mn-cs"/>
                        </a:rPr>
                        <a:t> aufgrund einer Unverträglichkeit als ungeeignet erachtet wird</a:t>
                      </a:r>
                    </a:p>
                    <a:p>
                      <a:pPr marL="285750" indent="-285750">
                        <a:buFont typeface="Arial" panose="020B0604020202020204" pitchFamily="34" charset="0"/>
                        <a:buChar char="•"/>
                      </a:pPr>
                      <a:r>
                        <a:rPr lang="de-DE" sz="900" b="0" i="0" u="none" strike="noStrike" kern="1200" baseline="0" dirty="0">
                          <a:solidFill>
                            <a:schemeClr val="tx1"/>
                          </a:solidFill>
                          <a:latin typeface="+mn-lt"/>
                          <a:ea typeface="+mn-ea"/>
                          <a:cs typeface="+mn-cs"/>
                        </a:rPr>
                        <a:t>zusätzlich zu anderen Arzneimitteln zur Behandlung von Diabetes</a:t>
                      </a:r>
                      <a:endParaRPr lang="de-DE" sz="900" dirty="0"/>
                    </a:p>
                    <a:p>
                      <a:endParaRPr lang="de-DE" sz="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i="0" u="none" strike="noStrike" kern="1200" baseline="0" dirty="0">
                          <a:solidFill>
                            <a:schemeClr val="tx1"/>
                          </a:solidFill>
                          <a:latin typeface="+mn-lt"/>
                          <a:ea typeface="+mn-ea"/>
                          <a:cs typeface="+mn-cs"/>
                        </a:rPr>
                        <a:t>Typ-2-Diabetes mellitus</a:t>
                      </a:r>
                      <a:r>
                        <a:rPr lang="de-DE" sz="900" b="1" i="0" u="none" strike="noStrike" kern="1200" baseline="30000" dirty="0">
                          <a:solidFill>
                            <a:schemeClr val="tx1"/>
                          </a:solidFill>
                          <a:latin typeface="+mn-lt"/>
                          <a:ea typeface="+mn-ea"/>
                          <a:cs typeface="+mn-cs"/>
                        </a:rPr>
                        <a:t>4</a:t>
                      </a:r>
                      <a:endParaRPr lang="de-DE" sz="900" baseline="30000" dirty="0"/>
                    </a:p>
                    <a:p>
                      <a:r>
                        <a:rPr lang="de-DE" sz="900" dirty="0" err="1"/>
                        <a:t>Steglatro</a:t>
                      </a:r>
                      <a:r>
                        <a:rPr lang="de-DE" sz="900" dirty="0"/>
                        <a:t> ist zur Behandlung von Erwachsenen mit unzureichend kontrolliertem Typ-2 </a:t>
                      </a:r>
                    </a:p>
                    <a:p>
                      <a:r>
                        <a:rPr lang="de-DE" sz="900" dirty="0"/>
                        <a:t>Diabetes mellitus als Ergänzung zu Diät und </a:t>
                      </a:r>
                    </a:p>
                    <a:p>
                      <a:r>
                        <a:rPr lang="de-DE" sz="900" dirty="0"/>
                        <a:t>Bewegung angezeigt:</a:t>
                      </a:r>
                    </a:p>
                    <a:p>
                      <a:pPr marL="285750" indent="-285750">
                        <a:buFont typeface="Arial" panose="020B0604020202020204" pitchFamily="34" charset="0"/>
                        <a:buChar char="•"/>
                      </a:pPr>
                      <a:r>
                        <a:rPr lang="de-DE" sz="900" dirty="0"/>
                        <a:t>Als Monotherapie, wenn </a:t>
                      </a:r>
                      <a:r>
                        <a:rPr lang="de-DE" sz="900" dirty="0" err="1"/>
                        <a:t>Metformin</a:t>
                      </a:r>
                      <a:r>
                        <a:rPr lang="de-DE" sz="900" dirty="0"/>
                        <a:t> aufgrund von Unverträglichkeit oder Gegenanzeigen nicht geeignet ist.</a:t>
                      </a:r>
                    </a:p>
                    <a:p>
                      <a:pPr marL="285750" indent="-285750">
                        <a:buFont typeface="Arial" panose="020B0604020202020204" pitchFamily="34" charset="0"/>
                        <a:buChar char="•"/>
                      </a:pPr>
                      <a:r>
                        <a:rPr lang="de-DE" sz="900" dirty="0"/>
                        <a:t>Zusätzlich zu anderen Arzneimitteln zur Behandlung von Diabetes.</a:t>
                      </a:r>
                    </a:p>
                    <a:p>
                      <a:pPr marL="0" indent="0">
                        <a:buFont typeface="Arial" panose="020B0604020202020204" pitchFamily="34" charset="0"/>
                        <a:buNone/>
                      </a:pPr>
                      <a:endParaRPr lang="de-DE" sz="900" dirty="0"/>
                    </a:p>
                  </a:txBody>
                  <a:tcPr marL="68580" marR="68580" marT="34290" marB="34290"/>
                </a:tc>
                <a:extLst>
                  <a:ext uri="{0D108BD9-81ED-4DB2-BD59-A6C34878D82A}">
                    <a16:rowId xmlns:a16="http://schemas.microsoft.com/office/drawing/2014/main" val="285165687"/>
                  </a:ext>
                </a:extLst>
              </a:tr>
              <a:tr h="754380">
                <a:tc>
                  <a:txBody>
                    <a:bodyPr/>
                    <a:lstStyle/>
                    <a:p>
                      <a:r>
                        <a:rPr lang="de-DE" sz="900" b="1" dirty="0"/>
                        <a:t>Herzinsuffizienz</a:t>
                      </a:r>
                      <a:r>
                        <a:rPr lang="de-DE" sz="900" b="0" baseline="30000" dirty="0"/>
                        <a:t>1</a:t>
                      </a:r>
                      <a:endParaRPr lang="de-DE" sz="900" b="0" dirty="0"/>
                    </a:p>
                    <a:p>
                      <a:r>
                        <a:rPr lang="de-DE" sz="900" dirty="0"/>
                        <a:t>Forxiga ist bei erwachsenen Patienten indiziert zur Behandlung der symptomatischen, chronischen Herzinsuffizienz mit reduzierter Ejektionsfraktion.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dirty="0"/>
                        <a:t>Herzinsuffizienz</a:t>
                      </a:r>
                      <a:r>
                        <a:rPr lang="de-DE" sz="900" b="0" i="0" u="none" strike="noStrike" kern="1200" baseline="30000" dirty="0">
                          <a:solidFill>
                            <a:schemeClr val="tx1"/>
                          </a:solidFill>
                          <a:latin typeface="+mn-lt"/>
                          <a:ea typeface="+mn-ea"/>
                          <a:cs typeface="+mn-cs"/>
                        </a:rPr>
                        <a:t>3</a:t>
                      </a:r>
                      <a:endParaRPr lang="de-DE" sz="900" b="0" dirty="0"/>
                    </a:p>
                    <a:p>
                      <a:r>
                        <a:rPr lang="de-DE" sz="900" dirty="0"/>
                        <a:t>Jardiance wird zur Behandlung von Erwachsenen</a:t>
                      </a:r>
                    </a:p>
                    <a:p>
                      <a:r>
                        <a:rPr lang="de-DE" sz="900" dirty="0"/>
                        <a:t>mit symptomatischer, chronischer</a:t>
                      </a:r>
                    </a:p>
                    <a:p>
                      <a:r>
                        <a:rPr lang="de-DE" sz="900" dirty="0"/>
                        <a:t>Herzinsuffizienz angewendet.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3F4444"/>
                          </a:solidFill>
                          <a:effectLst/>
                          <a:uLnTx/>
                          <a:uFillTx/>
                          <a:latin typeface="Calibri"/>
                          <a:ea typeface="+mn-ea"/>
                          <a:cs typeface="+mn-cs"/>
                        </a:rPr>
                        <a:t>Nicht zugelassen</a:t>
                      </a:r>
                    </a:p>
                  </a:txBody>
                  <a:tcPr marL="68580" marR="68580" marT="34290" marB="34290"/>
                </a:tc>
                <a:extLst>
                  <a:ext uri="{0D108BD9-81ED-4DB2-BD59-A6C34878D82A}">
                    <a16:rowId xmlns:a16="http://schemas.microsoft.com/office/drawing/2014/main" val="758453160"/>
                  </a:ext>
                </a:extLst>
              </a:tr>
              <a:tr h="617220">
                <a:tc>
                  <a:txBody>
                    <a:bodyPr/>
                    <a:lstStyle/>
                    <a:p>
                      <a:r>
                        <a:rPr lang="de-DE" sz="900" b="1" dirty="0"/>
                        <a:t>Chronische Niereninsuffizienz</a:t>
                      </a:r>
                      <a:r>
                        <a:rPr lang="de-DE" sz="900" b="0" baseline="30000" dirty="0"/>
                        <a:t>1</a:t>
                      </a:r>
                      <a:endParaRPr lang="de-DE" sz="900" b="0" dirty="0"/>
                    </a:p>
                    <a:p>
                      <a:r>
                        <a:rPr lang="de-DE" sz="900" dirty="0"/>
                        <a:t>Forxiga ist bei erwachsenen Patienten indiziert zur Behandlung der chronischen Niereninsuffizienz.</a:t>
                      </a:r>
                    </a:p>
                  </a:txBody>
                  <a:tcPr marL="68580" marR="68580" marT="34290" marB="34290"/>
                </a:tc>
                <a:tc>
                  <a:txBody>
                    <a:bodyPr/>
                    <a:lstStyle/>
                    <a:p>
                      <a:r>
                        <a:rPr lang="de-DE" sz="900" dirty="0"/>
                        <a:t>Nicht zugelassen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3F4444"/>
                          </a:solidFill>
                          <a:effectLst/>
                          <a:uLnTx/>
                          <a:uFillTx/>
                          <a:latin typeface="Calibri"/>
                          <a:ea typeface="+mn-ea"/>
                          <a:cs typeface="+mn-cs"/>
                        </a:rPr>
                        <a:t>Nicht zugelassen</a:t>
                      </a:r>
                    </a:p>
                  </a:txBody>
                  <a:tcPr marL="68580" marR="68580" marT="34290" marB="34290"/>
                </a:tc>
                <a:extLst>
                  <a:ext uri="{0D108BD9-81ED-4DB2-BD59-A6C34878D82A}">
                    <a16:rowId xmlns:a16="http://schemas.microsoft.com/office/drawing/2014/main" val="1097858633"/>
                  </a:ext>
                </a:extLst>
              </a:tr>
            </a:tbl>
          </a:graphicData>
        </a:graphic>
      </p:graphicFrame>
      <p:sp>
        <p:nvSpPr>
          <p:cNvPr id="5" name="Foliennummernplatzhalter 4">
            <a:extLst>
              <a:ext uri="{FF2B5EF4-FFF2-40B4-BE49-F238E27FC236}">
                <a16:creationId xmlns:a16="http://schemas.microsoft.com/office/drawing/2014/main" id="{BE176875-3E8D-4CD6-9878-78EE297CDBE3}"/>
              </a:ext>
            </a:extLst>
          </p:cNvPr>
          <p:cNvSpPr>
            <a:spLocks noGrp="1"/>
          </p:cNvSpPr>
          <p:nvPr>
            <p:ph type="sldNum" sz="quarter" idx="4294967295"/>
          </p:nvPr>
        </p:nvSpPr>
        <p:spPr/>
        <p:txBody>
          <a:bodyPr/>
          <a:lstStyle/>
          <a:p>
            <a:fld id="{F8E47D07-9D1E-4FE9-B31A-2F5863681021}" type="slidenum">
              <a:rPr lang="en-GB" smtClean="0"/>
              <a:pPr/>
              <a:t>93</a:t>
            </a:fld>
            <a:endParaRPr lang="en-GB"/>
          </a:p>
        </p:txBody>
      </p:sp>
      <p:sp>
        <p:nvSpPr>
          <p:cNvPr id="6" name="Textfeld 5">
            <a:extLst>
              <a:ext uri="{FF2B5EF4-FFF2-40B4-BE49-F238E27FC236}">
                <a16:creationId xmlns:a16="http://schemas.microsoft.com/office/drawing/2014/main" id="{9036AE09-4623-4A73-A6A4-8F2B39231D3A}"/>
              </a:ext>
            </a:extLst>
          </p:cNvPr>
          <p:cNvSpPr txBox="1"/>
          <p:nvPr/>
        </p:nvSpPr>
        <p:spPr>
          <a:xfrm>
            <a:off x="305990" y="5642248"/>
            <a:ext cx="8388975" cy="453457"/>
          </a:xfrm>
          <a:prstGeom prst="rect">
            <a:avLst/>
          </a:prstGeom>
          <a:noFill/>
        </p:spPr>
        <p:txBody>
          <a:bodyPr wrap="square" rtlCol="0">
            <a:spAutoFit/>
          </a:bodyPr>
          <a:lstStyle/>
          <a:p>
            <a:pPr algn="l"/>
            <a:r>
              <a:rPr lang="de-DE" sz="600" baseline="30000" dirty="0">
                <a:solidFill>
                  <a:schemeClr val="bg1">
                    <a:lumMod val="50000"/>
                  </a:schemeClr>
                </a:solidFill>
              </a:rPr>
              <a:t>1</a:t>
            </a:r>
            <a:r>
              <a:rPr lang="de-DE" sz="450" dirty="0">
                <a:solidFill>
                  <a:schemeClr val="bg1">
                    <a:lumMod val="50000"/>
                  </a:schemeClr>
                </a:solidFill>
              </a:rPr>
              <a:t>AstraZeneca GmbH. 2021. Fachinformation Forxiga® 10 mg (</a:t>
            </a:r>
            <a:r>
              <a:rPr lang="de-DE" sz="450" dirty="0" err="1">
                <a:solidFill>
                  <a:schemeClr val="bg1">
                    <a:lumMod val="50000"/>
                  </a:schemeClr>
                </a:solidFill>
              </a:rPr>
              <a:t>Dapagliflozin</a:t>
            </a:r>
            <a:r>
              <a:rPr lang="de-DE" sz="450" dirty="0">
                <a:solidFill>
                  <a:schemeClr val="bg1">
                    <a:lumMod val="50000"/>
                  </a:schemeClr>
                </a:solidFill>
              </a:rPr>
              <a:t>), Stand November 2021; </a:t>
            </a:r>
          </a:p>
          <a:p>
            <a:pPr algn="l"/>
            <a:r>
              <a:rPr lang="de-DE" sz="450" baseline="30000" dirty="0">
                <a:solidFill>
                  <a:schemeClr val="bg1">
                    <a:lumMod val="50000"/>
                  </a:schemeClr>
                </a:solidFill>
              </a:rPr>
              <a:t>2</a:t>
            </a:r>
            <a:r>
              <a:rPr lang="de-DE" sz="450" dirty="0">
                <a:solidFill>
                  <a:schemeClr val="bg1">
                    <a:lumMod val="50000"/>
                  </a:schemeClr>
                </a:solidFill>
              </a:rPr>
              <a:t>AstraZeneca GmbH . 2019. Fachinformation </a:t>
            </a:r>
            <a:r>
              <a:rPr lang="de-DE" sz="450" dirty="0" err="1">
                <a:solidFill>
                  <a:schemeClr val="bg1">
                    <a:lumMod val="50000"/>
                  </a:schemeClr>
                </a:solidFill>
              </a:rPr>
              <a:t>Xigduo</a:t>
            </a:r>
            <a:r>
              <a:rPr lang="de-DE" sz="450" dirty="0">
                <a:solidFill>
                  <a:schemeClr val="bg1">
                    <a:lumMod val="50000"/>
                  </a:schemeClr>
                </a:solidFill>
              </a:rPr>
              <a:t>® 5 mg/850 mg </a:t>
            </a:r>
            <a:r>
              <a:rPr lang="de-DE" sz="450" dirty="0" err="1">
                <a:solidFill>
                  <a:schemeClr val="bg1">
                    <a:lumMod val="50000"/>
                  </a:schemeClr>
                </a:solidFill>
              </a:rPr>
              <a:t>Xigduo</a:t>
            </a:r>
            <a:r>
              <a:rPr lang="de-DE" sz="450" dirty="0">
                <a:solidFill>
                  <a:schemeClr val="bg1">
                    <a:lumMod val="50000"/>
                  </a:schemeClr>
                </a:solidFill>
              </a:rPr>
              <a:t>® 5 mg/1000 mg. Stand November 2019.</a:t>
            </a:r>
          </a:p>
          <a:p>
            <a:pPr algn="l"/>
            <a:r>
              <a:rPr lang="de-DE" sz="450" baseline="30000" dirty="0">
                <a:solidFill>
                  <a:schemeClr val="bg1">
                    <a:lumMod val="50000"/>
                  </a:schemeClr>
                </a:solidFill>
              </a:rPr>
              <a:t>3</a:t>
            </a:r>
            <a:r>
              <a:rPr lang="de-DE" sz="450" dirty="0">
                <a:solidFill>
                  <a:schemeClr val="bg1">
                    <a:lumMod val="50000"/>
                  </a:schemeClr>
                </a:solidFill>
              </a:rPr>
              <a:t> Boehringer Ingelheim GmbH. 2021. Fachinformation Jardiance (</a:t>
            </a:r>
            <a:r>
              <a:rPr lang="de-DE" sz="450" dirty="0" err="1">
                <a:solidFill>
                  <a:schemeClr val="bg1">
                    <a:lumMod val="50000"/>
                  </a:schemeClr>
                </a:solidFill>
              </a:rPr>
              <a:t>Empagliflozin</a:t>
            </a:r>
            <a:r>
              <a:rPr lang="de-DE" sz="450" dirty="0">
                <a:solidFill>
                  <a:schemeClr val="bg1">
                    <a:lumMod val="50000"/>
                  </a:schemeClr>
                </a:solidFill>
              </a:rPr>
              <a:t>), Stand März 2022</a:t>
            </a:r>
          </a:p>
          <a:p>
            <a:r>
              <a:rPr lang="de-DE" sz="450" baseline="30000" dirty="0">
                <a:solidFill>
                  <a:schemeClr val="bg1">
                    <a:lumMod val="50000"/>
                  </a:schemeClr>
                </a:solidFill>
              </a:rPr>
              <a:t>4</a:t>
            </a:r>
            <a:r>
              <a:rPr lang="de-DE" sz="450" dirty="0">
                <a:solidFill>
                  <a:schemeClr val="bg1">
                    <a:lumMod val="50000"/>
                  </a:schemeClr>
                </a:solidFill>
              </a:rPr>
              <a:t> </a:t>
            </a:r>
            <a:r>
              <a:rPr lang="en-US" sz="450" dirty="0">
                <a:solidFill>
                  <a:schemeClr val="bg1">
                    <a:lumMod val="50000"/>
                  </a:schemeClr>
                </a:solidFill>
              </a:rPr>
              <a:t>Merck Sharp &amp; Dohme B.V.. 2018. </a:t>
            </a:r>
            <a:r>
              <a:rPr lang="en-US" sz="450" dirty="0" err="1">
                <a:solidFill>
                  <a:schemeClr val="bg1">
                    <a:lumMod val="50000"/>
                  </a:schemeClr>
                </a:solidFill>
              </a:rPr>
              <a:t>Fachninformation</a:t>
            </a:r>
            <a:r>
              <a:rPr lang="en-US" sz="450" dirty="0">
                <a:solidFill>
                  <a:schemeClr val="bg1">
                    <a:lumMod val="50000"/>
                  </a:schemeClr>
                </a:solidFill>
              </a:rPr>
              <a:t> </a:t>
            </a:r>
            <a:r>
              <a:rPr lang="en-US" sz="450" dirty="0" err="1">
                <a:solidFill>
                  <a:schemeClr val="bg1">
                    <a:lumMod val="50000"/>
                  </a:schemeClr>
                </a:solidFill>
              </a:rPr>
              <a:t>Steglujan</a:t>
            </a:r>
            <a:r>
              <a:rPr lang="en-US" sz="450" dirty="0">
                <a:solidFill>
                  <a:schemeClr val="bg1">
                    <a:lumMod val="50000"/>
                  </a:schemeClr>
                </a:solidFill>
              </a:rPr>
              <a:t> (Ertugliflozin/Sitagliptin), Stand </a:t>
            </a:r>
            <a:r>
              <a:rPr lang="en-US" sz="450" dirty="0" err="1">
                <a:solidFill>
                  <a:schemeClr val="bg1">
                    <a:lumMod val="50000"/>
                  </a:schemeClr>
                </a:solidFill>
              </a:rPr>
              <a:t>März</a:t>
            </a:r>
            <a:r>
              <a:rPr lang="en-US" sz="450" dirty="0">
                <a:solidFill>
                  <a:schemeClr val="bg1">
                    <a:lumMod val="50000"/>
                  </a:schemeClr>
                </a:solidFill>
              </a:rPr>
              <a:t> 2018; Merck Sharp &amp; Dohme B.V.. 2021. </a:t>
            </a:r>
            <a:r>
              <a:rPr lang="en-US" sz="450" dirty="0" err="1">
                <a:solidFill>
                  <a:schemeClr val="bg1">
                    <a:lumMod val="50000"/>
                  </a:schemeClr>
                </a:solidFill>
              </a:rPr>
              <a:t>Fachinformation</a:t>
            </a:r>
            <a:r>
              <a:rPr lang="en-US" sz="450" dirty="0">
                <a:solidFill>
                  <a:schemeClr val="bg1">
                    <a:lumMod val="50000"/>
                  </a:schemeClr>
                </a:solidFill>
              </a:rPr>
              <a:t> </a:t>
            </a:r>
            <a:r>
              <a:rPr lang="en-US" sz="450" dirty="0" err="1">
                <a:solidFill>
                  <a:schemeClr val="bg1">
                    <a:lumMod val="50000"/>
                  </a:schemeClr>
                </a:solidFill>
              </a:rPr>
              <a:t>Steglatro</a:t>
            </a:r>
            <a:r>
              <a:rPr lang="en-US" sz="450" dirty="0">
                <a:solidFill>
                  <a:schemeClr val="bg1">
                    <a:lumMod val="50000"/>
                  </a:schemeClr>
                </a:solidFill>
              </a:rPr>
              <a:t> (Ertugliflozin), Stand </a:t>
            </a:r>
            <a:r>
              <a:rPr lang="en-US" sz="450" dirty="0" err="1">
                <a:solidFill>
                  <a:schemeClr val="bg1">
                    <a:lumMod val="50000"/>
                  </a:schemeClr>
                </a:solidFill>
              </a:rPr>
              <a:t>Oktober</a:t>
            </a:r>
            <a:r>
              <a:rPr lang="en-US" sz="450" dirty="0">
                <a:solidFill>
                  <a:schemeClr val="bg1">
                    <a:lumMod val="50000"/>
                  </a:schemeClr>
                </a:solidFill>
              </a:rPr>
              <a:t> 2021</a:t>
            </a:r>
            <a:endParaRPr lang="de-DE" sz="600" dirty="0">
              <a:solidFill>
                <a:schemeClr val="bg1">
                  <a:lumMod val="50000"/>
                </a:schemeClr>
              </a:solidFill>
            </a:endParaRPr>
          </a:p>
        </p:txBody>
      </p:sp>
    </p:spTree>
    <p:extLst>
      <p:ext uri="{BB962C8B-B14F-4D97-AF65-F5344CB8AC3E}">
        <p14:creationId xmlns:p14="http://schemas.microsoft.com/office/powerpoint/2010/main" val="2208423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FDF04C-071F-4E0C-89D8-AFA7C3C9BB36}"/>
              </a:ext>
            </a:extLst>
          </p:cNvPr>
          <p:cNvSpPr>
            <a:spLocks noGrp="1"/>
          </p:cNvSpPr>
          <p:nvPr>
            <p:ph sz="quarter" idx="4294967295"/>
          </p:nvPr>
        </p:nvSpPr>
        <p:spPr>
          <a:xfrm>
            <a:off x="282770" y="6454407"/>
            <a:ext cx="7339031" cy="432643"/>
          </a:xfrm>
        </p:spPr>
        <p:txBody>
          <a:bodyPr/>
          <a:lstStyle/>
          <a:p>
            <a:pPr algn="r"/>
            <a:r>
              <a:rPr lang="de-DE" sz="1100" dirty="0"/>
              <a:t>Modifiziert nach: </a:t>
            </a:r>
            <a:r>
              <a:rPr lang="de-DE" sz="1100" dirty="0" err="1"/>
              <a:t>Kitai</a:t>
            </a:r>
            <a:r>
              <a:rPr lang="de-DE" sz="1100" dirty="0"/>
              <a:t> T, et al. JAMA network open 2020; 3:e204296.</a:t>
            </a:r>
          </a:p>
        </p:txBody>
      </p:sp>
      <p:sp>
        <p:nvSpPr>
          <p:cNvPr id="3" name="Inhaltsplatzhalter 2">
            <a:extLst>
              <a:ext uri="{FF2B5EF4-FFF2-40B4-BE49-F238E27FC236}">
                <a16:creationId xmlns:a16="http://schemas.microsoft.com/office/drawing/2014/main" id="{8E0A246D-541A-4B83-9B0B-4281BE0BC1B8}"/>
              </a:ext>
            </a:extLst>
          </p:cNvPr>
          <p:cNvSpPr>
            <a:spLocks noGrp="1"/>
          </p:cNvSpPr>
          <p:nvPr>
            <p:ph sz="quarter" idx="4294967295"/>
          </p:nvPr>
        </p:nvSpPr>
        <p:spPr>
          <a:xfrm>
            <a:off x="395537" y="5455861"/>
            <a:ext cx="7626751" cy="583525"/>
          </a:xfrm>
        </p:spPr>
        <p:txBody>
          <a:bodyPr/>
          <a:lstStyle/>
          <a:p>
            <a:r>
              <a:rPr lang="de-DE" sz="1100" dirty="0"/>
              <a:t>Analyse von 3.817 japanischen </a:t>
            </a:r>
            <a:r>
              <a:rPr lang="de-DE" sz="1100" dirty="0" err="1"/>
              <a:t>Patient:innen</a:t>
            </a:r>
            <a:r>
              <a:rPr lang="de-DE" sz="1100" dirty="0"/>
              <a:t>, die zwischen Oktober 2014 und April 2016 nach der Hospitalisierung auf einer akut dekompensierten HI aus dem Krankenhaus entlassen wurden.</a:t>
            </a:r>
          </a:p>
        </p:txBody>
      </p:sp>
      <p:sp>
        <p:nvSpPr>
          <p:cNvPr id="4" name="Titel 3">
            <a:extLst>
              <a:ext uri="{FF2B5EF4-FFF2-40B4-BE49-F238E27FC236}">
                <a16:creationId xmlns:a16="http://schemas.microsoft.com/office/drawing/2014/main" id="{58E8DD4B-3726-4FD5-8736-5CFC818C61EF}"/>
              </a:ext>
            </a:extLst>
          </p:cNvPr>
          <p:cNvSpPr>
            <a:spLocks noGrp="1"/>
          </p:cNvSpPr>
          <p:nvPr>
            <p:ph type="title" idx="4294967295"/>
          </p:nvPr>
        </p:nvSpPr>
        <p:spPr>
          <a:xfrm>
            <a:off x="757086" y="365126"/>
            <a:ext cx="8121575" cy="1325563"/>
          </a:xfrm>
        </p:spPr>
        <p:txBody>
          <a:bodyPr/>
          <a:lstStyle/>
          <a:p>
            <a:r>
              <a:rPr lang="de-DE" err="1"/>
              <a:t>HFpEF</a:t>
            </a:r>
            <a:r>
              <a:rPr lang="de-DE"/>
              <a:t>, </a:t>
            </a:r>
            <a:r>
              <a:rPr lang="de-DE" err="1"/>
              <a:t>HFmrEF</a:t>
            </a:r>
            <a:r>
              <a:rPr lang="de-DE"/>
              <a:t> und HFrEF haben eine ähnliche Mortalität im Jahr nach der Krankenhauseinweisung</a:t>
            </a:r>
          </a:p>
        </p:txBody>
      </p:sp>
      <p:sp>
        <p:nvSpPr>
          <p:cNvPr id="5" name="Foliennummernplatzhalter 4">
            <a:extLst>
              <a:ext uri="{FF2B5EF4-FFF2-40B4-BE49-F238E27FC236}">
                <a16:creationId xmlns:a16="http://schemas.microsoft.com/office/drawing/2014/main" id="{B6A9B398-1690-4562-A52F-3539CB141E0C}"/>
              </a:ext>
            </a:extLst>
          </p:cNvPr>
          <p:cNvSpPr>
            <a:spLocks noGrp="1"/>
          </p:cNvSpPr>
          <p:nvPr>
            <p:ph type="sldNum" sz="quarter" idx="4294967295"/>
          </p:nvPr>
        </p:nvSpPr>
        <p:spPr>
          <a:xfrm>
            <a:off x="8730033" y="6491391"/>
            <a:ext cx="413967" cy="365125"/>
          </a:xfrm>
          <a:prstGeom prst="rect">
            <a:avLst/>
          </a:prstGeom>
        </p:spPr>
        <p:txBody>
          <a:bodyPr/>
          <a:lstStyle/>
          <a:p>
            <a:fld id="{C3831029-DBAE-41BF-BAA3-1BCD65F362BF}" type="slidenum">
              <a:rPr lang="de-DE" smtClean="0"/>
              <a:pPr/>
              <a:t>94</a:t>
            </a:fld>
            <a:endParaRPr lang="de-DE"/>
          </a:p>
        </p:txBody>
      </p:sp>
      <p:grpSp>
        <p:nvGrpSpPr>
          <p:cNvPr id="41" name="Gruppieren 40">
            <a:extLst>
              <a:ext uri="{FF2B5EF4-FFF2-40B4-BE49-F238E27FC236}">
                <a16:creationId xmlns:a16="http://schemas.microsoft.com/office/drawing/2014/main" id="{6B9C4F1A-4190-4DF8-87A3-21A6C2843787}"/>
              </a:ext>
            </a:extLst>
          </p:cNvPr>
          <p:cNvGrpSpPr/>
          <p:nvPr/>
        </p:nvGrpSpPr>
        <p:grpSpPr>
          <a:xfrm>
            <a:off x="6706301" y="2670880"/>
            <a:ext cx="1682985" cy="1416920"/>
            <a:chOff x="2281678" y="2086006"/>
            <a:chExt cx="1730604" cy="1303191"/>
          </a:xfrm>
        </p:grpSpPr>
        <p:grpSp>
          <p:nvGrpSpPr>
            <p:cNvPr id="42" name="Group 745">
              <a:extLst>
                <a:ext uri="{FF2B5EF4-FFF2-40B4-BE49-F238E27FC236}">
                  <a16:creationId xmlns:a16="http://schemas.microsoft.com/office/drawing/2014/main" id="{0D33F275-D276-4EA8-BD0C-CC8AEE06178A}"/>
                </a:ext>
              </a:extLst>
            </p:cNvPr>
            <p:cNvGrpSpPr/>
            <p:nvPr/>
          </p:nvGrpSpPr>
          <p:grpSpPr>
            <a:xfrm>
              <a:off x="2281678" y="2086006"/>
              <a:ext cx="286109" cy="607982"/>
              <a:chOff x="4356101" y="2112963"/>
              <a:chExt cx="431800" cy="917576"/>
            </a:xfrm>
            <a:solidFill>
              <a:schemeClr val="tx2">
                <a:lumMod val="75000"/>
              </a:schemeClr>
            </a:solidFill>
          </p:grpSpPr>
          <p:sp>
            <p:nvSpPr>
              <p:cNvPr id="70" name="Freeform 332">
                <a:extLst>
                  <a:ext uri="{FF2B5EF4-FFF2-40B4-BE49-F238E27FC236}">
                    <a16:creationId xmlns:a16="http://schemas.microsoft.com/office/drawing/2014/main" id="{368F11A7-AC88-440F-839E-DF93F4C755C5}"/>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solidFill>
                <a:schemeClr val="accent4">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sp>
            <p:nvSpPr>
              <p:cNvPr id="71" name="Oval 333">
                <a:extLst>
                  <a:ext uri="{FF2B5EF4-FFF2-40B4-BE49-F238E27FC236}">
                    <a16:creationId xmlns:a16="http://schemas.microsoft.com/office/drawing/2014/main" id="{DA5095AF-2475-4721-AE11-BFEF2FA23414}"/>
                  </a:ext>
                </a:extLst>
              </p:cNvPr>
              <p:cNvSpPr>
                <a:spLocks noChangeArrowheads="1"/>
              </p:cNvSpPr>
              <p:nvPr/>
            </p:nvSpPr>
            <p:spPr bwMode="auto">
              <a:xfrm>
                <a:off x="4491038" y="2112963"/>
                <a:ext cx="165100" cy="161925"/>
              </a:xfrm>
              <a:prstGeom prst="ellipse">
                <a:avLst/>
              </a:prstGeom>
              <a:solidFill>
                <a:schemeClr val="accent4">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3" name="Group 751">
              <a:extLst>
                <a:ext uri="{FF2B5EF4-FFF2-40B4-BE49-F238E27FC236}">
                  <a16:creationId xmlns:a16="http://schemas.microsoft.com/office/drawing/2014/main" id="{13885A65-964E-4BD5-9501-D033E0274A03}"/>
                </a:ext>
              </a:extLst>
            </p:cNvPr>
            <p:cNvGrpSpPr/>
            <p:nvPr/>
          </p:nvGrpSpPr>
          <p:grpSpPr>
            <a:xfrm>
              <a:off x="2657196" y="2086006"/>
              <a:ext cx="258412" cy="612929"/>
              <a:chOff x="4848226" y="3856038"/>
              <a:chExt cx="384174" cy="911225"/>
            </a:xfrm>
            <a:solidFill>
              <a:schemeClr val="tx2">
                <a:lumMod val="75000"/>
              </a:schemeClr>
            </a:solidFill>
          </p:grpSpPr>
          <p:sp>
            <p:nvSpPr>
              <p:cNvPr id="68" name="Oval 337">
                <a:extLst>
                  <a:ext uri="{FF2B5EF4-FFF2-40B4-BE49-F238E27FC236}">
                    <a16:creationId xmlns:a16="http://schemas.microsoft.com/office/drawing/2014/main" id="{78F72766-B577-408D-9038-ADAC4E1529D7}"/>
                  </a:ext>
                </a:extLst>
              </p:cNvPr>
              <p:cNvSpPr>
                <a:spLocks noChangeArrowheads="1"/>
              </p:cNvSpPr>
              <p:nvPr/>
            </p:nvSpPr>
            <p:spPr bwMode="auto">
              <a:xfrm>
                <a:off x="4953000" y="3856038"/>
                <a:ext cx="158750" cy="152400"/>
              </a:xfrm>
              <a:prstGeom prst="ellipse">
                <a:avLst/>
              </a:prstGeom>
              <a:solidFill>
                <a:schemeClr val="accent4">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sp>
            <p:nvSpPr>
              <p:cNvPr id="69" name="Freeform 338">
                <a:extLst>
                  <a:ext uri="{FF2B5EF4-FFF2-40B4-BE49-F238E27FC236}">
                    <a16:creationId xmlns:a16="http://schemas.microsoft.com/office/drawing/2014/main" id="{3C8684A8-2A11-4330-87E9-74F72E84CB84}"/>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solidFill>
                <a:schemeClr val="accent4">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4" name="Group 745">
              <a:extLst>
                <a:ext uri="{FF2B5EF4-FFF2-40B4-BE49-F238E27FC236}">
                  <a16:creationId xmlns:a16="http://schemas.microsoft.com/office/drawing/2014/main" id="{50903F88-EB9E-4CF5-8384-28632EEA995B}"/>
                </a:ext>
              </a:extLst>
            </p:cNvPr>
            <p:cNvGrpSpPr/>
            <p:nvPr/>
          </p:nvGrpSpPr>
          <p:grpSpPr>
            <a:xfrm>
              <a:off x="3005017" y="2086006"/>
              <a:ext cx="286109" cy="607982"/>
              <a:chOff x="4356101" y="2112963"/>
              <a:chExt cx="431800" cy="917576"/>
            </a:xfrm>
            <a:solidFill>
              <a:schemeClr val="tx2">
                <a:lumMod val="75000"/>
              </a:schemeClr>
            </a:solidFill>
          </p:grpSpPr>
          <p:sp>
            <p:nvSpPr>
              <p:cNvPr id="66" name="Freeform 332">
                <a:extLst>
                  <a:ext uri="{FF2B5EF4-FFF2-40B4-BE49-F238E27FC236}">
                    <a16:creationId xmlns:a16="http://schemas.microsoft.com/office/drawing/2014/main" id="{A2F6497C-DEA1-415D-A101-059B354FD308}"/>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adFill>
                <a:gsLst>
                  <a:gs pos="100000">
                    <a:schemeClr val="bg2">
                      <a:lumMod val="75000"/>
                    </a:schemeClr>
                  </a:gs>
                  <a:gs pos="0">
                    <a:schemeClr val="accent4">
                      <a:lumMod val="20000"/>
                      <a:lumOff val="80000"/>
                    </a:schemeClr>
                  </a:gs>
                </a:gsLst>
                <a:lin ang="0" scaled="1"/>
              </a:gradFill>
              <a:ln>
                <a:noFill/>
              </a:ln>
            </p:spPr>
            <p:txBody>
              <a:bodyPr vert="horz" wrap="square" lIns="68580" tIns="34290" rIns="68580" bIns="34290" numCol="1" anchor="t" anchorCtr="0" compatLnSpc="1">
                <a:prstTxWarp prst="textNoShape">
                  <a:avLst/>
                </a:prstTxWarp>
              </a:bodyPr>
              <a:lstStyle/>
              <a:p>
                <a:endParaRPr lang="en-GB"/>
              </a:p>
            </p:txBody>
          </p:sp>
          <p:sp>
            <p:nvSpPr>
              <p:cNvPr id="67" name="Oval 333">
                <a:extLst>
                  <a:ext uri="{FF2B5EF4-FFF2-40B4-BE49-F238E27FC236}">
                    <a16:creationId xmlns:a16="http://schemas.microsoft.com/office/drawing/2014/main" id="{20E259DC-7826-492F-8EF4-EF1B3C922A94}"/>
                  </a:ext>
                </a:extLst>
              </p:cNvPr>
              <p:cNvSpPr>
                <a:spLocks noChangeArrowheads="1"/>
              </p:cNvSpPr>
              <p:nvPr/>
            </p:nvSpPr>
            <p:spPr bwMode="auto">
              <a:xfrm>
                <a:off x="4491038" y="2112963"/>
                <a:ext cx="165100" cy="161925"/>
              </a:xfrm>
              <a:prstGeom prst="ellipse">
                <a:avLst/>
              </a:prstGeom>
              <a:gradFill>
                <a:gsLst>
                  <a:gs pos="100000">
                    <a:schemeClr val="bg2">
                      <a:lumMod val="75000"/>
                    </a:schemeClr>
                  </a:gs>
                  <a:gs pos="0">
                    <a:schemeClr val="accent4">
                      <a:lumMod val="20000"/>
                      <a:lumOff val="80000"/>
                    </a:schemeClr>
                  </a:gs>
                </a:gsLst>
                <a:lin ang="0" scaled="1"/>
              </a:gra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5" name="Group 751">
              <a:extLst>
                <a:ext uri="{FF2B5EF4-FFF2-40B4-BE49-F238E27FC236}">
                  <a16:creationId xmlns:a16="http://schemas.microsoft.com/office/drawing/2014/main" id="{135481E2-7C3D-4B56-9757-1DBDE9E83DBB}"/>
                </a:ext>
              </a:extLst>
            </p:cNvPr>
            <p:cNvGrpSpPr/>
            <p:nvPr/>
          </p:nvGrpSpPr>
          <p:grpSpPr>
            <a:xfrm>
              <a:off x="3380535" y="2086006"/>
              <a:ext cx="258412" cy="612929"/>
              <a:chOff x="4848226" y="3856038"/>
              <a:chExt cx="384174" cy="911225"/>
            </a:xfrm>
            <a:solidFill>
              <a:schemeClr val="tx2">
                <a:lumMod val="75000"/>
              </a:schemeClr>
            </a:solidFill>
          </p:grpSpPr>
          <p:sp>
            <p:nvSpPr>
              <p:cNvPr id="64" name="Oval 337">
                <a:extLst>
                  <a:ext uri="{FF2B5EF4-FFF2-40B4-BE49-F238E27FC236}">
                    <a16:creationId xmlns:a16="http://schemas.microsoft.com/office/drawing/2014/main" id="{19D64B38-8D1A-434D-AD12-822239F49A9E}"/>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65" name="Freeform 338">
                <a:extLst>
                  <a:ext uri="{FF2B5EF4-FFF2-40B4-BE49-F238E27FC236}">
                    <a16:creationId xmlns:a16="http://schemas.microsoft.com/office/drawing/2014/main" id="{EA9ACF67-0155-42EE-987F-0C59D30EF8E7}"/>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6" name="Group 745">
              <a:extLst>
                <a:ext uri="{FF2B5EF4-FFF2-40B4-BE49-F238E27FC236}">
                  <a16:creationId xmlns:a16="http://schemas.microsoft.com/office/drawing/2014/main" id="{E290615F-EF38-49C6-8455-F1BCCF1B6E0D}"/>
                </a:ext>
              </a:extLst>
            </p:cNvPr>
            <p:cNvGrpSpPr/>
            <p:nvPr/>
          </p:nvGrpSpPr>
          <p:grpSpPr>
            <a:xfrm>
              <a:off x="2657196" y="2776268"/>
              <a:ext cx="286109" cy="607982"/>
              <a:chOff x="4356101" y="2112963"/>
              <a:chExt cx="431800" cy="917576"/>
            </a:xfrm>
            <a:solidFill>
              <a:schemeClr val="tx2">
                <a:lumMod val="75000"/>
              </a:schemeClr>
            </a:solidFill>
          </p:grpSpPr>
          <p:sp>
            <p:nvSpPr>
              <p:cNvPr id="62" name="Freeform 332">
                <a:extLst>
                  <a:ext uri="{FF2B5EF4-FFF2-40B4-BE49-F238E27FC236}">
                    <a16:creationId xmlns:a16="http://schemas.microsoft.com/office/drawing/2014/main" id="{7E7F7E19-AFCE-44EE-A806-1CDC0BE2F58C}"/>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63" name="Oval 333">
                <a:extLst>
                  <a:ext uri="{FF2B5EF4-FFF2-40B4-BE49-F238E27FC236}">
                    <a16:creationId xmlns:a16="http://schemas.microsoft.com/office/drawing/2014/main" id="{53F9FBFA-8A73-4CA7-A287-27606CBC68C5}"/>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7" name="Group 751">
              <a:extLst>
                <a:ext uri="{FF2B5EF4-FFF2-40B4-BE49-F238E27FC236}">
                  <a16:creationId xmlns:a16="http://schemas.microsoft.com/office/drawing/2014/main" id="{5B205339-A915-49ED-8889-F06C9DA3603C}"/>
                </a:ext>
              </a:extLst>
            </p:cNvPr>
            <p:cNvGrpSpPr/>
            <p:nvPr/>
          </p:nvGrpSpPr>
          <p:grpSpPr>
            <a:xfrm>
              <a:off x="3032714" y="2776268"/>
              <a:ext cx="258412" cy="612929"/>
              <a:chOff x="4848226" y="3856038"/>
              <a:chExt cx="384174" cy="911225"/>
            </a:xfrm>
            <a:solidFill>
              <a:schemeClr val="tx2">
                <a:lumMod val="75000"/>
              </a:schemeClr>
            </a:solidFill>
          </p:grpSpPr>
          <p:sp>
            <p:nvSpPr>
              <p:cNvPr id="60" name="Oval 337">
                <a:extLst>
                  <a:ext uri="{FF2B5EF4-FFF2-40B4-BE49-F238E27FC236}">
                    <a16:creationId xmlns:a16="http://schemas.microsoft.com/office/drawing/2014/main" id="{639BBA68-CBD0-4ACC-9F59-B58C6E0137AD}"/>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61" name="Freeform 338">
                <a:extLst>
                  <a:ext uri="{FF2B5EF4-FFF2-40B4-BE49-F238E27FC236}">
                    <a16:creationId xmlns:a16="http://schemas.microsoft.com/office/drawing/2014/main" id="{3288E0F0-C9E2-4616-911A-172EAF41E708}"/>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8" name="Group 751">
              <a:extLst>
                <a:ext uri="{FF2B5EF4-FFF2-40B4-BE49-F238E27FC236}">
                  <a16:creationId xmlns:a16="http://schemas.microsoft.com/office/drawing/2014/main" id="{4A6379D7-9313-48B9-AD3B-58D5FF4CA9D3}"/>
                </a:ext>
              </a:extLst>
            </p:cNvPr>
            <p:cNvGrpSpPr/>
            <p:nvPr/>
          </p:nvGrpSpPr>
          <p:grpSpPr>
            <a:xfrm>
              <a:off x="2287737" y="2771321"/>
              <a:ext cx="258412" cy="612929"/>
              <a:chOff x="4848226" y="3856038"/>
              <a:chExt cx="384174" cy="911225"/>
            </a:xfrm>
            <a:solidFill>
              <a:schemeClr val="tx2">
                <a:lumMod val="75000"/>
              </a:schemeClr>
            </a:solidFill>
          </p:grpSpPr>
          <p:sp>
            <p:nvSpPr>
              <p:cNvPr id="58" name="Oval 337">
                <a:extLst>
                  <a:ext uri="{FF2B5EF4-FFF2-40B4-BE49-F238E27FC236}">
                    <a16:creationId xmlns:a16="http://schemas.microsoft.com/office/drawing/2014/main" id="{DC5FEEE8-97FE-4745-B8C3-28444F2022CB}"/>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59" name="Freeform 338">
                <a:extLst>
                  <a:ext uri="{FF2B5EF4-FFF2-40B4-BE49-F238E27FC236}">
                    <a16:creationId xmlns:a16="http://schemas.microsoft.com/office/drawing/2014/main" id="{400E8D81-D3D3-48CC-87A3-886A1CCC45CF}"/>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49" name="Group 745">
              <a:extLst>
                <a:ext uri="{FF2B5EF4-FFF2-40B4-BE49-F238E27FC236}">
                  <a16:creationId xmlns:a16="http://schemas.microsoft.com/office/drawing/2014/main" id="{D2B37938-E881-46BA-AD16-94CDA0B784ED}"/>
                </a:ext>
              </a:extLst>
            </p:cNvPr>
            <p:cNvGrpSpPr/>
            <p:nvPr/>
          </p:nvGrpSpPr>
          <p:grpSpPr>
            <a:xfrm>
              <a:off x="3348792" y="2771321"/>
              <a:ext cx="286109" cy="607982"/>
              <a:chOff x="4356101" y="2112963"/>
              <a:chExt cx="431800" cy="917576"/>
            </a:xfrm>
            <a:solidFill>
              <a:schemeClr val="tx2">
                <a:lumMod val="75000"/>
              </a:schemeClr>
            </a:solidFill>
          </p:grpSpPr>
          <p:sp>
            <p:nvSpPr>
              <p:cNvPr id="56" name="Freeform 332">
                <a:extLst>
                  <a:ext uri="{FF2B5EF4-FFF2-40B4-BE49-F238E27FC236}">
                    <a16:creationId xmlns:a16="http://schemas.microsoft.com/office/drawing/2014/main" id="{2B2A1EFB-E798-4B5E-8508-94BD2269AF64}"/>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57" name="Oval 333">
                <a:extLst>
                  <a:ext uri="{FF2B5EF4-FFF2-40B4-BE49-F238E27FC236}">
                    <a16:creationId xmlns:a16="http://schemas.microsoft.com/office/drawing/2014/main" id="{14C1959D-5B60-450A-B813-A77278B6DBFD}"/>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50" name="Group 745">
              <a:extLst>
                <a:ext uri="{FF2B5EF4-FFF2-40B4-BE49-F238E27FC236}">
                  <a16:creationId xmlns:a16="http://schemas.microsoft.com/office/drawing/2014/main" id="{FAE0CC09-95C6-4E04-8651-FBDED5F41679}"/>
                </a:ext>
              </a:extLst>
            </p:cNvPr>
            <p:cNvGrpSpPr/>
            <p:nvPr/>
          </p:nvGrpSpPr>
          <p:grpSpPr>
            <a:xfrm>
              <a:off x="3726173" y="2086006"/>
              <a:ext cx="286109" cy="607982"/>
              <a:chOff x="4356101" y="2112963"/>
              <a:chExt cx="431800" cy="917576"/>
            </a:xfrm>
            <a:solidFill>
              <a:schemeClr val="tx2">
                <a:lumMod val="75000"/>
              </a:schemeClr>
            </a:solidFill>
          </p:grpSpPr>
          <p:sp>
            <p:nvSpPr>
              <p:cNvPr id="54" name="Freeform 332">
                <a:extLst>
                  <a:ext uri="{FF2B5EF4-FFF2-40B4-BE49-F238E27FC236}">
                    <a16:creationId xmlns:a16="http://schemas.microsoft.com/office/drawing/2014/main" id="{37DA7F59-5D76-4746-B004-65E7FF67BD67}"/>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55" name="Oval 333">
                <a:extLst>
                  <a:ext uri="{FF2B5EF4-FFF2-40B4-BE49-F238E27FC236}">
                    <a16:creationId xmlns:a16="http://schemas.microsoft.com/office/drawing/2014/main" id="{259B4D56-062F-4F06-97F2-CB179DEDE29E}"/>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51" name="Group 751">
              <a:extLst>
                <a:ext uri="{FF2B5EF4-FFF2-40B4-BE49-F238E27FC236}">
                  <a16:creationId xmlns:a16="http://schemas.microsoft.com/office/drawing/2014/main" id="{EDEBA5D9-6D19-4ABC-B867-3682259D0140}"/>
                </a:ext>
              </a:extLst>
            </p:cNvPr>
            <p:cNvGrpSpPr/>
            <p:nvPr/>
          </p:nvGrpSpPr>
          <p:grpSpPr>
            <a:xfrm>
              <a:off x="3732232" y="2771321"/>
              <a:ext cx="258412" cy="612929"/>
              <a:chOff x="4848226" y="3856038"/>
              <a:chExt cx="384174" cy="911225"/>
            </a:xfrm>
            <a:solidFill>
              <a:schemeClr val="tx2">
                <a:lumMod val="75000"/>
              </a:schemeClr>
            </a:solidFill>
          </p:grpSpPr>
          <p:sp>
            <p:nvSpPr>
              <p:cNvPr id="52" name="Oval 337">
                <a:extLst>
                  <a:ext uri="{FF2B5EF4-FFF2-40B4-BE49-F238E27FC236}">
                    <a16:creationId xmlns:a16="http://schemas.microsoft.com/office/drawing/2014/main" id="{AAB57A15-4F37-4245-A5DC-1107558884F1}"/>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53" name="Freeform 338">
                <a:extLst>
                  <a:ext uri="{FF2B5EF4-FFF2-40B4-BE49-F238E27FC236}">
                    <a16:creationId xmlns:a16="http://schemas.microsoft.com/office/drawing/2014/main" id="{3BF6A8CE-65E6-4648-8C4F-D8A8E45BB3B2}"/>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sp>
        <p:nvSpPr>
          <p:cNvPr id="72" name="Textfeld 71">
            <a:extLst>
              <a:ext uri="{FF2B5EF4-FFF2-40B4-BE49-F238E27FC236}">
                <a16:creationId xmlns:a16="http://schemas.microsoft.com/office/drawing/2014/main" id="{004FB093-AE06-4C31-84E3-F9D7925DFAB7}"/>
              </a:ext>
            </a:extLst>
          </p:cNvPr>
          <p:cNvSpPr txBox="1"/>
          <p:nvPr/>
        </p:nvSpPr>
        <p:spPr>
          <a:xfrm>
            <a:off x="6924875" y="2114509"/>
            <a:ext cx="1312525" cy="420243"/>
          </a:xfrm>
          <a:prstGeom prst="rect">
            <a:avLst/>
          </a:prstGeom>
          <a:noFill/>
        </p:spPr>
        <p:txBody>
          <a:bodyPr wrap="square" rtlCol="0">
            <a:spAutoFit/>
          </a:bodyPr>
          <a:lstStyle/>
          <a:p>
            <a:pPr algn="ctr"/>
            <a:r>
              <a:rPr lang="de-DE" sz="2100" b="1" err="1">
                <a:solidFill>
                  <a:schemeClr val="accent4"/>
                </a:solidFill>
                <a:cs typeface="Arial" panose="020B0604020202020204" pitchFamily="34" charset="0"/>
              </a:rPr>
              <a:t>HFpEF</a:t>
            </a:r>
            <a:endParaRPr lang="de-DE" sz="2100" b="1">
              <a:solidFill>
                <a:schemeClr val="accent4"/>
              </a:solidFill>
              <a:cs typeface="Arial" panose="020B0604020202020204" pitchFamily="34" charset="0"/>
            </a:endParaRPr>
          </a:p>
        </p:txBody>
      </p:sp>
      <p:sp>
        <p:nvSpPr>
          <p:cNvPr id="73" name="Textfeld 72">
            <a:extLst>
              <a:ext uri="{FF2B5EF4-FFF2-40B4-BE49-F238E27FC236}">
                <a16:creationId xmlns:a16="http://schemas.microsoft.com/office/drawing/2014/main" id="{6113A682-6E0D-4D90-9CB9-A1F2718742FD}"/>
              </a:ext>
            </a:extLst>
          </p:cNvPr>
          <p:cNvSpPr txBox="1"/>
          <p:nvPr/>
        </p:nvSpPr>
        <p:spPr>
          <a:xfrm>
            <a:off x="6564591" y="4724482"/>
            <a:ext cx="2440004" cy="560731"/>
          </a:xfrm>
          <a:prstGeom prst="rect">
            <a:avLst/>
          </a:prstGeom>
          <a:solidFill>
            <a:srgbClr val="FFFFFF">
              <a:alpha val="50196"/>
            </a:srgbClr>
          </a:solidFill>
        </p:spPr>
        <p:txBody>
          <a:bodyPr wrap="square" rtlCol="0">
            <a:spAutoFit/>
          </a:bodyPr>
          <a:lstStyle/>
          <a:p>
            <a:pPr algn="ctr"/>
            <a:r>
              <a:rPr lang="de-DE" sz="3000" b="1" dirty="0">
                <a:solidFill>
                  <a:schemeClr val="accent4"/>
                </a:solidFill>
                <a:cs typeface="Arial" panose="020B0604020202020204" pitchFamily="34" charset="0"/>
              </a:rPr>
              <a:t>24%</a:t>
            </a:r>
          </a:p>
        </p:txBody>
      </p:sp>
      <p:sp>
        <p:nvSpPr>
          <p:cNvPr id="75" name="Textfeld 74">
            <a:extLst>
              <a:ext uri="{FF2B5EF4-FFF2-40B4-BE49-F238E27FC236}">
                <a16:creationId xmlns:a16="http://schemas.microsoft.com/office/drawing/2014/main" id="{E5A59252-91D2-4EAB-BC81-9C96F4BBBC15}"/>
              </a:ext>
            </a:extLst>
          </p:cNvPr>
          <p:cNvSpPr txBox="1"/>
          <p:nvPr/>
        </p:nvSpPr>
        <p:spPr>
          <a:xfrm>
            <a:off x="6635886" y="4239327"/>
            <a:ext cx="1832576" cy="264111"/>
          </a:xfrm>
          <a:prstGeom prst="rect">
            <a:avLst/>
          </a:prstGeom>
          <a:noFill/>
        </p:spPr>
        <p:txBody>
          <a:bodyPr wrap="square" rtlCol="0">
            <a:spAutoFit/>
          </a:bodyPr>
          <a:lstStyle/>
          <a:p>
            <a:pPr algn="ctr"/>
            <a:r>
              <a:rPr lang="de-DE" sz="1100" dirty="0">
                <a:solidFill>
                  <a:schemeClr val="tx1">
                    <a:lumMod val="50000"/>
                  </a:schemeClr>
                </a:solidFill>
                <a:latin typeface="Arial" panose="020B0604020202020204" pitchFamily="34" charset="0"/>
                <a:cs typeface="Arial" panose="020B0604020202020204" pitchFamily="34" charset="0"/>
              </a:rPr>
              <a:t>(95%-KI 22,0; 26,2)</a:t>
            </a:r>
          </a:p>
        </p:txBody>
      </p:sp>
      <p:grpSp>
        <p:nvGrpSpPr>
          <p:cNvPr id="76" name="Gruppieren 75">
            <a:extLst>
              <a:ext uri="{FF2B5EF4-FFF2-40B4-BE49-F238E27FC236}">
                <a16:creationId xmlns:a16="http://schemas.microsoft.com/office/drawing/2014/main" id="{BE0226C8-7CDB-4118-BC7F-D7613DE7D2C8}"/>
              </a:ext>
            </a:extLst>
          </p:cNvPr>
          <p:cNvGrpSpPr/>
          <p:nvPr/>
        </p:nvGrpSpPr>
        <p:grpSpPr>
          <a:xfrm>
            <a:off x="4356977" y="2670880"/>
            <a:ext cx="1682985" cy="1416920"/>
            <a:chOff x="2281678" y="2086006"/>
            <a:chExt cx="1730604" cy="1303191"/>
          </a:xfrm>
        </p:grpSpPr>
        <p:grpSp>
          <p:nvGrpSpPr>
            <p:cNvPr id="77" name="Group 745">
              <a:extLst>
                <a:ext uri="{FF2B5EF4-FFF2-40B4-BE49-F238E27FC236}">
                  <a16:creationId xmlns:a16="http://schemas.microsoft.com/office/drawing/2014/main" id="{C2ACDFDF-D322-4F75-A6DC-100FC874FC7A}"/>
                </a:ext>
              </a:extLst>
            </p:cNvPr>
            <p:cNvGrpSpPr/>
            <p:nvPr/>
          </p:nvGrpSpPr>
          <p:grpSpPr>
            <a:xfrm>
              <a:off x="2281678" y="2086006"/>
              <a:ext cx="286109" cy="607982"/>
              <a:chOff x="4356101" y="2112963"/>
              <a:chExt cx="431800" cy="917576"/>
            </a:xfrm>
            <a:solidFill>
              <a:schemeClr val="tx2">
                <a:lumMod val="75000"/>
              </a:schemeClr>
            </a:solidFill>
          </p:grpSpPr>
          <p:sp>
            <p:nvSpPr>
              <p:cNvPr id="105" name="Freeform 332">
                <a:extLst>
                  <a:ext uri="{FF2B5EF4-FFF2-40B4-BE49-F238E27FC236}">
                    <a16:creationId xmlns:a16="http://schemas.microsoft.com/office/drawing/2014/main" id="{DD03FF13-97B3-4E1F-8980-BB0D46C6FBAE}"/>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solidFill>
                <a:schemeClr val="accent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sp>
            <p:nvSpPr>
              <p:cNvPr id="106" name="Oval 333">
                <a:extLst>
                  <a:ext uri="{FF2B5EF4-FFF2-40B4-BE49-F238E27FC236}">
                    <a16:creationId xmlns:a16="http://schemas.microsoft.com/office/drawing/2014/main" id="{29C5A681-1234-4038-A12E-6341B0C45FDB}"/>
                  </a:ext>
                </a:extLst>
              </p:cNvPr>
              <p:cNvSpPr>
                <a:spLocks noChangeArrowheads="1"/>
              </p:cNvSpPr>
              <p:nvPr/>
            </p:nvSpPr>
            <p:spPr bwMode="auto">
              <a:xfrm>
                <a:off x="4491038" y="2112963"/>
                <a:ext cx="165100" cy="161925"/>
              </a:xfrm>
              <a:prstGeom prst="ellipse">
                <a:avLst/>
              </a:prstGeom>
              <a:solidFill>
                <a:schemeClr val="accent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78" name="Group 751">
              <a:extLst>
                <a:ext uri="{FF2B5EF4-FFF2-40B4-BE49-F238E27FC236}">
                  <a16:creationId xmlns:a16="http://schemas.microsoft.com/office/drawing/2014/main" id="{752147D7-448D-4333-B56A-9E4207F154FD}"/>
                </a:ext>
              </a:extLst>
            </p:cNvPr>
            <p:cNvGrpSpPr/>
            <p:nvPr/>
          </p:nvGrpSpPr>
          <p:grpSpPr>
            <a:xfrm>
              <a:off x="2657196" y="2086006"/>
              <a:ext cx="258412" cy="612929"/>
              <a:chOff x="4848226" y="3856038"/>
              <a:chExt cx="384174" cy="911225"/>
            </a:xfrm>
            <a:solidFill>
              <a:schemeClr val="tx2">
                <a:lumMod val="75000"/>
              </a:schemeClr>
            </a:solidFill>
          </p:grpSpPr>
          <p:sp>
            <p:nvSpPr>
              <p:cNvPr id="103" name="Oval 337">
                <a:extLst>
                  <a:ext uri="{FF2B5EF4-FFF2-40B4-BE49-F238E27FC236}">
                    <a16:creationId xmlns:a16="http://schemas.microsoft.com/office/drawing/2014/main" id="{26747792-031B-4122-B222-7C4F177EF291}"/>
                  </a:ext>
                </a:extLst>
              </p:cNvPr>
              <p:cNvSpPr>
                <a:spLocks noChangeArrowheads="1"/>
              </p:cNvSpPr>
              <p:nvPr/>
            </p:nvSpPr>
            <p:spPr bwMode="auto">
              <a:xfrm>
                <a:off x="4953000" y="3856038"/>
                <a:ext cx="158750" cy="152400"/>
              </a:xfrm>
              <a:prstGeom prst="ellipse">
                <a:avLst/>
              </a:prstGeom>
              <a:solidFill>
                <a:schemeClr val="accent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sp>
            <p:nvSpPr>
              <p:cNvPr id="104" name="Freeform 338">
                <a:extLst>
                  <a:ext uri="{FF2B5EF4-FFF2-40B4-BE49-F238E27FC236}">
                    <a16:creationId xmlns:a16="http://schemas.microsoft.com/office/drawing/2014/main" id="{A61E5A6E-2222-4D05-BF6E-B1C2AC114562}"/>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solidFill>
                <a:schemeClr val="accent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79" name="Group 745">
              <a:extLst>
                <a:ext uri="{FF2B5EF4-FFF2-40B4-BE49-F238E27FC236}">
                  <a16:creationId xmlns:a16="http://schemas.microsoft.com/office/drawing/2014/main" id="{7F770BBB-5CFF-42ED-AF60-ED7B5CECDB6A}"/>
                </a:ext>
              </a:extLst>
            </p:cNvPr>
            <p:cNvGrpSpPr/>
            <p:nvPr/>
          </p:nvGrpSpPr>
          <p:grpSpPr>
            <a:xfrm>
              <a:off x="3005017" y="2086006"/>
              <a:ext cx="286109" cy="607982"/>
              <a:chOff x="4356101" y="2112963"/>
              <a:chExt cx="431800" cy="917576"/>
            </a:xfrm>
            <a:solidFill>
              <a:schemeClr val="tx2">
                <a:lumMod val="75000"/>
              </a:schemeClr>
            </a:solidFill>
          </p:grpSpPr>
          <p:sp>
            <p:nvSpPr>
              <p:cNvPr id="101" name="Freeform 332">
                <a:extLst>
                  <a:ext uri="{FF2B5EF4-FFF2-40B4-BE49-F238E27FC236}">
                    <a16:creationId xmlns:a16="http://schemas.microsoft.com/office/drawing/2014/main" id="{F31815CA-D0F2-4003-9064-47109A1D22EE}"/>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GB"/>
              </a:p>
            </p:txBody>
          </p:sp>
          <p:sp>
            <p:nvSpPr>
              <p:cNvPr id="102" name="Oval 333">
                <a:extLst>
                  <a:ext uri="{FF2B5EF4-FFF2-40B4-BE49-F238E27FC236}">
                    <a16:creationId xmlns:a16="http://schemas.microsoft.com/office/drawing/2014/main" id="{F0AC7877-9E58-4DE8-8EF8-1873532C4C2A}"/>
                  </a:ext>
                </a:extLst>
              </p:cNvPr>
              <p:cNvSpPr>
                <a:spLocks noChangeArrowheads="1"/>
              </p:cNvSpPr>
              <p:nvPr/>
            </p:nvSpPr>
            <p:spPr bwMode="auto">
              <a:xfrm>
                <a:off x="4491038" y="2112963"/>
                <a:ext cx="165100" cy="161925"/>
              </a:xfrm>
              <a:prstGeom prst="ellipse">
                <a:avLst/>
              </a:pr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0" name="Group 751">
              <a:extLst>
                <a:ext uri="{FF2B5EF4-FFF2-40B4-BE49-F238E27FC236}">
                  <a16:creationId xmlns:a16="http://schemas.microsoft.com/office/drawing/2014/main" id="{365D12A6-1B11-43C6-849E-B430725EA6B5}"/>
                </a:ext>
              </a:extLst>
            </p:cNvPr>
            <p:cNvGrpSpPr/>
            <p:nvPr/>
          </p:nvGrpSpPr>
          <p:grpSpPr>
            <a:xfrm>
              <a:off x="3380535" y="2086006"/>
              <a:ext cx="258412" cy="612929"/>
              <a:chOff x="4848226" y="3856038"/>
              <a:chExt cx="384174" cy="911225"/>
            </a:xfrm>
            <a:solidFill>
              <a:schemeClr val="tx2">
                <a:lumMod val="75000"/>
              </a:schemeClr>
            </a:solidFill>
          </p:grpSpPr>
          <p:sp>
            <p:nvSpPr>
              <p:cNvPr id="99" name="Oval 337">
                <a:extLst>
                  <a:ext uri="{FF2B5EF4-FFF2-40B4-BE49-F238E27FC236}">
                    <a16:creationId xmlns:a16="http://schemas.microsoft.com/office/drawing/2014/main" id="{5DFBCE34-0033-4BF6-8C05-13A1E4744C1B}"/>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100" name="Freeform 338">
                <a:extLst>
                  <a:ext uri="{FF2B5EF4-FFF2-40B4-BE49-F238E27FC236}">
                    <a16:creationId xmlns:a16="http://schemas.microsoft.com/office/drawing/2014/main" id="{17F72BCD-5D7C-4E52-9D4F-5D0E78E4073B}"/>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1" name="Group 745">
              <a:extLst>
                <a:ext uri="{FF2B5EF4-FFF2-40B4-BE49-F238E27FC236}">
                  <a16:creationId xmlns:a16="http://schemas.microsoft.com/office/drawing/2014/main" id="{5ED4F08D-6253-465D-BC07-289C93D57801}"/>
                </a:ext>
              </a:extLst>
            </p:cNvPr>
            <p:cNvGrpSpPr/>
            <p:nvPr/>
          </p:nvGrpSpPr>
          <p:grpSpPr>
            <a:xfrm>
              <a:off x="2657196" y="2776268"/>
              <a:ext cx="286109" cy="607982"/>
              <a:chOff x="4356101" y="2112963"/>
              <a:chExt cx="431800" cy="917576"/>
            </a:xfrm>
            <a:solidFill>
              <a:schemeClr val="tx2">
                <a:lumMod val="75000"/>
              </a:schemeClr>
            </a:solidFill>
          </p:grpSpPr>
          <p:sp>
            <p:nvSpPr>
              <p:cNvPr id="97" name="Freeform 332">
                <a:extLst>
                  <a:ext uri="{FF2B5EF4-FFF2-40B4-BE49-F238E27FC236}">
                    <a16:creationId xmlns:a16="http://schemas.microsoft.com/office/drawing/2014/main" id="{E144762C-18F5-4813-82C5-3FAED5713EDD}"/>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98" name="Oval 333">
                <a:extLst>
                  <a:ext uri="{FF2B5EF4-FFF2-40B4-BE49-F238E27FC236}">
                    <a16:creationId xmlns:a16="http://schemas.microsoft.com/office/drawing/2014/main" id="{4D6E7FFB-6704-4CC0-86A6-7A382963DC3C}"/>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2" name="Group 751">
              <a:extLst>
                <a:ext uri="{FF2B5EF4-FFF2-40B4-BE49-F238E27FC236}">
                  <a16:creationId xmlns:a16="http://schemas.microsoft.com/office/drawing/2014/main" id="{E3AB2068-9C3C-41F3-944B-55A944E53B88}"/>
                </a:ext>
              </a:extLst>
            </p:cNvPr>
            <p:cNvGrpSpPr/>
            <p:nvPr/>
          </p:nvGrpSpPr>
          <p:grpSpPr>
            <a:xfrm>
              <a:off x="3032714" y="2776268"/>
              <a:ext cx="258412" cy="612929"/>
              <a:chOff x="4848226" y="3856038"/>
              <a:chExt cx="384174" cy="911225"/>
            </a:xfrm>
            <a:solidFill>
              <a:schemeClr val="tx2">
                <a:lumMod val="75000"/>
              </a:schemeClr>
            </a:solidFill>
          </p:grpSpPr>
          <p:sp>
            <p:nvSpPr>
              <p:cNvPr id="95" name="Oval 337">
                <a:extLst>
                  <a:ext uri="{FF2B5EF4-FFF2-40B4-BE49-F238E27FC236}">
                    <a16:creationId xmlns:a16="http://schemas.microsoft.com/office/drawing/2014/main" id="{298124CC-1A7B-4169-95EC-B917B170EDE2}"/>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96" name="Freeform 338">
                <a:extLst>
                  <a:ext uri="{FF2B5EF4-FFF2-40B4-BE49-F238E27FC236}">
                    <a16:creationId xmlns:a16="http://schemas.microsoft.com/office/drawing/2014/main" id="{4A0F2EC9-F450-407A-AB65-E9B5463454A1}"/>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3" name="Group 751">
              <a:extLst>
                <a:ext uri="{FF2B5EF4-FFF2-40B4-BE49-F238E27FC236}">
                  <a16:creationId xmlns:a16="http://schemas.microsoft.com/office/drawing/2014/main" id="{E3C1192A-073B-4D26-80E9-2DB0FA07EFB8}"/>
                </a:ext>
              </a:extLst>
            </p:cNvPr>
            <p:cNvGrpSpPr/>
            <p:nvPr/>
          </p:nvGrpSpPr>
          <p:grpSpPr>
            <a:xfrm>
              <a:off x="2287737" y="2771321"/>
              <a:ext cx="258412" cy="612929"/>
              <a:chOff x="4848226" y="3856038"/>
              <a:chExt cx="384174" cy="911225"/>
            </a:xfrm>
            <a:solidFill>
              <a:schemeClr val="tx2">
                <a:lumMod val="75000"/>
              </a:schemeClr>
            </a:solidFill>
          </p:grpSpPr>
          <p:sp>
            <p:nvSpPr>
              <p:cNvPr id="93" name="Oval 337">
                <a:extLst>
                  <a:ext uri="{FF2B5EF4-FFF2-40B4-BE49-F238E27FC236}">
                    <a16:creationId xmlns:a16="http://schemas.microsoft.com/office/drawing/2014/main" id="{9687B553-E727-4B07-B265-4268210433D2}"/>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94" name="Freeform 338">
                <a:extLst>
                  <a:ext uri="{FF2B5EF4-FFF2-40B4-BE49-F238E27FC236}">
                    <a16:creationId xmlns:a16="http://schemas.microsoft.com/office/drawing/2014/main" id="{B2F9523D-E800-4148-A1C9-74288F28F9A3}"/>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4" name="Group 745">
              <a:extLst>
                <a:ext uri="{FF2B5EF4-FFF2-40B4-BE49-F238E27FC236}">
                  <a16:creationId xmlns:a16="http://schemas.microsoft.com/office/drawing/2014/main" id="{4D1A611D-CAF4-4A2B-81E7-468E4643FB34}"/>
                </a:ext>
              </a:extLst>
            </p:cNvPr>
            <p:cNvGrpSpPr/>
            <p:nvPr/>
          </p:nvGrpSpPr>
          <p:grpSpPr>
            <a:xfrm>
              <a:off x="3348792" y="2771321"/>
              <a:ext cx="286109" cy="607982"/>
              <a:chOff x="4356101" y="2112963"/>
              <a:chExt cx="431800" cy="917576"/>
            </a:xfrm>
            <a:solidFill>
              <a:schemeClr val="tx2">
                <a:lumMod val="75000"/>
              </a:schemeClr>
            </a:solidFill>
          </p:grpSpPr>
          <p:sp>
            <p:nvSpPr>
              <p:cNvPr id="91" name="Freeform 332">
                <a:extLst>
                  <a:ext uri="{FF2B5EF4-FFF2-40B4-BE49-F238E27FC236}">
                    <a16:creationId xmlns:a16="http://schemas.microsoft.com/office/drawing/2014/main" id="{AA7C03F0-F82D-459C-931A-2EF84CF1C0F0}"/>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92" name="Oval 333">
                <a:extLst>
                  <a:ext uri="{FF2B5EF4-FFF2-40B4-BE49-F238E27FC236}">
                    <a16:creationId xmlns:a16="http://schemas.microsoft.com/office/drawing/2014/main" id="{5FE48076-2F1B-4794-B83A-AD9D5913FA96}"/>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5" name="Group 745">
              <a:extLst>
                <a:ext uri="{FF2B5EF4-FFF2-40B4-BE49-F238E27FC236}">
                  <a16:creationId xmlns:a16="http://schemas.microsoft.com/office/drawing/2014/main" id="{668656E3-0E58-4074-AD87-790CFC8F22DF}"/>
                </a:ext>
              </a:extLst>
            </p:cNvPr>
            <p:cNvGrpSpPr/>
            <p:nvPr/>
          </p:nvGrpSpPr>
          <p:grpSpPr>
            <a:xfrm>
              <a:off x="3726173" y="2086006"/>
              <a:ext cx="286109" cy="607982"/>
              <a:chOff x="4356101" y="2112963"/>
              <a:chExt cx="431800" cy="917576"/>
            </a:xfrm>
            <a:solidFill>
              <a:schemeClr val="tx2">
                <a:lumMod val="75000"/>
              </a:schemeClr>
            </a:solidFill>
          </p:grpSpPr>
          <p:sp>
            <p:nvSpPr>
              <p:cNvPr id="89" name="Freeform 332">
                <a:extLst>
                  <a:ext uri="{FF2B5EF4-FFF2-40B4-BE49-F238E27FC236}">
                    <a16:creationId xmlns:a16="http://schemas.microsoft.com/office/drawing/2014/main" id="{B5378ED2-C5E3-42F7-9DCE-53B0122DBF8E}"/>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90" name="Oval 333">
                <a:extLst>
                  <a:ext uri="{FF2B5EF4-FFF2-40B4-BE49-F238E27FC236}">
                    <a16:creationId xmlns:a16="http://schemas.microsoft.com/office/drawing/2014/main" id="{ED88DD18-AD2D-4229-AAE9-2C7C425950B3}"/>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86" name="Group 751">
              <a:extLst>
                <a:ext uri="{FF2B5EF4-FFF2-40B4-BE49-F238E27FC236}">
                  <a16:creationId xmlns:a16="http://schemas.microsoft.com/office/drawing/2014/main" id="{6C83EFD1-A799-4F5C-AC0F-D7172D3EBEED}"/>
                </a:ext>
              </a:extLst>
            </p:cNvPr>
            <p:cNvGrpSpPr/>
            <p:nvPr/>
          </p:nvGrpSpPr>
          <p:grpSpPr>
            <a:xfrm>
              <a:off x="3732232" y="2771321"/>
              <a:ext cx="258412" cy="612929"/>
              <a:chOff x="4848226" y="3856038"/>
              <a:chExt cx="384174" cy="911225"/>
            </a:xfrm>
            <a:solidFill>
              <a:schemeClr val="tx2">
                <a:lumMod val="75000"/>
              </a:schemeClr>
            </a:solidFill>
          </p:grpSpPr>
          <p:sp>
            <p:nvSpPr>
              <p:cNvPr id="87" name="Oval 337">
                <a:extLst>
                  <a:ext uri="{FF2B5EF4-FFF2-40B4-BE49-F238E27FC236}">
                    <a16:creationId xmlns:a16="http://schemas.microsoft.com/office/drawing/2014/main" id="{9A7AFE36-0544-4CD5-8FE3-52D845E03F88}"/>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88" name="Freeform 338">
                <a:extLst>
                  <a:ext uri="{FF2B5EF4-FFF2-40B4-BE49-F238E27FC236}">
                    <a16:creationId xmlns:a16="http://schemas.microsoft.com/office/drawing/2014/main" id="{3A220FAF-5A8B-42A1-ABD4-4279052A37E9}"/>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sp>
        <p:nvSpPr>
          <p:cNvPr id="107" name="Textfeld 106">
            <a:extLst>
              <a:ext uri="{FF2B5EF4-FFF2-40B4-BE49-F238E27FC236}">
                <a16:creationId xmlns:a16="http://schemas.microsoft.com/office/drawing/2014/main" id="{07BADA73-35F3-48C2-AD60-A48781B758E2}"/>
              </a:ext>
            </a:extLst>
          </p:cNvPr>
          <p:cNvSpPr txBox="1"/>
          <p:nvPr/>
        </p:nvSpPr>
        <p:spPr>
          <a:xfrm>
            <a:off x="4575551" y="2114509"/>
            <a:ext cx="1312525" cy="420243"/>
          </a:xfrm>
          <a:prstGeom prst="rect">
            <a:avLst/>
          </a:prstGeom>
          <a:noFill/>
        </p:spPr>
        <p:txBody>
          <a:bodyPr wrap="square" rtlCol="0">
            <a:spAutoFit/>
          </a:bodyPr>
          <a:lstStyle/>
          <a:p>
            <a:pPr algn="ctr"/>
            <a:r>
              <a:rPr lang="de-DE" sz="2100" b="1" err="1">
                <a:solidFill>
                  <a:schemeClr val="accent2">
                    <a:lumMod val="50000"/>
                  </a:schemeClr>
                </a:solidFill>
                <a:cs typeface="Arial" panose="020B0604020202020204" pitchFamily="34" charset="0"/>
              </a:rPr>
              <a:t>HFmrEF</a:t>
            </a:r>
            <a:endParaRPr lang="de-DE" sz="2100" b="1">
              <a:solidFill>
                <a:schemeClr val="accent2">
                  <a:lumMod val="50000"/>
                </a:schemeClr>
              </a:solidFill>
              <a:cs typeface="Arial" panose="020B0604020202020204" pitchFamily="34" charset="0"/>
            </a:endParaRPr>
          </a:p>
        </p:txBody>
      </p:sp>
      <p:sp>
        <p:nvSpPr>
          <p:cNvPr id="108" name="Textfeld 107">
            <a:extLst>
              <a:ext uri="{FF2B5EF4-FFF2-40B4-BE49-F238E27FC236}">
                <a16:creationId xmlns:a16="http://schemas.microsoft.com/office/drawing/2014/main" id="{E2B6BB9C-BF98-4B07-8A91-C5401EF16F7B}"/>
              </a:ext>
            </a:extLst>
          </p:cNvPr>
          <p:cNvSpPr txBox="1"/>
          <p:nvPr/>
        </p:nvSpPr>
        <p:spPr>
          <a:xfrm>
            <a:off x="4050434" y="4936428"/>
            <a:ext cx="2440004" cy="560731"/>
          </a:xfrm>
          <a:prstGeom prst="rect">
            <a:avLst/>
          </a:prstGeom>
          <a:solidFill>
            <a:srgbClr val="FFFFFF">
              <a:alpha val="50196"/>
            </a:srgbClr>
          </a:solidFill>
        </p:spPr>
        <p:txBody>
          <a:bodyPr wrap="square" rtlCol="0">
            <a:spAutoFit/>
          </a:bodyPr>
          <a:lstStyle/>
          <a:p>
            <a:pPr algn="ctr"/>
            <a:r>
              <a:rPr lang="de-DE" sz="3000" b="1" dirty="0">
                <a:solidFill>
                  <a:schemeClr val="accent2">
                    <a:lumMod val="50000"/>
                  </a:schemeClr>
                </a:solidFill>
                <a:cs typeface="Arial" panose="020B0604020202020204" pitchFamily="34" charset="0"/>
              </a:rPr>
              <a:t>22,5%</a:t>
            </a:r>
          </a:p>
        </p:txBody>
      </p:sp>
      <p:sp>
        <p:nvSpPr>
          <p:cNvPr id="109" name="Textfeld 108">
            <a:extLst>
              <a:ext uri="{FF2B5EF4-FFF2-40B4-BE49-F238E27FC236}">
                <a16:creationId xmlns:a16="http://schemas.microsoft.com/office/drawing/2014/main" id="{E03EA2B0-3BE5-4F57-A5E8-1CC90B2E3319}"/>
              </a:ext>
            </a:extLst>
          </p:cNvPr>
          <p:cNvSpPr txBox="1"/>
          <p:nvPr/>
        </p:nvSpPr>
        <p:spPr>
          <a:xfrm>
            <a:off x="4171059" y="4239327"/>
            <a:ext cx="1832576" cy="279757"/>
          </a:xfrm>
          <a:prstGeom prst="rect">
            <a:avLst/>
          </a:prstGeom>
          <a:noFill/>
        </p:spPr>
        <p:txBody>
          <a:bodyPr wrap="square" rtlCol="0">
            <a:spAutoFit/>
          </a:bodyPr>
          <a:lstStyle/>
          <a:p>
            <a:pPr algn="ctr"/>
            <a:r>
              <a:rPr lang="de-DE" sz="1200" dirty="0">
                <a:solidFill>
                  <a:schemeClr val="tx1">
                    <a:lumMod val="50000"/>
                  </a:schemeClr>
                </a:solidFill>
                <a:latin typeface="Arial" panose="020B0604020202020204" pitchFamily="34" charset="0"/>
                <a:cs typeface="Arial" panose="020B0604020202020204" pitchFamily="34" charset="0"/>
              </a:rPr>
              <a:t>(95%-KI 19,5; 25,7)</a:t>
            </a:r>
          </a:p>
        </p:txBody>
      </p:sp>
      <p:sp>
        <p:nvSpPr>
          <p:cNvPr id="110" name="Textfeld 109">
            <a:extLst>
              <a:ext uri="{FF2B5EF4-FFF2-40B4-BE49-F238E27FC236}">
                <a16:creationId xmlns:a16="http://schemas.microsoft.com/office/drawing/2014/main" id="{A17AAA77-F32C-4CCE-8830-24B8BC356181}"/>
              </a:ext>
            </a:extLst>
          </p:cNvPr>
          <p:cNvSpPr txBox="1"/>
          <p:nvPr/>
        </p:nvSpPr>
        <p:spPr>
          <a:xfrm>
            <a:off x="4291518" y="4605140"/>
            <a:ext cx="1832576" cy="373436"/>
          </a:xfrm>
          <a:prstGeom prst="rect">
            <a:avLst/>
          </a:prstGeom>
          <a:noFill/>
        </p:spPr>
        <p:txBody>
          <a:bodyPr wrap="square" rtlCol="0">
            <a:spAutoFit/>
          </a:bodyPr>
          <a:lstStyle/>
          <a:p>
            <a:pPr algn="ctr"/>
            <a:r>
              <a:rPr lang="de-DE" b="1" dirty="0">
                <a:solidFill>
                  <a:schemeClr val="tx1">
                    <a:lumMod val="50000"/>
                  </a:schemeClr>
                </a:solidFill>
                <a:latin typeface="Arial" panose="020B0604020202020204" pitchFamily="34" charset="0"/>
                <a:cs typeface="Arial" panose="020B0604020202020204" pitchFamily="34" charset="0"/>
              </a:rPr>
              <a:t>p=0,26</a:t>
            </a:r>
          </a:p>
        </p:txBody>
      </p:sp>
      <p:pic>
        <p:nvPicPr>
          <p:cNvPr id="112" name="Grafik 111" descr="Grabstein Silhouette">
            <a:extLst>
              <a:ext uri="{FF2B5EF4-FFF2-40B4-BE49-F238E27FC236}">
                <a16:creationId xmlns:a16="http://schemas.microsoft.com/office/drawing/2014/main" id="{62DC9BB0-5998-487F-A3F9-774B88C7FC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37" y="2301961"/>
            <a:ext cx="2259926" cy="2259926"/>
          </a:xfrm>
          <a:prstGeom prst="rect">
            <a:avLst/>
          </a:prstGeom>
        </p:spPr>
      </p:pic>
      <p:sp>
        <p:nvSpPr>
          <p:cNvPr id="113" name="Rechteck 112">
            <a:extLst>
              <a:ext uri="{FF2B5EF4-FFF2-40B4-BE49-F238E27FC236}">
                <a16:creationId xmlns:a16="http://schemas.microsoft.com/office/drawing/2014/main" id="{D188C17B-E6D2-41D2-A554-F57B63CF119D}"/>
              </a:ext>
            </a:extLst>
          </p:cNvPr>
          <p:cNvSpPr/>
          <p:nvPr/>
        </p:nvSpPr>
        <p:spPr>
          <a:xfrm>
            <a:off x="289731" y="1998081"/>
            <a:ext cx="1708232" cy="3015096"/>
          </a:xfrm>
          <a:prstGeom prst="rect">
            <a:avLst/>
          </a:prstGeom>
          <a:gradFill>
            <a:gsLst>
              <a:gs pos="98876">
                <a:schemeClr val="bg2"/>
              </a:gs>
              <a:gs pos="56000">
                <a:schemeClr val="bg2">
                  <a:alpha val="89000"/>
                </a:schemeClr>
              </a:gs>
              <a:gs pos="0">
                <a:schemeClr val="bg2">
                  <a:alpha val="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6" name="Gruppieren 35">
            <a:extLst>
              <a:ext uri="{FF2B5EF4-FFF2-40B4-BE49-F238E27FC236}">
                <a16:creationId xmlns:a16="http://schemas.microsoft.com/office/drawing/2014/main" id="{F3977844-CB9E-4097-AA17-A7D8264B0833}"/>
              </a:ext>
            </a:extLst>
          </p:cNvPr>
          <p:cNvGrpSpPr/>
          <p:nvPr/>
        </p:nvGrpSpPr>
        <p:grpSpPr>
          <a:xfrm>
            <a:off x="2165062" y="2762153"/>
            <a:ext cx="1677093" cy="1416921"/>
            <a:chOff x="2287737" y="2086005"/>
            <a:chExt cx="1724545" cy="1303192"/>
          </a:xfrm>
        </p:grpSpPr>
        <p:grpSp>
          <p:nvGrpSpPr>
            <p:cNvPr id="6" name="Group 745">
              <a:extLst>
                <a:ext uri="{FF2B5EF4-FFF2-40B4-BE49-F238E27FC236}">
                  <a16:creationId xmlns:a16="http://schemas.microsoft.com/office/drawing/2014/main" id="{B7E1D729-6F98-4D0F-B874-0417C2A3597E}"/>
                </a:ext>
              </a:extLst>
            </p:cNvPr>
            <p:cNvGrpSpPr/>
            <p:nvPr/>
          </p:nvGrpSpPr>
          <p:grpSpPr>
            <a:xfrm>
              <a:off x="2321569" y="2086005"/>
              <a:ext cx="291865" cy="622142"/>
              <a:chOff x="4416315" y="2112963"/>
              <a:chExt cx="440488" cy="938947"/>
            </a:xfrm>
            <a:solidFill>
              <a:schemeClr val="tx2">
                <a:lumMod val="75000"/>
              </a:schemeClr>
            </a:solidFill>
          </p:grpSpPr>
          <p:sp>
            <p:nvSpPr>
              <p:cNvPr id="7" name="Freeform 332">
                <a:extLst>
                  <a:ext uri="{FF2B5EF4-FFF2-40B4-BE49-F238E27FC236}">
                    <a16:creationId xmlns:a16="http://schemas.microsoft.com/office/drawing/2014/main" id="{A1849E46-0F3B-443B-A9C9-4B4981729191}"/>
                  </a:ext>
                </a:extLst>
              </p:cNvPr>
              <p:cNvSpPr>
                <a:spLocks/>
              </p:cNvSpPr>
              <p:nvPr/>
            </p:nvSpPr>
            <p:spPr bwMode="auto">
              <a:xfrm>
                <a:off x="4416315" y="2271944"/>
                <a:ext cx="440488" cy="779966"/>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GB" dirty="0">
                  <a:solidFill>
                    <a:schemeClr val="bg1">
                      <a:lumMod val="85000"/>
                    </a:schemeClr>
                  </a:solidFill>
                </a:endParaRPr>
              </a:p>
            </p:txBody>
          </p:sp>
          <p:sp>
            <p:nvSpPr>
              <p:cNvPr id="8" name="Oval 333">
                <a:extLst>
                  <a:ext uri="{FF2B5EF4-FFF2-40B4-BE49-F238E27FC236}">
                    <a16:creationId xmlns:a16="http://schemas.microsoft.com/office/drawing/2014/main" id="{F3CA1622-179F-4528-9D17-3FEA32B24934}"/>
                  </a:ext>
                </a:extLst>
              </p:cNvPr>
              <p:cNvSpPr>
                <a:spLocks noChangeArrowheads="1"/>
              </p:cNvSpPr>
              <p:nvPr/>
            </p:nvSpPr>
            <p:spPr bwMode="auto">
              <a:xfrm>
                <a:off x="4491038" y="2112963"/>
                <a:ext cx="165100" cy="161925"/>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9" name="Group 751">
              <a:extLst>
                <a:ext uri="{FF2B5EF4-FFF2-40B4-BE49-F238E27FC236}">
                  <a16:creationId xmlns:a16="http://schemas.microsoft.com/office/drawing/2014/main" id="{FD41BE33-1142-4AD0-BC12-B8B0B46E2921}"/>
                </a:ext>
              </a:extLst>
            </p:cNvPr>
            <p:cNvGrpSpPr/>
            <p:nvPr/>
          </p:nvGrpSpPr>
          <p:grpSpPr>
            <a:xfrm>
              <a:off x="2657196" y="2086006"/>
              <a:ext cx="258412" cy="612929"/>
              <a:chOff x="4848226" y="3856038"/>
              <a:chExt cx="384174" cy="911225"/>
            </a:xfrm>
            <a:solidFill>
              <a:schemeClr val="tx2">
                <a:lumMod val="75000"/>
              </a:schemeClr>
            </a:solidFill>
          </p:grpSpPr>
          <p:sp>
            <p:nvSpPr>
              <p:cNvPr id="10" name="Oval 337">
                <a:extLst>
                  <a:ext uri="{FF2B5EF4-FFF2-40B4-BE49-F238E27FC236}">
                    <a16:creationId xmlns:a16="http://schemas.microsoft.com/office/drawing/2014/main" id="{AD19ABC2-2234-4EEC-A40B-8FD418835872}"/>
                  </a:ext>
                </a:extLst>
              </p:cNvPr>
              <p:cNvSpPr>
                <a:spLocks noChangeArrowheads="1"/>
              </p:cNvSpPr>
              <p:nvPr/>
            </p:nvSpPr>
            <p:spPr bwMode="auto">
              <a:xfrm>
                <a:off x="4953000" y="3856038"/>
                <a:ext cx="158750" cy="152400"/>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en-GB"/>
              </a:p>
            </p:txBody>
          </p:sp>
          <p:sp>
            <p:nvSpPr>
              <p:cNvPr id="11" name="Freeform 338">
                <a:extLst>
                  <a:ext uri="{FF2B5EF4-FFF2-40B4-BE49-F238E27FC236}">
                    <a16:creationId xmlns:a16="http://schemas.microsoft.com/office/drawing/2014/main" id="{85AC99B3-C8B1-4906-BF81-CF0C3526C75B}"/>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GB">
                  <a:solidFill>
                    <a:schemeClr val="bg1">
                      <a:lumMod val="85000"/>
                    </a:schemeClr>
                  </a:solidFill>
                </a:endParaRPr>
              </a:p>
            </p:txBody>
          </p:sp>
        </p:grpSp>
        <p:grpSp>
          <p:nvGrpSpPr>
            <p:cNvPr id="12" name="Group 745">
              <a:extLst>
                <a:ext uri="{FF2B5EF4-FFF2-40B4-BE49-F238E27FC236}">
                  <a16:creationId xmlns:a16="http://schemas.microsoft.com/office/drawing/2014/main" id="{F95094A0-151E-4E22-8D1B-2E68796BF780}"/>
                </a:ext>
              </a:extLst>
            </p:cNvPr>
            <p:cNvGrpSpPr/>
            <p:nvPr/>
          </p:nvGrpSpPr>
          <p:grpSpPr>
            <a:xfrm>
              <a:off x="3005017" y="2086006"/>
              <a:ext cx="286109" cy="607982"/>
              <a:chOff x="4356101" y="2112963"/>
              <a:chExt cx="431800" cy="917576"/>
            </a:xfrm>
            <a:solidFill>
              <a:schemeClr val="tx2">
                <a:lumMod val="75000"/>
              </a:schemeClr>
            </a:solidFill>
          </p:grpSpPr>
          <p:sp>
            <p:nvSpPr>
              <p:cNvPr id="13" name="Freeform 332">
                <a:extLst>
                  <a:ext uri="{FF2B5EF4-FFF2-40B4-BE49-F238E27FC236}">
                    <a16:creationId xmlns:a16="http://schemas.microsoft.com/office/drawing/2014/main" id="{02C7D51A-CE69-4E00-85A9-6B19B09EBF7E}"/>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14" name="Oval 333">
                <a:extLst>
                  <a:ext uri="{FF2B5EF4-FFF2-40B4-BE49-F238E27FC236}">
                    <a16:creationId xmlns:a16="http://schemas.microsoft.com/office/drawing/2014/main" id="{9AF3A3F1-52F3-4939-808B-6CB9800AA4A7}"/>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15" name="Group 751">
              <a:extLst>
                <a:ext uri="{FF2B5EF4-FFF2-40B4-BE49-F238E27FC236}">
                  <a16:creationId xmlns:a16="http://schemas.microsoft.com/office/drawing/2014/main" id="{A25162BB-2EB3-4254-B6D8-CA1C1B1C5825}"/>
                </a:ext>
              </a:extLst>
            </p:cNvPr>
            <p:cNvGrpSpPr/>
            <p:nvPr/>
          </p:nvGrpSpPr>
          <p:grpSpPr>
            <a:xfrm>
              <a:off x="3380535" y="2086006"/>
              <a:ext cx="258412" cy="612929"/>
              <a:chOff x="4848226" y="3856038"/>
              <a:chExt cx="384174" cy="911225"/>
            </a:xfrm>
            <a:solidFill>
              <a:schemeClr val="tx2">
                <a:lumMod val="75000"/>
              </a:schemeClr>
            </a:solidFill>
          </p:grpSpPr>
          <p:sp>
            <p:nvSpPr>
              <p:cNvPr id="16" name="Oval 337">
                <a:extLst>
                  <a:ext uri="{FF2B5EF4-FFF2-40B4-BE49-F238E27FC236}">
                    <a16:creationId xmlns:a16="http://schemas.microsoft.com/office/drawing/2014/main" id="{DC85A07B-EB9B-451C-9E4E-51A27D1AFC42}"/>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17" name="Freeform 338">
                <a:extLst>
                  <a:ext uri="{FF2B5EF4-FFF2-40B4-BE49-F238E27FC236}">
                    <a16:creationId xmlns:a16="http://schemas.microsoft.com/office/drawing/2014/main" id="{796FA2DD-A94D-47F1-A276-64034B0773B4}"/>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18" name="Group 745">
              <a:extLst>
                <a:ext uri="{FF2B5EF4-FFF2-40B4-BE49-F238E27FC236}">
                  <a16:creationId xmlns:a16="http://schemas.microsoft.com/office/drawing/2014/main" id="{D5087BB4-028F-4279-B899-D5BA958615C7}"/>
                </a:ext>
              </a:extLst>
            </p:cNvPr>
            <p:cNvGrpSpPr/>
            <p:nvPr/>
          </p:nvGrpSpPr>
          <p:grpSpPr>
            <a:xfrm>
              <a:off x="2657196" y="2776268"/>
              <a:ext cx="286109" cy="607982"/>
              <a:chOff x="4356101" y="2112963"/>
              <a:chExt cx="431800" cy="917576"/>
            </a:xfrm>
            <a:solidFill>
              <a:schemeClr val="tx2">
                <a:lumMod val="75000"/>
              </a:schemeClr>
            </a:solidFill>
          </p:grpSpPr>
          <p:sp>
            <p:nvSpPr>
              <p:cNvPr id="19" name="Freeform 332">
                <a:extLst>
                  <a:ext uri="{FF2B5EF4-FFF2-40B4-BE49-F238E27FC236}">
                    <a16:creationId xmlns:a16="http://schemas.microsoft.com/office/drawing/2014/main" id="{37F74A49-FC8E-4D19-BD9C-7396A7FA2751}"/>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20" name="Oval 333">
                <a:extLst>
                  <a:ext uri="{FF2B5EF4-FFF2-40B4-BE49-F238E27FC236}">
                    <a16:creationId xmlns:a16="http://schemas.microsoft.com/office/drawing/2014/main" id="{4A190449-990C-4879-9792-65915B0DE038}"/>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21" name="Group 751">
              <a:extLst>
                <a:ext uri="{FF2B5EF4-FFF2-40B4-BE49-F238E27FC236}">
                  <a16:creationId xmlns:a16="http://schemas.microsoft.com/office/drawing/2014/main" id="{E0995BCB-F30A-4302-A10D-F1087551884F}"/>
                </a:ext>
              </a:extLst>
            </p:cNvPr>
            <p:cNvGrpSpPr/>
            <p:nvPr/>
          </p:nvGrpSpPr>
          <p:grpSpPr>
            <a:xfrm>
              <a:off x="3032714" y="2776268"/>
              <a:ext cx="258412" cy="612929"/>
              <a:chOff x="4848226" y="3856038"/>
              <a:chExt cx="384174" cy="911225"/>
            </a:xfrm>
            <a:solidFill>
              <a:schemeClr val="tx2">
                <a:lumMod val="75000"/>
              </a:schemeClr>
            </a:solidFill>
          </p:grpSpPr>
          <p:sp>
            <p:nvSpPr>
              <p:cNvPr id="22" name="Oval 337">
                <a:extLst>
                  <a:ext uri="{FF2B5EF4-FFF2-40B4-BE49-F238E27FC236}">
                    <a16:creationId xmlns:a16="http://schemas.microsoft.com/office/drawing/2014/main" id="{E082FD92-225C-44DE-8249-DBF896326C6B}"/>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23" name="Freeform 338">
                <a:extLst>
                  <a:ext uri="{FF2B5EF4-FFF2-40B4-BE49-F238E27FC236}">
                    <a16:creationId xmlns:a16="http://schemas.microsoft.com/office/drawing/2014/main" id="{346A6347-B791-49FC-A0DB-AB27ABB3E3A1}"/>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24" name="Group 751">
              <a:extLst>
                <a:ext uri="{FF2B5EF4-FFF2-40B4-BE49-F238E27FC236}">
                  <a16:creationId xmlns:a16="http://schemas.microsoft.com/office/drawing/2014/main" id="{65D36622-3059-4E4D-8A4B-6A0D2D9287EF}"/>
                </a:ext>
              </a:extLst>
            </p:cNvPr>
            <p:cNvGrpSpPr/>
            <p:nvPr/>
          </p:nvGrpSpPr>
          <p:grpSpPr>
            <a:xfrm>
              <a:off x="2287737" y="2771321"/>
              <a:ext cx="258412" cy="612929"/>
              <a:chOff x="4848226" y="3856038"/>
              <a:chExt cx="384174" cy="911225"/>
            </a:xfrm>
            <a:solidFill>
              <a:schemeClr val="tx2">
                <a:lumMod val="75000"/>
              </a:schemeClr>
            </a:solidFill>
          </p:grpSpPr>
          <p:sp>
            <p:nvSpPr>
              <p:cNvPr id="25" name="Oval 337">
                <a:extLst>
                  <a:ext uri="{FF2B5EF4-FFF2-40B4-BE49-F238E27FC236}">
                    <a16:creationId xmlns:a16="http://schemas.microsoft.com/office/drawing/2014/main" id="{CFC9C288-2E05-43FB-8416-B0BF257AF9BA}"/>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26" name="Freeform 338">
                <a:extLst>
                  <a:ext uri="{FF2B5EF4-FFF2-40B4-BE49-F238E27FC236}">
                    <a16:creationId xmlns:a16="http://schemas.microsoft.com/office/drawing/2014/main" id="{0DCEC34C-AEBB-4EDF-BE37-01E5C452E2DC}"/>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27" name="Group 745">
              <a:extLst>
                <a:ext uri="{FF2B5EF4-FFF2-40B4-BE49-F238E27FC236}">
                  <a16:creationId xmlns:a16="http://schemas.microsoft.com/office/drawing/2014/main" id="{A9E4E5A2-61A7-4291-88BA-C9AE0EB929A6}"/>
                </a:ext>
              </a:extLst>
            </p:cNvPr>
            <p:cNvGrpSpPr/>
            <p:nvPr/>
          </p:nvGrpSpPr>
          <p:grpSpPr>
            <a:xfrm>
              <a:off x="3348792" y="2771321"/>
              <a:ext cx="286109" cy="607982"/>
              <a:chOff x="4356101" y="2112963"/>
              <a:chExt cx="431800" cy="917576"/>
            </a:xfrm>
            <a:solidFill>
              <a:schemeClr val="tx2">
                <a:lumMod val="75000"/>
              </a:schemeClr>
            </a:solidFill>
          </p:grpSpPr>
          <p:sp>
            <p:nvSpPr>
              <p:cNvPr id="28" name="Freeform 332">
                <a:extLst>
                  <a:ext uri="{FF2B5EF4-FFF2-40B4-BE49-F238E27FC236}">
                    <a16:creationId xmlns:a16="http://schemas.microsoft.com/office/drawing/2014/main" id="{A65EA999-6B21-4E44-9AF2-018B7C9585A7}"/>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29" name="Oval 333">
                <a:extLst>
                  <a:ext uri="{FF2B5EF4-FFF2-40B4-BE49-F238E27FC236}">
                    <a16:creationId xmlns:a16="http://schemas.microsoft.com/office/drawing/2014/main" id="{0F1B2FCE-1B0F-4B98-AD86-10DB618163F5}"/>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30" name="Group 745">
              <a:extLst>
                <a:ext uri="{FF2B5EF4-FFF2-40B4-BE49-F238E27FC236}">
                  <a16:creationId xmlns:a16="http://schemas.microsoft.com/office/drawing/2014/main" id="{07691B87-E491-4390-8DB4-1C4546773D9F}"/>
                </a:ext>
              </a:extLst>
            </p:cNvPr>
            <p:cNvGrpSpPr/>
            <p:nvPr/>
          </p:nvGrpSpPr>
          <p:grpSpPr>
            <a:xfrm>
              <a:off x="3726173" y="2086006"/>
              <a:ext cx="286109" cy="607982"/>
              <a:chOff x="4356101" y="2112963"/>
              <a:chExt cx="431800" cy="917576"/>
            </a:xfrm>
            <a:solidFill>
              <a:schemeClr val="tx2">
                <a:lumMod val="75000"/>
              </a:schemeClr>
            </a:solidFill>
          </p:grpSpPr>
          <p:sp>
            <p:nvSpPr>
              <p:cNvPr id="31" name="Freeform 332">
                <a:extLst>
                  <a:ext uri="{FF2B5EF4-FFF2-40B4-BE49-F238E27FC236}">
                    <a16:creationId xmlns:a16="http://schemas.microsoft.com/office/drawing/2014/main" id="{08916565-188B-47A0-BDE6-24C4E37F944C}"/>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a:p>
            </p:txBody>
          </p:sp>
          <p:sp>
            <p:nvSpPr>
              <p:cNvPr id="32" name="Oval 333">
                <a:extLst>
                  <a:ext uri="{FF2B5EF4-FFF2-40B4-BE49-F238E27FC236}">
                    <a16:creationId xmlns:a16="http://schemas.microsoft.com/office/drawing/2014/main" id="{721CCC20-53E6-4B32-9A56-D14FDD5BF42F}"/>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grpSp>
        <p:grpSp>
          <p:nvGrpSpPr>
            <p:cNvPr id="33" name="Group 751">
              <a:extLst>
                <a:ext uri="{FF2B5EF4-FFF2-40B4-BE49-F238E27FC236}">
                  <a16:creationId xmlns:a16="http://schemas.microsoft.com/office/drawing/2014/main" id="{7A4F368E-B435-4D68-A4DF-8EAD69B58DB5}"/>
                </a:ext>
              </a:extLst>
            </p:cNvPr>
            <p:cNvGrpSpPr/>
            <p:nvPr/>
          </p:nvGrpSpPr>
          <p:grpSpPr>
            <a:xfrm>
              <a:off x="3732232" y="2771321"/>
              <a:ext cx="258412" cy="612929"/>
              <a:chOff x="4848226" y="3856038"/>
              <a:chExt cx="384174" cy="911225"/>
            </a:xfrm>
            <a:solidFill>
              <a:schemeClr val="tx2">
                <a:lumMod val="75000"/>
              </a:schemeClr>
            </a:solidFill>
          </p:grpSpPr>
          <p:sp>
            <p:nvSpPr>
              <p:cNvPr id="34" name="Oval 337">
                <a:extLst>
                  <a:ext uri="{FF2B5EF4-FFF2-40B4-BE49-F238E27FC236}">
                    <a16:creationId xmlns:a16="http://schemas.microsoft.com/office/drawing/2014/main" id="{7DEC7538-7DE7-4CDE-8289-C01AB36CFC71}"/>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en-GB"/>
              </a:p>
            </p:txBody>
          </p:sp>
          <p:sp>
            <p:nvSpPr>
              <p:cNvPr id="35" name="Freeform 338">
                <a:extLst>
                  <a:ext uri="{FF2B5EF4-FFF2-40B4-BE49-F238E27FC236}">
                    <a16:creationId xmlns:a16="http://schemas.microsoft.com/office/drawing/2014/main" id="{E88AF150-BD02-4782-BC24-4E25ED3A594E}"/>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en-GB"/>
              </a:p>
            </p:txBody>
          </p:sp>
        </p:grpSp>
      </p:grpSp>
      <p:sp>
        <p:nvSpPr>
          <p:cNvPr id="39" name="Textfeld 38">
            <a:extLst>
              <a:ext uri="{FF2B5EF4-FFF2-40B4-BE49-F238E27FC236}">
                <a16:creationId xmlns:a16="http://schemas.microsoft.com/office/drawing/2014/main" id="{F5518FE8-B9E3-4C48-AA5C-7AFD38888B90}"/>
              </a:ext>
            </a:extLst>
          </p:cNvPr>
          <p:cNvSpPr txBox="1"/>
          <p:nvPr/>
        </p:nvSpPr>
        <p:spPr>
          <a:xfrm>
            <a:off x="2130698" y="2114509"/>
            <a:ext cx="1312525" cy="420243"/>
          </a:xfrm>
          <a:prstGeom prst="rect">
            <a:avLst/>
          </a:prstGeom>
          <a:noFill/>
        </p:spPr>
        <p:txBody>
          <a:bodyPr wrap="square" rtlCol="0">
            <a:spAutoFit/>
          </a:bodyPr>
          <a:lstStyle/>
          <a:p>
            <a:pPr algn="ctr"/>
            <a:r>
              <a:rPr lang="de-DE" sz="2100" b="1">
                <a:solidFill>
                  <a:schemeClr val="accent3"/>
                </a:solidFill>
                <a:cs typeface="Arial" panose="020B0604020202020204" pitchFamily="34" charset="0"/>
              </a:rPr>
              <a:t>HFrEF</a:t>
            </a:r>
          </a:p>
        </p:txBody>
      </p:sp>
      <p:sp>
        <p:nvSpPr>
          <p:cNvPr id="74" name="Textfeld 73">
            <a:extLst>
              <a:ext uri="{FF2B5EF4-FFF2-40B4-BE49-F238E27FC236}">
                <a16:creationId xmlns:a16="http://schemas.microsoft.com/office/drawing/2014/main" id="{0975FE10-49C1-4179-8D39-B64848E8C142}"/>
              </a:ext>
            </a:extLst>
          </p:cNvPr>
          <p:cNvSpPr txBox="1"/>
          <p:nvPr/>
        </p:nvSpPr>
        <p:spPr>
          <a:xfrm>
            <a:off x="2058595" y="4242383"/>
            <a:ext cx="1832576" cy="279757"/>
          </a:xfrm>
          <a:prstGeom prst="rect">
            <a:avLst/>
          </a:prstGeom>
          <a:noFill/>
        </p:spPr>
        <p:txBody>
          <a:bodyPr wrap="square" rtlCol="0">
            <a:spAutoFit/>
          </a:bodyPr>
          <a:lstStyle/>
          <a:p>
            <a:pPr algn="ctr"/>
            <a:r>
              <a:rPr lang="de-DE" sz="1200" dirty="0">
                <a:solidFill>
                  <a:schemeClr val="tx1">
                    <a:lumMod val="50000"/>
                  </a:schemeClr>
                </a:solidFill>
                <a:latin typeface="Arial" panose="020B0604020202020204" pitchFamily="34" charset="0"/>
                <a:cs typeface="Arial" panose="020B0604020202020204" pitchFamily="34" charset="0"/>
              </a:rPr>
              <a:t>(95%-KI 19,5; 23,8)</a:t>
            </a:r>
          </a:p>
        </p:txBody>
      </p:sp>
      <p:sp>
        <p:nvSpPr>
          <p:cNvPr id="40" name="Textfeld 39">
            <a:extLst>
              <a:ext uri="{FF2B5EF4-FFF2-40B4-BE49-F238E27FC236}">
                <a16:creationId xmlns:a16="http://schemas.microsoft.com/office/drawing/2014/main" id="{6D9E2DDB-B21A-42A8-979E-B19BEA02111F}"/>
              </a:ext>
            </a:extLst>
          </p:cNvPr>
          <p:cNvSpPr txBox="1"/>
          <p:nvPr/>
        </p:nvSpPr>
        <p:spPr>
          <a:xfrm>
            <a:off x="1976919" y="4804522"/>
            <a:ext cx="2440004" cy="560731"/>
          </a:xfrm>
          <a:prstGeom prst="rect">
            <a:avLst/>
          </a:prstGeom>
          <a:solidFill>
            <a:srgbClr val="FFFFFF">
              <a:alpha val="50196"/>
            </a:srgbClr>
          </a:solidFill>
        </p:spPr>
        <p:txBody>
          <a:bodyPr wrap="square" rtlCol="0">
            <a:spAutoFit/>
          </a:bodyPr>
          <a:lstStyle/>
          <a:p>
            <a:pPr algn="ctr"/>
            <a:r>
              <a:rPr lang="de-DE" sz="3000" b="1" dirty="0">
                <a:solidFill>
                  <a:schemeClr val="accent3">
                    <a:lumMod val="50000"/>
                  </a:schemeClr>
                </a:solidFill>
                <a:cs typeface="Arial" panose="020B0604020202020204" pitchFamily="34" charset="0"/>
              </a:rPr>
              <a:t>21,5%</a:t>
            </a:r>
          </a:p>
        </p:txBody>
      </p:sp>
      <p:sp>
        <p:nvSpPr>
          <p:cNvPr id="114" name="Rechteck: abgerundete Ecken 113">
            <a:extLst>
              <a:ext uri="{FF2B5EF4-FFF2-40B4-BE49-F238E27FC236}">
                <a16:creationId xmlns:a16="http://schemas.microsoft.com/office/drawing/2014/main" id="{8293C2AE-4B14-4955-B49E-CE8BFFE4842F}"/>
              </a:ext>
            </a:extLst>
          </p:cNvPr>
          <p:cNvSpPr/>
          <p:nvPr/>
        </p:nvSpPr>
        <p:spPr>
          <a:xfrm>
            <a:off x="6572315" y="2555189"/>
            <a:ext cx="2023733" cy="1998645"/>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abgerundete Ecken 114">
            <a:extLst>
              <a:ext uri="{FF2B5EF4-FFF2-40B4-BE49-F238E27FC236}">
                <a16:creationId xmlns:a16="http://schemas.microsoft.com/office/drawing/2014/main" id="{48D29077-5EF2-41C4-99A8-8487E75B41D1}"/>
              </a:ext>
            </a:extLst>
          </p:cNvPr>
          <p:cNvSpPr/>
          <p:nvPr/>
        </p:nvSpPr>
        <p:spPr>
          <a:xfrm>
            <a:off x="4151839" y="2555189"/>
            <a:ext cx="2023733" cy="1998645"/>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Rechteck: abgerundete Ecken 115">
            <a:extLst>
              <a:ext uri="{FF2B5EF4-FFF2-40B4-BE49-F238E27FC236}">
                <a16:creationId xmlns:a16="http://schemas.microsoft.com/office/drawing/2014/main" id="{4A0AC901-BA3E-4234-9C63-9FDCF5BCB25B}"/>
              </a:ext>
            </a:extLst>
          </p:cNvPr>
          <p:cNvSpPr/>
          <p:nvPr/>
        </p:nvSpPr>
        <p:spPr>
          <a:xfrm>
            <a:off x="2026701" y="2603440"/>
            <a:ext cx="2023733" cy="1998645"/>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252C94F8-9A78-6C3E-0DF0-D3AF202963F7}"/>
              </a:ext>
            </a:extLst>
          </p:cNvPr>
          <p:cNvSpPr/>
          <p:nvPr/>
        </p:nvSpPr>
        <p:spPr>
          <a:xfrm>
            <a:off x="8869339" y="934019"/>
            <a:ext cx="194481" cy="19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70134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hteck: abgerundete Ecken 43">
            <a:extLst>
              <a:ext uri="{FF2B5EF4-FFF2-40B4-BE49-F238E27FC236}">
                <a16:creationId xmlns:a16="http://schemas.microsoft.com/office/drawing/2014/main" id="{FA7EB105-6647-42C8-9FC1-0EEF1C4EA194}"/>
              </a:ext>
            </a:extLst>
          </p:cNvPr>
          <p:cNvSpPr/>
          <p:nvPr/>
        </p:nvSpPr>
        <p:spPr>
          <a:xfrm>
            <a:off x="1111139" y="2099073"/>
            <a:ext cx="1756547" cy="2790373"/>
          </a:xfrm>
          <a:prstGeom prst="roundRect">
            <a:avLst>
              <a:gd name="adj" fmla="val 933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200" b="1">
              <a:solidFill>
                <a:srgbClr val="F9DD99"/>
              </a:solidFill>
              <a:latin typeface="Arial" panose="020B0604020202020204" pitchFamily="34" charset="0"/>
              <a:cs typeface="Arial" panose="020B0604020202020204" pitchFamily="34" charset="0"/>
            </a:endParaRPr>
          </a:p>
        </p:txBody>
      </p:sp>
      <p:sp>
        <p:nvSpPr>
          <p:cNvPr id="43" name="Rechteck: abgerundete Ecken 42">
            <a:extLst>
              <a:ext uri="{FF2B5EF4-FFF2-40B4-BE49-F238E27FC236}">
                <a16:creationId xmlns:a16="http://schemas.microsoft.com/office/drawing/2014/main" id="{4F9DA3FF-90CA-4079-815B-A2989DDF268A}"/>
              </a:ext>
            </a:extLst>
          </p:cNvPr>
          <p:cNvSpPr/>
          <p:nvPr/>
        </p:nvSpPr>
        <p:spPr>
          <a:xfrm>
            <a:off x="3095379" y="2099073"/>
            <a:ext cx="1756547" cy="2790373"/>
          </a:xfrm>
          <a:prstGeom prst="roundRect">
            <a:avLst>
              <a:gd name="adj" fmla="val 933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200" b="1">
              <a:solidFill>
                <a:srgbClr val="F9DD99"/>
              </a:solidFill>
              <a:latin typeface="Arial" panose="020B0604020202020204" pitchFamily="34" charset="0"/>
              <a:cs typeface="Arial" panose="020B0604020202020204" pitchFamily="34" charset="0"/>
            </a:endParaRPr>
          </a:p>
        </p:txBody>
      </p:sp>
      <p:sp>
        <p:nvSpPr>
          <p:cNvPr id="34" name="Rechteck: abgerundete Ecken 33">
            <a:extLst>
              <a:ext uri="{FF2B5EF4-FFF2-40B4-BE49-F238E27FC236}">
                <a16:creationId xmlns:a16="http://schemas.microsoft.com/office/drawing/2014/main" id="{4FF77876-070B-4F99-82FB-F98E2E3FD232}"/>
              </a:ext>
            </a:extLst>
          </p:cNvPr>
          <p:cNvSpPr/>
          <p:nvPr/>
        </p:nvSpPr>
        <p:spPr>
          <a:xfrm>
            <a:off x="5067148" y="2112311"/>
            <a:ext cx="1756547" cy="2790373"/>
          </a:xfrm>
          <a:prstGeom prst="roundRect">
            <a:avLst>
              <a:gd name="adj" fmla="val 93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200" b="1">
              <a:solidFill>
                <a:srgbClr val="F9DD99"/>
              </a:solidFill>
              <a:latin typeface="Arial" panose="020B0604020202020204" pitchFamily="34" charset="0"/>
              <a:cs typeface="Arial" panose="020B0604020202020204" pitchFamily="34" charset="0"/>
            </a:endParaRPr>
          </a:p>
        </p:txBody>
      </p:sp>
      <p:sp>
        <p:nvSpPr>
          <p:cNvPr id="61" name="Rechteck: abgerundete Ecken 60">
            <a:extLst>
              <a:ext uri="{FF2B5EF4-FFF2-40B4-BE49-F238E27FC236}">
                <a16:creationId xmlns:a16="http://schemas.microsoft.com/office/drawing/2014/main" id="{D9FDF577-7852-457D-9930-1045B463453F}"/>
              </a:ext>
            </a:extLst>
          </p:cNvPr>
          <p:cNvSpPr/>
          <p:nvPr/>
        </p:nvSpPr>
        <p:spPr>
          <a:xfrm>
            <a:off x="7045153" y="2112311"/>
            <a:ext cx="1756547" cy="2790373"/>
          </a:xfrm>
          <a:prstGeom prst="roundRect">
            <a:avLst>
              <a:gd name="adj" fmla="val 933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200" b="1">
              <a:solidFill>
                <a:srgbClr val="F9DD99"/>
              </a:solidFill>
              <a:latin typeface="Arial" panose="020B0604020202020204" pitchFamily="34" charset="0"/>
              <a:cs typeface="Arial" panose="020B0604020202020204" pitchFamily="34" charset="0"/>
            </a:endParaRPr>
          </a:p>
        </p:txBody>
      </p:sp>
      <p:sp>
        <p:nvSpPr>
          <p:cNvPr id="27" name="Rechteck 26">
            <a:extLst>
              <a:ext uri="{FF2B5EF4-FFF2-40B4-BE49-F238E27FC236}">
                <a16:creationId xmlns:a16="http://schemas.microsoft.com/office/drawing/2014/main" id="{EA6F3DE4-9577-4E3A-80B1-B11767018F43}"/>
              </a:ext>
            </a:extLst>
          </p:cNvPr>
          <p:cNvSpPr/>
          <p:nvPr/>
        </p:nvSpPr>
        <p:spPr>
          <a:xfrm>
            <a:off x="389041" y="4090798"/>
            <a:ext cx="8471114" cy="631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23" name="Rechteck 22">
            <a:extLst>
              <a:ext uri="{FF2B5EF4-FFF2-40B4-BE49-F238E27FC236}">
                <a16:creationId xmlns:a16="http://schemas.microsoft.com/office/drawing/2014/main" id="{CAF17399-DDB4-454B-94DF-C0246E0BD449}"/>
              </a:ext>
            </a:extLst>
          </p:cNvPr>
          <p:cNvSpPr/>
          <p:nvPr/>
        </p:nvSpPr>
        <p:spPr>
          <a:xfrm>
            <a:off x="401986" y="2149425"/>
            <a:ext cx="8471114" cy="631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4B95A796-288F-4802-967B-D9FEEDAFBBF5}"/>
              </a:ext>
            </a:extLst>
          </p:cNvPr>
          <p:cNvSpPr>
            <a:spLocks noGrp="1"/>
          </p:cNvSpPr>
          <p:nvPr>
            <p:ph sz="quarter" idx="4294967295"/>
          </p:nvPr>
        </p:nvSpPr>
        <p:spPr>
          <a:xfrm>
            <a:off x="1305659" y="6414903"/>
            <a:ext cx="7339031" cy="432643"/>
          </a:xfrm>
        </p:spPr>
        <p:txBody>
          <a:bodyPr/>
          <a:lstStyle/>
          <a:p>
            <a:r>
              <a:rPr lang="de-DE"/>
              <a:t>Modifiziert nach: 1. </a:t>
            </a:r>
            <a:r>
              <a:rPr lang="de-DE" err="1"/>
              <a:t>Wiviott</a:t>
            </a:r>
            <a:r>
              <a:rPr lang="de-DE"/>
              <a:t> SD, et al. Am Heart J 2018; 200:83-9; 2. </a:t>
            </a:r>
            <a:r>
              <a:rPr lang="de-DE" err="1"/>
              <a:t>McMurray</a:t>
            </a:r>
            <a:r>
              <a:rPr lang="de-DE"/>
              <a:t> JJV, et al. N Engl J Med. 2019; 381:1995-2008; 3. </a:t>
            </a:r>
            <a:r>
              <a:rPr lang="de-DE" err="1"/>
              <a:t>Heerspink</a:t>
            </a:r>
            <a:r>
              <a:rPr lang="de-DE"/>
              <a:t> HJL, et al. </a:t>
            </a:r>
            <a:r>
              <a:rPr lang="de-DE" err="1"/>
              <a:t>Nephrol</a:t>
            </a:r>
            <a:r>
              <a:rPr lang="de-DE"/>
              <a:t> </a:t>
            </a:r>
            <a:r>
              <a:rPr lang="de-DE" err="1"/>
              <a:t>Dial</a:t>
            </a:r>
            <a:r>
              <a:rPr lang="de-DE"/>
              <a:t> Transplant 2020; 35:274-82; 4. Solomon SD, et al. N Engl J Med 2022; 387:1089-98.   </a:t>
            </a:r>
          </a:p>
        </p:txBody>
      </p:sp>
      <p:sp>
        <p:nvSpPr>
          <p:cNvPr id="4" name="Inhaltsplatzhalter 3">
            <a:extLst>
              <a:ext uri="{FF2B5EF4-FFF2-40B4-BE49-F238E27FC236}">
                <a16:creationId xmlns:a16="http://schemas.microsoft.com/office/drawing/2014/main" id="{88361E40-693B-44F4-A0C8-4B14A9CA72B5}"/>
              </a:ext>
            </a:extLst>
          </p:cNvPr>
          <p:cNvSpPr>
            <a:spLocks noGrp="1"/>
          </p:cNvSpPr>
          <p:nvPr>
            <p:ph sz="quarter" idx="4294967295"/>
          </p:nvPr>
        </p:nvSpPr>
        <p:spPr>
          <a:xfrm>
            <a:off x="1305659" y="6100578"/>
            <a:ext cx="7339031" cy="432643"/>
          </a:xfrm>
        </p:spPr>
        <p:txBody>
          <a:bodyPr/>
          <a:lstStyle/>
          <a:p>
            <a:r>
              <a:rPr lang="de-DE"/>
              <a:t>*Zusammengesetzter renaler Endpunkt definiert als anhaltende Reduktion der eGFR um ≥40 % auf &lt;60 </a:t>
            </a:r>
            <a:r>
              <a:rPr lang="de-DE" err="1"/>
              <a:t>mL</a:t>
            </a:r>
            <a:r>
              <a:rPr lang="de-DE"/>
              <a:t>/min/1,73m</a:t>
            </a:r>
            <a:r>
              <a:rPr lang="de-DE" baseline="30000"/>
              <a:t>2</a:t>
            </a:r>
            <a:r>
              <a:rPr lang="de-DE"/>
              <a:t> und/oder ESRD und/oder renal bedingter oder CV-Tod. </a:t>
            </a:r>
          </a:p>
          <a:p>
            <a:r>
              <a:rPr lang="de-DE"/>
              <a:t>CV, kardiovaskulär; eGFR, geschätzte glomeruläre Filtrationsrate; ESRD, terminale Niereninsuffizienz; HFpEF; Herzinsuffizienz mit erhaltener Ejektionsfraktion; HFrEF, Herzinsuffizienz mit reduzierter Ejektionsfraktion; HHI, Hospitalisierung aufgrund von Herzinsuffizienz; HI, Herzinsuffizienz; T2DM, Typ 2 Diabetes mellitus.</a:t>
            </a:r>
          </a:p>
        </p:txBody>
      </p:sp>
      <p:sp>
        <p:nvSpPr>
          <p:cNvPr id="31" name="Titel 30">
            <a:extLst>
              <a:ext uri="{FF2B5EF4-FFF2-40B4-BE49-F238E27FC236}">
                <a16:creationId xmlns:a16="http://schemas.microsoft.com/office/drawing/2014/main" id="{C955E32B-C923-45D5-9507-A5A4602320DB}"/>
              </a:ext>
            </a:extLst>
          </p:cNvPr>
          <p:cNvSpPr>
            <a:spLocks noGrp="1"/>
          </p:cNvSpPr>
          <p:nvPr>
            <p:ph type="title"/>
          </p:nvPr>
        </p:nvSpPr>
        <p:spPr/>
        <p:txBody>
          <a:bodyPr/>
          <a:lstStyle/>
          <a:p>
            <a:r>
              <a:rPr lang="de-DE"/>
              <a:t>Zusammenfassung</a:t>
            </a:r>
          </a:p>
        </p:txBody>
      </p:sp>
      <p:sp>
        <p:nvSpPr>
          <p:cNvPr id="59" name="Foliennummernplatzhalter 4">
            <a:extLst>
              <a:ext uri="{FF2B5EF4-FFF2-40B4-BE49-F238E27FC236}">
                <a16:creationId xmlns:a16="http://schemas.microsoft.com/office/drawing/2014/main" id="{070812AF-01A6-46A2-8FD4-B4A284A79926}"/>
              </a:ext>
            </a:extLst>
          </p:cNvPr>
          <p:cNvSpPr>
            <a:spLocks noGrp="1"/>
          </p:cNvSpPr>
          <p:nvPr>
            <p:ph type="sldNum" sz="quarter" idx="4294967295"/>
          </p:nvPr>
        </p:nvSpPr>
        <p:spPr>
          <a:xfrm>
            <a:off x="8730033" y="5725793"/>
            <a:ext cx="413967" cy="273844"/>
          </a:xfrm>
          <a:prstGeom prst="rect">
            <a:avLst/>
          </a:prstGeom>
        </p:spPr>
        <p:txBody>
          <a:bodyPr/>
          <a:lstStyle/>
          <a:p>
            <a:fld id="{C3831029-DBAE-41BF-BAA3-1BCD65F362BF}" type="slidenum">
              <a:rPr lang="de-DE" smtClean="0"/>
              <a:pPr/>
              <a:t>95</a:t>
            </a:fld>
            <a:endParaRPr lang="de-DE"/>
          </a:p>
        </p:txBody>
      </p:sp>
      <p:sp>
        <p:nvSpPr>
          <p:cNvPr id="8" name="Freeform 16">
            <a:extLst>
              <a:ext uri="{FF2B5EF4-FFF2-40B4-BE49-F238E27FC236}">
                <a16:creationId xmlns:a16="http://schemas.microsoft.com/office/drawing/2014/main" id="{A4A9DAD8-3E20-43DA-A5DF-3556F209D68D}"/>
              </a:ext>
            </a:extLst>
          </p:cNvPr>
          <p:cNvSpPr>
            <a:spLocks noEditPoints="1"/>
          </p:cNvSpPr>
          <p:nvPr/>
        </p:nvSpPr>
        <p:spPr bwMode="auto">
          <a:xfrm>
            <a:off x="544873" y="2304764"/>
            <a:ext cx="347042" cy="319485"/>
          </a:xfrm>
          <a:custGeom>
            <a:avLst/>
            <a:gdLst>
              <a:gd name="T0" fmla="*/ 963 w 1316"/>
              <a:gd name="T1" fmla="*/ 83 h 1214"/>
              <a:gd name="T2" fmla="*/ 820 w 1316"/>
              <a:gd name="T3" fmla="*/ 300 h 1214"/>
              <a:gd name="T4" fmla="*/ 947 w 1316"/>
              <a:gd name="T5" fmla="*/ 181 h 1214"/>
              <a:gd name="T6" fmla="*/ 839 w 1316"/>
              <a:gd name="T7" fmla="*/ 177 h 1214"/>
              <a:gd name="T8" fmla="*/ 820 w 1316"/>
              <a:gd name="T9" fmla="*/ 300 h 1214"/>
              <a:gd name="T10" fmla="*/ 399 w 1316"/>
              <a:gd name="T11" fmla="*/ 177 h 1214"/>
              <a:gd name="T12" fmla="*/ 506 w 1316"/>
              <a:gd name="T13" fmla="*/ 181 h 1214"/>
              <a:gd name="T14" fmla="*/ 494 w 1316"/>
              <a:gd name="T15" fmla="*/ 300 h 1214"/>
              <a:gd name="T16" fmla="*/ 523 w 1316"/>
              <a:gd name="T17" fmla="*/ 83 h 1214"/>
              <a:gd name="T18" fmla="*/ 440 w 1316"/>
              <a:gd name="T19" fmla="*/ 167 h 1214"/>
              <a:gd name="T20" fmla="*/ 867 w 1316"/>
              <a:gd name="T21" fmla="*/ 1185 h 1214"/>
              <a:gd name="T22" fmla="*/ 658 w 1316"/>
              <a:gd name="T23" fmla="*/ 1214 h 1214"/>
              <a:gd name="T24" fmla="*/ 449 w 1316"/>
              <a:gd name="T25" fmla="*/ 1185 h 1214"/>
              <a:gd name="T26" fmla="*/ 577 w 1316"/>
              <a:gd name="T27" fmla="*/ 807 h 1214"/>
              <a:gd name="T28" fmla="*/ 969 w 1316"/>
              <a:gd name="T29" fmla="*/ 1032 h 1214"/>
              <a:gd name="T30" fmla="*/ 658 w 1316"/>
              <a:gd name="T31" fmla="*/ 786 h 1214"/>
              <a:gd name="T32" fmla="*/ 162 w 1316"/>
              <a:gd name="T33" fmla="*/ 415 h 1214"/>
              <a:gd name="T34" fmla="*/ 329 w 1316"/>
              <a:gd name="T35" fmla="*/ 582 h 1214"/>
              <a:gd name="T36" fmla="*/ 446 w 1316"/>
              <a:gd name="T37" fmla="*/ 618 h 1214"/>
              <a:gd name="T38" fmla="*/ 329 w 1316"/>
              <a:gd name="T39" fmla="*/ 623 h 1214"/>
              <a:gd name="T40" fmla="*/ 10 w 1316"/>
              <a:gd name="T41" fmla="*/ 929 h 1214"/>
              <a:gd name="T42" fmla="*/ 142 w 1316"/>
              <a:gd name="T43" fmla="*/ 987 h 1214"/>
              <a:gd name="T44" fmla="*/ 540 w 1316"/>
              <a:gd name="T45" fmla="*/ 176 h 1214"/>
              <a:gd name="T46" fmla="*/ 657 w 1316"/>
              <a:gd name="T47" fmla="*/ 293 h 1214"/>
              <a:gd name="T48" fmla="*/ 714 w 1316"/>
              <a:gd name="T49" fmla="*/ 308 h 1214"/>
              <a:gd name="T50" fmla="*/ 511 w 1316"/>
              <a:gd name="T51" fmla="*/ 330 h 1214"/>
              <a:gd name="T52" fmla="*/ 658 w 1316"/>
              <a:gd name="T53" fmla="*/ 418 h 1214"/>
              <a:gd name="T54" fmla="*/ 805 w 1316"/>
              <a:gd name="T55" fmla="*/ 330 h 1214"/>
              <a:gd name="T56" fmla="*/ 1316 w 1316"/>
              <a:gd name="T57" fmla="*/ 540 h 1214"/>
              <a:gd name="T58" fmla="*/ 1229 w 1316"/>
              <a:gd name="T59" fmla="*/ 577 h 1214"/>
              <a:gd name="T60" fmla="*/ 1188 w 1316"/>
              <a:gd name="T61" fmla="*/ 415 h 1214"/>
              <a:gd name="T62" fmla="*/ 1215 w 1316"/>
              <a:gd name="T63" fmla="*/ 176 h 1214"/>
              <a:gd name="T64" fmla="*/ 987 w 1316"/>
              <a:gd name="T65" fmla="*/ 214 h 1214"/>
              <a:gd name="T66" fmla="*/ 207 w 1316"/>
              <a:gd name="T67" fmla="*/ 574 h 1214"/>
              <a:gd name="T68" fmla="*/ 72 w 1316"/>
              <a:gd name="T69" fmla="*/ 483 h 1214"/>
              <a:gd name="T70" fmla="*/ 0 w 1316"/>
              <a:gd name="T71" fmla="*/ 465 h 1214"/>
              <a:gd name="T72" fmla="*/ 329 w 1316"/>
              <a:gd name="T73" fmla="*/ 214 h 1214"/>
              <a:gd name="T74" fmla="*/ 101 w 1316"/>
              <a:gd name="T75" fmla="*/ 176 h 1214"/>
              <a:gd name="T76" fmla="*/ 1306 w 1316"/>
              <a:gd name="T77" fmla="*/ 828 h 1214"/>
              <a:gd name="T78" fmla="*/ 1196 w 1316"/>
              <a:gd name="T79" fmla="*/ 853 h 1214"/>
              <a:gd name="T80" fmla="*/ 805 w 1316"/>
              <a:gd name="T81" fmla="*/ 771 h 1214"/>
              <a:gd name="T82" fmla="*/ 906 w 1316"/>
              <a:gd name="T83" fmla="*/ 603 h 1214"/>
              <a:gd name="T84" fmla="*/ 1306 w 1316"/>
              <a:gd name="T85" fmla="*/ 828 h 1214"/>
              <a:gd name="T86" fmla="*/ 987 w 1316"/>
              <a:gd name="T87" fmla="*/ 248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6" h="1214">
                <a:moveTo>
                  <a:pt x="797" y="83"/>
                </a:moveTo>
                <a:cubicBezTo>
                  <a:pt x="797" y="37"/>
                  <a:pt x="834" y="0"/>
                  <a:pt x="880" y="0"/>
                </a:cubicBezTo>
                <a:cubicBezTo>
                  <a:pt x="926" y="0"/>
                  <a:pt x="963" y="37"/>
                  <a:pt x="963" y="83"/>
                </a:cubicBezTo>
                <a:cubicBezTo>
                  <a:pt x="963" y="129"/>
                  <a:pt x="926" y="167"/>
                  <a:pt x="880" y="167"/>
                </a:cubicBezTo>
                <a:cubicBezTo>
                  <a:pt x="834" y="167"/>
                  <a:pt x="797" y="129"/>
                  <a:pt x="797" y="83"/>
                </a:cubicBezTo>
                <a:close/>
                <a:moveTo>
                  <a:pt x="820" y="300"/>
                </a:moveTo>
                <a:cubicBezTo>
                  <a:pt x="822" y="301"/>
                  <a:pt x="822" y="301"/>
                  <a:pt x="822" y="301"/>
                </a:cubicBezTo>
                <a:cubicBezTo>
                  <a:pt x="852" y="257"/>
                  <a:pt x="899" y="226"/>
                  <a:pt x="953" y="217"/>
                </a:cubicBezTo>
                <a:cubicBezTo>
                  <a:pt x="950" y="205"/>
                  <a:pt x="948" y="193"/>
                  <a:pt x="947" y="181"/>
                </a:cubicBezTo>
                <a:cubicBezTo>
                  <a:pt x="939" y="180"/>
                  <a:pt x="930" y="178"/>
                  <a:pt x="920" y="177"/>
                </a:cubicBezTo>
                <a:cubicBezTo>
                  <a:pt x="908" y="183"/>
                  <a:pt x="894" y="187"/>
                  <a:pt x="880" y="187"/>
                </a:cubicBezTo>
                <a:cubicBezTo>
                  <a:pt x="865" y="187"/>
                  <a:pt x="851" y="183"/>
                  <a:pt x="839" y="177"/>
                </a:cubicBezTo>
                <a:cubicBezTo>
                  <a:pt x="827" y="178"/>
                  <a:pt x="817" y="180"/>
                  <a:pt x="807" y="182"/>
                </a:cubicBezTo>
                <a:cubicBezTo>
                  <a:pt x="806" y="221"/>
                  <a:pt x="790" y="255"/>
                  <a:pt x="764" y="281"/>
                </a:cubicBezTo>
                <a:cubicBezTo>
                  <a:pt x="785" y="286"/>
                  <a:pt x="804" y="292"/>
                  <a:pt x="820" y="300"/>
                </a:cubicBezTo>
                <a:close/>
                <a:moveTo>
                  <a:pt x="363" y="217"/>
                </a:moveTo>
                <a:cubicBezTo>
                  <a:pt x="366" y="205"/>
                  <a:pt x="368" y="194"/>
                  <a:pt x="369" y="182"/>
                </a:cubicBezTo>
                <a:cubicBezTo>
                  <a:pt x="378" y="180"/>
                  <a:pt x="388" y="178"/>
                  <a:pt x="399" y="177"/>
                </a:cubicBezTo>
                <a:cubicBezTo>
                  <a:pt x="411" y="183"/>
                  <a:pt x="425" y="187"/>
                  <a:pt x="440" y="187"/>
                </a:cubicBezTo>
                <a:cubicBezTo>
                  <a:pt x="454" y="187"/>
                  <a:pt x="468" y="183"/>
                  <a:pt x="480" y="177"/>
                </a:cubicBezTo>
                <a:cubicBezTo>
                  <a:pt x="490" y="178"/>
                  <a:pt x="498" y="179"/>
                  <a:pt x="506" y="181"/>
                </a:cubicBezTo>
                <a:cubicBezTo>
                  <a:pt x="508" y="220"/>
                  <a:pt x="524" y="255"/>
                  <a:pt x="550" y="281"/>
                </a:cubicBezTo>
                <a:cubicBezTo>
                  <a:pt x="530" y="286"/>
                  <a:pt x="512" y="292"/>
                  <a:pt x="497" y="299"/>
                </a:cubicBezTo>
                <a:cubicBezTo>
                  <a:pt x="494" y="300"/>
                  <a:pt x="494" y="300"/>
                  <a:pt x="494" y="300"/>
                </a:cubicBezTo>
                <a:cubicBezTo>
                  <a:pt x="464" y="257"/>
                  <a:pt x="417" y="226"/>
                  <a:pt x="363" y="217"/>
                </a:cubicBezTo>
                <a:close/>
                <a:moveTo>
                  <a:pt x="440" y="167"/>
                </a:moveTo>
                <a:cubicBezTo>
                  <a:pt x="486" y="167"/>
                  <a:pt x="523" y="129"/>
                  <a:pt x="523" y="83"/>
                </a:cubicBezTo>
                <a:cubicBezTo>
                  <a:pt x="523" y="37"/>
                  <a:pt x="486" y="0"/>
                  <a:pt x="440" y="0"/>
                </a:cubicBezTo>
                <a:cubicBezTo>
                  <a:pt x="394" y="0"/>
                  <a:pt x="356" y="37"/>
                  <a:pt x="356" y="83"/>
                </a:cubicBezTo>
                <a:cubicBezTo>
                  <a:pt x="356" y="129"/>
                  <a:pt x="394" y="167"/>
                  <a:pt x="440" y="167"/>
                </a:cubicBezTo>
                <a:close/>
                <a:moveTo>
                  <a:pt x="969" y="1032"/>
                </a:moveTo>
                <a:cubicBezTo>
                  <a:pt x="969" y="1139"/>
                  <a:pt x="969" y="1139"/>
                  <a:pt x="969" y="1139"/>
                </a:cubicBezTo>
                <a:cubicBezTo>
                  <a:pt x="942" y="1157"/>
                  <a:pt x="907" y="1173"/>
                  <a:pt x="867" y="1185"/>
                </a:cubicBezTo>
                <a:cubicBezTo>
                  <a:pt x="867" y="1057"/>
                  <a:pt x="867" y="1057"/>
                  <a:pt x="867" y="1057"/>
                </a:cubicBezTo>
                <a:cubicBezTo>
                  <a:pt x="845" y="1191"/>
                  <a:pt x="845" y="1191"/>
                  <a:pt x="845" y="1191"/>
                </a:cubicBezTo>
                <a:cubicBezTo>
                  <a:pt x="790" y="1206"/>
                  <a:pt x="726" y="1214"/>
                  <a:pt x="658" y="1214"/>
                </a:cubicBezTo>
                <a:cubicBezTo>
                  <a:pt x="590" y="1214"/>
                  <a:pt x="526" y="1205"/>
                  <a:pt x="471" y="1191"/>
                </a:cubicBezTo>
                <a:cubicBezTo>
                  <a:pt x="449" y="1057"/>
                  <a:pt x="449" y="1057"/>
                  <a:pt x="449" y="1057"/>
                </a:cubicBezTo>
                <a:cubicBezTo>
                  <a:pt x="449" y="1185"/>
                  <a:pt x="449" y="1185"/>
                  <a:pt x="449" y="1185"/>
                </a:cubicBezTo>
                <a:cubicBezTo>
                  <a:pt x="405" y="1171"/>
                  <a:pt x="367" y="1153"/>
                  <a:pt x="339" y="1133"/>
                </a:cubicBezTo>
                <a:cubicBezTo>
                  <a:pt x="339" y="1032"/>
                  <a:pt x="339" y="1032"/>
                  <a:pt x="339" y="1032"/>
                </a:cubicBezTo>
                <a:cubicBezTo>
                  <a:pt x="339" y="925"/>
                  <a:pt x="376" y="827"/>
                  <a:pt x="577" y="807"/>
                </a:cubicBezTo>
                <a:cubicBezTo>
                  <a:pt x="601" y="819"/>
                  <a:pt x="629" y="826"/>
                  <a:pt x="658" y="826"/>
                </a:cubicBezTo>
                <a:cubicBezTo>
                  <a:pt x="687" y="826"/>
                  <a:pt x="715" y="819"/>
                  <a:pt x="740" y="807"/>
                </a:cubicBezTo>
                <a:cubicBezTo>
                  <a:pt x="943" y="827"/>
                  <a:pt x="969" y="925"/>
                  <a:pt x="969" y="1032"/>
                </a:cubicBezTo>
                <a:close/>
                <a:moveTo>
                  <a:pt x="658" y="451"/>
                </a:moveTo>
                <a:cubicBezTo>
                  <a:pt x="566" y="451"/>
                  <a:pt x="491" y="526"/>
                  <a:pt x="491" y="618"/>
                </a:cubicBezTo>
                <a:cubicBezTo>
                  <a:pt x="491" y="711"/>
                  <a:pt x="566" y="786"/>
                  <a:pt x="658" y="786"/>
                </a:cubicBezTo>
                <a:cubicBezTo>
                  <a:pt x="750" y="786"/>
                  <a:pt x="825" y="711"/>
                  <a:pt x="825" y="618"/>
                </a:cubicBezTo>
                <a:cubicBezTo>
                  <a:pt x="825" y="526"/>
                  <a:pt x="750" y="451"/>
                  <a:pt x="658" y="451"/>
                </a:cubicBezTo>
                <a:close/>
                <a:moveTo>
                  <a:pt x="162" y="415"/>
                </a:moveTo>
                <a:cubicBezTo>
                  <a:pt x="162" y="322"/>
                  <a:pt x="237" y="248"/>
                  <a:pt x="329" y="248"/>
                </a:cubicBezTo>
                <a:cubicBezTo>
                  <a:pt x="421" y="248"/>
                  <a:pt x="496" y="322"/>
                  <a:pt x="496" y="415"/>
                </a:cubicBezTo>
                <a:cubicBezTo>
                  <a:pt x="496" y="507"/>
                  <a:pt x="421" y="582"/>
                  <a:pt x="329" y="582"/>
                </a:cubicBezTo>
                <a:cubicBezTo>
                  <a:pt x="237" y="582"/>
                  <a:pt x="162" y="507"/>
                  <a:pt x="162" y="415"/>
                </a:cubicBezTo>
                <a:close/>
                <a:moveTo>
                  <a:pt x="511" y="771"/>
                </a:moveTo>
                <a:cubicBezTo>
                  <a:pt x="471" y="733"/>
                  <a:pt x="446" y="678"/>
                  <a:pt x="446" y="618"/>
                </a:cubicBezTo>
                <a:cubicBezTo>
                  <a:pt x="446" y="615"/>
                  <a:pt x="446" y="611"/>
                  <a:pt x="446" y="607"/>
                </a:cubicBezTo>
                <a:cubicBezTo>
                  <a:pt x="435" y="606"/>
                  <a:pt x="423" y="604"/>
                  <a:pt x="410" y="603"/>
                </a:cubicBezTo>
                <a:cubicBezTo>
                  <a:pt x="386" y="615"/>
                  <a:pt x="358" y="623"/>
                  <a:pt x="329" y="623"/>
                </a:cubicBezTo>
                <a:cubicBezTo>
                  <a:pt x="300" y="623"/>
                  <a:pt x="272" y="615"/>
                  <a:pt x="248" y="603"/>
                </a:cubicBezTo>
                <a:cubicBezTo>
                  <a:pt x="47" y="623"/>
                  <a:pt x="10" y="722"/>
                  <a:pt x="10" y="828"/>
                </a:cubicBezTo>
                <a:cubicBezTo>
                  <a:pt x="10" y="929"/>
                  <a:pt x="10" y="929"/>
                  <a:pt x="10" y="929"/>
                </a:cubicBezTo>
                <a:cubicBezTo>
                  <a:pt x="38" y="950"/>
                  <a:pt x="76" y="967"/>
                  <a:pt x="120" y="981"/>
                </a:cubicBezTo>
                <a:cubicBezTo>
                  <a:pt x="120" y="853"/>
                  <a:pt x="120" y="853"/>
                  <a:pt x="120" y="853"/>
                </a:cubicBezTo>
                <a:cubicBezTo>
                  <a:pt x="142" y="987"/>
                  <a:pt x="142" y="987"/>
                  <a:pt x="142" y="987"/>
                </a:cubicBezTo>
                <a:cubicBezTo>
                  <a:pt x="188" y="999"/>
                  <a:pt x="240" y="1007"/>
                  <a:pt x="295" y="1009"/>
                </a:cubicBezTo>
                <a:cubicBezTo>
                  <a:pt x="302" y="879"/>
                  <a:pt x="373" y="801"/>
                  <a:pt x="511" y="771"/>
                </a:cubicBezTo>
                <a:close/>
                <a:moveTo>
                  <a:pt x="540" y="176"/>
                </a:moveTo>
                <a:cubicBezTo>
                  <a:pt x="540" y="111"/>
                  <a:pt x="592" y="59"/>
                  <a:pt x="657" y="59"/>
                </a:cubicBezTo>
                <a:cubicBezTo>
                  <a:pt x="721" y="59"/>
                  <a:pt x="774" y="111"/>
                  <a:pt x="774" y="176"/>
                </a:cubicBezTo>
                <a:cubicBezTo>
                  <a:pt x="774" y="240"/>
                  <a:pt x="721" y="293"/>
                  <a:pt x="657" y="293"/>
                </a:cubicBezTo>
                <a:cubicBezTo>
                  <a:pt x="592" y="293"/>
                  <a:pt x="540" y="240"/>
                  <a:pt x="540" y="176"/>
                </a:cubicBezTo>
                <a:close/>
                <a:moveTo>
                  <a:pt x="805" y="330"/>
                </a:moveTo>
                <a:cubicBezTo>
                  <a:pt x="782" y="319"/>
                  <a:pt x="753" y="311"/>
                  <a:pt x="714" y="308"/>
                </a:cubicBezTo>
                <a:cubicBezTo>
                  <a:pt x="697" y="316"/>
                  <a:pt x="677" y="321"/>
                  <a:pt x="657" y="321"/>
                </a:cubicBezTo>
                <a:cubicBezTo>
                  <a:pt x="636" y="321"/>
                  <a:pt x="617" y="316"/>
                  <a:pt x="600" y="308"/>
                </a:cubicBezTo>
                <a:cubicBezTo>
                  <a:pt x="563" y="311"/>
                  <a:pt x="533" y="319"/>
                  <a:pt x="511" y="330"/>
                </a:cubicBezTo>
                <a:cubicBezTo>
                  <a:pt x="523" y="355"/>
                  <a:pt x="530" y="384"/>
                  <a:pt x="530" y="415"/>
                </a:cubicBezTo>
                <a:cubicBezTo>
                  <a:pt x="530" y="434"/>
                  <a:pt x="527" y="454"/>
                  <a:pt x="521" y="472"/>
                </a:cubicBezTo>
                <a:cubicBezTo>
                  <a:pt x="557" y="438"/>
                  <a:pt x="605" y="418"/>
                  <a:pt x="658" y="418"/>
                </a:cubicBezTo>
                <a:cubicBezTo>
                  <a:pt x="711" y="418"/>
                  <a:pt x="759" y="438"/>
                  <a:pt x="795" y="472"/>
                </a:cubicBezTo>
                <a:cubicBezTo>
                  <a:pt x="789" y="454"/>
                  <a:pt x="786" y="434"/>
                  <a:pt x="786" y="415"/>
                </a:cubicBezTo>
                <a:cubicBezTo>
                  <a:pt x="786" y="385"/>
                  <a:pt x="793" y="356"/>
                  <a:pt x="805" y="330"/>
                </a:cubicBezTo>
                <a:close/>
                <a:moveTo>
                  <a:pt x="1157" y="308"/>
                </a:moveTo>
                <a:cubicBezTo>
                  <a:pt x="1298" y="322"/>
                  <a:pt x="1316" y="391"/>
                  <a:pt x="1316" y="465"/>
                </a:cubicBezTo>
                <a:cubicBezTo>
                  <a:pt x="1316" y="540"/>
                  <a:pt x="1316" y="540"/>
                  <a:pt x="1316" y="540"/>
                </a:cubicBezTo>
                <a:cubicBezTo>
                  <a:pt x="1296" y="553"/>
                  <a:pt x="1272" y="564"/>
                  <a:pt x="1244" y="572"/>
                </a:cubicBezTo>
                <a:cubicBezTo>
                  <a:pt x="1244" y="483"/>
                  <a:pt x="1244" y="483"/>
                  <a:pt x="1244" y="483"/>
                </a:cubicBezTo>
                <a:cubicBezTo>
                  <a:pt x="1229" y="577"/>
                  <a:pt x="1229" y="577"/>
                  <a:pt x="1229" y="577"/>
                </a:cubicBezTo>
                <a:cubicBezTo>
                  <a:pt x="1210" y="582"/>
                  <a:pt x="1190" y="585"/>
                  <a:pt x="1168" y="588"/>
                </a:cubicBezTo>
                <a:cubicBezTo>
                  <a:pt x="1150" y="583"/>
                  <a:pt x="1131" y="578"/>
                  <a:pt x="1109" y="574"/>
                </a:cubicBezTo>
                <a:cubicBezTo>
                  <a:pt x="1157" y="538"/>
                  <a:pt x="1188" y="480"/>
                  <a:pt x="1188" y="415"/>
                </a:cubicBezTo>
                <a:cubicBezTo>
                  <a:pt x="1188" y="375"/>
                  <a:pt x="1177" y="339"/>
                  <a:pt x="1157" y="308"/>
                </a:cubicBezTo>
                <a:close/>
                <a:moveTo>
                  <a:pt x="1140" y="285"/>
                </a:moveTo>
                <a:cubicBezTo>
                  <a:pt x="1184" y="268"/>
                  <a:pt x="1215" y="225"/>
                  <a:pt x="1215" y="176"/>
                </a:cubicBezTo>
                <a:cubicBezTo>
                  <a:pt x="1215" y="111"/>
                  <a:pt x="1162" y="59"/>
                  <a:pt x="1098" y="59"/>
                </a:cubicBezTo>
                <a:cubicBezTo>
                  <a:pt x="1033" y="59"/>
                  <a:pt x="981" y="111"/>
                  <a:pt x="981" y="176"/>
                </a:cubicBezTo>
                <a:cubicBezTo>
                  <a:pt x="981" y="189"/>
                  <a:pt x="983" y="202"/>
                  <a:pt x="987" y="214"/>
                </a:cubicBezTo>
                <a:cubicBezTo>
                  <a:pt x="1048" y="214"/>
                  <a:pt x="1103" y="241"/>
                  <a:pt x="1140" y="285"/>
                </a:cubicBezTo>
                <a:close/>
                <a:moveTo>
                  <a:pt x="128" y="415"/>
                </a:moveTo>
                <a:cubicBezTo>
                  <a:pt x="128" y="480"/>
                  <a:pt x="159" y="538"/>
                  <a:pt x="207" y="574"/>
                </a:cubicBezTo>
                <a:cubicBezTo>
                  <a:pt x="185" y="578"/>
                  <a:pt x="166" y="583"/>
                  <a:pt x="148" y="588"/>
                </a:cubicBezTo>
                <a:cubicBezTo>
                  <a:pt x="126" y="585"/>
                  <a:pt x="106" y="582"/>
                  <a:pt x="87" y="577"/>
                </a:cubicBezTo>
                <a:cubicBezTo>
                  <a:pt x="72" y="483"/>
                  <a:pt x="72" y="483"/>
                  <a:pt x="72" y="483"/>
                </a:cubicBezTo>
                <a:cubicBezTo>
                  <a:pt x="72" y="572"/>
                  <a:pt x="72" y="572"/>
                  <a:pt x="72" y="572"/>
                </a:cubicBezTo>
                <a:cubicBezTo>
                  <a:pt x="44" y="564"/>
                  <a:pt x="20" y="553"/>
                  <a:pt x="0" y="540"/>
                </a:cubicBezTo>
                <a:cubicBezTo>
                  <a:pt x="0" y="465"/>
                  <a:pt x="0" y="465"/>
                  <a:pt x="0" y="465"/>
                </a:cubicBezTo>
                <a:cubicBezTo>
                  <a:pt x="0" y="391"/>
                  <a:pt x="18" y="322"/>
                  <a:pt x="159" y="308"/>
                </a:cubicBezTo>
                <a:cubicBezTo>
                  <a:pt x="139" y="339"/>
                  <a:pt x="128" y="375"/>
                  <a:pt x="128" y="415"/>
                </a:cubicBezTo>
                <a:close/>
                <a:moveTo>
                  <a:pt x="329" y="214"/>
                </a:moveTo>
                <a:cubicBezTo>
                  <a:pt x="333" y="202"/>
                  <a:pt x="335" y="189"/>
                  <a:pt x="335" y="176"/>
                </a:cubicBezTo>
                <a:cubicBezTo>
                  <a:pt x="335" y="111"/>
                  <a:pt x="283" y="59"/>
                  <a:pt x="218" y="59"/>
                </a:cubicBezTo>
                <a:cubicBezTo>
                  <a:pt x="154" y="59"/>
                  <a:pt x="101" y="111"/>
                  <a:pt x="101" y="176"/>
                </a:cubicBezTo>
                <a:cubicBezTo>
                  <a:pt x="101" y="225"/>
                  <a:pt x="132" y="268"/>
                  <a:pt x="176" y="285"/>
                </a:cubicBezTo>
                <a:cubicBezTo>
                  <a:pt x="213" y="241"/>
                  <a:pt x="268" y="214"/>
                  <a:pt x="329" y="214"/>
                </a:cubicBezTo>
                <a:close/>
                <a:moveTo>
                  <a:pt x="1306" y="828"/>
                </a:moveTo>
                <a:cubicBezTo>
                  <a:pt x="1306" y="929"/>
                  <a:pt x="1306" y="929"/>
                  <a:pt x="1306" y="929"/>
                </a:cubicBezTo>
                <a:cubicBezTo>
                  <a:pt x="1278" y="950"/>
                  <a:pt x="1240" y="967"/>
                  <a:pt x="1196" y="981"/>
                </a:cubicBezTo>
                <a:cubicBezTo>
                  <a:pt x="1196" y="853"/>
                  <a:pt x="1196" y="853"/>
                  <a:pt x="1196" y="853"/>
                </a:cubicBezTo>
                <a:cubicBezTo>
                  <a:pt x="1174" y="987"/>
                  <a:pt x="1174" y="987"/>
                  <a:pt x="1174" y="987"/>
                </a:cubicBezTo>
                <a:cubicBezTo>
                  <a:pt x="1126" y="1000"/>
                  <a:pt x="1072" y="1008"/>
                  <a:pt x="1014" y="1010"/>
                </a:cubicBezTo>
                <a:cubicBezTo>
                  <a:pt x="1010" y="912"/>
                  <a:pt x="976" y="807"/>
                  <a:pt x="805" y="771"/>
                </a:cubicBezTo>
                <a:cubicBezTo>
                  <a:pt x="845" y="733"/>
                  <a:pt x="870" y="678"/>
                  <a:pt x="870" y="618"/>
                </a:cubicBezTo>
                <a:cubicBezTo>
                  <a:pt x="870" y="615"/>
                  <a:pt x="870" y="611"/>
                  <a:pt x="870" y="607"/>
                </a:cubicBezTo>
                <a:cubicBezTo>
                  <a:pt x="881" y="606"/>
                  <a:pt x="893" y="604"/>
                  <a:pt x="906" y="603"/>
                </a:cubicBezTo>
                <a:cubicBezTo>
                  <a:pt x="930" y="615"/>
                  <a:pt x="958" y="623"/>
                  <a:pt x="987" y="623"/>
                </a:cubicBezTo>
                <a:cubicBezTo>
                  <a:pt x="1016" y="623"/>
                  <a:pt x="1044" y="615"/>
                  <a:pt x="1068" y="603"/>
                </a:cubicBezTo>
                <a:cubicBezTo>
                  <a:pt x="1269" y="623"/>
                  <a:pt x="1306" y="722"/>
                  <a:pt x="1306" y="828"/>
                </a:cubicBezTo>
                <a:close/>
                <a:moveTo>
                  <a:pt x="987" y="582"/>
                </a:moveTo>
                <a:cubicBezTo>
                  <a:pt x="1079" y="582"/>
                  <a:pt x="1154" y="507"/>
                  <a:pt x="1154" y="415"/>
                </a:cubicBezTo>
                <a:cubicBezTo>
                  <a:pt x="1154" y="322"/>
                  <a:pt x="1079" y="248"/>
                  <a:pt x="987" y="248"/>
                </a:cubicBezTo>
                <a:cubicBezTo>
                  <a:pt x="895" y="248"/>
                  <a:pt x="820" y="322"/>
                  <a:pt x="820" y="415"/>
                </a:cubicBezTo>
                <a:cubicBezTo>
                  <a:pt x="820" y="507"/>
                  <a:pt x="895" y="582"/>
                  <a:pt x="987" y="582"/>
                </a:cubicBezTo>
                <a:close/>
              </a:path>
            </a:pathLst>
          </a:custGeom>
          <a:solidFill>
            <a:schemeClr val="bg1"/>
          </a:solidFill>
          <a:ln w="12700">
            <a:solidFill>
              <a:schemeClr val="accent6"/>
            </a:solidFill>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grpSp>
        <p:nvGrpSpPr>
          <p:cNvPr id="28" name="Gruppieren 27">
            <a:extLst>
              <a:ext uri="{FF2B5EF4-FFF2-40B4-BE49-F238E27FC236}">
                <a16:creationId xmlns:a16="http://schemas.microsoft.com/office/drawing/2014/main" id="{57C3D418-A1C0-42CA-8C58-BF78D846FA7F}"/>
              </a:ext>
            </a:extLst>
          </p:cNvPr>
          <p:cNvGrpSpPr/>
          <p:nvPr/>
        </p:nvGrpSpPr>
        <p:grpSpPr>
          <a:xfrm>
            <a:off x="508780" y="4210209"/>
            <a:ext cx="381698" cy="375427"/>
            <a:chOff x="535980" y="3670891"/>
            <a:chExt cx="508930" cy="500569"/>
          </a:xfrm>
        </p:grpSpPr>
        <p:grpSp>
          <p:nvGrpSpPr>
            <p:cNvPr id="13" name="Group 85">
              <a:extLst>
                <a:ext uri="{FF2B5EF4-FFF2-40B4-BE49-F238E27FC236}">
                  <a16:creationId xmlns:a16="http://schemas.microsoft.com/office/drawing/2014/main" id="{D6F4396E-D9B9-46A8-9F51-C666540FB6B5}"/>
                </a:ext>
              </a:extLst>
            </p:cNvPr>
            <p:cNvGrpSpPr/>
            <p:nvPr/>
          </p:nvGrpSpPr>
          <p:grpSpPr>
            <a:xfrm>
              <a:off x="535980" y="3733839"/>
              <a:ext cx="508930" cy="437621"/>
              <a:chOff x="1743075" y="5916613"/>
              <a:chExt cx="827088" cy="711200"/>
            </a:xfrm>
          </p:grpSpPr>
          <p:sp>
            <p:nvSpPr>
              <p:cNvPr id="14" name="Freeform 19">
                <a:extLst>
                  <a:ext uri="{FF2B5EF4-FFF2-40B4-BE49-F238E27FC236}">
                    <a16:creationId xmlns:a16="http://schemas.microsoft.com/office/drawing/2014/main" id="{FE168675-A2EB-4FED-AAD0-498BAA612EFB}"/>
                  </a:ext>
                </a:extLst>
              </p:cNvPr>
              <p:cNvSpPr>
                <a:spLocks/>
              </p:cNvSpPr>
              <p:nvPr/>
            </p:nvSpPr>
            <p:spPr bwMode="auto">
              <a:xfrm>
                <a:off x="2209800" y="5916613"/>
                <a:ext cx="360363" cy="711200"/>
              </a:xfrm>
              <a:custGeom>
                <a:avLst/>
                <a:gdLst>
                  <a:gd name="T0" fmla="*/ 97 w 138"/>
                  <a:gd name="T1" fmla="*/ 95 h 272"/>
                  <a:gd name="T2" fmla="*/ 102 w 138"/>
                  <a:gd name="T3" fmla="*/ 55 h 272"/>
                  <a:gd name="T4" fmla="*/ 106 w 138"/>
                  <a:gd name="T5" fmla="*/ 15 h 272"/>
                  <a:gd name="T6" fmla="*/ 123 w 138"/>
                  <a:gd name="T7" fmla="*/ 1 h 272"/>
                  <a:gd name="T8" fmla="*/ 138 w 138"/>
                  <a:gd name="T9" fmla="*/ 17 h 272"/>
                  <a:gd name="T10" fmla="*/ 138 w 138"/>
                  <a:gd name="T11" fmla="*/ 160 h 272"/>
                  <a:gd name="T12" fmla="*/ 131 w 138"/>
                  <a:gd name="T13" fmla="*/ 172 h 272"/>
                  <a:gd name="T14" fmla="*/ 91 w 138"/>
                  <a:gd name="T15" fmla="*/ 208 h 272"/>
                  <a:gd name="T16" fmla="*/ 75 w 138"/>
                  <a:gd name="T17" fmla="*/ 222 h 272"/>
                  <a:gd name="T18" fmla="*/ 66 w 138"/>
                  <a:gd name="T19" fmla="*/ 244 h 272"/>
                  <a:gd name="T20" fmla="*/ 66 w 138"/>
                  <a:gd name="T21" fmla="*/ 260 h 272"/>
                  <a:gd name="T22" fmla="*/ 54 w 138"/>
                  <a:gd name="T23" fmla="*/ 272 h 272"/>
                  <a:gd name="T24" fmla="*/ 12 w 138"/>
                  <a:gd name="T25" fmla="*/ 272 h 272"/>
                  <a:gd name="T26" fmla="*/ 0 w 138"/>
                  <a:gd name="T27" fmla="*/ 260 h 272"/>
                  <a:gd name="T28" fmla="*/ 0 w 138"/>
                  <a:gd name="T29" fmla="*/ 204 h 272"/>
                  <a:gd name="T30" fmla="*/ 13 w 138"/>
                  <a:gd name="T31" fmla="*/ 174 h 272"/>
                  <a:gd name="T32" fmla="*/ 84 w 138"/>
                  <a:gd name="T33" fmla="*/ 109 h 272"/>
                  <a:gd name="T34" fmla="*/ 106 w 138"/>
                  <a:gd name="T35" fmla="*/ 110 h 272"/>
                  <a:gd name="T36" fmla="*/ 104 w 138"/>
                  <a:gd name="T37" fmla="*/ 133 h 272"/>
                  <a:gd name="T38" fmla="*/ 55 w 138"/>
                  <a:gd name="T39" fmla="*/ 178 h 272"/>
                  <a:gd name="T40" fmla="*/ 52 w 138"/>
                  <a:gd name="T41" fmla="*/ 187 h 272"/>
                  <a:gd name="T42" fmla="*/ 61 w 138"/>
                  <a:gd name="T43" fmla="*/ 186 h 272"/>
                  <a:gd name="T44" fmla="*/ 112 w 138"/>
                  <a:gd name="T45" fmla="*/ 139 h 272"/>
                  <a:gd name="T46" fmla="*/ 120 w 138"/>
                  <a:gd name="T47" fmla="*/ 114 h 272"/>
                  <a:gd name="T48" fmla="*/ 100 w 138"/>
                  <a:gd name="T49" fmla="*/ 96 h 272"/>
                  <a:gd name="T50" fmla="*/ 97 w 138"/>
                  <a:gd name="T51"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72">
                    <a:moveTo>
                      <a:pt x="97" y="95"/>
                    </a:moveTo>
                    <a:cubicBezTo>
                      <a:pt x="99" y="82"/>
                      <a:pt x="100" y="68"/>
                      <a:pt x="102" y="55"/>
                    </a:cubicBezTo>
                    <a:cubicBezTo>
                      <a:pt x="103" y="42"/>
                      <a:pt x="105" y="28"/>
                      <a:pt x="106" y="15"/>
                    </a:cubicBezTo>
                    <a:cubicBezTo>
                      <a:pt x="107" y="7"/>
                      <a:pt x="115" y="0"/>
                      <a:pt x="123" y="1"/>
                    </a:cubicBezTo>
                    <a:cubicBezTo>
                      <a:pt x="132" y="1"/>
                      <a:pt x="138" y="8"/>
                      <a:pt x="138" y="17"/>
                    </a:cubicBezTo>
                    <a:cubicBezTo>
                      <a:pt x="138" y="64"/>
                      <a:pt x="138" y="112"/>
                      <a:pt x="138" y="160"/>
                    </a:cubicBezTo>
                    <a:cubicBezTo>
                      <a:pt x="138" y="165"/>
                      <a:pt x="135" y="169"/>
                      <a:pt x="131" y="172"/>
                    </a:cubicBezTo>
                    <a:cubicBezTo>
                      <a:pt x="118" y="184"/>
                      <a:pt x="105" y="196"/>
                      <a:pt x="91" y="208"/>
                    </a:cubicBezTo>
                    <a:cubicBezTo>
                      <a:pt x="86" y="213"/>
                      <a:pt x="81" y="217"/>
                      <a:pt x="75" y="222"/>
                    </a:cubicBezTo>
                    <a:cubicBezTo>
                      <a:pt x="69" y="228"/>
                      <a:pt x="65" y="235"/>
                      <a:pt x="66" y="244"/>
                    </a:cubicBezTo>
                    <a:cubicBezTo>
                      <a:pt x="66" y="250"/>
                      <a:pt x="66" y="255"/>
                      <a:pt x="66" y="260"/>
                    </a:cubicBezTo>
                    <a:cubicBezTo>
                      <a:pt x="66" y="267"/>
                      <a:pt x="61" y="272"/>
                      <a:pt x="54" y="272"/>
                    </a:cubicBezTo>
                    <a:cubicBezTo>
                      <a:pt x="40" y="272"/>
                      <a:pt x="26" y="272"/>
                      <a:pt x="12" y="272"/>
                    </a:cubicBezTo>
                    <a:cubicBezTo>
                      <a:pt x="4" y="272"/>
                      <a:pt x="0" y="267"/>
                      <a:pt x="0" y="260"/>
                    </a:cubicBezTo>
                    <a:cubicBezTo>
                      <a:pt x="0" y="241"/>
                      <a:pt x="0" y="222"/>
                      <a:pt x="0" y="204"/>
                    </a:cubicBezTo>
                    <a:cubicBezTo>
                      <a:pt x="0" y="192"/>
                      <a:pt x="4" y="182"/>
                      <a:pt x="13" y="174"/>
                    </a:cubicBezTo>
                    <a:cubicBezTo>
                      <a:pt x="36" y="152"/>
                      <a:pt x="60" y="131"/>
                      <a:pt x="84" y="109"/>
                    </a:cubicBezTo>
                    <a:cubicBezTo>
                      <a:pt x="90" y="104"/>
                      <a:pt x="100" y="104"/>
                      <a:pt x="106" y="110"/>
                    </a:cubicBezTo>
                    <a:cubicBezTo>
                      <a:pt x="112" y="117"/>
                      <a:pt x="112" y="126"/>
                      <a:pt x="104" y="133"/>
                    </a:cubicBezTo>
                    <a:cubicBezTo>
                      <a:pt x="88" y="148"/>
                      <a:pt x="71" y="163"/>
                      <a:pt x="55" y="178"/>
                    </a:cubicBezTo>
                    <a:cubicBezTo>
                      <a:pt x="50" y="182"/>
                      <a:pt x="50" y="184"/>
                      <a:pt x="52" y="187"/>
                    </a:cubicBezTo>
                    <a:cubicBezTo>
                      <a:pt x="54" y="190"/>
                      <a:pt x="57" y="189"/>
                      <a:pt x="61" y="186"/>
                    </a:cubicBezTo>
                    <a:cubicBezTo>
                      <a:pt x="78" y="170"/>
                      <a:pt x="95" y="155"/>
                      <a:pt x="112" y="139"/>
                    </a:cubicBezTo>
                    <a:cubicBezTo>
                      <a:pt x="120" y="133"/>
                      <a:pt x="122" y="124"/>
                      <a:pt x="120" y="114"/>
                    </a:cubicBezTo>
                    <a:cubicBezTo>
                      <a:pt x="117" y="105"/>
                      <a:pt x="110" y="98"/>
                      <a:pt x="100" y="96"/>
                    </a:cubicBezTo>
                    <a:cubicBezTo>
                      <a:pt x="99" y="96"/>
                      <a:pt x="98" y="96"/>
                      <a:pt x="97" y="95"/>
                    </a:cubicBezTo>
                    <a:close/>
                  </a:path>
                </a:pathLst>
              </a:custGeom>
              <a:solidFill>
                <a:schemeClr val="bg1"/>
              </a:solidFill>
              <a:ln w="19050">
                <a:solidFill>
                  <a:schemeClr val="accent6"/>
                </a:solidFill>
                <a:round/>
                <a:headEnd/>
                <a:tailEnd/>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sp>
            <p:nvSpPr>
              <p:cNvPr id="15" name="Freeform 20">
                <a:extLst>
                  <a:ext uri="{FF2B5EF4-FFF2-40B4-BE49-F238E27FC236}">
                    <a16:creationId xmlns:a16="http://schemas.microsoft.com/office/drawing/2014/main" id="{3021FC88-50D2-4401-A858-BB2E681017FD}"/>
                  </a:ext>
                </a:extLst>
              </p:cNvPr>
              <p:cNvSpPr>
                <a:spLocks/>
              </p:cNvSpPr>
              <p:nvPr/>
            </p:nvSpPr>
            <p:spPr bwMode="auto">
              <a:xfrm>
                <a:off x="1743075" y="5916613"/>
                <a:ext cx="358775" cy="711200"/>
              </a:xfrm>
              <a:custGeom>
                <a:avLst/>
                <a:gdLst>
                  <a:gd name="T0" fmla="*/ 41 w 138"/>
                  <a:gd name="T1" fmla="*/ 95 h 272"/>
                  <a:gd name="T2" fmla="*/ 36 w 138"/>
                  <a:gd name="T3" fmla="*/ 55 h 272"/>
                  <a:gd name="T4" fmla="*/ 31 w 138"/>
                  <a:gd name="T5" fmla="*/ 15 h 272"/>
                  <a:gd name="T6" fmla="*/ 15 w 138"/>
                  <a:gd name="T7" fmla="*/ 1 h 272"/>
                  <a:gd name="T8" fmla="*/ 0 w 138"/>
                  <a:gd name="T9" fmla="*/ 17 h 272"/>
                  <a:gd name="T10" fmla="*/ 0 w 138"/>
                  <a:gd name="T11" fmla="*/ 160 h 272"/>
                  <a:gd name="T12" fmla="*/ 6 w 138"/>
                  <a:gd name="T13" fmla="*/ 172 h 272"/>
                  <a:gd name="T14" fmla="*/ 47 w 138"/>
                  <a:gd name="T15" fmla="*/ 208 h 272"/>
                  <a:gd name="T16" fmla="*/ 62 w 138"/>
                  <a:gd name="T17" fmla="*/ 222 h 272"/>
                  <a:gd name="T18" fmla="*/ 72 w 138"/>
                  <a:gd name="T19" fmla="*/ 244 h 272"/>
                  <a:gd name="T20" fmla="*/ 72 w 138"/>
                  <a:gd name="T21" fmla="*/ 260 h 272"/>
                  <a:gd name="T22" fmla="*/ 83 w 138"/>
                  <a:gd name="T23" fmla="*/ 272 h 272"/>
                  <a:gd name="T24" fmla="*/ 126 w 138"/>
                  <a:gd name="T25" fmla="*/ 272 h 272"/>
                  <a:gd name="T26" fmla="*/ 138 w 138"/>
                  <a:gd name="T27" fmla="*/ 260 h 272"/>
                  <a:gd name="T28" fmla="*/ 138 w 138"/>
                  <a:gd name="T29" fmla="*/ 204 h 272"/>
                  <a:gd name="T30" fmla="*/ 125 w 138"/>
                  <a:gd name="T31" fmla="*/ 174 h 272"/>
                  <a:gd name="T32" fmla="*/ 54 w 138"/>
                  <a:gd name="T33" fmla="*/ 109 h 272"/>
                  <a:gd name="T34" fmla="*/ 32 w 138"/>
                  <a:gd name="T35" fmla="*/ 110 h 272"/>
                  <a:gd name="T36" fmla="*/ 33 w 138"/>
                  <a:gd name="T37" fmla="*/ 133 h 272"/>
                  <a:gd name="T38" fmla="*/ 83 w 138"/>
                  <a:gd name="T39" fmla="*/ 178 h 272"/>
                  <a:gd name="T40" fmla="*/ 86 w 138"/>
                  <a:gd name="T41" fmla="*/ 187 h 272"/>
                  <a:gd name="T42" fmla="*/ 77 w 138"/>
                  <a:gd name="T43" fmla="*/ 186 h 272"/>
                  <a:gd name="T44" fmla="*/ 26 w 138"/>
                  <a:gd name="T45" fmla="*/ 139 h 272"/>
                  <a:gd name="T46" fmla="*/ 18 w 138"/>
                  <a:gd name="T47" fmla="*/ 114 h 272"/>
                  <a:gd name="T48" fmla="*/ 38 w 138"/>
                  <a:gd name="T49" fmla="*/ 96 h 272"/>
                  <a:gd name="T50" fmla="*/ 41 w 138"/>
                  <a:gd name="T51"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72">
                    <a:moveTo>
                      <a:pt x="41" y="95"/>
                    </a:moveTo>
                    <a:cubicBezTo>
                      <a:pt x="39" y="82"/>
                      <a:pt x="37" y="68"/>
                      <a:pt x="36" y="55"/>
                    </a:cubicBezTo>
                    <a:cubicBezTo>
                      <a:pt x="34" y="42"/>
                      <a:pt x="33" y="28"/>
                      <a:pt x="31" y="15"/>
                    </a:cubicBezTo>
                    <a:cubicBezTo>
                      <a:pt x="30" y="7"/>
                      <a:pt x="23" y="0"/>
                      <a:pt x="15" y="1"/>
                    </a:cubicBezTo>
                    <a:cubicBezTo>
                      <a:pt x="6" y="1"/>
                      <a:pt x="0" y="8"/>
                      <a:pt x="0" y="17"/>
                    </a:cubicBezTo>
                    <a:cubicBezTo>
                      <a:pt x="0" y="64"/>
                      <a:pt x="0" y="112"/>
                      <a:pt x="0" y="160"/>
                    </a:cubicBezTo>
                    <a:cubicBezTo>
                      <a:pt x="0" y="165"/>
                      <a:pt x="3" y="169"/>
                      <a:pt x="6" y="172"/>
                    </a:cubicBezTo>
                    <a:cubicBezTo>
                      <a:pt x="20" y="184"/>
                      <a:pt x="33" y="196"/>
                      <a:pt x="47" y="208"/>
                    </a:cubicBezTo>
                    <a:cubicBezTo>
                      <a:pt x="52" y="213"/>
                      <a:pt x="57" y="217"/>
                      <a:pt x="62" y="222"/>
                    </a:cubicBezTo>
                    <a:cubicBezTo>
                      <a:pt x="69" y="228"/>
                      <a:pt x="72" y="235"/>
                      <a:pt x="72" y="244"/>
                    </a:cubicBezTo>
                    <a:cubicBezTo>
                      <a:pt x="72" y="250"/>
                      <a:pt x="72" y="255"/>
                      <a:pt x="72" y="260"/>
                    </a:cubicBezTo>
                    <a:cubicBezTo>
                      <a:pt x="72" y="267"/>
                      <a:pt x="76" y="272"/>
                      <a:pt x="83" y="272"/>
                    </a:cubicBezTo>
                    <a:cubicBezTo>
                      <a:pt x="98" y="272"/>
                      <a:pt x="112" y="272"/>
                      <a:pt x="126" y="272"/>
                    </a:cubicBezTo>
                    <a:cubicBezTo>
                      <a:pt x="133" y="272"/>
                      <a:pt x="138" y="267"/>
                      <a:pt x="138" y="260"/>
                    </a:cubicBezTo>
                    <a:cubicBezTo>
                      <a:pt x="138" y="241"/>
                      <a:pt x="138" y="222"/>
                      <a:pt x="138" y="204"/>
                    </a:cubicBezTo>
                    <a:cubicBezTo>
                      <a:pt x="138" y="192"/>
                      <a:pt x="133" y="182"/>
                      <a:pt x="125" y="174"/>
                    </a:cubicBezTo>
                    <a:cubicBezTo>
                      <a:pt x="101" y="152"/>
                      <a:pt x="78" y="131"/>
                      <a:pt x="54" y="109"/>
                    </a:cubicBezTo>
                    <a:cubicBezTo>
                      <a:pt x="48" y="104"/>
                      <a:pt x="37" y="104"/>
                      <a:pt x="32" y="110"/>
                    </a:cubicBezTo>
                    <a:cubicBezTo>
                      <a:pt x="26" y="117"/>
                      <a:pt x="26" y="126"/>
                      <a:pt x="33" y="133"/>
                    </a:cubicBezTo>
                    <a:cubicBezTo>
                      <a:pt x="50" y="148"/>
                      <a:pt x="67" y="163"/>
                      <a:pt x="83" y="178"/>
                    </a:cubicBezTo>
                    <a:cubicBezTo>
                      <a:pt x="87" y="182"/>
                      <a:pt x="88" y="184"/>
                      <a:pt x="86" y="187"/>
                    </a:cubicBezTo>
                    <a:cubicBezTo>
                      <a:pt x="84" y="190"/>
                      <a:pt x="80" y="189"/>
                      <a:pt x="77" y="186"/>
                    </a:cubicBezTo>
                    <a:cubicBezTo>
                      <a:pt x="60" y="170"/>
                      <a:pt x="43" y="155"/>
                      <a:pt x="26" y="139"/>
                    </a:cubicBezTo>
                    <a:cubicBezTo>
                      <a:pt x="18" y="133"/>
                      <a:pt x="15" y="124"/>
                      <a:pt x="18" y="114"/>
                    </a:cubicBezTo>
                    <a:cubicBezTo>
                      <a:pt x="21" y="105"/>
                      <a:pt x="27" y="98"/>
                      <a:pt x="38" y="96"/>
                    </a:cubicBezTo>
                    <a:cubicBezTo>
                      <a:pt x="39" y="96"/>
                      <a:pt x="39" y="96"/>
                      <a:pt x="41" y="95"/>
                    </a:cubicBezTo>
                    <a:close/>
                  </a:path>
                </a:pathLst>
              </a:custGeom>
              <a:solidFill>
                <a:schemeClr val="bg1"/>
              </a:solidFill>
              <a:ln w="19050">
                <a:solidFill>
                  <a:schemeClr val="accent6"/>
                </a:solidFill>
                <a:round/>
                <a:headEnd/>
                <a:tailEnd/>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grpSp>
        <p:grpSp>
          <p:nvGrpSpPr>
            <p:cNvPr id="19" name="Gruppieren 18">
              <a:extLst>
                <a:ext uri="{FF2B5EF4-FFF2-40B4-BE49-F238E27FC236}">
                  <a16:creationId xmlns:a16="http://schemas.microsoft.com/office/drawing/2014/main" id="{5E9E0155-FFE3-42F5-A3D6-CEDA801D17CC}"/>
                </a:ext>
              </a:extLst>
            </p:cNvPr>
            <p:cNvGrpSpPr/>
            <p:nvPr/>
          </p:nvGrpSpPr>
          <p:grpSpPr>
            <a:xfrm>
              <a:off x="658452" y="3670891"/>
              <a:ext cx="302511" cy="218203"/>
              <a:chOff x="4712599" y="2556460"/>
              <a:chExt cx="302511" cy="218203"/>
            </a:xfrm>
          </p:grpSpPr>
          <p:sp>
            <p:nvSpPr>
              <p:cNvPr id="16" name="Freeform 17">
                <a:extLst>
                  <a:ext uri="{FF2B5EF4-FFF2-40B4-BE49-F238E27FC236}">
                    <a16:creationId xmlns:a16="http://schemas.microsoft.com/office/drawing/2014/main" id="{54A301F4-258F-429B-A873-0BF90383F1D2}"/>
                  </a:ext>
                </a:extLst>
              </p:cNvPr>
              <p:cNvSpPr>
                <a:spLocks/>
              </p:cNvSpPr>
              <p:nvPr/>
            </p:nvSpPr>
            <p:spPr bwMode="auto">
              <a:xfrm>
                <a:off x="4774589" y="2556460"/>
                <a:ext cx="178531" cy="218203"/>
              </a:xfrm>
              <a:custGeom>
                <a:avLst/>
                <a:gdLst>
                  <a:gd name="T0" fmla="*/ 80 w 127"/>
                  <a:gd name="T1" fmla="*/ 71 h 156"/>
                  <a:gd name="T2" fmla="*/ 101 w 127"/>
                  <a:gd name="T3" fmla="*/ 37 h 156"/>
                  <a:gd name="T4" fmla="*/ 64 w 127"/>
                  <a:gd name="T5" fmla="*/ 0 h 156"/>
                  <a:gd name="T6" fmla="*/ 26 w 127"/>
                  <a:gd name="T7" fmla="*/ 38 h 156"/>
                  <a:gd name="T8" fmla="*/ 47 w 127"/>
                  <a:gd name="T9" fmla="*/ 71 h 156"/>
                  <a:gd name="T10" fmla="*/ 1 w 127"/>
                  <a:gd name="T11" fmla="*/ 134 h 156"/>
                  <a:gd name="T12" fmla="*/ 20 w 127"/>
                  <a:gd name="T13" fmla="*/ 156 h 156"/>
                  <a:gd name="T14" fmla="*/ 107 w 127"/>
                  <a:gd name="T15" fmla="*/ 156 h 156"/>
                  <a:gd name="T16" fmla="*/ 126 w 127"/>
                  <a:gd name="T17" fmla="*/ 134 h 156"/>
                  <a:gd name="T18" fmla="*/ 80 w 127"/>
                  <a:gd name="T19" fmla="*/ 7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56">
                    <a:moveTo>
                      <a:pt x="80" y="71"/>
                    </a:moveTo>
                    <a:cubicBezTo>
                      <a:pt x="92" y="65"/>
                      <a:pt x="101" y="52"/>
                      <a:pt x="101" y="37"/>
                    </a:cubicBezTo>
                    <a:cubicBezTo>
                      <a:pt x="100" y="17"/>
                      <a:pt x="84" y="1"/>
                      <a:pt x="64" y="0"/>
                    </a:cubicBezTo>
                    <a:cubicBezTo>
                      <a:pt x="43" y="0"/>
                      <a:pt x="26" y="17"/>
                      <a:pt x="26" y="38"/>
                    </a:cubicBezTo>
                    <a:cubicBezTo>
                      <a:pt x="26" y="52"/>
                      <a:pt x="35" y="65"/>
                      <a:pt x="47" y="71"/>
                    </a:cubicBezTo>
                    <a:cubicBezTo>
                      <a:pt x="24" y="77"/>
                      <a:pt x="6" y="96"/>
                      <a:pt x="1" y="134"/>
                    </a:cubicBezTo>
                    <a:cubicBezTo>
                      <a:pt x="0" y="146"/>
                      <a:pt x="9" y="156"/>
                      <a:pt x="20" y="156"/>
                    </a:cubicBezTo>
                    <a:cubicBezTo>
                      <a:pt x="107" y="156"/>
                      <a:pt x="107" y="156"/>
                      <a:pt x="107" y="156"/>
                    </a:cubicBezTo>
                    <a:cubicBezTo>
                      <a:pt x="118" y="156"/>
                      <a:pt x="127" y="146"/>
                      <a:pt x="126" y="134"/>
                    </a:cubicBezTo>
                    <a:cubicBezTo>
                      <a:pt x="121" y="96"/>
                      <a:pt x="103" y="77"/>
                      <a:pt x="80" y="71"/>
                    </a:cubicBezTo>
                    <a:close/>
                  </a:path>
                </a:pathLst>
              </a:custGeom>
              <a:solidFill>
                <a:schemeClr val="bg1"/>
              </a:solidFill>
              <a:ln w="19050">
                <a:solidFill>
                  <a:schemeClr val="accent6"/>
                </a:solidFill>
                <a:round/>
                <a:headEnd/>
                <a:tailEnd/>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sp>
            <p:nvSpPr>
              <p:cNvPr id="17" name="Freeform 18">
                <a:extLst>
                  <a:ext uri="{FF2B5EF4-FFF2-40B4-BE49-F238E27FC236}">
                    <a16:creationId xmlns:a16="http://schemas.microsoft.com/office/drawing/2014/main" id="{4FC05A16-D8B5-440D-9C24-27B1026D2656}"/>
                  </a:ext>
                </a:extLst>
              </p:cNvPr>
              <p:cNvSpPr>
                <a:spLocks/>
              </p:cNvSpPr>
              <p:nvPr/>
            </p:nvSpPr>
            <p:spPr bwMode="auto">
              <a:xfrm>
                <a:off x="4712599" y="2588694"/>
                <a:ext cx="89265" cy="153734"/>
              </a:xfrm>
              <a:custGeom>
                <a:avLst/>
                <a:gdLst>
                  <a:gd name="T0" fmla="*/ 63 w 63"/>
                  <a:gd name="T1" fmla="*/ 44 h 110"/>
                  <a:gd name="T2" fmla="*/ 55 w 63"/>
                  <a:gd name="T3" fmla="*/ 15 h 110"/>
                  <a:gd name="T4" fmla="*/ 56 w 63"/>
                  <a:gd name="T5" fmla="*/ 3 h 110"/>
                  <a:gd name="T6" fmla="*/ 46 w 63"/>
                  <a:gd name="T7" fmla="*/ 0 h 110"/>
                  <a:gd name="T8" fmla="*/ 19 w 63"/>
                  <a:gd name="T9" fmla="*/ 27 h 110"/>
                  <a:gd name="T10" fmla="*/ 33 w 63"/>
                  <a:gd name="T11" fmla="*/ 50 h 110"/>
                  <a:gd name="T12" fmla="*/ 1 w 63"/>
                  <a:gd name="T13" fmla="*/ 95 h 110"/>
                  <a:gd name="T14" fmla="*/ 15 w 63"/>
                  <a:gd name="T15" fmla="*/ 110 h 110"/>
                  <a:gd name="T16" fmla="*/ 29 w 63"/>
                  <a:gd name="T17" fmla="*/ 110 h 110"/>
                  <a:gd name="T18" fmla="*/ 29 w 63"/>
                  <a:gd name="T19" fmla="*/ 109 h 110"/>
                  <a:gd name="T20" fmla="*/ 63 w 63"/>
                  <a:gd name="T2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10">
                    <a:moveTo>
                      <a:pt x="63" y="44"/>
                    </a:moveTo>
                    <a:cubicBezTo>
                      <a:pt x="58" y="35"/>
                      <a:pt x="55" y="25"/>
                      <a:pt x="55" y="15"/>
                    </a:cubicBezTo>
                    <a:cubicBezTo>
                      <a:pt x="55" y="11"/>
                      <a:pt x="55" y="7"/>
                      <a:pt x="56" y="3"/>
                    </a:cubicBezTo>
                    <a:cubicBezTo>
                      <a:pt x="53" y="1"/>
                      <a:pt x="49" y="0"/>
                      <a:pt x="46" y="0"/>
                    </a:cubicBezTo>
                    <a:cubicBezTo>
                      <a:pt x="31" y="0"/>
                      <a:pt x="19" y="12"/>
                      <a:pt x="19" y="27"/>
                    </a:cubicBezTo>
                    <a:cubicBezTo>
                      <a:pt x="19" y="37"/>
                      <a:pt x="25" y="46"/>
                      <a:pt x="33" y="50"/>
                    </a:cubicBezTo>
                    <a:cubicBezTo>
                      <a:pt x="17" y="54"/>
                      <a:pt x="4" y="68"/>
                      <a:pt x="1" y="95"/>
                    </a:cubicBezTo>
                    <a:cubicBezTo>
                      <a:pt x="0" y="103"/>
                      <a:pt x="6" y="110"/>
                      <a:pt x="15" y="110"/>
                    </a:cubicBezTo>
                    <a:cubicBezTo>
                      <a:pt x="29" y="110"/>
                      <a:pt x="29" y="110"/>
                      <a:pt x="29" y="110"/>
                    </a:cubicBezTo>
                    <a:cubicBezTo>
                      <a:pt x="29" y="110"/>
                      <a:pt x="29" y="109"/>
                      <a:pt x="29" y="109"/>
                    </a:cubicBezTo>
                    <a:cubicBezTo>
                      <a:pt x="34" y="74"/>
                      <a:pt x="48" y="54"/>
                      <a:pt x="63" y="44"/>
                    </a:cubicBezTo>
                    <a:close/>
                  </a:path>
                </a:pathLst>
              </a:custGeom>
              <a:solidFill>
                <a:schemeClr val="bg1"/>
              </a:solidFill>
              <a:ln w="19050">
                <a:solidFill>
                  <a:schemeClr val="accent6"/>
                </a:solidFill>
                <a:round/>
                <a:headEnd/>
                <a:tailEnd/>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sp>
            <p:nvSpPr>
              <p:cNvPr id="18" name="Freeform 19">
                <a:extLst>
                  <a:ext uri="{FF2B5EF4-FFF2-40B4-BE49-F238E27FC236}">
                    <a16:creationId xmlns:a16="http://schemas.microsoft.com/office/drawing/2014/main" id="{9CCA2451-497E-4610-A86D-75335408BFB9}"/>
                  </a:ext>
                </a:extLst>
              </p:cNvPr>
              <p:cNvSpPr>
                <a:spLocks/>
              </p:cNvSpPr>
              <p:nvPr/>
            </p:nvSpPr>
            <p:spPr bwMode="auto">
              <a:xfrm>
                <a:off x="4925845" y="2588694"/>
                <a:ext cx="89265" cy="153734"/>
              </a:xfrm>
              <a:custGeom>
                <a:avLst/>
                <a:gdLst>
                  <a:gd name="T0" fmla="*/ 62 w 63"/>
                  <a:gd name="T1" fmla="*/ 95 h 110"/>
                  <a:gd name="T2" fmla="*/ 30 w 63"/>
                  <a:gd name="T3" fmla="*/ 50 h 110"/>
                  <a:gd name="T4" fmla="*/ 44 w 63"/>
                  <a:gd name="T5" fmla="*/ 26 h 110"/>
                  <a:gd name="T6" fmla="*/ 19 w 63"/>
                  <a:gd name="T7" fmla="*/ 0 h 110"/>
                  <a:gd name="T8" fmla="*/ 7 w 63"/>
                  <a:gd name="T9" fmla="*/ 3 h 110"/>
                  <a:gd name="T10" fmla="*/ 8 w 63"/>
                  <a:gd name="T11" fmla="*/ 13 h 110"/>
                  <a:gd name="T12" fmla="*/ 0 w 63"/>
                  <a:gd name="T13" fmla="*/ 44 h 110"/>
                  <a:gd name="T14" fmla="*/ 34 w 63"/>
                  <a:gd name="T15" fmla="*/ 109 h 110"/>
                  <a:gd name="T16" fmla="*/ 34 w 63"/>
                  <a:gd name="T17" fmla="*/ 110 h 110"/>
                  <a:gd name="T18" fmla="*/ 48 w 63"/>
                  <a:gd name="T19" fmla="*/ 110 h 110"/>
                  <a:gd name="T20" fmla="*/ 62 w 63"/>
                  <a:gd name="T21" fmla="*/ 9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10">
                    <a:moveTo>
                      <a:pt x="62" y="95"/>
                    </a:moveTo>
                    <a:cubicBezTo>
                      <a:pt x="59" y="68"/>
                      <a:pt x="46" y="54"/>
                      <a:pt x="30" y="50"/>
                    </a:cubicBezTo>
                    <a:cubicBezTo>
                      <a:pt x="38" y="46"/>
                      <a:pt x="44" y="36"/>
                      <a:pt x="44" y="26"/>
                    </a:cubicBezTo>
                    <a:cubicBezTo>
                      <a:pt x="44" y="12"/>
                      <a:pt x="33" y="1"/>
                      <a:pt x="19" y="0"/>
                    </a:cubicBezTo>
                    <a:cubicBezTo>
                      <a:pt x="15" y="0"/>
                      <a:pt x="11" y="1"/>
                      <a:pt x="7" y="3"/>
                    </a:cubicBezTo>
                    <a:cubicBezTo>
                      <a:pt x="8" y="6"/>
                      <a:pt x="8" y="10"/>
                      <a:pt x="8" y="13"/>
                    </a:cubicBezTo>
                    <a:cubicBezTo>
                      <a:pt x="9" y="24"/>
                      <a:pt x="6" y="35"/>
                      <a:pt x="0" y="44"/>
                    </a:cubicBezTo>
                    <a:cubicBezTo>
                      <a:pt x="14" y="54"/>
                      <a:pt x="29" y="74"/>
                      <a:pt x="34" y="109"/>
                    </a:cubicBezTo>
                    <a:cubicBezTo>
                      <a:pt x="34" y="109"/>
                      <a:pt x="34" y="110"/>
                      <a:pt x="34" y="110"/>
                    </a:cubicBezTo>
                    <a:cubicBezTo>
                      <a:pt x="48" y="110"/>
                      <a:pt x="48" y="110"/>
                      <a:pt x="48" y="110"/>
                    </a:cubicBezTo>
                    <a:cubicBezTo>
                      <a:pt x="57" y="110"/>
                      <a:pt x="63" y="103"/>
                      <a:pt x="62" y="95"/>
                    </a:cubicBezTo>
                    <a:close/>
                  </a:path>
                </a:pathLst>
              </a:custGeom>
              <a:solidFill>
                <a:schemeClr val="bg1"/>
              </a:solidFill>
              <a:ln w="19050">
                <a:solidFill>
                  <a:schemeClr val="accent6"/>
                </a:solidFill>
                <a:round/>
                <a:headEnd/>
                <a:tailEnd/>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grpSp>
      </p:grpSp>
      <p:sp>
        <p:nvSpPr>
          <p:cNvPr id="26" name="Rechteck 25">
            <a:extLst>
              <a:ext uri="{FF2B5EF4-FFF2-40B4-BE49-F238E27FC236}">
                <a16:creationId xmlns:a16="http://schemas.microsoft.com/office/drawing/2014/main" id="{68F0F228-8448-4685-BEF9-72B46B2697FC}"/>
              </a:ext>
            </a:extLst>
          </p:cNvPr>
          <p:cNvSpPr/>
          <p:nvPr/>
        </p:nvSpPr>
        <p:spPr>
          <a:xfrm>
            <a:off x="401986" y="2926161"/>
            <a:ext cx="8471114" cy="101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grpSp>
        <p:nvGrpSpPr>
          <p:cNvPr id="9" name="Group 33">
            <a:extLst>
              <a:ext uri="{FF2B5EF4-FFF2-40B4-BE49-F238E27FC236}">
                <a16:creationId xmlns:a16="http://schemas.microsoft.com/office/drawing/2014/main" id="{DAC9447C-2148-4C86-BF89-128DD34166D2}"/>
              </a:ext>
            </a:extLst>
          </p:cNvPr>
          <p:cNvGrpSpPr/>
          <p:nvPr/>
        </p:nvGrpSpPr>
        <p:grpSpPr>
          <a:xfrm>
            <a:off x="513541" y="3233465"/>
            <a:ext cx="363356" cy="362565"/>
            <a:chOff x="7367588" y="4357688"/>
            <a:chExt cx="730250" cy="728662"/>
          </a:xfrm>
          <a:solidFill>
            <a:schemeClr val="bg1"/>
          </a:solidFill>
        </p:grpSpPr>
        <p:sp>
          <p:nvSpPr>
            <p:cNvPr id="10" name="Freeform 26">
              <a:extLst>
                <a:ext uri="{FF2B5EF4-FFF2-40B4-BE49-F238E27FC236}">
                  <a16:creationId xmlns:a16="http://schemas.microsoft.com/office/drawing/2014/main" id="{72962940-6F09-4CA0-96CE-FCEC4B123C73}"/>
                </a:ext>
              </a:extLst>
            </p:cNvPr>
            <p:cNvSpPr>
              <a:spLocks/>
            </p:cNvSpPr>
            <p:nvPr/>
          </p:nvSpPr>
          <p:spPr bwMode="auto">
            <a:xfrm>
              <a:off x="7367588" y="4452938"/>
              <a:ext cx="631825" cy="633412"/>
            </a:xfrm>
            <a:custGeom>
              <a:avLst/>
              <a:gdLst>
                <a:gd name="T0" fmla="*/ 158 w 166"/>
                <a:gd name="T1" fmla="*/ 51 h 166"/>
                <a:gd name="T2" fmla="*/ 144 w 166"/>
                <a:gd name="T3" fmla="*/ 45 h 166"/>
                <a:gd name="T4" fmla="*/ 133 w 166"/>
                <a:gd name="T5" fmla="*/ 55 h 166"/>
                <a:gd name="T6" fmla="*/ 140 w 166"/>
                <a:gd name="T7" fmla="*/ 83 h 166"/>
                <a:gd name="T8" fmla="*/ 83 w 166"/>
                <a:gd name="T9" fmla="*/ 140 h 166"/>
                <a:gd name="T10" fmla="*/ 26 w 166"/>
                <a:gd name="T11" fmla="*/ 83 h 166"/>
                <a:gd name="T12" fmla="*/ 83 w 166"/>
                <a:gd name="T13" fmla="*/ 26 h 166"/>
                <a:gd name="T14" fmla="*/ 112 w 166"/>
                <a:gd name="T15" fmla="*/ 34 h 166"/>
                <a:gd name="T16" fmla="*/ 122 w 166"/>
                <a:gd name="T17" fmla="*/ 24 h 166"/>
                <a:gd name="T18" fmla="*/ 116 w 166"/>
                <a:gd name="T19" fmla="*/ 9 h 166"/>
                <a:gd name="T20" fmla="*/ 115 w 166"/>
                <a:gd name="T21" fmla="*/ 6 h 166"/>
                <a:gd name="T22" fmla="*/ 83 w 166"/>
                <a:gd name="T23" fmla="*/ 0 h 166"/>
                <a:gd name="T24" fmla="*/ 0 w 166"/>
                <a:gd name="T25" fmla="*/ 83 h 166"/>
                <a:gd name="T26" fmla="*/ 83 w 166"/>
                <a:gd name="T27" fmla="*/ 166 h 166"/>
                <a:gd name="T28" fmla="*/ 166 w 166"/>
                <a:gd name="T29" fmla="*/ 83 h 166"/>
                <a:gd name="T30" fmla="*/ 160 w 166"/>
                <a:gd name="T31" fmla="*/ 52 h 166"/>
                <a:gd name="T32" fmla="*/ 158 w 166"/>
                <a:gd name="T33" fmla="*/ 5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66">
                  <a:moveTo>
                    <a:pt x="158" y="51"/>
                  </a:moveTo>
                  <a:cubicBezTo>
                    <a:pt x="144" y="45"/>
                    <a:pt x="144" y="45"/>
                    <a:pt x="144" y="45"/>
                  </a:cubicBezTo>
                  <a:cubicBezTo>
                    <a:pt x="133" y="55"/>
                    <a:pt x="133" y="55"/>
                    <a:pt x="133" y="55"/>
                  </a:cubicBezTo>
                  <a:cubicBezTo>
                    <a:pt x="137" y="64"/>
                    <a:pt x="140" y="73"/>
                    <a:pt x="140" y="83"/>
                  </a:cubicBezTo>
                  <a:cubicBezTo>
                    <a:pt x="140" y="114"/>
                    <a:pt x="114" y="140"/>
                    <a:pt x="83" y="140"/>
                  </a:cubicBezTo>
                  <a:cubicBezTo>
                    <a:pt x="51" y="140"/>
                    <a:pt x="26" y="114"/>
                    <a:pt x="26" y="83"/>
                  </a:cubicBezTo>
                  <a:cubicBezTo>
                    <a:pt x="26" y="51"/>
                    <a:pt x="51" y="26"/>
                    <a:pt x="83" y="26"/>
                  </a:cubicBezTo>
                  <a:cubicBezTo>
                    <a:pt x="93" y="26"/>
                    <a:pt x="103" y="29"/>
                    <a:pt x="112" y="34"/>
                  </a:cubicBezTo>
                  <a:cubicBezTo>
                    <a:pt x="122" y="24"/>
                    <a:pt x="122" y="24"/>
                    <a:pt x="122" y="24"/>
                  </a:cubicBezTo>
                  <a:cubicBezTo>
                    <a:pt x="116" y="9"/>
                    <a:pt x="116" y="9"/>
                    <a:pt x="116" y="9"/>
                  </a:cubicBezTo>
                  <a:cubicBezTo>
                    <a:pt x="115" y="6"/>
                    <a:pt x="115" y="6"/>
                    <a:pt x="115" y="6"/>
                  </a:cubicBezTo>
                  <a:cubicBezTo>
                    <a:pt x="105" y="2"/>
                    <a:pt x="94" y="0"/>
                    <a:pt x="83" y="0"/>
                  </a:cubicBezTo>
                  <a:cubicBezTo>
                    <a:pt x="37" y="0"/>
                    <a:pt x="0" y="37"/>
                    <a:pt x="0" y="83"/>
                  </a:cubicBezTo>
                  <a:cubicBezTo>
                    <a:pt x="0" y="129"/>
                    <a:pt x="37" y="166"/>
                    <a:pt x="83" y="166"/>
                  </a:cubicBezTo>
                  <a:cubicBezTo>
                    <a:pt x="129" y="166"/>
                    <a:pt x="166" y="129"/>
                    <a:pt x="166" y="83"/>
                  </a:cubicBezTo>
                  <a:cubicBezTo>
                    <a:pt x="166" y="72"/>
                    <a:pt x="164" y="61"/>
                    <a:pt x="160" y="52"/>
                  </a:cubicBezTo>
                  <a:lnTo>
                    <a:pt x="158" y="51"/>
                  </a:lnTo>
                  <a:close/>
                </a:path>
              </a:pathLst>
            </a:custGeom>
            <a:grpFill/>
            <a:ln w="19050">
              <a:solidFill>
                <a:schemeClr val="accent6"/>
              </a:solidFill>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sp>
          <p:nvSpPr>
            <p:cNvPr id="11" name="Freeform 27">
              <a:extLst>
                <a:ext uri="{FF2B5EF4-FFF2-40B4-BE49-F238E27FC236}">
                  <a16:creationId xmlns:a16="http://schemas.microsoft.com/office/drawing/2014/main" id="{C2B952E5-6B28-4F3E-9122-BA08B51B4E84}"/>
                </a:ext>
              </a:extLst>
            </p:cNvPr>
            <p:cNvSpPr>
              <a:spLocks/>
            </p:cNvSpPr>
            <p:nvPr/>
          </p:nvSpPr>
          <p:spPr bwMode="auto">
            <a:xfrm>
              <a:off x="7669213" y="4357688"/>
              <a:ext cx="428625" cy="431800"/>
            </a:xfrm>
            <a:custGeom>
              <a:avLst/>
              <a:gdLst>
                <a:gd name="T0" fmla="*/ 97 w 113"/>
                <a:gd name="T1" fmla="*/ 16 h 113"/>
                <a:gd name="T2" fmla="*/ 88 w 113"/>
                <a:gd name="T3" fmla="*/ 16 h 113"/>
                <a:gd name="T4" fmla="*/ 84 w 113"/>
                <a:gd name="T5" fmla="*/ 20 h 113"/>
                <a:gd name="T6" fmla="*/ 75 w 113"/>
                <a:gd name="T7" fmla="*/ 0 h 113"/>
                <a:gd name="T8" fmla="*/ 45 w 113"/>
                <a:gd name="T9" fmla="*/ 31 h 113"/>
                <a:gd name="T10" fmla="*/ 53 w 113"/>
                <a:gd name="T11" fmla="*/ 51 h 113"/>
                <a:gd name="T12" fmla="*/ 2 w 113"/>
                <a:gd name="T13" fmla="*/ 102 h 113"/>
                <a:gd name="T14" fmla="*/ 2 w 113"/>
                <a:gd name="T15" fmla="*/ 111 h 113"/>
                <a:gd name="T16" fmla="*/ 11 w 113"/>
                <a:gd name="T17" fmla="*/ 111 h 113"/>
                <a:gd name="T18" fmla="*/ 63 w 113"/>
                <a:gd name="T19" fmla="*/ 60 h 113"/>
                <a:gd name="T20" fmla="*/ 82 w 113"/>
                <a:gd name="T21" fmla="*/ 68 h 113"/>
                <a:gd name="T22" fmla="*/ 113 w 113"/>
                <a:gd name="T23" fmla="*/ 38 h 113"/>
                <a:gd name="T24" fmla="*/ 93 w 113"/>
                <a:gd name="T25" fmla="*/ 29 h 113"/>
                <a:gd name="T26" fmla="*/ 97 w 113"/>
                <a:gd name="T27" fmla="*/ 25 h 113"/>
                <a:gd name="T28" fmla="*/ 97 w 113"/>
                <a:gd name="T29"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13">
                  <a:moveTo>
                    <a:pt x="97" y="16"/>
                  </a:moveTo>
                  <a:cubicBezTo>
                    <a:pt x="95" y="13"/>
                    <a:pt x="91" y="13"/>
                    <a:pt x="88" y="16"/>
                  </a:cubicBezTo>
                  <a:cubicBezTo>
                    <a:pt x="84" y="20"/>
                    <a:pt x="84" y="20"/>
                    <a:pt x="84" y="20"/>
                  </a:cubicBezTo>
                  <a:cubicBezTo>
                    <a:pt x="75" y="0"/>
                    <a:pt x="75" y="0"/>
                    <a:pt x="75" y="0"/>
                  </a:cubicBezTo>
                  <a:cubicBezTo>
                    <a:pt x="45" y="31"/>
                    <a:pt x="45" y="31"/>
                    <a:pt x="45" y="31"/>
                  </a:cubicBezTo>
                  <a:cubicBezTo>
                    <a:pt x="53" y="51"/>
                    <a:pt x="53" y="51"/>
                    <a:pt x="53" y="51"/>
                  </a:cubicBezTo>
                  <a:cubicBezTo>
                    <a:pt x="2" y="102"/>
                    <a:pt x="2" y="102"/>
                    <a:pt x="2" y="102"/>
                  </a:cubicBezTo>
                  <a:cubicBezTo>
                    <a:pt x="0" y="104"/>
                    <a:pt x="0" y="108"/>
                    <a:pt x="2" y="111"/>
                  </a:cubicBezTo>
                  <a:cubicBezTo>
                    <a:pt x="5" y="113"/>
                    <a:pt x="9" y="113"/>
                    <a:pt x="11" y="111"/>
                  </a:cubicBezTo>
                  <a:cubicBezTo>
                    <a:pt x="63" y="60"/>
                    <a:pt x="63" y="60"/>
                    <a:pt x="63" y="60"/>
                  </a:cubicBezTo>
                  <a:cubicBezTo>
                    <a:pt x="82" y="68"/>
                    <a:pt x="82" y="68"/>
                    <a:pt x="82" y="68"/>
                  </a:cubicBezTo>
                  <a:cubicBezTo>
                    <a:pt x="113" y="38"/>
                    <a:pt x="113" y="38"/>
                    <a:pt x="113" y="38"/>
                  </a:cubicBezTo>
                  <a:cubicBezTo>
                    <a:pt x="93" y="29"/>
                    <a:pt x="93" y="29"/>
                    <a:pt x="93" y="29"/>
                  </a:cubicBezTo>
                  <a:cubicBezTo>
                    <a:pt x="97" y="25"/>
                    <a:pt x="97" y="25"/>
                    <a:pt x="97" y="25"/>
                  </a:cubicBezTo>
                  <a:cubicBezTo>
                    <a:pt x="100" y="22"/>
                    <a:pt x="100" y="18"/>
                    <a:pt x="97" y="16"/>
                  </a:cubicBezTo>
                  <a:close/>
                </a:path>
              </a:pathLst>
            </a:custGeom>
            <a:grpFill/>
            <a:ln w="19050">
              <a:solidFill>
                <a:schemeClr val="accent6"/>
              </a:solidFill>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sp>
          <p:nvSpPr>
            <p:cNvPr id="12" name="Freeform 28">
              <a:extLst>
                <a:ext uri="{FF2B5EF4-FFF2-40B4-BE49-F238E27FC236}">
                  <a16:creationId xmlns:a16="http://schemas.microsoft.com/office/drawing/2014/main" id="{7AB780AD-0ACC-4DC1-99B1-BE202F3686DA}"/>
                </a:ext>
              </a:extLst>
            </p:cNvPr>
            <p:cNvSpPr>
              <a:spLocks/>
            </p:cNvSpPr>
            <p:nvPr/>
          </p:nvSpPr>
          <p:spPr bwMode="auto">
            <a:xfrm>
              <a:off x="7527926" y="4613275"/>
              <a:ext cx="311150" cy="312737"/>
            </a:xfrm>
            <a:custGeom>
              <a:avLst/>
              <a:gdLst>
                <a:gd name="T0" fmla="*/ 55 w 82"/>
                <a:gd name="T1" fmla="*/ 50 h 82"/>
                <a:gd name="T2" fmla="*/ 33 w 82"/>
                <a:gd name="T3" fmla="*/ 50 h 82"/>
                <a:gd name="T4" fmla="*/ 33 w 82"/>
                <a:gd name="T5" fmla="*/ 28 h 82"/>
                <a:gd name="T6" fmla="*/ 58 w 82"/>
                <a:gd name="T7" fmla="*/ 4 h 82"/>
                <a:gd name="T8" fmla="*/ 41 w 82"/>
                <a:gd name="T9" fmla="*/ 0 h 82"/>
                <a:gd name="T10" fmla="*/ 0 w 82"/>
                <a:gd name="T11" fmla="*/ 41 h 82"/>
                <a:gd name="T12" fmla="*/ 41 w 82"/>
                <a:gd name="T13" fmla="*/ 82 h 82"/>
                <a:gd name="T14" fmla="*/ 82 w 82"/>
                <a:gd name="T15" fmla="*/ 41 h 82"/>
                <a:gd name="T16" fmla="*/ 79 w 82"/>
                <a:gd name="T17" fmla="*/ 26 h 82"/>
                <a:gd name="T18" fmla="*/ 55 w 82"/>
                <a:gd name="T19"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55" y="50"/>
                  </a:moveTo>
                  <a:cubicBezTo>
                    <a:pt x="49" y="56"/>
                    <a:pt x="39" y="56"/>
                    <a:pt x="33" y="50"/>
                  </a:cubicBezTo>
                  <a:cubicBezTo>
                    <a:pt x="27" y="44"/>
                    <a:pt x="27" y="34"/>
                    <a:pt x="33" y="28"/>
                  </a:cubicBezTo>
                  <a:cubicBezTo>
                    <a:pt x="58" y="4"/>
                    <a:pt x="58" y="4"/>
                    <a:pt x="58" y="4"/>
                  </a:cubicBezTo>
                  <a:cubicBezTo>
                    <a:pt x="53" y="1"/>
                    <a:pt x="47" y="0"/>
                    <a:pt x="41" y="0"/>
                  </a:cubicBezTo>
                  <a:cubicBezTo>
                    <a:pt x="18" y="0"/>
                    <a:pt x="0" y="18"/>
                    <a:pt x="0" y="41"/>
                  </a:cubicBezTo>
                  <a:cubicBezTo>
                    <a:pt x="0" y="63"/>
                    <a:pt x="18" y="82"/>
                    <a:pt x="41" y="82"/>
                  </a:cubicBezTo>
                  <a:cubicBezTo>
                    <a:pt x="63" y="82"/>
                    <a:pt x="82" y="63"/>
                    <a:pt x="82" y="41"/>
                  </a:cubicBezTo>
                  <a:cubicBezTo>
                    <a:pt x="82" y="35"/>
                    <a:pt x="81" y="30"/>
                    <a:pt x="79" y="26"/>
                  </a:cubicBezTo>
                  <a:lnTo>
                    <a:pt x="55" y="50"/>
                  </a:lnTo>
                  <a:close/>
                </a:path>
              </a:pathLst>
            </a:custGeom>
            <a:grpFill/>
            <a:ln w="19050">
              <a:solidFill>
                <a:schemeClr val="accent6"/>
              </a:solidFill>
            </a:ln>
          </p:spPr>
          <p:txBody>
            <a:bodyPr vert="horz" wrap="square" lIns="68580" tIns="34290" rIns="68580" bIns="34290" numCol="1" anchor="t" anchorCtr="0" compatLnSpc="1">
              <a:prstTxWarp prst="textNoShape">
                <a:avLst/>
              </a:prstTxWarp>
            </a:bodyPr>
            <a:lstStyle/>
            <a:p>
              <a:endParaRPr lang="de-DE">
                <a:latin typeface="Arial" panose="020B0604020202020204" pitchFamily="34" charset="0"/>
                <a:cs typeface="Arial" panose="020B0604020202020204" pitchFamily="34" charset="0"/>
              </a:endParaRPr>
            </a:p>
          </p:txBody>
        </p:sp>
      </p:grpSp>
      <p:sp>
        <p:nvSpPr>
          <p:cNvPr id="5" name="Rechteck: abgerundete Ecken 4">
            <a:extLst>
              <a:ext uri="{FF2B5EF4-FFF2-40B4-BE49-F238E27FC236}">
                <a16:creationId xmlns:a16="http://schemas.microsoft.com/office/drawing/2014/main" id="{80F9106C-276D-4EBB-ABAE-03F5E613D38C}"/>
              </a:ext>
            </a:extLst>
          </p:cNvPr>
          <p:cNvSpPr/>
          <p:nvPr/>
        </p:nvSpPr>
        <p:spPr>
          <a:xfrm>
            <a:off x="1116212" y="1774589"/>
            <a:ext cx="1756547" cy="324483"/>
          </a:xfrm>
          <a:prstGeom prst="roundRect">
            <a:avLst>
              <a:gd name="adj" fmla="val 933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chemeClr val="accent2"/>
                </a:solidFill>
                <a:latin typeface="Arial" panose="020B0604020202020204" pitchFamily="34" charset="0"/>
                <a:cs typeface="Arial" panose="020B0604020202020204" pitchFamily="34" charset="0"/>
              </a:rPr>
              <a:t>DECLARE-TIMI 58</a:t>
            </a:r>
            <a:r>
              <a:rPr lang="de-DE" sz="1200" b="1" baseline="30000">
                <a:solidFill>
                  <a:schemeClr val="accent2"/>
                </a:solidFill>
                <a:latin typeface="Arial" panose="020B0604020202020204" pitchFamily="34" charset="0"/>
                <a:cs typeface="Arial" panose="020B0604020202020204" pitchFamily="34" charset="0"/>
              </a:rPr>
              <a:t>1</a:t>
            </a:r>
            <a:endParaRPr lang="de-DE" sz="1200" b="1">
              <a:solidFill>
                <a:schemeClr val="accent2"/>
              </a:solidFill>
              <a:latin typeface="Arial" panose="020B0604020202020204" pitchFamily="34" charset="0"/>
              <a:cs typeface="Arial" panose="020B0604020202020204" pitchFamily="34" charset="0"/>
            </a:endParaRPr>
          </a:p>
        </p:txBody>
      </p:sp>
      <p:sp>
        <p:nvSpPr>
          <p:cNvPr id="6" name="Rechteck: abgerundete Ecken 5">
            <a:extLst>
              <a:ext uri="{FF2B5EF4-FFF2-40B4-BE49-F238E27FC236}">
                <a16:creationId xmlns:a16="http://schemas.microsoft.com/office/drawing/2014/main" id="{1F1F8E48-428C-41E7-A4C1-7FC3DA88D1FE}"/>
              </a:ext>
            </a:extLst>
          </p:cNvPr>
          <p:cNvSpPr/>
          <p:nvPr/>
        </p:nvSpPr>
        <p:spPr>
          <a:xfrm>
            <a:off x="3095379" y="1774589"/>
            <a:ext cx="1756547" cy="324483"/>
          </a:xfrm>
          <a:prstGeom prst="roundRect">
            <a:avLst>
              <a:gd name="adj" fmla="val 9337"/>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chemeClr val="accent3">
                    <a:lumMod val="60000"/>
                    <a:lumOff val="40000"/>
                  </a:schemeClr>
                </a:solidFill>
                <a:latin typeface="Arial" panose="020B0604020202020204" pitchFamily="34" charset="0"/>
                <a:cs typeface="Arial" panose="020B0604020202020204" pitchFamily="34" charset="0"/>
              </a:rPr>
              <a:t>DAPA-HF</a:t>
            </a:r>
            <a:r>
              <a:rPr lang="de-DE" sz="1200" b="1" baseline="30000">
                <a:solidFill>
                  <a:schemeClr val="accent3">
                    <a:lumMod val="60000"/>
                    <a:lumOff val="40000"/>
                  </a:schemeClr>
                </a:solidFill>
                <a:latin typeface="Arial" panose="020B0604020202020204" pitchFamily="34" charset="0"/>
                <a:cs typeface="Arial" panose="020B0604020202020204" pitchFamily="34" charset="0"/>
              </a:rPr>
              <a:t>2</a:t>
            </a:r>
            <a:endParaRPr lang="de-DE" sz="1200" b="1">
              <a:solidFill>
                <a:schemeClr val="accent3">
                  <a:lumMod val="60000"/>
                  <a:lumOff val="40000"/>
                </a:schemeClr>
              </a:solidFill>
              <a:latin typeface="Arial" panose="020B0604020202020204" pitchFamily="34" charset="0"/>
              <a:cs typeface="Arial" panose="020B0604020202020204" pitchFamily="34" charset="0"/>
            </a:endParaRPr>
          </a:p>
        </p:txBody>
      </p:sp>
      <p:sp>
        <p:nvSpPr>
          <p:cNvPr id="7" name="Rechteck: abgerundete Ecken 6">
            <a:extLst>
              <a:ext uri="{FF2B5EF4-FFF2-40B4-BE49-F238E27FC236}">
                <a16:creationId xmlns:a16="http://schemas.microsoft.com/office/drawing/2014/main" id="{A4B1772C-5945-4C4A-A305-FD906873C71D}"/>
              </a:ext>
            </a:extLst>
          </p:cNvPr>
          <p:cNvSpPr/>
          <p:nvPr/>
        </p:nvSpPr>
        <p:spPr>
          <a:xfrm>
            <a:off x="5067148" y="1774589"/>
            <a:ext cx="1756547" cy="324483"/>
          </a:xfrm>
          <a:prstGeom prst="roundRect">
            <a:avLst>
              <a:gd name="adj" fmla="val 93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chemeClr val="accent1"/>
                </a:solidFill>
                <a:latin typeface="Arial" panose="020B0604020202020204" pitchFamily="34" charset="0"/>
                <a:cs typeface="Arial" panose="020B0604020202020204" pitchFamily="34" charset="0"/>
              </a:rPr>
              <a:t>DAPA-CKD</a:t>
            </a:r>
            <a:r>
              <a:rPr lang="de-DE" sz="1200" b="1" baseline="30000">
                <a:solidFill>
                  <a:schemeClr val="accent1"/>
                </a:solidFill>
                <a:latin typeface="Arial" panose="020B0604020202020204" pitchFamily="34" charset="0"/>
                <a:cs typeface="Arial" panose="020B0604020202020204" pitchFamily="34" charset="0"/>
              </a:rPr>
              <a:t>3</a:t>
            </a:r>
            <a:endParaRPr lang="de-DE" sz="1200" b="1">
              <a:solidFill>
                <a:schemeClr val="accent1"/>
              </a:solidFill>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E4AF7B58-C6D8-4C68-9C31-3B0CFE162E19}"/>
              </a:ext>
            </a:extLst>
          </p:cNvPr>
          <p:cNvSpPr txBox="1"/>
          <p:nvPr/>
        </p:nvSpPr>
        <p:spPr>
          <a:xfrm>
            <a:off x="1069011" y="2284595"/>
            <a:ext cx="1905796" cy="507831"/>
          </a:xfrm>
          <a:prstGeom prst="rect">
            <a:avLst/>
          </a:prstGeom>
          <a:noFill/>
        </p:spPr>
        <p:txBody>
          <a:bodyPr wrap="square">
            <a:spAutoFit/>
          </a:bodyPr>
          <a:lstStyle/>
          <a:p>
            <a:pPr algn="ctr" defTabSz="457189" fontAlgn="auto">
              <a:lnSpc>
                <a:spcPct val="100000"/>
              </a:lnSpc>
              <a:spcBef>
                <a:spcPts val="0"/>
              </a:spcBef>
              <a:spcAft>
                <a:spcPts val="450"/>
              </a:spcAft>
              <a:defRPr/>
            </a:pPr>
            <a:r>
              <a:rPr lang="de-DE" sz="900" b="1">
                <a:solidFill>
                  <a:schemeClr val="tx1">
                    <a:lumMod val="50000"/>
                  </a:schemeClr>
                </a:solidFill>
                <a:cs typeface="Arial" panose="020B0604020202020204" pitchFamily="34" charset="0"/>
              </a:rPr>
              <a:t>T2DM-Patient:innen </a:t>
            </a:r>
            <a:br>
              <a:rPr lang="de-DE" sz="900" b="1">
                <a:solidFill>
                  <a:schemeClr val="tx1">
                    <a:lumMod val="50000"/>
                  </a:schemeClr>
                </a:solidFill>
                <a:cs typeface="Arial" panose="020B0604020202020204" pitchFamily="34" charset="0"/>
              </a:rPr>
            </a:br>
            <a:r>
              <a:rPr lang="de-DE" sz="900">
                <a:solidFill>
                  <a:schemeClr val="tx1">
                    <a:lumMod val="50000"/>
                  </a:schemeClr>
                </a:solidFill>
                <a:cs typeface="Arial" panose="020B0604020202020204" pitchFamily="34" charset="0"/>
              </a:rPr>
              <a:t>mit bekannter CV-Erkrankung oder mehreren CV-Risikofaktoren</a:t>
            </a:r>
            <a:endParaRPr lang="en-US" sz="900">
              <a:solidFill>
                <a:schemeClr val="tx1">
                  <a:lumMod val="50000"/>
                </a:schemeClr>
              </a:solidFill>
              <a:cs typeface="Arial" panose="020B0604020202020204" pitchFamily="34" charset="0"/>
            </a:endParaRPr>
          </a:p>
        </p:txBody>
      </p:sp>
      <p:sp>
        <p:nvSpPr>
          <p:cNvPr id="29" name="Textfeld 28">
            <a:extLst>
              <a:ext uri="{FF2B5EF4-FFF2-40B4-BE49-F238E27FC236}">
                <a16:creationId xmlns:a16="http://schemas.microsoft.com/office/drawing/2014/main" id="{29525C40-717C-44BD-AD7E-3FD3270A6E28}"/>
              </a:ext>
            </a:extLst>
          </p:cNvPr>
          <p:cNvSpPr txBox="1"/>
          <p:nvPr/>
        </p:nvSpPr>
        <p:spPr>
          <a:xfrm>
            <a:off x="3106957" y="2382419"/>
            <a:ext cx="1756547" cy="369332"/>
          </a:xfrm>
          <a:prstGeom prst="rect">
            <a:avLst/>
          </a:prstGeom>
          <a:noFill/>
        </p:spPr>
        <p:txBody>
          <a:bodyPr wrap="square">
            <a:spAutoFit/>
          </a:bodyPr>
          <a:lstStyle/>
          <a:p>
            <a:pPr algn="ctr" defTabSz="457189" fontAlgn="auto">
              <a:lnSpc>
                <a:spcPct val="100000"/>
              </a:lnSpc>
              <a:spcBef>
                <a:spcPts val="0"/>
              </a:spcBef>
              <a:spcAft>
                <a:spcPts val="450"/>
              </a:spcAft>
              <a:defRPr/>
            </a:pPr>
            <a:r>
              <a:rPr lang="de-DE" sz="900" b="1" err="1">
                <a:solidFill>
                  <a:schemeClr val="tx1">
                    <a:lumMod val="50000"/>
                  </a:schemeClr>
                </a:solidFill>
                <a:cs typeface="Arial" panose="020B0604020202020204" pitchFamily="34" charset="0"/>
              </a:rPr>
              <a:t>HFrEF-Patient:innen</a:t>
            </a:r>
            <a:r>
              <a:rPr lang="de-DE" sz="900" b="1">
                <a:solidFill>
                  <a:schemeClr val="tx1">
                    <a:lumMod val="50000"/>
                  </a:schemeClr>
                </a:solidFill>
                <a:cs typeface="Arial" panose="020B0604020202020204" pitchFamily="34" charset="0"/>
              </a:rPr>
              <a:t> </a:t>
            </a:r>
            <a:br>
              <a:rPr lang="de-DE" sz="900" b="1">
                <a:solidFill>
                  <a:schemeClr val="tx1">
                    <a:lumMod val="50000"/>
                  </a:schemeClr>
                </a:solidFill>
                <a:cs typeface="Arial" panose="020B0604020202020204" pitchFamily="34" charset="0"/>
              </a:rPr>
            </a:br>
            <a:r>
              <a:rPr lang="de-DE" sz="900">
                <a:solidFill>
                  <a:schemeClr val="tx1">
                    <a:lumMod val="50000"/>
                  </a:schemeClr>
                </a:solidFill>
                <a:cs typeface="Arial" panose="020B0604020202020204" pitchFamily="34" charset="0"/>
              </a:rPr>
              <a:t>mit oder ohne T2DM</a:t>
            </a:r>
            <a:endParaRPr lang="en-US" sz="900">
              <a:solidFill>
                <a:schemeClr val="tx1">
                  <a:lumMod val="50000"/>
                </a:schemeClr>
              </a:solidFill>
              <a:cs typeface="Arial" panose="020B0604020202020204" pitchFamily="34" charset="0"/>
            </a:endParaRPr>
          </a:p>
        </p:txBody>
      </p:sp>
      <p:sp>
        <p:nvSpPr>
          <p:cNvPr id="30" name="Textfeld 29">
            <a:extLst>
              <a:ext uri="{FF2B5EF4-FFF2-40B4-BE49-F238E27FC236}">
                <a16:creationId xmlns:a16="http://schemas.microsoft.com/office/drawing/2014/main" id="{CF091B63-4BF4-4C3A-88DF-2537648576DA}"/>
              </a:ext>
            </a:extLst>
          </p:cNvPr>
          <p:cNvSpPr txBox="1"/>
          <p:nvPr/>
        </p:nvSpPr>
        <p:spPr>
          <a:xfrm>
            <a:off x="5087017" y="2382419"/>
            <a:ext cx="1756547" cy="369332"/>
          </a:xfrm>
          <a:prstGeom prst="rect">
            <a:avLst/>
          </a:prstGeom>
          <a:noFill/>
        </p:spPr>
        <p:txBody>
          <a:bodyPr wrap="square">
            <a:spAutoFit/>
          </a:bodyPr>
          <a:lstStyle/>
          <a:p>
            <a:pPr algn="ctr" defTabSz="457189" fontAlgn="auto">
              <a:lnSpc>
                <a:spcPct val="100000"/>
              </a:lnSpc>
              <a:spcBef>
                <a:spcPts val="0"/>
              </a:spcBef>
              <a:spcAft>
                <a:spcPts val="450"/>
              </a:spcAft>
              <a:defRPr/>
            </a:pPr>
            <a:r>
              <a:rPr lang="de-DE" sz="900" b="1" err="1">
                <a:solidFill>
                  <a:schemeClr val="tx1">
                    <a:lumMod val="50000"/>
                  </a:schemeClr>
                </a:solidFill>
                <a:cs typeface="Arial" panose="020B0604020202020204" pitchFamily="34" charset="0"/>
              </a:rPr>
              <a:t>CKD-Patient:innen</a:t>
            </a:r>
            <a:r>
              <a:rPr lang="de-DE" sz="900" b="1">
                <a:solidFill>
                  <a:schemeClr val="tx1">
                    <a:lumMod val="50000"/>
                  </a:schemeClr>
                </a:solidFill>
                <a:cs typeface="Arial" panose="020B0604020202020204" pitchFamily="34" charset="0"/>
              </a:rPr>
              <a:t> </a:t>
            </a:r>
            <a:br>
              <a:rPr lang="de-DE" sz="900" b="1">
                <a:solidFill>
                  <a:schemeClr val="tx1">
                    <a:lumMod val="50000"/>
                  </a:schemeClr>
                </a:solidFill>
                <a:cs typeface="Arial" panose="020B0604020202020204" pitchFamily="34" charset="0"/>
              </a:rPr>
            </a:br>
            <a:r>
              <a:rPr lang="de-DE" sz="900">
                <a:solidFill>
                  <a:schemeClr val="tx1">
                    <a:lumMod val="50000"/>
                  </a:schemeClr>
                </a:solidFill>
                <a:cs typeface="Arial" panose="020B0604020202020204" pitchFamily="34" charset="0"/>
              </a:rPr>
              <a:t>mit oder ohne T2DM</a:t>
            </a:r>
            <a:endParaRPr lang="en-US" sz="900">
              <a:solidFill>
                <a:schemeClr val="tx1">
                  <a:lumMod val="50000"/>
                </a:schemeClr>
              </a:solidFill>
              <a:cs typeface="Arial" panose="020B0604020202020204" pitchFamily="34" charset="0"/>
            </a:endParaRPr>
          </a:p>
        </p:txBody>
      </p:sp>
      <p:sp>
        <p:nvSpPr>
          <p:cNvPr id="32" name="Textfeld 31">
            <a:extLst>
              <a:ext uri="{FF2B5EF4-FFF2-40B4-BE49-F238E27FC236}">
                <a16:creationId xmlns:a16="http://schemas.microsoft.com/office/drawing/2014/main" id="{786D6322-749A-4C2C-ACCE-BDF8B6B5DE39}"/>
              </a:ext>
            </a:extLst>
          </p:cNvPr>
          <p:cNvSpPr txBox="1"/>
          <p:nvPr/>
        </p:nvSpPr>
        <p:spPr>
          <a:xfrm>
            <a:off x="3097546" y="2963418"/>
            <a:ext cx="1751205" cy="1017651"/>
          </a:xfrm>
          <a:prstGeom prst="rect">
            <a:avLst/>
          </a:prstGeom>
          <a:noFill/>
        </p:spPr>
        <p:txBody>
          <a:bodyPr wrap="square" lIns="68580" tIns="34290" rIns="68580" bIns="34290" anchor="t">
            <a:spAutoFit/>
          </a:bodyPr>
          <a:lstStyle/>
          <a:p>
            <a:pPr algn="ctr">
              <a:spcAft>
                <a:spcPts val="900"/>
              </a:spcAft>
            </a:pPr>
            <a:r>
              <a:rPr lang="de-DE" sz="900" b="1" dirty="0">
                <a:solidFill>
                  <a:schemeClr val="tx1">
                    <a:lumMod val="50000"/>
                  </a:schemeClr>
                </a:solidFill>
                <a:latin typeface="Arial"/>
                <a:cs typeface="Arial"/>
              </a:rPr>
              <a:t>Primärer Endpunkt </a:t>
            </a:r>
            <a:endParaRPr lang="de-DE" sz="900" b="1">
              <a:solidFill>
                <a:schemeClr val="tx1">
                  <a:lumMod val="50000"/>
                </a:schemeClr>
              </a:solidFill>
              <a:cs typeface="Arial" panose="020B0604020202020204" pitchFamily="34" charset="0"/>
            </a:endParaRPr>
          </a:p>
          <a:p>
            <a:pPr algn="ctr"/>
            <a:r>
              <a:rPr lang="de-DE" sz="900" dirty="0">
                <a:solidFill>
                  <a:schemeClr val="tx1">
                    <a:lumMod val="50000"/>
                  </a:schemeClr>
                </a:solidFill>
                <a:latin typeface="Arial"/>
                <a:cs typeface="Arial"/>
              </a:rPr>
              <a:t>(CV-Tod, HHI oder notfallmäßiger Kontakt </a:t>
            </a:r>
            <a:endParaRPr lang="de-DE" sz="900" dirty="0">
              <a:solidFill>
                <a:schemeClr val="tx1">
                  <a:lumMod val="50000"/>
                </a:schemeClr>
              </a:solidFill>
              <a:cs typeface="Arial" panose="020B0604020202020204" pitchFamily="34" charset="0"/>
            </a:endParaRPr>
          </a:p>
          <a:p>
            <a:pPr algn="ctr"/>
            <a:r>
              <a:rPr lang="de-DE" sz="900" dirty="0">
                <a:solidFill>
                  <a:schemeClr val="tx1">
                    <a:lumMod val="50000"/>
                  </a:schemeClr>
                </a:solidFill>
                <a:latin typeface="Arial"/>
                <a:cs typeface="Arial"/>
              </a:rPr>
              <a:t>mit einem Arzt/einer Ärztin aufgrund von HF)</a:t>
            </a:r>
            <a:endParaRPr lang="en-US" sz="900" dirty="0">
              <a:solidFill>
                <a:schemeClr val="tx1">
                  <a:lumMod val="50000"/>
                </a:schemeClr>
              </a:solidFill>
              <a:latin typeface="Arial"/>
              <a:cs typeface="Arial"/>
            </a:endParaRPr>
          </a:p>
        </p:txBody>
      </p:sp>
      <p:sp>
        <p:nvSpPr>
          <p:cNvPr id="33" name="Textfeld 32">
            <a:extLst>
              <a:ext uri="{FF2B5EF4-FFF2-40B4-BE49-F238E27FC236}">
                <a16:creationId xmlns:a16="http://schemas.microsoft.com/office/drawing/2014/main" id="{7686B409-EBA2-4A0D-9709-E62486C6C390}"/>
              </a:ext>
            </a:extLst>
          </p:cNvPr>
          <p:cNvSpPr txBox="1"/>
          <p:nvPr/>
        </p:nvSpPr>
        <p:spPr>
          <a:xfrm>
            <a:off x="5107672" y="2987806"/>
            <a:ext cx="1664603" cy="877163"/>
          </a:xfrm>
          <a:prstGeom prst="rect">
            <a:avLst/>
          </a:prstGeom>
          <a:noFill/>
        </p:spPr>
        <p:txBody>
          <a:bodyPr wrap="square">
            <a:spAutoFit/>
          </a:bodyPr>
          <a:lstStyle/>
          <a:p>
            <a:pPr algn="ctr" defTabSz="685800" fontAlgn="auto">
              <a:lnSpc>
                <a:spcPct val="100000"/>
              </a:lnSpc>
              <a:spcBef>
                <a:spcPts val="0"/>
              </a:spcBef>
              <a:spcAft>
                <a:spcPts val="900"/>
              </a:spcAft>
              <a:buClr>
                <a:srgbClr val="830051"/>
              </a:buClr>
              <a:defRPr/>
            </a:pPr>
            <a:r>
              <a:rPr lang="de-DE" sz="900" b="1">
                <a:solidFill>
                  <a:schemeClr val="tx1">
                    <a:lumMod val="50000"/>
                  </a:schemeClr>
                </a:solidFill>
                <a:cs typeface="Arial" panose="020B0604020202020204" pitchFamily="34" charset="0"/>
              </a:rPr>
              <a:t>Primärer Endpunkt </a:t>
            </a:r>
          </a:p>
          <a:p>
            <a:pPr algn="ctr" defTabSz="685800" fontAlgn="auto">
              <a:lnSpc>
                <a:spcPct val="100000"/>
              </a:lnSpc>
              <a:spcBef>
                <a:spcPts val="0"/>
              </a:spcBef>
              <a:spcAft>
                <a:spcPts val="900"/>
              </a:spcAft>
              <a:buClr>
                <a:srgbClr val="830051"/>
              </a:buClr>
              <a:defRPr/>
            </a:pPr>
            <a:r>
              <a:rPr lang="de-DE" sz="900">
                <a:solidFill>
                  <a:schemeClr val="tx1">
                    <a:lumMod val="50000"/>
                  </a:schemeClr>
                </a:solidFill>
                <a:cs typeface="Arial" panose="020B0604020202020204" pitchFamily="34" charset="0"/>
              </a:rPr>
              <a:t>(eGFR Abnahme ≥50%, ESRD, renaler oder CV-Tod)</a:t>
            </a:r>
          </a:p>
          <a:p>
            <a:pPr algn="ctr" defTabSz="685800" fontAlgn="auto">
              <a:lnSpc>
                <a:spcPct val="100000"/>
              </a:lnSpc>
              <a:spcBef>
                <a:spcPts val="0"/>
              </a:spcBef>
              <a:spcAft>
                <a:spcPts val="0"/>
              </a:spcAft>
              <a:buClr>
                <a:srgbClr val="830051"/>
              </a:buClr>
              <a:defRPr/>
            </a:pPr>
            <a:r>
              <a:rPr lang="de-DE" sz="900">
                <a:solidFill>
                  <a:schemeClr val="tx1">
                    <a:lumMod val="50000"/>
                  </a:schemeClr>
                </a:solidFill>
                <a:cs typeface="Arial" panose="020B0604020202020204" pitchFamily="34" charset="0"/>
              </a:rPr>
              <a:t>Gesamtmortalität</a:t>
            </a:r>
          </a:p>
        </p:txBody>
      </p:sp>
      <p:sp>
        <p:nvSpPr>
          <p:cNvPr id="45" name="Textfeld 44">
            <a:extLst>
              <a:ext uri="{FF2B5EF4-FFF2-40B4-BE49-F238E27FC236}">
                <a16:creationId xmlns:a16="http://schemas.microsoft.com/office/drawing/2014/main" id="{6EEB3E6A-D1F5-4183-9069-CEB6422068C6}"/>
              </a:ext>
            </a:extLst>
          </p:cNvPr>
          <p:cNvSpPr txBox="1"/>
          <p:nvPr/>
        </p:nvSpPr>
        <p:spPr>
          <a:xfrm>
            <a:off x="1057131" y="2981102"/>
            <a:ext cx="1751205" cy="999184"/>
          </a:xfrm>
          <a:prstGeom prst="rect">
            <a:avLst/>
          </a:prstGeom>
          <a:noFill/>
        </p:spPr>
        <p:txBody>
          <a:bodyPr wrap="square">
            <a:spAutoFit/>
          </a:bodyPr>
          <a:lstStyle/>
          <a:p>
            <a:pPr algn="ctr">
              <a:spcAft>
                <a:spcPts val="900"/>
              </a:spcAft>
            </a:pPr>
            <a:r>
              <a:rPr lang="de-DE" sz="900" b="1">
                <a:solidFill>
                  <a:schemeClr val="tx1">
                    <a:lumMod val="50000"/>
                  </a:schemeClr>
                </a:solidFill>
                <a:cs typeface="Arial" panose="020B0604020202020204" pitchFamily="34" charset="0"/>
              </a:rPr>
              <a:t>Primärer Endpunkt </a:t>
            </a:r>
          </a:p>
          <a:p>
            <a:pPr algn="ctr" fontAlgn="t">
              <a:spcBef>
                <a:spcPts val="0"/>
              </a:spcBef>
              <a:spcAft>
                <a:spcPts val="0"/>
              </a:spcAft>
            </a:pPr>
            <a:r>
              <a:rPr lang="de-DE" sz="900">
                <a:solidFill>
                  <a:schemeClr val="tx1">
                    <a:lumMod val="50000"/>
                  </a:schemeClr>
                </a:solidFill>
                <a:cs typeface="Arial" panose="020B0604020202020204" pitchFamily="34" charset="0"/>
              </a:rPr>
              <a:t>(CV-Tod, HHI)</a:t>
            </a:r>
            <a:br>
              <a:rPr lang="de-DE" sz="900">
                <a:solidFill>
                  <a:schemeClr val="tx1">
                    <a:lumMod val="50000"/>
                  </a:schemeClr>
                </a:solidFill>
                <a:cs typeface="Arial" panose="020B0604020202020204" pitchFamily="34" charset="0"/>
              </a:rPr>
            </a:br>
            <a:r>
              <a:rPr lang="de-DE" sz="900" b="1">
                <a:solidFill>
                  <a:schemeClr val="tx1">
                    <a:lumMod val="50000"/>
                  </a:schemeClr>
                </a:solidFill>
                <a:cs typeface="Arial" panose="020B0604020202020204" pitchFamily="34" charset="0"/>
              </a:rPr>
              <a:t> </a:t>
            </a:r>
            <a:endParaRPr lang="de-DE" sz="825">
              <a:solidFill>
                <a:schemeClr val="tx1">
                  <a:lumMod val="50000"/>
                </a:schemeClr>
              </a:solidFill>
              <a:cs typeface="Arial" panose="020B0604020202020204" pitchFamily="34" charset="0"/>
            </a:endParaRPr>
          </a:p>
          <a:p>
            <a:pPr algn="ctr">
              <a:spcAft>
                <a:spcPts val="900"/>
              </a:spcAft>
            </a:pPr>
            <a:r>
              <a:rPr lang="de-DE" sz="900">
                <a:solidFill>
                  <a:schemeClr val="tx1">
                    <a:lumMod val="50000"/>
                  </a:schemeClr>
                </a:solidFill>
                <a:cs typeface="Arial" panose="020B0604020202020204" pitchFamily="34" charset="0"/>
              </a:rPr>
              <a:t>Zusammengesetzter </a:t>
            </a:r>
            <a:br>
              <a:rPr lang="de-DE" sz="900">
                <a:solidFill>
                  <a:schemeClr val="tx1">
                    <a:lumMod val="50000"/>
                  </a:schemeClr>
                </a:solidFill>
                <a:cs typeface="Arial" panose="020B0604020202020204" pitchFamily="34" charset="0"/>
              </a:rPr>
            </a:br>
            <a:r>
              <a:rPr lang="de-DE" sz="900">
                <a:solidFill>
                  <a:schemeClr val="tx1">
                    <a:lumMod val="50000"/>
                  </a:schemeClr>
                </a:solidFill>
                <a:cs typeface="Arial" panose="020B0604020202020204" pitchFamily="34" charset="0"/>
              </a:rPr>
              <a:t>renaler Endpunkt*</a:t>
            </a:r>
            <a:endParaRPr lang="en-US" sz="900">
              <a:solidFill>
                <a:schemeClr val="tx1">
                  <a:lumMod val="50000"/>
                </a:schemeClr>
              </a:solidFill>
              <a:cs typeface="Arial" panose="020B0604020202020204" pitchFamily="34" charset="0"/>
            </a:endParaRPr>
          </a:p>
        </p:txBody>
      </p:sp>
      <p:grpSp>
        <p:nvGrpSpPr>
          <p:cNvPr id="50" name="Group 22">
            <a:extLst>
              <a:ext uri="{FF2B5EF4-FFF2-40B4-BE49-F238E27FC236}">
                <a16:creationId xmlns:a16="http://schemas.microsoft.com/office/drawing/2014/main" id="{711ACBDB-76E4-41CB-A0CF-DF8E753DF7F3}"/>
              </a:ext>
            </a:extLst>
          </p:cNvPr>
          <p:cNvGrpSpPr/>
          <p:nvPr/>
        </p:nvGrpSpPr>
        <p:grpSpPr>
          <a:xfrm>
            <a:off x="5862975" y="2167671"/>
            <a:ext cx="164893" cy="221032"/>
            <a:chOff x="2287784" y="4964906"/>
            <a:chExt cx="279399" cy="449263"/>
          </a:xfrm>
          <a:solidFill>
            <a:schemeClr val="accent1"/>
          </a:solidFill>
        </p:grpSpPr>
        <p:sp>
          <p:nvSpPr>
            <p:cNvPr id="51" name="Freeform 124">
              <a:extLst>
                <a:ext uri="{FF2B5EF4-FFF2-40B4-BE49-F238E27FC236}">
                  <a16:creationId xmlns:a16="http://schemas.microsoft.com/office/drawing/2014/main" id="{CF028B49-7094-44B2-9EC9-9B4FA875E06A}"/>
                </a:ext>
              </a:extLst>
            </p:cNvPr>
            <p:cNvSpPr>
              <a:spLocks/>
            </p:cNvSpPr>
            <p:nvPr/>
          </p:nvSpPr>
          <p:spPr bwMode="auto">
            <a:xfrm>
              <a:off x="2384620" y="5079206"/>
              <a:ext cx="182563" cy="239713"/>
            </a:xfrm>
            <a:custGeom>
              <a:avLst/>
              <a:gdLst>
                <a:gd name="T0" fmla="*/ 91 w 92"/>
                <a:gd name="T1" fmla="*/ 121 h 121"/>
                <a:gd name="T2" fmla="*/ 64 w 92"/>
                <a:gd name="T3" fmla="*/ 72 h 121"/>
                <a:gd name="T4" fmla="*/ 58 w 92"/>
                <a:gd name="T5" fmla="*/ 71 h 121"/>
                <a:gd name="T6" fmla="*/ 50 w 92"/>
                <a:gd name="T7" fmla="*/ 78 h 121"/>
                <a:gd name="T8" fmla="*/ 50 w 92"/>
                <a:gd name="T9" fmla="*/ 85 h 121"/>
                <a:gd name="T10" fmla="*/ 42 w 92"/>
                <a:gd name="T11" fmla="*/ 91 h 121"/>
                <a:gd name="T12" fmla="*/ 42 w 92"/>
                <a:gd name="T13" fmla="*/ 90 h 121"/>
                <a:gd name="T14" fmla="*/ 41 w 92"/>
                <a:gd name="T15" fmla="*/ 89 h 121"/>
                <a:gd name="T16" fmla="*/ 41 w 92"/>
                <a:gd name="T17" fmla="*/ 86 h 121"/>
                <a:gd name="T18" fmla="*/ 41 w 92"/>
                <a:gd name="T19" fmla="*/ 75 h 121"/>
                <a:gd name="T20" fmla="*/ 41 w 92"/>
                <a:gd name="T21" fmla="*/ 74 h 121"/>
                <a:gd name="T22" fmla="*/ 33 w 92"/>
                <a:gd name="T23" fmla="*/ 77 h 121"/>
                <a:gd name="T24" fmla="*/ 32 w 92"/>
                <a:gd name="T25" fmla="*/ 83 h 121"/>
                <a:gd name="T26" fmla="*/ 33 w 92"/>
                <a:gd name="T27" fmla="*/ 83 h 121"/>
                <a:gd name="T28" fmla="*/ 32 w 92"/>
                <a:gd name="T29" fmla="*/ 85 h 121"/>
                <a:gd name="T30" fmla="*/ 21 w 92"/>
                <a:gd name="T31" fmla="*/ 89 h 121"/>
                <a:gd name="T32" fmla="*/ 17 w 92"/>
                <a:gd name="T33" fmla="*/ 83 h 121"/>
                <a:gd name="T34" fmla="*/ 18 w 92"/>
                <a:gd name="T35" fmla="*/ 83 h 121"/>
                <a:gd name="T36" fmla="*/ 17 w 92"/>
                <a:gd name="T37" fmla="*/ 82 h 121"/>
                <a:gd name="T38" fmla="*/ 17 w 92"/>
                <a:gd name="T39" fmla="*/ 82 h 121"/>
                <a:gd name="T40" fmla="*/ 19 w 92"/>
                <a:gd name="T41" fmla="*/ 77 h 121"/>
                <a:gd name="T42" fmla="*/ 15 w 92"/>
                <a:gd name="T43" fmla="*/ 70 h 121"/>
                <a:gd name="T44" fmla="*/ 6 w 92"/>
                <a:gd name="T45" fmla="*/ 70 h 121"/>
                <a:gd name="T46" fmla="*/ 2 w 92"/>
                <a:gd name="T47" fmla="*/ 68 h 121"/>
                <a:gd name="T48" fmla="*/ 9 w 92"/>
                <a:gd name="T49" fmla="*/ 53 h 121"/>
                <a:gd name="T50" fmla="*/ 11 w 92"/>
                <a:gd name="T51" fmla="*/ 44 h 121"/>
                <a:gd name="T52" fmla="*/ 8 w 92"/>
                <a:gd name="T53" fmla="*/ 42 h 121"/>
                <a:gd name="T54" fmla="*/ 7 w 92"/>
                <a:gd name="T55" fmla="*/ 29 h 121"/>
                <a:gd name="T56" fmla="*/ 9 w 92"/>
                <a:gd name="T57" fmla="*/ 27 h 121"/>
                <a:gd name="T58" fmla="*/ 23 w 92"/>
                <a:gd name="T59" fmla="*/ 26 h 121"/>
                <a:gd name="T60" fmla="*/ 29 w 92"/>
                <a:gd name="T61" fmla="*/ 30 h 121"/>
                <a:gd name="T62" fmla="*/ 33 w 92"/>
                <a:gd name="T63" fmla="*/ 28 h 121"/>
                <a:gd name="T64" fmla="*/ 32 w 92"/>
                <a:gd name="T65" fmla="*/ 21 h 121"/>
                <a:gd name="T66" fmla="*/ 35 w 92"/>
                <a:gd name="T67" fmla="*/ 5 h 121"/>
                <a:gd name="T68" fmla="*/ 43 w 92"/>
                <a:gd name="T69" fmla="*/ 4 h 121"/>
                <a:gd name="T70" fmla="*/ 52 w 92"/>
                <a:gd name="T71" fmla="*/ 6 h 121"/>
                <a:gd name="T72" fmla="*/ 60 w 92"/>
                <a:gd name="T73" fmla="*/ 10 h 121"/>
                <a:gd name="T74" fmla="*/ 62 w 92"/>
                <a:gd name="T75" fmla="*/ 29 h 121"/>
                <a:gd name="T76" fmla="*/ 72 w 92"/>
                <a:gd name="T77" fmla="*/ 54 h 121"/>
                <a:gd name="T78" fmla="*/ 91 w 92"/>
                <a:gd name="T79" fmla="*/ 81 h 121"/>
                <a:gd name="T80" fmla="*/ 91 w 92"/>
                <a:gd name="T81"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21">
                  <a:moveTo>
                    <a:pt x="91" y="121"/>
                  </a:moveTo>
                  <a:cubicBezTo>
                    <a:pt x="92" y="99"/>
                    <a:pt x="80" y="85"/>
                    <a:pt x="64" y="72"/>
                  </a:cubicBezTo>
                  <a:cubicBezTo>
                    <a:pt x="62" y="71"/>
                    <a:pt x="60" y="70"/>
                    <a:pt x="58" y="71"/>
                  </a:cubicBezTo>
                  <a:cubicBezTo>
                    <a:pt x="53" y="71"/>
                    <a:pt x="51" y="73"/>
                    <a:pt x="50" y="78"/>
                  </a:cubicBezTo>
                  <a:cubicBezTo>
                    <a:pt x="49" y="80"/>
                    <a:pt x="49" y="82"/>
                    <a:pt x="50" y="85"/>
                  </a:cubicBezTo>
                  <a:cubicBezTo>
                    <a:pt x="50" y="90"/>
                    <a:pt x="47" y="93"/>
                    <a:pt x="42" y="91"/>
                  </a:cubicBezTo>
                  <a:cubicBezTo>
                    <a:pt x="42" y="91"/>
                    <a:pt x="42" y="91"/>
                    <a:pt x="42" y="90"/>
                  </a:cubicBezTo>
                  <a:cubicBezTo>
                    <a:pt x="41" y="90"/>
                    <a:pt x="41" y="90"/>
                    <a:pt x="41" y="89"/>
                  </a:cubicBezTo>
                  <a:cubicBezTo>
                    <a:pt x="41" y="88"/>
                    <a:pt x="41" y="87"/>
                    <a:pt x="41" y="86"/>
                  </a:cubicBezTo>
                  <a:cubicBezTo>
                    <a:pt x="42" y="82"/>
                    <a:pt x="42" y="79"/>
                    <a:pt x="41" y="75"/>
                  </a:cubicBezTo>
                  <a:cubicBezTo>
                    <a:pt x="41" y="75"/>
                    <a:pt x="41" y="75"/>
                    <a:pt x="41" y="74"/>
                  </a:cubicBezTo>
                  <a:cubicBezTo>
                    <a:pt x="37" y="71"/>
                    <a:pt x="34" y="72"/>
                    <a:pt x="33" y="77"/>
                  </a:cubicBezTo>
                  <a:cubicBezTo>
                    <a:pt x="32" y="79"/>
                    <a:pt x="33" y="81"/>
                    <a:pt x="32" y="83"/>
                  </a:cubicBezTo>
                  <a:cubicBezTo>
                    <a:pt x="33" y="83"/>
                    <a:pt x="33" y="83"/>
                    <a:pt x="33" y="83"/>
                  </a:cubicBezTo>
                  <a:cubicBezTo>
                    <a:pt x="32" y="84"/>
                    <a:pt x="32" y="84"/>
                    <a:pt x="32" y="85"/>
                  </a:cubicBezTo>
                  <a:cubicBezTo>
                    <a:pt x="29" y="88"/>
                    <a:pt x="26" y="90"/>
                    <a:pt x="21" y="89"/>
                  </a:cubicBezTo>
                  <a:cubicBezTo>
                    <a:pt x="18" y="88"/>
                    <a:pt x="17" y="86"/>
                    <a:pt x="17" y="83"/>
                  </a:cubicBezTo>
                  <a:cubicBezTo>
                    <a:pt x="18" y="83"/>
                    <a:pt x="18" y="83"/>
                    <a:pt x="18" y="83"/>
                  </a:cubicBezTo>
                  <a:cubicBezTo>
                    <a:pt x="18" y="83"/>
                    <a:pt x="18" y="83"/>
                    <a:pt x="17" y="82"/>
                  </a:cubicBezTo>
                  <a:cubicBezTo>
                    <a:pt x="17" y="82"/>
                    <a:pt x="17" y="82"/>
                    <a:pt x="17" y="82"/>
                  </a:cubicBezTo>
                  <a:cubicBezTo>
                    <a:pt x="18" y="80"/>
                    <a:pt x="18" y="78"/>
                    <a:pt x="19" y="77"/>
                  </a:cubicBezTo>
                  <a:cubicBezTo>
                    <a:pt x="21" y="72"/>
                    <a:pt x="19" y="71"/>
                    <a:pt x="15" y="70"/>
                  </a:cubicBezTo>
                  <a:cubicBezTo>
                    <a:pt x="12" y="70"/>
                    <a:pt x="9" y="70"/>
                    <a:pt x="6" y="70"/>
                  </a:cubicBezTo>
                  <a:cubicBezTo>
                    <a:pt x="5" y="70"/>
                    <a:pt x="4" y="69"/>
                    <a:pt x="2" y="68"/>
                  </a:cubicBezTo>
                  <a:cubicBezTo>
                    <a:pt x="0" y="61"/>
                    <a:pt x="2" y="57"/>
                    <a:pt x="9" y="53"/>
                  </a:cubicBezTo>
                  <a:cubicBezTo>
                    <a:pt x="15" y="50"/>
                    <a:pt x="15" y="49"/>
                    <a:pt x="11" y="44"/>
                  </a:cubicBezTo>
                  <a:cubicBezTo>
                    <a:pt x="10" y="43"/>
                    <a:pt x="9" y="42"/>
                    <a:pt x="8" y="42"/>
                  </a:cubicBezTo>
                  <a:cubicBezTo>
                    <a:pt x="7" y="37"/>
                    <a:pt x="7" y="33"/>
                    <a:pt x="7" y="29"/>
                  </a:cubicBezTo>
                  <a:cubicBezTo>
                    <a:pt x="8" y="28"/>
                    <a:pt x="8" y="28"/>
                    <a:pt x="9" y="27"/>
                  </a:cubicBezTo>
                  <a:cubicBezTo>
                    <a:pt x="14" y="20"/>
                    <a:pt x="17" y="20"/>
                    <a:pt x="23" y="26"/>
                  </a:cubicBezTo>
                  <a:cubicBezTo>
                    <a:pt x="25" y="27"/>
                    <a:pt x="26" y="30"/>
                    <a:pt x="29" y="30"/>
                  </a:cubicBezTo>
                  <a:cubicBezTo>
                    <a:pt x="32" y="32"/>
                    <a:pt x="34" y="31"/>
                    <a:pt x="33" y="28"/>
                  </a:cubicBezTo>
                  <a:cubicBezTo>
                    <a:pt x="33" y="25"/>
                    <a:pt x="32" y="23"/>
                    <a:pt x="32" y="21"/>
                  </a:cubicBezTo>
                  <a:cubicBezTo>
                    <a:pt x="31" y="16"/>
                    <a:pt x="31" y="10"/>
                    <a:pt x="35" y="5"/>
                  </a:cubicBezTo>
                  <a:cubicBezTo>
                    <a:pt x="37" y="2"/>
                    <a:pt x="40" y="0"/>
                    <a:pt x="43" y="4"/>
                  </a:cubicBezTo>
                  <a:cubicBezTo>
                    <a:pt x="46" y="9"/>
                    <a:pt x="49" y="8"/>
                    <a:pt x="52" y="6"/>
                  </a:cubicBezTo>
                  <a:cubicBezTo>
                    <a:pt x="57" y="3"/>
                    <a:pt x="60" y="4"/>
                    <a:pt x="60" y="10"/>
                  </a:cubicBezTo>
                  <a:cubicBezTo>
                    <a:pt x="61" y="16"/>
                    <a:pt x="60" y="23"/>
                    <a:pt x="62" y="29"/>
                  </a:cubicBezTo>
                  <a:cubicBezTo>
                    <a:pt x="61" y="39"/>
                    <a:pt x="65" y="47"/>
                    <a:pt x="72" y="54"/>
                  </a:cubicBezTo>
                  <a:cubicBezTo>
                    <a:pt x="79" y="62"/>
                    <a:pt x="86" y="70"/>
                    <a:pt x="91" y="81"/>
                  </a:cubicBezTo>
                  <a:cubicBezTo>
                    <a:pt x="91" y="79"/>
                    <a:pt x="91" y="77"/>
                    <a:pt x="91" y="76"/>
                  </a:cubicBez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a:solidFill>
                  <a:srgbClr val="000000"/>
                </a:solidFill>
                <a:cs typeface="Arial" panose="020B0604020202020204" pitchFamily="34" charset="0"/>
              </a:endParaRPr>
            </a:p>
          </p:txBody>
        </p:sp>
        <p:sp>
          <p:nvSpPr>
            <p:cNvPr id="52" name="Freeform 125">
              <a:extLst>
                <a:ext uri="{FF2B5EF4-FFF2-40B4-BE49-F238E27FC236}">
                  <a16:creationId xmlns:a16="http://schemas.microsoft.com/office/drawing/2014/main" id="{CF3873D3-108D-4DAD-BCBF-F965B9D2A219}"/>
                </a:ext>
              </a:extLst>
            </p:cNvPr>
            <p:cNvSpPr>
              <a:spLocks/>
            </p:cNvSpPr>
            <p:nvPr/>
          </p:nvSpPr>
          <p:spPr bwMode="auto">
            <a:xfrm>
              <a:off x="2287784" y="4964906"/>
              <a:ext cx="271463" cy="449263"/>
            </a:xfrm>
            <a:custGeom>
              <a:avLst/>
              <a:gdLst>
                <a:gd name="T0" fmla="*/ 101 w 137"/>
                <a:gd name="T1" fmla="*/ 64 h 227"/>
                <a:gd name="T2" fmla="*/ 111 w 137"/>
                <a:gd name="T3" fmla="*/ 87 h 227"/>
                <a:gd name="T4" fmla="*/ 122 w 137"/>
                <a:gd name="T5" fmla="*/ 13 h 227"/>
                <a:gd name="T6" fmla="*/ 109 w 137"/>
                <a:gd name="T7" fmla="*/ 4 h 227"/>
                <a:gd name="T8" fmla="*/ 92 w 137"/>
                <a:gd name="T9" fmla="*/ 0 h 227"/>
                <a:gd name="T10" fmla="*/ 12 w 137"/>
                <a:gd name="T11" fmla="*/ 64 h 227"/>
                <a:gd name="T12" fmla="*/ 4 w 137"/>
                <a:gd name="T13" fmla="*/ 92 h 227"/>
                <a:gd name="T14" fmla="*/ 1 w 137"/>
                <a:gd name="T15" fmla="*/ 117 h 227"/>
                <a:gd name="T16" fmla="*/ 1 w 137"/>
                <a:gd name="T17" fmla="*/ 138 h 227"/>
                <a:gd name="T18" fmla="*/ 8 w 137"/>
                <a:gd name="T19" fmla="*/ 172 h 227"/>
                <a:gd name="T20" fmla="*/ 15 w 137"/>
                <a:gd name="T21" fmla="*/ 188 h 227"/>
                <a:gd name="T22" fmla="*/ 22 w 137"/>
                <a:gd name="T23" fmla="*/ 200 h 227"/>
                <a:gd name="T24" fmla="*/ 70 w 137"/>
                <a:gd name="T25" fmla="*/ 225 h 227"/>
                <a:gd name="T26" fmla="*/ 114 w 137"/>
                <a:gd name="T27" fmla="*/ 171 h 227"/>
                <a:gd name="T28" fmla="*/ 107 w 137"/>
                <a:gd name="T29" fmla="*/ 129 h 227"/>
                <a:gd name="T30" fmla="*/ 99 w 137"/>
                <a:gd name="T31" fmla="*/ 143 h 227"/>
                <a:gd name="T32" fmla="*/ 91 w 137"/>
                <a:gd name="T33" fmla="*/ 148 h 227"/>
                <a:gd name="T34" fmla="*/ 90 w 137"/>
                <a:gd name="T35" fmla="*/ 144 h 227"/>
                <a:gd name="T36" fmla="*/ 90 w 137"/>
                <a:gd name="T37" fmla="*/ 132 h 227"/>
                <a:gd name="T38" fmla="*/ 81 w 137"/>
                <a:gd name="T39" fmla="*/ 141 h 227"/>
                <a:gd name="T40" fmla="*/ 81 w 137"/>
                <a:gd name="T41" fmla="*/ 143 h 227"/>
                <a:gd name="T42" fmla="*/ 66 w 137"/>
                <a:gd name="T43" fmla="*/ 141 h 227"/>
                <a:gd name="T44" fmla="*/ 66 w 137"/>
                <a:gd name="T45" fmla="*/ 140 h 227"/>
                <a:gd name="T46" fmla="*/ 65 w 137"/>
                <a:gd name="T47" fmla="*/ 140 h 227"/>
                <a:gd name="T48" fmla="*/ 68 w 137"/>
                <a:gd name="T49" fmla="*/ 135 h 227"/>
                <a:gd name="T50" fmla="*/ 55 w 137"/>
                <a:gd name="T51" fmla="*/ 128 h 227"/>
                <a:gd name="T52" fmla="*/ 58 w 137"/>
                <a:gd name="T53" fmla="*/ 111 h 227"/>
                <a:gd name="T54" fmla="*/ 57 w 137"/>
                <a:gd name="T55" fmla="*/ 100 h 227"/>
                <a:gd name="T56" fmla="*/ 58 w 137"/>
                <a:gd name="T57" fmla="*/ 85 h 227"/>
                <a:gd name="T58" fmla="*/ 78 w 137"/>
                <a:gd name="T59" fmla="*/ 88 h 227"/>
                <a:gd name="T60" fmla="*/ 81 w 137"/>
                <a:gd name="T61" fmla="*/ 79 h 227"/>
                <a:gd name="T62" fmla="*/ 92 w 137"/>
                <a:gd name="T63" fmla="*/ 6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227">
                  <a:moveTo>
                    <a:pt x="92" y="62"/>
                  </a:moveTo>
                  <a:cubicBezTo>
                    <a:pt x="95" y="67"/>
                    <a:pt x="98" y="66"/>
                    <a:pt x="101" y="64"/>
                  </a:cubicBezTo>
                  <a:cubicBezTo>
                    <a:pt x="106" y="61"/>
                    <a:pt x="109" y="62"/>
                    <a:pt x="109" y="68"/>
                  </a:cubicBezTo>
                  <a:cubicBezTo>
                    <a:pt x="110" y="74"/>
                    <a:pt x="109" y="81"/>
                    <a:pt x="111" y="87"/>
                  </a:cubicBezTo>
                  <a:cubicBezTo>
                    <a:pt x="114" y="82"/>
                    <a:pt x="118" y="77"/>
                    <a:pt x="122" y="72"/>
                  </a:cubicBezTo>
                  <a:cubicBezTo>
                    <a:pt x="137" y="53"/>
                    <a:pt x="137" y="30"/>
                    <a:pt x="122" y="13"/>
                  </a:cubicBezTo>
                  <a:cubicBezTo>
                    <a:pt x="119" y="9"/>
                    <a:pt x="116" y="7"/>
                    <a:pt x="112" y="6"/>
                  </a:cubicBezTo>
                  <a:cubicBezTo>
                    <a:pt x="111" y="5"/>
                    <a:pt x="110" y="5"/>
                    <a:pt x="109" y="4"/>
                  </a:cubicBezTo>
                  <a:cubicBezTo>
                    <a:pt x="105" y="2"/>
                    <a:pt x="101" y="1"/>
                    <a:pt x="97" y="1"/>
                  </a:cubicBezTo>
                  <a:cubicBezTo>
                    <a:pt x="95" y="0"/>
                    <a:pt x="94" y="0"/>
                    <a:pt x="92" y="0"/>
                  </a:cubicBezTo>
                  <a:cubicBezTo>
                    <a:pt x="85" y="0"/>
                    <a:pt x="78" y="1"/>
                    <a:pt x="71" y="4"/>
                  </a:cubicBezTo>
                  <a:cubicBezTo>
                    <a:pt x="41" y="14"/>
                    <a:pt x="22" y="34"/>
                    <a:pt x="12" y="64"/>
                  </a:cubicBezTo>
                  <a:cubicBezTo>
                    <a:pt x="8" y="71"/>
                    <a:pt x="6" y="80"/>
                    <a:pt x="5" y="88"/>
                  </a:cubicBezTo>
                  <a:cubicBezTo>
                    <a:pt x="5" y="89"/>
                    <a:pt x="4" y="90"/>
                    <a:pt x="4" y="92"/>
                  </a:cubicBezTo>
                  <a:cubicBezTo>
                    <a:pt x="2" y="98"/>
                    <a:pt x="1" y="105"/>
                    <a:pt x="1" y="111"/>
                  </a:cubicBezTo>
                  <a:cubicBezTo>
                    <a:pt x="0" y="113"/>
                    <a:pt x="0" y="115"/>
                    <a:pt x="1" y="117"/>
                  </a:cubicBezTo>
                  <a:cubicBezTo>
                    <a:pt x="0" y="122"/>
                    <a:pt x="0" y="128"/>
                    <a:pt x="0" y="133"/>
                  </a:cubicBezTo>
                  <a:cubicBezTo>
                    <a:pt x="0" y="135"/>
                    <a:pt x="0" y="136"/>
                    <a:pt x="1" y="138"/>
                  </a:cubicBezTo>
                  <a:cubicBezTo>
                    <a:pt x="0" y="149"/>
                    <a:pt x="3" y="159"/>
                    <a:pt x="7" y="169"/>
                  </a:cubicBezTo>
                  <a:cubicBezTo>
                    <a:pt x="7" y="170"/>
                    <a:pt x="8" y="171"/>
                    <a:pt x="8" y="172"/>
                  </a:cubicBezTo>
                  <a:cubicBezTo>
                    <a:pt x="9" y="176"/>
                    <a:pt x="10" y="180"/>
                    <a:pt x="13" y="183"/>
                  </a:cubicBezTo>
                  <a:cubicBezTo>
                    <a:pt x="13" y="185"/>
                    <a:pt x="14" y="187"/>
                    <a:pt x="15" y="188"/>
                  </a:cubicBezTo>
                  <a:cubicBezTo>
                    <a:pt x="16" y="192"/>
                    <a:pt x="18" y="195"/>
                    <a:pt x="20" y="197"/>
                  </a:cubicBezTo>
                  <a:cubicBezTo>
                    <a:pt x="20" y="198"/>
                    <a:pt x="21" y="200"/>
                    <a:pt x="22" y="200"/>
                  </a:cubicBezTo>
                  <a:cubicBezTo>
                    <a:pt x="24" y="204"/>
                    <a:pt x="27" y="207"/>
                    <a:pt x="30" y="209"/>
                  </a:cubicBezTo>
                  <a:cubicBezTo>
                    <a:pt x="41" y="220"/>
                    <a:pt x="55" y="224"/>
                    <a:pt x="70" y="225"/>
                  </a:cubicBezTo>
                  <a:cubicBezTo>
                    <a:pt x="88" y="227"/>
                    <a:pt x="104" y="217"/>
                    <a:pt x="111" y="201"/>
                  </a:cubicBezTo>
                  <a:cubicBezTo>
                    <a:pt x="115" y="191"/>
                    <a:pt x="115" y="181"/>
                    <a:pt x="114" y="171"/>
                  </a:cubicBezTo>
                  <a:cubicBezTo>
                    <a:pt x="112" y="163"/>
                    <a:pt x="109" y="156"/>
                    <a:pt x="107" y="148"/>
                  </a:cubicBezTo>
                  <a:cubicBezTo>
                    <a:pt x="105" y="141"/>
                    <a:pt x="104" y="135"/>
                    <a:pt x="107" y="129"/>
                  </a:cubicBezTo>
                  <a:cubicBezTo>
                    <a:pt x="102" y="129"/>
                    <a:pt x="100" y="131"/>
                    <a:pt x="99" y="136"/>
                  </a:cubicBezTo>
                  <a:cubicBezTo>
                    <a:pt x="98" y="138"/>
                    <a:pt x="98" y="140"/>
                    <a:pt x="99" y="143"/>
                  </a:cubicBezTo>
                  <a:cubicBezTo>
                    <a:pt x="99" y="148"/>
                    <a:pt x="96" y="151"/>
                    <a:pt x="91" y="149"/>
                  </a:cubicBezTo>
                  <a:cubicBezTo>
                    <a:pt x="91" y="149"/>
                    <a:pt x="91" y="149"/>
                    <a:pt x="91" y="148"/>
                  </a:cubicBezTo>
                  <a:cubicBezTo>
                    <a:pt x="90" y="148"/>
                    <a:pt x="90" y="148"/>
                    <a:pt x="90" y="147"/>
                  </a:cubicBezTo>
                  <a:cubicBezTo>
                    <a:pt x="90" y="146"/>
                    <a:pt x="90" y="145"/>
                    <a:pt x="90" y="144"/>
                  </a:cubicBezTo>
                  <a:cubicBezTo>
                    <a:pt x="91" y="140"/>
                    <a:pt x="91" y="137"/>
                    <a:pt x="90" y="133"/>
                  </a:cubicBezTo>
                  <a:cubicBezTo>
                    <a:pt x="90" y="133"/>
                    <a:pt x="90" y="133"/>
                    <a:pt x="90" y="132"/>
                  </a:cubicBezTo>
                  <a:cubicBezTo>
                    <a:pt x="86" y="129"/>
                    <a:pt x="83" y="130"/>
                    <a:pt x="82" y="135"/>
                  </a:cubicBezTo>
                  <a:cubicBezTo>
                    <a:pt x="81" y="137"/>
                    <a:pt x="82" y="139"/>
                    <a:pt x="81" y="141"/>
                  </a:cubicBezTo>
                  <a:cubicBezTo>
                    <a:pt x="82" y="141"/>
                    <a:pt x="82" y="141"/>
                    <a:pt x="82" y="141"/>
                  </a:cubicBezTo>
                  <a:cubicBezTo>
                    <a:pt x="81" y="142"/>
                    <a:pt x="81" y="142"/>
                    <a:pt x="81" y="143"/>
                  </a:cubicBezTo>
                  <a:cubicBezTo>
                    <a:pt x="78" y="146"/>
                    <a:pt x="75" y="148"/>
                    <a:pt x="70" y="147"/>
                  </a:cubicBezTo>
                  <a:cubicBezTo>
                    <a:pt x="67" y="146"/>
                    <a:pt x="66" y="144"/>
                    <a:pt x="66" y="141"/>
                  </a:cubicBezTo>
                  <a:cubicBezTo>
                    <a:pt x="67" y="141"/>
                    <a:pt x="67" y="141"/>
                    <a:pt x="67" y="141"/>
                  </a:cubicBezTo>
                  <a:cubicBezTo>
                    <a:pt x="67" y="141"/>
                    <a:pt x="67" y="141"/>
                    <a:pt x="66" y="140"/>
                  </a:cubicBezTo>
                  <a:cubicBezTo>
                    <a:pt x="66" y="140"/>
                    <a:pt x="66" y="140"/>
                    <a:pt x="66" y="140"/>
                  </a:cubicBezTo>
                  <a:cubicBezTo>
                    <a:pt x="66" y="140"/>
                    <a:pt x="65" y="140"/>
                    <a:pt x="65" y="140"/>
                  </a:cubicBezTo>
                  <a:cubicBezTo>
                    <a:pt x="65" y="140"/>
                    <a:pt x="66" y="140"/>
                    <a:pt x="66" y="140"/>
                  </a:cubicBezTo>
                  <a:cubicBezTo>
                    <a:pt x="67" y="138"/>
                    <a:pt x="67" y="136"/>
                    <a:pt x="68" y="135"/>
                  </a:cubicBezTo>
                  <a:cubicBezTo>
                    <a:pt x="70" y="130"/>
                    <a:pt x="68" y="129"/>
                    <a:pt x="64" y="128"/>
                  </a:cubicBezTo>
                  <a:cubicBezTo>
                    <a:pt x="61" y="128"/>
                    <a:pt x="58" y="128"/>
                    <a:pt x="55" y="128"/>
                  </a:cubicBezTo>
                  <a:cubicBezTo>
                    <a:pt x="54" y="128"/>
                    <a:pt x="53" y="127"/>
                    <a:pt x="51" y="126"/>
                  </a:cubicBezTo>
                  <a:cubicBezTo>
                    <a:pt x="49" y="119"/>
                    <a:pt x="51" y="115"/>
                    <a:pt x="58" y="111"/>
                  </a:cubicBezTo>
                  <a:cubicBezTo>
                    <a:pt x="64" y="108"/>
                    <a:pt x="64" y="107"/>
                    <a:pt x="60" y="102"/>
                  </a:cubicBezTo>
                  <a:cubicBezTo>
                    <a:pt x="59" y="101"/>
                    <a:pt x="58" y="100"/>
                    <a:pt x="57" y="100"/>
                  </a:cubicBezTo>
                  <a:cubicBezTo>
                    <a:pt x="56" y="95"/>
                    <a:pt x="56" y="91"/>
                    <a:pt x="56" y="87"/>
                  </a:cubicBezTo>
                  <a:cubicBezTo>
                    <a:pt x="57" y="86"/>
                    <a:pt x="57" y="86"/>
                    <a:pt x="58" y="85"/>
                  </a:cubicBezTo>
                  <a:cubicBezTo>
                    <a:pt x="63" y="78"/>
                    <a:pt x="66" y="78"/>
                    <a:pt x="72" y="84"/>
                  </a:cubicBezTo>
                  <a:cubicBezTo>
                    <a:pt x="74" y="85"/>
                    <a:pt x="75" y="88"/>
                    <a:pt x="78" y="88"/>
                  </a:cubicBezTo>
                  <a:cubicBezTo>
                    <a:pt x="81" y="90"/>
                    <a:pt x="83" y="89"/>
                    <a:pt x="82" y="86"/>
                  </a:cubicBezTo>
                  <a:cubicBezTo>
                    <a:pt x="82" y="83"/>
                    <a:pt x="81" y="81"/>
                    <a:pt x="81" y="79"/>
                  </a:cubicBezTo>
                  <a:cubicBezTo>
                    <a:pt x="80" y="74"/>
                    <a:pt x="80" y="68"/>
                    <a:pt x="84" y="63"/>
                  </a:cubicBezTo>
                  <a:cubicBezTo>
                    <a:pt x="86" y="60"/>
                    <a:pt x="89" y="58"/>
                    <a:pt x="92" y="62"/>
                  </a:cubicBez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a:solidFill>
                  <a:srgbClr val="000000"/>
                </a:solidFill>
                <a:cs typeface="Arial" panose="020B0604020202020204" pitchFamily="34" charset="0"/>
              </a:endParaRPr>
            </a:p>
          </p:txBody>
        </p:sp>
      </p:grpSp>
      <p:grpSp>
        <p:nvGrpSpPr>
          <p:cNvPr id="53" name="Group 509">
            <a:extLst>
              <a:ext uri="{FF2B5EF4-FFF2-40B4-BE49-F238E27FC236}">
                <a16:creationId xmlns:a16="http://schemas.microsoft.com/office/drawing/2014/main" id="{1882417E-48E6-46C8-86DE-C1AE1DD038ED}"/>
              </a:ext>
            </a:extLst>
          </p:cNvPr>
          <p:cNvGrpSpPr/>
          <p:nvPr/>
        </p:nvGrpSpPr>
        <p:grpSpPr>
          <a:xfrm>
            <a:off x="3835768" y="2185476"/>
            <a:ext cx="205691" cy="189000"/>
            <a:chOff x="5961062" y="3678231"/>
            <a:chExt cx="403225" cy="384182"/>
          </a:xfrm>
          <a:solidFill>
            <a:schemeClr val="accent3"/>
          </a:solidFill>
        </p:grpSpPr>
        <p:sp>
          <p:nvSpPr>
            <p:cNvPr id="54" name="Freeform 99">
              <a:extLst>
                <a:ext uri="{FF2B5EF4-FFF2-40B4-BE49-F238E27FC236}">
                  <a16:creationId xmlns:a16="http://schemas.microsoft.com/office/drawing/2014/main" id="{02CE9FC7-AD46-4881-AD3C-E7B60F40FE13}"/>
                </a:ext>
              </a:extLst>
            </p:cNvPr>
            <p:cNvSpPr>
              <a:spLocks/>
            </p:cNvSpPr>
            <p:nvPr/>
          </p:nvSpPr>
          <p:spPr bwMode="auto">
            <a:xfrm>
              <a:off x="5961062" y="3678231"/>
              <a:ext cx="403225" cy="223838"/>
            </a:xfrm>
            <a:custGeom>
              <a:avLst/>
              <a:gdLst>
                <a:gd name="T0" fmla="*/ 198 w 256"/>
                <a:gd name="T1" fmla="*/ 1 h 143"/>
                <a:gd name="T2" fmla="*/ 187 w 256"/>
                <a:gd name="T3" fmla="*/ 0 h 143"/>
                <a:gd name="T4" fmla="*/ 128 w 256"/>
                <a:gd name="T5" fmla="*/ 31 h 143"/>
                <a:gd name="T6" fmla="*/ 69 w 256"/>
                <a:gd name="T7" fmla="*/ 0 h 143"/>
                <a:gd name="T8" fmla="*/ 58 w 256"/>
                <a:gd name="T9" fmla="*/ 1 h 143"/>
                <a:gd name="T10" fmla="*/ 0 w 256"/>
                <a:gd name="T11" fmla="*/ 70 h 143"/>
                <a:gd name="T12" fmla="*/ 0 w 256"/>
                <a:gd name="T13" fmla="*/ 85 h 143"/>
                <a:gd name="T14" fmla="*/ 9 w 256"/>
                <a:gd name="T15" fmla="*/ 120 h 143"/>
                <a:gd name="T16" fmla="*/ 83 w 256"/>
                <a:gd name="T17" fmla="*/ 120 h 143"/>
                <a:gd name="T18" fmla="*/ 102 w 256"/>
                <a:gd name="T19" fmla="*/ 64 h 143"/>
                <a:gd name="T20" fmla="*/ 128 w 256"/>
                <a:gd name="T21" fmla="*/ 143 h 143"/>
                <a:gd name="T22" fmla="*/ 154 w 256"/>
                <a:gd name="T23" fmla="*/ 64 h 143"/>
                <a:gd name="T24" fmla="*/ 173 w 256"/>
                <a:gd name="T25" fmla="*/ 120 h 143"/>
                <a:gd name="T26" fmla="*/ 247 w 256"/>
                <a:gd name="T27" fmla="*/ 120 h 143"/>
                <a:gd name="T28" fmla="*/ 256 w 256"/>
                <a:gd name="T29" fmla="*/ 85 h 143"/>
                <a:gd name="T30" fmla="*/ 256 w 256"/>
                <a:gd name="T31" fmla="*/ 70 h 143"/>
                <a:gd name="T32" fmla="*/ 198 w 256"/>
                <a:gd name="T33"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143">
                  <a:moveTo>
                    <a:pt x="198" y="1"/>
                  </a:moveTo>
                  <a:cubicBezTo>
                    <a:pt x="194" y="0"/>
                    <a:pt x="190" y="0"/>
                    <a:pt x="187" y="0"/>
                  </a:cubicBezTo>
                  <a:cubicBezTo>
                    <a:pt x="158" y="0"/>
                    <a:pt x="144" y="13"/>
                    <a:pt x="128" y="31"/>
                  </a:cubicBezTo>
                  <a:cubicBezTo>
                    <a:pt x="112" y="13"/>
                    <a:pt x="98" y="0"/>
                    <a:pt x="69" y="0"/>
                  </a:cubicBezTo>
                  <a:cubicBezTo>
                    <a:pt x="66" y="0"/>
                    <a:pt x="62" y="0"/>
                    <a:pt x="58" y="1"/>
                  </a:cubicBezTo>
                  <a:cubicBezTo>
                    <a:pt x="33" y="3"/>
                    <a:pt x="4" y="26"/>
                    <a:pt x="0" y="70"/>
                  </a:cubicBezTo>
                  <a:cubicBezTo>
                    <a:pt x="0" y="85"/>
                    <a:pt x="0" y="85"/>
                    <a:pt x="0" y="85"/>
                  </a:cubicBezTo>
                  <a:cubicBezTo>
                    <a:pt x="1" y="96"/>
                    <a:pt x="4" y="108"/>
                    <a:pt x="9" y="120"/>
                  </a:cubicBezTo>
                  <a:cubicBezTo>
                    <a:pt x="83" y="120"/>
                    <a:pt x="83" y="120"/>
                    <a:pt x="83" y="120"/>
                  </a:cubicBezTo>
                  <a:cubicBezTo>
                    <a:pt x="102" y="64"/>
                    <a:pt x="102" y="64"/>
                    <a:pt x="102" y="64"/>
                  </a:cubicBezTo>
                  <a:cubicBezTo>
                    <a:pt x="128" y="143"/>
                    <a:pt x="128" y="143"/>
                    <a:pt x="128" y="143"/>
                  </a:cubicBezTo>
                  <a:cubicBezTo>
                    <a:pt x="154" y="64"/>
                    <a:pt x="154" y="64"/>
                    <a:pt x="154" y="64"/>
                  </a:cubicBezTo>
                  <a:cubicBezTo>
                    <a:pt x="173" y="120"/>
                    <a:pt x="173" y="120"/>
                    <a:pt x="173" y="120"/>
                  </a:cubicBezTo>
                  <a:cubicBezTo>
                    <a:pt x="247" y="120"/>
                    <a:pt x="247" y="120"/>
                    <a:pt x="247" y="120"/>
                  </a:cubicBezTo>
                  <a:cubicBezTo>
                    <a:pt x="252" y="108"/>
                    <a:pt x="255" y="96"/>
                    <a:pt x="256" y="85"/>
                  </a:cubicBezTo>
                  <a:cubicBezTo>
                    <a:pt x="256" y="70"/>
                    <a:pt x="256" y="70"/>
                    <a:pt x="256" y="70"/>
                  </a:cubicBezTo>
                  <a:cubicBezTo>
                    <a:pt x="252" y="26"/>
                    <a:pt x="223" y="3"/>
                    <a:pt x="19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a:solidFill>
                  <a:srgbClr val="000000"/>
                </a:solidFill>
                <a:cs typeface="Arial" panose="020B0604020202020204" pitchFamily="34" charset="0"/>
              </a:endParaRPr>
            </a:p>
          </p:txBody>
        </p:sp>
        <p:sp>
          <p:nvSpPr>
            <p:cNvPr id="55" name="Freeform 100">
              <a:extLst>
                <a:ext uri="{FF2B5EF4-FFF2-40B4-BE49-F238E27FC236}">
                  <a16:creationId xmlns:a16="http://schemas.microsoft.com/office/drawing/2014/main" id="{47F1408B-F0D6-4EAB-B44A-A758E72BCF54}"/>
                </a:ext>
              </a:extLst>
            </p:cNvPr>
            <p:cNvSpPr>
              <a:spLocks/>
            </p:cNvSpPr>
            <p:nvPr/>
          </p:nvSpPr>
          <p:spPr bwMode="auto">
            <a:xfrm>
              <a:off x="5989638" y="3857625"/>
              <a:ext cx="346075" cy="204788"/>
            </a:xfrm>
            <a:custGeom>
              <a:avLst/>
              <a:gdLst>
                <a:gd name="T0" fmla="*/ 144 w 220"/>
                <a:gd name="T1" fmla="*/ 22 h 130"/>
                <a:gd name="T2" fmla="*/ 136 w 220"/>
                <a:gd name="T3" fmla="*/ 0 h 130"/>
                <a:gd name="T4" fmla="*/ 110 w 220"/>
                <a:gd name="T5" fmla="*/ 79 h 130"/>
                <a:gd name="T6" fmla="*/ 84 w 220"/>
                <a:gd name="T7" fmla="*/ 0 h 130"/>
                <a:gd name="T8" fmla="*/ 76 w 220"/>
                <a:gd name="T9" fmla="*/ 22 h 130"/>
                <a:gd name="T10" fmla="*/ 0 w 220"/>
                <a:gd name="T11" fmla="*/ 22 h 130"/>
                <a:gd name="T12" fmla="*/ 110 w 220"/>
                <a:gd name="T13" fmla="*/ 130 h 130"/>
                <a:gd name="T14" fmla="*/ 220 w 220"/>
                <a:gd name="T15" fmla="*/ 22 h 130"/>
                <a:gd name="T16" fmla="*/ 144 w 220"/>
                <a:gd name="T17" fmla="*/ 2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30">
                  <a:moveTo>
                    <a:pt x="144" y="22"/>
                  </a:moveTo>
                  <a:cubicBezTo>
                    <a:pt x="136" y="0"/>
                    <a:pt x="136" y="0"/>
                    <a:pt x="136" y="0"/>
                  </a:cubicBezTo>
                  <a:cubicBezTo>
                    <a:pt x="110" y="79"/>
                    <a:pt x="110" y="79"/>
                    <a:pt x="110" y="79"/>
                  </a:cubicBezTo>
                  <a:cubicBezTo>
                    <a:pt x="84" y="0"/>
                    <a:pt x="84" y="0"/>
                    <a:pt x="84" y="0"/>
                  </a:cubicBezTo>
                  <a:cubicBezTo>
                    <a:pt x="76" y="22"/>
                    <a:pt x="76" y="22"/>
                    <a:pt x="76" y="22"/>
                  </a:cubicBezTo>
                  <a:cubicBezTo>
                    <a:pt x="0" y="22"/>
                    <a:pt x="0" y="22"/>
                    <a:pt x="0" y="22"/>
                  </a:cubicBezTo>
                  <a:cubicBezTo>
                    <a:pt x="18" y="54"/>
                    <a:pt x="52" y="89"/>
                    <a:pt x="110" y="130"/>
                  </a:cubicBezTo>
                  <a:cubicBezTo>
                    <a:pt x="168" y="89"/>
                    <a:pt x="202" y="54"/>
                    <a:pt x="220" y="22"/>
                  </a:cubicBezTo>
                  <a:lnTo>
                    <a:pt x="14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a:solidFill>
                  <a:srgbClr val="000000"/>
                </a:solidFill>
                <a:cs typeface="Arial" panose="020B0604020202020204" pitchFamily="34" charset="0"/>
              </a:endParaRPr>
            </a:p>
          </p:txBody>
        </p:sp>
      </p:grpSp>
      <p:grpSp>
        <p:nvGrpSpPr>
          <p:cNvPr id="56" name="Gruppieren 91">
            <a:extLst>
              <a:ext uri="{FF2B5EF4-FFF2-40B4-BE49-F238E27FC236}">
                <a16:creationId xmlns:a16="http://schemas.microsoft.com/office/drawing/2014/main" id="{DD35B825-D8AD-4221-9E2C-AC4D26E586E2}"/>
              </a:ext>
            </a:extLst>
          </p:cNvPr>
          <p:cNvGrpSpPr/>
          <p:nvPr/>
        </p:nvGrpSpPr>
        <p:grpSpPr>
          <a:xfrm>
            <a:off x="1230490" y="2192662"/>
            <a:ext cx="124236" cy="229169"/>
            <a:chOff x="4765826" y="1434780"/>
            <a:chExt cx="269749" cy="468313"/>
          </a:xfrm>
          <a:solidFill>
            <a:schemeClr val="accent2">
              <a:lumMod val="75000"/>
            </a:schemeClr>
          </a:solidFill>
        </p:grpSpPr>
        <p:sp>
          <p:nvSpPr>
            <p:cNvPr id="57" name="Freeform 72">
              <a:extLst>
                <a:ext uri="{FF2B5EF4-FFF2-40B4-BE49-F238E27FC236}">
                  <a16:creationId xmlns:a16="http://schemas.microsoft.com/office/drawing/2014/main" id="{E0659982-93AA-411C-9664-CE5E1FE2491D}"/>
                </a:ext>
              </a:extLst>
            </p:cNvPr>
            <p:cNvSpPr>
              <a:spLocks noEditPoints="1"/>
            </p:cNvSpPr>
            <p:nvPr/>
          </p:nvSpPr>
          <p:spPr bwMode="auto">
            <a:xfrm>
              <a:off x="4765826" y="1434780"/>
              <a:ext cx="269749" cy="468313"/>
            </a:xfrm>
            <a:custGeom>
              <a:avLst/>
              <a:gdLst>
                <a:gd name="T0" fmla="*/ 67 w 135"/>
                <a:gd name="T1" fmla="*/ 232 h 232"/>
                <a:gd name="T2" fmla="*/ 0 w 135"/>
                <a:gd name="T3" fmla="*/ 165 h 232"/>
                <a:gd name="T4" fmla="*/ 33 w 135"/>
                <a:gd name="T5" fmla="*/ 81 h 232"/>
                <a:gd name="T6" fmla="*/ 65 w 135"/>
                <a:gd name="T7" fmla="*/ 0 h 232"/>
                <a:gd name="T8" fmla="*/ 69 w 135"/>
                <a:gd name="T9" fmla="*/ 0 h 232"/>
                <a:gd name="T10" fmla="*/ 102 w 135"/>
                <a:gd name="T11" fmla="*/ 81 h 232"/>
                <a:gd name="T12" fmla="*/ 135 w 135"/>
                <a:gd name="T13" fmla="*/ 165 h 232"/>
                <a:gd name="T14" fmla="*/ 67 w 135"/>
                <a:gd name="T15" fmla="*/ 232 h 232"/>
                <a:gd name="T16" fmla="*/ 67 w 135"/>
                <a:gd name="T17" fmla="*/ 20 h 232"/>
                <a:gd name="T18" fmla="*/ 36 w 135"/>
                <a:gd name="T19" fmla="*/ 84 h 232"/>
                <a:gd name="T20" fmla="*/ 4 w 135"/>
                <a:gd name="T21" fmla="*/ 165 h 232"/>
                <a:gd name="T22" fmla="*/ 67 w 135"/>
                <a:gd name="T23" fmla="*/ 228 h 232"/>
                <a:gd name="T24" fmla="*/ 131 w 135"/>
                <a:gd name="T25" fmla="*/ 165 h 232"/>
                <a:gd name="T26" fmla="*/ 99 w 135"/>
                <a:gd name="T27" fmla="*/ 84 h 232"/>
                <a:gd name="T28" fmla="*/ 67 w 135"/>
                <a:gd name="T29" fmla="*/ 2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232">
                  <a:moveTo>
                    <a:pt x="67" y="232"/>
                  </a:moveTo>
                  <a:cubicBezTo>
                    <a:pt x="67" y="232"/>
                    <a:pt x="0" y="232"/>
                    <a:pt x="0" y="165"/>
                  </a:cubicBezTo>
                  <a:cubicBezTo>
                    <a:pt x="0" y="131"/>
                    <a:pt x="17" y="106"/>
                    <a:pt x="33" y="81"/>
                  </a:cubicBezTo>
                  <a:cubicBezTo>
                    <a:pt x="49" y="57"/>
                    <a:pt x="65" y="33"/>
                    <a:pt x="65" y="0"/>
                  </a:cubicBezTo>
                  <a:cubicBezTo>
                    <a:pt x="69" y="0"/>
                    <a:pt x="69" y="0"/>
                    <a:pt x="69" y="0"/>
                  </a:cubicBezTo>
                  <a:cubicBezTo>
                    <a:pt x="69" y="33"/>
                    <a:pt x="86" y="57"/>
                    <a:pt x="102" y="81"/>
                  </a:cubicBezTo>
                  <a:cubicBezTo>
                    <a:pt x="118" y="106"/>
                    <a:pt x="135" y="131"/>
                    <a:pt x="135" y="165"/>
                  </a:cubicBezTo>
                  <a:cubicBezTo>
                    <a:pt x="135" y="232"/>
                    <a:pt x="68" y="232"/>
                    <a:pt x="67" y="232"/>
                  </a:cubicBezTo>
                  <a:close/>
                  <a:moveTo>
                    <a:pt x="67" y="20"/>
                  </a:moveTo>
                  <a:cubicBezTo>
                    <a:pt x="63" y="44"/>
                    <a:pt x="49" y="64"/>
                    <a:pt x="36" y="84"/>
                  </a:cubicBezTo>
                  <a:cubicBezTo>
                    <a:pt x="20" y="108"/>
                    <a:pt x="4" y="132"/>
                    <a:pt x="4" y="165"/>
                  </a:cubicBezTo>
                  <a:cubicBezTo>
                    <a:pt x="4" y="228"/>
                    <a:pt x="65" y="228"/>
                    <a:pt x="67" y="228"/>
                  </a:cubicBezTo>
                  <a:cubicBezTo>
                    <a:pt x="70" y="228"/>
                    <a:pt x="131" y="228"/>
                    <a:pt x="131" y="165"/>
                  </a:cubicBezTo>
                  <a:cubicBezTo>
                    <a:pt x="131" y="132"/>
                    <a:pt x="115" y="108"/>
                    <a:pt x="99" y="84"/>
                  </a:cubicBezTo>
                  <a:cubicBezTo>
                    <a:pt x="86" y="64"/>
                    <a:pt x="72" y="44"/>
                    <a:pt x="67" y="20"/>
                  </a:cubicBezTo>
                  <a:close/>
                </a:path>
              </a:pathLst>
            </a:custGeom>
            <a:grpFill/>
            <a:ln w="3175">
              <a:solidFill>
                <a:schemeClr val="accent2">
                  <a:lumMod val="75000"/>
                </a:schemeClr>
              </a:solidFill>
              <a:round/>
              <a:headEnd/>
              <a:tailEnd/>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kern="0">
                <a:solidFill>
                  <a:srgbClr val="4B306A"/>
                </a:solidFill>
                <a:cs typeface="Arial" panose="020B0604020202020204" pitchFamily="34" charset="0"/>
              </a:endParaRPr>
            </a:p>
          </p:txBody>
        </p:sp>
        <p:sp>
          <p:nvSpPr>
            <p:cNvPr id="58" name="Freeform 76">
              <a:extLst>
                <a:ext uri="{FF2B5EF4-FFF2-40B4-BE49-F238E27FC236}">
                  <a16:creationId xmlns:a16="http://schemas.microsoft.com/office/drawing/2014/main" id="{24145D47-9396-44EF-9773-B7E117DE75F6}"/>
                </a:ext>
              </a:extLst>
            </p:cNvPr>
            <p:cNvSpPr>
              <a:spLocks noEditPoints="1"/>
            </p:cNvSpPr>
            <p:nvPr/>
          </p:nvSpPr>
          <p:spPr bwMode="auto">
            <a:xfrm>
              <a:off x="4819638" y="1668220"/>
              <a:ext cx="164847" cy="166720"/>
            </a:xfrm>
            <a:custGeom>
              <a:avLst/>
              <a:gdLst>
                <a:gd name="T0" fmla="*/ 68 w 83"/>
                <a:gd name="T1" fmla="*/ 32 h 83"/>
                <a:gd name="T2" fmla="*/ 66 w 83"/>
                <a:gd name="T3" fmla="*/ 17 h 83"/>
                <a:gd name="T4" fmla="*/ 51 w 83"/>
                <a:gd name="T5" fmla="*/ 2 h 83"/>
                <a:gd name="T6" fmla="*/ 17 w 83"/>
                <a:gd name="T7" fmla="*/ 0 h 83"/>
                <a:gd name="T8" fmla="*/ 0 w 83"/>
                <a:gd name="T9" fmla="*/ 16 h 83"/>
                <a:gd name="T10" fmla="*/ 0 w 83"/>
                <a:gd name="T11" fmla="*/ 18 h 83"/>
                <a:gd name="T12" fmla="*/ 2 w 83"/>
                <a:gd name="T13" fmla="*/ 51 h 83"/>
                <a:gd name="T14" fmla="*/ 17 w 83"/>
                <a:gd name="T15" fmla="*/ 65 h 83"/>
                <a:gd name="T16" fmla="*/ 32 w 83"/>
                <a:gd name="T17" fmla="*/ 67 h 83"/>
                <a:gd name="T18" fmla="*/ 34 w 83"/>
                <a:gd name="T19" fmla="*/ 83 h 83"/>
                <a:gd name="T20" fmla="*/ 67 w 83"/>
                <a:gd name="T21" fmla="*/ 83 h 83"/>
                <a:gd name="T22" fmla="*/ 83 w 83"/>
                <a:gd name="T23" fmla="*/ 67 h 83"/>
                <a:gd name="T24" fmla="*/ 83 w 83"/>
                <a:gd name="T25" fmla="*/ 34 h 83"/>
                <a:gd name="T26" fmla="*/ 65 w 83"/>
                <a:gd name="T27" fmla="*/ 47 h 83"/>
                <a:gd name="T28" fmla="*/ 50 w 83"/>
                <a:gd name="T29" fmla="*/ 36 h 83"/>
                <a:gd name="T30" fmla="*/ 65 w 83"/>
                <a:gd name="T31" fmla="*/ 47 h 83"/>
                <a:gd name="T32" fmla="*/ 61 w 83"/>
                <a:gd name="T33" fmla="*/ 21 h 83"/>
                <a:gd name="T34" fmla="*/ 23 w 83"/>
                <a:gd name="T35" fmla="*/ 32 h 83"/>
                <a:gd name="T36" fmla="*/ 55 w 83"/>
                <a:gd name="T37" fmla="*/ 32 h 83"/>
                <a:gd name="T38" fmla="*/ 64 w 83"/>
                <a:gd name="T39" fmla="*/ 32 h 83"/>
                <a:gd name="T40" fmla="*/ 37 w 83"/>
                <a:gd name="T41" fmla="*/ 17 h 83"/>
                <a:gd name="T42" fmla="*/ 47 w 83"/>
                <a:gd name="T43" fmla="*/ 17 h 83"/>
                <a:gd name="T44" fmla="*/ 18 w 83"/>
                <a:gd name="T45" fmla="*/ 4 h 83"/>
                <a:gd name="T46" fmla="*/ 33 w 83"/>
                <a:gd name="T47" fmla="*/ 16 h 83"/>
                <a:gd name="T48" fmla="*/ 18 w 83"/>
                <a:gd name="T49" fmla="*/ 4 h 83"/>
                <a:gd name="T50" fmla="*/ 4 w 83"/>
                <a:gd name="T51" fmla="*/ 20 h 83"/>
                <a:gd name="T52" fmla="*/ 17 w 83"/>
                <a:gd name="T53" fmla="*/ 32 h 83"/>
                <a:gd name="T54" fmla="*/ 17 w 83"/>
                <a:gd name="T55" fmla="*/ 34 h 83"/>
                <a:gd name="T56" fmla="*/ 4 w 83"/>
                <a:gd name="T57" fmla="*/ 47 h 83"/>
                <a:gd name="T58" fmla="*/ 21 w 83"/>
                <a:gd name="T59" fmla="*/ 36 h 83"/>
                <a:gd name="T60" fmla="*/ 33 w 83"/>
                <a:gd name="T61" fmla="*/ 48 h 83"/>
                <a:gd name="T62" fmla="*/ 32 w 83"/>
                <a:gd name="T63" fmla="*/ 49 h 83"/>
                <a:gd name="T64" fmla="*/ 21 w 83"/>
                <a:gd name="T65" fmla="*/ 63 h 83"/>
                <a:gd name="T66" fmla="*/ 36 w 83"/>
                <a:gd name="T67" fmla="*/ 51 h 83"/>
                <a:gd name="T68" fmla="*/ 64 w 83"/>
                <a:gd name="T69" fmla="*/ 79 h 83"/>
                <a:gd name="T70" fmla="*/ 68 w 83"/>
                <a:gd name="T71" fmla="*/ 76 h 83"/>
                <a:gd name="T72" fmla="*/ 79 w 83"/>
                <a:gd name="T73" fmla="*/ 39 h 83"/>
                <a:gd name="T74" fmla="*/ 68 w 83"/>
                <a:gd name="T75" fmla="*/ 7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83">
                  <a:moveTo>
                    <a:pt x="81" y="32"/>
                  </a:moveTo>
                  <a:cubicBezTo>
                    <a:pt x="68" y="32"/>
                    <a:pt x="68" y="32"/>
                    <a:pt x="68" y="32"/>
                  </a:cubicBezTo>
                  <a:cubicBezTo>
                    <a:pt x="68" y="19"/>
                    <a:pt x="68" y="19"/>
                    <a:pt x="68" y="19"/>
                  </a:cubicBezTo>
                  <a:cubicBezTo>
                    <a:pt x="68" y="17"/>
                    <a:pt x="67" y="17"/>
                    <a:pt x="66" y="17"/>
                  </a:cubicBezTo>
                  <a:cubicBezTo>
                    <a:pt x="51" y="17"/>
                    <a:pt x="51" y="17"/>
                    <a:pt x="51" y="17"/>
                  </a:cubicBezTo>
                  <a:cubicBezTo>
                    <a:pt x="51" y="2"/>
                    <a:pt x="51" y="2"/>
                    <a:pt x="51" y="2"/>
                  </a:cubicBezTo>
                  <a:cubicBezTo>
                    <a:pt x="51" y="1"/>
                    <a:pt x="50" y="0"/>
                    <a:pt x="49" y="0"/>
                  </a:cubicBezTo>
                  <a:cubicBezTo>
                    <a:pt x="17" y="0"/>
                    <a:pt x="17" y="0"/>
                    <a:pt x="17" y="0"/>
                  </a:cubicBezTo>
                  <a:cubicBezTo>
                    <a:pt x="16" y="0"/>
                    <a:pt x="16" y="1"/>
                    <a:pt x="16" y="1"/>
                  </a:cubicBezTo>
                  <a:cubicBezTo>
                    <a:pt x="0" y="16"/>
                    <a:pt x="0" y="16"/>
                    <a:pt x="0" y="16"/>
                  </a:cubicBezTo>
                  <a:cubicBezTo>
                    <a:pt x="0" y="16"/>
                    <a:pt x="0" y="17"/>
                    <a:pt x="0" y="17"/>
                  </a:cubicBezTo>
                  <a:cubicBezTo>
                    <a:pt x="0" y="17"/>
                    <a:pt x="0" y="17"/>
                    <a:pt x="0" y="18"/>
                  </a:cubicBezTo>
                  <a:cubicBezTo>
                    <a:pt x="0" y="49"/>
                    <a:pt x="0" y="49"/>
                    <a:pt x="0" y="49"/>
                  </a:cubicBezTo>
                  <a:cubicBezTo>
                    <a:pt x="0" y="50"/>
                    <a:pt x="1" y="51"/>
                    <a:pt x="2" y="51"/>
                  </a:cubicBezTo>
                  <a:cubicBezTo>
                    <a:pt x="17" y="51"/>
                    <a:pt x="17" y="51"/>
                    <a:pt x="17" y="51"/>
                  </a:cubicBezTo>
                  <a:cubicBezTo>
                    <a:pt x="17" y="65"/>
                    <a:pt x="17" y="65"/>
                    <a:pt x="17" y="65"/>
                  </a:cubicBezTo>
                  <a:cubicBezTo>
                    <a:pt x="17" y="67"/>
                    <a:pt x="18" y="67"/>
                    <a:pt x="19" y="67"/>
                  </a:cubicBezTo>
                  <a:cubicBezTo>
                    <a:pt x="32" y="67"/>
                    <a:pt x="32" y="67"/>
                    <a:pt x="32" y="67"/>
                  </a:cubicBezTo>
                  <a:cubicBezTo>
                    <a:pt x="32" y="81"/>
                    <a:pt x="32" y="81"/>
                    <a:pt x="32" y="81"/>
                  </a:cubicBezTo>
                  <a:cubicBezTo>
                    <a:pt x="32" y="82"/>
                    <a:pt x="33" y="83"/>
                    <a:pt x="34" y="83"/>
                  </a:cubicBezTo>
                  <a:cubicBezTo>
                    <a:pt x="66" y="83"/>
                    <a:pt x="66" y="83"/>
                    <a:pt x="66" y="83"/>
                  </a:cubicBezTo>
                  <a:cubicBezTo>
                    <a:pt x="66" y="83"/>
                    <a:pt x="66" y="83"/>
                    <a:pt x="67" y="83"/>
                  </a:cubicBezTo>
                  <a:cubicBezTo>
                    <a:pt x="67" y="83"/>
                    <a:pt x="67" y="83"/>
                    <a:pt x="67" y="82"/>
                  </a:cubicBezTo>
                  <a:cubicBezTo>
                    <a:pt x="83" y="67"/>
                    <a:pt x="83" y="67"/>
                    <a:pt x="83" y="67"/>
                  </a:cubicBezTo>
                  <a:cubicBezTo>
                    <a:pt x="83" y="67"/>
                    <a:pt x="83" y="66"/>
                    <a:pt x="83" y="66"/>
                  </a:cubicBezTo>
                  <a:cubicBezTo>
                    <a:pt x="83" y="34"/>
                    <a:pt x="83" y="34"/>
                    <a:pt x="83" y="34"/>
                  </a:cubicBezTo>
                  <a:cubicBezTo>
                    <a:pt x="83" y="33"/>
                    <a:pt x="82" y="32"/>
                    <a:pt x="81" y="32"/>
                  </a:cubicBezTo>
                  <a:close/>
                  <a:moveTo>
                    <a:pt x="65" y="47"/>
                  </a:moveTo>
                  <a:cubicBezTo>
                    <a:pt x="39" y="47"/>
                    <a:pt x="39" y="47"/>
                    <a:pt x="39" y="47"/>
                  </a:cubicBezTo>
                  <a:cubicBezTo>
                    <a:pt x="50" y="36"/>
                    <a:pt x="50" y="36"/>
                    <a:pt x="50" y="36"/>
                  </a:cubicBezTo>
                  <a:cubicBezTo>
                    <a:pt x="76" y="36"/>
                    <a:pt x="76" y="36"/>
                    <a:pt x="76" y="36"/>
                  </a:cubicBezTo>
                  <a:lnTo>
                    <a:pt x="65" y="47"/>
                  </a:lnTo>
                  <a:close/>
                  <a:moveTo>
                    <a:pt x="35" y="21"/>
                  </a:moveTo>
                  <a:cubicBezTo>
                    <a:pt x="61" y="21"/>
                    <a:pt x="61" y="21"/>
                    <a:pt x="61" y="21"/>
                  </a:cubicBezTo>
                  <a:cubicBezTo>
                    <a:pt x="50" y="32"/>
                    <a:pt x="50" y="32"/>
                    <a:pt x="50" y="32"/>
                  </a:cubicBezTo>
                  <a:cubicBezTo>
                    <a:pt x="23" y="32"/>
                    <a:pt x="23" y="32"/>
                    <a:pt x="23" y="32"/>
                  </a:cubicBezTo>
                  <a:lnTo>
                    <a:pt x="35" y="21"/>
                  </a:lnTo>
                  <a:close/>
                  <a:moveTo>
                    <a:pt x="55" y="32"/>
                  </a:moveTo>
                  <a:cubicBezTo>
                    <a:pt x="64" y="23"/>
                    <a:pt x="64" y="23"/>
                    <a:pt x="64" y="23"/>
                  </a:cubicBezTo>
                  <a:cubicBezTo>
                    <a:pt x="64" y="32"/>
                    <a:pt x="64" y="32"/>
                    <a:pt x="64" y="32"/>
                  </a:cubicBezTo>
                  <a:lnTo>
                    <a:pt x="55" y="32"/>
                  </a:lnTo>
                  <a:close/>
                  <a:moveTo>
                    <a:pt x="37" y="17"/>
                  </a:moveTo>
                  <a:cubicBezTo>
                    <a:pt x="47" y="7"/>
                    <a:pt x="47" y="7"/>
                    <a:pt x="47" y="7"/>
                  </a:cubicBezTo>
                  <a:cubicBezTo>
                    <a:pt x="47" y="17"/>
                    <a:pt x="47" y="17"/>
                    <a:pt x="47" y="17"/>
                  </a:cubicBezTo>
                  <a:lnTo>
                    <a:pt x="37" y="17"/>
                  </a:lnTo>
                  <a:close/>
                  <a:moveTo>
                    <a:pt x="18" y="4"/>
                  </a:moveTo>
                  <a:cubicBezTo>
                    <a:pt x="44" y="4"/>
                    <a:pt x="44" y="4"/>
                    <a:pt x="44" y="4"/>
                  </a:cubicBezTo>
                  <a:cubicBezTo>
                    <a:pt x="33" y="16"/>
                    <a:pt x="33" y="16"/>
                    <a:pt x="33" y="16"/>
                  </a:cubicBezTo>
                  <a:cubicBezTo>
                    <a:pt x="7" y="16"/>
                    <a:pt x="7" y="16"/>
                    <a:pt x="7" y="16"/>
                  </a:cubicBezTo>
                  <a:lnTo>
                    <a:pt x="18" y="4"/>
                  </a:lnTo>
                  <a:close/>
                  <a:moveTo>
                    <a:pt x="4" y="47"/>
                  </a:moveTo>
                  <a:cubicBezTo>
                    <a:pt x="4" y="20"/>
                    <a:pt x="4" y="20"/>
                    <a:pt x="4" y="20"/>
                  </a:cubicBezTo>
                  <a:cubicBezTo>
                    <a:pt x="30" y="20"/>
                    <a:pt x="30" y="20"/>
                    <a:pt x="30" y="20"/>
                  </a:cubicBezTo>
                  <a:cubicBezTo>
                    <a:pt x="17" y="32"/>
                    <a:pt x="17" y="32"/>
                    <a:pt x="17" y="32"/>
                  </a:cubicBezTo>
                  <a:cubicBezTo>
                    <a:pt x="17" y="33"/>
                    <a:pt x="17" y="33"/>
                    <a:pt x="17" y="33"/>
                  </a:cubicBezTo>
                  <a:cubicBezTo>
                    <a:pt x="17" y="33"/>
                    <a:pt x="17" y="34"/>
                    <a:pt x="17" y="34"/>
                  </a:cubicBezTo>
                  <a:cubicBezTo>
                    <a:pt x="17" y="47"/>
                    <a:pt x="17" y="47"/>
                    <a:pt x="17" y="47"/>
                  </a:cubicBezTo>
                  <a:lnTo>
                    <a:pt x="4" y="47"/>
                  </a:lnTo>
                  <a:close/>
                  <a:moveTo>
                    <a:pt x="21" y="63"/>
                  </a:moveTo>
                  <a:cubicBezTo>
                    <a:pt x="21" y="36"/>
                    <a:pt x="21" y="36"/>
                    <a:pt x="21" y="36"/>
                  </a:cubicBezTo>
                  <a:cubicBezTo>
                    <a:pt x="45" y="36"/>
                    <a:pt x="45" y="36"/>
                    <a:pt x="45" y="36"/>
                  </a:cubicBezTo>
                  <a:cubicBezTo>
                    <a:pt x="33" y="48"/>
                    <a:pt x="33" y="48"/>
                    <a:pt x="33" y="48"/>
                  </a:cubicBezTo>
                  <a:cubicBezTo>
                    <a:pt x="33" y="48"/>
                    <a:pt x="32" y="48"/>
                    <a:pt x="32" y="49"/>
                  </a:cubicBezTo>
                  <a:cubicBezTo>
                    <a:pt x="32" y="49"/>
                    <a:pt x="32" y="49"/>
                    <a:pt x="32" y="49"/>
                  </a:cubicBezTo>
                  <a:cubicBezTo>
                    <a:pt x="32" y="63"/>
                    <a:pt x="32" y="63"/>
                    <a:pt x="32" y="63"/>
                  </a:cubicBezTo>
                  <a:lnTo>
                    <a:pt x="21" y="63"/>
                  </a:lnTo>
                  <a:close/>
                  <a:moveTo>
                    <a:pt x="36" y="79"/>
                  </a:moveTo>
                  <a:cubicBezTo>
                    <a:pt x="36" y="51"/>
                    <a:pt x="36" y="51"/>
                    <a:pt x="36" y="51"/>
                  </a:cubicBezTo>
                  <a:cubicBezTo>
                    <a:pt x="64" y="51"/>
                    <a:pt x="64" y="51"/>
                    <a:pt x="64" y="51"/>
                  </a:cubicBezTo>
                  <a:cubicBezTo>
                    <a:pt x="64" y="79"/>
                    <a:pt x="64" y="79"/>
                    <a:pt x="64" y="79"/>
                  </a:cubicBezTo>
                  <a:lnTo>
                    <a:pt x="36" y="79"/>
                  </a:lnTo>
                  <a:close/>
                  <a:moveTo>
                    <a:pt x="68" y="76"/>
                  </a:moveTo>
                  <a:cubicBezTo>
                    <a:pt x="68" y="50"/>
                    <a:pt x="68" y="50"/>
                    <a:pt x="68" y="50"/>
                  </a:cubicBezTo>
                  <a:cubicBezTo>
                    <a:pt x="79" y="39"/>
                    <a:pt x="79" y="39"/>
                    <a:pt x="79" y="39"/>
                  </a:cubicBezTo>
                  <a:cubicBezTo>
                    <a:pt x="79" y="65"/>
                    <a:pt x="79" y="65"/>
                    <a:pt x="79" y="65"/>
                  </a:cubicBezTo>
                  <a:lnTo>
                    <a:pt x="68" y="76"/>
                  </a:lnTo>
                  <a:close/>
                </a:path>
              </a:pathLst>
            </a:custGeom>
            <a:grpFill/>
            <a:ln w="3175">
              <a:solidFill>
                <a:schemeClr val="accent2">
                  <a:lumMod val="75000"/>
                </a:schemeClr>
              </a:solidFill>
              <a:round/>
              <a:headEnd/>
              <a:tailEnd/>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kern="0">
                <a:solidFill>
                  <a:srgbClr val="4B306A"/>
                </a:solidFill>
                <a:cs typeface="Arial" panose="020B0604020202020204" pitchFamily="34" charset="0"/>
              </a:endParaRPr>
            </a:p>
          </p:txBody>
        </p:sp>
      </p:grpSp>
      <p:sp>
        <p:nvSpPr>
          <p:cNvPr id="62" name="Rechteck: abgerundete Ecken 61">
            <a:extLst>
              <a:ext uri="{FF2B5EF4-FFF2-40B4-BE49-F238E27FC236}">
                <a16:creationId xmlns:a16="http://schemas.microsoft.com/office/drawing/2014/main" id="{137DB7A8-F44D-4E63-8130-CFD265F63E87}"/>
              </a:ext>
            </a:extLst>
          </p:cNvPr>
          <p:cNvSpPr/>
          <p:nvPr/>
        </p:nvSpPr>
        <p:spPr>
          <a:xfrm>
            <a:off x="7045153" y="1774589"/>
            <a:ext cx="1756547" cy="324483"/>
          </a:xfrm>
          <a:prstGeom prst="roundRect">
            <a:avLst>
              <a:gd name="adj" fmla="val 9337"/>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e-DE" sz="1200" b="1">
                <a:solidFill>
                  <a:schemeClr val="accent3"/>
                </a:solidFill>
                <a:latin typeface="Arial" panose="020B0604020202020204" pitchFamily="34" charset="0"/>
                <a:cs typeface="Arial" panose="020B0604020202020204" pitchFamily="34" charset="0"/>
              </a:rPr>
              <a:t>DELIVER</a:t>
            </a:r>
            <a:r>
              <a:rPr lang="de-DE" sz="1200" b="1" baseline="30000">
                <a:solidFill>
                  <a:schemeClr val="accent3"/>
                </a:solidFill>
                <a:latin typeface="Arial" panose="020B0604020202020204" pitchFamily="34" charset="0"/>
                <a:cs typeface="Arial" panose="020B0604020202020204" pitchFamily="34" charset="0"/>
              </a:rPr>
              <a:t>4</a:t>
            </a:r>
          </a:p>
        </p:txBody>
      </p:sp>
      <p:sp>
        <p:nvSpPr>
          <p:cNvPr id="63" name="Textfeld 62">
            <a:extLst>
              <a:ext uri="{FF2B5EF4-FFF2-40B4-BE49-F238E27FC236}">
                <a16:creationId xmlns:a16="http://schemas.microsoft.com/office/drawing/2014/main" id="{DAA07C0C-067E-40E4-A908-8A5ABCA724F3}"/>
              </a:ext>
            </a:extLst>
          </p:cNvPr>
          <p:cNvSpPr txBox="1"/>
          <p:nvPr/>
        </p:nvSpPr>
        <p:spPr>
          <a:xfrm>
            <a:off x="7045153" y="2382419"/>
            <a:ext cx="1756547" cy="369332"/>
          </a:xfrm>
          <a:prstGeom prst="rect">
            <a:avLst/>
          </a:prstGeom>
          <a:noFill/>
        </p:spPr>
        <p:txBody>
          <a:bodyPr wrap="square">
            <a:spAutoFit/>
          </a:bodyPr>
          <a:lstStyle/>
          <a:p>
            <a:pPr algn="ctr" defTabSz="457189" fontAlgn="auto">
              <a:lnSpc>
                <a:spcPct val="100000"/>
              </a:lnSpc>
              <a:spcBef>
                <a:spcPts val="0"/>
              </a:spcBef>
              <a:spcAft>
                <a:spcPts val="450"/>
              </a:spcAft>
              <a:defRPr/>
            </a:pPr>
            <a:r>
              <a:rPr lang="de-DE" sz="900" b="1" err="1">
                <a:solidFill>
                  <a:schemeClr val="tx1">
                    <a:lumMod val="50000"/>
                  </a:schemeClr>
                </a:solidFill>
                <a:cs typeface="Arial" panose="020B0604020202020204" pitchFamily="34" charset="0"/>
              </a:rPr>
              <a:t>HFpEF</a:t>
            </a:r>
            <a:r>
              <a:rPr lang="de-DE" sz="900" b="1">
                <a:solidFill>
                  <a:schemeClr val="tx1">
                    <a:lumMod val="50000"/>
                  </a:schemeClr>
                </a:solidFill>
                <a:cs typeface="Arial" panose="020B0604020202020204" pitchFamily="34" charset="0"/>
              </a:rPr>
              <a:t>-Patient:innen </a:t>
            </a:r>
            <a:br>
              <a:rPr lang="de-DE" sz="900" b="1">
                <a:solidFill>
                  <a:schemeClr val="tx1">
                    <a:lumMod val="50000"/>
                  </a:schemeClr>
                </a:solidFill>
                <a:cs typeface="Arial" panose="020B0604020202020204" pitchFamily="34" charset="0"/>
              </a:rPr>
            </a:br>
            <a:r>
              <a:rPr lang="de-DE" sz="900">
                <a:solidFill>
                  <a:schemeClr val="tx1">
                    <a:lumMod val="50000"/>
                  </a:schemeClr>
                </a:solidFill>
                <a:cs typeface="Arial" panose="020B0604020202020204" pitchFamily="34" charset="0"/>
              </a:rPr>
              <a:t>mit oder ohne T2DM</a:t>
            </a:r>
            <a:endParaRPr lang="en-US" sz="900">
              <a:solidFill>
                <a:schemeClr val="tx1">
                  <a:lumMod val="50000"/>
                </a:schemeClr>
              </a:solidFill>
              <a:cs typeface="Arial" panose="020B0604020202020204" pitchFamily="34" charset="0"/>
            </a:endParaRPr>
          </a:p>
        </p:txBody>
      </p:sp>
      <p:sp>
        <p:nvSpPr>
          <p:cNvPr id="64" name="Textfeld 63">
            <a:extLst>
              <a:ext uri="{FF2B5EF4-FFF2-40B4-BE49-F238E27FC236}">
                <a16:creationId xmlns:a16="http://schemas.microsoft.com/office/drawing/2014/main" id="{67FF0E6E-47BF-482B-9CE0-5792668F1ED2}"/>
              </a:ext>
            </a:extLst>
          </p:cNvPr>
          <p:cNvSpPr txBox="1"/>
          <p:nvPr/>
        </p:nvSpPr>
        <p:spPr>
          <a:xfrm>
            <a:off x="7047824" y="2987806"/>
            <a:ext cx="1751205" cy="1017651"/>
          </a:xfrm>
          <a:prstGeom prst="rect">
            <a:avLst/>
          </a:prstGeom>
          <a:noFill/>
        </p:spPr>
        <p:txBody>
          <a:bodyPr wrap="square" lIns="68580" tIns="34290" rIns="68580" bIns="34290" anchor="t">
            <a:spAutoFit/>
          </a:bodyPr>
          <a:lstStyle/>
          <a:p>
            <a:pPr algn="ctr">
              <a:spcAft>
                <a:spcPts val="900"/>
              </a:spcAft>
              <a:buClr>
                <a:srgbClr val="830051"/>
              </a:buClr>
              <a:defRPr/>
            </a:pPr>
            <a:r>
              <a:rPr lang="de-DE" sz="900" b="1" dirty="0">
                <a:solidFill>
                  <a:schemeClr val="tx1">
                    <a:lumMod val="50000"/>
                  </a:schemeClr>
                </a:solidFill>
                <a:latin typeface="Arial"/>
                <a:cs typeface="Arial"/>
              </a:rPr>
              <a:t>Primärer Endpunkt </a:t>
            </a:r>
            <a:endParaRPr lang="de-DE" sz="900" b="1">
              <a:solidFill>
                <a:schemeClr val="tx1">
                  <a:lumMod val="50000"/>
                </a:schemeClr>
              </a:solidFill>
              <a:cs typeface="Arial" panose="020B0604020202020204" pitchFamily="34" charset="0"/>
            </a:endParaRPr>
          </a:p>
          <a:p>
            <a:pPr algn="ctr"/>
            <a:r>
              <a:rPr lang="de-DE" sz="900" dirty="0">
                <a:solidFill>
                  <a:schemeClr val="tx1">
                    <a:lumMod val="50000"/>
                  </a:schemeClr>
                </a:solidFill>
                <a:latin typeface="Arial"/>
                <a:cs typeface="Arial"/>
              </a:rPr>
              <a:t>(CV-Tod, HHI oder notfallmäßiger Kontakt </a:t>
            </a:r>
            <a:endParaRPr lang="de-DE" sz="900" dirty="0">
              <a:solidFill>
                <a:schemeClr val="tx1">
                  <a:lumMod val="50000"/>
                </a:schemeClr>
              </a:solidFill>
              <a:cs typeface="Arial" panose="020B0604020202020204" pitchFamily="34" charset="0"/>
            </a:endParaRPr>
          </a:p>
          <a:p>
            <a:pPr algn="ctr"/>
            <a:r>
              <a:rPr lang="de-DE" sz="900" dirty="0">
                <a:solidFill>
                  <a:schemeClr val="tx1">
                    <a:lumMod val="50000"/>
                  </a:schemeClr>
                </a:solidFill>
                <a:latin typeface="Arial"/>
                <a:cs typeface="Arial"/>
              </a:rPr>
              <a:t>mit einem Arzt/einer Ärztin aufgrund von HF)</a:t>
            </a:r>
            <a:endParaRPr lang="en-US" sz="900" dirty="0">
              <a:solidFill>
                <a:schemeClr val="tx1">
                  <a:lumMod val="50000"/>
                </a:schemeClr>
              </a:solidFill>
              <a:latin typeface="Arial"/>
              <a:cs typeface="Arial"/>
            </a:endParaRPr>
          </a:p>
        </p:txBody>
      </p:sp>
      <p:sp>
        <p:nvSpPr>
          <p:cNvPr id="65" name="Textfeld 64">
            <a:extLst>
              <a:ext uri="{FF2B5EF4-FFF2-40B4-BE49-F238E27FC236}">
                <a16:creationId xmlns:a16="http://schemas.microsoft.com/office/drawing/2014/main" id="{AEBD3280-80C1-46A4-8A19-2F02E190326D}"/>
              </a:ext>
            </a:extLst>
          </p:cNvPr>
          <p:cNvSpPr txBox="1"/>
          <p:nvPr/>
        </p:nvSpPr>
        <p:spPr>
          <a:xfrm>
            <a:off x="1111139" y="4242923"/>
            <a:ext cx="7641397" cy="232821"/>
          </a:xfrm>
          <a:prstGeom prst="rect">
            <a:avLst/>
          </a:prstGeom>
          <a:noFill/>
        </p:spPr>
        <p:txBody>
          <a:bodyPr wrap="square">
            <a:spAutoFit/>
          </a:bodyPr>
          <a:lstStyle/>
          <a:p>
            <a:pPr algn="ctr">
              <a:spcAft>
                <a:spcPts val="900"/>
              </a:spcAft>
            </a:pPr>
            <a:r>
              <a:rPr lang="de-DE" sz="900" b="1">
                <a:cs typeface="Arial" panose="020B0604020202020204" pitchFamily="34" charset="0"/>
              </a:rPr>
              <a:t>Gutes Verträglichkeitsprofil ohne schwerwiegende unerwünschte Ereignisse</a:t>
            </a:r>
            <a:endParaRPr lang="en-US" sz="900">
              <a:cs typeface="Arial" panose="020B0604020202020204" pitchFamily="34" charset="0"/>
            </a:endParaRPr>
          </a:p>
        </p:txBody>
      </p:sp>
      <p:sp>
        <p:nvSpPr>
          <p:cNvPr id="21" name="Pfeil: nach unten 20">
            <a:extLst>
              <a:ext uri="{FF2B5EF4-FFF2-40B4-BE49-F238E27FC236}">
                <a16:creationId xmlns:a16="http://schemas.microsoft.com/office/drawing/2014/main" id="{6FAB1FBB-5B20-474A-A01C-84A5997D29C7}"/>
              </a:ext>
            </a:extLst>
          </p:cNvPr>
          <p:cNvSpPr/>
          <p:nvPr/>
        </p:nvSpPr>
        <p:spPr>
          <a:xfrm>
            <a:off x="1343128" y="3260590"/>
            <a:ext cx="181034" cy="188549"/>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69" name="Pfeil: nach unten 68">
            <a:extLst>
              <a:ext uri="{FF2B5EF4-FFF2-40B4-BE49-F238E27FC236}">
                <a16:creationId xmlns:a16="http://schemas.microsoft.com/office/drawing/2014/main" id="{49A1E44A-9E7D-47E0-A740-20F2F4D4B2C2}"/>
              </a:ext>
            </a:extLst>
          </p:cNvPr>
          <p:cNvSpPr/>
          <p:nvPr/>
        </p:nvSpPr>
        <p:spPr>
          <a:xfrm>
            <a:off x="1170458" y="3578977"/>
            <a:ext cx="181034" cy="188549"/>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72" name="Pfeil: nach unten 71">
            <a:extLst>
              <a:ext uri="{FF2B5EF4-FFF2-40B4-BE49-F238E27FC236}">
                <a16:creationId xmlns:a16="http://schemas.microsoft.com/office/drawing/2014/main" id="{22E18074-590D-464A-A481-63139FB064D9}"/>
              </a:ext>
            </a:extLst>
          </p:cNvPr>
          <p:cNvSpPr/>
          <p:nvPr/>
        </p:nvSpPr>
        <p:spPr>
          <a:xfrm>
            <a:off x="3269389" y="3260590"/>
            <a:ext cx="181034" cy="188549"/>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73" name="Pfeil: nach unten 72">
            <a:extLst>
              <a:ext uri="{FF2B5EF4-FFF2-40B4-BE49-F238E27FC236}">
                <a16:creationId xmlns:a16="http://schemas.microsoft.com/office/drawing/2014/main" id="{25A87CB8-7516-4780-BFCA-CF22B9F8A06C}"/>
              </a:ext>
            </a:extLst>
          </p:cNvPr>
          <p:cNvSpPr/>
          <p:nvPr/>
        </p:nvSpPr>
        <p:spPr>
          <a:xfrm>
            <a:off x="5029133" y="3260590"/>
            <a:ext cx="181034" cy="188549"/>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74" name="Pfeil: nach unten 73">
            <a:extLst>
              <a:ext uri="{FF2B5EF4-FFF2-40B4-BE49-F238E27FC236}">
                <a16:creationId xmlns:a16="http://schemas.microsoft.com/office/drawing/2014/main" id="{D1BAFD11-F224-4BDD-A545-81B42BCAFEC2}"/>
              </a:ext>
            </a:extLst>
          </p:cNvPr>
          <p:cNvSpPr/>
          <p:nvPr/>
        </p:nvSpPr>
        <p:spPr>
          <a:xfrm>
            <a:off x="5244642" y="3666433"/>
            <a:ext cx="181034" cy="188549"/>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grpSp>
        <p:nvGrpSpPr>
          <p:cNvPr id="75" name="Group 509">
            <a:extLst>
              <a:ext uri="{FF2B5EF4-FFF2-40B4-BE49-F238E27FC236}">
                <a16:creationId xmlns:a16="http://schemas.microsoft.com/office/drawing/2014/main" id="{16D3D1E3-A6D2-4FA9-80CF-B4F8A5159B9B}"/>
              </a:ext>
            </a:extLst>
          </p:cNvPr>
          <p:cNvGrpSpPr/>
          <p:nvPr/>
        </p:nvGrpSpPr>
        <p:grpSpPr>
          <a:xfrm>
            <a:off x="7820581" y="2185476"/>
            <a:ext cx="205691" cy="189000"/>
            <a:chOff x="5961062" y="3678231"/>
            <a:chExt cx="403225" cy="384182"/>
          </a:xfrm>
          <a:solidFill>
            <a:schemeClr val="accent3">
              <a:lumMod val="50000"/>
            </a:schemeClr>
          </a:solidFill>
        </p:grpSpPr>
        <p:sp>
          <p:nvSpPr>
            <p:cNvPr id="76" name="Freeform 99">
              <a:extLst>
                <a:ext uri="{FF2B5EF4-FFF2-40B4-BE49-F238E27FC236}">
                  <a16:creationId xmlns:a16="http://schemas.microsoft.com/office/drawing/2014/main" id="{B19EEC4A-D466-4C13-8A40-B1BDBB53C6B6}"/>
                </a:ext>
              </a:extLst>
            </p:cNvPr>
            <p:cNvSpPr>
              <a:spLocks/>
            </p:cNvSpPr>
            <p:nvPr/>
          </p:nvSpPr>
          <p:spPr bwMode="auto">
            <a:xfrm>
              <a:off x="5961062" y="3678231"/>
              <a:ext cx="403225" cy="223838"/>
            </a:xfrm>
            <a:custGeom>
              <a:avLst/>
              <a:gdLst>
                <a:gd name="T0" fmla="*/ 198 w 256"/>
                <a:gd name="T1" fmla="*/ 1 h 143"/>
                <a:gd name="T2" fmla="*/ 187 w 256"/>
                <a:gd name="T3" fmla="*/ 0 h 143"/>
                <a:gd name="T4" fmla="*/ 128 w 256"/>
                <a:gd name="T5" fmla="*/ 31 h 143"/>
                <a:gd name="T6" fmla="*/ 69 w 256"/>
                <a:gd name="T7" fmla="*/ 0 h 143"/>
                <a:gd name="T8" fmla="*/ 58 w 256"/>
                <a:gd name="T9" fmla="*/ 1 h 143"/>
                <a:gd name="T10" fmla="*/ 0 w 256"/>
                <a:gd name="T11" fmla="*/ 70 h 143"/>
                <a:gd name="T12" fmla="*/ 0 w 256"/>
                <a:gd name="T13" fmla="*/ 85 h 143"/>
                <a:gd name="T14" fmla="*/ 9 w 256"/>
                <a:gd name="T15" fmla="*/ 120 h 143"/>
                <a:gd name="T16" fmla="*/ 83 w 256"/>
                <a:gd name="T17" fmla="*/ 120 h 143"/>
                <a:gd name="T18" fmla="*/ 102 w 256"/>
                <a:gd name="T19" fmla="*/ 64 h 143"/>
                <a:gd name="T20" fmla="*/ 128 w 256"/>
                <a:gd name="T21" fmla="*/ 143 h 143"/>
                <a:gd name="T22" fmla="*/ 154 w 256"/>
                <a:gd name="T23" fmla="*/ 64 h 143"/>
                <a:gd name="T24" fmla="*/ 173 w 256"/>
                <a:gd name="T25" fmla="*/ 120 h 143"/>
                <a:gd name="T26" fmla="*/ 247 w 256"/>
                <a:gd name="T27" fmla="*/ 120 h 143"/>
                <a:gd name="T28" fmla="*/ 256 w 256"/>
                <a:gd name="T29" fmla="*/ 85 h 143"/>
                <a:gd name="T30" fmla="*/ 256 w 256"/>
                <a:gd name="T31" fmla="*/ 70 h 143"/>
                <a:gd name="T32" fmla="*/ 198 w 256"/>
                <a:gd name="T33"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143">
                  <a:moveTo>
                    <a:pt x="198" y="1"/>
                  </a:moveTo>
                  <a:cubicBezTo>
                    <a:pt x="194" y="0"/>
                    <a:pt x="190" y="0"/>
                    <a:pt x="187" y="0"/>
                  </a:cubicBezTo>
                  <a:cubicBezTo>
                    <a:pt x="158" y="0"/>
                    <a:pt x="144" y="13"/>
                    <a:pt x="128" y="31"/>
                  </a:cubicBezTo>
                  <a:cubicBezTo>
                    <a:pt x="112" y="13"/>
                    <a:pt x="98" y="0"/>
                    <a:pt x="69" y="0"/>
                  </a:cubicBezTo>
                  <a:cubicBezTo>
                    <a:pt x="66" y="0"/>
                    <a:pt x="62" y="0"/>
                    <a:pt x="58" y="1"/>
                  </a:cubicBezTo>
                  <a:cubicBezTo>
                    <a:pt x="33" y="3"/>
                    <a:pt x="4" y="26"/>
                    <a:pt x="0" y="70"/>
                  </a:cubicBezTo>
                  <a:cubicBezTo>
                    <a:pt x="0" y="85"/>
                    <a:pt x="0" y="85"/>
                    <a:pt x="0" y="85"/>
                  </a:cubicBezTo>
                  <a:cubicBezTo>
                    <a:pt x="1" y="96"/>
                    <a:pt x="4" y="108"/>
                    <a:pt x="9" y="120"/>
                  </a:cubicBezTo>
                  <a:cubicBezTo>
                    <a:pt x="83" y="120"/>
                    <a:pt x="83" y="120"/>
                    <a:pt x="83" y="120"/>
                  </a:cubicBezTo>
                  <a:cubicBezTo>
                    <a:pt x="102" y="64"/>
                    <a:pt x="102" y="64"/>
                    <a:pt x="102" y="64"/>
                  </a:cubicBezTo>
                  <a:cubicBezTo>
                    <a:pt x="128" y="143"/>
                    <a:pt x="128" y="143"/>
                    <a:pt x="128" y="143"/>
                  </a:cubicBezTo>
                  <a:cubicBezTo>
                    <a:pt x="154" y="64"/>
                    <a:pt x="154" y="64"/>
                    <a:pt x="154" y="64"/>
                  </a:cubicBezTo>
                  <a:cubicBezTo>
                    <a:pt x="173" y="120"/>
                    <a:pt x="173" y="120"/>
                    <a:pt x="173" y="120"/>
                  </a:cubicBezTo>
                  <a:cubicBezTo>
                    <a:pt x="247" y="120"/>
                    <a:pt x="247" y="120"/>
                    <a:pt x="247" y="120"/>
                  </a:cubicBezTo>
                  <a:cubicBezTo>
                    <a:pt x="252" y="108"/>
                    <a:pt x="255" y="96"/>
                    <a:pt x="256" y="85"/>
                  </a:cubicBezTo>
                  <a:cubicBezTo>
                    <a:pt x="256" y="70"/>
                    <a:pt x="256" y="70"/>
                    <a:pt x="256" y="70"/>
                  </a:cubicBezTo>
                  <a:cubicBezTo>
                    <a:pt x="252" y="26"/>
                    <a:pt x="223" y="3"/>
                    <a:pt x="19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a:solidFill>
                  <a:srgbClr val="000000"/>
                </a:solidFill>
                <a:cs typeface="Arial" panose="020B0604020202020204" pitchFamily="34" charset="0"/>
              </a:endParaRPr>
            </a:p>
          </p:txBody>
        </p:sp>
        <p:sp>
          <p:nvSpPr>
            <p:cNvPr id="77" name="Freeform 100">
              <a:extLst>
                <a:ext uri="{FF2B5EF4-FFF2-40B4-BE49-F238E27FC236}">
                  <a16:creationId xmlns:a16="http://schemas.microsoft.com/office/drawing/2014/main" id="{82FEC871-5FAF-4D00-B30B-D32236813AF0}"/>
                </a:ext>
              </a:extLst>
            </p:cNvPr>
            <p:cNvSpPr>
              <a:spLocks/>
            </p:cNvSpPr>
            <p:nvPr/>
          </p:nvSpPr>
          <p:spPr bwMode="auto">
            <a:xfrm>
              <a:off x="5989638" y="3857625"/>
              <a:ext cx="346075" cy="204788"/>
            </a:xfrm>
            <a:custGeom>
              <a:avLst/>
              <a:gdLst>
                <a:gd name="T0" fmla="*/ 144 w 220"/>
                <a:gd name="T1" fmla="*/ 22 h 130"/>
                <a:gd name="T2" fmla="*/ 136 w 220"/>
                <a:gd name="T3" fmla="*/ 0 h 130"/>
                <a:gd name="T4" fmla="*/ 110 w 220"/>
                <a:gd name="T5" fmla="*/ 79 h 130"/>
                <a:gd name="T6" fmla="*/ 84 w 220"/>
                <a:gd name="T7" fmla="*/ 0 h 130"/>
                <a:gd name="T8" fmla="*/ 76 w 220"/>
                <a:gd name="T9" fmla="*/ 22 h 130"/>
                <a:gd name="T10" fmla="*/ 0 w 220"/>
                <a:gd name="T11" fmla="*/ 22 h 130"/>
                <a:gd name="T12" fmla="*/ 110 w 220"/>
                <a:gd name="T13" fmla="*/ 130 h 130"/>
                <a:gd name="T14" fmla="*/ 220 w 220"/>
                <a:gd name="T15" fmla="*/ 22 h 130"/>
                <a:gd name="T16" fmla="*/ 144 w 220"/>
                <a:gd name="T17" fmla="*/ 2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30">
                  <a:moveTo>
                    <a:pt x="144" y="22"/>
                  </a:moveTo>
                  <a:cubicBezTo>
                    <a:pt x="136" y="0"/>
                    <a:pt x="136" y="0"/>
                    <a:pt x="136" y="0"/>
                  </a:cubicBezTo>
                  <a:cubicBezTo>
                    <a:pt x="110" y="79"/>
                    <a:pt x="110" y="79"/>
                    <a:pt x="110" y="79"/>
                  </a:cubicBezTo>
                  <a:cubicBezTo>
                    <a:pt x="84" y="0"/>
                    <a:pt x="84" y="0"/>
                    <a:pt x="84" y="0"/>
                  </a:cubicBezTo>
                  <a:cubicBezTo>
                    <a:pt x="76" y="22"/>
                    <a:pt x="76" y="22"/>
                    <a:pt x="76" y="22"/>
                  </a:cubicBezTo>
                  <a:cubicBezTo>
                    <a:pt x="0" y="22"/>
                    <a:pt x="0" y="22"/>
                    <a:pt x="0" y="22"/>
                  </a:cubicBezTo>
                  <a:cubicBezTo>
                    <a:pt x="18" y="54"/>
                    <a:pt x="52" y="89"/>
                    <a:pt x="110" y="130"/>
                  </a:cubicBezTo>
                  <a:cubicBezTo>
                    <a:pt x="168" y="89"/>
                    <a:pt x="202" y="54"/>
                    <a:pt x="220" y="22"/>
                  </a:cubicBezTo>
                  <a:lnTo>
                    <a:pt x="14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200">
                <a:solidFill>
                  <a:srgbClr val="000000"/>
                </a:solidFill>
                <a:cs typeface="Arial" panose="020B0604020202020204" pitchFamily="34" charset="0"/>
              </a:endParaRPr>
            </a:p>
          </p:txBody>
        </p:sp>
      </p:grpSp>
      <p:sp>
        <p:nvSpPr>
          <p:cNvPr id="78" name="Pfeil: nach unten 77">
            <a:extLst>
              <a:ext uri="{FF2B5EF4-FFF2-40B4-BE49-F238E27FC236}">
                <a16:creationId xmlns:a16="http://schemas.microsoft.com/office/drawing/2014/main" id="{19B2412F-4C46-4EAF-960F-D38433C3E42A}"/>
              </a:ext>
            </a:extLst>
          </p:cNvPr>
          <p:cNvSpPr/>
          <p:nvPr/>
        </p:nvSpPr>
        <p:spPr>
          <a:xfrm>
            <a:off x="7197528" y="3271015"/>
            <a:ext cx="181034" cy="188549"/>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20" name="Arrow: Left-Right 19">
            <a:extLst>
              <a:ext uri="{FF2B5EF4-FFF2-40B4-BE49-F238E27FC236}">
                <a16:creationId xmlns:a16="http://schemas.microsoft.com/office/drawing/2014/main" id="{22422A79-C13F-4C24-8DB5-72C06757A20A}"/>
              </a:ext>
            </a:extLst>
          </p:cNvPr>
          <p:cNvSpPr/>
          <p:nvPr/>
        </p:nvSpPr>
        <p:spPr>
          <a:xfrm>
            <a:off x="1111139" y="4365399"/>
            <a:ext cx="7641397" cy="301851"/>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a:solidFill>
                <a:srgbClr val="FFFFFF"/>
              </a:solidFill>
              <a:latin typeface="Arial" panose="020B0604020202020204" pitchFamily="34" charset="0"/>
              <a:cs typeface="Arial" panose="020B0604020202020204" pitchFamily="34" charset="0"/>
            </a:endParaRPr>
          </a:p>
        </p:txBody>
      </p:sp>
      <p:sp>
        <p:nvSpPr>
          <p:cNvPr id="2" name="Ellipse 1">
            <a:extLst>
              <a:ext uri="{FF2B5EF4-FFF2-40B4-BE49-F238E27FC236}">
                <a16:creationId xmlns:a16="http://schemas.microsoft.com/office/drawing/2014/main" id="{30066D32-FBC3-C80C-DD21-715F8601A3C8}"/>
              </a:ext>
            </a:extLst>
          </p:cNvPr>
          <p:cNvSpPr/>
          <p:nvPr/>
        </p:nvSpPr>
        <p:spPr>
          <a:xfrm>
            <a:off x="8869339" y="934019"/>
            <a:ext cx="194481" cy="19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0232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IO_EKGUID" val=""/>
  <p:tag name="MIO_GUID" val="7958746a-f2d8-4fe1-b005-eccd444ac310"/>
  <p:tag name="MIO_UPDATE" val="True"/>
  <p:tag name="MIO_VERSION" val="01.01.0001 00:00:00"/>
  <p:tag name="MIO_DBID" val="B8FCB12D-AF03-49EB-9F79-BB019BE99E1E"/>
  <p:tag name="MIO_LASTDOWNLOADED" val="27.05.2022 21:04:57.085"/>
  <p:tag name="MIO_OBJECTNAME" val="Blutdruckmessgerät"/>
  <p:tag name="MIO_LASTEDITORNAME" val=""/>
</p:tagLst>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4_Office">
  <a:themeElements>
    <a:clrScheme name="FORXIGA 1">
      <a:dk1>
        <a:srgbClr val="4C4C4C"/>
      </a:dk1>
      <a:lt1>
        <a:srgbClr val="FFFFFF"/>
      </a:lt1>
      <a:dk2>
        <a:srgbClr val="FFFFFF"/>
      </a:dk2>
      <a:lt2>
        <a:srgbClr val="FFFFFF"/>
      </a:lt2>
      <a:accent1>
        <a:srgbClr val="009CD1"/>
      </a:accent1>
      <a:accent2>
        <a:srgbClr val="C5D533"/>
      </a:accent2>
      <a:accent3>
        <a:srgbClr val="DB3D33"/>
      </a:accent3>
      <a:accent4>
        <a:srgbClr val="114D77"/>
      </a:accent4>
      <a:accent5>
        <a:srgbClr val="767775"/>
      </a:accent5>
      <a:accent6>
        <a:srgbClr val="FFFFFF"/>
      </a:accent6>
      <a:hlink>
        <a:srgbClr val="FFFFFF"/>
      </a:hlink>
      <a:folHlink>
        <a:srgbClr val="FFFFFF"/>
      </a:folHlink>
    </a:clrScheme>
    <a:fontScheme name="Benutzerdefiniert 4">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7735</Words>
  <Application>Microsoft Office PowerPoint</Application>
  <PresentationFormat>Bildschirmpräsentation (4:3)</PresentationFormat>
  <Paragraphs>1110</Paragraphs>
  <Slides>95</Slides>
  <Notes>56</Notes>
  <HiddenSlides>0</HiddenSlides>
  <MMClips>0</MMClips>
  <ScaleCrop>false</ScaleCrop>
  <HeadingPairs>
    <vt:vector size="6" baseType="variant">
      <vt:variant>
        <vt:lpstr>Verwendete Schriftarten</vt:lpstr>
      </vt:variant>
      <vt:variant>
        <vt:i4>23</vt:i4>
      </vt:variant>
      <vt:variant>
        <vt:lpstr>Design</vt:lpstr>
      </vt:variant>
      <vt:variant>
        <vt:i4>2</vt:i4>
      </vt:variant>
      <vt:variant>
        <vt:lpstr>Folientitel</vt:lpstr>
      </vt:variant>
      <vt:variant>
        <vt:i4>95</vt:i4>
      </vt:variant>
    </vt:vector>
  </HeadingPairs>
  <TitlesOfParts>
    <vt:vector size="120" baseType="lpstr">
      <vt:lpstr>ＭＳ Ｐゴシック</vt:lpstr>
      <vt:lpstr>SimSun</vt:lpstr>
      <vt:lpstr>AdvOT3c2d9f11</vt:lpstr>
      <vt:lpstr>AdvOTb7819099</vt:lpstr>
      <vt:lpstr>Arial</vt:lpstr>
      <vt:lpstr>Arial Black</vt:lpstr>
      <vt:lpstr>Arial Nova Light</vt:lpstr>
      <vt:lpstr>Calibri</vt:lpstr>
      <vt:lpstr>Calibri Light</vt:lpstr>
      <vt:lpstr>Cambria</vt:lpstr>
      <vt:lpstr>Century Gothic</vt:lpstr>
      <vt:lpstr>Montserrat</vt:lpstr>
      <vt:lpstr>MTSY</vt:lpstr>
      <vt:lpstr>Myriad Pro Light SemiCond</vt:lpstr>
      <vt:lpstr>Myriad Pro SemiCond</vt:lpstr>
      <vt:lpstr>MyriadPro-Bold</vt:lpstr>
      <vt:lpstr>MyriadPro-Light</vt:lpstr>
      <vt:lpstr>MyriadPro-LightIt</vt:lpstr>
      <vt:lpstr>Noto Serif JP</vt:lpstr>
      <vt:lpstr>Segoe UI Light</vt:lpstr>
      <vt:lpstr>SegoeUI-Bold</vt:lpstr>
      <vt:lpstr>Times New Roman</vt:lpstr>
      <vt:lpstr>Wingdings</vt:lpstr>
      <vt:lpstr>Standarddesign</vt:lpstr>
      <vt:lpstr>4_Office</vt:lpstr>
      <vt:lpstr>PowerPoint-Präsentation</vt:lpstr>
      <vt:lpstr>Offenlegung von Interessenkonflikten  Carsten Hafer</vt:lpstr>
      <vt:lpstr>PowerPoint-Präsentation</vt:lpstr>
      <vt:lpstr>Was ist CKD?</vt:lpstr>
      <vt:lpstr>Menschen sind verschieden</vt:lpstr>
      <vt:lpstr>Ca. 9 Millionen Menschen in Deutschland leiden an einer chronischen Niereninsuffizienz</vt:lpstr>
      <vt:lpstr>Nierenfunktion  Ermittlung GFR</vt:lpstr>
      <vt:lpstr>REVEAL-CKD –  84,3% im Stadium III sind undiagnostiziert</vt:lpstr>
      <vt:lpstr>InspeCKD Rationale und Ziel</vt:lpstr>
      <vt:lpstr>InspeCKD Design und Methodik</vt:lpstr>
      <vt:lpstr>InspeCKD Ausgangscharakteristika der Gesamtkohorte</vt:lpstr>
      <vt:lpstr>InspeCKD Häufigkeit CKD-spezifischer Labortests in der Subgruppe mit arterieller Hypertonie</vt:lpstr>
      <vt:lpstr>InspeCKD Schlussfolgerungen</vt:lpstr>
      <vt:lpstr>Urin</vt:lpstr>
      <vt:lpstr>PowerPoint-Präsentation</vt:lpstr>
      <vt:lpstr>Diagnostische Trias</vt:lpstr>
      <vt:lpstr>Ultraschall</vt:lpstr>
      <vt:lpstr>EBM 32018  Chronische Niereninsuffizienz eGFR &lt; 25 ml/min</vt:lpstr>
      <vt:lpstr>CKD Stadieneinteilung nach KDIGO</vt:lpstr>
      <vt:lpstr>PowerPoint-Präsentation</vt:lpstr>
      <vt:lpstr>KDIGO-Leitlinien für die Überweisung an einen Spezialisten1</vt:lpstr>
      <vt:lpstr>Überweisung Nephrologie ??</vt:lpstr>
      <vt:lpstr>Komplexität der Versorgung</vt:lpstr>
      <vt:lpstr>Integrierte Versorgung</vt:lpstr>
      <vt:lpstr>Ein wichtiger Aspekt der Behandlung von CKD  ist die Minimierung des KV-Risikos1 </vt:lpstr>
      <vt:lpstr>Herzinsuffizienz + / - CKD</vt:lpstr>
      <vt:lpstr>Die Fantastische Vier</vt:lpstr>
      <vt:lpstr>PowerPoint-Präsentation</vt:lpstr>
      <vt:lpstr>Körperliche Aktivität !</vt:lpstr>
      <vt:lpstr>Es sollten die „richtigen Medikamente“ sein</vt:lpstr>
      <vt:lpstr>PowerPoint-Präsentation</vt:lpstr>
      <vt:lpstr>Funktionsverlust und Einflußfaktoren</vt:lpstr>
      <vt:lpstr>PowerPoint-Präsentation</vt:lpstr>
      <vt:lpstr>Wirkmechanismus SGLT-2-Inhibition</vt:lpstr>
      <vt:lpstr>Renale Endpunkte unter SGLT2 - I</vt:lpstr>
      <vt:lpstr>Renale SGLT2 - Effekte</vt:lpstr>
      <vt:lpstr>Management von Risikofaktoren</vt:lpstr>
      <vt:lpstr>Dapaglifozin kann die Dialyse um Jahre verzögern</vt:lpstr>
      <vt:lpstr>RAAS – Blockade und SGLT2- Inhibitor</vt:lpstr>
      <vt:lpstr>PowerPoint-Präsentation</vt:lpstr>
      <vt:lpstr>PowerPoint-Präsentation</vt:lpstr>
      <vt:lpstr>Dapaglifozin kann zur Behandlung von drei unterschiedlichen Indikationen angewendet werden</vt:lpstr>
      <vt:lpstr>Dapaglifozin:  einheitliche eGFR Grenzen für alle Indikationen</vt:lpstr>
      <vt:lpstr>Keep it simple … </vt:lpstr>
      <vt:lpstr>Viel trinken ….?</vt:lpstr>
      <vt:lpstr>Viel trinken ….</vt:lpstr>
      <vt:lpstr>Viel trinken ….</vt:lpstr>
      <vt:lpstr>Hypertensive Hirn – und Nierenschädigung </vt:lpstr>
      <vt:lpstr>Arterielle Hypertonie: Zielparameter</vt:lpstr>
      <vt:lpstr>Blutdrucksenkung ist effektiv (auch bei Alten)</vt:lpstr>
      <vt:lpstr>PowerPoint-Präsentation</vt:lpstr>
      <vt:lpstr>Antihypertensive Therapie mit RAAS - Blockade</vt:lpstr>
      <vt:lpstr>Adäquate RAAS - Inhibition</vt:lpstr>
      <vt:lpstr>STOP RAAS-I bei CKD?</vt:lpstr>
      <vt:lpstr>PowerPoint-Präsentation</vt:lpstr>
      <vt:lpstr> </vt:lpstr>
      <vt:lpstr>Reduktion Hyperkaliämie bei MR – Antagonisten </vt:lpstr>
      <vt:lpstr>Blutdruck und Diabetes</vt:lpstr>
      <vt:lpstr>Diabetes</vt:lpstr>
      <vt:lpstr>PowerPoint-Präsentation</vt:lpstr>
      <vt:lpstr>Harnsäure</vt:lpstr>
      <vt:lpstr>Harnsäure</vt:lpstr>
      <vt:lpstr>SGLT2- Inhibition und Harnsäure (bei DM)</vt:lpstr>
      <vt:lpstr>InspeCKD Schlussfolgerungen</vt:lpstr>
      <vt:lpstr>Zusammenfassung</vt:lpstr>
      <vt:lpstr>PowerPoint-Präsentation</vt:lpstr>
      <vt:lpstr>Diuretika</vt:lpstr>
      <vt:lpstr>Diuretikatherapie</vt:lpstr>
      <vt:lpstr>PowerPoint-Präsentation</vt:lpstr>
      <vt:lpstr>Diuretikaresistenz</vt:lpstr>
      <vt:lpstr>Wie gebe ich es ? Bedürfnisse an die Situation anpassen!</vt:lpstr>
      <vt:lpstr>SGLT-2i führen zur einer kardiorenalen Protektion</vt:lpstr>
      <vt:lpstr>PowerPoint-Präsentation</vt:lpstr>
      <vt:lpstr>PowerPoint-Präsentation</vt:lpstr>
      <vt:lpstr>Diabetes</vt:lpstr>
      <vt:lpstr>PowerPoint-Präsentation</vt:lpstr>
      <vt:lpstr>Kardiovaskuläre Ereignisse  steigen mit reduzierter eGFR</vt:lpstr>
      <vt:lpstr>Koronarsklerose bei CKD</vt:lpstr>
      <vt:lpstr>Troponin T und Nierenfunktion</vt:lpstr>
      <vt:lpstr>Frage 2</vt:lpstr>
      <vt:lpstr>Analgetika</vt:lpstr>
      <vt:lpstr>NSAR und Nierenfunktion</vt:lpstr>
      <vt:lpstr>Analgetika</vt:lpstr>
      <vt:lpstr>ZNS: Benzos und Neuroleptika</vt:lpstr>
      <vt:lpstr>PowerPoint-Präsentation</vt:lpstr>
      <vt:lpstr>Diuretikatherapie</vt:lpstr>
      <vt:lpstr>PowerPoint-Präsentation</vt:lpstr>
      <vt:lpstr>PowerPoint-Präsentation</vt:lpstr>
      <vt:lpstr>Definition Akute Nierenschädigung</vt:lpstr>
      <vt:lpstr>Niereninsuffizienz und Alter</vt:lpstr>
      <vt:lpstr>Stadien Niereninsuffizienz</vt:lpstr>
      <vt:lpstr>Ganzheitlicher Ansatz zur Ergebnisverbesserung bei DM - CKD</vt:lpstr>
      <vt:lpstr>SGLT2-Inhibitoren - Zugelassene Anwendungsgebiet im Überblick </vt:lpstr>
      <vt:lpstr>HFpEF, HFmrEF und HFrEF haben eine ähnliche Mortalität im Jahr nach der Krankenhauseinweisung</vt:lpstr>
      <vt:lpstr>Zusammenfassung</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Carsten Hafer</dc:creator>
  <cp:lastModifiedBy>Carsten Hafer</cp:lastModifiedBy>
  <cp:revision>32</cp:revision>
  <dcterms:created xsi:type="dcterms:W3CDTF">2019-06-06T04:03:29Z</dcterms:created>
  <dcterms:modified xsi:type="dcterms:W3CDTF">2024-09-16T20:19:45Z</dcterms:modified>
</cp:coreProperties>
</file>