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7.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9.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0.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7" r:id="rId2"/>
  </p:sldMasterIdLst>
  <p:notesMasterIdLst>
    <p:notesMasterId r:id="rId60"/>
  </p:notesMasterIdLst>
  <p:handoutMasterIdLst>
    <p:handoutMasterId r:id="rId61"/>
  </p:handoutMasterIdLst>
  <p:sldIdLst>
    <p:sldId id="1843" r:id="rId3"/>
    <p:sldId id="1847" r:id="rId4"/>
    <p:sldId id="1712" r:id="rId5"/>
    <p:sldId id="329" r:id="rId6"/>
    <p:sldId id="265" r:id="rId7"/>
    <p:sldId id="2146847442" r:id="rId8"/>
    <p:sldId id="2147471551" r:id="rId9"/>
    <p:sldId id="2147471605" r:id="rId10"/>
    <p:sldId id="2147471606" r:id="rId11"/>
    <p:sldId id="2141412877" r:id="rId12"/>
    <p:sldId id="261" r:id="rId13"/>
    <p:sldId id="1708" r:id="rId14"/>
    <p:sldId id="2140754432" r:id="rId15"/>
    <p:sldId id="2140754427" r:id="rId16"/>
    <p:sldId id="2141412836" r:id="rId17"/>
    <p:sldId id="730" r:id="rId18"/>
    <p:sldId id="1828" r:id="rId19"/>
    <p:sldId id="2140754430" r:id="rId20"/>
    <p:sldId id="735" r:id="rId21"/>
    <p:sldId id="1957" r:id="rId22"/>
    <p:sldId id="446" r:id="rId23"/>
    <p:sldId id="2147471609" r:id="rId24"/>
    <p:sldId id="338" r:id="rId25"/>
    <p:sldId id="508" r:id="rId26"/>
    <p:sldId id="279" r:id="rId27"/>
    <p:sldId id="1703" r:id="rId28"/>
    <p:sldId id="1758" r:id="rId29"/>
    <p:sldId id="1760" r:id="rId30"/>
    <p:sldId id="2147471607" r:id="rId31"/>
    <p:sldId id="2147471610" r:id="rId32"/>
    <p:sldId id="2146847459" r:id="rId33"/>
    <p:sldId id="1881840013" r:id="rId34"/>
    <p:sldId id="2147471604" r:id="rId35"/>
    <p:sldId id="2147471611" r:id="rId36"/>
    <p:sldId id="8896" r:id="rId37"/>
    <p:sldId id="2147471613" r:id="rId38"/>
    <p:sldId id="2147471614" r:id="rId39"/>
    <p:sldId id="518" r:id="rId40"/>
    <p:sldId id="1881839886" r:id="rId41"/>
    <p:sldId id="2141412864" r:id="rId42"/>
    <p:sldId id="559" r:id="rId43"/>
    <p:sldId id="505" r:id="rId44"/>
    <p:sldId id="507" r:id="rId45"/>
    <p:sldId id="516" r:id="rId46"/>
    <p:sldId id="2141412831" r:id="rId47"/>
    <p:sldId id="2141412871" r:id="rId48"/>
    <p:sldId id="1873" r:id="rId49"/>
    <p:sldId id="2141412828" r:id="rId50"/>
    <p:sldId id="2141412811" r:id="rId51"/>
    <p:sldId id="1881839878" r:id="rId52"/>
    <p:sldId id="2141412817" r:id="rId53"/>
    <p:sldId id="1663" r:id="rId54"/>
    <p:sldId id="1662" r:id="rId55"/>
    <p:sldId id="2146847618" r:id="rId56"/>
    <p:sldId id="2147471615" r:id="rId57"/>
    <p:sldId id="268" r:id="rId58"/>
    <p:sldId id="1717" r:id="rId59"/>
  </p:sldIdLst>
  <p:sldSz cx="9144000" cy="6858000" type="screen4x3"/>
  <p:notesSz cx="6858000" cy="9144000"/>
  <p:defaultTextStyle>
    <a:defPPr>
      <a:defRPr lang="de-DE"/>
    </a:defPPr>
    <a:lvl1pPr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1pPr>
    <a:lvl2pPr marL="4572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2pPr>
    <a:lvl3pPr marL="9144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3pPr>
    <a:lvl4pPr marL="13716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4pPr>
    <a:lvl5pPr marL="1828800" algn="l" rtl="0" fontAlgn="base">
      <a:lnSpc>
        <a:spcPct val="110000"/>
      </a:lnSpc>
      <a:spcBef>
        <a:spcPct val="3000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tandardabschnitt" id="{213CDBF7-10E1-4095-B008-3D915D59DEFD}">
          <p14:sldIdLst>
            <p14:sldId id="1843"/>
            <p14:sldId id="1847"/>
            <p14:sldId id="1712"/>
            <p14:sldId id="329"/>
            <p14:sldId id="265"/>
            <p14:sldId id="2146847442"/>
            <p14:sldId id="2147471551"/>
            <p14:sldId id="2147471605"/>
            <p14:sldId id="2147471606"/>
            <p14:sldId id="2141412877"/>
            <p14:sldId id="261"/>
            <p14:sldId id="1708"/>
            <p14:sldId id="2140754432"/>
            <p14:sldId id="2140754427"/>
            <p14:sldId id="2141412836"/>
            <p14:sldId id="730"/>
            <p14:sldId id="1828"/>
            <p14:sldId id="2140754430"/>
            <p14:sldId id="735"/>
            <p14:sldId id="1957"/>
            <p14:sldId id="446"/>
            <p14:sldId id="2147471609"/>
            <p14:sldId id="338"/>
            <p14:sldId id="508"/>
            <p14:sldId id="279"/>
            <p14:sldId id="1703"/>
            <p14:sldId id="1758"/>
            <p14:sldId id="1760"/>
            <p14:sldId id="2147471607"/>
            <p14:sldId id="2147471610"/>
            <p14:sldId id="2146847459"/>
            <p14:sldId id="1881840013"/>
            <p14:sldId id="2147471604"/>
            <p14:sldId id="2147471611"/>
            <p14:sldId id="8896"/>
            <p14:sldId id="2147471613"/>
            <p14:sldId id="2147471614"/>
            <p14:sldId id="518"/>
            <p14:sldId id="1881839886"/>
            <p14:sldId id="2141412864"/>
            <p14:sldId id="559"/>
            <p14:sldId id="505"/>
            <p14:sldId id="507"/>
            <p14:sldId id="516"/>
            <p14:sldId id="2141412831"/>
            <p14:sldId id="2141412871"/>
            <p14:sldId id="1873"/>
            <p14:sldId id="2141412828"/>
            <p14:sldId id="2141412811"/>
            <p14:sldId id="1881839878"/>
            <p14:sldId id="2141412817"/>
            <p14:sldId id="1663"/>
            <p14:sldId id="1662"/>
            <p14:sldId id="2146847618"/>
            <p14:sldId id="2147471615"/>
            <p14:sldId id="268"/>
            <p14:sldId id="171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F927"/>
    <a:srgbClr val="CC0099"/>
    <a:srgbClr val="0079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218" autoAdjust="0"/>
    <p:restoredTop sz="80418" autoAdjust="0"/>
  </p:normalViewPr>
  <p:slideViewPr>
    <p:cSldViewPr>
      <p:cViewPr varScale="1">
        <p:scale>
          <a:sx n="84" d="100"/>
          <a:sy n="84" d="100"/>
        </p:scale>
        <p:origin x="1431" y="36"/>
      </p:cViewPr>
      <p:guideLst>
        <p:guide orient="horz" pos="2160"/>
        <p:guide pos="2880"/>
      </p:guideLst>
    </p:cSldViewPr>
  </p:slideViewPr>
  <p:outlineViewPr>
    <p:cViewPr>
      <p:scale>
        <a:sx n="33" d="100"/>
        <a:sy n="33" d="100"/>
      </p:scale>
      <p:origin x="0" y="-6081"/>
    </p:cViewPr>
  </p:outlineViewPr>
  <p:notesTextViewPr>
    <p:cViewPr>
      <p:scale>
        <a:sx n="3" d="2"/>
        <a:sy n="3" d="2"/>
      </p:scale>
      <p:origin x="0" y="0"/>
    </p:cViewPr>
  </p:notesTextViewPr>
  <p:sorterViewPr>
    <p:cViewPr varScale="1">
      <p:scale>
        <a:sx n="1" d="1"/>
        <a:sy n="1" d="1"/>
      </p:scale>
      <p:origin x="0" y="-12411"/>
    </p:cViewPr>
  </p:sorterViewPr>
  <p:notesViewPr>
    <p:cSldViewPr>
      <p:cViewPr varScale="1">
        <p:scale>
          <a:sx n="78" d="100"/>
          <a:sy n="78" d="100"/>
        </p:scale>
        <p:origin x="483"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sten Hafer" userId="186a76b5598ff639" providerId="LiveId" clId="{1D9C7E6E-6EF1-44BA-B617-770617F6D423}"/>
    <pc:docChg chg="delSld modSection">
      <pc:chgData name="Carsten Hafer" userId="186a76b5598ff639" providerId="LiveId" clId="{1D9C7E6E-6EF1-44BA-B617-770617F6D423}" dt="2023-05-10T15:08:04.972" v="0" actId="2696"/>
      <pc:docMkLst>
        <pc:docMk/>
      </pc:docMkLst>
      <pc:sldChg chg="del">
        <pc:chgData name="Carsten Hafer" userId="186a76b5598ff639" providerId="LiveId" clId="{1D9C7E6E-6EF1-44BA-B617-770617F6D423}" dt="2023-05-10T15:08:04.972" v="0" actId="2696"/>
        <pc:sldMkLst>
          <pc:docMk/>
          <pc:sldMk cId="2964821309" sldId="271"/>
        </pc:sldMkLst>
      </pc:sldChg>
      <pc:sldChg chg="del">
        <pc:chgData name="Carsten Hafer" userId="186a76b5598ff639" providerId="LiveId" clId="{1D9C7E6E-6EF1-44BA-B617-770617F6D423}" dt="2023-05-10T15:08:04.972" v="0" actId="2696"/>
        <pc:sldMkLst>
          <pc:docMk/>
          <pc:sldMk cId="2448642584" sldId="298"/>
        </pc:sldMkLst>
      </pc:sldChg>
      <pc:sldChg chg="del">
        <pc:chgData name="Carsten Hafer" userId="186a76b5598ff639" providerId="LiveId" clId="{1D9C7E6E-6EF1-44BA-B617-770617F6D423}" dt="2023-05-10T15:08:04.972" v="0" actId="2696"/>
        <pc:sldMkLst>
          <pc:docMk/>
          <pc:sldMk cId="1119456196" sldId="300"/>
        </pc:sldMkLst>
      </pc:sldChg>
      <pc:sldChg chg="del">
        <pc:chgData name="Carsten Hafer" userId="186a76b5598ff639" providerId="LiveId" clId="{1D9C7E6E-6EF1-44BA-B617-770617F6D423}" dt="2023-05-10T15:08:04.972" v="0" actId="2696"/>
        <pc:sldMkLst>
          <pc:docMk/>
          <pc:sldMk cId="2949248164" sldId="310"/>
        </pc:sldMkLst>
      </pc:sldChg>
      <pc:sldChg chg="del">
        <pc:chgData name="Carsten Hafer" userId="186a76b5598ff639" providerId="LiveId" clId="{1D9C7E6E-6EF1-44BA-B617-770617F6D423}" dt="2023-05-10T15:08:04.972" v="0" actId="2696"/>
        <pc:sldMkLst>
          <pc:docMk/>
          <pc:sldMk cId="493053317" sldId="492"/>
        </pc:sldMkLst>
      </pc:sldChg>
      <pc:sldChg chg="del">
        <pc:chgData name="Carsten Hafer" userId="186a76b5598ff639" providerId="LiveId" clId="{1D9C7E6E-6EF1-44BA-B617-770617F6D423}" dt="2023-05-10T15:08:04.972" v="0" actId="2696"/>
        <pc:sldMkLst>
          <pc:docMk/>
          <pc:sldMk cId="3348273986" sldId="540"/>
        </pc:sldMkLst>
      </pc:sldChg>
      <pc:sldChg chg="del">
        <pc:chgData name="Carsten Hafer" userId="186a76b5598ff639" providerId="LiveId" clId="{1D9C7E6E-6EF1-44BA-B617-770617F6D423}" dt="2023-05-10T15:08:04.972" v="0" actId="2696"/>
        <pc:sldMkLst>
          <pc:docMk/>
          <pc:sldMk cId="4153226045" sldId="1669"/>
        </pc:sldMkLst>
      </pc:sldChg>
      <pc:sldChg chg="del">
        <pc:chgData name="Carsten Hafer" userId="186a76b5598ff639" providerId="LiveId" clId="{1D9C7E6E-6EF1-44BA-B617-770617F6D423}" dt="2023-05-10T15:08:04.972" v="0" actId="2696"/>
        <pc:sldMkLst>
          <pc:docMk/>
          <pc:sldMk cId="3493409293" sldId="1694"/>
        </pc:sldMkLst>
      </pc:sldChg>
      <pc:sldChg chg="del">
        <pc:chgData name="Carsten Hafer" userId="186a76b5598ff639" providerId="LiveId" clId="{1D9C7E6E-6EF1-44BA-B617-770617F6D423}" dt="2023-05-10T15:08:04.972" v="0" actId="2696"/>
        <pc:sldMkLst>
          <pc:docMk/>
          <pc:sldMk cId="3872437669" sldId="1697"/>
        </pc:sldMkLst>
      </pc:sldChg>
      <pc:sldChg chg="del">
        <pc:chgData name="Carsten Hafer" userId="186a76b5598ff639" providerId="LiveId" clId="{1D9C7E6E-6EF1-44BA-B617-770617F6D423}" dt="2023-05-10T15:08:04.972" v="0" actId="2696"/>
        <pc:sldMkLst>
          <pc:docMk/>
          <pc:sldMk cId="3492474545" sldId="1702"/>
        </pc:sldMkLst>
      </pc:sldChg>
      <pc:sldChg chg="del">
        <pc:chgData name="Carsten Hafer" userId="186a76b5598ff639" providerId="LiveId" clId="{1D9C7E6E-6EF1-44BA-B617-770617F6D423}" dt="2023-05-10T15:08:04.972" v="0" actId="2696"/>
        <pc:sldMkLst>
          <pc:docMk/>
          <pc:sldMk cId="2080117951" sldId="5679"/>
        </pc:sldMkLst>
      </pc:sldChg>
      <pc:sldChg chg="del">
        <pc:chgData name="Carsten Hafer" userId="186a76b5598ff639" providerId="LiveId" clId="{1D9C7E6E-6EF1-44BA-B617-770617F6D423}" dt="2023-05-10T15:08:04.972" v="0" actId="2696"/>
        <pc:sldMkLst>
          <pc:docMk/>
          <pc:sldMk cId="2486268419" sldId="8888"/>
        </pc:sldMkLst>
      </pc:sldChg>
      <pc:sldChg chg="del">
        <pc:chgData name="Carsten Hafer" userId="186a76b5598ff639" providerId="LiveId" clId="{1D9C7E6E-6EF1-44BA-B617-770617F6D423}" dt="2023-05-10T15:08:04.972" v="0" actId="2696"/>
        <pc:sldMkLst>
          <pc:docMk/>
          <pc:sldMk cId="2208423883" sldId="8895"/>
        </pc:sldMkLst>
      </pc:sldChg>
      <pc:sldChg chg="del">
        <pc:chgData name="Carsten Hafer" userId="186a76b5598ff639" providerId="LiveId" clId="{1D9C7E6E-6EF1-44BA-B617-770617F6D423}" dt="2023-05-10T15:08:04.972" v="0" actId="2696"/>
        <pc:sldMkLst>
          <pc:docMk/>
          <pc:sldMk cId="1586434173" sldId="1881839807"/>
        </pc:sldMkLst>
      </pc:sldChg>
      <pc:sldChg chg="del">
        <pc:chgData name="Carsten Hafer" userId="186a76b5598ff639" providerId="LiveId" clId="{1D9C7E6E-6EF1-44BA-B617-770617F6D423}" dt="2023-05-10T15:08:04.972" v="0" actId="2696"/>
        <pc:sldMkLst>
          <pc:docMk/>
          <pc:sldMk cId="1461900444" sldId="1881840005"/>
        </pc:sldMkLst>
      </pc:sldChg>
      <pc:sldChg chg="del">
        <pc:chgData name="Carsten Hafer" userId="186a76b5598ff639" providerId="LiveId" clId="{1D9C7E6E-6EF1-44BA-B617-770617F6D423}" dt="2023-05-10T15:08:04.972" v="0" actId="2696"/>
        <pc:sldMkLst>
          <pc:docMk/>
          <pc:sldMk cId="2716076019" sldId="1881840006"/>
        </pc:sldMkLst>
      </pc:sldChg>
      <pc:sldChg chg="del">
        <pc:chgData name="Carsten Hafer" userId="186a76b5598ff639" providerId="LiveId" clId="{1D9C7E6E-6EF1-44BA-B617-770617F6D423}" dt="2023-05-10T15:08:04.972" v="0" actId="2696"/>
        <pc:sldMkLst>
          <pc:docMk/>
          <pc:sldMk cId="1592455490" sldId="2141412830"/>
        </pc:sldMkLst>
      </pc:sldChg>
      <pc:sldChg chg="del">
        <pc:chgData name="Carsten Hafer" userId="186a76b5598ff639" providerId="LiveId" clId="{1D9C7E6E-6EF1-44BA-B617-770617F6D423}" dt="2023-05-10T15:08:04.972" v="0" actId="2696"/>
        <pc:sldMkLst>
          <pc:docMk/>
          <pc:sldMk cId="2937349119" sldId="2141412838"/>
        </pc:sldMkLst>
      </pc:sldChg>
      <pc:sldChg chg="del">
        <pc:chgData name="Carsten Hafer" userId="186a76b5598ff639" providerId="LiveId" clId="{1D9C7E6E-6EF1-44BA-B617-770617F6D423}" dt="2023-05-10T15:08:04.972" v="0" actId="2696"/>
        <pc:sldMkLst>
          <pc:docMk/>
          <pc:sldMk cId="1118243308" sldId="2141412860"/>
        </pc:sldMkLst>
      </pc:sldChg>
      <pc:sldChg chg="del">
        <pc:chgData name="Carsten Hafer" userId="186a76b5598ff639" providerId="LiveId" clId="{1D9C7E6E-6EF1-44BA-B617-770617F6D423}" dt="2023-05-10T15:08:04.972" v="0" actId="2696"/>
        <pc:sldMkLst>
          <pc:docMk/>
          <pc:sldMk cId="3628709195" sldId="2141412861"/>
        </pc:sldMkLst>
      </pc:sldChg>
      <pc:sldChg chg="del">
        <pc:chgData name="Carsten Hafer" userId="186a76b5598ff639" providerId="LiveId" clId="{1D9C7E6E-6EF1-44BA-B617-770617F6D423}" dt="2023-05-10T15:08:04.972" v="0" actId="2696"/>
        <pc:sldMkLst>
          <pc:docMk/>
          <pc:sldMk cId="3128306498" sldId="2141412862"/>
        </pc:sldMkLst>
      </pc:sldChg>
      <pc:sldChg chg="del">
        <pc:chgData name="Carsten Hafer" userId="186a76b5598ff639" providerId="LiveId" clId="{1D9C7E6E-6EF1-44BA-B617-770617F6D423}" dt="2023-05-10T15:08:04.972" v="0" actId="2696"/>
        <pc:sldMkLst>
          <pc:docMk/>
          <pc:sldMk cId="3209224272" sldId="2145705489"/>
        </pc:sldMkLst>
      </pc:sldChg>
      <pc:sldChg chg="del">
        <pc:chgData name="Carsten Hafer" userId="186a76b5598ff639" providerId="LiveId" clId="{1D9C7E6E-6EF1-44BA-B617-770617F6D423}" dt="2023-05-10T15:08:04.972" v="0" actId="2696"/>
        <pc:sldMkLst>
          <pc:docMk/>
          <pc:sldMk cId="1544244790" sldId="2145705542"/>
        </pc:sldMkLst>
      </pc:sldChg>
      <pc:sldChg chg="del">
        <pc:chgData name="Carsten Hafer" userId="186a76b5598ff639" providerId="LiveId" clId="{1D9C7E6E-6EF1-44BA-B617-770617F6D423}" dt="2023-05-10T15:08:04.972" v="0" actId="2696"/>
        <pc:sldMkLst>
          <pc:docMk/>
          <pc:sldMk cId="2806721848" sldId="2145705543"/>
        </pc:sldMkLst>
      </pc:sldChg>
      <pc:sldChg chg="del">
        <pc:chgData name="Carsten Hafer" userId="186a76b5598ff639" providerId="LiveId" clId="{1D9C7E6E-6EF1-44BA-B617-770617F6D423}" dt="2023-05-10T15:08:04.972" v="0" actId="2696"/>
        <pc:sldMkLst>
          <pc:docMk/>
          <pc:sldMk cId="2327228678" sldId="2145705586"/>
        </pc:sldMkLst>
      </pc:sldChg>
      <pc:sldChg chg="del">
        <pc:chgData name="Carsten Hafer" userId="186a76b5598ff639" providerId="LiveId" clId="{1D9C7E6E-6EF1-44BA-B617-770617F6D423}" dt="2023-05-10T15:08:04.972" v="0" actId="2696"/>
        <pc:sldMkLst>
          <pc:docMk/>
          <pc:sldMk cId="3155385877" sldId="2146847475"/>
        </pc:sldMkLst>
      </pc:sldChg>
      <pc:sldChg chg="del">
        <pc:chgData name="Carsten Hafer" userId="186a76b5598ff639" providerId="LiveId" clId="{1D9C7E6E-6EF1-44BA-B617-770617F6D423}" dt="2023-05-10T15:08:04.972" v="0" actId="2696"/>
        <pc:sldMkLst>
          <pc:docMk/>
          <pc:sldMk cId="373275726" sldId="2146848088"/>
        </pc:sldMkLst>
      </pc:sldChg>
      <pc:sldChg chg="del">
        <pc:chgData name="Carsten Hafer" userId="186a76b5598ff639" providerId="LiveId" clId="{1D9C7E6E-6EF1-44BA-B617-770617F6D423}" dt="2023-05-10T15:08:04.972" v="0" actId="2696"/>
        <pc:sldMkLst>
          <pc:docMk/>
          <pc:sldMk cId="502329497" sldId="2147471582"/>
        </pc:sldMkLst>
      </pc:sldChg>
      <pc:sldChg chg="del">
        <pc:chgData name="Carsten Hafer" userId="186a76b5598ff639" providerId="LiveId" clId="{1D9C7E6E-6EF1-44BA-B617-770617F6D423}" dt="2023-05-10T15:08:04.972" v="0" actId="2696"/>
        <pc:sldMkLst>
          <pc:docMk/>
          <pc:sldMk cId="2649856666" sldId="2147471583"/>
        </pc:sldMkLst>
      </pc:sldChg>
      <pc:sldChg chg="del">
        <pc:chgData name="Carsten Hafer" userId="186a76b5598ff639" providerId="LiveId" clId="{1D9C7E6E-6EF1-44BA-B617-770617F6D423}" dt="2023-05-10T15:08:04.972" v="0" actId="2696"/>
        <pc:sldMkLst>
          <pc:docMk/>
          <pc:sldMk cId="2317013412" sldId="2147471602"/>
        </pc:sldMkLst>
      </pc:sldChg>
      <pc:sldChg chg="del">
        <pc:chgData name="Carsten Hafer" userId="186a76b5598ff639" providerId="LiveId" clId="{1D9C7E6E-6EF1-44BA-B617-770617F6D423}" dt="2023-05-10T15:08:04.972" v="0" actId="2696"/>
        <pc:sldMkLst>
          <pc:docMk/>
          <pc:sldMk cId="4288923594" sldId="2147471608"/>
        </pc:sldMkLst>
      </pc:sldChg>
      <pc:sldMasterChg chg="delSldLayout">
        <pc:chgData name="Carsten Hafer" userId="186a76b5598ff639" providerId="LiveId" clId="{1D9C7E6E-6EF1-44BA-B617-770617F6D423}" dt="2023-05-10T15:08:04.972" v="0" actId="2696"/>
        <pc:sldMasterMkLst>
          <pc:docMk/>
          <pc:sldMasterMk cId="0" sldId="2147483648"/>
        </pc:sldMasterMkLst>
        <pc:sldLayoutChg chg="del">
          <pc:chgData name="Carsten Hafer" userId="186a76b5598ff639" providerId="LiveId" clId="{1D9C7E6E-6EF1-44BA-B617-770617F6D423}" dt="2023-05-10T15:08:04.972" v="0" actId="2696"/>
          <pc:sldLayoutMkLst>
            <pc:docMk/>
            <pc:sldMasterMk cId="0" sldId="2147483648"/>
            <pc:sldLayoutMk cId="663608043" sldId="2147483719"/>
          </pc:sldLayoutMkLst>
        </pc:sldLayoutChg>
        <pc:sldLayoutChg chg="del">
          <pc:chgData name="Carsten Hafer" userId="186a76b5598ff639" providerId="LiveId" clId="{1D9C7E6E-6EF1-44BA-B617-770617F6D423}" dt="2023-05-10T15:08:04.972" v="0" actId="2696"/>
          <pc:sldLayoutMkLst>
            <pc:docMk/>
            <pc:sldMasterMk cId="0" sldId="2147483648"/>
            <pc:sldLayoutMk cId="3491062341" sldId="2147483720"/>
          </pc:sldLayoutMkLst>
        </pc:sldLayoutChg>
        <pc:sldLayoutChg chg="del">
          <pc:chgData name="Carsten Hafer" userId="186a76b5598ff639" providerId="LiveId" clId="{1D9C7E6E-6EF1-44BA-B617-770617F6D423}" dt="2023-05-10T15:08:04.972" v="0" actId="2696"/>
          <pc:sldLayoutMkLst>
            <pc:docMk/>
            <pc:sldMasterMk cId="0" sldId="2147483648"/>
            <pc:sldLayoutMk cId="634966731" sldId="2147483721"/>
          </pc:sldLayoutMkLst>
        </pc:sldLayoutChg>
        <pc:sldLayoutChg chg="del">
          <pc:chgData name="Carsten Hafer" userId="186a76b5598ff639" providerId="LiveId" clId="{1D9C7E6E-6EF1-44BA-B617-770617F6D423}" dt="2023-05-10T15:08:04.972" v="0" actId="2696"/>
          <pc:sldLayoutMkLst>
            <pc:docMk/>
            <pc:sldMasterMk cId="0" sldId="2147483648"/>
            <pc:sldLayoutMk cId="2716380825" sldId="214748372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Users\jaeckel\Desktop\Elmar\Talks\Diabetology\Niere\DAPA-CKD\Dapa%20CKD%20Jaeckel.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Users\jaeckel\Desktop\Elmar\Talks\Diabetology\Niere\DAPA-CKD\Dapa%20CKD%20Jaecke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dPt>
            <c:idx val="0"/>
            <c:bubble3D val="0"/>
            <c:spPr>
              <a:solidFill>
                <a:srgbClr val="005589"/>
              </a:solidFill>
              <a:ln w="19050">
                <a:solidFill>
                  <a:schemeClr val="lt1"/>
                </a:solidFill>
              </a:ln>
              <a:effectLst/>
            </c:spPr>
            <c:extLst>
              <c:ext xmlns:c16="http://schemas.microsoft.com/office/drawing/2014/chart" uri="{C3380CC4-5D6E-409C-BE32-E72D297353CC}">
                <c16:uniqueId val="{00000001-DC07-44DE-87ED-3921D2BB3BFE}"/>
              </c:ext>
            </c:extLst>
          </c:dPt>
          <c:dPt>
            <c:idx val="1"/>
            <c:bubble3D val="0"/>
            <c:explosion val="12"/>
            <c:spPr>
              <a:solidFill>
                <a:srgbClr val="EF4130"/>
              </a:solidFill>
              <a:ln w="19050">
                <a:solidFill>
                  <a:schemeClr val="lt1"/>
                </a:solidFill>
              </a:ln>
              <a:effectLst/>
            </c:spPr>
            <c:extLst>
              <c:ext xmlns:c16="http://schemas.microsoft.com/office/drawing/2014/chart" uri="{C3380CC4-5D6E-409C-BE32-E72D297353CC}">
                <c16:uniqueId val="{00000003-DC07-44DE-87ED-3921D2BB3BFE}"/>
              </c:ext>
            </c:extLst>
          </c:dPt>
          <c:cat>
            <c:strRef>
              <c:f>Tabelle1!$A$2:$A$3</c:f>
              <c:strCache>
                <c:ptCount val="2"/>
                <c:pt idx="0">
                  <c:v>Diagnostiziert</c:v>
                </c:pt>
                <c:pt idx="1">
                  <c:v>Nicht-diagnostiziert</c:v>
                </c:pt>
              </c:strCache>
            </c:strRef>
          </c:cat>
          <c:val>
            <c:numRef>
              <c:f>Tabelle1!$B$2:$B$3</c:f>
              <c:numCache>
                <c:formatCode>General</c:formatCode>
                <c:ptCount val="2"/>
                <c:pt idx="0">
                  <c:v>13.9</c:v>
                </c:pt>
                <c:pt idx="1">
                  <c:v>86.1</c:v>
                </c:pt>
              </c:numCache>
            </c:numRef>
          </c:val>
          <c:extLst>
            <c:ext xmlns:c16="http://schemas.microsoft.com/office/drawing/2014/chart" uri="{C3380CC4-5D6E-409C-BE32-E72D297353CC}">
              <c16:uniqueId val="{00000004-DC07-44DE-87ED-3921D2BB3BF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Tabelle1!$B$1</c:f>
              <c:strCache>
                <c:ptCount val="1"/>
                <c:pt idx="0">
                  <c:v>&lt;45 </c:v>
                </c:pt>
              </c:strCache>
            </c:strRef>
          </c:tx>
          <c:spPr>
            <a:solidFill>
              <a:schemeClr val="accent5">
                <a:shade val="58000"/>
              </a:schemeClr>
            </a:solidFill>
            <a:ln>
              <a:noFill/>
            </a:ln>
            <a:effectLst/>
          </c:spPr>
          <c:invertIfNegative val="0"/>
          <c:cat>
            <c:strRef>
              <c:f>Tabelle1!$A$2</c:f>
              <c:strCache>
                <c:ptCount val="1"/>
                <c:pt idx="0">
                  <c:v>Kategorie 1</c:v>
                </c:pt>
              </c:strCache>
            </c:strRef>
          </c:cat>
          <c:val>
            <c:numRef>
              <c:f>Tabelle1!$B$2</c:f>
              <c:numCache>
                <c:formatCode>General</c:formatCode>
                <c:ptCount val="1"/>
                <c:pt idx="0">
                  <c:v>69.7</c:v>
                </c:pt>
              </c:numCache>
            </c:numRef>
          </c:val>
          <c:extLst>
            <c:ext xmlns:c16="http://schemas.microsoft.com/office/drawing/2014/chart" uri="{C3380CC4-5D6E-409C-BE32-E72D297353CC}">
              <c16:uniqueId val="{00000000-758C-4952-B52B-43E2C5A9D0FB}"/>
            </c:ext>
          </c:extLst>
        </c:ser>
        <c:ser>
          <c:idx val="1"/>
          <c:order val="1"/>
          <c:tx>
            <c:strRef>
              <c:f>Tabelle1!$C$1</c:f>
              <c:strCache>
                <c:ptCount val="1"/>
                <c:pt idx="0">
                  <c:v>45-64</c:v>
                </c:pt>
              </c:strCache>
            </c:strRef>
          </c:tx>
          <c:spPr>
            <a:solidFill>
              <a:schemeClr val="accent5">
                <a:shade val="86000"/>
              </a:schemeClr>
            </a:solidFill>
            <a:ln>
              <a:noFill/>
            </a:ln>
            <a:effectLst/>
          </c:spPr>
          <c:invertIfNegative val="0"/>
          <c:cat>
            <c:strRef>
              <c:f>Tabelle1!$A$2</c:f>
              <c:strCache>
                <c:ptCount val="1"/>
                <c:pt idx="0">
                  <c:v>Kategorie 1</c:v>
                </c:pt>
              </c:strCache>
            </c:strRef>
          </c:cat>
          <c:val>
            <c:numRef>
              <c:f>Tabelle1!$C$2</c:f>
              <c:numCache>
                <c:formatCode>General</c:formatCode>
                <c:ptCount val="1"/>
                <c:pt idx="0">
                  <c:v>80.5</c:v>
                </c:pt>
              </c:numCache>
            </c:numRef>
          </c:val>
          <c:extLst>
            <c:ext xmlns:c16="http://schemas.microsoft.com/office/drawing/2014/chart" uri="{C3380CC4-5D6E-409C-BE32-E72D297353CC}">
              <c16:uniqueId val="{00000001-758C-4952-B52B-43E2C5A9D0FB}"/>
            </c:ext>
          </c:extLst>
        </c:ser>
        <c:ser>
          <c:idx val="2"/>
          <c:order val="2"/>
          <c:tx>
            <c:strRef>
              <c:f>Tabelle1!$D$1</c:f>
              <c:strCache>
                <c:ptCount val="1"/>
                <c:pt idx="0">
                  <c:v>65-74</c:v>
                </c:pt>
              </c:strCache>
            </c:strRef>
          </c:tx>
          <c:spPr>
            <a:solidFill>
              <a:schemeClr val="accent5">
                <a:tint val="86000"/>
              </a:schemeClr>
            </a:solidFill>
            <a:ln>
              <a:noFill/>
            </a:ln>
            <a:effectLst/>
          </c:spPr>
          <c:invertIfNegative val="0"/>
          <c:cat>
            <c:strRef>
              <c:f>Tabelle1!$A$2</c:f>
              <c:strCache>
                <c:ptCount val="1"/>
                <c:pt idx="0">
                  <c:v>Kategorie 1</c:v>
                </c:pt>
              </c:strCache>
            </c:strRef>
          </c:cat>
          <c:val>
            <c:numRef>
              <c:f>Tabelle1!$D$2</c:f>
              <c:numCache>
                <c:formatCode>General</c:formatCode>
                <c:ptCount val="1"/>
                <c:pt idx="0">
                  <c:v>84.4</c:v>
                </c:pt>
              </c:numCache>
            </c:numRef>
          </c:val>
          <c:extLst>
            <c:ext xmlns:c16="http://schemas.microsoft.com/office/drawing/2014/chart" uri="{C3380CC4-5D6E-409C-BE32-E72D297353CC}">
              <c16:uniqueId val="{00000002-758C-4952-B52B-43E2C5A9D0FB}"/>
            </c:ext>
          </c:extLst>
        </c:ser>
        <c:ser>
          <c:idx val="3"/>
          <c:order val="3"/>
          <c:tx>
            <c:strRef>
              <c:f>Tabelle1!$E$1</c:f>
              <c:strCache>
                <c:ptCount val="1"/>
                <c:pt idx="0">
                  <c:v>&gt;75</c:v>
                </c:pt>
              </c:strCache>
            </c:strRef>
          </c:tx>
          <c:spPr>
            <a:solidFill>
              <a:schemeClr val="accent5">
                <a:tint val="58000"/>
              </a:schemeClr>
            </a:solidFill>
            <a:ln>
              <a:noFill/>
            </a:ln>
            <a:effectLst/>
          </c:spPr>
          <c:invertIfNegative val="0"/>
          <c:cat>
            <c:strRef>
              <c:f>Tabelle1!$A$2</c:f>
              <c:strCache>
                <c:ptCount val="1"/>
                <c:pt idx="0">
                  <c:v>Kategorie 1</c:v>
                </c:pt>
              </c:strCache>
            </c:strRef>
          </c:cat>
          <c:val>
            <c:numRef>
              <c:f>Tabelle1!$E$2</c:f>
              <c:numCache>
                <c:formatCode>General</c:formatCode>
                <c:ptCount val="1"/>
                <c:pt idx="0">
                  <c:v>84.8</c:v>
                </c:pt>
              </c:numCache>
            </c:numRef>
          </c:val>
          <c:extLst>
            <c:ext xmlns:c16="http://schemas.microsoft.com/office/drawing/2014/chart" uri="{C3380CC4-5D6E-409C-BE32-E72D297353CC}">
              <c16:uniqueId val="{00000003-758C-4952-B52B-43E2C5A9D0FB}"/>
            </c:ext>
          </c:extLst>
        </c:ser>
        <c:dLbls>
          <c:showLegendKey val="0"/>
          <c:showVal val="0"/>
          <c:showCatName val="0"/>
          <c:showSerName val="0"/>
          <c:showPercent val="0"/>
          <c:showBubbleSize val="0"/>
        </c:dLbls>
        <c:gapWidth val="219"/>
        <c:overlap val="-27"/>
        <c:axId val="639395551"/>
        <c:axId val="639395967"/>
      </c:barChart>
      <c:catAx>
        <c:axId val="639395551"/>
        <c:scaling>
          <c:orientation val="minMax"/>
        </c:scaling>
        <c:delete val="1"/>
        <c:axPos val="b"/>
        <c:numFmt formatCode="General" sourceLinked="1"/>
        <c:majorTickMark val="none"/>
        <c:minorTickMark val="none"/>
        <c:tickLblPos val="nextTo"/>
        <c:crossAx val="639395967"/>
        <c:crosses val="autoZero"/>
        <c:auto val="1"/>
        <c:lblAlgn val="ctr"/>
        <c:lblOffset val="100"/>
        <c:noMultiLvlLbl val="0"/>
      </c:catAx>
      <c:valAx>
        <c:axId val="639395967"/>
        <c:scaling>
          <c:orientation val="minMax"/>
        </c:scaling>
        <c:delete val="0"/>
        <c:axPos val="l"/>
        <c:title>
          <c:tx>
            <c:rich>
              <a:bodyPr rot="-5400000" spcFirstLastPara="1" vertOverflow="ellipsis" vert="horz" wrap="square" anchor="ctr" anchorCtr="1"/>
              <a:lstStyle/>
              <a:p>
                <a:pPr>
                  <a:defRPr lang="de-DE" sz="1050" b="1" i="0" u="none" strike="noStrike" kern="1200" baseline="0" noProof="0">
                    <a:solidFill>
                      <a:schemeClr val="tx1"/>
                    </a:solidFill>
                    <a:latin typeface="+mn-lt"/>
                    <a:ea typeface="+mn-ea"/>
                    <a:cs typeface="+mn-cs"/>
                  </a:defRPr>
                </a:pPr>
                <a:r>
                  <a:rPr lang="de-DE" sz="1050" b="1" noProof="0" dirty="0"/>
                  <a:t>Prävalenz der </a:t>
                </a:r>
                <a:r>
                  <a:rPr lang="de-DE" sz="1050" b="1" noProof="0" dirty="0" err="1"/>
                  <a:t>undiagnostizierten</a:t>
                </a:r>
                <a:r>
                  <a:rPr lang="de-DE" sz="1050" b="1" noProof="0" dirty="0"/>
                  <a:t> CKD im Stadium 3 (%)</a:t>
                </a:r>
              </a:p>
            </c:rich>
          </c:tx>
          <c:layout>
            <c:manualLayout>
              <c:xMode val="edge"/>
              <c:yMode val="edge"/>
              <c:x val="1.9230769230769232E-2"/>
              <c:y val="9.0045096711041869E-2"/>
            </c:manualLayout>
          </c:layout>
          <c:overlay val="0"/>
          <c:spPr>
            <a:noFill/>
            <a:ln>
              <a:noFill/>
            </a:ln>
            <a:effectLst/>
          </c:spPr>
          <c:txPr>
            <a:bodyPr rot="-5400000" spcFirstLastPara="1" vertOverflow="ellipsis" vert="horz" wrap="square" anchor="ctr" anchorCtr="1"/>
            <a:lstStyle/>
            <a:p>
              <a:pPr>
                <a:defRPr lang="de-DE" sz="1050" b="1" i="0" u="none" strike="noStrike" kern="1200" baseline="0" noProof="0">
                  <a:solidFill>
                    <a:schemeClr val="tx1"/>
                  </a:solidFill>
                  <a:latin typeface="+mn-lt"/>
                  <a:ea typeface="+mn-ea"/>
                  <a:cs typeface="+mn-cs"/>
                </a:defRPr>
              </a:pPr>
              <a:endParaRPr lang="de-DE"/>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crossAx val="639395551"/>
        <c:crosses val="autoZero"/>
        <c:crossBetween val="between"/>
      </c:valAx>
      <c:spPr>
        <a:noFill/>
        <a:ln>
          <a:noFill/>
        </a:ln>
        <a:effectLst/>
      </c:spPr>
    </c:plotArea>
    <c:legend>
      <c:legendPos val="b"/>
      <c:layout>
        <c:manualLayout>
          <c:xMode val="edge"/>
          <c:yMode val="edge"/>
          <c:x val="0.29675140066626288"/>
          <c:y val="0.88239247376766738"/>
          <c:w val="0.40649700938824956"/>
          <c:h val="0.1114715906181061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de-DE"/>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Gesamt</c:v>
                </c:pt>
              </c:strCache>
            </c:strRef>
          </c:tx>
          <c:spPr>
            <a:solidFill>
              <a:srgbClr val="EF4130"/>
            </a:solidFill>
          </c:spPr>
          <c:dPt>
            <c:idx val="0"/>
            <c:bubble3D val="0"/>
            <c:spPr>
              <a:solidFill>
                <a:srgbClr val="005589"/>
              </a:solidFill>
              <a:ln w="19050">
                <a:solidFill>
                  <a:schemeClr val="lt1"/>
                </a:solidFill>
              </a:ln>
              <a:effectLst/>
            </c:spPr>
            <c:extLst>
              <c:ext xmlns:c16="http://schemas.microsoft.com/office/drawing/2014/chart" uri="{C3380CC4-5D6E-409C-BE32-E72D297353CC}">
                <c16:uniqueId val="{00000001-4781-4520-8D89-51FC9F0D6C02}"/>
              </c:ext>
            </c:extLst>
          </c:dPt>
          <c:dPt>
            <c:idx val="1"/>
            <c:bubble3D val="0"/>
            <c:spPr>
              <a:solidFill>
                <a:srgbClr val="EF4130"/>
              </a:solidFill>
              <a:ln w="19050">
                <a:solidFill>
                  <a:schemeClr val="lt1"/>
                </a:solidFill>
              </a:ln>
              <a:effectLst/>
            </c:spPr>
            <c:extLst>
              <c:ext xmlns:c16="http://schemas.microsoft.com/office/drawing/2014/chart" uri="{C3380CC4-5D6E-409C-BE32-E72D297353CC}">
                <c16:uniqueId val="{00000003-4781-4520-8D89-51FC9F0D6C02}"/>
              </c:ext>
            </c:extLst>
          </c:dPt>
          <c:cat>
            <c:strRef>
              <c:f>Tabelle1!$A$2:$A$3</c:f>
              <c:strCache>
                <c:ptCount val="2"/>
                <c:pt idx="0">
                  <c:v>CKD Diagnose</c:v>
                </c:pt>
                <c:pt idx="1">
                  <c:v>Keine CKD Diagnose</c:v>
                </c:pt>
              </c:strCache>
            </c:strRef>
          </c:cat>
          <c:val>
            <c:numRef>
              <c:f>Tabelle1!$B$2:$B$3</c:f>
              <c:numCache>
                <c:formatCode>General</c:formatCode>
                <c:ptCount val="2"/>
                <c:pt idx="0">
                  <c:v>15.7</c:v>
                </c:pt>
                <c:pt idx="1">
                  <c:v>84.3</c:v>
                </c:pt>
              </c:numCache>
            </c:numRef>
          </c:val>
          <c:extLst>
            <c:ext xmlns:c16="http://schemas.microsoft.com/office/drawing/2014/chart" uri="{C3380CC4-5D6E-409C-BE32-E72D297353CC}">
              <c16:uniqueId val="{00000004-4781-4520-8D89-51FC9F0D6C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dPt>
            <c:idx val="0"/>
            <c:bubble3D val="0"/>
            <c:spPr>
              <a:solidFill>
                <a:srgbClr val="005589"/>
              </a:solidFill>
              <a:ln w="19050">
                <a:solidFill>
                  <a:schemeClr val="lt1"/>
                </a:solidFill>
              </a:ln>
              <a:effectLst/>
            </c:spPr>
            <c:extLst>
              <c:ext xmlns:c16="http://schemas.microsoft.com/office/drawing/2014/chart" uri="{C3380CC4-5D6E-409C-BE32-E72D297353CC}">
                <c16:uniqueId val="{00000001-EAD9-4AB1-81CB-1A62D7D5E775}"/>
              </c:ext>
            </c:extLst>
          </c:dPt>
          <c:dPt>
            <c:idx val="1"/>
            <c:bubble3D val="0"/>
            <c:explosion val="12"/>
            <c:spPr>
              <a:solidFill>
                <a:srgbClr val="EF4130"/>
              </a:solidFill>
              <a:ln w="19050">
                <a:solidFill>
                  <a:schemeClr val="lt1"/>
                </a:solidFill>
              </a:ln>
              <a:effectLst/>
            </c:spPr>
            <c:extLst>
              <c:ext xmlns:c16="http://schemas.microsoft.com/office/drawing/2014/chart" uri="{C3380CC4-5D6E-409C-BE32-E72D297353CC}">
                <c16:uniqueId val="{00000003-EAD9-4AB1-81CB-1A62D7D5E775}"/>
              </c:ext>
            </c:extLst>
          </c:dPt>
          <c:cat>
            <c:strRef>
              <c:f>Tabelle1!$A$2:$A$3</c:f>
              <c:strCache>
                <c:ptCount val="2"/>
                <c:pt idx="0">
                  <c:v>Diagnostiziert</c:v>
                </c:pt>
                <c:pt idx="1">
                  <c:v>Nicht-diagnostiziert</c:v>
                </c:pt>
              </c:strCache>
            </c:strRef>
          </c:cat>
          <c:val>
            <c:numRef>
              <c:f>Tabelle1!$B$2:$B$3</c:f>
              <c:numCache>
                <c:formatCode>General</c:formatCode>
                <c:ptCount val="2"/>
                <c:pt idx="0">
                  <c:v>18.2</c:v>
                </c:pt>
                <c:pt idx="1">
                  <c:v>81.8</c:v>
                </c:pt>
              </c:numCache>
            </c:numRef>
          </c:val>
          <c:extLst>
            <c:ext xmlns:c16="http://schemas.microsoft.com/office/drawing/2014/chart" uri="{C3380CC4-5D6E-409C-BE32-E72D297353CC}">
              <c16:uniqueId val="{00000004-EAD9-4AB1-81CB-1A62D7D5E77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dPt>
            <c:idx val="0"/>
            <c:bubble3D val="0"/>
            <c:spPr>
              <a:solidFill>
                <a:srgbClr val="005589"/>
              </a:solidFill>
              <a:ln w="19050">
                <a:solidFill>
                  <a:schemeClr val="lt1"/>
                </a:solidFill>
              </a:ln>
              <a:effectLst/>
            </c:spPr>
            <c:extLst>
              <c:ext xmlns:c16="http://schemas.microsoft.com/office/drawing/2014/chart" uri="{C3380CC4-5D6E-409C-BE32-E72D297353CC}">
                <c16:uniqueId val="{00000001-F269-4B6C-A98D-BDD8391DD95C}"/>
              </c:ext>
            </c:extLst>
          </c:dPt>
          <c:dPt>
            <c:idx val="1"/>
            <c:bubble3D val="0"/>
            <c:explosion val="12"/>
            <c:spPr>
              <a:solidFill>
                <a:srgbClr val="EF4130"/>
              </a:solidFill>
              <a:ln w="19050">
                <a:solidFill>
                  <a:schemeClr val="lt1"/>
                </a:solidFill>
              </a:ln>
              <a:effectLst/>
            </c:spPr>
            <c:extLst>
              <c:ext xmlns:c16="http://schemas.microsoft.com/office/drawing/2014/chart" uri="{C3380CC4-5D6E-409C-BE32-E72D297353CC}">
                <c16:uniqueId val="{00000003-F269-4B6C-A98D-BDD8391DD95C}"/>
              </c:ext>
            </c:extLst>
          </c:dPt>
          <c:cat>
            <c:strRef>
              <c:f>Tabelle1!$A$2:$A$3</c:f>
              <c:strCache>
                <c:ptCount val="2"/>
                <c:pt idx="0">
                  <c:v>Diagnostiziert</c:v>
                </c:pt>
                <c:pt idx="1">
                  <c:v>Nicht-diagnostiziert</c:v>
                </c:pt>
              </c:strCache>
            </c:strRef>
          </c:cat>
          <c:val>
            <c:numRef>
              <c:f>Tabelle1!$B$2:$B$3</c:f>
              <c:numCache>
                <c:formatCode>General</c:formatCode>
                <c:ptCount val="2"/>
                <c:pt idx="0">
                  <c:v>13.4</c:v>
                </c:pt>
                <c:pt idx="1">
                  <c:v>86.6</c:v>
                </c:pt>
              </c:numCache>
            </c:numRef>
          </c:val>
          <c:extLst>
            <c:ext xmlns:c16="http://schemas.microsoft.com/office/drawing/2014/chart" uri="{C3380CC4-5D6E-409C-BE32-E72D297353CC}">
              <c16:uniqueId val="{00000004-F269-4B6C-A98D-BDD8391DD95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dPt>
            <c:idx val="0"/>
            <c:bubble3D val="0"/>
            <c:spPr>
              <a:solidFill>
                <a:srgbClr val="005589"/>
              </a:solidFill>
              <a:ln w="19050">
                <a:solidFill>
                  <a:schemeClr val="lt1"/>
                </a:solidFill>
              </a:ln>
              <a:effectLst/>
            </c:spPr>
            <c:extLst>
              <c:ext xmlns:c16="http://schemas.microsoft.com/office/drawing/2014/chart" uri="{C3380CC4-5D6E-409C-BE32-E72D297353CC}">
                <c16:uniqueId val="{00000001-3332-4E17-9E08-D222DB10BD9F}"/>
              </c:ext>
            </c:extLst>
          </c:dPt>
          <c:dPt>
            <c:idx val="1"/>
            <c:bubble3D val="0"/>
            <c:explosion val="12"/>
            <c:spPr>
              <a:solidFill>
                <a:srgbClr val="EF4130"/>
              </a:solidFill>
              <a:ln w="19050">
                <a:solidFill>
                  <a:schemeClr val="lt1"/>
                </a:solidFill>
              </a:ln>
              <a:effectLst/>
            </c:spPr>
            <c:extLst>
              <c:ext xmlns:c16="http://schemas.microsoft.com/office/drawing/2014/chart" uri="{C3380CC4-5D6E-409C-BE32-E72D297353CC}">
                <c16:uniqueId val="{00000003-3332-4E17-9E08-D222DB10BD9F}"/>
              </c:ext>
            </c:extLst>
          </c:dPt>
          <c:cat>
            <c:strRef>
              <c:f>Tabelle1!$A$2:$A$3</c:f>
              <c:strCache>
                <c:ptCount val="2"/>
                <c:pt idx="0">
                  <c:v>Diagnostiziert</c:v>
                </c:pt>
                <c:pt idx="1">
                  <c:v>Nicht-diagnostiziert</c:v>
                </c:pt>
              </c:strCache>
            </c:strRef>
          </c:cat>
          <c:val>
            <c:numRef>
              <c:f>Tabelle1!$B$2:$B$3</c:f>
              <c:numCache>
                <c:formatCode>General</c:formatCode>
                <c:ptCount val="2"/>
                <c:pt idx="0">
                  <c:v>21.8</c:v>
                </c:pt>
                <c:pt idx="1">
                  <c:v>78.2</c:v>
                </c:pt>
              </c:numCache>
            </c:numRef>
          </c:val>
          <c:extLst>
            <c:ext xmlns:c16="http://schemas.microsoft.com/office/drawing/2014/chart" uri="{C3380CC4-5D6E-409C-BE32-E72D297353CC}">
              <c16:uniqueId val="{00000004-3332-4E17-9E08-D222DB10BD9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Tabelle1!$D$7</c:f>
              <c:strCache>
                <c:ptCount val="1"/>
                <c:pt idx="0">
                  <c:v>Dapa</c:v>
                </c:pt>
              </c:strCache>
            </c:strRef>
          </c:tx>
          <c:spPr>
            <a:ln w="28575" cap="rnd">
              <a:solidFill>
                <a:srgbClr val="009CD1"/>
              </a:solidFill>
              <a:round/>
            </a:ln>
            <a:effectLst/>
          </c:spPr>
          <c:marker>
            <c:symbol val="circle"/>
            <c:size val="5"/>
            <c:spPr>
              <a:solidFill>
                <a:srgbClr val="00B0F0"/>
              </a:solidFill>
              <a:ln w="9525">
                <a:solidFill>
                  <a:srgbClr val="009CD1"/>
                </a:solidFill>
              </a:ln>
              <a:effectLst/>
            </c:spPr>
          </c:marker>
          <c:xVal>
            <c:numRef>
              <c:f>Tabelle1!$C$59:$C$67</c:f>
              <c:numCache>
                <c:formatCode>General</c:formatCode>
                <c:ptCount val="9"/>
                <c:pt idx="0">
                  <c:v>60</c:v>
                </c:pt>
                <c:pt idx="1">
                  <c:v>60.3</c:v>
                </c:pt>
                <c:pt idx="2">
                  <c:v>62</c:v>
                </c:pt>
                <c:pt idx="3">
                  <c:v>68.3</c:v>
                </c:pt>
                <c:pt idx="4">
                  <c:v>70</c:v>
                </c:pt>
                <c:pt idx="5">
                  <c:v>72</c:v>
                </c:pt>
                <c:pt idx="6">
                  <c:v>75.5</c:v>
                </c:pt>
                <c:pt idx="7">
                  <c:v>78</c:v>
                </c:pt>
                <c:pt idx="8">
                  <c:v>85</c:v>
                </c:pt>
              </c:numCache>
            </c:numRef>
          </c:xVal>
          <c:yVal>
            <c:numRef>
              <c:f>Tabelle1!$F$59:$F$67</c:f>
              <c:numCache>
                <c:formatCode>General</c:formatCode>
                <c:ptCount val="9"/>
                <c:pt idx="0">
                  <c:v>60</c:v>
                </c:pt>
                <c:pt idx="1">
                  <c:v>56.03</c:v>
                </c:pt>
                <c:pt idx="2">
                  <c:v>52.69</c:v>
                </c:pt>
                <c:pt idx="3">
                  <c:v>42.169000000000004</c:v>
                </c:pt>
                <c:pt idx="4">
                  <c:v>39.33</c:v>
                </c:pt>
                <c:pt idx="5">
                  <c:v>35.99</c:v>
                </c:pt>
                <c:pt idx="6">
                  <c:v>30.145000000000003</c:v>
                </c:pt>
                <c:pt idx="7">
                  <c:v>25.970000000000002</c:v>
                </c:pt>
                <c:pt idx="8">
                  <c:v>14.280000000000001</c:v>
                </c:pt>
              </c:numCache>
            </c:numRef>
          </c:yVal>
          <c:smooth val="0"/>
          <c:extLst>
            <c:ext xmlns:c16="http://schemas.microsoft.com/office/drawing/2014/chart" uri="{C3380CC4-5D6E-409C-BE32-E72D297353CC}">
              <c16:uniqueId val="{00000000-AC43-4199-83AA-C6A354B6920C}"/>
            </c:ext>
          </c:extLst>
        </c:ser>
        <c:ser>
          <c:idx val="1"/>
          <c:order val="1"/>
          <c:tx>
            <c:strRef>
              <c:f>Tabelle1!$C$7</c:f>
              <c:strCache>
                <c:ptCount val="1"/>
                <c:pt idx="0">
                  <c:v>PLB</c:v>
                </c:pt>
              </c:strCache>
            </c:strRef>
          </c:tx>
          <c:spPr>
            <a:ln w="28575" cap="rnd">
              <a:solidFill>
                <a:srgbClr val="C5D533"/>
              </a:solidFill>
              <a:round/>
            </a:ln>
            <a:effectLst/>
          </c:spPr>
          <c:marker>
            <c:symbol val="circle"/>
            <c:size val="5"/>
            <c:spPr>
              <a:solidFill>
                <a:srgbClr val="C5D533"/>
              </a:solidFill>
              <a:ln w="9525">
                <a:solidFill>
                  <a:srgbClr val="C5D533"/>
                </a:solidFill>
              </a:ln>
              <a:effectLst/>
            </c:spPr>
          </c:marker>
          <c:xVal>
            <c:numRef>
              <c:f>Tabelle1!$C$59:$C$67</c:f>
              <c:numCache>
                <c:formatCode>General</c:formatCode>
                <c:ptCount val="9"/>
                <c:pt idx="0">
                  <c:v>60</c:v>
                </c:pt>
                <c:pt idx="1">
                  <c:v>60.3</c:v>
                </c:pt>
                <c:pt idx="2">
                  <c:v>62</c:v>
                </c:pt>
                <c:pt idx="3">
                  <c:v>68.3</c:v>
                </c:pt>
                <c:pt idx="4">
                  <c:v>70</c:v>
                </c:pt>
                <c:pt idx="5">
                  <c:v>72</c:v>
                </c:pt>
                <c:pt idx="6">
                  <c:v>75.5</c:v>
                </c:pt>
                <c:pt idx="7">
                  <c:v>78</c:v>
                </c:pt>
                <c:pt idx="8">
                  <c:v>85</c:v>
                </c:pt>
              </c:numCache>
            </c:numRef>
          </c:xVal>
          <c:yVal>
            <c:numRef>
              <c:f>Tabelle1!$G$59:$G$64</c:f>
              <c:numCache>
                <c:formatCode>General</c:formatCode>
                <c:ptCount val="6"/>
                <c:pt idx="0">
                  <c:v>60</c:v>
                </c:pt>
                <c:pt idx="1">
                  <c:v>59.18</c:v>
                </c:pt>
                <c:pt idx="2">
                  <c:v>52</c:v>
                </c:pt>
                <c:pt idx="3">
                  <c:v>29.38300000000001</c:v>
                </c:pt>
                <c:pt idx="4">
                  <c:v>23.28</c:v>
                </c:pt>
                <c:pt idx="5">
                  <c:v>16.100000000000001</c:v>
                </c:pt>
              </c:numCache>
            </c:numRef>
          </c:yVal>
          <c:smooth val="0"/>
          <c:extLst>
            <c:ext xmlns:c16="http://schemas.microsoft.com/office/drawing/2014/chart" uri="{C3380CC4-5D6E-409C-BE32-E72D297353CC}">
              <c16:uniqueId val="{00000001-AC43-4199-83AA-C6A354B6920C}"/>
            </c:ext>
          </c:extLst>
        </c:ser>
        <c:dLbls>
          <c:showLegendKey val="0"/>
          <c:showVal val="0"/>
          <c:showCatName val="0"/>
          <c:showSerName val="0"/>
          <c:showPercent val="0"/>
          <c:showBubbleSize val="0"/>
        </c:dLbls>
        <c:axId val="215873535"/>
        <c:axId val="215703055"/>
      </c:scatterChart>
      <c:valAx>
        <c:axId val="215873535"/>
        <c:scaling>
          <c:orientation val="minMax"/>
          <c:max val="85"/>
          <c:min val="60"/>
        </c:scaling>
        <c:delete val="0"/>
        <c:axPos val="b"/>
        <c:numFmt formatCode="General" sourceLinked="1"/>
        <c:majorTickMark val="out"/>
        <c:minorTickMark val="none"/>
        <c:tickLblPos val="none"/>
        <c:spPr>
          <a:noFill/>
          <a:ln w="19050"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15703055"/>
        <c:crosses val="autoZero"/>
        <c:crossBetween val="midCat"/>
      </c:valAx>
      <c:valAx>
        <c:axId val="215703055"/>
        <c:scaling>
          <c:orientation val="minMax"/>
          <c:max val="70"/>
        </c:scaling>
        <c:delete val="0"/>
        <c:axPos val="l"/>
        <c:numFmt formatCode="General" sourceLinked="1"/>
        <c:majorTickMark val="out"/>
        <c:minorTickMark val="none"/>
        <c:tickLblPos val="none"/>
        <c:spPr>
          <a:noFill/>
          <a:ln w="19050">
            <a:solidFill>
              <a:srgbClr val="000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15873535"/>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555555555555555E-2"/>
          <c:y val="5.0925925925925923E-2"/>
          <c:w val="0.78888888888888886"/>
          <c:h val="0.89814814814814814"/>
        </c:manualLayout>
      </c:layout>
      <c:scatterChart>
        <c:scatterStyle val="lineMarker"/>
        <c:varyColors val="0"/>
        <c:ser>
          <c:idx val="0"/>
          <c:order val="0"/>
          <c:tx>
            <c:strRef>
              <c:f>Tabelle1!$D$7</c:f>
              <c:strCache>
                <c:ptCount val="1"/>
                <c:pt idx="0">
                  <c:v>Dapa</c:v>
                </c:pt>
              </c:strCache>
            </c:strRef>
          </c:tx>
          <c:spPr>
            <a:ln w="28575" cap="rnd">
              <a:solidFill>
                <a:srgbClr val="009CD1"/>
              </a:solidFill>
              <a:round/>
            </a:ln>
            <a:effectLst/>
          </c:spPr>
          <c:marker>
            <c:symbol val="circle"/>
            <c:size val="5"/>
            <c:spPr>
              <a:solidFill>
                <a:srgbClr val="00B0F0"/>
              </a:solidFill>
              <a:ln w="9525">
                <a:solidFill>
                  <a:srgbClr val="009CD1"/>
                </a:solidFill>
              </a:ln>
              <a:effectLst/>
            </c:spPr>
          </c:marker>
          <c:xVal>
            <c:numRef>
              <c:f>Tabelle1!$C$59:$C$67</c:f>
              <c:numCache>
                <c:formatCode>General</c:formatCode>
                <c:ptCount val="9"/>
                <c:pt idx="0">
                  <c:v>60</c:v>
                </c:pt>
                <c:pt idx="1">
                  <c:v>60.3</c:v>
                </c:pt>
                <c:pt idx="2">
                  <c:v>62</c:v>
                </c:pt>
                <c:pt idx="3">
                  <c:v>68.3</c:v>
                </c:pt>
                <c:pt idx="4">
                  <c:v>70</c:v>
                </c:pt>
                <c:pt idx="5">
                  <c:v>72</c:v>
                </c:pt>
                <c:pt idx="6">
                  <c:v>75.5</c:v>
                </c:pt>
                <c:pt idx="7">
                  <c:v>78</c:v>
                </c:pt>
                <c:pt idx="8">
                  <c:v>85</c:v>
                </c:pt>
              </c:numCache>
            </c:numRef>
          </c:xVal>
          <c:yVal>
            <c:numRef>
              <c:f>Tabelle1!$D$59:$D$65</c:f>
              <c:numCache>
                <c:formatCode>General</c:formatCode>
                <c:ptCount val="7"/>
                <c:pt idx="0">
                  <c:v>45</c:v>
                </c:pt>
                <c:pt idx="1">
                  <c:v>41.03</c:v>
                </c:pt>
                <c:pt idx="2">
                  <c:v>37.69</c:v>
                </c:pt>
                <c:pt idx="3">
                  <c:v>27.169000000000004</c:v>
                </c:pt>
                <c:pt idx="4">
                  <c:v>24.330000000000002</c:v>
                </c:pt>
                <c:pt idx="5">
                  <c:v>20.990000000000002</c:v>
                </c:pt>
                <c:pt idx="6">
                  <c:v>15.145000000000003</c:v>
                </c:pt>
              </c:numCache>
            </c:numRef>
          </c:yVal>
          <c:smooth val="0"/>
          <c:extLst>
            <c:ext xmlns:c16="http://schemas.microsoft.com/office/drawing/2014/chart" uri="{C3380CC4-5D6E-409C-BE32-E72D297353CC}">
              <c16:uniqueId val="{00000000-D5EC-4D20-83E8-61B14EDC9096}"/>
            </c:ext>
          </c:extLst>
        </c:ser>
        <c:ser>
          <c:idx val="1"/>
          <c:order val="1"/>
          <c:tx>
            <c:strRef>
              <c:f>Tabelle1!$C$7</c:f>
              <c:strCache>
                <c:ptCount val="1"/>
                <c:pt idx="0">
                  <c:v>PLB</c:v>
                </c:pt>
              </c:strCache>
            </c:strRef>
          </c:tx>
          <c:spPr>
            <a:ln w="28575" cap="rnd">
              <a:solidFill>
                <a:srgbClr val="C5D533"/>
              </a:solidFill>
              <a:round/>
            </a:ln>
            <a:effectLst/>
          </c:spPr>
          <c:marker>
            <c:symbol val="circle"/>
            <c:size val="5"/>
            <c:spPr>
              <a:solidFill>
                <a:srgbClr val="C5D533"/>
              </a:solidFill>
              <a:ln w="9525">
                <a:solidFill>
                  <a:srgbClr val="C5D533"/>
                </a:solidFill>
              </a:ln>
              <a:effectLst/>
            </c:spPr>
          </c:marker>
          <c:xVal>
            <c:numRef>
              <c:f>Tabelle1!$C$59:$C$67</c:f>
              <c:numCache>
                <c:formatCode>General</c:formatCode>
                <c:ptCount val="9"/>
                <c:pt idx="0">
                  <c:v>60</c:v>
                </c:pt>
                <c:pt idx="1">
                  <c:v>60.3</c:v>
                </c:pt>
                <c:pt idx="2">
                  <c:v>62</c:v>
                </c:pt>
                <c:pt idx="3">
                  <c:v>68.3</c:v>
                </c:pt>
                <c:pt idx="4">
                  <c:v>70</c:v>
                </c:pt>
                <c:pt idx="5">
                  <c:v>72</c:v>
                </c:pt>
                <c:pt idx="6">
                  <c:v>75.5</c:v>
                </c:pt>
                <c:pt idx="7">
                  <c:v>78</c:v>
                </c:pt>
                <c:pt idx="8">
                  <c:v>85</c:v>
                </c:pt>
              </c:numCache>
            </c:numRef>
          </c:xVal>
          <c:yVal>
            <c:numRef>
              <c:f>Tabelle1!$E$59:$E$62</c:f>
              <c:numCache>
                <c:formatCode>General</c:formatCode>
                <c:ptCount val="4"/>
                <c:pt idx="0">
                  <c:v>45</c:v>
                </c:pt>
                <c:pt idx="1">
                  <c:v>44.18</c:v>
                </c:pt>
                <c:pt idx="2">
                  <c:v>37</c:v>
                </c:pt>
                <c:pt idx="3">
                  <c:v>14.38300000000001</c:v>
                </c:pt>
              </c:numCache>
            </c:numRef>
          </c:yVal>
          <c:smooth val="0"/>
          <c:extLst>
            <c:ext xmlns:c16="http://schemas.microsoft.com/office/drawing/2014/chart" uri="{C3380CC4-5D6E-409C-BE32-E72D297353CC}">
              <c16:uniqueId val="{00000001-D5EC-4D20-83E8-61B14EDC9096}"/>
            </c:ext>
          </c:extLst>
        </c:ser>
        <c:dLbls>
          <c:showLegendKey val="0"/>
          <c:showVal val="0"/>
          <c:showCatName val="0"/>
          <c:showSerName val="0"/>
          <c:showPercent val="0"/>
          <c:showBubbleSize val="0"/>
        </c:dLbls>
        <c:axId val="215873535"/>
        <c:axId val="215703055"/>
      </c:scatterChart>
      <c:valAx>
        <c:axId val="215873535"/>
        <c:scaling>
          <c:orientation val="minMax"/>
          <c:max val="85"/>
          <c:min val="60"/>
        </c:scaling>
        <c:delete val="0"/>
        <c:axPos val="b"/>
        <c:numFmt formatCode="General" sourceLinked="1"/>
        <c:majorTickMark val="out"/>
        <c:minorTickMark val="none"/>
        <c:tickLblPos val="none"/>
        <c:spPr>
          <a:solidFill>
            <a:srgbClr val="FFFFFF"/>
          </a:solidFill>
          <a:ln w="19050"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de-DE"/>
          </a:p>
        </c:txPr>
        <c:crossAx val="215703055"/>
        <c:crosses val="autoZero"/>
        <c:crossBetween val="midCat"/>
      </c:valAx>
      <c:valAx>
        <c:axId val="215703055"/>
        <c:scaling>
          <c:orientation val="minMax"/>
          <c:max val="70"/>
        </c:scaling>
        <c:delete val="0"/>
        <c:axPos val="l"/>
        <c:numFmt formatCode="General" sourceLinked="1"/>
        <c:majorTickMark val="out"/>
        <c:minorTickMark val="none"/>
        <c:tickLblPos val="none"/>
        <c:spPr>
          <a:noFill/>
          <a:ln w="19050">
            <a:solidFill>
              <a:srgbClr val="000000"/>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e-DE"/>
          </a:p>
        </c:txPr>
        <c:crossAx val="215873535"/>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0.19242</cdr:x>
      <cdr:y>0.77959</cdr:y>
    </cdr:from>
    <cdr:to>
      <cdr:x>0.92152</cdr:x>
      <cdr:y>0.77959</cdr:y>
    </cdr:to>
    <cdr:cxnSp macro="">
      <cdr:nvCxnSpPr>
        <cdr:cNvPr id="3" name="Gerader Verbinder 2">
          <a:extLst xmlns:a="http://schemas.openxmlformats.org/drawingml/2006/main">
            <a:ext uri="{FF2B5EF4-FFF2-40B4-BE49-F238E27FC236}">
              <a16:creationId xmlns:a16="http://schemas.microsoft.com/office/drawing/2014/main" id="{FB487301-911A-43C0-A1B5-F6E4628FF30F}"/>
            </a:ext>
          </a:extLst>
        </cdr:cNvPr>
        <cdr:cNvCxnSpPr/>
      </cdr:nvCxnSpPr>
      <cdr:spPr>
        <a:xfrm xmlns:a="http://schemas.openxmlformats.org/drawingml/2006/main">
          <a:off x="1016597" y="1613575"/>
          <a:ext cx="3852000" cy="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0.38254</cdr:x>
      <cdr:y>0.2986</cdr:y>
    </cdr:from>
    <cdr:to>
      <cdr:x>0.51567</cdr:x>
      <cdr:y>0.55635</cdr:y>
    </cdr:to>
    <cdr:sp macro="" textlink="">
      <cdr:nvSpPr>
        <cdr:cNvPr id="4" name="Textfeld 3">
          <a:extLst xmlns:a="http://schemas.openxmlformats.org/drawingml/2006/main">
            <a:ext uri="{FF2B5EF4-FFF2-40B4-BE49-F238E27FC236}">
              <a16:creationId xmlns:a16="http://schemas.microsoft.com/office/drawing/2014/main" id="{F866C447-4A2B-40E9-9F9C-1D8832EC039D}"/>
            </a:ext>
          </a:extLst>
        </cdr:cNvPr>
        <cdr:cNvSpPr txBox="1"/>
      </cdr:nvSpPr>
      <cdr:spPr>
        <a:xfrm xmlns:a="http://schemas.openxmlformats.org/drawingml/2006/main">
          <a:off x="1515774" y="463533"/>
          <a:ext cx="527514" cy="400110"/>
        </a:xfrm>
        <a:prstGeom xmlns:a="http://schemas.openxmlformats.org/drawingml/2006/main" prst="rect">
          <a:avLst/>
        </a:prstGeom>
        <a:noFill xmlns:a="http://schemas.openxmlformats.org/drawingml/2006/main"/>
      </cdr:spPr>
      <cdr:txBody>
        <a:bodyPr xmlns:a="http://schemas.openxmlformats.org/drawingml/2006/main" vertOverflow="clip" vert="horz" wrap="square" rtlCol="0">
          <a:spAutoFit/>
        </a:bodyPr>
        <a:lstStyle xmlns:a="http://schemas.openxmlformats.org/drawingml/2006/main"/>
        <a:p xmlns:a="http://schemas.openxmlformats.org/drawingml/2006/main">
          <a:pPr algn="l" rtl="0" eaLnBrk="1" fontAlgn="auto" hangingPunct="1">
            <a:lnSpc>
              <a:spcPct val="100000"/>
            </a:lnSpc>
            <a:spcBef>
              <a:spcPts val="0"/>
            </a:spcBef>
            <a:spcAft>
              <a:spcPts val="0"/>
            </a:spcAft>
          </a:pPr>
          <a:r>
            <a:rPr lang="de-DE" sz="1000" b="1" i="0" u="none" baseline="0" dirty="0">
              <a:solidFill>
                <a:schemeClr val="tx1"/>
              </a:solidFill>
              <a:highlight>
                <a:srgbClr val="FFFF00"/>
              </a:highlight>
              <a:latin typeface="Arial" panose="020B0604020202020204" pitchFamily="34" charset="0"/>
            </a:rPr>
            <a:t>69,7%</a:t>
          </a:r>
        </a:p>
      </cdr:txBody>
    </cdr:sp>
  </cdr:relSizeAnchor>
  <cdr:relSizeAnchor xmlns:cdr="http://schemas.openxmlformats.org/drawingml/2006/chartDrawing">
    <cdr:from>
      <cdr:x>0.51614</cdr:x>
      <cdr:y>0.24352</cdr:y>
    </cdr:from>
    <cdr:to>
      <cdr:x>0.64928</cdr:x>
      <cdr:y>0.52109</cdr:y>
    </cdr:to>
    <cdr:sp macro="" textlink="">
      <cdr:nvSpPr>
        <cdr:cNvPr id="5" name="Textfeld 1">
          <a:extLst xmlns:a="http://schemas.openxmlformats.org/drawingml/2006/main">
            <a:ext uri="{FF2B5EF4-FFF2-40B4-BE49-F238E27FC236}">
              <a16:creationId xmlns:a16="http://schemas.microsoft.com/office/drawing/2014/main" id="{0AE0E116-6308-403F-A414-2C96B25FA190}"/>
            </a:ext>
          </a:extLst>
        </cdr:cNvPr>
        <cdr:cNvSpPr txBox="1"/>
      </cdr:nvSpPr>
      <cdr:spPr>
        <a:xfrm xmlns:a="http://schemas.openxmlformats.org/drawingml/2006/main">
          <a:off x="2045154" y="378023"/>
          <a:ext cx="527554" cy="430887"/>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eaLnBrk="1" fontAlgn="auto" hangingPunct="1">
            <a:lnSpc>
              <a:spcPct val="100000"/>
            </a:lnSpc>
            <a:spcBef>
              <a:spcPts val="0"/>
            </a:spcBef>
            <a:spcAft>
              <a:spcPts val="0"/>
            </a:spcAft>
          </a:pPr>
          <a:r>
            <a:rPr lang="de-DE" b="1" i="0" u="none" baseline="0" dirty="0">
              <a:solidFill>
                <a:schemeClr val="tx1"/>
              </a:solidFill>
              <a:latin typeface="Arial" panose="020B0604020202020204" pitchFamily="34" charset="0"/>
            </a:rPr>
            <a:t>80,5%</a:t>
          </a:r>
        </a:p>
      </cdr:txBody>
    </cdr:sp>
  </cdr:relSizeAnchor>
  <cdr:relSizeAnchor xmlns:cdr="http://schemas.openxmlformats.org/drawingml/2006/chartDrawing">
    <cdr:from>
      <cdr:x>0.63418</cdr:x>
      <cdr:y>0.19288</cdr:y>
    </cdr:from>
    <cdr:to>
      <cdr:x>0.76731</cdr:x>
      <cdr:y>0.45063</cdr:y>
    </cdr:to>
    <cdr:sp macro="" textlink="">
      <cdr:nvSpPr>
        <cdr:cNvPr id="6" name="Textfeld 1">
          <a:extLst xmlns:a="http://schemas.openxmlformats.org/drawingml/2006/main">
            <a:ext uri="{FF2B5EF4-FFF2-40B4-BE49-F238E27FC236}">
              <a16:creationId xmlns:a16="http://schemas.microsoft.com/office/drawing/2014/main" id="{35F5D3B3-830F-4936-AB7F-D7A839EC65AE}"/>
            </a:ext>
          </a:extLst>
        </cdr:cNvPr>
        <cdr:cNvSpPr txBox="1"/>
      </cdr:nvSpPr>
      <cdr:spPr>
        <a:xfrm xmlns:a="http://schemas.openxmlformats.org/drawingml/2006/main">
          <a:off x="2512893" y="299418"/>
          <a:ext cx="527514" cy="400110"/>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eaLnBrk="1" fontAlgn="auto" hangingPunct="1">
            <a:lnSpc>
              <a:spcPct val="100000"/>
            </a:lnSpc>
            <a:spcBef>
              <a:spcPts val="0"/>
            </a:spcBef>
            <a:spcAft>
              <a:spcPts val="0"/>
            </a:spcAft>
          </a:pPr>
          <a:r>
            <a:rPr lang="de-DE" sz="1000" b="1" i="0" u="none" baseline="0" dirty="0">
              <a:solidFill>
                <a:schemeClr val="tx1"/>
              </a:solidFill>
              <a:latin typeface="Arial" panose="020B0604020202020204" pitchFamily="34" charset="0"/>
            </a:rPr>
            <a:t>84,4%</a:t>
          </a:r>
        </a:p>
      </cdr:txBody>
    </cdr:sp>
  </cdr:relSizeAnchor>
  <cdr:relSizeAnchor xmlns:cdr="http://schemas.openxmlformats.org/drawingml/2006/chartDrawing">
    <cdr:from>
      <cdr:x>0.76339</cdr:x>
      <cdr:y>0.2125</cdr:y>
    </cdr:from>
    <cdr:to>
      <cdr:x>0.89652</cdr:x>
      <cdr:y>0.47025</cdr:y>
    </cdr:to>
    <cdr:sp macro="" textlink="">
      <cdr:nvSpPr>
        <cdr:cNvPr id="7" name="Textfeld 1">
          <a:extLst xmlns:a="http://schemas.openxmlformats.org/drawingml/2006/main">
            <a:ext uri="{FF2B5EF4-FFF2-40B4-BE49-F238E27FC236}">
              <a16:creationId xmlns:a16="http://schemas.microsoft.com/office/drawing/2014/main" id="{4F1F1D40-4785-43B1-AA9A-37AC1076EDA4}"/>
            </a:ext>
          </a:extLst>
        </cdr:cNvPr>
        <cdr:cNvSpPr txBox="1"/>
      </cdr:nvSpPr>
      <cdr:spPr>
        <a:xfrm xmlns:a="http://schemas.openxmlformats.org/drawingml/2006/main">
          <a:off x="3024838" y="329871"/>
          <a:ext cx="527514" cy="400110"/>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eaLnBrk="1" fontAlgn="auto" hangingPunct="1">
            <a:lnSpc>
              <a:spcPct val="100000"/>
            </a:lnSpc>
            <a:spcBef>
              <a:spcPts val="0"/>
            </a:spcBef>
            <a:spcAft>
              <a:spcPts val="0"/>
            </a:spcAft>
          </a:pPr>
          <a:r>
            <a:rPr lang="de-DE" sz="1000" b="1" i="0" u="none" baseline="0" dirty="0">
              <a:solidFill>
                <a:schemeClr val="tx1"/>
              </a:solidFill>
              <a:latin typeface="Arial" panose="020B0604020202020204" pitchFamily="34" charset="0"/>
            </a:rPr>
            <a:t>84,8%</a:t>
          </a:r>
        </a:p>
      </cdr:txBody>
    </cdr:sp>
  </cdr:relSizeAnchor>
  <cdr:relSizeAnchor xmlns:cdr="http://schemas.openxmlformats.org/drawingml/2006/chartDrawing">
    <cdr:from>
      <cdr:x>0.23081</cdr:x>
      <cdr:y>0.75633</cdr:y>
    </cdr:from>
    <cdr:to>
      <cdr:x>0.80052</cdr:x>
      <cdr:y>0.92486</cdr:y>
    </cdr:to>
    <cdr:sp macro="" textlink="">
      <cdr:nvSpPr>
        <cdr:cNvPr id="8" name="Textfeld 7">
          <a:extLst xmlns:a="http://schemas.openxmlformats.org/drawingml/2006/main">
            <a:ext uri="{FF2B5EF4-FFF2-40B4-BE49-F238E27FC236}">
              <a16:creationId xmlns:a16="http://schemas.microsoft.com/office/drawing/2014/main" id="{43FB1CF5-80E2-4A81-99D1-F3FB6A52BDC7}"/>
            </a:ext>
          </a:extLst>
        </cdr:cNvPr>
        <cdr:cNvSpPr txBox="1"/>
      </cdr:nvSpPr>
      <cdr:spPr>
        <a:xfrm xmlns:a="http://schemas.openxmlformats.org/drawingml/2006/main">
          <a:off x="914578" y="1174073"/>
          <a:ext cx="2257419" cy="261610"/>
        </a:xfrm>
        <a:prstGeom xmlns:a="http://schemas.openxmlformats.org/drawingml/2006/main" prst="rect">
          <a:avLst/>
        </a:prstGeom>
        <a:noFill xmlns:a="http://schemas.openxmlformats.org/drawingml/2006/main"/>
      </cdr:spPr>
      <cdr:txBody>
        <a:bodyPr xmlns:a="http://schemas.openxmlformats.org/drawingml/2006/main" vertOverflow="clip" vert="horz" wrap="square" rtlCol="0">
          <a:spAutoFit/>
        </a:bodyPr>
        <a:lstStyle xmlns:a="http://schemas.openxmlformats.org/drawingml/2006/main"/>
        <a:p xmlns:a="http://schemas.openxmlformats.org/drawingml/2006/main">
          <a:pPr algn="ctr" rtl="0" eaLnBrk="1" fontAlgn="auto" hangingPunct="1">
            <a:lnSpc>
              <a:spcPct val="100000"/>
            </a:lnSpc>
            <a:spcBef>
              <a:spcPts val="0"/>
            </a:spcBef>
            <a:spcAft>
              <a:spcPts val="0"/>
            </a:spcAft>
          </a:pPr>
          <a:r>
            <a:rPr lang="de-DE" sz="1100" b="1" i="0" u="none" baseline="0" dirty="0">
              <a:solidFill>
                <a:schemeClr val="tx1"/>
              </a:solidFill>
              <a:latin typeface="Arial" panose="020B0604020202020204" pitchFamily="34" charset="0"/>
            </a:rPr>
            <a:t>Alter (Jahre)</a:t>
          </a:r>
        </a:p>
      </cdr:txBody>
    </cdr:sp>
  </cdr:relSizeAnchor>
</c:userShapes>
</file>

<file path=ppt/drawings/drawing2.xml><?xml version="1.0" encoding="utf-8"?>
<c:userShapes xmlns:c="http://schemas.openxmlformats.org/drawingml/2006/chart">
  <cdr:relSizeAnchor xmlns:cdr="http://schemas.openxmlformats.org/drawingml/2006/chartDrawing">
    <cdr:from>
      <cdr:x>0.3473</cdr:x>
      <cdr:y>0.49726</cdr:y>
    </cdr:from>
    <cdr:to>
      <cdr:x>0.68956</cdr:x>
      <cdr:y>0.74647</cdr:y>
    </cdr:to>
    <cdr:sp macro="" textlink="">
      <cdr:nvSpPr>
        <cdr:cNvPr id="2" name="Textfeld 1">
          <a:extLst xmlns:a="http://schemas.openxmlformats.org/drawingml/2006/main">
            <a:ext uri="{FF2B5EF4-FFF2-40B4-BE49-F238E27FC236}">
              <a16:creationId xmlns:a16="http://schemas.microsoft.com/office/drawing/2014/main" id="{44426E2E-99E8-4ADE-9F74-2E81AB21DB1C}"/>
            </a:ext>
          </a:extLst>
        </cdr:cNvPr>
        <cdr:cNvSpPr txBox="1"/>
      </cdr:nvSpPr>
      <cdr:spPr>
        <a:xfrm xmlns:a="http://schemas.openxmlformats.org/drawingml/2006/main">
          <a:off x="1050748" y="736967"/>
          <a:ext cx="1035511" cy="369332"/>
        </a:xfrm>
        <a:prstGeom xmlns:a="http://schemas.openxmlformats.org/drawingml/2006/main" prst="rect">
          <a:avLst/>
        </a:prstGeom>
        <a:noFill xmlns:a="http://schemas.openxmlformats.org/drawingml/2006/main"/>
      </cdr:spPr>
      <cdr:txBody>
        <a:bodyPr xmlns:a="http://schemas.openxmlformats.org/drawingml/2006/main" vertOverflow="clip" vert="horz" wrap="square" rtlCol="0">
          <a:spAutoFit/>
        </a:bodyPr>
        <a:lstStyle xmlns:a="http://schemas.openxmlformats.org/drawingml/2006/main"/>
        <a:p xmlns:a="http://schemas.openxmlformats.org/drawingml/2006/main">
          <a:pPr algn="l" rtl="0" eaLnBrk="1" fontAlgn="auto" hangingPunct="1">
            <a:lnSpc>
              <a:spcPct val="100000"/>
            </a:lnSpc>
            <a:spcBef>
              <a:spcPts val="0"/>
            </a:spcBef>
            <a:spcAft>
              <a:spcPts val="0"/>
            </a:spcAft>
          </a:pPr>
          <a:r>
            <a:rPr lang="de-DE" sz="1800" b="1" i="0" u="none" baseline="0" dirty="0">
              <a:solidFill>
                <a:schemeClr val="bg1"/>
              </a:solidFill>
              <a:latin typeface="Arial" panose="020B0604020202020204" pitchFamily="34" charset="0"/>
            </a:rPr>
            <a:t>84,3%</a:t>
          </a:r>
        </a:p>
      </cdr:txBody>
    </cdr:sp>
  </cdr:relSizeAnchor>
  <cdr:relSizeAnchor xmlns:cdr="http://schemas.openxmlformats.org/drawingml/2006/chartDrawing">
    <cdr:from>
      <cdr:x>0.47582</cdr:x>
      <cdr:y>0.17008</cdr:y>
    </cdr:from>
    <cdr:to>
      <cdr:x>0.73321</cdr:x>
      <cdr:y>0.3466</cdr:y>
    </cdr:to>
    <cdr:sp macro="" textlink="">
      <cdr:nvSpPr>
        <cdr:cNvPr id="3" name="Textfeld 2">
          <a:extLst xmlns:a="http://schemas.openxmlformats.org/drawingml/2006/main">
            <a:ext uri="{FF2B5EF4-FFF2-40B4-BE49-F238E27FC236}">
              <a16:creationId xmlns:a16="http://schemas.microsoft.com/office/drawing/2014/main" id="{80AA6725-9DCA-4FC4-A5D0-E6C4EC18B4FC}"/>
            </a:ext>
          </a:extLst>
        </cdr:cNvPr>
        <cdr:cNvSpPr txBox="1"/>
      </cdr:nvSpPr>
      <cdr:spPr>
        <a:xfrm xmlns:a="http://schemas.openxmlformats.org/drawingml/2006/main">
          <a:off x="1439582" y="252059"/>
          <a:ext cx="778718" cy="261610"/>
        </a:xfrm>
        <a:prstGeom xmlns:a="http://schemas.openxmlformats.org/drawingml/2006/main" prst="rect">
          <a:avLst/>
        </a:prstGeom>
        <a:noFill xmlns:a="http://schemas.openxmlformats.org/drawingml/2006/main"/>
      </cdr:spPr>
      <cdr:txBody>
        <a:bodyPr xmlns:a="http://schemas.openxmlformats.org/drawingml/2006/main" vertOverflow="clip" vert="horz" wrap="square" rtlCol="0">
          <a:spAutoFit/>
        </a:bodyPr>
        <a:lstStyle xmlns:a="http://schemas.openxmlformats.org/drawingml/2006/main"/>
        <a:p xmlns:a="http://schemas.openxmlformats.org/drawingml/2006/main">
          <a:pPr algn="l" rtl="0" eaLnBrk="1" fontAlgn="auto" hangingPunct="1">
            <a:lnSpc>
              <a:spcPct val="100000"/>
            </a:lnSpc>
            <a:spcBef>
              <a:spcPts val="0"/>
            </a:spcBef>
            <a:spcAft>
              <a:spcPts val="0"/>
            </a:spcAft>
          </a:pPr>
          <a:r>
            <a:rPr lang="de-DE" sz="1100" b="1" i="0" u="none" baseline="0" dirty="0">
              <a:solidFill>
                <a:schemeClr val="bg1"/>
              </a:solidFill>
              <a:latin typeface="Arial" panose="020B0604020202020204" pitchFamily="34" charset="0"/>
            </a:rPr>
            <a:t>16,7%</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55F513-A561-4D4D-AC0F-C31697E36673}" type="datetimeFigureOut">
              <a:rPr lang="de-DE" smtClean="0"/>
              <a:t>10.05.2023</a:t>
            </a:fld>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B67262-3383-4D67-BBA7-EAC4FA87120B}" type="slidenum">
              <a:rPr lang="de-DE" smtClean="0"/>
              <a:t>‹Nr.›</a:t>
            </a:fld>
            <a:endParaRPr lang="de-DE"/>
          </a:p>
        </p:txBody>
      </p:sp>
      <p:sp>
        <p:nvSpPr>
          <p:cNvPr id="7" name="Rectangle 5"/>
          <p:cNvSpPr>
            <a:spLocks noGrp="1" noChangeArrowheads="1"/>
          </p:cNvSpPr>
          <p:nvPr>
            <p:ph type="ftr" sz="quarter" idx="2"/>
          </p:nvPr>
        </p:nvSpPr>
        <p:spPr bwMode="auto">
          <a:xfrm>
            <a:off x="620688" y="8680987"/>
            <a:ext cx="287389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dirty="0"/>
              <a:t>Dr. med. Carsten Hafer</a:t>
            </a:r>
          </a:p>
          <a:p>
            <a:r>
              <a:rPr lang="de-DE" altLang="de-DE" dirty="0"/>
              <a:t>Medizinische Klinik V, Städt. Klinik Braunschweig</a:t>
            </a:r>
          </a:p>
        </p:txBody>
      </p:sp>
    </p:spTree>
    <p:extLst>
      <p:ext uri="{BB962C8B-B14F-4D97-AF65-F5344CB8AC3E}">
        <p14:creationId xmlns:p14="http://schemas.microsoft.com/office/powerpoint/2010/main" val="3480946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200">
                <a:latin typeface="Times New Roman" panose="02020603050405020304" pitchFamily="18" charset="0"/>
              </a:defRPr>
            </a:lvl1pPr>
          </a:lstStyle>
          <a:p>
            <a:endParaRPr lang="de-DE" altLang="de-DE"/>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200">
                <a:latin typeface="Times New Roman" panose="02020603050405020304" pitchFamily="18" charset="0"/>
              </a:defRPr>
            </a:lvl1pPr>
          </a:lstStyle>
          <a:p>
            <a:endParaRPr lang="de-DE" altLang="de-DE"/>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spcBef>
                <a:spcPct val="0"/>
              </a:spcBef>
              <a:defRPr sz="1200">
                <a:latin typeface="Times New Roman" panose="02020603050405020304" pitchFamily="18" charset="0"/>
              </a:defRPr>
            </a:lvl1pPr>
          </a:lstStyle>
          <a:p>
            <a:fld id="{AA55AA2F-4E93-4509-85C8-CCA704B7FAFC}" type="slidenum">
              <a:rPr lang="de-DE" altLang="de-DE"/>
              <a:pPr/>
              <a:t>‹Nr.›</a:t>
            </a:fld>
            <a:endParaRPr lang="de-DE" altLang="de-DE"/>
          </a:p>
        </p:txBody>
      </p:sp>
      <p:sp>
        <p:nvSpPr>
          <p:cNvPr id="8" name="Rectangle 5"/>
          <p:cNvSpPr>
            <a:spLocks noGrp="1" noChangeArrowheads="1"/>
          </p:cNvSpPr>
          <p:nvPr>
            <p:ph type="ftr" sz="quarter" idx="4"/>
          </p:nvPr>
        </p:nvSpPr>
        <p:spPr bwMode="auto">
          <a:xfrm>
            <a:off x="476672" y="8686800"/>
            <a:ext cx="2873896" cy="31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spcBef>
                <a:spcPct val="0"/>
              </a:spcBef>
              <a:defRPr sz="900"/>
            </a:lvl1pPr>
          </a:lstStyle>
          <a:p>
            <a:r>
              <a:rPr lang="de-DE" altLang="de-DE" dirty="0"/>
              <a:t>Dr. med. Carsten Hafer</a:t>
            </a:r>
          </a:p>
          <a:p>
            <a:r>
              <a:rPr lang="de-DE" altLang="de-DE" dirty="0"/>
              <a:t>Medizinische Klinik V, Städt. Klinik Braunschweig</a:t>
            </a:r>
          </a:p>
        </p:txBody>
      </p:sp>
    </p:spTree>
    <p:extLst>
      <p:ext uri="{BB962C8B-B14F-4D97-AF65-F5344CB8AC3E}">
        <p14:creationId xmlns:p14="http://schemas.microsoft.com/office/powerpoint/2010/main" val="37088963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087D44-BC8D-4AA7-9899-C5BBEA791BEE}"/>
              </a:ext>
            </a:extLst>
          </p:cNvPr>
          <p:cNvSpPr>
            <a:spLocks noGrp="1" noChangeArrowheads="1"/>
          </p:cNvSpPr>
          <p:nvPr>
            <p:ph type="sldNum" sz="quarter" idx="5"/>
          </p:nvPr>
        </p:nvSpPr>
        <p:spPr>
          <a:ln/>
        </p:spPr>
        <p:txBody>
          <a:bodyPr/>
          <a:lstStyle/>
          <a:p>
            <a:fld id="{5506A948-09DF-4982-A6AC-8F06A486680E}" type="slidenum">
              <a:rPr lang="de-DE" altLang="de-DE"/>
              <a:pPr/>
              <a:t>1</a:t>
            </a:fld>
            <a:endParaRPr lang="de-DE" altLang="de-DE"/>
          </a:p>
        </p:txBody>
      </p:sp>
      <p:sp>
        <p:nvSpPr>
          <p:cNvPr id="8194" name="Rectangle 2">
            <a:extLst>
              <a:ext uri="{FF2B5EF4-FFF2-40B4-BE49-F238E27FC236}">
                <a16:creationId xmlns:a16="http://schemas.microsoft.com/office/drawing/2014/main" id="{A734E07C-6F48-48D8-8F82-AD88B2137E3C}"/>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35C534C2-C622-4AA1-8A93-77137C87016F}"/>
              </a:ext>
            </a:extLst>
          </p:cNvPr>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3602354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16</a:t>
            </a:fld>
            <a:endParaRPr lang="de-DE" altLang="de-DE"/>
          </a:p>
        </p:txBody>
      </p:sp>
    </p:spTree>
    <p:extLst>
      <p:ext uri="{BB962C8B-B14F-4D97-AF65-F5344CB8AC3E}">
        <p14:creationId xmlns:p14="http://schemas.microsoft.com/office/powerpoint/2010/main" val="794667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7ED224B-7C6C-4D70-8837-2BD703D45F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AD0B9A8-B5A9-4B95-8C66-9504FD06DFEE}" type="slidenum">
              <a:rPr lang="de-DE" altLang="de-DE" sz="1200" smtClean="0"/>
              <a:pPr/>
              <a:t>17</a:t>
            </a:fld>
            <a:endParaRPr lang="de-DE" altLang="de-DE" sz="1200"/>
          </a:p>
        </p:txBody>
      </p:sp>
      <p:sp>
        <p:nvSpPr>
          <p:cNvPr id="29699" name="Rectangle 2">
            <a:extLst>
              <a:ext uri="{FF2B5EF4-FFF2-40B4-BE49-F238E27FC236}">
                <a16:creationId xmlns:a16="http://schemas.microsoft.com/office/drawing/2014/main" id="{48D0F088-F36B-4DFF-B21C-60D6D9EE744D}"/>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05C5B957-AFCB-4818-9B13-4DCE2B8C0C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18229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5E0BA69-99FD-48BD-98F4-6BD18380566E}" type="slidenum">
              <a:rPr lang="en-US" smtClean="0"/>
              <a:t>18</a:t>
            </a:fld>
            <a:endParaRPr lang="en-US"/>
          </a:p>
        </p:txBody>
      </p:sp>
    </p:spTree>
    <p:extLst>
      <p:ext uri="{BB962C8B-B14F-4D97-AF65-F5344CB8AC3E}">
        <p14:creationId xmlns:p14="http://schemas.microsoft.com/office/powerpoint/2010/main" val="1021803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19</a:t>
            </a:fld>
            <a:endParaRPr lang="de-DE" altLang="de-DE"/>
          </a:p>
        </p:txBody>
      </p:sp>
    </p:spTree>
    <p:extLst>
      <p:ext uri="{BB962C8B-B14F-4D97-AF65-F5344CB8AC3E}">
        <p14:creationId xmlns:p14="http://schemas.microsoft.com/office/powerpoint/2010/main" val="2137932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AdvOTb7819099"/>
              </a:rPr>
              <a:t>Drug, interventional, and device treatment for heart failure with reduced ejection fraction (</a:t>
            </a:r>
            <a:r>
              <a:rPr lang="en-US" sz="1800" b="0" i="0" u="none" strike="noStrike" baseline="0" dirty="0" err="1">
                <a:latin typeface="AdvOTb7819099"/>
              </a:rPr>
              <a:t>HFrEF</a:t>
            </a:r>
            <a:r>
              <a:rPr lang="en-US" sz="1800" b="0" i="0" u="none" strike="noStrike" baseline="0" dirty="0">
                <a:latin typeface="AdvOTb7819099"/>
              </a:rPr>
              <a:t>). ACE-I, angiotensin-converting enzyme </a:t>
            </a:r>
            <a:r>
              <a:rPr lang="de-DE" sz="1800" b="0" i="0" u="none" strike="noStrike" baseline="0" dirty="0" err="1">
                <a:latin typeface="AdvOTb7819099"/>
              </a:rPr>
              <a:t>inhibitor</a:t>
            </a:r>
            <a:r>
              <a:rPr lang="de-DE" sz="1800" b="0" i="0" u="none" strike="noStrike" baseline="0" dirty="0">
                <a:latin typeface="AdvOTb7819099"/>
              </a:rPr>
              <a:t>; </a:t>
            </a:r>
            <a:r>
              <a:rPr lang="de-DE" sz="1800" b="0" i="0" u="none" strike="noStrike" baseline="0" dirty="0" err="1">
                <a:latin typeface="AdvOTb7819099"/>
              </a:rPr>
              <a:t>Afib</a:t>
            </a:r>
            <a:r>
              <a:rPr lang="de-DE" sz="1800" b="0" i="0" u="none" strike="noStrike" baseline="0" dirty="0">
                <a:latin typeface="AdvOTb7819099"/>
              </a:rPr>
              <a:t>, atrial </a:t>
            </a:r>
            <a:r>
              <a:rPr lang="de-DE" sz="1800" b="0" i="0" u="none" strike="noStrike" baseline="0" dirty="0" err="1">
                <a:latin typeface="AdvOTb7819099"/>
              </a:rPr>
              <a:t>fibrillation</a:t>
            </a:r>
            <a:r>
              <a:rPr lang="de-DE" sz="1800" b="0" i="0" u="none" strike="noStrike" baseline="0" dirty="0">
                <a:latin typeface="AdvOTb7819099"/>
              </a:rPr>
              <a:t>; ARB, </a:t>
            </a:r>
            <a:r>
              <a:rPr lang="de-DE" sz="1800" b="0" i="0" u="none" strike="noStrike" baseline="0" dirty="0" err="1">
                <a:latin typeface="AdvOTb7819099"/>
              </a:rPr>
              <a:t>angiotensin</a:t>
            </a:r>
            <a:r>
              <a:rPr lang="de-DE" sz="1800" b="0" i="0" u="none" strike="noStrike" baseline="0" dirty="0">
                <a:latin typeface="AdvOTb7819099"/>
              </a:rPr>
              <a:t> </a:t>
            </a:r>
            <a:r>
              <a:rPr lang="de-DE" sz="1800" b="0" i="0" u="none" strike="noStrike" baseline="0" dirty="0" err="1">
                <a:latin typeface="AdvOTb7819099"/>
              </a:rPr>
              <a:t>receptor</a:t>
            </a:r>
            <a:r>
              <a:rPr lang="de-DE" sz="1800" b="0" i="0" u="none" strike="noStrike" baseline="0" dirty="0">
                <a:latin typeface="AdvOTb7819099"/>
              </a:rPr>
              <a:t> </a:t>
            </a:r>
            <a:r>
              <a:rPr lang="de-DE" sz="1800" b="0" i="0" u="none" strike="noStrike" baseline="0" dirty="0" err="1">
                <a:latin typeface="AdvOTb7819099"/>
              </a:rPr>
              <a:t>blocker</a:t>
            </a:r>
            <a:r>
              <a:rPr lang="de-DE" sz="1800" b="0" i="0" u="none" strike="noStrike" baseline="0" dirty="0">
                <a:latin typeface="AdvOTb7819099"/>
              </a:rPr>
              <a:t>; ARNI, </a:t>
            </a:r>
            <a:r>
              <a:rPr lang="de-DE" sz="1800" b="0" i="0" u="none" strike="noStrike" baseline="0" dirty="0" err="1">
                <a:latin typeface="AdvOTb7819099"/>
              </a:rPr>
              <a:t>angiotensin</a:t>
            </a:r>
            <a:r>
              <a:rPr lang="de-DE" sz="1800" b="0" i="0" u="none" strike="noStrike" baseline="0" dirty="0">
                <a:latin typeface="AdvOTb7819099"/>
              </a:rPr>
              <a:t> </a:t>
            </a:r>
            <a:r>
              <a:rPr lang="de-DE" sz="1800" b="0" i="0" u="none" strike="noStrike" baseline="0" dirty="0" err="1">
                <a:latin typeface="AdvOTb7819099"/>
              </a:rPr>
              <a:t>receptor</a:t>
            </a:r>
            <a:r>
              <a:rPr lang="de-DE" sz="1800" b="0" i="0" u="none" strike="noStrike" baseline="0" dirty="0">
                <a:latin typeface="AdvOTb7819099"/>
              </a:rPr>
              <a:t>/</a:t>
            </a:r>
            <a:r>
              <a:rPr lang="de-DE" sz="1800" b="0" i="0" u="none" strike="noStrike" baseline="0" dirty="0" err="1">
                <a:latin typeface="AdvOTb7819099"/>
              </a:rPr>
              <a:t>neprilysin</a:t>
            </a:r>
            <a:r>
              <a:rPr lang="de-DE" sz="1800" b="0" i="0" u="none" strike="noStrike" baseline="0" dirty="0">
                <a:latin typeface="AdvOTb7819099"/>
              </a:rPr>
              <a:t> </a:t>
            </a:r>
            <a:r>
              <a:rPr lang="de-DE" sz="1800" b="0" i="0" u="none" strike="noStrike" baseline="0" dirty="0" err="1">
                <a:latin typeface="AdvOTb7819099"/>
              </a:rPr>
              <a:t>inhibitor</a:t>
            </a:r>
            <a:r>
              <a:rPr lang="de-DE" sz="1800" b="0" i="0" u="none" strike="noStrike" baseline="0" dirty="0">
                <a:latin typeface="AdvOTb7819099"/>
              </a:rPr>
              <a:t>; CRT, </a:t>
            </a:r>
            <a:r>
              <a:rPr lang="de-DE" sz="1800" b="0" i="0" u="none" strike="noStrike" baseline="0" dirty="0" err="1">
                <a:latin typeface="AdvOTb7819099"/>
              </a:rPr>
              <a:t>cardiac</a:t>
            </a:r>
            <a:r>
              <a:rPr lang="de-DE" sz="1800" b="0" i="0" u="none" strike="noStrike" baseline="0" dirty="0">
                <a:latin typeface="AdvOTb7819099"/>
              </a:rPr>
              <a:t> </a:t>
            </a:r>
            <a:r>
              <a:rPr lang="de-DE" sz="1800" b="0" i="0" u="none" strike="noStrike" baseline="0" dirty="0" err="1">
                <a:latin typeface="AdvOTb7819099"/>
              </a:rPr>
              <a:t>resynchronization</a:t>
            </a:r>
            <a:r>
              <a:rPr lang="de-DE" sz="1800" b="0" i="0" u="none" strike="noStrike" baseline="0" dirty="0">
                <a:latin typeface="AdvOTb7819099"/>
              </a:rPr>
              <a:t> </a:t>
            </a:r>
            <a:r>
              <a:rPr lang="de-DE" sz="1800" b="0" i="0" u="none" strike="noStrike" baseline="0" dirty="0" err="1">
                <a:latin typeface="AdvOTb7819099"/>
              </a:rPr>
              <a:t>therapy</a:t>
            </a:r>
            <a:r>
              <a:rPr lang="de-DE" sz="1800" b="0" i="0" u="none" strike="noStrike" baseline="0" dirty="0">
                <a:latin typeface="AdvOTb7819099"/>
              </a:rPr>
              <a:t>; HTX, </a:t>
            </a:r>
            <a:r>
              <a:rPr lang="de-DE" sz="1800" b="0" i="0" u="none" strike="noStrike" baseline="0" dirty="0" err="1">
                <a:latin typeface="AdvOTb7819099"/>
              </a:rPr>
              <a:t>heart</a:t>
            </a:r>
            <a:r>
              <a:rPr lang="de-DE" sz="1800" b="0" i="0" u="none" strike="noStrike" baseline="0" dirty="0">
                <a:latin typeface="AdvOTb7819099"/>
              </a:rPr>
              <a:t> </a:t>
            </a:r>
            <a:r>
              <a:rPr lang="de-DE" sz="1800" b="0" i="0" u="none" strike="noStrike" baseline="0" dirty="0" err="1">
                <a:latin typeface="AdvOTb7819099"/>
              </a:rPr>
              <a:t>transplantation</a:t>
            </a:r>
            <a:r>
              <a:rPr lang="de-DE" sz="1800" b="0" i="0" u="none" strike="noStrike" baseline="0" dirty="0">
                <a:latin typeface="AdvOTb7819099"/>
              </a:rPr>
              <a:t>; LBBB, </a:t>
            </a:r>
            <a:r>
              <a:rPr lang="de-DE" sz="1800" b="0" i="0" u="none" strike="noStrike" baseline="0" dirty="0" err="1">
                <a:latin typeface="AdvOTb7819099"/>
              </a:rPr>
              <a:t>left</a:t>
            </a:r>
            <a:r>
              <a:rPr lang="de-DE" sz="1800" b="0" i="0" u="none" strike="noStrike" baseline="0" dirty="0">
                <a:latin typeface="AdvOTb7819099"/>
              </a:rPr>
              <a:t> </a:t>
            </a:r>
            <a:r>
              <a:rPr lang="de-DE" sz="1800" b="0" i="0" u="none" strike="noStrike" baseline="0" dirty="0" err="1">
                <a:latin typeface="AdvOTb7819099"/>
              </a:rPr>
              <a:t>bundle</a:t>
            </a:r>
            <a:r>
              <a:rPr lang="de-DE" sz="1800" b="0" i="0" u="none" strike="noStrike" baseline="0" dirty="0">
                <a:latin typeface="AdvOTb7819099"/>
              </a:rPr>
              <a:t> </a:t>
            </a:r>
            <a:r>
              <a:rPr lang="de-DE" sz="1800" b="0" i="0" u="none" strike="noStrike" baseline="0" dirty="0" err="1">
                <a:latin typeface="AdvOTb7819099"/>
              </a:rPr>
              <a:t>branch</a:t>
            </a:r>
            <a:r>
              <a:rPr lang="de-DE" sz="1800" b="0" i="0" u="none" strike="noStrike" baseline="0" dirty="0">
                <a:latin typeface="AdvOTb7819099"/>
              </a:rPr>
              <a:t> block; LVAD, </a:t>
            </a:r>
            <a:r>
              <a:rPr lang="de-DE" sz="1800" b="0" i="0" u="none" strike="noStrike" baseline="0" dirty="0" err="1">
                <a:latin typeface="AdvOTb7819099"/>
              </a:rPr>
              <a:t>left</a:t>
            </a:r>
            <a:r>
              <a:rPr lang="de-DE" sz="1800" b="0" i="0" u="none" strike="noStrike" baseline="0" dirty="0">
                <a:latin typeface="AdvOTb7819099"/>
              </a:rPr>
              <a:t> </a:t>
            </a:r>
            <a:r>
              <a:rPr lang="de-DE" sz="1800" b="0" i="0" u="none" strike="noStrike" baseline="0" dirty="0" err="1">
                <a:latin typeface="AdvOTb7819099"/>
              </a:rPr>
              <a:t>ventricular</a:t>
            </a:r>
            <a:r>
              <a:rPr lang="de-DE" sz="1800" b="0" i="0" u="none" strike="noStrike" baseline="0" dirty="0">
                <a:latin typeface="AdvOTb7819099"/>
              </a:rPr>
              <a:t> </a:t>
            </a:r>
            <a:r>
              <a:rPr lang="de-DE" sz="1800" b="0" i="0" u="none" strike="noStrike" baseline="0" dirty="0" err="1">
                <a:latin typeface="AdvOTb7819099"/>
              </a:rPr>
              <a:t>assist</a:t>
            </a:r>
            <a:r>
              <a:rPr lang="de-DE" sz="1800" b="0" i="0" u="none" strike="noStrike" baseline="0" dirty="0">
                <a:latin typeface="AdvOTb7819099"/>
              </a:rPr>
              <a:t> </a:t>
            </a:r>
            <a:r>
              <a:rPr lang="de-DE" sz="1800" b="0" i="0" u="none" strike="noStrike" baseline="0" dirty="0" err="1">
                <a:latin typeface="AdvOTb7819099"/>
              </a:rPr>
              <a:t>device</a:t>
            </a:r>
            <a:r>
              <a:rPr lang="de-DE" sz="1800" b="0" i="0" u="none" strike="noStrike" baseline="0" dirty="0">
                <a:latin typeface="AdvOTb7819099"/>
              </a:rPr>
              <a:t>; MR, mitral </a:t>
            </a:r>
            <a:r>
              <a:rPr lang="de-DE" sz="1800" b="0" i="0" u="none" strike="noStrike" baseline="0" dirty="0" err="1">
                <a:latin typeface="AdvOTb7819099"/>
              </a:rPr>
              <a:t>regurgitation</a:t>
            </a:r>
            <a:r>
              <a:rPr lang="de-DE" sz="1800" b="0" i="0" u="none" strike="noStrike" baseline="0" dirty="0">
                <a:latin typeface="AdvOTb7819099"/>
              </a:rPr>
              <a:t>; MRA, </a:t>
            </a:r>
            <a:r>
              <a:rPr lang="de-DE" sz="1800" b="0" i="0" u="none" strike="noStrike" baseline="0" dirty="0" err="1">
                <a:latin typeface="AdvOTb7819099"/>
              </a:rPr>
              <a:t>mineralocorticoid</a:t>
            </a:r>
            <a:r>
              <a:rPr lang="de-DE" sz="1800" b="0" i="0" u="none" strike="noStrike" baseline="0" dirty="0">
                <a:latin typeface="AdvOTb7819099"/>
              </a:rPr>
              <a:t> </a:t>
            </a:r>
            <a:r>
              <a:rPr lang="de-DE" sz="1800" b="0" i="0" u="none" strike="noStrike" baseline="0" dirty="0" err="1">
                <a:latin typeface="AdvOTb7819099"/>
              </a:rPr>
              <a:t>receptor</a:t>
            </a:r>
            <a:r>
              <a:rPr lang="de-DE" sz="1800" b="0" i="0" u="none" strike="noStrike" baseline="0" dirty="0">
                <a:latin typeface="AdvOTb7819099"/>
              </a:rPr>
              <a:t> </a:t>
            </a:r>
            <a:r>
              <a:rPr lang="de-DE" sz="1800" b="0" i="0" u="none" strike="noStrike" baseline="0" dirty="0" err="1">
                <a:latin typeface="AdvOTb7819099"/>
              </a:rPr>
              <a:t>antagonist</a:t>
            </a:r>
            <a:r>
              <a:rPr lang="de-DE" sz="1800" b="0" i="0" u="none" strike="noStrike" baseline="0" dirty="0">
                <a:latin typeface="AdvOTb7819099"/>
              </a:rPr>
              <a:t>; PVI, </a:t>
            </a:r>
            <a:r>
              <a:rPr lang="de-DE" sz="1800" b="0" i="0" u="none" strike="noStrike" baseline="0" dirty="0" err="1">
                <a:latin typeface="AdvOTb7819099"/>
              </a:rPr>
              <a:t>pulmonary</a:t>
            </a:r>
            <a:r>
              <a:rPr lang="de-DE" sz="1800" b="0" i="0" u="none" strike="noStrike" baseline="0" dirty="0">
                <a:latin typeface="AdvOTb7819099"/>
              </a:rPr>
              <a:t> </a:t>
            </a:r>
            <a:r>
              <a:rPr lang="de-DE" sz="1800" b="0" i="0" u="none" strike="noStrike" baseline="0" dirty="0" err="1">
                <a:latin typeface="AdvOTb7819099"/>
              </a:rPr>
              <a:t>vein</a:t>
            </a:r>
            <a:r>
              <a:rPr lang="de-DE" sz="1800" b="0" i="0" u="none" strike="noStrike" baseline="0" dirty="0">
                <a:latin typeface="AdvOTb7819099"/>
              </a:rPr>
              <a:t> </a:t>
            </a:r>
            <a:r>
              <a:rPr lang="de-DE" sz="1800" b="0" i="0" u="none" strike="noStrike" baseline="0" dirty="0" err="1">
                <a:latin typeface="AdvOTb7819099"/>
              </a:rPr>
              <a:t>isolation</a:t>
            </a:r>
            <a:r>
              <a:rPr lang="de-DE" sz="1800" b="0" i="0" u="none" strike="noStrike" baseline="0" dirty="0">
                <a:latin typeface="AdvOTb7819099"/>
              </a:rPr>
              <a:t>; SGLT2, </a:t>
            </a:r>
            <a:r>
              <a:rPr lang="de-DE" sz="1800" b="0" i="0" u="none" strike="noStrike" baseline="0" dirty="0" err="1">
                <a:latin typeface="AdvOTb7819099"/>
              </a:rPr>
              <a:t>sodium</a:t>
            </a:r>
            <a:r>
              <a:rPr lang="de-DE" sz="1800" b="0" i="0" u="none" strike="noStrike" baseline="0" dirty="0">
                <a:latin typeface="AdvOTb7819099"/>
              </a:rPr>
              <a:t>–</a:t>
            </a:r>
            <a:r>
              <a:rPr lang="de-DE" sz="1800" b="0" i="0" u="none" strike="noStrike" baseline="0" dirty="0" err="1">
                <a:latin typeface="AdvOTb7819099"/>
              </a:rPr>
              <a:t>glucose</a:t>
            </a:r>
            <a:r>
              <a:rPr lang="de-DE" sz="1800" b="0" i="0" u="none" strike="noStrike" baseline="0" dirty="0">
                <a:latin typeface="AdvOTb7819099"/>
              </a:rPr>
              <a:t> </a:t>
            </a:r>
            <a:r>
              <a:rPr lang="de-DE" sz="1800" b="0" i="0" u="none" strike="noStrike" baseline="0" dirty="0" err="1">
                <a:latin typeface="AdvOTb7819099"/>
              </a:rPr>
              <a:t>co</a:t>
            </a:r>
            <a:r>
              <a:rPr lang="de-DE" sz="1800" b="0" i="0" u="none" strike="noStrike" baseline="0" dirty="0">
                <a:latin typeface="AdvOTb7819099"/>
              </a:rPr>
              <a:t>-transporter 2; SR, </a:t>
            </a:r>
            <a:r>
              <a:rPr lang="de-DE" sz="1800" b="0" i="0" u="none" strike="noStrike" baseline="0" dirty="0" err="1">
                <a:latin typeface="AdvOTb7819099"/>
              </a:rPr>
              <a:t>sinus</a:t>
            </a:r>
            <a:r>
              <a:rPr lang="de-DE" sz="1800" b="0" i="0" u="none" strike="noStrike" baseline="0" dirty="0">
                <a:latin typeface="AdvOTb7819099"/>
              </a:rPr>
              <a:t> </a:t>
            </a:r>
            <a:r>
              <a:rPr lang="de-DE" sz="1800" b="0" i="0" u="none" strike="noStrike" baseline="0" dirty="0" err="1">
                <a:latin typeface="AdvOTb7819099"/>
              </a:rPr>
              <a:t>rhythm</a:t>
            </a:r>
            <a:r>
              <a:rPr lang="de-DE" sz="1800" b="0" i="0" u="none" strike="noStrike" baseline="0" dirty="0">
                <a:latin typeface="AdvOTb7819099"/>
              </a:rPr>
              <a:t>; TSAT, </a:t>
            </a:r>
            <a:r>
              <a:rPr lang="de-DE" sz="1800" b="0" i="0" u="none" strike="noStrike" baseline="0" dirty="0" err="1">
                <a:latin typeface="AdvOTb7819099"/>
              </a:rPr>
              <a:t>transferrin</a:t>
            </a:r>
            <a:r>
              <a:rPr lang="de-DE" sz="1800" b="0" i="0" u="none" strike="noStrike" baseline="0" dirty="0">
                <a:latin typeface="AdvOTb7819099"/>
              </a:rPr>
              <a:t> </a:t>
            </a:r>
            <a:r>
              <a:rPr lang="de-DE" sz="1800" b="0" i="0" u="none" strike="noStrike" baseline="0" dirty="0" err="1">
                <a:latin typeface="AdvOTb7819099"/>
              </a:rPr>
              <a:t>saturation</a:t>
            </a:r>
            <a:r>
              <a:rPr lang="de-DE" sz="1800" b="0" i="0" u="none" strike="noStrike" baseline="0" dirty="0">
                <a:latin typeface="AdvOTb7819099"/>
              </a:rPr>
              <a:t>.</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20</a:t>
            </a:fld>
            <a:endParaRPr lang="de-DE" altLang="de-DE"/>
          </a:p>
        </p:txBody>
      </p:sp>
    </p:spTree>
    <p:extLst>
      <p:ext uri="{BB962C8B-B14F-4D97-AF65-F5344CB8AC3E}">
        <p14:creationId xmlns:p14="http://schemas.microsoft.com/office/powerpoint/2010/main" val="2108418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3C9E7287-F5AB-494E-A2FE-D137240B7C52}"/>
              </a:ext>
            </a:extLst>
          </p:cNvPr>
          <p:cNvSpPr>
            <a:spLocks noGrp="1" noRot="1" noChangeAspect="1" noTextEdit="1"/>
          </p:cNvSpPr>
          <p:nvPr>
            <p:ph type="sldImg"/>
          </p:nvPr>
        </p:nvSpPr>
        <p:spPr>
          <a:ln/>
        </p:spPr>
      </p:sp>
      <p:sp>
        <p:nvSpPr>
          <p:cNvPr id="89091" name="Notes Placeholder 2">
            <a:extLst>
              <a:ext uri="{FF2B5EF4-FFF2-40B4-BE49-F238E27FC236}">
                <a16:creationId xmlns:a16="http://schemas.microsoft.com/office/drawing/2014/main" id="{74A58B8B-4F16-4588-A4E0-A77FCBF37C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lstStyle/>
          <a:p>
            <a:endParaRPr lang="de-DE" altLang="de-DE">
              <a:latin typeface="Arial" panose="020B0604020202020204" pitchFamily="34" charset="0"/>
              <a:ea typeface="ＭＳ Ｐゴシック" panose="020B0600070205080204" pitchFamily="34" charset="-128"/>
            </a:endParaRPr>
          </a:p>
        </p:txBody>
      </p:sp>
      <p:sp>
        <p:nvSpPr>
          <p:cNvPr id="89092" name="Slide Number Placeholder 3">
            <a:extLst>
              <a:ext uri="{FF2B5EF4-FFF2-40B4-BE49-F238E27FC236}">
                <a16:creationId xmlns:a16="http://schemas.microsoft.com/office/drawing/2014/main" id="{6FE14540-8D6A-44B4-8194-5282F10E54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FD712DF9-C427-4440-9973-7F088913FE60}" type="slidenum">
              <a:rPr lang="en-US" altLang="de-DE" smtClean="0">
                <a:latin typeface="Calibri" panose="020F0502020204030204" pitchFamily="34" charset="0"/>
              </a:rPr>
              <a:pPr eaLnBrk="1" hangingPunct="1">
                <a:spcBef>
                  <a:spcPct val="0"/>
                </a:spcBef>
              </a:pPr>
              <a:t>22</a:t>
            </a:fld>
            <a:endParaRPr lang="en-US" altLang="de-DE">
              <a:latin typeface="Calibri" panose="020F0502020204030204" pitchFamily="34" charset="0"/>
            </a:endParaRPr>
          </a:p>
        </p:txBody>
      </p:sp>
    </p:spTree>
    <p:extLst>
      <p:ext uri="{BB962C8B-B14F-4D97-AF65-F5344CB8AC3E}">
        <p14:creationId xmlns:p14="http://schemas.microsoft.com/office/powerpoint/2010/main" val="848722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A9D22-83EF-4436-AF05-ABFB4F5E3837}" type="slidenum">
              <a:rPr lang="de-DE" altLang="de-DE"/>
              <a:pPr/>
              <a:t>26</a:t>
            </a:fld>
            <a:endParaRPr lang="de-DE" altLang="de-DE"/>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sz="1200" kern="1200" dirty="0">
                <a:solidFill>
                  <a:schemeClr val="tx1"/>
                </a:solidFill>
                <a:effectLst/>
                <a:latin typeface="Times New Roman" panose="02020603050405020304" pitchFamily="18" charset="0"/>
                <a:ea typeface="+mn-ea"/>
                <a:cs typeface="+mn-cs"/>
              </a:rPr>
              <a:t>%</a:t>
            </a:r>
            <a:endParaRPr lang="de-DE" sz="1200" kern="1200" dirty="0">
              <a:solidFill>
                <a:schemeClr val="tx1"/>
              </a:solidFill>
              <a:effectLst/>
              <a:latin typeface="Times New Roman" panose="02020603050405020304" pitchFamily="18" charset="0"/>
              <a:ea typeface="+mn-ea"/>
              <a:cs typeface="+mn-cs"/>
            </a:endParaRPr>
          </a:p>
          <a:p>
            <a:r>
              <a:rPr lang="en-US" sz="1200" kern="1200" dirty="0">
                <a:solidFill>
                  <a:schemeClr val="tx1"/>
                </a:solidFill>
                <a:effectLst/>
                <a:latin typeface="Times New Roman" panose="02020603050405020304" pitchFamily="18" charset="0"/>
                <a:ea typeface="+mn-ea"/>
                <a:cs typeface="+mn-cs"/>
              </a:rPr>
              <a:t>A 690 </a:t>
            </a:r>
            <a:r>
              <a:rPr lang="en-US" sz="1200" kern="1200" dirty="0" err="1">
                <a:solidFill>
                  <a:schemeClr val="tx1"/>
                </a:solidFill>
                <a:effectLst/>
                <a:latin typeface="Times New Roman" panose="02020603050405020304" pitchFamily="18" charset="0"/>
                <a:ea typeface="+mn-ea"/>
                <a:cs typeface="+mn-cs"/>
              </a:rPr>
              <a:t>mEq</a:t>
            </a:r>
            <a:r>
              <a:rPr lang="en-US" sz="1200" kern="1200" dirty="0">
                <a:solidFill>
                  <a:schemeClr val="tx1"/>
                </a:solidFill>
                <a:effectLst/>
                <a:latin typeface="Times New Roman" panose="02020603050405020304" pitchFamily="18" charset="0"/>
                <a:ea typeface="+mn-ea"/>
                <a:cs typeface="+mn-cs"/>
              </a:rPr>
              <a:t>    34%  </a:t>
            </a:r>
            <a:endParaRPr lang="de-DE" sz="1200" kern="1200" dirty="0">
              <a:solidFill>
                <a:schemeClr val="tx1"/>
              </a:solidFill>
              <a:effectLst/>
              <a:latin typeface="Times New Roman" panose="02020603050405020304" pitchFamily="18" charset="0"/>
              <a:ea typeface="+mn-ea"/>
              <a:cs typeface="+mn-cs"/>
            </a:endParaRPr>
          </a:p>
          <a:p>
            <a:endParaRPr lang="de-DE" altLang="de-DE" dirty="0"/>
          </a:p>
        </p:txBody>
      </p:sp>
    </p:spTree>
    <p:extLst>
      <p:ext uri="{BB962C8B-B14F-4D97-AF65-F5344CB8AC3E}">
        <p14:creationId xmlns:p14="http://schemas.microsoft.com/office/powerpoint/2010/main" val="1961913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1" i="0" u="none" strike="noStrike" baseline="0" dirty="0">
                <a:latin typeface="MyriadPro-Bold"/>
              </a:rPr>
              <a:t>Fig. 3 </a:t>
            </a:r>
            <a:r>
              <a:rPr lang="en-US" sz="1800" b="0" i="0" u="none" strike="noStrike" baseline="0" dirty="0">
                <a:latin typeface="MyriadPro-Light"/>
              </a:rPr>
              <a:t>Composite renal outcome rates in the Dapagliflozin Effect on </a:t>
            </a:r>
            <a:r>
              <a:rPr lang="en-US" sz="1800" b="0" i="0" u="none" strike="noStrike" baseline="0" dirty="0" err="1">
                <a:latin typeface="MyriadPro-Light"/>
              </a:rPr>
              <a:t>CardiovascuLAR</a:t>
            </a:r>
            <a:r>
              <a:rPr lang="en-US" sz="1800" b="0" i="0" u="none" strike="noStrike" baseline="0" dirty="0">
                <a:latin typeface="MyriadPro-Light"/>
              </a:rPr>
              <a:t> Events (DECLARE-TIMI 58), </a:t>
            </a:r>
            <a:r>
              <a:rPr lang="en-US" sz="1800" b="0" i="0" u="none" strike="noStrike" baseline="0" dirty="0" err="1">
                <a:latin typeface="MyriadPro-Light"/>
              </a:rPr>
              <a:t>CANagliflozin</a:t>
            </a:r>
            <a:r>
              <a:rPr lang="en-US" sz="1800" b="0" i="0" u="none" strike="noStrike" baseline="0" dirty="0">
                <a:latin typeface="MyriadPro-Light"/>
              </a:rPr>
              <a:t> </a:t>
            </a:r>
            <a:r>
              <a:rPr lang="en-US" sz="1800" b="0" i="0" u="none" strike="noStrike" baseline="0" dirty="0" err="1">
                <a:latin typeface="MyriadPro-Light"/>
              </a:rPr>
              <a:t>CardioVascular</a:t>
            </a:r>
            <a:r>
              <a:rPr lang="en-US" sz="1800" b="0" i="0" u="none" strike="noStrike" baseline="0" dirty="0">
                <a:latin typeface="MyriadPro-Light"/>
              </a:rPr>
              <a:t> </a:t>
            </a:r>
            <a:r>
              <a:rPr lang="de-DE" sz="1800" b="0" i="0" u="none" strike="noStrike" baseline="0" dirty="0">
                <a:latin typeface="MyriadPro-Light"/>
              </a:rPr>
              <a:t>Assessment Study (CANVAS) </a:t>
            </a:r>
            <a:r>
              <a:rPr lang="de-DE" sz="1800" b="0" i="0" u="none" strike="noStrike" baseline="0" dirty="0" err="1">
                <a:latin typeface="MyriadPro-Light"/>
              </a:rPr>
              <a:t>Program</a:t>
            </a:r>
            <a:r>
              <a:rPr lang="de-DE" sz="1800" b="0" i="0" u="none" strike="noStrike" baseline="0" dirty="0">
                <a:latin typeface="MyriadPro-Light"/>
              </a:rPr>
              <a:t>, </a:t>
            </a:r>
            <a:r>
              <a:rPr lang="de-DE" sz="1800" b="0" i="0" u="none" strike="noStrike" baseline="0" dirty="0" err="1">
                <a:latin typeface="MyriadPro-Light"/>
              </a:rPr>
              <a:t>Empagliflozin</a:t>
            </a:r>
            <a:r>
              <a:rPr lang="de-DE" sz="1800" b="0" i="0" u="none" strike="noStrike" baseline="0" dirty="0">
                <a:latin typeface="MyriadPro-Light"/>
              </a:rPr>
              <a:t> </a:t>
            </a:r>
            <a:r>
              <a:rPr lang="de-DE" sz="1800" b="0" i="0" u="none" strike="noStrike" baseline="0" dirty="0" err="1">
                <a:latin typeface="MyriadPro-Light"/>
              </a:rPr>
              <a:t>Cardiovascular</a:t>
            </a:r>
            <a:r>
              <a:rPr lang="de-DE" sz="1800" b="0" i="0" u="none" strike="noStrike" baseline="0" dirty="0">
                <a:latin typeface="MyriadPro-Light"/>
              </a:rPr>
              <a:t> Outcome Event Trial in Type 2 Diabetes Mellitus </a:t>
            </a:r>
            <a:r>
              <a:rPr lang="de-DE" sz="1800" b="0" i="0" u="none" strike="noStrike" baseline="0" dirty="0" err="1">
                <a:latin typeface="MyriadPro-Light"/>
              </a:rPr>
              <a:t>Patients</a:t>
            </a:r>
            <a:r>
              <a:rPr lang="de-DE" sz="1800" b="0" i="0" u="none" strike="noStrike" baseline="0" dirty="0">
                <a:latin typeface="MyriadPro-Light"/>
              </a:rPr>
              <a:t>–</a:t>
            </a:r>
            <a:r>
              <a:rPr lang="de-DE" sz="1800" b="0" i="0" u="none" strike="noStrike" baseline="0" dirty="0" err="1">
                <a:latin typeface="MyriadPro-Light"/>
              </a:rPr>
              <a:t>Removing</a:t>
            </a:r>
            <a:r>
              <a:rPr lang="de-DE" sz="1800" b="0" i="0" u="none" strike="noStrike" baseline="0" dirty="0">
                <a:latin typeface="MyriadPro-Light"/>
              </a:rPr>
              <a:t> </a:t>
            </a:r>
            <a:r>
              <a:rPr lang="de-DE" sz="1800" b="0" i="0" u="none" strike="noStrike" baseline="0" dirty="0" err="1">
                <a:latin typeface="MyriadPro-Light"/>
              </a:rPr>
              <a:t>Excess</a:t>
            </a:r>
            <a:r>
              <a:rPr lang="de-DE" sz="1800" b="0" i="0" u="none" strike="noStrike" baseline="0" dirty="0">
                <a:latin typeface="MyriadPro-Light"/>
              </a:rPr>
              <a:t> </a:t>
            </a:r>
            <a:r>
              <a:rPr lang="en-US" sz="1800" b="0" i="0" u="none" strike="noStrike" baseline="0" dirty="0">
                <a:latin typeface="MyriadPro-Light"/>
              </a:rPr>
              <a:t>Glucose (EMPA–REG OUTCOME), and Canagliflozin and Renal Events in Diabetes with Established Nephropathy Clinical Evaluation (CREDENCE) trials. Statistical outcomes displayed as hazard ratio, 95% confidence interval, p-value. Composite renal outcomes defined as follows: DECLARE-TIMI 58: </a:t>
            </a:r>
            <a:r>
              <a:rPr lang="en-US" sz="1800" b="0" i="0" u="none" strike="noStrike" baseline="0" dirty="0">
                <a:latin typeface="MTSY"/>
              </a:rPr>
              <a:t>≥ </a:t>
            </a:r>
            <a:r>
              <a:rPr lang="en-US" sz="1800" b="0" i="0" u="none" strike="noStrike" baseline="0" dirty="0">
                <a:latin typeface="MyriadPro-Light"/>
              </a:rPr>
              <a:t>40% reduction in estimated glomerular filtration rate (eGFR) to &lt; 60, end-stage renal disease (ESRD) (dialysis </a:t>
            </a:r>
            <a:r>
              <a:rPr lang="en-US" sz="1800" b="0" i="0" u="none" strike="noStrike" baseline="0" dirty="0">
                <a:latin typeface="MTSY"/>
              </a:rPr>
              <a:t>≥ </a:t>
            </a:r>
            <a:r>
              <a:rPr lang="en-US" sz="1800" b="0" i="0" u="none" strike="noStrike" baseline="0" dirty="0">
                <a:latin typeface="MyriadPro-Light"/>
              </a:rPr>
              <a:t>90 days, transplant or sustained </a:t>
            </a:r>
            <a:r>
              <a:rPr lang="de-DE" sz="1800" b="0" i="0" u="none" strike="noStrike" baseline="0" dirty="0" err="1">
                <a:latin typeface="MyriadPro-Light"/>
              </a:rPr>
              <a:t>eGFR</a:t>
            </a:r>
            <a:r>
              <a:rPr lang="de-DE" sz="1800" b="0" i="0" u="none" strike="noStrike" baseline="0" dirty="0">
                <a:latin typeface="MyriadPro-Light"/>
              </a:rPr>
              <a:t> &lt; 15), </a:t>
            </a:r>
            <a:r>
              <a:rPr lang="de-DE" sz="1800" b="0" i="0" u="none" strike="noStrike" baseline="0" dirty="0" err="1">
                <a:latin typeface="MyriadPro-Light"/>
              </a:rPr>
              <a:t>or</a:t>
            </a:r>
            <a:r>
              <a:rPr lang="de-DE" sz="1800" b="0" i="0" u="none" strike="noStrike" baseline="0" dirty="0">
                <a:latin typeface="MyriadPro-Light"/>
              </a:rPr>
              <a:t> renal/</a:t>
            </a:r>
            <a:r>
              <a:rPr lang="de-DE" sz="1800" b="0" i="0" u="none" strike="noStrike" baseline="0" dirty="0" err="1">
                <a:latin typeface="MyriadPro-Light"/>
              </a:rPr>
              <a:t>cardiovascular</a:t>
            </a:r>
            <a:r>
              <a:rPr lang="de-DE" sz="1800" b="0" i="0" u="none" strike="noStrike" baseline="0" dirty="0">
                <a:latin typeface="MyriadPro-Light"/>
              </a:rPr>
              <a:t> (CV) </a:t>
            </a:r>
            <a:r>
              <a:rPr lang="de-DE" sz="1800" b="0" i="0" u="none" strike="noStrike" baseline="0" dirty="0" err="1">
                <a:latin typeface="MyriadPro-Light"/>
              </a:rPr>
              <a:t>death</a:t>
            </a:r>
            <a:r>
              <a:rPr lang="de-DE" sz="1800" b="0" i="0" u="none" strike="noStrike" baseline="0" dirty="0">
                <a:latin typeface="MyriadPro-Light"/>
              </a:rPr>
              <a:t>; CANVAS: </a:t>
            </a:r>
            <a:r>
              <a:rPr lang="de-DE" sz="1800" b="0" i="0" u="none" strike="noStrike" baseline="0" dirty="0">
                <a:latin typeface="MTSY"/>
              </a:rPr>
              <a:t>≥ </a:t>
            </a:r>
            <a:r>
              <a:rPr lang="de-DE" sz="1800" b="0" i="0" u="none" strike="noStrike" baseline="0" dirty="0">
                <a:latin typeface="MyriadPro-Light"/>
              </a:rPr>
              <a:t>40% </a:t>
            </a:r>
            <a:r>
              <a:rPr lang="de-DE" sz="1800" b="0" i="0" u="none" strike="noStrike" baseline="0" dirty="0" err="1">
                <a:latin typeface="MyriadPro-Light"/>
              </a:rPr>
              <a:t>reduction</a:t>
            </a:r>
            <a:r>
              <a:rPr lang="de-DE" sz="1800" b="0" i="0" u="none" strike="noStrike" baseline="0" dirty="0">
                <a:latin typeface="MyriadPro-Light"/>
              </a:rPr>
              <a:t> in </a:t>
            </a:r>
            <a:r>
              <a:rPr lang="de-DE" sz="1800" b="0" i="0" u="none" strike="noStrike" baseline="0" dirty="0" err="1">
                <a:latin typeface="MyriadPro-Light"/>
              </a:rPr>
              <a:t>eGFR</a:t>
            </a:r>
            <a:r>
              <a:rPr lang="de-DE" sz="1800" b="0" i="0" u="none" strike="noStrike" baseline="0" dirty="0">
                <a:latin typeface="MyriadPro-Light"/>
              </a:rPr>
              <a:t>, renal-</a:t>
            </a:r>
            <a:r>
              <a:rPr lang="de-DE" sz="1800" b="0" i="0" u="none" strike="noStrike" baseline="0" dirty="0" err="1">
                <a:latin typeface="MyriadPro-Light"/>
              </a:rPr>
              <a:t>replacement</a:t>
            </a:r>
            <a:r>
              <a:rPr lang="de-DE" sz="1800" b="0" i="0" u="none" strike="noStrike" baseline="0" dirty="0">
                <a:latin typeface="MyriadPro-Light"/>
              </a:rPr>
              <a:t> </a:t>
            </a:r>
            <a:r>
              <a:rPr lang="de-DE" sz="1800" b="0" i="0" u="none" strike="noStrike" baseline="0" dirty="0" err="1">
                <a:latin typeface="MyriadPro-Light"/>
              </a:rPr>
              <a:t>therapy</a:t>
            </a:r>
            <a:r>
              <a:rPr lang="de-DE" sz="1800" b="0" i="0" u="none" strike="noStrike" baseline="0" dirty="0">
                <a:latin typeface="MyriadPro-Light"/>
              </a:rPr>
              <a:t> (RRT) (transplant, </a:t>
            </a:r>
            <a:r>
              <a:rPr lang="de-DE" sz="1800" b="0" i="0" u="none" strike="noStrike" baseline="0" dirty="0" err="1">
                <a:latin typeface="MyriadPro-Light"/>
              </a:rPr>
              <a:t>chronic</a:t>
            </a:r>
            <a:r>
              <a:rPr lang="de-DE" sz="1800" b="0" i="0" u="none" strike="noStrike" baseline="0" dirty="0">
                <a:latin typeface="MyriadPro-Light"/>
              </a:rPr>
              <a:t> </a:t>
            </a:r>
            <a:r>
              <a:rPr lang="de-DE" sz="1800" b="0" i="0" u="none" strike="noStrike" baseline="0" dirty="0" err="1">
                <a:latin typeface="MyriadPro-Light"/>
              </a:rPr>
              <a:t>dialysis</a:t>
            </a:r>
            <a:r>
              <a:rPr lang="de-DE" sz="1800" b="0" i="0" u="none" strike="noStrike" baseline="0" dirty="0">
                <a:latin typeface="MyriadPro-Light"/>
              </a:rPr>
              <a:t>, </a:t>
            </a:r>
            <a:r>
              <a:rPr lang="en-US" sz="1800" b="0" i="0" u="none" strike="noStrike" baseline="0" dirty="0">
                <a:latin typeface="MyriadPro-Light"/>
              </a:rPr>
              <a:t>or sustained eGFR &lt; 15), or renal death; EMPA–REG OUTCOME: doubling of serum creatinine (Cr) with eGFR </a:t>
            </a:r>
            <a:r>
              <a:rPr lang="en-US" sz="1800" b="0" i="0" u="none" strike="noStrike" baseline="0" dirty="0">
                <a:latin typeface="MTSY"/>
              </a:rPr>
              <a:t>≤ </a:t>
            </a:r>
            <a:r>
              <a:rPr lang="en-US" sz="1800" b="0" i="0" u="none" strike="noStrike" baseline="0" dirty="0">
                <a:latin typeface="MyriadPro-Light"/>
              </a:rPr>
              <a:t>45, RRT, or renal death; CREDENCE: </a:t>
            </a:r>
            <a:r>
              <a:rPr lang="de-DE" sz="1800" b="0" i="0" u="none" strike="noStrike" baseline="0" dirty="0" err="1">
                <a:latin typeface="MyriadPro-Light"/>
              </a:rPr>
              <a:t>doubling</a:t>
            </a:r>
            <a:r>
              <a:rPr lang="de-DE" sz="1800" b="0" i="0" u="none" strike="noStrike" baseline="0" dirty="0">
                <a:latin typeface="MyriadPro-Light"/>
              </a:rPr>
              <a:t> of </a:t>
            </a:r>
            <a:r>
              <a:rPr lang="de-DE" sz="1800" b="0" i="0" u="none" strike="noStrike" baseline="0" dirty="0" err="1">
                <a:latin typeface="MyriadPro-Light"/>
              </a:rPr>
              <a:t>serum</a:t>
            </a:r>
            <a:r>
              <a:rPr lang="de-DE" sz="1800" b="0" i="0" u="none" strike="noStrike" baseline="0" dirty="0">
                <a:latin typeface="MyriadPro-Light"/>
              </a:rPr>
              <a:t> </a:t>
            </a:r>
            <a:r>
              <a:rPr lang="de-DE" sz="1800" b="0" i="0" u="none" strike="noStrike" baseline="0" dirty="0" err="1">
                <a:latin typeface="MyriadPro-Light"/>
              </a:rPr>
              <a:t>Cr</a:t>
            </a:r>
            <a:r>
              <a:rPr lang="de-DE" sz="1800" b="0" i="0" u="none" strike="noStrike" baseline="0" dirty="0">
                <a:latin typeface="MyriadPro-Light"/>
              </a:rPr>
              <a:t>, ESRD (</a:t>
            </a:r>
            <a:r>
              <a:rPr lang="de-DE" sz="1800" b="0" i="0" u="none" strike="noStrike" baseline="0" dirty="0" err="1">
                <a:latin typeface="MyriadPro-Light"/>
              </a:rPr>
              <a:t>eGFR</a:t>
            </a:r>
            <a:r>
              <a:rPr lang="de-DE" sz="1800" b="0" i="0" u="none" strike="noStrike" baseline="0" dirty="0">
                <a:latin typeface="MyriadPro-Light"/>
              </a:rPr>
              <a:t> &lt; 15, </a:t>
            </a:r>
            <a:r>
              <a:rPr lang="de-DE" sz="1800" b="0" i="0" u="none" strike="noStrike" baseline="0" dirty="0" err="1">
                <a:latin typeface="MyriadPro-Light"/>
              </a:rPr>
              <a:t>dialysis</a:t>
            </a:r>
            <a:r>
              <a:rPr lang="de-DE" sz="1800" b="0" i="0" u="none" strike="noStrike" baseline="0" dirty="0">
                <a:latin typeface="MyriadPro-Light"/>
              </a:rPr>
              <a:t>, </a:t>
            </a:r>
            <a:r>
              <a:rPr lang="de-DE" sz="1800" b="0" i="0" u="none" strike="noStrike" baseline="0" dirty="0" err="1">
                <a:latin typeface="MyriadPro-Light"/>
              </a:rPr>
              <a:t>or</a:t>
            </a:r>
            <a:r>
              <a:rPr lang="de-DE" sz="1800" b="0" i="0" u="none" strike="noStrike" baseline="0" dirty="0">
                <a:latin typeface="MyriadPro-Light"/>
              </a:rPr>
              <a:t> renal transplant), renal/CV </a:t>
            </a:r>
            <a:r>
              <a:rPr lang="de-DE" sz="1800" b="0" i="0" u="none" strike="noStrike" baseline="0" dirty="0" err="1">
                <a:latin typeface="MyriadPro-Light"/>
              </a:rPr>
              <a:t>death</a:t>
            </a:r>
            <a:r>
              <a:rPr lang="de-DE" sz="1800" b="0" i="0" u="none" strike="noStrike" baseline="0" dirty="0">
                <a:latin typeface="MyriadPro-Light"/>
              </a:rPr>
              <a:t>. </a:t>
            </a:r>
            <a:r>
              <a:rPr lang="de-DE" sz="1800" b="0" i="1" u="none" strike="noStrike" baseline="0" dirty="0">
                <a:latin typeface="MyriadPro-LightIt"/>
              </a:rPr>
              <a:t>HR </a:t>
            </a:r>
            <a:r>
              <a:rPr lang="de-DE" sz="1800" b="0" i="0" u="none" strike="noStrike" baseline="0" dirty="0" err="1">
                <a:latin typeface="MyriadPro-Light"/>
              </a:rPr>
              <a:t>hazard</a:t>
            </a:r>
            <a:r>
              <a:rPr lang="de-DE" sz="1800" b="0" i="0" u="none" strike="noStrike" baseline="0" dirty="0">
                <a:latin typeface="MyriadPro-Light"/>
              </a:rPr>
              <a:t> </a:t>
            </a:r>
            <a:r>
              <a:rPr lang="de-DE" sz="1800" b="0" i="0" u="none" strike="noStrike" baseline="0" dirty="0" err="1">
                <a:latin typeface="MyriadPro-Light"/>
              </a:rPr>
              <a:t>ratio</a:t>
            </a:r>
            <a:r>
              <a:rPr lang="de-DE" sz="1800" b="0" i="0" u="none" strike="noStrike" baseline="0" dirty="0">
                <a:latin typeface="MyriadPro-Light"/>
              </a:rPr>
              <a:t>, </a:t>
            </a:r>
            <a:r>
              <a:rPr lang="de-DE" sz="1800" b="0" i="1" u="none" strike="noStrike" baseline="0" dirty="0">
                <a:latin typeface="MyriadPro-LightIt"/>
              </a:rPr>
              <a:t>DAPA </a:t>
            </a:r>
            <a:r>
              <a:rPr lang="de-DE" sz="1800" b="0" i="0" u="none" strike="noStrike" baseline="0" dirty="0" err="1">
                <a:latin typeface="MyriadPro-Light"/>
              </a:rPr>
              <a:t>dapagliflozin</a:t>
            </a:r>
            <a:r>
              <a:rPr lang="de-DE" sz="1800" b="0" i="0" u="none" strike="noStrike" baseline="0" dirty="0">
                <a:latin typeface="MyriadPro-Light"/>
              </a:rPr>
              <a:t>, </a:t>
            </a:r>
            <a:r>
              <a:rPr lang="de-DE" sz="1800" b="0" i="1" u="none" strike="noStrike" baseline="0" dirty="0">
                <a:latin typeface="MyriadPro-LightIt"/>
              </a:rPr>
              <a:t>CANA </a:t>
            </a:r>
            <a:r>
              <a:rPr lang="de-DE" sz="1800" b="0" i="0" u="none" strike="noStrike" baseline="0" dirty="0" err="1">
                <a:latin typeface="MyriadPro-Light"/>
              </a:rPr>
              <a:t>canagliflozin</a:t>
            </a:r>
            <a:r>
              <a:rPr lang="de-DE" sz="1800" b="0" i="0" u="none" strike="noStrike" baseline="0" dirty="0">
                <a:latin typeface="MyriadPro-Light"/>
              </a:rPr>
              <a:t>, </a:t>
            </a:r>
            <a:r>
              <a:rPr lang="de-DE" sz="1800" b="0" i="1" u="none" strike="noStrike" baseline="0" dirty="0">
                <a:latin typeface="MyriadPro-LightIt"/>
              </a:rPr>
              <a:t>EMPA </a:t>
            </a:r>
            <a:r>
              <a:rPr lang="de-DE" sz="1800" b="0" i="0" u="none" strike="noStrike" baseline="0" dirty="0" err="1">
                <a:latin typeface="MyriadPro-Light"/>
              </a:rPr>
              <a:t>empagliflozin</a:t>
            </a:r>
            <a:endParaRPr lang="de-DE" sz="1800" b="0" i="0" u="none" strike="noStrike" baseline="0" dirty="0">
              <a:latin typeface="MyriadPro-Light"/>
            </a:endParaRPr>
          </a:p>
          <a:p>
            <a:pPr algn="l"/>
            <a:endParaRPr lang="de-DE" sz="1800" b="0" i="0" u="none" strike="noStrike" baseline="0" dirty="0">
              <a:latin typeface="MyriadPro-Light"/>
            </a:endParaRPr>
          </a:p>
          <a:p>
            <a:pPr algn="l"/>
            <a:r>
              <a:rPr lang="en-US" sz="1800" b="1" i="0" u="none" strike="noStrike" baseline="0" dirty="0">
                <a:latin typeface="MyriadPro-Bold"/>
              </a:rPr>
              <a:t>Fig. 5 </a:t>
            </a:r>
            <a:r>
              <a:rPr lang="en-US" sz="1800" b="0" i="0" u="none" strike="noStrike" baseline="0" dirty="0">
                <a:latin typeface="MyriadPro-Light"/>
              </a:rPr>
              <a:t>Composite renal outcome relative risk reductions (RRRs) in the Dapagliflozin Effect on </a:t>
            </a:r>
            <a:r>
              <a:rPr lang="en-US" sz="1800" b="0" i="0" u="none" strike="noStrike" baseline="0" dirty="0" err="1">
                <a:latin typeface="MyriadPro-Light"/>
              </a:rPr>
              <a:t>CardiovascuLAR</a:t>
            </a:r>
            <a:r>
              <a:rPr lang="en-US" sz="1800" b="0" i="0" u="none" strike="noStrike" baseline="0" dirty="0">
                <a:latin typeface="MyriadPro-Light"/>
              </a:rPr>
              <a:t> Events (DECLARE-TIMI 58), </a:t>
            </a:r>
            <a:r>
              <a:rPr lang="de-DE" sz="1800" b="0" i="0" u="none" strike="noStrike" baseline="0" dirty="0" err="1">
                <a:latin typeface="MyriadPro-Light"/>
              </a:rPr>
              <a:t>CANagliflozin</a:t>
            </a:r>
            <a:r>
              <a:rPr lang="de-DE" sz="1800" b="0" i="0" u="none" strike="noStrike" baseline="0" dirty="0">
                <a:latin typeface="MyriadPro-Light"/>
              </a:rPr>
              <a:t> </a:t>
            </a:r>
            <a:r>
              <a:rPr lang="de-DE" sz="1800" b="0" i="0" u="none" strike="noStrike" baseline="0" dirty="0" err="1">
                <a:latin typeface="MyriadPro-Light"/>
              </a:rPr>
              <a:t>CardioVascular</a:t>
            </a:r>
            <a:r>
              <a:rPr lang="de-DE" sz="1800" b="0" i="0" u="none" strike="noStrike" baseline="0" dirty="0">
                <a:latin typeface="MyriadPro-Light"/>
              </a:rPr>
              <a:t> Assessment Study (CANVAS) </a:t>
            </a:r>
            <a:r>
              <a:rPr lang="de-DE" sz="1800" b="0" i="0" u="none" strike="noStrike" baseline="0" dirty="0" err="1">
                <a:latin typeface="MyriadPro-Light"/>
              </a:rPr>
              <a:t>Program</a:t>
            </a:r>
            <a:r>
              <a:rPr lang="de-DE" sz="1800" b="0" i="0" u="none" strike="noStrike" baseline="0" dirty="0">
                <a:latin typeface="MyriadPro-Light"/>
              </a:rPr>
              <a:t>, </a:t>
            </a:r>
            <a:r>
              <a:rPr lang="de-DE" sz="1800" b="0" i="0" u="none" strike="noStrike" baseline="0" dirty="0" err="1">
                <a:latin typeface="MyriadPro-Light"/>
              </a:rPr>
              <a:t>Empagliflozin</a:t>
            </a:r>
            <a:r>
              <a:rPr lang="de-DE" sz="1800" b="0" i="0" u="none" strike="noStrike" baseline="0" dirty="0">
                <a:latin typeface="MyriadPro-Light"/>
              </a:rPr>
              <a:t> </a:t>
            </a:r>
            <a:r>
              <a:rPr lang="de-DE" sz="1800" b="0" i="0" u="none" strike="noStrike" baseline="0" dirty="0" err="1">
                <a:latin typeface="MyriadPro-Light"/>
              </a:rPr>
              <a:t>Cardiovascular</a:t>
            </a:r>
            <a:r>
              <a:rPr lang="de-DE" sz="1800" b="0" i="0" u="none" strike="noStrike" baseline="0" dirty="0">
                <a:latin typeface="MyriadPro-Light"/>
              </a:rPr>
              <a:t> Outcome Event Trial in Type 2 Diabetes Mellitus </a:t>
            </a:r>
            <a:r>
              <a:rPr lang="en-US" sz="1800" b="0" i="0" u="none" strike="noStrike" baseline="0" dirty="0">
                <a:latin typeface="MyriadPro-Light"/>
              </a:rPr>
              <a:t>Patients–Removing Excess Glucose (EMPA–REG OUTCOME), and Canagliflozin and Renal Events in Diabetes with Established Nephropathy Clinical Evaluation (CREDENCE) trials. Statistical outcomes displayed as RRR, p-value. RRRs were calculated from hazard ratios. Composite renal outcomes defined as follows: DECLARE-TIMI 58: </a:t>
            </a:r>
            <a:r>
              <a:rPr lang="en-US" sz="1800" b="0" i="0" u="none" strike="noStrike" baseline="0" dirty="0">
                <a:latin typeface="MTSY"/>
              </a:rPr>
              <a:t>≥ </a:t>
            </a:r>
            <a:r>
              <a:rPr lang="en-US" sz="1800" b="0" i="0" u="none" strike="noStrike" baseline="0" dirty="0">
                <a:latin typeface="MyriadPro-Light"/>
              </a:rPr>
              <a:t>40% reduction in estimated glomerular filtration rate (eGFR) to &lt; 60, end-stage renal disease (ESRD) (dialysis </a:t>
            </a:r>
            <a:r>
              <a:rPr lang="en-US" sz="1800" b="0" i="0" u="none" strike="noStrike" baseline="0" dirty="0">
                <a:latin typeface="MTSY"/>
              </a:rPr>
              <a:t>≥ </a:t>
            </a:r>
            <a:r>
              <a:rPr lang="en-US" sz="1800" b="0" i="0" u="none" strike="noStrike" baseline="0" dirty="0">
                <a:latin typeface="MyriadPro-Light"/>
              </a:rPr>
              <a:t>90 days, transplant or sustained eGFR &lt; 15), or renal/cardiovascular (CV) death; CANVAS: </a:t>
            </a:r>
            <a:r>
              <a:rPr lang="en-US" sz="1800" b="0" i="0" u="none" strike="noStrike" baseline="0" dirty="0">
                <a:latin typeface="MTSY"/>
              </a:rPr>
              <a:t>≥ </a:t>
            </a:r>
            <a:r>
              <a:rPr lang="en-US" sz="1800" b="0" i="0" u="none" strike="noStrike" baseline="0" dirty="0">
                <a:latin typeface="MyriadPro-Light"/>
              </a:rPr>
              <a:t>40% reduction in eGFR, renal-replacement therapy (RRT) (transplant, chronic dialysis, or sustained eGFR &lt; 15), or renal death; EMPA–REG OUTCOME: doubling of serum creatinine (Cr) with eGFR </a:t>
            </a:r>
            <a:r>
              <a:rPr lang="en-US" sz="1800" b="0" i="0" u="none" strike="noStrike" baseline="0" dirty="0">
                <a:latin typeface="MTSY"/>
              </a:rPr>
              <a:t>≤ </a:t>
            </a:r>
            <a:r>
              <a:rPr lang="en-US" sz="1800" b="0" i="0" u="none" strike="noStrike" baseline="0" dirty="0">
                <a:latin typeface="MyriadPro-Light"/>
              </a:rPr>
              <a:t>45, RRT, or renal death; CREDENCE: doubling of serum Cr, ESRD (eGFR &lt; 15, dialysis, or renal transplant), renal/CV death </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27</a:t>
            </a:fld>
            <a:endParaRPr lang="de-DE" altLang="de-DE"/>
          </a:p>
        </p:txBody>
      </p:sp>
    </p:spTree>
    <p:extLst>
      <p:ext uri="{BB962C8B-B14F-4D97-AF65-F5344CB8AC3E}">
        <p14:creationId xmlns:p14="http://schemas.microsoft.com/office/powerpoint/2010/main" val="3232810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1" i="0" u="none" strike="noStrike" baseline="0" dirty="0">
                <a:solidFill>
                  <a:srgbClr val="000000"/>
                </a:solidFill>
                <a:latin typeface="MyriadPro-Bold"/>
              </a:rPr>
              <a:t>Fig. 6 </a:t>
            </a:r>
            <a:r>
              <a:rPr lang="en-US" sz="1800" b="0" i="0" u="none" strike="noStrike" baseline="0" dirty="0">
                <a:solidFill>
                  <a:srgbClr val="000000"/>
                </a:solidFill>
                <a:latin typeface="MyriadPro-Light"/>
              </a:rPr>
              <a:t>Baseline renal risk and composite renal outcome definitions in the Dapagliflozin Effect on </a:t>
            </a:r>
            <a:r>
              <a:rPr lang="en-US" sz="1800" b="0" i="0" u="none" strike="noStrike" baseline="0" dirty="0" err="1">
                <a:solidFill>
                  <a:srgbClr val="000000"/>
                </a:solidFill>
                <a:latin typeface="MyriadPro-Light"/>
              </a:rPr>
              <a:t>CardiovascuLAR</a:t>
            </a:r>
            <a:r>
              <a:rPr lang="en-US" sz="1800" b="0" i="0" u="none" strike="noStrike" baseline="0" dirty="0">
                <a:solidFill>
                  <a:srgbClr val="000000"/>
                </a:solidFill>
                <a:latin typeface="MyriadPro-Light"/>
              </a:rPr>
              <a:t> Events (DECLARE-TIMI 58), </a:t>
            </a:r>
            <a:r>
              <a:rPr lang="de-DE" sz="1800" b="0" i="0" u="none" strike="noStrike" baseline="0" dirty="0" err="1">
                <a:solidFill>
                  <a:srgbClr val="000000"/>
                </a:solidFill>
                <a:latin typeface="MyriadPro-Light"/>
              </a:rPr>
              <a:t>CANagliflozin</a:t>
            </a:r>
            <a:r>
              <a:rPr lang="de-DE" sz="1800" b="0" i="0" u="none" strike="noStrike" baseline="0" dirty="0">
                <a:solidFill>
                  <a:srgbClr val="000000"/>
                </a:solidFill>
                <a:latin typeface="MyriadPro-Light"/>
              </a:rPr>
              <a:t> </a:t>
            </a:r>
            <a:r>
              <a:rPr lang="de-DE" sz="1800" b="0" i="0" u="none" strike="noStrike" baseline="0" dirty="0" err="1">
                <a:solidFill>
                  <a:srgbClr val="000000"/>
                </a:solidFill>
                <a:latin typeface="MyriadPro-Light"/>
              </a:rPr>
              <a:t>CardioVascular</a:t>
            </a:r>
            <a:r>
              <a:rPr lang="de-DE" sz="1800" b="0" i="0" u="none" strike="noStrike" baseline="0" dirty="0">
                <a:solidFill>
                  <a:srgbClr val="000000"/>
                </a:solidFill>
                <a:latin typeface="MyriadPro-Light"/>
              </a:rPr>
              <a:t> Assessment Study (CANVAS) </a:t>
            </a:r>
            <a:r>
              <a:rPr lang="de-DE" sz="1800" b="0" i="0" u="none" strike="noStrike" baseline="0" dirty="0" err="1">
                <a:solidFill>
                  <a:srgbClr val="000000"/>
                </a:solidFill>
                <a:latin typeface="MyriadPro-Light"/>
              </a:rPr>
              <a:t>Program</a:t>
            </a:r>
            <a:r>
              <a:rPr lang="de-DE" sz="1800" b="0" i="0" u="none" strike="noStrike" baseline="0" dirty="0">
                <a:solidFill>
                  <a:srgbClr val="000000"/>
                </a:solidFill>
                <a:latin typeface="MyriadPro-Light"/>
              </a:rPr>
              <a:t>, </a:t>
            </a:r>
            <a:r>
              <a:rPr lang="de-DE" sz="1800" b="0" i="0" u="none" strike="noStrike" baseline="0" dirty="0" err="1">
                <a:solidFill>
                  <a:srgbClr val="000000"/>
                </a:solidFill>
                <a:latin typeface="MyriadPro-Light"/>
              </a:rPr>
              <a:t>Empagliflozin</a:t>
            </a:r>
            <a:r>
              <a:rPr lang="de-DE" sz="1800" b="0" i="0" u="none" strike="noStrike" baseline="0" dirty="0">
                <a:solidFill>
                  <a:srgbClr val="000000"/>
                </a:solidFill>
                <a:latin typeface="MyriadPro-Light"/>
              </a:rPr>
              <a:t> </a:t>
            </a:r>
            <a:r>
              <a:rPr lang="de-DE" sz="1800" b="0" i="0" u="none" strike="noStrike" baseline="0" dirty="0" err="1">
                <a:solidFill>
                  <a:srgbClr val="000000"/>
                </a:solidFill>
                <a:latin typeface="MyriadPro-Light"/>
              </a:rPr>
              <a:t>Cardiovascular</a:t>
            </a:r>
            <a:r>
              <a:rPr lang="de-DE" sz="1800" b="0" i="0" u="none" strike="noStrike" baseline="0" dirty="0">
                <a:solidFill>
                  <a:srgbClr val="000000"/>
                </a:solidFill>
                <a:latin typeface="MyriadPro-Light"/>
              </a:rPr>
              <a:t> Outcome Event Trial in Type 2 Diabetes Mellitus </a:t>
            </a:r>
            <a:r>
              <a:rPr lang="en-US" sz="1800" b="0" i="0" u="none" strike="noStrike" baseline="0" dirty="0">
                <a:solidFill>
                  <a:srgbClr val="000000"/>
                </a:solidFill>
                <a:latin typeface="MyriadPro-Light"/>
              </a:rPr>
              <a:t>Patients–Removing Excess Glucose (EMPA–REG OUTCOME), and Canagliflozin and Renal Events in Diabetes with Established Nephropathy Clinical Evaluation (CREDENCE) trials. Horizontal dotted lines and white arrows approximate trials averaged mean eGFRs minus 1 pooled standard deviation; vertical dotted lines and white arrows approximate trials’ quartile 3 of UACR. Data displayed as mean eGFR </a:t>
            </a:r>
            <a:r>
              <a:rPr lang="en-US" sz="1800" b="0" i="0" u="none" strike="noStrike" baseline="0" dirty="0">
                <a:solidFill>
                  <a:srgbClr val="000000"/>
                </a:solidFill>
                <a:latin typeface="MTSY"/>
              </a:rPr>
              <a:t>± </a:t>
            </a:r>
            <a:r>
              <a:rPr lang="en-US" sz="1800" b="0" i="0" u="none" strike="noStrike" baseline="0" dirty="0">
                <a:solidFill>
                  <a:srgbClr val="000000"/>
                </a:solidFill>
                <a:latin typeface="MyriadPro-Light"/>
              </a:rPr>
              <a:t>standard deviation (where available); median UACR [quartile 1, quartile 3] or percent of study population with UACR &lt; 30, &gt; 30–300, and &gt; 300 (depending on trial). eGFR estimated glomerular filtration rate in mL/min/1.73 m2, UACR urinary albumin-creatinine ratio in mg/g (Adapted from Ref. [</a:t>
            </a:r>
            <a:r>
              <a:rPr lang="en-US" sz="1800" b="0" i="0" u="none" strike="noStrike" baseline="0" dirty="0">
                <a:solidFill>
                  <a:srgbClr val="0000FF"/>
                </a:solidFill>
                <a:latin typeface="MyriadPro-Light"/>
              </a:rPr>
              <a:t>60</a:t>
            </a:r>
            <a:r>
              <a:rPr lang="en-US" sz="1800" b="0" i="0" u="none" strike="noStrike" baseline="0" dirty="0">
                <a:solidFill>
                  <a:srgbClr val="000000"/>
                </a:solidFill>
                <a:latin typeface="MyriadPro-Light"/>
              </a:rPr>
              <a:t>])</a:t>
            </a:r>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28</a:t>
            </a:fld>
            <a:endParaRPr lang="de-DE" altLang="de-DE"/>
          </a:p>
        </p:txBody>
      </p:sp>
    </p:spTree>
    <p:extLst>
      <p:ext uri="{BB962C8B-B14F-4D97-AF65-F5344CB8AC3E}">
        <p14:creationId xmlns:p14="http://schemas.microsoft.com/office/powerpoint/2010/main" val="3941262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dirty="0">
                <a:solidFill>
                  <a:srgbClr val="333333"/>
                </a:solidFill>
                <a:effectLst/>
                <a:latin typeface="Montserrat" panose="00000500000000000000" pitchFamily="2" charset="0"/>
              </a:rPr>
              <a:t>Figure 1. Kidney–heart risk factor </a:t>
            </a:r>
            <a:r>
              <a:rPr lang="en-US" b="1" i="0" dirty="0" err="1">
                <a:solidFill>
                  <a:srgbClr val="333333"/>
                </a:solidFill>
                <a:effectLst/>
                <a:latin typeface="Montserrat" panose="00000500000000000000" pitchFamily="2" charset="0"/>
              </a:rPr>
              <a:t>management.</a:t>
            </a:r>
            <a:r>
              <a:rPr lang="en-US" b="0" i="0" dirty="0" err="1">
                <a:solidFill>
                  <a:srgbClr val="707070"/>
                </a:solidFill>
                <a:effectLst/>
                <a:latin typeface="Noto Serif JP"/>
              </a:rPr>
              <a:t>Patients</a:t>
            </a:r>
            <a:r>
              <a:rPr lang="en-US" b="0" i="0" dirty="0">
                <a:solidFill>
                  <a:srgbClr val="707070"/>
                </a:solidFill>
                <a:effectLst/>
                <a:latin typeface="Noto Serif JP"/>
              </a:rPr>
              <a:t> with diabetes and chronic kidney disease should be treated with a comprehensive approach to improve kidney and cardiovascular outcomes. This approach should include a foundation of lifestyle modification and self-management for all patients, on which are layered first-line drug therapies according to clinical characteristics (</a:t>
            </a:r>
            <a:r>
              <a:rPr lang="en-US" b="0" i="1" dirty="0">
                <a:solidFill>
                  <a:srgbClr val="707070"/>
                </a:solidFill>
                <a:effectLst/>
                <a:latin typeface="Noto Serif JP"/>
              </a:rPr>
              <a:t>in parentheses</a:t>
            </a:r>
            <a:r>
              <a:rPr lang="en-US" b="0" i="0" dirty="0">
                <a:solidFill>
                  <a:srgbClr val="707070"/>
                </a:solidFill>
                <a:effectLst/>
                <a:latin typeface="Noto Serif JP"/>
              </a:rPr>
              <a:t>), additional drugs with proven kidney and heart protection as guided by assessments of residual risk, and additional interventions as needed to further control risk factors. Glycemic control is based on insulin for type 1 diabetes and a combination of metformin and SGLT2 inhibitors for T2D. Metformin may be given when the estimated glomerular filtration rate (eGFR) is ≥30 mL/min/1.73 m</a:t>
            </a:r>
            <a:r>
              <a:rPr lang="en-US" b="0" i="0" baseline="30000" dirty="0">
                <a:solidFill>
                  <a:srgbClr val="707070"/>
                </a:solidFill>
                <a:effectLst/>
                <a:latin typeface="Noto Serif JP"/>
              </a:rPr>
              <a:t>2</a:t>
            </a:r>
            <a:r>
              <a:rPr lang="en-US" b="0" i="0" dirty="0">
                <a:solidFill>
                  <a:srgbClr val="707070"/>
                </a:solidFill>
                <a:effectLst/>
                <a:latin typeface="Noto Serif JP"/>
              </a:rPr>
              <a:t>; SGLT2 inhibitor therapy should be initiated when eGFR is ≥20 mL/min/1.73 m</a:t>
            </a:r>
            <a:r>
              <a:rPr lang="en-US" b="0" i="0" baseline="30000" dirty="0">
                <a:solidFill>
                  <a:srgbClr val="707070"/>
                </a:solidFill>
                <a:effectLst/>
                <a:latin typeface="Noto Serif JP"/>
              </a:rPr>
              <a:t>2</a:t>
            </a:r>
            <a:r>
              <a:rPr lang="en-US" b="0" i="0" dirty="0">
                <a:solidFill>
                  <a:srgbClr val="707070"/>
                </a:solidFill>
                <a:effectLst/>
                <a:latin typeface="Noto Serif JP"/>
              </a:rPr>
              <a:t> and continued as tolerated until dialysis or transplantation is initiated. RAS inhibition is recommended for patients with albuminuria and HTN. GLP-1 RAs are the preferred glucose-lowering drugs for patients with T2D—especially if the patient is overweight or obese, if SGLT2 inhibitors with or without metformin are insufficient to meet glycemic targets, or if the patient cannot use SGLT2 inhibitors or metformin. An ns-MRA can be added to first-line therapy for patients with T2D and high residual risks for kidney disease progression and cardiovascular events, as evidenced by persistent albuminuria (&gt;30 mg/g creatinine). Aspirin generally should be used lifelong for secondary prevention among those with established cardiovascular disease and may be considered for primary prevention among patients with high risk for ASCVD. ASCVD = atherosclerotic cardiovascular disease; GLP-1 RA = glucagon-like peptide-1 receptor agonist; HTN = hypertension; ns-MRA = nonsteroidal mineralocorticoid receptor antagonist; RAS = renin–angiotensin system; SGLT2 = sodium–glucose cotransporter-2; T2D = type 2 diabetes. (Reproduced from Kidney Disease: Improving Global Outcomes (KDIGO) Diabetes Work Group [1]; used under CC BY-NC-ND 4.0.).</a:t>
            </a:r>
          </a:p>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29</a:t>
            </a:fld>
            <a:endParaRPr lang="de-DE" altLang="de-DE"/>
          </a:p>
        </p:txBody>
      </p:sp>
    </p:spTree>
    <p:extLst>
      <p:ext uri="{BB962C8B-B14F-4D97-AF65-F5344CB8AC3E}">
        <p14:creationId xmlns:p14="http://schemas.microsoft.com/office/powerpoint/2010/main" val="1147896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a:t>
            </a:fld>
            <a:endParaRPr lang="de-DE" altLang="de-DE"/>
          </a:p>
        </p:txBody>
      </p:sp>
    </p:spTree>
    <p:extLst>
      <p:ext uri="{BB962C8B-B14F-4D97-AF65-F5344CB8AC3E}">
        <p14:creationId xmlns:p14="http://schemas.microsoft.com/office/powerpoint/2010/main" val="3452269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95425" y="300038"/>
            <a:ext cx="3867150" cy="2900362"/>
          </a:xfrm>
        </p:spPr>
      </p:sp>
      <p:sp>
        <p:nvSpPr>
          <p:cNvPr id="3" name="Notizenplatzhalter 2"/>
          <p:cNvSpPr>
            <a:spLocks noGrp="1"/>
          </p:cNvSpPr>
          <p:nvPr>
            <p:ph type="body" idx="1"/>
          </p:nvPr>
        </p:nvSpPr>
        <p:spPr/>
        <p:txBody>
          <a:bodyPr/>
          <a:lstStyle/>
          <a:p>
            <a:r>
              <a:rPr lang="de-DE" dirty="0"/>
              <a:t>Auch bei Nicht-Diabetikern wird Glukose rückresorbiert (ca. 140-150 g/Tag) </a:t>
            </a:r>
          </a:p>
        </p:txBody>
      </p:sp>
      <p:sp>
        <p:nvSpPr>
          <p:cNvPr id="4" name="Foliennummernplatzhalter 3"/>
          <p:cNvSpPr>
            <a:spLocks noGrp="1"/>
          </p:cNvSpPr>
          <p:nvPr>
            <p:ph type="sldNum" sz="quarter" idx="5"/>
          </p:nvPr>
        </p:nvSpPr>
        <p:spPr/>
        <p:txBody>
          <a:bodyPr/>
          <a:lstStyle/>
          <a:p>
            <a:fld id="{48857A81-DEF9-4B57-AC08-20326D7F815B}" type="slidenum">
              <a:rPr lang="de-DE" smtClean="0"/>
              <a:pPr/>
              <a:t>30</a:t>
            </a:fld>
            <a:endParaRPr lang="de-DE" dirty="0"/>
          </a:p>
        </p:txBody>
      </p:sp>
    </p:spTree>
    <p:extLst>
      <p:ext uri="{BB962C8B-B14F-4D97-AF65-F5344CB8AC3E}">
        <p14:creationId xmlns:p14="http://schemas.microsoft.com/office/powerpoint/2010/main" val="4235847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92B3C772-C5EE-4CCB-B395-CA0B6EBBA371}"/>
              </a:ext>
            </a:extLst>
          </p:cNvPr>
          <p:cNvSpPr>
            <a:spLocks noGrp="1" noRot="1" noChangeAspect="1"/>
          </p:cNvSpPr>
          <p:nvPr>
            <p:ph type="sldImg"/>
          </p:nvPr>
        </p:nvSpPr>
        <p:spPr>
          <a:xfrm>
            <a:off x="1495425" y="300038"/>
            <a:ext cx="3867150" cy="2900362"/>
          </a:xfrm>
        </p:spPr>
      </p:sp>
      <p:sp>
        <p:nvSpPr>
          <p:cNvPr id="5" name="Slide Number Placeholder 4">
            <a:extLst>
              <a:ext uri="{FF2B5EF4-FFF2-40B4-BE49-F238E27FC236}">
                <a16:creationId xmlns:a16="http://schemas.microsoft.com/office/drawing/2014/main" id="{D334D6B9-BC20-4B7F-AF5E-C66F0F7F0C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87551-8C2F-453B-8C1F-145BB3575FFC}" type="slidenum">
              <a:rPr kumimoji="0" lang="de-DE" sz="11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1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Notes Placeholder 6">
            <a:extLst>
              <a:ext uri="{FF2B5EF4-FFF2-40B4-BE49-F238E27FC236}">
                <a16:creationId xmlns:a16="http://schemas.microsoft.com/office/drawing/2014/main" id="{AAC17D21-DCF6-43E4-877F-357825AABADF}"/>
              </a:ext>
            </a:extLst>
          </p:cNvPr>
          <p:cNvSpPr>
            <a:spLocks noGrp="1"/>
          </p:cNvSpPr>
          <p:nvPr>
            <p:ph type="body" idx="1"/>
          </p:nvPr>
        </p:nvSpPr>
        <p:spPr>
          <a:xfrm>
            <a:off x="420624" y="4557241"/>
            <a:ext cx="6464808" cy="4853940"/>
          </a:xfrm>
        </p:spPr>
        <p:txBody>
          <a:bodyPr/>
          <a:lstStyle/>
          <a:p>
            <a:pPr marL="0" indent="0">
              <a:spcBef>
                <a:spcPts val="0"/>
              </a:spcBef>
              <a:buNone/>
            </a:pPr>
            <a:endParaRPr lang="de-DE" dirty="0">
              <a:cs typeface="Arial" panose="020B0604020202020204" pitchFamily="34" charset="0"/>
            </a:endParaRPr>
          </a:p>
        </p:txBody>
      </p:sp>
    </p:spTree>
    <p:extLst>
      <p:ext uri="{BB962C8B-B14F-4D97-AF65-F5344CB8AC3E}">
        <p14:creationId xmlns:p14="http://schemas.microsoft.com/office/powerpoint/2010/main" val="240743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FR" dirty="0"/>
          </a:p>
        </p:txBody>
      </p:sp>
      <p:sp>
        <p:nvSpPr>
          <p:cNvPr id="4" name="Foliennummernplatzhalter 3"/>
          <p:cNvSpPr>
            <a:spLocks noGrp="1"/>
          </p:cNvSpPr>
          <p:nvPr>
            <p:ph type="sldNum" sz="quarter" idx="5"/>
          </p:nvPr>
        </p:nvSpPr>
        <p:spPr/>
        <p:txBody>
          <a:bodyPr/>
          <a:lstStyle/>
          <a:p>
            <a:fld id="{70EB8E72-70F8-4B54-BF2E-FB00A0E1668D}" type="slidenum">
              <a:rPr lang="de-DE" smtClean="0"/>
              <a:pPr/>
              <a:t>32</a:t>
            </a:fld>
            <a:endParaRPr lang="de-DE"/>
          </a:p>
        </p:txBody>
      </p:sp>
    </p:spTree>
    <p:extLst>
      <p:ext uri="{BB962C8B-B14F-4D97-AF65-F5344CB8AC3E}">
        <p14:creationId xmlns:p14="http://schemas.microsoft.com/office/powerpoint/2010/main" val="3671963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95425" y="300038"/>
            <a:ext cx="3867150" cy="29003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6C7364-62B8-41D6-8309-31F4EBE6AD6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454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35</a:t>
            </a:fld>
            <a:endParaRPr lang="de-DE" altLang="de-DE"/>
          </a:p>
        </p:txBody>
      </p:sp>
    </p:spTree>
    <p:extLst>
      <p:ext uri="{BB962C8B-B14F-4D97-AF65-F5344CB8AC3E}">
        <p14:creationId xmlns:p14="http://schemas.microsoft.com/office/powerpoint/2010/main" val="932932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36</a:t>
            </a:fld>
            <a:endParaRPr lang="de-DE" altLang="de-DE"/>
          </a:p>
        </p:txBody>
      </p:sp>
    </p:spTree>
    <p:extLst>
      <p:ext uri="{BB962C8B-B14F-4D97-AF65-F5344CB8AC3E}">
        <p14:creationId xmlns:p14="http://schemas.microsoft.com/office/powerpoint/2010/main" val="1229791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FR" dirty="0"/>
          </a:p>
        </p:txBody>
      </p:sp>
      <p:sp>
        <p:nvSpPr>
          <p:cNvPr id="4" name="Foliennummernplatzhalter 3"/>
          <p:cNvSpPr>
            <a:spLocks noGrp="1"/>
          </p:cNvSpPr>
          <p:nvPr>
            <p:ph type="sldNum" sz="quarter" idx="5"/>
          </p:nvPr>
        </p:nvSpPr>
        <p:spPr/>
        <p:txBody>
          <a:bodyPr/>
          <a:lstStyle/>
          <a:p>
            <a:fld id="{70EB8E72-70F8-4B54-BF2E-FB00A0E1668D}" type="slidenum">
              <a:rPr lang="de-DE" smtClean="0"/>
              <a:pPr/>
              <a:t>39</a:t>
            </a:fld>
            <a:endParaRPr lang="de-DE"/>
          </a:p>
        </p:txBody>
      </p:sp>
    </p:spTree>
    <p:extLst>
      <p:ext uri="{BB962C8B-B14F-4D97-AF65-F5344CB8AC3E}">
        <p14:creationId xmlns:p14="http://schemas.microsoft.com/office/powerpoint/2010/main" val="883461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41</a:t>
            </a:fld>
            <a:endParaRPr lang="de-DE" altLang="de-DE"/>
          </a:p>
        </p:txBody>
      </p:sp>
    </p:spTree>
    <p:extLst>
      <p:ext uri="{BB962C8B-B14F-4D97-AF65-F5344CB8AC3E}">
        <p14:creationId xmlns:p14="http://schemas.microsoft.com/office/powerpoint/2010/main" val="3986463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43</a:t>
            </a:fld>
            <a:endParaRPr lang="de-DE" altLang="de-DE"/>
          </a:p>
        </p:txBody>
      </p:sp>
    </p:spTree>
    <p:extLst>
      <p:ext uri="{BB962C8B-B14F-4D97-AF65-F5344CB8AC3E}">
        <p14:creationId xmlns:p14="http://schemas.microsoft.com/office/powerpoint/2010/main" val="3804821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44</a:t>
            </a:fld>
            <a:endParaRPr lang="de-DE" altLang="de-DE"/>
          </a:p>
        </p:txBody>
      </p:sp>
    </p:spTree>
    <p:extLst>
      <p:ext uri="{BB962C8B-B14F-4D97-AF65-F5344CB8AC3E}">
        <p14:creationId xmlns:p14="http://schemas.microsoft.com/office/powerpoint/2010/main" val="1707168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5E0BA69-99FD-48BD-98F4-6BD18380566E}" type="slidenum">
              <a:rPr lang="en-US" smtClean="0"/>
              <a:t>4</a:t>
            </a:fld>
            <a:endParaRPr lang="en-US"/>
          </a:p>
        </p:txBody>
      </p:sp>
    </p:spTree>
    <p:extLst>
      <p:ext uri="{BB962C8B-B14F-4D97-AF65-F5344CB8AC3E}">
        <p14:creationId xmlns:p14="http://schemas.microsoft.com/office/powerpoint/2010/main" val="2311865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45</a:t>
            </a:fld>
            <a:endParaRPr lang="de-DE" altLang="de-DE"/>
          </a:p>
        </p:txBody>
      </p:sp>
    </p:spTree>
    <p:extLst>
      <p:ext uri="{BB962C8B-B14F-4D97-AF65-F5344CB8AC3E}">
        <p14:creationId xmlns:p14="http://schemas.microsoft.com/office/powerpoint/2010/main" val="3987781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2563" y="795338"/>
            <a:ext cx="7329487" cy="549751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solidFill>
                  <a:schemeClr val="tx1">
                    <a:lumMod val="65000"/>
                    <a:lumOff val="35000"/>
                  </a:schemeClr>
                </a:solidFill>
              </a:rPr>
              <a:t>Alle </a:t>
            </a:r>
            <a:r>
              <a:rPr lang="en-US" dirty="0" err="1">
                <a:solidFill>
                  <a:schemeClr val="tx1">
                    <a:lumMod val="65000"/>
                    <a:lumOff val="35000"/>
                  </a:schemeClr>
                </a:solidFill>
              </a:rPr>
              <a:t>Serumkalium-Analysen</a:t>
            </a:r>
            <a:r>
              <a:rPr lang="en-US" dirty="0">
                <a:solidFill>
                  <a:schemeClr val="tx1">
                    <a:lumMod val="65000"/>
                    <a:lumOff val="35000"/>
                  </a:schemeClr>
                </a:solidFill>
              </a:rPr>
              <a:t> </a:t>
            </a:r>
            <a:r>
              <a:rPr lang="en-US" dirty="0" err="1">
                <a:solidFill>
                  <a:schemeClr val="tx1">
                    <a:lumMod val="65000"/>
                    <a:lumOff val="35000"/>
                  </a:schemeClr>
                </a:solidFill>
              </a:rPr>
              <a:t>basieren</a:t>
            </a:r>
            <a:r>
              <a:rPr lang="en-US" dirty="0">
                <a:solidFill>
                  <a:schemeClr val="tx1">
                    <a:lumMod val="65000"/>
                    <a:lumOff val="35000"/>
                  </a:schemeClr>
                </a:solidFill>
              </a:rPr>
              <a:t> auf </a:t>
            </a:r>
            <a:r>
              <a:rPr lang="en-US" dirty="0" err="1">
                <a:solidFill>
                  <a:schemeClr val="tx1">
                    <a:lumMod val="65000"/>
                    <a:lumOff val="35000"/>
                  </a:schemeClr>
                </a:solidFill>
              </a:rPr>
              <a:t>zentralen</a:t>
            </a:r>
            <a:r>
              <a:rPr lang="en-US" dirty="0">
                <a:solidFill>
                  <a:schemeClr val="tx1">
                    <a:lumMod val="65000"/>
                    <a:lumOff val="35000"/>
                  </a:schemeClr>
                </a:solidFill>
              </a:rPr>
              <a:t> </a:t>
            </a:r>
            <a:r>
              <a:rPr lang="en-US" dirty="0" err="1">
                <a:solidFill>
                  <a:schemeClr val="tx1">
                    <a:lumMod val="65000"/>
                    <a:lumOff val="35000"/>
                  </a:schemeClr>
                </a:solidFill>
              </a:rPr>
              <a:t>Laboranalysen</a:t>
            </a:r>
            <a:r>
              <a:rPr lang="en-US" dirty="0">
                <a:solidFill>
                  <a:schemeClr val="tx1">
                    <a:lumMod val="65000"/>
                    <a:lumOff val="35000"/>
                  </a:schemeClr>
                </a:solidFill>
              </a:rPr>
              <a:t>; 3 </a:t>
            </a:r>
            <a:r>
              <a:rPr lang="en-US" dirty="0" err="1">
                <a:solidFill>
                  <a:schemeClr val="tx1">
                    <a:lumMod val="65000"/>
                    <a:lumOff val="35000"/>
                  </a:schemeClr>
                </a:solidFill>
              </a:rPr>
              <a:t>Patienten</a:t>
            </a:r>
            <a:r>
              <a:rPr lang="en-US" dirty="0">
                <a:solidFill>
                  <a:schemeClr val="tx1">
                    <a:lumMod val="65000"/>
                    <a:lumOff val="35000"/>
                  </a:schemeClr>
                </a:solidFill>
              </a:rPr>
              <a:t> (2 </a:t>
            </a:r>
            <a:r>
              <a:rPr lang="en-US" dirty="0" err="1">
                <a:solidFill>
                  <a:schemeClr val="tx1">
                    <a:lumMod val="65000"/>
                    <a:lumOff val="35000"/>
                  </a:schemeClr>
                </a:solidFill>
              </a:rPr>
              <a:t>mit</a:t>
            </a:r>
            <a:r>
              <a:rPr lang="en-US" dirty="0">
                <a:solidFill>
                  <a:schemeClr val="tx1">
                    <a:lumMod val="65000"/>
                    <a:lumOff val="35000"/>
                  </a:schemeClr>
                </a:solidFill>
              </a:rPr>
              <a:t> milder </a:t>
            </a:r>
            <a:r>
              <a:rPr lang="en-US" dirty="0" err="1">
                <a:solidFill>
                  <a:schemeClr val="tx1">
                    <a:lumMod val="65000"/>
                    <a:lumOff val="35000"/>
                  </a:schemeClr>
                </a:solidFill>
              </a:rPr>
              <a:t>Hyperkaliämie</a:t>
            </a:r>
            <a:r>
              <a:rPr lang="en-US" dirty="0">
                <a:solidFill>
                  <a:schemeClr val="tx1">
                    <a:lumMod val="65000"/>
                    <a:lumOff val="35000"/>
                  </a:schemeClr>
                </a:solidFill>
              </a:rPr>
              <a:t> und 1 </a:t>
            </a:r>
            <a:r>
              <a:rPr lang="en-US" dirty="0" err="1">
                <a:solidFill>
                  <a:schemeClr val="tx1">
                    <a:lumMod val="65000"/>
                    <a:lumOff val="35000"/>
                  </a:schemeClr>
                </a:solidFill>
              </a:rPr>
              <a:t>mit</a:t>
            </a:r>
            <a:r>
              <a:rPr lang="en-US" dirty="0">
                <a:solidFill>
                  <a:schemeClr val="tx1">
                    <a:lumMod val="65000"/>
                    <a:lumOff val="35000"/>
                  </a:schemeClr>
                </a:solidFill>
              </a:rPr>
              <a:t> </a:t>
            </a:r>
            <a:r>
              <a:rPr lang="en-US" dirty="0" err="1">
                <a:solidFill>
                  <a:schemeClr val="tx1">
                    <a:lumMod val="65000"/>
                    <a:lumOff val="35000"/>
                  </a:schemeClr>
                </a:solidFill>
              </a:rPr>
              <a:t>moderater</a:t>
            </a:r>
            <a:r>
              <a:rPr lang="en-US" dirty="0">
                <a:solidFill>
                  <a:schemeClr val="tx1">
                    <a:lumMod val="65000"/>
                    <a:lumOff val="35000"/>
                  </a:schemeClr>
                </a:solidFill>
              </a:rPr>
              <a:t> </a:t>
            </a:r>
            <a:r>
              <a:rPr lang="en-US" dirty="0" err="1">
                <a:solidFill>
                  <a:schemeClr val="tx1">
                    <a:lumMod val="65000"/>
                    <a:lumOff val="35000"/>
                  </a:schemeClr>
                </a:solidFill>
              </a:rPr>
              <a:t>Hyperkaliämie</a:t>
            </a:r>
            <a:r>
              <a:rPr lang="en-US" dirty="0">
                <a:solidFill>
                  <a:schemeClr val="tx1">
                    <a:lumMod val="65000"/>
                    <a:lumOff val="35000"/>
                  </a:schemeClr>
                </a:solidFill>
              </a:rPr>
              <a:t>) </a:t>
            </a:r>
            <a:r>
              <a:rPr lang="en-US" dirty="0" err="1">
                <a:solidFill>
                  <a:schemeClr val="tx1">
                    <a:lumMod val="65000"/>
                    <a:lumOff val="35000"/>
                  </a:schemeClr>
                </a:solidFill>
              </a:rPr>
              <a:t>hatten</a:t>
            </a:r>
            <a:r>
              <a:rPr lang="en-US" dirty="0">
                <a:solidFill>
                  <a:schemeClr val="tx1">
                    <a:lumMod val="65000"/>
                    <a:lumOff val="35000"/>
                  </a:schemeClr>
                </a:solidFill>
              </a:rPr>
              <a:t> </a:t>
            </a:r>
            <a:r>
              <a:rPr lang="en-US" dirty="0" err="1">
                <a:solidFill>
                  <a:schemeClr val="tx1">
                    <a:lumMod val="65000"/>
                    <a:lumOff val="35000"/>
                  </a:schemeClr>
                </a:solidFill>
              </a:rPr>
              <a:t>keine</a:t>
            </a:r>
            <a:r>
              <a:rPr lang="en-US" dirty="0">
                <a:solidFill>
                  <a:schemeClr val="tx1">
                    <a:lumMod val="65000"/>
                    <a:lumOff val="35000"/>
                  </a:schemeClr>
                </a:solidFill>
              </a:rPr>
              <a:t> </a:t>
            </a:r>
            <a:r>
              <a:rPr lang="en-US" dirty="0" err="1">
                <a:solidFill>
                  <a:schemeClr val="tx1">
                    <a:lumMod val="65000"/>
                    <a:lumOff val="35000"/>
                  </a:schemeClr>
                </a:solidFill>
              </a:rPr>
              <a:t>zentralen</a:t>
            </a:r>
            <a:r>
              <a:rPr lang="en-US" dirty="0">
                <a:solidFill>
                  <a:schemeClr val="tx1">
                    <a:lumMod val="65000"/>
                    <a:lumOff val="35000"/>
                  </a:schemeClr>
                </a:solidFill>
              </a:rPr>
              <a:t> </a:t>
            </a:r>
            <a:r>
              <a:rPr lang="en-US" dirty="0" err="1">
                <a:solidFill>
                  <a:schemeClr val="tx1">
                    <a:lumMod val="65000"/>
                    <a:lumOff val="35000"/>
                  </a:schemeClr>
                </a:solidFill>
              </a:rPr>
              <a:t>Serumkalium-Laborwerte</a:t>
            </a:r>
            <a:r>
              <a:rPr lang="en-US" dirty="0">
                <a:solidFill>
                  <a:schemeClr val="tx1">
                    <a:lumMod val="65000"/>
                    <a:lumOff val="35000"/>
                  </a:schemeClr>
                </a:solidFill>
              </a:rPr>
              <a:t> </a:t>
            </a:r>
            <a:r>
              <a:rPr lang="en-US" dirty="0" err="1">
                <a:solidFill>
                  <a:schemeClr val="tx1">
                    <a:lumMod val="65000"/>
                    <a:lumOff val="35000"/>
                  </a:schemeClr>
                </a:solidFill>
              </a:rPr>
              <a:t>bei</a:t>
            </a:r>
            <a:r>
              <a:rPr lang="en-US" dirty="0">
                <a:solidFill>
                  <a:schemeClr val="tx1">
                    <a:lumMod val="65000"/>
                    <a:lumOff val="35000"/>
                  </a:schemeClr>
                </a:solidFill>
              </a:rPr>
              <a:t> Baseline und </a:t>
            </a:r>
            <a:r>
              <a:rPr lang="en-US" dirty="0" err="1">
                <a:solidFill>
                  <a:schemeClr val="tx1">
                    <a:lumMod val="65000"/>
                    <a:lumOff val="35000"/>
                  </a:schemeClr>
                </a:solidFill>
              </a:rPr>
              <a:t>wurden</a:t>
            </a:r>
            <a:r>
              <a:rPr lang="en-US" dirty="0">
                <a:solidFill>
                  <a:schemeClr val="tx1">
                    <a:lumMod val="65000"/>
                    <a:lumOff val="35000"/>
                  </a:schemeClr>
                </a:solidFill>
              </a:rPr>
              <a:t> </a:t>
            </a:r>
            <a:r>
              <a:rPr lang="en-US" dirty="0" err="1">
                <a:solidFill>
                  <a:schemeClr val="tx1">
                    <a:lumMod val="65000"/>
                    <a:lumOff val="35000"/>
                  </a:schemeClr>
                </a:solidFill>
              </a:rPr>
              <a:t>deshalb</a:t>
            </a:r>
            <a:r>
              <a:rPr lang="en-US" dirty="0">
                <a:solidFill>
                  <a:schemeClr val="tx1">
                    <a:lumMod val="65000"/>
                    <a:lumOff val="35000"/>
                  </a:schemeClr>
                </a:solidFill>
              </a:rPr>
              <a:t> zu </a:t>
            </a:r>
            <a:r>
              <a:rPr lang="en-US" dirty="0" err="1">
                <a:solidFill>
                  <a:schemeClr val="tx1">
                    <a:lumMod val="65000"/>
                    <a:lumOff val="35000"/>
                  </a:schemeClr>
                </a:solidFill>
              </a:rPr>
              <a:t>diesem</a:t>
            </a:r>
            <a:r>
              <a:rPr lang="en-US" dirty="0">
                <a:solidFill>
                  <a:schemeClr val="tx1">
                    <a:lumMod val="65000"/>
                    <a:lumOff val="35000"/>
                  </a:schemeClr>
                </a:solidFill>
              </a:rPr>
              <a:t> </a:t>
            </a:r>
            <a:r>
              <a:rPr lang="en-US" dirty="0" err="1">
                <a:solidFill>
                  <a:schemeClr val="tx1">
                    <a:lumMod val="65000"/>
                    <a:lumOff val="35000"/>
                  </a:schemeClr>
                </a:solidFill>
              </a:rPr>
              <a:t>Zeitpunkt</a:t>
            </a:r>
            <a:r>
              <a:rPr lang="en-US" dirty="0">
                <a:solidFill>
                  <a:schemeClr val="tx1">
                    <a:lumMod val="65000"/>
                    <a:lumOff val="35000"/>
                  </a:schemeClr>
                </a:solidFill>
              </a:rPr>
              <a:t> </a:t>
            </a:r>
            <a:r>
              <a:rPr lang="en-US" dirty="0" err="1">
                <a:solidFill>
                  <a:schemeClr val="tx1">
                    <a:lumMod val="65000"/>
                    <a:lumOff val="35000"/>
                  </a:schemeClr>
                </a:solidFill>
              </a:rPr>
              <a:t>nicht</a:t>
            </a:r>
            <a:r>
              <a:rPr lang="en-US" dirty="0">
                <a:solidFill>
                  <a:schemeClr val="tx1">
                    <a:lumMod val="65000"/>
                    <a:lumOff val="35000"/>
                  </a:schemeClr>
                </a:solidFill>
              </a:rPr>
              <a:t> in die </a:t>
            </a:r>
            <a:r>
              <a:rPr lang="en-US" dirty="0" err="1">
                <a:solidFill>
                  <a:schemeClr val="tx1">
                    <a:lumMod val="65000"/>
                    <a:lumOff val="35000"/>
                  </a:schemeClr>
                </a:solidFill>
              </a:rPr>
              <a:t>Auswertung</a:t>
            </a:r>
            <a:r>
              <a:rPr lang="en-US" dirty="0">
                <a:solidFill>
                  <a:schemeClr val="tx1">
                    <a:lumMod val="65000"/>
                    <a:lumOff val="35000"/>
                  </a:schemeClr>
                </a:solidFill>
              </a:rPr>
              <a:t> </a:t>
            </a:r>
            <a:r>
              <a:rPr lang="en-US" dirty="0" err="1">
                <a:solidFill>
                  <a:schemeClr val="tx1">
                    <a:lumMod val="65000"/>
                    <a:lumOff val="35000"/>
                  </a:schemeClr>
                </a:solidFill>
              </a:rPr>
              <a:t>eingeschlossen</a:t>
            </a:r>
            <a:r>
              <a:rPr lang="en-US" dirty="0">
                <a:solidFill>
                  <a:schemeClr val="tx1">
                    <a:lumMod val="65000"/>
                    <a:lumOff val="35000"/>
                  </a:schemeClr>
                </a:solidFill>
              </a:rPr>
              <a:t>. </a:t>
            </a:r>
            <a:r>
              <a:rPr lang="en-US" i="1" dirty="0">
                <a:solidFill>
                  <a:schemeClr val="tx1">
                    <a:lumMod val="65000"/>
                    <a:lumOff val="35000"/>
                  </a:schemeClr>
                </a:solidFill>
              </a:rPr>
              <a:t>p&lt;</a:t>
            </a:r>
            <a:r>
              <a:rPr lang="en-US" dirty="0">
                <a:solidFill>
                  <a:schemeClr val="tx1">
                    <a:lumMod val="65000"/>
                    <a:lumOff val="35000"/>
                  </a:schemeClr>
                </a:solidFill>
              </a:rPr>
              <a:t>0,001 (2-seitiger </a:t>
            </a:r>
            <a:r>
              <a:rPr lang="en-US" i="1" dirty="0">
                <a:solidFill>
                  <a:schemeClr val="tx1">
                    <a:lumMod val="65000"/>
                    <a:lumOff val="35000"/>
                  </a:schemeClr>
                </a:solidFill>
              </a:rPr>
              <a:t>t</a:t>
            </a:r>
            <a:r>
              <a:rPr lang="en-US" dirty="0">
                <a:solidFill>
                  <a:schemeClr val="tx1">
                    <a:lumMod val="65000"/>
                    <a:lumOff val="35000"/>
                  </a:schemeClr>
                </a:solidFill>
              </a:rPr>
              <a:t>-test) </a:t>
            </a:r>
            <a:r>
              <a:rPr lang="en-US" dirty="0" err="1">
                <a:solidFill>
                  <a:schemeClr val="tx1">
                    <a:lumMod val="65000"/>
                    <a:lumOff val="35000"/>
                  </a:schemeClr>
                </a:solidFill>
              </a:rPr>
              <a:t>für</a:t>
            </a:r>
            <a:r>
              <a:rPr lang="en-US" dirty="0">
                <a:solidFill>
                  <a:schemeClr val="tx1">
                    <a:lumMod val="65000"/>
                    <a:lumOff val="35000"/>
                  </a:schemeClr>
                </a:solidFill>
              </a:rPr>
              <a:t> </a:t>
            </a:r>
            <a:r>
              <a:rPr lang="en-US" dirty="0" err="1">
                <a:solidFill>
                  <a:schemeClr val="tx1">
                    <a:lumMod val="65000"/>
                    <a:lumOff val="35000"/>
                  </a:schemeClr>
                </a:solidFill>
              </a:rPr>
              <a:t>Methode</a:t>
            </a:r>
            <a:r>
              <a:rPr lang="en-US" dirty="0">
                <a:solidFill>
                  <a:schemeClr val="tx1">
                    <a:lumMod val="65000"/>
                    <a:lumOff val="35000"/>
                  </a:schemeClr>
                </a:solidFill>
              </a:rPr>
              <a:t> der </a:t>
            </a:r>
            <a:r>
              <a:rPr lang="en-US" dirty="0" err="1">
                <a:solidFill>
                  <a:schemeClr val="tx1">
                    <a:lumMod val="65000"/>
                    <a:lumOff val="35000"/>
                  </a:schemeClr>
                </a:solidFill>
              </a:rPr>
              <a:t>kleinsten</a:t>
            </a:r>
            <a:r>
              <a:rPr lang="en-US" dirty="0">
                <a:solidFill>
                  <a:schemeClr val="tx1">
                    <a:lumMod val="65000"/>
                    <a:lumOff val="35000"/>
                  </a:schemeClr>
                </a:solidFill>
              </a:rPr>
              <a:t> </a:t>
            </a:r>
            <a:r>
              <a:rPr lang="en-US" dirty="0" err="1">
                <a:solidFill>
                  <a:schemeClr val="tx1">
                    <a:lumMod val="65000"/>
                    <a:lumOff val="35000"/>
                  </a:schemeClr>
                </a:solidFill>
              </a:rPr>
              <a:t>Quadtrate</a:t>
            </a:r>
            <a:r>
              <a:rPr lang="en-US" dirty="0">
                <a:solidFill>
                  <a:schemeClr val="tx1">
                    <a:lumMod val="65000"/>
                    <a:lumOff val="35000"/>
                  </a:schemeClr>
                </a:solidFill>
              </a:rPr>
              <a:t> </a:t>
            </a:r>
            <a:r>
              <a:rPr lang="en-US" dirty="0" err="1">
                <a:solidFill>
                  <a:schemeClr val="tx1">
                    <a:lumMod val="65000"/>
                    <a:lumOff val="35000"/>
                  </a:schemeClr>
                </a:solidFill>
              </a:rPr>
              <a:t>mittlere</a:t>
            </a:r>
            <a:r>
              <a:rPr lang="en-US" dirty="0">
                <a:solidFill>
                  <a:schemeClr val="tx1">
                    <a:lumMod val="65000"/>
                    <a:lumOff val="35000"/>
                  </a:schemeClr>
                </a:solidFill>
              </a:rPr>
              <a:t> </a:t>
            </a:r>
            <a:r>
              <a:rPr lang="en-US" dirty="0" err="1">
                <a:solidFill>
                  <a:schemeClr val="tx1">
                    <a:lumMod val="65000"/>
                    <a:lumOff val="35000"/>
                  </a:schemeClr>
                </a:solidFill>
              </a:rPr>
              <a:t>Änderungen</a:t>
            </a:r>
            <a:r>
              <a:rPr lang="en-US" dirty="0">
                <a:solidFill>
                  <a:schemeClr val="tx1">
                    <a:lumMod val="65000"/>
                    <a:lumOff val="35000"/>
                  </a:schemeClr>
                </a:solidFill>
              </a:rPr>
              <a:t> von Baseline zu </a:t>
            </a:r>
            <a:r>
              <a:rPr lang="en-US" dirty="0" err="1">
                <a:solidFill>
                  <a:schemeClr val="tx1">
                    <a:lumMod val="65000"/>
                    <a:lumOff val="35000"/>
                  </a:schemeClr>
                </a:solidFill>
              </a:rPr>
              <a:t>Woche</a:t>
            </a:r>
            <a:r>
              <a:rPr lang="en-US" dirty="0">
                <a:solidFill>
                  <a:schemeClr val="tx1">
                    <a:lumMod val="65000"/>
                    <a:lumOff val="35000"/>
                  </a:schemeClr>
                </a:solidFill>
              </a:rPr>
              <a:t> 52 (</a:t>
            </a:r>
            <a:r>
              <a:rPr lang="en-US" dirty="0" err="1">
                <a:solidFill>
                  <a:schemeClr val="tx1">
                    <a:lumMod val="65000"/>
                    <a:lumOff val="35000"/>
                  </a:schemeClr>
                </a:solidFill>
              </a:rPr>
              <a:t>oder</a:t>
            </a:r>
            <a:r>
              <a:rPr lang="en-US" dirty="0">
                <a:solidFill>
                  <a:schemeClr val="tx1">
                    <a:lumMod val="65000"/>
                    <a:lumOff val="35000"/>
                  </a:schemeClr>
                </a:solidFill>
              </a:rPr>
              <a:t> von der </a:t>
            </a:r>
            <a:r>
              <a:rPr lang="en-US" dirty="0" err="1">
                <a:solidFill>
                  <a:schemeClr val="tx1">
                    <a:lumMod val="65000"/>
                    <a:lumOff val="35000"/>
                  </a:schemeClr>
                </a:solidFill>
              </a:rPr>
              <a:t>letzten</a:t>
            </a:r>
            <a:r>
              <a:rPr lang="en-US" dirty="0">
                <a:solidFill>
                  <a:schemeClr val="tx1">
                    <a:lumMod val="65000"/>
                    <a:lumOff val="35000"/>
                  </a:schemeClr>
                </a:solidFill>
              </a:rPr>
              <a:t> </a:t>
            </a:r>
            <a:r>
              <a:rPr lang="en-US" dirty="0" err="1">
                <a:solidFill>
                  <a:schemeClr val="tx1">
                    <a:lumMod val="65000"/>
                    <a:lumOff val="35000"/>
                  </a:schemeClr>
                </a:solidFill>
              </a:rPr>
              <a:t>gegebenen</a:t>
            </a:r>
            <a:r>
              <a:rPr lang="en-US" dirty="0">
                <a:solidFill>
                  <a:schemeClr val="tx1">
                    <a:lumMod val="65000"/>
                    <a:lumOff val="35000"/>
                  </a:schemeClr>
                </a:solidFill>
              </a:rPr>
              <a:t> </a:t>
            </a:r>
            <a:r>
              <a:rPr lang="en-US" dirty="0" err="1">
                <a:solidFill>
                  <a:schemeClr val="tx1">
                    <a:lumMod val="65000"/>
                    <a:lumOff val="35000"/>
                  </a:schemeClr>
                </a:solidFill>
              </a:rPr>
              <a:t>Dosis</a:t>
            </a:r>
            <a:r>
              <a:rPr lang="en-US" dirty="0">
                <a:solidFill>
                  <a:schemeClr val="tx1">
                    <a:lumMod val="65000"/>
                    <a:lumOff val="35000"/>
                  </a:schemeClr>
                </a:solidFill>
              </a:rPr>
              <a:t> </a:t>
            </a:r>
            <a:r>
              <a:rPr lang="en-US" dirty="0" err="1">
                <a:solidFill>
                  <a:schemeClr val="tx1">
                    <a:lumMod val="65000"/>
                    <a:lumOff val="35000"/>
                  </a:schemeClr>
                </a:solidFill>
              </a:rPr>
              <a:t>Patiromer</a:t>
            </a:r>
            <a:r>
              <a:rPr lang="en-US" dirty="0">
                <a:solidFill>
                  <a:schemeClr val="tx1">
                    <a:lumMod val="65000"/>
                    <a:lumOff val="35000"/>
                  </a:schemeClr>
                </a:solidFill>
              </a:rPr>
              <a:t> </a:t>
            </a:r>
            <a:r>
              <a:rPr lang="en-US" dirty="0" err="1">
                <a:solidFill>
                  <a:schemeClr val="tx1">
                    <a:lumMod val="65000"/>
                    <a:lumOff val="35000"/>
                  </a:schemeClr>
                </a:solidFill>
              </a:rPr>
              <a:t>im</a:t>
            </a:r>
            <a:r>
              <a:rPr lang="en-US" dirty="0">
                <a:solidFill>
                  <a:schemeClr val="tx1">
                    <a:lumMod val="65000"/>
                    <a:lumOff val="35000"/>
                  </a:schemeClr>
                </a:solidFill>
              </a:rPr>
              <a:t> </a:t>
            </a:r>
            <a:r>
              <a:rPr lang="en-US" dirty="0" err="1">
                <a:solidFill>
                  <a:schemeClr val="tx1">
                    <a:lumMod val="65000"/>
                    <a:lumOff val="35000"/>
                  </a:schemeClr>
                </a:solidFill>
              </a:rPr>
              <a:t>Rahmen</a:t>
            </a:r>
            <a:r>
              <a:rPr lang="en-US" dirty="0">
                <a:solidFill>
                  <a:schemeClr val="tx1">
                    <a:lumMod val="65000"/>
                    <a:lumOff val="35000"/>
                  </a:schemeClr>
                </a:solidFill>
              </a:rPr>
              <a:t> der </a:t>
            </a:r>
            <a:r>
              <a:rPr lang="en-US" dirty="0" err="1">
                <a:solidFill>
                  <a:schemeClr val="tx1">
                    <a:lumMod val="65000"/>
                    <a:lumOff val="35000"/>
                  </a:schemeClr>
                </a:solidFill>
              </a:rPr>
              <a:t>Studie</a:t>
            </a:r>
            <a:r>
              <a:rPr lang="en-US" dirty="0">
                <a:solidFill>
                  <a:schemeClr val="tx1">
                    <a:lumMod val="65000"/>
                    <a:lumOff val="35000"/>
                  </a:schemeClr>
                </a:solidFill>
              </a:rPr>
              <a:t>). </a:t>
            </a:r>
            <a:r>
              <a:rPr lang="da-DK" dirty="0">
                <a:solidFill>
                  <a:schemeClr val="tx1">
                    <a:lumMod val="65000"/>
                    <a:lumOff val="35000"/>
                  </a:schemeClr>
                </a:solidFill>
              </a:rPr>
              <a:t>K</a:t>
            </a:r>
            <a:r>
              <a:rPr lang="da-DK" baseline="30000" dirty="0">
                <a:solidFill>
                  <a:schemeClr val="tx1">
                    <a:lumMod val="65000"/>
                    <a:lumOff val="35000"/>
                  </a:schemeClr>
                </a:solidFill>
              </a:rPr>
              <a:t>+</a:t>
            </a:r>
            <a:r>
              <a:rPr lang="da-DK" dirty="0">
                <a:solidFill>
                  <a:schemeClr val="tx1">
                    <a:lumMod val="65000"/>
                    <a:lumOff val="35000"/>
                  </a:schemeClr>
                </a:solidFill>
              </a:rPr>
              <a:t>, Kalium.</a:t>
            </a:r>
          </a:p>
          <a:p>
            <a:endParaRPr lang="en-US" dirty="0"/>
          </a:p>
        </p:txBody>
      </p:sp>
      <p:sp>
        <p:nvSpPr>
          <p:cNvPr id="4" name="Slide Number Placeholder 3"/>
          <p:cNvSpPr>
            <a:spLocks noGrp="1"/>
          </p:cNvSpPr>
          <p:nvPr>
            <p:ph type="sldNum" sz="quarter" idx="10"/>
          </p:nvPr>
        </p:nvSpPr>
        <p:spPr/>
        <p:txBody>
          <a:bodyPr/>
          <a:lstStyle/>
          <a:p>
            <a:fld id="{D5F8523C-8729-40F0-9536-D6C4CA3AD238}" type="slidenum">
              <a:rPr lang="en-US" smtClean="0">
                <a:solidFill>
                  <a:prstClr val="black"/>
                </a:solidFill>
              </a:rPr>
              <a:pPr/>
              <a:t>47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3171401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48</a:t>
            </a:fld>
            <a:endParaRPr lang="de-DE" altLang="de-DE"/>
          </a:p>
        </p:txBody>
      </p:sp>
    </p:spTree>
    <p:extLst>
      <p:ext uri="{BB962C8B-B14F-4D97-AF65-F5344CB8AC3E}">
        <p14:creationId xmlns:p14="http://schemas.microsoft.com/office/powerpoint/2010/main" val="1543170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52</a:t>
            </a:fld>
            <a:endParaRPr lang="de-DE" altLang="de-DE"/>
          </a:p>
        </p:txBody>
      </p:sp>
    </p:spTree>
    <p:extLst>
      <p:ext uri="{BB962C8B-B14F-4D97-AF65-F5344CB8AC3E}">
        <p14:creationId xmlns:p14="http://schemas.microsoft.com/office/powerpoint/2010/main" val="123423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95425" y="300038"/>
            <a:ext cx="3867150" cy="2900362"/>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AA222F-AC70-47A1-9633-7EC8E787B00E}" type="slidenum">
              <a:rPr kumimoji="0" lang="de-DE"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de-DE"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45850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C592F014-CEE0-453A-8F7D-3D61421BC3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665D5416-3668-496A-B4DF-EF0B2D52C741}" type="slidenum">
              <a:rPr lang="de-DE" altLang="de-DE" sz="1200" smtClean="0"/>
              <a:pPr/>
              <a:t>56</a:t>
            </a:fld>
            <a:endParaRPr lang="de-DE" altLang="de-DE" sz="1200"/>
          </a:p>
        </p:txBody>
      </p:sp>
      <p:sp>
        <p:nvSpPr>
          <p:cNvPr id="15363" name="Rectangle 2">
            <a:extLst>
              <a:ext uri="{FF2B5EF4-FFF2-40B4-BE49-F238E27FC236}">
                <a16:creationId xmlns:a16="http://schemas.microsoft.com/office/drawing/2014/main" id="{E3452AAB-0F4F-46F8-B30A-0F368EEE631B}"/>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640FF8AC-D186-4E60-BBB1-8D5C19C1B0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70989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57</a:t>
            </a:fld>
            <a:endParaRPr lang="de-DE" altLang="de-DE"/>
          </a:p>
        </p:txBody>
      </p:sp>
    </p:spTree>
    <p:extLst>
      <p:ext uri="{BB962C8B-B14F-4D97-AF65-F5344CB8AC3E}">
        <p14:creationId xmlns:p14="http://schemas.microsoft.com/office/powerpoint/2010/main" val="3897632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A55AA2F-4E93-4509-85C8-CCA704B7FAFC}" type="slidenum">
              <a:rPr lang="de-DE" altLang="de-DE" smtClean="0"/>
              <a:pPr/>
              <a:t>5</a:t>
            </a:fld>
            <a:endParaRPr lang="de-DE" altLang="de-DE"/>
          </a:p>
        </p:txBody>
      </p:sp>
    </p:spTree>
    <p:extLst>
      <p:ext uri="{BB962C8B-B14F-4D97-AF65-F5344CB8AC3E}">
        <p14:creationId xmlns:p14="http://schemas.microsoft.com/office/powerpoint/2010/main" val="551791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492345A-F610-40D4-ABEA-909B4836570B}" type="slidenum">
              <a:rPr lang="de-DE" smtClean="0"/>
              <a:t>7</a:t>
            </a:fld>
            <a:endParaRPr lang="de-DE"/>
          </a:p>
        </p:txBody>
      </p:sp>
    </p:spTree>
    <p:extLst>
      <p:ext uri="{BB962C8B-B14F-4D97-AF65-F5344CB8AC3E}">
        <p14:creationId xmlns:p14="http://schemas.microsoft.com/office/powerpoint/2010/main" val="2200932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8</a:t>
            </a:fld>
            <a:endParaRPr lang="de-DE" altLang="de-DE"/>
          </a:p>
        </p:txBody>
      </p:sp>
    </p:spTree>
    <p:extLst>
      <p:ext uri="{BB962C8B-B14F-4D97-AF65-F5344CB8AC3E}">
        <p14:creationId xmlns:p14="http://schemas.microsoft.com/office/powerpoint/2010/main" val="795996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9</a:t>
            </a:fld>
            <a:endParaRPr lang="de-DE" altLang="de-DE"/>
          </a:p>
        </p:txBody>
      </p:sp>
    </p:spTree>
    <p:extLst>
      <p:ext uri="{BB962C8B-B14F-4D97-AF65-F5344CB8AC3E}">
        <p14:creationId xmlns:p14="http://schemas.microsoft.com/office/powerpoint/2010/main" val="3765729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a:ln/>
        </p:spPr>
      </p:sp>
      <p:sp>
        <p:nvSpPr>
          <p:cNvPr id="378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rPr>
              <a:t>B-mode ultrasound images of (</a:t>
            </a:r>
            <a:r>
              <a:rPr lang="de-DE" altLang="de-DE" b="1">
                <a:latin typeface="Arial" panose="020B0604020202020204" pitchFamily="34" charset="0"/>
              </a:rPr>
              <a:t>A</a:t>
            </a:r>
            <a:r>
              <a:rPr lang="de-DE" altLang="de-DE">
                <a:latin typeface="Arial" panose="020B0604020202020204" pitchFamily="34" charset="0"/>
              </a:rPr>
              <a:t>) normal kidney, (</a:t>
            </a:r>
            <a:r>
              <a:rPr lang="de-DE" altLang="de-DE" b="1">
                <a:latin typeface="Arial" panose="020B0604020202020204" pitchFamily="34" charset="0"/>
              </a:rPr>
              <a:t>B</a:t>
            </a:r>
            <a:r>
              <a:rPr lang="de-DE" altLang="de-DE">
                <a:latin typeface="Arial" panose="020B0604020202020204" pitchFamily="34" charset="0"/>
              </a:rPr>
              <a:t>) enlarged and echogenic kidney with loss of differentiation between cortical, medullary and sinus fat compartments in a case with acute kidney injury, (</a:t>
            </a:r>
            <a:r>
              <a:rPr lang="de-DE" altLang="de-DE" b="1">
                <a:latin typeface="Arial" panose="020B0604020202020204" pitchFamily="34" charset="0"/>
              </a:rPr>
              <a:t>C</a:t>
            </a:r>
            <a:r>
              <a:rPr lang="de-DE" altLang="de-DE">
                <a:latin typeface="Arial" panose="020B0604020202020204" pitchFamily="34" charset="0"/>
              </a:rPr>
              <a:t>) small, slightly echogenic kidney with thin cortex in a patient with chronic kidney disease and (</a:t>
            </a:r>
            <a:r>
              <a:rPr lang="de-DE" altLang="de-DE" b="1">
                <a:latin typeface="Arial" panose="020B0604020202020204" pitchFamily="34" charset="0"/>
              </a:rPr>
              <a:t>D</a:t>
            </a:r>
            <a:r>
              <a:rPr lang="de-DE" altLang="de-DE">
                <a:latin typeface="Arial" panose="020B0604020202020204" pitchFamily="34" charset="0"/>
              </a:rPr>
              <a:t>) normal size but echogenic kidney with a single simple cyst in a patient with chronic kidney disease secondary to diabetic nephropath</a:t>
            </a:r>
          </a:p>
          <a:p>
            <a:r>
              <a:rPr lang="en-US" altLang="de-DE">
                <a:solidFill>
                  <a:schemeClr val="bg1"/>
                </a:solidFill>
                <a:latin typeface="Arial" panose="020B0604020202020204" pitchFamily="34" charset="0"/>
                <a:hlinkClick r:id="rId3"/>
              </a:rPr>
              <a:t>Kambiz Kalantarinia</a:t>
            </a:r>
            <a:endParaRPr lang="de-DE" altLang="de-DE">
              <a:solidFill>
                <a:schemeClr val="bg1"/>
              </a:solidFill>
              <a:latin typeface="Arial" panose="020B0604020202020204" pitchFamily="34" charset="0"/>
            </a:endParaRPr>
          </a:p>
          <a:p>
            <a:r>
              <a:rPr lang="de-DE" altLang="de-DE">
                <a:latin typeface="Arial" panose="020B0604020202020204" pitchFamily="34" charset="0"/>
              </a:rPr>
              <a:t>y</a:t>
            </a:r>
          </a:p>
        </p:txBody>
      </p:sp>
      <p:sp>
        <p:nvSpPr>
          <p:cNvPr id="378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55C3F583-B46D-4E24-8EEC-BDE2954037D2}" type="slidenum">
              <a:rPr lang="de-DE" altLang="de-DE" sz="1200" smtClean="0">
                <a:cs typeface="Arial" panose="020B0604020202020204" pitchFamily="34" charset="0"/>
              </a:rPr>
              <a:pPr/>
              <a:t>10</a:t>
            </a:fld>
            <a:endParaRPr lang="de-DE" altLang="de-DE" sz="1200">
              <a:cs typeface="Arial" panose="020B0604020202020204" pitchFamily="34" charset="0"/>
            </a:endParaRPr>
          </a:p>
        </p:txBody>
      </p:sp>
    </p:spTree>
    <p:extLst>
      <p:ext uri="{BB962C8B-B14F-4D97-AF65-F5344CB8AC3E}">
        <p14:creationId xmlns:p14="http://schemas.microsoft.com/office/powerpoint/2010/main" val="2682426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dirty="0">
                <a:latin typeface="Arial" pitchFamily="34" charset="0"/>
                <a:ea typeface="Arial" pitchFamily="34" charset="0"/>
              </a:rPr>
              <a:t> </a:t>
            </a:r>
            <a:endParaRPr lang="en-US" altLang="en-US" dirty="0">
              <a:latin typeface="Arial" pitchFamily="34" charset="0"/>
              <a:ea typeface="Arial" pitchFamily="34" charset="0"/>
            </a:endParaRPr>
          </a:p>
          <a:p>
            <a:pPr marL="0" lvl="0" indent="0"/>
            <a:r>
              <a:rPr lang="en-US" altLang="en-US" dirty="0">
                <a:latin typeface="Arial" pitchFamily="34" charset="0"/>
                <a:ea typeface="Arial" pitchFamily="34" charset="0"/>
              </a:rPr>
              <a:t>Unless provided in the caption above, the following copyright applies to the content of this slide: © The Author(s) 2020. Published by Oxford University Press on behalf of ERA-EDTA. All rights </a:t>
            </a:r>
            <a:r>
              <a:rPr lang="en-US" altLang="en-US" dirty="0" err="1">
                <a:latin typeface="Arial" pitchFamily="34" charset="0"/>
                <a:ea typeface="Arial" pitchFamily="34" charset="0"/>
              </a:rPr>
              <a:t>reserved.This</a:t>
            </a:r>
            <a:r>
              <a:rPr lang="en-US" altLang="en-US" dirty="0">
                <a:latin typeface="Arial" pitchFamily="34" charset="0"/>
                <a:ea typeface="Arial" pitchFamily="34" charset="0"/>
              </a:rPr>
              <a:t>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79FE5FC4-AF21-43C3-B630-1ED6B6A8179D}" type="slidenum">
              <a:rPr lang="en-US" altLang="en-US" sz="1200"/>
              <a:t>11</a:t>
            </a:fld>
            <a:endParaRPr lang="en-US" altLang="en-US" sz="1200"/>
          </a:p>
        </p:txBody>
      </p:sp>
    </p:spTree>
    <p:extLst>
      <p:ext uri="{BB962C8B-B14F-4D97-AF65-F5344CB8AC3E}">
        <p14:creationId xmlns:p14="http://schemas.microsoft.com/office/powerpoint/2010/main" val="165197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63200" y="2286000"/>
            <a:ext cx="6476400" cy="1144800"/>
          </a:xfrm>
        </p:spPr>
        <p:txBody>
          <a:bodyPr/>
          <a:lstStyle>
            <a:lvl1pPr algn="l">
              <a:defRPr sz="3000" b="1"/>
            </a:lvl1pPr>
          </a:lstStyle>
          <a:p>
            <a:r>
              <a:rPr lang="de-DE"/>
              <a:t>Mastertitelformat bearbeiten</a:t>
            </a:r>
            <a:endParaRPr lang="de-DE" dirty="0"/>
          </a:p>
        </p:txBody>
      </p:sp>
      <p:sp>
        <p:nvSpPr>
          <p:cNvPr id="3" name="Untertitel 2"/>
          <p:cNvSpPr>
            <a:spLocks noGrp="1"/>
          </p:cNvSpPr>
          <p:nvPr>
            <p:ph type="subTitle" idx="1"/>
          </p:nvPr>
        </p:nvSpPr>
        <p:spPr>
          <a:xfrm>
            <a:off x="763200" y="3582000"/>
            <a:ext cx="6476400" cy="2059200"/>
          </a:xfrm>
        </p:spPr>
        <p:txBody>
          <a:bodyPr/>
          <a:lstStyle>
            <a:lvl1pPr marL="0" indent="0" algn="l">
              <a:buNone/>
              <a:defRPr sz="1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63884736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3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8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3027027092"/>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with mininal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95491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Benutzerdefiniertes Layout">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9F33C98D-3E17-4E35-BFDA-42F79B9E68DB}"/>
              </a:ext>
            </a:extLst>
          </p:cNvPr>
          <p:cNvSpPr/>
          <p:nvPr userDrawn="1"/>
        </p:nvSpPr>
        <p:spPr>
          <a:xfrm flipH="1">
            <a:off x="8334103" y="6520986"/>
            <a:ext cx="809897" cy="337014"/>
          </a:xfrm>
          <a:prstGeom prst="rect">
            <a:avLst/>
          </a:prstGeom>
          <a:gradFill flip="none" rotWithShape="1">
            <a:gsLst>
              <a:gs pos="77000">
                <a:schemeClr val="accent1">
                  <a:alpha val="20000"/>
                </a:schemeClr>
              </a:gs>
              <a:gs pos="11000">
                <a:schemeClr val="accent1">
                  <a:alpha val="0"/>
                </a:schemeClr>
              </a:gs>
              <a:gs pos="10000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sp>
        <p:nvSpPr>
          <p:cNvPr id="12" name="Rechteck 11">
            <a:extLst>
              <a:ext uri="{FF2B5EF4-FFF2-40B4-BE49-F238E27FC236}">
                <a16:creationId xmlns:a16="http://schemas.microsoft.com/office/drawing/2014/main" id="{8B697267-CE5E-4E93-9473-7A251B109FFA}"/>
              </a:ext>
            </a:extLst>
          </p:cNvPr>
          <p:cNvSpPr/>
          <p:nvPr userDrawn="1"/>
        </p:nvSpPr>
        <p:spPr>
          <a:xfrm>
            <a:off x="0" y="6533220"/>
            <a:ext cx="1875235" cy="337014"/>
          </a:xfrm>
          <a:prstGeom prst="rect">
            <a:avLst/>
          </a:prstGeom>
          <a:gradFill flip="none" rotWithShape="1">
            <a:gsLst>
              <a:gs pos="77000">
                <a:schemeClr val="accent1">
                  <a:alpha val="20000"/>
                </a:schemeClr>
              </a:gs>
              <a:gs pos="11000">
                <a:schemeClr val="accent1">
                  <a:alpha val="0"/>
                </a:schemeClr>
              </a:gs>
              <a:gs pos="10000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sp>
        <p:nvSpPr>
          <p:cNvPr id="14" name="Rechteck 13">
            <a:extLst>
              <a:ext uri="{FF2B5EF4-FFF2-40B4-BE49-F238E27FC236}">
                <a16:creationId xmlns:a16="http://schemas.microsoft.com/office/drawing/2014/main" id="{9B21A343-BCBC-4C54-BD64-29914E14954D}"/>
              </a:ext>
            </a:extLst>
          </p:cNvPr>
          <p:cNvSpPr/>
          <p:nvPr userDrawn="1"/>
        </p:nvSpPr>
        <p:spPr>
          <a:xfrm>
            <a:off x="1" y="0"/>
            <a:ext cx="9144000" cy="63500"/>
          </a:xfrm>
          <a:prstGeom prst="rect">
            <a:avLst/>
          </a:prstGeom>
          <a:gradFill flip="none" rotWithShape="1">
            <a:gsLst>
              <a:gs pos="77000">
                <a:schemeClr val="accent1"/>
              </a:gs>
              <a:gs pos="11000">
                <a:schemeClr val="accent1">
                  <a:alpha val="0"/>
                </a:schemeClr>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9" name="Textplatzhalter 10">
            <a:extLst>
              <a:ext uri="{FF2B5EF4-FFF2-40B4-BE49-F238E27FC236}">
                <a16:creationId xmlns:a16="http://schemas.microsoft.com/office/drawing/2014/main" id="{5A94D5D2-F596-B745-897A-C149A3D551C9}"/>
              </a:ext>
            </a:extLst>
          </p:cNvPr>
          <p:cNvSpPr>
            <a:spLocks noGrp="1"/>
          </p:cNvSpPr>
          <p:nvPr>
            <p:ph type="body" sz="quarter" idx="14"/>
          </p:nvPr>
        </p:nvSpPr>
        <p:spPr>
          <a:xfrm>
            <a:off x="341720" y="379413"/>
            <a:ext cx="7912893" cy="962386"/>
          </a:xfrm>
          <a:prstGeom prst="rect">
            <a:avLst/>
          </a:prstGeom>
        </p:spPr>
        <p:txBody>
          <a:bodyPr/>
          <a:lstStyle>
            <a:lvl1pPr marL="0" indent="0">
              <a:buNone/>
              <a:defRPr lang="de-DE" b="1" dirty="0">
                <a:solidFill>
                  <a:schemeClr val="accent4"/>
                </a:solidFill>
                <a:latin typeface="Arial" panose="020B0604020202020204" pitchFamily="34" charset="0"/>
                <a:ea typeface="+mj-ea"/>
                <a:cs typeface="Arial" panose="020B0604020202020204" pitchFamily="34" charset="0"/>
              </a:defRPr>
            </a:lvl1pPr>
          </a:lstStyle>
          <a:p>
            <a:pPr marL="171450" lvl="0" indent="-171450">
              <a:spcBef>
                <a:spcPct val="0"/>
              </a:spcBef>
            </a:pPr>
            <a:r>
              <a:rPr lang="de-DE" dirty="0"/>
              <a:t>Mastertextformat bearbeiten</a:t>
            </a:r>
          </a:p>
        </p:txBody>
      </p:sp>
      <p:pic>
        <p:nvPicPr>
          <p:cNvPr id="24" name="Grafik 23">
            <a:extLst>
              <a:ext uri="{FF2B5EF4-FFF2-40B4-BE49-F238E27FC236}">
                <a16:creationId xmlns:a16="http://schemas.microsoft.com/office/drawing/2014/main" id="{72ACD570-8AA8-2440-8821-2B6DACC9FFF3}"/>
              </a:ext>
            </a:extLst>
          </p:cNvPr>
          <p:cNvPicPr>
            <a:picLocks noChangeAspect="1"/>
          </p:cNvPicPr>
          <p:nvPr userDrawn="1"/>
        </p:nvPicPr>
        <p:blipFill>
          <a:blip r:embed="rId2"/>
          <a:stretch>
            <a:fillRect/>
          </a:stretch>
        </p:blipFill>
        <p:spPr>
          <a:xfrm>
            <a:off x="8100000" y="216001"/>
            <a:ext cx="862260" cy="736311"/>
          </a:xfrm>
          <a:prstGeom prst="rect">
            <a:avLst/>
          </a:prstGeom>
        </p:spPr>
      </p:pic>
      <p:sp>
        <p:nvSpPr>
          <p:cNvPr id="25" name="Datumsplatzhalter 3">
            <a:extLst>
              <a:ext uri="{FF2B5EF4-FFF2-40B4-BE49-F238E27FC236}">
                <a16:creationId xmlns:a16="http://schemas.microsoft.com/office/drawing/2014/main" id="{1987C513-751F-684E-A5F5-2030854EF7AA}"/>
              </a:ext>
            </a:extLst>
          </p:cNvPr>
          <p:cNvSpPr>
            <a:spLocks noGrp="1"/>
          </p:cNvSpPr>
          <p:nvPr>
            <p:ph type="dt" sz="half" idx="2"/>
          </p:nvPr>
        </p:nvSpPr>
        <p:spPr>
          <a:xfrm>
            <a:off x="8046000" y="6480001"/>
            <a:ext cx="839712" cy="365125"/>
          </a:xfrm>
          <a:prstGeom prst="rect">
            <a:avLst/>
          </a:prstGeom>
        </p:spPr>
        <p:txBody>
          <a:bodyPr vert="horz" lIns="91440" tIns="45720" rIns="91440" bIns="45720" rtlCol="0" anchor="b"/>
          <a:lstStyle>
            <a:lvl1pPr algn="l">
              <a:defRPr sz="788">
                <a:solidFill>
                  <a:schemeClr val="accent4"/>
                </a:solidFill>
                <a:latin typeface="Arial" panose="020B0604020202020204" pitchFamily="34" charset="0"/>
                <a:cs typeface="Arial" panose="020B0604020202020204" pitchFamily="34" charset="0"/>
              </a:defRPr>
            </a:lvl1pPr>
          </a:lstStyle>
          <a:p>
            <a:fld id="{6F71B4BF-5B54-754C-9F43-EBB4EB9F9434}" type="datetime1">
              <a:rPr lang="de-DE" smtClean="0"/>
              <a:t>10.05.2023</a:t>
            </a:fld>
            <a:endParaRPr lang="de-DE" dirty="0"/>
          </a:p>
        </p:txBody>
      </p:sp>
      <p:sp>
        <p:nvSpPr>
          <p:cNvPr id="26" name="Foliennummernplatzhalter 5">
            <a:extLst>
              <a:ext uri="{FF2B5EF4-FFF2-40B4-BE49-F238E27FC236}">
                <a16:creationId xmlns:a16="http://schemas.microsoft.com/office/drawing/2014/main" id="{D4A1D592-0453-BD41-9EF1-AACEEA3208B0}"/>
              </a:ext>
            </a:extLst>
          </p:cNvPr>
          <p:cNvSpPr>
            <a:spLocks noGrp="1"/>
          </p:cNvSpPr>
          <p:nvPr>
            <p:ph type="sldNum" sz="quarter" idx="4"/>
          </p:nvPr>
        </p:nvSpPr>
        <p:spPr>
          <a:xfrm>
            <a:off x="8688217" y="6480001"/>
            <a:ext cx="413967" cy="365125"/>
          </a:xfrm>
          <a:prstGeom prst="rect">
            <a:avLst/>
          </a:prstGeom>
        </p:spPr>
        <p:txBody>
          <a:bodyPr vert="horz" lIns="91440" tIns="45720" rIns="91440" bIns="45720" rtlCol="0" anchor="b"/>
          <a:lstStyle>
            <a:lvl1pPr algn="r">
              <a:defRPr sz="788">
                <a:solidFill>
                  <a:schemeClr val="accent4"/>
                </a:solidFill>
              </a:defRPr>
            </a:lvl1pPr>
          </a:lstStyle>
          <a:p>
            <a:fld id="{C3831029-DBAE-41BF-BAA3-1BCD65F362BF}" type="slidenum">
              <a:rPr lang="de-DE" smtClean="0"/>
              <a:pPr/>
              <a:t>‹Nr.›</a:t>
            </a:fld>
            <a:endParaRPr lang="de-DE" dirty="0"/>
          </a:p>
        </p:txBody>
      </p:sp>
      <p:sp>
        <p:nvSpPr>
          <p:cNvPr id="27" name="Inhaltsplatzhalter 2">
            <a:extLst>
              <a:ext uri="{FF2B5EF4-FFF2-40B4-BE49-F238E27FC236}">
                <a16:creationId xmlns:a16="http://schemas.microsoft.com/office/drawing/2014/main" id="{F90A5415-8D31-AC46-904A-C5C0329AA79D}"/>
              </a:ext>
            </a:extLst>
          </p:cNvPr>
          <p:cNvSpPr>
            <a:spLocks noGrp="1"/>
          </p:cNvSpPr>
          <p:nvPr>
            <p:ph sz="quarter" idx="10"/>
          </p:nvPr>
        </p:nvSpPr>
        <p:spPr>
          <a:xfrm>
            <a:off x="341719" y="6414903"/>
            <a:ext cx="7339031" cy="432643"/>
          </a:xfrm>
          <a:prstGeom prst="rect">
            <a:avLst/>
          </a:prstGeom>
        </p:spPr>
        <p:txBody>
          <a:bodyPr anchor="b"/>
          <a:lstStyle>
            <a:lvl1pPr marL="0" indent="0">
              <a:buNone/>
              <a:defRPr lang="de-DE" sz="600" dirty="0">
                <a:solidFill>
                  <a:schemeClr val="accent4"/>
                </a:solidFill>
                <a:latin typeface="Arial" panose="020B0604020202020204" pitchFamily="34" charset="0"/>
                <a:cs typeface="Arial" panose="020B0604020202020204" pitchFamily="34" charset="0"/>
              </a:defRPr>
            </a:lvl1pPr>
          </a:lstStyle>
          <a:p>
            <a:pPr marL="171450" lvl="0" indent="-171450">
              <a:lnSpc>
                <a:spcPct val="100000"/>
              </a:lnSpc>
              <a:spcBef>
                <a:spcPts val="0"/>
              </a:spcBef>
            </a:pPr>
            <a:endParaRPr lang="de-DE" dirty="0"/>
          </a:p>
        </p:txBody>
      </p:sp>
      <p:sp>
        <p:nvSpPr>
          <p:cNvPr id="28" name="Inhaltsplatzhalter 3">
            <a:extLst>
              <a:ext uri="{FF2B5EF4-FFF2-40B4-BE49-F238E27FC236}">
                <a16:creationId xmlns:a16="http://schemas.microsoft.com/office/drawing/2014/main" id="{ED7AAC4A-C015-B944-AD00-851EE9147CF8}"/>
              </a:ext>
            </a:extLst>
          </p:cNvPr>
          <p:cNvSpPr>
            <a:spLocks noGrp="1"/>
          </p:cNvSpPr>
          <p:nvPr>
            <p:ph sz="quarter" idx="12"/>
          </p:nvPr>
        </p:nvSpPr>
        <p:spPr>
          <a:xfrm>
            <a:off x="341719" y="6100578"/>
            <a:ext cx="7339031" cy="432643"/>
          </a:xfrm>
          <a:prstGeom prst="rect">
            <a:avLst/>
          </a:prstGeom>
        </p:spPr>
        <p:txBody>
          <a:bodyPr anchor="b"/>
          <a:lstStyle>
            <a:lvl1pPr marL="0" indent="0">
              <a:buNone/>
              <a:defRPr lang="de-DE" sz="600" dirty="0">
                <a:solidFill>
                  <a:schemeClr val="accent5"/>
                </a:solidFill>
                <a:latin typeface="Arial" panose="020B0604020202020204" pitchFamily="34" charset="0"/>
                <a:cs typeface="Arial" panose="020B0604020202020204" pitchFamily="34" charset="0"/>
              </a:defRPr>
            </a:lvl1pPr>
          </a:lstStyle>
          <a:p>
            <a:pPr marL="171450" lvl="0" indent="-171450">
              <a:lnSpc>
                <a:spcPct val="100000"/>
              </a:lnSpc>
              <a:spcBef>
                <a:spcPts val="0"/>
              </a:spcBef>
            </a:pPr>
            <a:endParaRPr lang="de-DE" dirty="0"/>
          </a:p>
        </p:txBody>
      </p:sp>
    </p:spTree>
    <p:extLst>
      <p:ext uri="{BB962C8B-B14F-4D97-AF65-F5344CB8AC3E}">
        <p14:creationId xmlns:p14="http://schemas.microsoft.com/office/powerpoint/2010/main" val="2591455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enutzerdefinierte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16">
            <a:extLst>
              <a:ext uri="{FF2B5EF4-FFF2-40B4-BE49-F238E27FC236}">
                <a16:creationId xmlns:a16="http://schemas.microsoft.com/office/drawing/2014/main" id="{D3CDE6B6-238A-47B9-9147-355FA2A62800}"/>
              </a:ext>
            </a:extLst>
          </p:cNvPr>
          <p:cNvSpPr>
            <a:spLocks noGrp="1"/>
          </p:cNvSpPr>
          <p:nvPr>
            <p:ph type="title" hasCustomPrompt="1"/>
          </p:nvPr>
        </p:nvSpPr>
        <p:spPr>
          <a:xfrm>
            <a:off x="2343151" y="2476948"/>
            <a:ext cx="2483330" cy="95205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de-DE" dirty="0"/>
              <a:t>HEADER</a:t>
            </a:r>
          </a:p>
        </p:txBody>
      </p:sp>
      <p:sp>
        <p:nvSpPr>
          <p:cNvPr id="9" name="Textplatzhalter 18">
            <a:extLst>
              <a:ext uri="{FF2B5EF4-FFF2-40B4-BE49-F238E27FC236}">
                <a16:creationId xmlns:a16="http://schemas.microsoft.com/office/drawing/2014/main" id="{79A5CDEF-42B7-43C9-A32C-D83CE166DCD7}"/>
              </a:ext>
            </a:extLst>
          </p:cNvPr>
          <p:cNvSpPr>
            <a:spLocks noGrp="1"/>
          </p:cNvSpPr>
          <p:nvPr>
            <p:ph type="body" sz="quarter" idx="10" hasCustomPrompt="1"/>
          </p:nvPr>
        </p:nvSpPr>
        <p:spPr>
          <a:xfrm>
            <a:off x="5771812" y="3355525"/>
            <a:ext cx="2950369" cy="1069975"/>
          </a:xfrm>
          <a:prstGeom prst="rect">
            <a:avLst/>
          </a:prstGeom>
        </p:spPr>
        <p:txBody>
          <a:bodyPr/>
          <a:lstStyle>
            <a:lvl1pPr>
              <a:buNone/>
              <a:defRPr>
                <a:solidFill>
                  <a:schemeClr val="bg1"/>
                </a:solidFill>
                <a:latin typeface="Arial" panose="020B0604020202020204" pitchFamily="34" charset="0"/>
                <a:cs typeface="Arial" panose="020B0604020202020204" pitchFamily="34" charset="0"/>
              </a:defRPr>
            </a:lvl1pPr>
          </a:lstStyle>
          <a:p>
            <a:pPr lvl="0"/>
            <a:r>
              <a:rPr lang="de-DE" dirty="0" err="1"/>
              <a:t>Subline</a:t>
            </a:r>
            <a:endParaRPr lang="de-DE" dirty="0"/>
          </a:p>
        </p:txBody>
      </p:sp>
    </p:spTree>
    <p:extLst>
      <p:ext uri="{BB962C8B-B14F-4D97-AF65-F5344CB8AC3E}">
        <p14:creationId xmlns:p14="http://schemas.microsoft.com/office/powerpoint/2010/main" val="2441389196"/>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bschnitts-&#10;überschrift">
    <p:spTree>
      <p:nvGrpSpPr>
        <p:cNvPr id="1" name=""/>
        <p:cNvGrpSpPr/>
        <p:nvPr/>
      </p:nvGrpSpPr>
      <p:grpSpPr>
        <a:xfrm>
          <a:off x="0" y="0"/>
          <a:ext cx="0" cy="0"/>
          <a:chOff x="0" y="0"/>
          <a:chExt cx="0" cy="0"/>
        </a:xfrm>
      </p:grpSpPr>
      <p:sp>
        <p:nvSpPr>
          <p:cNvPr id="8" name="Rechteck: abgerundete Ecken 7">
            <a:extLst>
              <a:ext uri="{FF2B5EF4-FFF2-40B4-BE49-F238E27FC236}">
                <a16:creationId xmlns:a16="http://schemas.microsoft.com/office/drawing/2014/main" id="{D6B9D8E0-21CC-41F9-8D36-372C257F88AD}"/>
              </a:ext>
            </a:extLst>
          </p:cNvPr>
          <p:cNvSpPr/>
          <p:nvPr/>
        </p:nvSpPr>
        <p:spPr>
          <a:xfrm>
            <a:off x="3736378" y="1039944"/>
            <a:ext cx="5211268" cy="219973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Arial" panose="020B0604020202020204" pitchFamily="34" charset="0"/>
            </a:endParaRPr>
          </a:p>
        </p:txBody>
      </p:sp>
      <p:sp>
        <p:nvSpPr>
          <p:cNvPr id="9" name="Untertitel 2">
            <a:extLst>
              <a:ext uri="{FF2B5EF4-FFF2-40B4-BE49-F238E27FC236}">
                <a16:creationId xmlns:a16="http://schemas.microsoft.com/office/drawing/2014/main" id="{D9910CF0-B4D7-4CBD-8FCF-8D91C5AFFC89}"/>
              </a:ext>
            </a:extLst>
          </p:cNvPr>
          <p:cNvSpPr>
            <a:spLocks noGrp="1"/>
          </p:cNvSpPr>
          <p:nvPr>
            <p:ph type="subTitle" idx="1" hasCustomPrompt="1"/>
          </p:nvPr>
        </p:nvSpPr>
        <p:spPr>
          <a:xfrm>
            <a:off x="3800037" y="4507719"/>
            <a:ext cx="4928609" cy="365125"/>
          </a:xfrm>
          <a:prstGeom prst="rect">
            <a:avLst/>
          </a:prstGeom>
          <a:ln w="12700">
            <a:noFill/>
          </a:ln>
        </p:spPr>
        <p:txBody>
          <a:bodyPr/>
          <a:lstStyle>
            <a:lvl1pPr marL="0" indent="0" algn="l">
              <a:buNone/>
              <a:defRPr sz="1800">
                <a:solidFill>
                  <a:schemeClr val="accent4"/>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err="1"/>
              <a:t>Subline</a:t>
            </a:r>
            <a:endParaRPr lang="de-DE" dirty="0"/>
          </a:p>
        </p:txBody>
      </p:sp>
      <p:sp>
        <p:nvSpPr>
          <p:cNvPr id="11" name="Textplatzhalter 10">
            <a:extLst>
              <a:ext uri="{FF2B5EF4-FFF2-40B4-BE49-F238E27FC236}">
                <a16:creationId xmlns:a16="http://schemas.microsoft.com/office/drawing/2014/main" id="{23CBBFB9-F255-48EE-B739-3E64E0E9966B}"/>
              </a:ext>
            </a:extLst>
          </p:cNvPr>
          <p:cNvSpPr>
            <a:spLocks noGrp="1"/>
          </p:cNvSpPr>
          <p:nvPr>
            <p:ph type="body" sz="quarter" idx="13" hasCustomPrompt="1"/>
          </p:nvPr>
        </p:nvSpPr>
        <p:spPr>
          <a:xfrm>
            <a:off x="3800037" y="1938402"/>
            <a:ext cx="4929217" cy="962386"/>
          </a:xfrm>
          <a:prstGeom prst="rect">
            <a:avLst/>
          </a:prstGeom>
        </p:spPr>
        <p:txBody>
          <a:bodyPr anchor="ctr"/>
          <a:lstStyle>
            <a:lvl1pPr>
              <a:buFontTx/>
              <a:buNone/>
              <a:defRPr>
                <a:solidFill>
                  <a:schemeClr val="accent4"/>
                </a:solidFill>
                <a:latin typeface="Arial Black" panose="020B0A04020102020204" pitchFamily="34" charset="0"/>
              </a:defRPr>
            </a:lvl1pPr>
            <a:lvl2pPr>
              <a:buFontTx/>
              <a:buNone/>
              <a:defRPr>
                <a:solidFill>
                  <a:srgbClr val="00A5E3"/>
                </a:solidFill>
              </a:defRPr>
            </a:lvl2pPr>
            <a:lvl3pPr>
              <a:buFontTx/>
              <a:buNone/>
              <a:defRPr>
                <a:solidFill>
                  <a:srgbClr val="00A5E3"/>
                </a:solidFill>
              </a:defRPr>
            </a:lvl3pPr>
            <a:lvl4pPr>
              <a:buFontTx/>
              <a:buNone/>
              <a:defRPr>
                <a:solidFill>
                  <a:srgbClr val="00A5E3"/>
                </a:solidFill>
              </a:defRPr>
            </a:lvl4pPr>
            <a:lvl5pPr>
              <a:buFontTx/>
              <a:buNone/>
              <a:defRPr>
                <a:solidFill>
                  <a:srgbClr val="00A5E3"/>
                </a:solidFill>
              </a:defRPr>
            </a:lvl5pPr>
          </a:lstStyle>
          <a:p>
            <a:pPr lvl="0"/>
            <a:r>
              <a:rPr lang="de-DE" dirty="0"/>
              <a:t>HEADLINE</a:t>
            </a:r>
          </a:p>
        </p:txBody>
      </p:sp>
      <p:sp>
        <p:nvSpPr>
          <p:cNvPr id="12" name="Datumsplatzhalter 3">
            <a:extLst>
              <a:ext uri="{FF2B5EF4-FFF2-40B4-BE49-F238E27FC236}">
                <a16:creationId xmlns:a16="http://schemas.microsoft.com/office/drawing/2014/main" id="{45402642-DB54-8744-99E5-EB6287880ABD}"/>
              </a:ext>
            </a:extLst>
          </p:cNvPr>
          <p:cNvSpPr>
            <a:spLocks noGrp="1"/>
          </p:cNvSpPr>
          <p:nvPr>
            <p:ph type="dt" sz="half" idx="2"/>
          </p:nvPr>
        </p:nvSpPr>
        <p:spPr>
          <a:xfrm>
            <a:off x="8046000" y="6480001"/>
            <a:ext cx="839712" cy="365125"/>
          </a:xfrm>
          <a:prstGeom prst="rect">
            <a:avLst/>
          </a:prstGeom>
        </p:spPr>
        <p:txBody>
          <a:bodyPr vert="horz" lIns="91440" tIns="45720" rIns="91440" bIns="45720" rtlCol="0" anchor="b"/>
          <a:lstStyle>
            <a:lvl1pPr algn="l">
              <a:defRPr sz="788">
                <a:solidFill>
                  <a:schemeClr val="accent4"/>
                </a:solidFill>
                <a:latin typeface="Arial" panose="020B0604020202020204" pitchFamily="34" charset="0"/>
                <a:cs typeface="Arial" panose="020B0604020202020204" pitchFamily="34" charset="0"/>
              </a:defRPr>
            </a:lvl1pPr>
          </a:lstStyle>
          <a:p>
            <a:fld id="{8A237883-FFC5-7043-A5B0-24EA2732D3D6}" type="datetime1">
              <a:rPr lang="de-DE" smtClean="0"/>
              <a:t>10.05.2023</a:t>
            </a:fld>
            <a:endParaRPr lang="de-DE" dirty="0"/>
          </a:p>
        </p:txBody>
      </p:sp>
      <p:sp>
        <p:nvSpPr>
          <p:cNvPr id="13" name="Foliennummernplatzhalter 5">
            <a:extLst>
              <a:ext uri="{FF2B5EF4-FFF2-40B4-BE49-F238E27FC236}">
                <a16:creationId xmlns:a16="http://schemas.microsoft.com/office/drawing/2014/main" id="{2E97B41A-C236-4A46-98EB-F4C1E5DAFAE9}"/>
              </a:ext>
            </a:extLst>
          </p:cNvPr>
          <p:cNvSpPr>
            <a:spLocks noGrp="1"/>
          </p:cNvSpPr>
          <p:nvPr>
            <p:ph type="sldNum" sz="quarter" idx="4"/>
          </p:nvPr>
        </p:nvSpPr>
        <p:spPr>
          <a:xfrm>
            <a:off x="8688217" y="6480001"/>
            <a:ext cx="413967" cy="365125"/>
          </a:xfrm>
          <a:prstGeom prst="rect">
            <a:avLst/>
          </a:prstGeom>
        </p:spPr>
        <p:txBody>
          <a:bodyPr vert="horz" lIns="91440" tIns="45720" rIns="91440" bIns="45720" rtlCol="0" anchor="b"/>
          <a:lstStyle>
            <a:lvl1pPr algn="r">
              <a:defRPr sz="788">
                <a:solidFill>
                  <a:schemeClr val="accent4"/>
                </a:solidFill>
              </a:defRPr>
            </a:lvl1pPr>
          </a:lstStyle>
          <a:p>
            <a:fld id="{C3831029-DBAE-41BF-BAA3-1BCD65F362BF}" type="slidenum">
              <a:rPr lang="de-DE" smtClean="0"/>
              <a:pPr/>
              <a:t>‹Nr.›</a:t>
            </a:fld>
            <a:endParaRPr lang="de-DE" dirty="0"/>
          </a:p>
        </p:txBody>
      </p:sp>
    </p:spTree>
    <p:extLst>
      <p:ext uri="{BB962C8B-B14F-4D97-AF65-F5344CB8AC3E}">
        <p14:creationId xmlns:p14="http://schemas.microsoft.com/office/powerpoint/2010/main" val="395651627"/>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13" name="Textplatzhalter 10">
            <a:extLst>
              <a:ext uri="{FF2B5EF4-FFF2-40B4-BE49-F238E27FC236}">
                <a16:creationId xmlns:a16="http://schemas.microsoft.com/office/drawing/2014/main" id="{69812904-CBEA-4F74-B84E-65EF96227F87}"/>
              </a:ext>
            </a:extLst>
          </p:cNvPr>
          <p:cNvSpPr>
            <a:spLocks noGrp="1"/>
          </p:cNvSpPr>
          <p:nvPr>
            <p:ph type="body" sz="quarter" idx="13" hasCustomPrompt="1"/>
          </p:nvPr>
        </p:nvSpPr>
        <p:spPr>
          <a:xfrm>
            <a:off x="3800037" y="1938402"/>
            <a:ext cx="4929217" cy="962386"/>
          </a:xfrm>
          <a:prstGeom prst="rect">
            <a:avLst/>
          </a:prstGeom>
        </p:spPr>
        <p:txBody>
          <a:bodyPr anchor="ctr"/>
          <a:lstStyle>
            <a:lvl1pPr>
              <a:buFontTx/>
              <a:buNone/>
              <a:defRPr>
                <a:solidFill>
                  <a:schemeClr val="accent4"/>
                </a:solidFill>
                <a:latin typeface="Arial Black" panose="020B0A04020102020204" pitchFamily="34" charset="0"/>
              </a:defRPr>
            </a:lvl1pPr>
            <a:lvl2pPr>
              <a:buFontTx/>
              <a:buNone/>
              <a:defRPr>
                <a:solidFill>
                  <a:srgbClr val="00A5E3"/>
                </a:solidFill>
              </a:defRPr>
            </a:lvl2pPr>
            <a:lvl3pPr>
              <a:buFontTx/>
              <a:buNone/>
              <a:defRPr>
                <a:solidFill>
                  <a:srgbClr val="00A5E3"/>
                </a:solidFill>
              </a:defRPr>
            </a:lvl3pPr>
            <a:lvl4pPr>
              <a:buFontTx/>
              <a:buNone/>
              <a:defRPr>
                <a:solidFill>
                  <a:srgbClr val="00A5E3"/>
                </a:solidFill>
              </a:defRPr>
            </a:lvl4pPr>
            <a:lvl5pPr>
              <a:buFontTx/>
              <a:buNone/>
              <a:defRPr>
                <a:solidFill>
                  <a:srgbClr val="00A5E3"/>
                </a:solidFill>
              </a:defRPr>
            </a:lvl5pPr>
          </a:lstStyle>
          <a:p>
            <a:pPr lvl="0"/>
            <a:r>
              <a:rPr lang="de-DE" dirty="0"/>
              <a:t>HEADLINE</a:t>
            </a:r>
          </a:p>
        </p:txBody>
      </p:sp>
      <p:sp>
        <p:nvSpPr>
          <p:cNvPr id="14" name="Untertitel 2">
            <a:extLst>
              <a:ext uri="{FF2B5EF4-FFF2-40B4-BE49-F238E27FC236}">
                <a16:creationId xmlns:a16="http://schemas.microsoft.com/office/drawing/2014/main" id="{3EA180A4-447B-491E-8048-E28A132AC95A}"/>
              </a:ext>
            </a:extLst>
          </p:cNvPr>
          <p:cNvSpPr>
            <a:spLocks noGrp="1"/>
          </p:cNvSpPr>
          <p:nvPr>
            <p:ph type="subTitle" idx="1" hasCustomPrompt="1"/>
          </p:nvPr>
        </p:nvSpPr>
        <p:spPr>
          <a:xfrm>
            <a:off x="3800037" y="4507719"/>
            <a:ext cx="4928609" cy="365125"/>
          </a:xfrm>
          <a:prstGeom prst="rect">
            <a:avLst/>
          </a:prstGeom>
          <a:ln w="12700">
            <a:noFill/>
          </a:ln>
        </p:spPr>
        <p:txBody>
          <a:bodyPr/>
          <a:lstStyle>
            <a:lvl1pPr marL="0" indent="0" algn="l">
              <a:buNone/>
              <a:defRPr sz="1800">
                <a:solidFill>
                  <a:schemeClr val="accent4"/>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err="1"/>
              <a:t>Subline</a:t>
            </a:r>
            <a:endParaRPr lang="de-DE" dirty="0"/>
          </a:p>
        </p:txBody>
      </p:sp>
      <p:pic>
        <p:nvPicPr>
          <p:cNvPr id="4" name="Grafik 3">
            <a:extLst>
              <a:ext uri="{FF2B5EF4-FFF2-40B4-BE49-F238E27FC236}">
                <a16:creationId xmlns:a16="http://schemas.microsoft.com/office/drawing/2014/main" id="{E37FE270-7ACA-4053-8BCB-F49D59571952}"/>
              </a:ext>
            </a:extLst>
          </p:cNvPr>
          <p:cNvPicPr>
            <a:picLocks noChangeAspect="1"/>
          </p:cNvPicPr>
          <p:nvPr/>
        </p:nvPicPr>
        <p:blipFill rotWithShape="1">
          <a:blip r:embed="rId2"/>
          <a:srcRect r="49729"/>
          <a:stretch/>
        </p:blipFill>
        <p:spPr>
          <a:xfrm>
            <a:off x="1754200" y="1085851"/>
            <a:ext cx="1760526" cy="2990543"/>
          </a:xfrm>
          <a:prstGeom prst="rect">
            <a:avLst/>
          </a:prstGeom>
        </p:spPr>
      </p:pic>
      <p:sp>
        <p:nvSpPr>
          <p:cNvPr id="11" name="Datumsplatzhalter 3">
            <a:extLst>
              <a:ext uri="{FF2B5EF4-FFF2-40B4-BE49-F238E27FC236}">
                <a16:creationId xmlns:a16="http://schemas.microsoft.com/office/drawing/2014/main" id="{4254618C-EE5F-6F45-B4F2-7CB54D7DC3D5}"/>
              </a:ext>
            </a:extLst>
          </p:cNvPr>
          <p:cNvSpPr>
            <a:spLocks noGrp="1"/>
          </p:cNvSpPr>
          <p:nvPr>
            <p:ph type="dt" sz="half" idx="2"/>
          </p:nvPr>
        </p:nvSpPr>
        <p:spPr>
          <a:xfrm>
            <a:off x="8046000" y="6480001"/>
            <a:ext cx="839712" cy="365125"/>
          </a:xfrm>
          <a:prstGeom prst="rect">
            <a:avLst/>
          </a:prstGeom>
        </p:spPr>
        <p:txBody>
          <a:bodyPr vert="horz" lIns="91440" tIns="45720" rIns="91440" bIns="45720" rtlCol="0" anchor="b"/>
          <a:lstStyle>
            <a:lvl1pPr algn="l">
              <a:defRPr sz="788">
                <a:solidFill>
                  <a:schemeClr val="accent4"/>
                </a:solidFill>
                <a:latin typeface="Arial" panose="020B0604020202020204" pitchFamily="34" charset="0"/>
                <a:cs typeface="Arial" panose="020B0604020202020204" pitchFamily="34" charset="0"/>
              </a:defRPr>
            </a:lvl1pPr>
          </a:lstStyle>
          <a:p>
            <a:fld id="{3D339B2D-A24A-7A45-BE31-7A6B14B22E0E}" type="datetime1">
              <a:rPr lang="de-DE" smtClean="0"/>
              <a:t>10.05.2023</a:t>
            </a:fld>
            <a:endParaRPr lang="de-DE" dirty="0"/>
          </a:p>
        </p:txBody>
      </p:sp>
      <p:sp>
        <p:nvSpPr>
          <p:cNvPr id="12" name="Foliennummernplatzhalter 5">
            <a:extLst>
              <a:ext uri="{FF2B5EF4-FFF2-40B4-BE49-F238E27FC236}">
                <a16:creationId xmlns:a16="http://schemas.microsoft.com/office/drawing/2014/main" id="{DDA2F07C-1E9F-5A42-A201-CDA3216C4B42}"/>
              </a:ext>
            </a:extLst>
          </p:cNvPr>
          <p:cNvSpPr>
            <a:spLocks noGrp="1"/>
          </p:cNvSpPr>
          <p:nvPr>
            <p:ph type="sldNum" sz="quarter" idx="4"/>
          </p:nvPr>
        </p:nvSpPr>
        <p:spPr>
          <a:xfrm>
            <a:off x="8688217" y="6480001"/>
            <a:ext cx="413967" cy="365125"/>
          </a:xfrm>
          <a:prstGeom prst="rect">
            <a:avLst/>
          </a:prstGeom>
        </p:spPr>
        <p:txBody>
          <a:bodyPr vert="horz" lIns="91440" tIns="45720" rIns="91440" bIns="45720" rtlCol="0" anchor="b"/>
          <a:lstStyle>
            <a:lvl1pPr algn="r">
              <a:defRPr sz="788">
                <a:solidFill>
                  <a:schemeClr val="accent4"/>
                </a:solidFill>
              </a:defRPr>
            </a:lvl1pPr>
          </a:lstStyle>
          <a:p>
            <a:fld id="{C3831029-DBAE-41BF-BAA3-1BCD65F362BF}" type="slidenum">
              <a:rPr lang="de-DE" smtClean="0"/>
              <a:pPr/>
              <a:t>‹Nr.›</a:t>
            </a:fld>
            <a:endParaRPr lang="de-DE" dirty="0"/>
          </a:p>
        </p:txBody>
      </p:sp>
    </p:spTree>
    <p:extLst>
      <p:ext uri="{BB962C8B-B14F-4D97-AF65-F5344CB8AC3E}">
        <p14:creationId xmlns:p14="http://schemas.microsoft.com/office/powerpoint/2010/main" val="3654751857"/>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5E6C81D0-8ABB-45FE-B6D7-07EBE32FBA4A}"/>
              </a:ext>
            </a:extLst>
          </p:cNvPr>
          <p:cNvSpPr/>
          <p:nvPr/>
        </p:nvSpPr>
        <p:spPr>
          <a:xfrm flipH="1">
            <a:off x="8334103" y="6520986"/>
            <a:ext cx="809897" cy="337014"/>
          </a:xfrm>
          <a:prstGeom prst="rect">
            <a:avLst/>
          </a:prstGeom>
          <a:gradFill flip="none" rotWithShape="1">
            <a:gsLst>
              <a:gs pos="77000">
                <a:schemeClr val="accent1">
                  <a:alpha val="20000"/>
                </a:schemeClr>
              </a:gs>
              <a:gs pos="11000">
                <a:schemeClr val="accent1">
                  <a:alpha val="0"/>
                </a:schemeClr>
              </a:gs>
              <a:gs pos="10000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sp>
        <p:nvSpPr>
          <p:cNvPr id="15" name="Rechteck 14">
            <a:extLst>
              <a:ext uri="{FF2B5EF4-FFF2-40B4-BE49-F238E27FC236}">
                <a16:creationId xmlns:a16="http://schemas.microsoft.com/office/drawing/2014/main" id="{45D622E5-F445-4234-A6E9-F7ED36A748DD}"/>
              </a:ext>
            </a:extLst>
          </p:cNvPr>
          <p:cNvSpPr/>
          <p:nvPr/>
        </p:nvSpPr>
        <p:spPr>
          <a:xfrm>
            <a:off x="0" y="6533220"/>
            <a:ext cx="1875235" cy="337014"/>
          </a:xfrm>
          <a:prstGeom prst="rect">
            <a:avLst/>
          </a:prstGeom>
          <a:gradFill flip="none" rotWithShape="1">
            <a:gsLst>
              <a:gs pos="77000">
                <a:schemeClr val="accent1">
                  <a:alpha val="20000"/>
                </a:schemeClr>
              </a:gs>
              <a:gs pos="11000">
                <a:schemeClr val="accent1">
                  <a:alpha val="0"/>
                </a:schemeClr>
              </a:gs>
              <a:gs pos="10000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sp>
        <p:nvSpPr>
          <p:cNvPr id="11" name="Textplatzhalter 8">
            <a:extLst>
              <a:ext uri="{FF2B5EF4-FFF2-40B4-BE49-F238E27FC236}">
                <a16:creationId xmlns:a16="http://schemas.microsoft.com/office/drawing/2014/main" id="{922DFEB3-1C77-4F35-A895-27F047F48161}"/>
              </a:ext>
            </a:extLst>
          </p:cNvPr>
          <p:cNvSpPr>
            <a:spLocks noGrp="1"/>
          </p:cNvSpPr>
          <p:nvPr>
            <p:ph type="body" sz="quarter" idx="13"/>
          </p:nvPr>
        </p:nvSpPr>
        <p:spPr>
          <a:xfrm>
            <a:off x="341720" y="1645921"/>
            <a:ext cx="7912893" cy="3769043"/>
          </a:xfrm>
          <a:prstGeom prst="rect">
            <a:avLst/>
          </a:prstGeom>
        </p:spPr>
        <p:txBody>
          <a:bodyPr>
            <a:normAutofit/>
          </a:bodyPr>
          <a:lstStyle>
            <a:lvl1pPr>
              <a:defRPr sz="1800">
                <a:solidFill>
                  <a:schemeClr val="accent4"/>
                </a:solidFill>
                <a:latin typeface="Arial" panose="020B0604020202020204" pitchFamily="34" charset="0"/>
                <a:cs typeface="Arial" panose="020B0604020202020204" pitchFamily="34" charset="0"/>
              </a:defRPr>
            </a:lvl1pPr>
            <a:lvl2pPr>
              <a:defRPr sz="1500">
                <a:solidFill>
                  <a:schemeClr val="accent4"/>
                </a:solidFill>
                <a:latin typeface="Arial" panose="020B0604020202020204" pitchFamily="34" charset="0"/>
                <a:cs typeface="Arial" panose="020B0604020202020204" pitchFamily="34" charset="0"/>
              </a:defRPr>
            </a:lvl2pPr>
            <a:lvl3pPr>
              <a:defRPr sz="1350">
                <a:solidFill>
                  <a:schemeClr val="accent4"/>
                </a:solidFill>
                <a:latin typeface="Arial" panose="020B0604020202020204" pitchFamily="34" charset="0"/>
                <a:cs typeface="Arial" panose="020B0604020202020204" pitchFamily="34" charset="0"/>
              </a:defRPr>
            </a:lvl3pPr>
            <a:lvl4pPr>
              <a:defRPr sz="1200">
                <a:solidFill>
                  <a:schemeClr val="accent4"/>
                </a:solidFill>
                <a:latin typeface="Arial" panose="020B0604020202020204" pitchFamily="34" charset="0"/>
                <a:cs typeface="Arial" panose="020B0604020202020204" pitchFamily="34" charset="0"/>
              </a:defRPr>
            </a:lvl4pPr>
            <a:lvl5pPr>
              <a:defRPr sz="1200">
                <a:solidFill>
                  <a:schemeClr val="accent4"/>
                </a:solidFill>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3" name="Inhaltsplatzhalter 2"/>
          <p:cNvSpPr>
            <a:spLocks noGrp="1"/>
          </p:cNvSpPr>
          <p:nvPr>
            <p:ph sz="quarter" idx="10"/>
          </p:nvPr>
        </p:nvSpPr>
        <p:spPr>
          <a:xfrm>
            <a:off x="341719" y="6414903"/>
            <a:ext cx="7339031" cy="432643"/>
          </a:xfrm>
          <a:prstGeom prst="rect">
            <a:avLst/>
          </a:prstGeom>
        </p:spPr>
        <p:txBody>
          <a:bodyPr anchor="b"/>
          <a:lstStyle>
            <a:lvl1pPr marL="0" indent="0">
              <a:buNone/>
              <a:defRPr lang="de-DE" sz="600" dirty="0">
                <a:solidFill>
                  <a:schemeClr val="accent4"/>
                </a:solidFill>
                <a:latin typeface="Arial" panose="020B0604020202020204" pitchFamily="34" charset="0"/>
                <a:cs typeface="Arial" panose="020B0604020202020204" pitchFamily="34" charset="0"/>
              </a:defRPr>
            </a:lvl1pPr>
          </a:lstStyle>
          <a:p>
            <a:pPr marL="171450" lvl="0" indent="-171450">
              <a:lnSpc>
                <a:spcPct val="100000"/>
              </a:lnSpc>
              <a:spcBef>
                <a:spcPts val="0"/>
              </a:spcBef>
            </a:pPr>
            <a:endParaRPr lang="de-DE" dirty="0"/>
          </a:p>
        </p:txBody>
      </p:sp>
      <p:sp>
        <p:nvSpPr>
          <p:cNvPr id="44" name="Inhaltsplatzhalter 3"/>
          <p:cNvSpPr>
            <a:spLocks noGrp="1"/>
          </p:cNvSpPr>
          <p:nvPr>
            <p:ph sz="quarter" idx="12"/>
          </p:nvPr>
        </p:nvSpPr>
        <p:spPr>
          <a:xfrm>
            <a:off x="341719" y="6100578"/>
            <a:ext cx="7339031" cy="432643"/>
          </a:xfrm>
          <a:prstGeom prst="rect">
            <a:avLst/>
          </a:prstGeom>
        </p:spPr>
        <p:txBody>
          <a:bodyPr anchor="b"/>
          <a:lstStyle>
            <a:lvl1pPr marL="0" indent="0">
              <a:buNone/>
              <a:defRPr lang="de-DE" sz="600" dirty="0">
                <a:solidFill>
                  <a:schemeClr val="accent5"/>
                </a:solidFill>
                <a:latin typeface="Arial" panose="020B0604020202020204" pitchFamily="34" charset="0"/>
                <a:cs typeface="Arial" panose="020B0604020202020204" pitchFamily="34" charset="0"/>
              </a:defRPr>
            </a:lvl1pPr>
          </a:lstStyle>
          <a:p>
            <a:pPr marL="171450" lvl="0" indent="-171450">
              <a:lnSpc>
                <a:spcPct val="100000"/>
              </a:lnSpc>
              <a:spcBef>
                <a:spcPts val="0"/>
              </a:spcBef>
            </a:pPr>
            <a:endParaRPr lang="de-DE" dirty="0"/>
          </a:p>
        </p:txBody>
      </p:sp>
      <p:sp>
        <p:nvSpPr>
          <p:cNvPr id="13" name="Rechteck 12">
            <a:extLst>
              <a:ext uri="{FF2B5EF4-FFF2-40B4-BE49-F238E27FC236}">
                <a16:creationId xmlns:a16="http://schemas.microsoft.com/office/drawing/2014/main" id="{54D2C723-0BCF-4423-909F-B18216394FC3}"/>
              </a:ext>
            </a:extLst>
          </p:cNvPr>
          <p:cNvSpPr/>
          <p:nvPr/>
        </p:nvSpPr>
        <p:spPr>
          <a:xfrm>
            <a:off x="1" y="0"/>
            <a:ext cx="9144000" cy="63500"/>
          </a:xfrm>
          <a:prstGeom prst="rect">
            <a:avLst/>
          </a:prstGeom>
          <a:gradFill flip="none" rotWithShape="1">
            <a:gsLst>
              <a:gs pos="77000">
                <a:schemeClr val="accent1"/>
              </a:gs>
              <a:gs pos="11000">
                <a:schemeClr val="accent1">
                  <a:alpha val="0"/>
                </a:schemeClr>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4" name="Grafik 3">
            <a:extLst>
              <a:ext uri="{FF2B5EF4-FFF2-40B4-BE49-F238E27FC236}">
                <a16:creationId xmlns:a16="http://schemas.microsoft.com/office/drawing/2014/main" id="{A60B8EEA-5D79-43DB-AAA8-AE4BEDE98076}"/>
              </a:ext>
            </a:extLst>
          </p:cNvPr>
          <p:cNvPicPr>
            <a:picLocks noChangeAspect="1"/>
          </p:cNvPicPr>
          <p:nvPr/>
        </p:nvPicPr>
        <p:blipFill>
          <a:blip r:embed="rId2"/>
          <a:stretch>
            <a:fillRect/>
          </a:stretch>
        </p:blipFill>
        <p:spPr>
          <a:xfrm>
            <a:off x="8100000" y="216001"/>
            <a:ext cx="862260" cy="736311"/>
          </a:xfrm>
          <a:prstGeom prst="rect">
            <a:avLst/>
          </a:prstGeom>
        </p:spPr>
      </p:pic>
      <p:sp>
        <p:nvSpPr>
          <p:cNvPr id="20" name="Datumsplatzhalter 3">
            <a:extLst>
              <a:ext uri="{FF2B5EF4-FFF2-40B4-BE49-F238E27FC236}">
                <a16:creationId xmlns:a16="http://schemas.microsoft.com/office/drawing/2014/main" id="{AD4AFB23-CBA5-3C4F-A2A8-427C86126740}"/>
              </a:ext>
            </a:extLst>
          </p:cNvPr>
          <p:cNvSpPr>
            <a:spLocks noGrp="1"/>
          </p:cNvSpPr>
          <p:nvPr>
            <p:ph type="dt" sz="half" idx="2"/>
          </p:nvPr>
        </p:nvSpPr>
        <p:spPr>
          <a:xfrm>
            <a:off x="8046000" y="6480001"/>
            <a:ext cx="839712" cy="365125"/>
          </a:xfrm>
          <a:prstGeom prst="rect">
            <a:avLst/>
          </a:prstGeom>
        </p:spPr>
        <p:txBody>
          <a:bodyPr vert="horz" lIns="91440" tIns="45720" rIns="91440" bIns="45720" rtlCol="0" anchor="b"/>
          <a:lstStyle>
            <a:lvl1pPr algn="l">
              <a:defRPr sz="788">
                <a:solidFill>
                  <a:schemeClr val="accent4"/>
                </a:solidFill>
                <a:latin typeface="Arial" panose="020B0604020202020204" pitchFamily="34" charset="0"/>
                <a:cs typeface="Arial" panose="020B0604020202020204" pitchFamily="34" charset="0"/>
              </a:defRPr>
            </a:lvl1pPr>
          </a:lstStyle>
          <a:p>
            <a:fld id="{46313BC3-C092-D148-BD23-E0040BBC4C8F}" type="datetime1">
              <a:rPr lang="de-DE" smtClean="0"/>
              <a:t>10.05.2023</a:t>
            </a:fld>
            <a:endParaRPr lang="de-DE" dirty="0"/>
          </a:p>
        </p:txBody>
      </p:sp>
      <p:sp>
        <p:nvSpPr>
          <p:cNvPr id="21" name="Foliennummernplatzhalter 5">
            <a:extLst>
              <a:ext uri="{FF2B5EF4-FFF2-40B4-BE49-F238E27FC236}">
                <a16:creationId xmlns:a16="http://schemas.microsoft.com/office/drawing/2014/main" id="{48128FED-87C4-0F40-BC0A-CCA6A1EA493C}"/>
              </a:ext>
            </a:extLst>
          </p:cNvPr>
          <p:cNvSpPr>
            <a:spLocks noGrp="1"/>
          </p:cNvSpPr>
          <p:nvPr>
            <p:ph type="sldNum" sz="quarter" idx="4"/>
          </p:nvPr>
        </p:nvSpPr>
        <p:spPr>
          <a:xfrm>
            <a:off x="8688217" y="6480001"/>
            <a:ext cx="413967" cy="365125"/>
          </a:xfrm>
          <a:prstGeom prst="rect">
            <a:avLst/>
          </a:prstGeom>
        </p:spPr>
        <p:txBody>
          <a:bodyPr vert="horz" lIns="91440" tIns="45720" rIns="91440" bIns="45720" rtlCol="0" anchor="b"/>
          <a:lstStyle>
            <a:lvl1pPr algn="r">
              <a:defRPr sz="788">
                <a:solidFill>
                  <a:schemeClr val="accent4"/>
                </a:solidFill>
              </a:defRPr>
            </a:lvl1pPr>
          </a:lstStyle>
          <a:p>
            <a:fld id="{C3831029-DBAE-41BF-BAA3-1BCD65F362BF}" type="slidenum">
              <a:rPr lang="de-DE" smtClean="0"/>
              <a:pPr/>
              <a:t>‹Nr.›</a:t>
            </a:fld>
            <a:endParaRPr lang="de-DE" dirty="0"/>
          </a:p>
        </p:txBody>
      </p:sp>
      <p:sp>
        <p:nvSpPr>
          <p:cNvPr id="22" name="Textplatzhalter 10">
            <a:extLst>
              <a:ext uri="{FF2B5EF4-FFF2-40B4-BE49-F238E27FC236}">
                <a16:creationId xmlns:a16="http://schemas.microsoft.com/office/drawing/2014/main" id="{2E7C0DC6-B7C8-624F-86C5-58F75AE8AF72}"/>
              </a:ext>
            </a:extLst>
          </p:cNvPr>
          <p:cNvSpPr>
            <a:spLocks noGrp="1"/>
          </p:cNvSpPr>
          <p:nvPr>
            <p:ph type="body" sz="quarter" idx="14"/>
          </p:nvPr>
        </p:nvSpPr>
        <p:spPr>
          <a:xfrm>
            <a:off x="341720" y="379413"/>
            <a:ext cx="7912893" cy="962386"/>
          </a:xfrm>
          <a:prstGeom prst="rect">
            <a:avLst/>
          </a:prstGeom>
        </p:spPr>
        <p:txBody>
          <a:bodyPr/>
          <a:lstStyle>
            <a:lvl1pPr marL="0" indent="0">
              <a:buNone/>
              <a:defRPr lang="de-DE" b="1" dirty="0">
                <a:solidFill>
                  <a:schemeClr val="accent4"/>
                </a:solidFill>
                <a:latin typeface="Arial" panose="020B0604020202020204" pitchFamily="34" charset="0"/>
                <a:ea typeface="+mj-ea"/>
                <a:cs typeface="Arial" panose="020B0604020202020204" pitchFamily="34" charset="0"/>
              </a:defRPr>
            </a:lvl1pPr>
          </a:lstStyle>
          <a:p>
            <a:pPr marL="171450" lvl="0" indent="-171450">
              <a:spcBef>
                <a:spcPct val="0"/>
              </a:spcBef>
            </a:pPr>
            <a:r>
              <a:rPr lang="de-DE" dirty="0"/>
              <a:t>Mastertextformat bearbeiten</a:t>
            </a:r>
          </a:p>
        </p:txBody>
      </p:sp>
    </p:spTree>
    <p:extLst>
      <p:ext uri="{BB962C8B-B14F-4D97-AF65-F5344CB8AC3E}">
        <p14:creationId xmlns:p14="http://schemas.microsoft.com/office/powerpoint/2010/main" val="2934572829"/>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8B697267-CE5E-4E93-9473-7A251B109FFA}"/>
              </a:ext>
            </a:extLst>
          </p:cNvPr>
          <p:cNvSpPr/>
          <p:nvPr/>
        </p:nvSpPr>
        <p:spPr>
          <a:xfrm>
            <a:off x="0" y="6533220"/>
            <a:ext cx="1875235" cy="337014"/>
          </a:xfrm>
          <a:prstGeom prst="rect">
            <a:avLst/>
          </a:prstGeom>
          <a:gradFill flip="none" rotWithShape="1">
            <a:gsLst>
              <a:gs pos="77000">
                <a:schemeClr val="accent1">
                  <a:alpha val="20000"/>
                </a:schemeClr>
              </a:gs>
              <a:gs pos="11000">
                <a:schemeClr val="accent1">
                  <a:alpha val="0"/>
                </a:schemeClr>
              </a:gs>
              <a:gs pos="100000">
                <a:schemeClr val="accent4">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rial" panose="020B0604020202020204" pitchFamily="34" charset="0"/>
            </a:endParaRPr>
          </a:p>
        </p:txBody>
      </p:sp>
      <p:sp>
        <p:nvSpPr>
          <p:cNvPr id="19" name="Textplatzhalter 10">
            <a:extLst>
              <a:ext uri="{FF2B5EF4-FFF2-40B4-BE49-F238E27FC236}">
                <a16:creationId xmlns:a16="http://schemas.microsoft.com/office/drawing/2014/main" id="{5A94D5D2-F596-B745-897A-C149A3D551C9}"/>
              </a:ext>
            </a:extLst>
          </p:cNvPr>
          <p:cNvSpPr>
            <a:spLocks noGrp="1"/>
          </p:cNvSpPr>
          <p:nvPr>
            <p:ph type="body" sz="quarter" idx="14"/>
          </p:nvPr>
        </p:nvSpPr>
        <p:spPr>
          <a:xfrm>
            <a:off x="341720" y="379413"/>
            <a:ext cx="7912893" cy="962386"/>
          </a:xfrm>
          <a:prstGeom prst="rect">
            <a:avLst/>
          </a:prstGeom>
        </p:spPr>
        <p:txBody>
          <a:bodyPr/>
          <a:lstStyle>
            <a:lvl1pPr marL="0" indent="0">
              <a:buNone/>
              <a:defRPr lang="de-DE" b="1" dirty="0">
                <a:solidFill>
                  <a:schemeClr val="accent4"/>
                </a:solidFill>
                <a:latin typeface="Arial" panose="020B0604020202020204" pitchFamily="34" charset="0"/>
                <a:ea typeface="+mj-ea"/>
                <a:cs typeface="Arial" panose="020B0604020202020204" pitchFamily="34" charset="0"/>
              </a:defRPr>
            </a:lvl1pPr>
          </a:lstStyle>
          <a:p>
            <a:pPr marL="171450" lvl="0" indent="-171450">
              <a:spcBef>
                <a:spcPct val="0"/>
              </a:spcBef>
            </a:pPr>
            <a:r>
              <a:rPr lang="de-DE" dirty="0"/>
              <a:t>Mastertextformat bearbeiten</a:t>
            </a:r>
          </a:p>
        </p:txBody>
      </p:sp>
    </p:spTree>
    <p:extLst>
      <p:ext uri="{BB962C8B-B14F-4D97-AF65-F5344CB8AC3E}">
        <p14:creationId xmlns:p14="http://schemas.microsoft.com/office/powerpoint/2010/main" val="3671661535"/>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9_Benutzerdefiniertes Layout">
    <p:spTree>
      <p:nvGrpSpPr>
        <p:cNvPr id="1" name=""/>
        <p:cNvGrpSpPr/>
        <p:nvPr/>
      </p:nvGrpSpPr>
      <p:grpSpPr>
        <a:xfrm>
          <a:off x="0" y="0"/>
          <a:ext cx="0" cy="0"/>
          <a:chOff x="0" y="0"/>
          <a:chExt cx="0" cy="0"/>
        </a:xfrm>
      </p:grpSpPr>
      <p:sp>
        <p:nvSpPr>
          <p:cNvPr id="21" name="Inhaltsplatzhalter 3"/>
          <p:cNvSpPr>
            <a:spLocks noGrp="1"/>
          </p:cNvSpPr>
          <p:nvPr>
            <p:ph sz="quarter" idx="12"/>
          </p:nvPr>
        </p:nvSpPr>
        <p:spPr>
          <a:xfrm>
            <a:off x="1000125" y="6100578"/>
            <a:ext cx="7644565" cy="432643"/>
          </a:xfrm>
          <a:prstGeom prst="rect">
            <a:avLst/>
          </a:prstGeom>
        </p:spPr>
        <p:txBody>
          <a:bodyPr anchor="b"/>
          <a:lstStyle>
            <a:lvl1pPr marL="0" indent="0">
              <a:spcBef>
                <a:spcPts val="0"/>
              </a:spcBef>
              <a:buFont typeface="Arial" panose="020B0604020202020204" pitchFamily="34" charset="0"/>
              <a:buNone/>
              <a:defRPr lang="de-DE" sz="600" dirty="0">
                <a:solidFill>
                  <a:schemeClr val="bg1">
                    <a:lumMod val="50000"/>
                  </a:schemeClr>
                </a:solidFill>
              </a:defRPr>
            </a:lvl1pPr>
          </a:lstStyle>
          <a:p>
            <a:pPr marL="171450" lvl="0" indent="-171450">
              <a:lnSpc>
                <a:spcPct val="100000"/>
              </a:lnSpc>
              <a:spcBef>
                <a:spcPts val="0"/>
              </a:spcBef>
            </a:pPr>
            <a:endParaRPr lang="de-DE" dirty="0"/>
          </a:p>
        </p:txBody>
      </p:sp>
      <p:sp>
        <p:nvSpPr>
          <p:cNvPr id="2" name="Titel 1">
            <a:extLst>
              <a:ext uri="{FF2B5EF4-FFF2-40B4-BE49-F238E27FC236}">
                <a16:creationId xmlns:a16="http://schemas.microsoft.com/office/drawing/2014/main" id="{448BFAB8-4C23-4F3E-94E6-E9F61C465E76}"/>
              </a:ext>
            </a:extLst>
          </p:cNvPr>
          <p:cNvSpPr>
            <a:spLocks noGrp="1"/>
          </p:cNvSpPr>
          <p:nvPr>
            <p:ph type="title"/>
          </p:nvPr>
        </p:nvSpPr>
        <p:spPr>
          <a:xfrm>
            <a:off x="388621" y="365126"/>
            <a:ext cx="7709594" cy="1325563"/>
          </a:xfrm>
          <a:prstGeom prst="rect">
            <a:avLst/>
          </a:prstGeom>
        </p:spPr>
        <p:txBody>
          <a:bodyPr/>
          <a:lstStyle>
            <a:lvl1pPr>
              <a:defRPr sz="2100" b="1">
                <a:solidFill>
                  <a:schemeClr val="accent4"/>
                </a:solidFill>
              </a:defRPr>
            </a:lvl1pPr>
          </a:lstStyle>
          <a:p>
            <a:r>
              <a:rPr lang="de-DE" dirty="0"/>
              <a:t>Mastertitelformat bearbeiten</a:t>
            </a:r>
          </a:p>
        </p:txBody>
      </p:sp>
      <p:sp>
        <p:nvSpPr>
          <p:cNvPr id="22" name="Datumsplatzhalter 3">
            <a:extLst>
              <a:ext uri="{FF2B5EF4-FFF2-40B4-BE49-F238E27FC236}">
                <a16:creationId xmlns:a16="http://schemas.microsoft.com/office/drawing/2014/main" id="{DB07B2E7-D48D-4C48-8B95-573427EBCB62}"/>
              </a:ext>
            </a:extLst>
          </p:cNvPr>
          <p:cNvSpPr>
            <a:spLocks noGrp="1"/>
          </p:cNvSpPr>
          <p:nvPr>
            <p:ph type="dt" sz="half" idx="2"/>
          </p:nvPr>
        </p:nvSpPr>
        <p:spPr>
          <a:xfrm>
            <a:off x="114694" y="6484854"/>
            <a:ext cx="707830" cy="274604"/>
          </a:xfrm>
          <a:prstGeom prst="rect">
            <a:avLst/>
          </a:prstGeom>
        </p:spPr>
        <p:txBody>
          <a:bodyPr vert="horz" lIns="91440" tIns="45720" rIns="91440" bIns="45720" rtlCol="0" anchor="ctr"/>
          <a:lstStyle>
            <a:lvl1pPr algn="l">
              <a:defRPr sz="788">
                <a:solidFill>
                  <a:srgbClr val="00A5E3"/>
                </a:solidFill>
                <a:latin typeface="Arial" panose="020B0604020202020204" pitchFamily="34" charset="0"/>
                <a:cs typeface="Arial" panose="020B0604020202020204" pitchFamily="34" charset="0"/>
              </a:defRPr>
            </a:lvl1pPr>
          </a:lstStyle>
          <a:p>
            <a:fld id="{DFFA55F2-03A0-48ED-A733-D0592008E4FC}" type="datetime1">
              <a:rPr lang="de-DE" smtClean="0"/>
              <a:t>10.05.2023</a:t>
            </a:fld>
            <a:endParaRPr lang="de-DE" dirty="0"/>
          </a:p>
        </p:txBody>
      </p:sp>
      <p:sp>
        <p:nvSpPr>
          <p:cNvPr id="29" name="Rechteck 28">
            <a:extLst>
              <a:ext uri="{FF2B5EF4-FFF2-40B4-BE49-F238E27FC236}">
                <a16:creationId xmlns:a16="http://schemas.microsoft.com/office/drawing/2014/main" id="{2BD7E466-1C68-49FE-9156-0414EBDDD589}"/>
              </a:ext>
            </a:extLst>
          </p:cNvPr>
          <p:cNvSpPr/>
          <p:nvPr/>
        </p:nvSpPr>
        <p:spPr>
          <a:xfrm flipH="1">
            <a:off x="1609" y="6759457"/>
            <a:ext cx="9144000" cy="126722"/>
          </a:xfrm>
          <a:prstGeom prst="rect">
            <a:avLst/>
          </a:prstGeom>
          <a:gradFill flip="none" rotWithShape="1">
            <a:gsLst>
              <a:gs pos="84000">
                <a:schemeClr val="accent4"/>
              </a:gs>
              <a:gs pos="3000">
                <a:schemeClr val="accent2"/>
              </a:gs>
              <a:gs pos="29000">
                <a:schemeClr val="accent1"/>
              </a:gs>
              <a:gs pos="5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35" name="Gruppieren 34">
            <a:extLst>
              <a:ext uri="{FF2B5EF4-FFF2-40B4-BE49-F238E27FC236}">
                <a16:creationId xmlns:a16="http://schemas.microsoft.com/office/drawing/2014/main" id="{FB7B62C7-DFCB-4C7B-8AED-CE1C8B6F4ADE}"/>
              </a:ext>
            </a:extLst>
          </p:cNvPr>
          <p:cNvGrpSpPr/>
          <p:nvPr/>
        </p:nvGrpSpPr>
        <p:grpSpPr>
          <a:xfrm>
            <a:off x="8352743" y="123113"/>
            <a:ext cx="879635" cy="1392230"/>
            <a:chOff x="11156041" y="275513"/>
            <a:chExt cx="1172846" cy="1392230"/>
          </a:xfrm>
        </p:grpSpPr>
        <p:sp>
          <p:nvSpPr>
            <p:cNvPr id="36" name="Freeform 6">
              <a:extLst>
                <a:ext uri="{FF2B5EF4-FFF2-40B4-BE49-F238E27FC236}">
                  <a16:creationId xmlns:a16="http://schemas.microsoft.com/office/drawing/2014/main" id="{1B55E202-D110-4F3E-A75B-629E0A037F3F}"/>
                </a:ext>
              </a:extLst>
            </p:cNvPr>
            <p:cNvSpPr>
              <a:spLocks/>
            </p:cNvSpPr>
            <p:nvPr/>
          </p:nvSpPr>
          <p:spPr bwMode="auto">
            <a:xfrm>
              <a:off x="11156041" y="275513"/>
              <a:ext cx="968687" cy="444884"/>
            </a:xfrm>
            <a:custGeom>
              <a:avLst/>
              <a:gdLst>
                <a:gd name="T0" fmla="*/ 946 w 986"/>
                <a:gd name="T1" fmla="*/ 8 h 453"/>
                <a:gd name="T2" fmla="*/ 983 w 986"/>
                <a:gd name="T3" fmla="*/ 51 h 453"/>
                <a:gd name="T4" fmla="*/ 922 w 986"/>
                <a:gd name="T5" fmla="*/ 171 h 453"/>
                <a:gd name="T6" fmla="*/ 664 w 986"/>
                <a:gd name="T7" fmla="*/ 338 h 453"/>
                <a:gd name="T8" fmla="*/ 401 w 986"/>
                <a:gd name="T9" fmla="*/ 297 h 453"/>
                <a:gd name="T10" fmla="*/ 359 w 986"/>
                <a:gd name="T11" fmla="*/ 301 h 453"/>
                <a:gd name="T12" fmla="*/ 271 w 986"/>
                <a:gd name="T13" fmla="*/ 426 h 453"/>
                <a:gd name="T14" fmla="*/ 109 w 986"/>
                <a:gd name="T15" fmla="*/ 430 h 453"/>
                <a:gd name="T16" fmla="*/ 16 w 986"/>
                <a:gd name="T17" fmla="*/ 173 h 453"/>
                <a:gd name="T18" fmla="*/ 180 w 986"/>
                <a:gd name="T19" fmla="*/ 22 h 453"/>
                <a:gd name="T20" fmla="*/ 585 w 986"/>
                <a:gd name="T21" fmla="*/ 91 h 453"/>
                <a:gd name="T22" fmla="*/ 946 w 986"/>
                <a:gd name="T23" fmla="*/ 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6" h="453">
                  <a:moveTo>
                    <a:pt x="946" y="8"/>
                  </a:moveTo>
                  <a:cubicBezTo>
                    <a:pt x="981" y="6"/>
                    <a:pt x="986" y="30"/>
                    <a:pt x="983" y="51"/>
                  </a:cubicBezTo>
                  <a:cubicBezTo>
                    <a:pt x="981" y="72"/>
                    <a:pt x="968" y="126"/>
                    <a:pt x="922" y="171"/>
                  </a:cubicBezTo>
                  <a:cubicBezTo>
                    <a:pt x="877" y="216"/>
                    <a:pt x="765" y="312"/>
                    <a:pt x="664" y="338"/>
                  </a:cubicBezTo>
                  <a:cubicBezTo>
                    <a:pt x="563" y="365"/>
                    <a:pt x="437" y="303"/>
                    <a:pt x="401" y="297"/>
                  </a:cubicBezTo>
                  <a:cubicBezTo>
                    <a:pt x="387" y="294"/>
                    <a:pt x="371" y="294"/>
                    <a:pt x="359" y="301"/>
                  </a:cubicBezTo>
                  <a:cubicBezTo>
                    <a:pt x="340" y="314"/>
                    <a:pt x="319" y="400"/>
                    <a:pt x="271" y="426"/>
                  </a:cubicBezTo>
                  <a:cubicBezTo>
                    <a:pt x="223" y="453"/>
                    <a:pt x="140" y="452"/>
                    <a:pt x="109" y="430"/>
                  </a:cubicBezTo>
                  <a:cubicBezTo>
                    <a:pt x="20" y="368"/>
                    <a:pt x="0" y="228"/>
                    <a:pt x="16" y="173"/>
                  </a:cubicBezTo>
                  <a:cubicBezTo>
                    <a:pt x="31" y="118"/>
                    <a:pt x="52" y="43"/>
                    <a:pt x="180" y="22"/>
                  </a:cubicBezTo>
                  <a:cubicBezTo>
                    <a:pt x="308" y="0"/>
                    <a:pt x="446" y="99"/>
                    <a:pt x="585" y="91"/>
                  </a:cubicBezTo>
                  <a:cubicBezTo>
                    <a:pt x="723" y="83"/>
                    <a:pt x="912" y="11"/>
                    <a:pt x="946" y="8"/>
                  </a:cubicBezTo>
                  <a:close/>
                </a:path>
              </a:pathLst>
            </a:custGeom>
            <a:gradFill flip="none" rotWithShape="1">
              <a:gsLst>
                <a:gs pos="7000">
                  <a:schemeClr val="accent2">
                    <a:lumMod val="12000"/>
                    <a:lumOff val="88000"/>
                  </a:schemeClr>
                </a:gs>
                <a:gs pos="87000">
                  <a:schemeClr val="accent2"/>
                </a:gs>
              </a:gsLst>
              <a:lin ang="16200000" scaled="0"/>
              <a:tileRect/>
            </a:gradFill>
            <a:ln w="381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p>
          </p:txBody>
        </p:sp>
        <p:sp>
          <p:nvSpPr>
            <p:cNvPr id="37" name="Line 7">
              <a:extLst>
                <a:ext uri="{FF2B5EF4-FFF2-40B4-BE49-F238E27FC236}">
                  <a16:creationId xmlns:a16="http://schemas.microsoft.com/office/drawing/2014/main" id="{9E37BF6B-9D84-4B50-B9B5-6A7E335BBDB4}"/>
                </a:ext>
              </a:extLst>
            </p:cNvPr>
            <p:cNvSpPr>
              <a:spLocks noChangeShapeType="1"/>
            </p:cNvSpPr>
            <p:nvPr/>
          </p:nvSpPr>
          <p:spPr bwMode="auto">
            <a:xfrm>
              <a:off x="12328887" y="1161554"/>
              <a:ext cx="0" cy="0"/>
            </a:xfrm>
            <a:prstGeom prst="line">
              <a:avLst/>
            </a:prstGeom>
            <a:noFill/>
            <a:ln w="38100" cap="flat">
              <a:solidFill>
                <a:srgbClr val="0061A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 name="Line 8">
              <a:extLst>
                <a:ext uri="{FF2B5EF4-FFF2-40B4-BE49-F238E27FC236}">
                  <a16:creationId xmlns:a16="http://schemas.microsoft.com/office/drawing/2014/main" id="{68A1808F-9775-41C2-A5B7-03C8F694775B}"/>
                </a:ext>
              </a:extLst>
            </p:cNvPr>
            <p:cNvSpPr>
              <a:spLocks noChangeShapeType="1"/>
            </p:cNvSpPr>
            <p:nvPr/>
          </p:nvSpPr>
          <p:spPr bwMode="auto">
            <a:xfrm>
              <a:off x="12326591" y="1177624"/>
              <a:ext cx="0" cy="0"/>
            </a:xfrm>
            <a:prstGeom prst="line">
              <a:avLst/>
            </a:prstGeom>
            <a:noFill/>
            <a:ln w="38100" cap="flat">
              <a:solidFill>
                <a:srgbClr val="0061A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 name="Freeform 9">
              <a:extLst>
                <a:ext uri="{FF2B5EF4-FFF2-40B4-BE49-F238E27FC236}">
                  <a16:creationId xmlns:a16="http://schemas.microsoft.com/office/drawing/2014/main" id="{3E2E2613-544F-4E43-8BA5-5559BA48C5CD}"/>
                </a:ext>
              </a:extLst>
            </p:cNvPr>
            <p:cNvSpPr>
              <a:spLocks/>
            </p:cNvSpPr>
            <p:nvPr/>
          </p:nvSpPr>
          <p:spPr bwMode="auto">
            <a:xfrm>
              <a:off x="11175533" y="611609"/>
              <a:ext cx="385195" cy="552982"/>
            </a:xfrm>
            <a:custGeom>
              <a:avLst/>
              <a:gdLst>
                <a:gd name="T0" fmla="*/ 530 w 535"/>
                <a:gd name="T1" fmla="*/ 469 h 769"/>
                <a:gd name="T2" fmla="*/ 507 w 535"/>
                <a:gd name="T3" fmla="*/ 673 h 769"/>
                <a:gd name="T4" fmla="*/ 496 w 535"/>
                <a:gd name="T5" fmla="*/ 673 h 769"/>
                <a:gd name="T6" fmla="*/ 478 w 535"/>
                <a:gd name="T7" fmla="*/ 477 h 769"/>
                <a:gd name="T8" fmla="*/ 399 w 535"/>
                <a:gd name="T9" fmla="*/ 416 h 769"/>
                <a:gd name="T10" fmla="*/ 458 w 535"/>
                <a:gd name="T11" fmla="*/ 586 h 769"/>
                <a:gd name="T12" fmla="*/ 383 w 535"/>
                <a:gd name="T13" fmla="*/ 690 h 769"/>
                <a:gd name="T14" fmla="*/ 19 w 535"/>
                <a:gd name="T15" fmla="*/ 476 h 769"/>
                <a:gd name="T16" fmla="*/ 8 w 535"/>
                <a:gd name="T17" fmla="*/ 426 h 769"/>
                <a:gd name="T18" fmla="*/ 0 w 535"/>
                <a:gd name="T19" fmla="*/ 338 h 769"/>
                <a:gd name="T20" fmla="*/ 0 w 535"/>
                <a:gd name="T21" fmla="*/ 328 h 769"/>
                <a:gd name="T22" fmla="*/ 9 w 535"/>
                <a:gd name="T23" fmla="*/ 242 h 769"/>
                <a:gd name="T24" fmla="*/ 36 w 535"/>
                <a:gd name="T25" fmla="*/ 141 h 769"/>
                <a:gd name="T26" fmla="*/ 155 w 535"/>
                <a:gd name="T27" fmla="*/ 18 h 769"/>
                <a:gd name="T28" fmla="*/ 199 w 535"/>
                <a:gd name="T29" fmla="*/ 4 h 769"/>
                <a:gd name="T30" fmla="*/ 245 w 535"/>
                <a:gd name="T31" fmla="*/ 1 h 769"/>
                <a:gd name="T32" fmla="*/ 391 w 535"/>
                <a:gd name="T33" fmla="*/ 71 h 769"/>
                <a:gd name="T34" fmla="*/ 414 w 535"/>
                <a:gd name="T35" fmla="*/ 107 h 769"/>
                <a:gd name="T36" fmla="*/ 384 w 535"/>
                <a:gd name="T37" fmla="*/ 289 h 769"/>
                <a:gd name="T38" fmla="*/ 530 w 535"/>
                <a:gd name="T39" fmla="*/ 46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5" h="769">
                  <a:moveTo>
                    <a:pt x="530" y="469"/>
                  </a:moveTo>
                  <a:cubicBezTo>
                    <a:pt x="535" y="557"/>
                    <a:pt x="508" y="672"/>
                    <a:pt x="507" y="673"/>
                  </a:cubicBezTo>
                  <a:cubicBezTo>
                    <a:pt x="505" y="675"/>
                    <a:pt x="498" y="675"/>
                    <a:pt x="496" y="673"/>
                  </a:cubicBezTo>
                  <a:cubicBezTo>
                    <a:pt x="494" y="672"/>
                    <a:pt x="504" y="530"/>
                    <a:pt x="478" y="477"/>
                  </a:cubicBezTo>
                  <a:cubicBezTo>
                    <a:pt x="460" y="443"/>
                    <a:pt x="402" y="413"/>
                    <a:pt x="399" y="416"/>
                  </a:cubicBezTo>
                  <a:cubicBezTo>
                    <a:pt x="396" y="419"/>
                    <a:pt x="455" y="531"/>
                    <a:pt x="458" y="586"/>
                  </a:cubicBezTo>
                  <a:cubicBezTo>
                    <a:pt x="461" y="641"/>
                    <a:pt x="431" y="674"/>
                    <a:pt x="383" y="690"/>
                  </a:cubicBezTo>
                  <a:cubicBezTo>
                    <a:pt x="362" y="697"/>
                    <a:pt x="121" y="769"/>
                    <a:pt x="19" y="476"/>
                  </a:cubicBezTo>
                  <a:cubicBezTo>
                    <a:pt x="14" y="460"/>
                    <a:pt x="11" y="443"/>
                    <a:pt x="8" y="426"/>
                  </a:cubicBezTo>
                  <a:cubicBezTo>
                    <a:pt x="2" y="397"/>
                    <a:pt x="1" y="368"/>
                    <a:pt x="0" y="338"/>
                  </a:cubicBezTo>
                  <a:cubicBezTo>
                    <a:pt x="0" y="335"/>
                    <a:pt x="0" y="331"/>
                    <a:pt x="0" y="328"/>
                  </a:cubicBezTo>
                  <a:cubicBezTo>
                    <a:pt x="1" y="299"/>
                    <a:pt x="4" y="270"/>
                    <a:pt x="9" y="242"/>
                  </a:cubicBezTo>
                  <a:cubicBezTo>
                    <a:pt x="15" y="208"/>
                    <a:pt x="20" y="173"/>
                    <a:pt x="36" y="141"/>
                  </a:cubicBezTo>
                  <a:cubicBezTo>
                    <a:pt x="60" y="91"/>
                    <a:pt x="101" y="44"/>
                    <a:pt x="155" y="18"/>
                  </a:cubicBezTo>
                  <a:cubicBezTo>
                    <a:pt x="169" y="12"/>
                    <a:pt x="184" y="7"/>
                    <a:pt x="199" y="4"/>
                  </a:cubicBezTo>
                  <a:cubicBezTo>
                    <a:pt x="214" y="1"/>
                    <a:pt x="230" y="0"/>
                    <a:pt x="245" y="1"/>
                  </a:cubicBezTo>
                  <a:cubicBezTo>
                    <a:pt x="300" y="6"/>
                    <a:pt x="356" y="31"/>
                    <a:pt x="391" y="71"/>
                  </a:cubicBezTo>
                  <a:cubicBezTo>
                    <a:pt x="400" y="82"/>
                    <a:pt x="407" y="95"/>
                    <a:pt x="414" y="107"/>
                  </a:cubicBezTo>
                  <a:cubicBezTo>
                    <a:pt x="466" y="196"/>
                    <a:pt x="384" y="243"/>
                    <a:pt x="384" y="289"/>
                  </a:cubicBezTo>
                  <a:cubicBezTo>
                    <a:pt x="384" y="331"/>
                    <a:pt x="526" y="380"/>
                    <a:pt x="530" y="469"/>
                  </a:cubicBezTo>
                  <a:close/>
                </a:path>
              </a:pathLst>
            </a:custGeom>
            <a:gradFill flip="none" rotWithShape="1">
              <a:gsLst>
                <a:gs pos="0">
                  <a:schemeClr val="accent1">
                    <a:lumMod val="20000"/>
                    <a:lumOff val="80000"/>
                  </a:schemeClr>
                </a:gs>
                <a:gs pos="48000">
                  <a:srgbClr val="40A7CC"/>
                </a:gs>
                <a:gs pos="100000">
                  <a:schemeClr val="accent1">
                    <a:lumMod val="50000"/>
                  </a:schemeClr>
                </a:gs>
              </a:gsLst>
              <a:lin ang="0" scaled="1"/>
              <a:tileRect/>
            </a:gradFill>
            <a:ln w="381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0" name="Freeform 5">
              <a:extLst>
                <a:ext uri="{FF2B5EF4-FFF2-40B4-BE49-F238E27FC236}">
                  <a16:creationId xmlns:a16="http://schemas.microsoft.com/office/drawing/2014/main" id="{5AE4C1AA-26C7-4D64-903D-4C63A70763CE}"/>
                </a:ext>
              </a:extLst>
            </p:cNvPr>
            <p:cNvSpPr>
              <a:spLocks/>
            </p:cNvSpPr>
            <p:nvPr/>
          </p:nvSpPr>
          <p:spPr bwMode="auto">
            <a:xfrm>
              <a:off x="11528658" y="481267"/>
              <a:ext cx="472893" cy="666740"/>
            </a:xfrm>
            <a:custGeom>
              <a:avLst/>
              <a:gdLst>
                <a:gd name="T0" fmla="*/ 240 w 588"/>
                <a:gd name="T1" fmla="*/ 15 h 829"/>
                <a:gd name="T2" fmla="*/ 167 w 588"/>
                <a:gd name="T3" fmla="*/ 21 h 829"/>
                <a:gd name="T4" fmla="*/ 167 w 588"/>
                <a:gd name="T5" fmla="*/ 80 h 829"/>
                <a:gd name="T6" fmla="*/ 86 w 588"/>
                <a:gd name="T7" fmla="*/ 80 h 829"/>
                <a:gd name="T8" fmla="*/ 86 w 588"/>
                <a:gd name="T9" fmla="*/ 117 h 829"/>
                <a:gd name="T10" fmla="*/ 157 w 588"/>
                <a:gd name="T11" fmla="*/ 140 h 829"/>
                <a:gd name="T12" fmla="*/ 125 w 588"/>
                <a:gd name="T13" fmla="*/ 219 h 829"/>
                <a:gd name="T14" fmla="*/ 35 w 588"/>
                <a:gd name="T15" fmla="*/ 208 h 829"/>
                <a:gd name="T16" fmla="*/ 24 w 588"/>
                <a:gd name="T17" fmla="*/ 233 h 829"/>
                <a:gd name="T18" fmla="*/ 48 w 588"/>
                <a:gd name="T19" fmla="*/ 248 h 829"/>
                <a:gd name="T20" fmla="*/ 7 w 588"/>
                <a:gd name="T21" fmla="*/ 253 h 829"/>
                <a:gd name="T22" fmla="*/ 7 w 588"/>
                <a:gd name="T23" fmla="*/ 288 h 829"/>
                <a:gd name="T24" fmla="*/ 69 w 588"/>
                <a:gd name="T25" fmla="*/ 284 h 829"/>
                <a:gd name="T26" fmla="*/ 39 w 588"/>
                <a:gd name="T27" fmla="*/ 408 h 829"/>
                <a:gd name="T28" fmla="*/ 369 w 588"/>
                <a:gd name="T29" fmla="*/ 827 h 829"/>
                <a:gd name="T30" fmla="*/ 550 w 588"/>
                <a:gd name="T31" fmla="*/ 518 h 829"/>
                <a:gd name="T32" fmla="*/ 526 w 588"/>
                <a:gd name="T33" fmla="*/ 422 h 829"/>
                <a:gd name="T34" fmla="*/ 541 w 588"/>
                <a:gd name="T35" fmla="*/ 387 h 829"/>
                <a:gd name="T36" fmla="*/ 584 w 588"/>
                <a:gd name="T37" fmla="*/ 371 h 829"/>
                <a:gd name="T38" fmla="*/ 584 w 588"/>
                <a:gd name="T39" fmla="*/ 341 h 829"/>
                <a:gd name="T40" fmla="*/ 518 w 588"/>
                <a:gd name="T41" fmla="*/ 329 h 829"/>
                <a:gd name="T42" fmla="*/ 564 w 588"/>
                <a:gd name="T43" fmla="*/ 297 h 829"/>
                <a:gd name="T44" fmla="*/ 543 w 588"/>
                <a:gd name="T45" fmla="*/ 270 h 829"/>
                <a:gd name="T46" fmla="*/ 486 w 588"/>
                <a:gd name="T47" fmla="*/ 283 h 829"/>
                <a:gd name="T48" fmla="*/ 465 w 588"/>
                <a:gd name="T49" fmla="*/ 260 h 829"/>
                <a:gd name="T50" fmla="*/ 578 w 588"/>
                <a:gd name="T51" fmla="*/ 239 h 829"/>
                <a:gd name="T52" fmla="*/ 569 w 588"/>
                <a:gd name="T53" fmla="*/ 188 h 829"/>
                <a:gd name="T54" fmla="*/ 498 w 588"/>
                <a:gd name="T55" fmla="*/ 192 h 829"/>
                <a:gd name="T56" fmla="*/ 452 w 588"/>
                <a:gd name="T57" fmla="*/ 89 h 829"/>
                <a:gd name="T58" fmla="*/ 464 w 588"/>
                <a:gd name="T59" fmla="*/ 63 h 829"/>
                <a:gd name="T60" fmla="*/ 442 w 588"/>
                <a:gd name="T61" fmla="*/ 38 h 829"/>
                <a:gd name="T62" fmla="*/ 447 w 588"/>
                <a:gd name="T63" fmla="*/ 19 h 829"/>
                <a:gd name="T64" fmla="*/ 419 w 588"/>
                <a:gd name="T65" fmla="*/ 9 h 829"/>
                <a:gd name="T66" fmla="*/ 380 w 588"/>
                <a:gd name="T67" fmla="*/ 72 h 829"/>
                <a:gd name="T68" fmla="*/ 367 w 588"/>
                <a:gd name="T69" fmla="*/ 16 h 829"/>
                <a:gd name="T70" fmla="*/ 325 w 588"/>
                <a:gd name="T71" fmla="*/ 25 h 829"/>
                <a:gd name="T72" fmla="*/ 330 w 588"/>
                <a:gd name="T73" fmla="*/ 84 h 829"/>
                <a:gd name="T74" fmla="*/ 299 w 588"/>
                <a:gd name="T75" fmla="*/ 113 h 829"/>
                <a:gd name="T76" fmla="*/ 254 w 588"/>
                <a:gd name="T77" fmla="*/ 111 h 829"/>
                <a:gd name="T78" fmla="*/ 240 w 588"/>
                <a:gd name="T79" fmla="*/ 15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8" h="829">
                  <a:moveTo>
                    <a:pt x="240" y="15"/>
                  </a:moveTo>
                  <a:cubicBezTo>
                    <a:pt x="230" y="0"/>
                    <a:pt x="180" y="9"/>
                    <a:pt x="167" y="21"/>
                  </a:cubicBezTo>
                  <a:cubicBezTo>
                    <a:pt x="153" y="32"/>
                    <a:pt x="179" y="75"/>
                    <a:pt x="167" y="80"/>
                  </a:cubicBezTo>
                  <a:cubicBezTo>
                    <a:pt x="155" y="85"/>
                    <a:pt x="92" y="66"/>
                    <a:pt x="86" y="80"/>
                  </a:cubicBezTo>
                  <a:cubicBezTo>
                    <a:pt x="80" y="94"/>
                    <a:pt x="75" y="117"/>
                    <a:pt x="86" y="117"/>
                  </a:cubicBezTo>
                  <a:cubicBezTo>
                    <a:pt x="100" y="118"/>
                    <a:pt x="153" y="125"/>
                    <a:pt x="157" y="140"/>
                  </a:cubicBezTo>
                  <a:cubicBezTo>
                    <a:pt x="131" y="173"/>
                    <a:pt x="130" y="215"/>
                    <a:pt x="125" y="219"/>
                  </a:cubicBezTo>
                  <a:cubicBezTo>
                    <a:pt x="120" y="223"/>
                    <a:pt x="41" y="203"/>
                    <a:pt x="35" y="208"/>
                  </a:cubicBezTo>
                  <a:cubicBezTo>
                    <a:pt x="29" y="214"/>
                    <a:pt x="15" y="229"/>
                    <a:pt x="24" y="233"/>
                  </a:cubicBezTo>
                  <a:cubicBezTo>
                    <a:pt x="33" y="237"/>
                    <a:pt x="45" y="246"/>
                    <a:pt x="48" y="248"/>
                  </a:cubicBezTo>
                  <a:cubicBezTo>
                    <a:pt x="51" y="250"/>
                    <a:pt x="9" y="249"/>
                    <a:pt x="7" y="253"/>
                  </a:cubicBezTo>
                  <a:cubicBezTo>
                    <a:pt x="5" y="258"/>
                    <a:pt x="0" y="287"/>
                    <a:pt x="7" y="288"/>
                  </a:cubicBezTo>
                  <a:cubicBezTo>
                    <a:pt x="13" y="289"/>
                    <a:pt x="49" y="275"/>
                    <a:pt x="69" y="284"/>
                  </a:cubicBezTo>
                  <a:cubicBezTo>
                    <a:pt x="75" y="308"/>
                    <a:pt x="38" y="322"/>
                    <a:pt x="39" y="408"/>
                  </a:cubicBezTo>
                  <a:cubicBezTo>
                    <a:pt x="46" y="729"/>
                    <a:pt x="254" y="829"/>
                    <a:pt x="369" y="827"/>
                  </a:cubicBezTo>
                  <a:cubicBezTo>
                    <a:pt x="448" y="821"/>
                    <a:pt x="546" y="725"/>
                    <a:pt x="550" y="518"/>
                  </a:cubicBezTo>
                  <a:cubicBezTo>
                    <a:pt x="550" y="472"/>
                    <a:pt x="526" y="422"/>
                    <a:pt x="526" y="422"/>
                  </a:cubicBezTo>
                  <a:cubicBezTo>
                    <a:pt x="526" y="422"/>
                    <a:pt x="537" y="396"/>
                    <a:pt x="541" y="387"/>
                  </a:cubicBezTo>
                  <a:cubicBezTo>
                    <a:pt x="549" y="373"/>
                    <a:pt x="580" y="375"/>
                    <a:pt x="584" y="371"/>
                  </a:cubicBezTo>
                  <a:cubicBezTo>
                    <a:pt x="588" y="366"/>
                    <a:pt x="585" y="347"/>
                    <a:pt x="584" y="341"/>
                  </a:cubicBezTo>
                  <a:cubicBezTo>
                    <a:pt x="578" y="322"/>
                    <a:pt x="521" y="342"/>
                    <a:pt x="518" y="329"/>
                  </a:cubicBezTo>
                  <a:cubicBezTo>
                    <a:pt x="516" y="317"/>
                    <a:pt x="559" y="305"/>
                    <a:pt x="564" y="297"/>
                  </a:cubicBezTo>
                  <a:cubicBezTo>
                    <a:pt x="569" y="289"/>
                    <a:pt x="549" y="272"/>
                    <a:pt x="543" y="270"/>
                  </a:cubicBezTo>
                  <a:cubicBezTo>
                    <a:pt x="537" y="268"/>
                    <a:pt x="491" y="282"/>
                    <a:pt x="486" y="283"/>
                  </a:cubicBezTo>
                  <a:cubicBezTo>
                    <a:pt x="481" y="283"/>
                    <a:pt x="465" y="268"/>
                    <a:pt x="465" y="260"/>
                  </a:cubicBezTo>
                  <a:cubicBezTo>
                    <a:pt x="465" y="253"/>
                    <a:pt x="568" y="257"/>
                    <a:pt x="578" y="239"/>
                  </a:cubicBezTo>
                  <a:cubicBezTo>
                    <a:pt x="585" y="227"/>
                    <a:pt x="578" y="196"/>
                    <a:pt x="569" y="188"/>
                  </a:cubicBezTo>
                  <a:cubicBezTo>
                    <a:pt x="556" y="176"/>
                    <a:pt x="498" y="192"/>
                    <a:pt x="498" y="192"/>
                  </a:cubicBezTo>
                  <a:cubicBezTo>
                    <a:pt x="498" y="192"/>
                    <a:pt x="486" y="133"/>
                    <a:pt x="452" y="89"/>
                  </a:cubicBezTo>
                  <a:cubicBezTo>
                    <a:pt x="440" y="72"/>
                    <a:pt x="464" y="63"/>
                    <a:pt x="464" y="63"/>
                  </a:cubicBezTo>
                  <a:cubicBezTo>
                    <a:pt x="463" y="41"/>
                    <a:pt x="442" y="38"/>
                    <a:pt x="442" y="38"/>
                  </a:cubicBezTo>
                  <a:cubicBezTo>
                    <a:pt x="447" y="19"/>
                    <a:pt x="447" y="19"/>
                    <a:pt x="447" y="19"/>
                  </a:cubicBezTo>
                  <a:cubicBezTo>
                    <a:pt x="439" y="7"/>
                    <a:pt x="419" y="9"/>
                    <a:pt x="419" y="9"/>
                  </a:cubicBezTo>
                  <a:cubicBezTo>
                    <a:pt x="419" y="9"/>
                    <a:pt x="385" y="72"/>
                    <a:pt x="380" y="72"/>
                  </a:cubicBezTo>
                  <a:cubicBezTo>
                    <a:pt x="375" y="72"/>
                    <a:pt x="381" y="19"/>
                    <a:pt x="367" y="16"/>
                  </a:cubicBezTo>
                  <a:cubicBezTo>
                    <a:pt x="354" y="13"/>
                    <a:pt x="332" y="15"/>
                    <a:pt x="325" y="25"/>
                  </a:cubicBezTo>
                  <a:cubicBezTo>
                    <a:pt x="317" y="34"/>
                    <a:pt x="327" y="70"/>
                    <a:pt x="330" y="84"/>
                  </a:cubicBezTo>
                  <a:cubicBezTo>
                    <a:pt x="333" y="98"/>
                    <a:pt x="321" y="107"/>
                    <a:pt x="299" y="113"/>
                  </a:cubicBezTo>
                  <a:cubicBezTo>
                    <a:pt x="276" y="119"/>
                    <a:pt x="270" y="129"/>
                    <a:pt x="254" y="111"/>
                  </a:cubicBezTo>
                  <a:cubicBezTo>
                    <a:pt x="238" y="92"/>
                    <a:pt x="249" y="30"/>
                    <a:pt x="240" y="15"/>
                  </a:cubicBezTo>
                  <a:close/>
                </a:path>
              </a:pathLst>
            </a:custGeom>
            <a:gradFill flip="none" rotWithShape="1">
              <a:gsLst>
                <a:gs pos="0">
                  <a:schemeClr val="accent3">
                    <a:lumMod val="20000"/>
                    <a:lumOff val="80000"/>
                  </a:schemeClr>
                </a:gs>
                <a:gs pos="92000">
                  <a:schemeClr val="accent3"/>
                </a:gs>
              </a:gsLst>
              <a:lin ang="10800000" scaled="1"/>
              <a:tileRect/>
            </a:gradFill>
            <a:ln w="381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nvGrpSpPr>
            <p:cNvPr id="47" name="Gruppieren 46">
              <a:extLst>
                <a:ext uri="{FF2B5EF4-FFF2-40B4-BE49-F238E27FC236}">
                  <a16:creationId xmlns:a16="http://schemas.microsoft.com/office/drawing/2014/main" id="{BFC23A32-3E38-4BEA-BB2A-DEAA62C5E5DC}"/>
                </a:ext>
              </a:extLst>
            </p:cNvPr>
            <p:cNvGrpSpPr/>
            <p:nvPr/>
          </p:nvGrpSpPr>
          <p:grpSpPr>
            <a:xfrm>
              <a:off x="11254740" y="391334"/>
              <a:ext cx="733960" cy="1276409"/>
              <a:chOff x="1657888" y="3167379"/>
              <a:chExt cx="2324832" cy="3204787"/>
            </a:xfrm>
          </p:grpSpPr>
          <p:sp>
            <p:nvSpPr>
              <p:cNvPr id="48" name="Rechteck: abgerundete Ecken 16">
                <a:extLst>
                  <a:ext uri="{FF2B5EF4-FFF2-40B4-BE49-F238E27FC236}">
                    <a16:creationId xmlns:a16="http://schemas.microsoft.com/office/drawing/2014/main" id="{9D2D7517-A3C2-4158-8C25-E52D42CB2B36}"/>
                  </a:ext>
                </a:extLst>
              </p:cNvPr>
              <p:cNvSpPr/>
              <p:nvPr/>
            </p:nvSpPr>
            <p:spPr>
              <a:xfrm>
                <a:off x="1657888" y="3167379"/>
                <a:ext cx="1433182" cy="1117008"/>
              </a:xfrm>
              <a:custGeom>
                <a:avLst/>
                <a:gdLst>
                  <a:gd name="connsiteX0" fmla="*/ 0 w 1431235"/>
                  <a:gd name="connsiteY0" fmla="*/ 186068 h 1116386"/>
                  <a:gd name="connsiteX1" fmla="*/ 186068 w 1431235"/>
                  <a:gd name="connsiteY1" fmla="*/ 0 h 1116386"/>
                  <a:gd name="connsiteX2" fmla="*/ 1245167 w 1431235"/>
                  <a:gd name="connsiteY2" fmla="*/ 0 h 1116386"/>
                  <a:gd name="connsiteX3" fmla="*/ 1431235 w 1431235"/>
                  <a:gd name="connsiteY3" fmla="*/ 186068 h 1116386"/>
                  <a:gd name="connsiteX4" fmla="*/ 1431235 w 1431235"/>
                  <a:gd name="connsiteY4" fmla="*/ 930318 h 1116386"/>
                  <a:gd name="connsiteX5" fmla="*/ 1245167 w 1431235"/>
                  <a:gd name="connsiteY5" fmla="*/ 1116386 h 1116386"/>
                  <a:gd name="connsiteX6" fmla="*/ 186068 w 1431235"/>
                  <a:gd name="connsiteY6" fmla="*/ 1116386 h 1116386"/>
                  <a:gd name="connsiteX7" fmla="*/ 0 w 1431235"/>
                  <a:gd name="connsiteY7" fmla="*/ 930318 h 1116386"/>
                  <a:gd name="connsiteX8" fmla="*/ 0 w 1431235"/>
                  <a:gd name="connsiteY8" fmla="*/ 186068 h 1116386"/>
                  <a:gd name="connsiteX0" fmla="*/ 0 w 1431235"/>
                  <a:gd name="connsiteY0" fmla="*/ 186068 h 1116386"/>
                  <a:gd name="connsiteX1" fmla="*/ 186068 w 1431235"/>
                  <a:gd name="connsiteY1" fmla="*/ 0 h 1116386"/>
                  <a:gd name="connsiteX2" fmla="*/ 1245167 w 1431235"/>
                  <a:gd name="connsiteY2" fmla="*/ 0 h 1116386"/>
                  <a:gd name="connsiteX3" fmla="*/ 1431235 w 1431235"/>
                  <a:gd name="connsiteY3" fmla="*/ 186068 h 1116386"/>
                  <a:gd name="connsiteX4" fmla="*/ 1431235 w 1431235"/>
                  <a:gd name="connsiteY4" fmla="*/ 930318 h 1116386"/>
                  <a:gd name="connsiteX5" fmla="*/ 1245167 w 1431235"/>
                  <a:gd name="connsiteY5" fmla="*/ 1116386 h 1116386"/>
                  <a:gd name="connsiteX6" fmla="*/ 186068 w 1431235"/>
                  <a:gd name="connsiteY6" fmla="*/ 1116386 h 1116386"/>
                  <a:gd name="connsiteX7" fmla="*/ 0 w 1431235"/>
                  <a:gd name="connsiteY7" fmla="*/ 930318 h 1116386"/>
                  <a:gd name="connsiteX8" fmla="*/ 0 w 1431235"/>
                  <a:gd name="connsiteY8" fmla="*/ 186068 h 1116386"/>
                  <a:gd name="connsiteX0" fmla="*/ 0 w 1431235"/>
                  <a:gd name="connsiteY0" fmla="*/ 186068 h 1116386"/>
                  <a:gd name="connsiteX1" fmla="*/ 17103 w 1431235"/>
                  <a:gd name="connsiteY1" fmla="*/ 9939 h 1116386"/>
                  <a:gd name="connsiteX2" fmla="*/ 1245167 w 1431235"/>
                  <a:gd name="connsiteY2" fmla="*/ 0 h 1116386"/>
                  <a:gd name="connsiteX3" fmla="*/ 1431235 w 1431235"/>
                  <a:gd name="connsiteY3" fmla="*/ 186068 h 1116386"/>
                  <a:gd name="connsiteX4" fmla="*/ 1431235 w 1431235"/>
                  <a:gd name="connsiteY4" fmla="*/ 930318 h 1116386"/>
                  <a:gd name="connsiteX5" fmla="*/ 1245167 w 1431235"/>
                  <a:gd name="connsiteY5" fmla="*/ 1116386 h 1116386"/>
                  <a:gd name="connsiteX6" fmla="*/ 186068 w 1431235"/>
                  <a:gd name="connsiteY6" fmla="*/ 1116386 h 1116386"/>
                  <a:gd name="connsiteX7" fmla="*/ 0 w 1431235"/>
                  <a:gd name="connsiteY7" fmla="*/ 930318 h 1116386"/>
                  <a:gd name="connsiteX8" fmla="*/ 0 w 1431235"/>
                  <a:gd name="connsiteY8" fmla="*/ 186068 h 1116386"/>
                  <a:gd name="connsiteX0" fmla="*/ 1947 w 1433182"/>
                  <a:gd name="connsiteY0" fmla="*/ 186068 h 1116386"/>
                  <a:gd name="connsiteX1" fmla="*/ 0 w 1433182"/>
                  <a:gd name="connsiteY1" fmla="*/ 6129 h 1116386"/>
                  <a:gd name="connsiteX2" fmla="*/ 1247114 w 1433182"/>
                  <a:gd name="connsiteY2" fmla="*/ 0 h 1116386"/>
                  <a:gd name="connsiteX3" fmla="*/ 1433182 w 1433182"/>
                  <a:gd name="connsiteY3" fmla="*/ 186068 h 1116386"/>
                  <a:gd name="connsiteX4" fmla="*/ 1433182 w 1433182"/>
                  <a:gd name="connsiteY4" fmla="*/ 930318 h 1116386"/>
                  <a:gd name="connsiteX5" fmla="*/ 1247114 w 1433182"/>
                  <a:gd name="connsiteY5" fmla="*/ 1116386 h 1116386"/>
                  <a:gd name="connsiteX6" fmla="*/ 188015 w 1433182"/>
                  <a:gd name="connsiteY6" fmla="*/ 1116386 h 1116386"/>
                  <a:gd name="connsiteX7" fmla="*/ 1947 w 1433182"/>
                  <a:gd name="connsiteY7" fmla="*/ 930318 h 1116386"/>
                  <a:gd name="connsiteX8" fmla="*/ 1947 w 1433182"/>
                  <a:gd name="connsiteY8" fmla="*/ 186068 h 1116386"/>
                  <a:gd name="connsiteX0" fmla="*/ 1947 w 1433182"/>
                  <a:gd name="connsiteY0" fmla="*/ 186068 h 1122062"/>
                  <a:gd name="connsiteX1" fmla="*/ 0 w 1433182"/>
                  <a:gd name="connsiteY1" fmla="*/ 6129 h 1122062"/>
                  <a:gd name="connsiteX2" fmla="*/ 1247114 w 1433182"/>
                  <a:gd name="connsiteY2" fmla="*/ 0 h 1122062"/>
                  <a:gd name="connsiteX3" fmla="*/ 1433182 w 1433182"/>
                  <a:gd name="connsiteY3" fmla="*/ 186068 h 1122062"/>
                  <a:gd name="connsiteX4" fmla="*/ 1429372 w 1433182"/>
                  <a:gd name="connsiteY4" fmla="*/ 1048428 h 1122062"/>
                  <a:gd name="connsiteX5" fmla="*/ 1247114 w 1433182"/>
                  <a:gd name="connsiteY5" fmla="*/ 1116386 h 1122062"/>
                  <a:gd name="connsiteX6" fmla="*/ 188015 w 1433182"/>
                  <a:gd name="connsiteY6" fmla="*/ 1116386 h 1122062"/>
                  <a:gd name="connsiteX7" fmla="*/ 1947 w 1433182"/>
                  <a:gd name="connsiteY7" fmla="*/ 930318 h 1122062"/>
                  <a:gd name="connsiteX8" fmla="*/ 1947 w 1433182"/>
                  <a:gd name="connsiteY8" fmla="*/ 186068 h 1122062"/>
                  <a:gd name="connsiteX0" fmla="*/ 1947 w 1433182"/>
                  <a:gd name="connsiteY0" fmla="*/ 186068 h 1116386"/>
                  <a:gd name="connsiteX1" fmla="*/ 0 w 1433182"/>
                  <a:gd name="connsiteY1" fmla="*/ 6129 h 1116386"/>
                  <a:gd name="connsiteX2" fmla="*/ 1247114 w 1433182"/>
                  <a:gd name="connsiteY2" fmla="*/ 0 h 1116386"/>
                  <a:gd name="connsiteX3" fmla="*/ 1433182 w 1433182"/>
                  <a:gd name="connsiteY3" fmla="*/ 186068 h 1116386"/>
                  <a:gd name="connsiteX4" fmla="*/ 1429372 w 1433182"/>
                  <a:gd name="connsiteY4" fmla="*/ 1048428 h 1116386"/>
                  <a:gd name="connsiteX5" fmla="*/ 1247114 w 1433182"/>
                  <a:gd name="connsiteY5" fmla="*/ 1116386 h 1116386"/>
                  <a:gd name="connsiteX6" fmla="*/ 188015 w 1433182"/>
                  <a:gd name="connsiteY6" fmla="*/ 1116386 h 1116386"/>
                  <a:gd name="connsiteX7" fmla="*/ 1947 w 1433182"/>
                  <a:gd name="connsiteY7" fmla="*/ 930318 h 1116386"/>
                  <a:gd name="connsiteX8" fmla="*/ 1947 w 1433182"/>
                  <a:gd name="connsiteY8" fmla="*/ 186068 h 1116386"/>
                  <a:gd name="connsiteX0" fmla="*/ 1947 w 1433182"/>
                  <a:gd name="connsiteY0" fmla="*/ 186068 h 1116386"/>
                  <a:gd name="connsiteX1" fmla="*/ 0 w 1433182"/>
                  <a:gd name="connsiteY1" fmla="*/ 6129 h 1116386"/>
                  <a:gd name="connsiteX2" fmla="*/ 1247114 w 1433182"/>
                  <a:gd name="connsiteY2" fmla="*/ 0 h 1116386"/>
                  <a:gd name="connsiteX3" fmla="*/ 1433182 w 1433182"/>
                  <a:gd name="connsiteY3" fmla="*/ 186068 h 1116386"/>
                  <a:gd name="connsiteX4" fmla="*/ 1421752 w 1433182"/>
                  <a:gd name="connsiteY4" fmla="*/ 1113198 h 1116386"/>
                  <a:gd name="connsiteX5" fmla="*/ 1247114 w 1433182"/>
                  <a:gd name="connsiteY5" fmla="*/ 1116386 h 1116386"/>
                  <a:gd name="connsiteX6" fmla="*/ 188015 w 1433182"/>
                  <a:gd name="connsiteY6" fmla="*/ 1116386 h 1116386"/>
                  <a:gd name="connsiteX7" fmla="*/ 1947 w 1433182"/>
                  <a:gd name="connsiteY7" fmla="*/ 930318 h 1116386"/>
                  <a:gd name="connsiteX8" fmla="*/ 1947 w 1433182"/>
                  <a:gd name="connsiteY8" fmla="*/ 186068 h 1116386"/>
                  <a:gd name="connsiteX0" fmla="*/ 1947 w 1433182"/>
                  <a:gd name="connsiteY0" fmla="*/ 186068 h 1124628"/>
                  <a:gd name="connsiteX1" fmla="*/ 0 w 1433182"/>
                  <a:gd name="connsiteY1" fmla="*/ 6129 h 1124628"/>
                  <a:gd name="connsiteX2" fmla="*/ 1247114 w 1433182"/>
                  <a:gd name="connsiteY2" fmla="*/ 0 h 1124628"/>
                  <a:gd name="connsiteX3" fmla="*/ 1433182 w 1433182"/>
                  <a:gd name="connsiteY3" fmla="*/ 186068 h 1124628"/>
                  <a:gd name="connsiteX4" fmla="*/ 1421752 w 1433182"/>
                  <a:gd name="connsiteY4" fmla="*/ 1124628 h 1124628"/>
                  <a:gd name="connsiteX5" fmla="*/ 1247114 w 1433182"/>
                  <a:gd name="connsiteY5" fmla="*/ 1116386 h 1124628"/>
                  <a:gd name="connsiteX6" fmla="*/ 188015 w 1433182"/>
                  <a:gd name="connsiteY6" fmla="*/ 1116386 h 1124628"/>
                  <a:gd name="connsiteX7" fmla="*/ 1947 w 1433182"/>
                  <a:gd name="connsiteY7" fmla="*/ 930318 h 1124628"/>
                  <a:gd name="connsiteX8" fmla="*/ 1947 w 1433182"/>
                  <a:gd name="connsiteY8" fmla="*/ 186068 h 1124628"/>
                  <a:gd name="connsiteX0" fmla="*/ 1947 w 1433182"/>
                  <a:gd name="connsiteY0" fmla="*/ 186068 h 1117008"/>
                  <a:gd name="connsiteX1" fmla="*/ 0 w 1433182"/>
                  <a:gd name="connsiteY1" fmla="*/ 6129 h 1117008"/>
                  <a:gd name="connsiteX2" fmla="*/ 1247114 w 1433182"/>
                  <a:gd name="connsiteY2" fmla="*/ 0 h 1117008"/>
                  <a:gd name="connsiteX3" fmla="*/ 1433182 w 1433182"/>
                  <a:gd name="connsiteY3" fmla="*/ 186068 h 1117008"/>
                  <a:gd name="connsiteX4" fmla="*/ 1421752 w 1433182"/>
                  <a:gd name="connsiteY4" fmla="*/ 1117008 h 1117008"/>
                  <a:gd name="connsiteX5" fmla="*/ 1247114 w 1433182"/>
                  <a:gd name="connsiteY5" fmla="*/ 1116386 h 1117008"/>
                  <a:gd name="connsiteX6" fmla="*/ 188015 w 1433182"/>
                  <a:gd name="connsiteY6" fmla="*/ 1116386 h 1117008"/>
                  <a:gd name="connsiteX7" fmla="*/ 1947 w 1433182"/>
                  <a:gd name="connsiteY7" fmla="*/ 930318 h 1117008"/>
                  <a:gd name="connsiteX8" fmla="*/ 1947 w 1433182"/>
                  <a:gd name="connsiteY8" fmla="*/ 186068 h 1117008"/>
                  <a:gd name="connsiteX0" fmla="*/ 1947 w 1433182"/>
                  <a:gd name="connsiteY0" fmla="*/ 186068 h 1117008"/>
                  <a:gd name="connsiteX1" fmla="*/ 0 w 1433182"/>
                  <a:gd name="connsiteY1" fmla="*/ 6129 h 1117008"/>
                  <a:gd name="connsiteX2" fmla="*/ 1247114 w 1433182"/>
                  <a:gd name="connsiteY2" fmla="*/ 0 h 1117008"/>
                  <a:gd name="connsiteX3" fmla="*/ 1433182 w 1433182"/>
                  <a:gd name="connsiteY3" fmla="*/ 186068 h 1117008"/>
                  <a:gd name="connsiteX4" fmla="*/ 1421752 w 1433182"/>
                  <a:gd name="connsiteY4" fmla="*/ 1117008 h 1117008"/>
                  <a:gd name="connsiteX5" fmla="*/ 188015 w 1433182"/>
                  <a:gd name="connsiteY5" fmla="*/ 1116386 h 1117008"/>
                  <a:gd name="connsiteX6" fmla="*/ 1947 w 1433182"/>
                  <a:gd name="connsiteY6" fmla="*/ 930318 h 1117008"/>
                  <a:gd name="connsiteX7" fmla="*/ 1947 w 1433182"/>
                  <a:gd name="connsiteY7" fmla="*/ 186068 h 1117008"/>
                  <a:gd name="connsiteX0" fmla="*/ 1947 w 1433182"/>
                  <a:gd name="connsiteY0" fmla="*/ 930318 h 1117008"/>
                  <a:gd name="connsiteX1" fmla="*/ 0 w 1433182"/>
                  <a:gd name="connsiteY1" fmla="*/ 6129 h 1117008"/>
                  <a:gd name="connsiteX2" fmla="*/ 1247114 w 1433182"/>
                  <a:gd name="connsiteY2" fmla="*/ 0 h 1117008"/>
                  <a:gd name="connsiteX3" fmla="*/ 1433182 w 1433182"/>
                  <a:gd name="connsiteY3" fmla="*/ 186068 h 1117008"/>
                  <a:gd name="connsiteX4" fmla="*/ 1421752 w 1433182"/>
                  <a:gd name="connsiteY4" fmla="*/ 1117008 h 1117008"/>
                  <a:gd name="connsiteX5" fmla="*/ 188015 w 1433182"/>
                  <a:gd name="connsiteY5" fmla="*/ 1116386 h 1117008"/>
                  <a:gd name="connsiteX6" fmla="*/ 1947 w 1433182"/>
                  <a:gd name="connsiteY6" fmla="*/ 930318 h 1117008"/>
                  <a:gd name="connsiteX0" fmla="*/ 1947 w 1433182"/>
                  <a:gd name="connsiteY0" fmla="*/ 930318 h 1117008"/>
                  <a:gd name="connsiteX1" fmla="*/ 0 w 1433182"/>
                  <a:gd name="connsiteY1" fmla="*/ 6129 h 1117008"/>
                  <a:gd name="connsiteX2" fmla="*/ 1247114 w 1433182"/>
                  <a:gd name="connsiteY2" fmla="*/ 0 h 1117008"/>
                  <a:gd name="connsiteX3" fmla="*/ 1433182 w 1433182"/>
                  <a:gd name="connsiteY3" fmla="*/ 186068 h 1117008"/>
                  <a:gd name="connsiteX4" fmla="*/ 1429372 w 1433182"/>
                  <a:gd name="connsiteY4" fmla="*/ 1117008 h 1117008"/>
                  <a:gd name="connsiteX5" fmla="*/ 188015 w 1433182"/>
                  <a:gd name="connsiteY5" fmla="*/ 1116386 h 1117008"/>
                  <a:gd name="connsiteX6" fmla="*/ 1947 w 1433182"/>
                  <a:gd name="connsiteY6" fmla="*/ 930318 h 111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182" h="1117008">
                    <a:moveTo>
                      <a:pt x="1947" y="930318"/>
                    </a:moveTo>
                    <a:lnTo>
                      <a:pt x="0" y="6129"/>
                    </a:lnTo>
                    <a:lnTo>
                      <a:pt x="1247114" y="0"/>
                    </a:lnTo>
                    <a:cubicBezTo>
                      <a:pt x="1349877" y="0"/>
                      <a:pt x="1433182" y="83305"/>
                      <a:pt x="1433182" y="186068"/>
                    </a:cubicBezTo>
                    <a:lnTo>
                      <a:pt x="1429372" y="1117008"/>
                    </a:lnTo>
                    <a:lnTo>
                      <a:pt x="188015" y="1116386"/>
                    </a:lnTo>
                    <a:cubicBezTo>
                      <a:pt x="85252" y="1116386"/>
                      <a:pt x="1947" y="1033081"/>
                      <a:pt x="1947" y="930318"/>
                    </a:cubicBezTo>
                    <a:close/>
                  </a:path>
                </a:pathLst>
              </a:custGeom>
              <a:noFill/>
              <a:ln w="28575">
                <a:gradFill>
                  <a:gsLst>
                    <a:gs pos="0">
                      <a:schemeClr val="bg1">
                        <a:lumMod val="95000"/>
                      </a:schemeClr>
                    </a:gs>
                    <a:gs pos="83000">
                      <a:schemeClr val="accent5">
                        <a:lumMod val="50000"/>
                      </a:schemeClr>
                    </a:gs>
                    <a:gs pos="56000">
                      <a:schemeClr val="accent6">
                        <a:lumMod val="60000"/>
                        <a:lumOff val="40000"/>
                      </a:schemeClr>
                    </a:gs>
                    <a:gs pos="100000">
                      <a:schemeClr val="accent5">
                        <a:lumMod val="50000"/>
                      </a:schemeClr>
                    </a:gs>
                    <a:gs pos="100000">
                      <a:schemeClr val="accent6">
                        <a:lumMod val="75000"/>
                      </a:schemeClr>
                    </a:gs>
                  </a:gsLst>
                  <a:lin ang="3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1" name="Gerader Verbinder 50">
                <a:extLst>
                  <a:ext uri="{FF2B5EF4-FFF2-40B4-BE49-F238E27FC236}">
                    <a16:creationId xmlns:a16="http://schemas.microsoft.com/office/drawing/2014/main" id="{6A3A7FAC-B069-463B-AE8A-DCABFEFA8C36}"/>
                  </a:ext>
                </a:extLst>
              </p:cNvPr>
              <p:cNvCxnSpPr>
                <a:cxnSpLocks/>
              </p:cNvCxnSpPr>
              <p:nvPr/>
            </p:nvCxnSpPr>
            <p:spPr>
              <a:xfrm rot="16200000" flipH="1">
                <a:off x="2002608" y="5287507"/>
                <a:ext cx="2169318" cy="0"/>
              </a:xfrm>
              <a:prstGeom prst="line">
                <a:avLst/>
              </a:prstGeom>
              <a:noFill/>
              <a:ln w="28575">
                <a:gradFill flip="none" rotWithShape="1">
                  <a:gsLst>
                    <a:gs pos="0">
                      <a:schemeClr val="bg1">
                        <a:lumMod val="95000"/>
                      </a:schemeClr>
                    </a:gs>
                    <a:gs pos="26000">
                      <a:schemeClr val="accent6">
                        <a:lumMod val="60000"/>
                        <a:lumOff val="40000"/>
                      </a:schemeClr>
                    </a:gs>
                    <a:gs pos="71000">
                      <a:schemeClr val="accent5">
                        <a:lumMod val="50000"/>
                      </a:schemeClr>
                    </a:gs>
                    <a:gs pos="100000">
                      <a:schemeClr val="accent5">
                        <a:lumMod val="50000"/>
                      </a:schemeClr>
                    </a:gs>
                  </a:gsLst>
                  <a:lin ang="10800000" scaled="1"/>
                  <a:tileRect/>
                </a:gra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2" name="Gerader Verbinder 51">
                <a:extLst>
                  <a:ext uri="{FF2B5EF4-FFF2-40B4-BE49-F238E27FC236}">
                    <a16:creationId xmlns:a16="http://schemas.microsoft.com/office/drawing/2014/main" id="{716ECEB5-18D6-4B1D-87FB-7B3633CC0618}"/>
                  </a:ext>
                </a:extLst>
              </p:cNvPr>
              <p:cNvCxnSpPr>
                <a:stCxn id="48" idx="4"/>
              </p:cNvCxnSpPr>
              <p:nvPr/>
            </p:nvCxnSpPr>
            <p:spPr>
              <a:xfrm>
                <a:off x="3087260" y="4284387"/>
                <a:ext cx="895460" cy="0"/>
              </a:xfrm>
              <a:prstGeom prst="line">
                <a:avLst/>
              </a:prstGeom>
              <a:noFill/>
              <a:ln w="28575">
                <a:gradFill flip="none" rotWithShape="1">
                  <a:gsLst>
                    <a:gs pos="0">
                      <a:schemeClr val="bg1">
                        <a:lumMod val="95000"/>
                      </a:schemeClr>
                    </a:gs>
                    <a:gs pos="56000">
                      <a:schemeClr val="accent6">
                        <a:lumMod val="60000"/>
                        <a:lumOff val="40000"/>
                      </a:schemeClr>
                    </a:gs>
                    <a:gs pos="100000">
                      <a:schemeClr val="accent5">
                        <a:lumMod val="50000"/>
                      </a:schemeClr>
                    </a:gs>
                    <a:gs pos="100000">
                      <a:schemeClr val="accent6">
                        <a:lumMod val="7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cxnSp>
        </p:grpSp>
      </p:grpSp>
      <p:sp>
        <p:nvSpPr>
          <p:cNvPr id="56" name="Inhaltsplatzhalter 2">
            <a:extLst>
              <a:ext uri="{FF2B5EF4-FFF2-40B4-BE49-F238E27FC236}">
                <a16:creationId xmlns:a16="http://schemas.microsoft.com/office/drawing/2014/main" id="{EF72CE8F-9961-44F4-8AE5-16E648032D72}"/>
              </a:ext>
            </a:extLst>
          </p:cNvPr>
          <p:cNvSpPr>
            <a:spLocks noGrp="1"/>
          </p:cNvSpPr>
          <p:nvPr>
            <p:ph sz="quarter" idx="10"/>
          </p:nvPr>
        </p:nvSpPr>
        <p:spPr>
          <a:xfrm>
            <a:off x="1000125" y="6414903"/>
            <a:ext cx="7644565" cy="365351"/>
          </a:xfrm>
          <a:prstGeom prst="rect">
            <a:avLst/>
          </a:prstGeom>
        </p:spPr>
        <p:txBody>
          <a:bodyPr anchor="b"/>
          <a:lstStyle>
            <a:lvl1pPr marL="0" indent="0">
              <a:buNone/>
              <a:defRPr lang="de-DE" sz="600" dirty="0">
                <a:solidFill>
                  <a:schemeClr val="accent4">
                    <a:lumMod val="50000"/>
                  </a:schemeClr>
                </a:solidFill>
              </a:defRPr>
            </a:lvl1pPr>
          </a:lstStyle>
          <a:p>
            <a:pPr marL="171450" lvl="0" indent="-171450">
              <a:lnSpc>
                <a:spcPct val="100000"/>
              </a:lnSpc>
              <a:spcBef>
                <a:spcPts val="0"/>
              </a:spcBef>
            </a:pPr>
            <a:endParaRPr lang="de-DE" dirty="0"/>
          </a:p>
        </p:txBody>
      </p:sp>
    </p:spTree>
    <p:extLst>
      <p:ext uri="{BB962C8B-B14F-4D97-AF65-F5344CB8AC3E}">
        <p14:creationId xmlns:p14="http://schemas.microsoft.com/office/powerpoint/2010/main" val="1591752999"/>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Rectangle 2"/>
          <p:cNvSpPr>
            <a:spLocks noGrp="1" noChangeArrowheads="1"/>
          </p:cNvSpPr>
          <p:nvPr>
            <p:ph type="title"/>
          </p:nvPr>
        </p:nvSpPr>
        <p:spPr bwMode="auto">
          <a:xfrm>
            <a:off x="750094" y="236538"/>
            <a:ext cx="755917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Mastertitelformat bearbeiten</a:t>
            </a:r>
            <a:endParaRPr lang="de-DE" altLang="de-DE" dirty="0"/>
          </a:p>
        </p:txBody>
      </p:sp>
    </p:spTree>
    <p:extLst>
      <p:ext uri="{BB962C8B-B14F-4D97-AF65-F5344CB8AC3E}">
        <p14:creationId xmlns:p14="http://schemas.microsoft.com/office/powerpoint/2010/main" val="1012765319"/>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4"/>
          <p:cNvSpPr>
            <a:spLocks noGrp="1"/>
          </p:cNvSpPr>
          <p:nvPr>
            <p:ph sz="quarter" idx="10"/>
          </p:nvPr>
        </p:nvSpPr>
        <p:spPr>
          <a:xfrm>
            <a:off x="457199" y="6308769"/>
            <a:ext cx="8415900" cy="432643"/>
          </a:xfrm>
        </p:spPr>
        <p:txBody>
          <a:bodyPr anchor="b">
            <a:noAutofit/>
          </a:bodyPr>
          <a:lstStyle>
            <a:lvl1pPr marL="0" indent="0">
              <a:spcBef>
                <a:spcPts val="0"/>
              </a:spcBef>
              <a:buNone/>
              <a:defRPr sz="675" b="0"/>
            </a:lvl1pPr>
            <a:lvl2pPr>
              <a:buNone/>
              <a:defRPr sz="1050"/>
            </a:lvl2pPr>
            <a:lvl3pPr>
              <a:buNone/>
              <a:defRPr sz="1050"/>
            </a:lvl3pPr>
            <a:lvl4pPr>
              <a:buNone/>
              <a:defRPr sz="900"/>
            </a:lvl4pPr>
            <a:lvl5pPr>
              <a:buNone/>
              <a:defRPr sz="825"/>
            </a:lvl5pPr>
          </a:lstStyle>
          <a:p>
            <a:pPr lvl="0"/>
            <a:endParaRPr lang="de-DE" dirty="0"/>
          </a:p>
        </p:txBody>
      </p:sp>
      <p:sp>
        <p:nvSpPr>
          <p:cNvPr id="4" name="Inhaltsplatzhalter 4"/>
          <p:cNvSpPr>
            <a:spLocks noGrp="1"/>
          </p:cNvSpPr>
          <p:nvPr>
            <p:ph sz="quarter" idx="11"/>
          </p:nvPr>
        </p:nvSpPr>
        <p:spPr>
          <a:xfrm>
            <a:off x="457199" y="5994444"/>
            <a:ext cx="8415900" cy="432643"/>
          </a:xfrm>
        </p:spPr>
        <p:txBody>
          <a:bodyPr anchor="b">
            <a:noAutofit/>
          </a:bodyPr>
          <a:lstStyle>
            <a:lvl1pPr marL="0" indent="0">
              <a:spcBef>
                <a:spcPts val="0"/>
              </a:spcBef>
              <a:buNone/>
              <a:defRPr sz="675" b="0">
                <a:solidFill>
                  <a:schemeClr val="bg1">
                    <a:lumMod val="50000"/>
                  </a:schemeClr>
                </a:solidFill>
              </a:defRPr>
            </a:lvl1pPr>
            <a:lvl2pPr>
              <a:buNone/>
              <a:defRPr sz="1050"/>
            </a:lvl2pPr>
            <a:lvl3pPr>
              <a:buNone/>
              <a:defRPr sz="1050"/>
            </a:lvl3pPr>
            <a:lvl4pPr>
              <a:buNone/>
              <a:defRPr sz="900"/>
            </a:lvl4pPr>
            <a:lvl5pPr>
              <a:buNone/>
              <a:defRPr sz="825"/>
            </a:lvl5pPr>
          </a:lstStyle>
          <a:p>
            <a:pPr lvl="0"/>
            <a:endParaRPr lang="de-DE" dirty="0"/>
          </a:p>
        </p:txBody>
      </p:sp>
    </p:spTree>
    <p:extLst>
      <p:ext uri="{BB962C8B-B14F-4D97-AF65-F5344CB8AC3E}">
        <p14:creationId xmlns:p14="http://schemas.microsoft.com/office/powerpoint/2010/main" val="2391142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63200" y="2286000"/>
            <a:ext cx="6476400" cy="1144800"/>
          </a:xfrm>
        </p:spPr>
        <p:txBody>
          <a:bodyPr/>
          <a:lstStyle>
            <a:lvl1pPr>
              <a:defRPr sz="3000"/>
            </a:lvl1pPr>
          </a:lstStyle>
          <a:p>
            <a:r>
              <a:rPr lang="de-DE"/>
              <a:t>Mastertitelformat bearbeiten</a:t>
            </a:r>
          </a:p>
        </p:txBody>
      </p:sp>
      <p:sp>
        <p:nvSpPr>
          <p:cNvPr id="3" name="Textplatzhalter 2"/>
          <p:cNvSpPr>
            <a:spLocks noGrp="1"/>
          </p:cNvSpPr>
          <p:nvPr>
            <p:ph type="body" idx="1"/>
          </p:nvPr>
        </p:nvSpPr>
        <p:spPr>
          <a:xfrm>
            <a:off x="763200" y="3582000"/>
            <a:ext cx="6476400" cy="2059200"/>
          </a:xfrm>
        </p:spPr>
        <p:txBody>
          <a:bodyPr/>
          <a:lstStyle>
            <a:lvl1pPr marL="0" indent="0">
              <a:buNone/>
              <a:defRPr sz="18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Tree>
    <p:extLst>
      <p:ext uri="{BB962C8B-B14F-4D97-AF65-F5344CB8AC3E}">
        <p14:creationId xmlns:p14="http://schemas.microsoft.com/office/powerpoint/2010/main" val="125508698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755576" y="1563216"/>
            <a:ext cx="3162300" cy="381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5076056" y="1563216"/>
            <a:ext cx="3162300" cy="381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06895094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91369688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83243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539750" y="476250"/>
            <a:ext cx="7920038" cy="649288"/>
          </a:xfrm>
        </p:spPr>
        <p:txBody>
          <a:bodyPr/>
          <a:lstStyle/>
          <a:p>
            <a:r>
              <a:rPr lang="de-DE"/>
              <a:t>Mastertitelformat bearbeiten</a:t>
            </a:r>
          </a:p>
        </p:txBody>
      </p:sp>
      <p:sp>
        <p:nvSpPr>
          <p:cNvPr id="3" name="Inhaltsplatzhalter 2"/>
          <p:cNvSpPr>
            <a:spLocks noGrp="1"/>
          </p:cNvSpPr>
          <p:nvPr>
            <p:ph sz="quarter" idx="1"/>
          </p:nvPr>
        </p:nvSpPr>
        <p:spPr>
          <a:xfrm>
            <a:off x="900113" y="1700213"/>
            <a:ext cx="3740150" cy="2011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792663" y="1700213"/>
            <a:ext cx="3740150" cy="2011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900113" y="3863975"/>
            <a:ext cx="3740150" cy="2012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792663" y="3863975"/>
            <a:ext cx="3740150" cy="2012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0213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18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Benutzerdefiniertes Layou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9B21A343-BCBC-4C54-BD64-29914E14954D}"/>
              </a:ext>
            </a:extLst>
          </p:cNvPr>
          <p:cNvSpPr/>
          <p:nvPr userDrawn="1"/>
        </p:nvSpPr>
        <p:spPr>
          <a:xfrm>
            <a:off x="1" y="0"/>
            <a:ext cx="9144000" cy="63500"/>
          </a:xfrm>
          <a:prstGeom prst="rect">
            <a:avLst/>
          </a:prstGeom>
          <a:gradFill flip="none" rotWithShape="1">
            <a:gsLst>
              <a:gs pos="77000">
                <a:schemeClr val="accent1"/>
              </a:gs>
              <a:gs pos="11000">
                <a:schemeClr val="accent1">
                  <a:alpha val="0"/>
                </a:schemeClr>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1507296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3.png"/><Relationship Id="rId4" Type="http://schemas.openxmlformats.org/officeDocument/2006/relationships/slideLayout" Target="../slideLayouts/slideLayout17.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0094" y="236538"/>
            <a:ext cx="755917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dirty="0"/>
              <a:t>Titel</a:t>
            </a:r>
          </a:p>
        </p:txBody>
      </p:sp>
      <p:sp>
        <p:nvSpPr>
          <p:cNvPr id="1027" name="Rectangle 3"/>
          <p:cNvSpPr>
            <a:spLocks noGrp="1" noChangeArrowheads="1"/>
          </p:cNvSpPr>
          <p:nvPr>
            <p:ph type="body" idx="1"/>
          </p:nvPr>
        </p:nvSpPr>
        <p:spPr bwMode="auto">
          <a:xfrm>
            <a:off x="754856" y="1439862"/>
            <a:ext cx="755362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p:txBody>
      </p:sp>
      <p:pic>
        <p:nvPicPr>
          <p:cNvPr id="1036" name="Picture 12" descr="C:\Dokumente und Einstellungen\c.otto.AGENTUR\Desktop\Klinikum-HP\ppt\Arbeitsmaterialien\Balken_Blau.t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047163" y="2344738"/>
            <a:ext cx="96837" cy="1711325"/>
          </a:xfrm>
          <a:prstGeom prst="rect">
            <a:avLst/>
          </a:prstGeom>
          <a:noFill/>
          <a:extLst>
            <a:ext uri="{909E8E84-426E-40DD-AFC4-6F175D3DCCD1}">
              <a14:hiddenFill xmlns:a14="http://schemas.microsoft.com/office/drawing/2010/main">
                <a:solidFill>
                  <a:srgbClr val="FFFFFF"/>
                </a:solidFill>
              </a14:hiddenFill>
            </a:ext>
          </a:extLst>
        </p:spPr>
      </p:pic>
      <p:sp>
        <p:nvSpPr>
          <p:cNvPr id="1038" name="Line 14"/>
          <p:cNvSpPr>
            <a:spLocks noChangeShapeType="1"/>
          </p:cNvSpPr>
          <p:nvPr/>
        </p:nvSpPr>
        <p:spPr bwMode="auto">
          <a:xfrm flipH="1">
            <a:off x="762000" y="922338"/>
            <a:ext cx="8050213" cy="0"/>
          </a:xfrm>
          <a:prstGeom prst="line">
            <a:avLst/>
          </a:prstGeom>
          <a:noFill/>
          <a:ln w="12700">
            <a:solidFill>
              <a:srgbClr val="007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1" name="Line 17"/>
          <p:cNvSpPr>
            <a:spLocks noChangeShapeType="1"/>
          </p:cNvSpPr>
          <p:nvPr/>
        </p:nvSpPr>
        <p:spPr bwMode="auto">
          <a:xfrm flipV="1">
            <a:off x="7632700" y="6426200"/>
            <a:ext cx="0" cy="431800"/>
          </a:xfrm>
          <a:prstGeom prst="line">
            <a:avLst/>
          </a:prstGeom>
          <a:noFill/>
          <a:ln w="9525">
            <a:solidFill>
              <a:srgbClr val="007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2" name="Text Box 18"/>
          <p:cNvSpPr txBox="1">
            <a:spLocks noChangeArrowheads="1"/>
          </p:cNvSpPr>
          <p:nvPr/>
        </p:nvSpPr>
        <p:spPr bwMode="auto">
          <a:xfrm>
            <a:off x="762000" y="23622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pPr>
            <a:endParaRPr lang="de-DE" altLang="de-DE" sz="2400">
              <a:latin typeface="Times New Roman" panose="02020603050405020304" pitchFamily="18" charset="0"/>
            </a:endParaRPr>
          </a:p>
        </p:txBody>
      </p:sp>
      <p:pic>
        <p:nvPicPr>
          <p:cNvPr id="10" name="Grafik 9">
            <a:extLst>
              <a:ext uri="{FF2B5EF4-FFF2-40B4-BE49-F238E27FC236}">
                <a16:creationId xmlns:a16="http://schemas.microsoft.com/office/drawing/2014/main" id="{E8830EF6-67CB-4BC0-8554-61A9FF28863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812360" y="5733256"/>
            <a:ext cx="1231035" cy="1103335"/>
          </a:xfrm>
          <a:prstGeom prst="rect">
            <a:avLst/>
          </a:prstGeom>
        </p:spPr>
      </p:pic>
      <p:pic>
        <p:nvPicPr>
          <p:cNvPr id="2" name="Picture 5">
            <a:extLst>
              <a:ext uri="{FF2B5EF4-FFF2-40B4-BE49-F238E27FC236}">
                <a16:creationId xmlns:a16="http://schemas.microsoft.com/office/drawing/2014/main" id="{878E8D05-C0B9-343C-C00A-E95A3F4B1C39}"/>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4210" y="6165304"/>
            <a:ext cx="477168" cy="69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60" r:id="rId7"/>
    <p:sldLayoutId id="2147483669" r:id="rId8"/>
    <p:sldLayoutId id="2147483674" r:id="rId9"/>
    <p:sldLayoutId id="2147483696" r:id="rId10"/>
    <p:sldLayoutId id="2147483717" r:id="rId11"/>
    <p:sldLayoutId id="2147483724" r:id="rId12"/>
    <p:sldLayoutId id="2147483726" r:id="rId13"/>
  </p:sldLayoutIdLst>
  <p:transition spd="slow">
    <p:push dir="u"/>
  </p:transition>
  <p:hf hdr="0" ftr="0"/>
  <p:txStyles>
    <p:titleStyle>
      <a:lvl1pPr algn="l" rtl="0" eaLnBrk="1" fontAlgn="base" hangingPunct="1">
        <a:spcBef>
          <a:spcPct val="0"/>
        </a:spcBef>
        <a:spcAft>
          <a:spcPct val="0"/>
        </a:spcAft>
        <a:defRPr sz="2400" b="1" kern="1200">
          <a:solidFill>
            <a:schemeClr val="tx2"/>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604020202020204" pitchFamily="34" charset="0"/>
        </a:defRPr>
      </a:lvl2pPr>
      <a:lvl3pPr algn="l" rtl="0" eaLnBrk="1" fontAlgn="base" hangingPunct="1">
        <a:spcBef>
          <a:spcPct val="0"/>
        </a:spcBef>
        <a:spcAft>
          <a:spcPct val="0"/>
        </a:spcAft>
        <a:defRPr sz="2400">
          <a:solidFill>
            <a:schemeClr val="tx2"/>
          </a:solidFill>
          <a:latin typeface="Arial" panose="020B0604020202020204" pitchFamily="34" charset="0"/>
        </a:defRPr>
      </a:lvl3pPr>
      <a:lvl4pPr algn="l" rtl="0" eaLnBrk="1" fontAlgn="base" hangingPunct="1">
        <a:spcBef>
          <a:spcPct val="0"/>
        </a:spcBef>
        <a:spcAft>
          <a:spcPct val="0"/>
        </a:spcAft>
        <a:defRPr sz="2400">
          <a:solidFill>
            <a:schemeClr val="tx2"/>
          </a:solidFill>
          <a:latin typeface="Arial" panose="020B0604020202020204" pitchFamily="34" charset="0"/>
        </a:defRPr>
      </a:lvl4pPr>
      <a:lvl5pPr algn="l" rtl="0" eaLnBrk="1" fontAlgn="base" hangingPunct="1">
        <a:spcBef>
          <a:spcPct val="0"/>
        </a:spcBef>
        <a:spcAft>
          <a:spcPct val="0"/>
        </a:spcAft>
        <a:defRPr sz="2400">
          <a:solidFill>
            <a:schemeClr val="tx2"/>
          </a:solidFill>
          <a:latin typeface="Arial" panose="020B0604020202020204" pitchFamily="34" charset="0"/>
        </a:defRPr>
      </a:lvl5pPr>
      <a:lvl6pPr marL="457200" algn="l" rtl="0" eaLnBrk="1" fontAlgn="base" hangingPunct="1">
        <a:spcBef>
          <a:spcPct val="0"/>
        </a:spcBef>
        <a:spcAft>
          <a:spcPct val="0"/>
        </a:spcAft>
        <a:defRPr sz="2400">
          <a:solidFill>
            <a:schemeClr val="tx2"/>
          </a:solidFill>
          <a:latin typeface="Arial" panose="020B0604020202020204" pitchFamily="34" charset="0"/>
        </a:defRPr>
      </a:lvl6pPr>
      <a:lvl7pPr marL="914400" algn="l" rtl="0" eaLnBrk="1" fontAlgn="base" hangingPunct="1">
        <a:spcBef>
          <a:spcPct val="0"/>
        </a:spcBef>
        <a:spcAft>
          <a:spcPct val="0"/>
        </a:spcAft>
        <a:defRPr sz="2400">
          <a:solidFill>
            <a:schemeClr val="tx2"/>
          </a:solidFill>
          <a:latin typeface="Arial" panose="020B0604020202020204" pitchFamily="34" charset="0"/>
        </a:defRPr>
      </a:lvl7pPr>
      <a:lvl8pPr marL="1371600" algn="l" rtl="0" eaLnBrk="1" fontAlgn="base" hangingPunct="1">
        <a:spcBef>
          <a:spcPct val="0"/>
        </a:spcBef>
        <a:spcAft>
          <a:spcPct val="0"/>
        </a:spcAft>
        <a:defRPr sz="2400">
          <a:solidFill>
            <a:schemeClr val="tx2"/>
          </a:solidFill>
          <a:latin typeface="Arial" panose="020B0604020202020204" pitchFamily="34" charset="0"/>
        </a:defRPr>
      </a:lvl8pPr>
      <a:lvl9pPr marL="1828800" algn="l" rtl="0" eaLnBrk="1" fontAlgn="base" hangingPunct="1">
        <a:spcBef>
          <a:spcPct val="0"/>
        </a:spcBef>
        <a:spcAft>
          <a:spcPct val="0"/>
        </a:spcAft>
        <a:defRPr sz="2400">
          <a:solidFill>
            <a:schemeClr val="tx2"/>
          </a:solidFill>
          <a:latin typeface="Arial" panose="020B0604020202020204" pitchFamily="34" charset="0"/>
        </a:defRPr>
      </a:lvl9pPr>
    </p:titleStyle>
    <p:bodyStyle>
      <a:lvl1pPr algn="l" rtl="0" eaLnBrk="1" fontAlgn="base" hangingPunct="1">
        <a:spcBef>
          <a:spcPct val="20000"/>
        </a:spcBef>
        <a:spcAft>
          <a:spcPct val="0"/>
        </a:spcAft>
        <a:defRPr kern="1200">
          <a:solidFill>
            <a:schemeClr val="tx1"/>
          </a:solidFill>
          <a:latin typeface="+mn-lt"/>
          <a:ea typeface="+mn-ea"/>
          <a:cs typeface="+mn-cs"/>
        </a:defRPr>
      </a:lvl1pPr>
      <a:lvl2pPr marL="379413" indent="-185738" algn="l" rtl="0" eaLnBrk="1" fontAlgn="base" hangingPunct="1">
        <a:spcBef>
          <a:spcPct val="20000"/>
        </a:spcBef>
        <a:spcAft>
          <a:spcPct val="0"/>
        </a:spcAft>
        <a:buChar char="•"/>
        <a:defRPr kern="1200">
          <a:solidFill>
            <a:schemeClr val="tx1"/>
          </a:solidFill>
          <a:latin typeface="+mn-lt"/>
          <a:ea typeface="+mn-ea"/>
          <a:cs typeface="+mn-cs"/>
        </a:defRPr>
      </a:lvl2pPr>
      <a:lvl3pPr marL="758825" indent="-185738" algn="l" rtl="0" eaLnBrk="1" fontAlgn="base" hangingPunct="1">
        <a:spcBef>
          <a:spcPct val="20000"/>
        </a:spcBef>
        <a:spcAft>
          <a:spcPct val="0"/>
        </a:spcAft>
        <a:buChar char="-"/>
        <a:defRPr sz="1600" kern="1200">
          <a:solidFill>
            <a:schemeClr val="tx1"/>
          </a:solidFill>
          <a:latin typeface="+mn-lt"/>
          <a:ea typeface="+mn-ea"/>
          <a:cs typeface="+mn-cs"/>
        </a:defRPr>
      </a:lvl3pPr>
      <a:lvl4pPr marL="1239838" indent="-195263" algn="l" rtl="0" eaLnBrk="1" fontAlgn="base" hangingPunct="1">
        <a:spcBef>
          <a:spcPct val="20000"/>
        </a:spcBef>
        <a:spcAft>
          <a:spcPct val="0"/>
        </a:spcAft>
        <a:buChar char="•"/>
        <a:defRPr sz="1400" kern="1200">
          <a:solidFill>
            <a:schemeClr val="tx1"/>
          </a:solidFill>
          <a:latin typeface="+mn-lt"/>
          <a:ea typeface="+mn-ea"/>
          <a:cs typeface="+mn-cs"/>
        </a:defRPr>
      </a:lvl4pPr>
      <a:lvl5pPr marL="2130425" indent="-228600" algn="l" rtl="0" eaLnBrk="1" fontAlgn="base" hangingPunct="1">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DB07B2E7-D48D-4C48-8B95-573427EBCB62}"/>
              </a:ext>
            </a:extLst>
          </p:cNvPr>
          <p:cNvSpPr>
            <a:spLocks noGrp="1"/>
          </p:cNvSpPr>
          <p:nvPr>
            <p:ph type="dt" sz="half" idx="2"/>
          </p:nvPr>
        </p:nvSpPr>
        <p:spPr>
          <a:xfrm>
            <a:off x="8046000" y="6480001"/>
            <a:ext cx="839712" cy="365125"/>
          </a:xfrm>
          <a:prstGeom prst="rect">
            <a:avLst/>
          </a:prstGeom>
        </p:spPr>
        <p:txBody>
          <a:bodyPr vert="horz" lIns="91440" tIns="45720" rIns="91440" bIns="45720" rtlCol="0" anchor="b"/>
          <a:lstStyle>
            <a:lvl1pPr algn="l">
              <a:defRPr sz="788">
                <a:solidFill>
                  <a:schemeClr val="accent4"/>
                </a:solidFill>
                <a:latin typeface="Arial" panose="020B0604020202020204" pitchFamily="34" charset="0"/>
                <a:cs typeface="Arial" panose="020B0604020202020204" pitchFamily="34" charset="0"/>
              </a:defRPr>
            </a:lvl1pPr>
          </a:lstStyle>
          <a:p>
            <a:fld id="{8395430F-C1BB-AE47-9BFA-57B197B7CC34}" type="datetime1">
              <a:rPr lang="de-DE" smtClean="0"/>
              <a:t>10.05.2023</a:t>
            </a:fld>
            <a:endParaRPr lang="de-DE" dirty="0"/>
          </a:p>
        </p:txBody>
      </p:sp>
      <p:sp>
        <p:nvSpPr>
          <p:cNvPr id="6" name="Foliennummernplatzhalter 5">
            <a:extLst>
              <a:ext uri="{FF2B5EF4-FFF2-40B4-BE49-F238E27FC236}">
                <a16:creationId xmlns:a16="http://schemas.microsoft.com/office/drawing/2014/main" id="{140953CF-2B3E-498A-95F0-E7FC675D9705}"/>
              </a:ext>
            </a:extLst>
          </p:cNvPr>
          <p:cNvSpPr>
            <a:spLocks noGrp="1"/>
          </p:cNvSpPr>
          <p:nvPr>
            <p:ph type="sldNum" sz="quarter" idx="4"/>
          </p:nvPr>
        </p:nvSpPr>
        <p:spPr>
          <a:xfrm>
            <a:off x="8688217" y="6480001"/>
            <a:ext cx="413967" cy="365125"/>
          </a:xfrm>
          <a:prstGeom prst="rect">
            <a:avLst/>
          </a:prstGeom>
        </p:spPr>
        <p:txBody>
          <a:bodyPr vert="horz" lIns="91440" tIns="45720" rIns="91440" bIns="45720" rtlCol="0" anchor="b"/>
          <a:lstStyle>
            <a:lvl1pPr algn="r">
              <a:defRPr sz="788">
                <a:solidFill>
                  <a:schemeClr val="accent4"/>
                </a:solidFill>
                <a:latin typeface="Arial" panose="020B0604020202020204" pitchFamily="34" charset="0"/>
                <a:cs typeface="Arial" panose="020B0604020202020204" pitchFamily="34" charset="0"/>
              </a:defRPr>
            </a:lvl1pPr>
          </a:lstStyle>
          <a:p>
            <a:fld id="{C3831029-DBAE-41BF-BAA3-1BCD65F362BF}" type="slidenum">
              <a:rPr lang="de-DE" smtClean="0"/>
              <a:pPr/>
              <a:t>‹Nr.›</a:t>
            </a:fld>
            <a:endParaRPr lang="de-DE" dirty="0"/>
          </a:p>
        </p:txBody>
      </p:sp>
      <p:pic>
        <p:nvPicPr>
          <p:cNvPr id="2" name="Grafik 1">
            <a:extLst>
              <a:ext uri="{FF2B5EF4-FFF2-40B4-BE49-F238E27FC236}">
                <a16:creationId xmlns:a16="http://schemas.microsoft.com/office/drawing/2014/main" id="{6FCF2E54-E59E-1116-3A46-C7337EC7649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12360" y="5733256"/>
            <a:ext cx="1231035" cy="1103335"/>
          </a:xfrm>
          <a:prstGeom prst="rect">
            <a:avLst/>
          </a:prstGeom>
        </p:spPr>
      </p:pic>
      <p:pic>
        <p:nvPicPr>
          <p:cNvPr id="3" name="Picture 5">
            <a:extLst>
              <a:ext uri="{FF2B5EF4-FFF2-40B4-BE49-F238E27FC236}">
                <a16:creationId xmlns:a16="http://schemas.microsoft.com/office/drawing/2014/main" id="{83338315-A63E-9593-5ABC-9CA993E8AC4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4210" y="6165304"/>
            <a:ext cx="477168" cy="69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553759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93/ndt/gfaa152"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1.emf"/></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3.emf"/></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chart" Target="../charts/chart8.xml"/></Relationships>
</file>

<file path=ppt/slides/_rels/slide32.xml.rels><?xml version="1.0" encoding="UTF-8" standalone="yes"?>
<Relationships xmlns="http://schemas.openxmlformats.org/package/2006/relationships"><Relationship Id="rId3" Type="http://schemas.openxmlformats.org/officeDocument/2006/relationships/hyperlink" Target="https://journals.lww.com/cjasn/pages/currenttoc.aspx"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4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72.sv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hemeOverride" Target="../theme/themeOverride10.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9D226FEB-9CE9-4392-84F0-2B5712FD7F11}"/>
              </a:ext>
            </a:extLst>
          </p:cNvPr>
          <p:cNvSpPr>
            <a:spLocks noChangeArrowheads="1"/>
          </p:cNvSpPr>
          <p:nvPr/>
        </p:nvSpPr>
        <p:spPr bwMode="auto">
          <a:xfrm>
            <a:off x="2843808" y="980728"/>
            <a:ext cx="6228184"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3600" b="1">
                <a:solidFill>
                  <a:schemeClr val="tx2"/>
                </a:solidFill>
                <a:latin typeface="Arial" panose="020B0604020202020204" pitchFamily="34" charset="0"/>
              </a:defRPr>
            </a:lvl1pPr>
            <a:lvl2pPr algn="ctr">
              <a:defRPr sz="3600" b="1">
                <a:solidFill>
                  <a:schemeClr val="tx2"/>
                </a:solidFill>
                <a:latin typeface="Arial" panose="020B0604020202020204" pitchFamily="34" charset="0"/>
              </a:defRPr>
            </a:lvl2pPr>
            <a:lvl3pPr algn="ctr">
              <a:defRPr sz="3600" b="1">
                <a:solidFill>
                  <a:schemeClr val="tx2"/>
                </a:solidFill>
                <a:latin typeface="Arial" panose="020B0604020202020204" pitchFamily="34" charset="0"/>
              </a:defRPr>
            </a:lvl3pPr>
            <a:lvl4pPr algn="ctr">
              <a:defRPr sz="3600" b="1">
                <a:solidFill>
                  <a:schemeClr val="tx2"/>
                </a:solidFill>
                <a:latin typeface="Arial" panose="020B0604020202020204" pitchFamily="34" charset="0"/>
              </a:defRPr>
            </a:lvl4pPr>
            <a:lvl5pPr algn="ctr">
              <a:defRPr sz="3600" b="1">
                <a:solidFill>
                  <a:schemeClr val="tx2"/>
                </a:solidFill>
                <a:latin typeface="Arial" panose="020B0604020202020204" pitchFamily="34" charset="0"/>
              </a:defRPr>
            </a:lvl5pPr>
            <a:lvl6pPr marL="457200" algn="ctr" fontAlgn="base">
              <a:spcBef>
                <a:spcPct val="0"/>
              </a:spcBef>
              <a:spcAft>
                <a:spcPct val="0"/>
              </a:spcAft>
              <a:defRPr sz="3600" b="1">
                <a:solidFill>
                  <a:schemeClr val="tx2"/>
                </a:solidFill>
                <a:latin typeface="Arial" panose="020B0604020202020204" pitchFamily="34" charset="0"/>
              </a:defRPr>
            </a:lvl6pPr>
            <a:lvl7pPr marL="914400" algn="ctr" fontAlgn="base">
              <a:spcBef>
                <a:spcPct val="0"/>
              </a:spcBef>
              <a:spcAft>
                <a:spcPct val="0"/>
              </a:spcAft>
              <a:defRPr sz="3600" b="1">
                <a:solidFill>
                  <a:schemeClr val="tx2"/>
                </a:solidFill>
                <a:latin typeface="Arial" panose="020B0604020202020204" pitchFamily="34" charset="0"/>
              </a:defRPr>
            </a:lvl7pPr>
            <a:lvl8pPr marL="1371600" algn="ctr" fontAlgn="base">
              <a:spcBef>
                <a:spcPct val="0"/>
              </a:spcBef>
              <a:spcAft>
                <a:spcPct val="0"/>
              </a:spcAft>
              <a:defRPr sz="3600" b="1">
                <a:solidFill>
                  <a:schemeClr val="tx2"/>
                </a:solidFill>
                <a:latin typeface="Arial" panose="020B0604020202020204" pitchFamily="34" charset="0"/>
              </a:defRPr>
            </a:lvl8pPr>
            <a:lvl9pPr marL="1828800" algn="ctr" fontAlgn="base">
              <a:spcBef>
                <a:spcPct val="0"/>
              </a:spcBef>
              <a:spcAft>
                <a:spcPct val="0"/>
              </a:spcAft>
              <a:defRPr sz="3600" b="1">
                <a:solidFill>
                  <a:schemeClr val="tx2"/>
                </a:solidFill>
                <a:latin typeface="Arial" panose="020B0604020202020204" pitchFamily="34" charset="0"/>
              </a:defRPr>
            </a:lvl9pPr>
          </a:lstStyle>
          <a:p>
            <a:pPr algn="l"/>
            <a:r>
              <a:rPr lang="de-DE" sz="2800" dirty="0"/>
              <a:t>Neue Perspektiven bei </a:t>
            </a:r>
            <a:br>
              <a:rPr lang="de-DE" sz="2800" dirty="0"/>
            </a:br>
            <a:r>
              <a:rPr lang="de-DE" sz="2800" dirty="0"/>
              <a:t>chronischer Niereninsuffizienz</a:t>
            </a:r>
            <a:endParaRPr lang="de-DE" altLang="de-DE" sz="2800" dirty="0">
              <a:solidFill>
                <a:srgbClr val="000000"/>
              </a:solidFill>
            </a:endParaRPr>
          </a:p>
        </p:txBody>
      </p:sp>
      <p:pic>
        <p:nvPicPr>
          <p:cNvPr id="2058" name="Picture 10">
            <a:extLst>
              <a:ext uri="{FF2B5EF4-FFF2-40B4-BE49-F238E27FC236}">
                <a16:creationId xmlns:a16="http://schemas.microsoft.com/office/drawing/2014/main" id="{C8A4E9F0-228E-49B6-B938-6D135494F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2852936"/>
            <a:ext cx="1446991" cy="25419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D153466D-0149-46DF-BF68-ED236AD7E5E4}"/>
              </a:ext>
            </a:extLst>
          </p:cNvPr>
          <p:cNvSpPr txBox="1"/>
          <p:nvPr/>
        </p:nvSpPr>
        <p:spPr>
          <a:xfrm>
            <a:off x="2843808" y="2564904"/>
            <a:ext cx="4708688"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202124"/>
                </a:solidFill>
                <a:effectLst/>
                <a:latin typeface="Google Sans"/>
              </a:rPr>
              <a:t>Medikamentöse Therapien bei Patienten </a:t>
            </a:r>
            <a:br>
              <a:rPr kumimoji="0" lang="de-DE" altLang="de-DE" sz="1800" b="0" i="0" u="none" strike="noStrike" cap="none" normalizeH="0" baseline="0" dirty="0">
                <a:ln>
                  <a:noFill/>
                </a:ln>
                <a:solidFill>
                  <a:srgbClr val="202124"/>
                </a:solidFill>
                <a:effectLst/>
                <a:latin typeface="Google Sans"/>
              </a:rPr>
            </a:br>
            <a:r>
              <a:rPr kumimoji="0" lang="de-DE" altLang="de-DE" sz="1800" b="0" i="0" u="none" strike="noStrike" cap="none" normalizeH="0" baseline="0" dirty="0">
                <a:ln>
                  <a:noFill/>
                </a:ln>
                <a:solidFill>
                  <a:srgbClr val="202124"/>
                </a:solidFill>
                <a:effectLst/>
                <a:latin typeface="Google Sans"/>
              </a:rPr>
              <a:t>mit Niereninsuffizienz</a:t>
            </a:r>
            <a:br>
              <a:rPr kumimoji="0" lang="de-DE" altLang="de-DE" sz="1800" b="0" i="0" u="none" strike="noStrike" cap="none" normalizeH="0" baseline="0" dirty="0">
                <a:ln>
                  <a:noFill/>
                </a:ln>
                <a:solidFill>
                  <a:srgbClr val="202124"/>
                </a:solidFill>
                <a:effectLst/>
                <a:latin typeface="Google Sans"/>
              </a:rPr>
            </a:br>
            <a:endParaRPr kumimoji="0" lang="de-DE" altLang="de-DE" sz="1800" b="0" i="0" u="none" strike="noStrike" cap="none" normalizeH="0" baseline="0" dirty="0">
              <a:ln>
                <a:noFill/>
              </a:ln>
              <a:solidFill>
                <a:srgbClr val="202124"/>
              </a:solidFill>
              <a:effectLst/>
              <a:latin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202124"/>
                </a:solidFill>
                <a:effectLst/>
                <a:latin typeface="Google Sans"/>
              </a:rPr>
              <a:t>Fallstricke und Optimierungsmöglichkeiten</a:t>
            </a:r>
          </a:p>
        </p:txBody>
      </p:sp>
      <p:pic>
        <p:nvPicPr>
          <p:cNvPr id="3" name="Picture 2" descr="Hann. MÃ¼nden">
            <a:extLst>
              <a:ext uri="{FF2B5EF4-FFF2-40B4-BE49-F238E27FC236}">
                <a16:creationId xmlns:a16="http://schemas.microsoft.com/office/drawing/2014/main" id="{F87834B8-DA3B-40A2-6FB1-5692383D3A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4198436"/>
            <a:ext cx="3922861" cy="1961431"/>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E72971B4-7137-39BB-BE24-605192B7ACF2}"/>
              </a:ext>
            </a:extLst>
          </p:cNvPr>
          <p:cNvPicPr>
            <a:picLocks noChangeAspect="1"/>
          </p:cNvPicPr>
          <p:nvPr/>
        </p:nvPicPr>
        <p:blipFill>
          <a:blip r:embed="rId5"/>
          <a:stretch>
            <a:fillRect/>
          </a:stretch>
        </p:blipFill>
        <p:spPr>
          <a:xfrm>
            <a:off x="208029" y="975291"/>
            <a:ext cx="2548915" cy="5184576"/>
          </a:xfrm>
          <a:prstGeom prst="rect">
            <a:avLst/>
          </a:prstGeom>
        </p:spPr>
      </p:pic>
    </p:spTree>
    <p:extLst>
      <p:ext uri="{BB962C8B-B14F-4D97-AF65-F5344CB8AC3E}">
        <p14:creationId xmlns:p14="http://schemas.microsoft.com/office/powerpoint/2010/main" val="598254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linds(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r>
              <a:rPr lang="de-DE" altLang="de-DE"/>
              <a:t>Ultraschall</a:t>
            </a:r>
          </a:p>
        </p:txBody>
      </p:sp>
      <p:pic>
        <p:nvPicPr>
          <p:cNvPr id="36867"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0416" y="980728"/>
            <a:ext cx="7298533" cy="52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hteck 3"/>
          <p:cNvSpPr>
            <a:spLocks noChangeArrowheads="1"/>
          </p:cNvSpPr>
          <p:nvPr/>
        </p:nvSpPr>
        <p:spPr bwMode="auto">
          <a:xfrm>
            <a:off x="2267744" y="6268318"/>
            <a:ext cx="5003800" cy="48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de-DE" sz="1200" dirty="0" err="1">
                <a:solidFill>
                  <a:srgbClr val="00799B"/>
                </a:solidFill>
                <a:cs typeface="Arial" panose="020B0604020202020204" pitchFamily="34" charset="0"/>
              </a:rPr>
              <a:t>Kalantarinia</a:t>
            </a:r>
            <a:r>
              <a:rPr lang="en-US" altLang="de-DE" sz="1200" dirty="0">
                <a:solidFill>
                  <a:srgbClr val="00799B"/>
                </a:solidFill>
                <a:cs typeface="Arial" panose="020B0604020202020204" pitchFamily="34" charset="0"/>
              </a:rPr>
              <a:t> K: </a:t>
            </a:r>
            <a:r>
              <a:rPr lang="en-US" altLang="de-DE" sz="1200" b="1" dirty="0">
                <a:solidFill>
                  <a:srgbClr val="00799B"/>
                </a:solidFill>
                <a:cs typeface="Arial" panose="020B0604020202020204" pitchFamily="34" charset="0"/>
              </a:rPr>
              <a:t> Novel Imaging Techniques in Acute Kidney Injury. </a:t>
            </a:r>
            <a:r>
              <a:rPr lang="de-DE" altLang="de-DE" sz="1200" dirty="0" err="1">
                <a:solidFill>
                  <a:srgbClr val="00799B"/>
                </a:solidFill>
                <a:cs typeface="Arial" panose="020B0604020202020204" pitchFamily="34" charset="0"/>
              </a:rPr>
              <a:t>Curr</a:t>
            </a:r>
            <a:r>
              <a:rPr lang="de-DE" altLang="de-DE" sz="1200" dirty="0">
                <a:solidFill>
                  <a:srgbClr val="00799B"/>
                </a:solidFill>
                <a:cs typeface="Arial" panose="020B0604020202020204" pitchFamily="34" charset="0"/>
              </a:rPr>
              <a:t> Drug Targets. </a:t>
            </a:r>
            <a:r>
              <a:rPr lang="de-DE" altLang="de-DE" sz="1200" dirty="0" err="1">
                <a:solidFill>
                  <a:srgbClr val="00799B"/>
                </a:solidFill>
                <a:cs typeface="Arial" panose="020B0604020202020204" pitchFamily="34" charset="0"/>
              </a:rPr>
              <a:t>Dec</a:t>
            </a:r>
            <a:r>
              <a:rPr lang="de-DE" altLang="de-DE" sz="1200" dirty="0">
                <a:solidFill>
                  <a:srgbClr val="00799B"/>
                </a:solidFill>
                <a:cs typeface="Arial" panose="020B0604020202020204" pitchFamily="34" charset="0"/>
              </a:rPr>
              <a:t> 2009; 10(12): 1184–1189. </a:t>
            </a:r>
          </a:p>
        </p:txBody>
      </p:sp>
    </p:spTree>
    <p:extLst>
      <p:ext uri="{BB962C8B-B14F-4D97-AF65-F5344CB8AC3E}">
        <p14:creationId xmlns:p14="http://schemas.microsoft.com/office/powerpoint/2010/main" val="134979771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12A781-DE64-4FE0-8A57-A0F2A4FF37C2}"/>
              </a:ext>
            </a:extLst>
          </p:cNvPr>
          <p:cNvSpPr>
            <a:spLocks noGrp="1"/>
          </p:cNvSpPr>
          <p:nvPr>
            <p:ph type="title"/>
          </p:nvPr>
        </p:nvSpPr>
        <p:spPr/>
        <p:txBody>
          <a:bodyPr/>
          <a:lstStyle/>
          <a:p>
            <a:r>
              <a:rPr lang="de-DE" dirty="0"/>
              <a:t>Nierenfunktion </a:t>
            </a:r>
            <a:r>
              <a:rPr lang="de-DE" dirty="0">
                <a:sym typeface="Wingdings" panose="05000000000000000000" pitchFamily="2" charset="2"/>
              </a:rPr>
              <a:t> Ermittlung GFR</a:t>
            </a:r>
            <a:endParaRPr lang="de-DE" dirty="0"/>
          </a:p>
        </p:txBody>
      </p:sp>
      <p:sp>
        <p:nvSpPr>
          <p:cNvPr id="5122" name="Footer Placeholder 3"/>
          <p:cNvSpPr>
            <a:spLocks noGrp="1"/>
          </p:cNvSpPr>
          <p:nvPr>
            <p:ph type="ftr" idx="4294967295"/>
          </p:nvPr>
        </p:nvSpPr>
        <p:spPr>
          <a:xfrm>
            <a:off x="859832" y="6385791"/>
            <a:ext cx="67775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algn="r">
              <a:buNone/>
            </a:pPr>
            <a:r>
              <a:rPr lang="en-US" altLang="en-US" sz="1200" dirty="0">
                <a:solidFill>
                  <a:srgbClr val="00799B"/>
                </a:solidFill>
                <a:ea typeface="ＭＳ Ｐゴシック" panose="020B0600070205080204" pitchFamily="34" charset="-128"/>
                <a:cs typeface="Arial" panose="020B0604020202020204" pitchFamily="34" charset="0"/>
              </a:rPr>
              <a:t>Nephrol Dial Transplant, Volume 36, Issue 1, January 2021, Pages 39–41, </a:t>
            </a:r>
            <a:r>
              <a:rPr lang="en-US" altLang="en-US" sz="1200" dirty="0">
                <a:solidFill>
                  <a:srgbClr val="00799B"/>
                </a:solidFill>
                <a:ea typeface="ＭＳ Ｐゴシック" panose="020B0600070205080204" pitchFamily="34" charset="-128"/>
                <a:cs typeface="Arial" panose="020B0604020202020204" pitchFamily="34" charset="0"/>
                <a:hlinkClick r:id="rId3"/>
              </a:rPr>
              <a:t>https://doi.org/10.1093/ndt/gfaa152</a:t>
            </a:r>
            <a:endParaRPr lang="en-US" altLang="en-US" sz="1200" dirty="0">
              <a:solidFill>
                <a:srgbClr val="00799B"/>
              </a:solidFill>
              <a:ea typeface="ＭＳ Ｐゴシック" panose="020B0600070205080204" pitchFamily="34" charset="-128"/>
              <a:cs typeface="Arial" panose="020B0604020202020204" pitchFamily="34" charset="0"/>
            </a:endParaRPr>
          </a:p>
        </p:txBody>
      </p:sp>
      <p:pic>
        <p:nvPicPr>
          <p:cNvPr id="5125" name="New picture"/>
          <p:cNvPicPr/>
          <p:nvPr/>
        </p:nvPicPr>
        <p:blipFill>
          <a:blip r:embed="rId4"/>
          <a:stretch>
            <a:fillRect/>
          </a:stretch>
        </p:blipFill>
        <p:spPr>
          <a:xfrm>
            <a:off x="733424" y="980728"/>
            <a:ext cx="7871023" cy="4680520"/>
          </a:xfrm>
          <a:prstGeom prst="rect">
            <a:avLst/>
          </a:prstGeom>
        </p:spPr>
      </p:pic>
    </p:spTree>
    <p:extLst>
      <p:ext uri="{BB962C8B-B14F-4D97-AF65-F5344CB8AC3E}">
        <p14:creationId xmlns:p14="http://schemas.microsoft.com/office/powerpoint/2010/main" val="276141076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0D370C1-7FAB-300D-3CD9-D480477D792D}"/>
              </a:ext>
            </a:extLst>
          </p:cNvPr>
          <p:cNvSpPr>
            <a:spLocks noGrp="1"/>
          </p:cNvSpPr>
          <p:nvPr>
            <p:ph type="title"/>
          </p:nvPr>
        </p:nvSpPr>
        <p:spPr/>
        <p:txBody>
          <a:bodyPr/>
          <a:lstStyle/>
          <a:p>
            <a:r>
              <a:rPr lang="de-DE" dirty="0"/>
              <a:t>EBM 32018 </a:t>
            </a:r>
            <a:br>
              <a:rPr lang="de-DE" dirty="0"/>
            </a:br>
            <a:r>
              <a:rPr lang="de-DE" dirty="0"/>
              <a:t>Chronische Niereninsuffizienz </a:t>
            </a:r>
            <a:r>
              <a:rPr lang="de-DE" dirty="0" err="1"/>
              <a:t>eGFR</a:t>
            </a:r>
            <a:r>
              <a:rPr lang="de-DE" dirty="0"/>
              <a:t> &lt; 25 ml/min</a:t>
            </a:r>
          </a:p>
        </p:txBody>
      </p:sp>
      <p:pic>
        <p:nvPicPr>
          <p:cNvPr id="11" name="Grafik 10">
            <a:extLst>
              <a:ext uri="{FF2B5EF4-FFF2-40B4-BE49-F238E27FC236}">
                <a16:creationId xmlns:a16="http://schemas.microsoft.com/office/drawing/2014/main" id="{EA1C5666-2B9D-1540-2E11-BBE0AB1E76EA}"/>
              </a:ext>
            </a:extLst>
          </p:cNvPr>
          <p:cNvPicPr>
            <a:picLocks noChangeAspect="1"/>
          </p:cNvPicPr>
          <p:nvPr/>
        </p:nvPicPr>
        <p:blipFill>
          <a:blip r:embed="rId2"/>
          <a:stretch>
            <a:fillRect/>
          </a:stretch>
        </p:blipFill>
        <p:spPr>
          <a:xfrm>
            <a:off x="35496" y="1620714"/>
            <a:ext cx="9144000" cy="3616572"/>
          </a:xfrm>
          <a:prstGeom prst="rect">
            <a:avLst/>
          </a:prstGeom>
        </p:spPr>
      </p:pic>
    </p:spTree>
    <p:extLst>
      <p:ext uri="{BB962C8B-B14F-4D97-AF65-F5344CB8AC3E}">
        <p14:creationId xmlns:p14="http://schemas.microsoft.com/office/powerpoint/2010/main" val="181281875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8276A-23F0-4337-B641-CA60264505C9}"/>
              </a:ext>
            </a:extLst>
          </p:cNvPr>
          <p:cNvSpPr>
            <a:spLocks noGrp="1"/>
          </p:cNvSpPr>
          <p:nvPr>
            <p:ph type="title" idx="4294967295"/>
          </p:nvPr>
        </p:nvSpPr>
        <p:spPr>
          <a:xfrm>
            <a:off x="714810" y="236538"/>
            <a:ext cx="7594462" cy="685800"/>
          </a:xfrm>
        </p:spPr>
        <p:txBody>
          <a:bodyPr/>
          <a:lstStyle/>
          <a:p>
            <a:r>
              <a:rPr lang="en-GB" dirty="0"/>
              <a:t>CKD </a:t>
            </a:r>
            <a:r>
              <a:rPr lang="en-GB" dirty="0" err="1"/>
              <a:t>Stadieneinteilung</a:t>
            </a:r>
            <a:r>
              <a:rPr lang="en-GB" dirty="0"/>
              <a:t> nach KDIGO</a:t>
            </a:r>
            <a:endParaRPr lang="de-DE" dirty="0"/>
          </a:p>
        </p:txBody>
      </p:sp>
      <p:sp>
        <p:nvSpPr>
          <p:cNvPr id="4" name="Foliennummernplatzhalter 3">
            <a:extLst>
              <a:ext uri="{FF2B5EF4-FFF2-40B4-BE49-F238E27FC236}">
                <a16:creationId xmlns:a16="http://schemas.microsoft.com/office/drawing/2014/main" id="{5F01FEF3-0DAA-4905-99D8-028E9CEBF4F8}"/>
              </a:ext>
            </a:extLst>
          </p:cNvPr>
          <p:cNvSpPr>
            <a:spLocks noGrp="1"/>
          </p:cNvSpPr>
          <p:nvPr>
            <p:ph type="sldNum" sz="quarter" idx="12"/>
          </p:nvPr>
        </p:nvSpPr>
        <p:spPr/>
        <p:txBody>
          <a:bodyPr/>
          <a:lstStyle/>
          <a:p>
            <a:endParaRPr lang="en-US" dirty="0"/>
          </a:p>
        </p:txBody>
      </p:sp>
      <p:sp>
        <p:nvSpPr>
          <p:cNvPr id="62" name="Text Placeholder 4">
            <a:extLst>
              <a:ext uri="{FF2B5EF4-FFF2-40B4-BE49-F238E27FC236}">
                <a16:creationId xmlns:a16="http://schemas.microsoft.com/office/drawing/2014/main" id="{4D1B8F38-6FFC-4027-A742-E46551E38BB1}"/>
              </a:ext>
            </a:extLst>
          </p:cNvPr>
          <p:cNvSpPr txBox="1">
            <a:spLocks/>
          </p:cNvSpPr>
          <p:nvPr/>
        </p:nvSpPr>
        <p:spPr>
          <a:xfrm>
            <a:off x="339209" y="5211615"/>
            <a:ext cx="7139277" cy="433791"/>
          </a:xfrm>
          <a:prstGeom prst="rect">
            <a:avLst/>
          </a:prstGeom>
        </p:spPr>
        <p:txBody>
          <a:bodyPr anchor="b"/>
          <a:lstStyle>
            <a:lvl1pPr marL="0" indent="0" algn="l" defTabSz="914400" rtl="0" eaLnBrk="1" latinLnBrk="0" hangingPunct="1">
              <a:lnSpc>
                <a:spcPct val="110000"/>
              </a:lnSpc>
              <a:spcBef>
                <a:spcPts val="1000"/>
              </a:spcBef>
              <a:buFont typeface="Arial" panose="020B0604020202020204" pitchFamily="34" charset="0"/>
              <a:buNone/>
              <a:defRPr sz="18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0"/>
              </a:spcBef>
              <a:spcAft>
                <a:spcPts val="400"/>
              </a:spcAft>
              <a:buFont typeface="Arial" panose="020B0604020202020204" pitchFamily="34" charset="0"/>
              <a:buNone/>
              <a:defRPr sz="1600"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20000"/>
              </a:lnSpc>
              <a:spcBef>
                <a:spcPts val="600"/>
              </a:spcBef>
              <a:spcAft>
                <a:spcPts val="400"/>
              </a:spcAft>
              <a:buFont typeface="Arial" panose="020B0604020202020204" pitchFamily="34" charset="0"/>
              <a:buNone/>
              <a:defRPr sz="1600" kern="1200">
                <a:solidFill>
                  <a:schemeClr val="tx2"/>
                </a:solidFill>
                <a:latin typeface="Arial" panose="020B0604020202020204" pitchFamily="34" charset="0"/>
                <a:ea typeface="+mn-ea"/>
                <a:cs typeface="Arial" panose="020B0604020202020204" pitchFamily="34" charset="0"/>
              </a:defRPr>
            </a:lvl3pPr>
            <a:lvl4pPr marL="233363" indent="-233363" algn="l" defTabSz="914400" rtl="0" eaLnBrk="1" latinLnBrk="0" hangingPunct="1">
              <a:lnSpc>
                <a:spcPct val="120000"/>
              </a:lnSpc>
              <a:spcBef>
                <a:spcPts val="600"/>
              </a:spcBef>
              <a:spcAft>
                <a:spcPts val="4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517525" indent="-233363" algn="l" defTabSz="914400" rtl="0" eaLnBrk="1" latinLnBrk="0" hangingPunct="1">
              <a:lnSpc>
                <a:spcPct val="120000"/>
              </a:lnSpc>
              <a:spcBef>
                <a:spcPts val="600"/>
              </a:spcBef>
              <a:spcAft>
                <a:spcPts val="400"/>
              </a:spcAft>
              <a:buFont typeface="Helvetica"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189" fontAlgn="auto">
              <a:lnSpc>
                <a:spcPct val="100000"/>
              </a:lnSpc>
              <a:spcBef>
                <a:spcPts val="0"/>
              </a:spcBef>
              <a:spcAft>
                <a:spcPts val="300"/>
              </a:spcAft>
              <a:buClr>
                <a:srgbClr val="AD1AAC"/>
              </a:buClr>
              <a:defRPr/>
            </a:pPr>
            <a:r>
              <a:rPr lang="en-GB" sz="600" b="0" dirty="0"/>
              <a:t>A, albuminuria; ACR, albumin to creatinine ratio; AER, albumin excretion rate; AKI, acute kidney injury; CKD, chronic kidney disease; G, grade; GFR, glomerular filtration rate; </a:t>
            </a:r>
            <a:r>
              <a:rPr lang="en-US" sz="600" b="0" dirty="0"/>
              <a:t>KDIGO</a:t>
            </a:r>
            <a:r>
              <a:rPr lang="en-US" sz="100" dirty="0"/>
              <a:t>,</a:t>
            </a:r>
            <a:r>
              <a:rPr lang="en-US" sz="600" b="0" dirty="0"/>
              <a:t> </a:t>
            </a:r>
            <a:r>
              <a:rPr lang="en-GB" sz="600" b="0" dirty="0"/>
              <a:t>Kidney Disease: Improving Global Outcomes;</a:t>
            </a:r>
            <a:r>
              <a:rPr lang="en-US" sz="600" b="0" dirty="0"/>
              <a:t> </a:t>
            </a:r>
            <a:r>
              <a:rPr lang="en-GB" sz="600" b="0" dirty="0"/>
              <a:t>PCR, protein to creatinine ratio; PER, protein excretion rate; RRT, renal replacement therapy </a:t>
            </a:r>
            <a:br>
              <a:rPr lang="en-GB" sz="600" b="0" dirty="0"/>
            </a:br>
            <a:r>
              <a:rPr lang="en-GB" sz="600" b="0" dirty="0"/>
              <a:t>*Referring clinicians may wish to discuss with their nephrology service, depending on local arrangements regarding monitoring or referring</a:t>
            </a:r>
            <a:endParaRPr lang="en-GB" sz="600" b="0" u="sng" dirty="0"/>
          </a:p>
          <a:p>
            <a:pPr defTabSz="457189" fontAlgn="auto">
              <a:lnSpc>
                <a:spcPct val="100000"/>
              </a:lnSpc>
              <a:spcBef>
                <a:spcPts val="0"/>
              </a:spcBef>
              <a:spcAft>
                <a:spcPts val="300"/>
              </a:spcAft>
              <a:buClr>
                <a:srgbClr val="AD1AAC"/>
              </a:buClr>
              <a:defRPr/>
            </a:pPr>
            <a:r>
              <a:rPr lang="en-US" sz="600" b="0" dirty="0"/>
              <a:t>1. </a:t>
            </a:r>
            <a:r>
              <a:rPr lang="en-GB" sz="600" b="0" dirty="0"/>
              <a:t>Kidney Disease: Improving Global Outcomes (KDIGO). </a:t>
            </a:r>
            <a:r>
              <a:rPr lang="en-GB" sz="600" b="0" i="1" dirty="0"/>
              <a:t>Kidney Int Suppl </a:t>
            </a:r>
            <a:r>
              <a:rPr lang="en-GB" sz="600" b="0" dirty="0"/>
              <a:t>2013; 3:112–119.</a:t>
            </a:r>
          </a:p>
        </p:txBody>
      </p:sp>
      <p:graphicFrame>
        <p:nvGraphicFramePr>
          <p:cNvPr id="7" name="Table 6">
            <a:extLst>
              <a:ext uri="{FF2B5EF4-FFF2-40B4-BE49-F238E27FC236}">
                <a16:creationId xmlns:a16="http://schemas.microsoft.com/office/drawing/2014/main" id="{40BB823F-1CDB-4374-9487-D3D21FC9CB78}"/>
              </a:ext>
            </a:extLst>
          </p:cNvPr>
          <p:cNvGraphicFramePr>
            <a:graphicFrameLocks noGrp="1"/>
          </p:cNvGraphicFramePr>
          <p:nvPr/>
        </p:nvGraphicFramePr>
        <p:xfrm>
          <a:off x="5087679" y="2030666"/>
          <a:ext cx="3717118" cy="3114324"/>
        </p:xfrm>
        <a:graphic>
          <a:graphicData uri="http://schemas.openxmlformats.org/drawingml/2006/table">
            <a:tbl>
              <a:tblPr firstRow="1" bandRow="1"/>
              <a:tblGrid>
                <a:gridCol w="376949">
                  <a:extLst>
                    <a:ext uri="{9D8B030D-6E8A-4147-A177-3AD203B41FA5}">
                      <a16:colId xmlns:a16="http://schemas.microsoft.com/office/drawing/2014/main" val="2792526677"/>
                    </a:ext>
                  </a:extLst>
                </a:gridCol>
                <a:gridCol w="326572">
                  <a:extLst>
                    <a:ext uri="{9D8B030D-6E8A-4147-A177-3AD203B41FA5}">
                      <a16:colId xmlns:a16="http://schemas.microsoft.com/office/drawing/2014/main" val="1870985000"/>
                    </a:ext>
                  </a:extLst>
                </a:gridCol>
                <a:gridCol w="889529">
                  <a:extLst>
                    <a:ext uri="{9D8B030D-6E8A-4147-A177-3AD203B41FA5}">
                      <a16:colId xmlns:a16="http://schemas.microsoft.com/office/drawing/2014/main" val="1246724362"/>
                    </a:ext>
                  </a:extLst>
                </a:gridCol>
                <a:gridCol w="531017">
                  <a:extLst>
                    <a:ext uri="{9D8B030D-6E8A-4147-A177-3AD203B41FA5}">
                      <a16:colId xmlns:a16="http://schemas.microsoft.com/office/drawing/2014/main" val="1845423626"/>
                    </a:ext>
                  </a:extLst>
                </a:gridCol>
                <a:gridCol w="531017">
                  <a:extLst>
                    <a:ext uri="{9D8B030D-6E8A-4147-A177-3AD203B41FA5}">
                      <a16:colId xmlns:a16="http://schemas.microsoft.com/office/drawing/2014/main" val="3760668052"/>
                    </a:ext>
                  </a:extLst>
                </a:gridCol>
                <a:gridCol w="531017">
                  <a:extLst>
                    <a:ext uri="{9D8B030D-6E8A-4147-A177-3AD203B41FA5}">
                      <a16:colId xmlns:a16="http://schemas.microsoft.com/office/drawing/2014/main" val="856207411"/>
                    </a:ext>
                  </a:extLst>
                </a:gridCol>
                <a:gridCol w="531017">
                  <a:extLst>
                    <a:ext uri="{9D8B030D-6E8A-4147-A177-3AD203B41FA5}">
                      <a16:colId xmlns:a16="http://schemas.microsoft.com/office/drawing/2014/main" val="1058661356"/>
                    </a:ext>
                  </a:extLst>
                </a:gridCol>
              </a:tblGrid>
              <a:tr h="330776">
                <a:tc rowSpan="4" gridSpan="4">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100" dirty="0">
                          <a:solidFill>
                            <a:schemeClr val="accent6"/>
                          </a:solidFill>
                        </a:rPr>
                        <a:t>KDIGO referral guidelines </a:t>
                      </a:r>
                      <a:br>
                        <a:rPr lang="en-GB" sz="1100" dirty="0">
                          <a:solidFill>
                            <a:schemeClr val="accent6"/>
                          </a:solidFill>
                        </a:rPr>
                      </a:br>
                      <a:r>
                        <a:rPr lang="en-GB" sz="1100" dirty="0">
                          <a:solidFill>
                            <a:schemeClr val="accent6"/>
                          </a:solidFill>
                        </a:rPr>
                        <a:t>for prevention of progression of CKD</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rowSpan="4" h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rowSpan="4" h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rowSpan="4" h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gridSpan="3">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600" dirty="0">
                          <a:solidFill>
                            <a:schemeClr val="tx2"/>
                          </a:solidFill>
                        </a:rPr>
                        <a:t>Persistent albuminuria categories</a:t>
                      </a:r>
                    </a:p>
                    <a:p>
                      <a:pPr algn="ctr"/>
                      <a:r>
                        <a:rPr lang="en-GB" sz="600" dirty="0">
                          <a:solidFill>
                            <a:schemeClr val="tx2"/>
                          </a:solidFill>
                        </a:rPr>
                        <a:t>description and range:</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05326013"/>
                  </a:ext>
                </a:extLst>
              </a:tr>
              <a:tr h="194411">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accent6"/>
                          </a:solidFill>
                        </a:rPr>
                        <a:t>A1</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accent6"/>
                          </a:solidFill>
                        </a:rPr>
                        <a:t>A2</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accent6"/>
                          </a:solidFill>
                        </a:rPr>
                        <a:t>A3</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975783241"/>
                  </a:ext>
                </a:extLst>
              </a:tr>
              <a:tr h="348739">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Normal </a:t>
                      </a:r>
                      <a:br>
                        <a:rPr lang="en-GB" sz="600" dirty="0">
                          <a:solidFill>
                            <a:schemeClr val="tx2"/>
                          </a:solidFill>
                        </a:rPr>
                      </a:br>
                      <a:r>
                        <a:rPr lang="en-GB" sz="600" dirty="0">
                          <a:solidFill>
                            <a:schemeClr val="tx2"/>
                          </a:solidFill>
                        </a:rPr>
                        <a:t>to mildly increased</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Moderately increased</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Severely increased</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958775904"/>
                  </a:ext>
                </a:extLst>
              </a:tr>
              <a:tr h="255742">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&lt;30 mg/g</a:t>
                      </a:r>
                    </a:p>
                    <a:p>
                      <a:pPr algn="ctr"/>
                      <a:r>
                        <a:rPr lang="en-GB" sz="600" dirty="0">
                          <a:solidFill>
                            <a:schemeClr val="tx2"/>
                          </a:solidFill>
                        </a:rPr>
                        <a:t>&lt;3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30–300 mg/g</a:t>
                      </a:r>
                    </a:p>
                    <a:p>
                      <a:pPr algn="ctr"/>
                      <a:r>
                        <a:rPr lang="en-GB" sz="600" dirty="0">
                          <a:solidFill>
                            <a:schemeClr val="tx2"/>
                          </a:solidFill>
                        </a:rPr>
                        <a:t>3–30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&gt;300 mg/g</a:t>
                      </a:r>
                    </a:p>
                    <a:p>
                      <a:pPr algn="ctr"/>
                      <a:r>
                        <a:rPr lang="en-GB" sz="600" dirty="0">
                          <a:solidFill>
                            <a:schemeClr val="tx2"/>
                          </a:solidFill>
                        </a:rPr>
                        <a:t>&gt;30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403600788"/>
                  </a:ext>
                </a:extLst>
              </a:tr>
              <a:tr h="330776">
                <a:tc rowSpan="6">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GFR categories (mL/min/1.73 m</a:t>
                      </a:r>
                      <a:r>
                        <a:rPr lang="en-GB" sz="600" b="1" baseline="30000" dirty="0">
                          <a:solidFill>
                            <a:schemeClr val="tx2"/>
                          </a:solidFill>
                        </a:rPr>
                        <a:t>2</a:t>
                      </a:r>
                      <a:r>
                        <a:rPr lang="en-GB" sz="600" b="1" baseline="0" dirty="0">
                          <a:solidFill>
                            <a:schemeClr val="tx2"/>
                          </a:solidFill>
                        </a:rPr>
                        <a:t>):</a:t>
                      </a:r>
                      <a:endParaRPr lang="en-GB" sz="600" b="1" baseline="30000" dirty="0">
                        <a:solidFill>
                          <a:schemeClr val="tx2"/>
                        </a:solidFill>
                      </a:endParaRPr>
                    </a:p>
                    <a:p>
                      <a:pPr algn="ctr"/>
                      <a:r>
                        <a:rPr lang="en-GB" sz="600" b="1" baseline="0" dirty="0">
                          <a:solidFill>
                            <a:schemeClr val="tx2"/>
                          </a:solidFill>
                        </a:rPr>
                        <a:t>description and range</a:t>
                      </a:r>
                    </a:p>
                  </a:txBody>
                  <a:tcPr marL="68580" marR="68580" marT="34290" marB="34290" vert="vert27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G1</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Normal or high</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u="sng" dirty="0">
                          <a:solidFill>
                            <a:schemeClr val="tx2"/>
                          </a:solidFill>
                        </a:rPr>
                        <a:t>&gt;</a:t>
                      </a:r>
                      <a:r>
                        <a:rPr lang="en-GB" sz="600" dirty="0">
                          <a:solidFill>
                            <a:schemeClr val="tx2"/>
                          </a:solidFill>
                        </a:rPr>
                        <a:t>90</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02A"/>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352713177"/>
                  </a:ext>
                </a:extLst>
              </a:tr>
              <a:tr h="330776">
                <a:tc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G2</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Mildly decreased</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60–89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02A"/>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820282138"/>
                  </a:ext>
                </a:extLst>
              </a:tr>
              <a:tr h="330776">
                <a:tc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G3a</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Mildly to moderately decreased</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dirty="0">
                          <a:solidFill>
                            <a:schemeClr val="tx2"/>
                          </a:solidFill>
                        </a:rPr>
                        <a:t>45–59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bg1"/>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781432308"/>
                  </a:ext>
                </a:extLst>
              </a:tr>
              <a:tr h="330776">
                <a:tc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G3b</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Moderately to severely decreased</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600" dirty="0">
                          <a:solidFill>
                            <a:schemeClr val="tx2"/>
                          </a:solidFill>
                        </a:rPr>
                        <a:t>30–44</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bg1"/>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484015806"/>
                  </a:ext>
                </a:extLst>
              </a:tr>
              <a:tr h="330776">
                <a:tc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G4</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Severely decreased</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600" dirty="0">
                          <a:solidFill>
                            <a:schemeClr val="tx2"/>
                          </a:solidFill>
                        </a:rPr>
                        <a:t>15–29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bg1"/>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768488860"/>
                  </a:ext>
                </a:extLst>
              </a:tr>
              <a:tr h="330776">
                <a:tc vMerge="1">
                  <a:txBody>
                    <a:bodyPr/>
                    <a:lstStyle/>
                    <a:p>
                      <a:endParaRPr lang="en-GB" sz="800" dirty="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600" b="1" dirty="0">
                          <a:solidFill>
                            <a:schemeClr val="tx2"/>
                          </a:solidFill>
                        </a:rPr>
                        <a:t>G5</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en-GB" sz="600" dirty="0">
                          <a:solidFill>
                            <a:schemeClr val="tx2"/>
                          </a:solidFill>
                        </a:rPr>
                        <a:t>Kidney failure</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GB" sz="600" dirty="0">
                          <a:solidFill>
                            <a:schemeClr val="tx2"/>
                          </a:solidFill>
                        </a:rPr>
                        <a:t>&lt;15</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dirty="0">
                        <a:solidFill>
                          <a:schemeClr val="bg1"/>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24862879"/>
                  </a:ext>
                </a:extLst>
              </a:tr>
            </a:tbl>
          </a:graphicData>
        </a:graphic>
      </p:graphicFrame>
      <p:sp>
        <p:nvSpPr>
          <p:cNvPr id="8" name="Rechteck 7">
            <a:extLst>
              <a:ext uri="{FF2B5EF4-FFF2-40B4-BE49-F238E27FC236}">
                <a16:creationId xmlns:a16="http://schemas.microsoft.com/office/drawing/2014/main" id="{9ACBC1D8-D7C7-4D11-AC9B-2622711607B2}"/>
              </a:ext>
            </a:extLst>
          </p:cNvPr>
          <p:cNvSpPr/>
          <p:nvPr/>
        </p:nvSpPr>
        <p:spPr>
          <a:xfrm>
            <a:off x="566835" y="2585392"/>
            <a:ext cx="376354" cy="345062"/>
          </a:xfrm>
          <a:prstGeom prst="rect">
            <a:avLst/>
          </a:prstGeom>
          <a:solidFill>
            <a:srgbClr val="43B02A"/>
          </a:solidFill>
          <a:ln w="9525" cap="flat" cmpd="sng" algn="ctr">
            <a:solidFill>
              <a:srgbClr val="007A3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fontAlgn="auto">
              <a:lnSpc>
                <a:spcPct val="100000"/>
              </a:lnSpc>
              <a:spcBef>
                <a:spcPts val="0"/>
              </a:spcBef>
              <a:spcAft>
                <a:spcPts val="0"/>
              </a:spcAft>
              <a:defRPr/>
            </a:pPr>
            <a:endParaRPr lang="de-DE" kern="0">
              <a:solidFill>
                <a:srgbClr val="FFFFFF"/>
              </a:solidFill>
              <a:latin typeface="Arial" panose="020B0604020202020204"/>
            </a:endParaRPr>
          </a:p>
        </p:txBody>
      </p:sp>
      <p:sp>
        <p:nvSpPr>
          <p:cNvPr id="9" name="Textfeld 8">
            <a:extLst>
              <a:ext uri="{FF2B5EF4-FFF2-40B4-BE49-F238E27FC236}">
                <a16:creationId xmlns:a16="http://schemas.microsoft.com/office/drawing/2014/main" id="{3C6BE1CF-D031-4134-93A2-C61CE55E1FAB}"/>
              </a:ext>
            </a:extLst>
          </p:cNvPr>
          <p:cNvSpPr txBox="1"/>
          <p:nvPr/>
        </p:nvSpPr>
        <p:spPr>
          <a:xfrm>
            <a:off x="1170814" y="2529436"/>
            <a:ext cx="3855599" cy="646331"/>
          </a:xfrm>
          <a:prstGeom prst="rect">
            <a:avLst/>
          </a:prstGeom>
          <a:noFill/>
        </p:spPr>
        <p:txBody>
          <a:bodyPr wrap="square" rtlCol="0">
            <a:spAutoFit/>
          </a:bodyPr>
          <a:lstStyle/>
          <a:p>
            <a:pPr defTabSz="457189" fontAlgn="auto">
              <a:lnSpc>
                <a:spcPct val="100000"/>
              </a:lnSpc>
              <a:spcBef>
                <a:spcPts val="0"/>
              </a:spcBef>
              <a:spcAft>
                <a:spcPts val="0"/>
              </a:spcAft>
              <a:defRPr/>
            </a:pPr>
            <a:r>
              <a:rPr lang="de-DE" sz="1200" kern="0" dirty="0">
                <a:solidFill>
                  <a:srgbClr val="000000"/>
                </a:solidFill>
              </a:rPr>
              <a:t>Geringes Risiko, wenn keine anderen Zeichen einer Nierenerkrankung und keine bekannte chronische Niereninsuffizienz vorliegen</a:t>
            </a:r>
          </a:p>
        </p:txBody>
      </p:sp>
      <p:sp>
        <p:nvSpPr>
          <p:cNvPr id="10" name="Textfeld 9">
            <a:extLst>
              <a:ext uri="{FF2B5EF4-FFF2-40B4-BE49-F238E27FC236}">
                <a16:creationId xmlns:a16="http://schemas.microsoft.com/office/drawing/2014/main" id="{F8028A98-4F6B-4553-9D7B-6B787D151117}"/>
              </a:ext>
            </a:extLst>
          </p:cNvPr>
          <p:cNvSpPr txBox="1"/>
          <p:nvPr/>
        </p:nvSpPr>
        <p:spPr>
          <a:xfrm>
            <a:off x="379113" y="2047689"/>
            <a:ext cx="4273706" cy="369332"/>
          </a:xfrm>
          <a:prstGeom prst="rect">
            <a:avLst/>
          </a:prstGeom>
          <a:noFill/>
        </p:spPr>
        <p:txBody>
          <a:bodyPr wrap="square" rtlCol="0">
            <a:spAutoFit/>
          </a:bodyPr>
          <a:lstStyle/>
          <a:p>
            <a:pPr defTabSz="457189" fontAlgn="auto">
              <a:lnSpc>
                <a:spcPct val="100000"/>
              </a:lnSpc>
              <a:spcBef>
                <a:spcPts val="0"/>
              </a:spcBef>
              <a:spcAft>
                <a:spcPts val="0"/>
              </a:spcAft>
              <a:defRPr/>
            </a:pPr>
            <a:r>
              <a:rPr lang="de-DE" kern="0" dirty="0">
                <a:solidFill>
                  <a:srgbClr val="000000"/>
                </a:solidFill>
              </a:rPr>
              <a:t>Risiko für progredientes Nierenversagen</a:t>
            </a:r>
          </a:p>
        </p:txBody>
      </p:sp>
      <p:sp>
        <p:nvSpPr>
          <p:cNvPr id="11" name="Rechteck 10">
            <a:extLst>
              <a:ext uri="{FF2B5EF4-FFF2-40B4-BE49-F238E27FC236}">
                <a16:creationId xmlns:a16="http://schemas.microsoft.com/office/drawing/2014/main" id="{18AF76F0-574C-4BAC-9DDC-AB0767C7DC17}"/>
              </a:ext>
            </a:extLst>
          </p:cNvPr>
          <p:cNvSpPr/>
          <p:nvPr/>
        </p:nvSpPr>
        <p:spPr>
          <a:xfrm>
            <a:off x="575980" y="3582486"/>
            <a:ext cx="376354" cy="345062"/>
          </a:xfrm>
          <a:prstGeom prst="rect">
            <a:avLst/>
          </a:prstGeom>
          <a:solidFill>
            <a:srgbClr val="FFFF99"/>
          </a:solidFill>
          <a:ln w="9525" cap="flat" cmpd="sng" algn="ctr">
            <a:solidFill>
              <a:srgbClr val="007A3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fontAlgn="auto">
              <a:lnSpc>
                <a:spcPct val="100000"/>
              </a:lnSpc>
              <a:spcBef>
                <a:spcPts val="0"/>
              </a:spcBef>
              <a:spcAft>
                <a:spcPts val="0"/>
              </a:spcAft>
              <a:defRPr/>
            </a:pPr>
            <a:endParaRPr lang="de-DE" kern="0" dirty="0">
              <a:solidFill>
                <a:srgbClr val="FFFFFF"/>
              </a:solidFill>
              <a:highlight>
                <a:srgbClr val="FFFF00"/>
              </a:highlight>
              <a:latin typeface="Arial" panose="020B0604020202020204"/>
            </a:endParaRPr>
          </a:p>
        </p:txBody>
      </p:sp>
      <p:sp>
        <p:nvSpPr>
          <p:cNvPr id="12" name="Rechteck 11">
            <a:extLst>
              <a:ext uri="{FF2B5EF4-FFF2-40B4-BE49-F238E27FC236}">
                <a16:creationId xmlns:a16="http://schemas.microsoft.com/office/drawing/2014/main" id="{09470C39-D9CD-4B22-A3EF-4DDFDA7864AA}"/>
              </a:ext>
            </a:extLst>
          </p:cNvPr>
          <p:cNvSpPr/>
          <p:nvPr/>
        </p:nvSpPr>
        <p:spPr>
          <a:xfrm>
            <a:off x="575980" y="3887104"/>
            <a:ext cx="376354" cy="345062"/>
          </a:xfrm>
          <a:prstGeom prst="rect">
            <a:avLst/>
          </a:prstGeom>
          <a:solidFill>
            <a:srgbClr val="FFC000"/>
          </a:solidFill>
          <a:ln w="9525" cap="flat" cmpd="sng" algn="ctr">
            <a:solidFill>
              <a:srgbClr val="007A3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fontAlgn="auto">
              <a:lnSpc>
                <a:spcPct val="100000"/>
              </a:lnSpc>
              <a:spcBef>
                <a:spcPts val="0"/>
              </a:spcBef>
              <a:spcAft>
                <a:spcPts val="0"/>
              </a:spcAft>
              <a:defRPr/>
            </a:pPr>
            <a:endParaRPr lang="de-DE" kern="0" dirty="0">
              <a:solidFill>
                <a:srgbClr val="FFFFFF"/>
              </a:solidFill>
              <a:highlight>
                <a:srgbClr val="FFFF00"/>
              </a:highlight>
              <a:latin typeface="Arial" panose="020B0604020202020204"/>
            </a:endParaRPr>
          </a:p>
        </p:txBody>
      </p:sp>
      <p:sp>
        <p:nvSpPr>
          <p:cNvPr id="13" name="Rechteck 12">
            <a:extLst>
              <a:ext uri="{FF2B5EF4-FFF2-40B4-BE49-F238E27FC236}">
                <a16:creationId xmlns:a16="http://schemas.microsoft.com/office/drawing/2014/main" id="{9D77B3C7-2923-4E5A-BC0B-0193707B4DEC}"/>
              </a:ext>
            </a:extLst>
          </p:cNvPr>
          <p:cNvSpPr/>
          <p:nvPr/>
        </p:nvSpPr>
        <p:spPr>
          <a:xfrm>
            <a:off x="575980" y="4233648"/>
            <a:ext cx="376354" cy="345062"/>
          </a:xfrm>
          <a:prstGeom prst="rect">
            <a:avLst/>
          </a:prstGeom>
          <a:solidFill>
            <a:srgbClr val="FF0000"/>
          </a:solidFill>
          <a:ln w="9525" cap="flat" cmpd="sng" algn="ctr">
            <a:solidFill>
              <a:srgbClr val="007A3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189" fontAlgn="auto">
              <a:lnSpc>
                <a:spcPct val="100000"/>
              </a:lnSpc>
              <a:spcBef>
                <a:spcPts val="0"/>
              </a:spcBef>
              <a:spcAft>
                <a:spcPts val="0"/>
              </a:spcAft>
              <a:defRPr/>
            </a:pPr>
            <a:endParaRPr lang="de-DE" kern="0" dirty="0">
              <a:solidFill>
                <a:srgbClr val="FFFFFF"/>
              </a:solidFill>
              <a:highlight>
                <a:srgbClr val="FFFF00"/>
              </a:highlight>
              <a:latin typeface="Arial" panose="020B0604020202020204"/>
            </a:endParaRPr>
          </a:p>
        </p:txBody>
      </p:sp>
      <p:sp>
        <p:nvSpPr>
          <p:cNvPr id="14" name="Textfeld 13">
            <a:extLst>
              <a:ext uri="{FF2B5EF4-FFF2-40B4-BE49-F238E27FC236}">
                <a16:creationId xmlns:a16="http://schemas.microsoft.com/office/drawing/2014/main" id="{91E94FBE-65F1-415E-AB61-383A03366F47}"/>
              </a:ext>
            </a:extLst>
          </p:cNvPr>
          <p:cNvSpPr txBox="1"/>
          <p:nvPr/>
        </p:nvSpPr>
        <p:spPr>
          <a:xfrm>
            <a:off x="1170814" y="3617357"/>
            <a:ext cx="3855599" cy="276999"/>
          </a:xfrm>
          <a:prstGeom prst="rect">
            <a:avLst/>
          </a:prstGeom>
          <a:noFill/>
        </p:spPr>
        <p:txBody>
          <a:bodyPr wrap="square" rtlCol="0">
            <a:spAutoFit/>
          </a:bodyPr>
          <a:lstStyle/>
          <a:p>
            <a:pPr defTabSz="457189" fontAlgn="auto">
              <a:lnSpc>
                <a:spcPct val="100000"/>
              </a:lnSpc>
              <a:spcBef>
                <a:spcPts val="0"/>
              </a:spcBef>
              <a:spcAft>
                <a:spcPts val="0"/>
              </a:spcAft>
              <a:defRPr/>
            </a:pPr>
            <a:r>
              <a:rPr lang="de-DE" sz="1200" kern="0" dirty="0">
                <a:solidFill>
                  <a:srgbClr val="000000"/>
                </a:solidFill>
              </a:rPr>
              <a:t>Mäßig erhöhtes Risiko</a:t>
            </a:r>
          </a:p>
        </p:txBody>
      </p:sp>
      <p:sp>
        <p:nvSpPr>
          <p:cNvPr id="15" name="Textfeld 14">
            <a:extLst>
              <a:ext uri="{FF2B5EF4-FFF2-40B4-BE49-F238E27FC236}">
                <a16:creationId xmlns:a16="http://schemas.microsoft.com/office/drawing/2014/main" id="{96233B14-F7D7-40B7-A880-99D694B2DD0F}"/>
              </a:ext>
            </a:extLst>
          </p:cNvPr>
          <p:cNvSpPr txBox="1"/>
          <p:nvPr/>
        </p:nvSpPr>
        <p:spPr>
          <a:xfrm>
            <a:off x="1170814" y="3942616"/>
            <a:ext cx="3855599" cy="276999"/>
          </a:xfrm>
          <a:prstGeom prst="rect">
            <a:avLst/>
          </a:prstGeom>
          <a:noFill/>
        </p:spPr>
        <p:txBody>
          <a:bodyPr wrap="square" rtlCol="0">
            <a:spAutoFit/>
          </a:bodyPr>
          <a:lstStyle/>
          <a:p>
            <a:pPr defTabSz="457189" fontAlgn="auto">
              <a:lnSpc>
                <a:spcPct val="100000"/>
              </a:lnSpc>
              <a:spcBef>
                <a:spcPts val="0"/>
              </a:spcBef>
              <a:spcAft>
                <a:spcPts val="0"/>
              </a:spcAft>
              <a:defRPr/>
            </a:pPr>
            <a:r>
              <a:rPr lang="de-DE" sz="1200" kern="0" dirty="0">
                <a:solidFill>
                  <a:srgbClr val="000000"/>
                </a:solidFill>
              </a:rPr>
              <a:t>Hohes Risiko</a:t>
            </a:r>
          </a:p>
        </p:txBody>
      </p:sp>
      <p:sp>
        <p:nvSpPr>
          <p:cNvPr id="16" name="Textfeld 15">
            <a:extLst>
              <a:ext uri="{FF2B5EF4-FFF2-40B4-BE49-F238E27FC236}">
                <a16:creationId xmlns:a16="http://schemas.microsoft.com/office/drawing/2014/main" id="{1916A374-B380-4AE6-87C7-4C3FD7DEED88}"/>
              </a:ext>
            </a:extLst>
          </p:cNvPr>
          <p:cNvSpPr txBox="1"/>
          <p:nvPr/>
        </p:nvSpPr>
        <p:spPr>
          <a:xfrm>
            <a:off x="1189169" y="4295948"/>
            <a:ext cx="3855599" cy="276999"/>
          </a:xfrm>
          <a:prstGeom prst="rect">
            <a:avLst/>
          </a:prstGeom>
          <a:noFill/>
        </p:spPr>
        <p:txBody>
          <a:bodyPr wrap="square" rtlCol="0">
            <a:spAutoFit/>
          </a:bodyPr>
          <a:lstStyle/>
          <a:p>
            <a:pPr defTabSz="457189" fontAlgn="auto">
              <a:lnSpc>
                <a:spcPct val="100000"/>
              </a:lnSpc>
              <a:spcBef>
                <a:spcPts val="0"/>
              </a:spcBef>
              <a:spcAft>
                <a:spcPts val="0"/>
              </a:spcAft>
              <a:defRPr/>
            </a:pPr>
            <a:r>
              <a:rPr lang="de-DE" sz="1200" kern="0" dirty="0">
                <a:solidFill>
                  <a:srgbClr val="000000"/>
                </a:solidFill>
              </a:rPr>
              <a:t>Sehr hohes Risiko</a:t>
            </a:r>
          </a:p>
        </p:txBody>
      </p:sp>
    </p:spTree>
    <p:extLst>
      <p:ext uri="{BB962C8B-B14F-4D97-AF65-F5344CB8AC3E}">
        <p14:creationId xmlns:p14="http://schemas.microsoft.com/office/powerpoint/2010/main" val="4044874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8276A-23F0-4337-B641-CA60264505C9}"/>
              </a:ext>
            </a:extLst>
          </p:cNvPr>
          <p:cNvSpPr>
            <a:spLocks noGrp="1"/>
          </p:cNvSpPr>
          <p:nvPr>
            <p:ph type="title" idx="4294967295"/>
          </p:nvPr>
        </p:nvSpPr>
        <p:spPr>
          <a:xfrm>
            <a:off x="714810" y="236538"/>
            <a:ext cx="7594462" cy="685800"/>
          </a:xfrm>
        </p:spPr>
        <p:txBody>
          <a:bodyPr/>
          <a:lstStyle/>
          <a:p>
            <a:r>
              <a:rPr lang="de-de" sz="1800" dirty="0"/>
              <a:t>KDIGO-Leitlinien für die Überweisung an einen Spezialisten</a:t>
            </a:r>
            <a:r>
              <a:rPr lang="de-de" sz="1800" baseline="30000" dirty="0"/>
              <a:t>1</a:t>
            </a:r>
            <a:endParaRPr lang="de-DE" dirty="0"/>
          </a:p>
        </p:txBody>
      </p:sp>
      <p:sp>
        <p:nvSpPr>
          <p:cNvPr id="4" name="Foliennummernplatzhalter 3">
            <a:extLst>
              <a:ext uri="{FF2B5EF4-FFF2-40B4-BE49-F238E27FC236}">
                <a16:creationId xmlns:a16="http://schemas.microsoft.com/office/drawing/2014/main" id="{5F01FEF3-0DAA-4905-99D8-028E9CEBF4F8}"/>
              </a:ext>
            </a:extLst>
          </p:cNvPr>
          <p:cNvSpPr>
            <a:spLocks noGrp="1"/>
          </p:cNvSpPr>
          <p:nvPr>
            <p:ph type="sldNum" sz="quarter" idx="12"/>
          </p:nvPr>
        </p:nvSpPr>
        <p:spPr/>
        <p:txBody>
          <a:bodyPr/>
          <a:lstStyle/>
          <a:p>
            <a:endParaRPr lang="en-US" dirty="0"/>
          </a:p>
        </p:txBody>
      </p:sp>
      <p:sp>
        <p:nvSpPr>
          <p:cNvPr id="62" name="Text Placeholder 4">
            <a:extLst>
              <a:ext uri="{FF2B5EF4-FFF2-40B4-BE49-F238E27FC236}">
                <a16:creationId xmlns:a16="http://schemas.microsoft.com/office/drawing/2014/main" id="{4D1B8F38-6FFC-4027-A742-E46551E38BB1}"/>
              </a:ext>
            </a:extLst>
          </p:cNvPr>
          <p:cNvSpPr txBox="1">
            <a:spLocks/>
          </p:cNvSpPr>
          <p:nvPr/>
        </p:nvSpPr>
        <p:spPr>
          <a:xfrm>
            <a:off x="339209" y="5211615"/>
            <a:ext cx="7139277" cy="433791"/>
          </a:xfrm>
          <a:prstGeom prst="rect">
            <a:avLst/>
          </a:prstGeom>
        </p:spPr>
        <p:txBody>
          <a:bodyPr anchor="b"/>
          <a:lstStyle>
            <a:lvl1pPr marL="0" indent="0" algn="l" defTabSz="914400" rtl="0" eaLnBrk="1" latinLnBrk="0" hangingPunct="1">
              <a:lnSpc>
                <a:spcPct val="110000"/>
              </a:lnSpc>
              <a:spcBef>
                <a:spcPts val="1000"/>
              </a:spcBef>
              <a:buFont typeface="Arial" panose="020B0604020202020204" pitchFamily="34" charset="0"/>
              <a:buNone/>
              <a:defRPr sz="18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0"/>
              </a:spcBef>
              <a:spcAft>
                <a:spcPts val="400"/>
              </a:spcAft>
              <a:buFont typeface="Arial" panose="020B0604020202020204" pitchFamily="34" charset="0"/>
              <a:buNone/>
              <a:defRPr sz="1600"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20000"/>
              </a:lnSpc>
              <a:spcBef>
                <a:spcPts val="600"/>
              </a:spcBef>
              <a:spcAft>
                <a:spcPts val="400"/>
              </a:spcAft>
              <a:buFont typeface="Arial" panose="020B0604020202020204" pitchFamily="34" charset="0"/>
              <a:buNone/>
              <a:defRPr sz="1600" kern="1200">
                <a:solidFill>
                  <a:schemeClr val="tx2"/>
                </a:solidFill>
                <a:latin typeface="Arial" panose="020B0604020202020204" pitchFamily="34" charset="0"/>
                <a:ea typeface="+mn-ea"/>
                <a:cs typeface="Arial" panose="020B0604020202020204" pitchFamily="34" charset="0"/>
              </a:defRPr>
            </a:lvl3pPr>
            <a:lvl4pPr marL="233363" indent="-233363" algn="l" defTabSz="914400" rtl="0" eaLnBrk="1" latinLnBrk="0" hangingPunct="1">
              <a:lnSpc>
                <a:spcPct val="120000"/>
              </a:lnSpc>
              <a:spcBef>
                <a:spcPts val="600"/>
              </a:spcBef>
              <a:spcAft>
                <a:spcPts val="4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517525" indent="-233363" algn="l" defTabSz="914400" rtl="0" eaLnBrk="1" latinLnBrk="0" hangingPunct="1">
              <a:lnSpc>
                <a:spcPct val="120000"/>
              </a:lnSpc>
              <a:spcBef>
                <a:spcPts val="600"/>
              </a:spcBef>
              <a:spcAft>
                <a:spcPts val="400"/>
              </a:spcAft>
              <a:buFont typeface="Helvetica"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189" fontAlgn="auto">
              <a:lnSpc>
                <a:spcPct val="100000"/>
              </a:lnSpc>
              <a:spcBef>
                <a:spcPts val="0"/>
              </a:spcBef>
              <a:spcAft>
                <a:spcPts val="300"/>
              </a:spcAft>
              <a:buClr>
                <a:srgbClr val="AD1AAC"/>
              </a:buClr>
              <a:defRPr/>
            </a:pPr>
            <a:r>
              <a:rPr lang="de-DE" sz="600" b="0" dirty="0"/>
              <a:t>A, Albuminurie; ACR, Albumin-Kreatinin-Verhältnis; AER, </a:t>
            </a:r>
            <a:r>
              <a:rPr lang="de-DE" sz="600" b="0" dirty="0" err="1"/>
              <a:t>Albuminausscheidungsrate</a:t>
            </a:r>
            <a:r>
              <a:rPr lang="de-DE" sz="600" b="0" dirty="0"/>
              <a:t>; AKI, akutes Nierenversagen; CKD, chronische Nierenerkrankung; G, Grad; GFR, glomeruläre Filtrationsrate; KDIGO</a:t>
            </a:r>
            <a:r>
              <a:rPr lang="de-DE" sz="100" dirty="0"/>
              <a:t>,</a:t>
            </a:r>
            <a:r>
              <a:rPr lang="de-DE" sz="600" b="0" dirty="0"/>
              <a:t> Nierenerkrankung: Improving Global Outcomes; PCR, Protein-zu-Kreatinin-Verhältnis; PER, Proteinausscheidungsrate; NET, Nierenersatztherapie</a:t>
            </a:r>
            <a:br>
              <a:rPr lang="de-DE" sz="100" dirty="0"/>
            </a:br>
            <a:r>
              <a:rPr lang="de-DE" sz="600" b="0" dirty="0"/>
              <a:t>* Überweisende Kliniker sollten sich mit ihrer nephrologischen Abteilung besprechen, je nach den örtlichen Regelungen zur Überwachung oder Überweisung</a:t>
            </a:r>
            <a:endParaRPr lang="de-DE" sz="600" b="0" u="sng" dirty="0"/>
          </a:p>
          <a:p>
            <a:pPr defTabSz="457189" fontAlgn="auto">
              <a:lnSpc>
                <a:spcPct val="100000"/>
              </a:lnSpc>
              <a:spcBef>
                <a:spcPts val="0"/>
              </a:spcBef>
              <a:spcAft>
                <a:spcPts val="300"/>
              </a:spcAft>
              <a:buClr>
                <a:srgbClr val="AD1AAC"/>
              </a:buClr>
              <a:defRPr/>
            </a:pPr>
            <a:r>
              <a:rPr lang="de-DE" sz="600" b="0" dirty="0"/>
              <a:t>1. Kidney Disease: (Nierenerkrankung:) Improving Global Outcomes (KDIGO). </a:t>
            </a:r>
            <a:r>
              <a:rPr lang="de-DE" sz="600" b="0" i="1" dirty="0"/>
              <a:t>Kidney Int Suppl </a:t>
            </a:r>
            <a:r>
              <a:rPr lang="de-DE" sz="600" b="0" dirty="0"/>
              <a:t>2013; 3:112–119.</a:t>
            </a:r>
            <a:r>
              <a:rPr lang="de-de" sz="600" b="0" dirty="0">
                <a:latin typeface="+mj-lt"/>
              </a:rPr>
              <a:t>)</a:t>
            </a:r>
          </a:p>
        </p:txBody>
      </p:sp>
      <p:sp>
        <p:nvSpPr>
          <p:cNvPr id="59" name="Content Placeholder 6">
            <a:extLst>
              <a:ext uri="{FF2B5EF4-FFF2-40B4-BE49-F238E27FC236}">
                <a16:creationId xmlns:a16="http://schemas.microsoft.com/office/drawing/2014/main" id="{F3532557-CBE8-4ED8-BC09-99C668BE8D5B}"/>
              </a:ext>
            </a:extLst>
          </p:cNvPr>
          <p:cNvSpPr txBox="1">
            <a:spLocks/>
          </p:cNvSpPr>
          <p:nvPr/>
        </p:nvSpPr>
        <p:spPr>
          <a:xfrm>
            <a:off x="339210" y="1964925"/>
            <a:ext cx="4609101" cy="3081228"/>
          </a:xfrm>
          <a:prstGeom prst="rect">
            <a:avLst/>
          </a:prstGeom>
        </p:spPr>
        <p:txBody>
          <a:bodyPr vert="horz" lIns="68580" tIns="34290" rIns="68580" bIns="34290" rtlCol="0">
            <a:noAutofit/>
          </a:bodyPr>
          <a:lstStyle>
            <a:lvl1pPr marL="265193" indent="-265193" algn="l" defTabSz="609585" rtl="0" eaLnBrk="1" latinLnBrk="0" hangingPunct="1">
              <a:spcBef>
                <a:spcPts val="800"/>
              </a:spcBef>
              <a:spcAft>
                <a:spcPts val="400"/>
              </a:spcAft>
              <a:buClr>
                <a:schemeClr val="accent3"/>
              </a:buClr>
              <a:buFont typeface="Arial"/>
              <a:buChar char="•"/>
              <a:defRPr sz="1800" b="0" i="0" kern="1200">
                <a:solidFill>
                  <a:schemeClr val="tx2"/>
                </a:solidFill>
                <a:latin typeface="Arial" panose="020B0604020202020204" pitchFamily="34" charset="0"/>
                <a:ea typeface="+mn-ea"/>
                <a:cs typeface="Arial" panose="020B0604020202020204" pitchFamily="34" charset="0"/>
              </a:defRPr>
            </a:lvl1pPr>
            <a:lvl2pPr marL="647984" indent="-359991" algn="l" defTabSz="609585" rtl="0" eaLnBrk="1" latinLnBrk="0" hangingPunct="1">
              <a:spcBef>
                <a:spcPts val="800"/>
              </a:spcBef>
              <a:spcAft>
                <a:spcPts val="400"/>
              </a:spcAft>
              <a:buClr>
                <a:schemeClr val="accent3"/>
              </a:buClr>
              <a:buFont typeface="Arial"/>
              <a:buChar char="–"/>
              <a:tabLst/>
              <a:defRPr sz="1600" b="0" i="0" kern="1200">
                <a:solidFill>
                  <a:schemeClr val="tx2"/>
                </a:solidFill>
                <a:latin typeface="Arial" panose="020B0604020202020204" pitchFamily="34" charset="0"/>
                <a:ea typeface="+mn-ea"/>
                <a:cs typeface="Arial" panose="020B0604020202020204" pitchFamily="34" charset="0"/>
              </a:defRPr>
            </a:lvl2pPr>
            <a:lvl3pPr marL="935977" indent="-263993" algn="l" defTabSz="609585" rtl="0" eaLnBrk="1" latinLnBrk="0" hangingPunct="1">
              <a:spcBef>
                <a:spcPts val="800"/>
              </a:spcBef>
              <a:spcAft>
                <a:spcPts val="400"/>
              </a:spcAft>
              <a:buClr>
                <a:schemeClr val="accent3"/>
              </a:buClr>
              <a:buFont typeface="Arial"/>
              <a:buChar char="•"/>
              <a:tabLst/>
              <a:defRPr sz="1400" b="0" i="0" kern="1200">
                <a:solidFill>
                  <a:schemeClr val="tx2"/>
                </a:solidFill>
                <a:latin typeface="Arial" panose="020B0604020202020204" pitchFamily="34" charset="0"/>
                <a:ea typeface="+mn-ea"/>
                <a:cs typeface="Arial" panose="020B0604020202020204" pitchFamily="34" charset="0"/>
              </a:defRPr>
            </a:lvl3pPr>
            <a:lvl4pPr marL="1319967" indent="-359991" algn="l" defTabSz="609585" rtl="0" eaLnBrk="1" latinLnBrk="0" hangingPunct="1">
              <a:spcBef>
                <a:spcPts val="800"/>
              </a:spcBef>
              <a:spcAft>
                <a:spcPts val="400"/>
              </a:spcAft>
              <a:buClr>
                <a:schemeClr val="accent3"/>
              </a:buClr>
              <a:buFont typeface="Arial"/>
              <a:buChar char="–"/>
              <a:tabLst/>
              <a:defRPr sz="1400" b="0" i="0" kern="1200">
                <a:solidFill>
                  <a:schemeClr val="tx2"/>
                </a:solidFill>
                <a:latin typeface="Arial" panose="020B0604020202020204" pitchFamily="34" charset="0"/>
                <a:ea typeface="+mn-ea"/>
                <a:cs typeface="Arial" panose="020B0604020202020204" pitchFamily="34" charset="0"/>
              </a:defRPr>
            </a:lvl4pPr>
            <a:lvl5pPr marL="2743131" indent="-304792" algn="l" defTabSz="609585" rtl="0" eaLnBrk="1" latinLnBrk="0" hangingPunct="1">
              <a:spcBef>
                <a:spcPct val="20000"/>
              </a:spcBef>
              <a:buClr>
                <a:schemeClr val="accent2"/>
              </a:buClr>
              <a:buFont typeface="Arial"/>
              <a:buChar char="»"/>
              <a:defRPr sz="1467" kern="1200">
                <a:solidFill>
                  <a:schemeClr val="tx1"/>
                </a:solidFill>
                <a:latin typeface="Arial" panose="020B0604020202020204" pitchFamily="34" charset="0"/>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457189" fontAlgn="auto">
              <a:lnSpc>
                <a:spcPct val="100000"/>
              </a:lnSpc>
              <a:spcBef>
                <a:spcPts val="0"/>
              </a:spcBef>
              <a:spcAft>
                <a:spcPts val="900"/>
              </a:spcAft>
              <a:buClr>
                <a:srgbClr val="AD1AAC"/>
              </a:buClr>
              <a:buNone/>
              <a:defRPr/>
            </a:pPr>
            <a:r>
              <a:rPr lang="de-DE" sz="1200" b="1">
                <a:solidFill>
                  <a:srgbClr val="333333"/>
                </a:solidFill>
              </a:rPr>
              <a:t>Die KDIGO empfiehlt die Überweisung an einen Nephrologen für Patienten mit CKD in den folgenden Fällen:</a:t>
            </a:r>
          </a:p>
          <a:p>
            <a:pPr marL="198895" indent="-198895" defTabSz="457189" fontAlgn="auto">
              <a:lnSpc>
                <a:spcPct val="100000"/>
              </a:lnSpc>
              <a:spcBef>
                <a:spcPts val="0"/>
              </a:spcBef>
              <a:spcAft>
                <a:spcPts val="900"/>
              </a:spcAft>
              <a:buClr>
                <a:srgbClr val="AD1AAC"/>
              </a:buClr>
              <a:defRPr/>
            </a:pPr>
            <a:r>
              <a:rPr lang="de-DE" sz="1050">
                <a:solidFill>
                  <a:srgbClr val="000000"/>
                </a:solidFill>
              </a:rPr>
              <a:t>Akutes Nierenversagen(AKI) oder </a:t>
            </a:r>
            <a:r>
              <a:rPr lang="de-DE" sz="1050">
                <a:solidFill>
                  <a:srgbClr val="333333"/>
                </a:solidFill>
              </a:rPr>
              <a:t>abrupter, anhaltender Abfall der GFR</a:t>
            </a:r>
          </a:p>
          <a:p>
            <a:pPr marL="198895" indent="-198895" defTabSz="457189" fontAlgn="auto">
              <a:lnSpc>
                <a:spcPct val="100000"/>
              </a:lnSpc>
              <a:spcBef>
                <a:spcPts val="0"/>
              </a:spcBef>
              <a:spcAft>
                <a:spcPts val="900"/>
              </a:spcAft>
              <a:buClr>
                <a:srgbClr val="AD1AAC"/>
              </a:buClr>
              <a:defRPr/>
            </a:pPr>
            <a:r>
              <a:rPr lang="de-DE" sz="1050">
                <a:solidFill>
                  <a:srgbClr val="333333"/>
                </a:solidFill>
              </a:rPr>
              <a:t>GFR &lt;30 ml/min/1,73 m</a:t>
            </a:r>
            <a:r>
              <a:rPr lang="de-DE" sz="1050" baseline="30000">
                <a:solidFill>
                  <a:srgbClr val="333333"/>
                </a:solidFill>
              </a:rPr>
              <a:t>2</a:t>
            </a:r>
            <a:r>
              <a:rPr lang="de-DE" sz="1050">
                <a:solidFill>
                  <a:srgbClr val="333333"/>
                </a:solidFill>
              </a:rPr>
              <a:t> (GFR-Kategorien G4-G5)</a:t>
            </a:r>
          </a:p>
          <a:p>
            <a:pPr marL="198895" indent="-198895" defTabSz="457189" fontAlgn="auto">
              <a:lnSpc>
                <a:spcPct val="100000"/>
              </a:lnSpc>
              <a:spcBef>
                <a:spcPts val="0"/>
              </a:spcBef>
              <a:spcAft>
                <a:spcPts val="900"/>
              </a:spcAft>
              <a:buClr>
                <a:srgbClr val="AD1AAC"/>
              </a:buClr>
              <a:defRPr/>
            </a:pPr>
            <a:r>
              <a:rPr lang="de-DE" sz="1050">
                <a:solidFill>
                  <a:srgbClr val="333333"/>
                </a:solidFill>
              </a:rPr>
              <a:t>Ein konsistenter Befund einer signifikanten Albuminurie</a:t>
            </a:r>
            <a:br>
              <a:rPr lang="de-DE" sz="1350">
                <a:solidFill>
                  <a:srgbClr val="333333"/>
                </a:solidFill>
              </a:rPr>
            </a:br>
            <a:r>
              <a:rPr lang="de-DE" sz="1050">
                <a:solidFill>
                  <a:srgbClr val="333333"/>
                </a:solidFill>
              </a:rPr>
              <a:t>(ACR ≥300 mg/g [≥30 mg/mmol] oder AER ≥300 mg/24 Stunden, entspricht etwa PCR ≥500 mg/g [≥50 mg/mmol]</a:t>
            </a:r>
            <a:br>
              <a:rPr lang="de-DE" sz="1350">
                <a:solidFill>
                  <a:srgbClr val="333333"/>
                </a:solidFill>
              </a:rPr>
            </a:br>
            <a:r>
              <a:rPr lang="de-DE" sz="1050">
                <a:solidFill>
                  <a:srgbClr val="333333"/>
                </a:solidFill>
              </a:rPr>
              <a:t>oder PER ≥500 mg/24 Stunden)</a:t>
            </a:r>
          </a:p>
          <a:p>
            <a:pPr marL="198895" indent="-198895" defTabSz="457189" fontAlgn="auto">
              <a:lnSpc>
                <a:spcPct val="100000"/>
              </a:lnSpc>
              <a:spcBef>
                <a:spcPts val="0"/>
              </a:spcBef>
              <a:spcAft>
                <a:spcPts val="900"/>
              </a:spcAft>
              <a:buClr>
                <a:srgbClr val="AD1AAC"/>
              </a:buClr>
              <a:defRPr/>
            </a:pPr>
            <a:r>
              <a:rPr lang="de-DE" sz="1050">
                <a:solidFill>
                  <a:srgbClr val="333333"/>
                </a:solidFill>
              </a:rPr>
              <a:t>Fortschreiten der CKD</a:t>
            </a:r>
          </a:p>
          <a:p>
            <a:pPr marL="198895" indent="-198895" defTabSz="457189" fontAlgn="auto">
              <a:lnSpc>
                <a:spcPct val="100000"/>
              </a:lnSpc>
              <a:spcBef>
                <a:spcPts val="0"/>
              </a:spcBef>
              <a:spcAft>
                <a:spcPts val="900"/>
              </a:spcAft>
              <a:buClr>
                <a:srgbClr val="AD1AAC"/>
              </a:buClr>
              <a:defRPr/>
            </a:pPr>
            <a:r>
              <a:rPr lang="de-DE" sz="1050">
                <a:solidFill>
                  <a:srgbClr val="333333"/>
                </a:solidFill>
              </a:rPr>
              <a:t>Hereditäre Nierenerkrankung</a:t>
            </a:r>
          </a:p>
          <a:p>
            <a:pPr marL="0" indent="0" defTabSz="457189" fontAlgn="auto">
              <a:lnSpc>
                <a:spcPct val="100000"/>
              </a:lnSpc>
              <a:spcBef>
                <a:spcPts val="0"/>
              </a:spcBef>
              <a:spcAft>
                <a:spcPts val="900"/>
              </a:spcAft>
              <a:buClr>
                <a:srgbClr val="AD1AAC"/>
              </a:buClr>
              <a:buNone/>
              <a:defRPr/>
            </a:pPr>
            <a:r>
              <a:rPr lang="de-DE" sz="1050" b="1">
                <a:solidFill>
                  <a:srgbClr val="40146E"/>
                </a:solidFill>
              </a:rPr>
              <a:t>Bei Patienten mit fortschreitender CKD und erhöhtem Risiko eines Nierenversagens empfiehlt die KDIGO eine rechtzeitige Überweisung zur Planung einer NET</a:t>
            </a:r>
          </a:p>
          <a:p>
            <a:pPr marL="198895" indent="-198895" defTabSz="457189" fontAlgn="auto">
              <a:lnSpc>
                <a:spcPct val="100000"/>
              </a:lnSpc>
              <a:spcBef>
                <a:spcPts val="600"/>
              </a:spcBef>
              <a:spcAft>
                <a:spcPts val="300"/>
              </a:spcAft>
              <a:buClr>
                <a:srgbClr val="AD1AAC"/>
              </a:buClr>
              <a:defRPr/>
            </a:pPr>
            <a:endParaRPr lang="de-DE" sz="1350" dirty="0">
              <a:solidFill>
                <a:srgbClr val="333333"/>
              </a:solidFill>
            </a:endParaRPr>
          </a:p>
        </p:txBody>
      </p:sp>
      <p:graphicFrame>
        <p:nvGraphicFramePr>
          <p:cNvPr id="60" name="Table 6">
            <a:extLst>
              <a:ext uri="{FF2B5EF4-FFF2-40B4-BE49-F238E27FC236}">
                <a16:creationId xmlns:a16="http://schemas.microsoft.com/office/drawing/2014/main" id="{F26B166B-8B44-48E6-A42E-459B2F2B4535}"/>
              </a:ext>
            </a:extLst>
          </p:cNvPr>
          <p:cNvGraphicFramePr>
            <a:graphicFrameLocks noGrp="1"/>
          </p:cNvGraphicFramePr>
          <p:nvPr/>
        </p:nvGraphicFramePr>
        <p:xfrm>
          <a:off x="5087679" y="2030666"/>
          <a:ext cx="3717118" cy="3114324"/>
        </p:xfrm>
        <a:graphic>
          <a:graphicData uri="http://schemas.openxmlformats.org/drawingml/2006/table">
            <a:tbl>
              <a:tblPr firstRow="1" bandRow="1"/>
              <a:tblGrid>
                <a:gridCol w="376949">
                  <a:extLst>
                    <a:ext uri="{9D8B030D-6E8A-4147-A177-3AD203B41FA5}">
                      <a16:colId xmlns:a16="http://schemas.microsoft.com/office/drawing/2014/main" val="2792526677"/>
                    </a:ext>
                  </a:extLst>
                </a:gridCol>
                <a:gridCol w="326572">
                  <a:extLst>
                    <a:ext uri="{9D8B030D-6E8A-4147-A177-3AD203B41FA5}">
                      <a16:colId xmlns:a16="http://schemas.microsoft.com/office/drawing/2014/main" val="1870985000"/>
                    </a:ext>
                  </a:extLst>
                </a:gridCol>
                <a:gridCol w="889529">
                  <a:extLst>
                    <a:ext uri="{9D8B030D-6E8A-4147-A177-3AD203B41FA5}">
                      <a16:colId xmlns:a16="http://schemas.microsoft.com/office/drawing/2014/main" val="1246724362"/>
                    </a:ext>
                  </a:extLst>
                </a:gridCol>
                <a:gridCol w="531017">
                  <a:extLst>
                    <a:ext uri="{9D8B030D-6E8A-4147-A177-3AD203B41FA5}">
                      <a16:colId xmlns:a16="http://schemas.microsoft.com/office/drawing/2014/main" val="1845423626"/>
                    </a:ext>
                  </a:extLst>
                </a:gridCol>
                <a:gridCol w="531017">
                  <a:extLst>
                    <a:ext uri="{9D8B030D-6E8A-4147-A177-3AD203B41FA5}">
                      <a16:colId xmlns:a16="http://schemas.microsoft.com/office/drawing/2014/main" val="3760668052"/>
                    </a:ext>
                  </a:extLst>
                </a:gridCol>
                <a:gridCol w="531017">
                  <a:extLst>
                    <a:ext uri="{9D8B030D-6E8A-4147-A177-3AD203B41FA5}">
                      <a16:colId xmlns:a16="http://schemas.microsoft.com/office/drawing/2014/main" val="856207411"/>
                    </a:ext>
                  </a:extLst>
                </a:gridCol>
                <a:gridCol w="531017">
                  <a:extLst>
                    <a:ext uri="{9D8B030D-6E8A-4147-A177-3AD203B41FA5}">
                      <a16:colId xmlns:a16="http://schemas.microsoft.com/office/drawing/2014/main" val="1058661356"/>
                    </a:ext>
                  </a:extLst>
                </a:gridCol>
              </a:tblGrid>
              <a:tr h="330776">
                <a:tc rowSpan="4" gridSpan="4">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de-de" sz="1100">
                          <a:solidFill>
                            <a:schemeClr val="accent6"/>
                          </a:solidFill>
                        </a:rPr>
                        <a:t>KDIGO-Überweisungsrichtlinien zur Prävention des Fortschreitens von CKD</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rowSpan="4" h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rowSpan="4" h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rowSpan="4" h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gridSpan="3">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de-de" sz="600">
                          <a:solidFill>
                            <a:schemeClr val="tx2"/>
                          </a:solidFill>
                        </a:rPr>
                        <a:t>Persistierende Albuminurie Kategorien Beschreibung und Bereich:</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05326013"/>
                  </a:ext>
                </a:extLst>
              </a:tr>
              <a:tr h="194411">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accent6"/>
                          </a:solidFill>
                        </a:rPr>
                        <a:t>A1</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accent6"/>
                          </a:solidFill>
                        </a:rPr>
                        <a:t>A2</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accent6"/>
                          </a:solidFill>
                        </a:rPr>
                        <a:t>A3</a:t>
                      </a:r>
                    </a:p>
                  </a:txBody>
                  <a:tcPr marL="68580" marR="68580" marT="0" marB="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975783241"/>
                  </a:ext>
                </a:extLst>
              </a:tr>
              <a:tr h="348739">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tx2"/>
                          </a:solidFill>
                        </a:rPr>
                        <a:t>Normal bis leicht erhöht</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Mäßig erhöht</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Stark erhöht</a:t>
                      </a:r>
                    </a:p>
                  </a:txBody>
                  <a:tcPr marL="68580" marR="6858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958775904"/>
                  </a:ext>
                </a:extLst>
              </a:tr>
              <a:tr h="255742">
                <a:tc gridSpan="4"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hMerge="1"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&lt;30 mg/g</a:t>
                      </a:r>
                    </a:p>
                    <a:p>
                      <a:pPr algn="ctr"/>
                      <a:r>
                        <a:rPr lang="de-de" sz="600">
                          <a:solidFill>
                            <a:schemeClr val="tx2"/>
                          </a:solidFill>
                        </a:rPr>
                        <a:t>&lt;3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30–300 mg/g</a:t>
                      </a:r>
                    </a:p>
                    <a:p>
                      <a:pPr algn="ctr"/>
                      <a:r>
                        <a:rPr lang="de-de" sz="600">
                          <a:solidFill>
                            <a:schemeClr val="tx2"/>
                          </a:solidFill>
                        </a:rPr>
                        <a:t>3–30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&gt;300 mg/g</a:t>
                      </a:r>
                    </a:p>
                    <a:p>
                      <a:pPr algn="ctr"/>
                      <a:r>
                        <a:rPr lang="de-de" sz="600">
                          <a:solidFill>
                            <a:schemeClr val="tx2"/>
                          </a:solidFill>
                        </a:rPr>
                        <a:t>&gt;30 mg/mmol</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403600788"/>
                  </a:ext>
                </a:extLst>
              </a:tr>
              <a:tr h="330776">
                <a:tc rowSpan="6">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GFR-Kategorien (ml/min/1,73 m</a:t>
                      </a:r>
                      <a:r>
                        <a:rPr lang="de-de" sz="600" b="1" baseline="30000">
                          <a:solidFill>
                            <a:schemeClr val="tx2"/>
                          </a:solidFill>
                        </a:rPr>
                        <a:t>2</a:t>
                      </a:r>
                      <a:r>
                        <a:rPr lang="de-de" sz="600" b="1" baseline="0">
                          <a:solidFill>
                            <a:schemeClr val="tx2"/>
                          </a:solidFill>
                        </a:rPr>
                        <a:t>):</a:t>
                      </a:r>
                      <a:endParaRPr lang="en-GB" sz="600" b="1" baseline="30000">
                        <a:solidFill>
                          <a:schemeClr val="tx2"/>
                        </a:solidFill>
                      </a:endParaRPr>
                    </a:p>
                    <a:p>
                      <a:pPr algn="ctr"/>
                      <a:r>
                        <a:rPr lang="de-de" sz="600" b="1" baseline="0">
                          <a:solidFill>
                            <a:schemeClr val="tx2"/>
                          </a:solidFill>
                        </a:rPr>
                        <a:t>Beschreibung und Reichweite</a:t>
                      </a:r>
                    </a:p>
                  </a:txBody>
                  <a:tcPr marL="68580" marR="68580" marT="34290" marB="34290" vert="vert27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G1</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Normal oder hoch</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u="sng">
                          <a:solidFill>
                            <a:schemeClr val="tx2"/>
                          </a:solidFill>
                        </a:rPr>
                        <a:t>&gt;</a:t>
                      </a:r>
                      <a:r>
                        <a:rPr lang="de-de" sz="600">
                          <a:solidFill>
                            <a:schemeClr val="tx2"/>
                          </a:solidFill>
                        </a:rPr>
                        <a:t>90</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02A"/>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Monitor</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tx2"/>
                          </a:solidFill>
                        </a:rPr>
                        <a:t>Überweisung* </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352713177"/>
                  </a:ext>
                </a:extLst>
              </a:tr>
              <a:tr h="330776">
                <a:tc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G2</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Leicht verringert</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60–89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60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3B02A"/>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tx2"/>
                          </a:solidFill>
                        </a:rPr>
                        <a:t>Monitor</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tx2"/>
                          </a:solidFill>
                        </a:rPr>
                        <a:t>Überweisung* </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820282138"/>
                  </a:ext>
                </a:extLst>
              </a:tr>
              <a:tr h="330776">
                <a:tc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G3a</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Gering bis mäßig vermindert</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45–59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a:solidFill>
                            <a:schemeClr val="tx2"/>
                          </a:solidFill>
                        </a:rPr>
                        <a:t>Monitor</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de-de" sz="600">
                          <a:solidFill>
                            <a:schemeClr val="tx2"/>
                          </a:solidFill>
                        </a:rPr>
                        <a:t>Monitor* </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Überweisung</a:t>
                      </a:r>
                      <a:endParaRPr lang="de-de" sz="600" dirty="0">
                        <a:solidFill>
                          <a:schemeClr val="bg1"/>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781432308"/>
                  </a:ext>
                </a:extLst>
              </a:tr>
              <a:tr h="330776">
                <a:tc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G3b</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Mäßig bis stark vermindert</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de-de" sz="600">
                          <a:solidFill>
                            <a:schemeClr val="tx2"/>
                          </a:solidFill>
                        </a:rPr>
                        <a:t>30–44</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de-de" sz="600">
                          <a:solidFill>
                            <a:schemeClr val="tx2"/>
                          </a:solidFill>
                        </a:rPr>
                        <a:t>Monitor* </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Monitor</a:t>
                      </a: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a:t>
                      </a:r>
                      <a:r>
                        <a:rPr lang="de-de" sz="600" dirty="0">
                          <a:solidFill>
                            <a:schemeClr val="bg1"/>
                          </a:solidFill>
                        </a:rPr>
                        <a:t>berweisung</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484015806"/>
                  </a:ext>
                </a:extLst>
              </a:tr>
              <a:tr h="330776">
                <a:tc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G4</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Stark vermindert</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de-de" sz="600">
                          <a:solidFill>
                            <a:schemeClr val="tx2"/>
                          </a:solidFill>
                        </a:rPr>
                        <a:t>15–29</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Überweisung* </a:t>
                      </a: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Überweisung* </a:t>
                      </a: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a:t>
                      </a:r>
                      <a:r>
                        <a:rPr lang="de-de" sz="600" dirty="0">
                          <a:solidFill>
                            <a:schemeClr val="bg1"/>
                          </a:solidFill>
                        </a:rPr>
                        <a:t>berweisung</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768488860"/>
                  </a:ext>
                </a:extLst>
              </a:tr>
              <a:tr h="330776">
                <a:tc vMerge="1">
                  <a:txBody>
                    <a:bodyPr/>
                    <a:lstStyle/>
                    <a:p>
                      <a:endParaRPr lang="en-GB" sz="800">
                        <a:solidFill>
                          <a:schemeClr val="tx2"/>
                        </a:solidFill>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b="1">
                          <a:solidFill>
                            <a:schemeClr val="tx2"/>
                          </a:solidFill>
                        </a:rPr>
                        <a:t>G5</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l"/>
                      <a:r>
                        <a:rPr lang="de-de" sz="600">
                          <a:solidFill>
                            <a:schemeClr val="tx2"/>
                          </a:solidFill>
                        </a:rPr>
                        <a:t>Nierenversagen</a:t>
                      </a:r>
                    </a:p>
                  </a:txBody>
                  <a:tcPr marL="5400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de-de" sz="600">
                          <a:solidFill>
                            <a:schemeClr val="tx2"/>
                          </a:solidFill>
                        </a:rPr>
                        <a:t>&lt;15</a:t>
                      </a: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a:t>
                      </a:r>
                      <a:r>
                        <a:rPr lang="de-de" sz="600" dirty="0">
                          <a:solidFill>
                            <a:schemeClr val="bg1"/>
                          </a:solidFill>
                        </a:rPr>
                        <a:t>berweisung</a:t>
                      </a:r>
                      <a:endParaRPr lang="en-GB" sz="600" dirty="0">
                        <a:solidFill>
                          <a:schemeClr val="tx2"/>
                        </a:solidFill>
                      </a:endParaRPr>
                    </a:p>
                  </a:txBody>
                  <a:tcPr marL="0" marR="0" marT="34290" marB="34290" anchor="ctr">
                    <a:lnL w="6350" cap="flat" cmpd="sng" algn="ctr">
                      <a:solidFill>
                        <a:srgbClr val="333333"/>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a:t>
                      </a:r>
                      <a:r>
                        <a:rPr lang="de-de" sz="600" dirty="0">
                          <a:solidFill>
                            <a:schemeClr val="bg1"/>
                          </a:solidFill>
                        </a:rPr>
                        <a:t>berweisung</a:t>
                      </a:r>
                      <a:endParaRPr lang="en-GB" sz="600" dirty="0">
                        <a:solidFill>
                          <a:schemeClr val="tx2"/>
                        </a:solidFill>
                      </a:endParaRP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de-DE" sz="600" dirty="0">
                          <a:solidFill>
                            <a:schemeClr val="bg1"/>
                          </a:solidFill>
                        </a:rPr>
                        <a:t>Ü</a:t>
                      </a:r>
                      <a:r>
                        <a:rPr lang="de-de" sz="600" dirty="0">
                          <a:solidFill>
                            <a:schemeClr val="bg1"/>
                          </a:solidFill>
                        </a:rPr>
                        <a:t>berweisung</a:t>
                      </a:r>
                    </a:p>
                  </a:txBody>
                  <a:tcPr marL="0" marR="0" marT="34290" marB="34290" anchor="ctr">
                    <a:lnL w="6350" cap="flat" cmpd="sng" algn="ctr">
                      <a:solidFill>
                        <a:srgbClr val="FFFFFF"/>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CC0000"/>
                    </a:solidFill>
                  </a:tcPr>
                </a:tc>
                <a:extLst>
                  <a:ext uri="{0D108BD9-81ED-4DB2-BD59-A6C34878D82A}">
                    <a16:rowId xmlns:a16="http://schemas.microsoft.com/office/drawing/2014/main" val="324862879"/>
                  </a:ext>
                </a:extLst>
              </a:tr>
            </a:tbl>
          </a:graphicData>
        </a:graphic>
      </p:graphicFrame>
    </p:spTree>
    <p:extLst>
      <p:ext uri="{BB962C8B-B14F-4D97-AF65-F5344CB8AC3E}">
        <p14:creationId xmlns:p14="http://schemas.microsoft.com/office/powerpoint/2010/main" val="77266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03A08C7-FF97-2DA4-8CB6-911BE8C0A52C}"/>
              </a:ext>
            </a:extLst>
          </p:cNvPr>
          <p:cNvSpPr>
            <a:spLocks noGrp="1"/>
          </p:cNvSpPr>
          <p:nvPr>
            <p:ph idx="1"/>
          </p:nvPr>
        </p:nvSpPr>
        <p:spPr/>
        <p:txBody>
          <a:bodyPr/>
          <a:lstStyle/>
          <a:p>
            <a:pPr marL="342900" indent="-342900">
              <a:buAutoNum type="arabicPeriod"/>
            </a:pPr>
            <a:r>
              <a:rPr lang="de-DE" dirty="0">
                <a:solidFill>
                  <a:srgbClr val="000000"/>
                </a:solidFill>
                <a:latin typeface="Arial" panose="020B0604020202020204" pitchFamily="34" charset="0"/>
              </a:rPr>
              <a:t>Akute Nierenschädigung / rasche Funktionsabnahme </a:t>
            </a:r>
          </a:p>
          <a:p>
            <a:pPr marL="342900" indent="-342900">
              <a:buAutoNum type="arabicPeriod"/>
            </a:pPr>
            <a:endParaRPr lang="de-DE" dirty="0">
              <a:solidFill>
                <a:srgbClr val="000000"/>
              </a:solidFill>
              <a:latin typeface="Arial" panose="020B0604020202020204" pitchFamily="34" charset="0"/>
            </a:endParaRPr>
          </a:p>
          <a:p>
            <a:pPr marL="342900" indent="-342900">
              <a:buAutoNum type="arabicPeriod"/>
            </a:pPr>
            <a:r>
              <a:rPr lang="de-DE" dirty="0">
                <a:solidFill>
                  <a:srgbClr val="000000"/>
                </a:solidFill>
                <a:latin typeface="Arial" panose="020B0604020202020204" pitchFamily="34" charset="0"/>
              </a:rPr>
              <a:t>Glomeruläre </a:t>
            </a:r>
            <a:r>
              <a:rPr lang="de-DE" b="0" i="0" dirty="0">
                <a:solidFill>
                  <a:srgbClr val="000000"/>
                </a:solidFill>
                <a:effectLst/>
                <a:latin typeface="Arial" panose="020B0604020202020204" pitchFamily="34" charset="0"/>
              </a:rPr>
              <a:t>Hämaturie </a:t>
            </a:r>
          </a:p>
          <a:p>
            <a:pPr marL="722313" lvl="1" indent="-342900"/>
            <a:r>
              <a:rPr lang="de-DE" b="0" i="0" dirty="0">
                <a:solidFill>
                  <a:srgbClr val="000000"/>
                </a:solidFill>
                <a:effectLst/>
                <a:latin typeface="Arial" panose="020B0604020202020204" pitchFamily="34" charset="0"/>
              </a:rPr>
              <a:t>nicht durch eine urologische Erkrankung erklärbar  </a:t>
            </a:r>
          </a:p>
          <a:p>
            <a:pPr marL="342900" indent="-342900" algn="l">
              <a:buAutoNum type="arabicPeriod"/>
            </a:pPr>
            <a:endParaRPr lang="de-DE" dirty="0">
              <a:solidFill>
                <a:srgbClr val="000000"/>
              </a:solidFill>
              <a:latin typeface="Arial" panose="020B0604020202020204" pitchFamily="34" charset="0"/>
            </a:endParaRPr>
          </a:p>
          <a:p>
            <a:pPr marL="342900" indent="-342900" algn="l">
              <a:buAutoNum type="arabicPeriod"/>
            </a:pPr>
            <a:r>
              <a:rPr lang="de-DE" dirty="0">
                <a:solidFill>
                  <a:srgbClr val="000000"/>
                </a:solidFill>
                <a:latin typeface="Arial" panose="020B0604020202020204" pitchFamily="34" charset="0"/>
              </a:rPr>
              <a:t>Proteinurie </a:t>
            </a:r>
            <a:r>
              <a:rPr lang="de-DE" b="0" i="0" dirty="0">
                <a:solidFill>
                  <a:srgbClr val="000000"/>
                </a:solidFill>
                <a:effectLst/>
                <a:latin typeface="Arial" panose="020B0604020202020204" pitchFamily="34" charset="0"/>
              </a:rPr>
              <a:t>nennenswerte Mengen Eiweiß im Urin sind,</a:t>
            </a:r>
          </a:p>
          <a:p>
            <a:pPr marL="342900" indent="-342900" algn="l">
              <a:buAutoNum type="arabicPeriod"/>
            </a:pPr>
            <a:endParaRPr lang="de-DE" dirty="0">
              <a:solidFill>
                <a:srgbClr val="000000"/>
              </a:solidFill>
              <a:latin typeface="Arial" panose="020B0604020202020204" pitchFamily="34" charset="0"/>
            </a:endParaRPr>
          </a:p>
          <a:p>
            <a:pPr marL="342900" indent="-342900" algn="l">
              <a:buAutoNum type="arabicPeriod"/>
            </a:pPr>
            <a:r>
              <a:rPr lang="de-DE" dirty="0">
                <a:solidFill>
                  <a:srgbClr val="000000"/>
                </a:solidFill>
                <a:latin typeface="Arial" panose="020B0604020202020204" pitchFamily="34" charset="0"/>
              </a:rPr>
              <a:t>Therapierefraktäre Hypertonie </a:t>
            </a:r>
            <a:r>
              <a:rPr lang="de-DE" b="0" i="0" dirty="0">
                <a:solidFill>
                  <a:srgbClr val="000000"/>
                </a:solidFill>
                <a:effectLst/>
                <a:latin typeface="Arial" panose="020B0604020202020204" pitchFamily="34" charset="0"/>
              </a:rPr>
              <a:t>(≥ 3 Antihypertensiva) </a:t>
            </a:r>
          </a:p>
          <a:p>
            <a:pPr marL="342900" indent="-342900" algn="l">
              <a:buAutoNum type="arabicPeriod"/>
            </a:pPr>
            <a:endParaRPr lang="de-DE" b="0" i="0" dirty="0">
              <a:solidFill>
                <a:srgbClr val="000000"/>
              </a:solidFill>
              <a:effectLst/>
              <a:latin typeface="Arial" panose="020B0604020202020204" pitchFamily="34" charset="0"/>
            </a:endParaRPr>
          </a:p>
          <a:p>
            <a:pPr marL="342900" indent="-342900" algn="l">
              <a:buAutoNum type="arabicPeriod"/>
            </a:pPr>
            <a:r>
              <a:rPr lang="de-DE" b="0" i="0" dirty="0">
                <a:solidFill>
                  <a:srgbClr val="000000"/>
                </a:solidFill>
                <a:effectLst/>
                <a:latin typeface="Arial" panose="020B0604020202020204" pitchFamily="34" charset="0"/>
              </a:rPr>
              <a:t>Verdacht auf eine spezifische Nierenerkrankung (z.B. ADPKD)</a:t>
            </a:r>
          </a:p>
          <a:p>
            <a:pPr marL="342900" indent="-342900" algn="l">
              <a:buAutoNum type="arabicPeriod"/>
            </a:pPr>
            <a:endParaRPr lang="de-DE" dirty="0">
              <a:solidFill>
                <a:srgbClr val="000000"/>
              </a:solidFill>
              <a:latin typeface="Arial" panose="020B0604020202020204" pitchFamily="34" charset="0"/>
            </a:endParaRPr>
          </a:p>
          <a:p>
            <a:pPr marL="342900" indent="-342900" algn="l">
              <a:buAutoNum type="arabicPeriod"/>
            </a:pPr>
            <a:r>
              <a:rPr lang="de-DE" dirty="0">
                <a:solidFill>
                  <a:srgbClr val="000000"/>
                </a:solidFill>
                <a:latin typeface="Arial" panose="020B0604020202020204" pitchFamily="34" charset="0"/>
              </a:rPr>
              <a:t>GFR ≤ 30 ml /min</a:t>
            </a:r>
            <a:endParaRPr lang="de-DE" b="0" i="0" dirty="0">
              <a:solidFill>
                <a:srgbClr val="000000"/>
              </a:solidFill>
              <a:effectLst/>
              <a:latin typeface="Arial" panose="020B0604020202020204" pitchFamily="34" charset="0"/>
            </a:endParaRPr>
          </a:p>
          <a:p>
            <a:endParaRPr lang="de-DE" dirty="0"/>
          </a:p>
        </p:txBody>
      </p:sp>
      <p:sp>
        <p:nvSpPr>
          <p:cNvPr id="3" name="Titel 2">
            <a:extLst>
              <a:ext uri="{FF2B5EF4-FFF2-40B4-BE49-F238E27FC236}">
                <a16:creationId xmlns:a16="http://schemas.microsoft.com/office/drawing/2014/main" id="{5828BE89-4CE7-DE49-6E60-04D1780F25AF}"/>
              </a:ext>
            </a:extLst>
          </p:cNvPr>
          <p:cNvSpPr>
            <a:spLocks noGrp="1"/>
          </p:cNvSpPr>
          <p:nvPr>
            <p:ph type="title"/>
          </p:nvPr>
        </p:nvSpPr>
        <p:spPr/>
        <p:txBody>
          <a:bodyPr/>
          <a:lstStyle/>
          <a:p>
            <a:r>
              <a:rPr lang="de-DE" dirty="0"/>
              <a:t>Überweisung Nephrologie ??</a:t>
            </a:r>
          </a:p>
        </p:txBody>
      </p:sp>
    </p:spTree>
    <p:extLst>
      <p:ext uri="{BB962C8B-B14F-4D97-AF65-F5344CB8AC3E}">
        <p14:creationId xmlns:p14="http://schemas.microsoft.com/office/powerpoint/2010/main" val="191657896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Computer enthält.&#10;&#10;Automatisch generierte Beschreibung">
            <a:extLst>
              <a:ext uri="{FF2B5EF4-FFF2-40B4-BE49-F238E27FC236}">
                <a16:creationId xmlns:a16="http://schemas.microsoft.com/office/drawing/2014/main" id="{D0CCEACA-4D4C-A940-8B03-06B4A3506D68}"/>
              </a:ext>
            </a:extLst>
          </p:cNvPr>
          <p:cNvPicPr>
            <a:picLocks noChangeAspect="1"/>
          </p:cNvPicPr>
          <p:nvPr/>
        </p:nvPicPr>
        <p:blipFill>
          <a:blip r:embed="rId3"/>
          <a:stretch>
            <a:fillRect/>
          </a:stretch>
        </p:blipFill>
        <p:spPr>
          <a:xfrm>
            <a:off x="4571383" y="1808819"/>
            <a:ext cx="4008196" cy="3661711"/>
          </a:xfrm>
          <a:prstGeom prst="rect">
            <a:avLst/>
          </a:prstGeom>
          <a:ln>
            <a:solidFill>
              <a:schemeClr val="tx1"/>
            </a:solidFill>
          </a:ln>
          <a:effectLst>
            <a:outerShdw blurRad="254000" dist="38100" dir="2700000" algn="tl" rotWithShape="0">
              <a:prstClr val="black">
                <a:alpha val="40000"/>
              </a:prstClr>
            </a:outerShdw>
          </a:effectLst>
        </p:spPr>
      </p:pic>
      <p:pic>
        <p:nvPicPr>
          <p:cNvPr id="11" name="Grafik 10">
            <a:extLst>
              <a:ext uri="{FF2B5EF4-FFF2-40B4-BE49-F238E27FC236}">
                <a16:creationId xmlns:a16="http://schemas.microsoft.com/office/drawing/2014/main" id="{D2D86826-1E2F-D94C-B253-F0C48D7182A7}"/>
              </a:ext>
            </a:extLst>
          </p:cNvPr>
          <p:cNvPicPr>
            <a:picLocks noChangeAspect="1"/>
          </p:cNvPicPr>
          <p:nvPr/>
        </p:nvPicPr>
        <p:blipFill rotWithShape="1">
          <a:blip r:embed="rId4"/>
          <a:srcRect t="-1" b="1013"/>
          <a:stretch/>
        </p:blipFill>
        <p:spPr>
          <a:xfrm>
            <a:off x="611560" y="1808820"/>
            <a:ext cx="3659148" cy="3661711"/>
          </a:xfrm>
          <a:prstGeom prst="rect">
            <a:avLst/>
          </a:prstGeom>
          <a:ln>
            <a:solidFill>
              <a:schemeClr val="tx1"/>
            </a:solidFill>
          </a:ln>
          <a:effectLst>
            <a:outerShdw blurRad="254000" dist="38100" dir="2700000" algn="tl" rotWithShape="0">
              <a:prstClr val="black">
                <a:alpha val="40000"/>
              </a:prstClr>
            </a:outerShdw>
          </a:effectLst>
        </p:spPr>
      </p:pic>
      <p:sp>
        <p:nvSpPr>
          <p:cNvPr id="4" name="Titel 3">
            <a:extLst>
              <a:ext uri="{FF2B5EF4-FFF2-40B4-BE49-F238E27FC236}">
                <a16:creationId xmlns:a16="http://schemas.microsoft.com/office/drawing/2014/main" id="{6EEA2376-D600-49E2-801B-31A5458C9361}"/>
              </a:ext>
            </a:extLst>
          </p:cNvPr>
          <p:cNvSpPr>
            <a:spLocks noGrp="1"/>
          </p:cNvSpPr>
          <p:nvPr>
            <p:ph type="title"/>
          </p:nvPr>
        </p:nvSpPr>
        <p:spPr/>
        <p:txBody>
          <a:bodyPr/>
          <a:lstStyle/>
          <a:p>
            <a:r>
              <a:rPr lang="de-DE" dirty="0"/>
              <a:t>Komplexität der Versorgung</a:t>
            </a:r>
          </a:p>
        </p:txBody>
      </p:sp>
      <p:sp>
        <p:nvSpPr>
          <p:cNvPr id="10" name="Textfeld 9">
            <a:extLst>
              <a:ext uri="{FF2B5EF4-FFF2-40B4-BE49-F238E27FC236}">
                <a16:creationId xmlns:a16="http://schemas.microsoft.com/office/drawing/2014/main" id="{F4394923-7E2A-4A56-ACB4-5EDB1CE56413}"/>
              </a:ext>
            </a:extLst>
          </p:cNvPr>
          <p:cNvSpPr txBox="1"/>
          <p:nvPr/>
        </p:nvSpPr>
        <p:spPr>
          <a:xfrm>
            <a:off x="3046638" y="6564205"/>
            <a:ext cx="4572000" cy="249171"/>
          </a:xfrm>
          <a:prstGeom prst="rect">
            <a:avLst/>
          </a:prstGeom>
        </p:spPr>
        <p:txBody>
          <a:bodyPr wrap="square">
            <a:spAutoFit/>
          </a:bodyPr>
          <a:lstStyle>
            <a:defPPr>
              <a:defRPr lang="de-DE"/>
            </a:defPPr>
            <a:lvl1pPr algn="r">
              <a:defRPr sz="1000">
                <a:solidFill>
                  <a:srgbClr val="00799B"/>
                </a:solidFill>
                <a:cs typeface="Arial" panose="020B0604020202020204" pitchFamily="34" charset="0"/>
              </a:defRPr>
            </a:lvl1pPr>
          </a:lstStyle>
          <a:p>
            <a:r>
              <a:rPr lang="de-DE" dirty="0"/>
              <a:t>TONELLI et al. JAMA Network Open. 2018;1(7):e184852. </a:t>
            </a:r>
          </a:p>
        </p:txBody>
      </p:sp>
      <p:sp>
        <p:nvSpPr>
          <p:cNvPr id="2" name="Rectangle 2">
            <a:extLst>
              <a:ext uri="{FF2B5EF4-FFF2-40B4-BE49-F238E27FC236}">
                <a16:creationId xmlns:a16="http://schemas.microsoft.com/office/drawing/2014/main" id="{96837F6C-5697-AC16-222A-051E124F4FDE}"/>
              </a:ext>
            </a:extLst>
          </p:cNvPr>
          <p:cNvSpPr>
            <a:spLocks noChangeArrowheads="1"/>
          </p:cNvSpPr>
          <p:nvPr/>
        </p:nvSpPr>
        <p:spPr bwMode="auto">
          <a:xfrm>
            <a:off x="466819" y="997086"/>
            <a:ext cx="8209128" cy="736985"/>
          </a:xfrm>
          <a:prstGeom prst="rect">
            <a:avLst/>
          </a:prstGeom>
          <a:solidFill>
            <a:srgbClr val="000099"/>
          </a:solidFill>
          <a:ln w="9525">
            <a:noFill/>
            <a:miter lim="800000"/>
            <a:headEnd/>
            <a:tailEnd/>
          </a:ln>
        </p:spPr>
        <p:txBody>
          <a:bodyPr lIns="69056" tIns="34529" rIns="69056" bIns="34529" anchor="b"/>
          <a:lstStyle/>
          <a:p>
            <a:pPr algn="ctr" defTabSz="685800" fontAlgn="auto">
              <a:lnSpc>
                <a:spcPct val="100000"/>
              </a:lnSpc>
              <a:spcBef>
                <a:spcPts val="0"/>
              </a:spcBef>
              <a:spcAft>
                <a:spcPts val="0"/>
              </a:spcAft>
              <a:defRPr/>
            </a:pPr>
            <a:r>
              <a:rPr lang="en-US" sz="2100" b="1" dirty="0">
                <a:solidFill>
                  <a:srgbClr val="FFFFFF"/>
                </a:solidFill>
                <a:latin typeface="Times New Roman" pitchFamily="18" charset="0"/>
                <a:cs typeface="Times New Roman" pitchFamily="18" charset="0"/>
              </a:rPr>
              <a:t>Comparison of the Complexity of Patients Seen by Different Medical </a:t>
            </a:r>
          </a:p>
          <a:p>
            <a:pPr algn="ctr" defTabSz="685800" fontAlgn="auto">
              <a:lnSpc>
                <a:spcPct val="100000"/>
              </a:lnSpc>
              <a:spcBef>
                <a:spcPts val="0"/>
              </a:spcBef>
              <a:spcAft>
                <a:spcPts val="0"/>
              </a:spcAft>
              <a:defRPr/>
            </a:pPr>
            <a:r>
              <a:rPr lang="en-US" sz="2100" b="1" dirty="0">
                <a:solidFill>
                  <a:srgbClr val="FFFFFF"/>
                </a:solidFill>
                <a:latin typeface="Times New Roman" pitchFamily="18" charset="0"/>
                <a:cs typeface="Times New Roman" pitchFamily="18" charset="0"/>
              </a:rPr>
              <a:t>Subspecialists in a Universal Health Care System </a:t>
            </a:r>
          </a:p>
        </p:txBody>
      </p:sp>
    </p:spTree>
    <p:extLst>
      <p:ext uri="{BB962C8B-B14F-4D97-AF65-F5344CB8AC3E}">
        <p14:creationId xmlns:p14="http://schemas.microsoft.com/office/powerpoint/2010/main" val="80648617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1BD4BFA-4A8A-4C55-AF12-7A3A10C4E2EB}"/>
              </a:ext>
            </a:extLst>
          </p:cNvPr>
          <p:cNvSpPr>
            <a:spLocks noGrp="1" noChangeArrowheads="1"/>
          </p:cNvSpPr>
          <p:nvPr>
            <p:ph type="title"/>
          </p:nvPr>
        </p:nvSpPr>
        <p:spPr/>
        <p:txBody>
          <a:bodyPr/>
          <a:lstStyle/>
          <a:p>
            <a:r>
              <a:rPr lang="de-DE" altLang="de-DE" sz="3200" b="1" dirty="0">
                <a:ea typeface="ＭＳ Ｐゴシック" panose="020B0600070205080204" pitchFamily="34" charset="-128"/>
              </a:rPr>
              <a:t>Integrierte Versorgung</a:t>
            </a:r>
          </a:p>
        </p:txBody>
      </p:sp>
      <p:sp>
        <p:nvSpPr>
          <p:cNvPr id="841731" name="Rectangle 3">
            <a:extLst>
              <a:ext uri="{FF2B5EF4-FFF2-40B4-BE49-F238E27FC236}">
                <a16:creationId xmlns:a16="http://schemas.microsoft.com/office/drawing/2014/main" id="{7A33EF56-F411-4139-8AD6-7D0CA475A276}"/>
              </a:ext>
            </a:extLst>
          </p:cNvPr>
          <p:cNvSpPr>
            <a:spLocks noGrp="1" noChangeArrowheads="1"/>
          </p:cNvSpPr>
          <p:nvPr>
            <p:ph type="body" idx="1"/>
          </p:nvPr>
        </p:nvSpPr>
        <p:spPr>
          <a:xfrm>
            <a:off x="535465" y="1591449"/>
            <a:ext cx="7391400" cy="4641850"/>
          </a:xfrm>
          <a:extLst>
            <a:ext uri="{91240B29-F687-4F45-9708-019B960494DF}">
              <a14:hiddenLine xmlns:a14="http://schemas.microsoft.com/office/drawing/2010/main" w="9525">
                <a:solidFill>
                  <a:srgbClr val="FF9900"/>
                </a:solidFill>
                <a:miter lim="800000"/>
                <a:headEnd/>
                <a:tailEnd/>
              </a14:hiddenLine>
            </a:ext>
          </a:extLst>
        </p:spPr>
        <p:txBody>
          <a:bodyPr/>
          <a:lstStyle/>
          <a:p>
            <a:pPr>
              <a:lnSpc>
                <a:spcPct val="90000"/>
              </a:lnSpc>
            </a:pPr>
            <a:r>
              <a:rPr lang="de-DE" altLang="de-DE" sz="2000" dirty="0">
                <a:ea typeface="ＭＳ Ｐゴシック" panose="020B0600070205080204" pitchFamily="34" charset="-128"/>
              </a:rPr>
              <a:t>Stadium 1: GFR &gt; 90 ml/min</a:t>
            </a:r>
          </a:p>
          <a:p>
            <a:pPr lvl="1">
              <a:lnSpc>
                <a:spcPct val="90000"/>
              </a:lnSpc>
            </a:pPr>
            <a:r>
              <a:rPr lang="de-DE" altLang="de-DE" dirty="0">
                <a:ea typeface="ＭＳ Ｐゴシック" panose="020B0600070205080204" pitchFamily="34" charset="-128"/>
              </a:rPr>
              <a:t>noch normale oder erhöhter GFR</a:t>
            </a:r>
          </a:p>
          <a:p>
            <a:pPr>
              <a:lnSpc>
                <a:spcPct val="90000"/>
              </a:lnSpc>
            </a:pPr>
            <a:r>
              <a:rPr lang="de-DE" altLang="de-DE" sz="2000" dirty="0">
                <a:solidFill>
                  <a:srgbClr val="00FF00"/>
                </a:solidFill>
                <a:ea typeface="ＭＳ Ｐゴシック" panose="020B0600070205080204" pitchFamily="34" charset="-128"/>
              </a:rPr>
              <a:t>Stadium 2: GFR 60 – 90 ml /min</a:t>
            </a:r>
          </a:p>
          <a:p>
            <a:pPr lvl="1">
              <a:lnSpc>
                <a:spcPct val="90000"/>
              </a:lnSpc>
            </a:pPr>
            <a:r>
              <a:rPr lang="de-DE" altLang="de-DE" dirty="0">
                <a:solidFill>
                  <a:srgbClr val="00FF00"/>
                </a:solidFill>
                <a:ea typeface="ＭＳ Ｐゴシック" panose="020B0600070205080204" pitchFamily="34" charset="-128"/>
              </a:rPr>
              <a:t>milde Einschränkung der GFR</a:t>
            </a:r>
          </a:p>
          <a:p>
            <a:pPr>
              <a:lnSpc>
                <a:spcPct val="90000"/>
              </a:lnSpc>
            </a:pPr>
            <a:endParaRPr lang="de-DE" altLang="de-DE" sz="800" dirty="0">
              <a:solidFill>
                <a:srgbClr val="FFFF00"/>
              </a:solidFill>
              <a:ea typeface="ＭＳ Ｐゴシック" panose="020B0600070205080204" pitchFamily="34" charset="-128"/>
            </a:endParaRPr>
          </a:p>
          <a:p>
            <a:pPr>
              <a:lnSpc>
                <a:spcPct val="90000"/>
              </a:lnSpc>
            </a:pPr>
            <a:r>
              <a:rPr lang="de-DE" altLang="de-DE" sz="2000" dirty="0">
                <a:solidFill>
                  <a:srgbClr val="FFFF66"/>
                </a:solidFill>
                <a:effectLst>
                  <a:outerShdw blurRad="38100" dist="38100" dir="2700000" algn="tl">
                    <a:srgbClr val="000000">
                      <a:alpha val="43137"/>
                    </a:srgbClr>
                  </a:outerShdw>
                </a:effectLst>
                <a:ea typeface="ＭＳ Ｐゴシック" panose="020B0600070205080204" pitchFamily="34" charset="-128"/>
              </a:rPr>
              <a:t>Stadium 3: 30 – 59 ml/min</a:t>
            </a:r>
          </a:p>
          <a:p>
            <a:pPr lvl="1">
              <a:lnSpc>
                <a:spcPct val="90000"/>
              </a:lnSpc>
            </a:pPr>
            <a:r>
              <a:rPr lang="de-DE" altLang="de-DE" dirty="0">
                <a:solidFill>
                  <a:srgbClr val="FFFF66"/>
                </a:solidFill>
                <a:effectLst>
                  <a:outerShdw blurRad="38100" dist="38100" dir="2700000" algn="tl">
                    <a:srgbClr val="000000">
                      <a:alpha val="43137"/>
                    </a:srgbClr>
                  </a:outerShdw>
                </a:effectLst>
                <a:ea typeface="ＭＳ Ｐゴシック" panose="020B0600070205080204" pitchFamily="34" charset="-128"/>
              </a:rPr>
              <a:t>Moderate Einschränkung der GFR</a:t>
            </a:r>
          </a:p>
          <a:p>
            <a:pPr>
              <a:lnSpc>
                <a:spcPct val="90000"/>
              </a:lnSpc>
            </a:pPr>
            <a:r>
              <a:rPr lang="de-DE" altLang="de-DE" sz="2000" dirty="0">
                <a:solidFill>
                  <a:srgbClr val="FF9900"/>
                </a:solidFill>
                <a:ea typeface="ＭＳ Ｐゴシック" panose="020B0600070205080204" pitchFamily="34" charset="-128"/>
              </a:rPr>
              <a:t>Stadium 4: 15 – 29 ml/min</a:t>
            </a:r>
          </a:p>
          <a:p>
            <a:pPr lvl="1">
              <a:lnSpc>
                <a:spcPct val="90000"/>
              </a:lnSpc>
            </a:pPr>
            <a:r>
              <a:rPr lang="de-DE" altLang="de-DE" dirty="0">
                <a:solidFill>
                  <a:srgbClr val="FF9900"/>
                </a:solidFill>
                <a:ea typeface="ＭＳ Ｐゴシック" panose="020B0600070205080204" pitchFamily="34" charset="-128"/>
              </a:rPr>
              <a:t>Schwere Einschränkung der GFR</a:t>
            </a:r>
          </a:p>
          <a:p>
            <a:pPr>
              <a:lnSpc>
                <a:spcPct val="90000"/>
              </a:lnSpc>
            </a:pPr>
            <a:r>
              <a:rPr lang="de-DE" altLang="de-DE" sz="2000" dirty="0">
                <a:solidFill>
                  <a:srgbClr val="FF3300"/>
                </a:solidFill>
                <a:ea typeface="ＭＳ Ｐゴシック" panose="020B0600070205080204" pitchFamily="34" charset="-128"/>
              </a:rPr>
              <a:t>Stadium 5: &lt; 15 ml /min</a:t>
            </a:r>
            <a:endParaRPr lang="de-DE" altLang="de-DE" dirty="0">
              <a:solidFill>
                <a:srgbClr val="FF3300"/>
              </a:solidFill>
              <a:ea typeface="ＭＳ Ｐゴシック" panose="020B0600070205080204" pitchFamily="34" charset="-128"/>
            </a:endParaRPr>
          </a:p>
          <a:p>
            <a:pPr lvl="1">
              <a:lnSpc>
                <a:spcPct val="90000"/>
              </a:lnSpc>
            </a:pPr>
            <a:r>
              <a:rPr lang="de-DE" altLang="de-DE" sz="2000" dirty="0">
                <a:solidFill>
                  <a:srgbClr val="FF3300"/>
                </a:solidFill>
                <a:ea typeface="ＭＳ Ｐゴシック" panose="020B0600070205080204" pitchFamily="34" charset="-128"/>
              </a:rPr>
              <a:t>Stadium </a:t>
            </a:r>
            <a:r>
              <a:rPr lang="de-DE" altLang="de-DE" dirty="0">
                <a:solidFill>
                  <a:srgbClr val="FF3300"/>
                </a:solidFill>
                <a:ea typeface="ＭＳ Ｐゴシック" panose="020B0600070205080204" pitchFamily="34" charset="-128"/>
              </a:rPr>
              <a:t>5D </a:t>
            </a:r>
            <a:r>
              <a:rPr lang="de-DE" altLang="de-DE" dirty="0">
                <a:solidFill>
                  <a:srgbClr val="FF3300"/>
                </a:solidFill>
                <a:ea typeface="ＭＳ Ｐゴシック" panose="020B0600070205080204" pitchFamily="34" charset="-128"/>
                <a:sym typeface="Wingdings" panose="05000000000000000000" pitchFamily="2" charset="2"/>
              </a:rPr>
              <a:t> </a:t>
            </a:r>
            <a:r>
              <a:rPr lang="de-DE" altLang="de-DE" dirty="0">
                <a:solidFill>
                  <a:srgbClr val="FF3300"/>
                </a:solidFill>
                <a:ea typeface="ＭＳ Ｐゴシック" panose="020B0600070205080204" pitchFamily="34" charset="-128"/>
              </a:rPr>
              <a:t>Dialyse</a:t>
            </a:r>
          </a:p>
          <a:p>
            <a:pPr marL="193675" lvl="1" indent="0">
              <a:lnSpc>
                <a:spcPct val="90000"/>
              </a:lnSpc>
              <a:buNone/>
            </a:pPr>
            <a:endParaRPr lang="de-DE" altLang="de-DE" dirty="0">
              <a:solidFill>
                <a:srgbClr val="FF3300"/>
              </a:solidFill>
              <a:ea typeface="ＭＳ Ｐゴシック" panose="020B0600070205080204" pitchFamily="34" charset="-128"/>
            </a:endParaRPr>
          </a:p>
        </p:txBody>
      </p:sp>
      <p:pic>
        <p:nvPicPr>
          <p:cNvPr id="3" name="Picture 2" descr="An integrated care continuum for CKD that is consistent with the chronic care model.">
            <a:extLst>
              <a:ext uri="{FF2B5EF4-FFF2-40B4-BE49-F238E27FC236}">
                <a16:creationId xmlns:a16="http://schemas.microsoft.com/office/drawing/2014/main" id="{943951F7-3EA8-45D2-818B-8E26338B0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7854" y="1628799"/>
            <a:ext cx="4630398" cy="374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663397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91A155-E871-4114-9FA8-251F050FAC12}"/>
              </a:ext>
            </a:extLst>
          </p:cNvPr>
          <p:cNvSpPr>
            <a:spLocks noGrp="1"/>
          </p:cNvSpPr>
          <p:nvPr>
            <p:ph type="title" idx="4294967295"/>
          </p:nvPr>
        </p:nvSpPr>
        <p:spPr>
          <a:xfrm>
            <a:off x="714810" y="236538"/>
            <a:ext cx="7594462" cy="685800"/>
          </a:xfrm>
        </p:spPr>
        <p:txBody>
          <a:bodyPr/>
          <a:lstStyle/>
          <a:p>
            <a:r>
              <a:rPr lang="de-de" dirty="0"/>
              <a:t>Ein wichtiger Aspekt der Behandlung von CKD </a:t>
            </a:r>
            <a:br>
              <a:rPr lang="de-de" dirty="0"/>
            </a:br>
            <a:r>
              <a:rPr lang="de-de" dirty="0"/>
              <a:t>ist die Minimierung des KV-Risikos</a:t>
            </a:r>
            <a:r>
              <a:rPr lang="de-de" baseline="30000" dirty="0"/>
              <a:t>1</a:t>
            </a:r>
            <a:r>
              <a:rPr lang="de-de" dirty="0"/>
              <a:t> </a:t>
            </a:r>
            <a:endParaRPr lang="de-DE" dirty="0"/>
          </a:p>
        </p:txBody>
      </p:sp>
      <p:sp>
        <p:nvSpPr>
          <p:cNvPr id="4" name="Foliennummernplatzhalter 3">
            <a:extLst>
              <a:ext uri="{FF2B5EF4-FFF2-40B4-BE49-F238E27FC236}">
                <a16:creationId xmlns:a16="http://schemas.microsoft.com/office/drawing/2014/main" id="{7007804A-B5E9-4970-9D03-BBC66DA6BF86}"/>
              </a:ext>
            </a:extLst>
          </p:cNvPr>
          <p:cNvSpPr>
            <a:spLocks noGrp="1"/>
          </p:cNvSpPr>
          <p:nvPr>
            <p:ph type="sldNum" sz="quarter" idx="12"/>
          </p:nvPr>
        </p:nvSpPr>
        <p:spPr/>
        <p:txBody>
          <a:bodyPr/>
          <a:lstStyle/>
          <a:p>
            <a:endParaRPr lang="en-US" dirty="0"/>
          </a:p>
        </p:txBody>
      </p:sp>
      <p:sp>
        <p:nvSpPr>
          <p:cNvPr id="83" name="Text Placeholder 3">
            <a:extLst>
              <a:ext uri="{FF2B5EF4-FFF2-40B4-BE49-F238E27FC236}">
                <a16:creationId xmlns:a16="http://schemas.microsoft.com/office/drawing/2014/main" id="{D92A4860-05A6-47EC-B0CD-22E4F9877F81}"/>
              </a:ext>
            </a:extLst>
          </p:cNvPr>
          <p:cNvSpPr txBox="1">
            <a:spLocks/>
          </p:cNvSpPr>
          <p:nvPr/>
        </p:nvSpPr>
        <p:spPr>
          <a:xfrm>
            <a:off x="338126" y="5219419"/>
            <a:ext cx="7723935" cy="433791"/>
          </a:xfrm>
          <a:prstGeom prst="rect">
            <a:avLst/>
          </a:prstGeom>
        </p:spPr>
        <p:txBody>
          <a:bodyPr anchor="b"/>
          <a:lstStyle>
            <a:lvl1pPr marL="0" indent="0" algn="l" defTabSz="914400" rtl="0" eaLnBrk="1" latinLnBrk="0" hangingPunct="1">
              <a:lnSpc>
                <a:spcPct val="110000"/>
              </a:lnSpc>
              <a:spcBef>
                <a:spcPts val="1000"/>
              </a:spcBef>
              <a:buFont typeface="Arial" panose="020B0604020202020204" pitchFamily="34" charset="0"/>
              <a:buNone/>
              <a:defRPr sz="18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0"/>
              </a:spcBef>
              <a:spcAft>
                <a:spcPts val="400"/>
              </a:spcAft>
              <a:buFont typeface="Arial" panose="020B0604020202020204" pitchFamily="34" charset="0"/>
              <a:buNone/>
              <a:defRPr sz="1600" kern="1200">
                <a:solidFill>
                  <a:schemeClr val="accent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20000"/>
              </a:lnSpc>
              <a:spcBef>
                <a:spcPts val="600"/>
              </a:spcBef>
              <a:spcAft>
                <a:spcPts val="400"/>
              </a:spcAft>
              <a:buFont typeface="Arial" panose="020B0604020202020204" pitchFamily="34" charset="0"/>
              <a:buNone/>
              <a:defRPr sz="1600" kern="1200">
                <a:solidFill>
                  <a:schemeClr val="tx2"/>
                </a:solidFill>
                <a:latin typeface="Arial" panose="020B0604020202020204" pitchFamily="34" charset="0"/>
                <a:ea typeface="+mn-ea"/>
                <a:cs typeface="Arial" panose="020B0604020202020204" pitchFamily="34" charset="0"/>
              </a:defRPr>
            </a:lvl3pPr>
            <a:lvl4pPr marL="233363" indent="-233363" algn="l" defTabSz="914400" rtl="0" eaLnBrk="1" latinLnBrk="0" hangingPunct="1">
              <a:lnSpc>
                <a:spcPct val="120000"/>
              </a:lnSpc>
              <a:spcBef>
                <a:spcPts val="600"/>
              </a:spcBef>
              <a:spcAft>
                <a:spcPts val="4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517525" indent="-233363" algn="l" defTabSz="914400" rtl="0" eaLnBrk="1" latinLnBrk="0" hangingPunct="1">
              <a:lnSpc>
                <a:spcPct val="120000"/>
              </a:lnSpc>
              <a:spcBef>
                <a:spcPts val="600"/>
              </a:spcBef>
              <a:spcAft>
                <a:spcPts val="400"/>
              </a:spcAft>
              <a:buFont typeface="Helvetica"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189" fontAlgn="auto">
              <a:lnSpc>
                <a:spcPct val="100000"/>
              </a:lnSpc>
              <a:spcBef>
                <a:spcPts val="0"/>
              </a:spcBef>
              <a:spcAft>
                <a:spcPts val="0"/>
              </a:spcAft>
              <a:buClr>
                <a:srgbClr val="AD1AAC"/>
              </a:buClr>
              <a:defRPr/>
            </a:pPr>
            <a:r>
              <a:rPr lang="de-de" sz="600" b="0" dirty="0">
                <a:solidFill>
                  <a:srgbClr val="333333"/>
                </a:solidFill>
              </a:rPr>
              <a:t>CKD, chronische Nierenerkrankung; KV, kardiovaskulär; CVD, kardiovaskuläre Erkrankung</a:t>
            </a:r>
          </a:p>
          <a:p>
            <a:pPr defTabSz="457189" fontAlgn="auto">
              <a:lnSpc>
                <a:spcPct val="100000"/>
              </a:lnSpc>
              <a:spcBef>
                <a:spcPts val="0"/>
              </a:spcBef>
              <a:spcAft>
                <a:spcPts val="0"/>
              </a:spcAft>
              <a:buClr>
                <a:srgbClr val="AD1AAC"/>
              </a:buClr>
              <a:defRPr/>
            </a:pPr>
            <a:r>
              <a:rPr lang="de-de" sz="600" b="0" dirty="0">
                <a:solidFill>
                  <a:srgbClr val="333333"/>
                </a:solidFill>
              </a:rPr>
              <a:t>1. Sarnak MJ </a:t>
            </a:r>
            <a:r>
              <a:rPr lang="de-de" sz="600" b="0" i="1" dirty="0">
                <a:solidFill>
                  <a:srgbClr val="333333"/>
                </a:solidFill>
              </a:rPr>
              <a:t>et al.</a:t>
            </a:r>
            <a:r>
              <a:rPr lang="de-de" sz="600" b="0" dirty="0">
                <a:solidFill>
                  <a:srgbClr val="333333"/>
                </a:solidFill>
              </a:rPr>
              <a:t> </a:t>
            </a:r>
            <a:r>
              <a:rPr lang="de-de" sz="600" b="0" i="1" dirty="0">
                <a:solidFill>
                  <a:srgbClr val="333333"/>
                </a:solidFill>
              </a:rPr>
              <a:t>J Am Coll Cardiol</a:t>
            </a:r>
            <a:r>
              <a:rPr lang="de-de" sz="600" b="0" dirty="0">
                <a:solidFill>
                  <a:srgbClr val="333333"/>
                </a:solidFill>
              </a:rPr>
              <a:t> 2019; 74:1823–1838. 2. Alani H </a:t>
            </a:r>
            <a:r>
              <a:rPr lang="de-de" sz="600" b="0" i="1" dirty="0">
                <a:solidFill>
                  <a:srgbClr val="333333"/>
                </a:solidFill>
              </a:rPr>
              <a:t>et al. World J Nephrol</a:t>
            </a:r>
            <a:r>
              <a:rPr lang="de-de" sz="600" b="0" dirty="0">
                <a:solidFill>
                  <a:srgbClr val="333333"/>
                </a:solidFill>
              </a:rPr>
              <a:t> 2014; 3:156–168. 3. Johnson DW </a:t>
            </a:r>
            <a:r>
              <a:rPr lang="de-de" sz="600" b="0" i="1" dirty="0">
                <a:solidFill>
                  <a:srgbClr val="333333"/>
                </a:solidFill>
              </a:rPr>
              <a:t>et al. Hemodial Int</a:t>
            </a:r>
            <a:r>
              <a:rPr lang="de-de" sz="600" b="0" dirty="0">
                <a:solidFill>
                  <a:srgbClr val="333333"/>
                </a:solidFill>
              </a:rPr>
              <a:t> 2007; 11:21–31.</a:t>
            </a:r>
          </a:p>
        </p:txBody>
      </p:sp>
      <p:sp>
        <p:nvSpPr>
          <p:cNvPr id="30" name="TextBox 29">
            <a:extLst>
              <a:ext uri="{FF2B5EF4-FFF2-40B4-BE49-F238E27FC236}">
                <a16:creationId xmlns:a16="http://schemas.microsoft.com/office/drawing/2014/main" id="{3DE919DF-373E-41E3-B6B4-DAE248278292}"/>
              </a:ext>
            </a:extLst>
          </p:cNvPr>
          <p:cNvSpPr txBox="1"/>
          <p:nvPr/>
        </p:nvSpPr>
        <p:spPr>
          <a:xfrm>
            <a:off x="2902769" y="2882097"/>
            <a:ext cx="1620000" cy="1620000"/>
          </a:xfrm>
          <a:prstGeom prst="rect">
            <a:avLst/>
          </a:prstGeom>
          <a:solidFill>
            <a:schemeClr val="accent6"/>
          </a:solidFill>
          <a:ln w="12700">
            <a:noFill/>
          </a:ln>
        </p:spPr>
        <p:txBody>
          <a:bodyPr wrap="square" lIns="162000" tIns="891000" rIns="162000" bIns="108000" rtlCol="0" anchor="t" anchorCtr="0">
            <a:noAutofit/>
          </a:bodyPr>
          <a:lstStyle/>
          <a:p>
            <a:pPr algn="ctr">
              <a:spcAft>
                <a:spcPts val="600"/>
              </a:spcAft>
              <a:defRPr/>
            </a:pPr>
            <a:r>
              <a:rPr lang="de-de" sz="825" dirty="0">
                <a:solidFill>
                  <a:schemeClr val="bg1"/>
                </a:solidFill>
                <a:cs typeface="Arial" panose="020B0604020202020204" pitchFamily="34" charset="0"/>
              </a:rPr>
              <a:t>Die Prävalenz von CVD ist bei Patienten mit CKD </a:t>
            </a:r>
            <a:br>
              <a:rPr lang="de-de" sz="825" dirty="0">
                <a:solidFill>
                  <a:schemeClr val="bg1"/>
                </a:solidFill>
                <a:cs typeface="Arial" panose="020B0604020202020204" pitchFamily="34" charset="0"/>
              </a:rPr>
            </a:br>
            <a:r>
              <a:rPr lang="de-de" sz="825" dirty="0">
                <a:solidFill>
                  <a:schemeClr val="bg1"/>
                </a:solidFill>
                <a:cs typeface="Arial" panose="020B0604020202020204" pitchFamily="34" charset="0"/>
              </a:rPr>
              <a:t>15–30 Mal höher als bei Patienten ohne CKD</a:t>
            </a:r>
            <a:r>
              <a:rPr lang="de-de" sz="825" baseline="30000" dirty="0">
                <a:solidFill>
                  <a:schemeClr val="bg1"/>
                </a:solidFill>
                <a:cs typeface="Arial" panose="020B0604020202020204" pitchFamily="34" charset="0"/>
              </a:rPr>
              <a:t>2</a:t>
            </a:r>
          </a:p>
        </p:txBody>
      </p:sp>
      <p:sp>
        <p:nvSpPr>
          <p:cNvPr id="31" name="TextBox 30">
            <a:extLst>
              <a:ext uri="{FF2B5EF4-FFF2-40B4-BE49-F238E27FC236}">
                <a16:creationId xmlns:a16="http://schemas.microsoft.com/office/drawing/2014/main" id="{076205F8-C384-471D-9DF5-BDF10A0EE54C}"/>
              </a:ext>
            </a:extLst>
          </p:cNvPr>
          <p:cNvSpPr txBox="1"/>
          <p:nvPr/>
        </p:nvSpPr>
        <p:spPr>
          <a:xfrm>
            <a:off x="4621232" y="2882097"/>
            <a:ext cx="1620000" cy="1620000"/>
          </a:xfrm>
          <a:prstGeom prst="rect">
            <a:avLst/>
          </a:prstGeom>
          <a:solidFill>
            <a:schemeClr val="accent6"/>
          </a:solidFill>
          <a:ln w="12700">
            <a:noFill/>
          </a:ln>
        </p:spPr>
        <p:txBody>
          <a:bodyPr wrap="square" lIns="162000" tIns="891000" rIns="162000" bIns="108000" rtlCol="0" anchor="t" anchorCtr="0">
            <a:noAutofit/>
          </a:bodyPr>
          <a:lstStyle/>
          <a:p>
            <a:pPr algn="ctr" defTabSz="914378">
              <a:spcAft>
                <a:spcPts val="600"/>
              </a:spcAft>
              <a:defRPr/>
            </a:pPr>
            <a:r>
              <a:rPr lang="de-de" sz="825" dirty="0">
                <a:solidFill>
                  <a:prstClr val="white"/>
                </a:solidFill>
                <a:cs typeface="Arial" panose="020B0604020202020204" pitchFamily="34" charset="0"/>
              </a:rPr>
              <a:t>Erhöhtes KV-Risiko ist multifaktoriell bedingt</a:t>
            </a:r>
            <a:r>
              <a:rPr lang="de-de" sz="825" baseline="30000" dirty="0">
                <a:solidFill>
                  <a:prstClr val="white"/>
                </a:solidFill>
                <a:cs typeface="Arial" panose="020B0604020202020204" pitchFamily="34" charset="0"/>
              </a:rPr>
              <a:t>1</a:t>
            </a:r>
            <a:endParaRPr lang="en-GB" sz="825" dirty="0">
              <a:solidFill>
                <a:prstClr val="white"/>
              </a:solidFill>
              <a:cs typeface="Arial" panose="020B0604020202020204" pitchFamily="34" charset="0"/>
            </a:endParaRPr>
          </a:p>
        </p:txBody>
      </p:sp>
      <p:sp>
        <p:nvSpPr>
          <p:cNvPr id="32" name="TextBox 31">
            <a:extLst>
              <a:ext uri="{FF2B5EF4-FFF2-40B4-BE49-F238E27FC236}">
                <a16:creationId xmlns:a16="http://schemas.microsoft.com/office/drawing/2014/main" id="{C4438975-6EDA-4AAE-8081-D724BF07CC10}"/>
              </a:ext>
            </a:extLst>
          </p:cNvPr>
          <p:cNvSpPr txBox="1"/>
          <p:nvPr/>
        </p:nvSpPr>
        <p:spPr>
          <a:xfrm>
            <a:off x="1184305" y="2882097"/>
            <a:ext cx="1620000" cy="1620000"/>
          </a:xfrm>
          <a:prstGeom prst="rect">
            <a:avLst/>
          </a:prstGeom>
          <a:solidFill>
            <a:schemeClr val="accent6"/>
          </a:solidFill>
          <a:ln w="12700">
            <a:noFill/>
          </a:ln>
        </p:spPr>
        <p:txBody>
          <a:bodyPr wrap="square" lIns="162000" tIns="891000" rIns="162000" bIns="108000" rtlCol="0" anchor="t" anchorCtr="0">
            <a:noAutofit/>
          </a:bodyPr>
          <a:lstStyle/>
          <a:p>
            <a:pPr algn="ctr" defTabSz="914378">
              <a:spcAft>
                <a:spcPts val="600"/>
              </a:spcAft>
              <a:defRPr/>
            </a:pPr>
            <a:r>
              <a:rPr lang="de-de" sz="825" dirty="0">
                <a:solidFill>
                  <a:prstClr val="white"/>
                </a:solidFill>
                <a:cs typeface="Arial" panose="020B0604020202020204" pitchFamily="34" charset="0"/>
              </a:rPr>
              <a:t>CVD ist häufiger und schwerer bei Patienten mit CKD, unabhängig vom Stadium</a:t>
            </a:r>
            <a:r>
              <a:rPr lang="de-de" sz="825" baseline="30000" dirty="0">
                <a:solidFill>
                  <a:prstClr val="white"/>
                </a:solidFill>
                <a:cs typeface="Arial" panose="020B0604020202020204" pitchFamily="34" charset="0"/>
              </a:rPr>
              <a:t>1</a:t>
            </a:r>
          </a:p>
        </p:txBody>
      </p:sp>
      <p:sp>
        <p:nvSpPr>
          <p:cNvPr id="33" name="TextBox 32">
            <a:extLst>
              <a:ext uri="{FF2B5EF4-FFF2-40B4-BE49-F238E27FC236}">
                <a16:creationId xmlns:a16="http://schemas.microsoft.com/office/drawing/2014/main" id="{F59EEAF5-6101-443D-A542-BBFA11415834}"/>
              </a:ext>
            </a:extLst>
          </p:cNvPr>
          <p:cNvSpPr txBox="1"/>
          <p:nvPr/>
        </p:nvSpPr>
        <p:spPr>
          <a:xfrm>
            <a:off x="6339695" y="2882097"/>
            <a:ext cx="1620000" cy="1620000"/>
          </a:xfrm>
          <a:prstGeom prst="rect">
            <a:avLst/>
          </a:prstGeom>
          <a:solidFill>
            <a:schemeClr val="accent6"/>
          </a:solidFill>
          <a:ln w="12700">
            <a:noFill/>
          </a:ln>
        </p:spPr>
        <p:txBody>
          <a:bodyPr wrap="square" lIns="162000" tIns="891000" rIns="162000" bIns="108000" rtlCol="0" anchor="t" anchorCtr="0">
            <a:noAutofit/>
          </a:bodyPr>
          <a:lstStyle/>
          <a:p>
            <a:pPr algn="ctr">
              <a:spcAft>
                <a:spcPts val="600"/>
              </a:spcAft>
              <a:defRPr/>
            </a:pPr>
            <a:r>
              <a:rPr lang="de-de" sz="825" dirty="0">
                <a:solidFill>
                  <a:schemeClr val="bg1"/>
                </a:solidFill>
                <a:cs typeface="Arial" panose="020B0604020202020204" pitchFamily="34" charset="0"/>
              </a:rPr>
              <a:t>CVD ist die häufigste Todesursache bei Patienten mit CKD im Stadium 5, die eine Erhaltungsdialyse erhalten</a:t>
            </a:r>
            <a:r>
              <a:rPr lang="de-de" sz="825" baseline="30000" dirty="0">
                <a:solidFill>
                  <a:schemeClr val="bg1"/>
                </a:solidFill>
                <a:cs typeface="Arial" panose="020B0604020202020204" pitchFamily="34" charset="0"/>
              </a:rPr>
              <a:t>3</a:t>
            </a:r>
            <a:endParaRPr lang="en-GB" sz="825" dirty="0">
              <a:solidFill>
                <a:schemeClr val="bg1"/>
              </a:solidFill>
              <a:cs typeface="Arial" panose="020B0604020202020204" pitchFamily="34" charset="0"/>
            </a:endParaRPr>
          </a:p>
        </p:txBody>
      </p:sp>
      <p:sp>
        <p:nvSpPr>
          <p:cNvPr id="34" name="TextBox 14">
            <a:extLst>
              <a:ext uri="{FF2B5EF4-FFF2-40B4-BE49-F238E27FC236}">
                <a16:creationId xmlns:a16="http://schemas.microsoft.com/office/drawing/2014/main" id="{3643824A-5549-4D7D-97A5-B8681801C04A}"/>
              </a:ext>
            </a:extLst>
          </p:cNvPr>
          <p:cNvSpPr txBox="1"/>
          <p:nvPr/>
        </p:nvSpPr>
        <p:spPr>
          <a:xfrm>
            <a:off x="3028514" y="3118894"/>
            <a:ext cx="1368510" cy="467051"/>
          </a:xfrm>
          <a:prstGeom prst="rect">
            <a:avLst/>
          </a:prstGeom>
          <a:noFill/>
        </p:spPr>
        <p:txBody>
          <a:bodyPr wrap="square" lIns="91440" tIns="45720" rIns="91440" bIns="45720" rtlCol="0" anchor="t">
            <a:spAutoFit/>
          </a:bodyPr>
          <a:lstStyle/>
          <a:p>
            <a:pPr algn="ctr" defTabSz="914378">
              <a:defRPr/>
            </a:pPr>
            <a:r>
              <a:rPr lang="de-de" sz="2400" b="1" dirty="0">
                <a:solidFill>
                  <a:srgbClr val="FFFFFF"/>
                </a:solidFill>
                <a:cs typeface="Arial" panose="020B0604020202020204" pitchFamily="34" charset="0"/>
              </a:rPr>
              <a:t>x15–30</a:t>
            </a:r>
          </a:p>
        </p:txBody>
      </p:sp>
      <p:sp>
        <p:nvSpPr>
          <p:cNvPr id="35" name="Oval 26">
            <a:extLst>
              <a:ext uri="{FF2B5EF4-FFF2-40B4-BE49-F238E27FC236}">
                <a16:creationId xmlns:a16="http://schemas.microsoft.com/office/drawing/2014/main" id="{90A6940A-E5FA-4DF3-BD0C-93AA0F5B5F23}"/>
              </a:ext>
            </a:extLst>
          </p:cNvPr>
          <p:cNvSpPr/>
          <p:nvPr/>
        </p:nvSpPr>
        <p:spPr>
          <a:xfrm>
            <a:off x="339210" y="2395579"/>
            <a:ext cx="973304" cy="973303"/>
          </a:xfrm>
          <a:prstGeom prst="ellipse">
            <a:avLst/>
          </a:prstGeom>
          <a:solidFill>
            <a:schemeClr val="bg1"/>
          </a:solidFill>
          <a:ln w="38100" cap="sq">
            <a:solidFill>
              <a:schemeClr val="accent6"/>
            </a:solidFill>
            <a:miter lim="800000"/>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6" name="Oval 28">
            <a:extLst>
              <a:ext uri="{FF2B5EF4-FFF2-40B4-BE49-F238E27FC236}">
                <a16:creationId xmlns:a16="http://schemas.microsoft.com/office/drawing/2014/main" id="{2F0A1577-608F-4657-8D36-C206D7450567}"/>
              </a:ext>
            </a:extLst>
          </p:cNvPr>
          <p:cNvSpPr/>
          <p:nvPr/>
        </p:nvSpPr>
        <p:spPr>
          <a:xfrm>
            <a:off x="7831487" y="4015446"/>
            <a:ext cx="973304" cy="973303"/>
          </a:xfrm>
          <a:prstGeom prst="ellipse">
            <a:avLst/>
          </a:prstGeom>
          <a:solidFill>
            <a:schemeClr val="bg1"/>
          </a:solidFill>
          <a:ln w="38100" cap="sq">
            <a:solidFill>
              <a:schemeClr val="accent6"/>
            </a:solidFill>
            <a:miter lim="800000"/>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pic>
        <p:nvPicPr>
          <p:cNvPr id="37" name="Picture 18">
            <a:extLst>
              <a:ext uri="{FF2B5EF4-FFF2-40B4-BE49-F238E27FC236}">
                <a16:creationId xmlns:a16="http://schemas.microsoft.com/office/drawing/2014/main" id="{E25208DE-7C2A-4B4F-A088-79D886BDC5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5674" y="4160342"/>
            <a:ext cx="784931" cy="683510"/>
          </a:xfrm>
          <a:prstGeom prst="rect">
            <a:avLst/>
          </a:prstGeom>
        </p:spPr>
      </p:pic>
      <p:pic>
        <p:nvPicPr>
          <p:cNvPr id="38" name="Picture 21" descr="Logo&#10;&#10;Description automatically generated">
            <a:extLst>
              <a:ext uri="{FF2B5EF4-FFF2-40B4-BE49-F238E27FC236}">
                <a16:creationId xmlns:a16="http://schemas.microsoft.com/office/drawing/2014/main" id="{3F79BCEA-E240-460B-852E-BD341C925B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932" y="2518984"/>
            <a:ext cx="413858" cy="726494"/>
          </a:xfrm>
          <a:prstGeom prst="rect">
            <a:avLst/>
          </a:prstGeom>
        </p:spPr>
      </p:pic>
      <p:pic>
        <p:nvPicPr>
          <p:cNvPr id="39" name="Graphic 33">
            <a:extLst>
              <a:ext uri="{FF2B5EF4-FFF2-40B4-BE49-F238E27FC236}">
                <a16:creationId xmlns:a16="http://schemas.microsoft.com/office/drawing/2014/main" id="{71281455-213B-415C-9A1B-4E1A4CB0D1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0911" y="3070521"/>
            <a:ext cx="626787" cy="558411"/>
          </a:xfrm>
          <a:prstGeom prst="rect">
            <a:avLst/>
          </a:prstGeom>
        </p:spPr>
      </p:pic>
      <p:pic>
        <p:nvPicPr>
          <p:cNvPr id="40" name="Graphic 34">
            <a:extLst>
              <a:ext uri="{FF2B5EF4-FFF2-40B4-BE49-F238E27FC236}">
                <a16:creationId xmlns:a16="http://schemas.microsoft.com/office/drawing/2014/main" id="{B427F69E-039C-4E83-81C8-FD42D05435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23269" y="3070277"/>
            <a:ext cx="615928" cy="558900"/>
          </a:xfrm>
          <a:prstGeom prst="rect">
            <a:avLst/>
          </a:prstGeom>
        </p:spPr>
      </p:pic>
      <p:pic>
        <p:nvPicPr>
          <p:cNvPr id="41" name="Graphic 35">
            <a:extLst>
              <a:ext uri="{FF2B5EF4-FFF2-40B4-BE49-F238E27FC236}">
                <a16:creationId xmlns:a16="http://schemas.microsoft.com/office/drawing/2014/main" id="{6B8AA64B-53A2-4B6B-8A7E-47D552DF6E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36301" y="3100173"/>
            <a:ext cx="626787" cy="499107"/>
          </a:xfrm>
          <a:prstGeom prst="rect">
            <a:avLst/>
          </a:prstGeom>
        </p:spPr>
      </p:pic>
    </p:spTree>
    <p:extLst>
      <p:ext uri="{BB962C8B-B14F-4D97-AF65-F5344CB8AC3E}">
        <p14:creationId xmlns:p14="http://schemas.microsoft.com/office/powerpoint/2010/main" val="317063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B41E061-1556-404B-8A48-28F15BC700A4}"/>
              </a:ext>
            </a:extLst>
          </p:cNvPr>
          <p:cNvSpPr>
            <a:spLocks noChangeArrowheads="1"/>
          </p:cNvSpPr>
          <p:nvPr/>
        </p:nvSpPr>
        <p:spPr bwMode="auto">
          <a:xfrm>
            <a:off x="3748027" y="6303350"/>
            <a:ext cx="3920317" cy="538289"/>
          </a:xfrm>
          <a:prstGeom prst="rect">
            <a:avLst/>
          </a:prstGeom>
        </p:spPr>
        <p:txBody>
          <a:bodyPr wrap="square">
            <a:spAutoFit/>
          </a:bodyPr>
          <a:lstStyle/>
          <a:p>
            <a:pPr algn="r"/>
            <a:r>
              <a:rPr lang="en-US" altLang="de-DE" sz="1200" dirty="0">
                <a:solidFill>
                  <a:schemeClr val="accent1"/>
                </a:solidFill>
                <a:latin typeface="+mj-lt"/>
              </a:rPr>
              <a:t>2018 Annual Data Report</a:t>
            </a:r>
          </a:p>
          <a:p>
            <a:pPr algn="r"/>
            <a:r>
              <a:rPr lang="en-US" altLang="de-DE" sz="1200" dirty="0">
                <a:solidFill>
                  <a:schemeClr val="accent1"/>
                </a:solidFill>
                <a:latin typeface="+mj-lt"/>
              </a:rPr>
              <a:t>Volume 1 CKD, Chapter 4</a:t>
            </a:r>
          </a:p>
        </p:txBody>
      </p:sp>
      <p:pic>
        <p:nvPicPr>
          <p:cNvPr id="10" name="Picture 5">
            <a:extLst>
              <a:ext uri="{FF2B5EF4-FFF2-40B4-BE49-F238E27FC236}">
                <a16:creationId xmlns:a16="http://schemas.microsoft.com/office/drawing/2014/main" id="{3FE4E1AB-9B14-0F49-9646-910C7CD88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204864"/>
            <a:ext cx="7143358" cy="3971707"/>
          </a:xfrm>
          <a:prstGeom prst="rect">
            <a:avLst/>
          </a:prstGeom>
          <a:solidFill>
            <a:schemeClr val="bg1"/>
          </a:solidFill>
          <a:ln>
            <a:solidFill>
              <a:schemeClr val="tx1"/>
            </a:solidFill>
          </a:ln>
          <a:effectLst>
            <a:outerShdw blurRad="254000" dist="38100" dir="2700000" algn="tl" rotWithShape="0">
              <a:prstClr val="black">
                <a:alpha val="40000"/>
              </a:prstClr>
            </a:outerShdw>
          </a:effectLst>
        </p:spPr>
      </p:pic>
      <p:sp>
        <p:nvSpPr>
          <p:cNvPr id="3" name="Titel 2">
            <a:extLst>
              <a:ext uri="{FF2B5EF4-FFF2-40B4-BE49-F238E27FC236}">
                <a16:creationId xmlns:a16="http://schemas.microsoft.com/office/drawing/2014/main" id="{C1981E0E-6374-4D77-AD66-5FA51ABE66FB}"/>
              </a:ext>
            </a:extLst>
          </p:cNvPr>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r>
              <a:rPr lang="en-US" altLang="de-DE" dirty="0" err="1"/>
              <a:t>Herzinsuffizienz</a:t>
            </a:r>
            <a:r>
              <a:rPr lang="en-US" altLang="de-DE" dirty="0"/>
              <a:t> + / - CKD</a:t>
            </a:r>
            <a:endParaRPr lang="de-DE" dirty="0"/>
          </a:p>
        </p:txBody>
      </p:sp>
      <p:pic>
        <p:nvPicPr>
          <p:cNvPr id="5" name="Picture 2" descr="pqsg.de - das Altenpflegemagazin im Internet / Online-Magazin für die  Altenpflege">
            <a:extLst>
              <a:ext uri="{FF2B5EF4-FFF2-40B4-BE49-F238E27FC236}">
                <a16:creationId xmlns:a16="http://schemas.microsoft.com/office/drawing/2014/main" id="{B14E40B7-39F6-47F8-8E8C-61558040AE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841926"/>
            <a:ext cx="2790641" cy="247231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 Verbindung mit Pfeil 3">
            <a:extLst>
              <a:ext uri="{FF2B5EF4-FFF2-40B4-BE49-F238E27FC236}">
                <a16:creationId xmlns:a16="http://schemas.microsoft.com/office/drawing/2014/main" id="{A4846FBD-B9EA-4B94-A453-59A7C3021D81}"/>
              </a:ext>
            </a:extLst>
          </p:cNvPr>
          <p:cNvCxnSpPr/>
          <p:nvPr/>
        </p:nvCxnSpPr>
        <p:spPr bwMode="auto">
          <a:xfrm flipV="1">
            <a:off x="3144358" y="2852936"/>
            <a:ext cx="2770650" cy="2016224"/>
          </a:xfrm>
          <a:prstGeom prst="straightConnector1">
            <a:avLst/>
          </a:prstGeom>
          <a:noFill/>
          <a:ln w="63500" cap="flat" cmpd="sng" algn="ctr">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3849677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pPr>
              <a:lnSpc>
                <a:spcPct val="150000"/>
              </a:lnSpc>
            </a:pPr>
            <a:r>
              <a:rPr lang="de-DE" sz="2000" dirty="0">
                <a:latin typeface="Century Gothic" pitchFamily="34" charset="0"/>
              </a:rPr>
              <a:t>Offenlegung von Interessenkonflikten </a:t>
            </a:r>
            <a:br>
              <a:rPr lang="de-DE" sz="2000" dirty="0">
                <a:latin typeface="Century Gothic" pitchFamily="34" charset="0"/>
              </a:rPr>
            </a:br>
            <a:r>
              <a:rPr lang="de-DE" sz="2000" dirty="0">
                <a:latin typeface="Century Gothic" pitchFamily="34" charset="0"/>
              </a:rPr>
              <a:t>Carsten Hafer</a:t>
            </a:r>
            <a:endParaRPr lang="de-DE" sz="2000" dirty="0"/>
          </a:p>
        </p:txBody>
      </p:sp>
      <p:sp>
        <p:nvSpPr>
          <p:cNvPr id="5" name="Inhaltsplatzhalter 4"/>
          <p:cNvSpPr>
            <a:spLocks noGrp="1"/>
          </p:cNvSpPr>
          <p:nvPr>
            <p:ph idx="1"/>
          </p:nvPr>
        </p:nvSpPr>
        <p:spPr/>
        <p:txBody>
          <a:bodyPr>
            <a:normAutofit/>
          </a:bodyPr>
          <a:lstStyle/>
          <a:p>
            <a:pPr>
              <a:lnSpc>
                <a:spcPct val="120000"/>
              </a:lnSpc>
            </a:pPr>
            <a:r>
              <a:rPr lang="de-DE" dirty="0">
                <a:latin typeface="Century Gothic" pitchFamily="34" charset="0"/>
                <a:cs typeface="Arial" pitchFamily="34" charset="0"/>
              </a:rPr>
              <a:t>Meine Interessenkonflikte innerhalb der letzten 12 Monate: </a:t>
            </a:r>
            <a:endParaRPr lang="de-DE" sz="2000" b="1" dirty="0">
              <a:latin typeface="Century Gothic" pitchFamily="34" charset="0"/>
              <a:cs typeface="Arial" pitchFamily="34" charset="0"/>
            </a:endParaRPr>
          </a:p>
          <a:p>
            <a:pPr marL="342900" indent="-342900">
              <a:lnSpc>
                <a:spcPct val="170000"/>
              </a:lnSpc>
              <a:buFontTx/>
              <a:buChar char="-"/>
            </a:pPr>
            <a:r>
              <a:rPr lang="de-DE" sz="2000" b="1" dirty="0">
                <a:latin typeface="Century Gothic" pitchFamily="34" charset="0"/>
                <a:cs typeface="Arial" pitchFamily="34" charset="0"/>
              </a:rPr>
              <a:t>Astra </a:t>
            </a:r>
            <a:r>
              <a:rPr lang="de-DE" sz="2000" b="1" dirty="0" err="1">
                <a:latin typeface="Century Gothic" pitchFamily="34" charset="0"/>
                <a:cs typeface="Arial" pitchFamily="34" charset="0"/>
              </a:rPr>
              <a:t>Zeneca</a:t>
            </a:r>
            <a:endParaRPr lang="de-DE" sz="2000" b="1" dirty="0">
              <a:latin typeface="Century Gothic" pitchFamily="34" charset="0"/>
              <a:cs typeface="Arial" pitchFamily="34" charset="0"/>
            </a:endParaRPr>
          </a:p>
          <a:p>
            <a:pPr marL="342900" indent="-342900">
              <a:lnSpc>
                <a:spcPct val="170000"/>
              </a:lnSpc>
              <a:buFontTx/>
              <a:buChar char="-"/>
            </a:pPr>
            <a:r>
              <a:rPr lang="de-DE" sz="2000" b="1" dirty="0">
                <a:latin typeface="Century Gothic" pitchFamily="34" charset="0"/>
                <a:cs typeface="Arial" pitchFamily="34" charset="0"/>
              </a:rPr>
              <a:t>Astellas</a:t>
            </a:r>
          </a:p>
          <a:p>
            <a:pPr marL="342900" indent="-342900">
              <a:lnSpc>
                <a:spcPct val="170000"/>
              </a:lnSpc>
              <a:buFontTx/>
              <a:buChar char="-"/>
            </a:pPr>
            <a:r>
              <a:rPr lang="de-DE" sz="2000" b="1" dirty="0">
                <a:latin typeface="Century Gothic" pitchFamily="34" charset="0"/>
                <a:cs typeface="Arial" pitchFamily="34" charset="0"/>
              </a:rPr>
              <a:t>Vifor </a:t>
            </a:r>
            <a:r>
              <a:rPr lang="de-DE" sz="2000" b="1" dirty="0" err="1">
                <a:latin typeface="Century Gothic" pitchFamily="34" charset="0"/>
                <a:cs typeface="Arial" pitchFamily="34" charset="0"/>
              </a:rPr>
              <a:t>Pharma</a:t>
            </a:r>
            <a:r>
              <a:rPr lang="de-DE" sz="2000" b="1" dirty="0">
                <a:latin typeface="Century Gothic" pitchFamily="34" charset="0"/>
                <a:cs typeface="Arial" pitchFamily="34" charset="0"/>
              </a:rPr>
              <a:t>  </a:t>
            </a:r>
          </a:p>
          <a:p>
            <a:pPr marL="342900" indent="-342900">
              <a:lnSpc>
                <a:spcPct val="170000"/>
              </a:lnSpc>
              <a:buFontTx/>
              <a:buChar char="-"/>
            </a:pPr>
            <a:r>
              <a:rPr lang="de-DE" sz="2000" b="1" dirty="0">
                <a:latin typeface="Century Gothic" pitchFamily="34" charset="0"/>
                <a:cs typeface="Arial" pitchFamily="34" charset="0"/>
              </a:rPr>
              <a:t>Fresenius Medical Care</a:t>
            </a:r>
          </a:p>
          <a:p>
            <a:pPr>
              <a:lnSpc>
                <a:spcPct val="170000"/>
              </a:lnSpc>
            </a:pPr>
            <a:r>
              <a:rPr lang="de-DE" dirty="0">
                <a:latin typeface="Century Gothic" pitchFamily="34" charset="0"/>
                <a:cs typeface="Arial" pitchFamily="34" charset="0"/>
                <a:sym typeface="Wingdings"/>
              </a:rPr>
              <a:t> </a:t>
            </a:r>
            <a:r>
              <a:rPr lang="de-DE" dirty="0">
                <a:latin typeface="Century Gothic" pitchFamily="34" charset="0"/>
                <a:cs typeface="Arial" pitchFamily="34" charset="0"/>
              </a:rPr>
              <a:t>Honorare für Vortrags- und/ oder Beratertätigkeiten</a:t>
            </a:r>
            <a:r>
              <a:rPr lang="de-DE" dirty="0">
                <a:latin typeface="Century Gothic" pitchFamily="34" charset="0"/>
                <a:cs typeface="Arial" pitchFamily="34" charset="0"/>
                <a:sym typeface="Symbol"/>
              </a:rPr>
              <a:t>		</a:t>
            </a:r>
            <a:endParaRPr lang="de-DE" dirty="0">
              <a:latin typeface="Century Gothic" pitchFamily="34" charset="0"/>
              <a:cs typeface="Arial" pitchFamily="34" charset="0"/>
            </a:endParaRPr>
          </a:p>
          <a:p>
            <a:pPr>
              <a:lnSpc>
                <a:spcPct val="170000"/>
              </a:lnSpc>
            </a:pPr>
            <a:endParaRPr lang="de-DE" dirty="0">
              <a:latin typeface="Century Gothic" pitchFamily="34" charset="0"/>
              <a:cs typeface="Arial" pitchFamily="34" charset="0"/>
            </a:endParaRPr>
          </a:p>
          <a:p>
            <a:endParaRPr lang="de-DE" dirty="0"/>
          </a:p>
        </p:txBody>
      </p:sp>
      <p:sp>
        <p:nvSpPr>
          <p:cNvPr id="7" name="Textfeld 6">
            <a:extLst>
              <a:ext uri="{FF2B5EF4-FFF2-40B4-BE49-F238E27FC236}">
                <a16:creationId xmlns:a16="http://schemas.microsoft.com/office/drawing/2014/main" id="{10FC4F98-43D1-4DB8-BBD7-EF5FDDEB0726}"/>
              </a:ext>
            </a:extLst>
          </p:cNvPr>
          <p:cNvSpPr txBox="1"/>
          <p:nvPr/>
        </p:nvSpPr>
        <p:spPr>
          <a:xfrm>
            <a:off x="539552" y="5366539"/>
            <a:ext cx="7494314" cy="835613"/>
          </a:xfrm>
          <a:prstGeom prst="rect">
            <a:avLst/>
          </a:prstGeom>
          <a:noFill/>
        </p:spPr>
        <p:txBody>
          <a:bodyPr wrap="square">
            <a:spAutoFit/>
          </a:bodyPr>
          <a:lstStyle/>
          <a:p>
            <a:r>
              <a:rPr lang="de-DE" sz="2000" b="1" dirty="0"/>
              <a:t>Fragen</a:t>
            </a:r>
            <a:r>
              <a:rPr lang="de-DE" sz="2000" dirty="0"/>
              <a:t> ?? </a:t>
            </a:r>
            <a:r>
              <a:rPr lang="de-DE" sz="2000" dirty="0">
                <a:sym typeface="Wingdings" panose="05000000000000000000" pitchFamily="2" charset="2"/>
              </a:rPr>
              <a:t> 	</a:t>
            </a:r>
            <a:r>
              <a:rPr lang="de-DE" sz="2000" b="1" dirty="0">
                <a:solidFill>
                  <a:schemeClr val="accent1"/>
                </a:solidFill>
              </a:rPr>
              <a:t>Post@CarstenHafer.de</a:t>
            </a:r>
          </a:p>
          <a:p>
            <a:r>
              <a:rPr lang="de-DE" sz="2000" b="1" dirty="0"/>
              <a:t>Vortrag</a:t>
            </a:r>
            <a:r>
              <a:rPr lang="de-DE" sz="2000" dirty="0"/>
              <a:t>  </a:t>
            </a:r>
            <a:r>
              <a:rPr lang="de-DE" sz="2000" dirty="0">
                <a:sym typeface="Wingdings" panose="05000000000000000000" pitchFamily="2" charset="2"/>
              </a:rPr>
              <a:t> 	</a:t>
            </a:r>
            <a:r>
              <a:rPr lang="de-DE" sz="2000" b="1" dirty="0">
                <a:solidFill>
                  <a:schemeClr val="accent1"/>
                </a:solidFill>
              </a:rPr>
              <a:t>praxis-kattenbuehl.de/downloads</a:t>
            </a:r>
          </a:p>
        </p:txBody>
      </p:sp>
    </p:spTree>
    <p:extLst>
      <p:ext uri="{BB962C8B-B14F-4D97-AF65-F5344CB8AC3E}">
        <p14:creationId xmlns:p14="http://schemas.microsoft.com/office/powerpoint/2010/main" val="46661923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DA27A93-000E-4A4B-A02E-2F354BEC2D24}"/>
              </a:ext>
            </a:extLst>
          </p:cNvPr>
          <p:cNvSpPr>
            <a:spLocks noGrp="1"/>
          </p:cNvSpPr>
          <p:nvPr>
            <p:ph type="title"/>
          </p:nvPr>
        </p:nvSpPr>
        <p:spPr/>
        <p:txBody>
          <a:bodyPr/>
          <a:lstStyle/>
          <a:p>
            <a:r>
              <a:rPr lang="de-DE" dirty="0"/>
              <a:t>Die Fantastische Vier</a:t>
            </a:r>
          </a:p>
        </p:txBody>
      </p:sp>
      <p:pic>
        <p:nvPicPr>
          <p:cNvPr id="1026" name="Picture 2" descr="The Beatles Reimagined as The Fantastic Four in Fan-Made Animated Video —  GeekTyrant">
            <a:extLst>
              <a:ext uri="{FF2B5EF4-FFF2-40B4-BE49-F238E27FC236}">
                <a16:creationId xmlns:a16="http://schemas.microsoft.com/office/drawing/2014/main" id="{3D840650-4E6A-4C87-ADE1-BE04BF107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772816"/>
            <a:ext cx="6943628" cy="3888432"/>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A7C10976-4A16-4990-845B-63F1CA5B2574}"/>
              </a:ext>
            </a:extLst>
          </p:cNvPr>
          <p:cNvPicPr>
            <a:picLocks noChangeAspect="1"/>
          </p:cNvPicPr>
          <p:nvPr/>
        </p:nvPicPr>
        <p:blipFill>
          <a:blip r:embed="rId4"/>
          <a:stretch>
            <a:fillRect/>
          </a:stretch>
        </p:blipFill>
        <p:spPr>
          <a:xfrm>
            <a:off x="309869" y="1618033"/>
            <a:ext cx="8150563" cy="4475263"/>
          </a:xfrm>
          <a:prstGeom prst="rect">
            <a:avLst/>
          </a:prstGeom>
        </p:spPr>
      </p:pic>
      <p:pic>
        <p:nvPicPr>
          <p:cNvPr id="8" name="Grafik 7">
            <a:extLst>
              <a:ext uri="{FF2B5EF4-FFF2-40B4-BE49-F238E27FC236}">
                <a16:creationId xmlns:a16="http://schemas.microsoft.com/office/drawing/2014/main" id="{BE786978-6E0D-41DD-843D-21E00DF634C9}"/>
              </a:ext>
            </a:extLst>
          </p:cNvPr>
          <p:cNvPicPr>
            <a:picLocks noChangeAspect="1"/>
          </p:cNvPicPr>
          <p:nvPr/>
        </p:nvPicPr>
        <p:blipFill>
          <a:blip r:embed="rId5"/>
          <a:stretch>
            <a:fillRect/>
          </a:stretch>
        </p:blipFill>
        <p:spPr>
          <a:xfrm>
            <a:off x="683568" y="203338"/>
            <a:ext cx="6720289" cy="1746173"/>
          </a:xfrm>
          <a:prstGeom prst="rect">
            <a:avLst/>
          </a:prstGeom>
        </p:spPr>
      </p:pic>
    </p:spTree>
    <p:extLst>
      <p:ext uri="{BB962C8B-B14F-4D97-AF65-F5344CB8AC3E}">
        <p14:creationId xmlns:p14="http://schemas.microsoft.com/office/powerpoint/2010/main" val="1288768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WALKINGTHEDOG">
            <a:extLst>
              <a:ext uri="{FF2B5EF4-FFF2-40B4-BE49-F238E27FC236}">
                <a16:creationId xmlns:a16="http://schemas.microsoft.com/office/drawing/2014/main" id="{78D11219-CEAA-4FEF-B4C1-ABBD4A48A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17638"/>
            <a:ext cx="5511800"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a:extLst>
              <a:ext uri="{FF2B5EF4-FFF2-40B4-BE49-F238E27FC236}">
                <a16:creationId xmlns:a16="http://schemas.microsoft.com/office/drawing/2014/main" id="{CAF1D6B5-C541-4CC4-90B2-43A449E2E52A}"/>
              </a:ext>
            </a:extLst>
          </p:cNvPr>
          <p:cNvSpPr txBox="1">
            <a:spLocks noChangeArrowheads="1"/>
          </p:cNvSpPr>
          <p:nvPr/>
        </p:nvSpPr>
        <p:spPr bwMode="auto">
          <a:xfrm>
            <a:off x="0" y="0"/>
            <a:ext cx="91440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en-US" altLang="de-DE" sz="1000"/>
          </a:p>
          <a:p>
            <a:pPr algn="ctr">
              <a:spcBef>
                <a:spcPct val="50000"/>
              </a:spcBef>
            </a:pPr>
            <a:r>
              <a:rPr lang="en-US" altLang="de-DE" sz="3200" b="1"/>
              <a:t>Sport ist gut!...............…aber bitte richtig!</a:t>
            </a:r>
            <a:endParaRPr lang="en-US" altLang="de-DE" sz="1000" b="1">
              <a:latin typeface="Times New Roman" panose="02020603050405020304" pitchFamily="18" charset="0"/>
            </a:endParaRPr>
          </a:p>
        </p:txBody>
      </p:sp>
    </p:spTree>
    <p:extLst>
      <p:ext uri="{BB962C8B-B14F-4D97-AF65-F5344CB8AC3E}">
        <p14:creationId xmlns:p14="http://schemas.microsoft.com/office/powerpoint/2010/main" val="35714291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
            <a:extLst>
              <a:ext uri="{FF2B5EF4-FFF2-40B4-BE49-F238E27FC236}">
                <a16:creationId xmlns:a16="http://schemas.microsoft.com/office/drawing/2014/main" id="{4D366901-A77A-43AB-8294-D4F144D2FC9A}"/>
              </a:ext>
            </a:extLst>
          </p:cNvPr>
          <p:cNvPicPr>
            <a:picLocks noChangeAspect="1" noChangeArrowheads="1"/>
          </p:cNvPicPr>
          <p:nvPr/>
        </p:nvPicPr>
        <p:blipFill>
          <a:blip r:embed="rId3"/>
          <a:srcRect t="3774" b="5660"/>
          <a:stretch>
            <a:fillRect/>
          </a:stretch>
        </p:blipFill>
        <p:spPr bwMode="auto">
          <a:xfrm>
            <a:off x="168275" y="2222500"/>
            <a:ext cx="4632325" cy="2955925"/>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2">
            <a:extLst>
              <a:ext uri="{FF2B5EF4-FFF2-40B4-BE49-F238E27FC236}">
                <a16:creationId xmlns:a16="http://schemas.microsoft.com/office/drawing/2014/main" id="{AA1906BA-5303-46C5-8AE8-EF357EAFBBA5}"/>
              </a:ext>
            </a:extLst>
          </p:cNvPr>
          <p:cNvPicPr>
            <a:picLocks noChangeAspect="1" noChangeArrowheads="1"/>
          </p:cNvPicPr>
          <p:nvPr/>
        </p:nvPicPr>
        <p:blipFill>
          <a:blip r:embed="rId4"/>
          <a:srcRect t="15909"/>
          <a:stretch>
            <a:fillRect/>
          </a:stretch>
        </p:blipFill>
        <p:spPr bwMode="auto">
          <a:xfrm>
            <a:off x="5119688" y="2192338"/>
            <a:ext cx="3819525" cy="3048000"/>
          </a:xfrm>
          <a:prstGeom prst="rect">
            <a:avLst/>
          </a:prstGeom>
          <a:ln>
            <a:solidFill>
              <a:schemeClr val="tx1"/>
            </a:solidFill>
          </a:ln>
          <a:effectLst>
            <a:outerShdw blurRad="292100" dist="139700" dir="2700000" algn="tl" rotWithShape="0">
              <a:srgbClr val="333333">
                <a:alpha val="65000"/>
              </a:srgbClr>
            </a:outerShdw>
          </a:effectLst>
        </p:spPr>
      </p:pic>
      <p:sp>
        <p:nvSpPr>
          <p:cNvPr id="140293" name="Rechteck 2">
            <a:extLst>
              <a:ext uri="{FF2B5EF4-FFF2-40B4-BE49-F238E27FC236}">
                <a16:creationId xmlns:a16="http://schemas.microsoft.com/office/drawing/2014/main" id="{FE90FDCE-06EA-4C8F-9C80-42075A1B592A}"/>
              </a:ext>
            </a:extLst>
          </p:cNvPr>
          <p:cNvSpPr>
            <a:spLocks noChangeArrowheads="1"/>
          </p:cNvSpPr>
          <p:nvPr/>
        </p:nvSpPr>
        <p:spPr bwMode="auto">
          <a:xfrm>
            <a:off x="2373397" y="6433393"/>
            <a:ext cx="5272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itchFamily="34" charset="-128"/>
              </a:defRPr>
            </a:lvl1pPr>
            <a:lvl2pPr marL="742950" indent="-285750">
              <a:defRPr sz="1400">
                <a:solidFill>
                  <a:schemeClr val="tx1"/>
                </a:solidFill>
                <a:latin typeface="Arial" panose="020B0604020202020204" pitchFamily="34" charset="0"/>
                <a:ea typeface="ＭＳ Ｐゴシック" pitchFamily="34" charset="-128"/>
              </a:defRPr>
            </a:lvl2pPr>
            <a:lvl3pPr marL="1143000" indent="-228600">
              <a:defRPr sz="1400">
                <a:solidFill>
                  <a:schemeClr val="tx1"/>
                </a:solidFill>
                <a:latin typeface="Arial" panose="020B0604020202020204" pitchFamily="34" charset="0"/>
                <a:ea typeface="ＭＳ Ｐゴシック" pitchFamily="34" charset="-128"/>
              </a:defRPr>
            </a:lvl3pPr>
            <a:lvl4pPr marL="1600200" indent="-228600">
              <a:defRPr sz="1400">
                <a:solidFill>
                  <a:schemeClr val="tx1"/>
                </a:solidFill>
                <a:latin typeface="Arial" panose="020B0604020202020204" pitchFamily="34" charset="0"/>
                <a:ea typeface="ＭＳ Ｐゴシック" pitchFamily="34" charset="-128"/>
              </a:defRPr>
            </a:lvl4pPr>
            <a:lvl5pPr marL="2057400" indent="-228600">
              <a:defRPr sz="1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itchFamily="34" charset="-128"/>
              </a:defRPr>
            </a:lvl9pPr>
          </a:lstStyle>
          <a:p>
            <a:pPr algn="r" eaLnBrk="1" hangingPunct="1">
              <a:defRPr/>
            </a:pPr>
            <a:r>
              <a:rPr lang="de-DE" altLang="de-DE" b="1" dirty="0">
                <a:solidFill>
                  <a:schemeClr val="accent6"/>
                </a:solidFill>
                <a:latin typeface="Times New Roman" panose="02020603050405020304" pitchFamily="18" charset="0"/>
                <a:cs typeface="Times New Roman" panose="02020603050405020304" pitchFamily="18" charset="0"/>
              </a:rPr>
              <a:t>ROBINSON-COHEN et al. </a:t>
            </a:r>
            <a:r>
              <a:rPr lang="de-DE" altLang="de-DE" b="1" i="1" dirty="0" err="1">
                <a:solidFill>
                  <a:schemeClr val="accent6"/>
                </a:solidFill>
                <a:latin typeface="Times New Roman" panose="02020603050405020304" pitchFamily="18" charset="0"/>
                <a:cs typeface="Times New Roman" panose="02020603050405020304" pitchFamily="18" charset="0"/>
              </a:rPr>
              <a:t>Arch</a:t>
            </a:r>
            <a:r>
              <a:rPr lang="de-DE" altLang="de-DE" b="1" i="1" dirty="0">
                <a:solidFill>
                  <a:schemeClr val="accent6"/>
                </a:solidFill>
                <a:latin typeface="Times New Roman" panose="02020603050405020304" pitchFamily="18" charset="0"/>
                <a:cs typeface="Times New Roman" panose="02020603050405020304" pitchFamily="18" charset="0"/>
              </a:rPr>
              <a:t> Intern Med </a:t>
            </a:r>
            <a:r>
              <a:rPr lang="de-DE" altLang="de-DE" b="1" dirty="0">
                <a:solidFill>
                  <a:schemeClr val="accent6"/>
                </a:solidFill>
                <a:latin typeface="Times New Roman" panose="02020603050405020304" pitchFamily="18" charset="0"/>
                <a:cs typeface="Times New Roman" panose="02020603050405020304" pitchFamily="18" charset="0"/>
              </a:rPr>
              <a:t>169:2116-2123, 2009</a:t>
            </a:r>
          </a:p>
        </p:txBody>
      </p:sp>
      <p:sp>
        <p:nvSpPr>
          <p:cNvPr id="88071" name="Rechteck 1">
            <a:extLst>
              <a:ext uri="{FF2B5EF4-FFF2-40B4-BE49-F238E27FC236}">
                <a16:creationId xmlns:a16="http://schemas.microsoft.com/office/drawing/2014/main" id="{7BB7EB22-ECF5-4246-93F0-1D0914D1CC47}"/>
              </a:ext>
            </a:extLst>
          </p:cNvPr>
          <p:cNvSpPr>
            <a:spLocks noChangeArrowheads="1"/>
          </p:cNvSpPr>
          <p:nvPr/>
        </p:nvSpPr>
        <p:spPr bwMode="auto">
          <a:xfrm>
            <a:off x="1125538" y="1506538"/>
            <a:ext cx="7124066" cy="52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2800" dirty="0"/>
              <a:t>… entschleunigt den Nierenfunktionsverlust</a:t>
            </a:r>
          </a:p>
        </p:txBody>
      </p:sp>
      <p:sp>
        <p:nvSpPr>
          <p:cNvPr id="2" name="Titel 1">
            <a:extLst>
              <a:ext uri="{FF2B5EF4-FFF2-40B4-BE49-F238E27FC236}">
                <a16:creationId xmlns:a16="http://schemas.microsoft.com/office/drawing/2014/main" id="{2E251CA6-141E-4955-B0D5-EF1167FEF2F0}"/>
              </a:ext>
            </a:extLst>
          </p:cNvPr>
          <p:cNvSpPr>
            <a:spLocks noGrp="1"/>
          </p:cNvSpPr>
          <p:nvPr>
            <p:ph type="title"/>
          </p:nvPr>
        </p:nvSpPr>
        <p:spPr/>
        <p:txBody>
          <a:bodyPr/>
          <a:lstStyle/>
          <a:p>
            <a:r>
              <a:rPr lang="de-DE" altLang="de-DE" sz="2800" b="1" dirty="0">
                <a:solidFill>
                  <a:schemeClr val="tx1"/>
                </a:solidFill>
              </a:rPr>
              <a:t>Körperliche Aktivität !</a:t>
            </a:r>
            <a:endParaRPr lang="de-DE" sz="2800" dirty="0">
              <a:solidFill>
                <a:schemeClr val="tx1"/>
              </a:solidFill>
            </a:endParaRPr>
          </a:p>
        </p:txBody>
      </p:sp>
    </p:spTree>
    <p:extLst>
      <p:ext uri="{BB962C8B-B14F-4D97-AF65-F5344CB8AC3E}">
        <p14:creationId xmlns:p14="http://schemas.microsoft.com/office/powerpoint/2010/main" val="64755362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el 1">
            <a:extLst>
              <a:ext uri="{FF2B5EF4-FFF2-40B4-BE49-F238E27FC236}">
                <a16:creationId xmlns:a16="http://schemas.microsoft.com/office/drawing/2014/main" id="{BDB360C3-50CD-480E-AECD-C841B6013F0F}"/>
              </a:ext>
            </a:extLst>
          </p:cNvPr>
          <p:cNvSpPr>
            <a:spLocks noGrp="1"/>
          </p:cNvSpPr>
          <p:nvPr>
            <p:ph type="title"/>
          </p:nvPr>
        </p:nvSpPr>
        <p:spPr/>
        <p:txBody>
          <a:bodyPr/>
          <a:lstStyle/>
          <a:p>
            <a:r>
              <a:rPr lang="de-DE" altLang="de-DE">
                <a:ea typeface="ＭＳ Ｐゴシック" panose="020B0600070205080204" pitchFamily="34" charset="-128"/>
              </a:rPr>
              <a:t>Es sollten die „richtigen Medikamente“ sein</a:t>
            </a:r>
          </a:p>
        </p:txBody>
      </p:sp>
      <p:pic>
        <p:nvPicPr>
          <p:cNvPr id="142339" name="Inhaltsplatzhalter 4">
            <a:extLst>
              <a:ext uri="{FF2B5EF4-FFF2-40B4-BE49-F238E27FC236}">
                <a16:creationId xmlns:a16="http://schemas.microsoft.com/office/drawing/2014/main" id="{32CD5322-8FC1-4BB1-A2AA-C2CF6D8EB5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3675" y="1062038"/>
            <a:ext cx="9337675" cy="7002462"/>
          </a:xfrm>
        </p:spPr>
      </p:pic>
    </p:spTree>
    <p:extLst>
      <p:ext uri="{BB962C8B-B14F-4D97-AF65-F5344CB8AC3E}">
        <p14:creationId xmlns:p14="http://schemas.microsoft.com/office/powerpoint/2010/main" val="270881312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p:txBody>
          <a:bodyPr lIns="91440" tIns="45720" rIns="91440" bIns="45720"/>
          <a:lstStyle/>
          <a:p>
            <a:pPr eaLnBrk="1" hangingPunct="1"/>
            <a:endParaRPr lang="de-DE" altLang="de-DE"/>
          </a:p>
        </p:txBody>
      </p:sp>
      <p:sp>
        <p:nvSpPr>
          <p:cNvPr id="65539" name="Rectangle 3"/>
          <p:cNvSpPr>
            <a:spLocks noGrp="1" noChangeArrowheads="1"/>
          </p:cNvSpPr>
          <p:nvPr>
            <p:ph type="body" idx="4294967295"/>
          </p:nvPr>
        </p:nvSpPr>
        <p:spPr/>
        <p:txBody>
          <a:bodyPr lIns="91440" tIns="45720" rIns="91440" bIns="45720"/>
          <a:lstStyle/>
          <a:p>
            <a:pPr marL="476250" indent="-476250" eaLnBrk="1" hangingPunct="1"/>
            <a:endParaRPr lang="de-DE" altLang="de-DE"/>
          </a:p>
        </p:txBody>
      </p:sp>
      <p:pic>
        <p:nvPicPr>
          <p:cNvPr id="65540" name="Picture 2" descr="C:\Users\Volker\Desktop\Scans ab 09-2009\Cartoons\Stein - Nebenwirkung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 y="260350"/>
            <a:ext cx="729297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46223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a:extLst>
              <a:ext uri="{FF2B5EF4-FFF2-40B4-BE49-F238E27FC236}">
                <a16:creationId xmlns:a16="http://schemas.microsoft.com/office/drawing/2014/main" id="{AEBC5FA3-E80E-4525-8F9C-727A2BDE0DB4}"/>
              </a:ext>
            </a:extLst>
          </p:cNvPr>
          <p:cNvSpPr>
            <a:spLocks noGrp="1"/>
          </p:cNvSpPr>
          <p:nvPr>
            <p:ph type="title"/>
          </p:nvPr>
        </p:nvSpPr>
        <p:spPr/>
        <p:txBody>
          <a:bodyPr/>
          <a:lstStyle/>
          <a:p>
            <a:r>
              <a:rPr lang="de-DE" altLang="de-DE" sz="3200" b="1">
                <a:ea typeface="ＭＳ Ｐゴシック" panose="020B0600070205080204" pitchFamily="34" charset="-128"/>
              </a:rPr>
              <a:t>Funktionsverlust und Einflußfaktoren</a:t>
            </a:r>
          </a:p>
        </p:txBody>
      </p:sp>
      <p:cxnSp>
        <p:nvCxnSpPr>
          <p:cNvPr id="34820" name="Gerade Verbindung mit Pfeil 6">
            <a:extLst>
              <a:ext uri="{FF2B5EF4-FFF2-40B4-BE49-F238E27FC236}">
                <a16:creationId xmlns:a16="http://schemas.microsoft.com/office/drawing/2014/main" id="{F7F4D2CD-46DE-4A6F-AA32-4087CAF3A94C}"/>
              </a:ext>
            </a:extLst>
          </p:cNvPr>
          <p:cNvCxnSpPr>
            <a:cxnSpLocks noChangeShapeType="1"/>
          </p:cNvCxnSpPr>
          <p:nvPr/>
        </p:nvCxnSpPr>
        <p:spPr bwMode="auto">
          <a:xfrm flipV="1">
            <a:off x="1493838" y="2063750"/>
            <a:ext cx="0" cy="3276600"/>
          </a:xfrm>
          <a:prstGeom prst="straightConnector1">
            <a:avLst/>
          </a:prstGeom>
          <a:noFill/>
          <a:ln w="28575" algn="ctr">
            <a:solidFill>
              <a:srgbClr val="0070C0">
                <a:alpha val="98822"/>
              </a:srgbClr>
            </a:solidFill>
            <a:round/>
            <a:headEnd/>
            <a:tailEnd type="triangle" w="med" len="med"/>
          </a:ln>
          <a:extLst>
            <a:ext uri="{909E8E84-426E-40DD-AFC4-6F175D3DCCD1}">
              <a14:hiddenFill xmlns:a14="http://schemas.microsoft.com/office/drawing/2010/main">
                <a:noFill/>
              </a14:hiddenFill>
            </a:ext>
          </a:extLst>
        </p:spPr>
      </p:cxnSp>
      <p:cxnSp>
        <p:nvCxnSpPr>
          <p:cNvPr id="34821" name="Gerade Verbindung mit Pfeil 9">
            <a:extLst>
              <a:ext uri="{FF2B5EF4-FFF2-40B4-BE49-F238E27FC236}">
                <a16:creationId xmlns:a16="http://schemas.microsoft.com/office/drawing/2014/main" id="{2A59816D-1D1F-46D5-B8EE-3DEA753E134B}"/>
              </a:ext>
            </a:extLst>
          </p:cNvPr>
          <p:cNvCxnSpPr>
            <a:cxnSpLocks noChangeShapeType="1"/>
          </p:cNvCxnSpPr>
          <p:nvPr/>
        </p:nvCxnSpPr>
        <p:spPr bwMode="auto">
          <a:xfrm>
            <a:off x="1495425" y="5329238"/>
            <a:ext cx="6872288" cy="0"/>
          </a:xfrm>
          <a:prstGeom prst="straightConnector1">
            <a:avLst/>
          </a:prstGeom>
          <a:noFill/>
          <a:ln w="28575" algn="ctr">
            <a:solidFill>
              <a:srgbClr val="0070C0">
                <a:alpha val="98822"/>
              </a:srgbClr>
            </a:solidFill>
            <a:round/>
            <a:headEnd/>
            <a:tailEnd type="triangle" w="med" len="med"/>
          </a:ln>
          <a:extLst>
            <a:ext uri="{909E8E84-426E-40DD-AFC4-6F175D3DCCD1}">
              <a14:hiddenFill xmlns:a14="http://schemas.microsoft.com/office/drawing/2010/main">
                <a:noFill/>
              </a14:hiddenFill>
            </a:ext>
          </a:extLst>
        </p:spPr>
      </p:cxnSp>
      <p:sp>
        <p:nvSpPr>
          <p:cNvPr id="34822" name="Textfeld 12">
            <a:extLst>
              <a:ext uri="{FF2B5EF4-FFF2-40B4-BE49-F238E27FC236}">
                <a16:creationId xmlns:a16="http://schemas.microsoft.com/office/drawing/2014/main" id="{31164D8A-7BDB-4C1C-97A0-DA55E5970578}"/>
              </a:ext>
            </a:extLst>
          </p:cNvPr>
          <p:cNvSpPr txBox="1">
            <a:spLocks noChangeArrowheads="1"/>
          </p:cNvSpPr>
          <p:nvPr/>
        </p:nvSpPr>
        <p:spPr bwMode="auto">
          <a:xfrm>
            <a:off x="7766050" y="5370513"/>
            <a:ext cx="48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a:t>Zeit</a:t>
            </a:r>
          </a:p>
        </p:txBody>
      </p:sp>
      <p:sp>
        <p:nvSpPr>
          <p:cNvPr id="34823" name="Textfeld 13">
            <a:extLst>
              <a:ext uri="{FF2B5EF4-FFF2-40B4-BE49-F238E27FC236}">
                <a16:creationId xmlns:a16="http://schemas.microsoft.com/office/drawing/2014/main" id="{3BCD8FBE-7829-4D37-B631-E5FDF3BBD0E9}"/>
              </a:ext>
            </a:extLst>
          </p:cNvPr>
          <p:cNvSpPr txBox="1">
            <a:spLocks noChangeArrowheads="1"/>
          </p:cNvSpPr>
          <p:nvPr/>
        </p:nvSpPr>
        <p:spPr bwMode="auto">
          <a:xfrm>
            <a:off x="474663" y="2081213"/>
            <a:ext cx="6619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a:r>
              <a:rPr lang="de-DE" altLang="de-DE"/>
              <a:t>eGFR</a:t>
            </a:r>
          </a:p>
          <a:p>
            <a:pPr algn="ctr"/>
            <a:r>
              <a:rPr lang="de-DE" altLang="de-DE" sz="800"/>
              <a:t>ml/min</a:t>
            </a:r>
          </a:p>
        </p:txBody>
      </p:sp>
      <p:cxnSp>
        <p:nvCxnSpPr>
          <p:cNvPr id="34824" name="Gerader Verbinder 15">
            <a:extLst>
              <a:ext uri="{FF2B5EF4-FFF2-40B4-BE49-F238E27FC236}">
                <a16:creationId xmlns:a16="http://schemas.microsoft.com/office/drawing/2014/main" id="{10769C4A-7BE6-4C2F-84DE-7B3A57CF8359}"/>
              </a:ext>
            </a:extLst>
          </p:cNvPr>
          <p:cNvCxnSpPr>
            <a:cxnSpLocks noChangeShapeType="1"/>
          </p:cNvCxnSpPr>
          <p:nvPr/>
        </p:nvCxnSpPr>
        <p:spPr bwMode="auto">
          <a:xfrm>
            <a:off x="1349375" y="2286000"/>
            <a:ext cx="158750" cy="0"/>
          </a:xfrm>
          <a:prstGeom prst="line">
            <a:avLst/>
          </a:prstGeom>
          <a:noFill/>
          <a:ln w="12700" algn="ctr">
            <a:solidFill>
              <a:srgbClr val="0070C0"/>
            </a:solidFill>
            <a:round/>
            <a:headEnd/>
            <a:tailEnd/>
          </a:ln>
          <a:extLst>
            <a:ext uri="{909E8E84-426E-40DD-AFC4-6F175D3DCCD1}">
              <a14:hiddenFill xmlns:a14="http://schemas.microsoft.com/office/drawing/2010/main">
                <a:noFill/>
              </a14:hiddenFill>
            </a:ext>
          </a:extLst>
        </p:spPr>
      </p:cxnSp>
      <p:cxnSp>
        <p:nvCxnSpPr>
          <p:cNvPr id="34825" name="Gerader Verbinder 17">
            <a:extLst>
              <a:ext uri="{FF2B5EF4-FFF2-40B4-BE49-F238E27FC236}">
                <a16:creationId xmlns:a16="http://schemas.microsoft.com/office/drawing/2014/main" id="{7D542987-7528-4154-BDB8-BC95C7C51726}"/>
              </a:ext>
            </a:extLst>
          </p:cNvPr>
          <p:cNvCxnSpPr>
            <a:cxnSpLocks noChangeShapeType="1"/>
          </p:cNvCxnSpPr>
          <p:nvPr/>
        </p:nvCxnSpPr>
        <p:spPr bwMode="auto">
          <a:xfrm>
            <a:off x="1333500" y="2438400"/>
            <a:ext cx="160338" cy="0"/>
          </a:xfrm>
          <a:prstGeom prst="line">
            <a:avLst/>
          </a:prstGeom>
          <a:noFill/>
          <a:ln w="12700" algn="ctr">
            <a:solidFill>
              <a:srgbClr val="0070C0"/>
            </a:solidFill>
            <a:round/>
            <a:headEnd/>
            <a:tailEnd/>
          </a:ln>
          <a:extLst>
            <a:ext uri="{909E8E84-426E-40DD-AFC4-6F175D3DCCD1}">
              <a14:hiddenFill xmlns:a14="http://schemas.microsoft.com/office/drawing/2010/main">
                <a:noFill/>
              </a14:hiddenFill>
            </a:ext>
          </a:extLst>
        </p:spPr>
      </p:cxnSp>
      <p:cxnSp>
        <p:nvCxnSpPr>
          <p:cNvPr id="34826" name="Gerader Verbinder 19">
            <a:extLst>
              <a:ext uri="{FF2B5EF4-FFF2-40B4-BE49-F238E27FC236}">
                <a16:creationId xmlns:a16="http://schemas.microsoft.com/office/drawing/2014/main" id="{A239E21B-B892-4481-93C8-36DA0D909965}"/>
              </a:ext>
            </a:extLst>
          </p:cNvPr>
          <p:cNvCxnSpPr>
            <a:cxnSpLocks noChangeShapeType="1"/>
          </p:cNvCxnSpPr>
          <p:nvPr/>
        </p:nvCxnSpPr>
        <p:spPr bwMode="auto">
          <a:xfrm>
            <a:off x="1333500" y="2743200"/>
            <a:ext cx="160338" cy="0"/>
          </a:xfrm>
          <a:prstGeom prst="line">
            <a:avLst/>
          </a:prstGeom>
          <a:noFill/>
          <a:ln w="12700" algn="ctr">
            <a:solidFill>
              <a:srgbClr val="0070C0"/>
            </a:solidFill>
            <a:round/>
            <a:headEnd/>
            <a:tailEnd/>
          </a:ln>
          <a:extLst>
            <a:ext uri="{909E8E84-426E-40DD-AFC4-6F175D3DCCD1}">
              <a14:hiddenFill xmlns:a14="http://schemas.microsoft.com/office/drawing/2010/main">
                <a:noFill/>
              </a14:hiddenFill>
            </a:ext>
          </a:extLst>
        </p:spPr>
      </p:cxnSp>
      <p:cxnSp>
        <p:nvCxnSpPr>
          <p:cNvPr id="34827" name="Gerader Verbinder 20">
            <a:extLst>
              <a:ext uri="{FF2B5EF4-FFF2-40B4-BE49-F238E27FC236}">
                <a16:creationId xmlns:a16="http://schemas.microsoft.com/office/drawing/2014/main" id="{4346675E-EACA-4694-8EBA-8600443CF7D0}"/>
              </a:ext>
            </a:extLst>
          </p:cNvPr>
          <p:cNvCxnSpPr>
            <a:cxnSpLocks noChangeShapeType="1"/>
          </p:cNvCxnSpPr>
          <p:nvPr/>
        </p:nvCxnSpPr>
        <p:spPr bwMode="auto">
          <a:xfrm>
            <a:off x="1325563" y="2903538"/>
            <a:ext cx="160337" cy="0"/>
          </a:xfrm>
          <a:prstGeom prst="line">
            <a:avLst/>
          </a:prstGeom>
          <a:noFill/>
          <a:ln w="12700" algn="ctr">
            <a:solidFill>
              <a:srgbClr val="0070C0"/>
            </a:solidFill>
            <a:round/>
            <a:headEnd/>
            <a:tailEnd/>
          </a:ln>
          <a:extLst>
            <a:ext uri="{909E8E84-426E-40DD-AFC4-6F175D3DCCD1}">
              <a14:hiddenFill xmlns:a14="http://schemas.microsoft.com/office/drawing/2010/main">
                <a:noFill/>
              </a14:hiddenFill>
            </a:ext>
          </a:extLst>
        </p:spPr>
      </p:cxnSp>
      <p:cxnSp>
        <p:nvCxnSpPr>
          <p:cNvPr id="34828" name="Gerader Verbinder 21">
            <a:extLst>
              <a:ext uri="{FF2B5EF4-FFF2-40B4-BE49-F238E27FC236}">
                <a16:creationId xmlns:a16="http://schemas.microsoft.com/office/drawing/2014/main" id="{255AE58F-0BFE-4B10-B2F5-499864624BDA}"/>
              </a:ext>
            </a:extLst>
          </p:cNvPr>
          <p:cNvCxnSpPr>
            <a:cxnSpLocks noChangeShapeType="1"/>
          </p:cNvCxnSpPr>
          <p:nvPr/>
        </p:nvCxnSpPr>
        <p:spPr bwMode="auto">
          <a:xfrm>
            <a:off x="1317625" y="3048000"/>
            <a:ext cx="160338" cy="0"/>
          </a:xfrm>
          <a:prstGeom prst="line">
            <a:avLst/>
          </a:prstGeom>
          <a:noFill/>
          <a:ln w="12700" algn="ctr">
            <a:solidFill>
              <a:schemeClr val="tx2"/>
            </a:solidFill>
            <a:round/>
            <a:headEnd/>
            <a:tailEnd/>
          </a:ln>
          <a:extLst>
            <a:ext uri="{909E8E84-426E-40DD-AFC4-6F175D3DCCD1}">
              <a14:hiddenFill xmlns:a14="http://schemas.microsoft.com/office/drawing/2010/main">
                <a:noFill/>
              </a14:hiddenFill>
            </a:ext>
          </a:extLst>
        </p:spPr>
      </p:cxnSp>
      <p:cxnSp>
        <p:nvCxnSpPr>
          <p:cNvPr id="34829" name="Gerader Verbinder 22">
            <a:extLst>
              <a:ext uri="{FF2B5EF4-FFF2-40B4-BE49-F238E27FC236}">
                <a16:creationId xmlns:a16="http://schemas.microsoft.com/office/drawing/2014/main" id="{A5BCC40A-38BD-4EEC-9733-8672109C3DD5}"/>
              </a:ext>
            </a:extLst>
          </p:cNvPr>
          <p:cNvCxnSpPr>
            <a:cxnSpLocks noChangeShapeType="1"/>
          </p:cNvCxnSpPr>
          <p:nvPr/>
        </p:nvCxnSpPr>
        <p:spPr bwMode="auto">
          <a:xfrm>
            <a:off x="1333500" y="3200400"/>
            <a:ext cx="160338" cy="0"/>
          </a:xfrm>
          <a:prstGeom prst="line">
            <a:avLst/>
          </a:prstGeom>
          <a:noFill/>
          <a:ln w="12700" algn="ctr">
            <a:solidFill>
              <a:schemeClr val="tx2"/>
            </a:solidFill>
            <a:round/>
            <a:headEnd/>
            <a:tailEnd/>
          </a:ln>
          <a:extLst>
            <a:ext uri="{909E8E84-426E-40DD-AFC4-6F175D3DCCD1}">
              <a14:hiddenFill xmlns:a14="http://schemas.microsoft.com/office/drawing/2010/main">
                <a:noFill/>
              </a14:hiddenFill>
            </a:ext>
          </a:extLst>
        </p:spPr>
      </p:cxnSp>
      <p:cxnSp>
        <p:nvCxnSpPr>
          <p:cNvPr id="34830" name="Gerader Verbinder 23">
            <a:extLst>
              <a:ext uri="{FF2B5EF4-FFF2-40B4-BE49-F238E27FC236}">
                <a16:creationId xmlns:a16="http://schemas.microsoft.com/office/drawing/2014/main" id="{F2324202-94B3-4B09-BEC4-95119425B84D}"/>
              </a:ext>
            </a:extLst>
          </p:cNvPr>
          <p:cNvCxnSpPr>
            <a:cxnSpLocks noChangeShapeType="1"/>
          </p:cNvCxnSpPr>
          <p:nvPr/>
        </p:nvCxnSpPr>
        <p:spPr bwMode="auto">
          <a:xfrm>
            <a:off x="1333500" y="3352800"/>
            <a:ext cx="160338" cy="0"/>
          </a:xfrm>
          <a:prstGeom prst="line">
            <a:avLst/>
          </a:prstGeom>
          <a:noFill/>
          <a:ln w="12700" algn="ctr">
            <a:solidFill>
              <a:schemeClr val="tx2"/>
            </a:solidFill>
            <a:round/>
            <a:headEnd/>
            <a:tailEnd/>
          </a:ln>
          <a:extLst>
            <a:ext uri="{909E8E84-426E-40DD-AFC4-6F175D3DCCD1}">
              <a14:hiddenFill xmlns:a14="http://schemas.microsoft.com/office/drawing/2010/main">
                <a:noFill/>
              </a14:hiddenFill>
            </a:ext>
          </a:extLst>
        </p:spPr>
      </p:cxnSp>
      <p:cxnSp>
        <p:nvCxnSpPr>
          <p:cNvPr id="34831" name="Gerader Verbinder 25">
            <a:extLst>
              <a:ext uri="{FF2B5EF4-FFF2-40B4-BE49-F238E27FC236}">
                <a16:creationId xmlns:a16="http://schemas.microsoft.com/office/drawing/2014/main" id="{78EBF863-9F67-433E-9CA8-E75655DDFA60}"/>
              </a:ext>
            </a:extLst>
          </p:cNvPr>
          <p:cNvCxnSpPr>
            <a:cxnSpLocks noChangeShapeType="1"/>
          </p:cNvCxnSpPr>
          <p:nvPr/>
        </p:nvCxnSpPr>
        <p:spPr bwMode="auto">
          <a:xfrm>
            <a:off x="1312863" y="3662363"/>
            <a:ext cx="160337" cy="0"/>
          </a:xfrm>
          <a:prstGeom prst="line">
            <a:avLst/>
          </a:prstGeom>
          <a:noFill/>
          <a:ln w="12700" algn="ctr">
            <a:solidFill>
              <a:srgbClr val="FFC000"/>
            </a:solidFill>
            <a:round/>
            <a:headEnd/>
            <a:tailEnd/>
          </a:ln>
          <a:extLst>
            <a:ext uri="{909E8E84-426E-40DD-AFC4-6F175D3DCCD1}">
              <a14:hiddenFill xmlns:a14="http://schemas.microsoft.com/office/drawing/2010/main">
                <a:noFill/>
              </a14:hiddenFill>
            </a:ext>
          </a:extLst>
        </p:spPr>
      </p:cxnSp>
      <p:cxnSp>
        <p:nvCxnSpPr>
          <p:cNvPr id="34832" name="Gerader Verbinder 26">
            <a:extLst>
              <a:ext uri="{FF2B5EF4-FFF2-40B4-BE49-F238E27FC236}">
                <a16:creationId xmlns:a16="http://schemas.microsoft.com/office/drawing/2014/main" id="{2A5D2FF0-D097-4B8F-B8E7-7A41BB60B07A}"/>
              </a:ext>
            </a:extLst>
          </p:cNvPr>
          <p:cNvCxnSpPr>
            <a:cxnSpLocks noChangeShapeType="1"/>
          </p:cNvCxnSpPr>
          <p:nvPr/>
        </p:nvCxnSpPr>
        <p:spPr bwMode="auto">
          <a:xfrm>
            <a:off x="1320800" y="3810000"/>
            <a:ext cx="160338" cy="0"/>
          </a:xfrm>
          <a:prstGeom prst="line">
            <a:avLst/>
          </a:prstGeom>
          <a:noFill/>
          <a:ln w="12700" algn="ctr">
            <a:solidFill>
              <a:srgbClr val="FFC000"/>
            </a:solidFill>
            <a:round/>
            <a:headEnd/>
            <a:tailEnd/>
          </a:ln>
          <a:extLst>
            <a:ext uri="{909E8E84-426E-40DD-AFC4-6F175D3DCCD1}">
              <a14:hiddenFill xmlns:a14="http://schemas.microsoft.com/office/drawing/2010/main">
                <a:noFill/>
              </a14:hiddenFill>
            </a:ext>
          </a:extLst>
        </p:spPr>
      </p:cxnSp>
      <p:cxnSp>
        <p:nvCxnSpPr>
          <p:cNvPr id="34833" name="Gerader Verbinder 28">
            <a:extLst>
              <a:ext uri="{FF2B5EF4-FFF2-40B4-BE49-F238E27FC236}">
                <a16:creationId xmlns:a16="http://schemas.microsoft.com/office/drawing/2014/main" id="{DC27A0CF-927C-4B0F-90FF-A93E1416FF7C}"/>
              </a:ext>
            </a:extLst>
          </p:cNvPr>
          <p:cNvCxnSpPr>
            <a:cxnSpLocks noChangeShapeType="1"/>
          </p:cNvCxnSpPr>
          <p:nvPr/>
        </p:nvCxnSpPr>
        <p:spPr bwMode="auto">
          <a:xfrm>
            <a:off x="1319213" y="4114800"/>
            <a:ext cx="160337" cy="0"/>
          </a:xfrm>
          <a:prstGeom prst="line">
            <a:avLst/>
          </a:prstGeom>
          <a:noFill/>
          <a:ln w="12700" algn="ctr">
            <a:solidFill>
              <a:srgbClr val="FFC000"/>
            </a:solidFill>
            <a:round/>
            <a:headEnd/>
            <a:tailEnd/>
          </a:ln>
          <a:extLst>
            <a:ext uri="{909E8E84-426E-40DD-AFC4-6F175D3DCCD1}">
              <a14:hiddenFill xmlns:a14="http://schemas.microsoft.com/office/drawing/2010/main">
                <a:noFill/>
              </a14:hiddenFill>
            </a:ext>
          </a:extLst>
        </p:spPr>
      </p:cxnSp>
      <p:cxnSp>
        <p:nvCxnSpPr>
          <p:cNvPr id="34834" name="Gerader Verbinder 29">
            <a:extLst>
              <a:ext uri="{FF2B5EF4-FFF2-40B4-BE49-F238E27FC236}">
                <a16:creationId xmlns:a16="http://schemas.microsoft.com/office/drawing/2014/main" id="{DE05765B-E2C0-4948-91BA-E5A6D05E023F}"/>
              </a:ext>
            </a:extLst>
          </p:cNvPr>
          <p:cNvCxnSpPr>
            <a:cxnSpLocks noChangeShapeType="1"/>
          </p:cNvCxnSpPr>
          <p:nvPr/>
        </p:nvCxnSpPr>
        <p:spPr bwMode="auto">
          <a:xfrm>
            <a:off x="1317625" y="4275138"/>
            <a:ext cx="160338" cy="0"/>
          </a:xfrm>
          <a:prstGeom prst="line">
            <a:avLst/>
          </a:prstGeom>
          <a:noFill/>
          <a:ln w="12700" algn="ctr">
            <a:solidFill>
              <a:srgbClr val="FFC000"/>
            </a:solidFill>
            <a:round/>
            <a:headEnd/>
            <a:tailEnd/>
          </a:ln>
          <a:extLst>
            <a:ext uri="{909E8E84-426E-40DD-AFC4-6F175D3DCCD1}">
              <a14:hiddenFill xmlns:a14="http://schemas.microsoft.com/office/drawing/2010/main">
                <a:noFill/>
              </a14:hiddenFill>
            </a:ext>
          </a:extLst>
        </p:spPr>
      </p:cxnSp>
      <p:cxnSp>
        <p:nvCxnSpPr>
          <p:cNvPr id="34835" name="Gerader Verbinder 30">
            <a:extLst>
              <a:ext uri="{FF2B5EF4-FFF2-40B4-BE49-F238E27FC236}">
                <a16:creationId xmlns:a16="http://schemas.microsoft.com/office/drawing/2014/main" id="{70FB8997-BC35-4F9B-B1A2-B9C2A94D0353}"/>
              </a:ext>
            </a:extLst>
          </p:cNvPr>
          <p:cNvCxnSpPr>
            <a:cxnSpLocks noChangeShapeType="1"/>
            <a:stCxn id="34841" idx="3"/>
          </p:cNvCxnSpPr>
          <p:nvPr/>
        </p:nvCxnSpPr>
        <p:spPr bwMode="auto">
          <a:xfrm>
            <a:off x="1485900" y="4406900"/>
            <a:ext cx="6762750" cy="12700"/>
          </a:xfrm>
          <a:prstGeom prst="line">
            <a:avLst/>
          </a:prstGeom>
          <a:noFill/>
          <a:ln w="12700" algn="ctr">
            <a:solidFill>
              <a:srgbClr val="FF0000"/>
            </a:solidFill>
            <a:prstDash val="sysDash"/>
            <a:round/>
            <a:headEnd/>
            <a:tailEnd/>
          </a:ln>
          <a:extLst>
            <a:ext uri="{909E8E84-426E-40DD-AFC4-6F175D3DCCD1}">
              <a14:hiddenFill xmlns:a14="http://schemas.microsoft.com/office/drawing/2010/main">
                <a:noFill/>
              </a14:hiddenFill>
            </a:ext>
          </a:extLst>
        </p:spPr>
      </p:cxnSp>
      <p:cxnSp>
        <p:nvCxnSpPr>
          <p:cNvPr id="34836" name="Gerader Verbinder 31">
            <a:extLst>
              <a:ext uri="{FF2B5EF4-FFF2-40B4-BE49-F238E27FC236}">
                <a16:creationId xmlns:a16="http://schemas.microsoft.com/office/drawing/2014/main" id="{DBE59EBA-E09A-423A-B46B-EEC2255FBA8F}"/>
              </a:ext>
            </a:extLst>
          </p:cNvPr>
          <p:cNvCxnSpPr>
            <a:cxnSpLocks noChangeShapeType="1"/>
          </p:cNvCxnSpPr>
          <p:nvPr/>
        </p:nvCxnSpPr>
        <p:spPr bwMode="auto">
          <a:xfrm>
            <a:off x="1316038" y="4572000"/>
            <a:ext cx="160337" cy="0"/>
          </a:xfrm>
          <a:prstGeom prst="line">
            <a:avLst/>
          </a:prstGeom>
          <a:noFill/>
          <a:ln w="12700" algn="ctr">
            <a:solidFill>
              <a:srgbClr val="FF0000"/>
            </a:solidFill>
            <a:round/>
            <a:headEnd/>
            <a:tailEnd/>
          </a:ln>
          <a:extLst>
            <a:ext uri="{909E8E84-426E-40DD-AFC4-6F175D3DCCD1}">
              <a14:hiddenFill xmlns:a14="http://schemas.microsoft.com/office/drawing/2010/main">
                <a:noFill/>
              </a14:hiddenFill>
            </a:ext>
          </a:extLst>
        </p:spPr>
      </p:cxnSp>
      <p:cxnSp>
        <p:nvCxnSpPr>
          <p:cNvPr id="34837" name="Gerader Verbinder 32">
            <a:extLst>
              <a:ext uri="{FF2B5EF4-FFF2-40B4-BE49-F238E27FC236}">
                <a16:creationId xmlns:a16="http://schemas.microsoft.com/office/drawing/2014/main" id="{0D61AB8C-2451-4C01-AF12-A1290FFA9BAF}"/>
              </a:ext>
            </a:extLst>
          </p:cNvPr>
          <p:cNvCxnSpPr>
            <a:cxnSpLocks noChangeShapeType="1"/>
          </p:cNvCxnSpPr>
          <p:nvPr/>
        </p:nvCxnSpPr>
        <p:spPr bwMode="auto">
          <a:xfrm>
            <a:off x="1317625" y="4724400"/>
            <a:ext cx="160338" cy="0"/>
          </a:xfrm>
          <a:prstGeom prst="line">
            <a:avLst/>
          </a:prstGeom>
          <a:noFill/>
          <a:ln w="12700" algn="ctr">
            <a:solidFill>
              <a:srgbClr val="FF0000"/>
            </a:solidFill>
            <a:round/>
            <a:headEnd/>
            <a:tailEnd/>
          </a:ln>
          <a:extLst>
            <a:ext uri="{909E8E84-426E-40DD-AFC4-6F175D3DCCD1}">
              <a14:hiddenFill xmlns:a14="http://schemas.microsoft.com/office/drawing/2010/main">
                <a:noFill/>
              </a14:hiddenFill>
            </a:ext>
          </a:extLst>
        </p:spPr>
      </p:cxnSp>
      <p:cxnSp>
        <p:nvCxnSpPr>
          <p:cNvPr id="34838" name="Gerader Verbinder 33">
            <a:extLst>
              <a:ext uri="{FF2B5EF4-FFF2-40B4-BE49-F238E27FC236}">
                <a16:creationId xmlns:a16="http://schemas.microsoft.com/office/drawing/2014/main" id="{D589F8F1-6C95-4D01-BCE0-BAC56EC4CBDF}"/>
              </a:ext>
            </a:extLst>
          </p:cNvPr>
          <p:cNvCxnSpPr>
            <a:cxnSpLocks noChangeShapeType="1"/>
          </p:cNvCxnSpPr>
          <p:nvPr/>
        </p:nvCxnSpPr>
        <p:spPr bwMode="auto">
          <a:xfrm>
            <a:off x="1485900" y="4813300"/>
            <a:ext cx="6762750" cy="7938"/>
          </a:xfrm>
          <a:prstGeom prst="line">
            <a:avLst/>
          </a:prstGeom>
          <a:noFill/>
          <a:ln w="12700" algn="ctr">
            <a:solidFill>
              <a:srgbClr val="C00000"/>
            </a:solidFill>
            <a:prstDash val="sysDot"/>
            <a:round/>
            <a:headEnd/>
            <a:tailEnd/>
          </a:ln>
          <a:extLst>
            <a:ext uri="{909E8E84-426E-40DD-AFC4-6F175D3DCCD1}">
              <a14:hiddenFill xmlns:a14="http://schemas.microsoft.com/office/drawing/2010/main">
                <a:noFill/>
              </a14:hiddenFill>
            </a:ext>
          </a:extLst>
        </p:spPr>
      </p:cxnSp>
      <p:cxnSp>
        <p:nvCxnSpPr>
          <p:cNvPr id="34839" name="Gerader Verbinder 34">
            <a:extLst>
              <a:ext uri="{FF2B5EF4-FFF2-40B4-BE49-F238E27FC236}">
                <a16:creationId xmlns:a16="http://schemas.microsoft.com/office/drawing/2014/main" id="{50711706-606A-4B99-895E-08F7C4F7E5B0}"/>
              </a:ext>
            </a:extLst>
          </p:cNvPr>
          <p:cNvCxnSpPr>
            <a:cxnSpLocks noChangeShapeType="1"/>
          </p:cNvCxnSpPr>
          <p:nvPr/>
        </p:nvCxnSpPr>
        <p:spPr bwMode="auto">
          <a:xfrm>
            <a:off x="1316038" y="5029200"/>
            <a:ext cx="160337" cy="0"/>
          </a:xfrm>
          <a:prstGeom prst="line">
            <a:avLst/>
          </a:prstGeom>
          <a:noFill/>
          <a:ln w="12700" algn="ctr">
            <a:solidFill>
              <a:srgbClr val="C00000"/>
            </a:solidFill>
            <a:round/>
            <a:headEnd/>
            <a:tailEnd/>
          </a:ln>
          <a:extLst>
            <a:ext uri="{909E8E84-426E-40DD-AFC4-6F175D3DCCD1}">
              <a14:hiddenFill xmlns:a14="http://schemas.microsoft.com/office/drawing/2010/main">
                <a:noFill/>
              </a14:hiddenFill>
            </a:ext>
          </a:extLst>
        </p:spPr>
      </p:cxnSp>
      <p:cxnSp>
        <p:nvCxnSpPr>
          <p:cNvPr id="34840" name="Gerader Verbinder 35">
            <a:extLst>
              <a:ext uri="{FF2B5EF4-FFF2-40B4-BE49-F238E27FC236}">
                <a16:creationId xmlns:a16="http://schemas.microsoft.com/office/drawing/2014/main" id="{A2066D2F-E17A-4790-936E-E8C65FDB74FB}"/>
              </a:ext>
            </a:extLst>
          </p:cNvPr>
          <p:cNvCxnSpPr>
            <a:cxnSpLocks noChangeShapeType="1"/>
          </p:cNvCxnSpPr>
          <p:nvPr/>
        </p:nvCxnSpPr>
        <p:spPr bwMode="auto">
          <a:xfrm>
            <a:off x="1316038" y="5181600"/>
            <a:ext cx="160337" cy="0"/>
          </a:xfrm>
          <a:prstGeom prst="line">
            <a:avLst/>
          </a:prstGeom>
          <a:noFill/>
          <a:ln w="12700" algn="ctr">
            <a:solidFill>
              <a:srgbClr val="C00000"/>
            </a:solidFill>
            <a:round/>
            <a:headEnd/>
            <a:tailEnd/>
          </a:ln>
          <a:extLst>
            <a:ext uri="{909E8E84-426E-40DD-AFC4-6F175D3DCCD1}">
              <a14:hiddenFill xmlns:a14="http://schemas.microsoft.com/office/drawing/2010/main">
                <a:noFill/>
              </a14:hiddenFill>
            </a:ext>
          </a:extLst>
        </p:spPr>
      </p:cxnSp>
      <p:sp>
        <p:nvSpPr>
          <p:cNvPr id="34841" name="Textfeld 39">
            <a:extLst>
              <a:ext uri="{FF2B5EF4-FFF2-40B4-BE49-F238E27FC236}">
                <a16:creationId xmlns:a16="http://schemas.microsoft.com/office/drawing/2014/main" id="{9C726903-295B-4B29-83F1-D1F106F373B3}"/>
              </a:ext>
            </a:extLst>
          </p:cNvPr>
          <p:cNvSpPr txBox="1">
            <a:spLocks noChangeArrowheads="1"/>
          </p:cNvSpPr>
          <p:nvPr/>
        </p:nvSpPr>
        <p:spPr bwMode="auto">
          <a:xfrm>
            <a:off x="1160463" y="4283075"/>
            <a:ext cx="3254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000">
                <a:solidFill>
                  <a:srgbClr val="FF0000"/>
                </a:solidFill>
              </a:rPr>
              <a:t>30</a:t>
            </a:r>
          </a:p>
        </p:txBody>
      </p:sp>
      <p:sp>
        <p:nvSpPr>
          <p:cNvPr id="34842" name="Textfeld 40">
            <a:extLst>
              <a:ext uri="{FF2B5EF4-FFF2-40B4-BE49-F238E27FC236}">
                <a16:creationId xmlns:a16="http://schemas.microsoft.com/office/drawing/2014/main" id="{41D930E9-DB0F-4783-B157-BFD2F05C55A8}"/>
              </a:ext>
            </a:extLst>
          </p:cNvPr>
          <p:cNvSpPr txBox="1">
            <a:spLocks noChangeArrowheads="1"/>
          </p:cNvSpPr>
          <p:nvPr/>
        </p:nvSpPr>
        <p:spPr bwMode="auto">
          <a:xfrm>
            <a:off x="1160463" y="4740275"/>
            <a:ext cx="3254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000">
                <a:solidFill>
                  <a:srgbClr val="C00000"/>
                </a:solidFill>
              </a:rPr>
              <a:t>15</a:t>
            </a:r>
          </a:p>
        </p:txBody>
      </p:sp>
      <p:sp>
        <p:nvSpPr>
          <p:cNvPr id="34843" name="Textfeld 44">
            <a:extLst>
              <a:ext uri="{FF2B5EF4-FFF2-40B4-BE49-F238E27FC236}">
                <a16:creationId xmlns:a16="http://schemas.microsoft.com/office/drawing/2014/main" id="{8882AC18-1BDC-4B26-98FB-93162E712FC9}"/>
              </a:ext>
            </a:extLst>
          </p:cNvPr>
          <p:cNvSpPr txBox="1">
            <a:spLocks noChangeArrowheads="1"/>
          </p:cNvSpPr>
          <p:nvPr/>
        </p:nvSpPr>
        <p:spPr bwMode="auto">
          <a:xfrm>
            <a:off x="1162050" y="3838575"/>
            <a:ext cx="3254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000">
                <a:solidFill>
                  <a:srgbClr val="FFC000"/>
                </a:solidFill>
              </a:rPr>
              <a:t>45</a:t>
            </a:r>
          </a:p>
        </p:txBody>
      </p:sp>
      <p:sp>
        <p:nvSpPr>
          <p:cNvPr id="34844" name="Textfeld 45">
            <a:extLst>
              <a:ext uri="{FF2B5EF4-FFF2-40B4-BE49-F238E27FC236}">
                <a16:creationId xmlns:a16="http://schemas.microsoft.com/office/drawing/2014/main" id="{7202A0B7-D337-414D-BE88-C8B8A81092E1}"/>
              </a:ext>
            </a:extLst>
          </p:cNvPr>
          <p:cNvSpPr txBox="1">
            <a:spLocks noChangeArrowheads="1"/>
          </p:cNvSpPr>
          <p:nvPr/>
        </p:nvSpPr>
        <p:spPr bwMode="auto">
          <a:xfrm>
            <a:off x="1169988" y="3373438"/>
            <a:ext cx="3254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000">
                <a:solidFill>
                  <a:srgbClr val="FFC000"/>
                </a:solidFill>
              </a:rPr>
              <a:t>60</a:t>
            </a:r>
          </a:p>
        </p:txBody>
      </p:sp>
      <p:sp>
        <p:nvSpPr>
          <p:cNvPr id="34845" name="Textfeld 46">
            <a:extLst>
              <a:ext uri="{FF2B5EF4-FFF2-40B4-BE49-F238E27FC236}">
                <a16:creationId xmlns:a16="http://schemas.microsoft.com/office/drawing/2014/main" id="{4460DAF3-5433-492A-8E7F-FDFCF1B4843D}"/>
              </a:ext>
            </a:extLst>
          </p:cNvPr>
          <p:cNvSpPr txBox="1">
            <a:spLocks noChangeArrowheads="1"/>
          </p:cNvSpPr>
          <p:nvPr/>
        </p:nvSpPr>
        <p:spPr bwMode="auto">
          <a:xfrm>
            <a:off x="1163638" y="2468563"/>
            <a:ext cx="327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000">
                <a:solidFill>
                  <a:schemeClr val="accent2"/>
                </a:solidFill>
              </a:rPr>
              <a:t>90</a:t>
            </a:r>
          </a:p>
        </p:txBody>
      </p:sp>
      <p:cxnSp>
        <p:nvCxnSpPr>
          <p:cNvPr id="34846" name="Gerader Verbinder 47">
            <a:extLst>
              <a:ext uri="{FF2B5EF4-FFF2-40B4-BE49-F238E27FC236}">
                <a16:creationId xmlns:a16="http://schemas.microsoft.com/office/drawing/2014/main" id="{92FB69FA-0202-43AF-83DC-13062C526F1C}"/>
              </a:ext>
            </a:extLst>
          </p:cNvPr>
          <p:cNvCxnSpPr>
            <a:cxnSpLocks noChangeShapeType="1"/>
          </p:cNvCxnSpPr>
          <p:nvPr/>
        </p:nvCxnSpPr>
        <p:spPr bwMode="auto">
          <a:xfrm>
            <a:off x="1512888" y="3524250"/>
            <a:ext cx="6762750" cy="12700"/>
          </a:xfrm>
          <a:prstGeom prst="line">
            <a:avLst/>
          </a:prstGeom>
          <a:noFill/>
          <a:ln w="12700" algn="ctr">
            <a:solidFill>
              <a:srgbClr val="FFC000"/>
            </a:solidFill>
            <a:prstDash val="sysDash"/>
            <a:round/>
            <a:headEnd/>
            <a:tailEnd/>
          </a:ln>
          <a:extLst>
            <a:ext uri="{909E8E84-426E-40DD-AFC4-6F175D3DCCD1}">
              <a14:hiddenFill xmlns:a14="http://schemas.microsoft.com/office/drawing/2010/main">
                <a:noFill/>
              </a14:hiddenFill>
            </a:ext>
          </a:extLst>
        </p:spPr>
      </p:cxnSp>
      <p:cxnSp>
        <p:nvCxnSpPr>
          <p:cNvPr id="34847" name="Gerader Verbinder 48">
            <a:extLst>
              <a:ext uri="{FF2B5EF4-FFF2-40B4-BE49-F238E27FC236}">
                <a16:creationId xmlns:a16="http://schemas.microsoft.com/office/drawing/2014/main" id="{6267845E-1E91-4799-9AC3-D7F195D3F97D}"/>
              </a:ext>
            </a:extLst>
          </p:cNvPr>
          <p:cNvCxnSpPr>
            <a:cxnSpLocks noChangeShapeType="1"/>
          </p:cNvCxnSpPr>
          <p:nvPr/>
        </p:nvCxnSpPr>
        <p:spPr bwMode="auto">
          <a:xfrm>
            <a:off x="1489075" y="2586038"/>
            <a:ext cx="6762750" cy="14287"/>
          </a:xfrm>
          <a:prstGeom prst="line">
            <a:avLst/>
          </a:prstGeom>
          <a:noFill/>
          <a:ln w="12700" algn="ctr">
            <a:solidFill>
              <a:schemeClr val="accent2"/>
            </a:solidFill>
            <a:prstDash val="sysDash"/>
            <a:round/>
            <a:headEnd/>
            <a:tailEnd/>
          </a:ln>
          <a:extLst>
            <a:ext uri="{909E8E84-426E-40DD-AFC4-6F175D3DCCD1}">
              <a14:hiddenFill xmlns:a14="http://schemas.microsoft.com/office/drawing/2010/main">
                <a:noFill/>
              </a14:hiddenFill>
            </a:ext>
          </a:extLst>
        </p:spPr>
      </p:cxnSp>
      <p:sp>
        <p:nvSpPr>
          <p:cNvPr id="34848" name="Freihandform 8">
            <a:extLst>
              <a:ext uri="{FF2B5EF4-FFF2-40B4-BE49-F238E27FC236}">
                <a16:creationId xmlns:a16="http://schemas.microsoft.com/office/drawing/2014/main" id="{7EBAC573-2932-435E-9EEC-AA6838F6B7A8}"/>
              </a:ext>
            </a:extLst>
          </p:cNvPr>
          <p:cNvSpPr>
            <a:spLocks/>
          </p:cNvSpPr>
          <p:nvPr/>
        </p:nvSpPr>
        <p:spPr bwMode="auto">
          <a:xfrm>
            <a:off x="1484313" y="2286000"/>
            <a:ext cx="3471862" cy="1600200"/>
          </a:xfrm>
          <a:custGeom>
            <a:avLst/>
            <a:gdLst>
              <a:gd name="T0" fmla="*/ 0 w 6167887"/>
              <a:gd name="T1" fmla="*/ 0 h 2881223"/>
              <a:gd name="T2" fmla="*/ 1160562 w 6167887"/>
              <a:gd name="T3" fmla="*/ 501019 h 2881223"/>
              <a:gd name="T4" fmla="*/ 1160562 w 6167887"/>
              <a:gd name="T5" fmla="*/ 501019 h 2881223"/>
              <a:gd name="T6" fmla="*/ 1162188 w 6167887"/>
              <a:gd name="T7" fmla="*/ 501019 h 2881223"/>
              <a:gd name="T8" fmla="*/ 1162188 w 6167887"/>
              <a:gd name="T9" fmla="*/ 501019 h 2881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67887" h="2881223">
                <a:moveTo>
                  <a:pt x="0" y="0"/>
                </a:moveTo>
                <a:lnTo>
                  <a:pt x="6159261" y="2881223"/>
                </a:lnTo>
                <a:lnTo>
                  <a:pt x="6167887" y="2881223"/>
                </a:lnTo>
              </a:path>
            </a:pathLst>
          </a:custGeom>
          <a:noFill/>
          <a:ln w="38100" cap="flat" cmpd="sng" algn="ctr">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cxnSp>
        <p:nvCxnSpPr>
          <p:cNvPr id="20516" name="Gerade Verbindung mit Pfeil 11">
            <a:extLst>
              <a:ext uri="{FF2B5EF4-FFF2-40B4-BE49-F238E27FC236}">
                <a16:creationId xmlns:a16="http://schemas.microsoft.com/office/drawing/2014/main" id="{496635C1-50C5-42F4-94EB-302DFCF14916}"/>
              </a:ext>
            </a:extLst>
          </p:cNvPr>
          <p:cNvCxnSpPr>
            <a:cxnSpLocks noChangeShapeType="1"/>
          </p:cNvCxnSpPr>
          <p:nvPr/>
        </p:nvCxnSpPr>
        <p:spPr bwMode="auto">
          <a:xfrm>
            <a:off x="4956175" y="3897313"/>
            <a:ext cx="3041650" cy="468312"/>
          </a:xfrm>
          <a:prstGeom prst="straightConnector1">
            <a:avLst/>
          </a:prstGeom>
          <a:noFill/>
          <a:ln w="38100" algn="ctr">
            <a:solidFill>
              <a:schemeClr val="accent2"/>
            </a:solidFill>
            <a:round/>
            <a:headEnd/>
            <a:tailEnd type="triangle" w="med" len="med"/>
          </a:ln>
          <a:extLst>
            <a:ext uri="{909E8E84-426E-40DD-AFC4-6F175D3DCCD1}">
              <a14:hiddenFill xmlns:a14="http://schemas.microsoft.com/office/drawing/2010/main">
                <a:noFill/>
              </a14:hiddenFill>
            </a:ext>
          </a:extLst>
        </p:spPr>
      </p:cxnSp>
      <p:pic>
        <p:nvPicPr>
          <p:cNvPr id="34850" name="Picture 5">
            <a:extLst>
              <a:ext uri="{FF2B5EF4-FFF2-40B4-BE49-F238E27FC236}">
                <a16:creationId xmlns:a16="http://schemas.microsoft.com/office/drawing/2014/main" id="{79969CDE-3EE9-44AE-848A-099265BE3C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51238" y="1346200"/>
            <a:ext cx="2632075" cy="1879600"/>
          </a:xfrm>
          <a:noFill/>
        </p:spPr>
      </p:pic>
      <p:pic>
        <p:nvPicPr>
          <p:cNvPr id="34851" name="Picture 5">
            <a:extLst>
              <a:ext uri="{FF2B5EF4-FFF2-40B4-BE49-F238E27FC236}">
                <a16:creationId xmlns:a16="http://schemas.microsoft.com/office/drawing/2014/main" id="{1F44C576-3FA0-4269-8605-038ACD690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943100"/>
            <a:ext cx="2398713"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DCEDD9D7-825B-4E79-B227-287AB84EB4D8}"/>
              </a:ext>
            </a:extLst>
          </p:cNvPr>
          <p:cNvSpPr txBox="1">
            <a:spLocks noChangeArrowheads="1"/>
          </p:cNvSpPr>
          <p:nvPr/>
        </p:nvSpPr>
        <p:spPr bwMode="auto">
          <a:xfrm rot="538767">
            <a:off x="5486400" y="3836988"/>
            <a:ext cx="26463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de-DE" altLang="de-DE" sz="1600" b="1">
                <a:solidFill>
                  <a:schemeClr val="accent2"/>
                </a:solidFill>
              </a:rPr>
              <a:t>Nephrologische Therapie</a:t>
            </a:r>
          </a:p>
        </p:txBody>
      </p:sp>
      <p:cxnSp>
        <p:nvCxnSpPr>
          <p:cNvPr id="4" name="Gerader Verbinder 3">
            <a:extLst>
              <a:ext uri="{FF2B5EF4-FFF2-40B4-BE49-F238E27FC236}">
                <a16:creationId xmlns:a16="http://schemas.microsoft.com/office/drawing/2014/main" id="{3BE465F6-D807-4322-90C2-45FE1D52FF10}"/>
              </a:ext>
            </a:extLst>
          </p:cNvPr>
          <p:cNvCxnSpPr>
            <a:cxnSpLocks noChangeShapeType="1"/>
          </p:cNvCxnSpPr>
          <p:nvPr/>
        </p:nvCxnSpPr>
        <p:spPr bwMode="auto">
          <a:xfrm>
            <a:off x="4956175" y="3886200"/>
            <a:ext cx="2809875" cy="1257300"/>
          </a:xfrm>
          <a:prstGeom prst="line">
            <a:avLst/>
          </a:prstGeom>
          <a:noFill/>
          <a:ln w="38100" algn="ctr">
            <a:solidFill>
              <a:schemeClr val="accent2"/>
            </a:solidFill>
            <a:prstDash val="sysDash"/>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11216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20516"/>
                                        </p:tgtEl>
                                        <p:attrNameLst>
                                          <p:attrName>style.visibility</p:attrName>
                                        </p:attrNameLst>
                                      </p:cBhvr>
                                      <p:to>
                                        <p:strVal val="visible"/>
                                      </p:to>
                                    </p:set>
                                    <p:anim calcmode="lin" valueType="num">
                                      <p:cBhvr additive="base">
                                        <p:cTn id="11" dur="500" fill="hold"/>
                                        <p:tgtEl>
                                          <p:spTgt spid="20516"/>
                                        </p:tgtEl>
                                        <p:attrNameLst>
                                          <p:attrName>ppt_x</p:attrName>
                                        </p:attrNameLst>
                                      </p:cBhvr>
                                      <p:tavLst>
                                        <p:tav tm="0">
                                          <p:val>
                                            <p:strVal val="#ppt_x"/>
                                          </p:val>
                                        </p:tav>
                                        <p:tav tm="100000">
                                          <p:val>
                                            <p:strVal val="#ppt_x"/>
                                          </p:val>
                                        </p:tav>
                                      </p:tavLst>
                                    </p:anim>
                                    <p:anim calcmode="lin" valueType="num">
                                      <p:cBhvr additive="base">
                                        <p:cTn id="12" dur="500" fill="hold"/>
                                        <p:tgtEl>
                                          <p:spTgt spid="20516"/>
                                        </p:tgtEl>
                                        <p:attrNameLst>
                                          <p:attrName>ppt_y</p:attrName>
                                        </p:attrNameLst>
                                      </p:cBhvr>
                                      <p:tavLst>
                                        <p:tav tm="0">
                                          <p:val>
                                            <p:strVal val="1+#ppt_h/2"/>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sz="quarter"/>
          </p:nvPr>
        </p:nvSpPr>
        <p:spPr>
          <a:xfrm>
            <a:off x="539750" y="44624"/>
            <a:ext cx="7920038" cy="649287"/>
          </a:xfrm>
        </p:spPr>
        <p:txBody>
          <a:bodyPr/>
          <a:lstStyle/>
          <a:p>
            <a:endParaRPr lang="de-DE" altLang="de-DE" sz="2800" dirty="0"/>
          </a:p>
        </p:txBody>
      </p:sp>
      <p:graphicFrame>
        <p:nvGraphicFramePr>
          <p:cNvPr id="46083" name="Group 3"/>
          <p:cNvGraphicFramePr>
            <a:graphicFrameLocks noGrp="1"/>
          </p:cNvGraphicFramePr>
          <p:nvPr>
            <p:ph sz="quarter" idx="1"/>
            <p:extLst>
              <p:ext uri="{D42A27DB-BD31-4B8C-83A1-F6EECF244321}">
                <p14:modId xmlns:p14="http://schemas.microsoft.com/office/powerpoint/2010/main" val="13126269"/>
              </p:ext>
            </p:extLst>
          </p:nvPr>
        </p:nvGraphicFramePr>
        <p:xfrm>
          <a:off x="0" y="1524395"/>
          <a:ext cx="9144000" cy="752477"/>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752477">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kern="1200" dirty="0">
                          <a:solidFill>
                            <a:schemeClr val="tx1"/>
                          </a:solidFill>
                          <a:effectLst/>
                          <a:latin typeface="Arial" panose="020B0604020202020204" pitchFamily="34" charset="0"/>
                          <a:ea typeface="+mn-ea"/>
                          <a:cs typeface="+mn-cs"/>
                        </a:rPr>
                        <a:t>Viel trinken (TM ≥ 3000 ml anstreben)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graphicFrame>
        <p:nvGraphicFramePr>
          <p:cNvPr id="46091" name="Group 11"/>
          <p:cNvGraphicFramePr>
            <a:graphicFrameLocks noGrp="1"/>
          </p:cNvGraphicFramePr>
          <p:nvPr>
            <p:ph sz="quarter" idx="2"/>
            <p:extLst>
              <p:ext uri="{D42A27DB-BD31-4B8C-83A1-F6EECF244321}">
                <p14:modId xmlns:p14="http://schemas.microsoft.com/office/powerpoint/2010/main" val="397921901"/>
              </p:ext>
            </p:extLst>
          </p:nvPr>
        </p:nvGraphicFramePr>
        <p:xfrm>
          <a:off x="0" y="2287027"/>
          <a:ext cx="9144000" cy="651764"/>
        </p:xfrm>
        <a:graphic>
          <a:graphicData uri="http://schemas.openxmlformats.org/drawingml/2006/table">
            <a:tbl>
              <a:tblPr/>
              <a:tblGrid>
                <a:gridCol w="560388">
                  <a:extLst>
                    <a:ext uri="{9D8B030D-6E8A-4147-A177-3AD203B41FA5}">
                      <a16:colId xmlns:a16="http://schemas.microsoft.com/office/drawing/2014/main" val="3465703955"/>
                    </a:ext>
                  </a:extLst>
                </a:gridCol>
                <a:gridCol w="8583612">
                  <a:extLst>
                    <a:ext uri="{9D8B030D-6E8A-4147-A177-3AD203B41FA5}">
                      <a16:colId xmlns:a16="http://schemas.microsoft.com/office/drawing/2014/main" val="4099770447"/>
                    </a:ext>
                  </a:extLst>
                </a:gridCol>
              </a:tblGrid>
              <a:tr h="651764">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tx1"/>
                          </a:solidFill>
                          <a:effectLst/>
                          <a:latin typeface="Arial" panose="020B0604020202020204" pitchFamily="34" charset="0"/>
                        </a:rPr>
                        <a:t>Ausgleich einer metabolischen Azidose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11178"/>
                  </a:ext>
                </a:extLst>
              </a:tr>
            </a:tbl>
          </a:graphicData>
        </a:graphic>
      </p:graphicFrame>
      <p:graphicFrame>
        <p:nvGraphicFramePr>
          <p:cNvPr id="46099" name="Group 19"/>
          <p:cNvGraphicFramePr>
            <a:graphicFrameLocks noGrp="1"/>
          </p:cNvGraphicFramePr>
          <p:nvPr>
            <p:ph sz="quarter" idx="3"/>
            <p:extLst>
              <p:ext uri="{D42A27DB-BD31-4B8C-83A1-F6EECF244321}">
                <p14:modId xmlns:p14="http://schemas.microsoft.com/office/powerpoint/2010/main" val="1506386514"/>
              </p:ext>
            </p:extLst>
          </p:nvPr>
        </p:nvGraphicFramePr>
        <p:xfrm>
          <a:off x="0" y="2923625"/>
          <a:ext cx="9144000" cy="696203"/>
        </p:xfrm>
        <a:graphic>
          <a:graphicData uri="http://schemas.openxmlformats.org/drawingml/2006/table">
            <a:tbl>
              <a:tblPr/>
              <a:tblGrid>
                <a:gridCol w="560388">
                  <a:extLst>
                    <a:ext uri="{9D8B030D-6E8A-4147-A177-3AD203B41FA5}">
                      <a16:colId xmlns:a16="http://schemas.microsoft.com/office/drawing/2014/main" val="4146681190"/>
                    </a:ext>
                  </a:extLst>
                </a:gridCol>
                <a:gridCol w="8583612">
                  <a:extLst>
                    <a:ext uri="{9D8B030D-6E8A-4147-A177-3AD203B41FA5}">
                      <a16:colId xmlns:a16="http://schemas.microsoft.com/office/drawing/2014/main" val="1655645105"/>
                    </a:ext>
                  </a:extLst>
                </a:gridCol>
              </a:tblGrid>
              <a:tr h="696203">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719EB"/>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r>
                        <a:rPr lang="de-DE" sz="2000" b="1" i="0" kern="1200" dirty="0">
                          <a:solidFill>
                            <a:schemeClr val="tx1"/>
                          </a:solidFill>
                          <a:effectLst/>
                          <a:latin typeface="Arial" panose="020B0604020202020204" pitchFamily="34" charset="0"/>
                          <a:ea typeface="+mn-ea"/>
                          <a:cs typeface="+mn-cs"/>
                        </a:rPr>
                        <a:t>Reduktion oder Absetzen RAAS – Blockade bei </a:t>
                      </a:r>
                      <a:r>
                        <a:rPr lang="de-DE" sz="2000" b="1" i="0" kern="1200" dirty="0" err="1">
                          <a:solidFill>
                            <a:schemeClr val="tx1"/>
                          </a:solidFill>
                          <a:effectLst/>
                          <a:latin typeface="Arial" panose="020B0604020202020204" pitchFamily="34" charset="0"/>
                          <a:ea typeface="+mn-ea"/>
                          <a:cs typeface="+mn-cs"/>
                        </a:rPr>
                        <a:t>eGFR</a:t>
                      </a:r>
                      <a:r>
                        <a:rPr lang="de-DE" sz="2000" b="1" i="0" kern="1200" dirty="0">
                          <a:solidFill>
                            <a:schemeClr val="tx1"/>
                          </a:solidFill>
                          <a:effectLst/>
                          <a:latin typeface="Arial" panose="020B0604020202020204" pitchFamily="34" charset="0"/>
                          <a:ea typeface="+mn-ea"/>
                          <a:cs typeface="+mn-cs"/>
                        </a:rPr>
                        <a:t> &lt;30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814856"/>
                  </a:ext>
                </a:extLst>
              </a:tr>
            </a:tbl>
          </a:graphicData>
        </a:graphic>
      </p:graphicFrame>
      <p:graphicFrame>
        <p:nvGraphicFramePr>
          <p:cNvPr id="46107" name="Group 27"/>
          <p:cNvGraphicFramePr>
            <a:graphicFrameLocks noGrp="1"/>
          </p:cNvGraphicFramePr>
          <p:nvPr>
            <p:ph sz="quarter" idx="4"/>
            <p:extLst>
              <p:ext uri="{D42A27DB-BD31-4B8C-83A1-F6EECF244321}">
                <p14:modId xmlns:p14="http://schemas.microsoft.com/office/powerpoint/2010/main" val="2464080638"/>
              </p:ext>
            </p:extLst>
          </p:nvPr>
        </p:nvGraphicFramePr>
        <p:xfrm>
          <a:off x="0" y="3611013"/>
          <a:ext cx="9180513" cy="681731"/>
        </p:xfrm>
        <a:graphic>
          <a:graphicData uri="http://schemas.openxmlformats.org/drawingml/2006/table">
            <a:tbl>
              <a:tblPr/>
              <a:tblGrid>
                <a:gridCol w="557213">
                  <a:extLst>
                    <a:ext uri="{9D8B030D-6E8A-4147-A177-3AD203B41FA5}">
                      <a16:colId xmlns:a16="http://schemas.microsoft.com/office/drawing/2014/main" val="3411641881"/>
                    </a:ext>
                  </a:extLst>
                </a:gridCol>
                <a:gridCol w="8623300">
                  <a:extLst>
                    <a:ext uri="{9D8B030D-6E8A-4147-A177-3AD203B41FA5}">
                      <a16:colId xmlns:a16="http://schemas.microsoft.com/office/drawing/2014/main" val="1979585652"/>
                    </a:ext>
                  </a:extLst>
                </a:gridCol>
              </a:tblGrid>
              <a:tr h="681731">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altLang="de-DE" sz="2000" b="1" i="0" u="none" strike="noStrike" cap="none" normalizeH="0" baseline="0" dirty="0">
                          <a:ln>
                            <a:noFill/>
                          </a:ln>
                          <a:solidFill>
                            <a:schemeClr val="tx1"/>
                          </a:solidFill>
                          <a:effectLst/>
                          <a:latin typeface="Arial" panose="020B0604020202020204" pitchFamily="34" charset="0"/>
                        </a:rPr>
                        <a:t>Blutdruckoptimierung (Ziel &lt; 135 mmHg)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0948928"/>
                  </a:ext>
                </a:extLst>
              </a:tr>
            </a:tbl>
          </a:graphicData>
        </a:graphic>
      </p:graphicFrame>
      <p:graphicFrame>
        <p:nvGraphicFramePr>
          <p:cNvPr id="46115" name="Group 35"/>
          <p:cNvGraphicFramePr>
            <a:graphicFrameLocks noGrp="1"/>
          </p:cNvGraphicFramePr>
          <p:nvPr>
            <p:extLst>
              <p:ext uri="{D42A27DB-BD31-4B8C-83A1-F6EECF244321}">
                <p14:modId xmlns:p14="http://schemas.microsoft.com/office/powerpoint/2010/main" val="2796195055"/>
              </p:ext>
            </p:extLst>
          </p:nvPr>
        </p:nvGraphicFramePr>
        <p:xfrm>
          <a:off x="0" y="4284113"/>
          <a:ext cx="9180513" cy="1895664"/>
        </p:xfrm>
        <a:graphic>
          <a:graphicData uri="http://schemas.openxmlformats.org/drawingml/2006/table">
            <a:tbl>
              <a:tblPr/>
              <a:tblGrid>
                <a:gridCol w="550863">
                  <a:extLst>
                    <a:ext uri="{9D8B030D-6E8A-4147-A177-3AD203B41FA5}">
                      <a16:colId xmlns:a16="http://schemas.microsoft.com/office/drawing/2014/main" val="3470411589"/>
                    </a:ext>
                  </a:extLst>
                </a:gridCol>
                <a:gridCol w="8629650">
                  <a:extLst>
                    <a:ext uri="{9D8B030D-6E8A-4147-A177-3AD203B41FA5}">
                      <a16:colId xmlns:a16="http://schemas.microsoft.com/office/drawing/2014/main" val="4271978402"/>
                    </a:ext>
                  </a:extLst>
                </a:gridCol>
              </a:tblGrid>
              <a:tr h="63188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a:ln>
                            <a:noFill/>
                          </a:ln>
                          <a:solidFill>
                            <a:schemeClr val="tx1"/>
                          </a:solidFill>
                          <a:effectLst/>
                          <a:latin typeface="Arial" panose="020B0604020202020204" pitchFamily="34" charset="0"/>
                        </a:rPr>
                        <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66E48"/>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tx1"/>
                          </a:solidFill>
                          <a:effectLst/>
                          <a:latin typeface="Arial" panose="020B0604020202020204" pitchFamily="34" charset="0"/>
                        </a:rPr>
                        <a:t>Frühzeitige Therapie mit </a:t>
                      </a:r>
                      <a:r>
                        <a:rPr kumimoji="0" lang="de-DE" altLang="de-DE" sz="2000" b="1" i="0" u="none" strike="noStrike" cap="none" normalizeH="0" baseline="0" dirty="0" err="1">
                          <a:ln>
                            <a:noFill/>
                          </a:ln>
                          <a:solidFill>
                            <a:schemeClr val="tx1"/>
                          </a:solidFill>
                          <a:effectLst/>
                          <a:latin typeface="Arial" panose="020B0604020202020204" pitchFamily="34" charset="0"/>
                        </a:rPr>
                        <a:t>rhEPO</a:t>
                      </a:r>
                      <a:endParaRPr kumimoji="0" lang="de-DE" altLang="de-DE" sz="20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2984136"/>
                  </a:ext>
                </a:extLst>
              </a:tr>
              <a:tr h="6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altLang="de-DE" sz="2000" b="1" i="0" u="none" strike="noStrike" cap="none" normalizeH="0" baseline="0" dirty="0">
                          <a:ln>
                            <a:noFill/>
                          </a:ln>
                          <a:solidFill>
                            <a:schemeClr val="tx1"/>
                          </a:solidFill>
                          <a:effectLst/>
                          <a:latin typeface="Arial" panose="020B0604020202020204" pitchFamily="34" charset="0"/>
                        </a:rPr>
                        <a:t>Strenge BZ – Einstellung (Ziel HbA1c &lt; 6,4 %)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64679234"/>
                  </a:ext>
                </a:extLst>
              </a:tr>
              <a:tr h="6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a:ln>
                            <a:noFill/>
                          </a:ln>
                          <a:solidFill>
                            <a:schemeClr val="tx1"/>
                          </a:solidFill>
                          <a:effectLst/>
                          <a:latin typeface="Arial" panose="020B0604020202020204" pitchFamily="34" charset="0"/>
                        </a:rPr>
                        <a:t>Harnsäure – senkende Therapie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8570604"/>
                  </a:ext>
                </a:extLst>
              </a:tr>
            </a:tbl>
          </a:graphicData>
        </a:graphic>
      </p:graphicFrame>
      <p:graphicFrame>
        <p:nvGraphicFramePr>
          <p:cNvPr id="46123" name="Group 43"/>
          <p:cNvGraphicFramePr>
            <a:graphicFrameLocks noGrp="1"/>
          </p:cNvGraphicFramePr>
          <p:nvPr>
            <p:extLst>
              <p:ext uri="{D42A27DB-BD31-4B8C-83A1-F6EECF244321}">
                <p14:modId xmlns:p14="http://schemas.microsoft.com/office/powerpoint/2010/main" val="416721705"/>
              </p:ext>
            </p:extLst>
          </p:nvPr>
        </p:nvGraphicFramePr>
        <p:xfrm>
          <a:off x="-1" y="116632"/>
          <a:ext cx="9144001" cy="1397608"/>
        </p:xfrm>
        <a:graphic>
          <a:graphicData uri="http://schemas.openxmlformats.org/drawingml/2006/table">
            <a:tbl>
              <a:tblPr/>
              <a:tblGrid>
                <a:gridCol w="9144001">
                  <a:extLst>
                    <a:ext uri="{9D8B030D-6E8A-4147-A177-3AD203B41FA5}">
                      <a16:colId xmlns:a16="http://schemas.microsoft.com/office/drawing/2014/main" val="2921720045"/>
                    </a:ext>
                  </a:extLst>
                </a:gridCol>
              </a:tblGrid>
              <a:tr h="1397608">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de-DE" sz="2800" b="1" i="0" kern="1200" dirty="0">
                          <a:solidFill>
                            <a:srgbClr val="EAEAEA"/>
                          </a:solidFill>
                          <a:effectLst/>
                          <a:latin typeface="Arial" panose="020B0604020202020204" pitchFamily="34" charset="0"/>
                          <a:ea typeface="+mn-ea"/>
                          <a:cs typeface="+mn-cs"/>
                        </a:rPr>
                        <a:t>Welche Maßnahmen zur Progressionsinhibition bei chronischer Niereninsuffizienz sind sinnvoll</a:t>
                      </a:r>
                      <a:r>
                        <a:rPr lang="en-US" sz="2800" b="1" i="0" kern="1200" dirty="0">
                          <a:solidFill>
                            <a:srgbClr val="EAEAEA"/>
                          </a:solidFill>
                          <a:effectLst/>
                          <a:latin typeface="Arial" panose="020B0604020202020204" pitchFamily="34" charset="0"/>
                          <a:ea typeface="+mn-ea"/>
                          <a:cs typeface="+mn-cs"/>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41793298"/>
                  </a:ext>
                </a:extLst>
              </a:tr>
            </a:tbl>
          </a:graphicData>
        </a:graphic>
      </p:graphicFrame>
      <p:graphicFrame>
        <p:nvGraphicFramePr>
          <p:cNvPr id="2" name="Group 3">
            <a:extLst>
              <a:ext uri="{FF2B5EF4-FFF2-40B4-BE49-F238E27FC236}">
                <a16:creationId xmlns:a16="http://schemas.microsoft.com/office/drawing/2014/main" id="{60AC1F6B-3D7C-3588-5FDC-B640881019D3}"/>
              </a:ext>
            </a:extLst>
          </p:cNvPr>
          <p:cNvGraphicFramePr>
            <a:graphicFrameLocks/>
          </p:cNvGraphicFramePr>
          <p:nvPr>
            <p:extLst>
              <p:ext uri="{D42A27DB-BD31-4B8C-83A1-F6EECF244321}">
                <p14:modId xmlns:p14="http://schemas.microsoft.com/office/powerpoint/2010/main" val="2811819352"/>
              </p:ext>
            </p:extLst>
          </p:nvPr>
        </p:nvGraphicFramePr>
        <p:xfrm>
          <a:off x="-13792" y="6165304"/>
          <a:ext cx="9144000" cy="696203"/>
        </p:xfrm>
        <a:graphic>
          <a:graphicData uri="http://schemas.openxmlformats.org/drawingml/2006/table">
            <a:tbl>
              <a:tblPr/>
              <a:tblGrid>
                <a:gridCol w="558800">
                  <a:extLst>
                    <a:ext uri="{9D8B030D-6E8A-4147-A177-3AD203B41FA5}">
                      <a16:colId xmlns:a16="http://schemas.microsoft.com/office/drawing/2014/main" val="57745063"/>
                    </a:ext>
                  </a:extLst>
                </a:gridCol>
                <a:gridCol w="8585200">
                  <a:extLst>
                    <a:ext uri="{9D8B030D-6E8A-4147-A177-3AD203B41FA5}">
                      <a16:colId xmlns:a16="http://schemas.microsoft.com/office/drawing/2014/main" val="3707825183"/>
                    </a:ext>
                  </a:extLst>
                </a:gridCol>
              </a:tblGrid>
              <a:tr h="696203">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3400" b="1" i="0" u="none" strike="noStrike" cap="none" normalizeH="0" baseline="0" dirty="0">
                          <a:ln>
                            <a:noFill/>
                          </a:ln>
                          <a:solidFill>
                            <a:schemeClr val="tx1"/>
                          </a:solidFill>
                          <a:effectLst/>
                          <a:latin typeface="Arial" panose="020B0604020202020204" pitchFamily="34" charset="0"/>
                        </a:rPr>
                        <a: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F927"/>
                    </a:solidFill>
                  </a:tcPr>
                </a:tc>
                <a:tc>
                  <a:txBody>
                    <a:bodyPr/>
                    <a:lstStyle>
                      <a:lvl1pPr>
                        <a:spcBef>
                          <a:spcPct val="20000"/>
                        </a:spcBef>
                        <a:defRPr sz="2000" b="1">
                          <a:solidFill>
                            <a:schemeClr val="tx1"/>
                          </a:solidFill>
                          <a:latin typeface="Arial" panose="020B0604020202020204" pitchFamily="34" charset="0"/>
                        </a:defRPr>
                      </a:lvl1pPr>
                      <a:lvl2pPr>
                        <a:spcBef>
                          <a:spcPct val="20000"/>
                        </a:spcBef>
                        <a:defRPr>
                          <a:solidFill>
                            <a:schemeClr val="tx1"/>
                          </a:solidFill>
                          <a:latin typeface="Arial" panose="020B0604020202020204" pitchFamily="34" charset="0"/>
                        </a:defRPr>
                      </a:lvl2pPr>
                      <a:lvl3pPr>
                        <a:spcBef>
                          <a:spcPct val="20000"/>
                        </a:spcBef>
                        <a:defRPr sz="1600">
                          <a:solidFill>
                            <a:schemeClr val="tx1"/>
                          </a:solidFill>
                          <a:latin typeface="Arial" panose="020B0604020202020204" pitchFamily="34" charset="0"/>
                        </a:defRPr>
                      </a:lvl3pPr>
                      <a:lvl4pPr>
                        <a:spcBef>
                          <a:spcPct val="20000"/>
                        </a:spcBef>
                        <a:defRPr sz="14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fontAlgn="base">
                        <a:spcBef>
                          <a:spcPct val="20000"/>
                        </a:spcBef>
                        <a:spcAft>
                          <a:spcPct val="0"/>
                        </a:spcAft>
                        <a:defRPr sz="1400">
                          <a:solidFill>
                            <a:schemeClr val="tx1"/>
                          </a:solidFill>
                          <a:latin typeface="Arial" panose="020B0604020202020204" pitchFamily="34" charset="0"/>
                        </a:defRPr>
                      </a:lvl6pPr>
                      <a:lvl7pPr fontAlgn="base">
                        <a:spcBef>
                          <a:spcPct val="20000"/>
                        </a:spcBef>
                        <a:spcAft>
                          <a:spcPct val="0"/>
                        </a:spcAft>
                        <a:defRPr sz="1400">
                          <a:solidFill>
                            <a:schemeClr val="tx1"/>
                          </a:solidFill>
                          <a:latin typeface="Arial" panose="020B0604020202020204" pitchFamily="34" charset="0"/>
                        </a:defRPr>
                      </a:lvl7pPr>
                      <a:lvl8pPr fontAlgn="base">
                        <a:spcBef>
                          <a:spcPct val="20000"/>
                        </a:spcBef>
                        <a:spcAft>
                          <a:spcPct val="0"/>
                        </a:spcAft>
                        <a:defRPr sz="1400">
                          <a:solidFill>
                            <a:schemeClr val="tx1"/>
                          </a:solidFill>
                          <a:latin typeface="Arial" panose="020B0604020202020204" pitchFamily="34" charset="0"/>
                        </a:defRPr>
                      </a:lvl8pPr>
                      <a:lvl9pPr fontAlgn="base">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sz="2000" b="1" kern="1200" dirty="0">
                          <a:solidFill>
                            <a:schemeClr val="tx1"/>
                          </a:solidFill>
                          <a:effectLst/>
                          <a:latin typeface="Arial" panose="020B0604020202020204" pitchFamily="34" charset="0"/>
                          <a:ea typeface="+mn-ea"/>
                          <a:cs typeface="+mn-cs"/>
                        </a:rPr>
                        <a:t>Therapie mit </a:t>
                      </a:r>
                      <a:r>
                        <a:rPr lang="de-DE" sz="2000" b="1" kern="1200" dirty="0" err="1">
                          <a:solidFill>
                            <a:schemeClr val="tx1"/>
                          </a:solidFill>
                          <a:effectLst/>
                          <a:latin typeface="Arial" panose="020B0604020202020204" pitchFamily="34" charset="0"/>
                          <a:ea typeface="+mn-ea"/>
                          <a:cs typeface="+mn-cs"/>
                        </a:rPr>
                        <a:t>Dapaglifozin</a:t>
                      </a:r>
                      <a:endParaRPr lang="de-DE" sz="2000" b="1" kern="1200" dirty="0">
                        <a:solidFill>
                          <a:schemeClr val="tx1"/>
                        </a:solidFill>
                        <a:effectLst/>
                        <a:latin typeface="Arial" panose="020B0604020202020204" pitchFamily="34" charset="0"/>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701181"/>
                  </a:ext>
                </a:extLst>
              </a:tr>
            </a:tbl>
          </a:graphicData>
        </a:graphic>
      </p:graphicFrame>
    </p:spTree>
    <p:extLst>
      <p:ext uri="{BB962C8B-B14F-4D97-AF65-F5344CB8AC3E}">
        <p14:creationId xmlns:p14="http://schemas.microsoft.com/office/powerpoint/2010/main" val="1495297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p:cTn id="6" dur="indefinite"/>
                                        <p:tgtEl>
                                          <p:spTgt spid="46083"/>
                                        </p:tgtEl>
                                        <p:attrNameLst>
                                          <p:attrName>style.opacity</p:attrName>
                                        </p:attrNameLst>
                                      </p:cBhvr>
                                      <p:to>
                                        <p:strVal val="0.5"/>
                                      </p:to>
                                    </p:set>
                                    <p:animEffect filter="image" prLst="opacity: 0.5">
                                      <p:cBhvr rctx="IE">
                                        <p:cTn id="7" dur="indefinite"/>
                                        <p:tgtEl>
                                          <p:spTgt spid="4608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6091"/>
                                        </p:tgtEl>
                                      </p:cBhvr>
                                    </p:animEffect>
                                    <p:animScale>
                                      <p:cBhvr>
                                        <p:cTn id="12" dur="250" autoRev="1" fill="hold"/>
                                        <p:tgtEl>
                                          <p:spTgt spid="46091"/>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p:cTn id="16" dur="indefinite"/>
                                        <p:tgtEl>
                                          <p:spTgt spid="46099"/>
                                        </p:tgtEl>
                                        <p:attrNameLst>
                                          <p:attrName>style.opacity</p:attrName>
                                        </p:attrNameLst>
                                      </p:cBhvr>
                                      <p:to>
                                        <p:strVal val="0.5"/>
                                      </p:to>
                                    </p:set>
                                    <p:animEffect filter="image" prLst="opacity: 0.5">
                                      <p:cBhvr rctx="IE">
                                        <p:cTn id="17" dur="indefinite"/>
                                        <p:tgtEl>
                                          <p:spTgt spid="46099"/>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46107"/>
                                        </p:tgtEl>
                                      </p:cBhvr>
                                    </p:animEffect>
                                    <p:animScale>
                                      <p:cBhvr>
                                        <p:cTn id="22" dur="250" autoRev="1" fill="hold"/>
                                        <p:tgtEl>
                                          <p:spTgt spid="46107"/>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p:cTn id="26" dur="indefinite"/>
                                        <p:tgtEl>
                                          <p:spTgt spid="46115"/>
                                        </p:tgtEl>
                                        <p:attrNameLst>
                                          <p:attrName>style.opacity</p:attrName>
                                        </p:attrNameLst>
                                      </p:cBhvr>
                                      <p:to>
                                        <p:strVal val="0.5"/>
                                      </p:to>
                                    </p:set>
                                    <p:animEffect filter="image" prLst="opacity: 0.5">
                                      <p:cBhvr rctx="IE">
                                        <p:cTn id="27" dur="indefinite"/>
                                        <p:tgtEl>
                                          <p:spTgt spid="46115"/>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2"/>
                                        </p:tgtEl>
                                      </p:cBhvr>
                                    </p:animEffect>
                                    <p:animScale>
                                      <p:cBhvr>
                                        <p:cTn id="3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5C3C32-0A49-474F-8682-793AB369DDAC}"/>
              </a:ext>
            </a:extLst>
          </p:cNvPr>
          <p:cNvSpPr>
            <a:spLocks noGrp="1"/>
          </p:cNvSpPr>
          <p:nvPr>
            <p:ph type="title"/>
          </p:nvPr>
        </p:nvSpPr>
        <p:spPr/>
        <p:txBody>
          <a:bodyPr/>
          <a:lstStyle/>
          <a:p>
            <a:r>
              <a:rPr lang="de-DE" dirty="0"/>
              <a:t>Renale Endpunkte unter SGLT2 - I</a:t>
            </a:r>
          </a:p>
        </p:txBody>
      </p:sp>
      <p:pic>
        <p:nvPicPr>
          <p:cNvPr id="4" name="Grafik 3">
            <a:extLst>
              <a:ext uri="{FF2B5EF4-FFF2-40B4-BE49-F238E27FC236}">
                <a16:creationId xmlns:a16="http://schemas.microsoft.com/office/drawing/2014/main" id="{D45FE3A4-AC98-44C4-9DFC-C3EC76AF8042}"/>
              </a:ext>
            </a:extLst>
          </p:cNvPr>
          <p:cNvPicPr>
            <a:picLocks noChangeAspect="1"/>
          </p:cNvPicPr>
          <p:nvPr/>
        </p:nvPicPr>
        <p:blipFill>
          <a:blip r:embed="rId3"/>
          <a:stretch>
            <a:fillRect/>
          </a:stretch>
        </p:blipFill>
        <p:spPr>
          <a:xfrm>
            <a:off x="29522" y="1179077"/>
            <a:ext cx="4254446" cy="3655566"/>
          </a:xfrm>
          <a:prstGeom prst="rect">
            <a:avLst/>
          </a:prstGeom>
        </p:spPr>
      </p:pic>
      <p:sp>
        <p:nvSpPr>
          <p:cNvPr id="6" name="Textfeld 5">
            <a:extLst>
              <a:ext uri="{FF2B5EF4-FFF2-40B4-BE49-F238E27FC236}">
                <a16:creationId xmlns:a16="http://schemas.microsoft.com/office/drawing/2014/main" id="{E5A38F67-B515-4138-B1F6-E3B76AC6C228}"/>
              </a:ext>
            </a:extLst>
          </p:cNvPr>
          <p:cNvSpPr txBox="1"/>
          <p:nvPr/>
        </p:nvSpPr>
        <p:spPr>
          <a:xfrm>
            <a:off x="971600" y="6380017"/>
            <a:ext cx="6653919" cy="482889"/>
          </a:xfrm>
          <a:prstGeom prst="rect">
            <a:avLst/>
          </a:prstGeom>
        </p:spPr>
        <p:txBody>
          <a:bodyPr wrap="square">
            <a:spAutoFit/>
          </a:bodyPr>
          <a:lstStyle>
            <a:defPPr>
              <a:defRPr lang="de-DE"/>
            </a:defPPr>
            <a:lvl1pPr algn="r">
              <a:defRPr sz="1200">
                <a:solidFill>
                  <a:schemeClr val="accent1"/>
                </a:solidFill>
                <a:latin typeface="+mj-lt"/>
              </a:defRPr>
            </a:lvl1pPr>
          </a:lstStyle>
          <a:p>
            <a:r>
              <a:rPr lang="en-US" dirty="0"/>
              <a:t>Kluger, A. Y., et al. (2019). </a:t>
            </a:r>
            <a:r>
              <a:rPr lang="en-US" b="1" dirty="0"/>
              <a:t>"Class effects of SGLT2 inhibitors on cardiorenal outcomes." </a:t>
            </a:r>
            <a:r>
              <a:rPr lang="en-US" dirty="0"/>
              <a:t>Cardiovasc </a:t>
            </a:r>
            <a:r>
              <a:rPr lang="en-US" dirty="0" err="1"/>
              <a:t>Diabetol</a:t>
            </a:r>
            <a:r>
              <a:rPr lang="en-US" dirty="0"/>
              <a:t> 18(1): 99.</a:t>
            </a:r>
            <a:endParaRPr lang="de-DE" dirty="0"/>
          </a:p>
        </p:txBody>
      </p:sp>
      <p:pic>
        <p:nvPicPr>
          <p:cNvPr id="8" name="Grafik 7">
            <a:extLst>
              <a:ext uri="{FF2B5EF4-FFF2-40B4-BE49-F238E27FC236}">
                <a16:creationId xmlns:a16="http://schemas.microsoft.com/office/drawing/2014/main" id="{CD7050FD-D044-42FB-9669-92594A4A46D7}"/>
              </a:ext>
            </a:extLst>
          </p:cNvPr>
          <p:cNvPicPr>
            <a:picLocks noChangeAspect="1"/>
          </p:cNvPicPr>
          <p:nvPr/>
        </p:nvPicPr>
        <p:blipFill>
          <a:blip r:embed="rId4"/>
          <a:stretch>
            <a:fillRect/>
          </a:stretch>
        </p:blipFill>
        <p:spPr>
          <a:xfrm>
            <a:off x="4283968" y="1220687"/>
            <a:ext cx="4464496" cy="3667967"/>
          </a:xfrm>
          <a:prstGeom prst="rect">
            <a:avLst/>
          </a:prstGeom>
        </p:spPr>
      </p:pic>
    </p:spTree>
    <p:extLst>
      <p:ext uri="{BB962C8B-B14F-4D97-AF65-F5344CB8AC3E}">
        <p14:creationId xmlns:p14="http://schemas.microsoft.com/office/powerpoint/2010/main" val="114846682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473D1-4807-47DF-AAF9-EF839E855E70}"/>
              </a:ext>
            </a:extLst>
          </p:cNvPr>
          <p:cNvSpPr>
            <a:spLocks noGrp="1"/>
          </p:cNvSpPr>
          <p:nvPr>
            <p:ph type="title"/>
          </p:nvPr>
        </p:nvSpPr>
        <p:spPr/>
        <p:txBody>
          <a:bodyPr/>
          <a:lstStyle/>
          <a:p>
            <a:r>
              <a:rPr lang="de-DE" dirty="0"/>
              <a:t>Renale SGLT2 - Effekte</a:t>
            </a:r>
          </a:p>
        </p:txBody>
      </p:sp>
      <p:pic>
        <p:nvPicPr>
          <p:cNvPr id="4" name="Grafik 3">
            <a:extLst>
              <a:ext uri="{FF2B5EF4-FFF2-40B4-BE49-F238E27FC236}">
                <a16:creationId xmlns:a16="http://schemas.microsoft.com/office/drawing/2014/main" id="{A5F52E47-7FDD-471C-BC8D-817C6D91AAB6}"/>
              </a:ext>
            </a:extLst>
          </p:cNvPr>
          <p:cNvPicPr>
            <a:picLocks noChangeAspect="1"/>
          </p:cNvPicPr>
          <p:nvPr/>
        </p:nvPicPr>
        <p:blipFill>
          <a:blip r:embed="rId3"/>
          <a:stretch>
            <a:fillRect/>
          </a:stretch>
        </p:blipFill>
        <p:spPr>
          <a:xfrm>
            <a:off x="1115616" y="1052735"/>
            <a:ext cx="6404382" cy="5327281"/>
          </a:xfrm>
          <a:prstGeom prst="rect">
            <a:avLst/>
          </a:prstGeom>
        </p:spPr>
      </p:pic>
      <p:sp>
        <p:nvSpPr>
          <p:cNvPr id="6" name="Textfeld 5">
            <a:extLst>
              <a:ext uri="{FF2B5EF4-FFF2-40B4-BE49-F238E27FC236}">
                <a16:creationId xmlns:a16="http://schemas.microsoft.com/office/drawing/2014/main" id="{62A4824F-039F-401E-8A15-6DD696261F11}"/>
              </a:ext>
            </a:extLst>
          </p:cNvPr>
          <p:cNvSpPr txBox="1"/>
          <p:nvPr/>
        </p:nvSpPr>
        <p:spPr>
          <a:xfrm>
            <a:off x="971600" y="6380017"/>
            <a:ext cx="6653919" cy="482889"/>
          </a:xfrm>
          <a:prstGeom prst="rect">
            <a:avLst/>
          </a:prstGeom>
        </p:spPr>
        <p:txBody>
          <a:bodyPr wrap="square">
            <a:spAutoFit/>
          </a:bodyPr>
          <a:lstStyle>
            <a:defPPr>
              <a:defRPr lang="de-DE"/>
            </a:defPPr>
            <a:lvl1pPr algn="r">
              <a:defRPr sz="1200">
                <a:solidFill>
                  <a:schemeClr val="accent1"/>
                </a:solidFill>
                <a:latin typeface="+mj-lt"/>
              </a:defRPr>
            </a:lvl1pPr>
          </a:lstStyle>
          <a:p>
            <a:r>
              <a:rPr lang="en-US" dirty="0"/>
              <a:t>Kluger, A. Y., et al. (2019). </a:t>
            </a:r>
            <a:r>
              <a:rPr lang="en-US" b="1" dirty="0"/>
              <a:t>"Class effects of SGLT2 inhibitors on cardiorenal outcomes." </a:t>
            </a:r>
            <a:r>
              <a:rPr lang="en-US" dirty="0"/>
              <a:t>Cardiovasc </a:t>
            </a:r>
            <a:r>
              <a:rPr lang="en-US" dirty="0" err="1"/>
              <a:t>Diabetol</a:t>
            </a:r>
            <a:r>
              <a:rPr lang="en-US" dirty="0"/>
              <a:t> 18(1): 99.</a:t>
            </a:r>
            <a:endParaRPr lang="de-DE" dirty="0"/>
          </a:p>
        </p:txBody>
      </p:sp>
      <p:pic>
        <p:nvPicPr>
          <p:cNvPr id="8" name="Grafik 7">
            <a:extLst>
              <a:ext uri="{FF2B5EF4-FFF2-40B4-BE49-F238E27FC236}">
                <a16:creationId xmlns:a16="http://schemas.microsoft.com/office/drawing/2014/main" id="{FEFBF476-6CB9-4583-9B20-8DBFFF535CC9}"/>
              </a:ext>
            </a:extLst>
          </p:cNvPr>
          <p:cNvPicPr>
            <a:picLocks noChangeAspect="1"/>
          </p:cNvPicPr>
          <p:nvPr/>
        </p:nvPicPr>
        <p:blipFill>
          <a:blip r:embed="rId4"/>
          <a:stretch>
            <a:fillRect/>
          </a:stretch>
        </p:blipFill>
        <p:spPr>
          <a:xfrm>
            <a:off x="9324528" y="2276872"/>
            <a:ext cx="5312953" cy="2688405"/>
          </a:xfrm>
          <a:prstGeom prst="rect">
            <a:avLst/>
          </a:prstGeom>
        </p:spPr>
      </p:pic>
    </p:spTree>
    <p:extLst>
      <p:ext uri="{BB962C8B-B14F-4D97-AF65-F5344CB8AC3E}">
        <p14:creationId xmlns:p14="http://schemas.microsoft.com/office/powerpoint/2010/main" val="352894455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590EFC8-DC1C-BC1F-907D-31A3256FCE2A}"/>
              </a:ext>
            </a:extLst>
          </p:cNvPr>
          <p:cNvPicPr>
            <a:picLocks noGrp="1" noChangeAspect="1"/>
          </p:cNvPicPr>
          <p:nvPr>
            <p:ph idx="1"/>
          </p:nvPr>
        </p:nvPicPr>
        <p:blipFill>
          <a:blip r:embed="rId3"/>
          <a:stretch>
            <a:fillRect/>
          </a:stretch>
        </p:blipFill>
        <p:spPr>
          <a:xfrm>
            <a:off x="143831" y="976267"/>
            <a:ext cx="6048672" cy="5261045"/>
          </a:xfrm>
        </p:spPr>
      </p:pic>
      <p:sp>
        <p:nvSpPr>
          <p:cNvPr id="3" name="Titel 2">
            <a:extLst>
              <a:ext uri="{FF2B5EF4-FFF2-40B4-BE49-F238E27FC236}">
                <a16:creationId xmlns:a16="http://schemas.microsoft.com/office/drawing/2014/main" id="{450C376B-8E18-C567-972F-1B5DBEE22062}"/>
              </a:ext>
            </a:extLst>
          </p:cNvPr>
          <p:cNvSpPr>
            <a:spLocks noGrp="1"/>
          </p:cNvSpPr>
          <p:nvPr>
            <p:ph type="title"/>
          </p:nvPr>
        </p:nvSpPr>
        <p:spPr/>
        <p:txBody>
          <a:bodyPr/>
          <a:lstStyle/>
          <a:p>
            <a:r>
              <a:rPr lang="en-US" sz="2800" dirty="0">
                <a:latin typeface="Arial" panose="020B0604020202020204" pitchFamily="34" charset="0"/>
                <a:ea typeface="+mn-ea"/>
                <a:cs typeface="+mn-cs"/>
              </a:rPr>
              <a:t>Management von </a:t>
            </a:r>
            <a:r>
              <a:rPr lang="en-US" sz="2800" dirty="0" err="1">
                <a:latin typeface="Arial" panose="020B0604020202020204" pitchFamily="34" charset="0"/>
                <a:ea typeface="+mn-ea"/>
                <a:cs typeface="+mn-cs"/>
              </a:rPr>
              <a:t>Risikofaktoren</a:t>
            </a:r>
            <a:endParaRPr lang="de-DE" sz="2800" dirty="0">
              <a:latin typeface="Arial" panose="020B0604020202020204" pitchFamily="34" charset="0"/>
              <a:ea typeface="+mn-ea"/>
              <a:cs typeface="+mn-cs"/>
            </a:endParaRPr>
          </a:p>
        </p:txBody>
      </p:sp>
      <p:sp>
        <p:nvSpPr>
          <p:cNvPr id="6" name="Textfeld 5">
            <a:extLst>
              <a:ext uri="{FF2B5EF4-FFF2-40B4-BE49-F238E27FC236}">
                <a16:creationId xmlns:a16="http://schemas.microsoft.com/office/drawing/2014/main" id="{CB13A708-9F43-1A39-D308-2E6CBBF12EAB}"/>
              </a:ext>
            </a:extLst>
          </p:cNvPr>
          <p:cNvSpPr txBox="1"/>
          <p:nvPr/>
        </p:nvSpPr>
        <p:spPr>
          <a:xfrm>
            <a:off x="2123728" y="6237312"/>
            <a:ext cx="5495328" cy="638636"/>
          </a:xfrm>
          <a:prstGeom prst="rect">
            <a:avLst/>
          </a:prstGeom>
          <a:noFill/>
        </p:spPr>
        <p:txBody>
          <a:bodyPr wrap="square">
            <a:spAutoFit/>
          </a:bodyPr>
          <a:lstStyle/>
          <a:p>
            <a:pPr algn="r"/>
            <a:r>
              <a:rPr lang="de-DE" sz="1100" i="0" dirty="0" err="1">
                <a:solidFill>
                  <a:srgbClr val="00799B"/>
                </a:solidFill>
                <a:effectLst/>
                <a:latin typeface="Arial" panose="020B0604020202020204" pitchFamily="34" charset="0"/>
              </a:rPr>
              <a:t>Navaneethan</a:t>
            </a:r>
            <a:r>
              <a:rPr lang="de-DE" sz="1100" i="0" dirty="0">
                <a:solidFill>
                  <a:srgbClr val="00799B"/>
                </a:solidFill>
                <a:effectLst/>
                <a:latin typeface="Arial" panose="020B0604020202020204" pitchFamily="34" charset="0"/>
              </a:rPr>
              <a:t> SD et al. </a:t>
            </a:r>
            <a:r>
              <a:rPr lang="de-DE" sz="1100" b="1" i="0" dirty="0">
                <a:solidFill>
                  <a:srgbClr val="00799B"/>
                </a:solidFill>
                <a:effectLst/>
                <a:latin typeface="Arial" panose="020B0604020202020204" pitchFamily="34" charset="0"/>
              </a:rPr>
              <a:t>Diabetes </a:t>
            </a:r>
            <a:r>
              <a:rPr lang="de-DE" sz="1100" b="1" i="0" dirty="0" err="1">
                <a:solidFill>
                  <a:srgbClr val="00799B"/>
                </a:solidFill>
                <a:effectLst/>
                <a:latin typeface="Arial" panose="020B0604020202020204" pitchFamily="34" charset="0"/>
              </a:rPr>
              <a:t>management</a:t>
            </a:r>
            <a:r>
              <a:rPr lang="de-DE" sz="1100" b="1" i="0" dirty="0">
                <a:solidFill>
                  <a:srgbClr val="00799B"/>
                </a:solidFill>
                <a:effectLst/>
                <a:latin typeface="Arial" panose="020B0604020202020204" pitchFamily="34" charset="0"/>
              </a:rPr>
              <a:t> in </a:t>
            </a:r>
            <a:r>
              <a:rPr lang="de-DE" sz="1100" b="1" i="0" dirty="0" err="1">
                <a:solidFill>
                  <a:srgbClr val="00799B"/>
                </a:solidFill>
                <a:effectLst/>
                <a:latin typeface="Arial" panose="020B0604020202020204" pitchFamily="34" charset="0"/>
              </a:rPr>
              <a:t>chronic</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kidney</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disease</a:t>
            </a:r>
            <a:r>
              <a:rPr lang="de-DE" sz="1100" b="1" i="0" dirty="0">
                <a:solidFill>
                  <a:srgbClr val="00799B"/>
                </a:solidFill>
                <a:effectLst/>
                <a:latin typeface="Arial" panose="020B0604020202020204" pitchFamily="34" charset="0"/>
              </a:rPr>
              <a:t>: Synopsis of </a:t>
            </a:r>
            <a:r>
              <a:rPr lang="de-DE" sz="1100" b="1" i="0" dirty="0" err="1">
                <a:solidFill>
                  <a:srgbClr val="00799B"/>
                </a:solidFill>
                <a:effectLst/>
                <a:latin typeface="Arial" panose="020B0604020202020204" pitchFamily="34" charset="0"/>
              </a:rPr>
              <a:t>the</a:t>
            </a:r>
            <a:r>
              <a:rPr lang="de-DE" sz="1100" b="1" i="0" dirty="0">
                <a:solidFill>
                  <a:srgbClr val="00799B"/>
                </a:solidFill>
                <a:effectLst/>
                <a:latin typeface="Arial" panose="020B0604020202020204" pitchFamily="34" charset="0"/>
              </a:rPr>
              <a:t> KDIGO 2022 </a:t>
            </a:r>
            <a:r>
              <a:rPr lang="de-DE" sz="1100" b="1" i="0" dirty="0" err="1">
                <a:solidFill>
                  <a:srgbClr val="00799B"/>
                </a:solidFill>
                <a:effectLst/>
                <a:latin typeface="Arial" panose="020B0604020202020204" pitchFamily="34" charset="0"/>
              </a:rPr>
              <a:t>clinical</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practice</a:t>
            </a:r>
            <a:r>
              <a:rPr lang="de-DE" sz="1100" b="1" i="0" dirty="0">
                <a:solidFill>
                  <a:srgbClr val="00799B"/>
                </a:solidFill>
                <a:effectLst/>
                <a:latin typeface="Arial" panose="020B0604020202020204" pitchFamily="34" charset="0"/>
              </a:rPr>
              <a:t> </a:t>
            </a:r>
            <a:r>
              <a:rPr lang="de-DE" sz="1100" b="1" i="0" dirty="0" err="1">
                <a:solidFill>
                  <a:srgbClr val="00799B"/>
                </a:solidFill>
                <a:effectLst/>
                <a:latin typeface="Arial" panose="020B0604020202020204" pitchFamily="34" charset="0"/>
              </a:rPr>
              <a:t>guideline</a:t>
            </a:r>
            <a:r>
              <a:rPr lang="de-DE" sz="1100" b="1" i="0" dirty="0">
                <a:solidFill>
                  <a:srgbClr val="00799B"/>
                </a:solidFill>
                <a:effectLst/>
                <a:latin typeface="Arial" panose="020B0604020202020204" pitchFamily="34" charset="0"/>
              </a:rPr>
              <a:t> update.</a:t>
            </a:r>
            <a:br>
              <a:rPr lang="de-DE" sz="1100" b="1" i="0" dirty="0">
                <a:solidFill>
                  <a:srgbClr val="00799B"/>
                </a:solidFill>
                <a:effectLst/>
                <a:latin typeface="Arial" panose="020B0604020202020204" pitchFamily="34" charset="0"/>
              </a:rPr>
            </a:br>
            <a:r>
              <a:rPr lang="de-DE" sz="1100" i="0" dirty="0">
                <a:solidFill>
                  <a:srgbClr val="00799B"/>
                </a:solidFill>
                <a:effectLst/>
                <a:latin typeface="Arial" panose="020B0604020202020204" pitchFamily="34" charset="0"/>
              </a:rPr>
              <a:t>Ann Intern Med 01-2023; </a:t>
            </a:r>
            <a:r>
              <a:rPr lang="de-DE" sz="1100" dirty="0">
                <a:solidFill>
                  <a:srgbClr val="00799B"/>
                </a:solidFill>
                <a:latin typeface="Montserrat" panose="00000500000000000000" pitchFamily="2" charset="0"/>
              </a:rPr>
              <a:t>https://doi.org/10.7326/M22-2904</a:t>
            </a:r>
            <a:endParaRPr lang="de-DE" sz="1100" dirty="0">
              <a:solidFill>
                <a:srgbClr val="00799B"/>
              </a:solidFill>
            </a:endParaRPr>
          </a:p>
        </p:txBody>
      </p:sp>
      <p:sp>
        <p:nvSpPr>
          <p:cNvPr id="7" name="Textfeld 6">
            <a:extLst>
              <a:ext uri="{FF2B5EF4-FFF2-40B4-BE49-F238E27FC236}">
                <a16:creationId xmlns:a16="http://schemas.microsoft.com/office/drawing/2014/main" id="{C34EFCC1-8FF1-438F-BF28-A746EAA42144}"/>
              </a:ext>
            </a:extLst>
          </p:cNvPr>
          <p:cNvSpPr txBox="1"/>
          <p:nvPr/>
        </p:nvSpPr>
        <p:spPr>
          <a:xfrm>
            <a:off x="5148064" y="1556792"/>
            <a:ext cx="4570655" cy="303096"/>
          </a:xfrm>
          <a:prstGeom prst="rect">
            <a:avLst/>
          </a:prstGeom>
          <a:noFill/>
        </p:spPr>
        <p:txBody>
          <a:bodyPr wrap="square">
            <a:spAutoFit/>
          </a:bodyPr>
          <a:lstStyle/>
          <a:p>
            <a:pPr algn="ctr"/>
            <a:r>
              <a:rPr lang="de-DE" sz="1350" b="1" dirty="0"/>
              <a:t>Erstlinien-Therapie Empfehlungsgrad</a:t>
            </a:r>
          </a:p>
        </p:txBody>
      </p:sp>
      <p:graphicFrame>
        <p:nvGraphicFramePr>
          <p:cNvPr id="8" name="Tabelle 275">
            <a:extLst>
              <a:ext uri="{FF2B5EF4-FFF2-40B4-BE49-F238E27FC236}">
                <a16:creationId xmlns:a16="http://schemas.microsoft.com/office/drawing/2014/main" id="{F824578C-63DE-AE6A-D8BD-1D17F1B8F758}"/>
              </a:ext>
            </a:extLst>
          </p:cNvPr>
          <p:cNvGraphicFramePr>
            <a:graphicFrameLocks noGrp="1"/>
          </p:cNvGraphicFramePr>
          <p:nvPr/>
        </p:nvGraphicFramePr>
        <p:xfrm>
          <a:off x="5796136" y="1883977"/>
          <a:ext cx="2915404" cy="1257300"/>
        </p:xfrm>
        <a:graphic>
          <a:graphicData uri="http://schemas.openxmlformats.org/drawingml/2006/table">
            <a:tbl>
              <a:tblPr firstRow="1" bandRow="1">
                <a:tableStyleId>{3B4B98B0-60AC-42C2-AFA5-B58CD77FA1E5}</a:tableStyleId>
              </a:tblPr>
              <a:tblGrid>
                <a:gridCol w="1457702">
                  <a:extLst>
                    <a:ext uri="{9D8B030D-6E8A-4147-A177-3AD203B41FA5}">
                      <a16:colId xmlns:a16="http://schemas.microsoft.com/office/drawing/2014/main" val="1774471033"/>
                    </a:ext>
                  </a:extLst>
                </a:gridCol>
                <a:gridCol w="1457702">
                  <a:extLst>
                    <a:ext uri="{9D8B030D-6E8A-4147-A177-3AD203B41FA5}">
                      <a16:colId xmlns:a16="http://schemas.microsoft.com/office/drawing/2014/main" val="1514532602"/>
                    </a:ext>
                  </a:extLst>
                </a:gridCol>
              </a:tblGrid>
              <a:tr h="251460">
                <a:tc>
                  <a:txBody>
                    <a:bodyPr/>
                    <a:lstStyle/>
                    <a:p>
                      <a:r>
                        <a:rPr lang="de-DE" sz="1200" dirty="0"/>
                        <a:t>Substanz</a:t>
                      </a:r>
                    </a:p>
                  </a:txBody>
                  <a:tcPr marL="68580" marR="68580" marT="34290" marB="34290"/>
                </a:tc>
                <a:tc>
                  <a:txBody>
                    <a:bodyPr/>
                    <a:lstStyle/>
                    <a:p>
                      <a:pPr algn="ctr"/>
                      <a:r>
                        <a:rPr lang="de-DE" sz="1200" dirty="0"/>
                        <a:t>Empfehlungsgrad</a:t>
                      </a:r>
                    </a:p>
                  </a:txBody>
                  <a:tcPr marL="68580" marR="68580" marT="34290" marB="34290"/>
                </a:tc>
                <a:extLst>
                  <a:ext uri="{0D108BD9-81ED-4DB2-BD59-A6C34878D82A}">
                    <a16:rowId xmlns:a16="http://schemas.microsoft.com/office/drawing/2014/main" val="4250330464"/>
                  </a:ext>
                </a:extLst>
              </a:tr>
              <a:tr h="251460">
                <a:tc>
                  <a:txBody>
                    <a:bodyPr/>
                    <a:lstStyle/>
                    <a:p>
                      <a:r>
                        <a:rPr lang="de-DE" sz="1200" b="1" dirty="0"/>
                        <a:t>SGLT-2i</a:t>
                      </a:r>
                    </a:p>
                  </a:txBody>
                  <a:tcPr marL="68580" marR="68580" marT="34290" marB="34290"/>
                </a:tc>
                <a:tc>
                  <a:txBody>
                    <a:bodyPr/>
                    <a:lstStyle/>
                    <a:p>
                      <a:pPr algn="ctr"/>
                      <a:r>
                        <a:rPr lang="de-DE" sz="1200" b="1" dirty="0"/>
                        <a:t>1A</a:t>
                      </a:r>
                    </a:p>
                  </a:txBody>
                  <a:tcPr marL="68580" marR="68580" marT="34290" marB="34290"/>
                </a:tc>
                <a:extLst>
                  <a:ext uri="{0D108BD9-81ED-4DB2-BD59-A6C34878D82A}">
                    <a16:rowId xmlns:a16="http://schemas.microsoft.com/office/drawing/2014/main" val="1086701753"/>
                  </a:ext>
                </a:extLst>
              </a:tr>
              <a:tr h="251460">
                <a:tc>
                  <a:txBody>
                    <a:bodyPr/>
                    <a:lstStyle/>
                    <a:p>
                      <a:r>
                        <a:rPr lang="de-DE" sz="1200" dirty="0" err="1"/>
                        <a:t>Metformin</a:t>
                      </a:r>
                      <a:r>
                        <a:rPr lang="de-DE" sz="1200" dirty="0"/>
                        <a:t> </a:t>
                      </a:r>
                    </a:p>
                  </a:txBody>
                  <a:tcPr marL="68580" marR="68580" marT="34290" marB="34290"/>
                </a:tc>
                <a:tc>
                  <a:txBody>
                    <a:bodyPr/>
                    <a:lstStyle/>
                    <a:p>
                      <a:pPr algn="ctr"/>
                      <a:r>
                        <a:rPr lang="de-DE" sz="1200" dirty="0"/>
                        <a:t>1B</a:t>
                      </a:r>
                    </a:p>
                  </a:txBody>
                  <a:tcPr marL="68580" marR="68580" marT="34290" marB="34290"/>
                </a:tc>
                <a:extLst>
                  <a:ext uri="{0D108BD9-81ED-4DB2-BD59-A6C34878D82A}">
                    <a16:rowId xmlns:a16="http://schemas.microsoft.com/office/drawing/2014/main" val="165129150"/>
                  </a:ext>
                </a:extLst>
              </a:tr>
              <a:tr h="251460">
                <a:tc>
                  <a:txBody>
                    <a:bodyPr/>
                    <a:lstStyle/>
                    <a:p>
                      <a:r>
                        <a:rPr lang="de-DE" sz="1200" dirty="0"/>
                        <a:t>RAS-Inhibitor</a:t>
                      </a:r>
                    </a:p>
                  </a:txBody>
                  <a:tcPr marL="68580" marR="68580" marT="34290" marB="34290"/>
                </a:tc>
                <a:tc>
                  <a:txBody>
                    <a:bodyPr/>
                    <a:lstStyle/>
                    <a:p>
                      <a:pPr algn="ctr"/>
                      <a:r>
                        <a:rPr lang="de-DE" sz="1200" dirty="0"/>
                        <a:t>1 B</a:t>
                      </a:r>
                    </a:p>
                  </a:txBody>
                  <a:tcPr marL="68580" marR="68580" marT="34290" marB="34290"/>
                </a:tc>
                <a:extLst>
                  <a:ext uri="{0D108BD9-81ED-4DB2-BD59-A6C34878D82A}">
                    <a16:rowId xmlns:a16="http://schemas.microsoft.com/office/drawing/2014/main" val="1709154308"/>
                  </a:ext>
                </a:extLst>
              </a:tr>
              <a:tr h="251460">
                <a:tc>
                  <a:txBody>
                    <a:bodyPr/>
                    <a:lstStyle/>
                    <a:p>
                      <a:r>
                        <a:rPr lang="de-DE" sz="1200" dirty="0"/>
                        <a:t>Statine</a:t>
                      </a:r>
                    </a:p>
                  </a:txBody>
                  <a:tcPr marL="68580" marR="68580" marT="34290" marB="34290"/>
                </a:tc>
                <a:tc>
                  <a:txBody>
                    <a:bodyPr/>
                    <a:lstStyle/>
                    <a:p>
                      <a:pPr algn="ctr"/>
                      <a:r>
                        <a:rPr lang="de-DE" sz="1200" dirty="0"/>
                        <a:t>-</a:t>
                      </a:r>
                    </a:p>
                  </a:txBody>
                  <a:tcPr marL="68580" marR="68580" marT="34290" marB="34290"/>
                </a:tc>
                <a:extLst>
                  <a:ext uri="{0D108BD9-81ED-4DB2-BD59-A6C34878D82A}">
                    <a16:rowId xmlns:a16="http://schemas.microsoft.com/office/drawing/2014/main" val="1750313183"/>
                  </a:ext>
                </a:extLst>
              </a:tr>
            </a:tbl>
          </a:graphicData>
        </a:graphic>
      </p:graphicFrame>
    </p:spTree>
    <p:extLst>
      <p:ext uri="{BB962C8B-B14F-4D97-AF65-F5344CB8AC3E}">
        <p14:creationId xmlns:p14="http://schemas.microsoft.com/office/powerpoint/2010/main" val="144316617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451A17E4-B9EB-9C60-58AB-2651A6ED968C}"/>
              </a:ext>
            </a:extLst>
          </p:cNvPr>
          <p:cNvPicPr>
            <a:picLocks noGrp="1" noChangeAspect="1"/>
          </p:cNvPicPr>
          <p:nvPr>
            <p:ph idx="1"/>
          </p:nvPr>
        </p:nvPicPr>
        <p:blipFill>
          <a:blip r:embed="rId2"/>
          <a:stretch>
            <a:fillRect/>
          </a:stretch>
        </p:blipFill>
        <p:spPr>
          <a:xfrm>
            <a:off x="754063" y="1510136"/>
            <a:ext cx="7554912" cy="3669453"/>
          </a:xfrm>
        </p:spPr>
      </p:pic>
      <p:sp>
        <p:nvSpPr>
          <p:cNvPr id="3" name="Titel 2">
            <a:extLst>
              <a:ext uri="{FF2B5EF4-FFF2-40B4-BE49-F238E27FC236}">
                <a16:creationId xmlns:a16="http://schemas.microsoft.com/office/drawing/2014/main" id="{DB64DF53-A1D2-87B4-3BCC-CFCF186C2984}"/>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236032540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BB1D6E0-1F32-00F2-9672-7F603113FABD}"/>
              </a:ext>
            </a:extLst>
          </p:cNvPr>
          <p:cNvSpPr>
            <a:spLocks noGrp="1"/>
          </p:cNvSpPr>
          <p:nvPr>
            <p:ph type="title"/>
          </p:nvPr>
        </p:nvSpPr>
        <p:spPr/>
        <p:txBody>
          <a:bodyPr/>
          <a:lstStyle/>
          <a:p>
            <a:r>
              <a:rPr lang="de-DE" dirty="0"/>
              <a:t>Wirkmechanismus SGLT-2-Inhibition</a:t>
            </a:r>
          </a:p>
        </p:txBody>
      </p:sp>
      <p:sp>
        <p:nvSpPr>
          <p:cNvPr id="3" name="Inhaltsplatzhalter 2">
            <a:extLst>
              <a:ext uri="{FF2B5EF4-FFF2-40B4-BE49-F238E27FC236}">
                <a16:creationId xmlns:a16="http://schemas.microsoft.com/office/drawing/2014/main" id="{4C421269-D334-4C64-8775-930FAF290537}"/>
              </a:ext>
            </a:extLst>
          </p:cNvPr>
          <p:cNvSpPr>
            <a:spLocks noGrp="1"/>
          </p:cNvSpPr>
          <p:nvPr>
            <p:ph sz="quarter" idx="4294967295"/>
          </p:nvPr>
        </p:nvSpPr>
        <p:spPr>
          <a:xfrm>
            <a:off x="467545" y="6235127"/>
            <a:ext cx="7178438" cy="593689"/>
          </a:xfrm>
        </p:spPr>
        <p:txBody>
          <a:bodyPr wrap="square">
            <a:spAutoFit/>
          </a:bodyPr>
          <a:lstStyle/>
          <a:p>
            <a:pPr algn="r">
              <a:lnSpc>
                <a:spcPct val="110000"/>
              </a:lnSpc>
              <a:spcBef>
                <a:spcPct val="30000"/>
              </a:spcBef>
            </a:pPr>
            <a:r>
              <a:rPr lang="de-DE" altLang="en-US" sz="1200" i="1" dirty="0">
                <a:solidFill>
                  <a:srgbClr val="00799B"/>
                </a:solidFill>
                <a:latin typeface="Arial" charset="0"/>
                <a:ea typeface="ＭＳ Ｐゴシック" pitchFamily="28" charset="-128"/>
              </a:rPr>
              <a:t>Modifiziert nach: 1. Vallon V, Thomson SC. </a:t>
            </a:r>
            <a:r>
              <a:rPr lang="de-DE" altLang="en-US" sz="1200" i="1" dirty="0" err="1">
                <a:solidFill>
                  <a:srgbClr val="00799B"/>
                </a:solidFill>
                <a:latin typeface="Arial" charset="0"/>
                <a:ea typeface="ＭＳ Ｐゴシック" pitchFamily="28" charset="-128"/>
              </a:rPr>
              <a:t>Diabetologia</a:t>
            </a:r>
            <a:r>
              <a:rPr lang="de-DE" altLang="en-US" sz="1200" i="1" dirty="0">
                <a:solidFill>
                  <a:srgbClr val="00799B"/>
                </a:solidFill>
                <a:latin typeface="Arial" charset="0"/>
                <a:ea typeface="ＭＳ Ｐゴシック" pitchFamily="28" charset="-128"/>
              </a:rPr>
              <a:t> 2017; 60:215-25; 2. Meng W, et al. J Med </a:t>
            </a:r>
            <a:r>
              <a:rPr lang="de-DE" altLang="en-US" sz="1200" i="1" dirty="0" err="1">
                <a:solidFill>
                  <a:srgbClr val="00799B"/>
                </a:solidFill>
                <a:latin typeface="Arial" charset="0"/>
                <a:ea typeface="ＭＳ Ｐゴシック" pitchFamily="28" charset="-128"/>
              </a:rPr>
              <a:t>Chem</a:t>
            </a:r>
            <a:r>
              <a:rPr lang="de-DE" altLang="en-US" sz="1200" i="1" dirty="0">
                <a:solidFill>
                  <a:srgbClr val="00799B"/>
                </a:solidFill>
                <a:latin typeface="Arial" charset="0"/>
                <a:ea typeface="ＭＳ Ｐゴシック" pitchFamily="28" charset="-128"/>
              </a:rPr>
              <a:t> 2008; 51:1145-9; 3. </a:t>
            </a:r>
            <a:r>
              <a:rPr lang="de-DE" altLang="en-US" sz="1200" i="1" dirty="0" err="1">
                <a:solidFill>
                  <a:srgbClr val="00799B"/>
                </a:solidFill>
                <a:latin typeface="Arial" charset="0"/>
                <a:ea typeface="ＭＳ Ｐゴシック" pitchFamily="28" charset="-128"/>
              </a:rPr>
              <a:t>Cherney</a:t>
            </a:r>
            <a:r>
              <a:rPr lang="de-DE" altLang="en-US" sz="1200" i="1" dirty="0">
                <a:solidFill>
                  <a:srgbClr val="00799B"/>
                </a:solidFill>
                <a:latin typeface="Arial" charset="0"/>
                <a:ea typeface="ＭＳ Ｐゴシック" pitchFamily="28" charset="-128"/>
              </a:rPr>
              <a:t> DZ, et al. </a:t>
            </a:r>
            <a:r>
              <a:rPr lang="de-DE" altLang="en-US" sz="1200" i="1" dirty="0" err="1">
                <a:solidFill>
                  <a:srgbClr val="00799B"/>
                </a:solidFill>
                <a:latin typeface="Arial" charset="0"/>
                <a:ea typeface="ＭＳ Ｐゴシック" pitchFamily="28" charset="-128"/>
              </a:rPr>
              <a:t>Nephrol</a:t>
            </a:r>
            <a:r>
              <a:rPr lang="de-DE" altLang="en-US" sz="1200" i="1" dirty="0">
                <a:solidFill>
                  <a:srgbClr val="00799B"/>
                </a:solidFill>
                <a:latin typeface="Arial" charset="0"/>
                <a:ea typeface="ＭＳ Ｐゴシック" pitchFamily="28" charset="-128"/>
              </a:rPr>
              <a:t> </a:t>
            </a:r>
            <a:r>
              <a:rPr lang="de-DE" altLang="en-US" sz="1200" i="1" dirty="0" err="1">
                <a:solidFill>
                  <a:srgbClr val="00799B"/>
                </a:solidFill>
                <a:latin typeface="Arial" charset="0"/>
                <a:ea typeface="ＭＳ Ｐゴシック" pitchFamily="28" charset="-128"/>
              </a:rPr>
              <a:t>Dial</a:t>
            </a:r>
            <a:r>
              <a:rPr lang="de-DE" altLang="en-US" sz="1200" i="1" dirty="0">
                <a:solidFill>
                  <a:srgbClr val="00799B"/>
                </a:solidFill>
                <a:latin typeface="Arial" charset="0"/>
                <a:ea typeface="ＭＳ Ｐゴシック" pitchFamily="28" charset="-128"/>
              </a:rPr>
              <a:t> Transplant 2020; 35:i3-i12; 4. </a:t>
            </a:r>
            <a:r>
              <a:rPr lang="de-DE" altLang="en-US" sz="1200" i="1" dirty="0" err="1">
                <a:solidFill>
                  <a:srgbClr val="00799B"/>
                </a:solidFill>
                <a:latin typeface="Arial" charset="0"/>
                <a:ea typeface="ＭＳ Ｐゴシック" pitchFamily="28" charset="-128"/>
              </a:rPr>
              <a:t>Vergara</a:t>
            </a:r>
            <a:r>
              <a:rPr lang="de-DE" altLang="en-US" sz="1200" i="1" dirty="0">
                <a:solidFill>
                  <a:srgbClr val="00799B"/>
                </a:solidFill>
                <a:latin typeface="Arial" charset="0"/>
                <a:ea typeface="ＭＳ Ｐゴシック" pitchFamily="28" charset="-128"/>
              </a:rPr>
              <a:t> A, et al. </a:t>
            </a:r>
            <a:r>
              <a:rPr lang="de-DE" altLang="en-US" sz="1200" i="1" dirty="0" err="1">
                <a:solidFill>
                  <a:srgbClr val="00799B"/>
                </a:solidFill>
                <a:latin typeface="Arial" charset="0"/>
                <a:ea typeface="ＭＳ Ｐゴシック" pitchFamily="28" charset="-128"/>
              </a:rPr>
              <a:t>Clinical</a:t>
            </a:r>
            <a:r>
              <a:rPr lang="de-DE" altLang="en-US" sz="1200" i="1" dirty="0">
                <a:solidFill>
                  <a:srgbClr val="00799B"/>
                </a:solidFill>
                <a:latin typeface="Arial" charset="0"/>
                <a:ea typeface="ＭＳ Ｐゴシック" pitchFamily="28" charset="-128"/>
              </a:rPr>
              <a:t> </a:t>
            </a:r>
            <a:r>
              <a:rPr lang="de-DE" altLang="en-US" sz="1200" i="1" dirty="0" err="1">
                <a:solidFill>
                  <a:srgbClr val="00799B"/>
                </a:solidFill>
                <a:latin typeface="Arial" charset="0"/>
                <a:ea typeface="ＭＳ Ｐゴシック" pitchFamily="28" charset="-128"/>
              </a:rPr>
              <a:t>kidney</a:t>
            </a:r>
            <a:r>
              <a:rPr lang="de-DE" altLang="en-US" sz="1200" i="1" dirty="0">
                <a:solidFill>
                  <a:srgbClr val="00799B"/>
                </a:solidFill>
                <a:latin typeface="Arial" charset="0"/>
                <a:ea typeface="ＭＳ Ｐゴシック" pitchFamily="28" charset="-128"/>
              </a:rPr>
              <a:t> journal 2019; 12:322-5; 5. </a:t>
            </a:r>
            <a:r>
              <a:rPr lang="de-DE" sz="1200" i="1" dirty="0">
                <a:solidFill>
                  <a:srgbClr val="00799B"/>
                </a:solidFill>
                <a:latin typeface="Arial" charset="0"/>
                <a:ea typeface="ＭＳ Ｐゴシック" pitchFamily="28" charset="-128"/>
              </a:rPr>
              <a:t>Gerich JE, </a:t>
            </a:r>
            <a:r>
              <a:rPr lang="de-DE" sz="1200" i="1" dirty="0" err="1">
                <a:solidFill>
                  <a:srgbClr val="00799B"/>
                </a:solidFill>
                <a:latin typeface="Arial" charset="0"/>
                <a:ea typeface="ＭＳ Ｐゴシック" pitchFamily="28" charset="-128"/>
              </a:rPr>
              <a:t>Diabet</a:t>
            </a:r>
            <a:r>
              <a:rPr lang="de-DE" sz="1200" i="1" dirty="0">
                <a:solidFill>
                  <a:srgbClr val="00799B"/>
                </a:solidFill>
                <a:latin typeface="Arial" charset="0"/>
                <a:ea typeface="ＭＳ Ｐゴシック" pitchFamily="28" charset="-128"/>
              </a:rPr>
              <a:t> Med 2010; 27:136-42</a:t>
            </a:r>
            <a:r>
              <a:rPr lang="de-DE" altLang="en-US" sz="1200" i="1" dirty="0">
                <a:solidFill>
                  <a:srgbClr val="00799B"/>
                </a:solidFill>
                <a:latin typeface="Arial" charset="0"/>
                <a:ea typeface="ＭＳ Ｐゴシック" pitchFamily="28" charset="-128"/>
              </a:rPr>
              <a:t>.</a:t>
            </a:r>
          </a:p>
        </p:txBody>
      </p:sp>
      <p:sp>
        <p:nvSpPr>
          <p:cNvPr id="9" name="Inhaltsplatzhalter 8">
            <a:extLst>
              <a:ext uri="{FF2B5EF4-FFF2-40B4-BE49-F238E27FC236}">
                <a16:creationId xmlns:a16="http://schemas.microsoft.com/office/drawing/2014/main" id="{2DE1EEC5-E8C6-48E7-AFEA-8F0240F37D2E}"/>
              </a:ext>
            </a:extLst>
          </p:cNvPr>
          <p:cNvSpPr>
            <a:spLocks noGrp="1"/>
          </p:cNvSpPr>
          <p:nvPr>
            <p:ph sz="quarter" idx="4294967295"/>
          </p:nvPr>
        </p:nvSpPr>
        <p:spPr>
          <a:xfrm>
            <a:off x="811472" y="5489443"/>
            <a:ext cx="7339013" cy="323850"/>
          </a:xfrm>
        </p:spPr>
        <p:txBody>
          <a:bodyPr/>
          <a:lstStyle/>
          <a:p>
            <a:r>
              <a:rPr lang="de-DE" dirty="0"/>
              <a:t>SGLT-2(i), Natrium-Glukose-Cotransporter-2 (Inhibitor). </a:t>
            </a:r>
          </a:p>
        </p:txBody>
      </p:sp>
      <p:sp>
        <p:nvSpPr>
          <p:cNvPr id="21" name="Rechteck 20">
            <a:extLst>
              <a:ext uri="{FF2B5EF4-FFF2-40B4-BE49-F238E27FC236}">
                <a16:creationId xmlns:a16="http://schemas.microsoft.com/office/drawing/2014/main" id="{6CFEEDE7-C392-4C74-8FFB-5E1ECDDC7E85}"/>
              </a:ext>
            </a:extLst>
          </p:cNvPr>
          <p:cNvSpPr/>
          <p:nvPr/>
        </p:nvSpPr>
        <p:spPr>
          <a:xfrm>
            <a:off x="413147" y="1377383"/>
            <a:ext cx="8370000" cy="10798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r>
              <a:rPr lang="de-DE" b="1" dirty="0">
                <a:solidFill>
                  <a:schemeClr val="accent6"/>
                </a:solidFill>
                <a:latin typeface="Arial" panose="020B0604020202020204" pitchFamily="34" charset="0"/>
              </a:rPr>
              <a:t>SGLT-2 Inhibitoren führen durch eine Hemmung des Glukose-Transports auf verschiedenen Ebenen zu einer Entlastung der Nieren</a:t>
            </a:r>
          </a:p>
        </p:txBody>
      </p:sp>
      <p:grpSp>
        <p:nvGrpSpPr>
          <p:cNvPr id="52" name="Gruppieren 51">
            <a:extLst>
              <a:ext uri="{FF2B5EF4-FFF2-40B4-BE49-F238E27FC236}">
                <a16:creationId xmlns:a16="http://schemas.microsoft.com/office/drawing/2014/main" id="{1FA04DB0-EB63-49E8-85C3-FE384BED0866}"/>
              </a:ext>
            </a:extLst>
          </p:cNvPr>
          <p:cNvGrpSpPr/>
          <p:nvPr/>
        </p:nvGrpSpPr>
        <p:grpSpPr>
          <a:xfrm>
            <a:off x="574585" y="2068529"/>
            <a:ext cx="297000" cy="345449"/>
            <a:chOff x="10131691" y="3437641"/>
            <a:chExt cx="396000" cy="460598"/>
          </a:xfrm>
        </p:grpSpPr>
        <p:sp>
          <p:nvSpPr>
            <p:cNvPr id="53" name="Ellipse 52">
              <a:extLst>
                <a:ext uri="{FF2B5EF4-FFF2-40B4-BE49-F238E27FC236}">
                  <a16:creationId xmlns:a16="http://schemas.microsoft.com/office/drawing/2014/main" id="{D43211D3-3DE8-436E-BA62-7B8CFEA23AFD}"/>
                </a:ext>
              </a:extLst>
            </p:cNvPr>
            <p:cNvSpPr/>
            <p:nvPr/>
          </p:nvSpPr>
          <p:spPr>
            <a:xfrm>
              <a:off x="10131691" y="3469940"/>
              <a:ext cx="396000" cy="396000"/>
            </a:xfrm>
            <a:prstGeom prst="ellips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dirty="0">
                <a:solidFill>
                  <a:srgbClr val="FFFFFF"/>
                </a:solidFill>
                <a:latin typeface="Arial" panose="020B0604020202020204" pitchFamily="34" charset="0"/>
              </a:endParaRPr>
            </a:p>
          </p:txBody>
        </p:sp>
        <p:sp>
          <p:nvSpPr>
            <p:cNvPr id="54" name="Freeform 261">
              <a:extLst>
                <a:ext uri="{FF2B5EF4-FFF2-40B4-BE49-F238E27FC236}">
                  <a16:creationId xmlns:a16="http://schemas.microsoft.com/office/drawing/2014/main" id="{E6278F66-B02B-4732-A7A9-64239B036447}"/>
                </a:ext>
              </a:extLst>
            </p:cNvPr>
            <p:cNvSpPr>
              <a:spLocks/>
            </p:cNvSpPr>
            <p:nvPr/>
          </p:nvSpPr>
          <p:spPr bwMode="auto">
            <a:xfrm>
              <a:off x="10230187" y="3437641"/>
              <a:ext cx="199008" cy="460598"/>
            </a:xfrm>
            <a:custGeom>
              <a:avLst/>
              <a:gdLst>
                <a:gd name="connsiteX0" fmla="*/ 181422 w 252413"/>
                <a:gd name="connsiteY0" fmla="*/ 169863 h 584201"/>
                <a:gd name="connsiteX1" fmla="*/ 192344 w 252413"/>
                <a:gd name="connsiteY1" fmla="*/ 180799 h 584201"/>
                <a:gd name="connsiteX2" fmla="*/ 192344 w 252413"/>
                <a:gd name="connsiteY2" fmla="*/ 429888 h 584201"/>
                <a:gd name="connsiteX3" fmla="*/ 192950 w 252413"/>
                <a:gd name="connsiteY3" fmla="*/ 460872 h 584201"/>
                <a:gd name="connsiteX4" fmla="*/ 195377 w 252413"/>
                <a:gd name="connsiteY4" fmla="*/ 494286 h 584201"/>
                <a:gd name="connsiteX5" fmla="*/ 198411 w 252413"/>
                <a:gd name="connsiteY5" fmla="*/ 499754 h 584201"/>
                <a:gd name="connsiteX6" fmla="*/ 199018 w 252413"/>
                <a:gd name="connsiteY6" fmla="*/ 499754 h 584201"/>
                <a:gd name="connsiteX7" fmla="*/ 224502 w 252413"/>
                <a:gd name="connsiteY7" fmla="*/ 508259 h 584201"/>
                <a:gd name="connsiteX8" fmla="*/ 243312 w 252413"/>
                <a:gd name="connsiteY8" fmla="*/ 511905 h 584201"/>
                <a:gd name="connsiteX9" fmla="*/ 252413 w 252413"/>
                <a:gd name="connsiteY9" fmla="*/ 522233 h 584201"/>
                <a:gd name="connsiteX10" fmla="*/ 252413 w 252413"/>
                <a:gd name="connsiteY10" fmla="*/ 573873 h 584201"/>
                <a:gd name="connsiteX11" fmla="*/ 241491 w 252413"/>
                <a:gd name="connsiteY11" fmla="*/ 584201 h 584201"/>
                <a:gd name="connsiteX12" fmla="*/ 10922 w 252413"/>
                <a:gd name="connsiteY12" fmla="*/ 584201 h 584201"/>
                <a:gd name="connsiteX13" fmla="*/ 0 w 252413"/>
                <a:gd name="connsiteY13" fmla="*/ 573873 h 584201"/>
                <a:gd name="connsiteX14" fmla="*/ 0 w 252413"/>
                <a:gd name="connsiteY14" fmla="*/ 521625 h 584201"/>
                <a:gd name="connsiteX15" fmla="*/ 9708 w 252413"/>
                <a:gd name="connsiteY15" fmla="*/ 510690 h 584201"/>
                <a:gd name="connsiteX16" fmla="*/ 29731 w 252413"/>
                <a:gd name="connsiteY16" fmla="*/ 508259 h 584201"/>
                <a:gd name="connsiteX17" fmla="*/ 53395 w 252413"/>
                <a:gd name="connsiteY17" fmla="*/ 502792 h 584201"/>
                <a:gd name="connsiteX18" fmla="*/ 56429 w 252413"/>
                <a:gd name="connsiteY18" fmla="*/ 497324 h 584201"/>
                <a:gd name="connsiteX19" fmla="*/ 60070 w 252413"/>
                <a:gd name="connsiteY19" fmla="*/ 479705 h 584201"/>
                <a:gd name="connsiteX20" fmla="*/ 61890 w 252413"/>
                <a:gd name="connsiteY20" fmla="*/ 426850 h 584201"/>
                <a:gd name="connsiteX21" fmla="*/ 61890 w 252413"/>
                <a:gd name="connsiteY21" fmla="*/ 324177 h 584201"/>
                <a:gd name="connsiteX22" fmla="*/ 60070 w 252413"/>
                <a:gd name="connsiteY22" fmla="*/ 268284 h 584201"/>
                <a:gd name="connsiteX23" fmla="*/ 56429 w 252413"/>
                <a:gd name="connsiteY23" fmla="*/ 254918 h 584201"/>
                <a:gd name="connsiteX24" fmla="*/ 55822 w 252413"/>
                <a:gd name="connsiteY24" fmla="*/ 253703 h 584201"/>
                <a:gd name="connsiteX25" fmla="*/ 51575 w 252413"/>
                <a:gd name="connsiteY25" fmla="*/ 249450 h 584201"/>
                <a:gd name="connsiteX26" fmla="*/ 36406 w 252413"/>
                <a:gd name="connsiteY26" fmla="*/ 246412 h 584201"/>
                <a:gd name="connsiteX27" fmla="*/ 15776 w 252413"/>
                <a:gd name="connsiteY27" fmla="*/ 245197 h 584201"/>
                <a:gd name="connsiteX28" fmla="*/ 5461 w 252413"/>
                <a:gd name="connsiteY28" fmla="*/ 233654 h 584201"/>
                <a:gd name="connsiteX29" fmla="*/ 9101 w 252413"/>
                <a:gd name="connsiteY29" fmla="*/ 182014 h 584201"/>
                <a:gd name="connsiteX30" fmla="*/ 20023 w 252413"/>
                <a:gd name="connsiteY30" fmla="*/ 171686 h 584201"/>
                <a:gd name="connsiteX31" fmla="*/ 181422 w 252413"/>
                <a:gd name="connsiteY31" fmla="*/ 169863 h 584201"/>
                <a:gd name="connsiteX32" fmla="*/ 108745 w 252413"/>
                <a:gd name="connsiteY32" fmla="*/ 0 h 584201"/>
                <a:gd name="connsiteX33" fmla="*/ 159551 w 252413"/>
                <a:gd name="connsiteY33" fmla="*/ 20617 h 584201"/>
                <a:gd name="connsiteX34" fmla="*/ 180976 w 252413"/>
                <a:gd name="connsiteY34" fmla="*/ 70947 h 584201"/>
                <a:gd name="connsiteX35" fmla="*/ 159551 w 252413"/>
                <a:gd name="connsiteY35" fmla="*/ 121277 h 584201"/>
                <a:gd name="connsiteX36" fmla="*/ 108745 w 252413"/>
                <a:gd name="connsiteY36" fmla="*/ 141288 h 584201"/>
                <a:gd name="connsiteX37" fmla="*/ 57326 w 252413"/>
                <a:gd name="connsiteY37" fmla="*/ 121277 h 584201"/>
                <a:gd name="connsiteX38" fmla="*/ 36513 w 252413"/>
                <a:gd name="connsiteY38" fmla="*/ 70947 h 584201"/>
                <a:gd name="connsiteX39" fmla="*/ 57326 w 252413"/>
                <a:gd name="connsiteY39" fmla="*/ 20617 h 584201"/>
                <a:gd name="connsiteX40" fmla="*/ 108745 w 252413"/>
                <a:gd name="connsiteY40" fmla="*/ 0 h 5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52413" h="584201">
                  <a:moveTo>
                    <a:pt x="181422" y="169863"/>
                  </a:moveTo>
                  <a:cubicBezTo>
                    <a:pt x="187490" y="169863"/>
                    <a:pt x="192344" y="174723"/>
                    <a:pt x="192344" y="180799"/>
                  </a:cubicBezTo>
                  <a:cubicBezTo>
                    <a:pt x="192344" y="180799"/>
                    <a:pt x="192344" y="180799"/>
                    <a:pt x="192344" y="429888"/>
                  </a:cubicBezTo>
                  <a:cubicBezTo>
                    <a:pt x="192344" y="429888"/>
                    <a:pt x="192344" y="429888"/>
                    <a:pt x="192950" y="460872"/>
                  </a:cubicBezTo>
                  <a:cubicBezTo>
                    <a:pt x="192950" y="482743"/>
                    <a:pt x="194771" y="491856"/>
                    <a:pt x="195377" y="494286"/>
                  </a:cubicBezTo>
                  <a:cubicBezTo>
                    <a:pt x="195984" y="497324"/>
                    <a:pt x="197198" y="498539"/>
                    <a:pt x="198411" y="499754"/>
                  </a:cubicBezTo>
                  <a:cubicBezTo>
                    <a:pt x="198411" y="499754"/>
                    <a:pt x="198411" y="499754"/>
                    <a:pt x="199018" y="499754"/>
                  </a:cubicBezTo>
                  <a:cubicBezTo>
                    <a:pt x="199018" y="500361"/>
                    <a:pt x="204479" y="504614"/>
                    <a:pt x="224502" y="508259"/>
                  </a:cubicBezTo>
                  <a:lnTo>
                    <a:pt x="243312" y="511905"/>
                  </a:lnTo>
                  <a:cubicBezTo>
                    <a:pt x="248166" y="512512"/>
                    <a:pt x="252413" y="517372"/>
                    <a:pt x="252413" y="522233"/>
                  </a:cubicBezTo>
                  <a:cubicBezTo>
                    <a:pt x="252413" y="522233"/>
                    <a:pt x="252413" y="522233"/>
                    <a:pt x="252413" y="573873"/>
                  </a:cubicBezTo>
                  <a:cubicBezTo>
                    <a:pt x="252413" y="579341"/>
                    <a:pt x="247559" y="584201"/>
                    <a:pt x="241491" y="584201"/>
                  </a:cubicBezTo>
                  <a:cubicBezTo>
                    <a:pt x="241491" y="584201"/>
                    <a:pt x="241491" y="584201"/>
                    <a:pt x="10922" y="584201"/>
                  </a:cubicBezTo>
                  <a:cubicBezTo>
                    <a:pt x="4854" y="584201"/>
                    <a:pt x="0" y="579341"/>
                    <a:pt x="0" y="573873"/>
                  </a:cubicBezTo>
                  <a:cubicBezTo>
                    <a:pt x="0" y="573873"/>
                    <a:pt x="0" y="573873"/>
                    <a:pt x="0" y="521625"/>
                  </a:cubicBezTo>
                  <a:cubicBezTo>
                    <a:pt x="0" y="516157"/>
                    <a:pt x="4247" y="511297"/>
                    <a:pt x="9708" y="510690"/>
                  </a:cubicBezTo>
                  <a:cubicBezTo>
                    <a:pt x="9708" y="510690"/>
                    <a:pt x="9708" y="510690"/>
                    <a:pt x="29731" y="508259"/>
                  </a:cubicBezTo>
                  <a:cubicBezTo>
                    <a:pt x="47934" y="505829"/>
                    <a:pt x="53395" y="502792"/>
                    <a:pt x="53395" y="502792"/>
                  </a:cubicBezTo>
                  <a:cubicBezTo>
                    <a:pt x="53395" y="502792"/>
                    <a:pt x="54609" y="501577"/>
                    <a:pt x="56429" y="497324"/>
                  </a:cubicBezTo>
                  <a:cubicBezTo>
                    <a:pt x="57036" y="496716"/>
                    <a:pt x="58856" y="492464"/>
                    <a:pt x="60070" y="479705"/>
                  </a:cubicBezTo>
                  <a:cubicBezTo>
                    <a:pt x="61283" y="467555"/>
                    <a:pt x="61890" y="449936"/>
                    <a:pt x="61890" y="426850"/>
                  </a:cubicBezTo>
                  <a:cubicBezTo>
                    <a:pt x="61890" y="426850"/>
                    <a:pt x="61890" y="426850"/>
                    <a:pt x="61890" y="324177"/>
                  </a:cubicBezTo>
                  <a:cubicBezTo>
                    <a:pt x="61890" y="290762"/>
                    <a:pt x="60676" y="274966"/>
                    <a:pt x="60070" y="268284"/>
                  </a:cubicBezTo>
                  <a:cubicBezTo>
                    <a:pt x="58856" y="259778"/>
                    <a:pt x="57036" y="256133"/>
                    <a:pt x="56429" y="254918"/>
                  </a:cubicBezTo>
                  <a:cubicBezTo>
                    <a:pt x="56429" y="254918"/>
                    <a:pt x="56429" y="254918"/>
                    <a:pt x="55822" y="253703"/>
                  </a:cubicBezTo>
                  <a:cubicBezTo>
                    <a:pt x="53395" y="250665"/>
                    <a:pt x="52182" y="249450"/>
                    <a:pt x="51575" y="249450"/>
                  </a:cubicBezTo>
                  <a:cubicBezTo>
                    <a:pt x="51575" y="249450"/>
                    <a:pt x="47934" y="247627"/>
                    <a:pt x="36406" y="246412"/>
                  </a:cubicBezTo>
                  <a:cubicBezTo>
                    <a:pt x="36406" y="246412"/>
                    <a:pt x="36406" y="246412"/>
                    <a:pt x="15776" y="245197"/>
                  </a:cubicBezTo>
                  <a:cubicBezTo>
                    <a:pt x="9708" y="244590"/>
                    <a:pt x="5461" y="239730"/>
                    <a:pt x="5461" y="233654"/>
                  </a:cubicBezTo>
                  <a:cubicBezTo>
                    <a:pt x="5461" y="233654"/>
                    <a:pt x="5461" y="233654"/>
                    <a:pt x="9101" y="182014"/>
                  </a:cubicBezTo>
                  <a:cubicBezTo>
                    <a:pt x="9708" y="176546"/>
                    <a:pt x="14562" y="171686"/>
                    <a:pt x="20023" y="171686"/>
                  </a:cubicBezTo>
                  <a:cubicBezTo>
                    <a:pt x="20023" y="171686"/>
                    <a:pt x="20023" y="171686"/>
                    <a:pt x="181422" y="169863"/>
                  </a:cubicBezTo>
                  <a:close/>
                  <a:moveTo>
                    <a:pt x="108745" y="0"/>
                  </a:moveTo>
                  <a:cubicBezTo>
                    <a:pt x="128333" y="0"/>
                    <a:pt x="145472" y="7277"/>
                    <a:pt x="159551" y="20617"/>
                  </a:cubicBezTo>
                  <a:cubicBezTo>
                    <a:pt x="173630" y="33958"/>
                    <a:pt x="180976" y="51543"/>
                    <a:pt x="180976" y="70947"/>
                  </a:cubicBezTo>
                  <a:cubicBezTo>
                    <a:pt x="180976" y="90352"/>
                    <a:pt x="173630" y="107937"/>
                    <a:pt x="159551" y="121277"/>
                  </a:cubicBezTo>
                  <a:cubicBezTo>
                    <a:pt x="146085" y="134618"/>
                    <a:pt x="128333" y="141288"/>
                    <a:pt x="108745" y="141288"/>
                  </a:cubicBezTo>
                  <a:cubicBezTo>
                    <a:pt x="88544" y="141288"/>
                    <a:pt x="70792" y="134618"/>
                    <a:pt x="57326" y="121277"/>
                  </a:cubicBezTo>
                  <a:cubicBezTo>
                    <a:pt x="43859" y="107937"/>
                    <a:pt x="36513" y="90352"/>
                    <a:pt x="36513" y="70947"/>
                  </a:cubicBezTo>
                  <a:cubicBezTo>
                    <a:pt x="36513" y="51543"/>
                    <a:pt x="43859" y="33958"/>
                    <a:pt x="57326" y="20617"/>
                  </a:cubicBezTo>
                  <a:cubicBezTo>
                    <a:pt x="71405" y="7277"/>
                    <a:pt x="89156" y="0"/>
                    <a:pt x="108745" y="0"/>
                  </a:cubicBezTo>
                  <a:close/>
                </a:path>
              </a:pathLst>
            </a:custGeom>
            <a:noFill/>
            <a:ln w="19050">
              <a:solidFill>
                <a:schemeClr val="accent2"/>
              </a:solidFill>
              <a:round/>
              <a:headEnd/>
              <a:tailEnd/>
            </a:ln>
          </p:spPr>
          <p:txBody>
            <a:bodyPr vert="horz" wrap="square" lIns="68580" tIns="34290" rIns="68580" bIns="34290" numCol="1" anchor="t" anchorCtr="0" compatLnSpc="1">
              <a:prstTxWarp prst="textNoShape">
                <a:avLst/>
              </a:prstTxWarp>
              <a:noAutofit/>
            </a:bodyPr>
            <a:lstStyle/>
            <a:p>
              <a:pPr defTabSz="685800" fontAlgn="auto">
                <a:lnSpc>
                  <a:spcPct val="100000"/>
                </a:lnSpc>
                <a:spcBef>
                  <a:spcPts val="0"/>
                </a:spcBef>
                <a:spcAft>
                  <a:spcPts val="0"/>
                </a:spcAft>
                <a:defRPr/>
              </a:pPr>
              <a:endParaRPr lang="de-DE" sz="1350" dirty="0">
                <a:solidFill>
                  <a:srgbClr val="000000"/>
                </a:solidFill>
                <a:latin typeface="Arial"/>
              </a:endParaRPr>
            </a:p>
          </p:txBody>
        </p:sp>
      </p:grpSp>
      <p:pic>
        <p:nvPicPr>
          <p:cNvPr id="8" name="Picture 4" descr="P:\Client Projects\Dapagliflozin\BMDAUS11X270_Backgrounder Decks\2_Content\BMDAUS11X270_C_Pathophysiology\5_Art\3_Images\BMDA_CrossSectionNephron.png">
            <a:extLst>
              <a:ext uri="{FF2B5EF4-FFF2-40B4-BE49-F238E27FC236}">
                <a16:creationId xmlns:a16="http://schemas.microsoft.com/office/drawing/2014/main" id="{AEC07931-349B-47A9-9A02-5CB627D29F7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83862" y="2896486"/>
            <a:ext cx="3616616" cy="15652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P:\Client Projects\Dapagliflozin\BMDAUS11X270_Backgrounder Decks\2_Content\BMDAUS11X270_C_Pathophysiology\5_Art\3_Images\organs\kidneys.png">
            <a:extLst>
              <a:ext uri="{FF2B5EF4-FFF2-40B4-BE49-F238E27FC236}">
                <a16:creationId xmlns:a16="http://schemas.microsoft.com/office/drawing/2014/main" id="{C2F6CE3D-37B3-414F-9496-CC7800CFC7F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36830" y="2697900"/>
            <a:ext cx="1602149" cy="1917383"/>
          </a:xfrm>
          <a:prstGeom prst="rect">
            <a:avLst/>
          </a:prstGeom>
          <a:noFill/>
          <a:extLst>
            <a:ext uri="{909E8E84-426E-40DD-AFC4-6F175D3DCCD1}">
              <a14:hiddenFill xmlns:a14="http://schemas.microsoft.com/office/drawing/2010/main">
                <a:solidFill>
                  <a:srgbClr val="FFFFFF"/>
                </a:solidFill>
              </a14:hiddenFill>
            </a:ext>
          </a:extLst>
        </p:spPr>
      </p:pic>
      <p:pic>
        <p:nvPicPr>
          <p:cNvPr id="71" name="Inhaltsplatzhalter 29" descr="Pfeil: Nach links drehen">
            <a:extLst>
              <a:ext uri="{FF2B5EF4-FFF2-40B4-BE49-F238E27FC236}">
                <a16:creationId xmlns:a16="http://schemas.microsoft.com/office/drawing/2014/main" id="{4FDA1B7E-7E4A-4D55-820D-81C69E3F19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auto">
          <a:xfrm rot="16200000" flipV="1">
            <a:off x="4405082" y="3652832"/>
            <a:ext cx="430420" cy="42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24">
            <a:extLst>
              <a:ext uri="{FF2B5EF4-FFF2-40B4-BE49-F238E27FC236}">
                <a16:creationId xmlns:a16="http://schemas.microsoft.com/office/drawing/2014/main" id="{FEC4D3E7-56A4-45C0-AF9A-082BF9F442D1}"/>
              </a:ext>
            </a:extLst>
          </p:cNvPr>
          <p:cNvSpPr/>
          <p:nvPr/>
        </p:nvSpPr>
        <p:spPr>
          <a:xfrm rot="10022817" flipV="1">
            <a:off x="2961878" y="3099171"/>
            <a:ext cx="962972" cy="871311"/>
          </a:xfrm>
          <a:custGeom>
            <a:avLst/>
            <a:gdLst>
              <a:gd name="connsiteX0" fmla="*/ 19050 w 2184400"/>
              <a:gd name="connsiteY0" fmla="*/ 0 h 1016000"/>
              <a:gd name="connsiteX1" fmla="*/ 2133600 w 2184400"/>
              <a:gd name="connsiteY1" fmla="*/ 107950 h 1016000"/>
              <a:gd name="connsiteX2" fmla="*/ 2184400 w 2184400"/>
              <a:gd name="connsiteY2" fmla="*/ 266700 h 1016000"/>
              <a:gd name="connsiteX3" fmla="*/ 0 w 2184400"/>
              <a:gd name="connsiteY3" fmla="*/ 1016000 h 1016000"/>
              <a:gd name="connsiteX4" fmla="*/ 19050 w 2184400"/>
              <a:gd name="connsiteY4" fmla="*/ 0 h 1016000"/>
              <a:gd name="connsiteX0" fmla="*/ 19050 w 2191544"/>
              <a:gd name="connsiteY0" fmla="*/ 0 h 1016000"/>
              <a:gd name="connsiteX1" fmla="*/ 2133600 w 2191544"/>
              <a:gd name="connsiteY1" fmla="*/ 107950 h 1016000"/>
              <a:gd name="connsiteX2" fmla="*/ 2191544 w 2191544"/>
              <a:gd name="connsiteY2" fmla="*/ 181769 h 1016000"/>
              <a:gd name="connsiteX3" fmla="*/ 2184400 w 2191544"/>
              <a:gd name="connsiteY3" fmla="*/ 266700 h 1016000"/>
              <a:gd name="connsiteX4" fmla="*/ 0 w 2191544"/>
              <a:gd name="connsiteY4" fmla="*/ 1016000 h 1016000"/>
              <a:gd name="connsiteX5" fmla="*/ 19050 w 2191544"/>
              <a:gd name="connsiteY5" fmla="*/ 0 h 1016000"/>
              <a:gd name="connsiteX0" fmla="*/ 19050 w 2194782"/>
              <a:gd name="connsiteY0" fmla="*/ 0 h 1016000"/>
              <a:gd name="connsiteX1" fmla="*/ 2133600 w 2194782"/>
              <a:gd name="connsiteY1" fmla="*/ 107950 h 1016000"/>
              <a:gd name="connsiteX2" fmla="*/ 2191544 w 2194782"/>
              <a:gd name="connsiteY2" fmla="*/ 181769 h 1016000"/>
              <a:gd name="connsiteX3" fmla="*/ 2184400 w 2194782"/>
              <a:gd name="connsiteY3" fmla="*/ 266700 h 1016000"/>
              <a:gd name="connsiteX4" fmla="*/ 0 w 2194782"/>
              <a:gd name="connsiteY4" fmla="*/ 1016000 h 1016000"/>
              <a:gd name="connsiteX5" fmla="*/ 19050 w 2194782"/>
              <a:gd name="connsiteY5" fmla="*/ 0 h 1016000"/>
              <a:gd name="connsiteX0" fmla="*/ 19050 w 2194782"/>
              <a:gd name="connsiteY0" fmla="*/ 0 h 1016000"/>
              <a:gd name="connsiteX1" fmla="*/ 2133600 w 2194782"/>
              <a:gd name="connsiteY1" fmla="*/ 107950 h 1016000"/>
              <a:gd name="connsiteX2" fmla="*/ 2191544 w 2194782"/>
              <a:gd name="connsiteY2" fmla="*/ 181769 h 1016000"/>
              <a:gd name="connsiteX3" fmla="*/ 2184400 w 2194782"/>
              <a:gd name="connsiteY3" fmla="*/ 266700 h 1016000"/>
              <a:gd name="connsiteX4" fmla="*/ 0 w 2194782"/>
              <a:gd name="connsiteY4" fmla="*/ 1016000 h 1016000"/>
              <a:gd name="connsiteX5" fmla="*/ 19050 w 2194782"/>
              <a:gd name="connsiteY5" fmla="*/ 0 h 1016000"/>
              <a:gd name="connsiteX0" fmla="*/ 19050 w 2194782"/>
              <a:gd name="connsiteY0" fmla="*/ 0 h 1016000"/>
              <a:gd name="connsiteX1" fmla="*/ 2133600 w 2194782"/>
              <a:gd name="connsiteY1" fmla="*/ 107950 h 1016000"/>
              <a:gd name="connsiteX2" fmla="*/ 2191544 w 2194782"/>
              <a:gd name="connsiteY2" fmla="*/ 181769 h 1016000"/>
              <a:gd name="connsiteX3" fmla="*/ 2184400 w 2194782"/>
              <a:gd name="connsiteY3" fmla="*/ 283369 h 1016000"/>
              <a:gd name="connsiteX4" fmla="*/ 0 w 2194782"/>
              <a:gd name="connsiteY4" fmla="*/ 1016000 h 1016000"/>
              <a:gd name="connsiteX5" fmla="*/ 19050 w 2194782"/>
              <a:gd name="connsiteY5" fmla="*/ 0 h 1016000"/>
              <a:gd name="connsiteX0" fmla="*/ 19050 w 2194782"/>
              <a:gd name="connsiteY0" fmla="*/ 0 h 1016000"/>
              <a:gd name="connsiteX1" fmla="*/ 2133600 w 2194782"/>
              <a:gd name="connsiteY1" fmla="*/ 107950 h 1016000"/>
              <a:gd name="connsiteX2" fmla="*/ 2191544 w 2194782"/>
              <a:gd name="connsiteY2" fmla="*/ 181769 h 1016000"/>
              <a:gd name="connsiteX3" fmla="*/ 2184400 w 2194782"/>
              <a:gd name="connsiteY3" fmla="*/ 283369 h 1016000"/>
              <a:gd name="connsiteX4" fmla="*/ 0 w 2194782"/>
              <a:gd name="connsiteY4" fmla="*/ 1016000 h 1016000"/>
              <a:gd name="connsiteX5" fmla="*/ 19050 w 2194782"/>
              <a:gd name="connsiteY5" fmla="*/ 0 h 1016000"/>
              <a:gd name="connsiteX0" fmla="*/ 19050 w 2194782"/>
              <a:gd name="connsiteY0" fmla="*/ 0 h 1016000"/>
              <a:gd name="connsiteX1" fmla="*/ 2133600 w 2194782"/>
              <a:gd name="connsiteY1" fmla="*/ 107950 h 1016000"/>
              <a:gd name="connsiteX2" fmla="*/ 2191544 w 2194782"/>
              <a:gd name="connsiteY2" fmla="*/ 181769 h 1016000"/>
              <a:gd name="connsiteX3" fmla="*/ 2184400 w 2194782"/>
              <a:gd name="connsiteY3" fmla="*/ 283369 h 1016000"/>
              <a:gd name="connsiteX4" fmla="*/ 0 w 2194782"/>
              <a:gd name="connsiteY4" fmla="*/ 1016000 h 1016000"/>
              <a:gd name="connsiteX5" fmla="*/ 19050 w 2194782"/>
              <a:gd name="connsiteY5" fmla="*/ 0 h 1016000"/>
              <a:gd name="connsiteX0" fmla="*/ 33691 w 2194782"/>
              <a:gd name="connsiteY0" fmla="*/ 0 h 1141189"/>
              <a:gd name="connsiteX1" fmla="*/ 2133600 w 2194782"/>
              <a:gd name="connsiteY1" fmla="*/ 233139 h 1141189"/>
              <a:gd name="connsiteX2" fmla="*/ 2191544 w 2194782"/>
              <a:gd name="connsiteY2" fmla="*/ 306958 h 1141189"/>
              <a:gd name="connsiteX3" fmla="*/ 2184400 w 2194782"/>
              <a:gd name="connsiteY3" fmla="*/ 408558 h 1141189"/>
              <a:gd name="connsiteX4" fmla="*/ 0 w 2194782"/>
              <a:gd name="connsiteY4" fmla="*/ 1141189 h 1141189"/>
              <a:gd name="connsiteX5" fmla="*/ 33691 w 2194782"/>
              <a:gd name="connsiteY5" fmla="*/ 0 h 1141189"/>
              <a:gd name="connsiteX0" fmla="*/ 26370 w 2187461"/>
              <a:gd name="connsiteY0" fmla="*/ 0 h 1132247"/>
              <a:gd name="connsiteX1" fmla="*/ 2126279 w 2187461"/>
              <a:gd name="connsiteY1" fmla="*/ 233139 h 1132247"/>
              <a:gd name="connsiteX2" fmla="*/ 2184223 w 2187461"/>
              <a:gd name="connsiteY2" fmla="*/ 306958 h 1132247"/>
              <a:gd name="connsiteX3" fmla="*/ 2177079 w 2187461"/>
              <a:gd name="connsiteY3" fmla="*/ 408558 h 1132247"/>
              <a:gd name="connsiteX4" fmla="*/ 0 w 2187461"/>
              <a:gd name="connsiteY4" fmla="*/ 1132247 h 1132247"/>
              <a:gd name="connsiteX5" fmla="*/ 26370 w 2187461"/>
              <a:gd name="connsiteY5" fmla="*/ 0 h 1132247"/>
              <a:gd name="connsiteX0" fmla="*/ 26370 w 2241105"/>
              <a:gd name="connsiteY0" fmla="*/ 0 h 1132247"/>
              <a:gd name="connsiteX1" fmla="*/ 2240662 w 2241105"/>
              <a:gd name="connsiteY1" fmla="*/ 221961 h 1132247"/>
              <a:gd name="connsiteX2" fmla="*/ 2184223 w 2241105"/>
              <a:gd name="connsiteY2" fmla="*/ 306958 h 1132247"/>
              <a:gd name="connsiteX3" fmla="*/ 2177079 w 2241105"/>
              <a:gd name="connsiteY3" fmla="*/ 408558 h 1132247"/>
              <a:gd name="connsiteX4" fmla="*/ 0 w 2241105"/>
              <a:gd name="connsiteY4" fmla="*/ 1132247 h 1132247"/>
              <a:gd name="connsiteX5" fmla="*/ 26370 w 2241105"/>
              <a:gd name="connsiteY5" fmla="*/ 0 h 1132247"/>
              <a:gd name="connsiteX0" fmla="*/ 26370 w 2241105"/>
              <a:gd name="connsiteY0" fmla="*/ 0 h 1132247"/>
              <a:gd name="connsiteX1" fmla="*/ 2240662 w 2241105"/>
              <a:gd name="connsiteY1" fmla="*/ 221961 h 1132247"/>
              <a:gd name="connsiteX2" fmla="*/ 2184223 w 2241105"/>
              <a:gd name="connsiteY2" fmla="*/ 306958 h 1132247"/>
              <a:gd name="connsiteX3" fmla="*/ 2177079 w 2241105"/>
              <a:gd name="connsiteY3" fmla="*/ 408558 h 1132247"/>
              <a:gd name="connsiteX4" fmla="*/ 0 w 2241105"/>
              <a:gd name="connsiteY4" fmla="*/ 1132247 h 1132247"/>
              <a:gd name="connsiteX5" fmla="*/ 26370 w 2241105"/>
              <a:gd name="connsiteY5" fmla="*/ 0 h 1132247"/>
              <a:gd name="connsiteX0" fmla="*/ 26370 w 2241247"/>
              <a:gd name="connsiteY0" fmla="*/ 0 h 1132247"/>
              <a:gd name="connsiteX1" fmla="*/ 2240662 w 2241247"/>
              <a:gd name="connsiteY1" fmla="*/ 221961 h 1132247"/>
              <a:gd name="connsiteX2" fmla="*/ 2184223 w 2241247"/>
              <a:gd name="connsiteY2" fmla="*/ 306958 h 1132247"/>
              <a:gd name="connsiteX3" fmla="*/ 2177079 w 2241247"/>
              <a:gd name="connsiteY3" fmla="*/ 408558 h 1132247"/>
              <a:gd name="connsiteX4" fmla="*/ 0 w 2241247"/>
              <a:gd name="connsiteY4" fmla="*/ 1132247 h 1132247"/>
              <a:gd name="connsiteX5" fmla="*/ 26370 w 2241247"/>
              <a:gd name="connsiteY5" fmla="*/ 0 h 1132247"/>
              <a:gd name="connsiteX0" fmla="*/ 180 w 2215057"/>
              <a:gd name="connsiteY0" fmla="*/ 0 h 665161"/>
              <a:gd name="connsiteX1" fmla="*/ 2214472 w 2215057"/>
              <a:gd name="connsiteY1" fmla="*/ 221961 h 665161"/>
              <a:gd name="connsiteX2" fmla="*/ 2158033 w 2215057"/>
              <a:gd name="connsiteY2" fmla="*/ 306958 h 665161"/>
              <a:gd name="connsiteX3" fmla="*/ 2150889 w 2215057"/>
              <a:gd name="connsiteY3" fmla="*/ 408558 h 665161"/>
              <a:gd name="connsiteX4" fmla="*/ 299406 w 2215057"/>
              <a:gd name="connsiteY4" fmla="*/ 665161 h 665161"/>
              <a:gd name="connsiteX5" fmla="*/ 180 w 2215057"/>
              <a:gd name="connsiteY5" fmla="*/ 0 h 665161"/>
              <a:gd name="connsiteX0" fmla="*/ 435 w 2215312"/>
              <a:gd name="connsiteY0" fmla="*/ 0 h 665161"/>
              <a:gd name="connsiteX1" fmla="*/ 2214727 w 2215312"/>
              <a:gd name="connsiteY1" fmla="*/ 221961 h 665161"/>
              <a:gd name="connsiteX2" fmla="*/ 2158288 w 2215312"/>
              <a:gd name="connsiteY2" fmla="*/ 306958 h 665161"/>
              <a:gd name="connsiteX3" fmla="*/ 2151144 w 2215312"/>
              <a:gd name="connsiteY3" fmla="*/ 408558 h 665161"/>
              <a:gd name="connsiteX4" fmla="*/ 299661 w 2215312"/>
              <a:gd name="connsiteY4" fmla="*/ 665161 h 665161"/>
              <a:gd name="connsiteX5" fmla="*/ 435 w 2215312"/>
              <a:gd name="connsiteY5" fmla="*/ 0 h 665161"/>
              <a:gd name="connsiteX0" fmla="*/ 344 w 2250675"/>
              <a:gd name="connsiteY0" fmla="*/ 0 h 670607"/>
              <a:gd name="connsiteX1" fmla="*/ 2250090 w 2250675"/>
              <a:gd name="connsiteY1" fmla="*/ 227407 h 670607"/>
              <a:gd name="connsiteX2" fmla="*/ 2193651 w 2250675"/>
              <a:gd name="connsiteY2" fmla="*/ 312404 h 670607"/>
              <a:gd name="connsiteX3" fmla="*/ 2186507 w 2250675"/>
              <a:gd name="connsiteY3" fmla="*/ 414004 h 670607"/>
              <a:gd name="connsiteX4" fmla="*/ 335024 w 2250675"/>
              <a:gd name="connsiteY4" fmla="*/ 670607 h 670607"/>
              <a:gd name="connsiteX5" fmla="*/ 344 w 2250675"/>
              <a:gd name="connsiteY5" fmla="*/ 0 h 670607"/>
              <a:gd name="connsiteX0" fmla="*/ 0 w 2250331"/>
              <a:gd name="connsiteY0" fmla="*/ 0 h 670607"/>
              <a:gd name="connsiteX1" fmla="*/ 2249746 w 2250331"/>
              <a:gd name="connsiteY1" fmla="*/ 227407 h 670607"/>
              <a:gd name="connsiteX2" fmla="*/ 2193307 w 2250331"/>
              <a:gd name="connsiteY2" fmla="*/ 312404 h 670607"/>
              <a:gd name="connsiteX3" fmla="*/ 2186163 w 2250331"/>
              <a:gd name="connsiteY3" fmla="*/ 414004 h 670607"/>
              <a:gd name="connsiteX4" fmla="*/ 334680 w 2250331"/>
              <a:gd name="connsiteY4" fmla="*/ 670607 h 670607"/>
              <a:gd name="connsiteX5" fmla="*/ 0 w 2250331"/>
              <a:gd name="connsiteY5" fmla="*/ 0 h 670607"/>
              <a:gd name="connsiteX0" fmla="*/ 0 w 2263940"/>
              <a:gd name="connsiteY0" fmla="*/ 0 h 670607"/>
              <a:gd name="connsiteX1" fmla="*/ 2263470 w 2263940"/>
              <a:gd name="connsiteY1" fmla="*/ 243218 h 670607"/>
              <a:gd name="connsiteX2" fmla="*/ 2193307 w 2263940"/>
              <a:gd name="connsiteY2" fmla="*/ 312404 h 670607"/>
              <a:gd name="connsiteX3" fmla="*/ 2186163 w 2263940"/>
              <a:gd name="connsiteY3" fmla="*/ 414004 h 670607"/>
              <a:gd name="connsiteX4" fmla="*/ 334680 w 2263940"/>
              <a:gd name="connsiteY4" fmla="*/ 670607 h 670607"/>
              <a:gd name="connsiteX5" fmla="*/ 0 w 2263940"/>
              <a:gd name="connsiteY5" fmla="*/ 0 h 670607"/>
              <a:gd name="connsiteX0" fmla="*/ 0 w 2259697"/>
              <a:gd name="connsiteY0" fmla="*/ 0 h 657335"/>
              <a:gd name="connsiteX1" fmla="*/ 2259227 w 2259697"/>
              <a:gd name="connsiteY1" fmla="*/ 229946 h 657335"/>
              <a:gd name="connsiteX2" fmla="*/ 2189064 w 2259697"/>
              <a:gd name="connsiteY2" fmla="*/ 299132 h 657335"/>
              <a:gd name="connsiteX3" fmla="*/ 2181920 w 2259697"/>
              <a:gd name="connsiteY3" fmla="*/ 400732 h 657335"/>
              <a:gd name="connsiteX4" fmla="*/ 330437 w 2259697"/>
              <a:gd name="connsiteY4" fmla="*/ 657335 h 657335"/>
              <a:gd name="connsiteX5" fmla="*/ 0 w 2259697"/>
              <a:gd name="connsiteY5" fmla="*/ 0 h 657335"/>
              <a:gd name="connsiteX0" fmla="*/ 0 w 2265290"/>
              <a:gd name="connsiteY0" fmla="*/ 0 h 657335"/>
              <a:gd name="connsiteX1" fmla="*/ 2264855 w 2265290"/>
              <a:gd name="connsiteY1" fmla="*/ 235499 h 657335"/>
              <a:gd name="connsiteX2" fmla="*/ 2189064 w 2265290"/>
              <a:gd name="connsiteY2" fmla="*/ 299132 h 657335"/>
              <a:gd name="connsiteX3" fmla="*/ 2181920 w 2265290"/>
              <a:gd name="connsiteY3" fmla="*/ 400732 h 657335"/>
              <a:gd name="connsiteX4" fmla="*/ 330437 w 2265290"/>
              <a:gd name="connsiteY4" fmla="*/ 657335 h 657335"/>
              <a:gd name="connsiteX5" fmla="*/ 0 w 2265290"/>
              <a:gd name="connsiteY5" fmla="*/ 0 h 657335"/>
              <a:gd name="connsiteX0" fmla="*/ 0 w 2264855"/>
              <a:gd name="connsiteY0" fmla="*/ 0 h 657335"/>
              <a:gd name="connsiteX1" fmla="*/ 2264855 w 2264855"/>
              <a:gd name="connsiteY1" fmla="*/ 235499 h 657335"/>
              <a:gd name="connsiteX2" fmla="*/ 2189064 w 2264855"/>
              <a:gd name="connsiteY2" fmla="*/ 299132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89064 w 2264855"/>
              <a:gd name="connsiteY2" fmla="*/ 299132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89064 w 2264855"/>
              <a:gd name="connsiteY2" fmla="*/ 299132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76121 w 2264855"/>
              <a:gd name="connsiteY2" fmla="*/ 315896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76121 w 2264855"/>
              <a:gd name="connsiteY2" fmla="*/ 315896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76121 w 2264855"/>
              <a:gd name="connsiteY2" fmla="*/ 315896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76121 w 2264855"/>
              <a:gd name="connsiteY2" fmla="*/ 315896 h 657335"/>
              <a:gd name="connsiteX3" fmla="*/ 2181920 w 2264855"/>
              <a:gd name="connsiteY3" fmla="*/ 400732 h 657335"/>
              <a:gd name="connsiteX4" fmla="*/ 330437 w 2264855"/>
              <a:gd name="connsiteY4" fmla="*/ 657335 h 657335"/>
              <a:gd name="connsiteX5" fmla="*/ 0 w 2264855"/>
              <a:gd name="connsiteY5" fmla="*/ 0 h 657335"/>
              <a:gd name="connsiteX0" fmla="*/ 0 w 2264855"/>
              <a:gd name="connsiteY0" fmla="*/ 0 h 657335"/>
              <a:gd name="connsiteX1" fmla="*/ 2264855 w 2264855"/>
              <a:gd name="connsiteY1" fmla="*/ 235499 h 657335"/>
              <a:gd name="connsiteX2" fmla="*/ 2176121 w 2264855"/>
              <a:gd name="connsiteY2" fmla="*/ 315896 h 657335"/>
              <a:gd name="connsiteX3" fmla="*/ 2181920 w 2264855"/>
              <a:gd name="connsiteY3" fmla="*/ 400732 h 657335"/>
              <a:gd name="connsiteX4" fmla="*/ 330437 w 2264855"/>
              <a:gd name="connsiteY4" fmla="*/ 657335 h 657335"/>
              <a:gd name="connsiteX5" fmla="*/ 0 w 2264855"/>
              <a:gd name="connsiteY5" fmla="*/ 0 h 657335"/>
              <a:gd name="connsiteX0" fmla="*/ -1 w 2278603"/>
              <a:gd name="connsiteY0" fmla="*/ 0 h 809181"/>
              <a:gd name="connsiteX1" fmla="*/ 2278603 w 2278603"/>
              <a:gd name="connsiteY1" fmla="*/ 387345 h 809181"/>
              <a:gd name="connsiteX2" fmla="*/ 2189869 w 2278603"/>
              <a:gd name="connsiteY2" fmla="*/ 467742 h 809181"/>
              <a:gd name="connsiteX3" fmla="*/ 2195668 w 2278603"/>
              <a:gd name="connsiteY3" fmla="*/ 552578 h 809181"/>
              <a:gd name="connsiteX4" fmla="*/ 344185 w 2278603"/>
              <a:gd name="connsiteY4" fmla="*/ 809181 h 809181"/>
              <a:gd name="connsiteX5" fmla="*/ -1 w 2278603"/>
              <a:gd name="connsiteY5" fmla="*/ 0 h 809181"/>
              <a:gd name="connsiteX0" fmla="*/ 1 w 2278605"/>
              <a:gd name="connsiteY0" fmla="*/ 0 h 1079441"/>
              <a:gd name="connsiteX1" fmla="*/ 2278605 w 2278605"/>
              <a:gd name="connsiteY1" fmla="*/ 387345 h 1079441"/>
              <a:gd name="connsiteX2" fmla="*/ 2189871 w 2278605"/>
              <a:gd name="connsiteY2" fmla="*/ 467742 h 1079441"/>
              <a:gd name="connsiteX3" fmla="*/ 2195670 w 2278605"/>
              <a:gd name="connsiteY3" fmla="*/ 552578 h 1079441"/>
              <a:gd name="connsiteX4" fmla="*/ 534999 w 2278605"/>
              <a:gd name="connsiteY4" fmla="*/ 1079441 h 1079441"/>
              <a:gd name="connsiteX5" fmla="*/ 344187 w 2278605"/>
              <a:gd name="connsiteY5" fmla="*/ 809181 h 1079441"/>
              <a:gd name="connsiteX6" fmla="*/ 1 w 2278605"/>
              <a:gd name="connsiteY6" fmla="*/ 0 h 1079441"/>
              <a:gd name="connsiteX0" fmla="*/ -1 w 2278603"/>
              <a:gd name="connsiteY0" fmla="*/ 0 h 1079441"/>
              <a:gd name="connsiteX1" fmla="*/ 2278603 w 2278603"/>
              <a:gd name="connsiteY1" fmla="*/ 387345 h 1079441"/>
              <a:gd name="connsiteX2" fmla="*/ 2189869 w 2278603"/>
              <a:gd name="connsiteY2" fmla="*/ 467742 h 1079441"/>
              <a:gd name="connsiteX3" fmla="*/ 2195668 w 2278603"/>
              <a:gd name="connsiteY3" fmla="*/ 552578 h 1079441"/>
              <a:gd name="connsiteX4" fmla="*/ 534997 w 2278603"/>
              <a:gd name="connsiteY4" fmla="*/ 1079441 h 1079441"/>
              <a:gd name="connsiteX5" fmla="*/ -1 w 2278603"/>
              <a:gd name="connsiteY5" fmla="*/ 0 h 1079441"/>
              <a:gd name="connsiteX0" fmla="*/ 1 w 2278605"/>
              <a:gd name="connsiteY0" fmla="*/ 0 h 1081493"/>
              <a:gd name="connsiteX1" fmla="*/ 2278605 w 2278605"/>
              <a:gd name="connsiteY1" fmla="*/ 387345 h 1081493"/>
              <a:gd name="connsiteX2" fmla="*/ 2189871 w 2278605"/>
              <a:gd name="connsiteY2" fmla="*/ 467742 h 1081493"/>
              <a:gd name="connsiteX3" fmla="*/ 2195670 w 2278605"/>
              <a:gd name="connsiteY3" fmla="*/ 552578 h 1081493"/>
              <a:gd name="connsiteX4" fmla="*/ 516831 w 2278605"/>
              <a:gd name="connsiteY4" fmla="*/ 1081493 h 1081493"/>
              <a:gd name="connsiteX5" fmla="*/ 1 w 2278605"/>
              <a:gd name="connsiteY5" fmla="*/ 0 h 1081493"/>
              <a:gd name="connsiteX0" fmla="*/ -1 w 2278603"/>
              <a:gd name="connsiteY0" fmla="*/ 0 h 1081493"/>
              <a:gd name="connsiteX1" fmla="*/ 2278603 w 2278603"/>
              <a:gd name="connsiteY1" fmla="*/ 387345 h 1081493"/>
              <a:gd name="connsiteX2" fmla="*/ 2189869 w 2278603"/>
              <a:gd name="connsiteY2" fmla="*/ 467742 h 1081493"/>
              <a:gd name="connsiteX3" fmla="*/ 2195668 w 2278603"/>
              <a:gd name="connsiteY3" fmla="*/ 552578 h 1081493"/>
              <a:gd name="connsiteX4" fmla="*/ 516829 w 2278603"/>
              <a:gd name="connsiteY4" fmla="*/ 1081493 h 1081493"/>
              <a:gd name="connsiteX5" fmla="*/ -1 w 2278603"/>
              <a:gd name="connsiteY5" fmla="*/ 0 h 1081493"/>
              <a:gd name="connsiteX0" fmla="*/ 1 w 2278605"/>
              <a:gd name="connsiteY0" fmla="*/ 0 h 1081493"/>
              <a:gd name="connsiteX1" fmla="*/ 2278605 w 2278605"/>
              <a:gd name="connsiteY1" fmla="*/ 387345 h 1081493"/>
              <a:gd name="connsiteX2" fmla="*/ 2189871 w 2278605"/>
              <a:gd name="connsiteY2" fmla="*/ 467742 h 1081493"/>
              <a:gd name="connsiteX3" fmla="*/ 2195670 w 2278605"/>
              <a:gd name="connsiteY3" fmla="*/ 552578 h 1081493"/>
              <a:gd name="connsiteX4" fmla="*/ 516831 w 2278605"/>
              <a:gd name="connsiteY4" fmla="*/ 1081493 h 1081493"/>
              <a:gd name="connsiteX5" fmla="*/ 1 w 2278605"/>
              <a:gd name="connsiteY5" fmla="*/ 0 h 1081493"/>
              <a:gd name="connsiteX0" fmla="*/ -1 w 2538778"/>
              <a:gd name="connsiteY0" fmla="*/ 0 h 1081493"/>
              <a:gd name="connsiteX1" fmla="*/ 2278603 w 2538778"/>
              <a:gd name="connsiteY1" fmla="*/ 387345 h 1081493"/>
              <a:gd name="connsiteX2" fmla="*/ 2189869 w 2538778"/>
              <a:gd name="connsiteY2" fmla="*/ 467742 h 1081493"/>
              <a:gd name="connsiteX3" fmla="*/ 2538778 w 2538778"/>
              <a:gd name="connsiteY3" fmla="*/ 645314 h 1081493"/>
              <a:gd name="connsiteX4" fmla="*/ 516829 w 2538778"/>
              <a:gd name="connsiteY4" fmla="*/ 1081493 h 1081493"/>
              <a:gd name="connsiteX5" fmla="*/ -1 w 2538778"/>
              <a:gd name="connsiteY5" fmla="*/ 0 h 1081493"/>
              <a:gd name="connsiteX0" fmla="*/ 1 w 2538780"/>
              <a:gd name="connsiteY0" fmla="*/ 0 h 1081493"/>
              <a:gd name="connsiteX1" fmla="*/ 2278605 w 2538780"/>
              <a:gd name="connsiteY1" fmla="*/ 387345 h 1081493"/>
              <a:gd name="connsiteX2" fmla="*/ 2209796 w 2538780"/>
              <a:gd name="connsiteY2" fmla="*/ 537495 h 1081493"/>
              <a:gd name="connsiteX3" fmla="*/ 2538780 w 2538780"/>
              <a:gd name="connsiteY3" fmla="*/ 645314 h 1081493"/>
              <a:gd name="connsiteX4" fmla="*/ 516831 w 2538780"/>
              <a:gd name="connsiteY4" fmla="*/ 1081493 h 1081493"/>
              <a:gd name="connsiteX5" fmla="*/ 1 w 2538780"/>
              <a:gd name="connsiteY5" fmla="*/ 0 h 1081493"/>
              <a:gd name="connsiteX0" fmla="*/ -1 w 2538778"/>
              <a:gd name="connsiteY0" fmla="*/ 0 h 1081493"/>
              <a:gd name="connsiteX1" fmla="*/ 2364411 w 2538778"/>
              <a:gd name="connsiteY1" fmla="*/ 311913 h 1081493"/>
              <a:gd name="connsiteX2" fmla="*/ 2209794 w 2538778"/>
              <a:gd name="connsiteY2" fmla="*/ 537495 h 1081493"/>
              <a:gd name="connsiteX3" fmla="*/ 2538778 w 2538778"/>
              <a:gd name="connsiteY3" fmla="*/ 645314 h 1081493"/>
              <a:gd name="connsiteX4" fmla="*/ 516829 w 2538778"/>
              <a:gd name="connsiteY4" fmla="*/ 1081493 h 1081493"/>
              <a:gd name="connsiteX5" fmla="*/ -1 w 2538778"/>
              <a:gd name="connsiteY5" fmla="*/ 0 h 1081493"/>
              <a:gd name="connsiteX0" fmla="*/ 1 w 2538780"/>
              <a:gd name="connsiteY0" fmla="*/ 0 h 1081493"/>
              <a:gd name="connsiteX1" fmla="*/ 2364413 w 2538780"/>
              <a:gd name="connsiteY1" fmla="*/ 311913 h 1081493"/>
              <a:gd name="connsiteX2" fmla="*/ 2209796 w 2538780"/>
              <a:gd name="connsiteY2" fmla="*/ 537495 h 1081493"/>
              <a:gd name="connsiteX3" fmla="*/ 2538780 w 2538780"/>
              <a:gd name="connsiteY3" fmla="*/ 645314 h 1081493"/>
              <a:gd name="connsiteX4" fmla="*/ 516831 w 2538780"/>
              <a:gd name="connsiteY4" fmla="*/ 1081493 h 1081493"/>
              <a:gd name="connsiteX5" fmla="*/ 1 w 2538780"/>
              <a:gd name="connsiteY5" fmla="*/ 0 h 1081493"/>
              <a:gd name="connsiteX0" fmla="*/ -1 w 2538778"/>
              <a:gd name="connsiteY0" fmla="*/ 0 h 1081493"/>
              <a:gd name="connsiteX1" fmla="*/ 2364411 w 2538778"/>
              <a:gd name="connsiteY1" fmla="*/ 311913 h 1081493"/>
              <a:gd name="connsiteX2" fmla="*/ 2209794 w 2538778"/>
              <a:gd name="connsiteY2" fmla="*/ 537495 h 1081493"/>
              <a:gd name="connsiteX3" fmla="*/ 2538778 w 2538778"/>
              <a:gd name="connsiteY3" fmla="*/ 645314 h 1081493"/>
              <a:gd name="connsiteX4" fmla="*/ 516829 w 2538778"/>
              <a:gd name="connsiteY4" fmla="*/ 1081493 h 1081493"/>
              <a:gd name="connsiteX5" fmla="*/ -1 w 2538778"/>
              <a:gd name="connsiteY5" fmla="*/ 0 h 1081493"/>
              <a:gd name="connsiteX0" fmla="*/ 1 w 2538780"/>
              <a:gd name="connsiteY0" fmla="*/ 0 h 1081493"/>
              <a:gd name="connsiteX1" fmla="*/ 2364413 w 2538780"/>
              <a:gd name="connsiteY1" fmla="*/ 311913 h 1081493"/>
              <a:gd name="connsiteX2" fmla="*/ 2209796 w 2538780"/>
              <a:gd name="connsiteY2" fmla="*/ 537495 h 1081493"/>
              <a:gd name="connsiteX3" fmla="*/ 2538780 w 2538780"/>
              <a:gd name="connsiteY3" fmla="*/ 645314 h 1081493"/>
              <a:gd name="connsiteX4" fmla="*/ 516831 w 2538780"/>
              <a:gd name="connsiteY4" fmla="*/ 1081493 h 1081493"/>
              <a:gd name="connsiteX5" fmla="*/ 1 w 2538780"/>
              <a:gd name="connsiteY5" fmla="*/ 0 h 1081493"/>
              <a:gd name="connsiteX0" fmla="*/ -1 w 2538778"/>
              <a:gd name="connsiteY0" fmla="*/ 0 h 1081493"/>
              <a:gd name="connsiteX1" fmla="*/ 2364411 w 2538778"/>
              <a:gd name="connsiteY1" fmla="*/ 311913 h 1081493"/>
              <a:gd name="connsiteX2" fmla="*/ 2209794 w 2538778"/>
              <a:gd name="connsiteY2" fmla="*/ 537495 h 1081493"/>
              <a:gd name="connsiteX3" fmla="*/ 2538778 w 2538778"/>
              <a:gd name="connsiteY3" fmla="*/ 645314 h 1081493"/>
              <a:gd name="connsiteX4" fmla="*/ 516829 w 2538778"/>
              <a:gd name="connsiteY4" fmla="*/ 1081493 h 1081493"/>
              <a:gd name="connsiteX5" fmla="*/ -1 w 2538778"/>
              <a:gd name="connsiteY5" fmla="*/ 0 h 1081493"/>
              <a:gd name="connsiteX0" fmla="*/ 1 w 2538780"/>
              <a:gd name="connsiteY0" fmla="*/ 0 h 1081493"/>
              <a:gd name="connsiteX1" fmla="*/ 2364413 w 2538780"/>
              <a:gd name="connsiteY1" fmla="*/ 311913 h 1081493"/>
              <a:gd name="connsiteX2" fmla="*/ 2209796 w 2538780"/>
              <a:gd name="connsiteY2" fmla="*/ 537495 h 1081493"/>
              <a:gd name="connsiteX3" fmla="*/ 2538780 w 2538780"/>
              <a:gd name="connsiteY3" fmla="*/ 645314 h 1081493"/>
              <a:gd name="connsiteX4" fmla="*/ 516831 w 2538780"/>
              <a:gd name="connsiteY4" fmla="*/ 1081493 h 1081493"/>
              <a:gd name="connsiteX5" fmla="*/ 1 w 2538780"/>
              <a:gd name="connsiteY5" fmla="*/ 0 h 1081493"/>
              <a:gd name="connsiteX0" fmla="*/ -1 w 2538778"/>
              <a:gd name="connsiteY0" fmla="*/ 0 h 1081493"/>
              <a:gd name="connsiteX1" fmla="*/ 2364411 w 2538778"/>
              <a:gd name="connsiteY1" fmla="*/ 311913 h 1081493"/>
              <a:gd name="connsiteX2" fmla="*/ 2209794 w 2538778"/>
              <a:gd name="connsiteY2" fmla="*/ 537495 h 1081493"/>
              <a:gd name="connsiteX3" fmla="*/ 2538778 w 2538778"/>
              <a:gd name="connsiteY3" fmla="*/ 645314 h 1081493"/>
              <a:gd name="connsiteX4" fmla="*/ 516829 w 2538778"/>
              <a:gd name="connsiteY4" fmla="*/ 1081493 h 1081493"/>
              <a:gd name="connsiteX5" fmla="*/ -1 w 2538778"/>
              <a:gd name="connsiteY5" fmla="*/ 0 h 1081493"/>
              <a:gd name="connsiteX0" fmla="*/ 136405 w 2675184"/>
              <a:gd name="connsiteY0" fmla="*/ 0 h 1081493"/>
              <a:gd name="connsiteX1" fmla="*/ 2500817 w 2675184"/>
              <a:gd name="connsiteY1" fmla="*/ 311913 h 1081493"/>
              <a:gd name="connsiteX2" fmla="*/ 2346200 w 2675184"/>
              <a:gd name="connsiteY2" fmla="*/ 537495 h 1081493"/>
              <a:gd name="connsiteX3" fmla="*/ 2675184 w 2675184"/>
              <a:gd name="connsiteY3" fmla="*/ 645314 h 1081493"/>
              <a:gd name="connsiteX4" fmla="*/ 653235 w 2675184"/>
              <a:gd name="connsiteY4" fmla="*/ 1081493 h 1081493"/>
              <a:gd name="connsiteX5" fmla="*/ 1 w 2675184"/>
              <a:gd name="connsiteY5" fmla="*/ 558106 h 1081493"/>
              <a:gd name="connsiteX6" fmla="*/ 136405 w 2675184"/>
              <a:gd name="connsiteY6" fmla="*/ 0 h 1081493"/>
              <a:gd name="connsiteX0" fmla="*/ 136403 w 2675182"/>
              <a:gd name="connsiteY0" fmla="*/ 0 h 1081493"/>
              <a:gd name="connsiteX1" fmla="*/ 2500815 w 2675182"/>
              <a:gd name="connsiteY1" fmla="*/ 311913 h 1081493"/>
              <a:gd name="connsiteX2" fmla="*/ 2346198 w 2675182"/>
              <a:gd name="connsiteY2" fmla="*/ 537495 h 1081493"/>
              <a:gd name="connsiteX3" fmla="*/ 2675182 w 2675182"/>
              <a:gd name="connsiteY3" fmla="*/ 645314 h 1081493"/>
              <a:gd name="connsiteX4" fmla="*/ 653233 w 2675182"/>
              <a:gd name="connsiteY4" fmla="*/ 1081493 h 1081493"/>
              <a:gd name="connsiteX5" fmla="*/ -1 w 2675182"/>
              <a:gd name="connsiteY5" fmla="*/ 558106 h 1081493"/>
              <a:gd name="connsiteX6" fmla="*/ 209777 w 2675182"/>
              <a:gd name="connsiteY6" fmla="*/ 424062 h 1081493"/>
              <a:gd name="connsiteX7" fmla="*/ 136403 w 2675182"/>
              <a:gd name="connsiteY7" fmla="*/ 0 h 1081493"/>
              <a:gd name="connsiteX0" fmla="*/ 136405 w 2675184"/>
              <a:gd name="connsiteY0" fmla="*/ 0 h 1081493"/>
              <a:gd name="connsiteX1" fmla="*/ 2500817 w 2675184"/>
              <a:gd name="connsiteY1" fmla="*/ 311913 h 1081493"/>
              <a:gd name="connsiteX2" fmla="*/ 2346200 w 2675184"/>
              <a:gd name="connsiteY2" fmla="*/ 537495 h 1081493"/>
              <a:gd name="connsiteX3" fmla="*/ 2675184 w 2675184"/>
              <a:gd name="connsiteY3" fmla="*/ 645314 h 1081493"/>
              <a:gd name="connsiteX4" fmla="*/ 653235 w 2675184"/>
              <a:gd name="connsiteY4" fmla="*/ 1081493 h 1081493"/>
              <a:gd name="connsiteX5" fmla="*/ 1 w 2675184"/>
              <a:gd name="connsiteY5" fmla="*/ 558106 h 1081493"/>
              <a:gd name="connsiteX6" fmla="*/ 209779 w 2675184"/>
              <a:gd name="connsiteY6" fmla="*/ 424062 h 1081493"/>
              <a:gd name="connsiteX7" fmla="*/ 136405 w 2675184"/>
              <a:gd name="connsiteY7" fmla="*/ 0 h 1081493"/>
              <a:gd name="connsiteX0" fmla="*/ 136403 w 2675182"/>
              <a:gd name="connsiteY0" fmla="*/ 0 h 1082618"/>
              <a:gd name="connsiteX1" fmla="*/ 2500815 w 2675182"/>
              <a:gd name="connsiteY1" fmla="*/ 311913 h 1082618"/>
              <a:gd name="connsiteX2" fmla="*/ 2346198 w 2675182"/>
              <a:gd name="connsiteY2" fmla="*/ 537495 h 1082618"/>
              <a:gd name="connsiteX3" fmla="*/ 2675182 w 2675182"/>
              <a:gd name="connsiteY3" fmla="*/ 645314 h 1082618"/>
              <a:gd name="connsiteX4" fmla="*/ 653233 w 2675182"/>
              <a:gd name="connsiteY4" fmla="*/ 1081493 h 1082618"/>
              <a:gd name="connsiteX5" fmla="*/ 356477 w 2675182"/>
              <a:gd name="connsiteY5" fmla="*/ 665769 h 1082618"/>
              <a:gd name="connsiteX6" fmla="*/ -1 w 2675182"/>
              <a:gd name="connsiteY6" fmla="*/ 558106 h 1082618"/>
              <a:gd name="connsiteX7" fmla="*/ 209777 w 2675182"/>
              <a:gd name="connsiteY7" fmla="*/ 424062 h 1082618"/>
              <a:gd name="connsiteX8" fmla="*/ 136403 w 2675182"/>
              <a:gd name="connsiteY8" fmla="*/ 0 h 1082618"/>
              <a:gd name="connsiteX0" fmla="*/ 136405 w 2675184"/>
              <a:gd name="connsiteY0" fmla="*/ 0 h 1088931"/>
              <a:gd name="connsiteX1" fmla="*/ 2500817 w 2675184"/>
              <a:gd name="connsiteY1" fmla="*/ 311913 h 1088931"/>
              <a:gd name="connsiteX2" fmla="*/ 2346200 w 2675184"/>
              <a:gd name="connsiteY2" fmla="*/ 537495 h 1088931"/>
              <a:gd name="connsiteX3" fmla="*/ 2675184 w 2675184"/>
              <a:gd name="connsiteY3" fmla="*/ 645314 h 1088931"/>
              <a:gd name="connsiteX4" fmla="*/ 617947 w 2675184"/>
              <a:gd name="connsiteY4" fmla="*/ 1087825 h 1088931"/>
              <a:gd name="connsiteX5" fmla="*/ 356479 w 2675184"/>
              <a:gd name="connsiteY5" fmla="*/ 665769 h 1088931"/>
              <a:gd name="connsiteX6" fmla="*/ 1 w 2675184"/>
              <a:gd name="connsiteY6" fmla="*/ 558106 h 1088931"/>
              <a:gd name="connsiteX7" fmla="*/ 209779 w 2675184"/>
              <a:gd name="connsiteY7" fmla="*/ 424062 h 1088931"/>
              <a:gd name="connsiteX8" fmla="*/ 136405 w 2675184"/>
              <a:gd name="connsiteY8" fmla="*/ 0 h 1088931"/>
              <a:gd name="connsiteX0" fmla="*/ 136403 w 2675182"/>
              <a:gd name="connsiteY0" fmla="*/ 0 h 1087825"/>
              <a:gd name="connsiteX1" fmla="*/ 2500815 w 2675182"/>
              <a:gd name="connsiteY1" fmla="*/ 311913 h 1087825"/>
              <a:gd name="connsiteX2" fmla="*/ 2346198 w 2675182"/>
              <a:gd name="connsiteY2" fmla="*/ 537495 h 1087825"/>
              <a:gd name="connsiteX3" fmla="*/ 2675182 w 2675182"/>
              <a:gd name="connsiteY3" fmla="*/ 645314 h 1087825"/>
              <a:gd name="connsiteX4" fmla="*/ 617945 w 2675182"/>
              <a:gd name="connsiteY4" fmla="*/ 1087825 h 1087825"/>
              <a:gd name="connsiteX5" fmla="*/ 356477 w 2675182"/>
              <a:gd name="connsiteY5" fmla="*/ 665769 h 1087825"/>
              <a:gd name="connsiteX6" fmla="*/ -1 w 2675182"/>
              <a:gd name="connsiteY6" fmla="*/ 558106 h 1087825"/>
              <a:gd name="connsiteX7" fmla="*/ 209777 w 2675182"/>
              <a:gd name="connsiteY7" fmla="*/ 424062 h 1087825"/>
              <a:gd name="connsiteX8" fmla="*/ 136403 w 2675182"/>
              <a:gd name="connsiteY8" fmla="*/ 0 h 108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5182" h="1087825">
                <a:moveTo>
                  <a:pt x="136403" y="0"/>
                </a:moveTo>
                <a:lnTo>
                  <a:pt x="2500815" y="311913"/>
                </a:lnTo>
                <a:cubicBezTo>
                  <a:pt x="2484769" y="325176"/>
                  <a:pt x="2219881" y="418849"/>
                  <a:pt x="2346198" y="537495"/>
                </a:cubicBezTo>
                <a:cubicBezTo>
                  <a:pt x="2488973" y="665113"/>
                  <a:pt x="2658060" y="605714"/>
                  <a:pt x="2675182" y="645314"/>
                </a:cubicBezTo>
                <a:cubicBezTo>
                  <a:pt x="2030853" y="790491"/>
                  <a:pt x="1243140" y="969856"/>
                  <a:pt x="617945" y="1087825"/>
                </a:cubicBezTo>
                <a:cubicBezTo>
                  <a:pt x="406187" y="904411"/>
                  <a:pt x="465349" y="753000"/>
                  <a:pt x="356477" y="665769"/>
                </a:cubicBezTo>
                <a:cubicBezTo>
                  <a:pt x="247605" y="578538"/>
                  <a:pt x="9166" y="618509"/>
                  <a:pt x="-1" y="558106"/>
                </a:cubicBezTo>
                <a:cubicBezTo>
                  <a:pt x="18740" y="482421"/>
                  <a:pt x="191036" y="499747"/>
                  <a:pt x="209777" y="424062"/>
                </a:cubicBezTo>
                <a:cubicBezTo>
                  <a:pt x="185319" y="282708"/>
                  <a:pt x="106360" y="147510"/>
                  <a:pt x="136403" y="0"/>
                </a:cubicBezTo>
                <a:close/>
              </a:path>
            </a:pathLst>
          </a:custGeom>
          <a:gradFill flip="none" rotWithShape="1">
            <a:gsLst>
              <a:gs pos="0">
                <a:srgbClr val="0070C0">
                  <a:tint val="66000"/>
                  <a:satMod val="160000"/>
                  <a:alpha val="50000"/>
                </a:srgbClr>
              </a:gs>
              <a:gs pos="30000">
                <a:srgbClr val="0070C0">
                  <a:tint val="44500"/>
                  <a:satMod val="160000"/>
                  <a:alpha val="50000"/>
                </a:srgbClr>
              </a:gs>
              <a:gs pos="100000">
                <a:srgbClr val="0070C0">
                  <a:tint val="23500"/>
                  <a:satMod val="160000"/>
                  <a:alpha val="0"/>
                </a:srgbClr>
              </a:gs>
            </a:gsLst>
            <a:lin ang="10800000" scaled="1"/>
            <a:tileRect/>
          </a:gradFill>
          <a:ln>
            <a:noFill/>
          </a:ln>
          <a:effectLst/>
        </p:spPr>
        <p:txBody>
          <a:bodyPr wrap="none" anchor="ctr"/>
          <a:lstStyle/>
          <a:p>
            <a:pPr defTabSz="342900" fontAlgn="auto">
              <a:lnSpc>
                <a:spcPct val="100000"/>
              </a:lnSpc>
              <a:spcBef>
                <a:spcPts val="0"/>
              </a:spcBef>
              <a:spcAft>
                <a:spcPts val="0"/>
              </a:spcAft>
              <a:defRPr/>
            </a:pPr>
            <a:endParaRPr lang="de-DE" sz="1500" dirty="0">
              <a:solidFill>
                <a:prstClr val="black"/>
              </a:solidFill>
              <a:latin typeface="Arial"/>
            </a:endParaRPr>
          </a:p>
        </p:txBody>
      </p:sp>
      <p:sp>
        <p:nvSpPr>
          <p:cNvPr id="16" name="Rectangle 43">
            <a:extLst>
              <a:ext uri="{FF2B5EF4-FFF2-40B4-BE49-F238E27FC236}">
                <a16:creationId xmlns:a16="http://schemas.microsoft.com/office/drawing/2014/main" id="{F764A17B-1F10-4B64-9754-FD6501680C7C}"/>
              </a:ext>
            </a:extLst>
          </p:cNvPr>
          <p:cNvSpPr>
            <a:spLocks noChangeArrowheads="1"/>
          </p:cNvSpPr>
          <p:nvPr/>
        </p:nvSpPr>
        <p:spPr bwMode="auto">
          <a:xfrm>
            <a:off x="2826445" y="3457375"/>
            <a:ext cx="264233" cy="269711"/>
          </a:xfrm>
          <a:prstGeom prst="ellipse">
            <a:avLst/>
          </a:prstGeom>
          <a:noFill/>
          <a:ln w="38100">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342900" fontAlgn="auto">
              <a:lnSpc>
                <a:spcPct val="100000"/>
              </a:lnSpc>
              <a:spcBef>
                <a:spcPts val="0"/>
              </a:spcBef>
              <a:spcAft>
                <a:spcPts val="0"/>
              </a:spcAft>
              <a:defRPr/>
            </a:pPr>
            <a:endParaRPr lang="de-DE" sz="1500" dirty="0">
              <a:solidFill>
                <a:prstClr val="black"/>
              </a:solidFill>
              <a:latin typeface="Arial"/>
            </a:endParaRPr>
          </a:p>
        </p:txBody>
      </p:sp>
      <p:sp>
        <p:nvSpPr>
          <p:cNvPr id="24" name="Rectangle 19">
            <a:extLst>
              <a:ext uri="{FF2B5EF4-FFF2-40B4-BE49-F238E27FC236}">
                <a16:creationId xmlns:a16="http://schemas.microsoft.com/office/drawing/2014/main" id="{1CF8D06C-380D-4E01-B82D-9FC228D0F246}"/>
              </a:ext>
            </a:extLst>
          </p:cNvPr>
          <p:cNvSpPr/>
          <p:nvPr/>
        </p:nvSpPr>
        <p:spPr>
          <a:xfrm flipH="1">
            <a:off x="3546889" y="3183730"/>
            <a:ext cx="528290" cy="586364"/>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dirty="0">
              <a:solidFill>
                <a:prstClr val="white"/>
              </a:solidFill>
              <a:latin typeface="Arial"/>
            </a:endParaRPr>
          </a:p>
        </p:txBody>
      </p:sp>
      <p:sp>
        <p:nvSpPr>
          <p:cNvPr id="26" name="Textfeld 25">
            <a:extLst>
              <a:ext uri="{FF2B5EF4-FFF2-40B4-BE49-F238E27FC236}">
                <a16:creationId xmlns:a16="http://schemas.microsoft.com/office/drawing/2014/main" id="{3405BF3A-F298-40ED-A693-E46FA44908D6}"/>
              </a:ext>
            </a:extLst>
          </p:cNvPr>
          <p:cNvSpPr txBox="1"/>
          <p:nvPr/>
        </p:nvSpPr>
        <p:spPr>
          <a:xfrm>
            <a:off x="3371482" y="2788638"/>
            <a:ext cx="908970" cy="415498"/>
          </a:xfrm>
          <a:prstGeom prst="rect">
            <a:avLst/>
          </a:prstGeom>
          <a:noFill/>
        </p:spPr>
        <p:txBody>
          <a:bodyPr vert="horz" wrap="square" rtlCol="0">
            <a:spAutoFit/>
          </a:bodyPr>
          <a:lstStyle/>
          <a:p>
            <a:pPr algn="ctr" defTabSz="685800" fontAlgn="auto">
              <a:lnSpc>
                <a:spcPct val="100000"/>
              </a:lnSpc>
              <a:spcBef>
                <a:spcPts val="0"/>
              </a:spcBef>
              <a:spcAft>
                <a:spcPts val="0"/>
              </a:spcAft>
              <a:defRPr/>
            </a:pPr>
            <a:r>
              <a:rPr lang="de-DE" sz="1050" b="1" dirty="0">
                <a:solidFill>
                  <a:schemeClr val="accent2"/>
                </a:solidFill>
              </a:rPr>
              <a:t>Glukose- Filtration</a:t>
            </a:r>
          </a:p>
        </p:txBody>
      </p:sp>
      <p:sp>
        <p:nvSpPr>
          <p:cNvPr id="27" name="Textfeld 26">
            <a:extLst>
              <a:ext uri="{FF2B5EF4-FFF2-40B4-BE49-F238E27FC236}">
                <a16:creationId xmlns:a16="http://schemas.microsoft.com/office/drawing/2014/main" id="{BA737D93-0BD2-40FA-97B4-F3D34212C524}"/>
              </a:ext>
            </a:extLst>
          </p:cNvPr>
          <p:cNvSpPr txBox="1"/>
          <p:nvPr/>
        </p:nvSpPr>
        <p:spPr>
          <a:xfrm>
            <a:off x="3591233" y="3819059"/>
            <a:ext cx="1135975" cy="577081"/>
          </a:xfrm>
          <a:prstGeom prst="rect">
            <a:avLst/>
          </a:prstGeom>
          <a:noFill/>
        </p:spPr>
        <p:txBody>
          <a:bodyPr vert="horz" wrap="square" rtlCol="0">
            <a:spAutoFit/>
          </a:bodyPr>
          <a:lstStyle/>
          <a:p>
            <a:pPr algn="ctr" defTabSz="685800" fontAlgn="auto">
              <a:lnSpc>
                <a:spcPct val="100000"/>
              </a:lnSpc>
              <a:spcBef>
                <a:spcPts val="0"/>
              </a:spcBef>
              <a:spcAft>
                <a:spcPts val="0"/>
              </a:spcAft>
              <a:defRPr/>
            </a:pPr>
            <a:r>
              <a:rPr lang="de-DE" sz="1050" b="1" dirty="0">
                <a:solidFill>
                  <a:schemeClr val="accent4"/>
                </a:solidFill>
              </a:rPr>
              <a:t>Glukose- Rückresorption</a:t>
            </a:r>
          </a:p>
        </p:txBody>
      </p:sp>
      <p:sp>
        <p:nvSpPr>
          <p:cNvPr id="10" name="Rectangle 19">
            <a:extLst>
              <a:ext uri="{FF2B5EF4-FFF2-40B4-BE49-F238E27FC236}">
                <a16:creationId xmlns:a16="http://schemas.microsoft.com/office/drawing/2014/main" id="{238B7E90-8C21-4E44-977F-B2A0EF858972}"/>
              </a:ext>
            </a:extLst>
          </p:cNvPr>
          <p:cNvSpPr/>
          <p:nvPr/>
        </p:nvSpPr>
        <p:spPr>
          <a:xfrm flipH="1">
            <a:off x="4230325" y="3313478"/>
            <a:ext cx="666992" cy="313768"/>
          </a:xfrm>
          <a:prstGeom prst="rect">
            <a:avLst/>
          </a:prstGeom>
          <a:noFill/>
          <a:ln w="5715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lnSpc>
                <a:spcPct val="100000"/>
              </a:lnSpc>
              <a:spcBef>
                <a:spcPts val="0"/>
              </a:spcBef>
              <a:spcAft>
                <a:spcPts val="0"/>
              </a:spcAft>
              <a:defRPr/>
            </a:pPr>
            <a:endParaRPr lang="de-DE" sz="1500" dirty="0">
              <a:solidFill>
                <a:prstClr val="white"/>
              </a:solidFill>
              <a:latin typeface="Arial"/>
            </a:endParaRPr>
          </a:p>
        </p:txBody>
      </p:sp>
      <p:sp>
        <p:nvSpPr>
          <p:cNvPr id="33" name="Textfeld 32">
            <a:extLst>
              <a:ext uri="{FF2B5EF4-FFF2-40B4-BE49-F238E27FC236}">
                <a16:creationId xmlns:a16="http://schemas.microsoft.com/office/drawing/2014/main" id="{B20F459B-5F07-4098-918D-AFEAFA3D3813}"/>
              </a:ext>
            </a:extLst>
          </p:cNvPr>
          <p:cNvSpPr txBox="1"/>
          <p:nvPr/>
        </p:nvSpPr>
        <p:spPr>
          <a:xfrm>
            <a:off x="4250586" y="3020754"/>
            <a:ext cx="899312" cy="276999"/>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1200" b="1" dirty="0">
                <a:solidFill>
                  <a:schemeClr val="accent1"/>
                </a:solidFill>
              </a:rPr>
              <a:t>SGLT-2i</a:t>
            </a:r>
          </a:p>
        </p:txBody>
      </p:sp>
      <p:pic>
        <p:nvPicPr>
          <p:cNvPr id="34" name="Picture 195">
            <a:extLst>
              <a:ext uri="{FF2B5EF4-FFF2-40B4-BE49-F238E27FC236}">
                <a16:creationId xmlns:a16="http://schemas.microsoft.com/office/drawing/2014/main" id="{F1EBAE88-FCD6-41CE-8E24-C30887FA95B5}"/>
              </a:ext>
            </a:extLst>
          </p:cNvPr>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flipH="1">
            <a:off x="4032126" y="4186261"/>
            <a:ext cx="436919" cy="247613"/>
          </a:xfrm>
          <a:prstGeom prst="rect">
            <a:avLst/>
          </a:prstGeom>
        </p:spPr>
      </p:pic>
      <p:sp>
        <p:nvSpPr>
          <p:cNvPr id="50" name="Rectangle: Rounded Corners 97">
            <a:extLst>
              <a:ext uri="{FF2B5EF4-FFF2-40B4-BE49-F238E27FC236}">
                <a16:creationId xmlns:a16="http://schemas.microsoft.com/office/drawing/2014/main" id="{F0E7C2EB-5B2D-4C28-8155-48A64B00EFD6}"/>
              </a:ext>
            </a:extLst>
          </p:cNvPr>
          <p:cNvSpPr/>
          <p:nvPr/>
        </p:nvSpPr>
        <p:spPr>
          <a:xfrm>
            <a:off x="6660382" y="3691280"/>
            <a:ext cx="928322" cy="35452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fontAlgn="auto">
              <a:lnSpc>
                <a:spcPct val="100000"/>
              </a:lnSpc>
              <a:spcBef>
                <a:spcPts val="0"/>
              </a:spcBef>
              <a:spcAft>
                <a:spcPts val="0"/>
              </a:spcAft>
              <a:defRPr/>
            </a:pPr>
            <a:r>
              <a:rPr lang="de-DE" sz="1050" b="1" dirty="0">
                <a:solidFill>
                  <a:schemeClr val="accent2"/>
                </a:solidFill>
                <a:latin typeface="Arial" panose="020B0604020202020204"/>
              </a:rPr>
              <a:t>Glukosurie !!!</a:t>
            </a:r>
          </a:p>
        </p:txBody>
      </p:sp>
      <p:sp>
        <p:nvSpPr>
          <p:cNvPr id="58" name="Pfeil: nach rechts 57">
            <a:extLst>
              <a:ext uri="{FF2B5EF4-FFF2-40B4-BE49-F238E27FC236}">
                <a16:creationId xmlns:a16="http://schemas.microsoft.com/office/drawing/2014/main" id="{0CE11C66-9ABC-43EF-8768-ABF3D7A9BA41}"/>
              </a:ext>
            </a:extLst>
          </p:cNvPr>
          <p:cNvSpPr/>
          <p:nvPr/>
        </p:nvSpPr>
        <p:spPr>
          <a:xfrm rot="16200000">
            <a:off x="6512868" y="3805379"/>
            <a:ext cx="167500" cy="96929"/>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dirty="0">
              <a:solidFill>
                <a:srgbClr val="FFFFFF"/>
              </a:solidFill>
              <a:latin typeface="Arial" panose="020B0604020202020204" pitchFamily="34" charset="0"/>
            </a:endParaRPr>
          </a:p>
        </p:txBody>
      </p:sp>
      <p:sp>
        <p:nvSpPr>
          <p:cNvPr id="5" name="Textfeld 4">
            <a:extLst>
              <a:ext uri="{FF2B5EF4-FFF2-40B4-BE49-F238E27FC236}">
                <a16:creationId xmlns:a16="http://schemas.microsoft.com/office/drawing/2014/main" id="{B5686CD3-F9ED-4576-9697-B4D429A9E609}"/>
              </a:ext>
            </a:extLst>
          </p:cNvPr>
          <p:cNvSpPr txBox="1"/>
          <p:nvPr/>
        </p:nvSpPr>
        <p:spPr>
          <a:xfrm>
            <a:off x="1560007" y="4695437"/>
            <a:ext cx="1907895" cy="415498"/>
          </a:xfrm>
          <a:prstGeom prst="rect">
            <a:avLst/>
          </a:prstGeom>
          <a:noFill/>
        </p:spPr>
        <p:txBody>
          <a:bodyPr vert="horz" wrap="none" rtlCol="0">
            <a:spAutoFit/>
          </a:bodyPr>
          <a:lstStyle/>
          <a:p>
            <a:pPr fontAlgn="auto">
              <a:lnSpc>
                <a:spcPct val="100000"/>
              </a:lnSpc>
              <a:spcBef>
                <a:spcPts val="0"/>
              </a:spcBef>
              <a:spcAft>
                <a:spcPts val="0"/>
              </a:spcAft>
            </a:pPr>
            <a:r>
              <a:rPr lang="de-DE" sz="1050" b="1" dirty="0">
                <a:solidFill>
                  <a:schemeClr val="accent5"/>
                </a:solidFill>
              </a:rPr>
              <a:t>Hypothesen:</a:t>
            </a:r>
          </a:p>
          <a:p>
            <a:pPr fontAlgn="auto">
              <a:lnSpc>
                <a:spcPct val="100000"/>
              </a:lnSpc>
              <a:spcBef>
                <a:spcPts val="0"/>
              </a:spcBef>
              <a:spcAft>
                <a:spcPts val="0"/>
              </a:spcAft>
            </a:pPr>
            <a:r>
              <a:rPr lang="de-DE" sz="1050" b="1" dirty="0">
                <a:solidFill>
                  <a:schemeClr val="accent5"/>
                </a:solidFill>
              </a:rPr>
              <a:t>Renaler Wirkmechanismen</a:t>
            </a:r>
          </a:p>
        </p:txBody>
      </p:sp>
      <p:grpSp>
        <p:nvGrpSpPr>
          <p:cNvPr id="2" name="Gruppieren 1">
            <a:extLst>
              <a:ext uri="{FF2B5EF4-FFF2-40B4-BE49-F238E27FC236}">
                <a16:creationId xmlns:a16="http://schemas.microsoft.com/office/drawing/2014/main" id="{3E8DAC8E-8737-458A-8A1E-4E86147AE157}"/>
              </a:ext>
            </a:extLst>
          </p:cNvPr>
          <p:cNvGrpSpPr/>
          <p:nvPr/>
        </p:nvGrpSpPr>
        <p:grpSpPr>
          <a:xfrm>
            <a:off x="4539727" y="3236077"/>
            <a:ext cx="153011" cy="573977"/>
            <a:chOff x="5122890" y="3208680"/>
            <a:chExt cx="204015" cy="827958"/>
          </a:xfrm>
        </p:grpSpPr>
        <p:cxnSp>
          <p:nvCxnSpPr>
            <p:cNvPr id="55" name="Gerader Verbinder 54">
              <a:extLst>
                <a:ext uri="{FF2B5EF4-FFF2-40B4-BE49-F238E27FC236}">
                  <a16:creationId xmlns:a16="http://schemas.microsoft.com/office/drawing/2014/main" id="{2FD4A998-0144-4B9A-B84B-374C84225B0F}"/>
                </a:ext>
              </a:extLst>
            </p:cNvPr>
            <p:cNvCxnSpPr/>
            <p:nvPr/>
          </p:nvCxnSpPr>
          <p:spPr>
            <a:xfrm rot="10800000">
              <a:off x="5122890" y="4036638"/>
              <a:ext cx="20401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6E5E8D10-FBA5-4332-9A55-FD1D1FF20188}"/>
                </a:ext>
              </a:extLst>
            </p:cNvPr>
            <p:cNvCxnSpPr>
              <a:cxnSpLocks/>
            </p:cNvCxnSpPr>
            <p:nvPr/>
          </p:nvCxnSpPr>
          <p:spPr>
            <a:xfrm rot="10800000">
              <a:off x="5223189" y="3208680"/>
              <a:ext cx="0" cy="827958"/>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7" name="Pfeil: nach rechts 56">
            <a:extLst>
              <a:ext uri="{FF2B5EF4-FFF2-40B4-BE49-F238E27FC236}">
                <a16:creationId xmlns:a16="http://schemas.microsoft.com/office/drawing/2014/main" id="{D8738AB1-F189-4617-80E7-DADB8014E467}"/>
              </a:ext>
            </a:extLst>
          </p:cNvPr>
          <p:cNvSpPr/>
          <p:nvPr/>
        </p:nvSpPr>
        <p:spPr>
          <a:xfrm rot="5400000" flipV="1">
            <a:off x="6504709" y="4039497"/>
            <a:ext cx="167500" cy="96929"/>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dirty="0">
              <a:solidFill>
                <a:srgbClr val="FFFFFF"/>
              </a:solidFill>
              <a:latin typeface="Arial" panose="020B0604020202020204" pitchFamily="34" charset="0"/>
            </a:endParaRPr>
          </a:p>
        </p:txBody>
      </p:sp>
      <p:sp>
        <p:nvSpPr>
          <p:cNvPr id="60" name="Rectangle: Rounded Corners 97">
            <a:extLst>
              <a:ext uri="{FF2B5EF4-FFF2-40B4-BE49-F238E27FC236}">
                <a16:creationId xmlns:a16="http://schemas.microsoft.com/office/drawing/2014/main" id="{5DBA5254-C26A-4AC3-868A-035F3D3535A3}"/>
              </a:ext>
            </a:extLst>
          </p:cNvPr>
          <p:cNvSpPr/>
          <p:nvPr/>
        </p:nvSpPr>
        <p:spPr>
          <a:xfrm>
            <a:off x="6660382" y="3915488"/>
            <a:ext cx="1816841" cy="35452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fontAlgn="auto">
              <a:lnSpc>
                <a:spcPct val="100000"/>
              </a:lnSpc>
              <a:spcBef>
                <a:spcPts val="0"/>
              </a:spcBef>
              <a:spcAft>
                <a:spcPts val="0"/>
              </a:spcAft>
              <a:defRPr/>
            </a:pPr>
            <a:r>
              <a:rPr lang="de-DE" sz="1050" dirty="0">
                <a:solidFill>
                  <a:srgbClr val="767775"/>
                </a:solidFill>
                <a:latin typeface="Arial" panose="020B0604020202020204" pitchFamily="34" charset="0"/>
              </a:rPr>
              <a:t>Inflammation/Fibrose</a:t>
            </a:r>
          </a:p>
        </p:txBody>
      </p:sp>
      <p:sp>
        <p:nvSpPr>
          <p:cNvPr id="61" name="Rectangle: Rounded Corners 97">
            <a:extLst>
              <a:ext uri="{FF2B5EF4-FFF2-40B4-BE49-F238E27FC236}">
                <a16:creationId xmlns:a16="http://schemas.microsoft.com/office/drawing/2014/main" id="{A7363388-5587-4463-94F7-F317A39D88C6}"/>
              </a:ext>
            </a:extLst>
          </p:cNvPr>
          <p:cNvSpPr/>
          <p:nvPr/>
        </p:nvSpPr>
        <p:spPr>
          <a:xfrm>
            <a:off x="6660383" y="4139696"/>
            <a:ext cx="1816841" cy="35452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fontAlgn="auto">
              <a:lnSpc>
                <a:spcPct val="100000"/>
              </a:lnSpc>
              <a:spcBef>
                <a:spcPts val="0"/>
              </a:spcBef>
              <a:spcAft>
                <a:spcPts val="0"/>
              </a:spcAft>
              <a:defRPr/>
            </a:pPr>
            <a:r>
              <a:rPr lang="de-DE" sz="1050" dirty="0">
                <a:solidFill>
                  <a:srgbClr val="767775"/>
                </a:solidFill>
                <a:latin typeface="Arial" panose="020B0604020202020204" pitchFamily="34" charset="0"/>
              </a:rPr>
              <a:t>Glomeruläre Hyperfiltration</a:t>
            </a:r>
          </a:p>
        </p:txBody>
      </p:sp>
      <p:sp>
        <p:nvSpPr>
          <p:cNvPr id="62" name="Rectangle: Rounded Corners 97">
            <a:extLst>
              <a:ext uri="{FF2B5EF4-FFF2-40B4-BE49-F238E27FC236}">
                <a16:creationId xmlns:a16="http://schemas.microsoft.com/office/drawing/2014/main" id="{633CFA7A-456C-4AB9-847E-254D2CCF1F94}"/>
              </a:ext>
            </a:extLst>
          </p:cNvPr>
          <p:cNvSpPr/>
          <p:nvPr/>
        </p:nvSpPr>
        <p:spPr>
          <a:xfrm>
            <a:off x="6660383" y="4363904"/>
            <a:ext cx="1816841" cy="35452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fontAlgn="auto">
              <a:lnSpc>
                <a:spcPct val="100000"/>
              </a:lnSpc>
              <a:spcBef>
                <a:spcPts val="0"/>
              </a:spcBef>
              <a:spcAft>
                <a:spcPts val="0"/>
              </a:spcAft>
              <a:defRPr/>
            </a:pPr>
            <a:r>
              <a:rPr lang="de-DE" sz="1050" dirty="0">
                <a:solidFill>
                  <a:srgbClr val="767775"/>
                </a:solidFill>
                <a:latin typeface="Arial" panose="020B0604020202020204" pitchFamily="34" charset="0"/>
              </a:rPr>
              <a:t>Energieverbrauch</a:t>
            </a:r>
          </a:p>
        </p:txBody>
      </p:sp>
      <p:sp>
        <p:nvSpPr>
          <p:cNvPr id="63" name="Rectangle: Rounded Corners 97">
            <a:extLst>
              <a:ext uri="{FF2B5EF4-FFF2-40B4-BE49-F238E27FC236}">
                <a16:creationId xmlns:a16="http://schemas.microsoft.com/office/drawing/2014/main" id="{BC838E4E-B054-4961-887A-FDACAA009CDC}"/>
              </a:ext>
            </a:extLst>
          </p:cNvPr>
          <p:cNvSpPr/>
          <p:nvPr/>
        </p:nvSpPr>
        <p:spPr>
          <a:xfrm>
            <a:off x="6660383" y="4588111"/>
            <a:ext cx="1816841" cy="35452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685800" fontAlgn="auto">
              <a:lnSpc>
                <a:spcPct val="100000"/>
              </a:lnSpc>
              <a:spcBef>
                <a:spcPts val="0"/>
              </a:spcBef>
              <a:spcAft>
                <a:spcPts val="0"/>
              </a:spcAft>
              <a:defRPr/>
            </a:pPr>
            <a:r>
              <a:rPr lang="de-DE" sz="1050" dirty="0">
                <a:solidFill>
                  <a:srgbClr val="767775"/>
                </a:solidFill>
                <a:latin typeface="Arial" panose="020B0604020202020204" pitchFamily="34" charset="0"/>
              </a:rPr>
              <a:t>Sauerstoffverbrauch</a:t>
            </a:r>
          </a:p>
        </p:txBody>
      </p:sp>
      <p:sp>
        <p:nvSpPr>
          <p:cNvPr id="64" name="Pfeil: nach rechts 63">
            <a:extLst>
              <a:ext uri="{FF2B5EF4-FFF2-40B4-BE49-F238E27FC236}">
                <a16:creationId xmlns:a16="http://schemas.microsoft.com/office/drawing/2014/main" id="{01C65C0A-384E-462A-B50C-5F96329FBA16}"/>
              </a:ext>
            </a:extLst>
          </p:cNvPr>
          <p:cNvSpPr/>
          <p:nvPr/>
        </p:nvSpPr>
        <p:spPr>
          <a:xfrm rot="5400000" flipV="1">
            <a:off x="6504915" y="4275241"/>
            <a:ext cx="167500" cy="96929"/>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dirty="0">
              <a:solidFill>
                <a:srgbClr val="FFFFFF"/>
              </a:solidFill>
              <a:latin typeface="Arial" panose="020B0604020202020204" pitchFamily="34" charset="0"/>
            </a:endParaRPr>
          </a:p>
        </p:txBody>
      </p:sp>
      <p:sp>
        <p:nvSpPr>
          <p:cNvPr id="65" name="Pfeil: nach rechts 64">
            <a:extLst>
              <a:ext uri="{FF2B5EF4-FFF2-40B4-BE49-F238E27FC236}">
                <a16:creationId xmlns:a16="http://schemas.microsoft.com/office/drawing/2014/main" id="{FD4E06D9-8977-42B3-8CDA-3A6F48A2DF06}"/>
              </a:ext>
            </a:extLst>
          </p:cNvPr>
          <p:cNvSpPr/>
          <p:nvPr/>
        </p:nvSpPr>
        <p:spPr>
          <a:xfrm rot="5400000" flipV="1">
            <a:off x="6500289" y="4493548"/>
            <a:ext cx="167500" cy="96929"/>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dirty="0">
              <a:solidFill>
                <a:srgbClr val="FFFFFF"/>
              </a:solidFill>
              <a:latin typeface="Arial" panose="020B0604020202020204" pitchFamily="34" charset="0"/>
            </a:endParaRPr>
          </a:p>
        </p:txBody>
      </p:sp>
      <p:sp>
        <p:nvSpPr>
          <p:cNvPr id="66" name="Pfeil: nach rechts 65">
            <a:extLst>
              <a:ext uri="{FF2B5EF4-FFF2-40B4-BE49-F238E27FC236}">
                <a16:creationId xmlns:a16="http://schemas.microsoft.com/office/drawing/2014/main" id="{560FA012-A1A1-4FE6-81ED-1E55AA8D4D1B}"/>
              </a:ext>
            </a:extLst>
          </p:cNvPr>
          <p:cNvSpPr/>
          <p:nvPr/>
        </p:nvSpPr>
        <p:spPr>
          <a:xfrm rot="5400000" flipV="1">
            <a:off x="6499833" y="4704934"/>
            <a:ext cx="167500" cy="96929"/>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de-DE" sz="1350" dirty="0">
              <a:solidFill>
                <a:srgbClr val="FFFFFF"/>
              </a:solidFill>
              <a:latin typeface="Arial" panose="020B0604020202020204" pitchFamily="34" charset="0"/>
            </a:endParaRPr>
          </a:p>
        </p:txBody>
      </p:sp>
    </p:spTree>
    <p:extLst>
      <p:ext uri="{BB962C8B-B14F-4D97-AF65-F5344CB8AC3E}">
        <p14:creationId xmlns:p14="http://schemas.microsoft.com/office/powerpoint/2010/main" val="312202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8" name="Gruppieren 67">
            <a:extLst>
              <a:ext uri="{FF2B5EF4-FFF2-40B4-BE49-F238E27FC236}">
                <a16:creationId xmlns:a16="http://schemas.microsoft.com/office/drawing/2014/main" id="{81D4E83D-F4DF-4267-8E6E-D5707C68D2F7}"/>
              </a:ext>
            </a:extLst>
          </p:cNvPr>
          <p:cNvGrpSpPr/>
          <p:nvPr/>
        </p:nvGrpSpPr>
        <p:grpSpPr>
          <a:xfrm>
            <a:off x="4785025" y="2558116"/>
            <a:ext cx="3434783" cy="2456176"/>
            <a:chOff x="6978549" y="2566121"/>
            <a:chExt cx="4579711" cy="3274901"/>
          </a:xfrm>
        </p:grpSpPr>
        <p:sp>
          <p:nvSpPr>
            <p:cNvPr id="69" name="Textfeld 19">
              <a:extLst>
                <a:ext uri="{FF2B5EF4-FFF2-40B4-BE49-F238E27FC236}">
                  <a16:creationId xmlns:a16="http://schemas.microsoft.com/office/drawing/2014/main" id="{7D3DD241-44F5-4818-9E6B-AA3C413D2406}"/>
                </a:ext>
              </a:extLst>
            </p:cNvPr>
            <p:cNvSpPr txBox="1"/>
            <p:nvPr/>
          </p:nvSpPr>
          <p:spPr>
            <a:xfrm>
              <a:off x="7518582" y="5502467"/>
              <a:ext cx="3952272" cy="338555"/>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dirty="0">
                  <a:solidFill>
                    <a:srgbClr val="000000"/>
                  </a:solidFill>
                </a:rPr>
                <a:t>Alter in Jahren</a:t>
              </a:r>
            </a:p>
          </p:txBody>
        </p:sp>
        <p:sp>
          <p:nvSpPr>
            <p:cNvPr id="70" name="Right Bracket 151">
              <a:extLst>
                <a:ext uri="{FF2B5EF4-FFF2-40B4-BE49-F238E27FC236}">
                  <a16:creationId xmlns:a16="http://schemas.microsoft.com/office/drawing/2014/main" id="{43348D58-1D89-4881-84CA-3A89D09A4E78}"/>
                </a:ext>
              </a:extLst>
            </p:cNvPr>
            <p:cNvSpPr/>
            <p:nvPr/>
          </p:nvSpPr>
          <p:spPr>
            <a:xfrm rot="5400000">
              <a:off x="10404925" y="3838659"/>
              <a:ext cx="67891" cy="1884892"/>
            </a:xfrm>
            <a:prstGeom prst="rightBracket">
              <a:avLst>
                <a:gd name="adj"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71" name="TextBox 152">
              <a:extLst>
                <a:ext uri="{FF2B5EF4-FFF2-40B4-BE49-F238E27FC236}">
                  <a16:creationId xmlns:a16="http://schemas.microsoft.com/office/drawing/2014/main" id="{908D4581-1173-4D0B-9124-F4937DB0ADA8}"/>
                </a:ext>
              </a:extLst>
            </p:cNvPr>
            <p:cNvSpPr txBox="1"/>
            <p:nvPr/>
          </p:nvSpPr>
          <p:spPr>
            <a:xfrm>
              <a:off x="9554487" y="4858835"/>
              <a:ext cx="1755852" cy="166200"/>
            </a:xfrm>
            <a:prstGeom prst="rect">
              <a:avLst/>
            </a:prstGeom>
            <a:noFill/>
          </p:spPr>
          <p:txBody>
            <a:bodyPr wrap="square" lIns="0" tIns="0" rIns="0" bIns="0" rtlCol="0">
              <a:spAutoFit/>
            </a:bodyPr>
            <a:lstStyle/>
            <a:p>
              <a:pPr algn="ctr" defTabSz="514330" fontAlgn="auto">
                <a:lnSpc>
                  <a:spcPct val="90000"/>
                </a:lnSpc>
                <a:spcBef>
                  <a:spcPts val="675"/>
                </a:spcBef>
                <a:spcAft>
                  <a:spcPts val="0"/>
                </a:spcAft>
                <a:buClr>
                  <a:srgbClr val="7F134C"/>
                </a:buClr>
                <a:defRPr/>
              </a:pPr>
              <a:r>
                <a:rPr lang="de-DE" sz="900" dirty="0">
                  <a:solidFill>
                    <a:srgbClr val="000000"/>
                  </a:solidFill>
                  <a:latin typeface="Arial" panose="020B0604020202020204"/>
                </a:rPr>
                <a:t>13 Jahre spätere Dialyse</a:t>
              </a:r>
            </a:p>
          </p:txBody>
        </p:sp>
        <p:cxnSp>
          <p:nvCxnSpPr>
            <p:cNvPr id="72" name="Straight Arrow Connector 154">
              <a:extLst>
                <a:ext uri="{FF2B5EF4-FFF2-40B4-BE49-F238E27FC236}">
                  <a16:creationId xmlns:a16="http://schemas.microsoft.com/office/drawing/2014/main" id="{A72FA17B-CD96-4E4E-94BC-47F3B6865AF2}"/>
                </a:ext>
              </a:extLst>
            </p:cNvPr>
            <p:cNvCxnSpPr/>
            <p:nvPr/>
          </p:nvCxnSpPr>
          <p:spPr>
            <a:xfrm>
              <a:off x="9016502" y="4147368"/>
              <a:ext cx="1083469" cy="4427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155">
              <a:extLst>
                <a:ext uri="{FF2B5EF4-FFF2-40B4-BE49-F238E27FC236}">
                  <a16:creationId xmlns:a16="http://schemas.microsoft.com/office/drawing/2014/main" id="{0CF5EF05-F8A0-4A23-82FD-03C4C58BCA1C}"/>
                </a:ext>
              </a:extLst>
            </p:cNvPr>
            <p:cNvSpPr txBox="1"/>
            <p:nvPr/>
          </p:nvSpPr>
          <p:spPr>
            <a:xfrm rot="1320265">
              <a:off x="8904325" y="4265281"/>
              <a:ext cx="1755852" cy="166200"/>
            </a:xfrm>
            <a:prstGeom prst="rect">
              <a:avLst/>
            </a:prstGeom>
            <a:noFill/>
          </p:spPr>
          <p:txBody>
            <a:bodyPr wrap="square" lIns="0" tIns="0" rIns="0" bIns="0" rtlCol="0">
              <a:spAutoFit/>
            </a:bodyPr>
            <a:lstStyle/>
            <a:p>
              <a:pPr algn="ctr" defTabSz="514330" fontAlgn="auto">
                <a:lnSpc>
                  <a:spcPct val="90000"/>
                </a:lnSpc>
                <a:spcBef>
                  <a:spcPts val="675"/>
                </a:spcBef>
                <a:spcAft>
                  <a:spcPts val="0"/>
                </a:spcAft>
                <a:buClr>
                  <a:srgbClr val="7F134C"/>
                </a:buClr>
                <a:defRPr/>
              </a:pPr>
              <a:r>
                <a:rPr lang="de-DE" sz="900" dirty="0">
                  <a:solidFill>
                    <a:srgbClr val="000000"/>
                  </a:solidFill>
                  <a:latin typeface="Arial" panose="020B0604020202020204"/>
                </a:rPr>
                <a:t>Verzögertes Screening</a:t>
              </a:r>
            </a:p>
          </p:txBody>
        </p:sp>
        <p:graphicFrame>
          <p:nvGraphicFramePr>
            <p:cNvPr id="74" name="Diagramm 73">
              <a:extLst>
                <a:ext uri="{FF2B5EF4-FFF2-40B4-BE49-F238E27FC236}">
                  <a16:creationId xmlns:a16="http://schemas.microsoft.com/office/drawing/2014/main" id="{D55747E9-9FD8-46D9-AC5D-F786789B7D18}"/>
                </a:ext>
              </a:extLst>
            </p:cNvPr>
            <p:cNvGraphicFramePr>
              <a:graphicFrameLocks/>
            </p:cNvGraphicFramePr>
            <p:nvPr/>
          </p:nvGraphicFramePr>
          <p:xfrm>
            <a:off x="7583318" y="2566121"/>
            <a:ext cx="3942336" cy="2750654"/>
          </p:xfrm>
          <a:graphic>
            <a:graphicData uri="http://schemas.openxmlformats.org/drawingml/2006/chart">
              <c:chart xmlns:c="http://schemas.openxmlformats.org/drawingml/2006/chart" xmlns:r="http://schemas.openxmlformats.org/officeDocument/2006/relationships" r:id="rId3"/>
            </a:graphicData>
          </a:graphic>
        </p:graphicFrame>
        <p:sp>
          <p:nvSpPr>
            <p:cNvPr id="75" name="Textfeld 74">
              <a:extLst>
                <a:ext uri="{FF2B5EF4-FFF2-40B4-BE49-F238E27FC236}">
                  <a16:creationId xmlns:a16="http://schemas.microsoft.com/office/drawing/2014/main" id="{9680174E-23E0-4D30-B2C8-B03F5EBD8B55}"/>
                </a:ext>
              </a:extLst>
            </p:cNvPr>
            <p:cNvSpPr txBox="1"/>
            <p:nvPr/>
          </p:nvSpPr>
          <p:spPr>
            <a:xfrm>
              <a:off x="7565889" y="5168337"/>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60</a:t>
              </a:r>
            </a:p>
          </p:txBody>
        </p:sp>
        <p:sp>
          <p:nvSpPr>
            <p:cNvPr id="76" name="Textfeld 75">
              <a:extLst>
                <a:ext uri="{FF2B5EF4-FFF2-40B4-BE49-F238E27FC236}">
                  <a16:creationId xmlns:a16="http://schemas.microsoft.com/office/drawing/2014/main" id="{A9DD1202-B21C-4EDB-97B6-CA5A97D3C4A0}"/>
                </a:ext>
              </a:extLst>
            </p:cNvPr>
            <p:cNvSpPr txBox="1"/>
            <p:nvPr/>
          </p:nvSpPr>
          <p:spPr>
            <a:xfrm>
              <a:off x="8287446" y="5169927"/>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65</a:t>
              </a:r>
            </a:p>
          </p:txBody>
        </p:sp>
        <p:sp>
          <p:nvSpPr>
            <p:cNvPr id="77" name="Textfeld 76">
              <a:extLst>
                <a:ext uri="{FF2B5EF4-FFF2-40B4-BE49-F238E27FC236}">
                  <a16:creationId xmlns:a16="http://schemas.microsoft.com/office/drawing/2014/main" id="{CDCF17DE-84D1-49CB-A6C5-82DA4F2A7F02}"/>
                </a:ext>
              </a:extLst>
            </p:cNvPr>
            <p:cNvSpPr txBox="1"/>
            <p:nvPr/>
          </p:nvSpPr>
          <p:spPr>
            <a:xfrm>
              <a:off x="9015394" y="5169927"/>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70</a:t>
              </a:r>
            </a:p>
          </p:txBody>
        </p:sp>
        <p:sp>
          <p:nvSpPr>
            <p:cNvPr id="78" name="Textfeld 77">
              <a:extLst>
                <a:ext uri="{FF2B5EF4-FFF2-40B4-BE49-F238E27FC236}">
                  <a16:creationId xmlns:a16="http://schemas.microsoft.com/office/drawing/2014/main" id="{7BE211C0-9575-432A-A7AA-1FFA6980552D}"/>
                </a:ext>
              </a:extLst>
            </p:cNvPr>
            <p:cNvSpPr txBox="1"/>
            <p:nvPr/>
          </p:nvSpPr>
          <p:spPr>
            <a:xfrm>
              <a:off x="9746085" y="5168509"/>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75</a:t>
              </a:r>
            </a:p>
          </p:txBody>
        </p:sp>
        <p:sp>
          <p:nvSpPr>
            <p:cNvPr id="79" name="Textfeld 78">
              <a:extLst>
                <a:ext uri="{FF2B5EF4-FFF2-40B4-BE49-F238E27FC236}">
                  <a16:creationId xmlns:a16="http://schemas.microsoft.com/office/drawing/2014/main" id="{F8C5D0BA-37DA-45CE-88F9-C300012D01D0}"/>
                </a:ext>
              </a:extLst>
            </p:cNvPr>
            <p:cNvSpPr txBox="1"/>
            <p:nvPr/>
          </p:nvSpPr>
          <p:spPr>
            <a:xfrm>
              <a:off x="10474032" y="5168337"/>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80</a:t>
              </a:r>
            </a:p>
          </p:txBody>
        </p:sp>
        <p:sp>
          <p:nvSpPr>
            <p:cNvPr id="80" name="Textfeld 79">
              <a:extLst>
                <a:ext uri="{FF2B5EF4-FFF2-40B4-BE49-F238E27FC236}">
                  <a16:creationId xmlns:a16="http://schemas.microsoft.com/office/drawing/2014/main" id="{996F4D35-9E48-451C-A9A1-ED35F8DB2777}"/>
                </a:ext>
              </a:extLst>
            </p:cNvPr>
            <p:cNvSpPr txBox="1"/>
            <p:nvPr/>
          </p:nvSpPr>
          <p:spPr>
            <a:xfrm>
              <a:off x="11204375" y="5168335"/>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85</a:t>
              </a:r>
            </a:p>
          </p:txBody>
        </p:sp>
        <p:sp>
          <p:nvSpPr>
            <p:cNvPr id="81" name="Textfeld 80">
              <a:extLst>
                <a:ext uri="{FF2B5EF4-FFF2-40B4-BE49-F238E27FC236}">
                  <a16:creationId xmlns:a16="http://schemas.microsoft.com/office/drawing/2014/main" id="{35EF1035-61F0-4447-9098-3E6BA01B806B}"/>
                </a:ext>
              </a:extLst>
            </p:cNvPr>
            <p:cNvSpPr txBox="1"/>
            <p:nvPr/>
          </p:nvSpPr>
          <p:spPr>
            <a:xfrm>
              <a:off x="7348228" y="2566121"/>
              <a:ext cx="353885" cy="513560"/>
            </a:xfrm>
            <a:prstGeom prst="rect">
              <a:avLst/>
            </a:prstGeom>
            <a:noFill/>
          </p:spPr>
          <p:txBody>
            <a:bodyPr wrap="square" rtlCol="0">
              <a:spAutoFit/>
            </a:bodyPr>
            <a:lstStyle/>
            <a:p>
              <a:r>
                <a:rPr lang="de-DE" sz="900" dirty="0"/>
                <a:t>70</a:t>
              </a:r>
            </a:p>
          </p:txBody>
        </p:sp>
        <p:sp>
          <p:nvSpPr>
            <p:cNvPr id="82" name="Textfeld 81">
              <a:extLst>
                <a:ext uri="{FF2B5EF4-FFF2-40B4-BE49-F238E27FC236}">
                  <a16:creationId xmlns:a16="http://schemas.microsoft.com/office/drawing/2014/main" id="{5A72E12E-F9FC-40E8-954E-45DE2A2BBAC5}"/>
                </a:ext>
              </a:extLst>
            </p:cNvPr>
            <p:cNvSpPr txBox="1"/>
            <p:nvPr/>
          </p:nvSpPr>
          <p:spPr>
            <a:xfrm>
              <a:off x="7348228" y="2917936"/>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60</a:t>
              </a:r>
            </a:p>
          </p:txBody>
        </p:sp>
        <p:sp>
          <p:nvSpPr>
            <p:cNvPr id="83" name="Textfeld 82">
              <a:extLst>
                <a:ext uri="{FF2B5EF4-FFF2-40B4-BE49-F238E27FC236}">
                  <a16:creationId xmlns:a16="http://schemas.microsoft.com/office/drawing/2014/main" id="{38A53A99-4F6D-4599-BF55-CA3CC928138E}"/>
                </a:ext>
              </a:extLst>
            </p:cNvPr>
            <p:cNvSpPr txBox="1"/>
            <p:nvPr/>
          </p:nvSpPr>
          <p:spPr>
            <a:xfrm>
              <a:off x="7348228" y="3269749"/>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50</a:t>
              </a:r>
            </a:p>
          </p:txBody>
        </p:sp>
        <p:sp>
          <p:nvSpPr>
            <p:cNvPr id="84" name="Textfeld 83">
              <a:extLst>
                <a:ext uri="{FF2B5EF4-FFF2-40B4-BE49-F238E27FC236}">
                  <a16:creationId xmlns:a16="http://schemas.microsoft.com/office/drawing/2014/main" id="{CDCC7892-F729-4A23-9533-763F549D9A54}"/>
                </a:ext>
              </a:extLst>
            </p:cNvPr>
            <p:cNvSpPr txBox="1"/>
            <p:nvPr/>
          </p:nvSpPr>
          <p:spPr>
            <a:xfrm>
              <a:off x="7348228" y="3626644"/>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40</a:t>
              </a:r>
            </a:p>
          </p:txBody>
        </p:sp>
        <p:sp>
          <p:nvSpPr>
            <p:cNvPr id="85" name="Textfeld 84">
              <a:extLst>
                <a:ext uri="{FF2B5EF4-FFF2-40B4-BE49-F238E27FC236}">
                  <a16:creationId xmlns:a16="http://schemas.microsoft.com/office/drawing/2014/main" id="{D3E9A62B-A941-47C0-BF5B-A9F0499AED93}"/>
                </a:ext>
              </a:extLst>
            </p:cNvPr>
            <p:cNvSpPr txBox="1"/>
            <p:nvPr/>
          </p:nvSpPr>
          <p:spPr>
            <a:xfrm>
              <a:off x="7348228" y="3978457"/>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30</a:t>
              </a:r>
            </a:p>
          </p:txBody>
        </p:sp>
        <p:sp>
          <p:nvSpPr>
            <p:cNvPr id="86" name="Textfeld 85">
              <a:extLst>
                <a:ext uri="{FF2B5EF4-FFF2-40B4-BE49-F238E27FC236}">
                  <a16:creationId xmlns:a16="http://schemas.microsoft.com/office/drawing/2014/main" id="{2C53736B-5EB0-4AB6-863E-09A38E4A44CF}"/>
                </a:ext>
              </a:extLst>
            </p:cNvPr>
            <p:cNvSpPr txBox="1"/>
            <p:nvPr/>
          </p:nvSpPr>
          <p:spPr>
            <a:xfrm>
              <a:off x="7348228" y="4340431"/>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20</a:t>
              </a:r>
            </a:p>
          </p:txBody>
        </p:sp>
        <p:sp>
          <p:nvSpPr>
            <p:cNvPr id="87" name="Textfeld 86">
              <a:extLst>
                <a:ext uri="{FF2B5EF4-FFF2-40B4-BE49-F238E27FC236}">
                  <a16:creationId xmlns:a16="http://schemas.microsoft.com/office/drawing/2014/main" id="{04E0F828-4A0B-4B93-A363-2406EB7C55F8}"/>
                </a:ext>
              </a:extLst>
            </p:cNvPr>
            <p:cNvSpPr txBox="1"/>
            <p:nvPr/>
          </p:nvSpPr>
          <p:spPr>
            <a:xfrm>
              <a:off x="7348228" y="4682083"/>
              <a:ext cx="353885" cy="513560"/>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10</a:t>
              </a:r>
            </a:p>
          </p:txBody>
        </p:sp>
        <p:sp>
          <p:nvSpPr>
            <p:cNvPr id="88" name="Textfeld 87">
              <a:extLst>
                <a:ext uri="{FF2B5EF4-FFF2-40B4-BE49-F238E27FC236}">
                  <a16:creationId xmlns:a16="http://schemas.microsoft.com/office/drawing/2014/main" id="{10A2CD52-9597-4374-B919-D919B4F0FA7D}"/>
                </a:ext>
              </a:extLst>
            </p:cNvPr>
            <p:cNvSpPr txBox="1"/>
            <p:nvPr/>
          </p:nvSpPr>
          <p:spPr>
            <a:xfrm>
              <a:off x="7415206" y="5015903"/>
              <a:ext cx="353885" cy="310428"/>
            </a:xfrm>
            <a:prstGeom prst="rect">
              <a:avLst/>
            </a:prstGeom>
            <a:noFill/>
          </p:spPr>
          <p:txBody>
            <a:bodyPr wrap="square" rtlCol="0">
              <a:spAutoFit/>
            </a:bodyPr>
            <a:lstStyle/>
            <a:p>
              <a:r>
                <a:rPr lang="de-DE" sz="900" dirty="0">
                  <a:solidFill>
                    <a:schemeClr val="tx1">
                      <a:lumMod val="50000"/>
                    </a:schemeClr>
                  </a:solidFill>
                  <a:cs typeface="Arial" panose="020B0604020202020204" pitchFamily="34" charset="0"/>
                </a:rPr>
                <a:t>0</a:t>
              </a:r>
            </a:p>
          </p:txBody>
        </p:sp>
        <p:sp>
          <p:nvSpPr>
            <p:cNvPr id="89" name="Textfeld 19">
              <a:extLst>
                <a:ext uri="{FF2B5EF4-FFF2-40B4-BE49-F238E27FC236}">
                  <a16:creationId xmlns:a16="http://schemas.microsoft.com/office/drawing/2014/main" id="{C1086A63-F130-4D1A-97F4-28B43802841E}"/>
                </a:ext>
              </a:extLst>
            </p:cNvPr>
            <p:cNvSpPr txBox="1"/>
            <p:nvPr/>
          </p:nvSpPr>
          <p:spPr>
            <a:xfrm rot="16200000">
              <a:off x="5917084" y="3670681"/>
              <a:ext cx="2461485" cy="338555"/>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dirty="0">
                  <a:solidFill>
                    <a:srgbClr val="000000"/>
                  </a:solidFill>
                </a:rPr>
                <a:t>GFR (</a:t>
              </a:r>
              <a:r>
                <a:rPr lang="de-DE" sz="1050" b="1" dirty="0" err="1">
                  <a:solidFill>
                    <a:srgbClr val="000000"/>
                  </a:solidFill>
                </a:rPr>
                <a:t>mL</a:t>
              </a:r>
              <a:r>
                <a:rPr lang="de-DE" sz="1050" b="1" dirty="0">
                  <a:solidFill>
                    <a:srgbClr val="000000"/>
                  </a:solidFill>
                </a:rPr>
                <a:t>/min/1,73m</a:t>
              </a:r>
              <a:r>
                <a:rPr lang="de-DE" sz="1050" b="1" baseline="30000" dirty="0">
                  <a:solidFill>
                    <a:srgbClr val="000000"/>
                  </a:solidFill>
                </a:rPr>
                <a:t>2</a:t>
              </a:r>
              <a:r>
                <a:rPr lang="de-DE" sz="1050" b="1" dirty="0">
                  <a:solidFill>
                    <a:srgbClr val="000000"/>
                  </a:solidFill>
                </a:rPr>
                <a:t>)</a:t>
              </a:r>
            </a:p>
          </p:txBody>
        </p:sp>
      </p:grpSp>
      <p:graphicFrame>
        <p:nvGraphicFramePr>
          <p:cNvPr id="53" name="Diagramm 52">
            <a:extLst>
              <a:ext uri="{FF2B5EF4-FFF2-40B4-BE49-F238E27FC236}">
                <a16:creationId xmlns:a16="http://schemas.microsoft.com/office/drawing/2014/main" id="{B7A58323-EEC4-4F48-900A-C7DCD3F11BA1}"/>
              </a:ext>
            </a:extLst>
          </p:cNvPr>
          <p:cNvGraphicFramePr>
            <a:graphicFrameLocks/>
          </p:cNvGraphicFramePr>
          <p:nvPr/>
        </p:nvGraphicFramePr>
        <p:xfrm>
          <a:off x="942039" y="2549736"/>
          <a:ext cx="3429000" cy="2057400"/>
        </p:xfrm>
        <a:graphic>
          <a:graphicData uri="http://schemas.openxmlformats.org/drawingml/2006/chart">
            <c:chart xmlns:c="http://schemas.openxmlformats.org/drawingml/2006/chart" xmlns:r="http://schemas.openxmlformats.org/officeDocument/2006/relationships" r:id="rId4"/>
          </a:graphicData>
        </a:graphic>
      </p:graphicFrame>
      <p:sp>
        <p:nvSpPr>
          <p:cNvPr id="92" name="Textfeld 52">
            <a:extLst>
              <a:ext uri="{FF2B5EF4-FFF2-40B4-BE49-F238E27FC236}">
                <a16:creationId xmlns:a16="http://schemas.microsoft.com/office/drawing/2014/main" id="{7F72024D-8EFD-4012-AA8E-86E924F98CA3}"/>
              </a:ext>
            </a:extLst>
          </p:cNvPr>
          <p:cNvSpPr txBox="1"/>
          <p:nvPr/>
        </p:nvSpPr>
        <p:spPr>
          <a:xfrm>
            <a:off x="5680340" y="3943884"/>
            <a:ext cx="1207461" cy="232821"/>
          </a:xfrm>
          <a:prstGeom prst="rect">
            <a:avLst/>
          </a:prstGeom>
          <a:noFill/>
        </p:spPr>
        <p:txBody>
          <a:bodyPr wrap="square" rtlCol="0">
            <a:spAutoFit/>
          </a:bodyPr>
          <a:lstStyle/>
          <a:p>
            <a:r>
              <a:rPr lang="de-DE" sz="900" b="1" dirty="0">
                <a:solidFill>
                  <a:schemeClr val="accent2"/>
                </a:solidFill>
                <a:cs typeface="Arial" panose="020B0604020202020204" pitchFamily="34" charset="0"/>
              </a:rPr>
              <a:t>Placebo</a:t>
            </a:r>
          </a:p>
        </p:txBody>
      </p:sp>
      <p:sp>
        <p:nvSpPr>
          <p:cNvPr id="6" name="Titel 5">
            <a:extLst>
              <a:ext uri="{FF2B5EF4-FFF2-40B4-BE49-F238E27FC236}">
                <a16:creationId xmlns:a16="http://schemas.microsoft.com/office/drawing/2014/main" id="{97DCC4DC-7F22-A21E-BC9E-A57E31D35962}"/>
              </a:ext>
            </a:extLst>
          </p:cNvPr>
          <p:cNvSpPr>
            <a:spLocks noGrp="1"/>
          </p:cNvSpPr>
          <p:nvPr>
            <p:ph type="title"/>
          </p:nvPr>
        </p:nvSpPr>
        <p:spPr/>
        <p:txBody>
          <a:bodyPr/>
          <a:lstStyle/>
          <a:p>
            <a:r>
              <a:rPr lang="de-DE" dirty="0" err="1"/>
              <a:t>Dapaglifozin</a:t>
            </a:r>
            <a:r>
              <a:rPr lang="de-DE" dirty="0"/>
              <a:t> kann die Dialyse um Jahre verzögern</a:t>
            </a:r>
          </a:p>
        </p:txBody>
      </p:sp>
      <p:sp>
        <p:nvSpPr>
          <p:cNvPr id="5" name="Datumsplatzhalter 4">
            <a:extLst>
              <a:ext uri="{FF2B5EF4-FFF2-40B4-BE49-F238E27FC236}">
                <a16:creationId xmlns:a16="http://schemas.microsoft.com/office/drawing/2014/main" id="{C2BBE16C-4D73-3843-B97E-7519EDB914B4}"/>
              </a:ext>
            </a:extLst>
          </p:cNvPr>
          <p:cNvSpPr>
            <a:spLocks noGrp="1"/>
          </p:cNvSpPr>
          <p:nvPr>
            <p:ph type="dt" sz="half" idx="4294967295"/>
          </p:nvPr>
        </p:nvSpPr>
        <p:spPr>
          <a:xfrm>
            <a:off x="8304213" y="6480175"/>
            <a:ext cx="839787" cy="365125"/>
          </a:xfrm>
          <a:prstGeom prst="rect">
            <a:avLst/>
          </a:prstGeom>
        </p:spPr>
        <p:txBody>
          <a:bodyPr/>
          <a:lstStyle/>
          <a:p>
            <a:fld id="{396B81D9-F206-574A-B4DA-A71EBF1305EF}" type="datetime1">
              <a:rPr lang="de-DE" smtClean="0"/>
              <a:pPr/>
              <a:t>10.05.2023</a:t>
            </a:fld>
            <a:endParaRPr lang="de-DE" dirty="0"/>
          </a:p>
        </p:txBody>
      </p:sp>
      <p:sp>
        <p:nvSpPr>
          <p:cNvPr id="4" name="Foliennummernplatzhalter 3">
            <a:extLst>
              <a:ext uri="{FF2B5EF4-FFF2-40B4-BE49-F238E27FC236}">
                <a16:creationId xmlns:a16="http://schemas.microsoft.com/office/drawing/2014/main" id="{142EA88B-7018-524E-94C1-4A2E257B0CA5}"/>
              </a:ext>
            </a:extLst>
          </p:cNvPr>
          <p:cNvSpPr>
            <a:spLocks noGrp="1"/>
          </p:cNvSpPr>
          <p:nvPr>
            <p:ph type="sldNum" sz="quarter" idx="4294967295"/>
          </p:nvPr>
        </p:nvSpPr>
        <p:spPr>
          <a:xfrm>
            <a:off x="8729663" y="6480175"/>
            <a:ext cx="414337" cy="365125"/>
          </a:xfrm>
          <a:prstGeom prst="rect">
            <a:avLst/>
          </a:prstGeom>
        </p:spPr>
        <p:txBody>
          <a:bodyPr/>
          <a:lstStyle/>
          <a:p>
            <a:fld id="{C3831029-DBAE-41BF-BAA3-1BCD65F362BF}" type="slidenum">
              <a:rPr lang="de-DE" smtClean="0"/>
              <a:pPr/>
              <a:t>31</a:t>
            </a:fld>
            <a:endParaRPr lang="de-DE" dirty="0"/>
          </a:p>
        </p:txBody>
      </p:sp>
      <p:sp>
        <p:nvSpPr>
          <p:cNvPr id="7" name="Text Placeholder 6">
            <a:extLst>
              <a:ext uri="{FF2B5EF4-FFF2-40B4-BE49-F238E27FC236}">
                <a16:creationId xmlns:a16="http://schemas.microsoft.com/office/drawing/2014/main" id="{125030D9-9D42-46B3-B6EF-443AB6791763}"/>
              </a:ext>
            </a:extLst>
          </p:cNvPr>
          <p:cNvSpPr>
            <a:spLocks noGrp="1"/>
          </p:cNvSpPr>
          <p:nvPr>
            <p:ph sz="quarter" idx="4294967295"/>
          </p:nvPr>
        </p:nvSpPr>
        <p:spPr>
          <a:xfrm>
            <a:off x="1119839" y="6609133"/>
            <a:ext cx="6502400" cy="1841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buFont typeface="Arial" pitchFamily="34" charset="0"/>
              <a:buNone/>
            </a:pPr>
            <a:r>
              <a:rPr lang="de-DE" sz="1200" dirty="0">
                <a:solidFill>
                  <a:srgbClr val="00799B"/>
                </a:solidFill>
                <a:ea typeface="ＭＳ Ｐゴシック" panose="020B0600070205080204" pitchFamily="34" charset="-128"/>
                <a:cs typeface="Arial" panose="020B0604020202020204" pitchFamily="34" charset="0"/>
              </a:rPr>
              <a:t>Modifiziert nach: Jaeckel E, et al. Diabetes </a:t>
            </a:r>
            <a:r>
              <a:rPr lang="de-DE" sz="1200" dirty="0" err="1">
                <a:solidFill>
                  <a:srgbClr val="00799B"/>
                </a:solidFill>
                <a:ea typeface="ＭＳ Ｐゴシック" panose="020B0600070205080204" pitchFamily="34" charset="-128"/>
                <a:cs typeface="Arial" panose="020B0604020202020204" pitchFamily="34" charset="0"/>
              </a:rPr>
              <a:t>Stoffw</a:t>
            </a:r>
            <a:r>
              <a:rPr lang="de-DE" sz="1200" dirty="0">
                <a:solidFill>
                  <a:srgbClr val="00799B"/>
                </a:solidFill>
                <a:ea typeface="ＭＳ Ｐゴシック" panose="020B0600070205080204" pitchFamily="34" charset="-128"/>
                <a:cs typeface="Arial" panose="020B0604020202020204" pitchFamily="34" charset="0"/>
              </a:rPr>
              <a:t> Herz 2022; 31:82-90.</a:t>
            </a:r>
          </a:p>
        </p:txBody>
      </p:sp>
      <p:sp>
        <p:nvSpPr>
          <p:cNvPr id="27" name="Textfeld 26">
            <a:extLst>
              <a:ext uri="{FF2B5EF4-FFF2-40B4-BE49-F238E27FC236}">
                <a16:creationId xmlns:a16="http://schemas.microsoft.com/office/drawing/2014/main" id="{5159DB77-AED2-4906-9C7F-B44BB8C6A81C}"/>
              </a:ext>
            </a:extLst>
          </p:cNvPr>
          <p:cNvSpPr txBox="1"/>
          <p:nvPr/>
        </p:nvSpPr>
        <p:spPr>
          <a:xfrm>
            <a:off x="801701" y="2085497"/>
            <a:ext cx="3139507" cy="434030"/>
          </a:xfrm>
          <a:prstGeom prst="rect">
            <a:avLst/>
          </a:prstGeom>
          <a:solidFill>
            <a:schemeClr val="bg1">
              <a:lumMod val="95000"/>
            </a:schemeClr>
          </a:solidFill>
        </p:spPr>
        <p:txBody>
          <a:bodyPr wrap="square" rtlCol="0">
            <a:spAutoFit/>
          </a:bodyPr>
          <a:lstStyle/>
          <a:p>
            <a:pPr algn="ctr"/>
            <a:r>
              <a:rPr lang="de-DE" sz="1050" dirty="0">
                <a:cs typeface="Arial" panose="020B0604020202020204" pitchFamily="34" charset="0"/>
              </a:rPr>
              <a:t>Patient: </a:t>
            </a:r>
            <a:br>
              <a:rPr lang="de-DE" sz="1050" dirty="0">
                <a:cs typeface="Arial" panose="020B0604020202020204" pitchFamily="34" charset="0"/>
              </a:rPr>
            </a:br>
            <a:r>
              <a:rPr lang="de-DE" sz="1050" dirty="0">
                <a:cs typeface="Arial" panose="020B0604020202020204" pitchFamily="34" charset="0"/>
              </a:rPr>
              <a:t>60 Jahre, eGFR </a:t>
            </a:r>
            <a:r>
              <a:rPr lang="de-DE" sz="1050" b="1" dirty="0">
                <a:cs typeface="Arial" panose="020B0604020202020204" pitchFamily="34" charset="0"/>
              </a:rPr>
              <a:t>45 mL/min/1,73m</a:t>
            </a:r>
            <a:r>
              <a:rPr lang="de-DE" sz="1050" b="1" baseline="30000" dirty="0">
                <a:cs typeface="Arial" panose="020B0604020202020204" pitchFamily="34" charset="0"/>
              </a:rPr>
              <a:t>2</a:t>
            </a:r>
            <a:r>
              <a:rPr lang="de-DE" sz="1050" b="1" dirty="0">
                <a:cs typeface="Arial" panose="020B0604020202020204" pitchFamily="34" charset="0"/>
              </a:rPr>
              <a:t> </a:t>
            </a:r>
          </a:p>
        </p:txBody>
      </p:sp>
      <p:sp>
        <p:nvSpPr>
          <p:cNvPr id="28" name="Textfeld 27">
            <a:extLst>
              <a:ext uri="{FF2B5EF4-FFF2-40B4-BE49-F238E27FC236}">
                <a16:creationId xmlns:a16="http://schemas.microsoft.com/office/drawing/2014/main" id="{6EF8F5A9-98BD-446D-8F1E-0D78B66E469E}"/>
              </a:ext>
            </a:extLst>
          </p:cNvPr>
          <p:cNvSpPr txBox="1"/>
          <p:nvPr/>
        </p:nvSpPr>
        <p:spPr>
          <a:xfrm>
            <a:off x="5014748" y="2085497"/>
            <a:ext cx="3139507" cy="434030"/>
          </a:xfrm>
          <a:prstGeom prst="rect">
            <a:avLst/>
          </a:prstGeom>
          <a:solidFill>
            <a:schemeClr val="bg1">
              <a:lumMod val="95000"/>
            </a:schemeClr>
          </a:solidFill>
        </p:spPr>
        <p:txBody>
          <a:bodyPr wrap="square" rtlCol="0">
            <a:spAutoFit/>
          </a:bodyPr>
          <a:lstStyle/>
          <a:p>
            <a:pPr algn="ctr"/>
            <a:r>
              <a:rPr lang="de-DE" sz="1050" dirty="0">
                <a:cs typeface="Arial" panose="020B0604020202020204" pitchFamily="34" charset="0"/>
              </a:rPr>
              <a:t>Patient: </a:t>
            </a:r>
            <a:br>
              <a:rPr lang="de-DE" sz="1050" dirty="0">
                <a:cs typeface="Arial" panose="020B0604020202020204" pitchFamily="34" charset="0"/>
              </a:rPr>
            </a:br>
            <a:r>
              <a:rPr lang="de-DE" sz="1050" dirty="0">
                <a:cs typeface="Arial" panose="020B0604020202020204" pitchFamily="34" charset="0"/>
              </a:rPr>
              <a:t>60 Jahre, eGFR </a:t>
            </a:r>
            <a:r>
              <a:rPr lang="de-DE" sz="1050" b="1" dirty="0">
                <a:cs typeface="Arial" panose="020B0604020202020204" pitchFamily="34" charset="0"/>
              </a:rPr>
              <a:t>60 mL/min/1,73m</a:t>
            </a:r>
            <a:r>
              <a:rPr lang="de-DE" sz="1050" b="1" baseline="30000" dirty="0">
                <a:cs typeface="Arial" panose="020B0604020202020204" pitchFamily="34" charset="0"/>
              </a:rPr>
              <a:t>2</a:t>
            </a:r>
            <a:r>
              <a:rPr lang="de-DE" sz="1050" b="1" dirty="0">
                <a:cs typeface="Arial" panose="020B0604020202020204" pitchFamily="34" charset="0"/>
              </a:rPr>
              <a:t> </a:t>
            </a:r>
          </a:p>
        </p:txBody>
      </p:sp>
      <p:sp>
        <p:nvSpPr>
          <p:cNvPr id="29" name="Textfeld 19">
            <a:extLst>
              <a:ext uri="{FF2B5EF4-FFF2-40B4-BE49-F238E27FC236}">
                <a16:creationId xmlns:a16="http://schemas.microsoft.com/office/drawing/2014/main" id="{B0808D93-2D68-4796-A751-B4A4384A19D9}"/>
              </a:ext>
            </a:extLst>
          </p:cNvPr>
          <p:cNvSpPr txBox="1"/>
          <p:nvPr/>
        </p:nvSpPr>
        <p:spPr>
          <a:xfrm rot="16200000">
            <a:off x="-274804" y="3400707"/>
            <a:ext cx="1846114" cy="253916"/>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dirty="0">
                <a:solidFill>
                  <a:srgbClr val="000000"/>
                </a:solidFill>
              </a:rPr>
              <a:t>GFR (</a:t>
            </a:r>
            <a:r>
              <a:rPr lang="de-DE" sz="1050" b="1" dirty="0" err="1">
                <a:solidFill>
                  <a:srgbClr val="000000"/>
                </a:solidFill>
              </a:rPr>
              <a:t>mL</a:t>
            </a:r>
            <a:r>
              <a:rPr lang="de-DE" sz="1050" b="1" dirty="0">
                <a:solidFill>
                  <a:srgbClr val="000000"/>
                </a:solidFill>
              </a:rPr>
              <a:t>/min/1,73m</a:t>
            </a:r>
            <a:r>
              <a:rPr lang="de-DE" sz="1050" b="1" baseline="30000" dirty="0">
                <a:solidFill>
                  <a:srgbClr val="000000"/>
                </a:solidFill>
              </a:rPr>
              <a:t>2</a:t>
            </a:r>
            <a:r>
              <a:rPr lang="de-DE" sz="1050" b="1" dirty="0">
                <a:solidFill>
                  <a:srgbClr val="000000"/>
                </a:solidFill>
              </a:rPr>
              <a:t>)</a:t>
            </a:r>
          </a:p>
        </p:txBody>
      </p:sp>
      <p:sp>
        <p:nvSpPr>
          <p:cNvPr id="30" name="Textfeld 19">
            <a:extLst>
              <a:ext uri="{FF2B5EF4-FFF2-40B4-BE49-F238E27FC236}">
                <a16:creationId xmlns:a16="http://schemas.microsoft.com/office/drawing/2014/main" id="{FF392BF1-2DD8-4D78-BB94-B3033C48CCAB}"/>
              </a:ext>
            </a:extLst>
          </p:cNvPr>
          <p:cNvSpPr txBox="1"/>
          <p:nvPr/>
        </p:nvSpPr>
        <p:spPr>
          <a:xfrm>
            <a:off x="951382" y="4760375"/>
            <a:ext cx="2964204" cy="253916"/>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dirty="0">
                <a:solidFill>
                  <a:srgbClr val="000000"/>
                </a:solidFill>
              </a:rPr>
              <a:t>Alter in Jahren</a:t>
            </a:r>
          </a:p>
        </p:txBody>
      </p:sp>
      <p:sp>
        <p:nvSpPr>
          <p:cNvPr id="49" name="TextBox 145">
            <a:extLst>
              <a:ext uri="{FF2B5EF4-FFF2-40B4-BE49-F238E27FC236}">
                <a16:creationId xmlns:a16="http://schemas.microsoft.com/office/drawing/2014/main" id="{87C22880-6B98-4F2B-B52B-641DED4279CC}"/>
              </a:ext>
            </a:extLst>
          </p:cNvPr>
          <p:cNvSpPr txBox="1"/>
          <p:nvPr/>
        </p:nvSpPr>
        <p:spPr>
          <a:xfrm>
            <a:off x="1094442" y="3921777"/>
            <a:ext cx="564943" cy="124650"/>
          </a:xfrm>
          <a:prstGeom prst="rect">
            <a:avLst/>
          </a:prstGeom>
          <a:noFill/>
        </p:spPr>
        <p:txBody>
          <a:bodyPr wrap="square" lIns="0" tIns="0" rIns="0" bIns="0" rtlCol="0">
            <a:spAutoFit/>
          </a:bodyPr>
          <a:lstStyle/>
          <a:p>
            <a:pPr algn="r" defTabSz="514330" fontAlgn="auto">
              <a:lnSpc>
                <a:spcPct val="90000"/>
              </a:lnSpc>
              <a:spcBef>
                <a:spcPts val="675"/>
              </a:spcBef>
              <a:spcAft>
                <a:spcPts val="0"/>
              </a:spcAft>
              <a:buClr>
                <a:srgbClr val="7F134C"/>
              </a:buClr>
              <a:defRPr/>
            </a:pPr>
            <a:r>
              <a:rPr lang="de-DE" sz="900" b="1" dirty="0">
                <a:solidFill>
                  <a:schemeClr val="accent2"/>
                </a:solidFill>
                <a:latin typeface="Arial" panose="020B0604020202020204"/>
              </a:rPr>
              <a:t>Placebo</a:t>
            </a:r>
          </a:p>
        </p:txBody>
      </p:sp>
      <p:sp>
        <p:nvSpPr>
          <p:cNvPr id="50" name="TextBox 146">
            <a:extLst>
              <a:ext uri="{FF2B5EF4-FFF2-40B4-BE49-F238E27FC236}">
                <a16:creationId xmlns:a16="http://schemas.microsoft.com/office/drawing/2014/main" id="{8BDE39ED-1C4E-493F-8F3A-5BCD3116773D}"/>
              </a:ext>
            </a:extLst>
          </p:cNvPr>
          <p:cNvSpPr txBox="1"/>
          <p:nvPr/>
        </p:nvSpPr>
        <p:spPr>
          <a:xfrm>
            <a:off x="2140060" y="3676108"/>
            <a:ext cx="795460" cy="124650"/>
          </a:xfrm>
          <a:prstGeom prst="rect">
            <a:avLst/>
          </a:prstGeom>
          <a:noFill/>
        </p:spPr>
        <p:txBody>
          <a:bodyPr wrap="square" lIns="0" tIns="0" rIns="0" bIns="0" rtlCol="0">
            <a:spAutoFit/>
          </a:bodyPr>
          <a:lstStyle/>
          <a:p>
            <a:pPr defTabSz="514330" fontAlgn="auto">
              <a:lnSpc>
                <a:spcPct val="90000"/>
              </a:lnSpc>
              <a:spcBef>
                <a:spcPts val="675"/>
              </a:spcBef>
              <a:spcAft>
                <a:spcPts val="0"/>
              </a:spcAft>
              <a:buClr>
                <a:srgbClr val="7F134C"/>
              </a:buClr>
              <a:defRPr/>
            </a:pPr>
            <a:r>
              <a:rPr lang="de-DE" sz="900" b="1" dirty="0">
                <a:solidFill>
                  <a:schemeClr val="tx2"/>
                </a:solidFill>
                <a:latin typeface="Arial" panose="020B0604020202020204"/>
              </a:rPr>
              <a:t>FORXIGA</a:t>
            </a:r>
          </a:p>
        </p:txBody>
      </p:sp>
      <p:sp>
        <p:nvSpPr>
          <p:cNvPr id="51" name="Right Bracket 149">
            <a:extLst>
              <a:ext uri="{FF2B5EF4-FFF2-40B4-BE49-F238E27FC236}">
                <a16:creationId xmlns:a16="http://schemas.microsoft.com/office/drawing/2014/main" id="{027AD13F-2810-41EC-B95B-DE507D4CA00F}"/>
              </a:ext>
            </a:extLst>
          </p:cNvPr>
          <p:cNvSpPr/>
          <p:nvPr/>
        </p:nvSpPr>
        <p:spPr>
          <a:xfrm rot="5400000">
            <a:off x="2303594" y="3828430"/>
            <a:ext cx="62966" cy="762939"/>
          </a:xfrm>
          <a:prstGeom prst="rightBracket">
            <a:avLst>
              <a:gd name="adj"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52" name="TextBox 150">
            <a:extLst>
              <a:ext uri="{FF2B5EF4-FFF2-40B4-BE49-F238E27FC236}">
                <a16:creationId xmlns:a16="http://schemas.microsoft.com/office/drawing/2014/main" id="{EAAE963F-6BA5-4DBC-B708-91368B92A17A}"/>
              </a:ext>
            </a:extLst>
          </p:cNvPr>
          <p:cNvSpPr txBox="1"/>
          <p:nvPr/>
        </p:nvSpPr>
        <p:spPr>
          <a:xfrm>
            <a:off x="1708657" y="4305216"/>
            <a:ext cx="1316889" cy="124650"/>
          </a:xfrm>
          <a:prstGeom prst="rect">
            <a:avLst/>
          </a:prstGeom>
          <a:noFill/>
        </p:spPr>
        <p:txBody>
          <a:bodyPr wrap="square" lIns="0" tIns="0" rIns="0" bIns="0" rtlCol="0">
            <a:spAutoFit/>
          </a:bodyPr>
          <a:lstStyle/>
          <a:p>
            <a:pPr algn="ctr" defTabSz="514330" fontAlgn="auto">
              <a:lnSpc>
                <a:spcPct val="90000"/>
              </a:lnSpc>
              <a:spcBef>
                <a:spcPts val="675"/>
              </a:spcBef>
              <a:spcAft>
                <a:spcPts val="0"/>
              </a:spcAft>
              <a:buClr>
                <a:srgbClr val="7F134C"/>
              </a:buClr>
              <a:defRPr/>
            </a:pPr>
            <a:r>
              <a:rPr lang="de-DE" sz="900" dirty="0">
                <a:solidFill>
                  <a:srgbClr val="000000"/>
                </a:solidFill>
                <a:latin typeface="Arial" panose="020B0604020202020204"/>
              </a:rPr>
              <a:t>7 Jahre spätere Dialyse</a:t>
            </a:r>
          </a:p>
        </p:txBody>
      </p:sp>
      <p:sp>
        <p:nvSpPr>
          <p:cNvPr id="54" name="Textfeld 53">
            <a:extLst>
              <a:ext uri="{FF2B5EF4-FFF2-40B4-BE49-F238E27FC236}">
                <a16:creationId xmlns:a16="http://schemas.microsoft.com/office/drawing/2014/main" id="{5F930674-C972-441F-9E2D-CF7306A901BD}"/>
              </a:ext>
            </a:extLst>
          </p:cNvPr>
          <p:cNvSpPr txBox="1"/>
          <p:nvPr/>
        </p:nvSpPr>
        <p:spPr>
          <a:xfrm>
            <a:off x="789637" y="2549495"/>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70</a:t>
            </a:r>
          </a:p>
        </p:txBody>
      </p:sp>
      <p:sp>
        <p:nvSpPr>
          <p:cNvPr id="55" name="Textfeld 54">
            <a:extLst>
              <a:ext uri="{FF2B5EF4-FFF2-40B4-BE49-F238E27FC236}">
                <a16:creationId xmlns:a16="http://schemas.microsoft.com/office/drawing/2014/main" id="{C9ABC6C1-BBE4-4AB6-B953-9672E84E54B4}"/>
              </a:ext>
            </a:extLst>
          </p:cNvPr>
          <p:cNvSpPr txBox="1"/>
          <p:nvPr/>
        </p:nvSpPr>
        <p:spPr>
          <a:xfrm>
            <a:off x="789637" y="281335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60</a:t>
            </a:r>
          </a:p>
        </p:txBody>
      </p:sp>
      <p:sp>
        <p:nvSpPr>
          <p:cNvPr id="56" name="Textfeld 55">
            <a:extLst>
              <a:ext uri="{FF2B5EF4-FFF2-40B4-BE49-F238E27FC236}">
                <a16:creationId xmlns:a16="http://schemas.microsoft.com/office/drawing/2014/main" id="{B06A189E-B1DE-44C4-A5F6-D8408D1C534E}"/>
              </a:ext>
            </a:extLst>
          </p:cNvPr>
          <p:cNvSpPr txBox="1"/>
          <p:nvPr/>
        </p:nvSpPr>
        <p:spPr>
          <a:xfrm>
            <a:off x="789637" y="307721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50</a:t>
            </a:r>
          </a:p>
        </p:txBody>
      </p:sp>
      <p:sp>
        <p:nvSpPr>
          <p:cNvPr id="57" name="Textfeld 56">
            <a:extLst>
              <a:ext uri="{FF2B5EF4-FFF2-40B4-BE49-F238E27FC236}">
                <a16:creationId xmlns:a16="http://schemas.microsoft.com/office/drawing/2014/main" id="{A1D2BBEA-5A28-414B-8E75-1CFDB77A4782}"/>
              </a:ext>
            </a:extLst>
          </p:cNvPr>
          <p:cNvSpPr txBox="1"/>
          <p:nvPr/>
        </p:nvSpPr>
        <p:spPr>
          <a:xfrm>
            <a:off x="789637" y="3344887"/>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40</a:t>
            </a:r>
          </a:p>
        </p:txBody>
      </p:sp>
      <p:sp>
        <p:nvSpPr>
          <p:cNvPr id="58" name="Textfeld 57">
            <a:extLst>
              <a:ext uri="{FF2B5EF4-FFF2-40B4-BE49-F238E27FC236}">
                <a16:creationId xmlns:a16="http://schemas.microsoft.com/office/drawing/2014/main" id="{FF4DAF31-CFF4-4FAE-B925-59B64F1390BB}"/>
              </a:ext>
            </a:extLst>
          </p:cNvPr>
          <p:cNvSpPr txBox="1"/>
          <p:nvPr/>
        </p:nvSpPr>
        <p:spPr>
          <a:xfrm>
            <a:off x="789637" y="3608747"/>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30</a:t>
            </a:r>
          </a:p>
        </p:txBody>
      </p:sp>
      <p:sp>
        <p:nvSpPr>
          <p:cNvPr id="59" name="Textfeld 58">
            <a:extLst>
              <a:ext uri="{FF2B5EF4-FFF2-40B4-BE49-F238E27FC236}">
                <a16:creationId xmlns:a16="http://schemas.microsoft.com/office/drawing/2014/main" id="{94162F9C-34C8-44D0-9ABD-31F9E8CAE9B2}"/>
              </a:ext>
            </a:extLst>
          </p:cNvPr>
          <p:cNvSpPr txBox="1"/>
          <p:nvPr/>
        </p:nvSpPr>
        <p:spPr>
          <a:xfrm>
            <a:off x="789637" y="3880228"/>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20</a:t>
            </a:r>
          </a:p>
        </p:txBody>
      </p:sp>
      <p:sp>
        <p:nvSpPr>
          <p:cNvPr id="60" name="Textfeld 59">
            <a:extLst>
              <a:ext uri="{FF2B5EF4-FFF2-40B4-BE49-F238E27FC236}">
                <a16:creationId xmlns:a16="http://schemas.microsoft.com/office/drawing/2014/main" id="{EDD7E35B-CE0B-4730-A58D-CD50DBE72E19}"/>
              </a:ext>
            </a:extLst>
          </p:cNvPr>
          <p:cNvSpPr txBox="1"/>
          <p:nvPr/>
        </p:nvSpPr>
        <p:spPr>
          <a:xfrm>
            <a:off x="789637" y="4136467"/>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10</a:t>
            </a:r>
          </a:p>
        </p:txBody>
      </p:sp>
      <p:sp>
        <p:nvSpPr>
          <p:cNvPr id="61" name="Textfeld 60">
            <a:extLst>
              <a:ext uri="{FF2B5EF4-FFF2-40B4-BE49-F238E27FC236}">
                <a16:creationId xmlns:a16="http://schemas.microsoft.com/office/drawing/2014/main" id="{411FCC1B-A0E4-4895-9E5E-D4C0B05D4DFF}"/>
              </a:ext>
            </a:extLst>
          </p:cNvPr>
          <p:cNvSpPr txBox="1"/>
          <p:nvPr/>
        </p:nvSpPr>
        <p:spPr>
          <a:xfrm>
            <a:off x="839871" y="4386832"/>
            <a:ext cx="265415" cy="221214"/>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0</a:t>
            </a:r>
          </a:p>
        </p:txBody>
      </p:sp>
      <p:sp>
        <p:nvSpPr>
          <p:cNvPr id="62" name="Textfeld 61">
            <a:extLst>
              <a:ext uri="{FF2B5EF4-FFF2-40B4-BE49-F238E27FC236}">
                <a16:creationId xmlns:a16="http://schemas.microsoft.com/office/drawing/2014/main" id="{3234D8CA-0721-40C9-93E1-276E449104FE}"/>
              </a:ext>
            </a:extLst>
          </p:cNvPr>
          <p:cNvSpPr txBox="1"/>
          <p:nvPr/>
        </p:nvSpPr>
        <p:spPr>
          <a:xfrm>
            <a:off x="902648"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60</a:t>
            </a:r>
          </a:p>
        </p:txBody>
      </p:sp>
      <p:sp>
        <p:nvSpPr>
          <p:cNvPr id="63" name="Textfeld 62">
            <a:extLst>
              <a:ext uri="{FF2B5EF4-FFF2-40B4-BE49-F238E27FC236}">
                <a16:creationId xmlns:a16="http://schemas.microsoft.com/office/drawing/2014/main" id="{32A1D4C4-71A9-411E-94D7-9317C68D8E3B}"/>
              </a:ext>
            </a:extLst>
          </p:cNvPr>
          <p:cNvSpPr txBox="1"/>
          <p:nvPr/>
        </p:nvSpPr>
        <p:spPr>
          <a:xfrm>
            <a:off x="1455723"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65</a:t>
            </a:r>
          </a:p>
        </p:txBody>
      </p:sp>
      <p:sp>
        <p:nvSpPr>
          <p:cNvPr id="64" name="Textfeld 63">
            <a:extLst>
              <a:ext uri="{FF2B5EF4-FFF2-40B4-BE49-F238E27FC236}">
                <a16:creationId xmlns:a16="http://schemas.microsoft.com/office/drawing/2014/main" id="{CA4634B4-8088-4654-B501-78A79A030CAF}"/>
              </a:ext>
            </a:extLst>
          </p:cNvPr>
          <p:cNvSpPr txBox="1"/>
          <p:nvPr/>
        </p:nvSpPr>
        <p:spPr>
          <a:xfrm>
            <a:off x="1989777"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70</a:t>
            </a:r>
          </a:p>
        </p:txBody>
      </p:sp>
      <p:sp>
        <p:nvSpPr>
          <p:cNvPr id="65" name="Textfeld 64">
            <a:extLst>
              <a:ext uri="{FF2B5EF4-FFF2-40B4-BE49-F238E27FC236}">
                <a16:creationId xmlns:a16="http://schemas.microsoft.com/office/drawing/2014/main" id="{B8425E82-5FAC-47FD-B853-AD20AE0F0C26}"/>
              </a:ext>
            </a:extLst>
          </p:cNvPr>
          <p:cNvSpPr txBox="1"/>
          <p:nvPr/>
        </p:nvSpPr>
        <p:spPr>
          <a:xfrm>
            <a:off x="2523832"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75</a:t>
            </a:r>
          </a:p>
        </p:txBody>
      </p:sp>
      <p:sp>
        <p:nvSpPr>
          <p:cNvPr id="66" name="Textfeld 65">
            <a:extLst>
              <a:ext uri="{FF2B5EF4-FFF2-40B4-BE49-F238E27FC236}">
                <a16:creationId xmlns:a16="http://schemas.microsoft.com/office/drawing/2014/main" id="{599200F9-12C8-4852-B1EA-DC57CDF0DB48}"/>
              </a:ext>
            </a:extLst>
          </p:cNvPr>
          <p:cNvSpPr txBox="1"/>
          <p:nvPr/>
        </p:nvSpPr>
        <p:spPr>
          <a:xfrm>
            <a:off x="3073149"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80</a:t>
            </a:r>
          </a:p>
        </p:txBody>
      </p:sp>
      <p:sp>
        <p:nvSpPr>
          <p:cNvPr id="67" name="Textfeld 66">
            <a:extLst>
              <a:ext uri="{FF2B5EF4-FFF2-40B4-BE49-F238E27FC236}">
                <a16:creationId xmlns:a16="http://schemas.microsoft.com/office/drawing/2014/main" id="{92490D8F-26D4-42A3-B789-6E7C31951A07}"/>
              </a:ext>
            </a:extLst>
          </p:cNvPr>
          <p:cNvSpPr txBox="1"/>
          <p:nvPr/>
        </p:nvSpPr>
        <p:spPr>
          <a:xfrm>
            <a:off x="3628917" y="4512946"/>
            <a:ext cx="265415" cy="360868"/>
          </a:xfrm>
          <a:prstGeom prst="rect">
            <a:avLst/>
          </a:prstGeom>
          <a:noFill/>
        </p:spPr>
        <p:txBody>
          <a:bodyPr wrap="square" rtlCol="0">
            <a:spAutoFit/>
          </a:bodyPr>
          <a:lstStyle/>
          <a:p>
            <a:r>
              <a:rPr lang="de-DE" sz="825" dirty="0">
                <a:solidFill>
                  <a:schemeClr val="tx1">
                    <a:lumMod val="50000"/>
                  </a:schemeClr>
                </a:solidFill>
                <a:cs typeface="Arial" panose="020B0604020202020204" pitchFamily="34" charset="0"/>
              </a:rPr>
              <a:t>85</a:t>
            </a:r>
          </a:p>
        </p:txBody>
      </p:sp>
      <p:sp>
        <p:nvSpPr>
          <p:cNvPr id="91" name="Textfeld 52">
            <a:extLst>
              <a:ext uri="{FF2B5EF4-FFF2-40B4-BE49-F238E27FC236}">
                <a16:creationId xmlns:a16="http://schemas.microsoft.com/office/drawing/2014/main" id="{0EBBFBB0-F0A1-4459-9DC1-0DF5AE6835D9}"/>
              </a:ext>
            </a:extLst>
          </p:cNvPr>
          <p:cNvSpPr txBox="1"/>
          <p:nvPr/>
        </p:nvSpPr>
        <p:spPr>
          <a:xfrm>
            <a:off x="7346237" y="3559250"/>
            <a:ext cx="1207461" cy="232821"/>
          </a:xfrm>
          <a:prstGeom prst="rect">
            <a:avLst/>
          </a:prstGeom>
          <a:noFill/>
          <a:ln>
            <a:noFill/>
          </a:ln>
        </p:spPr>
        <p:txBody>
          <a:bodyPr wrap="square" rtlCol="0">
            <a:spAutoFit/>
          </a:bodyPr>
          <a:lstStyle/>
          <a:p>
            <a:r>
              <a:rPr lang="de-DE" sz="900" b="1" dirty="0">
                <a:solidFill>
                  <a:schemeClr val="accent1"/>
                </a:solidFill>
                <a:cs typeface="Arial" panose="020B0604020202020204" pitchFamily="34" charset="0"/>
              </a:rPr>
              <a:t>FORXIGA</a:t>
            </a:r>
          </a:p>
        </p:txBody>
      </p:sp>
      <p:sp>
        <p:nvSpPr>
          <p:cNvPr id="2" name="Rechteck 1">
            <a:extLst>
              <a:ext uri="{FF2B5EF4-FFF2-40B4-BE49-F238E27FC236}">
                <a16:creationId xmlns:a16="http://schemas.microsoft.com/office/drawing/2014/main" id="{DDF11396-567F-9B38-1427-CD651DD72BB1}"/>
              </a:ext>
            </a:extLst>
          </p:cNvPr>
          <p:cNvSpPr/>
          <p:nvPr/>
        </p:nvSpPr>
        <p:spPr>
          <a:xfrm>
            <a:off x="395536" y="5108295"/>
            <a:ext cx="8381080" cy="432000"/>
          </a:xfrm>
          <a:prstGeom prst="rect">
            <a:avLst/>
          </a:prstGeom>
          <a:solidFill>
            <a:srgbClr val="40F927"/>
          </a:solidFill>
          <a:ln>
            <a:solidFill>
              <a:schemeClr val="tx1"/>
            </a:solidFill>
          </a:ln>
        </p:spPr>
        <p:txBody>
          <a:bodyPr wrap="square" anchor="ctr">
            <a:noAutofit/>
          </a:bodyPr>
          <a:lstStyle/>
          <a:p>
            <a:pPr algn="ctr" defTabSz="685800" fontAlgn="auto">
              <a:lnSpc>
                <a:spcPct val="100000"/>
              </a:lnSpc>
              <a:spcBef>
                <a:spcPts val="0"/>
              </a:spcBef>
              <a:spcAft>
                <a:spcPts val="0"/>
              </a:spcAft>
              <a:defRPr/>
            </a:pPr>
            <a:r>
              <a:rPr lang="de-DE" sz="1400" b="1" dirty="0">
                <a:latin typeface="Arial"/>
              </a:rPr>
              <a:t>Je früher die Therapie mit FORXIGA eingeleitet wird, desto größer der Benefit für </a:t>
            </a:r>
            <a:r>
              <a:rPr lang="de-DE" sz="1400" b="1" dirty="0" err="1">
                <a:latin typeface="Arial"/>
              </a:rPr>
              <a:t>Patient:innen</a:t>
            </a:r>
            <a:endParaRPr lang="de-DE" sz="1400" b="1" dirty="0">
              <a:latin typeface="Arial"/>
            </a:endParaRPr>
          </a:p>
        </p:txBody>
      </p:sp>
      <p:sp>
        <p:nvSpPr>
          <p:cNvPr id="3" name="Textfeld 2">
            <a:extLst>
              <a:ext uri="{FF2B5EF4-FFF2-40B4-BE49-F238E27FC236}">
                <a16:creationId xmlns:a16="http://schemas.microsoft.com/office/drawing/2014/main" id="{69D17F62-A4B2-F6DE-4B43-031232E1BB23}"/>
              </a:ext>
            </a:extLst>
          </p:cNvPr>
          <p:cNvSpPr txBox="1"/>
          <p:nvPr/>
        </p:nvSpPr>
        <p:spPr>
          <a:xfrm>
            <a:off x="2994961" y="1613074"/>
            <a:ext cx="2509020" cy="310919"/>
          </a:xfrm>
          <a:prstGeom prst="rect">
            <a:avLst/>
          </a:prstGeom>
          <a:noFill/>
        </p:spPr>
        <p:txBody>
          <a:bodyPr wrap="none" rtlCol="0">
            <a:spAutoFit/>
          </a:bodyPr>
          <a:lstStyle/>
          <a:p>
            <a:r>
              <a:rPr lang="de-DE" sz="1400" b="1" dirty="0">
                <a:cs typeface="Arial" panose="020B0604020202020204" pitchFamily="34" charset="0"/>
              </a:rPr>
              <a:t>Hypothetische Berechnung</a:t>
            </a:r>
          </a:p>
        </p:txBody>
      </p:sp>
    </p:spTree>
    <p:extLst>
      <p:ext uri="{BB962C8B-B14F-4D97-AF65-F5344CB8AC3E}">
        <p14:creationId xmlns:p14="http://schemas.microsoft.com/office/powerpoint/2010/main" val="3179365164"/>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8209128" cy="736985"/>
          </a:xfrm>
          <a:prstGeom prst="rect">
            <a:avLst/>
          </a:prstGeom>
          <a:solidFill>
            <a:srgbClr val="000099"/>
          </a:solidFill>
          <a:ln w="9525">
            <a:noFill/>
            <a:miter lim="800000"/>
            <a:headEnd/>
            <a:tailEnd/>
          </a:ln>
        </p:spPr>
        <p:txBody>
          <a:bodyPr lIns="69056" tIns="34529" rIns="69056" bIns="34529" anchor="b"/>
          <a:lstStyle/>
          <a:p>
            <a:pPr algn="ctr"/>
            <a:r>
              <a:rPr lang="de-DE" sz="2100" b="1" dirty="0" err="1">
                <a:solidFill>
                  <a:schemeClr val="bg1">
                    <a:lumMod val="95000"/>
                  </a:schemeClr>
                </a:solidFill>
                <a:latin typeface="Times New Roman" panose="02020603050405020304" pitchFamily="18" charset="0"/>
                <a:cs typeface="Times New Roman" panose="02020603050405020304" pitchFamily="18" charset="0"/>
              </a:rPr>
              <a:t>Estimated</a:t>
            </a:r>
            <a:r>
              <a:rPr lang="de-DE" sz="2100" b="1" dirty="0">
                <a:solidFill>
                  <a:schemeClr val="bg1">
                    <a:lumMod val="95000"/>
                  </a:schemeClr>
                </a:solidFill>
                <a:latin typeface="Times New Roman" panose="02020603050405020304" pitchFamily="18" charset="0"/>
                <a:cs typeface="Times New Roman" panose="02020603050405020304" pitchFamily="18" charset="0"/>
              </a:rPr>
              <a:t> Lifetime Benefit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of</a:t>
            </a:r>
            <a:r>
              <a:rPr lang="de-DE" sz="2100" b="1" dirty="0">
                <a:solidFill>
                  <a:schemeClr val="bg1">
                    <a:lumMod val="95000"/>
                  </a:schemeClr>
                </a:solidFill>
                <a:latin typeface="Times New Roman" panose="02020603050405020304" pitchFamily="18" charset="0"/>
                <a:cs typeface="Times New Roman" panose="02020603050405020304" pitchFamily="18" charset="0"/>
              </a:rPr>
              <a:t>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Combined</a:t>
            </a:r>
            <a:r>
              <a:rPr lang="de-DE" sz="2100" b="1" dirty="0">
                <a:solidFill>
                  <a:schemeClr val="bg1">
                    <a:lumMod val="95000"/>
                  </a:schemeClr>
                </a:solidFill>
                <a:latin typeface="Times New Roman" panose="02020603050405020304" pitchFamily="18" charset="0"/>
                <a:cs typeface="Times New Roman" panose="02020603050405020304" pitchFamily="18" charset="0"/>
              </a:rPr>
              <a:t> RAAS and SGLT2 Inhibitor Therapy in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Patients</a:t>
            </a:r>
            <a:r>
              <a:rPr lang="de-DE" sz="2100" b="1" dirty="0">
                <a:solidFill>
                  <a:schemeClr val="bg1">
                    <a:lumMod val="95000"/>
                  </a:schemeClr>
                </a:solidFill>
                <a:latin typeface="Times New Roman" panose="02020603050405020304" pitchFamily="18" charset="0"/>
                <a:cs typeface="Times New Roman" panose="02020603050405020304" pitchFamily="18" charset="0"/>
              </a:rPr>
              <a:t>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with</a:t>
            </a:r>
            <a:r>
              <a:rPr lang="de-DE" sz="2100" b="1" dirty="0">
                <a:solidFill>
                  <a:schemeClr val="bg1">
                    <a:lumMod val="95000"/>
                  </a:schemeClr>
                </a:solidFill>
                <a:latin typeface="Times New Roman" panose="02020603050405020304" pitchFamily="18" charset="0"/>
                <a:cs typeface="Times New Roman" panose="02020603050405020304" pitchFamily="18" charset="0"/>
              </a:rPr>
              <a:t>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Albuminuric</a:t>
            </a:r>
            <a:r>
              <a:rPr lang="de-DE" sz="2100" b="1" dirty="0">
                <a:solidFill>
                  <a:schemeClr val="bg1">
                    <a:lumMod val="95000"/>
                  </a:schemeClr>
                </a:solidFill>
                <a:latin typeface="Times New Roman" panose="02020603050405020304" pitchFamily="18" charset="0"/>
                <a:cs typeface="Times New Roman" panose="02020603050405020304" pitchFamily="18" charset="0"/>
              </a:rPr>
              <a:t> CKD </a:t>
            </a:r>
            <a:r>
              <a:rPr lang="de-DE" sz="2100" b="1" dirty="0" err="1">
                <a:solidFill>
                  <a:schemeClr val="bg1">
                    <a:lumMod val="95000"/>
                  </a:schemeClr>
                </a:solidFill>
                <a:latin typeface="Times New Roman" panose="02020603050405020304" pitchFamily="18" charset="0"/>
                <a:cs typeface="Times New Roman" panose="02020603050405020304" pitchFamily="18" charset="0"/>
              </a:rPr>
              <a:t>without</a:t>
            </a:r>
            <a:r>
              <a:rPr lang="de-DE" sz="2100" b="1" dirty="0">
                <a:solidFill>
                  <a:schemeClr val="bg1">
                    <a:lumMod val="95000"/>
                  </a:schemeClr>
                </a:solidFill>
                <a:latin typeface="Times New Roman" panose="02020603050405020304" pitchFamily="18" charset="0"/>
                <a:cs typeface="Times New Roman" panose="02020603050405020304" pitchFamily="18" charset="0"/>
              </a:rPr>
              <a:t> Diabetes</a:t>
            </a:r>
          </a:p>
        </p:txBody>
      </p:sp>
      <p:sp>
        <p:nvSpPr>
          <p:cNvPr id="5" name="Rectangle 2"/>
          <p:cNvSpPr>
            <a:spLocks noChangeArrowheads="1"/>
          </p:cNvSpPr>
          <p:nvPr/>
        </p:nvSpPr>
        <p:spPr bwMode="auto">
          <a:xfrm>
            <a:off x="3707904" y="6309320"/>
            <a:ext cx="3920317" cy="538289"/>
          </a:xfrm>
          <a:prstGeom prst="rect">
            <a:avLst/>
          </a:prstGeom>
        </p:spPr>
        <p:txBody>
          <a:bodyPr wrap="square">
            <a:spAutoFit/>
          </a:bodyPr>
          <a:lstStyle/>
          <a:p>
            <a:pPr algn="r"/>
            <a:r>
              <a:rPr lang="de-DE" sz="1200" i="1" dirty="0">
                <a:solidFill>
                  <a:srgbClr val="00799B"/>
                </a:solidFill>
                <a:latin typeface="Arial" charset="0"/>
                <a:ea typeface="ＭＳ Ｐゴシック" pitchFamily="28" charset="-128"/>
              </a:rPr>
              <a:t>VART et al. </a:t>
            </a:r>
          </a:p>
          <a:p>
            <a:pPr algn="r"/>
            <a:r>
              <a:rPr lang="de-DE" sz="1200" i="1" dirty="0">
                <a:solidFill>
                  <a:srgbClr val="00799B"/>
                </a:solidFill>
                <a:latin typeface="Arial" charset="0"/>
                <a:ea typeface="ＭＳ Ｐゴシック" pitchFamily="28" charset="-128"/>
              </a:rPr>
              <a:t>CJASN </a:t>
            </a:r>
            <a:r>
              <a:rPr lang="de-DE" sz="1200" i="1" dirty="0">
                <a:solidFill>
                  <a:srgbClr val="00799B"/>
                </a:solidFill>
                <a:latin typeface="Arial" charset="0"/>
                <a:ea typeface="ＭＳ Ｐゴシック" pitchFamily="28" charset="-128"/>
                <a:hlinkClick r:id="rId3">
                  <a:extLst>
                    <a:ext uri="{A12FA001-AC4F-418D-AE19-62706E023703}">
                      <ahyp:hlinkClr xmlns:ahyp="http://schemas.microsoft.com/office/drawing/2018/hyperlinkcolor" val="tx"/>
                    </a:ext>
                  </a:extLst>
                </a:hlinkClick>
              </a:rPr>
              <a:t>17(12):p 1754-1762, December 2022.</a:t>
            </a:r>
            <a:endParaRPr lang="de-DE" sz="1200" i="1" dirty="0">
              <a:solidFill>
                <a:srgbClr val="00799B"/>
              </a:solidFill>
              <a:latin typeface="Arial" charset="0"/>
              <a:ea typeface="ＭＳ Ｐゴシック" pitchFamily="28" charset="-128"/>
            </a:endParaRPr>
          </a:p>
        </p:txBody>
      </p:sp>
      <p:pic>
        <p:nvPicPr>
          <p:cNvPr id="5122" name="Picture 2">
            <a:extLst>
              <a:ext uri="{FF2B5EF4-FFF2-40B4-BE49-F238E27FC236}">
                <a16:creationId xmlns:a16="http://schemas.microsoft.com/office/drawing/2014/main" id="{C84C3A19-75FE-8A92-7D5F-2DFBB8520D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789"/>
          <a:stretch/>
        </p:blipFill>
        <p:spPr bwMode="auto">
          <a:xfrm>
            <a:off x="-33549" y="1862649"/>
            <a:ext cx="8242677" cy="392031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A698FAF-043A-DF0E-E745-32274E789D3A}"/>
              </a:ext>
            </a:extLst>
          </p:cNvPr>
          <p:cNvSpPr>
            <a:spLocks noGrp="1"/>
          </p:cNvSpPr>
          <p:nvPr>
            <p:ph type="title"/>
          </p:nvPr>
        </p:nvSpPr>
        <p:spPr/>
        <p:txBody>
          <a:bodyPr/>
          <a:lstStyle/>
          <a:p>
            <a:r>
              <a:rPr lang="de-DE" dirty="0">
                <a:highlight>
                  <a:srgbClr val="00FF00"/>
                </a:highlight>
              </a:rPr>
              <a:t>RAAS – Blockade und SGLT2- Inhibitor</a:t>
            </a:r>
          </a:p>
        </p:txBody>
      </p:sp>
    </p:spTree>
    <p:extLst>
      <p:ext uri="{BB962C8B-B14F-4D97-AF65-F5344CB8AC3E}">
        <p14:creationId xmlns:p14="http://schemas.microsoft.com/office/powerpoint/2010/main" val="183522976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76B7F63-F98F-5560-2526-9609E33BADB2}"/>
              </a:ext>
            </a:extLst>
          </p:cNvPr>
          <p:cNvPicPr>
            <a:picLocks noChangeAspect="1"/>
          </p:cNvPicPr>
          <p:nvPr/>
        </p:nvPicPr>
        <p:blipFill>
          <a:blip r:embed="rId2"/>
          <a:stretch>
            <a:fillRect/>
          </a:stretch>
        </p:blipFill>
        <p:spPr>
          <a:xfrm>
            <a:off x="342686" y="1052736"/>
            <a:ext cx="8333770" cy="4682376"/>
          </a:xfrm>
          <a:prstGeom prst="rect">
            <a:avLst/>
          </a:prstGeom>
        </p:spPr>
      </p:pic>
    </p:spTree>
    <p:extLst>
      <p:ext uri="{BB962C8B-B14F-4D97-AF65-F5344CB8AC3E}">
        <p14:creationId xmlns:p14="http://schemas.microsoft.com/office/powerpoint/2010/main" val="1607659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Inhaltsplatzhalter 101">
            <a:extLst>
              <a:ext uri="{FF2B5EF4-FFF2-40B4-BE49-F238E27FC236}">
                <a16:creationId xmlns:a16="http://schemas.microsoft.com/office/drawing/2014/main" id="{CC91D8EE-2BDC-4395-812B-E56938067493}"/>
              </a:ext>
            </a:extLst>
          </p:cNvPr>
          <p:cNvSpPr>
            <a:spLocks noGrp="1"/>
          </p:cNvSpPr>
          <p:nvPr>
            <p:ph sz="quarter" idx="4294967295"/>
          </p:nvPr>
        </p:nvSpPr>
        <p:spPr>
          <a:xfrm>
            <a:off x="-106957" y="6079006"/>
            <a:ext cx="7740818" cy="710964"/>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marL="228600" indent="-228600" algn="r" eaLnBrk="0" hangingPunct="0">
              <a:buFont typeface="Arial" pitchFamily="34" charset="0"/>
              <a:buAutoNum type="arabicPeriod"/>
            </a:pPr>
            <a:r>
              <a:rPr lang="de-DE" sz="1100" dirty="0" err="1">
                <a:solidFill>
                  <a:srgbClr val="00799B"/>
                </a:solidFill>
                <a:ea typeface="ＭＳ Ｐゴシック" panose="020B0600070205080204" pitchFamily="34" charset="-128"/>
                <a:cs typeface="Arial" panose="020B0604020202020204" pitchFamily="34" charset="0"/>
              </a:rPr>
              <a:t>Wiviott</a:t>
            </a:r>
            <a:r>
              <a:rPr lang="de-DE" sz="1100" dirty="0">
                <a:solidFill>
                  <a:srgbClr val="00799B"/>
                </a:solidFill>
                <a:ea typeface="ＭＳ Ｐゴシック" panose="020B0600070205080204" pitchFamily="34" charset="-128"/>
                <a:cs typeface="Arial" panose="020B0604020202020204" pitchFamily="34" charset="0"/>
              </a:rPr>
              <a:t> SD, et al. N Engl J Med 2019; 380:347-57</a:t>
            </a:r>
            <a:br>
              <a:rPr lang="de-DE" sz="1100" dirty="0">
                <a:solidFill>
                  <a:srgbClr val="00799B"/>
                </a:solidFill>
                <a:ea typeface="ＭＳ Ｐゴシック" panose="020B0600070205080204" pitchFamily="34" charset="-128"/>
                <a:cs typeface="Arial" panose="020B0604020202020204" pitchFamily="34" charset="0"/>
              </a:rPr>
            </a:br>
            <a:r>
              <a:rPr lang="de-DE" sz="1100" dirty="0">
                <a:solidFill>
                  <a:srgbClr val="00799B"/>
                </a:solidFill>
                <a:ea typeface="ＭＳ Ｐゴシック" panose="020B0600070205080204" pitchFamily="34" charset="-128"/>
                <a:cs typeface="Arial" panose="020B0604020202020204" pitchFamily="34" charset="0"/>
              </a:rPr>
              <a:t>2. </a:t>
            </a:r>
            <a:r>
              <a:rPr lang="de-DE" sz="1100" dirty="0" err="1">
                <a:solidFill>
                  <a:srgbClr val="00799B"/>
                </a:solidFill>
                <a:ea typeface="ＭＳ Ｐゴシック" panose="020B0600070205080204" pitchFamily="34" charset="-128"/>
                <a:cs typeface="Arial" panose="020B0604020202020204" pitchFamily="34" charset="0"/>
              </a:rPr>
              <a:t>McMurray</a:t>
            </a:r>
            <a:r>
              <a:rPr lang="de-DE" sz="1100" dirty="0">
                <a:solidFill>
                  <a:srgbClr val="00799B"/>
                </a:solidFill>
                <a:ea typeface="ＭＳ Ｐゴシック" panose="020B0600070205080204" pitchFamily="34" charset="-128"/>
                <a:cs typeface="Arial" panose="020B0604020202020204" pitchFamily="34" charset="0"/>
              </a:rPr>
              <a:t> JJV, et al. N Engl J Med 2019; 381:1995-2008; </a:t>
            </a:r>
            <a:br>
              <a:rPr lang="de-DE" sz="1100" dirty="0">
                <a:solidFill>
                  <a:srgbClr val="00799B"/>
                </a:solidFill>
                <a:ea typeface="ＭＳ Ｐゴシック" panose="020B0600070205080204" pitchFamily="34" charset="-128"/>
                <a:cs typeface="Arial" panose="020B0604020202020204" pitchFamily="34" charset="0"/>
              </a:rPr>
            </a:br>
            <a:r>
              <a:rPr lang="de-DE" sz="1100" dirty="0">
                <a:solidFill>
                  <a:srgbClr val="00799B"/>
                </a:solidFill>
                <a:ea typeface="ＭＳ Ｐゴシック" panose="020B0600070205080204" pitchFamily="34" charset="-128"/>
                <a:cs typeface="Arial" panose="020B0604020202020204" pitchFamily="34" charset="0"/>
              </a:rPr>
              <a:t>3</a:t>
            </a:r>
            <a:r>
              <a:rPr lang="da-DK" sz="1100" dirty="0">
                <a:solidFill>
                  <a:srgbClr val="00799B"/>
                </a:solidFill>
                <a:ea typeface="ＭＳ Ｐゴシック" panose="020B0600070205080204" pitchFamily="34" charset="-128"/>
                <a:cs typeface="Arial" panose="020B0604020202020204" pitchFamily="34" charset="0"/>
              </a:rPr>
              <a:t>. </a:t>
            </a:r>
            <a:r>
              <a:rPr lang="de-DE" sz="1100" dirty="0" err="1">
                <a:solidFill>
                  <a:srgbClr val="00799B"/>
                </a:solidFill>
                <a:ea typeface="ＭＳ Ｐゴシック" panose="020B0600070205080204" pitchFamily="34" charset="-128"/>
                <a:cs typeface="Arial" panose="020B0604020202020204" pitchFamily="34" charset="0"/>
              </a:rPr>
              <a:t>Heerspink</a:t>
            </a:r>
            <a:r>
              <a:rPr lang="de-DE" sz="1100" dirty="0">
                <a:solidFill>
                  <a:srgbClr val="00799B"/>
                </a:solidFill>
                <a:ea typeface="ＭＳ Ｐゴシック" panose="020B0600070205080204" pitchFamily="34" charset="-128"/>
                <a:cs typeface="Arial" panose="020B0604020202020204" pitchFamily="34" charset="0"/>
              </a:rPr>
              <a:t> HJL, et al. New Engl J Med 2020; 383:1436-46; </a:t>
            </a:r>
          </a:p>
          <a:p>
            <a:pPr algn="r" eaLnBrk="0" hangingPunct="0"/>
            <a:r>
              <a:rPr lang="de-DE" sz="1100" dirty="0">
                <a:solidFill>
                  <a:srgbClr val="00799B"/>
                </a:solidFill>
                <a:ea typeface="ＭＳ Ｐゴシック" panose="020B0600070205080204" pitchFamily="34" charset="-128"/>
                <a:cs typeface="Arial" panose="020B0604020202020204" pitchFamily="34" charset="0"/>
              </a:rPr>
              <a:t>4. G-BA Beschluss: https://www.g-ba.de/downloads/39-261-5282/2022-02-17_AM-RL-XII_Dapagliflozin_D-713.pdf.</a:t>
            </a:r>
          </a:p>
        </p:txBody>
      </p:sp>
      <p:sp>
        <p:nvSpPr>
          <p:cNvPr id="2" name="Titel 1">
            <a:extLst>
              <a:ext uri="{FF2B5EF4-FFF2-40B4-BE49-F238E27FC236}">
                <a16:creationId xmlns:a16="http://schemas.microsoft.com/office/drawing/2014/main" id="{83AD0D4C-123F-427F-80D5-56AA2CE71351}"/>
              </a:ext>
            </a:extLst>
          </p:cNvPr>
          <p:cNvSpPr>
            <a:spLocks noGrp="1"/>
          </p:cNvSpPr>
          <p:nvPr>
            <p:ph type="title" idx="4294967295"/>
          </p:nvPr>
        </p:nvSpPr>
        <p:spPr>
          <a:xfrm>
            <a:off x="843355" y="314815"/>
            <a:ext cx="8121575" cy="559812"/>
          </a:xfrm>
        </p:spPr>
        <p:txBody>
          <a:bodyPr/>
          <a:lstStyle/>
          <a:p>
            <a:r>
              <a:rPr lang="de-DE" dirty="0" err="1"/>
              <a:t>Dapaglifozin</a:t>
            </a:r>
            <a:r>
              <a:rPr lang="de-DE" dirty="0"/>
              <a:t> kann zur Behandlung von drei unterschiedlichen Indikationen angewendet werden</a:t>
            </a:r>
          </a:p>
        </p:txBody>
      </p:sp>
      <p:sp>
        <p:nvSpPr>
          <p:cNvPr id="5" name="Rechteck 4">
            <a:extLst>
              <a:ext uri="{FF2B5EF4-FFF2-40B4-BE49-F238E27FC236}">
                <a16:creationId xmlns:a16="http://schemas.microsoft.com/office/drawing/2014/main" id="{2A281451-D72B-4DB2-917F-4B4E6825D830}"/>
              </a:ext>
            </a:extLst>
          </p:cNvPr>
          <p:cNvSpPr/>
          <p:nvPr/>
        </p:nvSpPr>
        <p:spPr>
          <a:xfrm rot="3418096">
            <a:off x="3839367" y="4060703"/>
            <a:ext cx="527723" cy="277948"/>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srgbClr val="FFFFFF"/>
              </a:solidFill>
              <a:latin typeface="Arial" panose="020B0604020202020204" pitchFamily="34" charset="0"/>
              <a:cs typeface="Arial" panose="020B0604020202020204" pitchFamily="34" charset="0"/>
            </a:endParaRPr>
          </a:p>
        </p:txBody>
      </p:sp>
      <p:sp>
        <p:nvSpPr>
          <p:cNvPr id="7" name="Rechteck 23">
            <a:extLst>
              <a:ext uri="{FF2B5EF4-FFF2-40B4-BE49-F238E27FC236}">
                <a16:creationId xmlns:a16="http://schemas.microsoft.com/office/drawing/2014/main" id="{040C85E3-1DD7-4057-986C-B1B3BD0DDAD0}"/>
              </a:ext>
            </a:extLst>
          </p:cNvPr>
          <p:cNvSpPr/>
          <p:nvPr/>
        </p:nvSpPr>
        <p:spPr>
          <a:xfrm rot="922647">
            <a:off x="5966177" y="3479007"/>
            <a:ext cx="437544" cy="234653"/>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8" name="Rechteck 45">
            <a:extLst>
              <a:ext uri="{FF2B5EF4-FFF2-40B4-BE49-F238E27FC236}">
                <a16:creationId xmlns:a16="http://schemas.microsoft.com/office/drawing/2014/main" id="{E6A998D9-5EB4-4C53-9A36-D9BD0335C65F}"/>
              </a:ext>
            </a:extLst>
          </p:cNvPr>
          <p:cNvSpPr/>
          <p:nvPr/>
        </p:nvSpPr>
        <p:spPr>
          <a:xfrm rot="18274715">
            <a:off x="5260755" y="2228118"/>
            <a:ext cx="445521" cy="230451"/>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9" name="Rechteck 46">
            <a:extLst>
              <a:ext uri="{FF2B5EF4-FFF2-40B4-BE49-F238E27FC236}">
                <a16:creationId xmlns:a16="http://schemas.microsoft.com/office/drawing/2014/main" id="{4FC76436-BEEA-46EF-8760-C26A94AEF475}"/>
              </a:ext>
            </a:extLst>
          </p:cNvPr>
          <p:cNvSpPr/>
          <p:nvPr/>
        </p:nvSpPr>
        <p:spPr>
          <a:xfrm rot="15046392">
            <a:off x="2987569" y="2138014"/>
            <a:ext cx="445521" cy="230451"/>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37" name="Rechteck 51">
            <a:extLst>
              <a:ext uri="{FF2B5EF4-FFF2-40B4-BE49-F238E27FC236}">
                <a16:creationId xmlns:a16="http://schemas.microsoft.com/office/drawing/2014/main" id="{6A9B92B6-FDF5-4CF2-8A69-BD83E2C03383}"/>
              </a:ext>
            </a:extLst>
          </p:cNvPr>
          <p:cNvSpPr/>
          <p:nvPr/>
        </p:nvSpPr>
        <p:spPr>
          <a:xfrm rot="10308082">
            <a:off x="2461097" y="3405313"/>
            <a:ext cx="437544" cy="234653"/>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grpSp>
        <p:nvGrpSpPr>
          <p:cNvPr id="45" name="Gruppieren 44">
            <a:extLst>
              <a:ext uri="{FF2B5EF4-FFF2-40B4-BE49-F238E27FC236}">
                <a16:creationId xmlns:a16="http://schemas.microsoft.com/office/drawing/2014/main" id="{E970377C-958F-4241-B58F-3CFD5CDEB9C8}"/>
              </a:ext>
            </a:extLst>
          </p:cNvPr>
          <p:cNvGrpSpPr/>
          <p:nvPr/>
        </p:nvGrpSpPr>
        <p:grpSpPr>
          <a:xfrm>
            <a:off x="4142552" y="3145549"/>
            <a:ext cx="2278907" cy="2132954"/>
            <a:chOff x="5523403" y="3088726"/>
            <a:chExt cx="3038542" cy="2843939"/>
          </a:xfrm>
        </p:grpSpPr>
        <p:cxnSp>
          <p:nvCxnSpPr>
            <p:cNvPr id="12" name="Gerader Verbinder 29">
              <a:extLst>
                <a:ext uri="{FF2B5EF4-FFF2-40B4-BE49-F238E27FC236}">
                  <a16:creationId xmlns:a16="http://schemas.microsoft.com/office/drawing/2014/main" id="{5C126704-74DF-4EFC-B43F-9B0215A43330}"/>
                </a:ext>
              </a:extLst>
            </p:cNvPr>
            <p:cNvCxnSpPr/>
            <p:nvPr/>
          </p:nvCxnSpPr>
          <p:spPr>
            <a:xfrm>
              <a:off x="5722530" y="4574609"/>
              <a:ext cx="908910" cy="1358056"/>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AF371C2A-9E5F-490A-BEA3-2E1C6CF846C4}"/>
                </a:ext>
              </a:extLst>
            </p:cNvPr>
            <p:cNvCxnSpPr/>
            <p:nvPr/>
          </p:nvCxnSpPr>
          <p:spPr>
            <a:xfrm>
              <a:off x="6621656" y="3100107"/>
              <a:ext cx="1940289" cy="485416"/>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5" name="Freihandform 49">
              <a:extLst>
                <a:ext uri="{FF2B5EF4-FFF2-40B4-BE49-F238E27FC236}">
                  <a16:creationId xmlns:a16="http://schemas.microsoft.com/office/drawing/2014/main" id="{9E6049D1-B023-44D8-9935-D5E0963C2EFA}"/>
                </a:ext>
              </a:extLst>
            </p:cNvPr>
            <p:cNvSpPr/>
            <p:nvPr/>
          </p:nvSpPr>
          <p:spPr>
            <a:xfrm>
              <a:off x="5523403" y="3088726"/>
              <a:ext cx="1854376" cy="1840655"/>
            </a:xfrm>
            <a:custGeom>
              <a:avLst/>
              <a:gdLst>
                <a:gd name="connsiteX0" fmla="*/ 0 w 2527258"/>
                <a:gd name="connsiteY0" fmla="*/ 1263629 h 2527258"/>
                <a:gd name="connsiteX1" fmla="*/ 1263629 w 2527258"/>
                <a:gd name="connsiteY1" fmla="*/ 0 h 2527258"/>
                <a:gd name="connsiteX2" fmla="*/ 2527258 w 2527258"/>
                <a:gd name="connsiteY2" fmla="*/ 1263629 h 2527258"/>
                <a:gd name="connsiteX3" fmla="*/ 1263629 w 2527258"/>
                <a:gd name="connsiteY3" fmla="*/ 2527258 h 2527258"/>
                <a:gd name="connsiteX4" fmla="*/ 0 w 2527258"/>
                <a:gd name="connsiteY4" fmla="*/ 1263629 h 252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58" h="2527258">
                  <a:moveTo>
                    <a:pt x="0" y="1263629"/>
                  </a:moveTo>
                  <a:cubicBezTo>
                    <a:pt x="0" y="565746"/>
                    <a:pt x="565746" y="0"/>
                    <a:pt x="1263629" y="0"/>
                  </a:cubicBezTo>
                  <a:cubicBezTo>
                    <a:pt x="1961512" y="0"/>
                    <a:pt x="2527258" y="565746"/>
                    <a:pt x="2527258" y="1263629"/>
                  </a:cubicBezTo>
                  <a:cubicBezTo>
                    <a:pt x="2527258" y="1961512"/>
                    <a:pt x="1961512" y="2527258"/>
                    <a:pt x="1263629" y="2527258"/>
                  </a:cubicBezTo>
                  <a:cubicBezTo>
                    <a:pt x="565746" y="2527258"/>
                    <a:pt x="0" y="1961512"/>
                    <a:pt x="0" y="1263629"/>
                  </a:cubicBezTo>
                  <a:close/>
                </a:path>
              </a:pathLst>
            </a:custGeom>
            <a:solidFill>
              <a:schemeClr val="accent3">
                <a:lumMod val="50000"/>
                <a:alpha val="50000"/>
              </a:schemeClr>
            </a:solidFill>
            <a:ln>
              <a:solidFill>
                <a:schemeClr val="accent3">
                  <a:lumMod val="50000"/>
                </a:schemeClr>
              </a:solidFill>
            </a:ln>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1066800" fontAlgn="auto">
                <a:lnSpc>
                  <a:spcPct val="90000"/>
                </a:lnSpc>
                <a:spcBef>
                  <a:spcPct val="0"/>
                </a:spcBef>
                <a:spcAft>
                  <a:spcPct val="35000"/>
                </a:spcAft>
                <a:defRPr/>
              </a:pPr>
              <a:r>
                <a:rPr lang="de-DE" sz="1500" dirty="0">
                  <a:solidFill>
                    <a:srgbClr val="000000"/>
                  </a:solidFill>
                  <a:latin typeface="Arial"/>
                  <a:cs typeface="Arial"/>
                </a:rPr>
                <a:t>HF</a:t>
              </a:r>
              <a:endParaRPr lang="de-DE" sz="1500" dirty="0">
                <a:solidFill>
                  <a:srgbClr val="000000"/>
                </a:solidFill>
                <a:latin typeface="Arial" panose="020B0604020202020204" pitchFamily="34" charset="0"/>
                <a:cs typeface="Arial" panose="020B0604020202020204" pitchFamily="34" charset="0"/>
              </a:endParaRPr>
            </a:p>
          </p:txBody>
        </p:sp>
      </p:grpSp>
      <p:sp>
        <p:nvSpPr>
          <p:cNvPr id="70" name="Rechteck 61">
            <a:extLst>
              <a:ext uri="{FF2B5EF4-FFF2-40B4-BE49-F238E27FC236}">
                <a16:creationId xmlns:a16="http://schemas.microsoft.com/office/drawing/2014/main" id="{AC0DED77-ADC5-4DB4-91BE-66F09F8801FB}"/>
              </a:ext>
            </a:extLst>
          </p:cNvPr>
          <p:cNvSpPr/>
          <p:nvPr/>
        </p:nvSpPr>
        <p:spPr>
          <a:xfrm rot="3418096">
            <a:off x="4676750" y="5050100"/>
            <a:ext cx="445521" cy="230451"/>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71" name="Rechteck 61">
            <a:extLst>
              <a:ext uri="{FF2B5EF4-FFF2-40B4-BE49-F238E27FC236}">
                <a16:creationId xmlns:a16="http://schemas.microsoft.com/office/drawing/2014/main" id="{A2F405C1-8FF2-4B77-8D65-8A004ED604E6}"/>
              </a:ext>
            </a:extLst>
          </p:cNvPr>
          <p:cNvSpPr/>
          <p:nvPr/>
        </p:nvSpPr>
        <p:spPr>
          <a:xfrm rot="3418096">
            <a:off x="6056222" y="3288886"/>
            <a:ext cx="445521" cy="230451"/>
          </a:xfrm>
          <a:prstGeom prst="rect">
            <a:avLst/>
          </a:prstGeom>
          <a:gradFill>
            <a:gsLst>
              <a:gs pos="100000">
                <a:schemeClr val="bg1"/>
              </a:gs>
              <a:gs pos="2000">
                <a:srgbClr val="FFFFFF">
                  <a:alpha val="0"/>
                </a:srgbClr>
              </a:gs>
              <a:gs pos="100000">
                <a:srgbClr val="FFFFFF"/>
              </a:gs>
            </a:gsLst>
            <a:lin ang="0" scaled="1"/>
          </a:gradFill>
          <a:ln>
            <a:noFill/>
          </a:ln>
          <a:scene3d>
            <a:camera prst="orthographicFront">
              <a:rot lat="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72" name="Rechteck 61">
            <a:extLst>
              <a:ext uri="{FF2B5EF4-FFF2-40B4-BE49-F238E27FC236}">
                <a16:creationId xmlns:a16="http://schemas.microsoft.com/office/drawing/2014/main" id="{B16768ED-30C7-4EDA-80A9-19578B60D782}"/>
              </a:ext>
            </a:extLst>
          </p:cNvPr>
          <p:cNvSpPr/>
          <p:nvPr/>
        </p:nvSpPr>
        <p:spPr>
          <a:xfrm rot="3418096">
            <a:off x="3539621" y="5025146"/>
            <a:ext cx="445521" cy="230451"/>
          </a:xfrm>
          <a:prstGeom prst="rect">
            <a:avLst/>
          </a:prstGeom>
          <a:gradFill>
            <a:gsLst>
              <a:gs pos="100000">
                <a:schemeClr val="bg1"/>
              </a:gs>
              <a:gs pos="2000">
                <a:srgbClr val="FFFFFF">
                  <a:alpha val="0"/>
                </a:srgbClr>
              </a:gs>
              <a:gs pos="100000">
                <a:srgbClr val="FFFFFF"/>
              </a:gs>
            </a:gsLst>
            <a:lin ang="0" scaled="1"/>
          </a:gradFill>
          <a:ln>
            <a:noFill/>
          </a:ln>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grpSp>
        <p:nvGrpSpPr>
          <p:cNvPr id="47" name="Gruppieren 46">
            <a:extLst>
              <a:ext uri="{FF2B5EF4-FFF2-40B4-BE49-F238E27FC236}">
                <a16:creationId xmlns:a16="http://schemas.microsoft.com/office/drawing/2014/main" id="{3C128EDC-1062-4F17-A3CF-2426659800A4}"/>
              </a:ext>
            </a:extLst>
          </p:cNvPr>
          <p:cNvGrpSpPr/>
          <p:nvPr/>
        </p:nvGrpSpPr>
        <p:grpSpPr>
          <a:xfrm>
            <a:off x="2478768" y="3130644"/>
            <a:ext cx="2054778" cy="2132167"/>
            <a:chOff x="3314260" y="3050379"/>
            <a:chExt cx="2739704" cy="2842889"/>
          </a:xfrm>
        </p:grpSpPr>
        <p:sp>
          <p:nvSpPr>
            <p:cNvPr id="36" name="Freihandform 50">
              <a:extLst>
                <a:ext uri="{FF2B5EF4-FFF2-40B4-BE49-F238E27FC236}">
                  <a16:creationId xmlns:a16="http://schemas.microsoft.com/office/drawing/2014/main" id="{DCF0B4ED-E550-4CEC-9EA8-2E72D6981738}"/>
                </a:ext>
              </a:extLst>
            </p:cNvPr>
            <p:cNvSpPr/>
            <p:nvPr/>
          </p:nvSpPr>
          <p:spPr>
            <a:xfrm>
              <a:off x="4199588" y="3050379"/>
              <a:ext cx="1854376" cy="1840655"/>
            </a:xfrm>
            <a:custGeom>
              <a:avLst/>
              <a:gdLst>
                <a:gd name="connsiteX0" fmla="*/ 0 w 2527258"/>
                <a:gd name="connsiteY0" fmla="*/ 1263629 h 2527258"/>
                <a:gd name="connsiteX1" fmla="*/ 1263629 w 2527258"/>
                <a:gd name="connsiteY1" fmla="*/ 0 h 2527258"/>
                <a:gd name="connsiteX2" fmla="*/ 2527258 w 2527258"/>
                <a:gd name="connsiteY2" fmla="*/ 1263629 h 2527258"/>
                <a:gd name="connsiteX3" fmla="*/ 1263629 w 2527258"/>
                <a:gd name="connsiteY3" fmla="*/ 2527258 h 2527258"/>
                <a:gd name="connsiteX4" fmla="*/ 0 w 2527258"/>
                <a:gd name="connsiteY4" fmla="*/ 1263629 h 252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58" h="2527258">
                  <a:moveTo>
                    <a:pt x="0" y="1263629"/>
                  </a:moveTo>
                  <a:cubicBezTo>
                    <a:pt x="0" y="565746"/>
                    <a:pt x="565746" y="0"/>
                    <a:pt x="1263629" y="0"/>
                  </a:cubicBezTo>
                  <a:cubicBezTo>
                    <a:pt x="1961512" y="0"/>
                    <a:pt x="2527258" y="565746"/>
                    <a:pt x="2527258" y="1263629"/>
                  </a:cubicBezTo>
                  <a:cubicBezTo>
                    <a:pt x="2527258" y="1961512"/>
                    <a:pt x="1961512" y="2527258"/>
                    <a:pt x="1263629" y="2527258"/>
                  </a:cubicBezTo>
                  <a:cubicBezTo>
                    <a:pt x="565746" y="2527258"/>
                    <a:pt x="0" y="1961512"/>
                    <a:pt x="0" y="1263629"/>
                  </a:cubicBezTo>
                  <a:close/>
                </a:path>
              </a:pathLst>
            </a:custGeom>
            <a:solidFill>
              <a:schemeClr val="accent4">
                <a:lumMod val="10000"/>
                <a:lumOff val="90000"/>
                <a:alpha val="50000"/>
              </a:schemeClr>
            </a:solidFill>
            <a:ln>
              <a:solidFill>
                <a:schemeClr val="accent4"/>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1066800" fontAlgn="auto">
                <a:lnSpc>
                  <a:spcPct val="90000"/>
                </a:lnSpc>
                <a:spcBef>
                  <a:spcPct val="0"/>
                </a:spcBef>
                <a:spcAft>
                  <a:spcPct val="35000"/>
                </a:spcAft>
                <a:defRPr/>
              </a:pPr>
              <a:r>
                <a:rPr lang="de-DE" sz="1500">
                  <a:solidFill>
                    <a:srgbClr val="000000"/>
                  </a:solidFill>
                  <a:latin typeface="Arial" panose="020B0604020202020204" pitchFamily="34" charset="0"/>
                  <a:cs typeface="Arial" panose="020B0604020202020204" pitchFamily="34" charset="0"/>
                </a:rPr>
                <a:t>CKD</a:t>
              </a:r>
            </a:p>
          </p:txBody>
        </p:sp>
        <p:cxnSp>
          <p:nvCxnSpPr>
            <p:cNvPr id="39" name="Gerader Verbinder 41">
              <a:extLst>
                <a:ext uri="{FF2B5EF4-FFF2-40B4-BE49-F238E27FC236}">
                  <a16:creationId xmlns:a16="http://schemas.microsoft.com/office/drawing/2014/main" id="{2B434D83-8630-435D-A1DB-8AB7D3ED7400}"/>
                </a:ext>
              </a:extLst>
            </p:cNvPr>
            <p:cNvCxnSpPr/>
            <p:nvPr/>
          </p:nvCxnSpPr>
          <p:spPr>
            <a:xfrm flipH="1">
              <a:off x="4946232" y="4535212"/>
              <a:ext cx="908910" cy="135805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Gerader Verbinder 32">
              <a:extLst>
                <a:ext uri="{FF2B5EF4-FFF2-40B4-BE49-F238E27FC236}">
                  <a16:creationId xmlns:a16="http://schemas.microsoft.com/office/drawing/2014/main" id="{5D835194-5187-4E14-85EC-490F7D927B0F}"/>
                </a:ext>
              </a:extLst>
            </p:cNvPr>
            <p:cNvCxnSpPr>
              <a:cxnSpLocks/>
            </p:cNvCxnSpPr>
            <p:nvPr/>
          </p:nvCxnSpPr>
          <p:spPr>
            <a:xfrm flipH="1">
              <a:off x="3314260" y="3069283"/>
              <a:ext cx="1620000" cy="30709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73" name="Rechteck 61">
            <a:extLst>
              <a:ext uri="{FF2B5EF4-FFF2-40B4-BE49-F238E27FC236}">
                <a16:creationId xmlns:a16="http://schemas.microsoft.com/office/drawing/2014/main" id="{A1DC25D5-038D-4902-854A-39703E6DBF0C}"/>
              </a:ext>
            </a:extLst>
          </p:cNvPr>
          <p:cNvSpPr/>
          <p:nvPr/>
        </p:nvSpPr>
        <p:spPr>
          <a:xfrm rot="3418096">
            <a:off x="2462660" y="3205395"/>
            <a:ext cx="445521" cy="230451"/>
          </a:xfrm>
          <a:prstGeom prst="rect">
            <a:avLst/>
          </a:prstGeom>
          <a:gradFill>
            <a:gsLst>
              <a:gs pos="100000">
                <a:schemeClr val="bg1"/>
              </a:gs>
              <a:gs pos="2000">
                <a:srgbClr val="FFFFFF">
                  <a:alpha val="0"/>
                </a:srgbClr>
              </a:gs>
              <a:gs pos="100000">
                <a:srgbClr val="FFFFFF"/>
              </a:gs>
            </a:gsLst>
            <a:lin ang="0" scaled="1"/>
          </a:gradFill>
          <a:ln>
            <a:noFill/>
          </a:ln>
          <a:scene3d>
            <a:camera prst="orthographicFront">
              <a:rot lat="0" lon="0" rev="15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830051"/>
              </a:solidFill>
              <a:latin typeface="Arial" panose="020B0604020202020204" pitchFamily="34" charset="0"/>
              <a:cs typeface="Arial" panose="020B0604020202020204" pitchFamily="34" charset="0"/>
            </a:endParaRPr>
          </a:p>
        </p:txBody>
      </p:sp>
      <p:sp>
        <p:nvSpPr>
          <p:cNvPr id="10" name="Rechteck 53">
            <a:extLst>
              <a:ext uri="{FF2B5EF4-FFF2-40B4-BE49-F238E27FC236}">
                <a16:creationId xmlns:a16="http://schemas.microsoft.com/office/drawing/2014/main" id="{86A0A32D-D7CB-4A1D-84FE-C7905563B625}"/>
              </a:ext>
            </a:extLst>
          </p:cNvPr>
          <p:cNvSpPr/>
          <p:nvPr/>
        </p:nvSpPr>
        <p:spPr>
          <a:xfrm rot="7942499">
            <a:off x="3595753" y="4970041"/>
            <a:ext cx="445521" cy="230451"/>
          </a:xfrm>
          <a:prstGeom prst="rect">
            <a:avLst/>
          </a:prstGeom>
          <a:gradFill>
            <a:gsLst>
              <a:gs pos="100000">
                <a:schemeClr val="bg1"/>
              </a:gs>
              <a:gs pos="2000">
                <a:srgbClr val="FFFFFF">
                  <a:alpha val="0"/>
                </a:srgbClr>
              </a:gs>
              <a:gs pos="100000">
                <a:srgbClr val="FFFF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grpSp>
        <p:nvGrpSpPr>
          <p:cNvPr id="46" name="Gruppieren 45">
            <a:extLst>
              <a:ext uri="{FF2B5EF4-FFF2-40B4-BE49-F238E27FC236}">
                <a16:creationId xmlns:a16="http://schemas.microsoft.com/office/drawing/2014/main" id="{578E7874-0AF6-4659-A9D3-F6AA6BF2A96F}"/>
              </a:ext>
            </a:extLst>
          </p:cNvPr>
          <p:cNvGrpSpPr/>
          <p:nvPr/>
        </p:nvGrpSpPr>
        <p:grpSpPr>
          <a:xfrm>
            <a:off x="3173315" y="1893224"/>
            <a:ext cx="2392170" cy="1729999"/>
            <a:chOff x="4231087" y="1433960"/>
            <a:chExt cx="3189560" cy="2306665"/>
          </a:xfrm>
          <a:solidFill>
            <a:schemeClr val="accent2">
              <a:lumMod val="10000"/>
              <a:lumOff val="90000"/>
            </a:schemeClr>
          </a:solidFill>
        </p:grpSpPr>
        <p:sp>
          <p:nvSpPr>
            <p:cNvPr id="34" name="Freihandform 48">
              <a:extLst>
                <a:ext uri="{FF2B5EF4-FFF2-40B4-BE49-F238E27FC236}">
                  <a16:creationId xmlns:a16="http://schemas.microsoft.com/office/drawing/2014/main" id="{E7DA4473-3FBC-404F-9BB0-731C79556A71}"/>
                </a:ext>
              </a:extLst>
            </p:cNvPr>
            <p:cNvSpPr/>
            <p:nvPr/>
          </p:nvSpPr>
          <p:spPr>
            <a:xfrm>
              <a:off x="4868709" y="1899970"/>
              <a:ext cx="1854376" cy="1840655"/>
            </a:xfrm>
            <a:custGeom>
              <a:avLst/>
              <a:gdLst>
                <a:gd name="connsiteX0" fmla="*/ 0 w 2527258"/>
                <a:gd name="connsiteY0" fmla="*/ 1263629 h 2527258"/>
                <a:gd name="connsiteX1" fmla="*/ 1263629 w 2527258"/>
                <a:gd name="connsiteY1" fmla="*/ 0 h 2527258"/>
                <a:gd name="connsiteX2" fmla="*/ 2527258 w 2527258"/>
                <a:gd name="connsiteY2" fmla="*/ 1263629 h 2527258"/>
                <a:gd name="connsiteX3" fmla="*/ 1263629 w 2527258"/>
                <a:gd name="connsiteY3" fmla="*/ 2527258 h 2527258"/>
                <a:gd name="connsiteX4" fmla="*/ 0 w 2527258"/>
                <a:gd name="connsiteY4" fmla="*/ 1263629 h 2527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258" h="2527258">
                  <a:moveTo>
                    <a:pt x="0" y="1263629"/>
                  </a:moveTo>
                  <a:cubicBezTo>
                    <a:pt x="0" y="565746"/>
                    <a:pt x="565746" y="0"/>
                    <a:pt x="1263629" y="0"/>
                  </a:cubicBezTo>
                  <a:cubicBezTo>
                    <a:pt x="1961512" y="0"/>
                    <a:pt x="2527258" y="565746"/>
                    <a:pt x="2527258" y="1263629"/>
                  </a:cubicBezTo>
                  <a:cubicBezTo>
                    <a:pt x="2527258" y="1961512"/>
                    <a:pt x="1961512" y="2527258"/>
                    <a:pt x="1263629" y="2527258"/>
                  </a:cubicBezTo>
                  <a:cubicBezTo>
                    <a:pt x="565746" y="2527258"/>
                    <a:pt x="0" y="1961512"/>
                    <a:pt x="0" y="1263629"/>
                  </a:cubicBezTo>
                  <a:close/>
                </a:path>
              </a:pathLst>
            </a:custGeom>
            <a:solidFill>
              <a:schemeClr val="accent2">
                <a:lumMod val="10000"/>
                <a:lumOff val="90000"/>
                <a:alpha val="60000"/>
              </a:schemeClr>
            </a:solidFill>
            <a:ln>
              <a:solidFill>
                <a:schemeClr val="accent2"/>
              </a:solidFill>
            </a:ln>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1066800" fontAlgn="auto">
                <a:lnSpc>
                  <a:spcPct val="90000"/>
                </a:lnSpc>
                <a:spcBef>
                  <a:spcPct val="0"/>
                </a:spcBef>
                <a:spcAft>
                  <a:spcPct val="35000"/>
                </a:spcAft>
                <a:defRPr/>
              </a:pPr>
              <a:r>
                <a:rPr lang="de-DE" sz="1500">
                  <a:latin typeface="Arial" panose="020B0604020202020204" pitchFamily="34" charset="0"/>
                  <a:cs typeface="Arial" panose="020B0604020202020204" pitchFamily="34" charset="0"/>
                </a:rPr>
                <a:t>Diabetes</a:t>
              </a:r>
              <a:endParaRPr lang="de-DE" sz="1050">
                <a:latin typeface="Arial" panose="020B0604020202020204" pitchFamily="34" charset="0"/>
                <a:cs typeface="Arial" panose="020B0604020202020204" pitchFamily="34" charset="0"/>
              </a:endParaRPr>
            </a:p>
          </p:txBody>
        </p:sp>
        <p:cxnSp>
          <p:nvCxnSpPr>
            <p:cNvPr id="30" name="Gerader Verbinder 5">
              <a:extLst>
                <a:ext uri="{FF2B5EF4-FFF2-40B4-BE49-F238E27FC236}">
                  <a16:creationId xmlns:a16="http://schemas.microsoft.com/office/drawing/2014/main" id="{BCD17398-343C-422C-996A-28DB1028CDFB}"/>
                </a:ext>
              </a:extLst>
            </p:cNvPr>
            <p:cNvCxnSpPr/>
            <p:nvPr/>
          </p:nvCxnSpPr>
          <p:spPr>
            <a:xfrm flipH="1" flipV="1">
              <a:off x="4231087" y="1433960"/>
              <a:ext cx="658745" cy="1578071"/>
            </a:xfrm>
            <a:prstGeom prst="line">
              <a:avLst/>
            </a:prstGeom>
            <a:grpFill/>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r Verbinder 22">
              <a:extLst>
                <a:ext uri="{FF2B5EF4-FFF2-40B4-BE49-F238E27FC236}">
                  <a16:creationId xmlns:a16="http://schemas.microsoft.com/office/drawing/2014/main" id="{513C466F-EBB6-45EF-9466-086E351EEA30}"/>
                </a:ext>
              </a:extLst>
            </p:cNvPr>
            <p:cNvCxnSpPr/>
            <p:nvPr/>
          </p:nvCxnSpPr>
          <p:spPr>
            <a:xfrm flipV="1">
              <a:off x="6587708" y="1530003"/>
              <a:ext cx="832939" cy="1764674"/>
            </a:xfrm>
            <a:prstGeom prst="line">
              <a:avLst/>
            </a:prstGeom>
            <a:grpFill/>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4" name="Rechteck 61">
            <a:extLst>
              <a:ext uri="{FF2B5EF4-FFF2-40B4-BE49-F238E27FC236}">
                <a16:creationId xmlns:a16="http://schemas.microsoft.com/office/drawing/2014/main" id="{325CBDA4-91B2-4101-A3B3-B1D0469DF197}"/>
              </a:ext>
            </a:extLst>
          </p:cNvPr>
          <p:cNvSpPr/>
          <p:nvPr/>
        </p:nvSpPr>
        <p:spPr>
          <a:xfrm rot="3418096">
            <a:off x="3023442" y="1953398"/>
            <a:ext cx="445521" cy="230451"/>
          </a:xfrm>
          <a:prstGeom prst="rect">
            <a:avLst/>
          </a:prstGeom>
          <a:gradFill>
            <a:gsLst>
              <a:gs pos="100000">
                <a:schemeClr val="bg1"/>
              </a:gs>
              <a:gs pos="2000">
                <a:srgbClr val="FFFFFF">
                  <a:alpha val="0"/>
                </a:srgbClr>
              </a:gs>
              <a:gs pos="100000">
                <a:srgbClr val="FFFFFF"/>
              </a:gs>
            </a:gsLst>
            <a:lin ang="0" scaled="1"/>
          </a:gradFill>
          <a:ln>
            <a:noFill/>
          </a:ln>
          <a:scene3d>
            <a:camera prst="orthographicFront">
              <a:rot lat="0" lon="0" rev="10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75" name="Rechteck 61">
            <a:extLst>
              <a:ext uri="{FF2B5EF4-FFF2-40B4-BE49-F238E27FC236}">
                <a16:creationId xmlns:a16="http://schemas.microsoft.com/office/drawing/2014/main" id="{96DB7287-4919-4E46-8389-9222A85CCA0A}"/>
              </a:ext>
            </a:extLst>
          </p:cNvPr>
          <p:cNvSpPr/>
          <p:nvPr/>
        </p:nvSpPr>
        <p:spPr>
          <a:xfrm rot="3418096">
            <a:off x="5297769" y="1980893"/>
            <a:ext cx="445521" cy="230451"/>
          </a:xfrm>
          <a:prstGeom prst="rect">
            <a:avLst/>
          </a:prstGeom>
          <a:gradFill>
            <a:gsLst>
              <a:gs pos="100000">
                <a:schemeClr val="bg1"/>
              </a:gs>
              <a:gs pos="2000">
                <a:srgbClr val="FFFFFF">
                  <a:alpha val="0"/>
                </a:srgbClr>
              </a:gs>
              <a:gs pos="100000">
                <a:srgbClr val="FFFFFF"/>
              </a:gs>
            </a:gsLst>
            <a:lin ang="0" scaled="1"/>
          </a:gradFill>
          <a:ln>
            <a:noFill/>
          </a:ln>
          <a:scene3d>
            <a:camera prst="orthographicFront">
              <a:rot lat="0" lon="0" rev="6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200">
              <a:solidFill>
                <a:srgbClr val="FFFFFF"/>
              </a:solidFill>
              <a:latin typeface="Arial" panose="020B0604020202020204" pitchFamily="34" charset="0"/>
              <a:cs typeface="Arial" panose="020B0604020202020204" pitchFamily="34" charset="0"/>
            </a:endParaRPr>
          </a:p>
        </p:txBody>
      </p:sp>
      <p:sp>
        <p:nvSpPr>
          <p:cNvPr id="86" name="Textfeld 55">
            <a:extLst>
              <a:ext uri="{FF2B5EF4-FFF2-40B4-BE49-F238E27FC236}">
                <a16:creationId xmlns:a16="http://schemas.microsoft.com/office/drawing/2014/main" id="{CA241527-6B1D-45F7-82AC-854674E37A68}"/>
              </a:ext>
            </a:extLst>
          </p:cNvPr>
          <p:cNvSpPr txBox="1"/>
          <p:nvPr/>
        </p:nvSpPr>
        <p:spPr>
          <a:xfrm>
            <a:off x="3642080" y="1834419"/>
            <a:ext cx="1620140" cy="276999"/>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1200" b="1">
                <a:solidFill>
                  <a:schemeClr val="accent4">
                    <a:lumMod val="50000"/>
                  </a:schemeClr>
                </a:solidFill>
                <a:cs typeface="Arial" panose="020B0604020202020204" pitchFamily="34" charset="0"/>
              </a:rPr>
              <a:t>DECLARE-TIMI 58</a:t>
            </a:r>
            <a:r>
              <a:rPr lang="de-DE" sz="1200" b="1" baseline="30000">
                <a:solidFill>
                  <a:schemeClr val="accent4">
                    <a:lumMod val="50000"/>
                  </a:schemeClr>
                </a:solidFill>
                <a:cs typeface="Arial" panose="020B0604020202020204" pitchFamily="34" charset="0"/>
              </a:rPr>
              <a:t>1</a:t>
            </a:r>
          </a:p>
        </p:txBody>
      </p:sp>
      <p:grpSp>
        <p:nvGrpSpPr>
          <p:cNvPr id="15" name="Gruppieren 14">
            <a:extLst>
              <a:ext uri="{FF2B5EF4-FFF2-40B4-BE49-F238E27FC236}">
                <a16:creationId xmlns:a16="http://schemas.microsoft.com/office/drawing/2014/main" id="{B398CAEC-C194-45E4-A581-7A32A1CB870B}"/>
              </a:ext>
            </a:extLst>
          </p:cNvPr>
          <p:cNvGrpSpPr/>
          <p:nvPr/>
        </p:nvGrpSpPr>
        <p:grpSpPr>
          <a:xfrm>
            <a:off x="452074" y="3579267"/>
            <a:ext cx="2153078" cy="925229"/>
            <a:chOff x="168669" y="3745236"/>
            <a:chExt cx="2870771" cy="1073512"/>
          </a:xfrm>
        </p:grpSpPr>
        <p:sp>
          <p:nvSpPr>
            <p:cNvPr id="64" name="Legende: mit Linie mit Rahmen und Akzentuierungsbalken 63">
              <a:extLst>
                <a:ext uri="{FF2B5EF4-FFF2-40B4-BE49-F238E27FC236}">
                  <a16:creationId xmlns:a16="http://schemas.microsoft.com/office/drawing/2014/main" id="{7B597C16-62BD-44E5-9663-1640CD8EF77A}"/>
                </a:ext>
              </a:extLst>
            </p:cNvPr>
            <p:cNvSpPr/>
            <p:nvPr/>
          </p:nvSpPr>
          <p:spPr>
            <a:xfrm>
              <a:off x="1172895" y="3745236"/>
              <a:ext cx="1866545" cy="888238"/>
            </a:xfrm>
            <a:prstGeom prst="accentBorderCallout1">
              <a:avLst>
                <a:gd name="adj1" fmla="val 18750"/>
                <a:gd name="adj2" fmla="val -8333"/>
                <a:gd name="adj3" fmla="val 46942"/>
                <a:gd name="adj4" fmla="val -52387"/>
              </a:avLst>
            </a:prstGeom>
            <a:noFill/>
            <a:ln>
              <a:solidFill>
                <a:schemeClr val="accent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a:solidFill>
                  <a:srgbClr val="FFFFFF"/>
                </a:solidFill>
                <a:latin typeface="Arial" panose="020B0604020202020204" pitchFamily="34" charset="0"/>
                <a:cs typeface="Arial" panose="020B0604020202020204" pitchFamily="34" charset="0"/>
              </a:endParaRPr>
            </a:p>
          </p:txBody>
        </p:sp>
        <p:sp>
          <p:nvSpPr>
            <p:cNvPr id="65" name="Textfeld 64">
              <a:extLst>
                <a:ext uri="{FF2B5EF4-FFF2-40B4-BE49-F238E27FC236}">
                  <a16:creationId xmlns:a16="http://schemas.microsoft.com/office/drawing/2014/main" id="{ACDAA541-137C-410B-B83B-FAAB61005FC2}"/>
                </a:ext>
              </a:extLst>
            </p:cNvPr>
            <p:cNvSpPr txBox="1"/>
            <p:nvPr/>
          </p:nvSpPr>
          <p:spPr>
            <a:xfrm>
              <a:off x="168669" y="3774223"/>
              <a:ext cx="1933456" cy="1044525"/>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1050" b="1">
                  <a:solidFill>
                    <a:sysClr val="windowText" lastClr="000000"/>
                  </a:solidFill>
                  <a:cs typeface="Arial" panose="020B0604020202020204" pitchFamily="34" charset="0"/>
                </a:rPr>
                <a:t>Mortalitätsvorteil</a:t>
              </a:r>
            </a:p>
            <a:p>
              <a:pPr defTabSz="685800" fontAlgn="auto">
                <a:lnSpc>
                  <a:spcPct val="100000"/>
                </a:lnSpc>
                <a:spcBef>
                  <a:spcPts val="0"/>
                </a:spcBef>
                <a:spcAft>
                  <a:spcPts val="0"/>
                </a:spcAft>
                <a:defRPr/>
              </a:pPr>
              <a:r>
                <a:rPr lang="de-DE" sz="1050" b="1">
                  <a:solidFill>
                    <a:sysClr val="windowText" lastClr="000000"/>
                  </a:solidFill>
                  <a:cs typeface="Arial" panose="020B0604020202020204" pitchFamily="34" charset="0"/>
                </a:rPr>
                <a:t>Zulassung</a:t>
              </a:r>
            </a:p>
            <a:p>
              <a:pPr defTabSz="685800" fontAlgn="auto">
                <a:lnSpc>
                  <a:spcPct val="100000"/>
                </a:lnSpc>
                <a:spcBef>
                  <a:spcPts val="0"/>
                </a:spcBef>
                <a:spcAft>
                  <a:spcPts val="0"/>
                </a:spcAft>
                <a:defRPr/>
              </a:pPr>
              <a:r>
                <a:rPr lang="de-DE" sz="1050" b="1">
                  <a:solidFill>
                    <a:sysClr val="windowText" lastClr="000000"/>
                  </a:solidFill>
                  <a:cs typeface="Arial" panose="020B0604020202020204" pitchFamily="34" charset="0"/>
                </a:rPr>
                <a:t>G-BA Zusatznutzen</a:t>
              </a:r>
              <a:r>
                <a:rPr lang="de-DE" sz="1050" b="1" baseline="30000">
                  <a:solidFill>
                    <a:sysClr val="windowText" lastClr="000000"/>
                  </a:solidFill>
                  <a:cs typeface="Arial" panose="020B0604020202020204" pitchFamily="34" charset="0"/>
                </a:rPr>
                <a:t>8</a:t>
              </a:r>
            </a:p>
            <a:p>
              <a:pPr defTabSz="685800" fontAlgn="auto">
                <a:lnSpc>
                  <a:spcPct val="100000"/>
                </a:lnSpc>
                <a:spcBef>
                  <a:spcPts val="0"/>
                </a:spcBef>
                <a:spcAft>
                  <a:spcPts val="0"/>
                </a:spcAft>
                <a:defRPr/>
              </a:pPr>
              <a:r>
                <a:rPr lang="de-DE" sz="1050" b="1">
                  <a:solidFill>
                    <a:sysClr val="windowText" lastClr="000000"/>
                  </a:solidFill>
                  <a:cs typeface="Arial" panose="020B0604020202020204" pitchFamily="34" charset="0"/>
                </a:rPr>
                <a:t>Praxisbesonderheit</a:t>
              </a:r>
            </a:p>
          </p:txBody>
        </p:sp>
      </p:grpSp>
      <p:sp>
        <p:nvSpPr>
          <p:cNvPr id="59" name="Textfeld 58">
            <a:extLst>
              <a:ext uri="{FF2B5EF4-FFF2-40B4-BE49-F238E27FC236}">
                <a16:creationId xmlns:a16="http://schemas.microsoft.com/office/drawing/2014/main" id="{ED16F7E1-BC8E-4B16-8C9B-754EFD504381}"/>
              </a:ext>
            </a:extLst>
          </p:cNvPr>
          <p:cNvSpPr txBox="1"/>
          <p:nvPr/>
        </p:nvSpPr>
        <p:spPr>
          <a:xfrm>
            <a:off x="7245426" y="3336428"/>
            <a:ext cx="1719504" cy="715581"/>
          </a:xfrm>
          <a:prstGeom prst="rect">
            <a:avLst/>
          </a:prstGeom>
          <a:noFill/>
        </p:spPr>
        <p:txBody>
          <a:bodyPr vert="horz" wrap="square" lIns="68580" tIns="34290" rIns="68580" bIns="34290" rtlCol="0" anchor="t">
            <a:spAutoFit/>
          </a:bodyPr>
          <a:lstStyle/>
          <a:p>
            <a:pPr defTabSz="685800" fontAlgn="auto">
              <a:lnSpc>
                <a:spcPct val="100000"/>
              </a:lnSpc>
              <a:spcBef>
                <a:spcPts val="0"/>
              </a:spcBef>
              <a:spcAft>
                <a:spcPts val="0"/>
              </a:spcAft>
              <a:defRPr/>
            </a:pPr>
            <a:r>
              <a:rPr lang="de-DE" sz="1050" b="1">
                <a:solidFill>
                  <a:schemeClr val="tx1">
                    <a:lumMod val="50000"/>
                  </a:schemeClr>
                </a:solidFill>
                <a:cs typeface="Arial" panose="020B0604020202020204" pitchFamily="34" charset="0"/>
              </a:rPr>
              <a:t>Mortalitätsvorteil</a:t>
            </a:r>
          </a:p>
          <a:p>
            <a:pPr defTabSz="685800" fontAlgn="auto">
              <a:lnSpc>
                <a:spcPct val="100000"/>
              </a:lnSpc>
              <a:spcBef>
                <a:spcPts val="0"/>
              </a:spcBef>
              <a:spcAft>
                <a:spcPts val="0"/>
              </a:spcAft>
              <a:defRPr/>
            </a:pPr>
            <a:r>
              <a:rPr lang="de-DE" sz="1050" b="1">
                <a:solidFill>
                  <a:schemeClr val="tx1">
                    <a:lumMod val="50000"/>
                  </a:schemeClr>
                </a:solidFill>
                <a:cs typeface="Arial" panose="020B0604020202020204" pitchFamily="34" charset="0"/>
              </a:rPr>
              <a:t>Zulassung</a:t>
            </a:r>
          </a:p>
          <a:p>
            <a:pPr defTabSz="685800" fontAlgn="auto">
              <a:lnSpc>
                <a:spcPct val="100000"/>
              </a:lnSpc>
              <a:spcBef>
                <a:spcPts val="0"/>
              </a:spcBef>
              <a:spcAft>
                <a:spcPts val="0"/>
              </a:spcAft>
              <a:defRPr/>
            </a:pPr>
            <a:r>
              <a:rPr lang="de-DE" sz="1050" b="1">
                <a:solidFill>
                  <a:schemeClr val="tx1">
                    <a:lumMod val="50000"/>
                  </a:schemeClr>
                </a:solidFill>
                <a:cs typeface="Arial" panose="020B0604020202020204" pitchFamily="34" charset="0"/>
              </a:rPr>
              <a:t>G-BA Zusatznutzen</a:t>
            </a:r>
            <a:r>
              <a:rPr lang="de-DE" sz="1050" b="1" baseline="30000">
                <a:solidFill>
                  <a:schemeClr val="tx1">
                    <a:lumMod val="50000"/>
                  </a:schemeClr>
                </a:solidFill>
                <a:cs typeface="Arial" panose="020B0604020202020204" pitchFamily="34" charset="0"/>
              </a:rPr>
              <a:t>3</a:t>
            </a:r>
          </a:p>
          <a:p>
            <a:pPr defTabSz="685800" fontAlgn="auto">
              <a:lnSpc>
                <a:spcPct val="100000"/>
              </a:lnSpc>
              <a:spcBef>
                <a:spcPts val="0"/>
              </a:spcBef>
              <a:spcAft>
                <a:spcPts val="0"/>
              </a:spcAft>
              <a:defRPr/>
            </a:pPr>
            <a:r>
              <a:rPr lang="de-DE" sz="1050" b="1">
                <a:solidFill>
                  <a:schemeClr val="tx1">
                    <a:lumMod val="50000"/>
                  </a:schemeClr>
                </a:solidFill>
                <a:cs typeface="Arial" panose="020B0604020202020204" pitchFamily="34" charset="0"/>
              </a:rPr>
              <a:t>Leitlinien-Empfehlung</a:t>
            </a:r>
            <a:r>
              <a:rPr lang="de-DE" sz="1050" b="1" baseline="30000">
                <a:solidFill>
                  <a:schemeClr val="tx1">
                    <a:lumMod val="50000"/>
                  </a:schemeClr>
                </a:solidFill>
                <a:cs typeface="Arial" panose="020B0604020202020204" pitchFamily="34" charset="0"/>
              </a:rPr>
              <a:t>4</a:t>
            </a:r>
          </a:p>
        </p:txBody>
      </p:sp>
      <p:sp>
        <p:nvSpPr>
          <p:cNvPr id="60" name="Legende: mit Linie mit Rahmen und Akzentuierungsbalken 59">
            <a:extLst>
              <a:ext uri="{FF2B5EF4-FFF2-40B4-BE49-F238E27FC236}">
                <a16:creationId xmlns:a16="http://schemas.microsoft.com/office/drawing/2014/main" id="{FCC74911-1C12-451C-8F8E-35DE63A2FDA8}"/>
              </a:ext>
            </a:extLst>
          </p:cNvPr>
          <p:cNvSpPr/>
          <p:nvPr/>
        </p:nvSpPr>
        <p:spPr>
          <a:xfrm>
            <a:off x="7232388" y="3311974"/>
            <a:ext cx="1640711" cy="754473"/>
          </a:xfrm>
          <a:prstGeom prst="accentBorderCallout1">
            <a:avLst>
              <a:gd name="adj1" fmla="val 24792"/>
              <a:gd name="adj2" fmla="val -7015"/>
              <a:gd name="adj3" fmla="val 72190"/>
              <a:gd name="adj4" fmla="val -46918"/>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srgbClr val="FFFFFF"/>
              </a:solidFill>
              <a:latin typeface="Arial" panose="020B0604020202020204" pitchFamily="34" charset="0"/>
              <a:cs typeface="Arial" panose="020B0604020202020204" pitchFamily="34" charset="0"/>
            </a:endParaRPr>
          </a:p>
        </p:txBody>
      </p:sp>
      <p:grpSp>
        <p:nvGrpSpPr>
          <p:cNvPr id="4" name="Gruppieren 3">
            <a:extLst>
              <a:ext uri="{FF2B5EF4-FFF2-40B4-BE49-F238E27FC236}">
                <a16:creationId xmlns:a16="http://schemas.microsoft.com/office/drawing/2014/main" id="{A4BC32B4-4AE0-4235-8E77-363EFA5EC3D4}"/>
              </a:ext>
            </a:extLst>
          </p:cNvPr>
          <p:cNvGrpSpPr/>
          <p:nvPr/>
        </p:nvGrpSpPr>
        <p:grpSpPr>
          <a:xfrm>
            <a:off x="5241085" y="3767489"/>
            <a:ext cx="1518182" cy="1013428"/>
            <a:chOff x="6988113" y="3691476"/>
            <a:chExt cx="2024242" cy="1351237"/>
          </a:xfrm>
        </p:grpSpPr>
        <p:sp>
          <p:nvSpPr>
            <p:cNvPr id="66" name="Textfeld 57">
              <a:extLst>
                <a:ext uri="{FF2B5EF4-FFF2-40B4-BE49-F238E27FC236}">
                  <a16:creationId xmlns:a16="http://schemas.microsoft.com/office/drawing/2014/main" id="{39507D3C-DDFD-43DB-9221-A1027A3259B0}"/>
                </a:ext>
              </a:extLst>
            </p:cNvPr>
            <p:cNvSpPr txBox="1"/>
            <p:nvPr/>
          </p:nvSpPr>
          <p:spPr>
            <a:xfrm>
              <a:off x="6988113" y="4673381"/>
              <a:ext cx="1531514" cy="369332"/>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1200" b="1">
                  <a:solidFill>
                    <a:schemeClr val="accent4">
                      <a:lumMod val="50000"/>
                    </a:schemeClr>
                  </a:solidFill>
                  <a:cs typeface="Arial" panose="020B0604020202020204" pitchFamily="34" charset="0"/>
                </a:rPr>
                <a:t>DELIVER</a:t>
              </a:r>
              <a:r>
                <a:rPr lang="de-DE" sz="1200" b="1" baseline="30000">
                  <a:solidFill>
                    <a:schemeClr val="accent4">
                      <a:lumMod val="50000"/>
                    </a:schemeClr>
                  </a:solidFill>
                  <a:cs typeface="Arial" panose="020B0604020202020204" pitchFamily="34" charset="0"/>
                </a:rPr>
                <a:t>5</a:t>
              </a:r>
            </a:p>
          </p:txBody>
        </p:sp>
        <p:sp>
          <p:nvSpPr>
            <p:cNvPr id="76" name="Textfeld 60">
              <a:extLst>
                <a:ext uri="{FF2B5EF4-FFF2-40B4-BE49-F238E27FC236}">
                  <a16:creationId xmlns:a16="http://schemas.microsoft.com/office/drawing/2014/main" id="{EA8B6471-F827-462A-8617-10AD85D5A3C2}"/>
                </a:ext>
              </a:extLst>
            </p:cNvPr>
            <p:cNvSpPr txBox="1"/>
            <p:nvPr/>
          </p:nvSpPr>
          <p:spPr>
            <a:xfrm>
              <a:off x="7480841" y="3691476"/>
              <a:ext cx="1531514" cy="338555"/>
            </a:xfrm>
            <a:prstGeom prst="rect">
              <a:avLst/>
            </a:prstGeom>
            <a:noFill/>
          </p:spPr>
          <p:txBody>
            <a:bodyPr vert="horz" wrap="square" lIns="68580" tIns="34290" rIns="68580" bIns="34290" rtlCol="0" anchor="t">
              <a:spAutoFit/>
            </a:bodyPr>
            <a:lstStyle/>
            <a:p>
              <a:pPr defTabSz="685800" fontAlgn="auto">
                <a:lnSpc>
                  <a:spcPct val="100000"/>
                </a:lnSpc>
                <a:spcBef>
                  <a:spcPts val="0"/>
                </a:spcBef>
                <a:spcAft>
                  <a:spcPts val="0"/>
                </a:spcAft>
                <a:defRPr/>
              </a:pPr>
              <a:r>
                <a:rPr lang="de-DE" sz="1200" b="1">
                  <a:solidFill>
                    <a:schemeClr val="accent4">
                      <a:lumMod val="50000"/>
                    </a:schemeClr>
                  </a:solidFill>
                  <a:cs typeface="Arial" panose="020B0604020202020204" pitchFamily="34" charset="0"/>
                </a:rPr>
                <a:t>DAPA-HF</a:t>
              </a:r>
              <a:r>
                <a:rPr lang="de-DE" sz="1200" b="1" baseline="30000">
                  <a:solidFill>
                    <a:schemeClr val="accent4">
                      <a:lumMod val="50000"/>
                    </a:schemeClr>
                  </a:solidFill>
                  <a:cs typeface="Arial" panose="020B0604020202020204" pitchFamily="34" charset="0"/>
                </a:rPr>
                <a:t>2</a:t>
              </a:r>
            </a:p>
          </p:txBody>
        </p:sp>
      </p:grpSp>
      <p:sp>
        <p:nvSpPr>
          <p:cNvPr id="77" name="Textfeld 31">
            <a:extLst>
              <a:ext uri="{FF2B5EF4-FFF2-40B4-BE49-F238E27FC236}">
                <a16:creationId xmlns:a16="http://schemas.microsoft.com/office/drawing/2014/main" id="{99E8045C-3B2A-42AB-80A7-523006C56794}"/>
              </a:ext>
            </a:extLst>
          </p:cNvPr>
          <p:cNvSpPr txBox="1"/>
          <p:nvPr/>
        </p:nvSpPr>
        <p:spPr>
          <a:xfrm>
            <a:off x="2170972" y="3943709"/>
            <a:ext cx="1148636" cy="276999"/>
          </a:xfrm>
          <a:prstGeom prst="rect">
            <a:avLst/>
          </a:prstGeom>
          <a:noFill/>
        </p:spPr>
        <p:txBody>
          <a:bodyPr vert="horz" wrap="square" rtlCol="0">
            <a:spAutoFit/>
          </a:bodyPr>
          <a:lstStyle/>
          <a:p>
            <a:pPr defTabSz="685800" fontAlgn="auto">
              <a:lnSpc>
                <a:spcPct val="100000"/>
              </a:lnSpc>
              <a:spcBef>
                <a:spcPts val="0"/>
              </a:spcBef>
              <a:spcAft>
                <a:spcPts val="0"/>
              </a:spcAft>
              <a:defRPr/>
            </a:pPr>
            <a:r>
              <a:rPr lang="de-DE" sz="1200" b="1">
                <a:solidFill>
                  <a:schemeClr val="accent4">
                    <a:lumMod val="50000"/>
                  </a:schemeClr>
                </a:solidFill>
                <a:cs typeface="Arial" panose="020B0604020202020204" pitchFamily="34" charset="0"/>
              </a:rPr>
              <a:t>DAPA-CKD</a:t>
            </a:r>
            <a:r>
              <a:rPr lang="de-DE" sz="1200" b="1" baseline="30000">
                <a:solidFill>
                  <a:schemeClr val="accent4">
                    <a:lumMod val="50000"/>
                  </a:schemeClr>
                </a:solidFill>
                <a:cs typeface="Arial" panose="020B0604020202020204" pitchFamily="34" charset="0"/>
              </a:rPr>
              <a:t>7</a:t>
            </a:r>
          </a:p>
        </p:txBody>
      </p:sp>
      <p:sp>
        <p:nvSpPr>
          <p:cNvPr id="41" name="Legende: mit Linie mit Rahmen und Akzentuierungsbalken 40">
            <a:extLst>
              <a:ext uri="{FF2B5EF4-FFF2-40B4-BE49-F238E27FC236}">
                <a16:creationId xmlns:a16="http://schemas.microsoft.com/office/drawing/2014/main" id="{AB255E59-A577-46A9-9C96-8EA6DA476AF1}"/>
              </a:ext>
            </a:extLst>
          </p:cNvPr>
          <p:cNvSpPr/>
          <p:nvPr/>
        </p:nvSpPr>
        <p:spPr>
          <a:xfrm>
            <a:off x="6700538" y="4642311"/>
            <a:ext cx="1557282" cy="413800"/>
          </a:xfrm>
          <a:prstGeom prst="accentBorderCallout1">
            <a:avLst>
              <a:gd name="adj1" fmla="val 24792"/>
              <a:gd name="adj2" fmla="val -7015"/>
              <a:gd name="adj3" fmla="val 1385"/>
              <a:gd name="adj4" fmla="val -35329"/>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srgbClr val="FFFFFF"/>
              </a:solidFill>
              <a:latin typeface="Arial" panose="020B0604020202020204" pitchFamily="34" charset="0"/>
              <a:cs typeface="Arial" panose="020B0604020202020204" pitchFamily="34" charset="0"/>
            </a:endParaRPr>
          </a:p>
        </p:txBody>
      </p:sp>
      <p:sp>
        <p:nvSpPr>
          <p:cNvPr id="42" name="Textfeld 41">
            <a:extLst>
              <a:ext uri="{FF2B5EF4-FFF2-40B4-BE49-F238E27FC236}">
                <a16:creationId xmlns:a16="http://schemas.microsoft.com/office/drawing/2014/main" id="{526ABB9E-B07F-44F7-BFE0-D58806EA8770}"/>
              </a:ext>
            </a:extLst>
          </p:cNvPr>
          <p:cNvSpPr txBox="1"/>
          <p:nvPr/>
        </p:nvSpPr>
        <p:spPr>
          <a:xfrm>
            <a:off x="6700538" y="4663695"/>
            <a:ext cx="1719504" cy="408573"/>
          </a:xfrm>
          <a:prstGeom prst="rect">
            <a:avLst/>
          </a:prstGeom>
          <a:noFill/>
        </p:spPr>
        <p:txBody>
          <a:bodyPr vert="horz" wrap="square" lIns="68580" tIns="34290" rIns="68580" bIns="34290" rtlCol="0" anchor="t">
            <a:spAutoFit/>
          </a:bodyPr>
          <a:lstStyle/>
          <a:p>
            <a:pPr>
              <a:defRPr/>
            </a:pPr>
            <a:r>
              <a:rPr lang="de-DE" sz="1050" b="1">
                <a:solidFill>
                  <a:schemeClr val="tx1">
                    <a:lumMod val="50000"/>
                  </a:schemeClr>
                </a:solidFill>
                <a:cs typeface="Arial" panose="020B0604020202020204" pitchFamily="34" charset="0"/>
              </a:rPr>
              <a:t>Mortalitätsvorteil*</a:t>
            </a:r>
          </a:p>
          <a:p>
            <a:pPr defTabSz="685800" fontAlgn="auto">
              <a:lnSpc>
                <a:spcPct val="100000"/>
              </a:lnSpc>
              <a:spcBef>
                <a:spcPts val="0"/>
              </a:spcBef>
              <a:spcAft>
                <a:spcPts val="0"/>
              </a:spcAft>
              <a:defRPr/>
            </a:pPr>
            <a:r>
              <a:rPr lang="de-DE" sz="1050" b="1">
                <a:solidFill>
                  <a:schemeClr val="tx1">
                    <a:lumMod val="50000"/>
                  </a:schemeClr>
                </a:solidFill>
                <a:cs typeface="Arial" panose="020B0604020202020204" pitchFamily="34" charset="0"/>
              </a:rPr>
              <a:t>Zulassung</a:t>
            </a:r>
          </a:p>
        </p:txBody>
      </p:sp>
      <p:sp>
        <p:nvSpPr>
          <p:cNvPr id="48" name="Foliennummernplatzhalter 4">
            <a:extLst>
              <a:ext uri="{FF2B5EF4-FFF2-40B4-BE49-F238E27FC236}">
                <a16:creationId xmlns:a16="http://schemas.microsoft.com/office/drawing/2014/main" id="{2E3FAFE1-992B-4EE9-9BF0-0B728B002F3B}"/>
              </a:ext>
            </a:extLst>
          </p:cNvPr>
          <p:cNvSpPr>
            <a:spLocks noGrp="1"/>
          </p:cNvSpPr>
          <p:nvPr>
            <p:ph type="sldNum" sz="quarter" idx="4294967295"/>
          </p:nvPr>
        </p:nvSpPr>
        <p:spPr>
          <a:xfrm>
            <a:off x="8730033" y="5725793"/>
            <a:ext cx="413967" cy="273844"/>
          </a:xfrm>
          <a:prstGeom prst="rect">
            <a:avLst/>
          </a:prstGeom>
        </p:spPr>
        <p:txBody>
          <a:bodyPr/>
          <a:lstStyle/>
          <a:p>
            <a:fld id="{C3831029-DBAE-41BF-BAA3-1BCD65F362BF}" type="slidenum">
              <a:rPr lang="de-DE" smtClean="0"/>
              <a:pPr/>
              <a:t>34</a:t>
            </a:fld>
            <a:endParaRPr lang="de-DE"/>
          </a:p>
        </p:txBody>
      </p:sp>
      <p:sp>
        <p:nvSpPr>
          <p:cNvPr id="3" name="Ellipse 2">
            <a:extLst>
              <a:ext uri="{FF2B5EF4-FFF2-40B4-BE49-F238E27FC236}">
                <a16:creationId xmlns:a16="http://schemas.microsoft.com/office/drawing/2014/main" id="{2CD7FBAB-1B61-9F3F-F80F-1D9C9FF36798}"/>
              </a:ext>
            </a:extLst>
          </p:cNvPr>
          <p:cNvSpPr/>
          <p:nvPr/>
        </p:nvSpPr>
        <p:spPr>
          <a:xfrm>
            <a:off x="8869339" y="934019"/>
            <a:ext cx="194481" cy="197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2031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59" grpId="0"/>
      <p:bldP spid="60" grpId="0" animBg="1"/>
      <p:bldP spid="77" grpId="0"/>
      <p:bldP spid="41" grpId="0" animBg="1"/>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E4F3C8F-659A-3850-5A72-32139E1AE0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 y="116632"/>
            <a:ext cx="9144000" cy="5143500"/>
          </a:xfrm>
          <a:prstGeom prst="rect">
            <a:avLst/>
          </a:prstGeom>
        </p:spPr>
      </p:pic>
      <p:pic>
        <p:nvPicPr>
          <p:cNvPr id="4" name="Grafik 3">
            <a:extLst>
              <a:ext uri="{FF2B5EF4-FFF2-40B4-BE49-F238E27FC236}">
                <a16:creationId xmlns:a16="http://schemas.microsoft.com/office/drawing/2014/main" id="{0866296E-6E97-F6E3-50FA-F296335F3FCF}"/>
              </a:ext>
            </a:extLst>
          </p:cNvPr>
          <p:cNvPicPr>
            <a:picLocks noChangeAspect="1"/>
          </p:cNvPicPr>
          <p:nvPr/>
        </p:nvPicPr>
        <p:blipFill>
          <a:blip r:embed="rId4"/>
          <a:stretch>
            <a:fillRect/>
          </a:stretch>
        </p:blipFill>
        <p:spPr>
          <a:xfrm>
            <a:off x="-2050" y="2924944"/>
            <a:ext cx="9091053" cy="2448272"/>
          </a:xfrm>
          <a:prstGeom prst="rect">
            <a:avLst/>
          </a:prstGeom>
        </p:spPr>
      </p:pic>
      <p:pic>
        <p:nvPicPr>
          <p:cNvPr id="6" name="Grafik 5">
            <a:extLst>
              <a:ext uri="{FF2B5EF4-FFF2-40B4-BE49-F238E27FC236}">
                <a16:creationId xmlns:a16="http://schemas.microsoft.com/office/drawing/2014/main" id="{A3BFF8EF-D93A-E478-EF05-CDDFF91C986F}"/>
              </a:ext>
            </a:extLst>
          </p:cNvPr>
          <p:cNvPicPr>
            <a:picLocks noChangeAspect="1"/>
          </p:cNvPicPr>
          <p:nvPr/>
        </p:nvPicPr>
        <p:blipFill>
          <a:blip r:embed="rId5"/>
          <a:stretch>
            <a:fillRect/>
          </a:stretch>
        </p:blipFill>
        <p:spPr>
          <a:xfrm>
            <a:off x="1259632" y="5517232"/>
            <a:ext cx="6234158" cy="657230"/>
          </a:xfrm>
          <a:prstGeom prst="rect">
            <a:avLst/>
          </a:prstGeom>
        </p:spPr>
      </p:pic>
    </p:spTree>
    <p:extLst>
      <p:ext uri="{BB962C8B-B14F-4D97-AF65-F5344CB8AC3E}">
        <p14:creationId xmlns:p14="http://schemas.microsoft.com/office/powerpoint/2010/main" val="300336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F86A874-1B37-3FE7-FE2E-7FF507FAC629}"/>
              </a:ext>
            </a:extLst>
          </p:cNvPr>
          <p:cNvPicPr>
            <a:picLocks noChangeAspect="1"/>
          </p:cNvPicPr>
          <p:nvPr/>
        </p:nvPicPr>
        <p:blipFill>
          <a:blip r:embed="rId3"/>
          <a:stretch>
            <a:fillRect/>
          </a:stretch>
        </p:blipFill>
        <p:spPr>
          <a:xfrm>
            <a:off x="-42317" y="1196752"/>
            <a:ext cx="9144000" cy="3998662"/>
          </a:xfrm>
          <a:prstGeom prst="rect">
            <a:avLst/>
          </a:prstGeom>
        </p:spPr>
      </p:pic>
      <p:sp>
        <p:nvSpPr>
          <p:cNvPr id="3" name="Titel 2">
            <a:extLst>
              <a:ext uri="{FF2B5EF4-FFF2-40B4-BE49-F238E27FC236}">
                <a16:creationId xmlns:a16="http://schemas.microsoft.com/office/drawing/2014/main" id="{6584DB58-1EDE-34C6-6868-7E963AD540F9}"/>
              </a:ext>
            </a:extLst>
          </p:cNvPr>
          <p:cNvSpPr>
            <a:spLocks noGrp="1"/>
          </p:cNvSpPr>
          <p:nvPr>
            <p:ph type="title"/>
          </p:nvPr>
        </p:nvSpPr>
        <p:spPr/>
        <p:txBody>
          <a:bodyPr/>
          <a:lstStyle/>
          <a:p>
            <a:r>
              <a:rPr lang="de-DE" dirty="0" err="1"/>
              <a:t>Dapaglifozin</a:t>
            </a:r>
            <a:r>
              <a:rPr lang="de-DE" dirty="0"/>
              <a:t>: </a:t>
            </a:r>
            <a:br>
              <a:rPr lang="de-DE" dirty="0"/>
            </a:br>
            <a:r>
              <a:rPr lang="de-DE" dirty="0"/>
              <a:t>einheitliche </a:t>
            </a:r>
            <a:r>
              <a:rPr lang="de-DE" dirty="0" err="1"/>
              <a:t>eGFR</a:t>
            </a:r>
            <a:r>
              <a:rPr lang="de-DE" dirty="0"/>
              <a:t> Grenzen für alle Indikationen</a:t>
            </a:r>
          </a:p>
        </p:txBody>
      </p:sp>
    </p:spTree>
    <p:extLst>
      <p:ext uri="{BB962C8B-B14F-4D97-AF65-F5344CB8AC3E}">
        <p14:creationId xmlns:p14="http://schemas.microsoft.com/office/powerpoint/2010/main" val="20050863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C36DD183-05A2-9745-D5C4-1EA33D2EFE9E}"/>
              </a:ext>
            </a:extLst>
          </p:cNvPr>
          <p:cNvPicPr>
            <a:picLocks noGrp="1" noChangeAspect="1"/>
          </p:cNvPicPr>
          <p:nvPr>
            <p:ph idx="1"/>
          </p:nvPr>
        </p:nvPicPr>
        <p:blipFill>
          <a:blip r:embed="rId2"/>
          <a:stretch>
            <a:fillRect/>
          </a:stretch>
        </p:blipFill>
        <p:spPr>
          <a:xfrm>
            <a:off x="143526" y="1267959"/>
            <a:ext cx="8676946" cy="3678175"/>
          </a:xfrm>
        </p:spPr>
      </p:pic>
      <p:sp>
        <p:nvSpPr>
          <p:cNvPr id="3" name="Titel 2">
            <a:extLst>
              <a:ext uri="{FF2B5EF4-FFF2-40B4-BE49-F238E27FC236}">
                <a16:creationId xmlns:a16="http://schemas.microsoft.com/office/drawing/2014/main" id="{5D7E52BB-022B-4E84-C260-84C70B5D98DF}"/>
              </a:ext>
            </a:extLst>
          </p:cNvPr>
          <p:cNvSpPr>
            <a:spLocks noGrp="1"/>
          </p:cNvSpPr>
          <p:nvPr>
            <p:ph type="title"/>
          </p:nvPr>
        </p:nvSpPr>
        <p:spPr/>
        <p:txBody>
          <a:bodyPr/>
          <a:lstStyle/>
          <a:p>
            <a:r>
              <a:rPr lang="de-DE" dirty="0"/>
              <a:t>Keep </a:t>
            </a:r>
            <a:r>
              <a:rPr lang="de-DE" dirty="0" err="1"/>
              <a:t>it</a:t>
            </a:r>
            <a:r>
              <a:rPr lang="de-DE" dirty="0"/>
              <a:t> simple … </a:t>
            </a:r>
          </a:p>
        </p:txBody>
      </p:sp>
      <p:sp>
        <p:nvSpPr>
          <p:cNvPr id="6" name="Freeform 5">
            <a:extLst>
              <a:ext uri="{FF2B5EF4-FFF2-40B4-BE49-F238E27FC236}">
                <a16:creationId xmlns:a16="http://schemas.microsoft.com/office/drawing/2014/main" id="{ED7DB02B-BD09-2223-B6FD-4649A880D260}"/>
              </a:ext>
            </a:extLst>
          </p:cNvPr>
          <p:cNvSpPr>
            <a:spLocks/>
          </p:cNvSpPr>
          <p:nvPr/>
        </p:nvSpPr>
        <p:spPr bwMode="auto">
          <a:xfrm>
            <a:off x="1856159" y="5036310"/>
            <a:ext cx="303872" cy="327900"/>
          </a:xfrm>
          <a:custGeom>
            <a:avLst/>
            <a:gdLst>
              <a:gd name="T0" fmla="*/ 2456 w 2557"/>
              <a:gd name="T1" fmla="*/ 781 h 2557"/>
              <a:gd name="T2" fmla="*/ 2446 w 2557"/>
              <a:gd name="T3" fmla="*/ 756 h 2557"/>
              <a:gd name="T4" fmla="*/ 2434 w 2557"/>
              <a:gd name="T5" fmla="*/ 730 h 2557"/>
              <a:gd name="T6" fmla="*/ 2428 w 2557"/>
              <a:gd name="T7" fmla="*/ 718 h 2557"/>
              <a:gd name="T8" fmla="*/ 2422 w 2557"/>
              <a:gd name="T9" fmla="*/ 706 h 2557"/>
              <a:gd name="T10" fmla="*/ 2414 w 2557"/>
              <a:gd name="T11" fmla="*/ 690 h 2557"/>
              <a:gd name="T12" fmla="*/ 2410 w 2557"/>
              <a:gd name="T13" fmla="*/ 684 h 2557"/>
              <a:gd name="T14" fmla="*/ 2400 w 2557"/>
              <a:gd name="T15" fmla="*/ 665 h 2557"/>
              <a:gd name="T16" fmla="*/ 2400 w 2557"/>
              <a:gd name="T17" fmla="*/ 665 h 2557"/>
              <a:gd name="T18" fmla="*/ 2400 w 2557"/>
              <a:gd name="T19" fmla="*/ 665 h 2557"/>
              <a:gd name="T20" fmla="*/ 2321 w 2557"/>
              <a:gd name="T21" fmla="*/ 538 h 2557"/>
              <a:gd name="T22" fmla="*/ 2139 w 2557"/>
              <a:gd name="T23" fmla="*/ 671 h 2557"/>
              <a:gd name="T24" fmla="*/ 1195 w 2557"/>
              <a:gd name="T25" fmla="*/ 1360 h 2557"/>
              <a:gd name="T26" fmla="*/ 824 w 2557"/>
              <a:gd name="T27" fmla="*/ 1045 h 2557"/>
              <a:gd name="T28" fmla="*/ 564 w 2557"/>
              <a:gd name="T29" fmla="*/ 1276 h 2557"/>
              <a:gd name="T30" fmla="*/ 1196 w 2557"/>
              <a:gd name="T31" fmla="*/ 1880 h 2557"/>
              <a:gd name="T32" fmla="*/ 2268 w 2557"/>
              <a:gd name="T33" fmla="*/ 916 h 2557"/>
              <a:gd name="T34" fmla="*/ 2332 w 2557"/>
              <a:gd name="T35" fmla="*/ 1278 h 2557"/>
              <a:gd name="T36" fmla="*/ 1279 w 2557"/>
              <a:gd name="T37" fmla="*/ 2332 h 2557"/>
              <a:gd name="T38" fmla="*/ 225 w 2557"/>
              <a:gd name="T39" fmla="*/ 1278 h 2557"/>
              <a:gd name="T40" fmla="*/ 1279 w 2557"/>
              <a:gd name="T41" fmla="*/ 225 h 2557"/>
              <a:gd name="T42" fmla="*/ 2078 w 2557"/>
              <a:gd name="T43" fmla="*/ 592 h 2557"/>
              <a:gd name="T44" fmla="*/ 2260 w 2557"/>
              <a:gd name="T45" fmla="*/ 459 h 2557"/>
              <a:gd name="T46" fmla="*/ 2183 w 2557"/>
              <a:gd name="T47" fmla="*/ 374 h 2557"/>
              <a:gd name="T48" fmla="*/ 1776 w 2557"/>
              <a:gd name="T49" fmla="*/ 101 h 2557"/>
              <a:gd name="T50" fmla="*/ 1279 w 2557"/>
              <a:gd name="T51" fmla="*/ 0 h 2557"/>
              <a:gd name="T52" fmla="*/ 781 w 2557"/>
              <a:gd name="T53" fmla="*/ 101 h 2557"/>
              <a:gd name="T54" fmla="*/ 375 w 2557"/>
              <a:gd name="T55" fmla="*/ 374 h 2557"/>
              <a:gd name="T56" fmla="*/ 101 w 2557"/>
              <a:gd name="T57" fmla="*/ 781 h 2557"/>
              <a:gd name="T58" fmla="*/ 0 w 2557"/>
              <a:gd name="T59" fmla="*/ 1278 h 2557"/>
              <a:gd name="T60" fmla="*/ 101 w 2557"/>
              <a:gd name="T61" fmla="*/ 1776 h 2557"/>
              <a:gd name="T62" fmla="*/ 375 w 2557"/>
              <a:gd name="T63" fmla="*/ 2182 h 2557"/>
              <a:gd name="T64" fmla="*/ 781 w 2557"/>
              <a:gd name="T65" fmla="*/ 2456 h 2557"/>
              <a:gd name="T66" fmla="*/ 1279 w 2557"/>
              <a:gd name="T67" fmla="*/ 2557 h 2557"/>
              <a:gd name="T68" fmla="*/ 1776 w 2557"/>
              <a:gd name="T69" fmla="*/ 2456 h 2557"/>
              <a:gd name="T70" fmla="*/ 2183 w 2557"/>
              <a:gd name="T71" fmla="*/ 2182 h 2557"/>
              <a:gd name="T72" fmla="*/ 2456 w 2557"/>
              <a:gd name="T73" fmla="*/ 1776 h 2557"/>
              <a:gd name="T74" fmla="*/ 2557 w 2557"/>
              <a:gd name="T75" fmla="*/ 1278 h 2557"/>
              <a:gd name="T76" fmla="*/ 2456 w 2557"/>
              <a:gd name="T77" fmla="*/ 781 h 2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57" h="2557">
                <a:moveTo>
                  <a:pt x="2456" y="781"/>
                </a:moveTo>
                <a:cubicBezTo>
                  <a:pt x="2453" y="772"/>
                  <a:pt x="2449" y="764"/>
                  <a:pt x="2446" y="756"/>
                </a:cubicBezTo>
                <a:cubicBezTo>
                  <a:pt x="2442" y="747"/>
                  <a:pt x="2438" y="739"/>
                  <a:pt x="2434" y="730"/>
                </a:cubicBezTo>
                <a:cubicBezTo>
                  <a:pt x="2432" y="726"/>
                  <a:pt x="2430" y="722"/>
                  <a:pt x="2428" y="718"/>
                </a:cubicBezTo>
                <a:cubicBezTo>
                  <a:pt x="2426" y="714"/>
                  <a:pt x="2424" y="710"/>
                  <a:pt x="2422" y="706"/>
                </a:cubicBezTo>
                <a:cubicBezTo>
                  <a:pt x="2419" y="701"/>
                  <a:pt x="2417" y="695"/>
                  <a:pt x="2414" y="690"/>
                </a:cubicBezTo>
                <a:cubicBezTo>
                  <a:pt x="2413" y="688"/>
                  <a:pt x="2412" y="686"/>
                  <a:pt x="2410" y="684"/>
                </a:cubicBezTo>
                <a:cubicBezTo>
                  <a:pt x="2407" y="677"/>
                  <a:pt x="2404" y="671"/>
                  <a:pt x="2400" y="665"/>
                </a:cubicBezTo>
                <a:cubicBezTo>
                  <a:pt x="2400" y="665"/>
                  <a:pt x="2400" y="665"/>
                  <a:pt x="2400" y="665"/>
                </a:cubicBezTo>
                <a:cubicBezTo>
                  <a:pt x="2400" y="665"/>
                  <a:pt x="2400" y="665"/>
                  <a:pt x="2400" y="665"/>
                </a:cubicBezTo>
                <a:cubicBezTo>
                  <a:pt x="2376" y="621"/>
                  <a:pt x="2350" y="579"/>
                  <a:pt x="2321" y="538"/>
                </a:cubicBezTo>
                <a:cubicBezTo>
                  <a:pt x="2139" y="671"/>
                  <a:pt x="2139" y="671"/>
                  <a:pt x="2139" y="671"/>
                </a:cubicBezTo>
                <a:cubicBezTo>
                  <a:pt x="1195" y="1360"/>
                  <a:pt x="1195" y="1360"/>
                  <a:pt x="1195" y="1360"/>
                </a:cubicBezTo>
                <a:cubicBezTo>
                  <a:pt x="824" y="1045"/>
                  <a:pt x="824" y="1045"/>
                  <a:pt x="824" y="1045"/>
                </a:cubicBezTo>
                <a:cubicBezTo>
                  <a:pt x="564" y="1276"/>
                  <a:pt x="564" y="1276"/>
                  <a:pt x="564" y="1276"/>
                </a:cubicBezTo>
                <a:cubicBezTo>
                  <a:pt x="1196" y="1880"/>
                  <a:pt x="1196" y="1880"/>
                  <a:pt x="1196" y="1880"/>
                </a:cubicBezTo>
                <a:cubicBezTo>
                  <a:pt x="2268" y="916"/>
                  <a:pt x="2268" y="916"/>
                  <a:pt x="2268" y="916"/>
                </a:cubicBezTo>
                <a:cubicBezTo>
                  <a:pt x="2310" y="1029"/>
                  <a:pt x="2332" y="1151"/>
                  <a:pt x="2332" y="1278"/>
                </a:cubicBezTo>
                <a:cubicBezTo>
                  <a:pt x="2332" y="1860"/>
                  <a:pt x="1860" y="2332"/>
                  <a:pt x="1279" y="2332"/>
                </a:cubicBezTo>
                <a:cubicBezTo>
                  <a:pt x="697" y="2332"/>
                  <a:pt x="225" y="1860"/>
                  <a:pt x="225" y="1278"/>
                </a:cubicBezTo>
                <a:cubicBezTo>
                  <a:pt x="225" y="697"/>
                  <a:pt x="697" y="225"/>
                  <a:pt x="1279" y="225"/>
                </a:cubicBezTo>
                <a:cubicBezTo>
                  <a:pt x="1598" y="225"/>
                  <a:pt x="1884" y="367"/>
                  <a:pt x="2078" y="592"/>
                </a:cubicBezTo>
                <a:cubicBezTo>
                  <a:pt x="2260" y="459"/>
                  <a:pt x="2260" y="459"/>
                  <a:pt x="2260" y="459"/>
                </a:cubicBezTo>
                <a:cubicBezTo>
                  <a:pt x="2236" y="430"/>
                  <a:pt x="2210" y="402"/>
                  <a:pt x="2183" y="374"/>
                </a:cubicBezTo>
                <a:cubicBezTo>
                  <a:pt x="2065" y="257"/>
                  <a:pt x="1928" y="165"/>
                  <a:pt x="1776" y="101"/>
                </a:cubicBezTo>
                <a:cubicBezTo>
                  <a:pt x="1619" y="34"/>
                  <a:pt x="1451" y="0"/>
                  <a:pt x="1279" y="0"/>
                </a:cubicBezTo>
                <a:cubicBezTo>
                  <a:pt x="1106" y="0"/>
                  <a:pt x="939" y="34"/>
                  <a:pt x="781" y="101"/>
                </a:cubicBezTo>
                <a:cubicBezTo>
                  <a:pt x="629" y="165"/>
                  <a:pt x="492" y="257"/>
                  <a:pt x="375" y="374"/>
                </a:cubicBezTo>
                <a:cubicBezTo>
                  <a:pt x="257" y="492"/>
                  <a:pt x="165" y="629"/>
                  <a:pt x="101" y="781"/>
                </a:cubicBezTo>
                <a:cubicBezTo>
                  <a:pt x="34" y="938"/>
                  <a:pt x="0" y="1106"/>
                  <a:pt x="0" y="1278"/>
                </a:cubicBezTo>
                <a:cubicBezTo>
                  <a:pt x="0" y="1451"/>
                  <a:pt x="34" y="1618"/>
                  <a:pt x="101" y="1776"/>
                </a:cubicBezTo>
                <a:cubicBezTo>
                  <a:pt x="165" y="1928"/>
                  <a:pt x="257" y="2065"/>
                  <a:pt x="375" y="2182"/>
                </a:cubicBezTo>
                <a:cubicBezTo>
                  <a:pt x="492" y="2300"/>
                  <a:pt x="629" y="2392"/>
                  <a:pt x="781" y="2456"/>
                </a:cubicBezTo>
                <a:cubicBezTo>
                  <a:pt x="939" y="2523"/>
                  <a:pt x="1106" y="2557"/>
                  <a:pt x="1279" y="2557"/>
                </a:cubicBezTo>
                <a:cubicBezTo>
                  <a:pt x="1451" y="2557"/>
                  <a:pt x="1619" y="2523"/>
                  <a:pt x="1776" y="2456"/>
                </a:cubicBezTo>
                <a:cubicBezTo>
                  <a:pt x="1928" y="2392"/>
                  <a:pt x="2065" y="2300"/>
                  <a:pt x="2183" y="2182"/>
                </a:cubicBezTo>
                <a:cubicBezTo>
                  <a:pt x="2300" y="2065"/>
                  <a:pt x="2392" y="1928"/>
                  <a:pt x="2456" y="1776"/>
                </a:cubicBezTo>
                <a:cubicBezTo>
                  <a:pt x="2523" y="1618"/>
                  <a:pt x="2557" y="1451"/>
                  <a:pt x="2557" y="1278"/>
                </a:cubicBezTo>
                <a:cubicBezTo>
                  <a:pt x="2557" y="1106"/>
                  <a:pt x="2523" y="938"/>
                  <a:pt x="2456" y="781"/>
                </a:cubicBez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cs typeface="Arial" panose="020B0604020202020204" pitchFamily="34" charset="0"/>
            </a:endParaRPr>
          </a:p>
        </p:txBody>
      </p:sp>
      <p:grpSp>
        <p:nvGrpSpPr>
          <p:cNvPr id="7" name="Group 7">
            <a:extLst>
              <a:ext uri="{FF2B5EF4-FFF2-40B4-BE49-F238E27FC236}">
                <a16:creationId xmlns:a16="http://schemas.microsoft.com/office/drawing/2014/main" id="{D24E7A9C-83D9-5F6A-CC49-D8C740E8C178}"/>
              </a:ext>
            </a:extLst>
          </p:cNvPr>
          <p:cNvGrpSpPr/>
          <p:nvPr/>
        </p:nvGrpSpPr>
        <p:grpSpPr>
          <a:xfrm>
            <a:off x="1547664" y="5210139"/>
            <a:ext cx="480812" cy="502901"/>
            <a:chOff x="361201" y="1034427"/>
            <a:chExt cx="1066800" cy="1066800"/>
          </a:xfrm>
        </p:grpSpPr>
        <p:sp>
          <p:nvSpPr>
            <p:cNvPr id="8" name="Ellipse 25">
              <a:extLst>
                <a:ext uri="{FF2B5EF4-FFF2-40B4-BE49-F238E27FC236}">
                  <a16:creationId xmlns:a16="http://schemas.microsoft.com/office/drawing/2014/main" id="{AC00925E-6E52-CCCF-C905-745237B807ED}"/>
                </a:ext>
              </a:extLst>
            </p:cNvPr>
            <p:cNvSpPr/>
            <p:nvPr/>
          </p:nvSpPr>
          <p:spPr>
            <a:xfrm>
              <a:off x="361201" y="1034427"/>
              <a:ext cx="1066800" cy="1066800"/>
            </a:xfrm>
            <a:prstGeom prst="ellipse">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srgbClr val="FFFFFF"/>
                </a:solidFill>
                <a:latin typeface="Arial" panose="020B0604020202020204" pitchFamily="34" charset="0"/>
                <a:cs typeface="Arial" panose="020B0604020202020204" pitchFamily="34" charset="0"/>
              </a:endParaRPr>
            </a:p>
          </p:txBody>
        </p:sp>
        <p:grpSp>
          <p:nvGrpSpPr>
            <p:cNvPr id="9" name="Group 208">
              <a:extLst>
                <a:ext uri="{FF2B5EF4-FFF2-40B4-BE49-F238E27FC236}">
                  <a16:creationId xmlns:a16="http://schemas.microsoft.com/office/drawing/2014/main" id="{4C285E18-133B-804E-B033-8660C900126F}"/>
                </a:ext>
              </a:extLst>
            </p:cNvPr>
            <p:cNvGrpSpPr>
              <a:grpSpLocks noChangeAspect="1"/>
            </p:cNvGrpSpPr>
            <p:nvPr/>
          </p:nvGrpSpPr>
          <p:grpSpPr bwMode="auto">
            <a:xfrm>
              <a:off x="602214" y="1335161"/>
              <a:ext cx="584774" cy="465332"/>
              <a:chOff x="3189" y="925"/>
              <a:chExt cx="470" cy="374"/>
            </a:xfrm>
            <a:solidFill>
              <a:schemeClr val="bg1"/>
            </a:solidFill>
          </p:grpSpPr>
          <p:sp>
            <p:nvSpPr>
              <p:cNvPr id="10" name="Freeform 209">
                <a:extLst>
                  <a:ext uri="{FF2B5EF4-FFF2-40B4-BE49-F238E27FC236}">
                    <a16:creationId xmlns:a16="http://schemas.microsoft.com/office/drawing/2014/main" id="{0F0A210F-0887-68FF-9C4E-C5227762D98A}"/>
                  </a:ext>
                </a:extLst>
              </p:cNvPr>
              <p:cNvSpPr>
                <a:spLocks/>
              </p:cNvSpPr>
              <p:nvPr/>
            </p:nvSpPr>
            <p:spPr bwMode="auto">
              <a:xfrm>
                <a:off x="3194" y="984"/>
                <a:ext cx="406" cy="256"/>
              </a:xfrm>
              <a:custGeom>
                <a:avLst/>
                <a:gdLst>
                  <a:gd name="T0" fmla="*/ 227 w 227"/>
                  <a:gd name="T1" fmla="*/ 143 h 143"/>
                  <a:gd name="T2" fmla="*/ 131 w 227"/>
                  <a:gd name="T3" fmla="*/ 143 h 143"/>
                  <a:gd name="T4" fmla="*/ 131 w 227"/>
                  <a:gd name="T5" fmla="*/ 128 h 143"/>
                  <a:gd name="T6" fmla="*/ 177 w 227"/>
                  <a:gd name="T7" fmla="*/ 128 h 143"/>
                  <a:gd name="T8" fmla="*/ 211 w 227"/>
                  <a:gd name="T9" fmla="*/ 95 h 143"/>
                  <a:gd name="T10" fmla="*/ 211 w 227"/>
                  <a:gd name="T11" fmla="*/ 48 h 143"/>
                  <a:gd name="T12" fmla="*/ 178 w 227"/>
                  <a:gd name="T13" fmla="*/ 15 h 143"/>
                  <a:gd name="T14" fmla="*/ 49 w 227"/>
                  <a:gd name="T15" fmla="*/ 15 h 143"/>
                  <a:gd name="T16" fmla="*/ 15 w 227"/>
                  <a:gd name="T17" fmla="*/ 48 h 143"/>
                  <a:gd name="T18" fmla="*/ 15 w 227"/>
                  <a:gd name="T19" fmla="*/ 70 h 143"/>
                  <a:gd name="T20" fmla="*/ 0 w 227"/>
                  <a:gd name="T21" fmla="*/ 72 h 143"/>
                  <a:gd name="T22" fmla="*/ 0 w 227"/>
                  <a:gd name="T23" fmla="*/ 0 h 143"/>
                  <a:gd name="T24" fmla="*/ 227 w 227"/>
                  <a:gd name="T25" fmla="*/ 0 h 143"/>
                  <a:gd name="T26" fmla="*/ 227 w 227"/>
                  <a:gd name="T2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7" h="143">
                    <a:moveTo>
                      <a:pt x="227" y="143"/>
                    </a:moveTo>
                    <a:cubicBezTo>
                      <a:pt x="194" y="143"/>
                      <a:pt x="163" y="143"/>
                      <a:pt x="131" y="143"/>
                    </a:cubicBezTo>
                    <a:cubicBezTo>
                      <a:pt x="131" y="138"/>
                      <a:pt x="131" y="134"/>
                      <a:pt x="131" y="128"/>
                    </a:cubicBezTo>
                    <a:cubicBezTo>
                      <a:pt x="146" y="128"/>
                      <a:pt x="161" y="128"/>
                      <a:pt x="177" y="128"/>
                    </a:cubicBezTo>
                    <a:cubicBezTo>
                      <a:pt x="181" y="109"/>
                      <a:pt x="191" y="98"/>
                      <a:pt x="211" y="95"/>
                    </a:cubicBezTo>
                    <a:cubicBezTo>
                      <a:pt x="211" y="79"/>
                      <a:pt x="211" y="64"/>
                      <a:pt x="211" y="48"/>
                    </a:cubicBezTo>
                    <a:cubicBezTo>
                      <a:pt x="193" y="45"/>
                      <a:pt x="181" y="35"/>
                      <a:pt x="178" y="15"/>
                    </a:cubicBezTo>
                    <a:cubicBezTo>
                      <a:pt x="135" y="15"/>
                      <a:pt x="93" y="15"/>
                      <a:pt x="49" y="15"/>
                    </a:cubicBezTo>
                    <a:cubicBezTo>
                      <a:pt x="46" y="34"/>
                      <a:pt x="35" y="45"/>
                      <a:pt x="15" y="48"/>
                    </a:cubicBezTo>
                    <a:cubicBezTo>
                      <a:pt x="15" y="56"/>
                      <a:pt x="15" y="62"/>
                      <a:pt x="15" y="70"/>
                    </a:cubicBezTo>
                    <a:cubicBezTo>
                      <a:pt x="10" y="70"/>
                      <a:pt x="5" y="71"/>
                      <a:pt x="0" y="72"/>
                    </a:cubicBezTo>
                    <a:cubicBezTo>
                      <a:pt x="0" y="47"/>
                      <a:pt x="0" y="24"/>
                      <a:pt x="0" y="0"/>
                    </a:cubicBezTo>
                    <a:cubicBezTo>
                      <a:pt x="75" y="0"/>
                      <a:pt x="150" y="0"/>
                      <a:pt x="227" y="0"/>
                    </a:cubicBezTo>
                    <a:cubicBezTo>
                      <a:pt x="227" y="47"/>
                      <a:pt x="227" y="95"/>
                      <a:pt x="227"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cs typeface="Arial" panose="020B0604020202020204" pitchFamily="34" charset="0"/>
                </a:endParaRPr>
              </a:p>
            </p:txBody>
          </p:sp>
          <p:sp>
            <p:nvSpPr>
              <p:cNvPr id="11" name="Freeform 210">
                <a:extLst>
                  <a:ext uri="{FF2B5EF4-FFF2-40B4-BE49-F238E27FC236}">
                    <a16:creationId xmlns:a16="http://schemas.microsoft.com/office/drawing/2014/main" id="{42C59631-E1B0-D2DB-F88D-021E98E0E6E8}"/>
                  </a:ext>
                </a:extLst>
              </p:cNvPr>
              <p:cNvSpPr>
                <a:spLocks/>
              </p:cNvSpPr>
              <p:nvPr/>
            </p:nvSpPr>
            <p:spPr bwMode="auto">
              <a:xfrm>
                <a:off x="3221" y="925"/>
                <a:ext cx="438" cy="286"/>
              </a:xfrm>
              <a:custGeom>
                <a:avLst/>
                <a:gdLst>
                  <a:gd name="T0" fmla="*/ 245 w 245"/>
                  <a:gd name="T1" fmla="*/ 0 h 160"/>
                  <a:gd name="T2" fmla="*/ 245 w 245"/>
                  <a:gd name="T3" fmla="*/ 160 h 160"/>
                  <a:gd name="T4" fmla="*/ 230 w 245"/>
                  <a:gd name="T5" fmla="*/ 160 h 160"/>
                  <a:gd name="T6" fmla="*/ 230 w 245"/>
                  <a:gd name="T7" fmla="*/ 16 h 160"/>
                  <a:gd name="T8" fmla="*/ 1 w 245"/>
                  <a:gd name="T9" fmla="*/ 16 h 160"/>
                  <a:gd name="T10" fmla="*/ 0 w 245"/>
                  <a:gd name="T11" fmla="*/ 0 h 160"/>
                  <a:gd name="T12" fmla="*/ 245 w 245"/>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245" h="160">
                    <a:moveTo>
                      <a:pt x="245" y="0"/>
                    </a:moveTo>
                    <a:cubicBezTo>
                      <a:pt x="245" y="54"/>
                      <a:pt x="245" y="107"/>
                      <a:pt x="245" y="160"/>
                    </a:cubicBezTo>
                    <a:cubicBezTo>
                      <a:pt x="240" y="160"/>
                      <a:pt x="236" y="160"/>
                      <a:pt x="230" y="160"/>
                    </a:cubicBezTo>
                    <a:cubicBezTo>
                      <a:pt x="230" y="112"/>
                      <a:pt x="230" y="65"/>
                      <a:pt x="230" y="16"/>
                    </a:cubicBezTo>
                    <a:cubicBezTo>
                      <a:pt x="153" y="16"/>
                      <a:pt x="78" y="16"/>
                      <a:pt x="1" y="16"/>
                    </a:cubicBezTo>
                    <a:cubicBezTo>
                      <a:pt x="1" y="10"/>
                      <a:pt x="1" y="6"/>
                      <a:pt x="0" y="0"/>
                    </a:cubicBezTo>
                    <a:cubicBezTo>
                      <a:pt x="82" y="0"/>
                      <a:pt x="163" y="0"/>
                      <a:pt x="24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cs typeface="Arial" panose="020B0604020202020204" pitchFamily="34" charset="0"/>
                </a:endParaRPr>
              </a:p>
            </p:txBody>
          </p:sp>
          <p:sp>
            <p:nvSpPr>
              <p:cNvPr id="12" name="Freeform 211">
                <a:extLst>
                  <a:ext uri="{FF2B5EF4-FFF2-40B4-BE49-F238E27FC236}">
                    <a16:creationId xmlns:a16="http://schemas.microsoft.com/office/drawing/2014/main" id="{72A12290-7E7E-2B0F-A07F-765BE88067EA}"/>
                  </a:ext>
                </a:extLst>
              </p:cNvPr>
              <p:cNvSpPr>
                <a:spLocks/>
              </p:cNvSpPr>
              <p:nvPr/>
            </p:nvSpPr>
            <p:spPr bwMode="auto">
              <a:xfrm>
                <a:off x="3325" y="1038"/>
                <a:ext cx="152" cy="138"/>
              </a:xfrm>
              <a:custGeom>
                <a:avLst/>
                <a:gdLst>
                  <a:gd name="T0" fmla="*/ 0 w 85"/>
                  <a:gd name="T1" fmla="*/ 40 h 77"/>
                  <a:gd name="T2" fmla="*/ 39 w 85"/>
                  <a:gd name="T3" fmla="*/ 1 h 77"/>
                  <a:gd name="T4" fmla="*/ 80 w 85"/>
                  <a:gd name="T5" fmla="*/ 30 h 77"/>
                  <a:gd name="T6" fmla="*/ 57 w 85"/>
                  <a:gd name="T7" fmla="*/ 77 h 77"/>
                  <a:gd name="T8" fmla="*/ 0 w 85"/>
                  <a:gd name="T9" fmla="*/ 40 h 77"/>
                </a:gdLst>
                <a:ahLst/>
                <a:cxnLst>
                  <a:cxn ang="0">
                    <a:pos x="T0" y="T1"/>
                  </a:cxn>
                  <a:cxn ang="0">
                    <a:pos x="T2" y="T3"/>
                  </a:cxn>
                  <a:cxn ang="0">
                    <a:pos x="T4" y="T5"/>
                  </a:cxn>
                  <a:cxn ang="0">
                    <a:pos x="T6" y="T7"/>
                  </a:cxn>
                  <a:cxn ang="0">
                    <a:pos x="T8" y="T9"/>
                  </a:cxn>
                </a:cxnLst>
                <a:rect l="0" t="0" r="r" b="b"/>
                <a:pathLst>
                  <a:path w="85" h="77">
                    <a:moveTo>
                      <a:pt x="0" y="40"/>
                    </a:moveTo>
                    <a:cubicBezTo>
                      <a:pt x="4" y="15"/>
                      <a:pt x="18" y="2"/>
                      <a:pt x="39" y="1"/>
                    </a:cubicBezTo>
                    <a:cubicBezTo>
                      <a:pt x="57" y="0"/>
                      <a:pt x="75" y="12"/>
                      <a:pt x="80" y="30"/>
                    </a:cubicBezTo>
                    <a:cubicBezTo>
                      <a:pt x="85" y="49"/>
                      <a:pt x="77" y="66"/>
                      <a:pt x="57" y="77"/>
                    </a:cubicBezTo>
                    <a:cubicBezTo>
                      <a:pt x="61" y="29"/>
                      <a:pt x="25" y="44"/>
                      <a:pt x="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cs typeface="Arial" panose="020B0604020202020204" pitchFamily="34" charset="0"/>
                </a:endParaRPr>
              </a:p>
            </p:txBody>
          </p:sp>
          <p:sp>
            <p:nvSpPr>
              <p:cNvPr id="13" name="Freeform 212">
                <a:extLst>
                  <a:ext uri="{FF2B5EF4-FFF2-40B4-BE49-F238E27FC236}">
                    <a16:creationId xmlns:a16="http://schemas.microsoft.com/office/drawing/2014/main" id="{0C179C28-2B79-AEBC-52F9-C7EC9C492852}"/>
                  </a:ext>
                </a:extLst>
              </p:cNvPr>
              <p:cNvSpPr>
                <a:spLocks/>
              </p:cNvSpPr>
              <p:nvPr/>
            </p:nvSpPr>
            <p:spPr bwMode="auto">
              <a:xfrm>
                <a:off x="3193" y="1256"/>
                <a:ext cx="205" cy="43"/>
              </a:xfrm>
              <a:custGeom>
                <a:avLst/>
                <a:gdLst>
                  <a:gd name="T0" fmla="*/ 57 w 115"/>
                  <a:gd name="T1" fmla="*/ 0 h 24"/>
                  <a:gd name="T2" fmla="*/ 101 w 115"/>
                  <a:gd name="T3" fmla="*/ 0 h 24"/>
                  <a:gd name="T4" fmla="*/ 115 w 115"/>
                  <a:gd name="T5" fmla="*/ 12 h 24"/>
                  <a:gd name="T6" fmla="*/ 102 w 115"/>
                  <a:gd name="T7" fmla="*/ 24 h 24"/>
                  <a:gd name="T8" fmla="*/ 12 w 115"/>
                  <a:gd name="T9" fmla="*/ 24 h 24"/>
                  <a:gd name="T10" fmla="*/ 0 w 115"/>
                  <a:gd name="T11" fmla="*/ 12 h 24"/>
                  <a:gd name="T12" fmla="*/ 12 w 115"/>
                  <a:gd name="T13" fmla="*/ 0 h 24"/>
                  <a:gd name="T14" fmla="*/ 57 w 115"/>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4">
                    <a:moveTo>
                      <a:pt x="57" y="0"/>
                    </a:moveTo>
                    <a:cubicBezTo>
                      <a:pt x="72" y="0"/>
                      <a:pt x="87" y="0"/>
                      <a:pt x="101" y="0"/>
                    </a:cubicBezTo>
                    <a:cubicBezTo>
                      <a:pt x="110" y="0"/>
                      <a:pt x="115" y="2"/>
                      <a:pt x="115" y="12"/>
                    </a:cubicBezTo>
                    <a:cubicBezTo>
                      <a:pt x="115" y="21"/>
                      <a:pt x="111" y="24"/>
                      <a:pt x="102" y="24"/>
                    </a:cubicBezTo>
                    <a:cubicBezTo>
                      <a:pt x="72" y="24"/>
                      <a:pt x="42" y="24"/>
                      <a:pt x="12" y="24"/>
                    </a:cubicBezTo>
                    <a:cubicBezTo>
                      <a:pt x="3" y="24"/>
                      <a:pt x="0" y="21"/>
                      <a:pt x="0" y="12"/>
                    </a:cubicBezTo>
                    <a:cubicBezTo>
                      <a:pt x="0" y="3"/>
                      <a:pt x="4" y="0"/>
                      <a:pt x="12" y="0"/>
                    </a:cubicBezTo>
                    <a:cubicBezTo>
                      <a:pt x="27" y="0"/>
                      <a:pt x="42" y="0"/>
                      <a:pt x="5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cs typeface="Arial" panose="020B0604020202020204" pitchFamily="34" charset="0"/>
                </a:endParaRPr>
              </a:p>
            </p:txBody>
          </p:sp>
          <p:sp>
            <p:nvSpPr>
              <p:cNvPr id="14" name="Freeform 213">
                <a:extLst>
                  <a:ext uri="{FF2B5EF4-FFF2-40B4-BE49-F238E27FC236}">
                    <a16:creationId xmlns:a16="http://schemas.microsoft.com/office/drawing/2014/main" id="{18EDD765-A9DE-AC83-6BA1-774D9C0D5380}"/>
                  </a:ext>
                </a:extLst>
              </p:cNvPr>
              <p:cNvSpPr>
                <a:spLocks/>
              </p:cNvSpPr>
              <p:nvPr/>
            </p:nvSpPr>
            <p:spPr bwMode="auto">
              <a:xfrm>
                <a:off x="3189" y="1140"/>
                <a:ext cx="209" cy="45"/>
              </a:xfrm>
              <a:custGeom>
                <a:avLst/>
                <a:gdLst>
                  <a:gd name="T0" fmla="*/ 60 w 117"/>
                  <a:gd name="T1" fmla="*/ 1 h 25"/>
                  <a:gd name="T2" fmla="*/ 105 w 117"/>
                  <a:gd name="T3" fmla="*/ 1 h 25"/>
                  <a:gd name="T4" fmla="*/ 117 w 117"/>
                  <a:gd name="T5" fmla="*/ 13 h 25"/>
                  <a:gd name="T6" fmla="*/ 105 w 117"/>
                  <a:gd name="T7" fmla="*/ 25 h 25"/>
                  <a:gd name="T8" fmla="*/ 13 w 117"/>
                  <a:gd name="T9" fmla="*/ 25 h 25"/>
                  <a:gd name="T10" fmla="*/ 2 w 117"/>
                  <a:gd name="T11" fmla="*/ 12 h 25"/>
                  <a:gd name="T12" fmla="*/ 13 w 117"/>
                  <a:gd name="T13" fmla="*/ 1 h 25"/>
                  <a:gd name="T14" fmla="*/ 60 w 117"/>
                  <a:gd name="T15" fmla="*/ 1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5">
                    <a:moveTo>
                      <a:pt x="60" y="1"/>
                    </a:moveTo>
                    <a:cubicBezTo>
                      <a:pt x="75" y="1"/>
                      <a:pt x="90" y="1"/>
                      <a:pt x="105" y="1"/>
                    </a:cubicBezTo>
                    <a:cubicBezTo>
                      <a:pt x="114" y="0"/>
                      <a:pt x="117" y="4"/>
                      <a:pt x="117" y="13"/>
                    </a:cubicBezTo>
                    <a:cubicBezTo>
                      <a:pt x="117" y="21"/>
                      <a:pt x="114" y="25"/>
                      <a:pt x="105" y="25"/>
                    </a:cubicBezTo>
                    <a:cubicBezTo>
                      <a:pt x="74" y="25"/>
                      <a:pt x="43" y="25"/>
                      <a:pt x="13" y="25"/>
                    </a:cubicBezTo>
                    <a:cubicBezTo>
                      <a:pt x="4" y="25"/>
                      <a:pt x="0" y="19"/>
                      <a:pt x="2" y="12"/>
                    </a:cubicBezTo>
                    <a:cubicBezTo>
                      <a:pt x="4" y="8"/>
                      <a:pt x="9" y="1"/>
                      <a:pt x="13" y="1"/>
                    </a:cubicBezTo>
                    <a:cubicBezTo>
                      <a:pt x="28" y="0"/>
                      <a:pt x="44" y="1"/>
                      <a:pt x="6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cs typeface="Arial" panose="020B0604020202020204" pitchFamily="34" charset="0"/>
                </a:endParaRPr>
              </a:p>
            </p:txBody>
          </p:sp>
          <p:sp>
            <p:nvSpPr>
              <p:cNvPr id="15" name="Freeform 214">
                <a:extLst>
                  <a:ext uri="{FF2B5EF4-FFF2-40B4-BE49-F238E27FC236}">
                    <a16:creationId xmlns:a16="http://schemas.microsoft.com/office/drawing/2014/main" id="{849049EA-4EE8-23EF-830C-E23BAC1C8A5C}"/>
                  </a:ext>
                </a:extLst>
              </p:cNvPr>
              <p:cNvSpPr>
                <a:spLocks/>
              </p:cNvSpPr>
              <p:nvPr/>
            </p:nvSpPr>
            <p:spPr bwMode="auto">
              <a:xfrm>
                <a:off x="3193" y="1197"/>
                <a:ext cx="205" cy="45"/>
              </a:xfrm>
              <a:custGeom>
                <a:avLst/>
                <a:gdLst>
                  <a:gd name="T0" fmla="*/ 58 w 115"/>
                  <a:gd name="T1" fmla="*/ 25 h 25"/>
                  <a:gd name="T2" fmla="*/ 12 w 115"/>
                  <a:gd name="T3" fmla="*/ 25 h 25"/>
                  <a:gd name="T4" fmla="*/ 0 w 115"/>
                  <a:gd name="T5" fmla="*/ 13 h 25"/>
                  <a:gd name="T6" fmla="*/ 12 w 115"/>
                  <a:gd name="T7" fmla="*/ 1 h 25"/>
                  <a:gd name="T8" fmla="*/ 103 w 115"/>
                  <a:gd name="T9" fmla="*/ 1 h 25"/>
                  <a:gd name="T10" fmla="*/ 115 w 115"/>
                  <a:gd name="T11" fmla="*/ 13 h 25"/>
                  <a:gd name="T12" fmla="*/ 103 w 115"/>
                  <a:gd name="T13" fmla="*/ 25 h 25"/>
                  <a:gd name="T14" fmla="*/ 58 w 115"/>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5">
                    <a:moveTo>
                      <a:pt x="58" y="25"/>
                    </a:moveTo>
                    <a:cubicBezTo>
                      <a:pt x="42" y="25"/>
                      <a:pt x="27" y="25"/>
                      <a:pt x="12" y="25"/>
                    </a:cubicBezTo>
                    <a:cubicBezTo>
                      <a:pt x="4" y="25"/>
                      <a:pt x="0" y="22"/>
                      <a:pt x="0" y="13"/>
                    </a:cubicBezTo>
                    <a:cubicBezTo>
                      <a:pt x="0" y="4"/>
                      <a:pt x="3" y="0"/>
                      <a:pt x="12" y="1"/>
                    </a:cubicBezTo>
                    <a:cubicBezTo>
                      <a:pt x="43" y="1"/>
                      <a:pt x="73" y="1"/>
                      <a:pt x="103" y="1"/>
                    </a:cubicBezTo>
                    <a:cubicBezTo>
                      <a:pt x="112" y="1"/>
                      <a:pt x="115" y="5"/>
                      <a:pt x="115" y="13"/>
                    </a:cubicBezTo>
                    <a:cubicBezTo>
                      <a:pt x="115" y="21"/>
                      <a:pt x="111" y="25"/>
                      <a:pt x="103" y="25"/>
                    </a:cubicBezTo>
                    <a:cubicBezTo>
                      <a:pt x="88" y="25"/>
                      <a:pt x="73" y="25"/>
                      <a:pt x="5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1350">
                  <a:solidFill>
                    <a:srgbClr val="000000"/>
                  </a:solidFill>
                  <a:cs typeface="Arial" panose="020B0604020202020204" pitchFamily="34" charset="0"/>
                </a:endParaRPr>
              </a:p>
            </p:txBody>
          </p:sp>
        </p:grpSp>
      </p:grpSp>
      <p:sp>
        <p:nvSpPr>
          <p:cNvPr id="16" name="Textfeld 15">
            <a:extLst>
              <a:ext uri="{FF2B5EF4-FFF2-40B4-BE49-F238E27FC236}">
                <a16:creationId xmlns:a16="http://schemas.microsoft.com/office/drawing/2014/main" id="{EBB16FBB-DB41-8A43-6E83-639BA50DF6A8}"/>
              </a:ext>
            </a:extLst>
          </p:cNvPr>
          <p:cNvSpPr txBox="1"/>
          <p:nvPr/>
        </p:nvSpPr>
        <p:spPr>
          <a:xfrm>
            <a:off x="1607644" y="5308524"/>
            <a:ext cx="1801751" cy="424732"/>
          </a:xfrm>
          <a:prstGeom prst="rect">
            <a:avLst/>
          </a:prstGeom>
          <a:noFill/>
        </p:spPr>
        <p:txBody>
          <a:bodyPr wrap="square">
            <a:spAutoFit/>
          </a:bodyPr>
          <a:lstStyle/>
          <a:p>
            <a:pPr algn="r" defTabSz="666750" fontAlgn="auto">
              <a:lnSpc>
                <a:spcPct val="90000"/>
              </a:lnSpc>
              <a:spcBef>
                <a:spcPct val="0"/>
              </a:spcBef>
              <a:spcAft>
                <a:spcPct val="35000"/>
              </a:spcAft>
              <a:defRPr/>
            </a:pPr>
            <a:r>
              <a:rPr lang="de-DE" sz="1200" b="1" dirty="0" err="1">
                <a:solidFill>
                  <a:srgbClr val="3F4444"/>
                </a:solidFill>
                <a:cs typeface="Arial" panose="020B0604020202020204" pitchFamily="34" charset="0"/>
              </a:rPr>
              <a:t>Dapagliflozin</a:t>
            </a:r>
            <a:r>
              <a:rPr lang="de-DE" sz="1200" b="1" dirty="0">
                <a:solidFill>
                  <a:srgbClr val="3F4444"/>
                </a:solidFill>
                <a:cs typeface="Arial" panose="020B0604020202020204" pitchFamily="34" charset="0"/>
              </a:rPr>
              <a:t> ist erstattungsfähig</a:t>
            </a:r>
            <a:endParaRPr lang="de-DE" sz="1200" dirty="0">
              <a:solidFill>
                <a:srgbClr val="3F4444"/>
              </a:solidFill>
              <a:cs typeface="Arial" panose="020B0604020202020204" pitchFamily="34" charset="0"/>
            </a:endParaRPr>
          </a:p>
        </p:txBody>
      </p:sp>
      <p:sp>
        <p:nvSpPr>
          <p:cNvPr id="17" name="Inhaltsplatzhalter 2">
            <a:extLst>
              <a:ext uri="{FF2B5EF4-FFF2-40B4-BE49-F238E27FC236}">
                <a16:creationId xmlns:a16="http://schemas.microsoft.com/office/drawing/2014/main" id="{ADF81ED7-6A39-152B-C11B-B74F33574F7B}"/>
              </a:ext>
            </a:extLst>
          </p:cNvPr>
          <p:cNvSpPr txBox="1">
            <a:spLocks/>
          </p:cNvSpPr>
          <p:nvPr/>
        </p:nvSpPr>
        <p:spPr bwMode="auto">
          <a:xfrm>
            <a:off x="880744" y="6584607"/>
            <a:ext cx="6761418" cy="279757"/>
          </a:xfrm>
          <a:prstGeom prst="rect">
            <a:avLst/>
          </a:prstGeom>
        </p:spPr>
        <p:txBody>
          <a:bodyPr wrap="square">
            <a:spAutoFit/>
          </a:bodyPr>
          <a:lstStyle>
            <a:defPPr>
              <a:defRPr lang="de-DE"/>
            </a:defPPr>
            <a:lvl1pPr algn="r">
              <a:defRPr sz="1200" i="1">
                <a:solidFill>
                  <a:srgbClr val="00799B"/>
                </a:solidFill>
                <a:latin typeface="Arial" charset="0"/>
                <a:ea typeface="ＭＳ Ｐゴシック" pitchFamily="28" charset="-128"/>
              </a:defRPr>
            </a:lvl1pPr>
          </a:lstStyle>
          <a:p>
            <a:r>
              <a:rPr lang="de-DE" dirty="0"/>
              <a:t>Modifiziert nach: Fachinformation Forxiga®, Stand Februar 2023.</a:t>
            </a:r>
          </a:p>
        </p:txBody>
      </p:sp>
    </p:spTree>
    <p:extLst>
      <p:ext uri="{BB962C8B-B14F-4D97-AF65-F5344CB8AC3E}">
        <p14:creationId xmlns:p14="http://schemas.microsoft.com/office/powerpoint/2010/main" val="2735346507"/>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8209128" cy="736985"/>
          </a:xfrm>
          <a:prstGeom prst="rect">
            <a:avLst/>
          </a:prstGeom>
          <a:solidFill>
            <a:srgbClr val="000099"/>
          </a:solidFill>
          <a:ln w="9525">
            <a:noFill/>
            <a:miter lim="800000"/>
            <a:headEnd/>
            <a:tailEnd/>
          </a:ln>
        </p:spPr>
        <p:txBody>
          <a:bodyPr lIns="69056" tIns="34529" rIns="69056" bIns="34529" anchor="ctr"/>
          <a:lstStyle/>
          <a:p>
            <a:pPr algn="ctr"/>
            <a:r>
              <a:rPr lang="en-US" sz="2100" b="1" dirty="0">
                <a:solidFill>
                  <a:prstClr val="white"/>
                </a:solidFill>
                <a:latin typeface="Calibri" pitchFamily="34" charset="0"/>
              </a:rPr>
              <a:t> </a:t>
            </a:r>
            <a:r>
              <a:rPr lang="en-US" sz="2100" b="1" dirty="0">
                <a:solidFill>
                  <a:prstClr val="white"/>
                </a:solidFill>
                <a:latin typeface="Times New Roman" pitchFamily="18" charset="0"/>
                <a:cs typeface="Times New Roman" pitchFamily="18" charset="0"/>
              </a:rPr>
              <a:t> Effect of Coaching to Increase Water Intake on Kidney Function Decline in Adults With Chronic Kidney Disease</a:t>
            </a:r>
          </a:p>
        </p:txBody>
      </p:sp>
      <p:sp>
        <p:nvSpPr>
          <p:cNvPr id="5" name="Rectangle 2"/>
          <p:cNvSpPr>
            <a:spLocks noChangeArrowheads="1"/>
          </p:cNvSpPr>
          <p:nvPr/>
        </p:nvSpPr>
        <p:spPr bwMode="auto">
          <a:xfrm>
            <a:off x="3635896" y="6319711"/>
            <a:ext cx="3920317" cy="538289"/>
          </a:xfrm>
          <a:prstGeom prst="rect">
            <a:avLst/>
          </a:prstGeom>
        </p:spPr>
        <p:txBody>
          <a:bodyPr wrap="square">
            <a:spAutoFit/>
          </a:bodyPr>
          <a:lstStyle/>
          <a:p>
            <a:pPr algn="r"/>
            <a:r>
              <a:rPr lang="de-DE" sz="1200" i="1" dirty="0">
                <a:solidFill>
                  <a:srgbClr val="00799B"/>
                </a:solidFill>
                <a:latin typeface="Arial" charset="0"/>
                <a:ea typeface="ＭＳ Ｐゴシック" pitchFamily="28" charset="-128"/>
              </a:rPr>
              <a:t>CLARK  et al. </a:t>
            </a:r>
          </a:p>
          <a:p>
            <a:pPr algn="r"/>
            <a:r>
              <a:rPr lang="en-US" sz="1200" i="1" dirty="0">
                <a:solidFill>
                  <a:srgbClr val="00799B"/>
                </a:solidFill>
                <a:latin typeface="Arial" charset="0"/>
                <a:ea typeface="ＭＳ Ｐゴシック" pitchFamily="28" charset="-128"/>
              </a:rPr>
              <a:t>JAMA. 319(18):1870-1879, 2018</a:t>
            </a:r>
          </a:p>
        </p:txBody>
      </p:sp>
      <p:pic>
        <p:nvPicPr>
          <p:cNvPr id="3" name="Grafik 2">
            <a:extLst>
              <a:ext uri="{FF2B5EF4-FFF2-40B4-BE49-F238E27FC236}">
                <a16:creationId xmlns:a16="http://schemas.microsoft.com/office/drawing/2014/main" id="{8FF2906A-9DE8-A24F-8BAB-0EA56601616B}"/>
              </a:ext>
            </a:extLst>
          </p:cNvPr>
          <p:cNvPicPr>
            <a:picLocks noChangeAspect="1"/>
          </p:cNvPicPr>
          <p:nvPr/>
        </p:nvPicPr>
        <p:blipFill rotWithShape="1">
          <a:blip r:embed="rId2">
            <a:extLst>
              <a:ext uri="{28A0092B-C50C-407E-A947-70E740481C1C}">
                <a14:useLocalDpi xmlns:a14="http://schemas.microsoft.com/office/drawing/2010/main" val="0"/>
              </a:ext>
            </a:extLst>
          </a:blip>
          <a:srcRect r="41432"/>
          <a:stretch/>
        </p:blipFill>
        <p:spPr>
          <a:xfrm>
            <a:off x="70900" y="1804814"/>
            <a:ext cx="8138228" cy="2383529"/>
          </a:xfrm>
          <a:prstGeom prst="rect">
            <a:avLst/>
          </a:prstGeom>
          <a:ln>
            <a:solidFill>
              <a:schemeClr val="tx1"/>
            </a:solid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ABE573A2-E2D4-A64C-8D43-BFE9FAD2FA0E}"/>
              </a:ext>
            </a:extLst>
          </p:cNvPr>
          <p:cNvPicPr>
            <a:picLocks noChangeAspect="1"/>
          </p:cNvPicPr>
          <p:nvPr/>
        </p:nvPicPr>
        <p:blipFill rotWithShape="1">
          <a:blip r:embed="rId3"/>
          <a:srcRect l="25465" r="19024"/>
          <a:stretch/>
        </p:blipFill>
        <p:spPr>
          <a:xfrm>
            <a:off x="2999095" y="4222385"/>
            <a:ext cx="1944806" cy="1751753"/>
          </a:xfrm>
          <a:prstGeom prst="rect">
            <a:avLst/>
          </a:prstGeom>
          <a:ln>
            <a:solidFill>
              <a:srgbClr val="000000"/>
            </a:solidFill>
          </a:ln>
          <a:effectLst>
            <a:outerShdw blurRad="254000" dist="38100" dir="2700000" algn="tl" rotWithShape="0">
              <a:prstClr val="black">
                <a:alpha val="40000"/>
              </a:prstClr>
            </a:outerShdw>
          </a:effectLst>
        </p:spPr>
      </p:pic>
      <p:sp>
        <p:nvSpPr>
          <p:cNvPr id="2" name="Titel 1">
            <a:extLst>
              <a:ext uri="{FF2B5EF4-FFF2-40B4-BE49-F238E27FC236}">
                <a16:creationId xmlns:a16="http://schemas.microsoft.com/office/drawing/2014/main" id="{CAAAE919-B229-7865-81F7-D049D210E2BD}"/>
              </a:ext>
            </a:extLst>
          </p:cNvPr>
          <p:cNvSpPr>
            <a:spLocks noGrp="1"/>
          </p:cNvSpPr>
          <p:nvPr>
            <p:ph type="title"/>
          </p:nvPr>
        </p:nvSpPr>
        <p:spPr/>
        <p:txBody>
          <a:bodyPr/>
          <a:lstStyle/>
          <a:p>
            <a:r>
              <a:rPr lang="de-DE" dirty="0">
                <a:highlight>
                  <a:srgbClr val="FF0000"/>
                </a:highlight>
              </a:rPr>
              <a:t>Viel trinken ….?</a:t>
            </a:r>
          </a:p>
        </p:txBody>
      </p:sp>
    </p:spTree>
    <p:extLst>
      <p:ext uri="{BB962C8B-B14F-4D97-AF65-F5344CB8AC3E}">
        <p14:creationId xmlns:p14="http://schemas.microsoft.com/office/powerpoint/2010/main" val="294725347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8209128" cy="736985"/>
          </a:xfrm>
          <a:prstGeom prst="rect">
            <a:avLst/>
          </a:prstGeom>
          <a:solidFill>
            <a:srgbClr val="000099"/>
          </a:solidFill>
          <a:ln w="9525">
            <a:noFill/>
            <a:miter lim="800000"/>
            <a:headEnd/>
            <a:tailEnd/>
          </a:ln>
        </p:spPr>
        <p:txBody>
          <a:bodyPr lIns="69056" tIns="34529" rIns="69056" bIns="34529" anchor="ctr"/>
          <a:lstStyle/>
          <a:p>
            <a:pPr algn="ctr"/>
            <a:r>
              <a:rPr lang="en-US" sz="2100" b="1" dirty="0">
                <a:solidFill>
                  <a:prstClr val="white"/>
                </a:solidFill>
                <a:latin typeface="Times New Roman" panose="02020603050405020304" pitchFamily="18" charset="0"/>
                <a:cs typeface="Times New Roman" panose="02020603050405020304" pitchFamily="18" charset="0"/>
              </a:rPr>
              <a:t>Water intake and progression of chronic kidney disease: the CKD-REIN cohort study</a:t>
            </a:r>
          </a:p>
        </p:txBody>
      </p:sp>
      <p:sp>
        <p:nvSpPr>
          <p:cNvPr id="5" name="Rectangle 2"/>
          <p:cNvSpPr>
            <a:spLocks noChangeArrowheads="1"/>
          </p:cNvSpPr>
          <p:nvPr/>
        </p:nvSpPr>
        <p:spPr bwMode="auto">
          <a:xfrm>
            <a:off x="3707904" y="6418013"/>
            <a:ext cx="3920317" cy="412845"/>
          </a:xfrm>
          <a:prstGeom prst="rect">
            <a:avLst/>
          </a:prstGeom>
        </p:spPr>
        <p:txBody>
          <a:bodyPr wrap="square">
            <a:spAutoFit/>
          </a:bodyPr>
          <a:lstStyle/>
          <a:p>
            <a:pPr algn="r"/>
            <a:r>
              <a:rPr lang="de-DE" sz="1200" i="1" dirty="0">
                <a:solidFill>
                  <a:srgbClr val="00799B"/>
                </a:solidFill>
                <a:latin typeface="Arial" charset="0"/>
                <a:ea typeface="ＭＳ Ｐゴシック" pitchFamily="28" charset="-128"/>
              </a:rPr>
              <a:t>WAGNER  et al.  </a:t>
            </a:r>
            <a:r>
              <a:rPr lang="en-US" sz="1200" i="1" dirty="0">
                <a:solidFill>
                  <a:srgbClr val="00799B"/>
                </a:solidFill>
                <a:latin typeface="Arial" charset="0"/>
                <a:ea typeface="ＭＳ Ｐゴシック" pitchFamily="28" charset="-128"/>
              </a:rPr>
              <a:t>Nephrology Dialysis Transplantation, 37(4,) : 730–739, 2022</a:t>
            </a:r>
          </a:p>
        </p:txBody>
      </p:sp>
      <p:pic>
        <p:nvPicPr>
          <p:cNvPr id="8" name="New picture">
            <a:extLst>
              <a:ext uri="{FF2B5EF4-FFF2-40B4-BE49-F238E27FC236}">
                <a16:creationId xmlns:a16="http://schemas.microsoft.com/office/drawing/2014/main" id="{804FEDB2-06D8-2F81-182D-D2071DEF4022}"/>
              </a:ext>
            </a:extLst>
          </p:cNvPr>
          <p:cNvPicPr/>
          <p:nvPr/>
        </p:nvPicPr>
        <p:blipFill rotWithShape="1">
          <a:blip r:embed="rId3"/>
          <a:srcRect t="15575" b="10660"/>
          <a:stretch/>
        </p:blipFill>
        <p:spPr>
          <a:xfrm>
            <a:off x="412845" y="1706823"/>
            <a:ext cx="7360277" cy="4293928"/>
          </a:xfrm>
          <a:prstGeom prst="rect">
            <a:avLst/>
          </a:prstGeom>
        </p:spPr>
      </p:pic>
      <p:sp>
        <p:nvSpPr>
          <p:cNvPr id="2" name="Titel 1">
            <a:extLst>
              <a:ext uri="{FF2B5EF4-FFF2-40B4-BE49-F238E27FC236}">
                <a16:creationId xmlns:a16="http://schemas.microsoft.com/office/drawing/2014/main" id="{FC6AAEB2-F8D0-80AE-0EAB-59468397A6D8}"/>
              </a:ext>
            </a:extLst>
          </p:cNvPr>
          <p:cNvSpPr>
            <a:spLocks noGrp="1"/>
          </p:cNvSpPr>
          <p:nvPr>
            <p:ph type="title"/>
          </p:nvPr>
        </p:nvSpPr>
        <p:spPr/>
        <p:txBody>
          <a:bodyPr/>
          <a:lstStyle/>
          <a:p>
            <a:r>
              <a:rPr lang="de-DE" dirty="0">
                <a:highlight>
                  <a:srgbClr val="FF0000"/>
                </a:highlight>
              </a:rPr>
              <a:t>Viel trinken ….</a:t>
            </a:r>
          </a:p>
        </p:txBody>
      </p:sp>
    </p:spTree>
    <p:extLst>
      <p:ext uri="{BB962C8B-B14F-4D97-AF65-F5344CB8AC3E}">
        <p14:creationId xmlns:p14="http://schemas.microsoft.com/office/powerpoint/2010/main" val="105508024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B700202-4FF8-F058-0277-4BF30B89F0B8}"/>
              </a:ext>
            </a:extLst>
          </p:cNvPr>
          <p:cNvSpPr>
            <a:spLocks noGrp="1"/>
          </p:cNvSpPr>
          <p:nvPr>
            <p:ph type="title"/>
          </p:nvPr>
        </p:nvSpPr>
        <p:spPr/>
        <p:txBody>
          <a:bodyPr/>
          <a:lstStyle/>
          <a:p>
            <a:r>
              <a:rPr lang="de-de" dirty="0"/>
              <a:t>Was ist CKD?</a:t>
            </a:r>
            <a:endParaRPr lang="de-DE" dirty="0"/>
          </a:p>
        </p:txBody>
      </p:sp>
      <p:sp>
        <p:nvSpPr>
          <p:cNvPr id="5" name="Text Placeholder 4">
            <a:extLst>
              <a:ext uri="{FF2B5EF4-FFF2-40B4-BE49-F238E27FC236}">
                <a16:creationId xmlns:a16="http://schemas.microsoft.com/office/drawing/2014/main" id="{52B6780A-8568-AD46-B4FE-1B6F28B6DD90}"/>
              </a:ext>
            </a:extLst>
          </p:cNvPr>
          <p:cNvSpPr>
            <a:spLocks noGrp="1"/>
          </p:cNvSpPr>
          <p:nvPr>
            <p:ph type="body" sz="quarter" idx="4294967295"/>
          </p:nvPr>
        </p:nvSpPr>
        <p:spPr>
          <a:xfrm>
            <a:off x="497319" y="6494828"/>
            <a:ext cx="7138988" cy="390556"/>
          </a:xfrm>
        </p:spPr>
        <p:txBody>
          <a:bodyPr wrap="square">
            <a:spAutoFit/>
          </a:bodyPr>
          <a:lstStyle/>
          <a:p>
            <a:pPr algn="r">
              <a:lnSpc>
                <a:spcPct val="110000"/>
              </a:lnSpc>
              <a:spcBef>
                <a:spcPct val="30000"/>
              </a:spcBef>
            </a:pPr>
            <a:r>
              <a:rPr lang="de-de" sz="1200" dirty="0">
                <a:solidFill>
                  <a:schemeClr val="accent1"/>
                </a:solidFill>
                <a:latin typeface="+mj-lt"/>
              </a:rPr>
              <a:t>1. Kidney Disease: (Nierenerkrankung:) Improving Global Outcomes (KDIGO). Kidney Int Suppl 2013; 3:1–150. 2. </a:t>
            </a:r>
            <a:r>
              <a:rPr lang="de-de" sz="1200" dirty="0" err="1">
                <a:solidFill>
                  <a:schemeClr val="accent1"/>
                </a:solidFill>
                <a:latin typeface="+mj-lt"/>
              </a:rPr>
              <a:t>Levey</a:t>
            </a:r>
            <a:r>
              <a:rPr lang="de-de" sz="1200" dirty="0">
                <a:solidFill>
                  <a:schemeClr val="accent1"/>
                </a:solidFill>
                <a:latin typeface="+mj-lt"/>
              </a:rPr>
              <a:t> AS et al. JAMA 2015; 313:837–846.</a:t>
            </a:r>
          </a:p>
        </p:txBody>
      </p:sp>
      <p:graphicFrame>
        <p:nvGraphicFramePr>
          <p:cNvPr id="8" name="Table 3">
            <a:extLst>
              <a:ext uri="{FF2B5EF4-FFF2-40B4-BE49-F238E27FC236}">
                <a16:creationId xmlns:a16="http://schemas.microsoft.com/office/drawing/2014/main" id="{561DF173-B44F-44B7-89B1-ED15CA426E5F}"/>
              </a:ext>
            </a:extLst>
          </p:cNvPr>
          <p:cNvGraphicFramePr>
            <a:graphicFrameLocks noGrp="1"/>
          </p:cNvGraphicFramePr>
          <p:nvPr>
            <p:extLst>
              <p:ext uri="{D42A27DB-BD31-4B8C-83A1-F6EECF244321}">
                <p14:modId xmlns:p14="http://schemas.microsoft.com/office/powerpoint/2010/main" val="2285696026"/>
              </p:ext>
            </p:extLst>
          </p:nvPr>
        </p:nvGraphicFramePr>
        <p:xfrm>
          <a:off x="944008" y="1706201"/>
          <a:ext cx="7890520" cy="3234967"/>
        </p:xfrm>
        <a:graphic>
          <a:graphicData uri="http://schemas.openxmlformats.org/drawingml/2006/table">
            <a:tbl>
              <a:tblPr firstRow="1" bandRow="1">
                <a:tableStyleId>{93296810-A885-4BE3-A3E7-6D5BEEA58F35}</a:tableStyleId>
              </a:tblPr>
              <a:tblGrid>
                <a:gridCol w="7890520">
                  <a:extLst>
                    <a:ext uri="{9D8B030D-6E8A-4147-A177-3AD203B41FA5}">
                      <a16:colId xmlns:a16="http://schemas.microsoft.com/office/drawing/2014/main" val="3664979384"/>
                    </a:ext>
                  </a:extLst>
                </a:gridCol>
              </a:tblGrid>
              <a:tr h="7076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a:solidFill>
                            <a:schemeClr val="tx2"/>
                          </a:solidFill>
                          <a:latin typeface="Arial" panose="020B0604020202020204" pitchFamily="34" charset="0"/>
                          <a:cs typeface="Arial" panose="020B0604020202020204" pitchFamily="34" charset="0"/>
                        </a:rPr>
                        <a:t>CKD ist eine chronische Erkrankung, deren derzeitige Therapien darauf abzielen, die Progression zu verlangsamen und die Komplikationen der CKD zu beherrschen</a:t>
                      </a:r>
                      <a:r>
                        <a:rPr lang="de-de" sz="1400" b="0" baseline="30000">
                          <a:solidFill>
                            <a:schemeClr val="tx2"/>
                          </a:solidFill>
                          <a:latin typeface="Arial" panose="020B0604020202020204" pitchFamily="34" charset="0"/>
                          <a:cs typeface="Arial" panose="020B0604020202020204" pitchFamily="34" charset="0"/>
                        </a:rPr>
                        <a:t>1</a:t>
                      </a:r>
                    </a:p>
                  </a:txBody>
                  <a:tcPr marR="0" anchor="ctr">
                    <a:lnT w="19050" cap="flat" cmpd="sng" algn="ctr">
                      <a:solidFill>
                        <a:schemeClr val="accent6"/>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96480127"/>
                  </a:ext>
                </a:extLst>
              </a:tr>
              <a:tr h="6066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a:solidFill>
                            <a:schemeClr val="tx2"/>
                          </a:solidFill>
                          <a:latin typeface="Arial" panose="020B0604020202020204" pitchFamily="34" charset="0"/>
                          <a:cs typeface="Arial" panose="020B0604020202020204" pitchFamily="34" charset="0"/>
                        </a:rPr>
                        <a:t>CKD ist definiert als Anomalien der Nierenstruktur oder -funktion, die seit mehr als 3 Monaten bestehen und Auswirkungen auf die Gesundheit haben</a:t>
                      </a:r>
                      <a:r>
                        <a:rPr lang="de-de" sz="1400" b="0" baseline="30000">
                          <a:solidFill>
                            <a:schemeClr val="tx2"/>
                          </a:solidFill>
                          <a:latin typeface="Arial" panose="020B0604020202020204" pitchFamily="34" charset="0"/>
                          <a:cs typeface="Arial" panose="020B0604020202020204" pitchFamily="34" charset="0"/>
                        </a:rPr>
                        <a:t>1</a:t>
                      </a:r>
                    </a:p>
                  </a:txBody>
                  <a:tcPr marR="0" anchor="ct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950068442"/>
                  </a:ext>
                </a:extLst>
              </a:tr>
              <a:tr h="7076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a:solidFill>
                            <a:schemeClr val="tx2"/>
                          </a:solidFill>
                          <a:latin typeface="Arial" panose="020B0604020202020204" pitchFamily="34" charset="0"/>
                          <a:cs typeface="Arial" panose="020B0604020202020204" pitchFamily="34" charset="0"/>
                        </a:rPr>
                        <a:t>Die Stadieneinteilung der CKD erfolgt anhand der Ursache, der GFR und der Albuminurie</a:t>
                      </a:r>
                      <a:r>
                        <a:rPr lang="de-de" sz="1400" b="0" baseline="30000">
                          <a:solidFill>
                            <a:schemeClr val="tx2"/>
                          </a:solidFill>
                          <a:latin typeface="Arial" panose="020B0604020202020204" pitchFamily="34" charset="0"/>
                          <a:cs typeface="Arial" panose="020B0604020202020204" pitchFamily="34" charset="0"/>
                        </a:rPr>
                        <a:t>1</a:t>
                      </a:r>
                    </a:p>
                  </a:txBody>
                  <a:tcPr marR="0" anchor="ct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8098145"/>
                  </a:ext>
                </a:extLst>
              </a:tr>
              <a:tr h="6066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dirty="0">
                          <a:solidFill>
                            <a:schemeClr val="tx2"/>
                          </a:solidFill>
                          <a:latin typeface="Arial" panose="020B0604020202020204" pitchFamily="34" charset="0"/>
                          <a:cs typeface="Arial" panose="020B0604020202020204" pitchFamily="34" charset="0"/>
                        </a:rPr>
                        <a:t>Die GFR ist der Hauptparameter für die Nierenfunktion, wobei die </a:t>
                      </a:r>
                      <a:r>
                        <a:rPr lang="de-de" sz="1400" b="0" dirty="0" err="1">
                          <a:solidFill>
                            <a:schemeClr val="tx2"/>
                          </a:solidFill>
                          <a:latin typeface="Arial" panose="020B0604020202020204" pitchFamily="34" charset="0"/>
                          <a:cs typeface="Arial" panose="020B0604020202020204" pitchFamily="34" charset="0"/>
                        </a:rPr>
                        <a:t>eGFR</a:t>
                      </a:r>
                      <a:r>
                        <a:rPr lang="de-de" sz="1400" b="0" dirty="0">
                          <a:solidFill>
                            <a:schemeClr val="tx2"/>
                          </a:solidFill>
                          <a:latin typeface="Arial" panose="020B0604020202020204" pitchFamily="34" charset="0"/>
                          <a:cs typeface="Arial" panose="020B0604020202020204" pitchFamily="34" charset="0"/>
                        </a:rPr>
                        <a:t> anhand der </a:t>
                      </a:r>
                      <a:r>
                        <a:rPr lang="de-de" sz="1400" b="0" dirty="0" err="1">
                          <a:solidFill>
                            <a:schemeClr val="tx2"/>
                          </a:solidFill>
                          <a:latin typeface="Arial" panose="020B0604020202020204" pitchFamily="34" charset="0"/>
                          <a:cs typeface="Arial" panose="020B0604020202020204" pitchFamily="34" charset="0"/>
                        </a:rPr>
                        <a:t>Serumkreatininwerte</a:t>
                      </a:r>
                      <a:r>
                        <a:rPr lang="de-de" sz="1400" b="0" dirty="0">
                          <a:solidFill>
                            <a:schemeClr val="tx2"/>
                          </a:solidFill>
                          <a:latin typeface="Arial" panose="020B0604020202020204" pitchFamily="34" charset="0"/>
                          <a:cs typeface="Arial" panose="020B0604020202020204" pitchFamily="34" charset="0"/>
                        </a:rPr>
                        <a:t> abgeschätzt wird</a:t>
                      </a:r>
                      <a:r>
                        <a:rPr lang="de-de" sz="1400" b="0" baseline="30000" dirty="0">
                          <a:solidFill>
                            <a:schemeClr val="tx2"/>
                          </a:solidFill>
                          <a:latin typeface="Arial" panose="020B0604020202020204" pitchFamily="34" charset="0"/>
                          <a:cs typeface="Arial" panose="020B0604020202020204" pitchFamily="34" charset="0"/>
                        </a:rPr>
                        <a:t>2</a:t>
                      </a:r>
                    </a:p>
                  </a:txBody>
                  <a:tcPr marR="0" anchor="ct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73695718"/>
                  </a:ext>
                </a:extLst>
              </a:tr>
              <a:tr h="6065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dirty="0">
                          <a:solidFill>
                            <a:schemeClr val="tx2"/>
                          </a:solidFill>
                          <a:latin typeface="Arial" panose="020B0604020202020204" pitchFamily="34" charset="0"/>
                          <a:cs typeface="Arial" panose="020B0604020202020204" pitchFamily="34" charset="0"/>
                        </a:rPr>
                        <a:t>Eine GFR &lt;60 ml/min/1,73 m</a:t>
                      </a:r>
                      <a:r>
                        <a:rPr lang="de-de" sz="1400" b="0" baseline="30000" dirty="0">
                          <a:solidFill>
                            <a:schemeClr val="tx2"/>
                          </a:solidFill>
                          <a:latin typeface="Arial" panose="020B0604020202020204" pitchFamily="34" charset="0"/>
                          <a:cs typeface="Arial" panose="020B0604020202020204" pitchFamily="34" charset="0"/>
                        </a:rPr>
                        <a:t>2</a:t>
                      </a:r>
                      <a:r>
                        <a:rPr lang="de-de" sz="1400" b="0" dirty="0">
                          <a:solidFill>
                            <a:schemeClr val="tx2"/>
                          </a:solidFill>
                          <a:latin typeface="Arial" panose="020B0604020202020204" pitchFamily="34" charset="0"/>
                          <a:cs typeface="Arial" panose="020B0604020202020204" pitchFamily="34" charset="0"/>
                        </a:rPr>
                        <a:t> für mehr als 3 Monate deutet auf CKD hin</a:t>
                      </a:r>
                      <a:r>
                        <a:rPr lang="de-de" sz="1400" b="0" baseline="30000" dirty="0">
                          <a:solidFill>
                            <a:schemeClr val="tx2"/>
                          </a:solidFill>
                          <a:latin typeface="Arial" panose="020B0604020202020204" pitchFamily="34" charset="0"/>
                          <a:cs typeface="Arial" panose="020B0604020202020204" pitchFamily="34" charset="0"/>
                        </a:rPr>
                        <a:t>1</a:t>
                      </a:r>
                    </a:p>
                  </a:txBody>
                  <a:tcPr marR="0" anchor="ctr">
                    <a:lnT w="9525" cap="flat" cmpd="sng" algn="ctr">
                      <a:solidFill>
                        <a:schemeClr val="accent3"/>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914954502"/>
                  </a:ext>
                </a:extLst>
              </a:tr>
            </a:tbl>
          </a:graphicData>
        </a:graphic>
      </p:graphicFrame>
      <p:grpSp>
        <p:nvGrpSpPr>
          <p:cNvPr id="52" name="Group 51">
            <a:extLst>
              <a:ext uri="{FF2B5EF4-FFF2-40B4-BE49-F238E27FC236}">
                <a16:creationId xmlns:a16="http://schemas.microsoft.com/office/drawing/2014/main" id="{B1D6D9B3-F97A-4637-A8C1-D52726E7E9FB}"/>
              </a:ext>
            </a:extLst>
          </p:cNvPr>
          <p:cNvGrpSpPr/>
          <p:nvPr/>
        </p:nvGrpSpPr>
        <p:grpSpPr>
          <a:xfrm>
            <a:off x="371105" y="4450984"/>
            <a:ext cx="347535" cy="429379"/>
            <a:chOff x="10526747" y="4981574"/>
            <a:chExt cx="486537" cy="547401"/>
          </a:xfrm>
        </p:grpSpPr>
        <p:sp>
          <p:nvSpPr>
            <p:cNvPr id="17" name="Freeform: Shape 16">
              <a:extLst>
                <a:ext uri="{FF2B5EF4-FFF2-40B4-BE49-F238E27FC236}">
                  <a16:creationId xmlns:a16="http://schemas.microsoft.com/office/drawing/2014/main" id="{403FFE8A-0A32-42AD-BF32-DE929BF621CD}"/>
                </a:ext>
              </a:extLst>
            </p:cNvPr>
            <p:cNvSpPr/>
            <p:nvPr/>
          </p:nvSpPr>
          <p:spPr>
            <a:xfrm>
              <a:off x="10542558" y="5209126"/>
              <a:ext cx="450532" cy="31527"/>
            </a:xfrm>
            <a:custGeom>
              <a:avLst/>
              <a:gdLst>
                <a:gd name="connsiteX0" fmla="*/ 0 w 450532"/>
                <a:gd name="connsiteY0" fmla="*/ 0 h 31527"/>
                <a:gd name="connsiteX1" fmla="*/ 450533 w 450532"/>
                <a:gd name="connsiteY1" fmla="*/ 0 h 31527"/>
                <a:gd name="connsiteX2" fmla="*/ 450533 w 450532"/>
                <a:gd name="connsiteY2" fmla="*/ 31528 h 31527"/>
                <a:gd name="connsiteX3" fmla="*/ 0 w 450532"/>
                <a:gd name="connsiteY3" fmla="*/ 31528 h 31527"/>
              </a:gdLst>
              <a:ahLst/>
              <a:cxnLst>
                <a:cxn ang="0">
                  <a:pos x="connsiteX0" y="connsiteY0"/>
                </a:cxn>
                <a:cxn ang="0">
                  <a:pos x="connsiteX1" y="connsiteY1"/>
                </a:cxn>
                <a:cxn ang="0">
                  <a:pos x="connsiteX2" y="connsiteY2"/>
                </a:cxn>
                <a:cxn ang="0">
                  <a:pos x="connsiteX3" y="connsiteY3"/>
                </a:cxn>
              </a:cxnLst>
              <a:rect l="l" t="t" r="r" b="b"/>
              <a:pathLst>
                <a:path w="450532" h="31527">
                  <a:moveTo>
                    <a:pt x="0" y="0"/>
                  </a:moveTo>
                  <a:lnTo>
                    <a:pt x="450533" y="0"/>
                  </a:lnTo>
                  <a:lnTo>
                    <a:pt x="450533" y="31528"/>
                  </a:lnTo>
                  <a:lnTo>
                    <a:pt x="0" y="31528"/>
                  </a:ln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18" name="Freeform: Shape 17">
              <a:extLst>
                <a:ext uri="{FF2B5EF4-FFF2-40B4-BE49-F238E27FC236}">
                  <a16:creationId xmlns:a16="http://schemas.microsoft.com/office/drawing/2014/main" id="{F1A1BFBC-3BC8-499C-B1EE-9548F3FEDE03}"/>
                </a:ext>
              </a:extLst>
            </p:cNvPr>
            <p:cNvSpPr/>
            <p:nvPr/>
          </p:nvSpPr>
          <p:spPr>
            <a:xfrm>
              <a:off x="10526747" y="5042438"/>
              <a:ext cx="486537" cy="486537"/>
            </a:xfrm>
            <a:custGeom>
              <a:avLst/>
              <a:gdLst>
                <a:gd name="connsiteX0" fmla="*/ 370904 w 486537"/>
                <a:gd name="connsiteY0" fmla="*/ 486537 h 486537"/>
                <a:gd name="connsiteX1" fmla="*/ 0 w 486537"/>
                <a:gd name="connsiteY1" fmla="*/ 486537 h 486537"/>
                <a:gd name="connsiteX2" fmla="*/ 0 w 486537"/>
                <a:gd name="connsiteY2" fmla="*/ 0 h 486537"/>
                <a:gd name="connsiteX3" fmla="*/ 486537 w 486537"/>
                <a:gd name="connsiteY3" fmla="*/ 0 h 486537"/>
                <a:gd name="connsiteX4" fmla="*/ 486537 w 486537"/>
                <a:gd name="connsiteY4" fmla="*/ 387382 h 486537"/>
                <a:gd name="connsiteX5" fmla="*/ 455009 w 486537"/>
                <a:gd name="connsiteY5" fmla="*/ 387382 h 486537"/>
                <a:gd name="connsiteX6" fmla="*/ 455009 w 486537"/>
                <a:gd name="connsiteY6" fmla="*/ 31528 h 486537"/>
                <a:gd name="connsiteX7" fmla="*/ 31528 w 486537"/>
                <a:gd name="connsiteY7" fmla="*/ 31528 h 486537"/>
                <a:gd name="connsiteX8" fmla="*/ 31528 w 486537"/>
                <a:gd name="connsiteY8" fmla="*/ 455009 h 486537"/>
                <a:gd name="connsiteX9" fmla="*/ 370904 w 486537"/>
                <a:gd name="connsiteY9" fmla="*/ 455009 h 48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537" h="486537">
                  <a:moveTo>
                    <a:pt x="370904" y="486537"/>
                  </a:moveTo>
                  <a:lnTo>
                    <a:pt x="0" y="486537"/>
                  </a:lnTo>
                  <a:lnTo>
                    <a:pt x="0" y="0"/>
                  </a:lnTo>
                  <a:lnTo>
                    <a:pt x="486537" y="0"/>
                  </a:lnTo>
                  <a:lnTo>
                    <a:pt x="486537" y="387382"/>
                  </a:lnTo>
                  <a:lnTo>
                    <a:pt x="455009" y="387382"/>
                  </a:lnTo>
                  <a:lnTo>
                    <a:pt x="455009" y="31528"/>
                  </a:lnTo>
                  <a:lnTo>
                    <a:pt x="31528" y="31528"/>
                  </a:lnTo>
                  <a:lnTo>
                    <a:pt x="31528" y="455009"/>
                  </a:lnTo>
                  <a:lnTo>
                    <a:pt x="370904" y="455009"/>
                  </a:ln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19" name="Freeform: Shape 18">
              <a:extLst>
                <a:ext uri="{FF2B5EF4-FFF2-40B4-BE49-F238E27FC236}">
                  <a16:creationId xmlns:a16="http://schemas.microsoft.com/office/drawing/2014/main" id="{39EDC243-156C-41E5-84FA-994AA47BA971}"/>
                </a:ext>
              </a:extLst>
            </p:cNvPr>
            <p:cNvSpPr/>
            <p:nvPr/>
          </p:nvSpPr>
          <p:spPr>
            <a:xfrm>
              <a:off x="10634855" y="4981574"/>
              <a:ext cx="31527" cy="153161"/>
            </a:xfrm>
            <a:custGeom>
              <a:avLst/>
              <a:gdLst>
                <a:gd name="connsiteX0" fmla="*/ 0 w 31527"/>
                <a:gd name="connsiteY0" fmla="*/ 0 h 153161"/>
                <a:gd name="connsiteX1" fmla="*/ 31528 w 31527"/>
                <a:gd name="connsiteY1" fmla="*/ 0 h 153161"/>
                <a:gd name="connsiteX2" fmla="*/ 31528 w 31527"/>
                <a:gd name="connsiteY2" fmla="*/ 153162 h 153161"/>
                <a:gd name="connsiteX3" fmla="*/ 0 w 31527"/>
                <a:gd name="connsiteY3" fmla="*/ 153162 h 153161"/>
              </a:gdLst>
              <a:ahLst/>
              <a:cxnLst>
                <a:cxn ang="0">
                  <a:pos x="connsiteX0" y="connsiteY0"/>
                </a:cxn>
                <a:cxn ang="0">
                  <a:pos x="connsiteX1" y="connsiteY1"/>
                </a:cxn>
                <a:cxn ang="0">
                  <a:pos x="connsiteX2" y="connsiteY2"/>
                </a:cxn>
                <a:cxn ang="0">
                  <a:pos x="connsiteX3" y="connsiteY3"/>
                </a:cxn>
              </a:cxnLst>
              <a:rect l="l" t="t" r="r" b="b"/>
              <a:pathLst>
                <a:path w="31527" h="153161">
                  <a:moveTo>
                    <a:pt x="0" y="0"/>
                  </a:moveTo>
                  <a:lnTo>
                    <a:pt x="31528" y="0"/>
                  </a:lnTo>
                  <a:lnTo>
                    <a:pt x="31528" y="153162"/>
                  </a:lnTo>
                  <a:lnTo>
                    <a:pt x="0" y="153162"/>
                  </a:ln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20" name="Freeform: Shape 19">
              <a:extLst>
                <a:ext uri="{FF2B5EF4-FFF2-40B4-BE49-F238E27FC236}">
                  <a16:creationId xmlns:a16="http://schemas.microsoft.com/office/drawing/2014/main" id="{FB7C886B-B48A-481E-BDC6-AA5E22B94454}"/>
                </a:ext>
              </a:extLst>
            </p:cNvPr>
            <p:cNvSpPr/>
            <p:nvPr/>
          </p:nvSpPr>
          <p:spPr>
            <a:xfrm>
              <a:off x="10864598" y="4983860"/>
              <a:ext cx="31527" cy="153161"/>
            </a:xfrm>
            <a:custGeom>
              <a:avLst/>
              <a:gdLst>
                <a:gd name="connsiteX0" fmla="*/ 0 w 31527"/>
                <a:gd name="connsiteY0" fmla="*/ 0 h 153161"/>
                <a:gd name="connsiteX1" fmla="*/ 31528 w 31527"/>
                <a:gd name="connsiteY1" fmla="*/ 0 h 153161"/>
                <a:gd name="connsiteX2" fmla="*/ 31528 w 31527"/>
                <a:gd name="connsiteY2" fmla="*/ 153162 h 153161"/>
                <a:gd name="connsiteX3" fmla="*/ 0 w 31527"/>
                <a:gd name="connsiteY3" fmla="*/ 153162 h 153161"/>
              </a:gdLst>
              <a:ahLst/>
              <a:cxnLst>
                <a:cxn ang="0">
                  <a:pos x="connsiteX0" y="connsiteY0"/>
                </a:cxn>
                <a:cxn ang="0">
                  <a:pos x="connsiteX1" y="connsiteY1"/>
                </a:cxn>
                <a:cxn ang="0">
                  <a:pos x="connsiteX2" y="connsiteY2"/>
                </a:cxn>
                <a:cxn ang="0">
                  <a:pos x="connsiteX3" y="connsiteY3"/>
                </a:cxn>
              </a:cxnLst>
              <a:rect l="l" t="t" r="r" b="b"/>
              <a:pathLst>
                <a:path w="31527" h="153161">
                  <a:moveTo>
                    <a:pt x="0" y="0"/>
                  </a:moveTo>
                  <a:lnTo>
                    <a:pt x="31528" y="0"/>
                  </a:lnTo>
                  <a:lnTo>
                    <a:pt x="31528" y="153162"/>
                  </a:lnTo>
                  <a:lnTo>
                    <a:pt x="0" y="153162"/>
                  </a:ln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grpSp>
      <p:grpSp>
        <p:nvGrpSpPr>
          <p:cNvPr id="51" name="Group 50">
            <a:extLst>
              <a:ext uri="{FF2B5EF4-FFF2-40B4-BE49-F238E27FC236}">
                <a16:creationId xmlns:a16="http://schemas.microsoft.com/office/drawing/2014/main" id="{276D1DF8-98D6-4D45-A397-C23023085D63}"/>
              </a:ext>
            </a:extLst>
          </p:cNvPr>
          <p:cNvGrpSpPr/>
          <p:nvPr/>
        </p:nvGrpSpPr>
        <p:grpSpPr>
          <a:xfrm>
            <a:off x="311264" y="3811089"/>
            <a:ext cx="355083" cy="331704"/>
            <a:chOff x="10512460" y="4323955"/>
            <a:chExt cx="513588" cy="479773"/>
          </a:xfrm>
        </p:grpSpPr>
        <p:sp>
          <p:nvSpPr>
            <p:cNvPr id="22" name="Freeform: Shape 21">
              <a:extLst>
                <a:ext uri="{FF2B5EF4-FFF2-40B4-BE49-F238E27FC236}">
                  <a16:creationId xmlns:a16="http://schemas.microsoft.com/office/drawing/2014/main" id="{976C34B7-DA9C-4AF6-BF1B-F57FEDB95F31}"/>
                </a:ext>
              </a:extLst>
            </p:cNvPr>
            <p:cNvSpPr/>
            <p:nvPr/>
          </p:nvSpPr>
          <p:spPr>
            <a:xfrm>
              <a:off x="10512460" y="4772201"/>
              <a:ext cx="513588" cy="31527"/>
            </a:xfrm>
            <a:custGeom>
              <a:avLst/>
              <a:gdLst>
                <a:gd name="connsiteX0" fmla="*/ 0 w 513588"/>
                <a:gd name="connsiteY0" fmla="*/ 0 h 31527"/>
                <a:gd name="connsiteX1" fmla="*/ 513588 w 513588"/>
                <a:gd name="connsiteY1" fmla="*/ 0 h 31527"/>
                <a:gd name="connsiteX2" fmla="*/ 513588 w 513588"/>
                <a:gd name="connsiteY2" fmla="*/ 31528 h 31527"/>
                <a:gd name="connsiteX3" fmla="*/ 0 w 513588"/>
                <a:gd name="connsiteY3" fmla="*/ 31528 h 31527"/>
              </a:gdLst>
              <a:ahLst/>
              <a:cxnLst>
                <a:cxn ang="0">
                  <a:pos x="connsiteX0" y="connsiteY0"/>
                </a:cxn>
                <a:cxn ang="0">
                  <a:pos x="connsiteX1" y="connsiteY1"/>
                </a:cxn>
                <a:cxn ang="0">
                  <a:pos x="connsiteX2" y="connsiteY2"/>
                </a:cxn>
                <a:cxn ang="0">
                  <a:pos x="connsiteX3" y="connsiteY3"/>
                </a:cxn>
              </a:cxnLst>
              <a:rect l="l" t="t" r="r" b="b"/>
              <a:pathLst>
                <a:path w="513588" h="31527">
                  <a:moveTo>
                    <a:pt x="0" y="0"/>
                  </a:moveTo>
                  <a:lnTo>
                    <a:pt x="513588" y="0"/>
                  </a:lnTo>
                  <a:lnTo>
                    <a:pt x="513588" y="31528"/>
                  </a:lnTo>
                  <a:lnTo>
                    <a:pt x="0" y="31528"/>
                  </a:ln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23" name="Freeform: Shape 22">
              <a:extLst>
                <a:ext uri="{FF2B5EF4-FFF2-40B4-BE49-F238E27FC236}">
                  <a16:creationId xmlns:a16="http://schemas.microsoft.com/office/drawing/2014/main" id="{7D21D11B-F009-48A0-A14E-E2E0A116F16A}"/>
                </a:ext>
              </a:extLst>
            </p:cNvPr>
            <p:cNvSpPr/>
            <p:nvPr/>
          </p:nvSpPr>
          <p:spPr>
            <a:xfrm>
              <a:off x="10897651" y="4323955"/>
              <a:ext cx="31527" cy="396430"/>
            </a:xfrm>
            <a:custGeom>
              <a:avLst/>
              <a:gdLst>
                <a:gd name="connsiteX0" fmla="*/ 0 w 31527"/>
                <a:gd name="connsiteY0" fmla="*/ 0 h 396430"/>
                <a:gd name="connsiteX1" fmla="*/ 31528 w 31527"/>
                <a:gd name="connsiteY1" fmla="*/ 0 h 396430"/>
                <a:gd name="connsiteX2" fmla="*/ 31528 w 31527"/>
                <a:gd name="connsiteY2" fmla="*/ 396431 h 396430"/>
                <a:gd name="connsiteX3" fmla="*/ 0 w 31527"/>
                <a:gd name="connsiteY3" fmla="*/ 396431 h 396430"/>
              </a:gdLst>
              <a:ahLst/>
              <a:cxnLst>
                <a:cxn ang="0">
                  <a:pos x="connsiteX0" y="connsiteY0"/>
                </a:cxn>
                <a:cxn ang="0">
                  <a:pos x="connsiteX1" y="connsiteY1"/>
                </a:cxn>
                <a:cxn ang="0">
                  <a:pos x="connsiteX2" y="connsiteY2"/>
                </a:cxn>
                <a:cxn ang="0">
                  <a:pos x="connsiteX3" y="connsiteY3"/>
                </a:cxn>
              </a:cxnLst>
              <a:rect l="l" t="t" r="r" b="b"/>
              <a:pathLst>
                <a:path w="31527" h="396430">
                  <a:moveTo>
                    <a:pt x="0" y="0"/>
                  </a:moveTo>
                  <a:lnTo>
                    <a:pt x="31528" y="0"/>
                  </a:lnTo>
                  <a:lnTo>
                    <a:pt x="31528" y="396431"/>
                  </a:lnTo>
                  <a:lnTo>
                    <a:pt x="0" y="396431"/>
                  </a:ln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24" name="Freeform: Shape 23">
              <a:extLst>
                <a:ext uri="{FF2B5EF4-FFF2-40B4-BE49-F238E27FC236}">
                  <a16:creationId xmlns:a16="http://schemas.microsoft.com/office/drawing/2014/main" id="{B861D475-A664-476D-BEE4-B0A1180F4FA7}"/>
                </a:ext>
              </a:extLst>
            </p:cNvPr>
            <p:cNvSpPr/>
            <p:nvPr/>
          </p:nvSpPr>
          <p:spPr>
            <a:xfrm>
              <a:off x="10785065" y="4472640"/>
              <a:ext cx="31527" cy="247745"/>
            </a:xfrm>
            <a:custGeom>
              <a:avLst/>
              <a:gdLst>
                <a:gd name="connsiteX0" fmla="*/ 0 w 31527"/>
                <a:gd name="connsiteY0" fmla="*/ 0 h 247745"/>
                <a:gd name="connsiteX1" fmla="*/ 31528 w 31527"/>
                <a:gd name="connsiteY1" fmla="*/ 0 h 247745"/>
                <a:gd name="connsiteX2" fmla="*/ 31528 w 31527"/>
                <a:gd name="connsiteY2" fmla="*/ 247745 h 247745"/>
                <a:gd name="connsiteX3" fmla="*/ 0 w 31527"/>
                <a:gd name="connsiteY3" fmla="*/ 247745 h 247745"/>
              </a:gdLst>
              <a:ahLst/>
              <a:cxnLst>
                <a:cxn ang="0">
                  <a:pos x="connsiteX0" y="connsiteY0"/>
                </a:cxn>
                <a:cxn ang="0">
                  <a:pos x="connsiteX1" y="connsiteY1"/>
                </a:cxn>
                <a:cxn ang="0">
                  <a:pos x="connsiteX2" y="connsiteY2"/>
                </a:cxn>
                <a:cxn ang="0">
                  <a:pos x="connsiteX3" y="connsiteY3"/>
                </a:cxn>
              </a:cxnLst>
              <a:rect l="l" t="t" r="r" b="b"/>
              <a:pathLst>
                <a:path w="31527" h="247745">
                  <a:moveTo>
                    <a:pt x="0" y="0"/>
                  </a:moveTo>
                  <a:lnTo>
                    <a:pt x="31528" y="0"/>
                  </a:lnTo>
                  <a:lnTo>
                    <a:pt x="31528" y="247745"/>
                  </a:lnTo>
                  <a:lnTo>
                    <a:pt x="0" y="247745"/>
                  </a:ln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25" name="Freeform: Shape 24">
              <a:extLst>
                <a:ext uri="{FF2B5EF4-FFF2-40B4-BE49-F238E27FC236}">
                  <a16:creationId xmlns:a16="http://schemas.microsoft.com/office/drawing/2014/main" id="{110F07A0-92B6-456D-BDB9-FA665703061C}"/>
                </a:ext>
              </a:extLst>
            </p:cNvPr>
            <p:cNvSpPr/>
            <p:nvPr/>
          </p:nvSpPr>
          <p:spPr>
            <a:xfrm>
              <a:off x="10681433" y="4427587"/>
              <a:ext cx="31527" cy="292798"/>
            </a:xfrm>
            <a:custGeom>
              <a:avLst/>
              <a:gdLst>
                <a:gd name="connsiteX0" fmla="*/ 0 w 31527"/>
                <a:gd name="connsiteY0" fmla="*/ 0 h 292798"/>
                <a:gd name="connsiteX1" fmla="*/ 31528 w 31527"/>
                <a:gd name="connsiteY1" fmla="*/ 0 h 292798"/>
                <a:gd name="connsiteX2" fmla="*/ 31528 w 31527"/>
                <a:gd name="connsiteY2" fmla="*/ 292799 h 292798"/>
                <a:gd name="connsiteX3" fmla="*/ 0 w 31527"/>
                <a:gd name="connsiteY3" fmla="*/ 292799 h 292798"/>
              </a:gdLst>
              <a:ahLst/>
              <a:cxnLst>
                <a:cxn ang="0">
                  <a:pos x="connsiteX0" y="connsiteY0"/>
                </a:cxn>
                <a:cxn ang="0">
                  <a:pos x="connsiteX1" y="connsiteY1"/>
                </a:cxn>
                <a:cxn ang="0">
                  <a:pos x="connsiteX2" y="connsiteY2"/>
                </a:cxn>
                <a:cxn ang="0">
                  <a:pos x="connsiteX3" y="connsiteY3"/>
                </a:cxn>
              </a:cxnLst>
              <a:rect l="l" t="t" r="r" b="b"/>
              <a:pathLst>
                <a:path w="31527" h="292798">
                  <a:moveTo>
                    <a:pt x="0" y="0"/>
                  </a:moveTo>
                  <a:lnTo>
                    <a:pt x="31528" y="0"/>
                  </a:lnTo>
                  <a:lnTo>
                    <a:pt x="31528" y="292799"/>
                  </a:lnTo>
                  <a:lnTo>
                    <a:pt x="0" y="292799"/>
                  </a:ln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26" name="Freeform: Shape 25">
              <a:extLst>
                <a:ext uri="{FF2B5EF4-FFF2-40B4-BE49-F238E27FC236}">
                  <a16:creationId xmlns:a16="http://schemas.microsoft.com/office/drawing/2014/main" id="{42873A5B-5679-4675-86A6-5C645434BD8D}"/>
                </a:ext>
              </a:extLst>
            </p:cNvPr>
            <p:cNvSpPr/>
            <p:nvPr/>
          </p:nvSpPr>
          <p:spPr>
            <a:xfrm>
              <a:off x="10573324" y="4576272"/>
              <a:ext cx="31527" cy="144208"/>
            </a:xfrm>
            <a:custGeom>
              <a:avLst/>
              <a:gdLst>
                <a:gd name="connsiteX0" fmla="*/ 0 w 31527"/>
                <a:gd name="connsiteY0" fmla="*/ 0 h 144208"/>
                <a:gd name="connsiteX1" fmla="*/ 31528 w 31527"/>
                <a:gd name="connsiteY1" fmla="*/ 0 h 144208"/>
                <a:gd name="connsiteX2" fmla="*/ 31528 w 31527"/>
                <a:gd name="connsiteY2" fmla="*/ 144209 h 144208"/>
                <a:gd name="connsiteX3" fmla="*/ 0 w 31527"/>
                <a:gd name="connsiteY3" fmla="*/ 144209 h 144208"/>
              </a:gdLst>
              <a:ahLst/>
              <a:cxnLst>
                <a:cxn ang="0">
                  <a:pos x="connsiteX0" y="connsiteY0"/>
                </a:cxn>
                <a:cxn ang="0">
                  <a:pos x="connsiteX1" y="connsiteY1"/>
                </a:cxn>
                <a:cxn ang="0">
                  <a:pos x="connsiteX2" y="connsiteY2"/>
                </a:cxn>
                <a:cxn ang="0">
                  <a:pos x="connsiteX3" y="connsiteY3"/>
                </a:cxn>
              </a:cxnLst>
              <a:rect l="l" t="t" r="r" b="b"/>
              <a:pathLst>
                <a:path w="31527" h="144208">
                  <a:moveTo>
                    <a:pt x="0" y="0"/>
                  </a:moveTo>
                  <a:lnTo>
                    <a:pt x="31528" y="0"/>
                  </a:lnTo>
                  <a:lnTo>
                    <a:pt x="31528" y="144209"/>
                  </a:lnTo>
                  <a:lnTo>
                    <a:pt x="0" y="144209"/>
                  </a:ln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grpSp>
      <p:grpSp>
        <p:nvGrpSpPr>
          <p:cNvPr id="50" name="Group 49">
            <a:extLst>
              <a:ext uri="{FF2B5EF4-FFF2-40B4-BE49-F238E27FC236}">
                <a16:creationId xmlns:a16="http://schemas.microsoft.com/office/drawing/2014/main" id="{AC333F6A-E6A1-4679-8279-508210B5E875}"/>
              </a:ext>
            </a:extLst>
          </p:cNvPr>
          <p:cNvGrpSpPr/>
          <p:nvPr/>
        </p:nvGrpSpPr>
        <p:grpSpPr>
          <a:xfrm>
            <a:off x="334969" y="3161520"/>
            <a:ext cx="257996" cy="573626"/>
            <a:chOff x="10455388" y="3227595"/>
            <a:chExt cx="361188" cy="731297"/>
          </a:xfrm>
        </p:grpSpPr>
        <p:sp>
          <p:nvSpPr>
            <p:cNvPr id="28" name="Freeform: Shape 27">
              <a:extLst>
                <a:ext uri="{FF2B5EF4-FFF2-40B4-BE49-F238E27FC236}">
                  <a16:creationId xmlns:a16="http://schemas.microsoft.com/office/drawing/2014/main" id="{67B0363D-DC4D-4769-A934-EE00E9E08EDD}"/>
                </a:ext>
              </a:extLst>
            </p:cNvPr>
            <p:cNvSpPr/>
            <p:nvPr/>
          </p:nvSpPr>
          <p:spPr>
            <a:xfrm>
              <a:off x="10654096" y="3827733"/>
              <a:ext cx="126682" cy="131159"/>
            </a:xfrm>
            <a:custGeom>
              <a:avLst/>
              <a:gdLst>
                <a:gd name="connsiteX0" fmla="*/ 126683 w 126682"/>
                <a:gd name="connsiteY0" fmla="*/ 131159 h 131159"/>
                <a:gd name="connsiteX1" fmla="*/ 0 w 126682"/>
                <a:gd name="connsiteY1" fmla="*/ 4477 h 131159"/>
                <a:gd name="connsiteX2" fmla="*/ 27908 w 126682"/>
                <a:gd name="connsiteY2" fmla="*/ 0 h 131159"/>
                <a:gd name="connsiteX3" fmla="*/ 126683 w 126682"/>
                <a:gd name="connsiteY3" fmla="*/ 98774 h 131159"/>
                <a:gd name="connsiteX4" fmla="*/ 126683 w 126682"/>
                <a:gd name="connsiteY4" fmla="*/ 131159 h 131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82" h="131159">
                  <a:moveTo>
                    <a:pt x="126683" y="131159"/>
                  </a:moveTo>
                  <a:cubicBezTo>
                    <a:pt x="56864" y="131159"/>
                    <a:pt x="0" y="74295"/>
                    <a:pt x="0" y="4477"/>
                  </a:cubicBezTo>
                  <a:lnTo>
                    <a:pt x="27908" y="0"/>
                  </a:lnTo>
                  <a:cubicBezTo>
                    <a:pt x="27908" y="54483"/>
                    <a:pt x="72200" y="98774"/>
                    <a:pt x="126683" y="98774"/>
                  </a:cubicBezTo>
                  <a:lnTo>
                    <a:pt x="126683" y="131159"/>
                  </a:ln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29" name="Freeform: Shape 28">
              <a:extLst>
                <a:ext uri="{FF2B5EF4-FFF2-40B4-BE49-F238E27FC236}">
                  <a16:creationId xmlns:a16="http://schemas.microsoft.com/office/drawing/2014/main" id="{C4E8B139-3486-48FC-BBD3-8E8920BEAAF8}"/>
                </a:ext>
              </a:extLst>
            </p:cNvPr>
            <p:cNvSpPr/>
            <p:nvPr/>
          </p:nvSpPr>
          <p:spPr>
            <a:xfrm>
              <a:off x="10455388" y="3227595"/>
              <a:ext cx="361188" cy="522446"/>
            </a:xfrm>
            <a:custGeom>
              <a:avLst/>
              <a:gdLst>
                <a:gd name="connsiteX0" fmla="*/ 180594 w 361188"/>
                <a:gd name="connsiteY0" fmla="*/ 522446 h 522446"/>
                <a:gd name="connsiteX1" fmla="*/ 0 w 361188"/>
                <a:gd name="connsiteY1" fmla="*/ 341852 h 522446"/>
                <a:gd name="connsiteX2" fmla="*/ 169926 w 361188"/>
                <a:gd name="connsiteY2" fmla="*/ 17050 h 522446"/>
                <a:gd name="connsiteX3" fmla="*/ 180880 w 361188"/>
                <a:gd name="connsiteY3" fmla="*/ 0 h 522446"/>
                <a:gd name="connsiteX4" fmla="*/ 191453 w 361188"/>
                <a:gd name="connsiteY4" fmla="*/ 17336 h 522446"/>
                <a:gd name="connsiteX5" fmla="*/ 361188 w 361188"/>
                <a:gd name="connsiteY5" fmla="*/ 341852 h 522446"/>
                <a:gd name="connsiteX6" fmla="*/ 180594 w 361188"/>
                <a:gd name="connsiteY6" fmla="*/ 522446 h 522446"/>
                <a:gd name="connsiteX7" fmla="*/ 180404 w 361188"/>
                <a:gd name="connsiteY7" fmla="*/ 73628 h 522446"/>
                <a:gd name="connsiteX8" fmla="*/ 37529 w 361188"/>
                <a:gd name="connsiteY8" fmla="*/ 344710 h 522446"/>
                <a:gd name="connsiteX9" fmla="*/ 180689 w 361188"/>
                <a:gd name="connsiteY9" fmla="*/ 487871 h 522446"/>
                <a:gd name="connsiteX10" fmla="*/ 323850 w 361188"/>
                <a:gd name="connsiteY10" fmla="*/ 344710 h 522446"/>
                <a:gd name="connsiteX11" fmla="*/ 180404 w 361188"/>
                <a:gd name="connsiteY11" fmla="*/ 73628 h 52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188" h="522446">
                  <a:moveTo>
                    <a:pt x="180594" y="522446"/>
                  </a:moveTo>
                  <a:cubicBezTo>
                    <a:pt x="81058" y="522446"/>
                    <a:pt x="0" y="441389"/>
                    <a:pt x="0" y="341852"/>
                  </a:cubicBezTo>
                  <a:cubicBezTo>
                    <a:pt x="0" y="282988"/>
                    <a:pt x="152495" y="44101"/>
                    <a:pt x="169926" y="17050"/>
                  </a:cubicBezTo>
                  <a:lnTo>
                    <a:pt x="180880" y="0"/>
                  </a:lnTo>
                  <a:lnTo>
                    <a:pt x="191453" y="17336"/>
                  </a:lnTo>
                  <a:cubicBezTo>
                    <a:pt x="219837" y="63722"/>
                    <a:pt x="361188" y="297275"/>
                    <a:pt x="361188" y="341852"/>
                  </a:cubicBezTo>
                  <a:cubicBezTo>
                    <a:pt x="361283" y="441389"/>
                    <a:pt x="280226" y="522446"/>
                    <a:pt x="180594" y="522446"/>
                  </a:cubicBezTo>
                  <a:close/>
                  <a:moveTo>
                    <a:pt x="180404" y="73628"/>
                  </a:moveTo>
                  <a:cubicBezTo>
                    <a:pt x="119444" y="169736"/>
                    <a:pt x="37529" y="310706"/>
                    <a:pt x="37529" y="344710"/>
                  </a:cubicBezTo>
                  <a:cubicBezTo>
                    <a:pt x="37529" y="423672"/>
                    <a:pt x="101727" y="487871"/>
                    <a:pt x="180689" y="487871"/>
                  </a:cubicBezTo>
                  <a:cubicBezTo>
                    <a:pt x="259652" y="487871"/>
                    <a:pt x="323850" y="423672"/>
                    <a:pt x="323850" y="344710"/>
                  </a:cubicBezTo>
                  <a:cubicBezTo>
                    <a:pt x="323755" y="319373"/>
                    <a:pt x="239554" y="171450"/>
                    <a:pt x="180404" y="73628"/>
                  </a:cubicBez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dirty="0">
                <a:solidFill>
                  <a:srgbClr val="000000"/>
                </a:solidFill>
                <a:latin typeface="Arial" panose="020B0604020202020204"/>
              </a:endParaRPr>
            </a:p>
          </p:txBody>
        </p:sp>
      </p:grpSp>
      <p:grpSp>
        <p:nvGrpSpPr>
          <p:cNvPr id="49" name="Group 48">
            <a:extLst>
              <a:ext uri="{FF2B5EF4-FFF2-40B4-BE49-F238E27FC236}">
                <a16:creationId xmlns:a16="http://schemas.microsoft.com/office/drawing/2014/main" id="{1EFF8292-0103-43A1-BF9C-AEC9E95A80B7}"/>
              </a:ext>
            </a:extLst>
          </p:cNvPr>
          <p:cNvGrpSpPr/>
          <p:nvPr/>
        </p:nvGrpSpPr>
        <p:grpSpPr>
          <a:xfrm>
            <a:off x="247361" y="2537335"/>
            <a:ext cx="513692" cy="416007"/>
            <a:chOff x="10469597" y="2764162"/>
            <a:chExt cx="601503" cy="494918"/>
          </a:xfrm>
        </p:grpSpPr>
        <p:sp>
          <p:nvSpPr>
            <p:cNvPr id="31" name="Freeform: Shape 30">
              <a:extLst>
                <a:ext uri="{FF2B5EF4-FFF2-40B4-BE49-F238E27FC236}">
                  <a16:creationId xmlns:a16="http://schemas.microsoft.com/office/drawing/2014/main" id="{EC359943-4EB1-4E9E-93DE-376880C53155}"/>
                </a:ext>
              </a:extLst>
            </p:cNvPr>
            <p:cNvSpPr/>
            <p:nvPr/>
          </p:nvSpPr>
          <p:spPr>
            <a:xfrm>
              <a:off x="10469597" y="2764162"/>
              <a:ext cx="256413" cy="412051"/>
            </a:xfrm>
            <a:custGeom>
              <a:avLst/>
              <a:gdLst>
                <a:gd name="connsiteX0" fmla="*/ 131921 w 256413"/>
                <a:gd name="connsiteY0" fmla="*/ 412051 h 412051"/>
                <a:gd name="connsiteX1" fmla="*/ 127826 w 256413"/>
                <a:gd name="connsiteY1" fmla="*/ 411956 h 412051"/>
                <a:gd name="connsiteX2" fmla="*/ 0 w 256413"/>
                <a:gd name="connsiteY2" fmla="*/ 203644 h 412051"/>
                <a:gd name="connsiteX3" fmla="*/ 144399 w 256413"/>
                <a:gd name="connsiteY3" fmla="*/ 0 h 412051"/>
                <a:gd name="connsiteX4" fmla="*/ 256413 w 256413"/>
                <a:gd name="connsiteY4" fmla="*/ 92774 h 412051"/>
                <a:gd name="connsiteX5" fmla="*/ 144399 w 256413"/>
                <a:gd name="connsiteY5" fmla="*/ 185547 h 412051"/>
                <a:gd name="connsiteX6" fmla="*/ 122111 w 256413"/>
                <a:gd name="connsiteY6" fmla="*/ 185547 h 412051"/>
                <a:gd name="connsiteX7" fmla="*/ 122111 w 256413"/>
                <a:gd name="connsiteY7" fmla="*/ 154019 h 412051"/>
                <a:gd name="connsiteX8" fmla="*/ 144399 w 256413"/>
                <a:gd name="connsiteY8" fmla="*/ 154019 h 412051"/>
                <a:gd name="connsiteX9" fmla="*/ 224885 w 256413"/>
                <a:gd name="connsiteY9" fmla="*/ 92774 h 412051"/>
                <a:gd name="connsiteX10" fmla="*/ 144399 w 256413"/>
                <a:gd name="connsiteY10" fmla="*/ 31528 h 412051"/>
                <a:gd name="connsiteX11" fmla="*/ 31528 w 256413"/>
                <a:gd name="connsiteY11" fmla="*/ 203644 h 412051"/>
                <a:gd name="connsiteX12" fmla="*/ 128207 w 256413"/>
                <a:gd name="connsiteY12" fmla="*/ 380429 h 412051"/>
                <a:gd name="connsiteX13" fmla="*/ 129159 w 256413"/>
                <a:gd name="connsiteY13" fmla="*/ 380429 h 412051"/>
                <a:gd name="connsiteX14" fmla="*/ 180023 w 256413"/>
                <a:gd name="connsiteY14" fmla="*/ 366141 h 412051"/>
                <a:gd name="connsiteX15" fmla="*/ 190976 w 256413"/>
                <a:gd name="connsiteY15" fmla="*/ 341376 h 412051"/>
                <a:gd name="connsiteX16" fmla="*/ 181642 w 256413"/>
                <a:gd name="connsiteY16" fmla="*/ 307753 h 412051"/>
                <a:gd name="connsiteX17" fmla="*/ 122111 w 256413"/>
                <a:gd name="connsiteY17" fmla="*/ 291751 h 412051"/>
                <a:gd name="connsiteX18" fmla="*/ 122111 w 256413"/>
                <a:gd name="connsiteY18" fmla="*/ 260223 h 412051"/>
                <a:gd name="connsiteX19" fmla="*/ 204597 w 256413"/>
                <a:gd name="connsiteY19" fmla="*/ 286036 h 412051"/>
                <a:gd name="connsiteX20" fmla="*/ 222599 w 256413"/>
                <a:gd name="connsiteY20" fmla="*/ 343091 h 412051"/>
                <a:gd name="connsiteX21" fmla="*/ 201073 w 256413"/>
                <a:gd name="connsiteY21" fmla="*/ 389763 h 412051"/>
                <a:gd name="connsiteX22" fmla="*/ 131921 w 256413"/>
                <a:gd name="connsiteY22" fmla="*/ 412051 h 4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413" h="412051">
                  <a:moveTo>
                    <a:pt x="131921" y="412051"/>
                  </a:moveTo>
                  <a:cubicBezTo>
                    <a:pt x="129921" y="412051"/>
                    <a:pt x="128492" y="411956"/>
                    <a:pt x="127826" y="411956"/>
                  </a:cubicBezTo>
                  <a:cubicBezTo>
                    <a:pt x="1429" y="411480"/>
                    <a:pt x="0" y="212122"/>
                    <a:pt x="0" y="203644"/>
                  </a:cubicBezTo>
                  <a:cubicBezTo>
                    <a:pt x="0" y="54197"/>
                    <a:pt x="86297" y="0"/>
                    <a:pt x="144399" y="0"/>
                  </a:cubicBezTo>
                  <a:cubicBezTo>
                    <a:pt x="206216" y="0"/>
                    <a:pt x="256413" y="41624"/>
                    <a:pt x="256413" y="92774"/>
                  </a:cubicBezTo>
                  <a:cubicBezTo>
                    <a:pt x="256413" y="143923"/>
                    <a:pt x="206121" y="185547"/>
                    <a:pt x="144399" y="185547"/>
                  </a:cubicBezTo>
                  <a:lnTo>
                    <a:pt x="122111" y="185547"/>
                  </a:lnTo>
                  <a:lnTo>
                    <a:pt x="122111" y="154019"/>
                  </a:lnTo>
                  <a:lnTo>
                    <a:pt x="144399" y="154019"/>
                  </a:lnTo>
                  <a:cubicBezTo>
                    <a:pt x="188786" y="154019"/>
                    <a:pt x="224885" y="126587"/>
                    <a:pt x="224885" y="92774"/>
                  </a:cubicBezTo>
                  <a:cubicBezTo>
                    <a:pt x="224885" y="59055"/>
                    <a:pt x="188786" y="31528"/>
                    <a:pt x="144399" y="31528"/>
                  </a:cubicBezTo>
                  <a:cubicBezTo>
                    <a:pt x="99060" y="31528"/>
                    <a:pt x="31528" y="77343"/>
                    <a:pt x="31528" y="203644"/>
                  </a:cubicBezTo>
                  <a:cubicBezTo>
                    <a:pt x="31528" y="205359"/>
                    <a:pt x="32861" y="380429"/>
                    <a:pt x="128207" y="380429"/>
                  </a:cubicBezTo>
                  <a:lnTo>
                    <a:pt x="129159" y="380429"/>
                  </a:lnTo>
                  <a:cubicBezTo>
                    <a:pt x="138303" y="380905"/>
                    <a:pt x="165259" y="379381"/>
                    <a:pt x="180023" y="366141"/>
                  </a:cubicBezTo>
                  <a:cubicBezTo>
                    <a:pt x="186881" y="360045"/>
                    <a:pt x="190405" y="351949"/>
                    <a:pt x="190976" y="341376"/>
                  </a:cubicBezTo>
                  <a:cubicBezTo>
                    <a:pt x="191738" y="326231"/>
                    <a:pt x="188690" y="315182"/>
                    <a:pt x="181642" y="307753"/>
                  </a:cubicBezTo>
                  <a:cubicBezTo>
                    <a:pt x="171545" y="297180"/>
                    <a:pt x="151543" y="291751"/>
                    <a:pt x="122111" y="291751"/>
                  </a:cubicBezTo>
                  <a:lnTo>
                    <a:pt x="122111" y="260223"/>
                  </a:lnTo>
                  <a:cubicBezTo>
                    <a:pt x="161163" y="260223"/>
                    <a:pt x="188119" y="268700"/>
                    <a:pt x="204597" y="286036"/>
                  </a:cubicBezTo>
                  <a:cubicBezTo>
                    <a:pt x="217837" y="299942"/>
                    <a:pt x="223838" y="319088"/>
                    <a:pt x="222599" y="343091"/>
                  </a:cubicBezTo>
                  <a:cubicBezTo>
                    <a:pt x="221552" y="362236"/>
                    <a:pt x="214313" y="377857"/>
                    <a:pt x="201073" y="389763"/>
                  </a:cubicBezTo>
                  <a:cubicBezTo>
                    <a:pt x="178213" y="410051"/>
                    <a:pt x="144304" y="412051"/>
                    <a:pt x="131921" y="412051"/>
                  </a:cubicBez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32" name="Freeform: Shape 31">
              <a:extLst>
                <a:ext uri="{FF2B5EF4-FFF2-40B4-BE49-F238E27FC236}">
                  <a16:creationId xmlns:a16="http://schemas.microsoft.com/office/drawing/2014/main" id="{CE3E331A-FEDF-4FD8-9582-C304178644D9}"/>
                </a:ext>
              </a:extLst>
            </p:cNvPr>
            <p:cNvSpPr/>
            <p:nvPr/>
          </p:nvSpPr>
          <p:spPr>
            <a:xfrm>
              <a:off x="10591898" y="2971140"/>
              <a:ext cx="164877" cy="287940"/>
            </a:xfrm>
            <a:custGeom>
              <a:avLst/>
              <a:gdLst>
                <a:gd name="connsiteX0" fmla="*/ 164878 w 164877"/>
                <a:gd name="connsiteY0" fmla="*/ 287941 h 287940"/>
                <a:gd name="connsiteX1" fmla="*/ 133350 w 164877"/>
                <a:gd name="connsiteY1" fmla="*/ 287941 h 287940"/>
                <a:gd name="connsiteX2" fmla="*/ 133350 w 164877"/>
                <a:gd name="connsiteY2" fmla="*/ 84296 h 287940"/>
                <a:gd name="connsiteX3" fmla="*/ 91630 w 164877"/>
                <a:gd name="connsiteY3" fmla="*/ 32099 h 287940"/>
                <a:gd name="connsiteX4" fmla="*/ 0 w 164877"/>
                <a:gd name="connsiteY4" fmla="*/ 31528 h 287940"/>
                <a:gd name="connsiteX5" fmla="*/ 190 w 164877"/>
                <a:gd name="connsiteY5" fmla="*/ 0 h 287940"/>
                <a:gd name="connsiteX6" fmla="*/ 106870 w 164877"/>
                <a:gd name="connsiteY6" fmla="*/ 572 h 287940"/>
                <a:gd name="connsiteX7" fmla="*/ 164878 w 164877"/>
                <a:gd name="connsiteY7" fmla="*/ 73247 h 28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877" h="287940">
                  <a:moveTo>
                    <a:pt x="164878" y="287941"/>
                  </a:moveTo>
                  <a:lnTo>
                    <a:pt x="133350" y="287941"/>
                  </a:lnTo>
                  <a:lnTo>
                    <a:pt x="133350" y="84296"/>
                  </a:lnTo>
                  <a:lnTo>
                    <a:pt x="91630" y="32099"/>
                  </a:lnTo>
                  <a:lnTo>
                    <a:pt x="0" y="31528"/>
                  </a:lnTo>
                  <a:lnTo>
                    <a:pt x="190" y="0"/>
                  </a:lnTo>
                  <a:lnTo>
                    <a:pt x="106870" y="572"/>
                  </a:lnTo>
                  <a:lnTo>
                    <a:pt x="164878" y="73247"/>
                  </a:ln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33" name="Freeform: Shape 32">
              <a:extLst>
                <a:ext uri="{FF2B5EF4-FFF2-40B4-BE49-F238E27FC236}">
                  <a16:creationId xmlns:a16="http://schemas.microsoft.com/office/drawing/2014/main" id="{75280F4F-140B-4AFE-9849-0E48290F1670}"/>
                </a:ext>
              </a:extLst>
            </p:cNvPr>
            <p:cNvSpPr/>
            <p:nvPr/>
          </p:nvSpPr>
          <p:spPr>
            <a:xfrm>
              <a:off x="10814783" y="2764162"/>
              <a:ext cx="256317" cy="412051"/>
            </a:xfrm>
            <a:custGeom>
              <a:avLst/>
              <a:gdLst>
                <a:gd name="connsiteX0" fmla="*/ 124396 w 256317"/>
                <a:gd name="connsiteY0" fmla="*/ 412051 h 412051"/>
                <a:gd name="connsiteX1" fmla="*/ 55340 w 256317"/>
                <a:gd name="connsiteY1" fmla="*/ 389763 h 412051"/>
                <a:gd name="connsiteX2" fmla="*/ 33814 w 256317"/>
                <a:gd name="connsiteY2" fmla="*/ 343091 h 412051"/>
                <a:gd name="connsiteX3" fmla="*/ 51816 w 256317"/>
                <a:gd name="connsiteY3" fmla="*/ 286036 h 412051"/>
                <a:gd name="connsiteX4" fmla="*/ 134302 w 256317"/>
                <a:gd name="connsiteY4" fmla="*/ 260223 h 412051"/>
                <a:gd name="connsiteX5" fmla="*/ 134302 w 256317"/>
                <a:gd name="connsiteY5" fmla="*/ 291751 h 412051"/>
                <a:gd name="connsiteX6" fmla="*/ 74771 w 256317"/>
                <a:gd name="connsiteY6" fmla="*/ 307753 h 412051"/>
                <a:gd name="connsiteX7" fmla="*/ 65437 w 256317"/>
                <a:gd name="connsiteY7" fmla="*/ 341376 h 412051"/>
                <a:gd name="connsiteX8" fmla="*/ 76486 w 256317"/>
                <a:gd name="connsiteY8" fmla="*/ 366141 h 412051"/>
                <a:gd name="connsiteX9" fmla="*/ 127254 w 256317"/>
                <a:gd name="connsiteY9" fmla="*/ 380333 h 412051"/>
                <a:gd name="connsiteX10" fmla="*/ 128206 w 256317"/>
                <a:gd name="connsiteY10" fmla="*/ 380333 h 412051"/>
                <a:gd name="connsiteX11" fmla="*/ 224885 w 256317"/>
                <a:gd name="connsiteY11" fmla="*/ 203549 h 412051"/>
                <a:gd name="connsiteX12" fmla="*/ 112014 w 256317"/>
                <a:gd name="connsiteY12" fmla="*/ 31433 h 412051"/>
                <a:gd name="connsiteX13" fmla="*/ 31528 w 256317"/>
                <a:gd name="connsiteY13" fmla="*/ 92678 h 412051"/>
                <a:gd name="connsiteX14" fmla="*/ 112014 w 256317"/>
                <a:gd name="connsiteY14" fmla="*/ 153924 h 412051"/>
                <a:gd name="connsiteX15" fmla="*/ 134302 w 256317"/>
                <a:gd name="connsiteY15" fmla="*/ 153924 h 412051"/>
                <a:gd name="connsiteX16" fmla="*/ 134302 w 256317"/>
                <a:gd name="connsiteY16" fmla="*/ 185452 h 412051"/>
                <a:gd name="connsiteX17" fmla="*/ 112014 w 256317"/>
                <a:gd name="connsiteY17" fmla="*/ 185452 h 412051"/>
                <a:gd name="connsiteX18" fmla="*/ 0 w 256317"/>
                <a:gd name="connsiteY18" fmla="*/ 92678 h 412051"/>
                <a:gd name="connsiteX19" fmla="*/ 111919 w 256317"/>
                <a:gd name="connsiteY19" fmla="*/ 0 h 412051"/>
                <a:gd name="connsiteX20" fmla="*/ 256318 w 256317"/>
                <a:gd name="connsiteY20" fmla="*/ 203644 h 412051"/>
                <a:gd name="connsiteX21" fmla="*/ 128588 w 256317"/>
                <a:gd name="connsiteY21" fmla="*/ 411956 h 412051"/>
                <a:gd name="connsiteX22" fmla="*/ 124396 w 256317"/>
                <a:gd name="connsiteY22" fmla="*/ 412051 h 41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317" h="412051">
                  <a:moveTo>
                    <a:pt x="124396" y="412051"/>
                  </a:moveTo>
                  <a:cubicBezTo>
                    <a:pt x="112014" y="412051"/>
                    <a:pt x="78105" y="410051"/>
                    <a:pt x="55340" y="389763"/>
                  </a:cubicBezTo>
                  <a:cubicBezTo>
                    <a:pt x="42005" y="377857"/>
                    <a:pt x="34766" y="362236"/>
                    <a:pt x="33814" y="343091"/>
                  </a:cubicBezTo>
                  <a:cubicBezTo>
                    <a:pt x="32575" y="319183"/>
                    <a:pt x="38576" y="299942"/>
                    <a:pt x="51816" y="286036"/>
                  </a:cubicBezTo>
                  <a:cubicBezTo>
                    <a:pt x="68294" y="268700"/>
                    <a:pt x="95250" y="260223"/>
                    <a:pt x="134302" y="260223"/>
                  </a:cubicBezTo>
                  <a:lnTo>
                    <a:pt x="134302" y="291751"/>
                  </a:lnTo>
                  <a:cubicBezTo>
                    <a:pt x="104775" y="291751"/>
                    <a:pt x="84772" y="297085"/>
                    <a:pt x="74771" y="307753"/>
                  </a:cubicBezTo>
                  <a:cubicBezTo>
                    <a:pt x="67627" y="315278"/>
                    <a:pt x="64579" y="326231"/>
                    <a:pt x="65437" y="341376"/>
                  </a:cubicBezTo>
                  <a:cubicBezTo>
                    <a:pt x="66008" y="351949"/>
                    <a:pt x="69628" y="360045"/>
                    <a:pt x="76486" y="366141"/>
                  </a:cubicBezTo>
                  <a:cubicBezTo>
                    <a:pt x="94107" y="381857"/>
                    <a:pt x="126968" y="380333"/>
                    <a:pt x="127254" y="380333"/>
                  </a:cubicBezTo>
                  <a:lnTo>
                    <a:pt x="128206" y="380333"/>
                  </a:lnTo>
                  <a:cubicBezTo>
                    <a:pt x="223742" y="380333"/>
                    <a:pt x="224885" y="205359"/>
                    <a:pt x="224885" y="203549"/>
                  </a:cubicBezTo>
                  <a:cubicBezTo>
                    <a:pt x="224885" y="77248"/>
                    <a:pt x="157448" y="31433"/>
                    <a:pt x="112014" y="31433"/>
                  </a:cubicBezTo>
                  <a:cubicBezTo>
                    <a:pt x="67627" y="31433"/>
                    <a:pt x="31528" y="58865"/>
                    <a:pt x="31528" y="92678"/>
                  </a:cubicBezTo>
                  <a:cubicBezTo>
                    <a:pt x="31528" y="126397"/>
                    <a:pt x="67627" y="153924"/>
                    <a:pt x="112014" y="153924"/>
                  </a:cubicBezTo>
                  <a:lnTo>
                    <a:pt x="134302" y="153924"/>
                  </a:lnTo>
                  <a:lnTo>
                    <a:pt x="134302" y="185452"/>
                  </a:lnTo>
                  <a:lnTo>
                    <a:pt x="112014" y="185452"/>
                  </a:lnTo>
                  <a:cubicBezTo>
                    <a:pt x="50292" y="185452"/>
                    <a:pt x="0" y="143828"/>
                    <a:pt x="0" y="92678"/>
                  </a:cubicBezTo>
                  <a:cubicBezTo>
                    <a:pt x="0" y="41529"/>
                    <a:pt x="50101" y="0"/>
                    <a:pt x="111919" y="0"/>
                  </a:cubicBezTo>
                  <a:cubicBezTo>
                    <a:pt x="169926" y="0"/>
                    <a:pt x="256318" y="54197"/>
                    <a:pt x="256318" y="203644"/>
                  </a:cubicBezTo>
                  <a:cubicBezTo>
                    <a:pt x="256318" y="212122"/>
                    <a:pt x="254889" y="411480"/>
                    <a:pt x="128588" y="411956"/>
                  </a:cubicBezTo>
                  <a:cubicBezTo>
                    <a:pt x="127730" y="411956"/>
                    <a:pt x="126301" y="412051"/>
                    <a:pt x="124396" y="412051"/>
                  </a:cubicBez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34" name="Freeform: Shape 33">
              <a:extLst>
                <a:ext uri="{FF2B5EF4-FFF2-40B4-BE49-F238E27FC236}">
                  <a16:creationId xmlns:a16="http://schemas.microsoft.com/office/drawing/2014/main" id="{F20F0803-7B89-4274-899D-A144D1A3835D}"/>
                </a:ext>
              </a:extLst>
            </p:cNvPr>
            <p:cNvSpPr/>
            <p:nvPr/>
          </p:nvSpPr>
          <p:spPr>
            <a:xfrm>
              <a:off x="10783826" y="2971140"/>
              <a:ext cx="164877" cy="287940"/>
            </a:xfrm>
            <a:custGeom>
              <a:avLst/>
              <a:gdLst>
                <a:gd name="connsiteX0" fmla="*/ 31528 w 164877"/>
                <a:gd name="connsiteY0" fmla="*/ 287941 h 287940"/>
                <a:gd name="connsiteX1" fmla="*/ 0 w 164877"/>
                <a:gd name="connsiteY1" fmla="*/ 287941 h 287940"/>
                <a:gd name="connsiteX2" fmla="*/ 0 w 164877"/>
                <a:gd name="connsiteY2" fmla="*/ 73247 h 287940"/>
                <a:gd name="connsiteX3" fmla="*/ 58102 w 164877"/>
                <a:gd name="connsiteY3" fmla="*/ 572 h 287940"/>
                <a:gd name="connsiteX4" fmla="*/ 164783 w 164877"/>
                <a:gd name="connsiteY4" fmla="*/ 0 h 287940"/>
                <a:gd name="connsiteX5" fmla="*/ 164878 w 164877"/>
                <a:gd name="connsiteY5" fmla="*/ 31528 h 287940"/>
                <a:gd name="connsiteX6" fmla="*/ 73342 w 164877"/>
                <a:gd name="connsiteY6" fmla="*/ 32099 h 287940"/>
                <a:gd name="connsiteX7" fmla="*/ 31528 w 164877"/>
                <a:gd name="connsiteY7" fmla="*/ 84296 h 28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877" h="287940">
                  <a:moveTo>
                    <a:pt x="31528" y="287941"/>
                  </a:moveTo>
                  <a:lnTo>
                    <a:pt x="0" y="287941"/>
                  </a:lnTo>
                  <a:lnTo>
                    <a:pt x="0" y="73247"/>
                  </a:lnTo>
                  <a:lnTo>
                    <a:pt x="58102" y="572"/>
                  </a:lnTo>
                  <a:lnTo>
                    <a:pt x="164783" y="0"/>
                  </a:lnTo>
                  <a:lnTo>
                    <a:pt x="164878" y="31528"/>
                  </a:lnTo>
                  <a:lnTo>
                    <a:pt x="73342" y="32099"/>
                  </a:lnTo>
                  <a:lnTo>
                    <a:pt x="31528" y="84296"/>
                  </a:ln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grpSp>
      <p:grpSp>
        <p:nvGrpSpPr>
          <p:cNvPr id="48" name="Group 47">
            <a:extLst>
              <a:ext uri="{FF2B5EF4-FFF2-40B4-BE49-F238E27FC236}">
                <a16:creationId xmlns:a16="http://schemas.microsoft.com/office/drawing/2014/main" id="{90D72A40-6C6D-49FA-BCEE-586633B9EA22}"/>
              </a:ext>
            </a:extLst>
          </p:cNvPr>
          <p:cNvGrpSpPr/>
          <p:nvPr/>
        </p:nvGrpSpPr>
        <p:grpSpPr>
          <a:xfrm>
            <a:off x="300958" y="1804971"/>
            <a:ext cx="464829" cy="403229"/>
            <a:chOff x="10445785" y="1971487"/>
            <a:chExt cx="650747" cy="514064"/>
          </a:xfrm>
        </p:grpSpPr>
        <p:sp>
          <p:nvSpPr>
            <p:cNvPr id="36" name="Freeform: Shape 35">
              <a:extLst>
                <a:ext uri="{FF2B5EF4-FFF2-40B4-BE49-F238E27FC236}">
                  <a16:creationId xmlns:a16="http://schemas.microsoft.com/office/drawing/2014/main" id="{D4BCD79B-0228-4374-BEB5-F079EEB818F7}"/>
                </a:ext>
              </a:extLst>
            </p:cNvPr>
            <p:cNvSpPr/>
            <p:nvPr/>
          </p:nvSpPr>
          <p:spPr>
            <a:xfrm>
              <a:off x="10582563" y="1971487"/>
              <a:ext cx="513969" cy="514064"/>
            </a:xfrm>
            <a:custGeom>
              <a:avLst/>
              <a:gdLst>
                <a:gd name="connsiteX0" fmla="*/ 256985 w 513969"/>
                <a:gd name="connsiteY0" fmla="*/ 514064 h 514064"/>
                <a:gd name="connsiteX1" fmla="*/ 0 w 513969"/>
                <a:gd name="connsiteY1" fmla="*/ 257080 h 514064"/>
                <a:gd name="connsiteX2" fmla="*/ 256985 w 513969"/>
                <a:gd name="connsiteY2" fmla="*/ 0 h 514064"/>
                <a:gd name="connsiteX3" fmla="*/ 513969 w 513969"/>
                <a:gd name="connsiteY3" fmla="*/ 256985 h 514064"/>
                <a:gd name="connsiteX4" fmla="*/ 256985 w 513969"/>
                <a:gd name="connsiteY4" fmla="*/ 514064 h 514064"/>
                <a:gd name="connsiteX5" fmla="*/ 256985 w 513969"/>
                <a:gd name="connsiteY5" fmla="*/ 31528 h 514064"/>
                <a:gd name="connsiteX6" fmla="*/ 31528 w 513969"/>
                <a:gd name="connsiteY6" fmla="*/ 256985 h 514064"/>
                <a:gd name="connsiteX7" fmla="*/ 256985 w 513969"/>
                <a:gd name="connsiteY7" fmla="*/ 482441 h 514064"/>
                <a:gd name="connsiteX8" fmla="*/ 482441 w 513969"/>
                <a:gd name="connsiteY8" fmla="*/ 256985 h 514064"/>
                <a:gd name="connsiteX9" fmla="*/ 256985 w 513969"/>
                <a:gd name="connsiteY9" fmla="*/ 31528 h 51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969" h="514064">
                  <a:moveTo>
                    <a:pt x="256985" y="514064"/>
                  </a:moveTo>
                  <a:cubicBezTo>
                    <a:pt x="115253" y="514064"/>
                    <a:pt x="0" y="398812"/>
                    <a:pt x="0" y="257080"/>
                  </a:cubicBezTo>
                  <a:cubicBezTo>
                    <a:pt x="-95" y="115253"/>
                    <a:pt x="115253" y="0"/>
                    <a:pt x="256985" y="0"/>
                  </a:cubicBezTo>
                  <a:cubicBezTo>
                    <a:pt x="398717" y="0"/>
                    <a:pt x="513969" y="115253"/>
                    <a:pt x="513969" y="256985"/>
                  </a:cubicBezTo>
                  <a:cubicBezTo>
                    <a:pt x="513969" y="398717"/>
                    <a:pt x="398621" y="514064"/>
                    <a:pt x="256985" y="514064"/>
                  </a:cubicBezTo>
                  <a:close/>
                  <a:moveTo>
                    <a:pt x="256985" y="31528"/>
                  </a:moveTo>
                  <a:cubicBezTo>
                    <a:pt x="132683" y="31528"/>
                    <a:pt x="31528" y="132683"/>
                    <a:pt x="31528" y="256985"/>
                  </a:cubicBezTo>
                  <a:cubicBezTo>
                    <a:pt x="31528" y="381286"/>
                    <a:pt x="132683" y="482441"/>
                    <a:pt x="256985" y="482441"/>
                  </a:cubicBezTo>
                  <a:cubicBezTo>
                    <a:pt x="381286" y="482441"/>
                    <a:pt x="482441" y="381286"/>
                    <a:pt x="482441" y="256985"/>
                  </a:cubicBezTo>
                  <a:cubicBezTo>
                    <a:pt x="482441" y="132683"/>
                    <a:pt x="381286" y="31528"/>
                    <a:pt x="256985" y="31528"/>
                  </a:cubicBez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37" name="Freeform: Shape 36">
              <a:extLst>
                <a:ext uri="{FF2B5EF4-FFF2-40B4-BE49-F238E27FC236}">
                  <a16:creationId xmlns:a16="http://schemas.microsoft.com/office/drawing/2014/main" id="{2CEB347A-BBB8-4A39-AAFA-D78FAC3C012A}"/>
                </a:ext>
              </a:extLst>
            </p:cNvPr>
            <p:cNvSpPr/>
            <p:nvPr/>
          </p:nvSpPr>
          <p:spPr>
            <a:xfrm>
              <a:off x="10652858" y="2040543"/>
              <a:ext cx="370331" cy="370332"/>
            </a:xfrm>
            <a:custGeom>
              <a:avLst/>
              <a:gdLst>
                <a:gd name="connsiteX0" fmla="*/ 185166 w 370331"/>
                <a:gd name="connsiteY0" fmla="*/ 370332 h 370332"/>
                <a:gd name="connsiteX1" fmla="*/ 0 w 370331"/>
                <a:gd name="connsiteY1" fmla="*/ 185166 h 370332"/>
                <a:gd name="connsiteX2" fmla="*/ 185166 w 370331"/>
                <a:gd name="connsiteY2" fmla="*/ 0 h 370332"/>
                <a:gd name="connsiteX3" fmla="*/ 370332 w 370331"/>
                <a:gd name="connsiteY3" fmla="*/ 185166 h 370332"/>
                <a:gd name="connsiteX4" fmla="*/ 185166 w 370331"/>
                <a:gd name="connsiteY4" fmla="*/ 370332 h 370332"/>
                <a:gd name="connsiteX5" fmla="*/ 185166 w 370331"/>
                <a:gd name="connsiteY5" fmla="*/ 31433 h 370332"/>
                <a:gd name="connsiteX6" fmla="*/ 31528 w 370331"/>
                <a:gd name="connsiteY6" fmla="*/ 185071 h 370332"/>
                <a:gd name="connsiteX7" fmla="*/ 185166 w 370331"/>
                <a:gd name="connsiteY7" fmla="*/ 338709 h 370332"/>
                <a:gd name="connsiteX8" fmla="*/ 338804 w 370331"/>
                <a:gd name="connsiteY8" fmla="*/ 185071 h 370332"/>
                <a:gd name="connsiteX9" fmla="*/ 185166 w 370331"/>
                <a:gd name="connsiteY9" fmla="*/ 31433 h 3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31" h="370332">
                  <a:moveTo>
                    <a:pt x="185166" y="370332"/>
                  </a:moveTo>
                  <a:cubicBezTo>
                    <a:pt x="83058" y="370332"/>
                    <a:pt x="0" y="287274"/>
                    <a:pt x="0" y="185166"/>
                  </a:cubicBezTo>
                  <a:cubicBezTo>
                    <a:pt x="0" y="83058"/>
                    <a:pt x="83058" y="0"/>
                    <a:pt x="185166" y="0"/>
                  </a:cubicBezTo>
                  <a:cubicBezTo>
                    <a:pt x="287274" y="0"/>
                    <a:pt x="370332" y="83058"/>
                    <a:pt x="370332" y="185166"/>
                  </a:cubicBezTo>
                  <a:cubicBezTo>
                    <a:pt x="370332" y="287274"/>
                    <a:pt x="287274" y="370332"/>
                    <a:pt x="185166" y="370332"/>
                  </a:cubicBezTo>
                  <a:close/>
                  <a:moveTo>
                    <a:pt x="185166" y="31433"/>
                  </a:moveTo>
                  <a:cubicBezTo>
                    <a:pt x="100489" y="31433"/>
                    <a:pt x="31528" y="100394"/>
                    <a:pt x="31528" y="185071"/>
                  </a:cubicBezTo>
                  <a:cubicBezTo>
                    <a:pt x="31528" y="269843"/>
                    <a:pt x="100489" y="338709"/>
                    <a:pt x="185166" y="338709"/>
                  </a:cubicBezTo>
                  <a:cubicBezTo>
                    <a:pt x="269939" y="338709"/>
                    <a:pt x="338804" y="269748"/>
                    <a:pt x="338804" y="185071"/>
                  </a:cubicBezTo>
                  <a:cubicBezTo>
                    <a:pt x="338804" y="100394"/>
                    <a:pt x="269843" y="31433"/>
                    <a:pt x="185166" y="31433"/>
                  </a:cubicBez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38" name="Freeform: Shape 37">
              <a:extLst>
                <a:ext uri="{FF2B5EF4-FFF2-40B4-BE49-F238E27FC236}">
                  <a16:creationId xmlns:a16="http://schemas.microsoft.com/office/drawing/2014/main" id="{83AB397C-B567-4172-91C9-A4456E61A0D1}"/>
                </a:ext>
              </a:extLst>
            </p:cNvPr>
            <p:cNvSpPr/>
            <p:nvPr/>
          </p:nvSpPr>
          <p:spPr>
            <a:xfrm>
              <a:off x="10445785" y="1971487"/>
              <a:ext cx="393763" cy="31527"/>
            </a:xfrm>
            <a:custGeom>
              <a:avLst/>
              <a:gdLst>
                <a:gd name="connsiteX0" fmla="*/ 0 w 393763"/>
                <a:gd name="connsiteY0" fmla="*/ 0 h 31527"/>
                <a:gd name="connsiteX1" fmla="*/ 393764 w 393763"/>
                <a:gd name="connsiteY1" fmla="*/ 0 h 31527"/>
                <a:gd name="connsiteX2" fmla="*/ 393764 w 393763"/>
                <a:gd name="connsiteY2" fmla="*/ 31528 h 31527"/>
                <a:gd name="connsiteX3" fmla="*/ 0 w 393763"/>
                <a:gd name="connsiteY3" fmla="*/ 31528 h 31527"/>
              </a:gdLst>
              <a:ahLst/>
              <a:cxnLst>
                <a:cxn ang="0">
                  <a:pos x="connsiteX0" y="connsiteY0"/>
                </a:cxn>
                <a:cxn ang="0">
                  <a:pos x="connsiteX1" y="connsiteY1"/>
                </a:cxn>
                <a:cxn ang="0">
                  <a:pos x="connsiteX2" y="connsiteY2"/>
                </a:cxn>
                <a:cxn ang="0">
                  <a:pos x="connsiteX3" y="connsiteY3"/>
                </a:cxn>
              </a:cxnLst>
              <a:rect l="l" t="t" r="r" b="b"/>
              <a:pathLst>
                <a:path w="393763" h="31527">
                  <a:moveTo>
                    <a:pt x="0" y="0"/>
                  </a:moveTo>
                  <a:lnTo>
                    <a:pt x="393764" y="0"/>
                  </a:lnTo>
                  <a:lnTo>
                    <a:pt x="393764" y="31528"/>
                  </a:lnTo>
                  <a:lnTo>
                    <a:pt x="0" y="31528"/>
                  </a:ln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39" name="Freeform: Shape 38">
              <a:extLst>
                <a:ext uri="{FF2B5EF4-FFF2-40B4-BE49-F238E27FC236}">
                  <a16:creationId xmlns:a16="http://schemas.microsoft.com/office/drawing/2014/main" id="{C775CC74-3CEB-4F1B-80FA-9042AB9D3E38}"/>
                </a:ext>
              </a:extLst>
            </p:cNvPr>
            <p:cNvSpPr/>
            <p:nvPr/>
          </p:nvSpPr>
          <p:spPr>
            <a:xfrm>
              <a:off x="10685243" y="2166178"/>
              <a:ext cx="315563" cy="31527"/>
            </a:xfrm>
            <a:custGeom>
              <a:avLst/>
              <a:gdLst>
                <a:gd name="connsiteX0" fmla="*/ 0 w 315563"/>
                <a:gd name="connsiteY0" fmla="*/ 0 h 31527"/>
                <a:gd name="connsiteX1" fmla="*/ 315563 w 315563"/>
                <a:gd name="connsiteY1" fmla="*/ 0 h 31527"/>
                <a:gd name="connsiteX2" fmla="*/ 315563 w 315563"/>
                <a:gd name="connsiteY2" fmla="*/ 31528 h 31527"/>
                <a:gd name="connsiteX3" fmla="*/ 0 w 315563"/>
                <a:gd name="connsiteY3" fmla="*/ 31528 h 31527"/>
              </a:gdLst>
              <a:ahLst/>
              <a:cxnLst>
                <a:cxn ang="0">
                  <a:pos x="connsiteX0" y="connsiteY0"/>
                </a:cxn>
                <a:cxn ang="0">
                  <a:pos x="connsiteX1" y="connsiteY1"/>
                </a:cxn>
                <a:cxn ang="0">
                  <a:pos x="connsiteX2" y="connsiteY2"/>
                </a:cxn>
                <a:cxn ang="0">
                  <a:pos x="connsiteX3" y="connsiteY3"/>
                </a:cxn>
              </a:cxnLst>
              <a:rect l="l" t="t" r="r" b="b"/>
              <a:pathLst>
                <a:path w="315563" h="31527">
                  <a:moveTo>
                    <a:pt x="0" y="0"/>
                  </a:moveTo>
                  <a:lnTo>
                    <a:pt x="315563" y="0"/>
                  </a:lnTo>
                  <a:lnTo>
                    <a:pt x="315563" y="31528"/>
                  </a:lnTo>
                  <a:lnTo>
                    <a:pt x="0" y="31528"/>
                  </a:ln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40" name="Freeform: Shape 39">
              <a:extLst>
                <a:ext uri="{FF2B5EF4-FFF2-40B4-BE49-F238E27FC236}">
                  <a16:creationId xmlns:a16="http://schemas.microsoft.com/office/drawing/2014/main" id="{B2496ABF-B54E-4EF9-A69C-09A611C9E8A9}"/>
                </a:ext>
              </a:extLst>
            </p:cNvPr>
            <p:cNvSpPr/>
            <p:nvPr/>
          </p:nvSpPr>
          <p:spPr>
            <a:xfrm>
              <a:off x="10445785" y="2454023"/>
              <a:ext cx="393763" cy="31527"/>
            </a:xfrm>
            <a:custGeom>
              <a:avLst/>
              <a:gdLst>
                <a:gd name="connsiteX0" fmla="*/ 0 w 393763"/>
                <a:gd name="connsiteY0" fmla="*/ 0 h 31527"/>
                <a:gd name="connsiteX1" fmla="*/ 393764 w 393763"/>
                <a:gd name="connsiteY1" fmla="*/ 0 h 31527"/>
                <a:gd name="connsiteX2" fmla="*/ 393764 w 393763"/>
                <a:gd name="connsiteY2" fmla="*/ 31528 h 31527"/>
                <a:gd name="connsiteX3" fmla="*/ 0 w 393763"/>
                <a:gd name="connsiteY3" fmla="*/ 31528 h 31527"/>
              </a:gdLst>
              <a:ahLst/>
              <a:cxnLst>
                <a:cxn ang="0">
                  <a:pos x="connsiteX0" y="connsiteY0"/>
                </a:cxn>
                <a:cxn ang="0">
                  <a:pos x="connsiteX1" y="connsiteY1"/>
                </a:cxn>
                <a:cxn ang="0">
                  <a:pos x="connsiteX2" y="connsiteY2"/>
                </a:cxn>
                <a:cxn ang="0">
                  <a:pos x="connsiteX3" y="connsiteY3"/>
                </a:cxn>
              </a:cxnLst>
              <a:rect l="l" t="t" r="r" b="b"/>
              <a:pathLst>
                <a:path w="393763" h="31527">
                  <a:moveTo>
                    <a:pt x="0" y="0"/>
                  </a:moveTo>
                  <a:lnTo>
                    <a:pt x="393764" y="0"/>
                  </a:lnTo>
                  <a:lnTo>
                    <a:pt x="393764" y="31528"/>
                  </a:lnTo>
                  <a:lnTo>
                    <a:pt x="0" y="31528"/>
                  </a:lnTo>
                  <a:close/>
                </a:path>
              </a:pathLst>
            </a:custGeom>
            <a:solidFill>
              <a:schemeClr val="accent6"/>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41" name="Freeform: Shape 40">
              <a:extLst>
                <a:ext uri="{FF2B5EF4-FFF2-40B4-BE49-F238E27FC236}">
                  <a16:creationId xmlns:a16="http://schemas.microsoft.com/office/drawing/2014/main" id="{7FE29B2F-9443-425F-8A9D-E7F734517D4D}"/>
                </a:ext>
              </a:extLst>
            </p:cNvPr>
            <p:cNvSpPr/>
            <p:nvPr/>
          </p:nvSpPr>
          <p:spPr>
            <a:xfrm>
              <a:off x="10755538" y="2199134"/>
              <a:ext cx="70675" cy="70675"/>
            </a:xfrm>
            <a:custGeom>
              <a:avLst/>
              <a:gdLst>
                <a:gd name="connsiteX0" fmla="*/ 35338 w 70675"/>
                <a:gd name="connsiteY0" fmla="*/ 70676 h 70675"/>
                <a:gd name="connsiteX1" fmla="*/ 0 w 70675"/>
                <a:gd name="connsiteY1" fmla="*/ 35338 h 70675"/>
                <a:gd name="connsiteX2" fmla="*/ 35338 w 70675"/>
                <a:gd name="connsiteY2" fmla="*/ 0 h 70675"/>
                <a:gd name="connsiteX3" fmla="*/ 70675 w 70675"/>
                <a:gd name="connsiteY3" fmla="*/ 35338 h 70675"/>
                <a:gd name="connsiteX4" fmla="*/ 35338 w 70675"/>
                <a:gd name="connsiteY4" fmla="*/ 70676 h 70675"/>
                <a:gd name="connsiteX5" fmla="*/ 35338 w 70675"/>
                <a:gd name="connsiteY5" fmla="*/ 22574 h 70675"/>
                <a:gd name="connsiteX6" fmla="*/ 22574 w 70675"/>
                <a:gd name="connsiteY6" fmla="*/ 35338 h 70675"/>
                <a:gd name="connsiteX7" fmla="*/ 35338 w 70675"/>
                <a:gd name="connsiteY7" fmla="*/ 48101 h 70675"/>
                <a:gd name="connsiteX8" fmla="*/ 48101 w 70675"/>
                <a:gd name="connsiteY8" fmla="*/ 35338 h 70675"/>
                <a:gd name="connsiteX9" fmla="*/ 35338 w 70675"/>
                <a:gd name="connsiteY9" fmla="*/ 22574 h 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75" h="70675">
                  <a:moveTo>
                    <a:pt x="35338" y="70676"/>
                  </a:moveTo>
                  <a:cubicBezTo>
                    <a:pt x="15907" y="70676"/>
                    <a:pt x="0" y="54864"/>
                    <a:pt x="0" y="35338"/>
                  </a:cubicBezTo>
                  <a:cubicBezTo>
                    <a:pt x="0" y="15811"/>
                    <a:pt x="15811" y="0"/>
                    <a:pt x="35338" y="0"/>
                  </a:cubicBezTo>
                  <a:cubicBezTo>
                    <a:pt x="54864" y="0"/>
                    <a:pt x="70675" y="15811"/>
                    <a:pt x="70675" y="35338"/>
                  </a:cubicBezTo>
                  <a:cubicBezTo>
                    <a:pt x="70675" y="54864"/>
                    <a:pt x="54864" y="70676"/>
                    <a:pt x="35338" y="70676"/>
                  </a:cubicBezTo>
                  <a:close/>
                  <a:moveTo>
                    <a:pt x="35338" y="22574"/>
                  </a:moveTo>
                  <a:cubicBezTo>
                    <a:pt x="28289" y="22574"/>
                    <a:pt x="22574" y="28289"/>
                    <a:pt x="22574" y="35338"/>
                  </a:cubicBezTo>
                  <a:cubicBezTo>
                    <a:pt x="22574" y="42386"/>
                    <a:pt x="28289" y="48101"/>
                    <a:pt x="35338" y="48101"/>
                  </a:cubicBezTo>
                  <a:cubicBezTo>
                    <a:pt x="42386" y="48101"/>
                    <a:pt x="48101" y="42386"/>
                    <a:pt x="48101" y="35338"/>
                  </a:cubicBezTo>
                  <a:cubicBezTo>
                    <a:pt x="48101" y="28289"/>
                    <a:pt x="42386" y="22574"/>
                    <a:pt x="35338" y="22574"/>
                  </a:cubicBez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42" name="Freeform: Shape 41">
              <a:extLst>
                <a:ext uri="{FF2B5EF4-FFF2-40B4-BE49-F238E27FC236}">
                  <a16:creationId xmlns:a16="http://schemas.microsoft.com/office/drawing/2014/main" id="{C19BA54F-0EF2-4B4B-B511-C1D83783E1D4}"/>
                </a:ext>
              </a:extLst>
            </p:cNvPr>
            <p:cNvSpPr/>
            <p:nvPr/>
          </p:nvSpPr>
          <p:spPr>
            <a:xfrm>
              <a:off x="10707436" y="2254569"/>
              <a:ext cx="70675" cy="70675"/>
            </a:xfrm>
            <a:custGeom>
              <a:avLst/>
              <a:gdLst>
                <a:gd name="connsiteX0" fmla="*/ 35338 w 70675"/>
                <a:gd name="connsiteY0" fmla="*/ 70676 h 70675"/>
                <a:gd name="connsiteX1" fmla="*/ 0 w 70675"/>
                <a:gd name="connsiteY1" fmla="*/ 35338 h 70675"/>
                <a:gd name="connsiteX2" fmla="*/ 35338 w 70675"/>
                <a:gd name="connsiteY2" fmla="*/ 0 h 70675"/>
                <a:gd name="connsiteX3" fmla="*/ 70676 w 70675"/>
                <a:gd name="connsiteY3" fmla="*/ 35338 h 70675"/>
                <a:gd name="connsiteX4" fmla="*/ 35338 w 70675"/>
                <a:gd name="connsiteY4" fmla="*/ 70676 h 70675"/>
                <a:gd name="connsiteX5" fmla="*/ 35338 w 70675"/>
                <a:gd name="connsiteY5" fmla="*/ 22574 h 70675"/>
                <a:gd name="connsiteX6" fmla="*/ 22574 w 70675"/>
                <a:gd name="connsiteY6" fmla="*/ 35338 h 70675"/>
                <a:gd name="connsiteX7" fmla="*/ 35338 w 70675"/>
                <a:gd name="connsiteY7" fmla="*/ 48101 h 70675"/>
                <a:gd name="connsiteX8" fmla="*/ 48101 w 70675"/>
                <a:gd name="connsiteY8" fmla="*/ 35338 h 70675"/>
                <a:gd name="connsiteX9" fmla="*/ 35338 w 70675"/>
                <a:gd name="connsiteY9" fmla="*/ 22574 h 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75" h="70675">
                  <a:moveTo>
                    <a:pt x="35338" y="70676"/>
                  </a:moveTo>
                  <a:cubicBezTo>
                    <a:pt x="15907" y="70676"/>
                    <a:pt x="0" y="54864"/>
                    <a:pt x="0" y="35338"/>
                  </a:cubicBezTo>
                  <a:cubicBezTo>
                    <a:pt x="0" y="15811"/>
                    <a:pt x="15811" y="0"/>
                    <a:pt x="35338" y="0"/>
                  </a:cubicBezTo>
                  <a:cubicBezTo>
                    <a:pt x="54864" y="0"/>
                    <a:pt x="70676" y="15811"/>
                    <a:pt x="70676" y="35338"/>
                  </a:cubicBezTo>
                  <a:cubicBezTo>
                    <a:pt x="70676" y="54864"/>
                    <a:pt x="54864" y="70676"/>
                    <a:pt x="35338" y="70676"/>
                  </a:cubicBezTo>
                  <a:close/>
                  <a:moveTo>
                    <a:pt x="35338" y="22574"/>
                  </a:moveTo>
                  <a:cubicBezTo>
                    <a:pt x="28289" y="22574"/>
                    <a:pt x="22574" y="28289"/>
                    <a:pt x="22574" y="35338"/>
                  </a:cubicBezTo>
                  <a:cubicBezTo>
                    <a:pt x="22574" y="42386"/>
                    <a:pt x="28289" y="48101"/>
                    <a:pt x="35338" y="48101"/>
                  </a:cubicBezTo>
                  <a:cubicBezTo>
                    <a:pt x="42386" y="48101"/>
                    <a:pt x="48101" y="42386"/>
                    <a:pt x="48101" y="35338"/>
                  </a:cubicBezTo>
                  <a:cubicBezTo>
                    <a:pt x="48101" y="28289"/>
                    <a:pt x="42386" y="22574"/>
                    <a:pt x="35338" y="22574"/>
                  </a:cubicBez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43" name="Freeform: Shape 42">
              <a:extLst>
                <a:ext uri="{FF2B5EF4-FFF2-40B4-BE49-F238E27FC236}">
                  <a16:creationId xmlns:a16="http://schemas.microsoft.com/office/drawing/2014/main" id="{19ACF929-03F9-4B2E-910B-F2AA6B6E8DB7}"/>
                </a:ext>
              </a:extLst>
            </p:cNvPr>
            <p:cNvSpPr/>
            <p:nvPr/>
          </p:nvSpPr>
          <p:spPr>
            <a:xfrm>
              <a:off x="10779636" y="2267619"/>
              <a:ext cx="70675" cy="70675"/>
            </a:xfrm>
            <a:custGeom>
              <a:avLst/>
              <a:gdLst>
                <a:gd name="connsiteX0" fmla="*/ 35338 w 70675"/>
                <a:gd name="connsiteY0" fmla="*/ 70675 h 70675"/>
                <a:gd name="connsiteX1" fmla="*/ 0 w 70675"/>
                <a:gd name="connsiteY1" fmla="*/ 35338 h 70675"/>
                <a:gd name="connsiteX2" fmla="*/ 35338 w 70675"/>
                <a:gd name="connsiteY2" fmla="*/ 0 h 70675"/>
                <a:gd name="connsiteX3" fmla="*/ 70676 w 70675"/>
                <a:gd name="connsiteY3" fmla="*/ 35338 h 70675"/>
                <a:gd name="connsiteX4" fmla="*/ 35338 w 70675"/>
                <a:gd name="connsiteY4" fmla="*/ 70675 h 70675"/>
                <a:gd name="connsiteX5" fmla="*/ 35338 w 70675"/>
                <a:gd name="connsiteY5" fmla="*/ 22574 h 70675"/>
                <a:gd name="connsiteX6" fmla="*/ 22574 w 70675"/>
                <a:gd name="connsiteY6" fmla="*/ 35338 h 70675"/>
                <a:gd name="connsiteX7" fmla="*/ 35338 w 70675"/>
                <a:gd name="connsiteY7" fmla="*/ 48101 h 70675"/>
                <a:gd name="connsiteX8" fmla="*/ 48101 w 70675"/>
                <a:gd name="connsiteY8" fmla="*/ 35338 h 70675"/>
                <a:gd name="connsiteX9" fmla="*/ 35338 w 70675"/>
                <a:gd name="connsiteY9" fmla="*/ 22574 h 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75" h="70675">
                  <a:moveTo>
                    <a:pt x="35338" y="70675"/>
                  </a:moveTo>
                  <a:cubicBezTo>
                    <a:pt x="15811" y="70675"/>
                    <a:pt x="0" y="54864"/>
                    <a:pt x="0" y="35338"/>
                  </a:cubicBezTo>
                  <a:cubicBezTo>
                    <a:pt x="0" y="15811"/>
                    <a:pt x="15811" y="0"/>
                    <a:pt x="35338" y="0"/>
                  </a:cubicBezTo>
                  <a:cubicBezTo>
                    <a:pt x="54769" y="0"/>
                    <a:pt x="70676" y="15811"/>
                    <a:pt x="70676" y="35338"/>
                  </a:cubicBezTo>
                  <a:cubicBezTo>
                    <a:pt x="70676" y="54864"/>
                    <a:pt x="54769" y="70675"/>
                    <a:pt x="35338" y="70675"/>
                  </a:cubicBezTo>
                  <a:close/>
                  <a:moveTo>
                    <a:pt x="35338" y="22574"/>
                  </a:moveTo>
                  <a:cubicBezTo>
                    <a:pt x="28289" y="22574"/>
                    <a:pt x="22574" y="28289"/>
                    <a:pt x="22574" y="35338"/>
                  </a:cubicBezTo>
                  <a:cubicBezTo>
                    <a:pt x="22574" y="42386"/>
                    <a:pt x="28289" y="48101"/>
                    <a:pt x="35338" y="48101"/>
                  </a:cubicBezTo>
                  <a:cubicBezTo>
                    <a:pt x="42386" y="48101"/>
                    <a:pt x="48101" y="42386"/>
                    <a:pt x="48101" y="35338"/>
                  </a:cubicBezTo>
                  <a:cubicBezTo>
                    <a:pt x="48101" y="28289"/>
                    <a:pt x="42386" y="22574"/>
                    <a:pt x="35338" y="22574"/>
                  </a:cubicBez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44" name="Freeform: Shape 43">
              <a:extLst>
                <a:ext uri="{FF2B5EF4-FFF2-40B4-BE49-F238E27FC236}">
                  <a16:creationId xmlns:a16="http://schemas.microsoft.com/office/drawing/2014/main" id="{DF753AEC-A25F-439E-AEC2-D47BDFDE9953}"/>
                </a:ext>
              </a:extLst>
            </p:cNvPr>
            <p:cNvSpPr/>
            <p:nvPr/>
          </p:nvSpPr>
          <p:spPr>
            <a:xfrm>
              <a:off x="10904752" y="2204728"/>
              <a:ext cx="52567" cy="52603"/>
            </a:xfrm>
            <a:custGeom>
              <a:avLst/>
              <a:gdLst>
                <a:gd name="connsiteX0" fmla="*/ 26236 w 52567"/>
                <a:gd name="connsiteY0" fmla="*/ 52603 h 52603"/>
                <a:gd name="connsiteX1" fmla="*/ 21093 w 52567"/>
                <a:gd name="connsiteY1" fmla="*/ 52127 h 52603"/>
                <a:gd name="connsiteX2" fmla="*/ 519 w 52567"/>
                <a:gd name="connsiteY2" fmla="*/ 21171 h 52603"/>
                <a:gd name="connsiteX3" fmla="*/ 11758 w 52567"/>
                <a:gd name="connsiteY3" fmla="*/ 4407 h 52603"/>
                <a:gd name="connsiteX4" fmla="*/ 31475 w 52567"/>
                <a:gd name="connsiteY4" fmla="*/ 502 h 52603"/>
                <a:gd name="connsiteX5" fmla="*/ 52049 w 52567"/>
                <a:gd name="connsiteY5" fmla="*/ 31458 h 52603"/>
                <a:gd name="connsiteX6" fmla="*/ 26236 w 52567"/>
                <a:gd name="connsiteY6" fmla="*/ 52603 h 52603"/>
                <a:gd name="connsiteX7" fmla="*/ 26236 w 52567"/>
                <a:gd name="connsiteY7" fmla="*/ 22600 h 52603"/>
                <a:gd name="connsiteX8" fmla="*/ 24141 w 52567"/>
                <a:gd name="connsiteY8" fmla="*/ 23266 h 52603"/>
                <a:gd name="connsiteX9" fmla="*/ 22521 w 52567"/>
                <a:gd name="connsiteY9" fmla="*/ 25648 h 52603"/>
                <a:gd name="connsiteX10" fmla="*/ 23093 w 52567"/>
                <a:gd name="connsiteY10" fmla="*/ 28505 h 52603"/>
                <a:gd name="connsiteX11" fmla="*/ 25474 w 52567"/>
                <a:gd name="connsiteY11" fmla="*/ 30124 h 52603"/>
                <a:gd name="connsiteX12" fmla="*/ 28332 w 52567"/>
                <a:gd name="connsiteY12" fmla="*/ 29553 h 52603"/>
                <a:gd name="connsiteX13" fmla="*/ 29951 w 52567"/>
                <a:gd name="connsiteY13" fmla="*/ 27172 h 52603"/>
                <a:gd name="connsiteX14" fmla="*/ 29379 w 52567"/>
                <a:gd name="connsiteY14" fmla="*/ 24314 h 52603"/>
                <a:gd name="connsiteX15" fmla="*/ 26998 w 52567"/>
                <a:gd name="connsiteY15" fmla="*/ 22695 h 52603"/>
                <a:gd name="connsiteX16" fmla="*/ 26236 w 52567"/>
                <a:gd name="connsiteY16" fmla="*/ 22600 h 5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567" h="52603">
                  <a:moveTo>
                    <a:pt x="26236" y="52603"/>
                  </a:moveTo>
                  <a:cubicBezTo>
                    <a:pt x="24522" y="52603"/>
                    <a:pt x="22807" y="52413"/>
                    <a:pt x="21093" y="52127"/>
                  </a:cubicBezTo>
                  <a:cubicBezTo>
                    <a:pt x="6900" y="49270"/>
                    <a:pt x="-2339" y="35363"/>
                    <a:pt x="519" y="21171"/>
                  </a:cubicBezTo>
                  <a:cubicBezTo>
                    <a:pt x="1947" y="14313"/>
                    <a:pt x="5853" y="8312"/>
                    <a:pt x="11758" y="4407"/>
                  </a:cubicBezTo>
                  <a:cubicBezTo>
                    <a:pt x="17568" y="502"/>
                    <a:pt x="24617" y="-832"/>
                    <a:pt x="31475" y="502"/>
                  </a:cubicBezTo>
                  <a:cubicBezTo>
                    <a:pt x="45667" y="3359"/>
                    <a:pt x="54906" y="17266"/>
                    <a:pt x="52049" y="31458"/>
                  </a:cubicBezTo>
                  <a:cubicBezTo>
                    <a:pt x="49572" y="44031"/>
                    <a:pt x="38523" y="52603"/>
                    <a:pt x="26236" y="52603"/>
                  </a:cubicBezTo>
                  <a:close/>
                  <a:moveTo>
                    <a:pt x="26236" y="22600"/>
                  </a:moveTo>
                  <a:cubicBezTo>
                    <a:pt x="25284" y="22600"/>
                    <a:pt x="24522" y="22981"/>
                    <a:pt x="24141" y="23266"/>
                  </a:cubicBezTo>
                  <a:cubicBezTo>
                    <a:pt x="23664" y="23552"/>
                    <a:pt x="22807" y="24314"/>
                    <a:pt x="22521" y="25648"/>
                  </a:cubicBezTo>
                  <a:cubicBezTo>
                    <a:pt x="22236" y="26981"/>
                    <a:pt x="22712" y="28029"/>
                    <a:pt x="23093" y="28505"/>
                  </a:cubicBezTo>
                  <a:cubicBezTo>
                    <a:pt x="23379" y="28981"/>
                    <a:pt x="24141" y="29839"/>
                    <a:pt x="25474" y="30124"/>
                  </a:cubicBezTo>
                  <a:cubicBezTo>
                    <a:pt x="26808" y="30410"/>
                    <a:pt x="27855" y="29934"/>
                    <a:pt x="28332" y="29553"/>
                  </a:cubicBezTo>
                  <a:cubicBezTo>
                    <a:pt x="28808" y="29267"/>
                    <a:pt x="29665" y="28505"/>
                    <a:pt x="29951" y="27172"/>
                  </a:cubicBezTo>
                  <a:cubicBezTo>
                    <a:pt x="30237" y="25838"/>
                    <a:pt x="29760" y="24790"/>
                    <a:pt x="29379" y="24314"/>
                  </a:cubicBezTo>
                  <a:cubicBezTo>
                    <a:pt x="29094" y="23838"/>
                    <a:pt x="28332" y="22981"/>
                    <a:pt x="26998" y="22695"/>
                  </a:cubicBezTo>
                  <a:cubicBezTo>
                    <a:pt x="26712" y="22600"/>
                    <a:pt x="26522" y="22600"/>
                    <a:pt x="26236" y="22600"/>
                  </a:cubicBez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45" name="Freeform: Shape 44">
              <a:extLst>
                <a:ext uri="{FF2B5EF4-FFF2-40B4-BE49-F238E27FC236}">
                  <a16:creationId xmlns:a16="http://schemas.microsoft.com/office/drawing/2014/main" id="{569FC1F1-6031-4758-8E87-FC1E12BEAFAA}"/>
                </a:ext>
              </a:extLst>
            </p:cNvPr>
            <p:cNvSpPr/>
            <p:nvPr/>
          </p:nvSpPr>
          <p:spPr>
            <a:xfrm>
              <a:off x="10868462" y="2232905"/>
              <a:ext cx="52567" cy="52525"/>
            </a:xfrm>
            <a:custGeom>
              <a:avLst/>
              <a:gdLst>
                <a:gd name="connsiteX0" fmla="*/ 26331 w 52567"/>
                <a:gd name="connsiteY0" fmla="*/ 52525 h 52525"/>
                <a:gd name="connsiteX1" fmla="*/ 21093 w 52567"/>
                <a:gd name="connsiteY1" fmla="*/ 52049 h 52525"/>
                <a:gd name="connsiteX2" fmla="*/ 519 w 52567"/>
                <a:gd name="connsiteY2" fmla="*/ 21093 h 52525"/>
                <a:gd name="connsiteX3" fmla="*/ 31475 w 52567"/>
                <a:gd name="connsiteY3" fmla="*/ 519 h 52525"/>
                <a:gd name="connsiteX4" fmla="*/ 52049 w 52567"/>
                <a:gd name="connsiteY4" fmla="*/ 31475 h 52525"/>
                <a:gd name="connsiteX5" fmla="*/ 40809 w 52567"/>
                <a:gd name="connsiteY5" fmla="*/ 48239 h 52525"/>
                <a:gd name="connsiteX6" fmla="*/ 26331 w 52567"/>
                <a:gd name="connsiteY6" fmla="*/ 52525 h 52525"/>
                <a:gd name="connsiteX7" fmla="*/ 26236 w 52567"/>
                <a:gd name="connsiteY7" fmla="*/ 22426 h 52525"/>
                <a:gd name="connsiteX8" fmla="*/ 24141 w 52567"/>
                <a:gd name="connsiteY8" fmla="*/ 23093 h 52525"/>
                <a:gd name="connsiteX9" fmla="*/ 22521 w 52567"/>
                <a:gd name="connsiteY9" fmla="*/ 25474 h 52525"/>
                <a:gd name="connsiteX10" fmla="*/ 23093 w 52567"/>
                <a:gd name="connsiteY10" fmla="*/ 28332 h 52525"/>
                <a:gd name="connsiteX11" fmla="*/ 25474 w 52567"/>
                <a:gd name="connsiteY11" fmla="*/ 29951 h 52525"/>
                <a:gd name="connsiteX12" fmla="*/ 28332 w 52567"/>
                <a:gd name="connsiteY12" fmla="*/ 29379 h 52525"/>
                <a:gd name="connsiteX13" fmla="*/ 29951 w 52567"/>
                <a:gd name="connsiteY13" fmla="*/ 26998 h 52525"/>
                <a:gd name="connsiteX14" fmla="*/ 29379 w 52567"/>
                <a:gd name="connsiteY14" fmla="*/ 24141 h 52525"/>
                <a:gd name="connsiteX15" fmla="*/ 26998 w 52567"/>
                <a:gd name="connsiteY15" fmla="*/ 22521 h 52525"/>
                <a:gd name="connsiteX16" fmla="*/ 26236 w 52567"/>
                <a:gd name="connsiteY16" fmla="*/ 22426 h 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567" h="52525">
                  <a:moveTo>
                    <a:pt x="26331" y="52525"/>
                  </a:moveTo>
                  <a:cubicBezTo>
                    <a:pt x="24617" y="52525"/>
                    <a:pt x="22807" y="52335"/>
                    <a:pt x="21093" y="52049"/>
                  </a:cubicBezTo>
                  <a:cubicBezTo>
                    <a:pt x="6900" y="49191"/>
                    <a:pt x="-2339" y="35285"/>
                    <a:pt x="519" y="21093"/>
                  </a:cubicBezTo>
                  <a:cubicBezTo>
                    <a:pt x="3376" y="6900"/>
                    <a:pt x="17283" y="-2339"/>
                    <a:pt x="31475" y="519"/>
                  </a:cubicBezTo>
                  <a:cubicBezTo>
                    <a:pt x="45667" y="3376"/>
                    <a:pt x="54906" y="17283"/>
                    <a:pt x="52049" y="31475"/>
                  </a:cubicBezTo>
                  <a:cubicBezTo>
                    <a:pt x="50715" y="38333"/>
                    <a:pt x="46715" y="44334"/>
                    <a:pt x="40809" y="48239"/>
                  </a:cubicBezTo>
                  <a:cubicBezTo>
                    <a:pt x="36428" y="51001"/>
                    <a:pt x="31475" y="52525"/>
                    <a:pt x="26331" y="52525"/>
                  </a:cubicBezTo>
                  <a:close/>
                  <a:moveTo>
                    <a:pt x="26236" y="22426"/>
                  </a:moveTo>
                  <a:cubicBezTo>
                    <a:pt x="25284" y="22426"/>
                    <a:pt x="24522" y="22807"/>
                    <a:pt x="24141" y="23093"/>
                  </a:cubicBezTo>
                  <a:cubicBezTo>
                    <a:pt x="23664" y="23379"/>
                    <a:pt x="22807" y="24141"/>
                    <a:pt x="22521" y="25474"/>
                  </a:cubicBezTo>
                  <a:cubicBezTo>
                    <a:pt x="22236" y="26808"/>
                    <a:pt x="22712" y="27855"/>
                    <a:pt x="23093" y="28332"/>
                  </a:cubicBezTo>
                  <a:cubicBezTo>
                    <a:pt x="23379" y="28808"/>
                    <a:pt x="24141" y="29665"/>
                    <a:pt x="25474" y="29951"/>
                  </a:cubicBezTo>
                  <a:cubicBezTo>
                    <a:pt x="26808" y="30237"/>
                    <a:pt x="27855" y="29760"/>
                    <a:pt x="28332" y="29379"/>
                  </a:cubicBezTo>
                  <a:cubicBezTo>
                    <a:pt x="28808" y="29094"/>
                    <a:pt x="29665" y="28332"/>
                    <a:pt x="29951" y="26998"/>
                  </a:cubicBezTo>
                  <a:cubicBezTo>
                    <a:pt x="30237" y="25665"/>
                    <a:pt x="29760" y="24617"/>
                    <a:pt x="29379" y="24141"/>
                  </a:cubicBezTo>
                  <a:cubicBezTo>
                    <a:pt x="29094" y="23664"/>
                    <a:pt x="28332" y="22807"/>
                    <a:pt x="26998" y="22521"/>
                  </a:cubicBezTo>
                  <a:cubicBezTo>
                    <a:pt x="26712" y="22521"/>
                    <a:pt x="26522" y="22426"/>
                    <a:pt x="26236" y="22426"/>
                  </a:cubicBez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46" name="Freeform: Shape 45">
              <a:extLst>
                <a:ext uri="{FF2B5EF4-FFF2-40B4-BE49-F238E27FC236}">
                  <a16:creationId xmlns:a16="http://schemas.microsoft.com/office/drawing/2014/main" id="{33E6FB8E-50E7-43FE-A5CB-D5719BD6246E}"/>
                </a:ext>
              </a:extLst>
            </p:cNvPr>
            <p:cNvSpPr/>
            <p:nvPr/>
          </p:nvSpPr>
          <p:spPr>
            <a:xfrm>
              <a:off x="10911134" y="2249765"/>
              <a:ext cx="52567" cy="52525"/>
            </a:xfrm>
            <a:custGeom>
              <a:avLst/>
              <a:gdLst>
                <a:gd name="connsiteX0" fmla="*/ 26236 w 52567"/>
                <a:gd name="connsiteY0" fmla="*/ 52525 h 52525"/>
                <a:gd name="connsiteX1" fmla="*/ 21093 w 52567"/>
                <a:gd name="connsiteY1" fmla="*/ 52049 h 52525"/>
                <a:gd name="connsiteX2" fmla="*/ 519 w 52567"/>
                <a:gd name="connsiteY2" fmla="*/ 21093 h 52525"/>
                <a:gd name="connsiteX3" fmla="*/ 31475 w 52567"/>
                <a:gd name="connsiteY3" fmla="*/ 519 h 52525"/>
                <a:gd name="connsiteX4" fmla="*/ 52049 w 52567"/>
                <a:gd name="connsiteY4" fmla="*/ 31475 h 52525"/>
                <a:gd name="connsiteX5" fmla="*/ 26236 w 52567"/>
                <a:gd name="connsiteY5" fmla="*/ 52525 h 52525"/>
                <a:gd name="connsiteX6" fmla="*/ 26236 w 52567"/>
                <a:gd name="connsiteY6" fmla="*/ 22426 h 52525"/>
                <a:gd name="connsiteX7" fmla="*/ 24141 w 52567"/>
                <a:gd name="connsiteY7" fmla="*/ 23093 h 52525"/>
                <a:gd name="connsiteX8" fmla="*/ 22521 w 52567"/>
                <a:gd name="connsiteY8" fmla="*/ 25474 h 52525"/>
                <a:gd name="connsiteX9" fmla="*/ 23093 w 52567"/>
                <a:gd name="connsiteY9" fmla="*/ 28332 h 52525"/>
                <a:gd name="connsiteX10" fmla="*/ 25474 w 52567"/>
                <a:gd name="connsiteY10" fmla="*/ 29951 h 52525"/>
                <a:gd name="connsiteX11" fmla="*/ 28332 w 52567"/>
                <a:gd name="connsiteY11" fmla="*/ 29379 h 52525"/>
                <a:gd name="connsiteX12" fmla="*/ 29951 w 52567"/>
                <a:gd name="connsiteY12" fmla="*/ 26998 h 52525"/>
                <a:gd name="connsiteX13" fmla="*/ 29951 w 52567"/>
                <a:gd name="connsiteY13" fmla="*/ 26998 h 52525"/>
                <a:gd name="connsiteX14" fmla="*/ 29379 w 52567"/>
                <a:gd name="connsiteY14" fmla="*/ 24141 h 52525"/>
                <a:gd name="connsiteX15" fmla="*/ 26998 w 52567"/>
                <a:gd name="connsiteY15" fmla="*/ 22521 h 52525"/>
                <a:gd name="connsiteX16" fmla="*/ 26236 w 52567"/>
                <a:gd name="connsiteY16" fmla="*/ 22426 h 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567" h="52525">
                  <a:moveTo>
                    <a:pt x="26236" y="52525"/>
                  </a:moveTo>
                  <a:cubicBezTo>
                    <a:pt x="24522" y="52525"/>
                    <a:pt x="22807" y="52335"/>
                    <a:pt x="21093" y="52049"/>
                  </a:cubicBezTo>
                  <a:cubicBezTo>
                    <a:pt x="6900" y="49191"/>
                    <a:pt x="-2339" y="35285"/>
                    <a:pt x="519" y="21093"/>
                  </a:cubicBezTo>
                  <a:cubicBezTo>
                    <a:pt x="3376" y="6900"/>
                    <a:pt x="17283" y="-2339"/>
                    <a:pt x="31475" y="519"/>
                  </a:cubicBezTo>
                  <a:cubicBezTo>
                    <a:pt x="45667" y="3376"/>
                    <a:pt x="54906" y="17283"/>
                    <a:pt x="52049" y="31475"/>
                  </a:cubicBezTo>
                  <a:cubicBezTo>
                    <a:pt x="49477" y="43857"/>
                    <a:pt x="38523" y="52525"/>
                    <a:pt x="26236" y="52525"/>
                  </a:cubicBezTo>
                  <a:close/>
                  <a:moveTo>
                    <a:pt x="26236" y="22426"/>
                  </a:moveTo>
                  <a:cubicBezTo>
                    <a:pt x="25284" y="22426"/>
                    <a:pt x="24522" y="22807"/>
                    <a:pt x="24141" y="23093"/>
                  </a:cubicBezTo>
                  <a:cubicBezTo>
                    <a:pt x="23664" y="23379"/>
                    <a:pt x="22807" y="24141"/>
                    <a:pt x="22521" y="25474"/>
                  </a:cubicBezTo>
                  <a:cubicBezTo>
                    <a:pt x="22236" y="26808"/>
                    <a:pt x="22712" y="27855"/>
                    <a:pt x="23093" y="28332"/>
                  </a:cubicBezTo>
                  <a:cubicBezTo>
                    <a:pt x="23379" y="28808"/>
                    <a:pt x="24141" y="29665"/>
                    <a:pt x="25474" y="29951"/>
                  </a:cubicBezTo>
                  <a:cubicBezTo>
                    <a:pt x="26808" y="30237"/>
                    <a:pt x="27855" y="29760"/>
                    <a:pt x="28332" y="29379"/>
                  </a:cubicBezTo>
                  <a:cubicBezTo>
                    <a:pt x="28808" y="29094"/>
                    <a:pt x="29665" y="28332"/>
                    <a:pt x="29951" y="26998"/>
                  </a:cubicBezTo>
                  <a:lnTo>
                    <a:pt x="29951" y="26998"/>
                  </a:lnTo>
                  <a:cubicBezTo>
                    <a:pt x="30237" y="25665"/>
                    <a:pt x="29760" y="24617"/>
                    <a:pt x="29379" y="24141"/>
                  </a:cubicBezTo>
                  <a:cubicBezTo>
                    <a:pt x="29094" y="23664"/>
                    <a:pt x="28332" y="22807"/>
                    <a:pt x="26998" y="22521"/>
                  </a:cubicBezTo>
                  <a:cubicBezTo>
                    <a:pt x="26712" y="22426"/>
                    <a:pt x="26427" y="22426"/>
                    <a:pt x="26236" y="22426"/>
                  </a:cubicBez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sp>
          <p:nvSpPr>
            <p:cNvPr id="47" name="Freeform: Shape 46">
              <a:extLst>
                <a:ext uri="{FF2B5EF4-FFF2-40B4-BE49-F238E27FC236}">
                  <a16:creationId xmlns:a16="http://schemas.microsoft.com/office/drawing/2014/main" id="{3ECB3964-6AAA-4104-9D52-F145D29CB74E}"/>
                </a:ext>
              </a:extLst>
            </p:cNvPr>
            <p:cNvSpPr/>
            <p:nvPr/>
          </p:nvSpPr>
          <p:spPr>
            <a:xfrm>
              <a:off x="10874939" y="2277387"/>
              <a:ext cx="52567" cy="52525"/>
            </a:xfrm>
            <a:custGeom>
              <a:avLst/>
              <a:gdLst>
                <a:gd name="connsiteX0" fmla="*/ 26236 w 52567"/>
                <a:gd name="connsiteY0" fmla="*/ 52525 h 52525"/>
                <a:gd name="connsiteX1" fmla="*/ 21093 w 52567"/>
                <a:gd name="connsiteY1" fmla="*/ 52049 h 52525"/>
                <a:gd name="connsiteX2" fmla="*/ 519 w 52567"/>
                <a:gd name="connsiteY2" fmla="*/ 21093 h 52525"/>
                <a:gd name="connsiteX3" fmla="*/ 31475 w 52567"/>
                <a:gd name="connsiteY3" fmla="*/ 519 h 52525"/>
                <a:gd name="connsiteX4" fmla="*/ 52049 w 52567"/>
                <a:gd name="connsiteY4" fmla="*/ 31475 h 52525"/>
                <a:gd name="connsiteX5" fmla="*/ 26236 w 52567"/>
                <a:gd name="connsiteY5" fmla="*/ 52525 h 52525"/>
                <a:gd name="connsiteX6" fmla="*/ 26141 w 52567"/>
                <a:gd name="connsiteY6" fmla="*/ 22426 h 52525"/>
                <a:gd name="connsiteX7" fmla="*/ 24045 w 52567"/>
                <a:gd name="connsiteY7" fmla="*/ 23093 h 52525"/>
                <a:gd name="connsiteX8" fmla="*/ 22426 w 52567"/>
                <a:gd name="connsiteY8" fmla="*/ 25474 h 52525"/>
                <a:gd name="connsiteX9" fmla="*/ 22998 w 52567"/>
                <a:gd name="connsiteY9" fmla="*/ 28332 h 52525"/>
                <a:gd name="connsiteX10" fmla="*/ 25379 w 52567"/>
                <a:gd name="connsiteY10" fmla="*/ 29951 h 52525"/>
                <a:gd name="connsiteX11" fmla="*/ 28236 w 52567"/>
                <a:gd name="connsiteY11" fmla="*/ 29379 h 52525"/>
                <a:gd name="connsiteX12" fmla="*/ 29856 w 52567"/>
                <a:gd name="connsiteY12" fmla="*/ 26998 h 52525"/>
                <a:gd name="connsiteX13" fmla="*/ 29284 w 52567"/>
                <a:gd name="connsiteY13" fmla="*/ 24141 h 52525"/>
                <a:gd name="connsiteX14" fmla="*/ 26903 w 52567"/>
                <a:gd name="connsiteY14" fmla="*/ 22521 h 52525"/>
                <a:gd name="connsiteX15" fmla="*/ 26141 w 52567"/>
                <a:gd name="connsiteY15" fmla="*/ 22426 h 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567" h="52525">
                  <a:moveTo>
                    <a:pt x="26236" y="52525"/>
                  </a:moveTo>
                  <a:cubicBezTo>
                    <a:pt x="24522" y="52525"/>
                    <a:pt x="22807" y="52335"/>
                    <a:pt x="21093" y="52049"/>
                  </a:cubicBezTo>
                  <a:cubicBezTo>
                    <a:pt x="6900" y="49191"/>
                    <a:pt x="-2339" y="35285"/>
                    <a:pt x="519" y="21093"/>
                  </a:cubicBezTo>
                  <a:cubicBezTo>
                    <a:pt x="3376" y="6900"/>
                    <a:pt x="17283" y="-2339"/>
                    <a:pt x="31475" y="519"/>
                  </a:cubicBezTo>
                  <a:cubicBezTo>
                    <a:pt x="45667" y="3376"/>
                    <a:pt x="54906" y="17283"/>
                    <a:pt x="52049" y="31475"/>
                  </a:cubicBezTo>
                  <a:cubicBezTo>
                    <a:pt x="49477" y="43857"/>
                    <a:pt x="38428" y="52525"/>
                    <a:pt x="26236" y="52525"/>
                  </a:cubicBezTo>
                  <a:close/>
                  <a:moveTo>
                    <a:pt x="26141" y="22426"/>
                  </a:moveTo>
                  <a:cubicBezTo>
                    <a:pt x="25188" y="22426"/>
                    <a:pt x="24426" y="22807"/>
                    <a:pt x="24045" y="23093"/>
                  </a:cubicBezTo>
                  <a:cubicBezTo>
                    <a:pt x="23569" y="23379"/>
                    <a:pt x="22712" y="24141"/>
                    <a:pt x="22426" y="25474"/>
                  </a:cubicBezTo>
                  <a:cubicBezTo>
                    <a:pt x="22140" y="26808"/>
                    <a:pt x="22617" y="27855"/>
                    <a:pt x="22998" y="28332"/>
                  </a:cubicBezTo>
                  <a:cubicBezTo>
                    <a:pt x="23283" y="28808"/>
                    <a:pt x="24045" y="29665"/>
                    <a:pt x="25379" y="29951"/>
                  </a:cubicBezTo>
                  <a:cubicBezTo>
                    <a:pt x="26712" y="30237"/>
                    <a:pt x="27760" y="29760"/>
                    <a:pt x="28236" y="29379"/>
                  </a:cubicBezTo>
                  <a:cubicBezTo>
                    <a:pt x="28713" y="29094"/>
                    <a:pt x="29570" y="28332"/>
                    <a:pt x="29856" y="26998"/>
                  </a:cubicBezTo>
                  <a:cubicBezTo>
                    <a:pt x="30141" y="25665"/>
                    <a:pt x="29665" y="24617"/>
                    <a:pt x="29284" y="24141"/>
                  </a:cubicBezTo>
                  <a:cubicBezTo>
                    <a:pt x="28998" y="23664"/>
                    <a:pt x="28236" y="22807"/>
                    <a:pt x="26903" y="22521"/>
                  </a:cubicBezTo>
                  <a:cubicBezTo>
                    <a:pt x="26712" y="22521"/>
                    <a:pt x="26427" y="22426"/>
                    <a:pt x="26141" y="22426"/>
                  </a:cubicBezTo>
                  <a:close/>
                </a:path>
              </a:pathLst>
            </a:custGeom>
            <a:solidFill>
              <a:schemeClr val="accent3"/>
            </a:solidFill>
            <a:ln w="9525" cap="flat">
              <a:noFill/>
              <a:prstDash val="solid"/>
              <a:miter/>
            </a:ln>
          </p:spPr>
          <p:txBody>
            <a:bodyPr rtlCol="0" anchor="ctr"/>
            <a:lstStyle/>
            <a:p>
              <a:pPr defTabSz="457189" fontAlgn="auto">
                <a:lnSpc>
                  <a:spcPct val="100000"/>
                </a:lnSpc>
                <a:spcBef>
                  <a:spcPts val="0"/>
                </a:spcBef>
                <a:spcAft>
                  <a:spcPts val="0"/>
                </a:spcAft>
                <a:defRPr/>
              </a:pPr>
              <a:endParaRPr lang="en-GB">
                <a:solidFill>
                  <a:srgbClr val="000000"/>
                </a:solidFill>
                <a:latin typeface="Arial" panose="020B0604020202020204"/>
              </a:endParaRPr>
            </a:p>
          </p:txBody>
        </p:sp>
      </p:grpSp>
    </p:spTree>
    <p:extLst>
      <p:ext uri="{BB962C8B-B14F-4D97-AF65-F5344CB8AC3E}">
        <p14:creationId xmlns:p14="http://schemas.microsoft.com/office/powerpoint/2010/main" val="219253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150CDFF5-DA16-AC36-1A50-2CD9054DAA3D}"/>
              </a:ext>
            </a:extLst>
          </p:cNvPr>
          <p:cNvPicPr>
            <a:picLocks noGrp="1" noChangeAspect="1"/>
          </p:cNvPicPr>
          <p:nvPr>
            <p:ph idx="1"/>
          </p:nvPr>
        </p:nvPicPr>
        <p:blipFill>
          <a:blip r:embed="rId2"/>
          <a:stretch>
            <a:fillRect/>
          </a:stretch>
        </p:blipFill>
        <p:spPr>
          <a:xfrm>
            <a:off x="539552" y="1268760"/>
            <a:ext cx="8270733" cy="3168352"/>
          </a:xfrm>
        </p:spPr>
      </p:pic>
      <p:sp>
        <p:nvSpPr>
          <p:cNvPr id="3" name="Titel 2">
            <a:extLst>
              <a:ext uri="{FF2B5EF4-FFF2-40B4-BE49-F238E27FC236}">
                <a16:creationId xmlns:a16="http://schemas.microsoft.com/office/drawing/2014/main" id="{575CFE85-1F09-EE82-3C35-1AA7A9648BED}"/>
              </a:ext>
            </a:extLst>
          </p:cNvPr>
          <p:cNvSpPr>
            <a:spLocks noGrp="1"/>
          </p:cNvSpPr>
          <p:nvPr>
            <p:ph type="title"/>
          </p:nvPr>
        </p:nvSpPr>
        <p:spPr/>
        <p:txBody>
          <a:bodyPr/>
          <a:lstStyle/>
          <a:p>
            <a:r>
              <a:rPr lang="de-DE" dirty="0">
                <a:highlight>
                  <a:srgbClr val="FF0000"/>
                </a:highlight>
              </a:rPr>
              <a:t>Viel trinken ….</a:t>
            </a:r>
          </a:p>
        </p:txBody>
      </p:sp>
      <p:sp>
        <p:nvSpPr>
          <p:cNvPr id="6" name="Textfeld 5">
            <a:extLst>
              <a:ext uri="{FF2B5EF4-FFF2-40B4-BE49-F238E27FC236}">
                <a16:creationId xmlns:a16="http://schemas.microsoft.com/office/drawing/2014/main" id="{66A0D56B-0E51-0EC6-4334-D8D2439517F8}"/>
              </a:ext>
            </a:extLst>
          </p:cNvPr>
          <p:cNvSpPr txBox="1"/>
          <p:nvPr/>
        </p:nvSpPr>
        <p:spPr>
          <a:xfrm>
            <a:off x="2014691" y="4618133"/>
            <a:ext cx="6301725" cy="467051"/>
          </a:xfrm>
          <a:prstGeom prst="rect">
            <a:avLst/>
          </a:prstGeom>
          <a:noFill/>
        </p:spPr>
        <p:txBody>
          <a:bodyPr wrap="none" rtlCol="0">
            <a:spAutoFit/>
          </a:bodyPr>
          <a:lstStyle/>
          <a:p>
            <a:r>
              <a:rPr lang="de-DE" sz="2400" b="1" dirty="0">
                <a:solidFill>
                  <a:srgbClr val="FF0000"/>
                </a:solidFill>
              </a:rPr>
              <a:t>… hilft vorwiegend der Getränkeindustrie </a:t>
            </a:r>
          </a:p>
        </p:txBody>
      </p:sp>
    </p:spTree>
    <p:extLst>
      <p:ext uri="{BB962C8B-B14F-4D97-AF65-F5344CB8AC3E}">
        <p14:creationId xmlns:p14="http://schemas.microsoft.com/office/powerpoint/2010/main" val="291852814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8209128" cy="736985"/>
          </a:xfrm>
          <a:prstGeom prst="rect">
            <a:avLst/>
          </a:prstGeom>
          <a:solidFill>
            <a:srgbClr val="000099"/>
          </a:solidFill>
          <a:ln w="9525">
            <a:noFill/>
            <a:miter lim="800000"/>
            <a:headEnd/>
            <a:tailEnd/>
          </a:ln>
        </p:spPr>
        <p:txBody>
          <a:bodyPr lIns="69056" tIns="34529" rIns="69056" bIns="34529" anchor="ctr"/>
          <a:lstStyle/>
          <a:p>
            <a:pPr algn="ctr"/>
            <a:r>
              <a:rPr lang="en-US" sz="1950" b="1" dirty="0">
                <a:solidFill>
                  <a:prstClr val="white"/>
                </a:solidFill>
                <a:latin typeface="Times New Roman" panose="02020603050405020304" pitchFamily="18" charset="0"/>
                <a:cs typeface="Times New Roman" panose="02020603050405020304" pitchFamily="18" charset="0"/>
              </a:rPr>
              <a:t>Effects of Treatment of Metabolic Acidosis in CKD A Systematic Review and Meta-Analysis </a:t>
            </a:r>
          </a:p>
        </p:txBody>
      </p:sp>
      <p:sp>
        <p:nvSpPr>
          <p:cNvPr id="5" name="Rectangle 2"/>
          <p:cNvSpPr>
            <a:spLocks noChangeArrowheads="1"/>
          </p:cNvSpPr>
          <p:nvPr/>
        </p:nvSpPr>
        <p:spPr bwMode="auto">
          <a:xfrm>
            <a:off x="3635896" y="6319711"/>
            <a:ext cx="3920317" cy="538289"/>
          </a:xfrm>
          <a:prstGeom prst="rect">
            <a:avLst/>
          </a:prstGeom>
        </p:spPr>
        <p:txBody>
          <a:bodyPr wrap="square">
            <a:spAutoFit/>
          </a:bodyPr>
          <a:lstStyle/>
          <a:p>
            <a:pPr algn="r"/>
            <a:r>
              <a:rPr lang="de-DE" sz="1200" i="1" dirty="0">
                <a:solidFill>
                  <a:srgbClr val="00799B"/>
                </a:solidFill>
                <a:latin typeface="Arial" charset="0"/>
                <a:ea typeface="ＭＳ Ｐゴシック" pitchFamily="28" charset="-128"/>
              </a:rPr>
              <a:t>NAVANEETHAN  et al. </a:t>
            </a:r>
          </a:p>
          <a:p>
            <a:pPr algn="r"/>
            <a:r>
              <a:rPr lang="en-US" sz="1200" i="1" dirty="0">
                <a:solidFill>
                  <a:srgbClr val="00799B"/>
                </a:solidFill>
                <a:latin typeface="Arial" charset="0"/>
                <a:ea typeface="ＭＳ Ｐゴシック" pitchFamily="28" charset="-128"/>
              </a:rPr>
              <a:t>Clin J Am Soc Nephrol. 14(7):1011-1020, 2019</a:t>
            </a:r>
          </a:p>
        </p:txBody>
      </p:sp>
      <p:pic>
        <p:nvPicPr>
          <p:cNvPr id="7" name="Picture 3">
            <a:extLst>
              <a:ext uri="{FF2B5EF4-FFF2-40B4-BE49-F238E27FC236}">
                <a16:creationId xmlns:a16="http://schemas.microsoft.com/office/drawing/2014/main" id="{952832F6-EF64-5442-A3F6-05FBEFB03A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1" t="15074"/>
          <a:stretch/>
        </p:blipFill>
        <p:spPr bwMode="auto">
          <a:xfrm>
            <a:off x="107504" y="1927153"/>
            <a:ext cx="7998237" cy="3744413"/>
          </a:xfrm>
          <a:prstGeom prst="rect">
            <a:avLst/>
          </a:prstGeom>
          <a:noFill/>
          <a:ln w="9525">
            <a:solidFill>
              <a:schemeClr val="tx1"/>
            </a:solidFill>
            <a:round/>
            <a:headEnd/>
            <a:tailEnd/>
          </a:ln>
          <a:effectLst>
            <a:outerShdw blurRad="254000"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Lst>
        </p:spPr>
      </p:pic>
      <p:sp>
        <p:nvSpPr>
          <p:cNvPr id="2" name="Titel 1">
            <a:extLst>
              <a:ext uri="{FF2B5EF4-FFF2-40B4-BE49-F238E27FC236}">
                <a16:creationId xmlns:a16="http://schemas.microsoft.com/office/drawing/2014/main" id="{3D0D7FB5-C141-1DF6-95ED-47B3D263F820}"/>
              </a:ext>
            </a:extLst>
          </p:cNvPr>
          <p:cNvSpPr>
            <a:spLocks noGrp="1"/>
          </p:cNvSpPr>
          <p:nvPr>
            <p:ph type="title"/>
          </p:nvPr>
        </p:nvSpPr>
        <p:spPr/>
        <p: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2400" b="1" i="0" u="none" strike="noStrike" cap="none" normalizeH="0" baseline="0" dirty="0">
                <a:ln>
                  <a:noFill/>
                </a:ln>
                <a:solidFill>
                  <a:schemeClr val="tx1"/>
                </a:solidFill>
                <a:effectLst/>
                <a:highlight>
                  <a:srgbClr val="00FF00"/>
                </a:highlight>
                <a:latin typeface="Arial" panose="020B0604020202020204" pitchFamily="34" charset="0"/>
              </a:rPr>
              <a:t>Ausgleich metabolische Azidose: </a:t>
            </a:r>
            <a:r>
              <a:rPr kumimoji="0" lang="de-DE" altLang="de-DE" sz="2400" b="1" i="0" u="none" strike="noStrike" cap="none" normalizeH="0" baseline="0" dirty="0" err="1">
                <a:ln>
                  <a:noFill/>
                </a:ln>
                <a:solidFill>
                  <a:schemeClr val="tx1"/>
                </a:solidFill>
                <a:effectLst/>
                <a:highlight>
                  <a:srgbClr val="00FF00"/>
                </a:highlight>
                <a:latin typeface="Arial" panose="020B0604020202020204" pitchFamily="34" charset="0"/>
              </a:rPr>
              <a:t>Bicarboat</a:t>
            </a:r>
            <a:endParaRPr kumimoji="0" lang="de-DE" altLang="de-DE" sz="2400" b="1" i="0" u="none" strike="noStrike" cap="none" normalizeH="0" baseline="0" dirty="0">
              <a:ln>
                <a:noFill/>
              </a:ln>
              <a:solidFill>
                <a:schemeClr val="tx1"/>
              </a:solidFill>
              <a:effectLst/>
              <a:highlight>
                <a:srgbClr val="00FF00"/>
              </a:highlight>
              <a:latin typeface="Arial" panose="020B0604020202020204" pitchFamily="34" charset="0"/>
            </a:endParaRPr>
          </a:p>
        </p:txBody>
      </p:sp>
    </p:spTree>
    <p:extLst>
      <p:ext uri="{BB962C8B-B14F-4D97-AF65-F5344CB8AC3E}">
        <p14:creationId xmlns:p14="http://schemas.microsoft.com/office/powerpoint/2010/main" val="371080940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29"/>
          <p:cNvSpPr txBox="1">
            <a:spLocks noChangeArrowheads="1"/>
          </p:cNvSpPr>
          <p:nvPr/>
        </p:nvSpPr>
        <p:spPr bwMode="auto">
          <a:xfrm>
            <a:off x="41275" y="6532563"/>
            <a:ext cx="4119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e-DE" altLang="de-DE" sz="1400">
                <a:solidFill>
                  <a:schemeClr val="bg1"/>
                </a:solidFill>
                <a:cs typeface="Arial" panose="020B0604020202020204" pitchFamily="34" charset="0"/>
              </a:rPr>
              <a:t>http://library.med.utah.edu/WebPath/RENAHTML/</a:t>
            </a:r>
          </a:p>
        </p:txBody>
      </p:sp>
      <p:pic>
        <p:nvPicPr>
          <p:cNvPr id="491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3988" y="1311275"/>
            <a:ext cx="30099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altLang="de-DE" dirty="0">
                <a:highlight>
                  <a:srgbClr val="FF0000"/>
                </a:highlight>
              </a:rPr>
              <a:t>Hypertensive Hirn – und Nierenschädigung </a:t>
            </a:r>
            <a:endParaRPr lang="de-DE" dirty="0">
              <a:highlight>
                <a:srgbClr val="FF0000"/>
              </a:highlight>
            </a:endParaRPr>
          </a:p>
        </p:txBody>
      </p:sp>
      <p:pic>
        <p:nvPicPr>
          <p:cNvPr id="29698" name="Picture 2" descr="https://upload.wikimedia.org/wikipedia/commons/d/d6/Leucoaraios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556792"/>
            <a:ext cx="47053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34606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Arterielle Hypertonie 2017: Zielparameter</a:t>
            </a:r>
          </a:p>
        </p:txBody>
      </p:sp>
      <p:sp>
        <p:nvSpPr>
          <p:cNvPr id="5" name="Rechteck 4"/>
          <p:cNvSpPr/>
          <p:nvPr/>
        </p:nvSpPr>
        <p:spPr>
          <a:xfrm>
            <a:off x="2132117" y="6323472"/>
            <a:ext cx="5495905" cy="538289"/>
          </a:xfrm>
          <a:prstGeom prst="rect">
            <a:avLst/>
          </a:prstGeom>
        </p:spPr>
        <p:txBody>
          <a:bodyPr wrap="square">
            <a:spAutoFit/>
          </a:bodyPr>
          <a:lstStyle/>
          <a:p>
            <a:pPr algn="r"/>
            <a:r>
              <a:rPr lang="en-US" sz="1200" dirty="0" err="1">
                <a:solidFill>
                  <a:schemeClr val="accent1"/>
                </a:solidFill>
                <a:latin typeface="+mj-lt"/>
              </a:rPr>
              <a:t>Chobanian</a:t>
            </a:r>
            <a:r>
              <a:rPr lang="en-US" sz="1200" dirty="0">
                <a:solidFill>
                  <a:schemeClr val="accent1"/>
                </a:solidFill>
                <a:latin typeface="+mj-lt"/>
              </a:rPr>
              <a:t>, A.V., </a:t>
            </a:r>
            <a:r>
              <a:rPr lang="en-US" sz="1200" b="1" i="1" dirty="0">
                <a:solidFill>
                  <a:schemeClr val="accent1"/>
                </a:solidFill>
                <a:latin typeface="+mj-lt"/>
              </a:rPr>
              <a:t>Hypertension in 2017-What Is the Right Target?</a:t>
            </a:r>
            <a:r>
              <a:rPr lang="en-US" sz="1200" dirty="0">
                <a:solidFill>
                  <a:schemeClr val="accent1"/>
                </a:solidFill>
                <a:latin typeface="+mj-lt"/>
              </a:rPr>
              <a:t> </a:t>
            </a:r>
          </a:p>
          <a:p>
            <a:pPr algn="r"/>
            <a:r>
              <a:rPr lang="en-US" sz="1200" dirty="0">
                <a:solidFill>
                  <a:schemeClr val="accent1"/>
                </a:solidFill>
                <a:latin typeface="+mj-lt"/>
              </a:rPr>
              <a:t>JAMA, 2017. </a:t>
            </a:r>
            <a:r>
              <a:rPr lang="en-US" sz="1200" b="1" dirty="0">
                <a:solidFill>
                  <a:schemeClr val="accent1"/>
                </a:solidFill>
                <a:latin typeface="+mj-lt"/>
              </a:rPr>
              <a:t>317</a:t>
            </a:r>
            <a:r>
              <a:rPr lang="en-US" sz="1200" dirty="0">
                <a:solidFill>
                  <a:schemeClr val="accent1"/>
                </a:solidFill>
                <a:latin typeface="+mj-lt"/>
              </a:rPr>
              <a:t>(6): p. 579-580.</a:t>
            </a:r>
          </a:p>
        </p:txBody>
      </p:sp>
      <p:graphicFrame>
        <p:nvGraphicFramePr>
          <p:cNvPr id="13" name="Tabelle 12"/>
          <p:cNvGraphicFramePr>
            <a:graphicFrameLocks noGrp="1"/>
          </p:cNvGraphicFramePr>
          <p:nvPr/>
        </p:nvGraphicFramePr>
        <p:xfrm>
          <a:off x="611560" y="1812424"/>
          <a:ext cx="7776863" cy="2956560"/>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val="673023180"/>
                    </a:ext>
                  </a:extLst>
                </a:gridCol>
                <a:gridCol w="1656184">
                  <a:extLst>
                    <a:ext uri="{9D8B030D-6E8A-4147-A177-3AD203B41FA5}">
                      <a16:colId xmlns:a16="http://schemas.microsoft.com/office/drawing/2014/main" val="1195064415"/>
                    </a:ext>
                  </a:extLst>
                </a:gridCol>
                <a:gridCol w="1800200">
                  <a:extLst>
                    <a:ext uri="{9D8B030D-6E8A-4147-A177-3AD203B41FA5}">
                      <a16:colId xmlns:a16="http://schemas.microsoft.com/office/drawing/2014/main" val="2105010020"/>
                    </a:ext>
                  </a:extLst>
                </a:gridCol>
                <a:gridCol w="1728191">
                  <a:extLst>
                    <a:ext uri="{9D8B030D-6E8A-4147-A177-3AD203B41FA5}">
                      <a16:colId xmlns:a16="http://schemas.microsoft.com/office/drawing/2014/main" val="764421455"/>
                    </a:ext>
                  </a:extLst>
                </a:gridCol>
              </a:tblGrid>
              <a:tr h="370840">
                <a:tc>
                  <a:txBody>
                    <a:bodyPr/>
                    <a:lstStyle/>
                    <a:p>
                      <a:r>
                        <a:rPr lang="de-DE" dirty="0"/>
                        <a:t>Population</a:t>
                      </a:r>
                    </a:p>
                  </a:txBody>
                  <a:tcPr anchor="ctr"/>
                </a:tc>
                <a:tc>
                  <a:txBody>
                    <a:bodyPr/>
                    <a:lstStyle/>
                    <a:p>
                      <a:pPr algn="ctr"/>
                      <a:r>
                        <a:rPr lang="de-DE" sz="2400" dirty="0"/>
                        <a:t>&lt; </a:t>
                      </a:r>
                      <a:r>
                        <a:rPr lang="de-DE" sz="2400"/>
                        <a:t>50 </a:t>
                      </a:r>
                    </a:p>
                    <a:p>
                      <a:pPr algn="ctr"/>
                      <a:r>
                        <a:rPr lang="de-DE"/>
                        <a:t>Jahre</a:t>
                      </a:r>
                      <a:endParaRPr lang="de-DE" dirty="0"/>
                    </a:p>
                  </a:txBody>
                  <a:tcPr anchor="ctr"/>
                </a:tc>
                <a:tc>
                  <a:txBody>
                    <a:bodyPr/>
                    <a:lstStyle/>
                    <a:p>
                      <a:pPr algn="ctr"/>
                      <a:r>
                        <a:rPr lang="de-DE" sz="2400" dirty="0"/>
                        <a:t>50 – 74</a:t>
                      </a:r>
                    </a:p>
                    <a:p>
                      <a:pPr algn="ctr"/>
                      <a:r>
                        <a:rPr lang="de-DE" dirty="0"/>
                        <a:t>Jahre</a:t>
                      </a:r>
                    </a:p>
                  </a:txBody>
                  <a:tcPr anchor="ctr"/>
                </a:tc>
                <a:tc>
                  <a:txBody>
                    <a:bodyPr/>
                    <a:lstStyle/>
                    <a:p>
                      <a:pPr algn="ctr"/>
                      <a:r>
                        <a:rPr lang="de-DE" sz="2400"/>
                        <a:t>≥ 75 </a:t>
                      </a:r>
                    </a:p>
                    <a:p>
                      <a:pPr algn="ctr"/>
                      <a:r>
                        <a:rPr lang="de-DE"/>
                        <a:t>Jahre</a:t>
                      </a:r>
                    </a:p>
                  </a:txBody>
                  <a:tcPr anchor="ctr"/>
                </a:tc>
                <a:extLst>
                  <a:ext uri="{0D108BD9-81ED-4DB2-BD59-A6C34878D82A}">
                    <a16:rowId xmlns:a16="http://schemas.microsoft.com/office/drawing/2014/main" val="3429399823"/>
                  </a:ext>
                </a:extLst>
              </a:tr>
              <a:tr h="370840">
                <a:tc>
                  <a:txBody>
                    <a:bodyPr/>
                    <a:lstStyle/>
                    <a:p>
                      <a:r>
                        <a:rPr lang="de-DE" dirty="0"/>
                        <a:t>Allgemeine Bevölkerung</a:t>
                      </a:r>
                    </a:p>
                  </a:txBody>
                  <a:tcPr anchor="ctr"/>
                </a:tc>
                <a:tc>
                  <a:txBody>
                    <a:bodyPr/>
                    <a:lstStyle/>
                    <a:p>
                      <a:pPr algn="ctr"/>
                      <a:r>
                        <a:rPr lang="de-DE" dirty="0"/>
                        <a:t> &lt; 120 / 80</a:t>
                      </a:r>
                    </a:p>
                  </a:txBody>
                  <a:tcPr anchor="ctr"/>
                </a:tc>
                <a:tc>
                  <a:txBody>
                    <a:bodyPr/>
                    <a:lstStyle/>
                    <a:p>
                      <a:pPr algn="ctr"/>
                      <a:r>
                        <a:rPr lang="de-DE" dirty="0"/>
                        <a:t>&lt; 130 </a:t>
                      </a:r>
                    </a:p>
                  </a:txBody>
                  <a:tcPr anchor="ctr"/>
                </a:tc>
                <a:tc>
                  <a:txBody>
                    <a:bodyPr/>
                    <a:lstStyle/>
                    <a:p>
                      <a:pPr algn="ctr"/>
                      <a:r>
                        <a:rPr lang="de-DE" dirty="0"/>
                        <a:t>&lt; 140</a:t>
                      </a:r>
                    </a:p>
                  </a:txBody>
                  <a:tcPr anchor="ctr"/>
                </a:tc>
                <a:extLst>
                  <a:ext uri="{0D108BD9-81ED-4DB2-BD59-A6C34878D82A}">
                    <a16:rowId xmlns:a16="http://schemas.microsoft.com/office/drawing/2014/main" val="1757713054"/>
                  </a:ext>
                </a:extLst>
              </a:tr>
              <a:tr h="370840">
                <a:tc rowSpan="2">
                  <a:txBody>
                    <a:bodyPr/>
                    <a:lstStyle/>
                    <a:p>
                      <a:r>
                        <a:rPr lang="de-DE" dirty="0">
                          <a:solidFill>
                            <a:srgbClr val="FF0000"/>
                          </a:solidFill>
                        </a:rPr>
                        <a:t>Hoch – Risiko</a:t>
                      </a:r>
                    </a:p>
                    <a:p>
                      <a:r>
                        <a:rPr lang="de-DE" sz="1400" dirty="0">
                          <a:solidFill>
                            <a:srgbClr val="FF0000"/>
                          </a:solidFill>
                        </a:rPr>
                        <a:t>Kardiovaskuläre Erkrankung</a:t>
                      </a:r>
                    </a:p>
                    <a:p>
                      <a:r>
                        <a:rPr lang="de-DE" sz="1400" dirty="0">
                          <a:solidFill>
                            <a:srgbClr val="FF0000"/>
                          </a:solidFill>
                        </a:rPr>
                        <a:t>Niereninsuffizienz</a:t>
                      </a:r>
                    </a:p>
                    <a:p>
                      <a:r>
                        <a:rPr lang="de-DE" sz="1400" dirty="0">
                          <a:solidFill>
                            <a:srgbClr val="FF0000"/>
                          </a:solidFill>
                        </a:rPr>
                        <a:t>Diabetes mellitus</a:t>
                      </a:r>
                    </a:p>
                    <a:p>
                      <a:endParaRPr lang="de-DE" sz="1200" dirty="0">
                        <a:solidFill>
                          <a:srgbClr val="FF0000"/>
                        </a:solidFill>
                      </a:endParaRPr>
                    </a:p>
                    <a:p>
                      <a:endParaRPr lang="de-DE" sz="1200" dirty="0">
                        <a:solidFill>
                          <a:srgbClr val="FF0000"/>
                        </a:solidFill>
                      </a:endParaRPr>
                    </a:p>
                  </a:txBody>
                  <a:tcPr anchor="ctr"/>
                </a:tc>
                <a:tc>
                  <a:txBody>
                    <a:bodyPr/>
                    <a:lstStyle/>
                    <a:p>
                      <a:pPr algn="ctr"/>
                      <a:r>
                        <a:rPr lang="de-DE" dirty="0">
                          <a:solidFill>
                            <a:srgbClr val="FF0000"/>
                          </a:solidFill>
                        </a:rPr>
                        <a:t>&lt; 130 </a:t>
                      </a:r>
                    </a:p>
                  </a:txBody>
                  <a:tcPr anchor="ctr"/>
                </a:tc>
                <a:tc>
                  <a:txBody>
                    <a:bodyPr/>
                    <a:lstStyle/>
                    <a:p>
                      <a:pPr algn="ctr"/>
                      <a:r>
                        <a:rPr lang="de-DE" dirty="0">
                          <a:solidFill>
                            <a:srgbClr val="FF0000"/>
                          </a:solidFill>
                        </a:rPr>
                        <a:t>&lt; 130</a:t>
                      </a:r>
                    </a:p>
                    <a:p>
                      <a:pPr algn="ctr"/>
                      <a:r>
                        <a:rPr lang="de-DE" sz="1400" baseline="0" dirty="0">
                          <a:solidFill>
                            <a:srgbClr val="FF0000"/>
                          </a:solidFill>
                        </a:rPr>
                        <a:t>KHK</a:t>
                      </a:r>
                    </a:p>
                    <a:p>
                      <a:pPr algn="ctr"/>
                      <a:r>
                        <a:rPr lang="de-DE" sz="1400" baseline="0" dirty="0">
                          <a:solidFill>
                            <a:srgbClr val="FF0000"/>
                          </a:solidFill>
                        </a:rPr>
                        <a:t>Niereninsuffizienz</a:t>
                      </a:r>
                    </a:p>
                  </a:txBody>
                  <a:tcPr anchor="ctr"/>
                </a:tc>
                <a:tc>
                  <a:txBody>
                    <a:bodyPr/>
                    <a:lstStyle/>
                    <a:p>
                      <a:pPr algn="ctr"/>
                      <a:r>
                        <a:rPr lang="de-DE" dirty="0">
                          <a:solidFill>
                            <a:srgbClr val="FF0000"/>
                          </a:solidFill>
                        </a:rPr>
                        <a:t>&lt; 140</a:t>
                      </a:r>
                    </a:p>
                  </a:txBody>
                  <a:tcPr anchor="ctr"/>
                </a:tc>
                <a:extLst>
                  <a:ext uri="{0D108BD9-81ED-4DB2-BD59-A6C34878D82A}">
                    <a16:rowId xmlns:a16="http://schemas.microsoft.com/office/drawing/2014/main" val="1207567985"/>
                  </a:ext>
                </a:extLst>
              </a:tr>
              <a:tr h="370840">
                <a:tc vMerge="1">
                  <a:txBody>
                    <a:bodyPr/>
                    <a:lstStyle/>
                    <a:p>
                      <a:endParaRPr lang="de-DE" dirty="0">
                        <a:solidFill>
                          <a:srgbClr val="FF0000"/>
                        </a:solidFill>
                      </a:endParaRPr>
                    </a:p>
                  </a:txBody>
                  <a:tcPr anchor="ctr"/>
                </a:tc>
                <a:tc>
                  <a:txBody>
                    <a:bodyPr/>
                    <a:lstStyle/>
                    <a:p>
                      <a:pPr algn="ctr"/>
                      <a:endParaRPr lang="de-DE" dirty="0">
                        <a:solidFill>
                          <a:srgbClr val="FF0000"/>
                        </a:solidFill>
                      </a:endParaRPr>
                    </a:p>
                  </a:txBody>
                  <a:tcPr anchor="ctr"/>
                </a:tc>
                <a:tc>
                  <a:txBody>
                    <a:bodyPr/>
                    <a:lstStyle/>
                    <a:p>
                      <a:pPr algn="ctr"/>
                      <a:r>
                        <a:rPr lang="de-DE" dirty="0">
                          <a:solidFill>
                            <a:srgbClr val="FF0000"/>
                          </a:solidFill>
                        </a:rPr>
                        <a:t>&lt; 140 </a:t>
                      </a:r>
                    </a:p>
                    <a:p>
                      <a:pPr algn="ctr"/>
                      <a:r>
                        <a:rPr lang="de-DE" sz="1400" dirty="0">
                          <a:solidFill>
                            <a:srgbClr val="FF0000"/>
                          </a:solidFill>
                        </a:rPr>
                        <a:t>bei Diabetes mellitus</a:t>
                      </a:r>
                    </a:p>
                  </a:txBody>
                  <a:tcPr anchor="ctr"/>
                </a:tc>
                <a:tc>
                  <a:txBody>
                    <a:bodyPr/>
                    <a:lstStyle/>
                    <a:p>
                      <a:pPr algn="ctr"/>
                      <a:endParaRPr lang="de-DE" dirty="0">
                        <a:solidFill>
                          <a:srgbClr val="FF0000"/>
                        </a:solidFill>
                      </a:endParaRPr>
                    </a:p>
                  </a:txBody>
                  <a:tcPr anchor="ctr"/>
                </a:tc>
                <a:extLst>
                  <a:ext uri="{0D108BD9-81ED-4DB2-BD59-A6C34878D82A}">
                    <a16:rowId xmlns:a16="http://schemas.microsoft.com/office/drawing/2014/main" val="633042543"/>
                  </a:ext>
                </a:extLst>
              </a:tr>
            </a:tbl>
          </a:graphicData>
        </a:graphic>
      </p:graphicFrame>
    </p:spTree>
    <p:extLst>
      <p:ext uri="{BB962C8B-B14F-4D97-AF65-F5344CB8AC3E}">
        <p14:creationId xmlns:p14="http://schemas.microsoft.com/office/powerpoint/2010/main" val="265726792"/>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stretch>
            <a:fillRect/>
          </a:stretch>
        </p:blipFill>
        <p:spPr>
          <a:xfrm>
            <a:off x="539552" y="980728"/>
            <a:ext cx="5044290" cy="5439281"/>
          </a:xfrm>
          <a:prstGeom prst="rect">
            <a:avLst/>
          </a:prstGeom>
        </p:spPr>
      </p:pic>
      <p:sp>
        <p:nvSpPr>
          <p:cNvPr id="3" name="Titel 2"/>
          <p:cNvSpPr>
            <a:spLocks noGrp="1"/>
          </p:cNvSpPr>
          <p:nvPr>
            <p:ph type="title"/>
          </p:nvPr>
        </p:nvSpPr>
        <p:spPr/>
        <p:txBody>
          <a:bodyPr/>
          <a:lstStyle/>
          <a:p>
            <a:endParaRPr lang="de-DE"/>
          </a:p>
        </p:txBody>
      </p:sp>
      <p:pic>
        <p:nvPicPr>
          <p:cNvPr id="5" name="Grafik 4"/>
          <p:cNvPicPr>
            <a:picLocks noChangeAspect="1"/>
          </p:cNvPicPr>
          <p:nvPr/>
        </p:nvPicPr>
        <p:blipFill>
          <a:blip r:embed="rId4"/>
          <a:stretch>
            <a:fillRect/>
          </a:stretch>
        </p:blipFill>
        <p:spPr>
          <a:xfrm>
            <a:off x="741704" y="61403"/>
            <a:ext cx="4502477" cy="848710"/>
          </a:xfrm>
          <a:prstGeom prst="rect">
            <a:avLst/>
          </a:prstGeom>
        </p:spPr>
      </p:pic>
      <p:sp>
        <p:nvSpPr>
          <p:cNvPr id="6" name="Rechteck 5"/>
          <p:cNvSpPr/>
          <p:nvPr/>
        </p:nvSpPr>
        <p:spPr>
          <a:xfrm>
            <a:off x="2103428" y="6361619"/>
            <a:ext cx="5526360" cy="498598"/>
          </a:xfrm>
          <a:prstGeom prst="rect">
            <a:avLst/>
          </a:prstGeom>
        </p:spPr>
        <p:txBody>
          <a:bodyPr wrap="square">
            <a:spAutoFit/>
          </a:bodyPr>
          <a:lstStyle/>
          <a:p>
            <a:pPr algn="r"/>
            <a:r>
              <a:rPr lang="en-US" sz="1200" dirty="0" err="1">
                <a:solidFill>
                  <a:schemeClr val="accent1"/>
                </a:solidFill>
                <a:latin typeface="+mj-lt"/>
              </a:rPr>
              <a:t>Benetos</a:t>
            </a:r>
            <a:r>
              <a:rPr lang="en-US" sz="1200" dirty="0">
                <a:solidFill>
                  <a:schemeClr val="accent1"/>
                </a:solidFill>
                <a:latin typeface="+mj-lt"/>
              </a:rPr>
              <a:t>, A., et al., </a:t>
            </a:r>
            <a:r>
              <a:rPr lang="en-US" sz="1200" b="1" dirty="0">
                <a:solidFill>
                  <a:schemeClr val="accent1"/>
                </a:solidFill>
                <a:latin typeface="+mj-lt"/>
              </a:rPr>
              <a:t>Polypharmacy in the Aging Patient: Management of Hypertension in Octogenarians. </a:t>
            </a:r>
            <a:r>
              <a:rPr lang="en-US" sz="1200" dirty="0">
                <a:solidFill>
                  <a:schemeClr val="accent1"/>
                </a:solidFill>
                <a:latin typeface="+mj-lt"/>
              </a:rPr>
              <a:t>JAMA, 2015. </a:t>
            </a:r>
            <a:r>
              <a:rPr lang="en-US" sz="1200" b="1" dirty="0">
                <a:solidFill>
                  <a:schemeClr val="accent1"/>
                </a:solidFill>
                <a:latin typeface="+mj-lt"/>
              </a:rPr>
              <a:t>314</a:t>
            </a:r>
            <a:r>
              <a:rPr lang="en-US" sz="1200" dirty="0">
                <a:solidFill>
                  <a:schemeClr val="accent1"/>
                </a:solidFill>
                <a:latin typeface="+mj-lt"/>
              </a:rPr>
              <a:t>(2): p. 170-80.</a:t>
            </a:r>
          </a:p>
        </p:txBody>
      </p:sp>
      <p:cxnSp>
        <p:nvCxnSpPr>
          <p:cNvPr id="8" name="Gerade Verbindung mit Pfeil 7"/>
          <p:cNvCxnSpPr>
            <a:cxnSpLocks/>
          </p:cNvCxnSpPr>
          <p:nvPr/>
        </p:nvCxnSpPr>
        <p:spPr bwMode="auto">
          <a:xfrm flipV="1">
            <a:off x="5652120" y="3140968"/>
            <a:ext cx="792088" cy="648072"/>
          </a:xfrm>
          <a:prstGeom prst="straightConnector1">
            <a:avLst/>
          </a:prstGeom>
          <a:noFill/>
          <a:ln w="101600" cap="flat" cmpd="sng" algn="ctr">
            <a:solidFill>
              <a:schemeClr val="accent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feld 10"/>
          <p:cNvSpPr txBox="1"/>
          <p:nvPr/>
        </p:nvSpPr>
        <p:spPr>
          <a:xfrm>
            <a:off x="6564640" y="2064947"/>
            <a:ext cx="2255832" cy="1409617"/>
          </a:xfrm>
          <a:prstGeom prst="rect">
            <a:avLst/>
          </a:prstGeom>
          <a:noFill/>
          <a:ln w="38100">
            <a:solidFill>
              <a:schemeClr val="accent1"/>
            </a:solidFill>
          </a:ln>
        </p:spPr>
        <p:txBody>
          <a:bodyPr wrap="square" rtlCol="0">
            <a:spAutoFit/>
          </a:bodyPr>
          <a:lstStyle/>
          <a:p>
            <a:r>
              <a:rPr lang="de-DE" dirty="0" err="1"/>
              <a:t>Ca</a:t>
            </a:r>
            <a:r>
              <a:rPr lang="de-DE" dirty="0"/>
              <a:t>- Antagonisten</a:t>
            </a:r>
            <a:br>
              <a:rPr lang="de-DE" dirty="0"/>
            </a:br>
            <a:r>
              <a:rPr lang="de-DE" sz="1400" dirty="0" err="1"/>
              <a:t>Dihydropyridin</a:t>
            </a:r>
            <a:endParaRPr lang="de-DE" sz="1400" dirty="0"/>
          </a:p>
          <a:p>
            <a:r>
              <a:rPr lang="de-DE" dirty="0"/>
              <a:t>Diuretika (</a:t>
            </a:r>
            <a:r>
              <a:rPr lang="de-DE" dirty="0" err="1"/>
              <a:t>Thiazide</a:t>
            </a:r>
            <a:r>
              <a:rPr lang="de-DE" dirty="0"/>
              <a:t>)</a:t>
            </a:r>
          </a:p>
          <a:p>
            <a:r>
              <a:rPr lang="de-DE" dirty="0"/>
              <a:t>ACE-I / ATRA</a:t>
            </a:r>
          </a:p>
        </p:txBody>
      </p:sp>
      <p:sp>
        <p:nvSpPr>
          <p:cNvPr id="12" name="Textfeld 11"/>
          <p:cNvSpPr txBox="1"/>
          <p:nvPr/>
        </p:nvSpPr>
        <p:spPr>
          <a:xfrm>
            <a:off x="6554668" y="4715735"/>
            <a:ext cx="2265804" cy="1089529"/>
          </a:xfrm>
          <a:prstGeom prst="rect">
            <a:avLst/>
          </a:prstGeom>
          <a:noFill/>
          <a:ln w="38100">
            <a:solidFill>
              <a:schemeClr val="accent2"/>
            </a:solidFill>
          </a:ln>
        </p:spPr>
        <p:txBody>
          <a:bodyPr wrap="square" rtlCol="0">
            <a:spAutoFit/>
          </a:bodyPr>
          <a:lstStyle/>
          <a:p>
            <a:r>
              <a:rPr lang="el-GR" dirty="0"/>
              <a:t>α</a:t>
            </a:r>
            <a:r>
              <a:rPr lang="de-DE" dirty="0"/>
              <a:t> – Blocker</a:t>
            </a:r>
          </a:p>
          <a:p>
            <a:r>
              <a:rPr lang="de-DE" dirty="0"/>
              <a:t>Zentrale </a:t>
            </a:r>
            <a:r>
              <a:rPr lang="el-GR" dirty="0"/>
              <a:t>α</a:t>
            </a:r>
            <a:r>
              <a:rPr lang="de-DE" dirty="0"/>
              <a:t> - Agonisten</a:t>
            </a:r>
          </a:p>
        </p:txBody>
      </p:sp>
      <p:sp>
        <p:nvSpPr>
          <p:cNvPr id="13" name="Textfeld 12"/>
          <p:cNvSpPr txBox="1"/>
          <p:nvPr/>
        </p:nvSpPr>
        <p:spPr>
          <a:xfrm>
            <a:off x="6564640" y="3561191"/>
            <a:ext cx="2255832" cy="1021818"/>
          </a:xfrm>
          <a:prstGeom prst="rect">
            <a:avLst/>
          </a:prstGeom>
          <a:noFill/>
          <a:ln w="38100">
            <a:solidFill>
              <a:srgbClr val="FFC000"/>
            </a:solidFill>
          </a:ln>
        </p:spPr>
        <p:txBody>
          <a:bodyPr wrap="square" rtlCol="0">
            <a:spAutoFit/>
          </a:bodyPr>
          <a:lstStyle/>
          <a:p>
            <a:r>
              <a:rPr lang="de-DE" dirty="0"/>
              <a:t>ß – Blocker</a:t>
            </a:r>
          </a:p>
          <a:p>
            <a:r>
              <a:rPr lang="de-DE" dirty="0" err="1"/>
              <a:t>Ca</a:t>
            </a:r>
            <a:r>
              <a:rPr lang="de-DE" dirty="0"/>
              <a:t>- Antagonisten</a:t>
            </a:r>
            <a:br>
              <a:rPr lang="de-DE" dirty="0"/>
            </a:br>
            <a:r>
              <a:rPr lang="de-DE" sz="1400" dirty="0"/>
              <a:t>Nicht-</a:t>
            </a:r>
            <a:r>
              <a:rPr lang="de-DE" sz="1400" dirty="0" err="1"/>
              <a:t>Dihydropyridin</a:t>
            </a:r>
            <a:endParaRPr lang="de-DE" sz="1400" dirty="0"/>
          </a:p>
        </p:txBody>
      </p:sp>
      <p:sp>
        <p:nvSpPr>
          <p:cNvPr id="15" name="Rechteck 14"/>
          <p:cNvSpPr/>
          <p:nvPr/>
        </p:nvSpPr>
        <p:spPr bwMode="auto">
          <a:xfrm>
            <a:off x="539552" y="1540014"/>
            <a:ext cx="1296144" cy="288032"/>
          </a:xfrm>
          <a:prstGeom prst="rect">
            <a:avLst/>
          </a:prstGeom>
          <a:solidFill>
            <a:srgbClr val="FFC00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
        <p:nvSpPr>
          <p:cNvPr id="16" name="Rechteck 15"/>
          <p:cNvSpPr/>
          <p:nvPr/>
        </p:nvSpPr>
        <p:spPr bwMode="auto">
          <a:xfrm>
            <a:off x="539552" y="5123636"/>
            <a:ext cx="1296144" cy="288032"/>
          </a:xfrm>
          <a:prstGeom prst="rect">
            <a:avLst/>
          </a:prstGeom>
          <a:solidFill>
            <a:srgbClr val="FFC00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
        <p:nvSpPr>
          <p:cNvPr id="17" name="Rechteck 16"/>
          <p:cNvSpPr/>
          <p:nvPr/>
        </p:nvSpPr>
        <p:spPr bwMode="auto">
          <a:xfrm>
            <a:off x="557728" y="980499"/>
            <a:ext cx="1296144" cy="407110"/>
          </a:xfrm>
          <a:prstGeom prst="rect">
            <a:avLst/>
          </a:prstGeom>
          <a:solidFill>
            <a:srgbClr val="00B05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
        <p:nvSpPr>
          <p:cNvPr id="18" name="Rechteck 17"/>
          <p:cNvSpPr/>
          <p:nvPr/>
        </p:nvSpPr>
        <p:spPr bwMode="auto">
          <a:xfrm>
            <a:off x="539552" y="1988840"/>
            <a:ext cx="1296144" cy="288032"/>
          </a:xfrm>
          <a:prstGeom prst="rect">
            <a:avLst/>
          </a:prstGeom>
          <a:solidFill>
            <a:srgbClr val="00B05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
        <p:nvSpPr>
          <p:cNvPr id="19" name="Rechteck 18"/>
          <p:cNvSpPr/>
          <p:nvPr/>
        </p:nvSpPr>
        <p:spPr bwMode="auto">
          <a:xfrm>
            <a:off x="539552" y="4365104"/>
            <a:ext cx="1296144" cy="758532"/>
          </a:xfrm>
          <a:prstGeom prst="rect">
            <a:avLst/>
          </a:prstGeom>
          <a:solidFill>
            <a:srgbClr val="00B050">
              <a:alpha val="40000"/>
            </a:srgb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
        <p:nvSpPr>
          <p:cNvPr id="20" name="Rechteck 19"/>
          <p:cNvSpPr/>
          <p:nvPr/>
        </p:nvSpPr>
        <p:spPr bwMode="auto">
          <a:xfrm>
            <a:off x="539552" y="5805264"/>
            <a:ext cx="1296144" cy="504056"/>
          </a:xfrm>
          <a:prstGeom prst="rect">
            <a:avLst/>
          </a:prstGeom>
          <a:solidFill>
            <a:schemeClr val="accent2">
              <a:alpha val="40000"/>
            </a:schemeClr>
          </a:solidFill>
          <a:ln>
            <a:no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10000"/>
              </a:lnSpc>
              <a:spcBef>
                <a:spcPct val="30000"/>
              </a:spcBef>
              <a:spcAft>
                <a:spcPct val="0"/>
              </a:spcAft>
              <a:buClrTx/>
              <a:buSzTx/>
              <a:buFontTx/>
              <a:buNone/>
              <a:tabLst/>
            </a:pPr>
            <a:endParaRPr kumimoji="0" lang="de-DE"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Tree>
    <p:extLst>
      <p:ext uri="{BB962C8B-B14F-4D97-AF65-F5344CB8AC3E}">
        <p14:creationId xmlns:p14="http://schemas.microsoft.com/office/powerpoint/2010/main" val="509127266"/>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A2196056-4EC7-4FF9-921E-112C920A6254}"/>
              </a:ext>
            </a:extLst>
          </p:cNvPr>
          <p:cNvPicPr>
            <a:picLocks noGrp="1" noChangeAspect="1"/>
          </p:cNvPicPr>
          <p:nvPr>
            <p:ph idx="1"/>
          </p:nvPr>
        </p:nvPicPr>
        <p:blipFill>
          <a:blip r:embed="rId3"/>
          <a:stretch>
            <a:fillRect/>
          </a:stretch>
        </p:blipFill>
        <p:spPr>
          <a:xfrm>
            <a:off x="810116" y="1052736"/>
            <a:ext cx="7716010" cy="4752527"/>
          </a:xfrm>
          <a:prstGeom prst="rect">
            <a:avLst/>
          </a:prstGeom>
        </p:spPr>
      </p:pic>
      <p:sp>
        <p:nvSpPr>
          <p:cNvPr id="3" name="Titel 2">
            <a:extLst>
              <a:ext uri="{FF2B5EF4-FFF2-40B4-BE49-F238E27FC236}">
                <a16:creationId xmlns:a16="http://schemas.microsoft.com/office/drawing/2014/main" id="{15ECD539-8D30-4A56-8D8D-213A10303A72}"/>
              </a:ext>
            </a:extLst>
          </p:cNvPr>
          <p:cNvSpPr>
            <a:spLocks noGrp="1"/>
          </p:cNvSpPr>
          <p:nvPr>
            <p:ph type="title"/>
          </p:nvPr>
        </p:nvSpPr>
        <p:spPr/>
        <p:txBody>
          <a:bodyPr/>
          <a:lstStyle/>
          <a:p>
            <a:r>
              <a:rPr lang="de-DE" dirty="0">
                <a:highlight>
                  <a:srgbClr val="00FF00"/>
                </a:highlight>
              </a:rPr>
              <a:t>Antihypertensive Therapie mit RAAS - Blockade</a:t>
            </a:r>
          </a:p>
        </p:txBody>
      </p:sp>
      <p:sp>
        <p:nvSpPr>
          <p:cNvPr id="2" name="Rechteck 1">
            <a:extLst>
              <a:ext uri="{FF2B5EF4-FFF2-40B4-BE49-F238E27FC236}">
                <a16:creationId xmlns:a16="http://schemas.microsoft.com/office/drawing/2014/main" id="{09FCCA87-5F7D-C68B-7CDE-D3CFBE4B14AD}"/>
              </a:ext>
            </a:extLst>
          </p:cNvPr>
          <p:cNvSpPr/>
          <p:nvPr/>
        </p:nvSpPr>
        <p:spPr bwMode="auto">
          <a:xfrm>
            <a:off x="2088095" y="4293096"/>
            <a:ext cx="6210156" cy="1080120"/>
          </a:xfrm>
          <a:prstGeom prst="rect">
            <a:avLst/>
          </a:prstGeom>
          <a:solidFill>
            <a:srgbClr val="00B050">
              <a:alpha val="40000"/>
            </a:srgbClr>
          </a:solidFill>
          <a:ln>
            <a:solidFill>
              <a:schemeClr val="tx1"/>
            </a:solidFill>
          </a:ln>
          <a:effectLst/>
        </p:spPr>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10000"/>
              </a:lnSpc>
              <a:spcBef>
                <a:spcPct val="30000"/>
              </a:spcBef>
              <a:spcAft>
                <a:spcPct val="0"/>
              </a:spcAft>
              <a:buClrTx/>
              <a:buSzTx/>
              <a:buFontTx/>
              <a:buNone/>
              <a:tabLst/>
            </a:pPr>
            <a:r>
              <a:rPr kumimoji="0" lang="de-DE" sz="1800" b="0" i="0" u="none" strike="noStrike" cap="none" normalizeH="0" baseline="0" dirty="0">
                <a:ln>
                  <a:noFill/>
                </a:ln>
                <a:solidFill>
                  <a:schemeClr val="tx1"/>
                </a:solidFill>
                <a:effectLst/>
                <a:latin typeface="Arial" panose="020B0604020202020204" pitchFamily="34" charset="0"/>
              </a:rPr>
              <a:t>Bei Niereninsuffizienz: </a:t>
            </a:r>
            <a:br>
              <a:rPr kumimoji="0" lang="de-DE" sz="1800" b="0" i="0" u="none" strike="noStrike" cap="none" normalizeH="0" baseline="0" dirty="0">
                <a:ln>
                  <a:noFill/>
                </a:ln>
                <a:solidFill>
                  <a:schemeClr val="tx1"/>
                </a:solidFill>
                <a:effectLst/>
                <a:latin typeface="Arial" panose="020B0604020202020204" pitchFamily="34" charset="0"/>
              </a:rPr>
            </a:br>
            <a:r>
              <a:rPr kumimoji="0" lang="de-DE" sz="1800" b="0" i="0" u="none" strike="noStrike" cap="none" normalizeH="0" baseline="0" dirty="0">
                <a:ln>
                  <a:noFill/>
                </a:ln>
                <a:solidFill>
                  <a:schemeClr val="tx1"/>
                </a:solidFill>
                <a:effectLst/>
                <a:latin typeface="Arial" panose="020B0604020202020204" pitchFamily="34" charset="0"/>
              </a:rPr>
              <a:t>Start mit </a:t>
            </a:r>
            <a:r>
              <a:rPr kumimoji="0" lang="de-DE" sz="1800" b="1" i="0" u="none" strike="noStrike" cap="none" normalizeH="0" baseline="0" dirty="0">
                <a:ln>
                  <a:noFill/>
                </a:ln>
                <a:solidFill>
                  <a:schemeClr val="tx1"/>
                </a:solidFill>
                <a:effectLst/>
                <a:latin typeface="Arial" panose="020B0604020202020204" pitchFamily="34" charset="0"/>
              </a:rPr>
              <a:t>KOMBINATIONSTHERAPIE</a:t>
            </a:r>
            <a:br>
              <a:rPr kumimoji="0" lang="de-DE" sz="1800" b="1" i="0" u="none" strike="noStrike" cap="none" normalizeH="0" baseline="0" dirty="0">
                <a:ln>
                  <a:noFill/>
                </a:ln>
                <a:solidFill>
                  <a:schemeClr val="tx1"/>
                </a:solidFill>
                <a:effectLst/>
                <a:latin typeface="Arial" panose="020B0604020202020204" pitchFamily="34" charset="0"/>
              </a:rPr>
            </a:br>
            <a:r>
              <a:rPr kumimoji="0" lang="de-DE" sz="1800" b="1" i="0" u="none" strike="noStrike" cap="none" normalizeH="0" baseline="0" dirty="0">
                <a:ln>
                  <a:noFill/>
                </a:ln>
                <a:solidFill>
                  <a:schemeClr val="tx1"/>
                </a:solidFill>
                <a:effectLst/>
                <a:latin typeface="Arial" panose="020B0604020202020204" pitchFamily="34" charset="0"/>
              </a:rPr>
              <a:t>ACE + Ca- </a:t>
            </a:r>
            <a:r>
              <a:rPr kumimoji="0" lang="de-DE" sz="1800" b="1" i="0" u="none" strike="noStrike" cap="none" normalizeH="0" baseline="0" dirty="0" err="1">
                <a:ln>
                  <a:noFill/>
                </a:ln>
                <a:solidFill>
                  <a:schemeClr val="tx1"/>
                </a:solidFill>
                <a:effectLst/>
                <a:latin typeface="Arial" panose="020B0604020202020204" pitchFamily="34" charset="0"/>
              </a:rPr>
              <a:t>Antagonst</a:t>
            </a:r>
            <a:endParaRPr kumimoji="0" lang="de-DE" sz="18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5234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22168" t="20767" r="11261" b="10089"/>
          <a:stretch/>
        </p:blipFill>
        <p:spPr>
          <a:xfrm>
            <a:off x="539552" y="1196752"/>
            <a:ext cx="7968632" cy="4655652"/>
          </a:xfrm>
          <a:prstGeom prst="rect">
            <a:avLst/>
          </a:prstGeom>
        </p:spPr>
      </p:pic>
      <p:sp>
        <p:nvSpPr>
          <p:cNvPr id="3" name="Titel 2">
            <a:extLst>
              <a:ext uri="{FF2B5EF4-FFF2-40B4-BE49-F238E27FC236}">
                <a16:creationId xmlns:a16="http://schemas.microsoft.com/office/drawing/2014/main" id="{3F640A3E-C145-4EF1-94C7-98C78BE783B8}"/>
              </a:ext>
            </a:extLst>
          </p:cNvPr>
          <p:cNvSpPr>
            <a:spLocks noGrp="1"/>
          </p:cNvSpPr>
          <p:nvPr>
            <p:ph type="title"/>
          </p:nvPr>
        </p:nvSpPr>
        <p:spPr/>
        <p:txBody>
          <a:bodyPr/>
          <a:lstStyle/>
          <a:p>
            <a:r>
              <a:rPr lang="de-DE" dirty="0"/>
              <a:t>Adäquate RAAS - Inhibition</a:t>
            </a:r>
          </a:p>
        </p:txBody>
      </p:sp>
    </p:spTree>
    <p:extLst>
      <p:ext uri="{BB962C8B-B14F-4D97-AF65-F5344CB8AC3E}">
        <p14:creationId xmlns:p14="http://schemas.microsoft.com/office/powerpoint/2010/main" val="66467258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2256212" y="3068861"/>
            <a:ext cx="4928522" cy="755005"/>
          </a:xfrm>
          <a:prstGeom prst="rect">
            <a:avLst/>
          </a:prstGeom>
          <a:solidFill>
            <a:srgbClr val="E8F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 name="Titel 2">
            <a:extLst>
              <a:ext uri="{FF2B5EF4-FFF2-40B4-BE49-F238E27FC236}">
                <a16:creationId xmlns:a16="http://schemas.microsoft.com/office/drawing/2014/main" id="{4A0D9D88-1AAF-4941-B9A5-DC0EEBE55A51}"/>
              </a:ext>
            </a:extLst>
          </p:cNvPr>
          <p:cNvSpPr>
            <a:spLocks noGrp="1"/>
          </p:cNvSpPr>
          <p:nvPr>
            <p:ph type="title"/>
          </p:nvPr>
        </p:nvSpPr>
        <p:spPr/>
        <p:txBody>
          <a:bodyPr/>
          <a:lstStyle/>
          <a:p>
            <a:r>
              <a:rPr lang="en-US" sz="2100" dirty="0"/>
              <a:t>STOP RAAS-I </a:t>
            </a:r>
            <a:r>
              <a:rPr lang="en-US" sz="2100" dirty="0" err="1"/>
              <a:t>bei</a:t>
            </a:r>
            <a:r>
              <a:rPr lang="en-US" sz="2100" dirty="0"/>
              <a:t> CKD?</a:t>
            </a:r>
            <a:endParaRPr lang="de-DE" dirty="0"/>
          </a:p>
        </p:txBody>
      </p:sp>
      <p:sp>
        <p:nvSpPr>
          <p:cNvPr id="14" name="Rectangle: Rounded Corners 13"/>
          <p:cNvSpPr/>
          <p:nvPr/>
        </p:nvSpPr>
        <p:spPr>
          <a:xfrm>
            <a:off x="1469061" y="4709431"/>
            <a:ext cx="5960307" cy="212895"/>
          </a:xfrm>
          <a:prstGeom prst="roundRect">
            <a:avLst/>
          </a:prstGeom>
          <a:solidFill>
            <a:schemeClr val="accent4">
              <a:lumMod val="40000"/>
              <a:lumOff val="60000"/>
            </a:schemeClr>
          </a:solidFill>
          <a:ln>
            <a:noFill/>
          </a:ln>
        </p:spPr>
        <p:txBody>
          <a:bodyPr wrap="square" lIns="51434" tIns="25717" rIns="51434" bIns="25717" anchor="ctr">
            <a:spAutoFit/>
          </a:bodyPr>
          <a:lstStyle/>
          <a:p>
            <a:pPr algn="ctr" defTabSz="514337"/>
            <a:r>
              <a:rPr lang="de-DE" sz="844" dirty="0">
                <a:solidFill>
                  <a:prstClr val="black"/>
                </a:solidFill>
              </a:rPr>
              <a:t>Die Compliance während der gesamten </a:t>
            </a:r>
            <a:r>
              <a:rPr lang="de-DE" sz="900" dirty="0">
                <a:solidFill>
                  <a:prstClr val="black"/>
                </a:solidFill>
              </a:rPr>
              <a:t>Studie</a:t>
            </a:r>
            <a:r>
              <a:rPr lang="de-DE" sz="844" dirty="0">
                <a:solidFill>
                  <a:prstClr val="black"/>
                </a:solidFill>
              </a:rPr>
              <a:t> lag zwischen 86,7% und 95,9% über alle Dosisgruppen und </a:t>
            </a:r>
            <a:r>
              <a:rPr lang="de-DE" sz="844" dirty="0" err="1">
                <a:solidFill>
                  <a:prstClr val="black"/>
                </a:solidFill>
              </a:rPr>
              <a:t>Strata</a:t>
            </a:r>
            <a:r>
              <a:rPr lang="de-DE" sz="844" dirty="0">
                <a:solidFill>
                  <a:prstClr val="black"/>
                </a:solidFill>
              </a:rPr>
              <a:t> hinweg</a:t>
            </a:r>
            <a:endParaRPr lang="en-US" sz="844" dirty="0">
              <a:solidFill>
                <a:prstClr val="black"/>
              </a:solidFill>
            </a:endParaRPr>
          </a:p>
        </p:txBody>
      </p:sp>
      <p:grpSp>
        <p:nvGrpSpPr>
          <p:cNvPr id="9" name="Group 8"/>
          <p:cNvGrpSpPr/>
          <p:nvPr/>
        </p:nvGrpSpPr>
        <p:grpSpPr>
          <a:xfrm>
            <a:off x="1484500" y="2235282"/>
            <a:ext cx="5994728" cy="2347187"/>
            <a:chOff x="607108" y="1679566"/>
            <a:chExt cx="10657295" cy="4365752"/>
          </a:xfrm>
        </p:grpSpPr>
        <p:sp>
          <p:nvSpPr>
            <p:cNvPr id="15" name="TextBox 14"/>
            <p:cNvSpPr txBox="1"/>
            <p:nvPr/>
          </p:nvSpPr>
          <p:spPr>
            <a:xfrm>
              <a:off x="1063915" y="1902298"/>
              <a:ext cx="547045" cy="2653825"/>
            </a:xfrm>
            <a:prstGeom prst="rect">
              <a:avLst/>
            </a:prstGeom>
            <a:noFill/>
          </p:spPr>
          <p:txBody>
            <a:bodyPr vert="vert270" wrap="square" rtlCol="0">
              <a:spAutoFit/>
            </a:bodyPr>
            <a:lstStyle/>
            <a:p>
              <a:pPr algn="ctr" defTabSz="514337"/>
              <a:r>
                <a:rPr lang="en-US" sz="788" dirty="0">
                  <a:solidFill>
                    <a:prstClr val="black"/>
                  </a:solidFill>
                </a:rPr>
                <a:t>Serum K</a:t>
              </a:r>
              <a:r>
                <a:rPr lang="en-US" sz="788" baseline="30000" dirty="0">
                  <a:solidFill>
                    <a:prstClr val="black"/>
                  </a:solidFill>
                </a:rPr>
                <a:t>+</a:t>
              </a:r>
              <a:r>
                <a:rPr lang="en-US" sz="788" dirty="0">
                  <a:solidFill>
                    <a:prstClr val="black"/>
                  </a:solidFill>
                </a:rPr>
                <a:t> (</a:t>
              </a:r>
              <a:r>
                <a:rPr lang="en-US" sz="788" dirty="0" err="1">
                  <a:solidFill>
                    <a:prstClr val="black"/>
                  </a:solidFill>
                </a:rPr>
                <a:t>mmol</a:t>
              </a:r>
              <a:r>
                <a:rPr lang="en-US" sz="788" dirty="0">
                  <a:solidFill>
                    <a:prstClr val="black"/>
                  </a:solidFill>
                </a:rPr>
                <a:t>/l)</a:t>
              </a:r>
            </a:p>
          </p:txBody>
        </p:sp>
        <p:sp>
          <p:nvSpPr>
            <p:cNvPr id="16" name="Rectangle 15"/>
            <p:cNvSpPr/>
            <p:nvPr/>
          </p:nvSpPr>
          <p:spPr>
            <a:xfrm>
              <a:off x="1442480" y="4689180"/>
              <a:ext cx="958160" cy="40329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Baseline</a:t>
              </a:r>
            </a:p>
          </p:txBody>
        </p:sp>
        <p:sp>
          <p:nvSpPr>
            <p:cNvPr id="18" name="Rectangle 17"/>
            <p:cNvSpPr/>
            <p:nvPr/>
          </p:nvSpPr>
          <p:spPr>
            <a:xfrm>
              <a:off x="2310307" y="4675521"/>
              <a:ext cx="298471"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1</a:t>
              </a:r>
            </a:p>
          </p:txBody>
        </p:sp>
        <p:sp>
          <p:nvSpPr>
            <p:cNvPr id="20" name="Rectangle 19"/>
            <p:cNvSpPr/>
            <p:nvPr/>
          </p:nvSpPr>
          <p:spPr>
            <a:xfrm>
              <a:off x="5621769" y="5405567"/>
              <a:ext cx="1180579"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ctr"/>
            <a:lstStyle/>
            <a:p>
              <a:pPr algn="ctr" defTabSz="514337"/>
              <a:r>
                <a:rPr lang="en-US" sz="619" dirty="0" err="1">
                  <a:solidFill>
                    <a:prstClr val="black"/>
                  </a:solidFill>
                </a:rPr>
                <a:t>Behandlung</a:t>
              </a:r>
              <a:endParaRPr lang="en-US" sz="619" dirty="0">
                <a:solidFill>
                  <a:prstClr val="black"/>
                </a:solidFill>
              </a:endParaRPr>
            </a:p>
          </p:txBody>
        </p:sp>
        <p:sp>
          <p:nvSpPr>
            <p:cNvPr id="21" name="TextBox 20"/>
            <p:cNvSpPr txBox="1"/>
            <p:nvPr/>
          </p:nvSpPr>
          <p:spPr>
            <a:xfrm>
              <a:off x="1477793" y="1679566"/>
              <a:ext cx="527780" cy="351708"/>
            </a:xfrm>
            <a:prstGeom prst="rect">
              <a:avLst/>
            </a:prstGeom>
            <a:noFill/>
          </p:spPr>
          <p:txBody>
            <a:bodyPr wrap="none" rtlCol="0">
              <a:spAutoFit/>
            </a:bodyPr>
            <a:lstStyle/>
            <a:p>
              <a:pPr defTabSz="514337"/>
              <a:r>
                <a:rPr lang="en-GB" sz="619" dirty="0">
                  <a:solidFill>
                    <a:prstClr val="black"/>
                  </a:solidFill>
                </a:rPr>
                <a:t>5,8</a:t>
              </a:r>
            </a:p>
          </p:txBody>
        </p:sp>
        <p:sp>
          <p:nvSpPr>
            <p:cNvPr id="22" name="TextBox 21"/>
            <p:cNvSpPr txBox="1"/>
            <p:nvPr/>
          </p:nvSpPr>
          <p:spPr>
            <a:xfrm>
              <a:off x="1477793" y="2031804"/>
              <a:ext cx="527780" cy="351708"/>
            </a:xfrm>
            <a:prstGeom prst="rect">
              <a:avLst/>
            </a:prstGeom>
            <a:noFill/>
          </p:spPr>
          <p:txBody>
            <a:bodyPr wrap="none" rtlCol="0">
              <a:spAutoFit/>
            </a:bodyPr>
            <a:lstStyle/>
            <a:p>
              <a:pPr defTabSz="514337"/>
              <a:r>
                <a:rPr lang="en-GB" sz="619" dirty="0">
                  <a:solidFill>
                    <a:prstClr val="black"/>
                  </a:solidFill>
                </a:rPr>
                <a:t>5,6</a:t>
              </a:r>
            </a:p>
          </p:txBody>
        </p:sp>
        <p:sp>
          <p:nvSpPr>
            <p:cNvPr id="23" name="TextBox 22"/>
            <p:cNvSpPr txBox="1"/>
            <p:nvPr/>
          </p:nvSpPr>
          <p:spPr>
            <a:xfrm>
              <a:off x="1477793" y="2384042"/>
              <a:ext cx="527780" cy="351708"/>
            </a:xfrm>
            <a:prstGeom prst="rect">
              <a:avLst/>
            </a:prstGeom>
            <a:noFill/>
          </p:spPr>
          <p:txBody>
            <a:bodyPr wrap="none" rtlCol="0">
              <a:spAutoFit/>
            </a:bodyPr>
            <a:lstStyle/>
            <a:p>
              <a:pPr defTabSz="514337"/>
              <a:r>
                <a:rPr lang="en-GB" sz="619" dirty="0">
                  <a:solidFill>
                    <a:prstClr val="black"/>
                  </a:solidFill>
                </a:rPr>
                <a:t>5,4</a:t>
              </a:r>
            </a:p>
          </p:txBody>
        </p:sp>
        <p:sp>
          <p:nvSpPr>
            <p:cNvPr id="24" name="TextBox 23"/>
            <p:cNvSpPr txBox="1"/>
            <p:nvPr/>
          </p:nvSpPr>
          <p:spPr>
            <a:xfrm>
              <a:off x="1477793" y="2736282"/>
              <a:ext cx="527780" cy="351708"/>
            </a:xfrm>
            <a:prstGeom prst="rect">
              <a:avLst/>
            </a:prstGeom>
            <a:noFill/>
          </p:spPr>
          <p:txBody>
            <a:bodyPr wrap="none" rtlCol="0">
              <a:spAutoFit/>
            </a:bodyPr>
            <a:lstStyle/>
            <a:p>
              <a:pPr defTabSz="514337"/>
              <a:r>
                <a:rPr lang="en-GB" sz="619" dirty="0">
                  <a:solidFill>
                    <a:prstClr val="black"/>
                  </a:solidFill>
                </a:rPr>
                <a:t>5,2</a:t>
              </a:r>
            </a:p>
          </p:txBody>
        </p:sp>
        <p:sp>
          <p:nvSpPr>
            <p:cNvPr id="25" name="TextBox 24"/>
            <p:cNvSpPr txBox="1"/>
            <p:nvPr/>
          </p:nvSpPr>
          <p:spPr>
            <a:xfrm>
              <a:off x="1477793" y="3088518"/>
              <a:ext cx="527780" cy="351708"/>
            </a:xfrm>
            <a:prstGeom prst="rect">
              <a:avLst/>
            </a:prstGeom>
            <a:noFill/>
          </p:spPr>
          <p:txBody>
            <a:bodyPr wrap="none" rtlCol="0">
              <a:spAutoFit/>
            </a:bodyPr>
            <a:lstStyle/>
            <a:p>
              <a:pPr defTabSz="514337"/>
              <a:r>
                <a:rPr lang="en-GB" sz="619" dirty="0">
                  <a:solidFill>
                    <a:prstClr val="black"/>
                  </a:solidFill>
                </a:rPr>
                <a:t>5,0</a:t>
              </a:r>
            </a:p>
          </p:txBody>
        </p:sp>
        <p:sp>
          <p:nvSpPr>
            <p:cNvPr id="26" name="TextBox 25"/>
            <p:cNvSpPr txBox="1"/>
            <p:nvPr/>
          </p:nvSpPr>
          <p:spPr>
            <a:xfrm>
              <a:off x="1477793" y="3440756"/>
              <a:ext cx="527780" cy="351708"/>
            </a:xfrm>
            <a:prstGeom prst="rect">
              <a:avLst/>
            </a:prstGeom>
            <a:noFill/>
          </p:spPr>
          <p:txBody>
            <a:bodyPr wrap="none" rtlCol="0">
              <a:spAutoFit/>
            </a:bodyPr>
            <a:lstStyle/>
            <a:p>
              <a:pPr defTabSz="514337"/>
              <a:r>
                <a:rPr lang="en-GB" sz="619" dirty="0">
                  <a:solidFill>
                    <a:prstClr val="black"/>
                  </a:solidFill>
                </a:rPr>
                <a:t>4,8</a:t>
              </a:r>
            </a:p>
          </p:txBody>
        </p:sp>
        <p:sp>
          <p:nvSpPr>
            <p:cNvPr id="27" name="TextBox 26"/>
            <p:cNvSpPr txBox="1"/>
            <p:nvPr/>
          </p:nvSpPr>
          <p:spPr>
            <a:xfrm>
              <a:off x="1477793" y="3792996"/>
              <a:ext cx="527780" cy="351708"/>
            </a:xfrm>
            <a:prstGeom prst="rect">
              <a:avLst/>
            </a:prstGeom>
            <a:noFill/>
          </p:spPr>
          <p:txBody>
            <a:bodyPr wrap="none" rtlCol="0">
              <a:spAutoFit/>
            </a:bodyPr>
            <a:lstStyle/>
            <a:p>
              <a:pPr defTabSz="514337"/>
              <a:r>
                <a:rPr lang="en-GB" sz="619" dirty="0">
                  <a:solidFill>
                    <a:prstClr val="black"/>
                  </a:solidFill>
                </a:rPr>
                <a:t>4,6</a:t>
              </a:r>
            </a:p>
          </p:txBody>
        </p:sp>
        <p:sp>
          <p:nvSpPr>
            <p:cNvPr id="28" name="TextBox 27"/>
            <p:cNvSpPr txBox="1"/>
            <p:nvPr/>
          </p:nvSpPr>
          <p:spPr>
            <a:xfrm>
              <a:off x="1477793" y="4145233"/>
              <a:ext cx="527780" cy="351708"/>
            </a:xfrm>
            <a:prstGeom prst="rect">
              <a:avLst/>
            </a:prstGeom>
            <a:noFill/>
          </p:spPr>
          <p:txBody>
            <a:bodyPr wrap="none" rtlCol="0">
              <a:spAutoFit/>
            </a:bodyPr>
            <a:lstStyle/>
            <a:p>
              <a:pPr defTabSz="514337"/>
              <a:r>
                <a:rPr lang="en-GB" sz="619" dirty="0">
                  <a:solidFill>
                    <a:prstClr val="black"/>
                  </a:solidFill>
                </a:rPr>
                <a:t>4,4</a:t>
              </a:r>
            </a:p>
          </p:txBody>
        </p:sp>
        <p:sp>
          <p:nvSpPr>
            <p:cNvPr id="29" name="TextBox 28"/>
            <p:cNvSpPr txBox="1"/>
            <p:nvPr/>
          </p:nvSpPr>
          <p:spPr>
            <a:xfrm>
              <a:off x="1477793" y="4497467"/>
              <a:ext cx="527780" cy="351708"/>
            </a:xfrm>
            <a:prstGeom prst="rect">
              <a:avLst/>
            </a:prstGeom>
            <a:noFill/>
          </p:spPr>
          <p:txBody>
            <a:bodyPr wrap="none" rtlCol="0">
              <a:spAutoFit/>
            </a:bodyPr>
            <a:lstStyle/>
            <a:p>
              <a:pPr defTabSz="514337"/>
              <a:r>
                <a:rPr lang="en-GB" sz="619" dirty="0">
                  <a:solidFill>
                    <a:prstClr val="black"/>
                  </a:solidFill>
                </a:rPr>
                <a:t>4,2</a:t>
              </a:r>
            </a:p>
          </p:txBody>
        </p:sp>
        <p:cxnSp>
          <p:nvCxnSpPr>
            <p:cNvPr id="30" name="Straight Arrow Connector 29"/>
            <p:cNvCxnSpPr/>
            <p:nvPr/>
          </p:nvCxnSpPr>
          <p:spPr>
            <a:xfrm>
              <a:off x="2195053" y="5358126"/>
              <a:ext cx="803401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a:off x="10307765" y="5358126"/>
              <a:ext cx="596813"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0022439" y="5405567"/>
              <a:ext cx="1180579"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ctr"/>
            <a:lstStyle/>
            <a:p>
              <a:pPr algn="ctr" defTabSz="514337"/>
              <a:r>
                <a:rPr lang="en-US" sz="619" dirty="0">
                  <a:solidFill>
                    <a:prstClr val="black"/>
                  </a:solidFill>
                </a:rPr>
                <a:t>Follow-up</a:t>
              </a:r>
            </a:p>
          </p:txBody>
        </p:sp>
        <p:sp>
          <p:nvSpPr>
            <p:cNvPr id="36" name="Freeform 364"/>
            <p:cNvSpPr>
              <a:spLocks/>
            </p:cNvSpPr>
            <p:nvPr/>
          </p:nvSpPr>
          <p:spPr bwMode="auto">
            <a:xfrm>
              <a:off x="2165839" y="2964538"/>
              <a:ext cx="8566637" cy="1090619"/>
            </a:xfrm>
            <a:custGeom>
              <a:avLst/>
              <a:gdLst>
                <a:gd name="T0" fmla="*/ 0 w 4265"/>
                <a:gd name="T1" fmla="*/ 0 h 630"/>
                <a:gd name="T2" fmla="*/ 88 w 4265"/>
                <a:gd name="T3" fmla="*/ 291 h 630"/>
                <a:gd name="T4" fmla="*/ 140 w 4265"/>
                <a:gd name="T5" fmla="*/ 463 h 630"/>
                <a:gd name="T6" fmla="*/ 368 w 4265"/>
                <a:gd name="T7" fmla="*/ 630 h 630"/>
                <a:gd name="T8" fmla="*/ 664 w 4265"/>
                <a:gd name="T9" fmla="*/ 577 h 630"/>
                <a:gd name="T10" fmla="*/ 966 w 4265"/>
                <a:gd name="T11" fmla="*/ 606 h 630"/>
                <a:gd name="T12" fmla="*/ 1266 w 4265"/>
                <a:gd name="T13" fmla="*/ 528 h 630"/>
                <a:gd name="T14" fmla="*/ 1566 w 4265"/>
                <a:gd name="T15" fmla="*/ 551 h 630"/>
                <a:gd name="T16" fmla="*/ 1866 w 4265"/>
                <a:gd name="T17" fmla="*/ 578 h 630"/>
                <a:gd name="T18" fmla="*/ 2166 w 4265"/>
                <a:gd name="T19" fmla="*/ 515 h 630"/>
                <a:gd name="T20" fmla="*/ 2467 w 4265"/>
                <a:gd name="T21" fmla="*/ 482 h 630"/>
                <a:gd name="T22" fmla="*/ 2765 w 4265"/>
                <a:gd name="T23" fmla="*/ 484 h 630"/>
                <a:gd name="T24" fmla="*/ 3065 w 4265"/>
                <a:gd name="T25" fmla="*/ 508 h 630"/>
                <a:gd name="T26" fmla="*/ 3365 w 4265"/>
                <a:gd name="T27" fmla="*/ 560 h 630"/>
                <a:gd name="T28" fmla="*/ 3665 w 4265"/>
                <a:gd name="T29" fmla="*/ 536 h 630"/>
                <a:gd name="T30" fmla="*/ 3965 w 4265"/>
                <a:gd name="T31" fmla="*/ 512 h 630"/>
                <a:gd name="T32" fmla="*/ 3998 w 4265"/>
                <a:gd name="T33" fmla="*/ 365 h 630"/>
                <a:gd name="T34" fmla="*/ 4039 w 4265"/>
                <a:gd name="T35" fmla="*/ 291 h 630"/>
                <a:gd name="T36" fmla="*/ 4115 w 4265"/>
                <a:gd name="T37" fmla="*/ 167 h 630"/>
                <a:gd name="T38" fmla="*/ 4191 w 4265"/>
                <a:gd name="T39" fmla="*/ 213 h 630"/>
                <a:gd name="T40" fmla="*/ 4265 w 4265"/>
                <a:gd name="T41" fmla="*/ 224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5" h="630">
                  <a:moveTo>
                    <a:pt x="0" y="0"/>
                  </a:moveTo>
                  <a:lnTo>
                    <a:pt x="88" y="291"/>
                  </a:lnTo>
                  <a:lnTo>
                    <a:pt x="140" y="463"/>
                  </a:lnTo>
                  <a:lnTo>
                    <a:pt x="368" y="630"/>
                  </a:lnTo>
                  <a:lnTo>
                    <a:pt x="664" y="577"/>
                  </a:lnTo>
                  <a:lnTo>
                    <a:pt x="966" y="606"/>
                  </a:lnTo>
                  <a:lnTo>
                    <a:pt x="1266" y="528"/>
                  </a:lnTo>
                  <a:lnTo>
                    <a:pt x="1566" y="551"/>
                  </a:lnTo>
                  <a:lnTo>
                    <a:pt x="1866" y="578"/>
                  </a:lnTo>
                  <a:lnTo>
                    <a:pt x="2166" y="515"/>
                  </a:lnTo>
                  <a:lnTo>
                    <a:pt x="2467" y="482"/>
                  </a:lnTo>
                  <a:lnTo>
                    <a:pt x="2765" y="484"/>
                  </a:lnTo>
                  <a:lnTo>
                    <a:pt x="3065" y="508"/>
                  </a:lnTo>
                  <a:lnTo>
                    <a:pt x="3365" y="560"/>
                  </a:lnTo>
                  <a:lnTo>
                    <a:pt x="3665" y="536"/>
                  </a:lnTo>
                  <a:lnTo>
                    <a:pt x="3965" y="512"/>
                  </a:lnTo>
                  <a:lnTo>
                    <a:pt x="3998" y="365"/>
                  </a:lnTo>
                  <a:lnTo>
                    <a:pt x="4039" y="291"/>
                  </a:lnTo>
                  <a:lnTo>
                    <a:pt x="4115" y="167"/>
                  </a:lnTo>
                  <a:lnTo>
                    <a:pt x="4191" y="213"/>
                  </a:lnTo>
                  <a:lnTo>
                    <a:pt x="4265" y="224"/>
                  </a:lnTo>
                </a:path>
              </a:pathLst>
            </a:custGeom>
            <a:noFill/>
            <a:ln w="28575"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37" name="Freeform 365"/>
            <p:cNvSpPr>
              <a:spLocks/>
            </p:cNvSpPr>
            <p:nvPr/>
          </p:nvSpPr>
          <p:spPr bwMode="auto">
            <a:xfrm>
              <a:off x="1979042" y="1818523"/>
              <a:ext cx="8753435" cy="2821758"/>
            </a:xfrm>
            <a:custGeom>
              <a:avLst/>
              <a:gdLst>
                <a:gd name="T0" fmla="*/ 0 w 4358"/>
                <a:gd name="T1" fmla="*/ 0 h 1630"/>
                <a:gd name="T2" fmla="*/ 0 w 4358"/>
                <a:gd name="T3" fmla="*/ 1630 h 1630"/>
                <a:gd name="T4" fmla="*/ 4358 w 4358"/>
                <a:gd name="T5" fmla="*/ 1630 h 1630"/>
              </a:gdLst>
              <a:ahLst/>
              <a:cxnLst>
                <a:cxn ang="0">
                  <a:pos x="T0" y="T1"/>
                </a:cxn>
                <a:cxn ang="0">
                  <a:pos x="T2" y="T3"/>
                </a:cxn>
                <a:cxn ang="0">
                  <a:pos x="T4" y="T5"/>
                </a:cxn>
              </a:cxnLst>
              <a:rect l="0" t="0" r="r" b="b"/>
              <a:pathLst>
                <a:path w="4358" h="1630">
                  <a:moveTo>
                    <a:pt x="0" y="0"/>
                  </a:moveTo>
                  <a:lnTo>
                    <a:pt x="0" y="1630"/>
                  </a:lnTo>
                  <a:lnTo>
                    <a:pt x="4358" y="1630"/>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38" name="Line 366"/>
            <p:cNvSpPr>
              <a:spLocks noChangeShapeType="1"/>
            </p:cNvSpPr>
            <p:nvPr/>
          </p:nvSpPr>
          <p:spPr bwMode="auto">
            <a:xfrm>
              <a:off x="1892670" y="1818523"/>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39" name="Line 367"/>
            <p:cNvSpPr>
              <a:spLocks noChangeShapeType="1"/>
            </p:cNvSpPr>
            <p:nvPr/>
          </p:nvSpPr>
          <p:spPr bwMode="auto">
            <a:xfrm>
              <a:off x="1892670" y="3231133"/>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0" name="Line 368"/>
            <p:cNvSpPr>
              <a:spLocks noChangeShapeType="1"/>
            </p:cNvSpPr>
            <p:nvPr/>
          </p:nvSpPr>
          <p:spPr bwMode="auto">
            <a:xfrm>
              <a:off x="1892670" y="2877981"/>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1" name="Line 369"/>
            <p:cNvSpPr>
              <a:spLocks noChangeShapeType="1"/>
            </p:cNvSpPr>
            <p:nvPr/>
          </p:nvSpPr>
          <p:spPr bwMode="auto">
            <a:xfrm>
              <a:off x="1892670" y="2524828"/>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2" name="Line 370"/>
            <p:cNvSpPr>
              <a:spLocks noChangeShapeType="1"/>
            </p:cNvSpPr>
            <p:nvPr/>
          </p:nvSpPr>
          <p:spPr bwMode="auto">
            <a:xfrm>
              <a:off x="1892670" y="2171675"/>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3" name="Line 371"/>
            <p:cNvSpPr>
              <a:spLocks noChangeShapeType="1"/>
            </p:cNvSpPr>
            <p:nvPr/>
          </p:nvSpPr>
          <p:spPr bwMode="auto">
            <a:xfrm>
              <a:off x="1892670" y="3580824"/>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4" name="Line 372"/>
            <p:cNvSpPr>
              <a:spLocks noChangeShapeType="1"/>
            </p:cNvSpPr>
            <p:nvPr/>
          </p:nvSpPr>
          <p:spPr bwMode="auto">
            <a:xfrm>
              <a:off x="1892670" y="3933976"/>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5" name="Line 373"/>
            <p:cNvSpPr>
              <a:spLocks noChangeShapeType="1"/>
            </p:cNvSpPr>
            <p:nvPr/>
          </p:nvSpPr>
          <p:spPr bwMode="auto">
            <a:xfrm>
              <a:off x="1892670" y="4287128"/>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6" name="Line 374"/>
            <p:cNvSpPr>
              <a:spLocks noChangeShapeType="1"/>
            </p:cNvSpPr>
            <p:nvPr/>
          </p:nvSpPr>
          <p:spPr bwMode="auto">
            <a:xfrm>
              <a:off x="1892670" y="4640281"/>
              <a:ext cx="86371" cy="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7" name="Line 375"/>
            <p:cNvSpPr>
              <a:spLocks noChangeShapeType="1"/>
            </p:cNvSpPr>
            <p:nvPr/>
          </p:nvSpPr>
          <p:spPr bwMode="auto">
            <a:xfrm flipV="1">
              <a:off x="2161821"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49" name="Line 377"/>
            <p:cNvSpPr>
              <a:spLocks noChangeShapeType="1"/>
            </p:cNvSpPr>
            <p:nvPr/>
          </p:nvSpPr>
          <p:spPr bwMode="auto">
            <a:xfrm flipV="1">
              <a:off x="2451058"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0" name="Line 378"/>
            <p:cNvSpPr>
              <a:spLocks noChangeShapeType="1"/>
            </p:cNvSpPr>
            <p:nvPr/>
          </p:nvSpPr>
          <p:spPr bwMode="auto">
            <a:xfrm flipV="1">
              <a:off x="2900982"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1" name="Line 379"/>
            <p:cNvSpPr>
              <a:spLocks noChangeShapeType="1"/>
            </p:cNvSpPr>
            <p:nvPr/>
          </p:nvSpPr>
          <p:spPr bwMode="auto">
            <a:xfrm flipV="1">
              <a:off x="3503559"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2" name="Line 380"/>
            <p:cNvSpPr>
              <a:spLocks noChangeShapeType="1"/>
            </p:cNvSpPr>
            <p:nvPr/>
          </p:nvSpPr>
          <p:spPr bwMode="auto">
            <a:xfrm flipV="1">
              <a:off x="4106136"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3" name="Line 381"/>
            <p:cNvSpPr>
              <a:spLocks noChangeShapeType="1"/>
            </p:cNvSpPr>
            <p:nvPr/>
          </p:nvSpPr>
          <p:spPr bwMode="auto">
            <a:xfrm flipV="1">
              <a:off x="4708713"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4" name="Line 382"/>
            <p:cNvSpPr>
              <a:spLocks noChangeShapeType="1"/>
            </p:cNvSpPr>
            <p:nvPr/>
          </p:nvSpPr>
          <p:spPr bwMode="auto">
            <a:xfrm flipV="1">
              <a:off x="5311290"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5" name="Line 383"/>
            <p:cNvSpPr>
              <a:spLocks noChangeShapeType="1"/>
            </p:cNvSpPr>
            <p:nvPr/>
          </p:nvSpPr>
          <p:spPr bwMode="auto">
            <a:xfrm flipV="1">
              <a:off x="5913867"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6" name="Line 384"/>
            <p:cNvSpPr>
              <a:spLocks noChangeShapeType="1"/>
            </p:cNvSpPr>
            <p:nvPr/>
          </p:nvSpPr>
          <p:spPr bwMode="auto">
            <a:xfrm flipV="1">
              <a:off x="6516444"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7" name="Line 385"/>
            <p:cNvSpPr>
              <a:spLocks noChangeShapeType="1"/>
            </p:cNvSpPr>
            <p:nvPr/>
          </p:nvSpPr>
          <p:spPr bwMode="auto">
            <a:xfrm flipV="1">
              <a:off x="7121030"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8" name="Line 386"/>
            <p:cNvSpPr>
              <a:spLocks noChangeShapeType="1"/>
            </p:cNvSpPr>
            <p:nvPr/>
          </p:nvSpPr>
          <p:spPr bwMode="auto">
            <a:xfrm flipV="1">
              <a:off x="7723607"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59" name="Line 387"/>
            <p:cNvSpPr>
              <a:spLocks noChangeShapeType="1"/>
            </p:cNvSpPr>
            <p:nvPr/>
          </p:nvSpPr>
          <p:spPr bwMode="auto">
            <a:xfrm flipV="1">
              <a:off x="8326184"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60" name="Line 388"/>
            <p:cNvSpPr>
              <a:spLocks noChangeShapeType="1"/>
            </p:cNvSpPr>
            <p:nvPr/>
          </p:nvSpPr>
          <p:spPr bwMode="auto">
            <a:xfrm flipV="1">
              <a:off x="8924744"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61" name="Line 389"/>
            <p:cNvSpPr>
              <a:spLocks noChangeShapeType="1"/>
            </p:cNvSpPr>
            <p:nvPr/>
          </p:nvSpPr>
          <p:spPr bwMode="auto">
            <a:xfrm flipV="1">
              <a:off x="9527321"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62" name="Line 390"/>
            <p:cNvSpPr>
              <a:spLocks noChangeShapeType="1"/>
            </p:cNvSpPr>
            <p:nvPr/>
          </p:nvSpPr>
          <p:spPr bwMode="auto">
            <a:xfrm flipV="1">
              <a:off x="10129898"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65" name="Line 393"/>
            <p:cNvSpPr>
              <a:spLocks noChangeShapeType="1"/>
            </p:cNvSpPr>
            <p:nvPr/>
          </p:nvSpPr>
          <p:spPr bwMode="auto">
            <a:xfrm flipV="1">
              <a:off x="10431187" y="4640280"/>
              <a:ext cx="0" cy="67355"/>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67" name="Line 395"/>
            <p:cNvSpPr>
              <a:spLocks noChangeShapeType="1"/>
            </p:cNvSpPr>
            <p:nvPr/>
          </p:nvSpPr>
          <p:spPr bwMode="auto">
            <a:xfrm flipV="1">
              <a:off x="10732475" y="4640281"/>
              <a:ext cx="0" cy="72708"/>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68" name="Line 396"/>
            <p:cNvSpPr>
              <a:spLocks noChangeShapeType="1"/>
            </p:cNvSpPr>
            <p:nvPr/>
          </p:nvSpPr>
          <p:spPr bwMode="auto">
            <a:xfrm>
              <a:off x="2121726" y="2867594"/>
              <a:ext cx="82201"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69" name="Line 397"/>
            <p:cNvSpPr>
              <a:spLocks noChangeShapeType="1"/>
            </p:cNvSpPr>
            <p:nvPr/>
          </p:nvSpPr>
          <p:spPr bwMode="auto">
            <a:xfrm>
              <a:off x="2121726" y="3061481"/>
              <a:ext cx="82201"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0" name="Line 398"/>
            <p:cNvSpPr>
              <a:spLocks noChangeShapeType="1"/>
            </p:cNvSpPr>
            <p:nvPr/>
          </p:nvSpPr>
          <p:spPr bwMode="auto">
            <a:xfrm>
              <a:off x="2165837" y="2867594"/>
              <a:ext cx="0" cy="193887"/>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1" name="Oval 399"/>
            <p:cNvSpPr>
              <a:spLocks noChangeArrowheads="1"/>
            </p:cNvSpPr>
            <p:nvPr/>
          </p:nvSpPr>
          <p:spPr bwMode="auto">
            <a:xfrm>
              <a:off x="2123658" y="2933378"/>
              <a:ext cx="78336"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2" name="Line 400"/>
            <p:cNvSpPr>
              <a:spLocks noChangeShapeType="1"/>
            </p:cNvSpPr>
            <p:nvPr/>
          </p:nvSpPr>
          <p:spPr bwMode="auto">
            <a:xfrm>
              <a:off x="2121726" y="1882576"/>
              <a:ext cx="82201"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3" name="Line 401"/>
            <p:cNvSpPr>
              <a:spLocks noChangeShapeType="1"/>
            </p:cNvSpPr>
            <p:nvPr/>
          </p:nvSpPr>
          <p:spPr bwMode="auto">
            <a:xfrm>
              <a:off x="2121726" y="2239190"/>
              <a:ext cx="82201"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4" name="Line 402"/>
            <p:cNvSpPr>
              <a:spLocks noChangeShapeType="1"/>
            </p:cNvSpPr>
            <p:nvPr/>
          </p:nvSpPr>
          <p:spPr bwMode="auto">
            <a:xfrm>
              <a:off x="2165837" y="1882577"/>
              <a:ext cx="0" cy="353152"/>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5" name="Freeform 403"/>
            <p:cNvSpPr>
              <a:spLocks/>
            </p:cNvSpPr>
            <p:nvPr/>
          </p:nvSpPr>
          <p:spPr bwMode="auto">
            <a:xfrm>
              <a:off x="2115625" y="2027992"/>
              <a:ext cx="94404" cy="70978"/>
            </a:xfrm>
            <a:custGeom>
              <a:avLst/>
              <a:gdLst>
                <a:gd name="T0" fmla="*/ 25 w 47"/>
                <a:gd name="T1" fmla="*/ 0 h 41"/>
                <a:gd name="T2" fmla="*/ 0 w 47"/>
                <a:gd name="T3" fmla="*/ 41 h 41"/>
                <a:gd name="T4" fmla="*/ 47 w 47"/>
                <a:gd name="T5" fmla="*/ 41 h 41"/>
                <a:gd name="T6" fmla="*/ 25 w 47"/>
                <a:gd name="T7" fmla="*/ 0 h 41"/>
              </a:gdLst>
              <a:ahLst/>
              <a:cxnLst>
                <a:cxn ang="0">
                  <a:pos x="T0" y="T1"/>
                </a:cxn>
                <a:cxn ang="0">
                  <a:pos x="T2" y="T3"/>
                </a:cxn>
                <a:cxn ang="0">
                  <a:pos x="T4" y="T5"/>
                </a:cxn>
                <a:cxn ang="0">
                  <a:pos x="T6" y="T7"/>
                </a:cxn>
              </a:cxnLst>
              <a:rect l="0" t="0" r="r" b="b"/>
              <a:pathLst>
                <a:path w="47" h="41">
                  <a:moveTo>
                    <a:pt x="25" y="0"/>
                  </a:moveTo>
                  <a:lnTo>
                    <a:pt x="0" y="41"/>
                  </a:lnTo>
                  <a:lnTo>
                    <a:pt x="47" y="41"/>
                  </a:lnTo>
                  <a:lnTo>
                    <a:pt x="25"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6" name="Line 404"/>
            <p:cNvSpPr>
              <a:spLocks noChangeShapeType="1"/>
            </p:cNvSpPr>
            <p:nvPr/>
          </p:nvSpPr>
          <p:spPr bwMode="auto">
            <a:xfrm>
              <a:off x="2304509" y="3366162"/>
              <a:ext cx="82201"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7" name="Line 405"/>
            <p:cNvSpPr>
              <a:spLocks noChangeShapeType="1"/>
            </p:cNvSpPr>
            <p:nvPr/>
          </p:nvSpPr>
          <p:spPr bwMode="auto">
            <a:xfrm>
              <a:off x="2304509" y="3573899"/>
              <a:ext cx="82201"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8" name="Line 406"/>
            <p:cNvSpPr>
              <a:spLocks noChangeShapeType="1"/>
            </p:cNvSpPr>
            <p:nvPr/>
          </p:nvSpPr>
          <p:spPr bwMode="auto">
            <a:xfrm>
              <a:off x="2342595" y="3366163"/>
              <a:ext cx="0" cy="204275"/>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79" name="Oval 407"/>
            <p:cNvSpPr>
              <a:spLocks noChangeArrowheads="1"/>
            </p:cNvSpPr>
            <p:nvPr/>
          </p:nvSpPr>
          <p:spPr bwMode="auto">
            <a:xfrm>
              <a:off x="2306439" y="3437141"/>
              <a:ext cx="78336"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0" name="Line 408"/>
            <p:cNvSpPr>
              <a:spLocks noChangeShapeType="1"/>
            </p:cNvSpPr>
            <p:nvPr/>
          </p:nvSpPr>
          <p:spPr bwMode="auto">
            <a:xfrm>
              <a:off x="2304509" y="2890099"/>
              <a:ext cx="82201"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1" name="Line 409"/>
            <p:cNvSpPr>
              <a:spLocks noChangeShapeType="1"/>
            </p:cNvSpPr>
            <p:nvPr/>
          </p:nvSpPr>
          <p:spPr bwMode="auto">
            <a:xfrm>
              <a:off x="2304509" y="3269218"/>
              <a:ext cx="82201"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2" name="Line 410"/>
            <p:cNvSpPr>
              <a:spLocks noChangeShapeType="1"/>
            </p:cNvSpPr>
            <p:nvPr/>
          </p:nvSpPr>
          <p:spPr bwMode="auto">
            <a:xfrm>
              <a:off x="2342595" y="2890099"/>
              <a:ext cx="0" cy="379121"/>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3" name="Freeform 411"/>
            <p:cNvSpPr>
              <a:spLocks/>
            </p:cNvSpPr>
            <p:nvPr/>
          </p:nvSpPr>
          <p:spPr bwMode="auto">
            <a:xfrm>
              <a:off x="2298406" y="3028592"/>
              <a:ext cx="94404" cy="70978"/>
            </a:xfrm>
            <a:custGeom>
              <a:avLst/>
              <a:gdLst>
                <a:gd name="T0" fmla="*/ 22 w 47"/>
                <a:gd name="T1" fmla="*/ 0 h 41"/>
                <a:gd name="T2" fmla="*/ 0 w 47"/>
                <a:gd name="T3" fmla="*/ 41 h 41"/>
                <a:gd name="T4" fmla="*/ 47 w 47"/>
                <a:gd name="T5" fmla="*/ 41 h 41"/>
                <a:gd name="T6" fmla="*/ 22 w 47"/>
                <a:gd name="T7" fmla="*/ 0 h 41"/>
              </a:gdLst>
              <a:ahLst/>
              <a:cxnLst>
                <a:cxn ang="0">
                  <a:pos x="T0" y="T1"/>
                </a:cxn>
                <a:cxn ang="0">
                  <a:pos x="T2" y="T3"/>
                </a:cxn>
                <a:cxn ang="0">
                  <a:pos x="T4" y="T5"/>
                </a:cxn>
                <a:cxn ang="0">
                  <a:pos x="T6" y="T7"/>
                </a:cxn>
              </a:cxnLst>
              <a:rect l="0" t="0" r="r" b="b"/>
              <a:pathLst>
                <a:path w="47" h="41">
                  <a:moveTo>
                    <a:pt x="22" y="0"/>
                  </a:moveTo>
                  <a:lnTo>
                    <a:pt x="0" y="41"/>
                  </a:lnTo>
                  <a:lnTo>
                    <a:pt x="47" y="41"/>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4" name="Line 412"/>
            <p:cNvSpPr>
              <a:spLocks noChangeShapeType="1"/>
            </p:cNvSpPr>
            <p:nvPr/>
          </p:nvSpPr>
          <p:spPr bwMode="auto">
            <a:xfrm>
              <a:off x="2409907" y="3667380"/>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5" name="Line 413"/>
            <p:cNvSpPr>
              <a:spLocks noChangeShapeType="1"/>
            </p:cNvSpPr>
            <p:nvPr/>
          </p:nvSpPr>
          <p:spPr bwMode="auto">
            <a:xfrm>
              <a:off x="2409907" y="3859538"/>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6" name="Line 414"/>
            <p:cNvSpPr>
              <a:spLocks noChangeShapeType="1"/>
            </p:cNvSpPr>
            <p:nvPr/>
          </p:nvSpPr>
          <p:spPr bwMode="auto">
            <a:xfrm>
              <a:off x="2447041" y="3667381"/>
              <a:ext cx="0" cy="192157"/>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7" name="Oval 415"/>
            <p:cNvSpPr>
              <a:spLocks noChangeArrowheads="1"/>
            </p:cNvSpPr>
            <p:nvPr/>
          </p:nvSpPr>
          <p:spPr bwMode="auto">
            <a:xfrm>
              <a:off x="2410886" y="3734897"/>
              <a:ext cx="78336"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8" name="Line 416"/>
            <p:cNvSpPr>
              <a:spLocks noChangeShapeType="1"/>
            </p:cNvSpPr>
            <p:nvPr/>
          </p:nvSpPr>
          <p:spPr bwMode="auto">
            <a:xfrm>
              <a:off x="2409907" y="3438870"/>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89" name="Line 417"/>
            <p:cNvSpPr>
              <a:spLocks noChangeShapeType="1"/>
            </p:cNvSpPr>
            <p:nvPr/>
          </p:nvSpPr>
          <p:spPr bwMode="auto">
            <a:xfrm>
              <a:off x="2409907" y="3837032"/>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0" name="Line 418"/>
            <p:cNvSpPr>
              <a:spLocks noChangeShapeType="1"/>
            </p:cNvSpPr>
            <p:nvPr/>
          </p:nvSpPr>
          <p:spPr bwMode="auto">
            <a:xfrm>
              <a:off x="2447041" y="3438871"/>
              <a:ext cx="0" cy="398162"/>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1" name="Freeform 419"/>
            <p:cNvSpPr>
              <a:spLocks/>
            </p:cNvSpPr>
            <p:nvPr/>
          </p:nvSpPr>
          <p:spPr bwMode="auto">
            <a:xfrm>
              <a:off x="2402853" y="3603329"/>
              <a:ext cx="92395" cy="70978"/>
            </a:xfrm>
            <a:custGeom>
              <a:avLst/>
              <a:gdLst>
                <a:gd name="T0" fmla="*/ 22 w 46"/>
                <a:gd name="T1" fmla="*/ 0 h 41"/>
                <a:gd name="T2" fmla="*/ 0 w 46"/>
                <a:gd name="T3" fmla="*/ 41 h 41"/>
                <a:gd name="T4" fmla="*/ 46 w 46"/>
                <a:gd name="T5" fmla="*/ 41 h 41"/>
                <a:gd name="T6" fmla="*/ 22 w 46"/>
                <a:gd name="T7" fmla="*/ 0 h 41"/>
              </a:gdLst>
              <a:ahLst/>
              <a:cxnLst>
                <a:cxn ang="0">
                  <a:pos x="T0" y="T1"/>
                </a:cxn>
                <a:cxn ang="0">
                  <a:pos x="T2" y="T3"/>
                </a:cxn>
                <a:cxn ang="0">
                  <a:pos x="T4" y="T5"/>
                </a:cxn>
                <a:cxn ang="0">
                  <a:pos x="T6" y="T7"/>
                </a:cxn>
              </a:cxnLst>
              <a:rect l="0" t="0" r="r" b="b"/>
              <a:pathLst>
                <a:path w="46" h="41">
                  <a:moveTo>
                    <a:pt x="22" y="0"/>
                  </a:moveTo>
                  <a:lnTo>
                    <a:pt x="0" y="41"/>
                  </a:lnTo>
                  <a:lnTo>
                    <a:pt x="46" y="41"/>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2" name="Line 420"/>
            <p:cNvSpPr>
              <a:spLocks noChangeShapeType="1"/>
            </p:cNvSpPr>
            <p:nvPr/>
          </p:nvSpPr>
          <p:spPr bwMode="auto">
            <a:xfrm>
              <a:off x="2863849" y="3965136"/>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3" name="Line 421"/>
            <p:cNvSpPr>
              <a:spLocks noChangeShapeType="1"/>
            </p:cNvSpPr>
            <p:nvPr/>
          </p:nvSpPr>
          <p:spPr bwMode="auto">
            <a:xfrm>
              <a:off x="2863849" y="4145175"/>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4" name="Line 422"/>
            <p:cNvSpPr>
              <a:spLocks noChangeShapeType="1"/>
            </p:cNvSpPr>
            <p:nvPr/>
          </p:nvSpPr>
          <p:spPr bwMode="auto">
            <a:xfrm>
              <a:off x="2904999" y="3965137"/>
              <a:ext cx="0" cy="180039"/>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5" name="Oval 423"/>
            <p:cNvSpPr>
              <a:spLocks noChangeArrowheads="1"/>
            </p:cNvSpPr>
            <p:nvPr/>
          </p:nvSpPr>
          <p:spPr bwMode="auto">
            <a:xfrm>
              <a:off x="2864828" y="4020534"/>
              <a:ext cx="78336"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6" name="Line 424"/>
            <p:cNvSpPr>
              <a:spLocks noChangeShapeType="1"/>
            </p:cNvSpPr>
            <p:nvPr/>
          </p:nvSpPr>
          <p:spPr bwMode="auto">
            <a:xfrm>
              <a:off x="2863849" y="3637952"/>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7" name="Line 425"/>
            <p:cNvSpPr>
              <a:spLocks noChangeShapeType="1"/>
            </p:cNvSpPr>
            <p:nvPr/>
          </p:nvSpPr>
          <p:spPr bwMode="auto">
            <a:xfrm>
              <a:off x="2863849" y="4088048"/>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8" name="Line 426"/>
            <p:cNvSpPr>
              <a:spLocks noChangeShapeType="1"/>
            </p:cNvSpPr>
            <p:nvPr/>
          </p:nvSpPr>
          <p:spPr bwMode="auto">
            <a:xfrm>
              <a:off x="2904999" y="3637953"/>
              <a:ext cx="0" cy="450096"/>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99" name="Freeform 427"/>
            <p:cNvSpPr>
              <a:spLocks/>
            </p:cNvSpPr>
            <p:nvPr/>
          </p:nvSpPr>
          <p:spPr bwMode="auto">
            <a:xfrm>
              <a:off x="2856794" y="3833571"/>
              <a:ext cx="92395" cy="70978"/>
            </a:xfrm>
            <a:custGeom>
              <a:avLst/>
              <a:gdLst>
                <a:gd name="T0" fmla="*/ 24 w 46"/>
                <a:gd name="T1" fmla="*/ 0 h 41"/>
                <a:gd name="T2" fmla="*/ 0 w 46"/>
                <a:gd name="T3" fmla="*/ 41 h 41"/>
                <a:gd name="T4" fmla="*/ 46 w 46"/>
                <a:gd name="T5" fmla="*/ 41 h 41"/>
                <a:gd name="T6" fmla="*/ 24 w 46"/>
                <a:gd name="T7" fmla="*/ 0 h 41"/>
              </a:gdLst>
              <a:ahLst/>
              <a:cxnLst>
                <a:cxn ang="0">
                  <a:pos x="T0" y="T1"/>
                </a:cxn>
                <a:cxn ang="0">
                  <a:pos x="T2" y="T3"/>
                </a:cxn>
                <a:cxn ang="0">
                  <a:pos x="T4" y="T5"/>
                </a:cxn>
                <a:cxn ang="0">
                  <a:pos x="T6" y="T7"/>
                </a:cxn>
              </a:cxnLst>
              <a:rect l="0" t="0" r="r" b="b"/>
              <a:pathLst>
                <a:path w="46" h="41">
                  <a:moveTo>
                    <a:pt x="24" y="0"/>
                  </a:moveTo>
                  <a:lnTo>
                    <a:pt x="0" y="41"/>
                  </a:lnTo>
                  <a:lnTo>
                    <a:pt x="46"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0" name="Line 428"/>
            <p:cNvSpPr>
              <a:spLocks noChangeShapeType="1"/>
            </p:cNvSpPr>
            <p:nvPr/>
          </p:nvSpPr>
          <p:spPr bwMode="auto">
            <a:xfrm>
              <a:off x="3466425" y="3850882"/>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1" name="Line 429"/>
            <p:cNvSpPr>
              <a:spLocks noChangeShapeType="1"/>
            </p:cNvSpPr>
            <p:nvPr/>
          </p:nvSpPr>
          <p:spPr bwMode="auto">
            <a:xfrm>
              <a:off x="3466425" y="4072467"/>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2" name="Line 430"/>
            <p:cNvSpPr>
              <a:spLocks noChangeShapeType="1"/>
            </p:cNvSpPr>
            <p:nvPr/>
          </p:nvSpPr>
          <p:spPr bwMode="auto">
            <a:xfrm>
              <a:off x="3503559" y="3850883"/>
              <a:ext cx="0" cy="218124"/>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3" name="Oval 431"/>
            <p:cNvSpPr>
              <a:spLocks noChangeArrowheads="1"/>
            </p:cNvSpPr>
            <p:nvPr/>
          </p:nvSpPr>
          <p:spPr bwMode="auto">
            <a:xfrm>
              <a:off x="3467405" y="3930515"/>
              <a:ext cx="78336"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4" name="Line 432"/>
            <p:cNvSpPr>
              <a:spLocks noChangeShapeType="1"/>
            </p:cNvSpPr>
            <p:nvPr/>
          </p:nvSpPr>
          <p:spPr bwMode="auto">
            <a:xfrm>
              <a:off x="3466425" y="3753938"/>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5" name="Line 433"/>
            <p:cNvSpPr>
              <a:spLocks noChangeShapeType="1"/>
            </p:cNvSpPr>
            <p:nvPr/>
          </p:nvSpPr>
          <p:spPr bwMode="auto">
            <a:xfrm>
              <a:off x="3466425" y="4200572"/>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6" name="Line 434"/>
            <p:cNvSpPr>
              <a:spLocks noChangeShapeType="1"/>
            </p:cNvSpPr>
            <p:nvPr/>
          </p:nvSpPr>
          <p:spPr bwMode="auto">
            <a:xfrm>
              <a:off x="3503559" y="3753938"/>
              <a:ext cx="0" cy="446634"/>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7" name="Freeform 435"/>
            <p:cNvSpPr>
              <a:spLocks/>
            </p:cNvSpPr>
            <p:nvPr/>
          </p:nvSpPr>
          <p:spPr bwMode="auto">
            <a:xfrm>
              <a:off x="3459371" y="3942633"/>
              <a:ext cx="92395" cy="70978"/>
            </a:xfrm>
            <a:custGeom>
              <a:avLst/>
              <a:gdLst>
                <a:gd name="T0" fmla="*/ 22 w 46"/>
                <a:gd name="T1" fmla="*/ 0 h 41"/>
                <a:gd name="T2" fmla="*/ 0 w 46"/>
                <a:gd name="T3" fmla="*/ 41 h 41"/>
                <a:gd name="T4" fmla="*/ 46 w 46"/>
                <a:gd name="T5" fmla="*/ 41 h 41"/>
                <a:gd name="T6" fmla="*/ 22 w 46"/>
                <a:gd name="T7" fmla="*/ 0 h 41"/>
              </a:gdLst>
              <a:ahLst/>
              <a:cxnLst>
                <a:cxn ang="0">
                  <a:pos x="T0" y="T1"/>
                </a:cxn>
                <a:cxn ang="0">
                  <a:pos x="T2" y="T3"/>
                </a:cxn>
                <a:cxn ang="0">
                  <a:pos x="T4" y="T5"/>
                </a:cxn>
                <a:cxn ang="0">
                  <a:pos x="T6" y="T7"/>
                </a:cxn>
              </a:cxnLst>
              <a:rect l="0" t="0" r="r" b="b"/>
              <a:pathLst>
                <a:path w="46" h="41">
                  <a:moveTo>
                    <a:pt x="22" y="0"/>
                  </a:moveTo>
                  <a:lnTo>
                    <a:pt x="0" y="41"/>
                  </a:lnTo>
                  <a:lnTo>
                    <a:pt x="46" y="41"/>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8" name="Line 436"/>
            <p:cNvSpPr>
              <a:spLocks noChangeShapeType="1"/>
            </p:cNvSpPr>
            <p:nvPr/>
          </p:nvSpPr>
          <p:spPr bwMode="auto">
            <a:xfrm>
              <a:off x="4069002" y="3895891"/>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09" name="Line 437"/>
            <p:cNvSpPr>
              <a:spLocks noChangeShapeType="1"/>
            </p:cNvSpPr>
            <p:nvPr/>
          </p:nvSpPr>
          <p:spPr bwMode="auto">
            <a:xfrm>
              <a:off x="4069002" y="4129595"/>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0" name="Line 438"/>
            <p:cNvSpPr>
              <a:spLocks noChangeShapeType="1"/>
            </p:cNvSpPr>
            <p:nvPr/>
          </p:nvSpPr>
          <p:spPr bwMode="auto">
            <a:xfrm>
              <a:off x="4106136" y="3895891"/>
              <a:ext cx="0" cy="233704"/>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1" name="Oval 439"/>
            <p:cNvSpPr>
              <a:spLocks noChangeArrowheads="1"/>
            </p:cNvSpPr>
            <p:nvPr/>
          </p:nvSpPr>
          <p:spPr bwMode="auto">
            <a:xfrm>
              <a:off x="4069982" y="3982449"/>
              <a:ext cx="78336"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2" name="Line 440"/>
            <p:cNvSpPr>
              <a:spLocks noChangeShapeType="1"/>
            </p:cNvSpPr>
            <p:nvPr/>
          </p:nvSpPr>
          <p:spPr bwMode="auto">
            <a:xfrm>
              <a:off x="4069002" y="3570436"/>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3" name="Line 441"/>
            <p:cNvSpPr>
              <a:spLocks noChangeShapeType="1"/>
            </p:cNvSpPr>
            <p:nvPr/>
          </p:nvSpPr>
          <p:spPr bwMode="auto">
            <a:xfrm>
              <a:off x="4069002" y="3908010"/>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4" name="Line 442"/>
            <p:cNvSpPr>
              <a:spLocks noChangeShapeType="1"/>
            </p:cNvSpPr>
            <p:nvPr/>
          </p:nvSpPr>
          <p:spPr bwMode="auto">
            <a:xfrm>
              <a:off x="4106136" y="3570436"/>
              <a:ext cx="0" cy="337572"/>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5" name="Freeform 443"/>
            <p:cNvSpPr>
              <a:spLocks/>
            </p:cNvSpPr>
            <p:nvPr/>
          </p:nvSpPr>
          <p:spPr bwMode="auto">
            <a:xfrm>
              <a:off x="4061948" y="3708928"/>
              <a:ext cx="92395" cy="70978"/>
            </a:xfrm>
            <a:custGeom>
              <a:avLst/>
              <a:gdLst>
                <a:gd name="T0" fmla="*/ 22 w 46"/>
                <a:gd name="T1" fmla="*/ 0 h 41"/>
                <a:gd name="T2" fmla="*/ 0 w 46"/>
                <a:gd name="T3" fmla="*/ 41 h 41"/>
                <a:gd name="T4" fmla="*/ 46 w 46"/>
                <a:gd name="T5" fmla="*/ 41 h 41"/>
                <a:gd name="T6" fmla="*/ 22 w 46"/>
                <a:gd name="T7" fmla="*/ 0 h 41"/>
              </a:gdLst>
              <a:ahLst/>
              <a:cxnLst>
                <a:cxn ang="0">
                  <a:pos x="T0" y="T1"/>
                </a:cxn>
                <a:cxn ang="0">
                  <a:pos x="T2" y="T3"/>
                </a:cxn>
                <a:cxn ang="0">
                  <a:pos x="T4" y="T5"/>
                </a:cxn>
                <a:cxn ang="0">
                  <a:pos x="T6" y="T7"/>
                </a:cxn>
              </a:cxnLst>
              <a:rect l="0" t="0" r="r" b="b"/>
              <a:pathLst>
                <a:path w="46" h="41">
                  <a:moveTo>
                    <a:pt x="22" y="0"/>
                  </a:moveTo>
                  <a:lnTo>
                    <a:pt x="0" y="41"/>
                  </a:lnTo>
                  <a:lnTo>
                    <a:pt x="46" y="41"/>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6" name="Line 444"/>
            <p:cNvSpPr>
              <a:spLocks noChangeShapeType="1"/>
            </p:cNvSpPr>
            <p:nvPr/>
          </p:nvSpPr>
          <p:spPr bwMode="auto">
            <a:xfrm>
              <a:off x="4665659" y="3779905"/>
              <a:ext cx="86112"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7" name="Line 445"/>
            <p:cNvSpPr>
              <a:spLocks noChangeShapeType="1"/>
            </p:cNvSpPr>
            <p:nvPr/>
          </p:nvSpPr>
          <p:spPr bwMode="auto">
            <a:xfrm>
              <a:off x="4665659" y="3978986"/>
              <a:ext cx="86112"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8" name="Line 446"/>
            <p:cNvSpPr>
              <a:spLocks noChangeShapeType="1"/>
            </p:cNvSpPr>
            <p:nvPr/>
          </p:nvSpPr>
          <p:spPr bwMode="auto">
            <a:xfrm>
              <a:off x="4708713" y="3779906"/>
              <a:ext cx="0" cy="199082"/>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19" name="Oval 447"/>
            <p:cNvSpPr>
              <a:spLocks noChangeArrowheads="1"/>
            </p:cNvSpPr>
            <p:nvPr/>
          </p:nvSpPr>
          <p:spPr bwMode="auto">
            <a:xfrm>
              <a:off x="4672560" y="3847419"/>
              <a:ext cx="74319" cy="67515"/>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0" name="Line 448"/>
            <p:cNvSpPr>
              <a:spLocks noChangeShapeType="1"/>
            </p:cNvSpPr>
            <p:nvPr/>
          </p:nvSpPr>
          <p:spPr bwMode="auto">
            <a:xfrm>
              <a:off x="4665659" y="3651801"/>
              <a:ext cx="86112"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1" name="Line 449"/>
            <p:cNvSpPr>
              <a:spLocks noChangeShapeType="1"/>
            </p:cNvSpPr>
            <p:nvPr/>
          </p:nvSpPr>
          <p:spPr bwMode="auto">
            <a:xfrm>
              <a:off x="4665659" y="4020533"/>
              <a:ext cx="86112"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2" name="Line 450"/>
            <p:cNvSpPr>
              <a:spLocks noChangeShapeType="1"/>
            </p:cNvSpPr>
            <p:nvPr/>
          </p:nvSpPr>
          <p:spPr bwMode="auto">
            <a:xfrm>
              <a:off x="4708713" y="3651802"/>
              <a:ext cx="0" cy="368734"/>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3" name="Freeform 451"/>
            <p:cNvSpPr>
              <a:spLocks/>
            </p:cNvSpPr>
            <p:nvPr/>
          </p:nvSpPr>
          <p:spPr bwMode="auto">
            <a:xfrm>
              <a:off x="4660507" y="3802411"/>
              <a:ext cx="96412" cy="70978"/>
            </a:xfrm>
            <a:custGeom>
              <a:avLst/>
              <a:gdLst>
                <a:gd name="T0" fmla="*/ 24 w 48"/>
                <a:gd name="T1" fmla="*/ 0 h 41"/>
                <a:gd name="T2" fmla="*/ 0 w 48"/>
                <a:gd name="T3" fmla="*/ 41 h 41"/>
                <a:gd name="T4" fmla="*/ 48 w 48"/>
                <a:gd name="T5" fmla="*/ 41 h 41"/>
                <a:gd name="T6" fmla="*/ 24 w 48"/>
                <a:gd name="T7" fmla="*/ 0 h 41"/>
              </a:gdLst>
              <a:ahLst/>
              <a:cxnLst>
                <a:cxn ang="0">
                  <a:pos x="T0" y="T1"/>
                </a:cxn>
                <a:cxn ang="0">
                  <a:pos x="T2" y="T3"/>
                </a:cxn>
                <a:cxn ang="0">
                  <a:pos x="T4" y="T5"/>
                </a:cxn>
                <a:cxn ang="0">
                  <a:pos x="T6" y="T7"/>
                </a:cxn>
              </a:cxnLst>
              <a:rect l="0" t="0" r="r" b="b"/>
              <a:pathLst>
                <a:path w="48" h="41">
                  <a:moveTo>
                    <a:pt x="24" y="0"/>
                  </a:moveTo>
                  <a:lnTo>
                    <a:pt x="0" y="41"/>
                  </a:lnTo>
                  <a:lnTo>
                    <a:pt x="48"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4" name="Line 452"/>
            <p:cNvSpPr>
              <a:spLocks noChangeShapeType="1"/>
            </p:cNvSpPr>
            <p:nvPr/>
          </p:nvSpPr>
          <p:spPr bwMode="auto">
            <a:xfrm>
              <a:off x="5272253" y="3809333"/>
              <a:ext cx="86112"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5" name="Line 453"/>
            <p:cNvSpPr>
              <a:spLocks noChangeShapeType="1"/>
            </p:cNvSpPr>
            <p:nvPr/>
          </p:nvSpPr>
          <p:spPr bwMode="auto">
            <a:xfrm>
              <a:off x="5272253" y="4023995"/>
              <a:ext cx="86112"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6" name="Line 454"/>
            <p:cNvSpPr>
              <a:spLocks noChangeShapeType="1"/>
            </p:cNvSpPr>
            <p:nvPr/>
          </p:nvSpPr>
          <p:spPr bwMode="auto">
            <a:xfrm>
              <a:off x="5315307" y="3809333"/>
              <a:ext cx="0" cy="214662"/>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7" name="Oval 455"/>
            <p:cNvSpPr>
              <a:spLocks noChangeArrowheads="1"/>
            </p:cNvSpPr>
            <p:nvPr/>
          </p:nvSpPr>
          <p:spPr bwMode="auto">
            <a:xfrm>
              <a:off x="5279154" y="3885505"/>
              <a:ext cx="74319"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8" name="Line 456"/>
            <p:cNvSpPr>
              <a:spLocks noChangeShapeType="1"/>
            </p:cNvSpPr>
            <p:nvPr/>
          </p:nvSpPr>
          <p:spPr bwMode="auto">
            <a:xfrm>
              <a:off x="5272253" y="3705465"/>
              <a:ext cx="86112"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29" name="Line 457"/>
            <p:cNvSpPr>
              <a:spLocks noChangeShapeType="1"/>
            </p:cNvSpPr>
            <p:nvPr/>
          </p:nvSpPr>
          <p:spPr bwMode="auto">
            <a:xfrm>
              <a:off x="5272253" y="4148638"/>
              <a:ext cx="86112"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0" name="Line 458"/>
            <p:cNvSpPr>
              <a:spLocks noChangeShapeType="1"/>
            </p:cNvSpPr>
            <p:nvPr/>
          </p:nvSpPr>
          <p:spPr bwMode="auto">
            <a:xfrm>
              <a:off x="5315307" y="3705466"/>
              <a:ext cx="0" cy="443171"/>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1" name="Freeform 459"/>
            <p:cNvSpPr>
              <a:spLocks/>
            </p:cNvSpPr>
            <p:nvPr/>
          </p:nvSpPr>
          <p:spPr bwMode="auto">
            <a:xfrm>
              <a:off x="5267101" y="3895892"/>
              <a:ext cx="96412" cy="69246"/>
            </a:xfrm>
            <a:custGeom>
              <a:avLst/>
              <a:gdLst>
                <a:gd name="T0" fmla="*/ 24 w 48"/>
                <a:gd name="T1" fmla="*/ 0 h 40"/>
                <a:gd name="T2" fmla="*/ 0 w 48"/>
                <a:gd name="T3" fmla="*/ 40 h 40"/>
                <a:gd name="T4" fmla="*/ 48 w 48"/>
                <a:gd name="T5" fmla="*/ 40 h 40"/>
                <a:gd name="T6" fmla="*/ 24 w 48"/>
                <a:gd name="T7" fmla="*/ 0 h 40"/>
              </a:gdLst>
              <a:ahLst/>
              <a:cxnLst>
                <a:cxn ang="0">
                  <a:pos x="T0" y="T1"/>
                </a:cxn>
                <a:cxn ang="0">
                  <a:pos x="T2" y="T3"/>
                </a:cxn>
                <a:cxn ang="0">
                  <a:pos x="T4" y="T5"/>
                </a:cxn>
                <a:cxn ang="0">
                  <a:pos x="T6" y="T7"/>
                </a:cxn>
              </a:cxnLst>
              <a:rect l="0" t="0" r="r" b="b"/>
              <a:pathLst>
                <a:path w="48" h="40">
                  <a:moveTo>
                    <a:pt x="24" y="0"/>
                  </a:moveTo>
                  <a:lnTo>
                    <a:pt x="0" y="40"/>
                  </a:lnTo>
                  <a:lnTo>
                    <a:pt x="48" y="40"/>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2" name="Line 460"/>
            <p:cNvSpPr>
              <a:spLocks noChangeShapeType="1"/>
            </p:cNvSpPr>
            <p:nvPr/>
          </p:nvSpPr>
          <p:spPr bwMode="auto">
            <a:xfrm>
              <a:off x="5869858" y="3878579"/>
              <a:ext cx="90027"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3" name="Line 461"/>
            <p:cNvSpPr>
              <a:spLocks noChangeShapeType="1"/>
            </p:cNvSpPr>
            <p:nvPr/>
          </p:nvSpPr>
          <p:spPr bwMode="auto">
            <a:xfrm>
              <a:off x="5869858" y="4058619"/>
              <a:ext cx="90027"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4" name="Line 462"/>
            <p:cNvSpPr>
              <a:spLocks noChangeShapeType="1"/>
            </p:cNvSpPr>
            <p:nvPr/>
          </p:nvSpPr>
          <p:spPr bwMode="auto">
            <a:xfrm>
              <a:off x="5913867" y="3878581"/>
              <a:ext cx="0" cy="180039"/>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5" name="Oval 463"/>
            <p:cNvSpPr>
              <a:spLocks noChangeArrowheads="1"/>
            </p:cNvSpPr>
            <p:nvPr/>
          </p:nvSpPr>
          <p:spPr bwMode="auto">
            <a:xfrm>
              <a:off x="5877714" y="3937439"/>
              <a:ext cx="74319"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6" name="Line 464"/>
            <p:cNvSpPr>
              <a:spLocks noChangeShapeType="1"/>
            </p:cNvSpPr>
            <p:nvPr/>
          </p:nvSpPr>
          <p:spPr bwMode="auto">
            <a:xfrm>
              <a:off x="5869858" y="3840495"/>
              <a:ext cx="90027"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7" name="Line 465"/>
            <p:cNvSpPr>
              <a:spLocks noChangeShapeType="1"/>
            </p:cNvSpPr>
            <p:nvPr/>
          </p:nvSpPr>
          <p:spPr bwMode="auto">
            <a:xfrm>
              <a:off x="5869858" y="4178067"/>
              <a:ext cx="90027"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8" name="Line 466"/>
            <p:cNvSpPr>
              <a:spLocks noChangeShapeType="1"/>
            </p:cNvSpPr>
            <p:nvPr/>
          </p:nvSpPr>
          <p:spPr bwMode="auto">
            <a:xfrm>
              <a:off x="5913867" y="3840495"/>
              <a:ext cx="0" cy="337572"/>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39" name="Freeform 467"/>
            <p:cNvSpPr>
              <a:spLocks/>
            </p:cNvSpPr>
            <p:nvPr/>
          </p:nvSpPr>
          <p:spPr bwMode="auto">
            <a:xfrm>
              <a:off x="5865661" y="3975524"/>
              <a:ext cx="98421" cy="70978"/>
            </a:xfrm>
            <a:custGeom>
              <a:avLst/>
              <a:gdLst>
                <a:gd name="T0" fmla="*/ 24 w 49"/>
                <a:gd name="T1" fmla="*/ 0 h 41"/>
                <a:gd name="T2" fmla="*/ 0 w 49"/>
                <a:gd name="T3" fmla="*/ 41 h 41"/>
                <a:gd name="T4" fmla="*/ 49 w 49"/>
                <a:gd name="T5" fmla="*/ 41 h 41"/>
                <a:gd name="T6" fmla="*/ 24 w 49"/>
                <a:gd name="T7" fmla="*/ 0 h 41"/>
              </a:gdLst>
              <a:ahLst/>
              <a:cxnLst>
                <a:cxn ang="0">
                  <a:pos x="T0" y="T1"/>
                </a:cxn>
                <a:cxn ang="0">
                  <a:pos x="T2" y="T3"/>
                </a:cxn>
                <a:cxn ang="0">
                  <a:pos x="T4" y="T5"/>
                </a:cxn>
                <a:cxn ang="0">
                  <a:pos x="T6" y="T7"/>
                </a:cxn>
              </a:cxnLst>
              <a:rect l="0" t="0" r="r" b="b"/>
              <a:pathLst>
                <a:path w="49" h="41">
                  <a:moveTo>
                    <a:pt x="24" y="0"/>
                  </a:moveTo>
                  <a:lnTo>
                    <a:pt x="0" y="41"/>
                  </a:lnTo>
                  <a:lnTo>
                    <a:pt x="49"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0" name="Line 468"/>
            <p:cNvSpPr>
              <a:spLocks noChangeShapeType="1"/>
            </p:cNvSpPr>
            <p:nvPr/>
          </p:nvSpPr>
          <p:spPr bwMode="auto">
            <a:xfrm>
              <a:off x="6472435" y="3750476"/>
              <a:ext cx="90027"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1" name="Line 469"/>
            <p:cNvSpPr>
              <a:spLocks noChangeShapeType="1"/>
            </p:cNvSpPr>
            <p:nvPr/>
          </p:nvSpPr>
          <p:spPr bwMode="auto">
            <a:xfrm>
              <a:off x="6472435" y="3956482"/>
              <a:ext cx="90027"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2" name="Line 470"/>
            <p:cNvSpPr>
              <a:spLocks noChangeShapeType="1"/>
            </p:cNvSpPr>
            <p:nvPr/>
          </p:nvSpPr>
          <p:spPr bwMode="auto">
            <a:xfrm>
              <a:off x="6516444" y="3750477"/>
              <a:ext cx="0" cy="206006"/>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3" name="Oval 471"/>
            <p:cNvSpPr>
              <a:spLocks noChangeArrowheads="1"/>
            </p:cNvSpPr>
            <p:nvPr/>
          </p:nvSpPr>
          <p:spPr bwMode="auto">
            <a:xfrm>
              <a:off x="6480291" y="3824916"/>
              <a:ext cx="74319"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4" name="Line 472"/>
            <p:cNvSpPr>
              <a:spLocks noChangeShapeType="1"/>
            </p:cNvSpPr>
            <p:nvPr/>
          </p:nvSpPr>
          <p:spPr bwMode="auto">
            <a:xfrm>
              <a:off x="6472435" y="3776443"/>
              <a:ext cx="90027"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5" name="Line 473"/>
            <p:cNvSpPr>
              <a:spLocks noChangeShapeType="1"/>
            </p:cNvSpPr>
            <p:nvPr/>
          </p:nvSpPr>
          <p:spPr bwMode="auto">
            <a:xfrm>
              <a:off x="6472435" y="4190185"/>
              <a:ext cx="90027"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6" name="Line 474"/>
            <p:cNvSpPr>
              <a:spLocks noChangeShapeType="1"/>
            </p:cNvSpPr>
            <p:nvPr/>
          </p:nvSpPr>
          <p:spPr bwMode="auto">
            <a:xfrm>
              <a:off x="6516444" y="3776444"/>
              <a:ext cx="0" cy="413743"/>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7" name="Freeform 475"/>
            <p:cNvSpPr>
              <a:spLocks/>
            </p:cNvSpPr>
            <p:nvPr/>
          </p:nvSpPr>
          <p:spPr bwMode="auto">
            <a:xfrm>
              <a:off x="6468238" y="3949558"/>
              <a:ext cx="98421" cy="70978"/>
            </a:xfrm>
            <a:custGeom>
              <a:avLst/>
              <a:gdLst>
                <a:gd name="T0" fmla="*/ 24 w 49"/>
                <a:gd name="T1" fmla="*/ 0 h 41"/>
                <a:gd name="T2" fmla="*/ 0 w 49"/>
                <a:gd name="T3" fmla="*/ 41 h 41"/>
                <a:gd name="T4" fmla="*/ 49 w 49"/>
                <a:gd name="T5" fmla="*/ 41 h 41"/>
                <a:gd name="T6" fmla="*/ 24 w 49"/>
                <a:gd name="T7" fmla="*/ 0 h 41"/>
              </a:gdLst>
              <a:ahLst/>
              <a:cxnLst>
                <a:cxn ang="0">
                  <a:pos x="T0" y="T1"/>
                </a:cxn>
                <a:cxn ang="0">
                  <a:pos x="T2" y="T3"/>
                </a:cxn>
                <a:cxn ang="0">
                  <a:pos x="T4" y="T5"/>
                </a:cxn>
                <a:cxn ang="0">
                  <a:pos x="T6" y="T7"/>
                </a:cxn>
              </a:cxnLst>
              <a:rect l="0" t="0" r="r" b="b"/>
              <a:pathLst>
                <a:path w="49" h="41">
                  <a:moveTo>
                    <a:pt x="24" y="0"/>
                  </a:moveTo>
                  <a:lnTo>
                    <a:pt x="0" y="41"/>
                  </a:lnTo>
                  <a:lnTo>
                    <a:pt x="49"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8" name="Line 476"/>
            <p:cNvSpPr>
              <a:spLocks noChangeShapeType="1"/>
            </p:cNvSpPr>
            <p:nvPr/>
          </p:nvSpPr>
          <p:spPr bwMode="auto">
            <a:xfrm>
              <a:off x="7075012" y="3674305"/>
              <a:ext cx="90027"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49" name="Line 477"/>
            <p:cNvSpPr>
              <a:spLocks noChangeShapeType="1"/>
            </p:cNvSpPr>
            <p:nvPr/>
          </p:nvSpPr>
          <p:spPr bwMode="auto">
            <a:xfrm>
              <a:off x="7075012" y="3918396"/>
              <a:ext cx="90027"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0" name="Line 478"/>
            <p:cNvSpPr>
              <a:spLocks noChangeShapeType="1"/>
            </p:cNvSpPr>
            <p:nvPr/>
          </p:nvSpPr>
          <p:spPr bwMode="auto">
            <a:xfrm>
              <a:off x="7121030" y="3674306"/>
              <a:ext cx="0" cy="244091"/>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1" name="Oval 479"/>
            <p:cNvSpPr>
              <a:spLocks noChangeArrowheads="1"/>
            </p:cNvSpPr>
            <p:nvPr/>
          </p:nvSpPr>
          <p:spPr bwMode="auto">
            <a:xfrm>
              <a:off x="7082868" y="3766056"/>
              <a:ext cx="74319" cy="67515"/>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2" name="Line 480"/>
            <p:cNvSpPr>
              <a:spLocks noChangeShapeType="1"/>
            </p:cNvSpPr>
            <p:nvPr/>
          </p:nvSpPr>
          <p:spPr bwMode="auto">
            <a:xfrm>
              <a:off x="7075012" y="3663918"/>
              <a:ext cx="90027"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3" name="Line 481"/>
            <p:cNvSpPr>
              <a:spLocks noChangeShapeType="1"/>
            </p:cNvSpPr>
            <p:nvPr/>
          </p:nvSpPr>
          <p:spPr bwMode="auto">
            <a:xfrm>
              <a:off x="7075012" y="3937438"/>
              <a:ext cx="90027"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4" name="Line 482"/>
            <p:cNvSpPr>
              <a:spLocks noChangeShapeType="1"/>
            </p:cNvSpPr>
            <p:nvPr/>
          </p:nvSpPr>
          <p:spPr bwMode="auto">
            <a:xfrm>
              <a:off x="7121030" y="3663918"/>
              <a:ext cx="0" cy="27352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5" name="Freeform 483"/>
            <p:cNvSpPr>
              <a:spLocks/>
            </p:cNvSpPr>
            <p:nvPr/>
          </p:nvSpPr>
          <p:spPr bwMode="auto">
            <a:xfrm>
              <a:off x="7070815" y="3766057"/>
              <a:ext cx="98421" cy="70978"/>
            </a:xfrm>
            <a:custGeom>
              <a:avLst/>
              <a:gdLst>
                <a:gd name="T0" fmla="*/ 25 w 49"/>
                <a:gd name="T1" fmla="*/ 0 h 41"/>
                <a:gd name="T2" fmla="*/ 0 w 49"/>
                <a:gd name="T3" fmla="*/ 41 h 41"/>
                <a:gd name="T4" fmla="*/ 49 w 49"/>
                <a:gd name="T5" fmla="*/ 41 h 41"/>
                <a:gd name="T6" fmla="*/ 25 w 49"/>
                <a:gd name="T7" fmla="*/ 0 h 41"/>
              </a:gdLst>
              <a:ahLst/>
              <a:cxnLst>
                <a:cxn ang="0">
                  <a:pos x="T0" y="T1"/>
                </a:cxn>
                <a:cxn ang="0">
                  <a:pos x="T2" y="T3"/>
                </a:cxn>
                <a:cxn ang="0">
                  <a:pos x="T4" y="T5"/>
                </a:cxn>
                <a:cxn ang="0">
                  <a:pos x="T6" y="T7"/>
                </a:cxn>
              </a:cxnLst>
              <a:rect l="0" t="0" r="r" b="b"/>
              <a:pathLst>
                <a:path w="49" h="41">
                  <a:moveTo>
                    <a:pt x="25" y="0"/>
                  </a:moveTo>
                  <a:lnTo>
                    <a:pt x="0" y="41"/>
                  </a:lnTo>
                  <a:lnTo>
                    <a:pt x="49" y="41"/>
                  </a:lnTo>
                  <a:lnTo>
                    <a:pt x="25"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6" name="Line 484"/>
            <p:cNvSpPr>
              <a:spLocks noChangeShapeType="1"/>
            </p:cNvSpPr>
            <p:nvPr/>
          </p:nvSpPr>
          <p:spPr bwMode="auto">
            <a:xfrm>
              <a:off x="7679495" y="3705465"/>
              <a:ext cx="82201"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7" name="Line 485"/>
            <p:cNvSpPr>
              <a:spLocks noChangeShapeType="1"/>
            </p:cNvSpPr>
            <p:nvPr/>
          </p:nvSpPr>
          <p:spPr bwMode="auto">
            <a:xfrm>
              <a:off x="7679495" y="3892429"/>
              <a:ext cx="82201"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8" name="Line 486"/>
            <p:cNvSpPr>
              <a:spLocks noChangeShapeType="1"/>
            </p:cNvSpPr>
            <p:nvPr/>
          </p:nvSpPr>
          <p:spPr bwMode="auto">
            <a:xfrm>
              <a:off x="7719590" y="3705465"/>
              <a:ext cx="0" cy="186963"/>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59" name="Oval 487"/>
            <p:cNvSpPr>
              <a:spLocks noChangeArrowheads="1"/>
            </p:cNvSpPr>
            <p:nvPr/>
          </p:nvSpPr>
          <p:spPr bwMode="auto">
            <a:xfrm>
              <a:off x="7681428" y="3769518"/>
              <a:ext cx="74319" cy="67515"/>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0" name="Line 488"/>
            <p:cNvSpPr>
              <a:spLocks noChangeShapeType="1"/>
            </p:cNvSpPr>
            <p:nvPr/>
          </p:nvSpPr>
          <p:spPr bwMode="auto">
            <a:xfrm>
              <a:off x="7679495" y="3520234"/>
              <a:ext cx="82201"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1" name="Line 489"/>
            <p:cNvSpPr>
              <a:spLocks noChangeShapeType="1"/>
            </p:cNvSpPr>
            <p:nvPr/>
          </p:nvSpPr>
          <p:spPr bwMode="auto">
            <a:xfrm>
              <a:off x="7679495" y="3956482"/>
              <a:ext cx="82201"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2" name="Line 490"/>
            <p:cNvSpPr>
              <a:spLocks noChangeShapeType="1"/>
            </p:cNvSpPr>
            <p:nvPr/>
          </p:nvSpPr>
          <p:spPr bwMode="auto">
            <a:xfrm>
              <a:off x="7719590" y="3520234"/>
              <a:ext cx="0" cy="436248"/>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3" name="Freeform 491"/>
            <p:cNvSpPr>
              <a:spLocks/>
            </p:cNvSpPr>
            <p:nvPr/>
          </p:nvSpPr>
          <p:spPr bwMode="auto">
            <a:xfrm>
              <a:off x="7673393" y="3702005"/>
              <a:ext cx="94404" cy="70978"/>
            </a:xfrm>
            <a:custGeom>
              <a:avLst/>
              <a:gdLst>
                <a:gd name="T0" fmla="*/ 23 w 47"/>
                <a:gd name="T1" fmla="*/ 0 h 41"/>
                <a:gd name="T2" fmla="*/ 0 w 47"/>
                <a:gd name="T3" fmla="*/ 41 h 41"/>
                <a:gd name="T4" fmla="*/ 47 w 47"/>
                <a:gd name="T5" fmla="*/ 41 h 41"/>
                <a:gd name="T6" fmla="*/ 23 w 47"/>
                <a:gd name="T7" fmla="*/ 0 h 41"/>
              </a:gdLst>
              <a:ahLst/>
              <a:cxnLst>
                <a:cxn ang="0">
                  <a:pos x="T0" y="T1"/>
                </a:cxn>
                <a:cxn ang="0">
                  <a:pos x="T2" y="T3"/>
                </a:cxn>
                <a:cxn ang="0">
                  <a:pos x="T4" y="T5"/>
                </a:cxn>
                <a:cxn ang="0">
                  <a:pos x="T6" y="T7"/>
                </a:cxn>
              </a:cxnLst>
              <a:rect l="0" t="0" r="r" b="b"/>
              <a:pathLst>
                <a:path w="47" h="41">
                  <a:moveTo>
                    <a:pt x="23" y="0"/>
                  </a:moveTo>
                  <a:lnTo>
                    <a:pt x="0" y="41"/>
                  </a:lnTo>
                  <a:lnTo>
                    <a:pt x="47" y="41"/>
                  </a:lnTo>
                  <a:lnTo>
                    <a:pt x="23"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4" name="Line 492"/>
            <p:cNvSpPr>
              <a:spLocks noChangeShapeType="1"/>
            </p:cNvSpPr>
            <p:nvPr/>
          </p:nvSpPr>
          <p:spPr bwMode="auto">
            <a:xfrm>
              <a:off x="8279112" y="3738358"/>
              <a:ext cx="86112"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5" name="Line 493"/>
            <p:cNvSpPr>
              <a:spLocks noChangeShapeType="1"/>
            </p:cNvSpPr>
            <p:nvPr/>
          </p:nvSpPr>
          <p:spPr bwMode="auto">
            <a:xfrm>
              <a:off x="8279112" y="3946095"/>
              <a:ext cx="86112"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6" name="Line 494"/>
            <p:cNvSpPr>
              <a:spLocks noChangeShapeType="1"/>
            </p:cNvSpPr>
            <p:nvPr/>
          </p:nvSpPr>
          <p:spPr bwMode="auto">
            <a:xfrm>
              <a:off x="8322167" y="3738358"/>
              <a:ext cx="0" cy="207737"/>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7" name="Oval 495"/>
            <p:cNvSpPr>
              <a:spLocks noChangeArrowheads="1"/>
            </p:cNvSpPr>
            <p:nvPr/>
          </p:nvSpPr>
          <p:spPr bwMode="auto">
            <a:xfrm>
              <a:off x="8284005" y="3809333"/>
              <a:ext cx="74319" cy="65784"/>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8" name="Line 496"/>
            <p:cNvSpPr>
              <a:spLocks noChangeShapeType="1"/>
            </p:cNvSpPr>
            <p:nvPr/>
          </p:nvSpPr>
          <p:spPr bwMode="auto">
            <a:xfrm>
              <a:off x="8279112" y="3743551"/>
              <a:ext cx="86112"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69" name="Line 497"/>
            <p:cNvSpPr>
              <a:spLocks noChangeShapeType="1"/>
            </p:cNvSpPr>
            <p:nvPr/>
          </p:nvSpPr>
          <p:spPr bwMode="auto">
            <a:xfrm>
              <a:off x="8279112" y="4193647"/>
              <a:ext cx="86112"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0" name="Line 498"/>
            <p:cNvSpPr>
              <a:spLocks noChangeShapeType="1"/>
            </p:cNvSpPr>
            <p:nvPr/>
          </p:nvSpPr>
          <p:spPr bwMode="auto">
            <a:xfrm>
              <a:off x="8322167" y="3743552"/>
              <a:ext cx="0" cy="450096"/>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1" name="Freeform 499"/>
            <p:cNvSpPr>
              <a:spLocks/>
            </p:cNvSpPr>
            <p:nvPr/>
          </p:nvSpPr>
          <p:spPr bwMode="auto">
            <a:xfrm>
              <a:off x="8273961" y="3933977"/>
              <a:ext cx="96412" cy="70978"/>
            </a:xfrm>
            <a:custGeom>
              <a:avLst/>
              <a:gdLst>
                <a:gd name="T0" fmla="*/ 24 w 48"/>
                <a:gd name="T1" fmla="*/ 0 h 41"/>
                <a:gd name="T2" fmla="*/ 0 w 48"/>
                <a:gd name="T3" fmla="*/ 41 h 41"/>
                <a:gd name="T4" fmla="*/ 48 w 48"/>
                <a:gd name="T5" fmla="*/ 41 h 41"/>
                <a:gd name="T6" fmla="*/ 24 w 48"/>
                <a:gd name="T7" fmla="*/ 0 h 41"/>
              </a:gdLst>
              <a:ahLst/>
              <a:cxnLst>
                <a:cxn ang="0">
                  <a:pos x="T0" y="T1"/>
                </a:cxn>
                <a:cxn ang="0">
                  <a:pos x="T2" y="T3"/>
                </a:cxn>
                <a:cxn ang="0">
                  <a:pos x="T4" y="T5"/>
                </a:cxn>
                <a:cxn ang="0">
                  <a:pos x="T6" y="T7"/>
                </a:cxn>
              </a:cxnLst>
              <a:rect l="0" t="0" r="r" b="b"/>
              <a:pathLst>
                <a:path w="48" h="41">
                  <a:moveTo>
                    <a:pt x="24" y="0"/>
                  </a:moveTo>
                  <a:lnTo>
                    <a:pt x="0" y="41"/>
                  </a:lnTo>
                  <a:lnTo>
                    <a:pt x="48"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2" name="Line 500"/>
            <p:cNvSpPr>
              <a:spLocks noChangeShapeType="1"/>
            </p:cNvSpPr>
            <p:nvPr/>
          </p:nvSpPr>
          <p:spPr bwMode="auto">
            <a:xfrm>
              <a:off x="8887609" y="3833570"/>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3" name="Line 501"/>
            <p:cNvSpPr>
              <a:spLocks noChangeShapeType="1"/>
            </p:cNvSpPr>
            <p:nvPr/>
          </p:nvSpPr>
          <p:spPr bwMode="auto">
            <a:xfrm>
              <a:off x="8887609" y="4032651"/>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4" name="Line 502"/>
            <p:cNvSpPr>
              <a:spLocks noChangeShapeType="1"/>
            </p:cNvSpPr>
            <p:nvPr/>
          </p:nvSpPr>
          <p:spPr bwMode="auto">
            <a:xfrm>
              <a:off x="8924744" y="3833571"/>
              <a:ext cx="0" cy="199082"/>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5" name="Oval 503"/>
            <p:cNvSpPr>
              <a:spLocks noChangeArrowheads="1"/>
            </p:cNvSpPr>
            <p:nvPr/>
          </p:nvSpPr>
          <p:spPr bwMode="auto">
            <a:xfrm>
              <a:off x="8886581" y="3901086"/>
              <a:ext cx="78336"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6" name="Line 504"/>
            <p:cNvSpPr>
              <a:spLocks noChangeShapeType="1"/>
            </p:cNvSpPr>
            <p:nvPr/>
          </p:nvSpPr>
          <p:spPr bwMode="auto">
            <a:xfrm>
              <a:off x="8887609" y="3674305"/>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7" name="Line 505"/>
            <p:cNvSpPr>
              <a:spLocks noChangeShapeType="1"/>
            </p:cNvSpPr>
            <p:nvPr/>
          </p:nvSpPr>
          <p:spPr bwMode="auto">
            <a:xfrm>
              <a:off x="8887609" y="4268087"/>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8" name="Line 506"/>
            <p:cNvSpPr>
              <a:spLocks noChangeShapeType="1"/>
            </p:cNvSpPr>
            <p:nvPr/>
          </p:nvSpPr>
          <p:spPr bwMode="auto">
            <a:xfrm>
              <a:off x="8924744" y="3674306"/>
              <a:ext cx="0" cy="59032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79" name="Freeform 507"/>
            <p:cNvSpPr>
              <a:spLocks/>
            </p:cNvSpPr>
            <p:nvPr/>
          </p:nvSpPr>
          <p:spPr bwMode="auto">
            <a:xfrm>
              <a:off x="8880557" y="3937439"/>
              <a:ext cx="92395" cy="69246"/>
            </a:xfrm>
            <a:custGeom>
              <a:avLst/>
              <a:gdLst>
                <a:gd name="T0" fmla="*/ 22 w 46"/>
                <a:gd name="T1" fmla="*/ 0 h 40"/>
                <a:gd name="T2" fmla="*/ 0 w 46"/>
                <a:gd name="T3" fmla="*/ 40 h 40"/>
                <a:gd name="T4" fmla="*/ 46 w 46"/>
                <a:gd name="T5" fmla="*/ 40 h 40"/>
                <a:gd name="T6" fmla="*/ 22 w 46"/>
                <a:gd name="T7" fmla="*/ 0 h 40"/>
              </a:gdLst>
              <a:ahLst/>
              <a:cxnLst>
                <a:cxn ang="0">
                  <a:pos x="T0" y="T1"/>
                </a:cxn>
                <a:cxn ang="0">
                  <a:pos x="T2" y="T3"/>
                </a:cxn>
                <a:cxn ang="0">
                  <a:pos x="T4" y="T5"/>
                </a:cxn>
                <a:cxn ang="0">
                  <a:pos x="T6" y="T7"/>
                </a:cxn>
              </a:cxnLst>
              <a:rect l="0" t="0" r="r" b="b"/>
              <a:pathLst>
                <a:path w="46" h="40">
                  <a:moveTo>
                    <a:pt x="22" y="0"/>
                  </a:moveTo>
                  <a:lnTo>
                    <a:pt x="0" y="40"/>
                  </a:lnTo>
                  <a:lnTo>
                    <a:pt x="46" y="40"/>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0" name="Line 508"/>
            <p:cNvSpPr>
              <a:spLocks noChangeShapeType="1"/>
            </p:cNvSpPr>
            <p:nvPr/>
          </p:nvSpPr>
          <p:spPr bwMode="auto">
            <a:xfrm>
              <a:off x="9484266" y="3776443"/>
              <a:ext cx="86112"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1" name="Line 509"/>
            <p:cNvSpPr>
              <a:spLocks noChangeShapeType="1"/>
            </p:cNvSpPr>
            <p:nvPr/>
          </p:nvSpPr>
          <p:spPr bwMode="auto">
            <a:xfrm>
              <a:off x="9484266" y="4010147"/>
              <a:ext cx="86112"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2" name="Line 510"/>
            <p:cNvSpPr>
              <a:spLocks noChangeShapeType="1"/>
            </p:cNvSpPr>
            <p:nvPr/>
          </p:nvSpPr>
          <p:spPr bwMode="auto">
            <a:xfrm>
              <a:off x="9527321" y="3776443"/>
              <a:ext cx="0" cy="233704"/>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3" name="Oval 511"/>
            <p:cNvSpPr>
              <a:spLocks noChangeArrowheads="1"/>
            </p:cNvSpPr>
            <p:nvPr/>
          </p:nvSpPr>
          <p:spPr bwMode="auto">
            <a:xfrm>
              <a:off x="9489159" y="3863000"/>
              <a:ext cx="74319"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4" name="Line 512"/>
            <p:cNvSpPr>
              <a:spLocks noChangeShapeType="1"/>
            </p:cNvSpPr>
            <p:nvPr/>
          </p:nvSpPr>
          <p:spPr bwMode="auto">
            <a:xfrm>
              <a:off x="9484266" y="3715852"/>
              <a:ext cx="86112"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5" name="Line 513"/>
            <p:cNvSpPr>
              <a:spLocks noChangeShapeType="1"/>
            </p:cNvSpPr>
            <p:nvPr/>
          </p:nvSpPr>
          <p:spPr bwMode="auto">
            <a:xfrm>
              <a:off x="9484266" y="4171142"/>
              <a:ext cx="86112"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6" name="Line 514"/>
            <p:cNvSpPr>
              <a:spLocks noChangeShapeType="1"/>
            </p:cNvSpPr>
            <p:nvPr/>
          </p:nvSpPr>
          <p:spPr bwMode="auto">
            <a:xfrm>
              <a:off x="9527321" y="3715852"/>
              <a:ext cx="0" cy="45529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7" name="Freeform 515"/>
            <p:cNvSpPr>
              <a:spLocks/>
            </p:cNvSpPr>
            <p:nvPr/>
          </p:nvSpPr>
          <p:spPr bwMode="auto">
            <a:xfrm>
              <a:off x="9479115" y="3908011"/>
              <a:ext cx="96412" cy="70978"/>
            </a:xfrm>
            <a:custGeom>
              <a:avLst/>
              <a:gdLst>
                <a:gd name="T0" fmla="*/ 24 w 48"/>
                <a:gd name="T1" fmla="*/ 0 h 41"/>
                <a:gd name="T2" fmla="*/ 0 w 48"/>
                <a:gd name="T3" fmla="*/ 41 h 41"/>
                <a:gd name="T4" fmla="*/ 48 w 48"/>
                <a:gd name="T5" fmla="*/ 41 h 41"/>
                <a:gd name="T6" fmla="*/ 24 w 48"/>
                <a:gd name="T7" fmla="*/ 0 h 41"/>
              </a:gdLst>
              <a:ahLst/>
              <a:cxnLst>
                <a:cxn ang="0">
                  <a:pos x="T0" y="T1"/>
                </a:cxn>
                <a:cxn ang="0">
                  <a:pos x="T2" y="T3"/>
                </a:cxn>
                <a:cxn ang="0">
                  <a:pos x="T4" y="T5"/>
                </a:cxn>
                <a:cxn ang="0">
                  <a:pos x="T6" y="T7"/>
                </a:cxn>
              </a:cxnLst>
              <a:rect l="0" t="0" r="r" b="b"/>
              <a:pathLst>
                <a:path w="48" h="41">
                  <a:moveTo>
                    <a:pt x="24" y="0"/>
                  </a:moveTo>
                  <a:lnTo>
                    <a:pt x="0" y="41"/>
                  </a:lnTo>
                  <a:lnTo>
                    <a:pt x="48"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8" name="Line 516"/>
            <p:cNvSpPr>
              <a:spLocks noChangeShapeType="1"/>
            </p:cNvSpPr>
            <p:nvPr/>
          </p:nvSpPr>
          <p:spPr bwMode="auto">
            <a:xfrm>
              <a:off x="10092763" y="3747013"/>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89" name="Line 517"/>
            <p:cNvSpPr>
              <a:spLocks noChangeShapeType="1"/>
            </p:cNvSpPr>
            <p:nvPr/>
          </p:nvSpPr>
          <p:spPr bwMode="auto">
            <a:xfrm>
              <a:off x="10092763" y="3956482"/>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0" name="Line 518"/>
            <p:cNvSpPr>
              <a:spLocks noChangeShapeType="1"/>
            </p:cNvSpPr>
            <p:nvPr/>
          </p:nvSpPr>
          <p:spPr bwMode="auto">
            <a:xfrm>
              <a:off x="10129898" y="3747013"/>
              <a:ext cx="0" cy="209469"/>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1" name="Oval 519"/>
            <p:cNvSpPr>
              <a:spLocks noChangeArrowheads="1"/>
            </p:cNvSpPr>
            <p:nvPr/>
          </p:nvSpPr>
          <p:spPr bwMode="auto">
            <a:xfrm>
              <a:off x="10091735" y="3817991"/>
              <a:ext cx="74319"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2" name="Line 520"/>
            <p:cNvSpPr>
              <a:spLocks noChangeShapeType="1"/>
            </p:cNvSpPr>
            <p:nvPr/>
          </p:nvSpPr>
          <p:spPr bwMode="auto">
            <a:xfrm>
              <a:off x="10092763" y="3615446"/>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3" name="Line 521"/>
            <p:cNvSpPr>
              <a:spLocks noChangeShapeType="1"/>
            </p:cNvSpPr>
            <p:nvPr/>
          </p:nvSpPr>
          <p:spPr bwMode="auto">
            <a:xfrm>
              <a:off x="10092763" y="4072467"/>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4" name="Line 522"/>
            <p:cNvSpPr>
              <a:spLocks noChangeShapeType="1"/>
            </p:cNvSpPr>
            <p:nvPr/>
          </p:nvSpPr>
          <p:spPr bwMode="auto">
            <a:xfrm>
              <a:off x="10129898" y="3615447"/>
              <a:ext cx="0" cy="457021"/>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5" name="Freeform 523"/>
            <p:cNvSpPr>
              <a:spLocks/>
            </p:cNvSpPr>
            <p:nvPr/>
          </p:nvSpPr>
          <p:spPr bwMode="auto">
            <a:xfrm>
              <a:off x="10085711" y="3805873"/>
              <a:ext cx="92395" cy="69246"/>
            </a:xfrm>
            <a:custGeom>
              <a:avLst/>
              <a:gdLst>
                <a:gd name="T0" fmla="*/ 22 w 46"/>
                <a:gd name="T1" fmla="*/ 0 h 40"/>
                <a:gd name="T2" fmla="*/ 0 w 46"/>
                <a:gd name="T3" fmla="*/ 40 h 40"/>
                <a:gd name="T4" fmla="*/ 46 w 46"/>
                <a:gd name="T5" fmla="*/ 40 h 40"/>
                <a:gd name="T6" fmla="*/ 22 w 46"/>
                <a:gd name="T7" fmla="*/ 0 h 40"/>
              </a:gdLst>
              <a:ahLst/>
              <a:cxnLst>
                <a:cxn ang="0">
                  <a:pos x="T0" y="T1"/>
                </a:cxn>
                <a:cxn ang="0">
                  <a:pos x="T2" y="T3"/>
                </a:cxn>
                <a:cxn ang="0">
                  <a:pos x="T4" y="T5"/>
                </a:cxn>
                <a:cxn ang="0">
                  <a:pos x="T6" y="T7"/>
                </a:cxn>
              </a:cxnLst>
              <a:rect l="0" t="0" r="r" b="b"/>
              <a:pathLst>
                <a:path w="46" h="40">
                  <a:moveTo>
                    <a:pt x="22" y="0"/>
                  </a:moveTo>
                  <a:lnTo>
                    <a:pt x="0" y="40"/>
                  </a:lnTo>
                  <a:lnTo>
                    <a:pt x="46" y="40"/>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6" name="Line 524"/>
            <p:cNvSpPr>
              <a:spLocks noChangeShapeType="1"/>
            </p:cNvSpPr>
            <p:nvPr/>
          </p:nvSpPr>
          <p:spPr bwMode="auto">
            <a:xfrm>
              <a:off x="10155030" y="3490805"/>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7" name="Line 525"/>
            <p:cNvSpPr>
              <a:spLocks noChangeShapeType="1"/>
            </p:cNvSpPr>
            <p:nvPr/>
          </p:nvSpPr>
          <p:spPr bwMode="auto">
            <a:xfrm>
              <a:off x="10155030" y="3719314"/>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8" name="Line 526"/>
            <p:cNvSpPr>
              <a:spLocks noChangeShapeType="1"/>
            </p:cNvSpPr>
            <p:nvPr/>
          </p:nvSpPr>
          <p:spPr bwMode="auto">
            <a:xfrm>
              <a:off x="10196181" y="3490805"/>
              <a:ext cx="0" cy="228511"/>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199" name="Oval 527"/>
            <p:cNvSpPr>
              <a:spLocks noChangeArrowheads="1"/>
            </p:cNvSpPr>
            <p:nvPr/>
          </p:nvSpPr>
          <p:spPr bwMode="auto">
            <a:xfrm>
              <a:off x="10160027" y="3568707"/>
              <a:ext cx="74319"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0" name="Line 528"/>
            <p:cNvSpPr>
              <a:spLocks noChangeShapeType="1"/>
            </p:cNvSpPr>
            <p:nvPr/>
          </p:nvSpPr>
          <p:spPr bwMode="auto">
            <a:xfrm>
              <a:off x="10155030" y="3324615"/>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1" name="Line 529"/>
            <p:cNvSpPr>
              <a:spLocks noChangeShapeType="1"/>
            </p:cNvSpPr>
            <p:nvPr/>
          </p:nvSpPr>
          <p:spPr bwMode="auto">
            <a:xfrm>
              <a:off x="10155030" y="3753938"/>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2" name="Line 530"/>
            <p:cNvSpPr>
              <a:spLocks noChangeShapeType="1"/>
            </p:cNvSpPr>
            <p:nvPr/>
          </p:nvSpPr>
          <p:spPr bwMode="auto">
            <a:xfrm>
              <a:off x="10196181" y="3324615"/>
              <a:ext cx="0" cy="429323"/>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3" name="Freeform 531"/>
            <p:cNvSpPr>
              <a:spLocks/>
            </p:cNvSpPr>
            <p:nvPr/>
          </p:nvSpPr>
          <p:spPr bwMode="auto">
            <a:xfrm>
              <a:off x="10147977" y="3502923"/>
              <a:ext cx="92395" cy="70978"/>
            </a:xfrm>
            <a:custGeom>
              <a:avLst/>
              <a:gdLst>
                <a:gd name="T0" fmla="*/ 24 w 46"/>
                <a:gd name="T1" fmla="*/ 0 h 41"/>
                <a:gd name="T2" fmla="*/ 0 w 46"/>
                <a:gd name="T3" fmla="*/ 41 h 41"/>
                <a:gd name="T4" fmla="*/ 46 w 46"/>
                <a:gd name="T5" fmla="*/ 41 h 41"/>
                <a:gd name="T6" fmla="*/ 24 w 46"/>
                <a:gd name="T7" fmla="*/ 0 h 41"/>
              </a:gdLst>
              <a:ahLst/>
              <a:cxnLst>
                <a:cxn ang="0">
                  <a:pos x="T0" y="T1"/>
                </a:cxn>
                <a:cxn ang="0">
                  <a:pos x="T2" y="T3"/>
                </a:cxn>
                <a:cxn ang="0">
                  <a:pos x="T4" y="T5"/>
                </a:cxn>
                <a:cxn ang="0">
                  <a:pos x="T6" y="T7"/>
                </a:cxn>
              </a:cxnLst>
              <a:rect l="0" t="0" r="r" b="b"/>
              <a:pathLst>
                <a:path w="46" h="41">
                  <a:moveTo>
                    <a:pt x="24" y="0"/>
                  </a:moveTo>
                  <a:lnTo>
                    <a:pt x="0" y="41"/>
                  </a:lnTo>
                  <a:lnTo>
                    <a:pt x="46"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4" name="Line 532"/>
            <p:cNvSpPr>
              <a:spLocks noChangeShapeType="1"/>
            </p:cNvSpPr>
            <p:nvPr/>
          </p:nvSpPr>
          <p:spPr bwMode="auto">
            <a:xfrm>
              <a:off x="10241399" y="3333271"/>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5" name="Line 533"/>
            <p:cNvSpPr>
              <a:spLocks noChangeShapeType="1"/>
            </p:cNvSpPr>
            <p:nvPr/>
          </p:nvSpPr>
          <p:spPr bwMode="auto">
            <a:xfrm>
              <a:off x="10241399" y="3596405"/>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6" name="Line 534"/>
            <p:cNvSpPr>
              <a:spLocks noChangeShapeType="1"/>
            </p:cNvSpPr>
            <p:nvPr/>
          </p:nvSpPr>
          <p:spPr bwMode="auto">
            <a:xfrm>
              <a:off x="10278533" y="3333272"/>
              <a:ext cx="0" cy="263133"/>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7" name="Oval 535"/>
            <p:cNvSpPr>
              <a:spLocks noChangeArrowheads="1"/>
            </p:cNvSpPr>
            <p:nvPr/>
          </p:nvSpPr>
          <p:spPr bwMode="auto">
            <a:xfrm>
              <a:off x="10240370" y="3433677"/>
              <a:ext cx="78336" cy="67515"/>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8" name="Line 536"/>
            <p:cNvSpPr>
              <a:spLocks noChangeShapeType="1"/>
            </p:cNvSpPr>
            <p:nvPr/>
          </p:nvSpPr>
          <p:spPr bwMode="auto">
            <a:xfrm>
              <a:off x="10241399" y="3054557"/>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09" name="Line 537"/>
            <p:cNvSpPr>
              <a:spLocks noChangeShapeType="1"/>
            </p:cNvSpPr>
            <p:nvPr/>
          </p:nvSpPr>
          <p:spPr bwMode="auto">
            <a:xfrm>
              <a:off x="10241399" y="3494267"/>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0" name="Line 538"/>
            <p:cNvSpPr>
              <a:spLocks noChangeShapeType="1"/>
            </p:cNvSpPr>
            <p:nvPr/>
          </p:nvSpPr>
          <p:spPr bwMode="auto">
            <a:xfrm>
              <a:off x="10278533" y="3054557"/>
              <a:ext cx="0" cy="439709"/>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1" name="Freeform 539"/>
            <p:cNvSpPr>
              <a:spLocks/>
            </p:cNvSpPr>
            <p:nvPr/>
          </p:nvSpPr>
          <p:spPr bwMode="auto">
            <a:xfrm>
              <a:off x="10234346" y="3239791"/>
              <a:ext cx="92395" cy="70978"/>
            </a:xfrm>
            <a:custGeom>
              <a:avLst/>
              <a:gdLst>
                <a:gd name="T0" fmla="*/ 22 w 46"/>
                <a:gd name="T1" fmla="*/ 0 h 41"/>
                <a:gd name="T2" fmla="*/ 0 w 46"/>
                <a:gd name="T3" fmla="*/ 41 h 41"/>
                <a:gd name="T4" fmla="*/ 46 w 46"/>
                <a:gd name="T5" fmla="*/ 41 h 41"/>
                <a:gd name="T6" fmla="*/ 22 w 46"/>
                <a:gd name="T7" fmla="*/ 0 h 41"/>
              </a:gdLst>
              <a:ahLst/>
              <a:cxnLst>
                <a:cxn ang="0">
                  <a:pos x="T0" y="T1"/>
                </a:cxn>
                <a:cxn ang="0">
                  <a:pos x="T2" y="T3"/>
                </a:cxn>
                <a:cxn ang="0">
                  <a:pos x="T4" y="T5"/>
                </a:cxn>
                <a:cxn ang="0">
                  <a:pos x="T6" y="T7"/>
                </a:cxn>
              </a:cxnLst>
              <a:rect l="0" t="0" r="r" b="b"/>
              <a:pathLst>
                <a:path w="46" h="41">
                  <a:moveTo>
                    <a:pt x="22" y="0"/>
                  </a:moveTo>
                  <a:lnTo>
                    <a:pt x="0" y="41"/>
                  </a:lnTo>
                  <a:lnTo>
                    <a:pt x="46" y="41"/>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2" name="Line 540"/>
            <p:cNvSpPr>
              <a:spLocks noChangeShapeType="1"/>
            </p:cNvSpPr>
            <p:nvPr/>
          </p:nvSpPr>
          <p:spPr bwMode="auto">
            <a:xfrm>
              <a:off x="10394052" y="3128997"/>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3" name="Line 541"/>
            <p:cNvSpPr>
              <a:spLocks noChangeShapeType="1"/>
            </p:cNvSpPr>
            <p:nvPr/>
          </p:nvSpPr>
          <p:spPr bwMode="auto">
            <a:xfrm>
              <a:off x="10394052" y="3374818"/>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4" name="Line 542"/>
            <p:cNvSpPr>
              <a:spLocks noChangeShapeType="1"/>
            </p:cNvSpPr>
            <p:nvPr/>
          </p:nvSpPr>
          <p:spPr bwMode="auto">
            <a:xfrm>
              <a:off x="10431187" y="3128997"/>
              <a:ext cx="0" cy="245822"/>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5" name="Oval 543"/>
            <p:cNvSpPr>
              <a:spLocks noChangeArrowheads="1"/>
            </p:cNvSpPr>
            <p:nvPr/>
          </p:nvSpPr>
          <p:spPr bwMode="auto">
            <a:xfrm>
              <a:off x="10393023" y="3217284"/>
              <a:ext cx="74319" cy="67515"/>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6" name="Line 544"/>
            <p:cNvSpPr>
              <a:spLocks noChangeShapeType="1"/>
            </p:cNvSpPr>
            <p:nvPr/>
          </p:nvSpPr>
          <p:spPr bwMode="auto">
            <a:xfrm>
              <a:off x="10394052" y="3009547"/>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7" name="Line 545"/>
            <p:cNvSpPr>
              <a:spLocks noChangeShapeType="1"/>
            </p:cNvSpPr>
            <p:nvPr/>
          </p:nvSpPr>
          <p:spPr bwMode="auto">
            <a:xfrm>
              <a:off x="10394052" y="3411172"/>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8" name="Line 546"/>
            <p:cNvSpPr>
              <a:spLocks noChangeShapeType="1"/>
            </p:cNvSpPr>
            <p:nvPr/>
          </p:nvSpPr>
          <p:spPr bwMode="auto">
            <a:xfrm>
              <a:off x="10431187" y="3009547"/>
              <a:ext cx="0" cy="401624"/>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19" name="Freeform 547"/>
            <p:cNvSpPr>
              <a:spLocks/>
            </p:cNvSpPr>
            <p:nvPr/>
          </p:nvSpPr>
          <p:spPr bwMode="auto">
            <a:xfrm>
              <a:off x="10386999" y="3175738"/>
              <a:ext cx="92395" cy="70978"/>
            </a:xfrm>
            <a:custGeom>
              <a:avLst/>
              <a:gdLst>
                <a:gd name="T0" fmla="*/ 22 w 46"/>
                <a:gd name="T1" fmla="*/ 0 h 41"/>
                <a:gd name="T2" fmla="*/ 0 w 46"/>
                <a:gd name="T3" fmla="*/ 41 h 41"/>
                <a:gd name="T4" fmla="*/ 46 w 46"/>
                <a:gd name="T5" fmla="*/ 41 h 41"/>
                <a:gd name="T6" fmla="*/ 22 w 46"/>
                <a:gd name="T7" fmla="*/ 0 h 41"/>
              </a:gdLst>
              <a:ahLst/>
              <a:cxnLst>
                <a:cxn ang="0">
                  <a:pos x="T0" y="T1"/>
                </a:cxn>
                <a:cxn ang="0">
                  <a:pos x="T2" y="T3"/>
                </a:cxn>
                <a:cxn ang="0">
                  <a:pos x="T4" y="T5"/>
                </a:cxn>
                <a:cxn ang="0">
                  <a:pos x="T6" y="T7"/>
                </a:cxn>
              </a:cxnLst>
              <a:rect l="0" t="0" r="r" b="b"/>
              <a:pathLst>
                <a:path w="46" h="41">
                  <a:moveTo>
                    <a:pt x="22" y="0"/>
                  </a:moveTo>
                  <a:lnTo>
                    <a:pt x="0" y="41"/>
                  </a:lnTo>
                  <a:lnTo>
                    <a:pt x="46" y="41"/>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0" name="Line 548"/>
            <p:cNvSpPr>
              <a:spLocks noChangeShapeType="1"/>
            </p:cNvSpPr>
            <p:nvPr/>
          </p:nvSpPr>
          <p:spPr bwMode="auto">
            <a:xfrm>
              <a:off x="10542688" y="3208629"/>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1" name="Line 549"/>
            <p:cNvSpPr>
              <a:spLocks noChangeShapeType="1"/>
            </p:cNvSpPr>
            <p:nvPr/>
          </p:nvSpPr>
          <p:spPr bwMode="auto">
            <a:xfrm>
              <a:off x="10542688" y="3456181"/>
              <a:ext cx="78284" cy="0"/>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2" name="Line 550"/>
            <p:cNvSpPr>
              <a:spLocks noChangeShapeType="1"/>
            </p:cNvSpPr>
            <p:nvPr/>
          </p:nvSpPr>
          <p:spPr bwMode="auto">
            <a:xfrm>
              <a:off x="10583839" y="3208629"/>
              <a:ext cx="0" cy="247553"/>
            </a:xfrm>
            <a:prstGeom prst="line">
              <a:avLst/>
            </a:prstGeom>
            <a:noFill/>
            <a:ln w="19050" cap="flat">
              <a:solidFill>
                <a:schemeClr val="accent4"/>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3" name="Oval 551"/>
            <p:cNvSpPr>
              <a:spLocks noChangeArrowheads="1"/>
            </p:cNvSpPr>
            <p:nvPr/>
          </p:nvSpPr>
          <p:spPr bwMode="auto">
            <a:xfrm>
              <a:off x="10541658" y="3298649"/>
              <a:ext cx="78336"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4" name="Line 552"/>
            <p:cNvSpPr>
              <a:spLocks noChangeShapeType="1"/>
            </p:cNvSpPr>
            <p:nvPr/>
          </p:nvSpPr>
          <p:spPr bwMode="auto">
            <a:xfrm>
              <a:off x="10542688" y="3019934"/>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5" name="Line 553"/>
            <p:cNvSpPr>
              <a:spLocks noChangeShapeType="1"/>
            </p:cNvSpPr>
            <p:nvPr/>
          </p:nvSpPr>
          <p:spPr bwMode="auto">
            <a:xfrm>
              <a:off x="10542688" y="3561781"/>
              <a:ext cx="78284"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6" name="Line 554"/>
            <p:cNvSpPr>
              <a:spLocks noChangeShapeType="1"/>
            </p:cNvSpPr>
            <p:nvPr/>
          </p:nvSpPr>
          <p:spPr bwMode="auto">
            <a:xfrm>
              <a:off x="10583839" y="3019934"/>
              <a:ext cx="0" cy="541848"/>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7" name="Freeform 555"/>
            <p:cNvSpPr>
              <a:spLocks/>
            </p:cNvSpPr>
            <p:nvPr/>
          </p:nvSpPr>
          <p:spPr bwMode="auto">
            <a:xfrm>
              <a:off x="10535634" y="3253639"/>
              <a:ext cx="92395" cy="70978"/>
            </a:xfrm>
            <a:custGeom>
              <a:avLst/>
              <a:gdLst>
                <a:gd name="T0" fmla="*/ 24 w 46"/>
                <a:gd name="T1" fmla="*/ 0 h 41"/>
                <a:gd name="T2" fmla="*/ 0 w 46"/>
                <a:gd name="T3" fmla="*/ 41 h 41"/>
                <a:gd name="T4" fmla="*/ 46 w 46"/>
                <a:gd name="T5" fmla="*/ 41 h 41"/>
                <a:gd name="T6" fmla="*/ 24 w 46"/>
                <a:gd name="T7" fmla="*/ 0 h 41"/>
              </a:gdLst>
              <a:ahLst/>
              <a:cxnLst>
                <a:cxn ang="0">
                  <a:pos x="T0" y="T1"/>
                </a:cxn>
                <a:cxn ang="0">
                  <a:pos x="T2" y="T3"/>
                </a:cxn>
                <a:cxn ang="0">
                  <a:pos x="T4" y="T5"/>
                </a:cxn>
                <a:cxn ang="0">
                  <a:pos x="T6" y="T7"/>
                </a:cxn>
              </a:cxnLst>
              <a:rect l="0" t="0" r="r" b="b"/>
              <a:pathLst>
                <a:path w="46" h="41">
                  <a:moveTo>
                    <a:pt x="24" y="0"/>
                  </a:moveTo>
                  <a:lnTo>
                    <a:pt x="0" y="41"/>
                  </a:lnTo>
                  <a:lnTo>
                    <a:pt x="46"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8" name="Oval 556"/>
            <p:cNvSpPr>
              <a:spLocks noChangeArrowheads="1"/>
            </p:cNvSpPr>
            <p:nvPr/>
          </p:nvSpPr>
          <p:spPr bwMode="auto">
            <a:xfrm>
              <a:off x="10694312" y="3321154"/>
              <a:ext cx="74319" cy="64053"/>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29" name="Freeform 557"/>
            <p:cNvSpPr>
              <a:spLocks/>
            </p:cNvSpPr>
            <p:nvPr/>
          </p:nvSpPr>
          <p:spPr bwMode="auto">
            <a:xfrm>
              <a:off x="10688288" y="3257102"/>
              <a:ext cx="92395" cy="70978"/>
            </a:xfrm>
            <a:custGeom>
              <a:avLst/>
              <a:gdLst>
                <a:gd name="T0" fmla="*/ 22 w 46"/>
                <a:gd name="T1" fmla="*/ 0 h 41"/>
                <a:gd name="T2" fmla="*/ 0 w 46"/>
                <a:gd name="T3" fmla="*/ 41 h 41"/>
                <a:gd name="T4" fmla="*/ 46 w 46"/>
                <a:gd name="T5" fmla="*/ 41 h 41"/>
                <a:gd name="T6" fmla="*/ 22 w 46"/>
                <a:gd name="T7" fmla="*/ 0 h 41"/>
              </a:gdLst>
              <a:ahLst/>
              <a:cxnLst>
                <a:cxn ang="0">
                  <a:pos x="T0" y="T1"/>
                </a:cxn>
                <a:cxn ang="0">
                  <a:pos x="T2" y="T3"/>
                </a:cxn>
                <a:cxn ang="0">
                  <a:pos x="T4" y="T5"/>
                </a:cxn>
                <a:cxn ang="0">
                  <a:pos x="T6" y="T7"/>
                </a:cxn>
              </a:cxnLst>
              <a:rect l="0" t="0" r="r" b="b"/>
              <a:pathLst>
                <a:path w="46" h="41">
                  <a:moveTo>
                    <a:pt x="22" y="0"/>
                  </a:moveTo>
                  <a:lnTo>
                    <a:pt x="0" y="41"/>
                  </a:lnTo>
                  <a:lnTo>
                    <a:pt x="46" y="41"/>
                  </a:lnTo>
                  <a:lnTo>
                    <a:pt x="22"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30" name="Freeform 558"/>
            <p:cNvSpPr>
              <a:spLocks/>
            </p:cNvSpPr>
            <p:nvPr/>
          </p:nvSpPr>
          <p:spPr bwMode="auto">
            <a:xfrm>
              <a:off x="2165839" y="2069538"/>
              <a:ext cx="8566637" cy="1937147"/>
            </a:xfrm>
            <a:custGeom>
              <a:avLst/>
              <a:gdLst>
                <a:gd name="T0" fmla="*/ 4265 w 4265"/>
                <a:gd name="T1" fmla="*/ 706 h 1119"/>
                <a:gd name="T2" fmla="*/ 4191 w 4265"/>
                <a:gd name="T3" fmla="*/ 704 h 1119"/>
                <a:gd name="T4" fmla="*/ 4115 w 4265"/>
                <a:gd name="T5" fmla="*/ 658 h 1119"/>
                <a:gd name="T6" fmla="*/ 4039 w 4265"/>
                <a:gd name="T7" fmla="*/ 697 h 1119"/>
                <a:gd name="T8" fmla="*/ 3998 w 4265"/>
                <a:gd name="T9" fmla="*/ 849 h 1119"/>
                <a:gd name="T10" fmla="*/ 3963 w 4265"/>
                <a:gd name="T11" fmla="*/ 1029 h 1119"/>
                <a:gd name="T12" fmla="*/ 3665 w 4265"/>
                <a:gd name="T13" fmla="*/ 1082 h 1119"/>
                <a:gd name="T14" fmla="*/ 3365 w 4265"/>
                <a:gd name="T15" fmla="*/ 1099 h 1119"/>
                <a:gd name="T16" fmla="*/ 3065 w 4265"/>
                <a:gd name="T17" fmla="*/ 1097 h 1119"/>
                <a:gd name="T18" fmla="*/ 2765 w 4265"/>
                <a:gd name="T19" fmla="*/ 964 h 1119"/>
                <a:gd name="T20" fmla="*/ 2467 w 4265"/>
                <a:gd name="T21" fmla="*/ 1001 h 1119"/>
                <a:gd name="T22" fmla="*/ 2165 w 4265"/>
                <a:gd name="T23" fmla="*/ 1107 h 1119"/>
                <a:gd name="T24" fmla="*/ 1866 w 4265"/>
                <a:gd name="T25" fmla="*/ 1119 h 1119"/>
                <a:gd name="T26" fmla="*/ 1568 w 4265"/>
                <a:gd name="T27" fmla="*/ 1075 h 1119"/>
                <a:gd name="T28" fmla="*/ 1266 w 4265"/>
                <a:gd name="T29" fmla="*/ 1019 h 1119"/>
                <a:gd name="T30" fmla="*/ 966 w 4265"/>
                <a:gd name="T31" fmla="*/ 964 h 1119"/>
                <a:gd name="T32" fmla="*/ 666 w 4265"/>
                <a:gd name="T33" fmla="*/ 1103 h 1119"/>
                <a:gd name="T34" fmla="*/ 368 w 4265"/>
                <a:gd name="T35" fmla="*/ 1036 h 1119"/>
                <a:gd name="T36" fmla="*/ 140 w 4265"/>
                <a:gd name="T37" fmla="*/ 906 h 1119"/>
                <a:gd name="T38" fmla="*/ 88 w 4265"/>
                <a:gd name="T39" fmla="*/ 576 h 1119"/>
                <a:gd name="T40" fmla="*/ 0 w 4265"/>
                <a:gd name="T41" fmla="*/ 0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5" h="1119">
                  <a:moveTo>
                    <a:pt x="4265" y="706"/>
                  </a:moveTo>
                  <a:lnTo>
                    <a:pt x="4191" y="704"/>
                  </a:lnTo>
                  <a:lnTo>
                    <a:pt x="4115" y="658"/>
                  </a:lnTo>
                  <a:lnTo>
                    <a:pt x="4039" y="697"/>
                  </a:lnTo>
                  <a:lnTo>
                    <a:pt x="3998" y="849"/>
                  </a:lnTo>
                  <a:lnTo>
                    <a:pt x="3963" y="1029"/>
                  </a:lnTo>
                  <a:lnTo>
                    <a:pt x="3665" y="1082"/>
                  </a:lnTo>
                  <a:lnTo>
                    <a:pt x="3365" y="1099"/>
                  </a:lnTo>
                  <a:lnTo>
                    <a:pt x="3065" y="1097"/>
                  </a:lnTo>
                  <a:lnTo>
                    <a:pt x="2765" y="964"/>
                  </a:lnTo>
                  <a:lnTo>
                    <a:pt x="2467" y="1001"/>
                  </a:lnTo>
                  <a:lnTo>
                    <a:pt x="2165" y="1107"/>
                  </a:lnTo>
                  <a:lnTo>
                    <a:pt x="1866" y="1119"/>
                  </a:lnTo>
                  <a:lnTo>
                    <a:pt x="1568" y="1075"/>
                  </a:lnTo>
                  <a:lnTo>
                    <a:pt x="1266" y="1019"/>
                  </a:lnTo>
                  <a:lnTo>
                    <a:pt x="966" y="964"/>
                  </a:lnTo>
                  <a:lnTo>
                    <a:pt x="666" y="1103"/>
                  </a:lnTo>
                  <a:lnTo>
                    <a:pt x="368" y="1036"/>
                  </a:lnTo>
                  <a:lnTo>
                    <a:pt x="140" y="906"/>
                  </a:lnTo>
                  <a:lnTo>
                    <a:pt x="88" y="576"/>
                  </a:lnTo>
                  <a:lnTo>
                    <a:pt x="0" y="0"/>
                  </a:lnTo>
                </a:path>
              </a:pathLst>
            </a:custGeom>
            <a:noFill/>
            <a:ln w="285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31" name="Rectangle 230"/>
            <p:cNvSpPr/>
            <p:nvPr/>
          </p:nvSpPr>
          <p:spPr>
            <a:xfrm>
              <a:off x="2711825"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4</a:t>
              </a:r>
            </a:p>
          </p:txBody>
        </p:sp>
        <p:sp>
          <p:nvSpPr>
            <p:cNvPr id="232" name="Rectangle 231"/>
            <p:cNvSpPr/>
            <p:nvPr/>
          </p:nvSpPr>
          <p:spPr>
            <a:xfrm>
              <a:off x="3324670"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8</a:t>
              </a:r>
            </a:p>
          </p:txBody>
        </p:sp>
        <p:sp>
          <p:nvSpPr>
            <p:cNvPr id="233" name="Rectangle 232"/>
            <p:cNvSpPr/>
            <p:nvPr/>
          </p:nvSpPr>
          <p:spPr>
            <a:xfrm>
              <a:off x="3926155"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12</a:t>
              </a:r>
            </a:p>
          </p:txBody>
        </p:sp>
        <p:sp>
          <p:nvSpPr>
            <p:cNvPr id="234" name="Rectangle 233"/>
            <p:cNvSpPr/>
            <p:nvPr/>
          </p:nvSpPr>
          <p:spPr>
            <a:xfrm>
              <a:off x="4527640"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16</a:t>
              </a:r>
            </a:p>
          </p:txBody>
        </p:sp>
        <p:sp>
          <p:nvSpPr>
            <p:cNvPr id="235" name="Rectangle 234"/>
            <p:cNvSpPr/>
            <p:nvPr/>
          </p:nvSpPr>
          <p:spPr>
            <a:xfrm>
              <a:off x="5129125"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20</a:t>
              </a:r>
            </a:p>
          </p:txBody>
        </p:sp>
        <p:sp>
          <p:nvSpPr>
            <p:cNvPr id="236" name="Rectangle 235"/>
            <p:cNvSpPr/>
            <p:nvPr/>
          </p:nvSpPr>
          <p:spPr>
            <a:xfrm>
              <a:off x="5730610"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24</a:t>
              </a:r>
            </a:p>
          </p:txBody>
        </p:sp>
        <p:sp>
          <p:nvSpPr>
            <p:cNvPr id="237" name="Rectangle 236"/>
            <p:cNvSpPr/>
            <p:nvPr/>
          </p:nvSpPr>
          <p:spPr>
            <a:xfrm>
              <a:off x="6332095"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28</a:t>
              </a:r>
            </a:p>
          </p:txBody>
        </p:sp>
        <p:sp>
          <p:nvSpPr>
            <p:cNvPr id="238" name="Rectangle 237"/>
            <p:cNvSpPr/>
            <p:nvPr/>
          </p:nvSpPr>
          <p:spPr>
            <a:xfrm>
              <a:off x="6933580"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32</a:t>
              </a:r>
            </a:p>
          </p:txBody>
        </p:sp>
        <p:sp>
          <p:nvSpPr>
            <p:cNvPr id="239" name="Rectangle 238"/>
            <p:cNvSpPr/>
            <p:nvPr/>
          </p:nvSpPr>
          <p:spPr>
            <a:xfrm>
              <a:off x="7535065"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36</a:t>
              </a:r>
            </a:p>
          </p:txBody>
        </p:sp>
        <p:sp>
          <p:nvSpPr>
            <p:cNvPr id="240" name="Rectangle 239"/>
            <p:cNvSpPr/>
            <p:nvPr/>
          </p:nvSpPr>
          <p:spPr>
            <a:xfrm>
              <a:off x="8136551"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40</a:t>
              </a:r>
            </a:p>
          </p:txBody>
        </p:sp>
        <p:sp>
          <p:nvSpPr>
            <p:cNvPr id="241" name="Rectangle 240"/>
            <p:cNvSpPr/>
            <p:nvPr/>
          </p:nvSpPr>
          <p:spPr>
            <a:xfrm>
              <a:off x="8738036"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44</a:t>
              </a:r>
            </a:p>
          </p:txBody>
        </p:sp>
        <p:sp>
          <p:nvSpPr>
            <p:cNvPr id="242" name="Rectangle 241"/>
            <p:cNvSpPr/>
            <p:nvPr/>
          </p:nvSpPr>
          <p:spPr>
            <a:xfrm>
              <a:off x="9339521"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48</a:t>
              </a:r>
            </a:p>
          </p:txBody>
        </p:sp>
        <p:sp>
          <p:nvSpPr>
            <p:cNvPr id="243" name="Rectangle 242"/>
            <p:cNvSpPr/>
            <p:nvPr/>
          </p:nvSpPr>
          <p:spPr>
            <a:xfrm>
              <a:off x="9862551"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52</a:t>
              </a:r>
            </a:p>
          </p:txBody>
        </p:sp>
        <p:sp>
          <p:nvSpPr>
            <p:cNvPr id="244" name="Rectangle 243"/>
            <p:cNvSpPr/>
            <p:nvPr/>
          </p:nvSpPr>
          <p:spPr>
            <a:xfrm>
              <a:off x="10253502"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2</a:t>
              </a:r>
            </a:p>
          </p:txBody>
        </p:sp>
        <p:sp>
          <p:nvSpPr>
            <p:cNvPr id="245" name="Rectangle 244"/>
            <p:cNvSpPr/>
            <p:nvPr/>
          </p:nvSpPr>
          <p:spPr>
            <a:xfrm>
              <a:off x="10549357" y="4675521"/>
              <a:ext cx="383002" cy="272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t"/>
            <a:lstStyle/>
            <a:p>
              <a:pPr algn="ctr" defTabSz="514337"/>
              <a:r>
                <a:rPr lang="en-US" sz="619" dirty="0">
                  <a:solidFill>
                    <a:prstClr val="black"/>
                  </a:solidFill>
                </a:rPr>
                <a:t>4</a:t>
              </a:r>
            </a:p>
          </p:txBody>
        </p:sp>
        <p:grpSp>
          <p:nvGrpSpPr>
            <p:cNvPr id="246" name="Group 245"/>
            <p:cNvGrpSpPr/>
            <p:nvPr/>
          </p:nvGrpSpPr>
          <p:grpSpPr>
            <a:xfrm>
              <a:off x="9681566" y="1889476"/>
              <a:ext cx="1582837" cy="784985"/>
              <a:chOff x="6291253" y="2005324"/>
              <a:chExt cx="1141847" cy="622089"/>
            </a:xfrm>
          </p:grpSpPr>
          <p:cxnSp>
            <p:nvCxnSpPr>
              <p:cNvPr id="247" name="Straight Connector 246"/>
              <p:cNvCxnSpPr/>
              <p:nvPr/>
            </p:nvCxnSpPr>
            <p:spPr>
              <a:xfrm>
                <a:off x="6291253" y="2258225"/>
                <a:ext cx="312926" cy="0"/>
              </a:xfrm>
              <a:prstGeom prst="line">
                <a:avLst/>
              </a:prstGeom>
              <a:ln w="2857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a:off x="6291253" y="2470268"/>
                <a:ext cx="312926" cy="0"/>
              </a:xfrm>
              <a:prstGeom prst="line">
                <a:avLst/>
              </a:prstGeom>
              <a:ln w="285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49" name="Rectangle 248"/>
              <p:cNvSpPr/>
              <p:nvPr/>
            </p:nvSpPr>
            <p:spPr>
              <a:xfrm>
                <a:off x="6362801" y="2005324"/>
                <a:ext cx="1070299" cy="622089"/>
              </a:xfrm>
              <a:prstGeom prst="rect">
                <a:avLst/>
              </a:prstGeom>
              <a:noFill/>
            </p:spPr>
            <p:txBody>
              <a:bodyPr wrap="square" lIns="0" tIns="0" rIns="0" bIns="0" anchor="t">
                <a:noAutofit/>
              </a:bodyPr>
              <a:lstStyle/>
              <a:p>
                <a:pPr defTabSz="514337">
                  <a:spcAft>
                    <a:spcPts val="169"/>
                  </a:spcAft>
                </a:pPr>
                <a:r>
                  <a:rPr lang="en-US" sz="675" dirty="0" err="1">
                    <a:solidFill>
                      <a:prstClr val="black"/>
                    </a:solidFill>
                  </a:rPr>
                  <a:t>Hyperkaliämie</a:t>
                </a:r>
                <a:endParaRPr lang="en-US" sz="675" dirty="0">
                  <a:solidFill>
                    <a:prstClr val="black"/>
                  </a:solidFill>
                </a:endParaRPr>
              </a:p>
              <a:p>
                <a:pPr defTabSz="514337">
                  <a:spcAft>
                    <a:spcPts val="338"/>
                  </a:spcAft>
                </a:pPr>
                <a:r>
                  <a:rPr lang="en-US" sz="675" dirty="0">
                    <a:solidFill>
                      <a:prstClr val="black"/>
                    </a:solidFill>
                  </a:rPr>
                  <a:t>          Mild</a:t>
                </a:r>
              </a:p>
              <a:p>
                <a:pPr defTabSz="514337">
                  <a:spcAft>
                    <a:spcPts val="169"/>
                  </a:spcAft>
                </a:pPr>
                <a:r>
                  <a:rPr lang="en-US" sz="675" dirty="0">
                    <a:solidFill>
                      <a:prstClr val="black"/>
                    </a:solidFill>
                  </a:rPr>
                  <a:t>          </a:t>
                </a:r>
                <a:r>
                  <a:rPr lang="en-US" sz="675" dirty="0" err="1">
                    <a:solidFill>
                      <a:prstClr val="black"/>
                    </a:solidFill>
                  </a:rPr>
                  <a:t>Moderat</a:t>
                </a:r>
                <a:endParaRPr lang="en-US" sz="675" dirty="0">
                  <a:solidFill>
                    <a:prstClr val="black"/>
                  </a:solidFill>
                </a:endParaRPr>
              </a:p>
            </p:txBody>
          </p:sp>
          <p:sp>
            <p:nvSpPr>
              <p:cNvPr id="250" name="Freeform 499"/>
              <p:cNvSpPr>
                <a:spLocks/>
              </p:cNvSpPr>
              <p:nvPr/>
            </p:nvSpPr>
            <p:spPr bwMode="auto">
              <a:xfrm>
                <a:off x="6400160" y="2420154"/>
                <a:ext cx="103828" cy="88686"/>
              </a:xfrm>
              <a:custGeom>
                <a:avLst/>
                <a:gdLst>
                  <a:gd name="T0" fmla="*/ 24 w 48"/>
                  <a:gd name="T1" fmla="*/ 0 h 41"/>
                  <a:gd name="T2" fmla="*/ 0 w 48"/>
                  <a:gd name="T3" fmla="*/ 41 h 41"/>
                  <a:gd name="T4" fmla="*/ 48 w 48"/>
                  <a:gd name="T5" fmla="*/ 41 h 41"/>
                  <a:gd name="T6" fmla="*/ 24 w 48"/>
                  <a:gd name="T7" fmla="*/ 0 h 41"/>
                </a:gdLst>
                <a:ahLst/>
                <a:cxnLst>
                  <a:cxn ang="0">
                    <a:pos x="T0" y="T1"/>
                  </a:cxn>
                  <a:cxn ang="0">
                    <a:pos x="T2" y="T3"/>
                  </a:cxn>
                  <a:cxn ang="0">
                    <a:pos x="T4" y="T5"/>
                  </a:cxn>
                  <a:cxn ang="0">
                    <a:pos x="T6" y="T7"/>
                  </a:cxn>
                </a:cxnLst>
                <a:rect l="0" t="0" r="r" b="b"/>
                <a:pathLst>
                  <a:path w="48" h="41">
                    <a:moveTo>
                      <a:pt x="24" y="0"/>
                    </a:moveTo>
                    <a:lnTo>
                      <a:pt x="0" y="41"/>
                    </a:lnTo>
                    <a:lnTo>
                      <a:pt x="48" y="41"/>
                    </a:lnTo>
                    <a:lnTo>
                      <a:pt x="24" y="0"/>
                    </a:lnTo>
                    <a:close/>
                  </a:path>
                </a:pathLst>
              </a:custGeom>
              <a:solidFill>
                <a:schemeClr val="tx2"/>
              </a:solidFill>
              <a:ln>
                <a:solidFill>
                  <a:schemeClr val="tx2"/>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sp>
            <p:nvSpPr>
              <p:cNvPr id="251" name="Oval 495"/>
              <p:cNvSpPr>
                <a:spLocks noChangeArrowheads="1"/>
              </p:cNvSpPr>
              <p:nvPr/>
            </p:nvSpPr>
            <p:spPr bwMode="auto">
              <a:xfrm>
                <a:off x="6413795" y="2216605"/>
                <a:ext cx="80036" cy="82198"/>
              </a:xfrm>
              <a:prstGeom prst="ellipse">
                <a:avLst/>
              </a:prstGeom>
              <a:solidFill>
                <a:schemeClr val="accent4"/>
              </a:solidFill>
              <a:ln>
                <a:solidFill>
                  <a:schemeClr val="accent4"/>
                </a:solidFill>
              </a:ln>
            </p:spPr>
            <p:txBody>
              <a:bodyPr vert="horz" wrap="square" lIns="51435" tIns="25718" rIns="51435" bIns="25718" numCol="1" anchor="t" anchorCtr="0" compatLnSpc="1">
                <a:prstTxWarp prst="textNoShape">
                  <a:avLst/>
                </a:prstTxWarp>
              </a:bodyPr>
              <a:lstStyle/>
              <a:p>
                <a:pPr defTabSz="514337"/>
                <a:endParaRPr lang="en-GB" sz="1069">
                  <a:solidFill>
                    <a:prstClr val="black"/>
                  </a:solidFill>
                </a:endParaRPr>
              </a:p>
            </p:txBody>
          </p:sp>
        </p:grpSp>
        <p:sp>
          <p:nvSpPr>
            <p:cNvPr id="252" name="Rectangle 251"/>
            <p:cNvSpPr/>
            <p:nvPr/>
          </p:nvSpPr>
          <p:spPr>
            <a:xfrm>
              <a:off x="5240255" y="4919847"/>
              <a:ext cx="1916932" cy="23174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5144" tIns="25718" rIns="5144" rtlCol="0" anchor="ctr"/>
            <a:lstStyle/>
            <a:p>
              <a:pPr algn="ctr" defTabSz="514337"/>
              <a:r>
                <a:rPr lang="en-US" sz="788" dirty="0" err="1">
                  <a:solidFill>
                    <a:prstClr val="black"/>
                  </a:solidFill>
                </a:rPr>
                <a:t>Studienvisite</a:t>
              </a:r>
              <a:r>
                <a:rPr lang="en-US" sz="788" dirty="0">
                  <a:solidFill>
                    <a:prstClr val="black"/>
                  </a:solidFill>
                </a:rPr>
                <a:t>, </a:t>
              </a:r>
              <a:r>
                <a:rPr lang="en-US" sz="788" dirty="0" err="1">
                  <a:solidFill>
                    <a:prstClr val="black"/>
                  </a:solidFill>
                </a:rPr>
                <a:t>Woche</a:t>
              </a:r>
              <a:endParaRPr lang="en-US" sz="788" dirty="0">
                <a:solidFill>
                  <a:prstClr val="black"/>
                </a:solidFill>
              </a:endParaRPr>
            </a:p>
          </p:txBody>
        </p:sp>
        <p:grpSp>
          <p:nvGrpSpPr>
            <p:cNvPr id="8" name="Group 7"/>
            <p:cNvGrpSpPr/>
            <p:nvPr/>
          </p:nvGrpSpPr>
          <p:grpSpPr>
            <a:xfrm>
              <a:off x="607108" y="5093001"/>
              <a:ext cx="10333261" cy="952317"/>
              <a:chOff x="607108" y="5255561"/>
              <a:chExt cx="10333261" cy="952317"/>
            </a:xfrm>
          </p:grpSpPr>
          <p:sp>
            <p:nvSpPr>
              <p:cNvPr id="19" name="Rectangle 18"/>
              <p:cNvSpPr/>
              <p:nvPr/>
            </p:nvSpPr>
            <p:spPr>
              <a:xfrm>
                <a:off x="607108" y="5255561"/>
                <a:ext cx="1174599" cy="9523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b="1" dirty="0" err="1">
                    <a:solidFill>
                      <a:prstClr val="black"/>
                    </a:solidFill>
                  </a:rPr>
                  <a:t>Anzahl</a:t>
                </a:r>
                <a:r>
                  <a:rPr lang="en-US" sz="619" b="1" dirty="0">
                    <a:solidFill>
                      <a:prstClr val="black"/>
                    </a:solidFill>
                  </a:rPr>
                  <a:t> </a:t>
                </a:r>
                <a:r>
                  <a:rPr lang="en-US" sz="619" b="1" dirty="0" err="1">
                    <a:solidFill>
                      <a:prstClr val="black"/>
                    </a:solidFill>
                  </a:rPr>
                  <a:t>Patienten</a:t>
                </a:r>
                <a:br>
                  <a:rPr lang="en-US" sz="619" b="1" dirty="0">
                    <a:solidFill>
                      <a:prstClr val="black"/>
                    </a:solidFill>
                  </a:rPr>
                </a:br>
                <a:r>
                  <a:rPr lang="en-US" sz="619" dirty="0" err="1">
                    <a:solidFill>
                      <a:prstClr val="black"/>
                    </a:solidFill>
                  </a:rPr>
                  <a:t>Hyperkaliämie</a:t>
                </a:r>
                <a:br>
                  <a:rPr lang="en-US" sz="619" dirty="0">
                    <a:solidFill>
                      <a:prstClr val="black"/>
                    </a:solidFill>
                  </a:rPr>
                </a:br>
                <a:r>
                  <a:rPr lang="en-US" sz="619" dirty="0">
                    <a:solidFill>
                      <a:prstClr val="black"/>
                    </a:solidFill>
                  </a:rPr>
                  <a:t>Mild	</a:t>
                </a:r>
              </a:p>
              <a:p>
                <a:pP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err="1">
                    <a:solidFill>
                      <a:prstClr val="black"/>
                    </a:solidFill>
                  </a:rPr>
                  <a:t>Moderat</a:t>
                </a:r>
                <a:r>
                  <a:rPr lang="en-US" sz="619" dirty="0">
                    <a:solidFill>
                      <a:prstClr val="black"/>
                    </a:solidFill>
                  </a:rPr>
                  <a:t>	</a:t>
                </a:r>
              </a:p>
            </p:txBody>
          </p:sp>
          <p:sp>
            <p:nvSpPr>
              <p:cNvPr id="256" name="Rectangle 255"/>
              <p:cNvSpPr/>
              <p:nvPr/>
            </p:nvSpPr>
            <p:spPr>
              <a:xfrm>
                <a:off x="1715055"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218</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83 </a:t>
                </a:r>
              </a:p>
            </p:txBody>
          </p:sp>
          <p:sp>
            <p:nvSpPr>
              <p:cNvPr id="257" name="Rectangle 256"/>
              <p:cNvSpPr/>
              <p:nvPr/>
            </p:nvSpPr>
            <p:spPr>
              <a:xfrm>
                <a:off x="2250642"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204</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83 </a:t>
                </a:r>
              </a:p>
            </p:txBody>
          </p:sp>
          <p:sp>
            <p:nvSpPr>
              <p:cNvPr id="258" name="Rectangle 257"/>
              <p:cNvSpPr/>
              <p:nvPr/>
            </p:nvSpPr>
            <p:spPr>
              <a:xfrm>
                <a:off x="2686312"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199</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73</a:t>
                </a:r>
              </a:p>
            </p:txBody>
          </p:sp>
          <p:sp>
            <p:nvSpPr>
              <p:cNvPr id="259" name="Rectangle 258"/>
              <p:cNvSpPr/>
              <p:nvPr/>
            </p:nvSpPr>
            <p:spPr>
              <a:xfrm>
                <a:off x="3300575"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192</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70</a:t>
                </a:r>
              </a:p>
            </p:txBody>
          </p:sp>
          <p:sp>
            <p:nvSpPr>
              <p:cNvPr id="260" name="Rectangle 259"/>
              <p:cNvSpPr/>
              <p:nvPr/>
            </p:nvSpPr>
            <p:spPr>
              <a:xfrm>
                <a:off x="3910804"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175</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65</a:t>
                </a:r>
              </a:p>
            </p:txBody>
          </p:sp>
          <p:sp>
            <p:nvSpPr>
              <p:cNvPr id="263" name="Rectangle 262"/>
              <p:cNvSpPr/>
              <p:nvPr/>
            </p:nvSpPr>
            <p:spPr>
              <a:xfrm>
                <a:off x="4500056"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168</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62</a:t>
                </a:r>
              </a:p>
            </p:txBody>
          </p:sp>
          <p:sp>
            <p:nvSpPr>
              <p:cNvPr id="264" name="Rectangle 263"/>
              <p:cNvSpPr/>
              <p:nvPr/>
            </p:nvSpPr>
            <p:spPr>
              <a:xfrm>
                <a:off x="5102392"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161</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62</a:t>
                </a:r>
              </a:p>
            </p:txBody>
          </p:sp>
          <p:sp>
            <p:nvSpPr>
              <p:cNvPr id="265" name="Rectangle 264"/>
              <p:cNvSpPr/>
              <p:nvPr/>
            </p:nvSpPr>
            <p:spPr>
              <a:xfrm>
                <a:off x="5719528"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161</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62</a:t>
                </a:r>
              </a:p>
            </p:txBody>
          </p:sp>
          <p:sp>
            <p:nvSpPr>
              <p:cNvPr id="266" name="Rectangle 265"/>
              <p:cNvSpPr/>
              <p:nvPr/>
            </p:nvSpPr>
            <p:spPr>
              <a:xfrm>
                <a:off x="6307546"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163</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61</a:t>
                </a:r>
              </a:p>
            </p:txBody>
          </p:sp>
          <p:sp>
            <p:nvSpPr>
              <p:cNvPr id="267" name="Rectangle 266"/>
              <p:cNvSpPr/>
              <p:nvPr/>
            </p:nvSpPr>
            <p:spPr>
              <a:xfrm>
                <a:off x="6912346"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158</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53</a:t>
                </a:r>
              </a:p>
            </p:txBody>
          </p:sp>
          <p:sp>
            <p:nvSpPr>
              <p:cNvPr id="268" name="Rectangle 267"/>
              <p:cNvSpPr/>
              <p:nvPr/>
            </p:nvSpPr>
            <p:spPr>
              <a:xfrm>
                <a:off x="7509688"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156</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53</a:t>
                </a:r>
              </a:p>
            </p:txBody>
          </p:sp>
          <p:sp>
            <p:nvSpPr>
              <p:cNvPr id="269" name="Rectangle 268"/>
              <p:cNvSpPr/>
              <p:nvPr/>
            </p:nvSpPr>
            <p:spPr>
              <a:xfrm>
                <a:off x="8093782"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151</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53</a:t>
                </a:r>
              </a:p>
            </p:txBody>
          </p:sp>
          <p:sp>
            <p:nvSpPr>
              <p:cNvPr id="270" name="Rectangle 269"/>
              <p:cNvSpPr/>
              <p:nvPr/>
            </p:nvSpPr>
            <p:spPr>
              <a:xfrm>
                <a:off x="8717852"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148</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52</a:t>
                </a:r>
              </a:p>
            </p:txBody>
          </p:sp>
          <p:sp>
            <p:nvSpPr>
              <p:cNvPr id="271" name="Rectangle 270"/>
              <p:cNvSpPr/>
              <p:nvPr/>
            </p:nvSpPr>
            <p:spPr>
              <a:xfrm>
                <a:off x="9313254"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149</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49</a:t>
                </a:r>
              </a:p>
            </p:txBody>
          </p:sp>
          <p:sp>
            <p:nvSpPr>
              <p:cNvPr id="272" name="Rectangle 271"/>
              <p:cNvSpPr/>
              <p:nvPr/>
            </p:nvSpPr>
            <p:spPr>
              <a:xfrm>
                <a:off x="9845153"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145</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49</a:t>
                </a:r>
              </a:p>
            </p:txBody>
          </p:sp>
          <p:sp>
            <p:nvSpPr>
              <p:cNvPr id="273" name="Rectangle 272"/>
              <p:cNvSpPr/>
              <p:nvPr/>
            </p:nvSpPr>
            <p:spPr>
              <a:xfrm>
                <a:off x="10253279"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131</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48</a:t>
                </a:r>
              </a:p>
            </p:txBody>
          </p:sp>
          <p:sp>
            <p:nvSpPr>
              <p:cNvPr id="274" name="Rectangle 273"/>
              <p:cNvSpPr/>
              <p:nvPr/>
            </p:nvSpPr>
            <p:spPr>
              <a:xfrm>
                <a:off x="10522572" y="5645552"/>
                <a:ext cx="417797" cy="562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5144" tIns="25718" rIns="5144" rtlCol="0" anchor="b" anchorCtr="0">
                <a:spAutoFit/>
              </a:bodyPr>
              <a:lstStyle/>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126</a:t>
                </a:r>
              </a:p>
              <a:p>
                <a:pPr algn="ctr" defTabSz="514337">
                  <a:tabLst>
                    <a:tab pos="447367" algn="ctr"/>
                    <a:tab pos="597382" algn="ctr"/>
                    <a:tab pos="800080" algn="ctr"/>
                    <a:tab pos="1068857" algn="ctr"/>
                    <a:tab pos="1342991" algn="ctr"/>
                    <a:tab pos="1614447" algn="ctr"/>
                    <a:tab pos="1883225" algn="ctr"/>
                    <a:tab pos="2160038" algn="ctr"/>
                    <a:tab pos="2426136" algn="ctr"/>
                    <a:tab pos="2700270" algn="ctr"/>
                    <a:tab pos="2969048" algn="ctr"/>
                    <a:tab pos="3240503" algn="ctr"/>
                    <a:tab pos="3511959" algn="ctr"/>
                    <a:tab pos="3788772" algn="ctr"/>
                    <a:tab pos="4052191" algn="ctr"/>
                    <a:tab pos="4191491" algn="ctr"/>
                    <a:tab pos="4327219" algn="ctr"/>
                  </a:tabLst>
                </a:pPr>
                <a:r>
                  <a:rPr lang="en-US" sz="619" dirty="0">
                    <a:solidFill>
                      <a:prstClr val="black"/>
                    </a:solidFill>
                  </a:rPr>
                  <a:t>47</a:t>
                </a:r>
              </a:p>
            </p:txBody>
          </p:sp>
        </p:grpSp>
      </p:grpSp>
      <p:sp>
        <p:nvSpPr>
          <p:cNvPr id="4" name="Abgerundetes Rechteck 3"/>
          <p:cNvSpPr/>
          <p:nvPr/>
        </p:nvSpPr>
        <p:spPr>
          <a:xfrm>
            <a:off x="2985764" y="2423392"/>
            <a:ext cx="1705230" cy="42574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prstClr val="black"/>
                </a:solidFill>
              </a:rPr>
              <a:t>Die </a:t>
            </a:r>
            <a:r>
              <a:rPr lang="en-US" sz="900" dirty="0" err="1">
                <a:solidFill>
                  <a:prstClr val="black"/>
                </a:solidFill>
              </a:rPr>
              <a:t>Kaliumwerte</a:t>
            </a:r>
            <a:r>
              <a:rPr lang="en-US" sz="900" dirty="0">
                <a:solidFill>
                  <a:prstClr val="black"/>
                </a:solidFill>
              </a:rPr>
              <a:t> </a:t>
            </a:r>
            <a:r>
              <a:rPr lang="en-US" sz="900" dirty="0" err="1">
                <a:solidFill>
                  <a:prstClr val="black"/>
                </a:solidFill>
              </a:rPr>
              <a:t>blieben</a:t>
            </a:r>
            <a:r>
              <a:rPr lang="en-US" sz="900" dirty="0">
                <a:solidFill>
                  <a:prstClr val="black"/>
                </a:solidFill>
              </a:rPr>
              <a:t> ab </a:t>
            </a:r>
            <a:r>
              <a:rPr lang="en-US" sz="900" dirty="0" err="1">
                <a:solidFill>
                  <a:prstClr val="black"/>
                </a:solidFill>
              </a:rPr>
              <a:t>Woche</a:t>
            </a:r>
            <a:r>
              <a:rPr lang="en-US" sz="900" dirty="0">
                <a:solidFill>
                  <a:prstClr val="black"/>
                </a:solidFill>
              </a:rPr>
              <a:t> 4 </a:t>
            </a:r>
            <a:r>
              <a:rPr lang="en-US" sz="900" dirty="0" err="1">
                <a:solidFill>
                  <a:prstClr val="black"/>
                </a:solidFill>
              </a:rPr>
              <a:t>bis</a:t>
            </a:r>
            <a:r>
              <a:rPr lang="en-US" sz="900" dirty="0">
                <a:solidFill>
                  <a:prstClr val="black"/>
                </a:solidFill>
              </a:rPr>
              <a:t> </a:t>
            </a:r>
            <a:r>
              <a:rPr lang="en-US" sz="900" dirty="0" err="1">
                <a:solidFill>
                  <a:prstClr val="black"/>
                </a:solidFill>
              </a:rPr>
              <a:t>Woche</a:t>
            </a:r>
            <a:r>
              <a:rPr lang="en-US" sz="900" dirty="0">
                <a:solidFill>
                  <a:prstClr val="black"/>
                </a:solidFill>
              </a:rPr>
              <a:t> 52 </a:t>
            </a:r>
            <a:r>
              <a:rPr lang="en-US" sz="900" dirty="0" err="1">
                <a:solidFill>
                  <a:prstClr val="black"/>
                </a:solidFill>
              </a:rPr>
              <a:t>stabil</a:t>
            </a:r>
            <a:endParaRPr lang="de-DE" sz="900" dirty="0">
              <a:solidFill>
                <a:prstClr val="black"/>
              </a:solidFill>
            </a:endParaRPr>
          </a:p>
        </p:txBody>
      </p:sp>
      <p:sp>
        <p:nvSpPr>
          <p:cNvPr id="6" name="Textfeld 5"/>
          <p:cNvSpPr txBox="1"/>
          <p:nvPr/>
        </p:nvSpPr>
        <p:spPr>
          <a:xfrm rot="27000000">
            <a:off x="6894000" y="3399746"/>
            <a:ext cx="760379" cy="105413"/>
          </a:xfrm>
          <a:prstGeom prst="rect">
            <a:avLst/>
          </a:prstGeom>
          <a:noFill/>
        </p:spPr>
        <p:txBody>
          <a:bodyPr wrap="square" lIns="0" tIns="0" rIns="0" bIns="0" rtlCol="0">
            <a:spAutoFit/>
          </a:bodyPr>
          <a:lstStyle/>
          <a:p>
            <a:pPr algn="ctr"/>
            <a:r>
              <a:rPr lang="de-DE" sz="675" dirty="0" err="1">
                <a:solidFill>
                  <a:prstClr val="black"/>
                </a:solidFill>
              </a:rPr>
              <a:t>Normokaliämie</a:t>
            </a:r>
            <a:endParaRPr lang="de-DE" sz="675" dirty="0">
              <a:solidFill>
                <a:prstClr val="black"/>
              </a:solidFill>
            </a:endParaRPr>
          </a:p>
        </p:txBody>
      </p:sp>
      <p:sp>
        <p:nvSpPr>
          <p:cNvPr id="261" name="Rechteck 260"/>
          <p:cNvSpPr/>
          <p:nvPr/>
        </p:nvSpPr>
        <p:spPr>
          <a:xfrm>
            <a:off x="6523866" y="4564365"/>
            <a:ext cx="1260679" cy="238783"/>
          </a:xfrm>
          <a:prstGeom prst="rect">
            <a:avLst/>
          </a:prstGeom>
        </p:spPr>
        <p:txBody>
          <a:bodyPr wrap="square">
            <a:spAutoFit/>
          </a:bodyPr>
          <a:lstStyle/>
          <a:p>
            <a:r>
              <a:rPr lang="da-DK" sz="450" dirty="0">
                <a:solidFill>
                  <a:prstClr val="black"/>
                </a:solidFill>
              </a:rPr>
              <a:t>Modifiziert nach Bakris G, et al. </a:t>
            </a:r>
            <a:r>
              <a:rPr lang="da-DK" sz="450" i="1" dirty="0">
                <a:solidFill>
                  <a:prstClr val="black"/>
                </a:solidFill>
              </a:rPr>
              <a:t>JAMA</a:t>
            </a:r>
            <a:r>
              <a:rPr lang="da-DK" sz="450" dirty="0">
                <a:solidFill>
                  <a:prstClr val="black"/>
                </a:solidFill>
              </a:rPr>
              <a:t>. 2015.</a:t>
            </a:r>
            <a:endParaRPr lang="en-GB" sz="450" dirty="0">
              <a:solidFill>
                <a:prstClr val="black"/>
              </a:solidFill>
            </a:endParaRPr>
          </a:p>
        </p:txBody>
      </p:sp>
      <p:sp>
        <p:nvSpPr>
          <p:cNvPr id="262" name="Textfeld 261">
            <a:extLst>
              <a:ext uri="{FF2B5EF4-FFF2-40B4-BE49-F238E27FC236}">
                <a16:creationId xmlns:a16="http://schemas.microsoft.com/office/drawing/2014/main" id="{F8BB6DC1-9E44-480E-9CBD-9EA2DFBDB5B7}"/>
              </a:ext>
            </a:extLst>
          </p:cNvPr>
          <p:cNvSpPr txBox="1"/>
          <p:nvPr/>
        </p:nvSpPr>
        <p:spPr>
          <a:xfrm>
            <a:off x="2333041" y="5676644"/>
            <a:ext cx="4524976" cy="117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eaLnBrk="1" hangingPunct="1">
              <a:defRPr sz="1000" b="1">
                <a:solidFill>
                  <a:srgbClr val="00799B"/>
                </a:solidFill>
                <a:latin typeface="+mj-lt"/>
                <a:cs typeface="Arial" panose="020B0604020202020204" pitchFamily="34" charset="0"/>
              </a:defRPr>
            </a:lvl1pPr>
            <a:lvl2pPr marL="379413" indent="-185738" eaLnBrk="1" hangingPunct="1">
              <a:spcBef>
                <a:spcPct val="20000"/>
              </a:spcBef>
              <a:buChar char="•"/>
              <a:defRPr>
                <a:latin typeface="+mn-lt"/>
              </a:defRPr>
            </a:lvl2pPr>
            <a:lvl3pPr marL="758825" indent="-185738" eaLnBrk="1" hangingPunct="1">
              <a:spcBef>
                <a:spcPct val="20000"/>
              </a:spcBef>
              <a:buChar char="-"/>
              <a:defRPr sz="1600">
                <a:latin typeface="+mn-lt"/>
              </a:defRPr>
            </a:lvl3pPr>
            <a:lvl4pPr marL="1239838" indent="-195263" eaLnBrk="1" hangingPunct="1">
              <a:spcBef>
                <a:spcPct val="20000"/>
              </a:spcBef>
              <a:buChar char="•"/>
              <a:defRPr sz="1400">
                <a:latin typeface="+mn-lt"/>
              </a:defRPr>
            </a:lvl4pPr>
            <a:lvl5pPr marL="2130425" indent="-228600" eaLnBrk="1" hangingPunct="1">
              <a:spcBef>
                <a:spcPct val="20000"/>
              </a:spcBef>
              <a:buChar char="»"/>
              <a:defRPr sz="16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r>
              <a:rPr lang="en-GB" sz="750" dirty="0" err="1"/>
              <a:t>Bakris</a:t>
            </a:r>
            <a:r>
              <a:rPr lang="en-GB" sz="750" dirty="0"/>
              <a:t> GL, et al. </a:t>
            </a:r>
            <a:r>
              <a:rPr lang="pt-BR" sz="750" dirty="0"/>
              <a:t>JAMA 2015;314(2):151–61.</a:t>
            </a:r>
            <a:endParaRPr lang="en-US" sz="750" dirty="0"/>
          </a:p>
        </p:txBody>
      </p:sp>
      <p:pic>
        <p:nvPicPr>
          <p:cNvPr id="1026" name="Picture 2">
            <a:extLst>
              <a:ext uri="{FF2B5EF4-FFF2-40B4-BE49-F238E27FC236}">
                <a16:creationId xmlns:a16="http://schemas.microsoft.com/office/drawing/2014/main" id="{8FABD6CC-920F-4D5B-9514-3D7DA4F00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20" y="1083709"/>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75" name="Rechteck 274">
            <a:extLst>
              <a:ext uri="{FF2B5EF4-FFF2-40B4-BE49-F238E27FC236}">
                <a16:creationId xmlns:a16="http://schemas.microsoft.com/office/drawing/2014/main" id="{81165797-2BCA-43C3-852E-F31BBDE05AC4}"/>
              </a:ext>
            </a:extLst>
          </p:cNvPr>
          <p:cNvSpPr/>
          <p:nvPr/>
        </p:nvSpPr>
        <p:spPr bwMode="auto">
          <a:xfrm>
            <a:off x="3515706" y="2604267"/>
            <a:ext cx="2397806" cy="2038780"/>
          </a:xfrm>
          <a:prstGeom prst="rect">
            <a:avLst/>
          </a:prstGeom>
          <a:solidFill>
            <a:srgbClr val="00B050">
              <a:alpha val="40000"/>
            </a:srgbClr>
          </a:solidFill>
          <a:ln/>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bodyPr>
          <a:lstStyle/>
          <a:p>
            <a:pPr fontAlgn="base">
              <a:lnSpc>
                <a:spcPct val="110000"/>
              </a:lnSpc>
              <a:spcBef>
                <a:spcPct val="30000"/>
              </a:spcBef>
              <a:spcAft>
                <a:spcPct val="0"/>
              </a:spcAft>
            </a:pPr>
            <a:endParaRPr lang="de-DE" dirty="0">
              <a:solidFill>
                <a:schemeClr val="tx1"/>
              </a:solidFill>
              <a:latin typeface="Arial" panose="020B0604020202020204" pitchFamily="34" charset="0"/>
            </a:endParaRPr>
          </a:p>
        </p:txBody>
      </p:sp>
      <p:sp>
        <p:nvSpPr>
          <p:cNvPr id="276" name="Rechteck 275">
            <a:extLst>
              <a:ext uri="{FF2B5EF4-FFF2-40B4-BE49-F238E27FC236}">
                <a16:creationId xmlns:a16="http://schemas.microsoft.com/office/drawing/2014/main" id="{04A49EA5-CC49-421B-BC12-4D1B765618DC}"/>
              </a:ext>
            </a:extLst>
          </p:cNvPr>
          <p:cNvSpPr/>
          <p:nvPr/>
        </p:nvSpPr>
        <p:spPr bwMode="auto">
          <a:xfrm>
            <a:off x="6998500" y="2614356"/>
            <a:ext cx="669844" cy="2038780"/>
          </a:xfrm>
          <a:prstGeom prst="rect">
            <a:avLst/>
          </a:prstGeom>
          <a:solidFill>
            <a:srgbClr val="00B050">
              <a:alpha val="40000"/>
            </a:srgbClr>
          </a:solidFill>
          <a:ln/>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bodyPr>
          <a:lstStyle/>
          <a:p>
            <a:pPr fontAlgn="base">
              <a:lnSpc>
                <a:spcPct val="110000"/>
              </a:lnSpc>
              <a:spcBef>
                <a:spcPct val="30000"/>
              </a:spcBef>
              <a:spcAft>
                <a:spcPct val="0"/>
              </a:spcAft>
            </a:pPr>
            <a:endParaRPr lang="de-DE" dirty="0">
              <a:solidFill>
                <a:schemeClr val="tx1"/>
              </a:solidFill>
              <a:latin typeface="Arial" panose="020B0604020202020204" pitchFamily="34" charset="0"/>
            </a:endParaRPr>
          </a:p>
        </p:txBody>
      </p:sp>
      <p:sp>
        <p:nvSpPr>
          <p:cNvPr id="277" name="Rechteck 276">
            <a:extLst>
              <a:ext uri="{FF2B5EF4-FFF2-40B4-BE49-F238E27FC236}">
                <a16:creationId xmlns:a16="http://schemas.microsoft.com/office/drawing/2014/main" id="{FBE8E4AF-D3A8-4B8F-8021-33469967A947}"/>
              </a:ext>
            </a:extLst>
          </p:cNvPr>
          <p:cNvSpPr/>
          <p:nvPr/>
        </p:nvSpPr>
        <p:spPr bwMode="auto">
          <a:xfrm>
            <a:off x="3526676" y="4705997"/>
            <a:ext cx="2397806" cy="585121"/>
          </a:xfrm>
          <a:prstGeom prst="rect">
            <a:avLst/>
          </a:prstGeom>
          <a:solidFill>
            <a:schemeClr val="accent2">
              <a:alpha val="4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bodyPr>
          <a:lstStyle/>
          <a:p>
            <a:pPr fontAlgn="base">
              <a:lnSpc>
                <a:spcPct val="110000"/>
              </a:lnSpc>
              <a:spcBef>
                <a:spcPct val="30000"/>
              </a:spcBef>
              <a:spcAft>
                <a:spcPct val="0"/>
              </a:spcAft>
            </a:pPr>
            <a:endParaRPr lang="de-DE" dirty="0">
              <a:solidFill>
                <a:schemeClr val="tx1"/>
              </a:solidFill>
              <a:latin typeface="Arial" panose="020B0604020202020204" pitchFamily="34" charset="0"/>
            </a:endParaRPr>
          </a:p>
        </p:txBody>
      </p:sp>
      <p:sp>
        <p:nvSpPr>
          <p:cNvPr id="278" name="Rechteck 277">
            <a:extLst>
              <a:ext uri="{FF2B5EF4-FFF2-40B4-BE49-F238E27FC236}">
                <a16:creationId xmlns:a16="http://schemas.microsoft.com/office/drawing/2014/main" id="{B948ADF9-0137-411E-9F12-F9142DBD5C9D}"/>
              </a:ext>
            </a:extLst>
          </p:cNvPr>
          <p:cNvSpPr/>
          <p:nvPr/>
        </p:nvSpPr>
        <p:spPr bwMode="auto">
          <a:xfrm>
            <a:off x="7008990" y="4716826"/>
            <a:ext cx="669844" cy="585121"/>
          </a:xfrm>
          <a:prstGeom prst="rect">
            <a:avLst/>
          </a:prstGeom>
          <a:solidFill>
            <a:schemeClr val="accent2">
              <a:alpha val="40000"/>
            </a:schemeClr>
          </a:solidFill>
          <a:ln/>
        </p:spPr>
        <p:style>
          <a:lnRef idx="2">
            <a:schemeClr val="accent2"/>
          </a:lnRef>
          <a:fillRef idx="1">
            <a:schemeClr val="lt1"/>
          </a:fillRef>
          <a:effectRef idx="0">
            <a:schemeClr val="accent2"/>
          </a:effectRef>
          <a:fontRef idx="minor">
            <a:schemeClr val="dk1"/>
          </a:fontRef>
        </p:style>
        <p:txBody>
          <a:bodyPr vert="horz" wrap="square" lIns="0" tIns="0" rIns="0" bIns="0" numCol="1" rtlCol="0" anchor="t" anchorCtr="0" compatLnSpc="1">
            <a:prstTxWarp prst="textNoShape">
              <a:avLst/>
            </a:prstTxWarp>
          </a:bodyPr>
          <a:lstStyle/>
          <a:p>
            <a:pPr fontAlgn="base">
              <a:lnSpc>
                <a:spcPct val="110000"/>
              </a:lnSpc>
              <a:spcBef>
                <a:spcPct val="30000"/>
              </a:spcBef>
              <a:spcAft>
                <a:spcPct val="0"/>
              </a:spcAft>
            </a:pPr>
            <a:endParaRPr lang="de-DE" dirty="0">
              <a:solidFill>
                <a:schemeClr val="tx1"/>
              </a:solidFill>
              <a:latin typeface="Arial" panose="020B0604020202020204" pitchFamily="34" charset="0"/>
            </a:endParaRPr>
          </a:p>
        </p:txBody>
      </p:sp>
    </p:spTree>
    <p:extLst>
      <p:ext uri="{BB962C8B-B14F-4D97-AF65-F5344CB8AC3E}">
        <p14:creationId xmlns:p14="http://schemas.microsoft.com/office/powerpoint/2010/main" val="2223838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2DD85-5801-4FAC-A2F5-28EFC059EF0B}"/>
              </a:ext>
            </a:extLst>
          </p:cNvPr>
          <p:cNvSpPr>
            <a:spLocks noGrp="1"/>
          </p:cNvSpPr>
          <p:nvPr>
            <p:ph type="title"/>
          </p:nvPr>
        </p:nvSpPr>
        <p:spPr/>
        <p:txBody>
          <a:bodyPr/>
          <a:lstStyle/>
          <a:p>
            <a:endParaRPr lang="de-DE" dirty="0"/>
          </a:p>
        </p:txBody>
      </p:sp>
      <p:pic>
        <p:nvPicPr>
          <p:cNvPr id="4" name="Grafik 3">
            <a:extLst>
              <a:ext uri="{FF2B5EF4-FFF2-40B4-BE49-F238E27FC236}">
                <a16:creationId xmlns:a16="http://schemas.microsoft.com/office/drawing/2014/main" id="{C72B9387-6B34-4A4C-99DB-A438AFFD5A97}"/>
              </a:ext>
            </a:extLst>
          </p:cNvPr>
          <p:cNvPicPr>
            <a:picLocks noChangeAspect="1"/>
          </p:cNvPicPr>
          <p:nvPr/>
        </p:nvPicPr>
        <p:blipFill rotWithShape="1">
          <a:blip r:embed="rId3"/>
          <a:srcRect l="781" t="12890" r="14064" b="15626"/>
          <a:stretch/>
        </p:blipFill>
        <p:spPr>
          <a:xfrm>
            <a:off x="-1099" y="972140"/>
            <a:ext cx="8893579" cy="4977140"/>
          </a:xfrm>
          <a:prstGeom prst="rect">
            <a:avLst/>
          </a:prstGeom>
        </p:spPr>
      </p:pic>
      <p:sp>
        <p:nvSpPr>
          <p:cNvPr id="5" name="Textfeld 4">
            <a:extLst>
              <a:ext uri="{FF2B5EF4-FFF2-40B4-BE49-F238E27FC236}">
                <a16:creationId xmlns:a16="http://schemas.microsoft.com/office/drawing/2014/main" id="{52EB17E6-20E3-47FA-BEB0-F3928A3B20E1}"/>
              </a:ext>
            </a:extLst>
          </p:cNvPr>
          <p:cNvSpPr txBox="1"/>
          <p:nvPr/>
        </p:nvSpPr>
        <p:spPr>
          <a:xfrm>
            <a:off x="1475656" y="6165304"/>
            <a:ext cx="6138848" cy="691600"/>
          </a:xfrm>
          <a:prstGeom prst="rect">
            <a:avLst/>
          </a:prstGeom>
          <a:noFill/>
        </p:spPr>
        <p:txBody>
          <a:bodyPr wrap="square">
            <a:spAutoFit/>
          </a:bodyPr>
          <a:lstStyle/>
          <a:p>
            <a:pPr marR="0" algn="r"/>
            <a:r>
              <a:rPr lang="de-DE" sz="1200" dirty="0" err="1">
                <a:solidFill>
                  <a:srgbClr val="00799B"/>
                </a:solidFill>
                <a:latin typeface="Calibri" panose="020F0502020204030204" pitchFamily="34" charset="0"/>
              </a:rPr>
              <a:t>Ohkuma</a:t>
            </a:r>
            <a:r>
              <a:rPr lang="de-DE" sz="1200" dirty="0">
                <a:solidFill>
                  <a:srgbClr val="00799B"/>
                </a:solidFill>
                <a:latin typeface="Calibri" panose="020F0502020204030204" pitchFamily="34" charset="0"/>
              </a:rPr>
              <a:t> T et al. : </a:t>
            </a:r>
            <a:r>
              <a:rPr lang="de-DE" sz="1200" b="1" dirty="0">
                <a:solidFill>
                  <a:srgbClr val="00799B"/>
                </a:solidFill>
                <a:latin typeface="Calibri" panose="020F0502020204030204" pitchFamily="34" charset="0"/>
              </a:rPr>
              <a:t>Short-Term </a:t>
            </a:r>
            <a:r>
              <a:rPr lang="de-DE" sz="1200" b="1" dirty="0" err="1">
                <a:solidFill>
                  <a:srgbClr val="00799B"/>
                </a:solidFill>
                <a:latin typeface="Calibri" panose="020F0502020204030204" pitchFamily="34" charset="0"/>
              </a:rPr>
              <a:t>Changes</a:t>
            </a:r>
            <a:r>
              <a:rPr lang="de-DE" sz="1200" b="1" dirty="0">
                <a:solidFill>
                  <a:srgbClr val="00799B"/>
                </a:solidFill>
                <a:latin typeface="Calibri" panose="020F0502020204030204" pitchFamily="34" charset="0"/>
              </a:rPr>
              <a:t> in Serum Potassium and </a:t>
            </a:r>
            <a:r>
              <a:rPr lang="de-DE" sz="1200" b="1" dirty="0" err="1">
                <a:solidFill>
                  <a:srgbClr val="00799B"/>
                </a:solidFill>
                <a:latin typeface="Calibri" panose="020F0502020204030204" pitchFamily="34" charset="0"/>
              </a:rPr>
              <a:t>the</a:t>
            </a:r>
            <a:r>
              <a:rPr lang="de-DE" sz="1200" b="1" dirty="0">
                <a:solidFill>
                  <a:srgbClr val="00799B"/>
                </a:solidFill>
                <a:latin typeface="Calibri" panose="020F0502020204030204" pitchFamily="34" charset="0"/>
              </a:rPr>
              <a:t> Risk of Subsequent </a:t>
            </a:r>
            <a:r>
              <a:rPr lang="de-DE" sz="1200" b="1" dirty="0" err="1">
                <a:solidFill>
                  <a:srgbClr val="00799B"/>
                </a:solidFill>
                <a:latin typeface="Calibri" panose="020F0502020204030204" pitchFamily="34" charset="0"/>
              </a:rPr>
              <a:t>Vascular</a:t>
            </a:r>
            <a:r>
              <a:rPr lang="de-DE" sz="1200" b="1" dirty="0">
                <a:solidFill>
                  <a:srgbClr val="00799B"/>
                </a:solidFill>
                <a:latin typeface="Calibri" panose="020F0502020204030204" pitchFamily="34" charset="0"/>
              </a:rPr>
              <a:t> Events and </a:t>
            </a:r>
            <a:r>
              <a:rPr lang="de-DE" sz="1200" b="1" dirty="0" err="1">
                <a:solidFill>
                  <a:srgbClr val="00799B"/>
                </a:solidFill>
                <a:latin typeface="Calibri" panose="020F0502020204030204" pitchFamily="34" charset="0"/>
              </a:rPr>
              <a:t>Mortality</a:t>
            </a:r>
            <a:r>
              <a:rPr lang="de-DE" sz="1200" b="1" dirty="0">
                <a:solidFill>
                  <a:srgbClr val="00799B"/>
                </a:solidFill>
                <a:latin typeface="Calibri" panose="020F0502020204030204" pitchFamily="34" charset="0"/>
              </a:rPr>
              <a:t>: </a:t>
            </a:r>
            <a:r>
              <a:rPr lang="de-DE" sz="1200" b="1" dirty="0" err="1">
                <a:solidFill>
                  <a:srgbClr val="00799B"/>
                </a:solidFill>
                <a:latin typeface="Calibri" panose="020F0502020204030204" pitchFamily="34" charset="0"/>
              </a:rPr>
              <a:t>Results</a:t>
            </a:r>
            <a:r>
              <a:rPr lang="de-DE" sz="1200" b="1" dirty="0">
                <a:solidFill>
                  <a:srgbClr val="00799B"/>
                </a:solidFill>
                <a:latin typeface="Calibri" panose="020F0502020204030204" pitchFamily="34" charset="0"/>
              </a:rPr>
              <a:t> </a:t>
            </a:r>
            <a:r>
              <a:rPr lang="de-DE" sz="1200" b="1" dirty="0" err="1">
                <a:solidFill>
                  <a:srgbClr val="00799B"/>
                </a:solidFill>
                <a:latin typeface="Calibri" panose="020F0502020204030204" pitchFamily="34" charset="0"/>
              </a:rPr>
              <a:t>from</a:t>
            </a:r>
            <a:r>
              <a:rPr lang="de-DE" sz="1200" b="1" dirty="0">
                <a:solidFill>
                  <a:srgbClr val="00799B"/>
                </a:solidFill>
                <a:latin typeface="Calibri" panose="020F0502020204030204" pitchFamily="34" charset="0"/>
              </a:rPr>
              <a:t> a </a:t>
            </a:r>
            <a:r>
              <a:rPr lang="de-DE" sz="1200" b="1" dirty="0" err="1">
                <a:solidFill>
                  <a:srgbClr val="00799B"/>
                </a:solidFill>
                <a:latin typeface="Calibri" panose="020F0502020204030204" pitchFamily="34" charset="0"/>
              </a:rPr>
              <a:t>Randomized</a:t>
            </a:r>
            <a:r>
              <a:rPr lang="de-DE" sz="1200" b="1" dirty="0">
                <a:solidFill>
                  <a:srgbClr val="00799B"/>
                </a:solidFill>
                <a:latin typeface="Calibri" panose="020F0502020204030204" pitchFamily="34" charset="0"/>
              </a:rPr>
              <a:t> </a:t>
            </a:r>
            <a:r>
              <a:rPr lang="de-DE" sz="1200" b="1" dirty="0" err="1">
                <a:solidFill>
                  <a:srgbClr val="00799B"/>
                </a:solidFill>
                <a:latin typeface="Calibri" panose="020F0502020204030204" pitchFamily="34" charset="0"/>
              </a:rPr>
              <a:t>Controlled</a:t>
            </a:r>
            <a:r>
              <a:rPr lang="de-DE" sz="1200" b="1" dirty="0">
                <a:solidFill>
                  <a:srgbClr val="00799B"/>
                </a:solidFill>
                <a:latin typeface="Calibri" panose="020F0502020204030204" pitchFamily="34" charset="0"/>
              </a:rPr>
              <a:t> Trial of ACE Inhibitors. </a:t>
            </a:r>
            <a:r>
              <a:rPr lang="de-DE" sz="1200" dirty="0" err="1">
                <a:solidFill>
                  <a:srgbClr val="00799B"/>
                </a:solidFill>
                <a:latin typeface="Calibri" panose="020F0502020204030204" pitchFamily="34" charset="0"/>
              </a:rPr>
              <a:t>Clin</a:t>
            </a:r>
            <a:r>
              <a:rPr lang="de-DE" sz="1200" dirty="0">
                <a:solidFill>
                  <a:srgbClr val="00799B"/>
                </a:solidFill>
                <a:latin typeface="Calibri" panose="020F0502020204030204" pitchFamily="34" charset="0"/>
              </a:rPr>
              <a:t> J Am </a:t>
            </a:r>
            <a:r>
              <a:rPr lang="de-DE" sz="1200" dirty="0" err="1">
                <a:solidFill>
                  <a:srgbClr val="00799B"/>
                </a:solidFill>
                <a:latin typeface="Calibri" panose="020F0502020204030204" pitchFamily="34" charset="0"/>
              </a:rPr>
              <a:t>Soc</a:t>
            </a:r>
            <a:r>
              <a:rPr lang="de-DE" sz="1200" dirty="0">
                <a:solidFill>
                  <a:srgbClr val="00799B"/>
                </a:solidFill>
                <a:latin typeface="Calibri" panose="020F0502020204030204" pitchFamily="34" charset="0"/>
              </a:rPr>
              <a:t> </a:t>
            </a:r>
            <a:r>
              <a:rPr lang="de-DE" sz="1200" dirty="0" err="1">
                <a:solidFill>
                  <a:srgbClr val="00799B"/>
                </a:solidFill>
                <a:latin typeface="Calibri" panose="020F0502020204030204" pitchFamily="34" charset="0"/>
              </a:rPr>
              <a:t>Nephrol</a:t>
            </a:r>
            <a:r>
              <a:rPr lang="de-DE" sz="1200" dirty="0">
                <a:solidFill>
                  <a:srgbClr val="00799B"/>
                </a:solidFill>
                <a:latin typeface="Calibri" panose="020F0502020204030204" pitchFamily="34" charset="0"/>
              </a:rPr>
              <a:t>. 2022;17(8):1139-49.</a:t>
            </a:r>
          </a:p>
        </p:txBody>
      </p:sp>
    </p:spTree>
    <p:extLst>
      <p:ext uri="{BB962C8B-B14F-4D97-AF65-F5344CB8AC3E}">
        <p14:creationId xmlns:p14="http://schemas.microsoft.com/office/powerpoint/2010/main" val="45125465"/>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990D50E-9BC7-452E-B5B7-B420CFB17BEB}"/>
              </a:ext>
            </a:extLst>
          </p:cNvPr>
          <p:cNvSpPr/>
          <p:nvPr/>
        </p:nvSpPr>
        <p:spPr>
          <a:xfrm>
            <a:off x="6835085" y="2181958"/>
            <a:ext cx="2032021" cy="1113887"/>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54000" rIns="27000" bIns="54000" rtlCol="0" anchor="ctr"/>
          <a:lstStyle/>
          <a:p>
            <a:pPr algn="ctr" defTabSz="685800" fontAlgn="auto">
              <a:lnSpc>
                <a:spcPct val="100000"/>
              </a:lnSpc>
              <a:spcBef>
                <a:spcPts val="0"/>
              </a:spcBef>
              <a:spcAft>
                <a:spcPts val="0"/>
              </a:spcAft>
              <a:defRPr/>
            </a:pPr>
            <a:endParaRPr lang="de-DE" sz="1350" dirty="0">
              <a:solidFill>
                <a:srgbClr val="FFFFFF"/>
              </a:solidFill>
              <a:latin typeface="Arial"/>
            </a:endParaRPr>
          </a:p>
        </p:txBody>
      </p:sp>
      <p:pic>
        <p:nvPicPr>
          <p:cNvPr id="1026" name="Bild 2">
            <a:extLst>
              <a:ext uri="{FF2B5EF4-FFF2-40B4-BE49-F238E27FC236}">
                <a16:creationId xmlns:a16="http://schemas.microsoft.com/office/drawing/2014/main" id="{E219A3BD-5F2B-40BB-8076-72AD022D66E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907386"/>
            <a:ext cx="3450188" cy="3652094"/>
          </a:xfrm>
          <a:prstGeom prst="rect">
            <a:avLst/>
          </a:prstGeom>
          <a:solidFill>
            <a:srgbClr val="FFFFFF"/>
          </a:solidFill>
          <a:ln w="9525">
            <a:solidFill>
              <a:schemeClr val="bg2"/>
            </a:solidFill>
            <a:miter lim="800000"/>
            <a:headEnd/>
            <a:tailEnd/>
          </a:ln>
        </p:spPr>
      </p:pic>
      <p:sp>
        <p:nvSpPr>
          <p:cNvPr id="5" name="Titel 4">
            <a:extLst>
              <a:ext uri="{FF2B5EF4-FFF2-40B4-BE49-F238E27FC236}">
                <a16:creationId xmlns:a16="http://schemas.microsoft.com/office/drawing/2014/main" id="{F51A896C-26C0-475E-A387-D7792746AB05}"/>
              </a:ext>
            </a:extLst>
          </p:cNvPr>
          <p:cNvSpPr>
            <a:spLocks noGrp="1"/>
          </p:cNvSpPr>
          <p:nvPr>
            <p:ph type="title"/>
          </p:nvPr>
        </p:nvSpPr>
        <p:spPr>
          <a:xfrm>
            <a:off x="792411" y="271501"/>
            <a:ext cx="7559178" cy="685800"/>
          </a:xfrm>
        </p:spPr>
        <p:txBody>
          <a:bodyPr/>
          <a:lstStyle/>
          <a:p>
            <a:r>
              <a:rPr lang="de-DE" dirty="0"/>
              <a:t> </a:t>
            </a:r>
          </a:p>
        </p:txBody>
      </p:sp>
      <p:sp>
        <p:nvSpPr>
          <p:cNvPr id="2" name="Foliennummernplatzhalter 1" hidden="1">
            <a:extLst>
              <a:ext uri="{FF2B5EF4-FFF2-40B4-BE49-F238E27FC236}">
                <a16:creationId xmlns:a16="http://schemas.microsoft.com/office/drawing/2014/main" id="{C96A0767-9686-49EA-AD35-9D804B4EE8CA}"/>
              </a:ext>
            </a:extLst>
          </p:cNvPr>
          <p:cNvSpPr>
            <a:spLocks noGrp="1"/>
          </p:cNvSpPr>
          <p:nvPr>
            <p:ph type="sldNum" sz="quarter" idx="4294967295"/>
          </p:nvPr>
        </p:nvSpPr>
        <p:spPr>
          <a:xfrm>
            <a:off x="6900863" y="6523038"/>
            <a:ext cx="2243137" cy="222250"/>
          </a:xfrm>
        </p:spPr>
        <p:txBody>
          <a:bodyPr/>
          <a:lstStyle/>
          <a:p>
            <a:pPr algn="r" defTabSz="685800" fontAlgn="auto">
              <a:lnSpc>
                <a:spcPct val="100000"/>
              </a:lnSpc>
              <a:spcBef>
                <a:spcPts val="0"/>
              </a:spcBef>
              <a:spcAft>
                <a:spcPts val="450"/>
              </a:spcAft>
              <a:defRPr/>
            </a:pPr>
            <a:fld id="{442AD375-037F-43D0-B059-5172DA06796A}" type="slidenum">
              <a:rPr lang="en-GB" sz="600" b="1">
                <a:solidFill>
                  <a:srgbClr val="636363"/>
                </a:solidFill>
                <a:latin typeface="Arial"/>
              </a:rPr>
              <a:pPr algn="r" defTabSz="685800" fontAlgn="auto">
                <a:lnSpc>
                  <a:spcPct val="100000"/>
                </a:lnSpc>
                <a:spcBef>
                  <a:spcPts val="0"/>
                </a:spcBef>
                <a:spcAft>
                  <a:spcPts val="450"/>
                </a:spcAft>
                <a:defRPr/>
              </a:pPr>
              <a:t>49</a:t>
            </a:fld>
            <a:endParaRPr lang="en-GB" sz="600" b="1">
              <a:solidFill>
                <a:srgbClr val="636363"/>
              </a:solidFill>
              <a:latin typeface="Arial"/>
            </a:endParaRPr>
          </a:p>
        </p:txBody>
      </p:sp>
      <p:sp>
        <p:nvSpPr>
          <p:cNvPr id="6" name="Textplatzhalter 5">
            <a:extLst>
              <a:ext uri="{FF2B5EF4-FFF2-40B4-BE49-F238E27FC236}">
                <a16:creationId xmlns:a16="http://schemas.microsoft.com/office/drawing/2014/main" id="{97130DC1-7C4B-40A2-86BE-C1CA160DA402}"/>
              </a:ext>
            </a:extLst>
          </p:cNvPr>
          <p:cNvSpPr>
            <a:spLocks noGrp="1"/>
          </p:cNvSpPr>
          <p:nvPr>
            <p:ph type="body" sz="quarter" idx="4294967295"/>
          </p:nvPr>
        </p:nvSpPr>
        <p:spPr>
          <a:xfrm>
            <a:off x="0" y="5694363"/>
            <a:ext cx="8486775" cy="233362"/>
          </a:xfrm>
        </p:spPr>
        <p:txBody>
          <a:bodyPr/>
          <a:lstStyle/>
          <a:p>
            <a:pPr defTabSz="685800" fontAlgn="auto">
              <a:spcAft>
                <a:spcPts val="450"/>
              </a:spcAft>
              <a:defRPr/>
            </a:pPr>
            <a:r>
              <a:rPr lang="de-DE" sz="675" dirty="0">
                <a:ea typeface="SimSun" panose="02010600030101010101" pitchFamily="2" charset="-122"/>
              </a:rPr>
              <a:t>Lott C, et al. </a:t>
            </a:r>
            <a:r>
              <a:rPr lang="de-DE" sz="675" dirty="0" err="1">
                <a:ea typeface="SimSun" panose="02010600030101010101" pitchFamily="2" charset="-122"/>
              </a:rPr>
              <a:t>Resuscitation</a:t>
            </a:r>
            <a:r>
              <a:rPr lang="de-DE" sz="675" dirty="0">
                <a:ea typeface="SimSun" panose="02010600030101010101" pitchFamily="2" charset="-122"/>
              </a:rPr>
              <a:t>. 2021;161:152-219</a:t>
            </a:r>
            <a:endParaRPr lang="de-DE" sz="675" dirty="0">
              <a:solidFill>
                <a:prstClr val="black">
                  <a:lumMod val="65000"/>
                  <a:lumOff val="35000"/>
                </a:prstClr>
              </a:solidFill>
            </a:endParaRPr>
          </a:p>
        </p:txBody>
      </p:sp>
      <p:sp>
        <p:nvSpPr>
          <p:cNvPr id="3" name="Rechteck 2">
            <a:extLst>
              <a:ext uri="{FF2B5EF4-FFF2-40B4-BE49-F238E27FC236}">
                <a16:creationId xmlns:a16="http://schemas.microsoft.com/office/drawing/2014/main" id="{8679FE89-BDF6-4758-8A05-DC7D3637D3C5}"/>
              </a:ext>
            </a:extLst>
          </p:cNvPr>
          <p:cNvSpPr/>
          <p:nvPr/>
        </p:nvSpPr>
        <p:spPr>
          <a:xfrm>
            <a:off x="1588477" y="4215912"/>
            <a:ext cx="5483134" cy="773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1350">
              <a:solidFill>
                <a:prstClr val="white"/>
              </a:solidFill>
              <a:latin typeface="Arial"/>
            </a:endParaRPr>
          </a:p>
        </p:txBody>
      </p:sp>
      <p:sp>
        <p:nvSpPr>
          <p:cNvPr id="10" name="Rechteck 9">
            <a:extLst>
              <a:ext uri="{FF2B5EF4-FFF2-40B4-BE49-F238E27FC236}">
                <a16:creationId xmlns:a16="http://schemas.microsoft.com/office/drawing/2014/main" id="{4FF1EC7C-CED7-445B-B855-00F42E59FE79}"/>
              </a:ext>
            </a:extLst>
          </p:cNvPr>
          <p:cNvSpPr/>
          <p:nvPr/>
        </p:nvSpPr>
        <p:spPr>
          <a:xfrm>
            <a:off x="4176767" y="3830341"/>
            <a:ext cx="2060331" cy="1887416"/>
          </a:xfrm>
          <a:prstGeom prst="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r>
              <a:rPr lang="de-DE" sz="1350" dirty="0">
                <a:solidFill>
                  <a:prstClr val="white"/>
                </a:solidFill>
                <a:latin typeface="Arial"/>
              </a:rPr>
              <a:t>Sodium </a:t>
            </a:r>
            <a:r>
              <a:rPr lang="de-DE" sz="1350" dirty="0" err="1">
                <a:solidFill>
                  <a:prstClr val="white"/>
                </a:solidFill>
                <a:latin typeface="Arial"/>
              </a:rPr>
              <a:t>zirconium</a:t>
            </a:r>
            <a:r>
              <a:rPr lang="de-DE" sz="1350" dirty="0">
                <a:solidFill>
                  <a:prstClr val="white"/>
                </a:solidFill>
                <a:latin typeface="Arial"/>
              </a:rPr>
              <a:t> c</a:t>
            </a:r>
            <a:r>
              <a:rPr lang="de-DE" sz="1350" dirty="0" err="1">
                <a:solidFill>
                  <a:prstClr val="white"/>
                </a:solidFill>
                <a:latin typeface="Arial"/>
              </a:rPr>
              <a:t>yclosilicate</a:t>
            </a:r>
            <a:r>
              <a:rPr lang="de-DE" sz="1350" dirty="0">
                <a:solidFill>
                  <a:prstClr val="white"/>
                </a:solidFill>
                <a:latin typeface="Arial"/>
              </a:rPr>
              <a:t> 10g x3/</a:t>
            </a:r>
            <a:r>
              <a:rPr lang="de-DE" sz="1350" dirty="0" err="1">
                <a:solidFill>
                  <a:prstClr val="white"/>
                </a:solidFill>
                <a:latin typeface="Arial"/>
              </a:rPr>
              <a:t>day</a:t>
            </a:r>
            <a:r>
              <a:rPr lang="de-DE" sz="1350" dirty="0">
                <a:solidFill>
                  <a:prstClr val="white"/>
                </a:solidFill>
                <a:latin typeface="Arial"/>
              </a:rPr>
              <a:t> oral </a:t>
            </a:r>
            <a:r>
              <a:rPr lang="de-DE" sz="1350" dirty="0" err="1">
                <a:solidFill>
                  <a:prstClr val="white"/>
                </a:solidFill>
                <a:latin typeface="Arial"/>
              </a:rPr>
              <a:t>for</a:t>
            </a:r>
            <a:r>
              <a:rPr lang="de-DE" sz="1350" dirty="0">
                <a:solidFill>
                  <a:prstClr val="white"/>
                </a:solidFill>
                <a:latin typeface="Arial"/>
              </a:rPr>
              <a:t> 72 </a:t>
            </a:r>
            <a:r>
              <a:rPr lang="de-DE" sz="1350" dirty="0" err="1">
                <a:solidFill>
                  <a:prstClr val="white"/>
                </a:solidFill>
                <a:latin typeface="Arial"/>
              </a:rPr>
              <a:t>hrs</a:t>
            </a:r>
            <a:r>
              <a:rPr lang="de-DE" sz="1350" dirty="0">
                <a:solidFill>
                  <a:prstClr val="white"/>
                </a:solidFill>
                <a:latin typeface="Arial"/>
              </a:rPr>
              <a:t> OR </a:t>
            </a:r>
          </a:p>
          <a:p>
            <a:pPr algn="ctr" defTabSz="685800" fontAlgn="auto">
              <a:lnSpc>
                <a:spcPct val="100000"/>
              </a:lnSpc>
              <a:spcBef>
                <a:spcPts val="0"/>
              </a:spcBef>
              <a:spcAft>
                <a:spcPts val="0"/>
              </a:spcAft>
              <a:defRPr/>
            </a:pPr>
            <a:r>
              <a:rPr lang="de-DE" sz="1350" b="1" dirty="0">
                <a:solidFill>
                  <a:prstClr val="white"/>
                </a:solidFill>
                <a:latin typeface="Arial"/>
              </a:rPr>
              <a:t>Patiromer</a:t>
            </a:r>
          </a:p>
          <a:p>
            <a:pPr algn="ctr" defTabSz="685800" fontAlgn="auto">
              <a:lnSpc>
                <a:spcPct val="100000"/>
              </a:lnSpc>
              <a:spcBef>
                <a:spcPts val="0"/>
              </a:spcBef>
              <a:spcAft>
                <a:spcPts val="0"/>
              </a:spcAft>
              <a:defRPr/>
            </a:pPr>
            <a:r>
              <a:rPr lang="de-DE" sz="1350" dirty="0">
                <a:solidFill>
                  <a:prstClr val="white"/>
                </a:solidFill>
                <a:latin typeface="Arial"/>
              </a:rPr>
              <a:t>8.4 g/</a:t>
            </a:r>
            <a:r>
              <a:rPr lang="de-DE" sz="1350" dirty="0" err="1">
                <a:solidFill>
                  <a:prstClr val="white"/>
                </a:solidFill>
                <a:latin typeface="Arial"/>
              </a:rPr>
              <a:t>day</a:t>
            </a:r>
            <a:r>
              <a:rPr lang="de-DE" sz="1350" dirty="0">
                <a:solidFill>
                  <a:prstClr val="white"/>
                </a:solidFill>
                <a:latin typeface="Arial"/>
              </a:rPr>
              <a:t> oral OR</a:t>
            </a:r>
          </a:p>
          <a:p>
            <a:pPr algn="ctr" defTabSz="685800" fontAlgn="auto">
              <a:lnSpc>
                <a:spcPct val="100000"/>
              </a:lnSpc>
              <a:spcBef>
                <a:spcPts val="0"/>
              </a:spcBef>
              <a:spcAft>
                <a:spcPts val="0"/>
              </a:spcAft>
              <a:defRPr/>
            </a:pPr>
            <a:r>
              <a:rPr lang="de-DE" sz="1350" dirty="0">
                <a:solidFill>
                  <a:prstClr val="white"/>
                </a:solidFill>
                <a:latin typeface="Arial"/>
              </a:rPr>
              <a:t>Calcium </a:t>
            </a:r>
            <a:r>
              <a:rPr lang="de-DE" sz="1350" dirty="0" err="1">
                <a:solidFill>
                  <a:prstClr val="white"/>
                </a:solidFill>
                <a:latin typeface="Arial"/>
              </a:rPr>
              <a:t>resonium</a:t>
            </a:r>
            <a:endParaRPr lang="de-DE" sz="1350" dirty="0">
              <a:solidFill>
                <a:prstClr val="white"/>
              </a:solidFill>
              <a:latin typeface="Arial"/>
            </a:endParaRPr>
          </a:p>
          <a:p>
            <a:pPr algn="ctr" defTabSz="685800" fontAlgn="auto">
              <a:lnSpc>
                <a:spcPct val="100000"/>
              </a:lnSpc>
              <a:spcBef>
                <a:spcPts val="0"/>
              </a:spcBef>
              <a:spcAft>
                <a:spcPts val="0"/>
              </a:spcAft>
              <a:defRPr/>
            </a:pPr>
            <a:r>
              <a:rPr lang="de-DE" sz="1350" dirty="0">
                <a:solidFill>
                  <a:prstClr val="white"/>
                </a:solidFill>
                <a:latin typeface="Arial"/>
              </a:rPr>
              <a:t>15 gx3/</a:t>
            </a:r>
            <a:r>
              <a:rPr lang="de-DE" sz="1350" dirty="0" err="1">
                <a:solidFill>
                  <a:prstClr val="white"/>
                </a:solidFill>
                <a:latin typeface="Arial"/>
              </a:rPr>
              <a:t>day</a:t>
            </a:r>
            <a:r>
              <a:rPr lang="de-DE" sz="1350" dirty="0">
                <a:solidFill>
                  <a:prstClr val="white"/>
                </a:solidFill>
                <a:latin typeface="Arial"/>
              </a:rPr>
              <a:t> oral</a:t>
            </a:r>
          </a:p>
        </p:txBody>
      </p:sp>
      <p:sp>
        <p:nvSpPr>
          <p:cNvPr id="11" name="Rechteck 10">
            <a:extLst>
              <a:ext uri="{FF2B5EF4-FFF2-40B4-BE49-F238E27FC236}">
                <a16:creationId xmlns:a16="http://schemas.microsoft.com/office/drawing/2014/main" id="{A4BDCAA4-9C78-4B33-B44D-FB9822E0A47A}"/>
              </a:ext>
            </a:extLst>
          </p:cNvPr>
          <p:cNvSpPr/>
          <p:nvPr/>
        </p:nvSpPr>
        <p:spPr>
          <a:xfrm>
            <a:off x="6809527" y="3830341"/>
            <a:ext cx="2057579" cy="1887415"/>
          </a:xfrm>
          <a:prstGeom prst="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r>
              <a:rPr lang="de-DE" sz="1350" dirty="0">
                <a:solidFill>
                  <a:prstClr val="white"/>
                </a:solidFill>
                <a:latin typeface="Arial"/>
              </a:rPr>
              <a:t>Sodium </a:t>
            </a:r>
            <a:r>
              <a:rPr lang="de-DE" sz="1350" dirty="0" err="1">
                <a:solidFill>
                  <a:prstClr val="white"/>
                </a:solidFill>
                <a:latin typeface="Arial"/>
              </a:rPr>
              <a:t>zirconium</a:t>
            </a:r>
            <a:r>
              <a:rPr lang="de-DE" sz="1350" dirty="0">
                <a:solidFill>
                  <a:prstClr val="white"/>
                </a:solidFill>
                <a:latin typeface="Arial"/>
              </a:rPr>
              <a:t> cyclosilicate 10g x3/</a:t>
            </a:r>
            <a:r>
              <a:rPr lang="de-DE" sz="1350" dirty="0" err="1">
                <a:solidFill>
                  <a:prstClr val="white"/>
                </a:solidFill>
                <a:latin typeface="Arial"/>
              </a:rPr>
              <a:t>day</a:t>
            </a:r>
            <a:r>
              <a:rPr lang="de-DE" sz="1350" dirty="0">
                <a:solidFill>
                  <a:prstClr val="white"/>
                </a:solidFill>
                <a:latin typeface="Arial"/>
              </a:rPr>
              <a:t> oral </a:t>
            </a:r>
            <a:r>
              <a:rPr lang="de-DE" sz="1350" dirty="0" err="1">
                <a:solidFill>
                  <a:prstClr val="white"/>
                </a:solidFill>
                <a:latin typeface="Arial"/>
              </a:rPr>
              <a:t>for</a:t>
            </a:r>
            <a:r>
              <a:rPr lang="de-DE" sz="1350" dirty="0">
                <a:solidFill>
                  <a:prstClr val="white"/>
                </a:solidFill>
                <a:latin typeface="Arial"/>
              </a:rPr>
              <a:t> 72 </a:t>
            </a:r>
            <a:r>
              <a:rPr lang="de-DE" sz="1350" dirty="0" err="1">
                <a:solidFill>
                  <a:prstClr val="white"/>
                </a:solidFill>
                <a:latin typeface="Arial"/>
              </a:rPr>
              <a:t>hrs</a:t>
            </a:r>
            <a:r>
              <a:rPr lang="de-DE" sz="1350" dirty="0">
                <a:solidFill>
                  <a:prstClr val="white"/>
                </a:solidFill>
                <a:latin typeface="Arial"/>
              </a:rPr>
              <a:t> OR </a:t>
            </a:r>
          </a:p>
          <a:p>
            <a:pPr algn="ctr" defTabSz="685800" fontAlgn="auto">
              <a:lnSpc>
                <a:spcPct val="100000"/>
              </a:lnSpc>
              <a:spcBef>
                <a:spcPts val="0"/>
              </a:spcBef>
              <a:spcAft>
                <a:spcPts val="0"/>
              </a:spcAft>
              <a:defRPr/>
            </a:pPr>
            <a:r>
              <a:rPr lang="de-DE" sz="1350" b="1" dirty="0">
                <a:solidFill>
                  <a:prstClr val="white"/>
                </a:solidFill>
                <a:latin typeface="Arial"/>
              </a:rPr>
              <a:t>Patiromer</a:t>
            </a:r>
          </a:p>
          <a:p>
            <a:pPr algn="ctr" defTabSz="685800" fontAlgn="auto">
              <a:lnSpc>
                <a:spcPct val="100000"/>
              </a:lnSpc>
              <a:spcBef>
                <a:spcPts val="0"/>
              </a:spcBef>
              <a:spcAft>
                <a:spcPts val="0"/>
              </a:spcAft>
              <a:defRPr/>
            </a:pPr>
            <a:r>
              <a:rPr lang="de-DE" sz="1350" dirty="0">
                <a:solidFill>
                  <a:prstClr val="white"/>
                </a:solidFill>
                <a:latin typeface="Arial"/>
              </a:rPr>
              <a:t>8.4 g/</a:t>
            </a:r>
            <a:r>
              <a:rPr lang="de-DE" sz="1350" dirty="0" err="1">
                <a:solidFill>
                  <a:prstClr val="white"/>
                </a:solidFill>
                <a:latin typeface="Arial"/>
              </a:rPr>
              <a:t>day</a:t>
            </a:r>
            <a:r>
              <a:rPr lang="de-DE" sz="1350" dirty="0">
                <a:solidFill>
                  <a:prstClr val="white"/>
                </a:solidFill>
                <a:latin typeface="Arial"/>
              </a:rPr>
              <a:t> oral </a:t>
            </a:r>
          </a:p>
        </p:txBody>
      </p:sp>
      <p:pic>
        <p:nvPicPr>
          <p:cNvPr id="13" name="Grafik 12" descr="Lupe mit einfarbiger Füllung">
            <a:extLst>
              <a:ext uri="{FF2B5EF4-FFF2-40B4-BE49-F238E27FC236}">
                <a16:creationId xmlns:a16="http://schemas.microsoft.com/office/drawing/2014/main" id="{13D9A14F-36CC-44F8-A5CB-07B9B51CFD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4897" y="2499756"/>
            <a:ext cx="882097" cy="898757"/>
          </a:xfrm>
          <a:prstGeom prst="rect">
            <a:avLst/>
          </a:prstGeom>
        </p:spPr>
      </p:pic>
      <p:sp>
        <p:nvSpPr>
          <p:cNvPr id="14" name="Textfeld 13">
            <a:extLst>
              <a:ext uri="{FF2B5EF4-FFF2-40B4-BE49-F238E27FC236}">
                <a16:creationId xmlns:a16="http://schemas.microsoft.com/office/drawing/2014/main" id="{D4FB102D-53C5-403F-A4E3-E3ECFB36F544}"/>
              </a:ext>
            </a:extLst>
          </p:cNvPr>
          <p:cNvSpPr txBox="1"/>
          <p:nvPr/>
        </p:nvSpPr>
        <p:spPr>
          <a:xfrm>
            <a:off x="609867" y="1085385"/>
            <a:ext cx="8644289" cy="553998"/>
          </a:xfrm>
          <a:prstGeom prst="rect">
            <a:avLst/>
          </a:prstGeom>
          <a:noFill/>
        </p:spPr>
        <p:txBody>
          <a:bodyPr wrap="none" lIns="0" tIns="0" rIns="0" bIns="0" rtlCol="0">
            <a:spAutoFit/>
          </a:bodyPr>
          <a:lstStyle/>
          <a:p>
            <a:pPr defTabSz="685800" fontAlgn="auto">
              <a:lnSpc>
                <a:spcPct val="100000"/>
              </a:lnSpc>
              <a:spcBef>
                <a:spcPts val="0"/>
              </a:spcBef>
              <a:spcAft>
                <a:spcPts val="0"/>
              </a:spcAft>
              <a:defRPr/>
            </a:pPr>
            <a:r>
              <a:rPr lang="de-DE" cap="all" dirty="0">
                <a:solidFill>
                  <a:prstClr val="black"/>
                </a:solidFill>
                <a:latin typeface="Arial Black"/>
              </a:rPr>
              <a:t>Update der Europäischen Notfall-Leitlinie 2021 empfiehlt </a:t>
            </a:r>
          </a:p>
          <a:p>
            <a:pPr defTabSz="685800" fontAlgn="auto">
              <a:lnSpc>
                <a:spcPct val="100000"/>
              </a:lnSpc>
              <a:spcBef>
                <a:spcPts val="0"/>
              </a:spcBef>
              <a:spcAft>
                <a:spcPts val="0"/>
              </a:spcAft>
              <a:defRPr/>
            </a:pPr>
            <a:r>
              <a:rPr lang="de-DE" cap="all" dirty="0">
                <a:solidFill>
                  <a:prstClr val="black"/>
                </a:solidFill>
                <a:latin typeface="Arial Black"/>
              </a:rPr>
              <a:t>Kaliumbinder, um Kalium aus dem Körper zu entfernen</a:t>
            </a:r>
          </a:p>
        </p:txBody>
      </p:sp>
      <p:sp>
        <p:nvSpPr>
          <p:cNvPr id="15" name="Rechteck 14">
            <a:extLst>
              <a:ext uri="{FF2B5EF4-FFF2-40B4-BE49-F238E27FC236}">
                <a16:creationId xmlns:a16="http://schemas.microsoft.com/office/drawing/2014/main" id="{D8F35598-76D0-4859-956B-900082989900}"/>
              </a:ext>
            </a:extLst>
          </p:cNvPr>
          <p:cNvSpPr/>
          <p:nvPr/>
        </p:nvSpPr>
        <p:spPr>
          <a:xfrm>
            <a:off x="4176767" y="2181958"/>
            <a:ext cx="2060330" cy="1113887"/>
          </a:xfrm>
          <a:prstGeom prst="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r>
              <a:rPr lang="de-DE" sz="1350" dirty="0">
                <a:solidFill>
                  <a:prstClr val="white"/>
                </a:solidFill>
                <a:latin typeface="Arial"/>
              </a:rPr>
              <a:t>Moderate</a:t>
            </a:r>
          </a:p>
          <a:p>
            <a:pPr algn="ctr" defTabSz="685800" fontAlgn="auto">
              <a:lnSpc>
                <a:spcPct val="100000"/>
              </a:lnSpc>
              <a:spcBef>
                <a:spcPts val="0"/>
              </a:spcBef>
              <a:spcAft>
                <a:spcPts val="0"/>
              </a:spcAft>
              <a:defRPr/>
            </a:pPr>
            <a:r>
              <a:rPr lang="de-DE" sz="1350" dirty="0">
                <a:solidFill>
                  <a:prstClr val="white"/>
                </a:solidFill>
                <a:latin typeface="Arial"/>
              </a:rPr>
              <a:t>K</a:t>
            </a:r>
            <a:r>
              <a:rPr lang="de-DE" sz="1350" baseline="30000" dirty="0">
                <a:solidFill>
                  <a:prstClr val="white"/>
                </a:solidFill>
                <a:latin typeface="Arial"/>
              </a:rPr>
              <a:t>+</a:t>
            </a:r>
            <a:r>
              <a:rPr lang="de-DE" sz="1350" dirty="0">
                <a:solidFill>
                  <a:prstClr val="white"/>
                </a:solidFill>
                <a:latin typeface="Arial"/>
              </a:rPr>
              <a:t> 6,0 - 6,4 mmol/l</a:t>
            </a:r>
          </a:p>
          <a:p>
            <a:pPr algn="ctr" defTabSz="685800" fontAlgn="auto">
              <a:lnSpc>
                <a:spcPct val="100000"/>
              </a:lnSpc>
              <a:spcBef>
                <a:spcPts val="0"/>
              </a:spcBef>
              <a:spcAft>
                <a:spcPts val="0"/>
              </a:spcAft>
              <a:defRPr/>
            </a:pPr>
            <a:r>
              <a:rPr lang="de-DE" sz="1050" dirty="0">
                <a:solidFill>
                  <a:prstClr val="white"/>
                </a:solidFill>
                <a:latin typeface="Arial"/>
              </a:rPr>
              <a:t>Treatment </a:t>
            </a:r>
            <a:r>
              <a:rPr lang="de-DE" sz="1050" dirty="0" err="1">
                <a:solidFill>
                  <a:prstClr val="white"/>
                </a:solidFill>
                <a:latin typeface="Arial"/>
              </a:rPr>
              <a:t>guided</a:t>
            </a:r>
            <a:r>
              <a:rPr lang="de-DE" sz="1050" dirty="0">
                <a:solidFill>
                  <a:prstClr val="white"/>
                </a:solidFill>
                <a:latin typeface="Arial"/>
              </a:rPr>
              <a:t> </a:t>
            </a:r>
            <a:r>
              <a:rPr lang="de-DE" sz="1050" dirty="0" err="1">
                <a:solidFill>
                  <a:prstClr val="white"/>
                </a:solidFill>
                <a:latin typeface="Arial"/>
              </a:rPr>
              <a:t>by</a:t>
            </a:r>
            <a:r>
              <a:rPr lang="de-DE" sz="1050" dirty="0">
                <a:solidFill>
                  <a:prstClr val="white"/>
                </a:solidFill>
                <a:latin typeface="Arial"/>
              </a:rPr>
              <a:t> </a:t>
            </a:r>
            <a:r>
              <a:rPr lang="de-DE" sz="1050" dirty="0" err="1">
                <a:solidFill>
                  <a:prstClr val="white"/>
                </a:solidFill>
                <a:latin typeface="Arial"/>
              </a:rPr>
              <a:t>clinical</a:t>
            </a:r>
            <a:r>
              <a:rPr lang="de-DE" sz="1050" dirty="0">
                <a:solidFill>
                  <a:prstClr val="white"/>
                </a:solidFill>
                <a:latin typeface="Arial"/>
              </a:rPr>
              <a:t> </a:t>
            </a:r>
            <a:r>
              <a:rPr lang="de-DE" sz="1050" dirty="0" err="1">
                <a:solidFill>
                  <a:prstClr val="white"/>
                </a:solidFill>
                <a:latin typeface="Arial"/>
              </a:rPr>
              <a:t>condition</a:t>
            </a:r>
            <a:r>
              <a:rPr lang="de-DE" sz="1050" dirty="0">
                <a:solidFill>
                  <a:prstClr val="white"/>
                </a:solidFill>
                <a:latin typeface="Arial"/>
              </a:rPr>
              <a:t>, ECG and rate </a:t>
            </a:r>
            <a:r>
              <a:rPr lang="de-DE" sz="1050" dirty="0" err="1">
                <a:solidFill>
                  <a:prstClr val="white"/>
                </a:solidFill>
                <a:latin typeface="Arial"/>
              </a:rPr>
              <a:t>of</a:t>
            </a:r>
            <a:r>
              <a:rPr lang="de-DE" sz="1050" dirty="0">
                <a:solidFill>
                  <a:prstClr val="white"/>
                </a:solidFill>
                <a:latin typeface="Arial"/>
              </a:rPr>
              <a:t> </a:t>
            </a:r>
            <a:r>
              <a:rPr lang="de-DE" sz="1050" dirty="0" err="1">
                <a:solidFill>
                  <a:prstClr val="white"/>
                </a:solidFill>
                <a:latin typeface="Arial"/>
              </a:rPr>
              <a:t>rise</a:t>
            </a:r>
            <a:endParaRPr lang="de-DE" sz="1050" dirty="0">
              <a:solidFill>
                <a:prstClr val="white"/>
              </a:solidFill>
              <a:latin typeface="Arial"/>
            </a:endParaRPr>
          </a:p>
        </p:txBody>
      </p:sp>
      <p:sp>
        <p:nvSpPr>
          <p:cNvPr id="17" name="Textfeld 16">
            <a:extLst>
              <a:ext uri="{FF2B5EF4-FFF2-40B4-BE49-F238E27FC236}">
                <a16:creationId xmlns:a16="http://schemas.microsoft.com/office/drawing/2014/main" id="{45200B46-F3CF-4AC1-AD4D-EB33F8B1C606}"/>
              </a:ext>
            </a:extLst>
          </p:cNvPr>
          <p:cNvSpPr txBox="1"/>
          <p:nvPr/>
        </p:nvSpPr>
        <p:spPr>
          <a:xfrm>
            <a:off x="7175475" y="2367394"/>
            <a:ext cx="1325684" cy="738664"/>
          </a:xfrm>
          <a:prstGeom prst="rect">
            <a:avLst/>
          </a:prstGeom>
          <a:noFill/>
        </p:spPr>
        <p:txBody>
          <a:bodyPr wrap="none" lIns="0" tIns="0" rIns="0" bIns="0" rtlCol="0">
            <a:spAutoFit/>
          </a:bodyPr>
          <a:lstStyle/>
          <a:p>
            <a:pPr algn="ctr" defTabSz="685800" fontAlgn="auto">
              <a:lnSpc>
                <a:spcPct val="100000"/>
              </a:lnSpc>
              <a:spcBef>
                <a:spcPts val="0"/>
              </a:spcBef>
              <a:spcAft>
                <a:spcPts val="0"/>
              </a:spcAft>
              <a:defRPr/>
            </a:pPr>
            <a:r>
              <a:rPr lang="de-DE" sz="1350" dirty="0" err="1">
                <a:solidFill>
                  <a:srgbClr val="FFFFFF"/>
                </a:solidFill>
                <a:latin typeface="Arial"/>
              </a:rPr>
              <a:t>Severe</a:t>
            </a:r>
            <a:r>
              <a:rPr lang="de-DE" sz="1350" dirty="0">
                <a:solidFill>
                  <a:srgbClr val="FFFFFF"/>
                </a:solidFill>
                <a:latin typeface="Arial"/>
              </a:rPr>
              <a:t> </a:t>
            </a:r>
          </a:p>
          <a:p>
            <a:pPr algn="ctr" defTabSz="685800" fontAlgn="auto">
              <a:lnSpc>
                <a:spcPct val="100000"/>
              </a:lnSpc>
              <a:spcBef>
                <a:spcPts val="0"/>
              </a:spcBef>
              <a:spcAft>
                <a:spcPts val="0"/>
              </a:spcAft>
              <a:defRPr/>
            </a:pPr>
            <a:r>
              <a:rPr lang="de-DE" sz="1350" dirty="0">
                <a:solidFill>
                  <a:srgbClr val="FFFFFF"/>
                </a:solidFill>
                <a:latin typeface="Arial"/>
              </a:rPr>
              <a:t>K</a:t>
            </a:r>
            <a:r>
              <a:rPr lang="de-DE" sz="1350" baseline="30000" dirty="0">
                <a:solidFill>
                  <a:srgbClr val="FFFFFF"/>
                </a:solidFill>
                <a:latin typeface="Arial"/>
              </a:rPr>
              <a:t>+ </a:t>
            </a:r>
            <a:r>
              <a:rPr lang="de-DE" sz="1350" dirty="0">
                <a:solidFill>
                  <a:srgbClr val="FFFFFF"/>
                </a:solidFill>
                <a:latin typeface="Arial"/>
              </a:rPr>
              <a:t>&gt; 6,5 mmol/l</a:t>
            </a:r>
          </a:p>
          <a:p>
            <a:pPr algn="ctr" defTabSz="685800" fontAlgn="auto">
              <a:lnSpc>
                <a:spcPct val="100000"/>
              </a:lnSpc>
              <a:spcBef>
                <a:spcPts val="0"/>
              </a:spcBef>
              <a:spcAft>
                <a:spcPts val="0"/>
              </a:spcAft>
              <a:defRPr/>
            </a:pPr>
            <a:r>
              <a:rPr lang="de-DE" sz="1050" dirty="0">
                <a:solidFill>
                  <a:srgbClr val="FFFFFF"/>
                </a:solidFill>
                <a:latin typeface="Arial"/>
              </a:rPr>
              <a:t>Emergency </a:t>
            </a:r>
            <a:r>
              <a:rPr lang="de-DE" sz="1050" dirty="0" err="1">
                <a:solidFill>
                  <a:srgbClr val="FFFFFF"/>
                </a:solidFill>
                <a:latin typeface="Arial"/>
              </a:rPr>
              <a:t>treatment</a:t>
            </a:r>
            <a:r>
              <a:rPr lang="de-DE" sz="1050" dirty="0">
                <a:solidFill>
                  <a:srgbClr val="FFFFFF"/>
                </a:solidFill>
                <a:latin typeface="Arial"/>
              </a:rPr>
              <a:t> </a:t>
            </a:r>
          </a:p>
          <a:p>
            <a:pPr algn="ctr" defTabSz="685800" fontAlgn="auto">
              <a:lnSpc>
                <a:spcPct val="100000"/>
              </a:lnSpc>
              <a:spcBef>
                <a:spcPts val="0"/>
              </a:spcBef>
              <a:spcAft>
                <a:spcPts val="0"/>
              </a:spcAft>
              <a:defRPr/>
            </a:pPr>
            <a:r>
              <a:rPr lang="de-DE" sz="1050" dirty="0" err="1">
                <a:solidFill>
                  <a:srgbClr val="FFFFFF"/>
                </a:solidFill>
                <a:latin typeface="Arial"/>
              </a:rPr>
              <a:t>indicated</a:t>
            </a:r>
            <a:endParaRPr lang="de-DE" sz="1050" dirty="0">
              <a:solidFill>
                <a:srgbClr val="FFFFFF"/>
              </a:solidFill>
              <a:latin typeface="Arial"/>
            </a:endParaRPr>
          </a:p>
        </p:txBody>
      </p:sp>
      <p:pic>
        <p:nvPicPr>
          <p:cNvPr id="18" name="Grafik 17">
            <a:extLst>
              <a:ext uri="{FF2B5EF4-FFF2-40B4-BE49-F238E27FC236}">
                <a16:creationId xmlns:a16="http://schemas.microsoft.com/office/drawing/2014/main" id="{068EB746-665A-493E-B481-FA83ED0E84D2}"/>
              </a:ext>
            </a:extLst>
          </p:cNvPr>
          <p:cNvPicPr>
            <a:picLocks noChangeAspect="1"/>
          </p:cNvPicPr>
          <p:nvPr/>
        </p:nvPicPr>
        <p:blipFill>
          <a:blip r:embed="rId5"/>
          <a:stretch>
            <a:fillRect/>
          </a:stretch>
        </p:blipFill>
        <p:spPr>
          <a:xfrm>
            <a:off x="3384897" y="4436110"/>
            <a:ext cx="882097" cy="882097"/>
          </a:xfrm>
          <a:prstGeom prst="rect">
            <a:avLst/>
          </a:prstGeom>
        </p:spPr>
      </p:pic>
    </p:spTree>
    <p:extLst>
      <p:ext uri="{BB962C8B-B14F-4D97-AF65-F5344CB8AC3E}">
        <p14:creationId xmlns:p14="http://schemas.microsoft.com/office/powerpoint/2010/main" val="314676126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Menschen sind verschieden</a:t>
            </a:r>
          </a:p>
        </p:txBody>
      </p:sp>
      <p:pic>
        <p:nvPicPr>
          <p:cNvPr id="8" name="Picture 2" descr="Bildergebnis für Menschen bil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17" y="1340768"/>
            <a:ext cx="9144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665808"/>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8209128" cy="736985"/>
          </a:xfrm>
          <a:prstGeom prst="rect">
            <a:avLst/>
          </a:prstGeom>
          <a:solidFill>
            <a:srgbClr val="000099"/>
          </a:solidFill>
          <a:ln w="9525">
            <a:noFill/>
            <a:miter lim="800000"/>
            <a:headEnd/>
            <a:tailEnd/>
          </a:ln>
        </p:spPr>
        <p:txBody>
          <a:bodyPr lIns="69056" tIns="34529" rIns="69056" bIns="34529" anchor="b"/>
          <a:lstStyle/>
          <a:p>
            <a:pPr lvl="0" algn="ctr">
              <a:defRPr/>
            </a:pPr>
            <a:r>
              <a:rPr lang="en-US" sz="2100" b="1" dirty="0">
                <a:solidFill>
                  <a:srgbClr val="FFFFFF"/>
                </a:solidFill>
                <a:latin typeface="Times New Roman" pitchFamily="18" charset="0"/>
                <a:cs typeface="Times New Roman" pitchFamily="18" charset="0"/>
              </a:rPr>
              <a:t>Time-Centered Approach to Understanding Risk Factors for the Progression of CKD</a:t>
            </a:r>
          </a:p>
        </p:txBody>
      </p:sp>
      <p:sp>
        <p:nvSpPr>
          <p:cNvPr id="5" name="Rectangle 2"/>
          <p:cNvSpPr>
            <a:spLocks noChangeArrowheads="1"/>
          </p:cNvSpPr>
          <p:nvPr/>
        </p:nvSpPr>
        <p:spPr bwMode="auto">
          <a:xfrm>
            <a:off x="3563888" y="6344615"/>
            <a:ext cx="3920317" cy="538289"/>
          </a:xfrm>
          <a:prstGeom prst="rect">
            <a:avLst/>
          </a:prstGeom>
        </p:spPr>
        <p:txBody>
          <a:bodyPr wrap="square">
            <a:spAutoFit/>
          </a:bodyPr>
          <a:lstStyle/>
          <a:p>
            <a:pPr algn="r"/>
            <a:r>
              <a:rPr lang="en-US" sz="1200" i="1" dirty="0">
                <a:solidFill>
                  <a:srgbClr val="00799B"/>
                </a:solidFill>
                <a:latin typeface="Arial" charset="0"/>
                <a:ea typeface="ＭＳ Ｐゴシック" pitchFamily="28" charset="-128"/>
              </a:rPr>
              <a:t>KU et al. </a:t>
            </a:r>
          </a:p>
          <a:p>
            <a:pPr algn="r"/>
            <a:r>
              <a:rPr lang="en-US" sz="1200" i="1" dirty="0">
                <a:solidFill>
                  <a:srgbClr val="00799B"/>
                </a:solidFill>
                <a:latin typeface="Arial" charset="0"/>
                <a:ea typeface="ＭＳ Ｐゴシック" pitchFamily="28" charset="-128"/>
              </a:rPr>
              <a:t>Clin J Am Soc Nephrol. 13(5):693-701, 2018</a:t>
            </a:r>
          </a:p>
        </p:txBody>
      </p:sp>
      <p:pic>
        <p:nvPicPr>
          <p:cNvPr id="11" name="Picture 3">
            <a:extLst>
              <a:ext uri="{FF2B5EF4-FFF2-40B4-BE49-F238E27FC236}">
                <a16:creationId xmlns:a16="http://schemas.microsoft.com/office/drawing/2014/main" id="{EC77E902-72F7-244D-AF19-79273F7B17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4" t="16472" r="1342" b="16338"/>
          <a:stretch/>
        </p:blipFill>
        <p:spPr bwMode="auto">
          <a:xfrm>
            <a:off x="174010" y="1934570"/>
            <a:ext cx="8035118" cy="2988860"/>
          </a:xfrm>
          <a:prstGeom prst="rect">
            <a:avLst/>
          </a:prstGeom>
          <a:noFill/>
          <a:ln w="9525">
            <a:solidFill>
              <a:schemeClr val="tx1"/>
            </a:solidFill>
            <a:round/>
            <a:headEnd/>
            <a:tailEnd/>
          </a:ln>
          <a:effectLst>
            <a:outerShdw blurRad="254000"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2" name="Inhaltsplatzhalter 4">
            <a:extLst>
              <a:ext uri="{FF2B5EF4-FFF2-40B4-BE49-F238E27FC236}">
                <a16:creationId xmlns:a16="http://schemas.microsoft.com/office/drawing/2014/main" id="{D8C45B0B-A84A-B71C-1ACE-BE0ACA51957A}"/>
              </a:ext>
            </a:extLst>
          </p:cNvPr>
          <p:cNvPicPr>
            <a:picLocks noChangeAspect="1"/>
          </p:cNvPicPr>
          <p:nvPr/>
        </p:nvPicPr>
        <p:blipFill>
          <a:blip r:embed="rId3"/>
          <a:stretch>
            <a:fillRect/>
          </a:stretch>
        </p:blipFill>
        <p:spPr>
          <a:xfrm>
            <a:off x="0" y="5151177"/>
            <a:ext cx="8640960" cy="1612238"/>
          </a:xfrm>
          <a:prstGeom prst="rect">
            <a:avLst/>
          </a:prstGeom>
        </p:spPr>
      </p:pic>
      <p:sp>
        <p:nvSpPr>
          <p:cNvPr id="3" name="Titel 2">
            <a:extLst>
              <a:ext uri="{FF2B5EF4-FFF2-40B4-BE49-F238E27FC236}">
                <a16:creationId xmlns:a16="http://schemas.microsoft.com/office/drawing/2014/main" id="{A655851B-3F86-B0FE-4A54-912F5CCF0068}"/>
              </a:ext>
            </a:extLst>
          </p:cNvPr>
          <p:cNvSpPr>
            <a:spLocks noGrp="1"/>
          </p:cNvSpPr>
          <p:nvPr>
            <p:ph type="title"/>
          </p:nvPr>
        </p:nvSpPr>
        <p:spPr/>
        <p:txBody>
          <a:bodyPr/>
          <a:lstStyle/>
          <a:p>
            <a:r>
              <a:rPr lang="de-DE" dirty="0"/>
              <a:t>Blutdruck und Diabetes</a:t>
            </a:r>
          </a:p>
        </p:txBody>
      </p:sp>
    </p:spTree>
    <p:extLst>
      <p:ext uri="{BB962C8B-B14F-4D97-AF65-F5344CB8AC3E}">
        <p14:creationId xmlns:p14="http://schemas.microsoft.com/office/powerpoint/2010/main" val="24697848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6B300539-AF3B-4EDB-8848-324352BC6959}"/>
              </a:ext>
            </a:extLst>
          </p:cNvPr>
          <p:cNvPicPr>
            <a:picLocks noGrp="1" noChangeAspect="1"/>
          </p:cNvPicPr>
          <p:nvPr>
            <p:ph idx="1"/>
          </p:nvPr>
        </p:nvPicPr>
        <p:blipFill>
          <a:blip r:embed="rId2"/>
          <a:stretch>
            <a:fillRect/>
          </a:stretch>
        </p:blipFill>
        <p:spPr>
          <a:xfrm>
            <a:off x="623059" y="1240210"/>
            <a:ext cx="7633854" cy="2158949"/>
          </a:xfrm>
        </p:spPr>
      </p:pic>
      <p:sp>
        <p:nvSpPr>
          <p:cNvPr id="3" name="Titel 2">
            <a:extLst>
              <a:ext uri="{FF2B5EF4-FFF2-40B4-BE49-F238E27FC236}">
                <a16:creationId xmlns:a16="http://schemas.microsoft.com/office/drawing/2014/main" id="{DBB6A1FE-0284-45EF-A219-A8495DB6EF24}"/>
              </a:ext>
            </a:extLst>
          </p:cNvPr>
          <p:cNvSpPr>
            <a:spLocks noGrp="1"/>
          </p:cNvSpPr>
          <p:nvPr>
            <p:ph type="title"/>
          </p:nvPr>
        </p:nvSpPr>
        <p:spPr/>
        <p:txBody>
          <a:bodyPr/>
          <a:lstStyle/>
          <a:p>
            <a:endParaRPr lang="de-DE" dirty="0"/>
          </a:p>
        </p:txBody>
      </p:sp>
      <p:pic>
        <p:nvPicPr>
          <p:cNvPr id="7" name="Grafik 6">
            <a:extLst>
              <a:ext uri="{FF2B5EF4-FFF2-40B4-BE49-F238E27FC236}">
                <a16:creationId xmlns:a16="http://schemas.microsoft.com/office/drawing/2014/main" id="{F052044F-30D8-4E12-89CF-812857C63A90}"/>
              </a:ext>
            </a:extLst>
          </p:cNvPr>
          <p:cNvPicPr>
            <a:picLocks noChangeAspect="1"/>
          </p:cNvPicPr>
          <p:nvPr/>
        </p:nvPicPr>
        <p:blipFill>
          <a:blip r:embed="rId3"/>
          <a:stretch>
            <a:fillRect/>
          </a:stretch>
        </p:blipFill>
        <p:spPr>
          <a:xfrm>
            <a:off x="782749" y="3717032"/>
            <a:ext cx="7314475" cy="2158949"/>
          </a:xfrm>
          <a:prstGeom prst="rect">
            <a:avLst/>
          </a:prstGeom>
        </p:spPr>
      </p:pic>
      <p:sp>
        <p:nvSpPr>
          <p:cNvPr id="9" name="Textfeld 8">
            <a:extLst>
              <a:ext uri="{FF2B5EF4-FFF2-40B4-BE49-F238E27FC236}">
                <a16:creationId xmlns:a16="http://schemas.microsoft.com/office/drawing/2014/main" id="{D656F183-C3E6-463A-8F91-6A940AC3F8BE}"/>
              </a:ext>
            </a:extLst>
          </p:cNvPr>
          <p:cNvSpPr txBox="1"/>
          <p:nvPr/>
        </p:nvSpPr>
        <p:spPr>
          <a:xfrm>
            <a:off x="3059832" y="6453242"/>
            <a:ext cx="4572000" cy="336439"/>
          </a:xfrm>
          <a:prstGeom prst="rect">
            <a:avLst/>
          </a:prstGeom>
        </p:spPr>
        <p:txBody>
          <a:bodyPr wrap="square">
            <a:spAutoFit/>
          </a:bodyPr>
          <a:lstStyle>
            <a:defPPr>
              <a:defRPr lang="de-DE"/>
            </a:defPPr>
            <a:lvl1pPr algn="r">
              <a:defRPr sz="750">
                <a:solidFill>
                  <a:srgbClr val="00799B"/>
                </a:solidFill>
                <a:latin typeface="+mj-lt"/>
                <a:cs typeface="Arial" panose="020B0604020202020204" pitchFamily="34" charset="0"/>
              </a:defRPr>
            </a:lvl1pPr>
          </a:lstStyle>
          <a:p>
            <a:r>
              <a:rPr lang="de-DE" dirty="0"/>
              <a:t>Brandenburg, V., et al. (2021). "[Symptom </a:t>
            </a:r>
            <a:r>
              <a:rPr lang="de-DE" dirty="0" err="1"/>
              <a:t>control</a:t>
            </a:r>
            <a:r>
              <a:rPr lang="de-DE" dirty="0"/>
              <a:t> in </a:t>
            </a:r>
            <a:r>
              <a:rPr lang="de-DE" dirty="0" err="1"/>
              <a:t>heart</a:t>
            </a:r>
            <a:r>
              <a:rPr lang="de-DE" dirty="0"/>
              <a:t> </a:t>
            </a:r>
            <a:r>
              <a:rPr lang="de-DE" dirty="0" err="1"/>
              <a:t>failure</a:t>
            </a:r>
            <a:r>
              <a:rPr lang="de-DE" dirty="0"/>
              <a:t> </a:t>
            </a:r>
            <a:r>
              <a:rPr lang="de-DE" dirty="0" err="1"/>
              <a:t>patients</a:t>
            </a:r>
            <a:r>
              <a:rPr lang="de-DE" dirty="0"/>
              <a:t> - how to handle GFR </a:t>
            </a:r>
            <a:r>
              <a:rPr lang="de-DE" dirty="0" err="1"/>
              <a:t>decrease</a:t>
            </a:r>
            <a:r>
              <a:rPr lang="de-DE" dirty="0"/>
              <a:t> and </a:t>
            </a:r>
            <a:r>
              <a:rPr lang="de-DE" dirty="0" err="1"/>
              <a:t>hyperkalaemia</a:t>
            </a:r>
            <a:r>
              <a:rPr lang="de-DE" dirty="0"/>
              <a:t>]." </a:t>
            </a:r>
            <a:r>
              <a:rPr lang="de-DE" dirty="0" err="1"/>
              <a:t>Dtsch</a:t>
            </a:r>
            <a:r>
              <a:rPr lang="de-DE" dirty="0"/>
              <a:t> Med </a:t>
            </a:r>
            <a:r>
              <a:rPr lang="de-DE" dirty="0" err="1"/>
              <a:t>Wochenschr</a:t>
            </a:r>
            <a:r>
              <a:rPr lang="de-DE" dirty="0"/>
              <a:t>.</a:t>
            </a:r>
          </a:p>
        </p:txBody>
      </p:sp>
    </p:spTree>
    <p:extLst>
      <p:ext uri="{BB962C8B-B14F-4D97-AF65-F5344CB8AC3E}">
        <p14:creationId xmlns:p14="http://schemas.microsoft.com/office/powerpoint/2010/main" val="324805481"/>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69838"/>
            <a:ext cx="8209128" cy="736985"/>
          </a:xfrm>
          <a:prstGeom prst="rect">
            <a:avLst/>
          </a:prstGeom>
          <a:solidFill>
            <a:srgbClr val="000099"/>
          </a:solidFill>
          <a:ln w="9525">
            <a:noFill/>
            <a:miter lim="800000"/>
            <a:headEnd/>
            <a:tailEnd/>
          </a:ln>
        </p:spPr>
        <p:txBody>
          <a:bodyPr lIns="69056" tIns="34529" rIns="69056" bIns="34529" anchor="b"/>
          <a:lstStyle/>
          <a:p>
            <a:pPr algn="ctr" defTabSz="685800" eaLnBrk="0" hangingPunct="0">
              <a:lnSpc>
                <a:spcPct val="100000"/>
              </a:lnSpc>
              <a:spcBef>
                <a:spcPct val="0"/>
              </a:spcBef>
              <a:defRPr/>
            </a:pPr>
            <a:r>
              <a:rPr lang="en-US" sz="2100" b="1" dirty="0">
                <a:solidFill>
                  <a:srgbClr val="FFFFFF"/>
                </a:solidFill>
                <a:latin typeface="Times New Roman" pitchFamily="18" charset="0"/>
              </a:rPr>
              <a:t>Prevalence and risk factors of gout in a large cohort of patients </a:t>
            </a:r>
          </a:p>
          <a:p>
            <a:pPr algn="ctr" defTabSz="685800" eaLnBrk="0" hangingPunct="0">
              <a:lnSpc>
                <a:spcPct val="100000"/>
              </a:lnSpc>
              <a:spcBef>
                <a:spcPct val="0"/>
              </a:spcBef>
              <a:defRPr/>
            </a:pPr>
            <a:r>
              <a:rPr lang="en-US" sz="2100" b="1" dirty="0">
                <a:solidFill>
                  <a:srgbClr val="FFFFFF"/>
                </a:solidFill>
                <a:latin typeface="Times New Roman" pitchFamily="18" charset="0"/>
              </a:rPr>
              <a:t>with CKD: the GCKD study (n=5,217)</a:t>
            </a:r>
          </a:p>
        </p:txBody>
      </p:sp>
      <p:sp>
        <p:nvSpPr>
          <p:cNvPr id="5" name="Rectangle 2"/>
          <p:cNvSpPr>
            <a:spLocks noChangeArrowheads="1"/>
          </p:cNvSpPr>
          <p:nvPr/>
        </p:nvSpPr>
        <p:spPr bwMode="auto">
          <a:xfrm>
            <a:off x="3707904" y="6347095"/>
            <a:ext cx="3920317" cy="538289"/>
          </a:xfrm>
          <a:prstGeom prst="rect">
            <a:avLst/>
          </a:prstGeom>
        </p:spPr>
        <p:txBody>
          <a:bodyPr wrap="square">
            <a:spAutoFit/>
          </a:bodyPr>
          <a:lstStyle/>
          <a:p>
            <a:pPr algn="r"/>
            <a:r>
              <a:rPr lang="de-DE" sz="1200" i="1" dirty="0">
                <a:solidFill>
                  <a:srgbClr val="00799B"/>
                </a:solidFill>
                <a:latin typeface="Arial" charset="0"/>
                <a:ea typeface="ＭＳ Ｐゴシック" pitchFamily="28" charset="-128"/>
              </a:rPr>
              <a:t>JING et al. </a:t>
            </a:r>
          </a:p>
          <a:p>
            <a:pPr algn="r"/>
            <a:r>
              <a:rPr lang="de-DE" sz="1200" i="1" dirty="0">
                <a:solidFill>
                  <a:srgbClr val="00799B"/>
                </a:solidFill>
                <a:latin typeface="Arial" charset="0"/>
                <a:ea typeface="ＭＳ Ｐゴシック" pitchFamily="28" charset="-128"/>
              </a:rPr>
              <a:t>NDT 30(4):613-21, 2015 </a:t>
            </a:r>
            <a:endParaRPr lang="en-US" sz="1200" i="1" dirty="0">
              <a:solidFill>
                <a:srgbClr val="00799B"/>
              </a:solidFill>
              <a:latin typeface="Arial" charset="0"/>
              <a:ea typeface="ＭＳ Ｐゴシック" pitchFamily="28" charset="-128"/>
            </a:endParaRPr>
          </a:p>
        </p:txBody>
      </p:sp>
      <p:pic>
        <p:nvPicPr>
          <p:cNvPr id="14" name="Picture 2"/>
          <p:cNvPicPr>
            <a:picLocks noChangeAspect="1" noChangeArrowheads="1"/>
          </p:cNvPicPr>
          <p:nvPr/>
        </p:nvPicPr>
        <p:blipFill>
          <a:blip r:embed="rId3" cstate="print"/>
          <a:srcRect l="9500" t="9778" r="26000" b="6667"/>
          <a:stretch>
            <a:fillRect/>
          </a:stretch>
        </p:blipFill>
        <p:spPr bwMode="auto">
          <a:xfrm>
            <a:off x="122299" y="1765712"/>
            <a:ext cx="5634683" cy="4105894"/>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4" descr="http://www.gs-elbingerode.bildung-lsa.de/titanic11.jpg"/>
          <p:cNvPicPr>
            <a:picLocks noChangeAspect="1" noChangeArrowheads="1"/>
          </p:cNvPicPr>
          <p:nvPr/>
        </p:nvPicPr>
        <p:blipFill>
          <a:blip r:embed="rId4" cstate="print"/>
          <a:srcRect l="13199" r="23714"/>
          <a:stretch>
            <a:fillRect/>
          </a:stretch>
        </p:blipFill>
        <p:spPr bwMode="auto">
          <a:xfrm rot="10800000">
            <a:off x="5915025" y="3209899"/>
            <a:ext cx="2214563" cy="1990751"/>
          </a:xfrm>
          <a:prstGeom prst="rect">
            <a:avLst/>
          </a:prstGeom>
          <a:ln>
            <a:solidFill>
              <a:schemeClr val="tx1"/>
            </a:solidFill>
          </a:ln>
          <a:effectLst>
            <a:outerShdw blurRad="292100" dist="139700" dir="2700000" algn="tl" rotWithShape="0">
              <a:srgbClr val="333333">
                <a:alpha val="65000"/>
              </a:srgbClr>
            </a:outerShdw>
          </a:effectLst>
        </p:spPr>
      </p:pic>
      <p:sp>
        <p:nvSpPr>
          <p:cNvPr id="8" name="Textfeld 7"/>
          <p:cNvSpPr txBox="1"/>
          <p:nvPr/>
        </p:nvSpPr>
        <p:spPr>
          <a:xfrm>
            <a:off x="6835137" y="4286908"/>
            <a:ext cx="1010797" cy="415498"/>
          </a:xfrm>
          <a:prstGeom prst="rect">
            <a:avLst/>
          </a:prstGeom>
          <a:noFill/>
        </p:spPr>
        <p:txBody>
          <a:bodyPr wrap="square" rtlCol="0">
            <a:spAutoFit/>
          </a:bodyPr>
          <a:lstStyle/>
          <a:p>
            <a:pPr defTabSz="685800" fontAlgn="auto">
              <a:lnSpc>
                <a:spcPct val="100000"/>
              </a:lnSpc>
              <a:spcBef>
                <a:spcPts val="0"/>
              </a:spcBef>
              <a:spcAft>
                <a:spcPts val="0"/>
              </a:spcAft>
              <a:defRPr/>
            </a:pPr>
            <a:r>
              <a:rPr lang="en-US" sz="2100" b="1" dirty="0">
                <a:solidFill>
                  <a:prstClr val="white"/>
                </a:solidFill>
                <a:latin typeface="Times New Roman" pitchFamily="18" charset="0"/>
                <a:cs typeface="Times New Roman" pitchFamily="18" charset="0"/>
              </a:rPr>
              <a:t>GOUT</a:t>
            </a:r>
          </a:p>
        </p:txBody>
      </p:sp>
      <p:sp>
        <p:nvSpPr>
          <p:cNvPr id="9" name="Textfeld 8"/>
          <p:cNvSpPr txBox="1"/>
          <p:nvPr/>
        </p:nvSpPr>
        <p:spPr>
          <a:xfrm>
            <a:off x="6292369" y="3443946"/>
            <a:ext cx="2091782" cy="415498"/>
          </a:xfrm>
          <a:prstGeom prst="rect">
            <a:avLst/>
          </a:prstGeom>
          <a:noFill/>
        </p:spPr>
        <p:txBody>
          <a:bodyPr wrap="square" rtlCol="0">
            <a:spAutoFit/>
          </a:bodyPr>
          <a:lstStyle/>
          <a:p>
            <a:pPr defTabSz="685800" fontAlgn="auto">
              <a:lnSpc>
                <a:spcPct val="100000"/>
              </a:lnSpc>
              <a:spcBef>
                <a:spcPts val="0"/>
              </a:spcBef>
              <a:spcAft>
                <a:spcPts val="0"/>
              </a:spcAft>
              <a:defRPr/>
            </a:pPr>
            <a:r>
              <a:rPr lang="en-US" sz="2100" b="1" dirty="0" err="1">
                <a:solidFill>
                  <a:prstClr val="white"/>
                </a:solidFill>
                <a:latin typeface="Times New Roman" pitchFamily="18" charset="0"/>
                <a:cs typeface="Times New Roman" pitchFamily="18" charset="0"/>
              </a:rPr>
              <a:t>Hyperurecemia</a:t>
            </a:r>
            <a:endParaRPr lang="en-US" sz="2100" b="1" dirty="0">
              <a:solidFill>
                <a:prstClr val="white"/>
              </a:solidFill>
              <a:latin typeface="Times New Roman" pitchFamily="18" charset="0"/>
              <a:cs typeface="Times New Roman" pitchFamily="18" charset="0"/>
            </a:endParaRPr>
          </a:p>
        </p:txBody>
      </p:sp>
      <p:sp>
        <p:nvSpPr>
          <p:cNvPr id="2" name="Titel 1">
            <a:extLst>
              <a:ext uri="{FF2B5EF4-FFF2-40B4-BE49-F238E27FC236}">
                <a16:creationId xmlns:a16="http://schemas.microsoft.com/office/drawing/2014/main" id="{CE984014-F2F6-DACB-C25A-59448DFAD8F1}"/>
              </a:ext>
            </a:extLst>
          </p:cNvPr>
          <p:cNvSpPr>
            <a:spLocks noGrp="1"/>
          </p:cNvSpPr>
          <p:nvPr>
            <p:ph type="title"/>
          </p:nvPr>
        </p:nvSpPr>
        <p:spPr/>
        <p:txBody>
          <a:bodyPr/>
          <a:lstStyle/>
          <a:p>
            <a:r>
              <a:rPr lang="de-DE" dirty="0"/>
              <a:t>Harnsäure</a:t>
            </a:r>
          </a:p>
        </p:txBody>
      </p:sp>
    </p:spTree>
    <p:extLst>
      <p:ext uri="{BB962C8B-B14F-4D97-AF65-F5344CB8AC3E}">
        <p14:creationId xmlns:p14="http://schemas.microsoft.com/office/powerpoint/2010/main" val="2286068386"/>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C920848-84AE-3A44-B358-ACC86C94E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1149"/>
            <a:ext cx="9144000" cy="50157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el 2">
            <a:extLst>
              <a:ext uri="{FF2B5EF4-FFF2-40B4-BE49-F238E27FC236}">
                <a16:creationId xmlns:a16="http://schemas.microsoft.com/office/drawing/2014/main" id="{0B934D2E-AD62-7D80-D141-302777509DB2}"/>
              </a:ext>
            </a:extLst>
          </p:cNvPr>
          <p:cNvSpPr>
            <a:spLocks noGrp="1"/>
          </p:cNvSpPr>
          <p:nvPr>
            <p:ph type="title"/>
          </p:nvPr>
        </p:nvSpPr>
        <p:spPr/>
        <p:txBody>
          <a:bodyPr/>
          <a:lstStyle/>
          <a:p>
            <a:r>
              <a:rPr lang="de-DE" dirty="0"/>
              <a:t>Harnsäure</a:t>
            </a:r>
          </a:p>
        </p:txBody>
      </p:sp>
    </p:spTree>
    <p:extLst>
      <p:ext uri="{BB962C8B-B14F-4D97-AF65-F5344CB8AC3E}">
        <p14:creationId xmlns:p14="http://schemas.microsoft.com/office/powerpoint/2010/main" val="1203331711"/>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 name="Titel 101">
            <a:extLst>
              <a:ext uri="{FF2B5EF4-FFF2-40B4-BE49-F238E27FC236}">
                <a16:creationId xmlns:a16="http://schemas.microsoft.com/office/drawing/2014/main" id="{2B8B288D-88C3-4E49-938E-05898A6FB881}"/>
              </a:ext>
            </a:extLst>
          </p:cNvPr>
          <p:cNvSpPr>
            <a:spLocks noGrp="1"/>
          </p:cNvSpPr>
          <p:nvPr>
            <p:ph type="title"/>
          </p:nvPr>
        </p:nvSpPr>
        <p:spPr/>
        <p:txBody>
          <a:bodyPr/>
          <a:lstStyle/>
          <a:p>
            <a:r>
              <a:rPr lang="de-DE" dirty="0">
                <a:solidFill>
                  <a:schemeClr val="tx1"/>
                </a:solidFill>
                <a:latin typeface="+mn-lt"/>
              </a:rPr>
              <a:t>1 Substanz – 3 Indikationen und Wirksamkeit</a:t>
            </a:r>
            <a:br>
              <a:rPr lang="de-DE" dirty="0">
                <a:solidFill>
                  <a:schemeClr val="tx1"/>
                </a:solidFill>
                <a:latin typeface="+mn-lt"/>
              </a:rPr>
            </a:br>
            <a:r>
              <a:rPr lang="de-DE" dirty="0">
                <a:solidFill>
                  <a:schemeClr val="tx1"/>
                </a:solidFill>
                <a:latin typeface="+mn-lt"/>
              </a:rPr>
              <a:t>T2DM, Herzinsuffizienz und CKD</a:t>
            </a:r>
            <a:endParaRPr lang="de-DE" dirty="0">
              <a:solidFill>
                <a:schemeClr val="tx1"/>
              </a:solidFill>
            </a:endParaRPr>
          </a:p>
        </p:txBody>
      </p:sp>
      <p:sp>
        <p:nvSpPr>
          <p:cNvPr id="31" name="Inhaltsplatzhalter 30">
            <a:extLst>
              <a:ext uri="{FF2B5EF4-FFF2-40B4-BE49-F238E27FC236}">
                <a16:creationId xmlns:a16="http://schemas.microsoft.com/office/drawing/2014/main" id="{6FFA5290-B756-437C-8085-23DDEEF92740}"/>
              </a:ext>
            </a:extLst>
          </p:cNvPr>
          <p:cNvSpPr>
            <a:spLocks noGrp="1"/>
          </p:cNvSpPr>
          <p:nvPr>
            <p:ph sz="quarter" idx="4294967295"/>
          </p:nvPr>
        </p:nvSpPr>
        <p:spPr>
          <a:xfrm>
            <a:off x="0" y="6415088"/>
            <a:ext cx="7339013" cy="431800"/>
          </a:xfrm>
          <a:prstGeom prst="rect">
            <a:avLst/>
          </a:prstGeom>
        </p:spPr>
        <p:txBody>
          <a:bodyPr/>
          <a:lstStyle/>
          <a:p>
            <a:r>
              <a:rPr lang="de-DE" dirty="0"/>
              <a:t>Modifiziert nach: 1. Rosenstock J, et al. Arch </a:t>
            </a:r>
            <a:r>
              <a:rPr lang="de-DE" dirty="0" err="1"/>
              <a:t>Endocrinol</a:t>
            </a:r>
            <a:r>
              <a:rPr lang="de-DE" dirty="0"/>
              <a:t> </a:t>
            </a:r>
            <a:r>
              <a:rPr lang="de-DE" dirty="0" err="1"/>
              <a:t>Metab</a:t>
            </a:r>
            <a:r>
              <a:rPr lang="de-DE" dirty="0"/>
              <a:t> 2018; 62:424-30; 2. </a:t>
            </a:r>
            <a:r>
              <a:rPr lang="de-DE" dirty="0" err="1"/>
              <a:t>Jhund</a:t>
            </a:r>
            <a:r>
              <a:rPr lang="de-DE" dirty="0"/>
              <a:t> PS et al. Nature </a:t>
            </a:r>
            <a:r>
              <a:rPr lang="de-DE" dirty="0" err="1"/>
              <a:t>medicine</a:t>
            </a:r>
            <a:r>
              <a:rPr lang="de-DE" dirty="0"/>
              <a:t> 2022: 28(9): 1956-1964; 3. </a:t>
            </a:r>
            <a:r>
              <a:rPr lang="de-DE" dirty="0" err="1"/>
              <a:t>Wiviott</a:t>
            </a:r>
            <a:r>
              <a:rPr lang="de-DE" dirty="0"/>
              <a:t> SD, et al. N Engl J Med 2019; 380:347-57;  4. </a:t>
            </a:r>
            <a:r>
              <a:rPr lang="de-DE" dirty="0" err="1"/>
              <a:t>Kosiborod</a:t>
            </a:r>
            <a:r>
              <a:rPr lang="de-DE" dirty="0"/>
              <a:t> MN, et al. </a:t>
            </a:r>
            <a:r>
              <a:rPr lang="de-DE" dirty="0" err="1"/>
              <a:t>Circulation</a:t>
            </a:r>
            <a:r>
              <a:rPr lang="de-DE" dirty="0"/>
              <a:t> 2020: 141:90-9  5. </a:t>
            </a:r>
            <a:r>
              <a:rPr lang="de-DE" dirty="0" err="1"/>
              <a:t>Kosiborod</a:t>
            </a:r>
            <a:r>
              <a:rPr lang="de-DE" dirty="0"/>
              <a:t> MN, et al. J Am Coll </a:t>
            </a:r>
            <a:r>
              <a:rPr lang="de-DE" dirty="0" err="1"/>
              <a:t>Cardiol</a:t>
            </a:r>
            <a:r>
              <a:rPr lang="de-DE" dirty="0"/>
              <a:t>. 2022: S0735-1097(22)07313-4. </a:t>
            </a:r>
            <a:r>
              <a:rPr lang="de-DE" dirty="0" err="1"/>
              <a:t>doi</a:t>
            </a:r>
            <a:r>
              <a:rPr lang="de-DE" dirty="0"/>
              <a:t>: 10.1016/j.jacc.2022.11.006.</a:t>
            </a:r>
          </a:p>
        </p:txBody>
      </p:sp>
      <p:sp>
        <p:nvSpPr>
          <p:cNvPr id="14" name="Rechteck 13">
            <a:extLst>
              <a:ext uri="{FF2B5EF4-FFF2-40B4-BE49-F238E27FC236}">
                <a16:creationId xmlns:a16="http://schemas.microsoft.com/office/drawing/2014/main" id="{2847482D-0326-8D43-9244-6B1B389DE7C5}"/>
              </a:ext>
            </a:extLst>
          </p:cNvPr>
          <p:cNvSpPr/>
          <p:nvPr/>
        </p:nvSpPr>
        <p:spPr>
          <a:xfrm>
            <a:off x="247160" y="4049397"/>
            <a:ext cx="1184774" cy="1060370"/>
          </a:xfrm>
          <a:prstGeom prst="rect">
            <a:avLst/>
          </a:prstGeom>
          <a:solidFill>
            <a:schemeClr val="accent3"/>
          </a:solidFill>
          <a:ln>
            <a:solidFill>
              <a:srgbClr val="B5669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514350" fontAlgn="auto">
              <a:lnSpc>
                <a:spcPct val="100000"/>
              </a:lnSpc>
              <a:spcBef>
                <a:spcPts val="0"/>
              </a:spcBef>
              <a:spcAft>
                <a:spcPts val="0"/>
              </a:spcAft>
              <a:defRPr/>
            </a:pPr>
            <a:r>
              <a:rPr lang="de-DE" sz="1013" b="1" dirty="0">
                <a:solidFill>
                  <a:prstClr val="white"/>
                </a:solidFill>
                <a:latin typeface="Avenir LT Std 45 Book"/>
              </a:rPr>
              <a:t>Bei </a:t>
            </a:r>
            <a:br>
              <a:rPr lang="de-DE" sz="1013" b="1" dirty="0">
                <a:solidFill>
                  <a:prstClr val="white"/>
                </a:solidFill>
                <a:latin typeface="Avenir LT Std 45 Book"/>
              </a:rPr>
            </a:br>
            <a:r>
              <a:rPr lang="de-DE" sz="1400" b="1" dirty="0">
                <a:solidFill>
                  <a:prstClr val="white"/>
                </a:solidFill>
                <a:latin typeface="Avenir LT Std 45 Book"/>
              </a:rPr>
              <a:t>CKD mit und ohne Diabetes </a:t>
            </a:r>
            <a:endParaRPr lang="de-DE" sz="1013" b="1" dirty="0">
              <a:solidFill>
                <a:prstClr val="white"/>
              </a:solidFill>
              <a:latin typeface="Avenir LT Std 45 Book"/>
            </a:endParaRPr>
          </a:p>
        </p:txBody>
      </p:sp>
      <p:sp>
        <p:nvSpPr>
          <p:cNvPr id="15" name="Rechteck 14">
            <a:extLst>
              <a:ext uri="{FF2B5EF4-FFF2-40B4-BE49-F238E27FC236}">
                <a16:creationId xmlns:a16="http://schemas.microsoft.com/office/drawing/2014/main" id="{A55724E9-A1DF-C34B-AE48-DAE762EB7524}"/>
              </a:ext>
            </a:extLst>
          </p:cNvPr>
          <p:cNvSpPr/>
          <p:nvPr/>
        </p:nvSpPr>
        <p:spPr>
          <a:xfrm>
            <a:off x="690455" y="4050674"/>
            <a:ext cx="6527837" cy="1068361"/>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514350" fontAlgn="auto">
              <a:lnSpc>
                <a:spcPct val="100000"/>
              </a:lnSpc>
              <a:spcBef>
                <a:spcPts val="0"/>
              </a:spcBef>
              <a:spcAft>
                <a:spcPts val="0"/>
              </a:spcAft>
              <a:defRPr/>
            </a:pPr>
            <a:endParaRPr lang="de-DE" sz="1013" b="1">
              <a:solidFill>
                <a:prstClr val="white"/>
              </a:solidFill>
              <a:latin typeface="Avenir LT Std 45 Book"/>
            </a:endParaRPr>
          </a:p>
        </p:txBody>
      </p:sp>
      <p:sp>
        <p:nvSpPr>
          <p:cNvPr id="16" name="Textfeld 15">
            <a:extLst>
              <a:ext uri="{FF2B5EF4-FFF2-40B4-BE49-F238E27FC236}">
                <a16:creationId xmlns:a16="http://schemas.microsoft.com/office/drawing/2014/main" id="{D3CE8C38-3619-E447-9AE0-674551FBCD2A}"/>
              </a:ext>
            </a:extLst>
          </p:cNvPr>
          <p:cNvSpPr txBox="1"/>
          <p:nvPr/>
        </p:nvSpPr>
        <p:spPr>
          <a:xfrm>
            <a:off x="4468541" y="4454867"/>
            <a:ext cx="1279540" cy="779444"/>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88" b="1" dirty="0">
                <a:solidFill>
                  <a:schemeClr val="accent3"/>
                </a:solidFill>
                <a:latin typeface="Avenir LT Std 45 Book"/>
              </a:rPr>
              <a:t>Reduktion des Gesamt-Mortalitätsrisikos</a:t>
            </a:r>
          </a:p>
          <a:p>
            <a:pPr algn="ctr" defTabSz="514350" fontAlgn="auto">
              <a:lnSpc>
                <a:spcPct val="100000"/>
              </a:lnSpc>
              <a:spcBef>
                <a:spcPts val="0"/>
              </a:spcBef>
              <a:spcAft>
                <a:spcPts val="0"/>
              </a:spcAft>
              <a:defRPr/>
            </a:pPr>
            <a:endParaRPr lang="de-DE" sz="788" b="1" dirty="0">
              <a:solidFill>
                <a:schemeClr val="accent3"/>
              </a:solidFill>
              <a:latin typeface="Avenir LT Std 45 Book"/>
            </a:endParaRPr>
          </a:p>
          <a:p>
            <a:pPr algn="ctr" defTabSz="514350" fontAlgn="auto">
              <a:lnSpc>
                <a:spcPct val="100000"/>
              </a:lnSpc>
              <a:spcBef>
                <a:spcPts val="0"/>
              </a:spcBef>
              <a:spcAft>
                <a:spcPts val="0"/>
              </a:spcAft>
              <a:defRPr/>
            </a:pPr>
            <a:endParaRPr lang="de-DE" sz="788" b="1" dirty="0">
              <a:solidFill>
                <a:schemeClr val="accent3"/>
              </a:solidFill>
              <a:latin typeface="Avenir LT Std 45 Book"/>
            </a:endParaRPr>
          </a:p>
          <a:p>
            <a:pPr algn="ctr" defTabSz="514350" fontAlgn="auto">
              <a:lnSpc>
                <a:spcPct val="100000"/>
              </a:lnSpc>
              <a:spcBef>
                <a:spcPts val="0"/>
              </a:spcBef>
              <a:spcAft>
                <a:spcPts val="0"/>
              </a:spcAft>
              <a:defRPr/>
            </a:pPr>
            <a:r>
              <a:rPr lang="de-DE" sz="788" b="1" dirty="0">
                <a:solidFill>
                  <a:schemeClr val="accent3"/>
                </a:solidFill>
                <a:latin typeface="Avenir LT Std 45 Book"/>
              </a:rPr>
              <a:t>31% RRR</a:t>
            </a:r>
            <a:endParaRPr lang="de-DE" sz="788" b="1" baseline="30000" dirty="0">
              <a:solidFill>
                <a:schemeClr val="accent3"/>
              </a:solidFill>
              <a:latin typeface="Avenir LT Std 45 Book"/>
            </a:endParaRPr>
          </a:p>
          <a:p>
            <a:pPr algn="ctr" defTabSz="514350" fontAlgn="auto">
              <a:lnSpc>
                <a:spcPct val="100000"/>
              </a:lnSpc>
              <a:spcBef>
                <a:spcPts val="0"/>
              </a:spcBef>
              <a:spcAft>
                <a:spcPts val="0"/>
              </a:spcAft>
              <a:defRPr/>
            </a:pPr>
            <a:endParaRPr lang="de-DE" sz="788" b="1" baseline="30000" dirty="0">
              <a:solidFill>
                <a:srgbClr val="B56697"/>
              </a:solidFill>
              <a:latin typeface="Avenir LT Std 45 Book"/>
            </a:endParaRPr>
          </a:p>
        </p:txBody>
      </p:sp>
      <p:sp>
        <p:nvSpPr>
          <p:cNvPr id="17" name="Textfeld 16">
            <a:extLst>
              <a:ext uri="{FF2B5EF4-FFF2-40B4-BE49-F238E27FC236}">
                <a16:creationId xmlns:a16="http://schemas.microsoft.com/office/drawing/2014/main" id="{FBEADF63-2AAC-E545-AD0B-0CBE72242503}"/>
              </a:ext>
            </a:extLst>
          </p:cNvPr>
          <p:cNvSpPr txBox="1"/>
          <p:nvPr/>
        </p:nvSpPr>
        <p:spPr>
          <a:xfrm>
            <a:off x="5807470" y="4454867"/>
            <a:ext cx="1351247" cy="577338"/>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88" b="1" dirty="0">
                <a:solidFill>
                  <a:schemeClr val="accent3"/>
                </a:solidFill>
                <a:latin typeface="Avenir LT Std 45 Book"/>
              </a:rPr>
              <a:t>Weniger Hospitalisierungen aufgrund von HI und CV-Tod</a:t>
            </a:r>
            <a:r>
              <a:rPr lang="de-DE" sz="675" b="1" dirty="0">
                <a:solidFill>
                  <a:schemeClr val="accent3"/>
                </a:solidFill>
                <a:latin typeface="Avenir LT Std 45 Book"/>
              </a:rPr>
              <a:t> </a:t>
            </a:r>
            <a:endParaRPr lang="de-DE" sz="788" b="1" dirty="0">
              <a:solidFill>
                <a:schemeClr val="accent3"/>
              </a:solidFill>
              <a:latin typeface="Avenir LT Std 45 Book"/>
            </a:endParaRPr>
          </a:p>
          <a:p>
            <a:pPr algn="ctr" defTabSz="514350" fontAlgn="auto">
              <a:lnSpc>
                <a:spcPct val="100000"/>
              </a:lnSpc>
              <a:spcBef>
                <a:spcPts val="0"/>
              </a:spcBef>
              <a:spcAft>
                <a:spcPts val="0"/>
              </a:spcAft>
              <a:defRPr/>
            </a:pPr>
            <a:r>
              <a:rPr lang="de-DE" sz="788" b="1" dirty="0">
                <a:solidFill>
                  <a:schemeClr val="accent3"/>
                </a:solidFill>
                <a:latin typeface="Avenir LT Std 45 Book"/>
              </a:rPr>
              <a:t>29% RRR</a:t>
            </a:r>
            <a:r>
              <a:rPr lang="de-DE" sz="788" b="1" baseline="30000" dirty="0">
                <a:solidFill>
                  <a:schemeClr val="accent3"/>
                </a:solidFill>
                <a:latin typeface="Avenir LT Std 45 Book"/>
              </a:rPr>
              <a:t>2</a:t>
            </a:r>
          </a:p>
        </p:txBody>
      </p:sp>
      <p:grpSp>
        <p:nvGrpSpPr>
          <p:cNvPr id="7" name="Gruppieren 6">
            <a:extLst>
              <a:ext uri="{FF2B5EF4-FFF2-40B4-BE49-F238E27FC236}">
                <a16:creationId xmlns:a16="http://schemas.microsoft.com/office/drawing/2014/main" id="{C61320E6-5A1A-1E47-B510-BB3ECADB5B9C}"/>
              </a:ext>
            </a:extLst>
          </p:cNvPr>
          <p:cNvGrpSpPr/>
          <p:nvPr/>
        </p:nvGrpSpPr>
        <p:grpSpPr>
          <a:xfrm>
            <a:off x="6327636" y="4136459"/>
            <a:ext cx="283500" cy="283500"/>
            <a:chOff x="8128623" y="4345233"/>
            <a:chExt cx="378000" cy="378000"/>
          </a:xfrm>
          <a:solidFill>
            <a:srgbClr val="B56697"/>
          </a:solidFill>
        </p:grpSpPr>
        <p:sp>
          <p:nvSpPr>
            <p:cNvPr id="19" name="Ellipse 83">
              <a:extLst>
                <a:ext uri="{FF2B5EF4-FFF2-40B4-BE49-F238E27FC236}">
                  <a16:creationId xmlns:a16="http://schemas.microsoft.com/office/drawing/2014/main" id="{14AC42F9-FD8D-464D-92E0-5DF5CA3E8ACF}"/>
                </a:ext>
              </a:extLst>
            </p:cNvPr>
            <p:cNvSpPr/>
            <p:nvPr/>
          </p:nvSpPr>
          <p:spPr>
            <a:xfrm>
              <a:off x="8128623" y="4345233"/>
              <a:ext cx="378000" cy="3780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lnSpc>
                  <a:spcPct val="100000"/>
                </a:lnSpc>
                <a:spcBef>
                  <a:spcPts val="0"/>
                </a:spcBef>
                <a:spcAft>
                  <a:spcPts val="0"/>
                </a:spcAft>
                <a:defRPr/>
              </a:pPr>
              <a:endParaRPr lang="de-DE" sz="1013">
                <a:solidFill>
                  <a:prstClr val="white"/>
                </a:solidFill>
                <a:highlight>
                  <a:srgbClr val="FF0000"/>
                </a:highlight>
                <a:latin typeface="Avenir LT Std 45 Book"/>
              </a:endParaRPr>
            </a:p>
          </p:txBody>
        </p:sp>
        <p:grpSp>
          <p:nvGrpSpPr>
            <p:cNvPr id="5" name="Gruppieren 4">
              <a:extLst>
                <a:ext uri="{FF2B5EF4-FFF2-40B4-BE49-F238E27FC236}">
                  <a16:creationId xmlns:a16="http://schemas.microsoft.com/office/drawing/2014/main" id="{68518A03-0296-0049-BD12-5F96BB6E22C5}"/>
                </a:ext>
              </a:extLst>
            </p:cNvPr>
            <p:cNvGrpSpPr/>
            <p:nvPr/>
          </p:nvGrpSpPr>
          <p:grpSpPr>
            <a:xfrm>
              <a:off x="8198600" y="4402297"/>
              <a:ext cx="238046" cy="257478"/>
              <a:chOff x="8198600" y="4405241"/>
              <a:chExt cx="238046" cy="257478"/>
            </a:xfrm>
            <a:grpFill/>
          </p:grpSpPr>
          <p:sp>
            <p:nvSpPr>
              <p:cNvPr id="21" name="Freeform 200">
                <a:extLst>
                  <a:ext uri="{FF2B5EF4-FFF2-40B4-BE49-F238E27FC236}">
                    <a16:creationId xmlns:a16="http://schemas.microsoft.com/office/drawing/2014/main" id="{29E3EA37-B1F4-4D41-B443-64B0DE907853}"/>
                  </a:ext>
                </a:extLst>
              </p:cNvPr>
              <p:cNvSpPr>
                <a:spLocks/>
              </p:cNvSpPr>
              <p:nvPr/>
            </p:nvSpPr>
            <p:spPr bwMode="auto">
              <a:xfrm>
                <a:off x="8198600" y="4405241"/>
                <a:ext cx="238046" cy="257478"/>
              </a:xfrm>
              <a:custGeom>
                <a:avLst/>
                <a:gdLst>
                  <a:gd name="T0" fmla="*/ 138 w 196"/>
                  <a:gd name="T1" fmla="*/ 212 h 212"/>
                  <a:gd name="T2" fmla="*/ 196 w 196"/>
                  <a:gd name="T3" fmla="*/ 212 h 212"/>
                  <a:gd name="T4" fmla="*/ 196 w 196"/>
                  <a:gd name="T5" fmla="*/ 39 h 212"/>
                  <a:gd name="T6" fmla="*/ 139 w 196"/>
                  <a:gd name="T7" fmla="*/ 39 h 212"/>
                  <a:gd name="T8" fmla="*/ 139 w 196"/>
                  <a:gd name="T9" fmla="*/ 0 h 212"/>
                  <a:gd name="T10" fmla="*/ 55 w 196"/>
                  <a:gd name="T11" fmla="*/ 0 h 212"/>
                  <a:gd name="T12" fmla="*/ 55 w 196"/>
                  <a:gd name="T13" fmla="*/ 39 h 212"/>
                  <a:gd name="T14" fmla="*/ 0 w 196"/>
                  <a:gd name="T15" fmla="*/ 39 h 212"/>
                  <a:gd name="T16" fmla="*/ 0 w 196"/>
                  <a:gd name="T17" fmla="*/ 212 h 212"/>
                  <a:gd name="T18" fmla="*/ 60 w 196"/>
                  <a:gd name="T19" fmla="*/ 212 h 212"/>
                  <a:gd name="T20" fmla="*/ 60 w 196"/>
                  <a:gd name="T21" fmla="*/ 171 h 212"/>
                  <a:gd name="T22" fmla="*/ 138 w 196"/>
                  <a:gd name="T23" fmla="*/ 171 h 212"/>
                  <a:gd name="T24" fmla="*/ 138 w 196"/>
                  <a:gd name="T2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212">
                    <a:moveTo>
                      <a:pt x="138" y="212"/>
                    </a:moveTo>
                    <a:lnTo>
                      <a:pt x="196" y="212"/>
                    </a:lnTo>
                    <a:lnTo>
                      <a:pt x="196" y="39"/>
                    </a:lnTo>
                    <a:lnTo>
                      <a:pt x="139" y="39"/>
                    </a:lnTo>
                    <a:lnTo>
                      <a:pt x="139" y="0"/>
                    </a:lnTo>
                    <a:lnTo>
                      <a:pt x="55" y="0"/>
                    </a:lnTo>
                    <a:lnTo>
                      <a:pt x="55" y="39"/>
                    </a:lnTo>
                    <a:lnTo>
                      <a:pt x="0" y="39"/>
                    </a:lnTo>
                    <a:lnTo>
                      <a:pt x="0" y="212"/>
                    </a:lnTo>
                    <a:lnTo>
                      <a:pt x="60" y="212"/>
                    </a:lnTo>
                    <a:lnTo>
                      <a:pt x="60" y="171"/>
                    </a:lnTo>
                    <a:lnTo>
                      <a:pt x="138" y="171"/>
                    </a:lnTo>
                    <a:lnTo>
                      <a:pt x="138" y="212"/>
                    </a:lnTo>
                    <a:close/>
                  </a:path>
                </a:pathLst>
              </a:custGeom>
              <a:solidFill>
                <a:schemeClr val="bg1"/>
              </a:solidFill>
              <a:ln w="9525">
                <a:solidFill>
                  <a:schemeClr val="bg1"/>
                </a:solidFill>
                <a:round/>
                <a:headEnd/>
                <a:tailEnd/>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highlight>
                    <a:srgbClr val="FF0000"/>
                  </a:highlight>
                  <a:latin typeface="Avenir LT Std 45 Book"/>
                </a:endParaRPr>
              </a:p>
            </p:txBody>
          </p:sp>
          <p:sp>
            <p:nvSpPr>
              <p:cNvPr id="22" name="Freeform 201">
                <a:extLst>
                  <a:ext uri="{FF2B5EF4-FFF2-40B4-BE49-F238E27FC236}">
                    <a16:creationId xmlns:a16="http://schemas.microsoft.com/office/drawing/2014/main" id="{46D3B29A-B256-7E46-9DD3-61F82B54CF4A}"/>
                  </a:ext>
                </a:extLst>
              </p:cNvPr>
              <p:cNvSpPr>
                <a:spLocks/>
              </p:cNvSpPr>
              <p:nvPr/>
            </p:nvSpPr>
            <p:spPr bwMode="auto">
              <a:xfrm>
                <a:off x="8300620" y="4412128"/>
                <a:ext cx="34006" cy="35222"/>
              </a:xfrm>
              <a:custGeom>
                <a:avLst/>
                <a:gdLst>
                  <a:gd name="T0" fmla="*/ 1 w 22"/>
                  <a:gd name="T1" fmla="*/ 9 h 23"/>
                  <a:gd name="T2" fmla="*/ 0 w 22"/>
                  <a:gd name="T3" fmla="*/ 10 h 23"/>
                  <a:gd name="T4" fmla="*/ 0 w 22"/>
                  <a:gd name="T5" fmla="*/ 13 h 23"/>
                  <a:gd name="T6" fmla="*/ 1 w 22"/>
                  <a:gd name="T7" fmla="*/ 14 h 23"/>
                  <a:gd name="T8" fmla="*/ 8 w 22"/>
                  <a:gd name="T9" fmla="*/ 14 h 23"/>
                  <a:gd name="T10" fmla="*/ 8 w 22"/>
                  <a:gd name="T11" fmla="*/ 22 h 23"/>
                  <a:gd name="T12" fmla="*/ 9 w 22"/>
                  <a:gd name="T13" fmla="*/ 23 h 23"/>
                  <a:gd name="T14" fmla="*/ 12 w 22"/>
                  <a:gd name="T15" fmla="*/ 23 h 23"/>
                  <a:gd name="T16" fmla="*/ 13 w 22"/>
                  <a:gd name="T17" fmla="*/ 22 h 23"/>
                  <a:gd name="T18" fmla="*/ 13 w 22"/>
                  <a:gd name="T19" fmla="*/ 14 h 23"/>
                  <a:gd name="T20" fmla="*/ 21 w 22"/>
                  <a:gd name="T21" fmla="*/ 14 h 23"/>
                  <a:gd name="T22" fmla="*/ 22 w 22"/>
                  <a:gd name="T23" fmla="*/ 13 h 23"/>
                  <a:gd name="T24" fmla="*/ 22 w 22"/>
                  <a:gd name="T25" fmla="*/ 10 h 23"/>
                  <a:gd name="T26" fmla="*/ 21 w 22"/>
                  <a:gd name="T27" fmla="*/ 9 h 23"/>
                  <a:gd name="T28" fmla="*/ 13 w 22"/>
                  <a:gd name="T29" fmla="*/ 9 h 23"/>
                  <a:gd name="T30" fmla="*/ 13 w 22"/>
                  <a:gd name="T31" fmla="*/ 1 h 23"/>
                  <a:gd name="T32" fmla="*/ 12 w 22"/>
                  <a:gd name="T33" fmla="*/ 0 h 23"/>
                  <a:gd name="T34" fmla="*/ 9 w 22"/>
                  <a:gd name="T35" fmla="*/ 0 h 23"/>
                  <a:gd name="T36" fmla="*/ 8 w 22"/>
                  <a:gd name="T37" fmla="*/ 1 h 23"/>
                  <a:gd name="T38" fmla="*/ 8 w 22"/>
                  <a:gd name="T39" fmla="*/ 9 h 23"/>
                  <a:gd name="T40" fmla="*/ 1 w 22"/>
                  <a:gd name="T41"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23">
                    <a:moveTo>
                      <a:pt x="1" y="9"/>
                    </a:moveTo>
                    <a:cubicBezTo>
                      <a:pt x="0" y="9"/>
                      <a:pt x="0" y="10"/>
                      <a:pt x="0" y="10"/>
                    </a:cubicBezTo>
                    <a:cubicBezTo>
                      <a:pt x="0" y="13"/>
                      <a:pt x="0" y="13"/>
                      <a:pt x="0" y="13"/>
                    </a:cubicBezTo>
                    <a:cubicBezTo>
                      <a:pt x="0" y="13"/>
                      <a:pt x="0" y="14"/>
                      <a:pt x="1" y="14"/>
                    </a:cubicBezTo>
                    <a:cubicBezTo>
                      <a:pt x="8" y="14"/>
                      <a:pt x="8" y="14"/>
                      <a:pt x="8" y="14"/>
                    </a:cubicBezTo>
                    <a:cubicBezTo>
                      <a:pt x="8" y="22"/>
                      <a:pt x="8" y="22"/>
                      <a:pt x="8" y="22"/>
                    </a:cubicBezTo>
                    <a:cubicBezTo>
                      <a:pt x="8" y="23"/>
                      <a:pt x="9" y="23"/>
                      <a:pt x="9" y="23"/>
                    </a:cubicBezTo>
                    <a:cubicBezTo>
                      <a:pt x="12" y="23"/>
                      <a:pt x="12" y="23"/>
                      <a:pt x="12" y="23"/>
                    </a:cubicBezTo>
                    <a:cubicBezTo>
                      <a:pt x="12" y="23"/>
                      <a:pt x="13" y="23"/>
                      <a:pt x="13" y="22"/>
                    </a:cubicBezTo>
                    <a:cubicBezTo>
                      <a:pt x="13" y="14"/>
                      <a:pt x="13" y="14"/>
                      <a:pt x="13" y="14"/>
                    </a:cubicBezTo>
                    <a:cubicBezTo>
                      <a:pt x="21" y="14"/>
                      <a:pt x="21" y="14"/>
                      <a:pt x="21" y="14"/>
                    </a:cubicBezTo>
                    <a:cubicBezTo>
                      <a:pt x="21" y="14"/>
                      <a:pt x="22" y="13"/>
                      <a:pt x="22" y="13"/>
                    </a:cubicBezTo>
                    <a:cubicBezTo>
                      <a:pt x="22" y="10"/>
                      <a:pt x="22" y="10"/>
                      <a:pt x="22" y="10"/>
                    </a:cubicBezTo>
                    <a:cubicBezTo>
                      <a:pt x="22" y="10"/>
                      <a:pt x="21" y="9"/>
                      <a:pt x="21" y="9"/>
                    </a:cubicBezTo>
                    <a:cubicBezTo>
                      <a:pt x="13" y="9"/>
                      <a:pt x="13" y="9"/>
                      <a:pt x="13" y="9"/>
                    </a:cubicBezTo>
                    <a:cubicBezTo>
                      <a:pt x="13" y="1"/>
                      <a:pt x="13" y="1"/>
                      <a:pt x="13" y="1"/>
                    </a:cubicBezTo>
                    <a:cubicBezTo>
                      <a:pt x="13" y="1"/>
                      <a:pt x="12" y="0"/>
                      <a:pt x="12" y="0"/>
                    </a:cubicBezTo>
                    <a:cubicBezTo>
                      <a:pt x="9" y="0"/>
                      <a:pt x="9" y="0"/>
                      <a:pt x="9" y="0"/>
                    </a:cubicBezTo>
                    <a:cubicBezTo>
                      <a:pt x="9" y="0"/>
                      <a:pt x="8" y="1"/>
                      <a:pt x="8" y="1"/>
                    </a:cubicBezTo>
                    <a:cubicBezTo>
                      <a:pt x="8" y="9"/>
                      <a:pt x="8" y="9"/>
                      <a:pt x="8" y="9"/>
                    </a:cubicBezTo>
                    <a:lnTo>
                      <a:pt x="1" y="9"/>
                    </a:lnTo>
                    <a:close/>
                  </a:path>
                </a:pathLst>
              </a:custGeom>
              <a:solidFill>
                <a:schemeClr val="accent3"/>
              </a:solidFill>
              <a:ln>
                <a:solidFill>
                  <a:schemeClr val="accent3"/>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highlight>
                    <a:srgbClr val="FF0000"/>
                  </a:highlight>
                  <a:latin typeface="Avenir LT Std 45 Book"/>
                </a:endParaRPr>
              </a:p>
            </p:txBody>
          </p:sp>
          <p:grpSp>
            <p:nvGrpSpPr>
              <p:cNvPr id="4" name="Gruppieren 3">
                <a:extLst>
                  <a:ext uri="{FF2B5EF4-FFF2-40B4-BE49-F238E27FC236}">
                    <a16:creationId xmlns:a16="http://schemas.microsoft.com/office/drawing/2014/main" id="{BD7AA1A7-D275-B348-9156-5AC95CD070A0}"/>
                  </a:ext>
                </a:extLst>
              </p:cNvPr>
              <p:cNvGrpSpPr/>
              <p:nvPr/>
            </p:nvGrpSpPr>
            <p:grpSpPr>
              <a:xfrm>
                <a:off x="8219247" y="4488642"/>
                <a:ext cx="196753" cy="92304"/>
                <a:chOff x="8224104" y="4488642"/>
                <a:chExt cx="196753" cy="92304"/>
              </a:xfrm>
              <a:grpFill/>
            </p:grpSpPr>
            <p:sp>
              <p:nvSpPr>
                <p:cNvPr id="23" name="Rectangle 202">
                  <a:extLst>
                    <a:ext uri="{FF2B5EF4-FFF2-40B4-BE49-F238E27FC236}">
                      <a16:creationId xmlns:a16="http://schemas.microsoft.com/office/drawing/2014/main" id="{9604BFC5-B45F-4547-B14A-0C74F5CDD6E2}"/>
                    </a:ext>
                  </a:extLst>
                </p:cNvPr>
                <p:cNvSpPr>
                  <a:spLocks noChangeArrowheads="1"/>
                </p:cNvSpPr>
                <p:nvPr/>
              </p:nvSpPr>
              <p:spPr bwMode="auto">
                <a:xfrm>
                  <a:off x="8224104" y="4488642"/>
                  <a:ext cx="41294" cy="36436"/>
                </a:xfrm>
                <a:prstGeom prst="rect">
                  <a:avLst/>
                </a:prstGeom>
                <a:solidFill>
                  <a:schemeClr val="accent3"/>
                </a:solidFill>
                <a:ln>
                  <a:solidFill>
                    <a:schemeClr val="bg1"/>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highlight>
                      <a:srgbClr val="FF0000"/>
                    </a:highlight>
                    <a:latin typeface="Avenir LT Std 45 Book"/>
                  </a:endParaRPr>
                </a:p>
              </p:txBody>
            </p:sp>
            <p:sp>
              <p:nvSpPr>
                <p:cNvPr id="24" name="Rectangle 203">
                  <a:extLst>
                    <a:ext uri="{FF2B5EF4-FFF2-40B4-BE49-F238E27FC236}">
                      <a16:creationId xmlns:a16="http://schemas.microsoft.com/office/drawing/2014/main" id="{89E4770C-FD1A-2F4C-93B8-8285F0D07525}"/>
                    </a:ext>
                  </a:extLst>
                </p:cNvPr>
                <p:cNvSpPr>
                  <a:spLocks noChangeArrowheads="1"/>
                </p:cNvSpPr>
                <p:nvPr/>
              </p:nvSpPr>
              <p:spPr bwMode="auto">
                <a:xfrm>
                  <a:off x="8276329" y="4488642"/>
                  <a:ext cx="41294" cy="36436"/>
                </a:xfrm>
                <a:prstGeom prst="rect">
                  <a:avLst/>
                </a:prstGeom>
                <a:solidFill>
                  <a:schemeClr val="accent3"/>
                </a:solidFill>
                <a:ln>
                  <a:solidFill>
                    <a:schemeClr val="bg1"/>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highlight>
                      <a:srgbClr val="FF0000"/>
                    </a:highlight>
                    <a:latin typeface="Avenir LT Std 45 Book"/>
                  </a:endParaRPr>
                </a:p>
              </p:txBody>
            </p:sp>
            <p:sp>
              <p:nvSpPr>
                <p:cNvPr id="25" name="Rectangle 204">
                  <a:extLst>
                    <a:ext uri="{FF2B5EF4-FFF2-40B4-BE49-F238E27FC236}">
                      <a16:creationId xmlns:a16="http://schemas.microsoft.com/office/drawing/2014/main" id="{E16DDFA2-CB66-BF40-B3E0-543EEB196046}"/>
                    </a:ext>
                  </a:extLst>
                </p:cNvPr>
                <p:cNvSpPr>
                  <a:spLocks noChangeArrowheads="1"/>
                </p:cNvSpPr>
                <p:nvPr/>
              </p:nvSpPr>
              <p:spPr bwMode="auto">
                <a:xfrm>
                  <a:off x="8327339" y="4488642"/>
                  <a:ext cx="41294" cy="36436"/>
                </a:xfrm>
                <a:prstGeom prst="rect">
                  <a:avLst/>
                </a:prstGeom>
                <a:solidFill>
                  <a:schemeClr val="accent3"/>
                </a:solidFill>
                <a:ln>
                  <a:solidFill>
                    <a:schemeClr val="bg1"/>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highlight>
                      <a:srgbClr val="FF0000"/>
                    </a:highlight>
                    <a:latin typeface="Avenir LT Std 45 Book"/>
                  </a:endParaRPr>
                </a:p>
              </p:txBody>
            </p:sp>
            <p:sp>
              <p:nvSpPr>
                <p:cNvPr id="26" name="Rectangle 206">
                  <a:extLst>
                    <a:ext uri="{FF2B5EF4-FFF2-40B4-BE49-F238E27FC236}">
                      <a16:creationId xmlns:a16="http://schemas.microsoft.com/office/drawing/2014/main" id="{D121F3E2-836D-EA41-8E64-DB3093DC13F5}"/>
                    </a:ext>
                  </a:extLst>
                </p:cNvPr>
                <p:cNvSpPr>
                  <a:spLocks noChangeArrowheads="1"/>
                </p:cNvSpPr>
                <p:nvPr/>
              </p:nvSpPr>
              <p:spPr bwMode="auto">
                <a:xfrm>
                  <a:off x="8379563" y="4488642"/>
                  <a:ext cx="41294" cy="36436"/>
                </a:xfrm>
                <a:prstGeom prst="rect">
                  <a:avLst/>
                </a:prstGeom>
                <a:solidFill>
                  <a:schemeClr val="accent3"/>
                </a:solidFill>
                <a:ln>
                  <a:solidFill>
                    <a:schemeClr val="bg1"/>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highlight>
                      <a:srgbClr val="FF0000"/>
                    </a:highlight>
                    <a:latin typeface="Avenir LT Std 45 Book"/>
                  </a:endParaRPr>
                </a:p>
              </p:txBody>
            </p:sp>
            <p:sp>
              <p:nvSpPr>
                <p:cNvPr id="27" name="Rectangle 207">
                  <a:extLst>
                    <a:ext uri="{FF2B5EF4-FFF2-40B4-BE49-F238E27FC236}">
                      <a16:creationId xmlns:a16="http://schemas.microsoft.com/office/drawing/2014/main" id="{C1F09A90-2132-5A43-994C-2F25851CC51E}"/>
                    </a:ext>
                  </a:extLst>
                </p:cNvPr>
                <p:cNvSpPr>
                  <a:spLocks noChangeArrowheads="1"/>
                </p:cNvSpPr>
                <p:nvPr/>
              </p:nvSpPr>
              <p:spPr bwMode="auto">
                <a:xfrm>
                  <a:off x="8224105" y="4546939"/>
                  <a:ext cx="41294" cy="34007"/>
                </a:xfrm>
                <a:prstGeom prst="rect">
                  <a:avLst/>
                </a:prstGeom>
                <a:solidFill>
                  <a:schemeClr val="accent3"/>
                </a:solidFill>
                <a:ln>
                  <a:solidFill>
                    <a:schemeClr val="bg1"/>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highlight>
                      <a:srgbClr val="FF0000"/>
                    </a:highlight>
                    <a:latin typeface="Avenir LT Std 45 Book"/>
                  </a:endParaRPr>
                </a:p>
              </p:txBody>
            </p:sp>
            <p:sp>
              <p:nvSpPr>
                <p:cNvPr id="28" name="Rectangle 208">
                  <a:extLst>
                    <a:ext uri="{FF2B5EF4-FFF2-40B4-BE49-F238E27FC236}">
                      <a16:creationId xmlns:a16="http://schemas.microsoft.com/office/drawing/2014/main" id="{18D3A311-B65A-6044-9788-214F01E28120}"/>
                    </a:ext>
                  </a:extLst>
                </p:cNvPr>
                <p:cNvSpPr>
                  <a:spLocks noChangeArrowheads="1"/>
                </p:cNvSpPr>
                <p:nvPr/>
              </p:nvSpPr>
              <p:spPr bwMode="auto">
                <a:xfrm>
                  <a:off x="8276329" y="4546939"/>
                  <a:ext cx="41294" cy="34007"/>
                </a:xfrm>
                <a:prstGeom prst="rect">
                  <a:avLst/>
                </a:prstGeom>
                <a:solidFill>
                  <a:schemeClr val="accent3"/>
                </a:solidFill>
                <a:ln>
                  <a:solidFill>
                    <a:schemeClr val="bg1"/>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highlight>
                      <a:srgbClr val="FF0000"/>
                    </a:highlight>
                    <a:latin typeface="Avenir LT Std 45 Book"/>
                  </a:endParaRPr>
                </a:p>
              </p:txBody>
            </p:sp>
            <p:sp>
              <p:nvSpPr>
                <p:cNvPr id="29" name="Rectangle 209">
                  <a:extLst>
                    <a:ext uri="{FF2B5EF4-FFF2-40B4-BE49-F238E27FC236}">
                      <a16:creationId xmlns:a16="http://schemas.microsoft.com/office/drawing/2014/main" id="{D2FCB886-B9AA-F641-8E3B-F6B97B8C617D}"/>
                    </a:ext>
                  </a:extLst>
                </p:cNvPr>
                <p:cNvSpPr>
                  <a:spLocks noChangeArrowheads="1"/>
                </p:cNvSpPr>
                <p:nvPr/>
              </p:nvSpPr>
              <p:spPr bwMode="auto">
                <a:xfrm>
                  <a:off x="8327339" y="4546939"/>
                  <a:ext cx="41294" cy="34007"/>
                </a:xfrm>
                <a:prstGeom prst="rect">
                  <a:avLst/>
                </a:prstGeom>
                <a:solidFill>
                  <a:schemeClr val="accent3"/>
                </a:solidFill>
                <a:ln>
                  <a:solidFill>
                    <a:schemeClr val="bg1"/>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highlight>
                      <a:srgbClr val="FF0000"/>
                    </a:highlight>
                    <a:latin typeface="Avenir LT Std 45 Book"/>
                  </a:endParaRPr>
                </a:p>
              </p:txBody>
            </p:sp>
            <p:sp>
              <p:nvSpPr>
                <p:cNvPr id="30" name="Rectangle 210">
                  <a:extLst>
                    <a:ext uri="{FF2B5EF4-FFF2-40B4-BE49-F238E27FC236}">
                      <a16:creationId xmlns:a16="http://schemas.microsoft.com/office/drawing/2014/main" id="{771FB7A7-610F-1E4D-9038-C6ED645A70D0}"/>
                    </a:ext>
                  </a:extLst>
                </p:cNvPr>
                <p:cNvSpPr>
                  <a:spLocks noChangeArrowheads="1"/>
                </p:cNvSpPr>
                <p:nvPr/>
              </p:nvSpPr>
              <p:spPr bwMode="auto">
                <a:xfrm>
                  <a:off x="8379563" y="4546939"/>
                  <a:ext cx="41294" cy="34007"/>
                </a:xfrm>
                <a:prstGeom prst="rect">
                  <a:avLst/>
                </a:prstGeom>
                <a:solidFill>
                  <a:schemeClr val="accent3"/>
                </a:solidFill>
                <a:ln>
                  <a:solidFill>
                    <a:schemeClr val="bg1"/>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highlight>
                      <a:srgbClr val="FF0000"/>
                    </a:highlight>
                    <a:latin typeface="Avenir LT Std 45 Book"/>
                  </a:endParaRPr>
                </a:p>
              </p:txBody>
            </p:sp>
          </p:grpSp>
        </p:grpSp>
      </p:grpSp>
      <p:grpSp>
        <p:nvGrpSpPr>
          <p:cNvPr id="3" name="Gruppieren 2">
            <a:extLst>
              <a:ext uri="{FF2B5EF4-FFF2-40B4-BE49-F238E27FC236}">
                <a16:creationId xmlns:a16="http://schemas.microsoft.com/office/drawing/2014/main" id="{4E0E4DF7-F281-8841-BC12-7D2A0904DF0C}"/>
              </a:ext>
            </a:extLst>
          </p:cNvPr>
          <p:cNvGrpSpPr/>
          <p:nvPr/>
        </p:nvGrpSpPr>
        <p:grpSpPr>
          <a:xfrm>
            <a:off x="4956404" y="4136459"/>
            <a:ext cx="283500" cy="283500"/>
            <a:chOff x="6320867" y="4345233"/>
            <a:chExt cx="378000" cy="378000"/>
          </a:xfrm>
          <a:solidFill>
            <a:srgbClr val="B56697"/>
          </a:solidFill>
        </p:grpSpPr>
        <p:sp>
          <p:nvSpPr>
            <p:cNvPr id="32" name="Ellipse 84">
              <a:extLst>
                <a:ext uri="{FF2B5EF4-FFF2-40B4-BE49-F238E27FC236}">
                  <a16:creationId xmlns:a16="http://schemas.microsoft.com/office/drawing/2014/main" id="{F270250F-824D-AC4E-854E-BAD99022A66A}"/>
                </a:ext>
              </a:extLst>
            </p:cNvPr>
            <p:cNvSpPr/>
            <p:nvPr/>
          </p:nvSpPr>
          <p:spPr>
            <a:xfrm>
              <a:off x="6320867" y="4345233"/>
              <a:ext cx="378000" cy="3780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lnSpc>
                  <a:spcPct val="100000"/>
                </a:lnSpc>
                <a:spcBef>
                  <a:spcPts val="0"/>
                </a:spcBef>
                <a:spcAft>
                  <a:spcPts val="0"/>
                </a:spcAft>
                <a:defRPr/>
              </a:pPr>
              <a:endParaRPr lang="de-DE" sz="1013">
                <a:solidFill>
                  <a:prstClr val="white"/>
                </a:solidFill>
                <a:highlight>
                  <a:srgbClr val="FF0000"/>
                </a:highlight>
                <a:latin typeface="Avenir LT Std 45 Book"/>
              </a:endParaRPr>
            </a:p>
          </p:txBody>
        </p:sp>
        <p:sp>
          <p:nvSpPr>
            <p:cNvPr id="33" name="Freeform 72">
              <a:extLst>
                <a:ext uri="{FF2B5EF4-FFF2-40B4-BE49-F238E27FC236}">
                  <a16:creationId xmlns:a16="http://schemas.microsoft.com/office/drawing/2014/main" id="{1C33974E-EB26-7A4D-AC85-A293E5DFE99D}"/>
                </a:ext>
              </a:extLst>
            </p:cNvPr>
            <p:cNvSpPr>
              <a:spLocks noEditPoints="1"/>
            </p:cNvSpPr>
            <p:nvPr/>
          </p:nvSpPr>
          <p:spPr bwMode="auto">
            <a:xfrm>
              <a:off x="6366085" y="4381755"/>
              <a:ext cx="287564" cy="253967"/>
            </a:xfrm>
            <a:custGeom>
              <a:avLst/>
              <a:gdLst>
                <a:gd name="T0" fmla="*/ 142 w 170"/>
                <a:gd name="T1" fmla="*/ 136 h 150"/>
                <a:gd name="T2" fmla="*/ 154 w 170"/>
                <a:gd name="T3" fmla="*/ 136 h 150"/>
                <a:gd name="T4" fmla="*/ 160 w 170"/>
                <a:gd name="T5" fmla="*/ 137 h 150"/>
                <a:gd name="T6" fmla="*/ 167 w 170"/>
                <a:gd name="T7" fmla="*/ 142 h 150"/>
                <a:gd name="T8" fmla="*/ 170 w 170"/>
                <a:gd name="T9" fmla="*/ 150 h 150"/>
                <a:gd name="T10" fmla="*/ 0 w 170"/>
                <a:gd name="T11" fmla="*/ 150 h 150"/>
                <a:gd name="T12" fmla="*/ 3 w 170"/>
                <a:gd name="T13" fmla="*/ 141 h 150"/>
                <a:gd name="T14" fmla="*/ 9 w 170"/>
                <a:gd name="T15" fmla="*/ 137 h 150"/>
                <a:gd name="T16" fmla="*/ 24 w 170"/>
                <a:gd name="T17" fmla="*/ 136 h 150"/>
                <a:gd name="T18" fmla="*/ 28 w 170"/>
                <a:gd name="T19" fmla="*/ 136 h 150"/>
                <a:gd name="T20" fmla="*/ 28 w 170"/>
                <a:gd name="T21" fmla="*/ 133 h 150"/>
                <a:gd name="T22" fmla="*/ 28 w 170"/>
                <a:gd name="T23" fmla="*/ 61 h 150"/>
                <a:gd name="T24" fmla="*/ 34 w 170"/>
                <a:gd name="T25" fmla="*/ 35 h 150"/>
                <a:gd name="T26" fmla="*/ 77 w 170"/>
                <a:gd name="T27" fmla="*/ 3 h 150"/>
                <a:gd name="T28" fmla="*/ 136 w 170"/>
                <a:gd name="T29" fmla="*/ 34 h 150"/>
                <a:gd name="T30" fmla="*/ 142 w 170"/>
                <a:gd name="T31" fmla="*/ 61 h 150"/>
                <a:gd name="T32" fmla="*/ 142 w 170"/>
                <a:gd name="T33" fmla="*/ 133 h 150"/>
                <a:gd name="T34" fmla="*/ 142 w 170"/>
                <a:gd name="T35" fmla="*/ 136 h 150"/>
                <a:gd name="T36" fmla="*/ 130 w 170"/>
                <a:gd name="T37" fmla="*/ 127 h 150"/>
                <a:gd name="T38" fmla="*/ 130 w 170"/>
                <a:gd name="T39" fmla="*/ 125 h 150"/>
                <a:gd name="T40" fmla="*/ 130 w 170"/>
                <a:gd name="T41" fmla="*/ 60 h 150"/>
                <a:gd name="T42" fmla="*/ 129 w 170"/>
                <a:gd name="T43" fmla="*/ 50 h 150"/>
                <a:gd name="T44" fmla="*/ 74 w 170"/>
                <a:gd name="T45" fmla="*/ 15 h 150"/>
                <a:gd name="T46" fmla="*/ 40 w 170"/>
                <a:gd name="T47" fmla="*/ 58 h 150"/>
                <a:gd name="T48" fmla="*/ 40 w 170"/>
                <a:gd name="T49" fmla="*/ 125 h 150"/>
                <a:gd name="T50" fmla="*/ 40 w 170"/>
                <a:gd name="T51" fmla="*/ 127 h 150"/>
                <a:gd name="T52" fmla="*/ 130 w 170"/>
                <a:gd name="T53" fmla="*/ 12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150">
                  <a:moveTo>
                    <a:pt x="142" y="136"/>
                  </a:moveTo>
                  <a:cubicBezTo>
                    <a:pt x="146" y="136"/>
                    <a:pt x="150" y="136"/>
                    <a:pt x="154" y="136"/>
                  </a:cubicBezTo>
                  <a:cubicBezTo>
                    <a:pt x="156" y="136"/>
                    <a:pt x="158" y="136"/>
                    <a:pt x="160" y="137"/>
                  </a:cubicBezTo>
                  <a:cubicBezTo>
                    <a:pt x="164" y="137"/>
                    <a:pt x="166" y="139"/>
                    <a:pt x="167" y="142"/>
                  </a:cubicBezTo>
                  <a:cubicBezTo>
                    <a:pt x="169" y="144"/>
                    <a:pt x="169" y="147"/>
                    <a:pt x="170" y="150"/>
                  </a:cubicBezTo>
                  <a:cubicBezTo>
                    <a:pt x="113" y="150"/>
                    <a:pt x="57" y="150"/>
                    <a:pt x="0" y="150"/>
                  </a:cubicBezTo>
                  <a:cubicBezTo>
                    <a:pt x="1" y="147"/>
                    <a:pt x="2" y="144"/>
                    <a:pt x="3" y="141"/>
                  </a:cubicBezTo>
                  <a:cubicBezTo>
                    <a:pt x="4" y="138"/>
                    <a:pt x="6" y="137"/>
                    <a:pt x="9" y="137"/>
                  </a:cubicBezTo>
                  <a:cubicBezTo>
                    <a:pt x="14" y="136"/>
                    <a:pt x="19" y="136"/>
                    <a:pt x="24" y="136"/>
                  </a:cubicBezTo>
                  <a:cubicBezTo>
                    <a:pt x="25" y="136"/>
                    <a:pt x="27" y="136"/>
                    <a:pt x="28" y="136"/>
                  </a:cubicBezTo>
                  <a:cubicBezTo>
                    <a:pt x="28" y="135"/>
                    <a:pt x="28" y="134"/>
                    <a:pt x="28" y="133"/>
                  </a:cubicBezTo>
                  <a:cubicBezTo>
                    <a:pt x="28" y="109"/>
                    <a:pt x="28" y="85"/>
                    <a:pt x="28" y="61"/>
                  </a:cubicBezTo>
                  <a:cubicBezTo>
                    <a:pt x="28" y="52"/>
                    <a:pt x="30" y="43"/>
                    <a:pt x="34" y="35"/>
                  </a:cubicBezTo>
                  <a:cubicBezTo>
                    <a:pt x="43" y="17"/>
                    <a:pt x="58" y="6"/>
                    <a:pt x="77" y="3"/>
                  </a:cubicBezTo>
                  <a:cubicBezTo>
                    <a:pt x="102" y="0"/>
                    <a:pt x="124" y="12"/>
                    <a:pt x="136" y="34"/>
                  </a:cubicBezTo>
                  <a:cubicBezTo>
                    <a:pt x="140" y="43"/>
                    <a:pt x="142" y="52"/>
                    <a:pt x="142" y="61"/>
                  </a:cubicBezTo>
                  <a:cubicBezTo>
                    <a:pt x="142" y="85"/>
                    <a:pt x="142" y="109"/>
                    <a:pt x="142" y="133"/>
                  </a:cubicBezTo>
                  <a:cubicBezTo>
                    <a:pt x="142" y="134"/>
                    <a:pt x="142" y="135"/>
                    <a:pt x="142" y="136"/>
                  </a:cubicBezTo>
                  <a:close/>
                  <a:moveTo>
                    <a:pt x="130" y="127"/>
                  </a:moveTo>
                  <a:cubicBezTo>
                    <a:pt x="130" y="127"/>
                    <a:pt x="130" y="126"/>
                    <a:pt x="130" y="125"/>
                  </a:cubicBezTo>
                  <a:cubicBezTo>
                    <a:pt x="130" y="104"/>
                    <a:pt x="130" y="82"/>
                    <a:pt x="130" y="60"/>
                  </a:cubicBezTo>
                  <a:cubicBezTo>
                    <a:pt x="130" y="57"/>
                    <a:pt x="129" y="53"/>
                    <a:pt x="129" y="50"/>
                  </a:cubicBezTo>
                  <a:cubicBezTo>
                    <a:pt x="124" y="25"/>
                    <a:pt x="100" y="10"/>
                    <a:pt x="74" y="15"/>
                  </a:cubicBezTo>
                  <a:cubicBezTo>
                    <a:pt x="55" y="20"/>
                    <a:pt x="40" y="38"/>
                    <a:pt x="40" y="58"/>
                  </a:cubicBezTo>
                  <a:cubicBezTo>
                    <a:pt x="40" y="80"/>
                    <a:pt x="40" y="103"/>
                    <a:pt x="40" y="125"/>
                  </a:cubicBezTo>
                  <a:cubicBezTo>
                    <a:pt x="40" y="126"/>
                    <a:pt x="40" y="127"/>
                    <a:pt x="40" y="127"/>
                  </a:cubicBezTo>
                  <a:cubicBezTo>
                    <a:pt x="70" y="127"/>
                    <a:pt x="100" y="127"/>
                    <a:pt x="130" y="127"/>
                  </a:cubicBezTo>
                  <a:close/>
                </a:path>
              </a:pathLst>
            </a:custGeom>
            <a:solidFill>
              <a:schemeClr val="accent3"/>
            </a:solidFill>
            <a:ln w="9525">
              <a:solidFill>
                <a:schemeClr val="bg1"/>
              </a:solidFill>
              <a:round/>
              <a:headEnd/>
              <a:tailEnd/>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highlight>
                  <a:srgbClr val="FF0000"/>
                </a:highlight>
                <a:latin typeface="Avenir LT Std 45 Book"/>
              </a:endParaRPr>
            </a:p>
          </p:txBody>
        </p:sp>
      </p:grpSp>
      <p:sp>
        <p:nvSpPr>
          <p:cNvPr id="34" name="Rechteck 33">
            <a:extLst>
              <a:ext uri="{FF2B5EF4-FFF2-40B4-BE49-F238E27FC236}">
                <a16:creationId xmlns:a16="http://schemas.microsoft.com/office/drawing/2014/main" id="{DD506891-F74D-A446-B6CB-AE16CDA13AA4}"/>
              </a:ext>
            </a:extLst>
          </p:cNvPr>
          <p:cNvSpPr/>
          <p:nvPr/>
        </p:nvSpPr>
        <p:spPr>
          <a:xfrm>
            <a:off x="690271" y="3018971"/>
            <a:ext cx="6528021" cy="97318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514350" fontAlgn="auto">
              <a:lnSpc>
                <a:spcPct val="100000"/>
              </a:lnSpc>
              <a:spcBef>
                <a:spcPts val="0"/>
              </a:spcBef>
              <a:spcAft>
                <a:spcPts val="0"/>
              </a:spcAft>
              <a:defRPr/>
            </a:pPr>
            <a:endParaRPr lang="de-DE" sz="1013" b="1">
              <a:solidFill>
                <a:prstClr val="white"/>
              </a:solidFill>
              <a:latin typeface="Avenir LT Std 45 Book"/>
            </a:endParaRPr>
          </a:p>
        </p:txBody>
      </p:sp>
      <p:sp>
        <p:nvSpPr>
          <p:cNvPr id="35" name="Rechteck 34">
            <a:extLst>
              <a:ext uri="{FF2B5EF4-FFF2-40B4-BE49-F238E27FC236}">
                <a16:creationId xmlns:a16="http://schemas.microsoft.com/office/drawing/2014/main" id="{1D5CA6EC-1EB1-1E46-8FCA-78A29DBBB3C5}"/>
              </a:ext>
            </a:extLst>
          </p:cNvPr>
          <p:cNvSpPr/>
          <p:nvPr/>
        </p:nvSpPr>
        <p:spPr>
          <a:xfrm>
            <a:off x="249215" y="3018778"/>
            <a:ext cx="1184773" cy="97318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514350" fontAlgn="auto">
              <a:lnSpc>
                <a:spcPct val="100000"/>
              </a:lnSpc>
              <a:spcBef>
                <a:spcPts val="0"/>
              </a:spcBef>
              <a:spcAft>
                <a:spcPts val="0"/>
              </a:spcAft>
              <a:defRPr/>
            </a:pPr>
            <a:r>
              <a:rPr lang="de-DE" sz="1013" b="1" dirty="0">
                <a:solidFill>
                  <a:prstClr val="white"/>
                </a:solidFill>
                <a:latin typeface="Avenir LT Std 45 Book"/>
              </a:rPr>
              <a:t>Bei </a:t>
            </a:r>
            <a:br>
              <a:rPr lang="de-DE" sz="1013" b="1" dirty="0">
                <a:solidFill>
                  <a:prstClr val="white"/>
                </a:solidFill>
                <a:latin typeface="Avenir LT Std 45 Book"/>
              </a:rPr>
            </a:br>
            <a:r>
              <a:rPr lang="de-DE" sz="1400" b="1" dirty="0">
                <a:solidFill>
                  <a:prstClr val="white"/>
                </a:solidFill>
                <a:latin typeface="Avenir LT Std 45 Book"/>
              </a:rPr>
              <a:t>HF mit/ohne Diabetes</a:t>
            </a:r>
            <a:endParaRPr lang="de-DE" sz="1013" b="1" dirty="0">
              <a:solidFill>
                <a:prstClr val="white"/>
              </a:solidFill>
              <a:latin typeface="Avenir LT Std 45 Book"/>
            </a:endParaRPr>
          </a:p>
        </p:txBody>
      </p:sp>
      <p:grpSp>
        <p:nvGrpSpPr>
          <p:cNvPr id="8" name="Gruppieren 7">
            <a:extLst>
              <a:ext uri="{FF2B5EF4-FFF2-40B4-BE49-F238E27FC236}">
                <a16:creationId xmlns:a16="http://schemas.microsoft.com/office/drawing/2014/main" id="{230C4791-8E6F-C543-8595-091B41F015DA}"/>
              </a:ext>
            </a:extLst>
          </p:cNvPr>
          <p:cNvGrpSpPr/>
          <p:nvPr/>
        </p:nvGrpSpPr>
        <p:grpSpPr>
          <a:xfrm>
            <a:off x="5420257" y="3102900"/>
            <a:ext cx="1565074" cy="911784"/>
            <a:chOff x="7062625" y="2994198"/>
            <a:chExt cx="2086765" cy="1215712"/>
          </a:xfrm>
        </p:grpSpPr>
        <p:sp>
          <p:nvSpPr>
            <p:cNvPr id="38" name="Textfeld 37">
              <a:extLst>
                <a:ext uri="{FF2B5EF4-FFF2-40B4-BE49-F238E27FC236}">
                  <a16:creationId xmlns:a16="http://schemas.microsoft.com/office/drawing/2014/main" id="{C2E1847B-BB9B-5541-BC20-B73A1AD445F9}"/>
                </a:ext>
              </a:extLst>
            </p:cNvPr>
            <p:cNvSpPr txBox="1"/>
            <p:nvPr/>
          </p:nvSpPr>
          <p:spPr>
            <a:xfrm>
              <a:off x="7062625" y="3394131"/>
              <a:ext cx="2086765" cy="815779"/>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88" b="1" dirty="0">
                  <a:solidFill>
                    <a:srgbClr val="00B0F0"/>
                  </a:solidFill>
                  <a:latin typeface="Avenir LT Std 45 Book"/>
                </a:rPr>
                <a:t>Symptom-</a:t>
              </a:r>
              <a:br>
                <a:rPr lang="de-DE" sz="788" b="1" dirty="0">
                  <a:solidFill>
                    <a:srgbClr val="00B0F0"/>
                  </a:solidFill>
                  <a:latin typeface="Avenir LT Std 45 Book"/>
                </a:rPr>
              </a:br>
              <a:r>
                <a:rPr lang="de-DE" sz="788" b="1" dirty="0" err="1">
                  <a:solidFill>
                    <a:srgbClr val="00B0F0"/>
                  </a:solidFill>
                  <a:latin typeface="Avenir LT Std 45 Book"/>
                </a:rPr>
                <a:t>verbesserung</a:t>
              </a:r>
              <a:endParaRPr lang="de-DE" sz="338" b="1" dirty="0">
                <a:solidFill>
                  <a:srgbClr val="00B0F0"/>
                </a:solidFill>
                <a:latin typeface="Avenir LT Std 45 Book"/>
              </a:endParaRPr>
            </a:p>
            <a:p>
              <a:pPr algn="ctr" defTabSz="514350" fontAlgn="auto">
                <a:lnSpc>
                  <a:spcPct val="100000"/>
                </a:lnSpc>
                <a:spcBef>
                  <a:spcPts val="0"/>
                </a:spcBef>
                <a:spcAft>
                  <a:spcPts val="0"/>
                </a:spcAft>
                <a:defRPr/>
              </a:pPr>
              <a:br>
                <a:rPr lang="de-DE" sz="600" b="1" dirty="0">
                  <a:solidFill>
                    <a:srgbClr val="00B0F0"/>
                  </a:solidFill>
                  <a:latin typeface="Avenir LT Std 45 Book"/>
                </a:rPr>
              </a:br>
              <a:r>
                <a:rPr lang="de-DE" sz="600" b="1" dirty="0">
                  <a:solidFill>
                    <a:srgbClr val="00B0F0"/>
                  </a:solidFill>
                  <a:latin typeface="Avenir LT Std 45 Book"/>
                </a:rPr>
                <a:t>Klinisch bedeutsame Verbesserung der Lebensqualität</a:t>
              </a:r>
              <a:r>
                <a:rPr lang="de-DE" sz="600" b="1" baseline="30000" dirty="0">
                  <a:solidFill>
                    <a:srgbClr val="00B0F0"/>
                  </a:solidFill>
                  <a:latin typeface="Avenir LT Std 45 Book"/>
                </a:rPr>
                <a:t>4</a:t>
              </a:r>
            </a:p>
          </p:txBody>
        </p:sp>
        <p:grpSp>
          <p:nvGrpSpPr>
            <p:cNvPr id="39" name="Gruppieren 38">
              <a:extLst>
                <a:ext uri="{FF2B5EF4-FFF2-40B4-BE49-F238E27FC236}">
                  <a16:creationId xmlns:a16="http://schemas.microsoft.com/office/drawing/2014/main" id="{4B291363-6364-5E46-A4A8-E0BFA6E29302}"/>
                </a:ext>
              </a:extLst>
            </p:cNvPr>
            <p:cNvGrpSpPr/>
            <p:nvPr/>
          </p:nvGrpSpPr>
          <p:grpSpPr>
            <a:xfrm>
              <a:off x="7917008" y="2994198"/>
              <a:ext cx="378000" cy="378000"/>
              <a:chOff x="9017032" y="4828667"/>
              <a:chExt cx="504000" cy="504000"/>
            </a:xfrm>
          </p:grpSpPr>
          <p:sp>
            <p:nvSpPr>
              <p:cNvPr id="40" name="Ellipse 148">
                <a:extLst>
                  <a:ext uri="{FF2B5EF4-FFF2-40B4-BE49-F238E27FC236}">
                    <a16:creationId xmlns:a16="http://schemas.microsoft.com/office/drawing/2014/main" id="{0559CBC4-E728-E94B-894C-025929CE007D}"/>
                  </a:ext>
                </a:extLst>
              </p:cNvPr>
              <p:cNvSpPr/>
              <p:nvPr/>
            </p:nvSpPr>
            <p:spPr>
              <a:xfrm>
                <a:off x="9017032" y="4828667"/>
                <a:ext cx="504000" cy="5040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lnSpc>
                    <a:spcPct val="100000"/>
                  </a:lnSpc>
                  <a:spcBef>
                    <a:spcPts val="0"/>
                  </a:spcBef>
                  <a:spcAft>
                    <a:spcPts val="0"/>
                  </a:spcAft>
                  <a:defRPr/>
                </a:pPr>
                <a:endParaRPr lang="de-DE" sz="900">
                  <a:solidFill>
                    <a:prstClr val="white"/>
                  </a:solidFill>
                  <a:latin typeface="Avenir LT Std 45 Book"/>
                </a:endParaRPr>
              </a:p>
            </p:txBody>
          </p:sp>
          <p:grpSp>
            <p:nvGrpSpPr>
              <p:cNvPr id="41" name="Gruppieren 40">
                <a:extLst>
                  <a:ext uri="{FF2B5EF4-FFF2-40B4-BE49-F238E27FC236}">
                    <a16:creationId xmlns:a16="http://schemas.microsoft.com/office/drawing/2014/main" id="{BEAC4019-B22C-584A-91A4-BFB0AFE21E46}"/>
                  </a:ext>
                </a:extLst>
              </p:cNvPr>
              <p:cNvGrpSpPr/>
              <p:nvPr/>
            </p:nvGrpSpPr>
            <p:grpSpPr>
              <a:xfrm>
                <a:off x="9088927" y="4964433"/>
                <a:ext cx="379495" cy="268525"/>
                <a:chOff x="9080772" y="3979575"/>
                <a:chExt cx="606406" cy="356185"/>
              </a:xfrm>
            </p:grpSpPr>
            <p:grpSp>
              <p:nvGrpSpPr>
                <p:cNvPr id="42" name="Group 707">
                  <a:extLst>
                    <a:ext uri="{FF2B5EF4-FFF2-40B4-BE49-F238E27FC236}">
                      <a16:creationId xmlns:a16="http://schemas.microsoft.com/office/drawing/2014/main" id="{A8063631-795C-8B42-9CAE-17D5E7D4DDAC}"/>
                    </a:ext>
                  </a:extLst>
                </p:cNvPr>
                <p:cNvGrpSpPr/>
                <p:nvPr/>
              </p:nvGrpSpPr>
              <p:grpSpPr>
                <a:xfrm>
                  <a:off x="9080772" y="3979575"/>
                  <a:ext cx="606406" cy="356185"/>
                  <a:chOff x="-2487063" y="3953995"/>
                  <a:chExt cx="606406" cy="356185"/>
                </a:xfrm>
                <a:solidFill>
                  <a:schemeClr val="bg1"/>
                </a:solidFill>
              </p:grpSpPr>
              <p:sp>
                <p:nvSpPr>
                  <p:cNvPr id="44" name="Freeform 271">
                    <a:extLst>
                      <a:ext uri="{FF2B5EF4-FFF2-40B4-BE49-F238E27FC236}">
                        <a16:creationId xmlns:a16="http://schemas.microsoft.com/office/drawing/2014/main" id="{E37E7D05-EC53-2C4C-97B9-A61B87B6DBAF}"/>
                      </a:ext>
                    </a:extLst>
                  </p:cNvPr>
                  <p:cNvSpPr>
                    <a:spLocks/>
                  </p:cNvSpPr>
                  <p:nvPr/>
                </p:nvSpPr>
                <p:spPr bwMode="auto">
                  <a:xfrm>
                    <a:off x="-2092580" y="3999955"/>
                    <a:ext cx="211923" cy="234903"/>
                  </a:xfrm>
                  <a:custGeom>
                    <a:avLst/>
                    <a:gdLst>
                      <a:gd name="T0" fmla="*/ 98 w 99"/>
                      <a:gd name="T1" fmla="*/ 83 h 110"/>
                      <a:gd name="T2" fmla="*/ 97 w 99"/>
                      <a:gd name="T3" fmla="*/ 79 h 110"/>
                      <a:gd name="T4" fmla="*/ 95 w 99"/>
                      <a:gd name="T5" fmla="*/ 71 h 110"/>
                      <a:gd name="T6" fmla="*/ 89 w 99"/>
                      <a:gd name="T7" fmla="*/ 59 h 110"/>
                      <a:gd name="T8" fmla="*/ 73 w 99"/>
                      <a:gd name="T9" fmla="*/ 41 h 110"/>
                      <a:gd name="T10" fmla="*/ 66 w 99"/>
                      <a:gd name="T11" fmla="*/ 35 h 110"/>
                      <a:gd name="T12" fmla="*/ 55 w 99"/>
                      <a:gd name="T13" fmla="*/ 25 h 110"/>
                      <a:gd name="T14" fmla="*/ 48 w 99"/>
                      <a:gd name="T15" fmla="*/ 17 h 110"/>
                      <a:gd name="T16" fmla="*/ 44 w 99"/>
                      <a:gd name="T17" fmla="*/ 11 h 110"/>
                      <a:gd name="T18" fmla="*/ 30 w 99"/>
                      <a:gd name="T19" fmla="*/ 4 h 110"/>
                      <a:gd name="T20" fmla="*/ 20 w 99"/>
                      <a:gd name="T21" fmla="*/ 1 h 110"/>
                      <a:gd name="T22" fmla="*/ 16 w 99"/>
                      <a:gd name="T23" fmla="*/ 0 h 110"/>
                      <a:gd name="T24" fmla="*/ 14 w 99"/>
                      <a:gd name="T25" fmla="*/ 0 h 110"/>
                      <a:gd name="T26" fmla="*/ 9 w 99"/>
                      <a:gd name="T27" fmla="*/ 3 h 110"/>
                      <a:gd name="T28" fmla="*/ 8 w 99"/>
                      <a:gd name="T29" fmla="*/ 5 h 110"/>
                      <a:gd name="T30" fmla="*/ 5 w 99"/>
                      <a:gd name="T31" fmla="*/ 8 h 110"/>
                      <a:gd name="T32" fmla="*/ 2 w 99"/>
                      <a:gd name="T33" fmla="*/ 13 h 110"/>
                      <a:gd name="T34" fmla="*/ 1 w 99"/>
                      <a:gd name="T35" fmla="*/ 21 h 110"/>
                      <a:gd name="T36" fmla="*/ 11 w 99"/>
                      <a:gd name="T37" fmla="*/ 30 h 110"/>
                      <a:gd name="T38" fmla="*/ 14 w 99"/>
                      <a:gd name="T39" fmla="*/ 29 h 110"/>
                      <a:gd name="T40" fmla="*/ 16 w 99"/>
                      <a:gd name="T41" fmla="*/ 28 h 110"/>
                      <a:gd name="T42" fmla="*/ 28 w 99"/>
                      <a:gd name="T43" fmla="*/ 25 h 110"/>
                      <a:gd name="T44" fmla="*/ 32 w 99"/>
                      <a:gd name="T45" fmla="*/ 25 h 110"/>
                      <a:gd name="T46" fmla="*/ 37 w 99"/>
                      <a:gd name="T47" fmla="*/ 29 h 110"/>
                      <a:gd name="T48" fmla="*/ 42 w 99"/>
                      <a:gd name="T49" fmla="*/ 35 h 110"/>
                      <a:gd name="T50" fmla="*/ 48 w 99"/>
                      <a:gd name="T51" fmla="*/ 48 h 110"/>
                      <a:gd name="T52" fmla="*/ 50 w 99"/>
                      <a:gd name="T53" fmla="*/ 58 h 110"/>
                      <a:gd name="T54" fmla="*/ 53 w 99"/>
                      <a:gd name="T55" fmla="*/ 71 h 110"/>
                      <a:gd name="T56" fmla="*/ 50 w 99"/>
                      <a:gd name="T57" fmla="*/ 70 h 110"/>
                      <a:gd name="T58" fmla="*/ 22 w 99"/>
                      <a:gd name="T59" fmla="*/ 65 h 110"/>
                      <a:gd name="T60" fmla="*/ 17 w 99"/>
                      <a:gd name="T61" fmla="*/ 66 h 110"/>
                      <a:gd name="T62" fmla="*/ 15 w 99"/>
                      <a:gd name="T63" fmla="*/ 65 h 110"/>
                      <a:gd name="T64" fmla="*/ 18 w 99"/>
                      <a:gd name="T65" fmla="*/ 74 h 110"/>
                      <a:gd name="T66" fmla="*/ 22 w 99"/>
                      <a:gd name="T67" fmla="*/ 107 h 110"/>
                      <a:gd name="T68" fmla="*/ 36 w 99"/>
                      <a:gd name="T69" fmla="*/ 109 h 110"/>
                      <a:gd name="T70" fmla="*/ 66 w 99"/>
                      <a:gd name="T71" fmla="*/ 105 h 110"/>
                      <a:gd name="T72" fmla="*/ 82 w 99"/>
                      <a:gd name="T73" fmla="*/ 99 h 110"/>
                      <a:gd name="T74" fmla="*/ 89 w 99"/>
                      <a:gd name="T75" fmla="*/ 97 h 110"/>
                      <a:gd name="T76" fmla="*/ 97 w 99"/>
                      <a:gd name="T77" fmla="*/ 90 h 110"/>
                      <a:gd name="T78" fmla="*/ 98 w 99"/>
                      <a:gd name="T79" fmla="*/ 8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9" h="110">
                        <a:moveTo>
                          <a:pt x="98" y="83"/>
                        </a:moveTo>
                        <a:cubicBezTo>
                          <a:pt x="97" y="81"/>
                          <a:pt x="97" y="80"/>
                          <a:pt x="97" y="79"/>
                        </a:cubicBezTo>
                        <a:cubicBezTo>
                          <a:pt x="96" y="76"/>
                          <a:pt x="96" y="73"/>
                          <a:pt x="95" y="71"/>
                        </a:cubicBezTo>
                        <a:cubicBezTo>
                          <a:pt x="93" y="67"/>
                          <a:pt x="91" y="63"/>
                          <a:pt x="89" y="59"/>
                        </a:cubicBezTo>
                        <a:cubicBezTo>
                          <a:pt x="85" y="52"/>
                          <a:pt x="80" y="46"/>
                          <a:pt x="73" y="41"/>
                        </a:cubicBezTo>
                        <a:cubicBezTo>
                          <a:pt x="71" y="39"/>
                          <a:pt x="68" y="38"/>
                          <a:pt x="66" y="35"/>
                        </a:cubicBezTo>
                        <a:cubicBezTo>
                          <a:pt x="62" y="32"/>
                          <a:pt x="59" y="28"/>
                          <a:pt x="55" y="25"/>
                        </a:cubicBezTo>
                        <a:cubicBezTo>
                          <a:pt x="53" y="22"/>
                          <a:pt x="50" y="19"/>
                          <a:pt x="48" y="17"/>
                        </a:cubicBezTo>
                        <a:cubicBezTo>
                          <a:pt x="47" y="15"/>
                          <a:pt x="45" y="13"/>
                          <a:pt x="44" y="11"/>
                        </a:cubicBezTo>
                        <a:cubicBezTo>
                          <a:pt x="40" y="8"/>
                          <a:pt x="35" y="6"/>
                          <a:pt x="30" y="4"/>
                        </a:cubicBezTo>
                        <a:cubicBezTo>
                          <a:pt x="27" y="3"/>
                          <a:pt x="23" y="2"/>
                          <a:pt x="20" y="1"/>
                        </a:cubicBezTo>
                        <a:cubicBezTo>
                          <a:pt x="19" y="0"/>
                          <a:pt x="17" y="0"/>
                          <a:pt x="16" y="0"/>
                        </a:cubicBezTo>
                        <a:cubicBezTo>
                          <a:pt x="16" y="0"/>
                          <a:pt x="15" y="0"/>
                          <a:pt x="14" y="0"/>
                        </a:cubicBezTo>
                        <a:cubicBezTo>
                          <a:pt x="12" y="0"/>
                          <a:pt x="10" y="1"/>
                          <a:pt x="9" y="3"/>
                        </a:cubicBezTo>
                        <a:cubicBezTo>
                          <a:pt x="9" y="4"/>
                          <a:pt x="9" y="4"/>
                          <a:pt x="8" y="5"/>
                        </a:cubicBezTo>
                        <a:cubicBezTo>
                          <a:pt x="7" y="6"/>
                          <a:pt x="6" y="6"/>
                          <a:pt x="5" y="8"/>
                        </a:cubicBezTo>
                        <a:cubicBezTo>
                          <a:pt x="4" y="9"/>
                          <a:pt x="3" y="11"/>
                          <a:pt x="2" y="13"/>
                        </a:cubicBezTo>
                        <a:cubicBezTo>
                          <a:pt x="0" y="15"/>
                          <a:pt x="0" y="18"/>
                          <a:pt x="1" y="21"/>
                        </a:cubicBezTo>
                        <a:cubicBezTo>
                          <a:pt x="4" y="25"/>
                          <a:pt x="7" y="28"/>
                          <a:pt x="11" y="30"/>
                        </a:cubicBezTo>
                        <a:cubicBezTo>
                          <a:pt x="12" y="30"/>
                          <a:pt x="14" y="30"/>
                          <a:pt x="14" y="29"/>
                        </a:cubicBezTo>
                        <a:cubicBezTo>
                          <a:pt x="15" y="28"/>
                          <a:pt x="15" y="28"/>
                          <a:pt x="16" y="28"/>
                        </a:cubicBezTo>
                        <a:cubicBezTo>
                          <a:pt x="20" y="28"/>
                          <a:pt x="24" y="28"/>
                          <a:pt x="28" y="25"/>
                        </a:cubicBezTo>
                        <a:cubicBezTo>
                          <a:pt x="29" y="25"/>
                          <a:pt x="31" y="24"/>
                          <a:pt x="32" y="25"/>
                        </a:cubicBezTo>
                        <a:cubicBezTo>
                          <a:pt x="34" y="26"/>
                          <a:pt x="36" y="27"/>
                          <a:pt x="37" y="29"/>
                        </a:cubicBezTo>
                        <a:cubicBezTo>
                          <a:pt x="39" y="31"/>
                          <a:pt x="40" y="33"/>
                          <a:pt x="42" y="35"/>
                        </a:cubicBezTo>
                        <a:cubicBezTo>
                          <a:pt x="44" y="40"/>
                          <a:pt x="47" y="44"/>
                          <a:pt x="48" y="48"/>
                        </a:cubicBezTo>
                        <a:cubicBezTo>
                          <a:pt x="50" y="51"/>
                          <a:pt x="50" y="54"/>
                          <a:pt x="50" y="58"/>
                        </a:cubicBezTo>
                        <a:cubicBezTo>
                          <a:pt x="51" y="62"/>
                          <a:pt x="52" y="66"/>
                          <a:pt x="53" y="71"/>
                        </a:cubicBezTo>
                        <a:cubicBezTo>
                          <a:pt x="52" y="71"/>
                          <a:pt x="51" y="71"/>
                          <a:pt x="50" y="70"/>
                        </a:cubicBezTo>
                        <a:cubicBezTo>
                          <a:pt x="42" y="62"/>
                          <a:pt x="31" y="61"/>
                          <a:pt x="22" y="65"/>
                        </a:cubicBezTo>
                        <a:cubicBezTo>
                          <a:pt x="20" y="66"/>
                          <a:pt x="19" y="66"/>
                          <a:pt x="17" y="66"/>
                        </a:cubicBezTo>
                        <a:cubicBezTo>
                          <a:pt x="17" y="66"/>
                          <a:pt x="16" y="66"/>
                          <a:pt x="15" y="65"/>
                        </a:cubicBezTo>
                        <a:cubicBezTo>
                          <a:pt x="17" y="68"/>
                          <a:pt x="18" y="71"/>
                          <a:pt x="18" y="74"/>
                        </a:cubicBezTo>
                        <a:cubicBezTo>
                          <a:pt x="20" y="82"/>
                          <a:pt x="22" y="95"/>
                          <a:pt x="22" y="107"/>
                        </a:cubicBezTo>
                        <a:cubicBezTo>
                          <a:pt x="27" y="108"/>
                          <a:pt x="31" y="109"/>
                          <a:pt x="36" y="109"/>
                        </a:cubicBezTo>
                        <a:cubicBezTo>
                          <a:pt x="46" y="110"/>
                          <a:pt x="56" y="108"/>
                          <a:pt x="66" y="105"/>
                        </a:cubicBezTo>
                        <a:cubicBezTo>
                          <a:pt x="71" y="103"/>
                          <a:pt x="77" y="101"/>
                          <a:pt x="82" y="99"/>
                        </a:cubicBezTo>
                        <a:cubicBezTo>
                          <a:pt x="84" y="99"/>
                          <a:pt x="87" y="98"/>
                          <a:pt x="89" y="97"/>
                        </a:cubicBezTo>
                        <a:cubicBezTo>
                          <a:pt x="93" y="96"/>
                          <a:pt x="95" y="93"/>
                          <a:pt x="97" y="90"/>
                        </a:cubicBezTo>
                        <a:cubicBezTo>
                          <a:pt x="99" y="88"/>
                          <a:pt x="99" y="85"/>
                          <a:pt x="98" y="83"/>
                        </a:cubicBezTo>
                        <a:close/>
                      </a:path>
                    </a:pathLst>
                  </a:custGeom>
                  <a:grp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900">
                      <a:solidFill>
                        <a:srgbClr val="4C4C4C"/>
                      </a:solidFill>
                      <a:latin typeface="Avenir LT Std 45 Book"/>
                    </a:endParaRPr>
                  </a:p>
                </p:txBody>
              </p:sp>
              <p:sp>
                <p:nvSpPr>
                  <p:cNvPr id="45" name="Freeform 272">
                    <a:extLst>
                      <a:ext uri="{FF2B5EF4-FFF2-40B4-BE49-F238E27FC236}">
                        <a16:creationId xmlns:a16="http://schemas.microsoft.com/office/drawing/2014/main" id="{75818870-ACFA-2347-998A-1D9518763506}"/>
                      </a:ext>
                    </a:extLst>
                  </p:cNvPr>
                  <p:cNvSpPr>
                    <a:spLocks/>
                  </p:cNvSpPr>
                  <p:nvPr/>
                </p:nvSpPr>
                <p:spPr bwMode="auto">
                  <a:xfrm>
                    <a:off x="-2487063" y="3999955"/>
                    <a:ext cx="211923" cy="234903"/>
                  </a:xfrm>
                  <a:custGeom>
                    <a:avLst/>
                    <a:gdLst>
                      <a:gd name="T0" fmla="*/ 51 w 99"/>
                      <a:gd name="T1" fmla="*/ 48 h 110"/>
                      <a:gd name="T2" fmla="*/ 57 w 99"/>
                      <a:gd name="T3" fmla="*/ 35 h 110"/>
                      <a:gd name="T4" fmla="*/ 62 w 99"/>
                      <a:gd name="T5" fmla="*/ 29 h 110"/>
                      <a:gd name="T6" fmla="*/ 67 w 99"/>
                      <a:gd name="T7" fmla="*/ 25 h 110"/>
                      <a:gd name="T8" fmla="*/ 71 w 99"/>
                      <a:gd name="T9" fmla="*/ 25 h 110"/>
                      <a:gd name="T10" fmla="*/ 83 w 99"/>
                      <a:gd name="T11" fmla="*/ 28 h 110"/>
                      <a:gd name="T12" fmla="*/ 85 w 99"/>
                      <a:gd name="T13" fmla="*/ 29 h 110"/>
                      <a:gd name="T14" fmla="*/ 88 w 99"/>
                      <a:gd name="T15" fmla="*/ 30 h 110"/>
                      <a:gd name="T16" fmla="*/ 98 w 99"/>
                      <a:gd name="T17" fmla="*/ 21 h 110"/>
                      <a:gd name="T18" fmla="*/ 97 w 99"/>
                      <a:gd name="T19" fmla="*/ 13 h 110"/>
                      <a:gd name="T20" fmla="*/ 94 w 99"/>
                      <a:gd name="T21" fmla="*/ 8 h 110"/>
                      <a:gd name="T22" fmla="*/ 91 w 99"/>
                      <a:gd name="T23" fmla="*/ 5 h 110"/>
                      <a:gd name="T24" fmla="*/ 90 w 99"/>
                      <a:gd name="T25" fmla="*/ 3 h 110"/>
                      <a:gd name="T26" fmla="*/ 85 w 99"/>
                      <a:gd name="T27" fmla="*/ 0 h 110"/>
                      <a:gd name="T28" fmla="*/ 83 w 99"/>
                      <a:gd name="T29" fmla="*/ 0 h 110"/>
                      <a:gd name="T30" fmla="*/ 79 w 99"/>
                      <a:gd name="T31" fmla="*/ 1 h 110"/>
                      <a:gd name="T32" fmla="*/ 69 w 99"/>
                      <a:gd name="T33" fmla="*/ 4 h 110"/>
                      <a:gd name="T34" fmla="*/ 55 w 99"/>
                      <a:gd name="T35" fmla="*/ 11 h 110"/>
                      <a:gd name="T36" fmla="*/ 51 w 99"/>
                      <a:gd name="T37" fmla="*/ 17 h 110"/>
                      <a:gd name="T38" fmla="*/ 44 w 99"/>
                      <a:gd name="T39" fmla="*/ 25 h 110"/>
                      <a:gd name="T40" fmla="*/ 33 w 99"/>
                      <a:gd name="T41" fmla="*/ 35 h 110"/>
                      <a:gd name="T42" fmla="*/ 26 w 99"/>
                      <a:gd name="T43" fmla="*/ 41 h 110"/>
                      <a:gd name="T44" fmla="*/ 10 w 99"/>
                      <a:gd name="T45" fmla="*/ 59 h 110"/>
                      <a:gd name="T46" fmla="*/ 5 w 99"/>
                      <a:gd name="T47" fmla="*/ 71 h 110"/>
                      <a:gd name="T48" fmla="*/ 3 w 99"/>
                      <a:gd name="T49" fmla="*/ 79 h 110"/>
                      <a:gd name="T50" fmla="*/ 1 w 99"/>
                      <a:gd name="T51" fmla="*/ 83 h 110"/>
                      <a:gd name="T52" fmla="*/ 2 w 99"/>
                      <a:gd name="T53" fmla="*/ 90 h 110"/>
                      <a:gd name="T54" fmla="*/ 10 w 99"/>
                      <a:gd name="T55" fmla="*/ 97 h 110"/>
                      <a:gd name="T56" fmla="*/ 17 w 99"/>
                      <a:gd name="T57" fmla="*/ 99 h 110"/>
                      <a:gd name="T58" fmla="*/ 33 w 99"/>
                      <a:gd name="T59" fmla="*/ 105 h 110"/>
                      <a:gd name="T60" fmla="*/ 63 w 99"/>
                      <a:gd name="T61" fmla="*/ 109 h 110"/>
                      <a:gd name="T62" fmla="*/ 77 w 99"/>
                      <a:gd name="T63" fmla="*/ 107 h 110"/>
                      <a:gd name="T64" fmla="*/ 81 w 99"/>
                      <a:gd name="T65" fmla="*/ 75 h 110"/>
                      <a:gd name="T66" fmla="*/ 83 w 99"/>
                      <a:gd name="T67" fmla="*/ 66 h 110"/>
                      <a:gd name="T68" fmla="*/ 82 w 99"/>
                      <a:gd name="T69" fmla="*/ 66 h 110"/>
                      <a:gd name="T70" fmla="*/ 78 w 99"/>
                      <a:gd name="T71" fmla="*/ 65 h 110"/>
                      <a:gd name="T72" fmla="*/ 49 w 99"/>
                      <a:gd name="T73" fmla="*/ 70 h 110"/>
                      <a:gd name="T74" fmla="*/ 46 w 99"/>
                      <a:gd name="T75" fmla="*/ 71 h 110"/>
                      <a:gd name="T76" fmla="*/ 49 w 99"/>
                      <a:gd name="T77" fmla="*/ 58 h 110"/>
                      <a:gd name="T78" fmla="*/ 51 w 99"/>
                      <a:gd name="T79" fmla="*/ 4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9" h="110">
                        <a:moveTo>
                          <a:pt x="51" y="48"/>
                        </a:moveTo>
                        <a:cubicBezTo>
                          <a:pt x="53" y="44"/>
                          <a:pt x="55" y="40"/>
                          <a:pt x="57" y="35"/>
                        </a:cubicBezTo>
                        <a:cubicBezTo>
                          <a:pt x="59" y="33"/>
                          <a:pt x="60" y="31"/>
                          <a:pt x="62" y="29"/>
                        </a:cubicBezTo>
                        <a:cubicBezTo>
                          <a:pt x="63" y="27"/>
                          <a:pt x="65" y="26"/>
                          <a:pt x="67" y="25"/>
                        </a:cubicBezTo>
                        <a:cubicBezTo>
                          <a:pt x="68" y="24"/>
                          <a:pt x="70" y="25"/>
                          <a:pt x="71" y="25"/>
                        </a:cubicBezTo>
                        <a:cubicBezTo>
                          <a:pt x="75" y="28"/>
                          <a:pt x="79" y="28"/>
                          <a:pt x="83" y="28"/>
                        </a:cubicBezTo>
                        <a:cubicBezTo>
                          <a:pt x="84" y="28"/>
                          <a:pt x="84" y="28"/>
                          <a:pt x="85" y="29"/>
                        </a:cubicBezTo>
                        <a:cubicBezTo>
                          <a:pt x="86" y="30"/>
                          <a:pt x="87" y="30"/>
                          <a:pt x="88" y="30"/>
                        </a:cubicBezTo>
                        <a:cubicBezTo>
                          <a:pt x="92" y="28"/>
                          <a:pt x="95" y="25"/>
                          <a:pt x="98" y="21"/>
                        </a:cubicBezTo>
                        <a:cubicBezTo>
                          <a:pt x="99" y="18"/>
                          <a:pt x="99" y="15"/>
                          <a:pt x="97" y="13"/>
                        </a:cubicBezTo>
                        <a:cubicBezTo>
                          <a:pt x="96" y="11"/>
                          <a:pt x="95" y="9"/>
                          <a:pt x="94" y="8"/>
                        </a:cubicBezTo>
                        <a:cubicBezTo>
                          <a:pt x="93" y="6"/>
                          <a:pt x="92" y="6"/>
                          <a:pt x="91" y="5"/>
                        </a:cubicBezTo>
                        <a:cubicBezTo>
                          <a:pt x="91" y="4"/>
                          <a:pt x="90" y="4"/>
                          <a:pt x="90" y="3"/>
                        </a:cubicBezTo>
                        <a:cubicBezTo>
                          <a:pt x="89" y="1"/>
                          <a:pt x="87" y="0"/>
                          <a:pt x="85" y="0"/>
                        </a:cubicBezTo>
                        <a:cubicBezTo>
                          <a:pt x="84" y="0"/>
                          <a:pt x="84" y="0"/>
                          <a:pt x="83" y="0"/>
                        </a:cubicBezTo>
                        <a:cubicBezTo>
                          <a:pt x="82" y="0"/>
                          <a:pt x="81" y="0"/>
                          <a:pt x="79" y="1"/>
                        </a:cubicBezTo>
                        <a:cubicBezTo>
                          <a:pt x="76" y="2"/>
                          <a:pt x="72" y="3"/>
                          <a:pt x="69" y="4"/>
                        </a:cubicBezTo>
                        <a:cubicBezTo>
                          <a:pt x="64" y="6"/>
                          <a:pt x="59" y="8"/>
                          <a:pt x="55" y="11"/>
                        </a:cubicBezTo>
                        <a:cubicBezTo>
                          <a:pt x="54" y="13"/>
                          <a:pt x="52" y="15"/>
                          <a:pt x="51" y="17"/>
                        </a:cubicBezTo>
                        <a:cubicBezTo>
                          <a:pt x="49" y="19"/>
                          <a:pt x="46" y="22"/>
                          <a:pt x="44" y="25"/>
                        </a:cubicBezTo>
                        <a:cubicBezTo>
                          <a:pt x="40" y="28"/>
                          <a:pt x="37" y="32"/>
                          <a:pt x="33" y="35"/>
                        </a:cubicBezTo>
                        <a:cubicBezTo>
                          <a:pt x="31" y="38"/>
                          <a:pt x="29" y="39"/>
                          <a:pt x="26" y="41"/>
                        </a:cubicBezTo>
                        <a:cubicBezTo>
                          <a:pt x="19" y="46"/>
                          <a:pt x="14" y="52"/>
                          <a:pt x="10" y="59"/>
                        </a:cubicBezTo>
                        <a:cubicBezTo>
                          <a:pt x="8" y="63"/>
                          <a:pt x="6" y="67"/>
                          <a:pt x="5" y="71"/>
                        </a:cubicBezTo>
                        <a:cubicBezTo>
                          <a:pt x="4" y="73"/>
                          <a:pt x="3" y="76"/>
                          <a:pt x="3" y="79"/>
                        </a:cubicBezTo>
                        <a:cubicBezTo>
                          <a:pt x="2" y="80"/>
                          <a:pt x="2" y="81"/>
                          <a:pt x="1" y="83"/>
                        </a:cubicBezTo>
                        <a:cubicBezTo>
                          <a:pt x="0" y="85"/>
                          <a:pt x="0" y="88"/>
                          <a:pt x="2" y="90"/>
                        </a:cubicBezTo>
                        <a:cubicBezTo>
                          <a:pt x="4" y="93"/>
                          <a:pt x="7" y="96"/>
                          <a:pt x="10" y="97"/>
                        </a:cubicBezTo>
                        <a:cubicBezTo>
                          <a:pt x="13" y="98"/>
                          <a:pt x="15" y="99"/>
                          <a:pt x="17" y="99"/>
                        </a:cubicBezTo>
                        <a:cubicBezTo>
                          <a:pt x="22" y="101"/>
                          <a:pt x="28" y="103"/>
                          <a:pt x="33" y="105"/>
                        </a:cubicBezTo>
                        <a:cubicBezTo>
                          <a:pt x="43" y="108"/>
                          <a:pt x="53" y="110"/>
                          <a:pt x="63" y="109"/>
                        </a:cubicBezTo>
                        <a:cubicBezTo>
                          <a:pt x="68" y="109"/>
                          <a:pt x="73" y="108"/>
                          <a:pt x="77" y="107"/>
                        </a:cubicBezTo>
                        <a:cubicBezTo>
                          <a:pt x="77" y="95"/>
                          <a:pt x="80" y="81"/>
                          <a:pt x="81" y="75"/>
                        </a:cubicBezTo>
                        <a:cubicBezTo>
                          <a:pt x="81" y="71"/>
                          <a:pt x="82" y="68"/>
                          <a:pt x="83" y="66"/>
                        </a:cubicBezTo>
                        <a:cubicBezTo>
                          <a:pt x="83" y="66"/>
                          <a:pt x="82" y="66"/>
                          <a:pt x="82" y="66"/>
                        </a:cubicBezTo>
                        <a:cubicBezTo>
                          <a:pt x="80" y="66"/>
                          <a:pt x="79" y="66"/>
                          <a:pt x="78" y="65"/>
                        </a:cubicBezTo>
                        <a:cubicBezTo>
                          <a:pt x="68" y="61"/>
                          <a:pt x="57" y="62"/>
                          <a:pt x="49" y="70"/>
                        </a:cubicBezTo>
                        <a:cubicBezTo>
                          <a:pt x="48" y="71"/>
                          <a:pt x="47" y="71"/>
                          <a:pt x="46" y="71"/>
                        </a:cubicBezTo>
                        <a:cubicBezTo>
                          <a:pt x="47" y="66"/>
                          <a:pt x="48" y="62"/>
                          <a:pt x="49" y="58"/>
                        </a:cubicBezTo>
                        <a:cubicBezTo>
                          <a:pt x="49" y="54"/>
                          <a:pt x="50" y="51"/>
                          <a:pt x="51" y="48"/>
                        </a:cubicBezTo>
                        <a:close/>
                      </a:path>
                    </a:pathLst>
                  </a:custGeom>
                  <a:grp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900">
                      <a:solidFill>
                        <a:srgbClr val="4C4C4C"/>
                      </a:solidFill>
                      <a:latin typeface="Avenir LT Std 45 Book"/>
                    </a:endParaRPr>
                  </a:p>
                </p:txBody>
              </p:sp>
              <p:sp>
                <p:nvSpPr>
                  <p:cNvPr id="46" name="Freeform 274">
                    <a:extLst>
                      <a:ext uri="{FF2B5EF4-FFF2-40B4-BE49-F238E27FC236}">
                        <a16:creationId xmlns:a16="http://schemas.microsoft.com/office/drawing/2014/main" id="{9BE2772B-18DD-0A4A-9103-C8C05C27507F}"/>
                      </a:ext>
                    </a:extLst>
                  </p:cNvPr>
                  <p:cNvSpPr>
                    <a:spLocks/>
                  </p:cNvSpPr>
                  <p:nvPr/>
                </p:nvSpPr>
                <p:spPr bwMode="auto">
                  <a:xfrm>
                    <a:off x="-2307056" y="4114853"/>
                    <a:ext cx="246393" cy="195327"/>
                  </a:xfrm>
                  <a:custGeom>
                    <a:avLst/>
                    <a:gdLst>
                      <a:gd name="T0" fmla="*/ 111 w 115"/>
                      <a:gd name="T1" fmla="*/ 21 h 91"/>
                      <a:gd name="T2" fmla="*/ 102 w 115"/>
                      <a:gd name="T3" fmla="*/ 8 h 91"/>
                      <a:gd name="T4" fmla="*/ 101 w 115"/>
                      <a:gd name="T5" fmla="*/ 8 h 91"/>
                      <a:gd name="T6" fmla="*/ 78 w 115"/>
                      <a:gd name="T7" fmla="*/ 0 h 91"/>
                      <a:gd name="T8" fmla="*/ 70 w 115"/>
                      <a:gd name="T9" fmla="*/ 24 h 91"/>
                      <a:gd name="T10" fmla="*/ 58 w 115"/>
                      <a:gd name="T11" fmla="*/ 61 h 91"/>
                      <a:gd name="T12" fmla="*/ 45 w 115"/>
                      <a:gd name="T13" fmla="*/ 23 h 91"/>
                      <a:gd name="T14" fmla="*/ 44 w 115"/>
                      <a:gd name="T15" fmla="*/ 20 h 91"/>
                      <a:gd name="T16" fmla="*/ 44 w 115"/>
                      <a:gd name="T17" fmla="*/ 19 h 91"/>
                      <a:gd name="T18" fmla="*/ 38 w 115"/>
                      <a:gd name="T19" fmla="*/ 0 h 91"/>
                      <a:gd name="T20" fmla="*/ 14 w 115"/>
                      <a:gd name="T21" fmla="*/ 8 h 91"/>
                      <a:gd name="T22" fmla="*/ 13 w 115"/>
                      <a:gd name="T23" fmla="*/ 8 h 91"/>
                      <a:gd name="T24" fmla="*/ 4 w 115"/>
                      <a:gd name="T25" fmla="*/ 21 h 91"/>
                      <a:gd name="T26" fmla="*/ 0 w 115"/>
                      <a:gd name="T27" fmla="*/ 52 h 91"/>
                      <a:gd name="T28" fmla="*/ 4 w 115"/>
                      <a:gd name="T29" fmla="*/ 70 h 91"/>
                      <a:gd name="T30" fmla="*/ 111 w 115"/>
                      <a:gd name="T31" fmla="*/ 70 h 91"/>
                      <a:gd name="T32" fmla="*/ 115 w 115"/>
                      <a:gd name="T33" fmla="*/ 52 h 91"/>
                      <a:gd name="T34" fmla="*/ 111 w 115"/>
                      <a:gd name="T35" fmla="*/ 2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91">
                        <a:moveTo>
                          <a:pt x="111" y="21"/>
                        </a:moveTo>
                        <a:cubicBezTo>
                          <a:pt x="111" y="16"/>
                          <a:pt x="107" y="10"/>
                          <a:pt x="102" y="8"/>
                        </a:cubicBezTo>
                        <a:cubicBezTo>
                          <a:pt x="102" y="8"/>
                          <a:pt x="102" y="8"/>
                          <a:pt x="101" y="8"/>
                        </a:cubicBezTo>
                        <a:cubicBezTo>
                          <a:pt x="78" y="0"/>
                          <a:pt x="78" y="0"/>
                          <a:pt x="78" y="0"/>
                        </a:cubicBezTo>
                        <a:cubicBezTo>
                          <a:pt x="70" y="24"/>
                          <a:pt x="70" y="24"/>
                          <a:pt x="70" y="24"/>
                        </a:cubicBezTo>
                        <a:cubicBezTo>
                          <a:pt x="58" y="61"/>
                          <a:pt x="58" y="61"/>
                          <a:pt x="58" y="61"/>
                        </a:cubicBezTo>
                        <a:cubicBezTo>
                          <a:pt x="45" y="23"/>
                          <a:pt x="45" y="23"/>
                          <a:pt x="45" y="23"/>
                        </a:cubicBezTo>
                        <a:cubicBezTo>
                          <a:pt x="44" y="20"/>
                          <a:pt x="44" y="20"/>
                          <a:pt x="44" y="20"/>
                        </a:cubicBezTo>
                        <a:cubicBezTo>
                          <a:pt x="44" y="19"/>
                          <a:pt x="44" y="19"/>
                          <a:pt x="44" y="19"/>
                        </a:cubicBezTo>
                        <a:cubicBezTo>
                          <a:pt x="38" y="0"/>
                          <a:pt x="38" y="0"/>
                          <a:pt x="38" y="0"/>
                        </a:cubicBezTo>
                        <a:cubicBezTo>
                          <a:pt x="14" y="8"/>
                          <a:pt x="14" y="8"/>
                          <a:pt x="14" y="8"/>
                        </a:cubicBezTo>
                        <a:cubicBezTo>
                          <a:pt x="13" y="8"/>
                          <a:pt x="13" y="8"/>
                          <a:pt x="13" y="8"/>
                        </a:cubicBezTo>
                        <a:cubicBezTo>
                          <a:pt x="8" y="10"/>
                          <a:pt x="4" y="16"/>
                          <a:pt x="4" y="21"/>
                        </a:cubicBezTo>
                        <a:cubicBezTo>
                          <a:pt x="4" y="21"/>
                          <a:pt x="1" y="37"/>
                          <a:pt x="0" y="52"/>
                        </a:cubicBezTo>
                        <a:cubicBezTo>
                          <a:pt x="0" y="59"/>
                          <a:pt x="1" y="67"/>
                          <a:pt x="4" y="70"/>
                        </a:cubicBezTo>
                        <a:cubicBezTo>
                          <a:pt x="21" y="91"/>
                          <a:pt x="92" y="89"/>
                          <a:pt x="111" y="70"/>
                        </a:cubicBezTo>
                        <a:cubicBezTo>
                          <a:pt x="114" y="67"/>
                          <a:pt x="115" y="60"/>
                          <a:pt x="115" y="52"/>
                        </a:cubicBezTo>
                        <a:cubicBezTo>
                          <a:pt x="115" y="38"/>
                          <a:pt x="111" y="21"/>
                          <a:pt x="111" y="21"/>
                        </a:cubicBezTo>
                        <a:close/>
                      </a:path>
                    </a:pathLst>
                  </a:custGeom>
                  <a:grp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900">
                      <a:solidFill>
                        <a:srgbClr val="4C4C4C"/>
                      </a:solidFill>
                      <a:latin typeface="Avenir LT Std 45 Book"/>
                    </a:endParaRPr>
                  </a:p>
                </p:txBody>
              </p:sp>
              <p:sp>
                <p:nvSpPr>
                  <p:cNvPr id="47" name="Freeform 276">
                    <a:extLst>
                      <a:ext uri="{FF2B5EF4-FFF2-40B4-BE49-F238E27FC236}">
                        <a16:creationId xmlns:a16="http://schemas.microsoft.com/office/drawing/2014/main" id="{DF795292-3B66-E845-8808-6C7F7BF01E65}"/>
                      </a:ext>
                    </a:extLst>
                  </p:cNvPr>
                  <p:cNvSpPr>
                    <a:spLocks/>
                  </p:cNvSpPr>
                  <p:nvPr/>
                </p:nvSpPr>
                <p:spPr bwMode="auto">
                  <a:xfrm>
                    <a:off x="-2262373" y="3953995"/>
                    <a:ext cx="154475" cy="153198"/>
                  </a:xfrm>
                  <a:custGeom>
                    <a:avLst/>
                    <a:gdLst>
                      <a:gd name="T0" fmla="*/ 11 w 72"/>
                      <a:gd name="T1" fmla="*/ 46 h 71"/>
                      <a:gd name="T2" fmla="*/ 11 w 72"/>
                      <a:gd name="T3" fmla="*/ 46 h 71"/>
                      <a:gd name="T4" fmla="*/ 36 w 72"/>
                      <a:gd name="T5" fmla="*/ 71 h 71"/>
                      <a:gd name="T6" fmla="*/ 37 w 72"/>
                      <a:gd name="T7" fmla="*/ 71 h 71"/>
                      <a:gd name="T8" fmla="*/ 38 w 72"/>
                      <a:gd name="T9" fmla="*/ 71 h 71"/>
                      <a:gd name="T10" fmla="*/ 62 w 72"/>
                      <a:gd name="T11" fmla="*/ 46 h 71"/>
                      <a:gd name="T12" fmla="*/ 62 w 72"/>
                      <a:gd name="T13" fmla="*/ 46 h 71"/>
                      <a:gd name="T14" fmla="*/ 72 w 72"/>
                      <a:gd name="T15" fmla="*/ 35 h 71"/>
                      <a:gd name="T16" fmla="*/ 65 w 72"/>
                      <a:gd name="T17" fmla="*/ 23 h 71"/>
                      <a:gd name="T18" fmla="*/ 64 w 72"/>
                      <a:gd name="T19" fmla="*/ 23 h 71"/>
                      <a:gd name="T20" fmla="*/ 37 w 72"/>
                      <a:gd name="T21" fmla="*/ 0 h 71"/>
                      <a:gd name="T22" fmla="*/ 9 w 72"/>
                      <a:gd name="T23" fmla="*/ 23 h 71"/>
                      <a:gd name="T24" fmla="*/ 8 w 72"/>
                      <a:gd name="T25" fmla="*/ 23 h 71"/>
                      <a:gd name="T26" fmla="*/ 1 w 72"/>
                      <a:gd name="T27" fmla="*/ 36 h 71"/>
                      <a:gd name="T28" fmla="*/ 11 w 72"/>
                      <a:gd name="T29" fmla="*/ 4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71">
                        <a:moveTo>
                          <a:pt x="11" y="46"/>
                        </a:moveTo>
                        <a:cubicBezTo>
                          <a:pt x="11" y="46"/>
                          <a:pt x="11" y="46"/>
                          <a:pt x="11" y="46"/>
                        </a:cubicBezTo>
                        <a:cubicBezTo>
                          <a:pt x="16" y="60"/>
                          <a:pt x="25" y="70"/>
                          <a:pt x="36" y="71"/>
                        </a:cubicBezTo>
                        <a:cubicBezTo>
                          <a:pt x="36" y="71"/>
                          <a:pt x="36" y="71"/>
                          <a:pt x="37" y="71"/>
                        </a:cubicBezTo>
                        <a:cubicBezTo>
                          <a:pt x="37" y="71"/>
                          <a:pt x="38" y="71"/>
                          <a:pt x="38" y="71"/>
                        </a:cubicBezTo>
                        <a:cubicBezTo>
                          <a:pt x="49" y="70"/>
                          <a:pt x="58" y="60"/>
                          <a:pt x="62" y="46"/>
                        </a:cubicBezTo>
                        <a:cubicBezTo>
                          <a:pt x="62" y="46"/>
                          <a:pt x="62" y="46"/>
                          <a:pt x="62" y="46"/>
                        </a:cubicBezTo>
                        <a:cubicBezTo>
                          <a:pt x="67" y="46"/>
                          <a:pt x="71" y="42"/>
                          <a:pt x="72" y="35"/>
                        </a:cubicBezTo>
                        <a:cubicBezTo>
                          <a:pt x="72" y="29"/>
                          <a:pt x="69" y="24"/>
                          <a:pt x="65" y="23"/>
                        </a:cubicBezTo>
                        <a:cubicBezTo>
                          <a:pt x="65" y="23"/>
                          <a:pt x="65" y="23"/>
                          <a:pt x="64" y="23"/>
                        </a:cubicBezTo>
                        <a:cubicBezTo>
                          <a:pt x="62" y="6"/>
                          <a:pt x="51" y="0"/>
                          <a:pt x="37" y="0"/>
                        </a:cubicBezTo>
                        <a:cubicBezTo>
                          <a:pt x="23" y="0"/>
                          <a:pt x="11" y="6"/>
                          <a:pt x="9" y="23"/>
                        </a:cubicBezTo>
                        <a:cubicBezTo>
                          <a:pt x="9" y="23"/>
                          <a:pt x="8" y="23"/>
                          <a:pt x="8" y="23"/>
                        </a:cubicBezTo>
                        <a:cubicBezTo>
                          <a:pt x="3" y="24"/>
                          <a:pt x="0" y="29"/>
                          <a:pt x="1" y="36"/>
                        </a:cubicBezTo>
                        <a:cubicBezTo>
                          <a:pt x="2" y="42"/>
                          <a:pt x="6" y="47"/>
                          <a:pt x="11" y="46"/>
                        </a:cubicBezTo>
                        <a:close/>
                      </a:path>
                    </a:pathLst>
                  </a:custGeom>
                  <a:grp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900">
                      <a:solidFill>
                        <a:srgbClr val="4C4C4C"/>
                      </a:solidFill>
                      <a:latin typeface="Avenir LT Std 45 Book"/>
                    </a:endParaRPr>
                  </a:p>
                </p:txBody>
              </p:sp>
            </p:grpSp>
            <p:sp>
              <p:nvSpPr>
                <p:cNvPr id="43" name="Ellipse 151">
                  <a:extLst>
                    <a:ext uri="{FF2B5EF4-FFF2-40B4-BE49-F238E27FC236}">
                      <a16:creationId xmlns:a16="http://schemas.microsoft.com/office/drawing/2014/main" id="{C4D0DD0C-F852-F245-A75A-7DDD8E0BB18F}"/>
                    </a:ext>
                  </a:extLst>
                </p:cNvPr>
                <p:cNvSpPr/>
                <p:nvPr/>
              </p:nvSpPr>
              <p:spPr>
                <a:xfrm>
                  <a:off x="9323917" y="4131367"/>
                  <a:ext cx="124853" cy="1200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lnSpc>
                      <a:spcPct val="100000"/>
                    </a:lnSpc>
                    <a:spcBef>
                      <a:spcPts val="0"/>
                    </a:spcBef>
                    <a:spcAft>
                      <a:spcPts val="0"/>
                    </a:spcAft>
                    <a:defRPr/>
                  </a:pPr>
                  <a:endParaRPr lang="de-DE" sz="900">
                    <a:solidFill>
                      <a:prstClr val="white"/>
                    </a:solidFill>
                    <a:latin typeface="Avenir LT Std 45 Book"/>
                  </a:endParaRPr>
                </a:p>
              </p:txBody>
            </p:sp>
          </p:grpSp>
        </p:grpSp>
      </p:grpSp>
      <p:grpSp>
        <p:nvGrpSpPr>
          <p:cNvPr id="11" name="Gruppieren 10">
            <a:extLst>
              <a:ext uri="{FF2B5EF4-FFF2-40B4-BE49-F238E27FC236}">
                <a16:creationId xmlns:a16="http://schemas.microsoft.com/office/drawing/2014/main" id="{8C26758B-F3F9-BA40-85F7-643D1E474384}"/>
              </a:ext>
            </a:extLst>
          </p:cNvPr>
          <p:cNvGrpSpPr/>
          <p:nvPr/>
        </p:nvGrpSpPr>
        <p:grpSpPr>
          <a:xfrm>
            <a:off x="1370364" y="3102899"/>
            <a:ext cx="1497059" cy="848371"/>
            <a:chOff x="1827152" y="2994198"/>
            <a:chExt cx="1996078" cy="1131160"/>
          </a:xfrm>
        </p:grpSpPr>
        <p:sp>
          <p:nvSpPr>
            <p:cNvPr id="36" name="Textfeld 35">
              <a:extLst>
                <a:ext uri="{FF2B5EF4-FFF2-40B4-BE49-F238E27FC236}">
                  <a16:creationId xmlns:a16="http://schemas.microsoft.com/office/drawing/2014/main" id="{95933DF5-DE6A-FC46-BD4E-32621289D0FD}"/>
                </a:ext>
              </a:extLst>
            </p:cNvPr>
            <p:cNvSpPr txBox="1"/>
            <p:nvPr/>
          </p:nvSpPr>
          <p:spPr>
            <a:xfrm>
              <a:off x="1827152" y="3394132"/>
              <a:ext cx="1996078" cy="731226"/>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88" b="1" dirty="0">
                  <a:solidFill>
                    <a:srgbClr val="00B0F0"/>
                  </a:solidFill>
                  <a:latin typeface="Avenir LT Std 45 Book"/>
                </a:rPr>
                <a:t>Reduktion des </a:t>
              </a:r>
            </a:p>
            <a:p>
              <a:pPr algn="ctr" defTabSz="514350" fontAlgn="auto">
                <a:lnSpc>
                  <a:spcPct val="100000"/>
                </a:lnSpc>
                <a:spcBef>
                  <a:spcPts val="0"/>
                </a:spcBef>
                <a:spcAft>
                  <a:spcPts val="0"/>
                </a:spcAft>
                <a:defRPr/>
              </a:pPr>
              <a:r>
                <a:rPr lang="de-DE" sz="788" b="1" dirty="0">
                  <a:solidFill>
                    <a:srgbClr val="00B0F0"/>
                  </a:solidFill>
                  <a:latin typeface="Avenir LT Std 45 Book"/>
                </a:rPr>
                <a:t>Mortalitätsrisikos</a:t>
              </a:r>
            </a:p>
            <a:p>
              <a:pPr algn="ctr" defTabSz="514350" fontAlgn="auto">
                <a:lnSpc>
                  <a:spcPct val="100000"/>
                </a:lnSpc>
                <a:spcBef>
                  <a:spcPts val="0"/>
                </a:spcBef>
                <a:spcAft>
                  <a:spcPts val="0"/>
                </a:spcAft>
                <a:defRPr/>
              </a:pPr>
              <a:r>
                <a:rPr lang="de-DE" sz="788" b="1" dirty="0">
                  <a:solidFill>
                    <a:srgbClr val="00B0F0"/>
                  </a:solidFill>
                  <a:latin typeface="Avenir LT Std 45 Book"/>
                </a:rPr>
                <a:t>14% RRR</a:t>
              </a:r>
            </a:p>
            <a:p>
              <a:pPr algn="ctr" defTabSz="514350" fontAlgn="auto">
                <a:lnSpc>
                  <a:spcPct val="100000"/>
                </a:lnSpc>
                <a:spcBef>
                  <a:spcPts val="0"/>
                </a:spcBef>
                <a:spcAft>
                  <a:spcPts val="0"/>
                </a:spcAft>
                <a:defRPr/>
              </a:pPr>
              <a:r>
                <a:rPr lang="de-DE" sz="600" b="1" dirty="0">
                  <a:solidFill>
                    <a:srgbClr val="00B0F0"/>
                  </a:solidFill>
                  <a:latin typeface="Avenir LT Std 45 Book"/>
                </a:rPr>
                <a:t>für CV-Tod #,##</a:t>
              </a:r>
              <a:r>
                <a:rPr lang="de-DE" sz="600" b="1" baseline="30000" dirty="0">
                  <a:solidFill>
                    <a:srgbClr val="00B0F0"/>
                  </a:solidFill>
                  <a:latin typeface="Avenir LT Std 45 Book"/>
                </a:rPr>
                <a:t>2</a:t>
              </a:r>
            </a:p>
          </p:txBody>
        </p:sp>
        <p:grpSp>
          <p:nvGrpSpPr>
            <p:cNvPr id="48" name="Gruppieren 47">
              <a:extLst>
                <a:ext uri="{FF2B5EF4-FFF2-40B4-BE49-F238E27FC236}">
                  <a16:creationId xmlns:a16="http://schemas.microsoft.com/office/drawing/2014/main" id="{43F7C101-1272-E249-8338-78F6C66963E8}"/>
                </a:ext>
              </a:extLst>
            </p:cNvPr>
            <p:cNvGrpSpPr/>
            <p:nvPr/>
          </p:nvGrpSpPr>
          <p:grpSpPr>
            <a:xfrm>
              <a:off x="2649053" y="2994198"/>
              <a:ext cx="378000" cy="378000"/>
              <a:chOff x="5219982" y="3480140"/>
              <a:chExt cx="648000" cy="648000"/>
            </a:xfrm>
          </p:grpSpPr>
          <p:sp>
            <p:nvSpPr>
              <p:cNvPr id="49" name="Ellipse 157">
                <a:extLst>
                  <a:ext uri="{FF2B5EF4-FFF2-40B4-BE49-F238E27FC236}">
                    <a16:creationId xmlns:a16="http://schemas.microsoft.com/office/drawing/2014/main" id="{4AB0F5AF-0438-7546-8393-3BDFE0114B09}"/>
                  </a:ext>
                </a:extLst>
              </p:cNvPr>
              <p:cNvSpPr/>
              <p:nvPr/>
            </p:nvSpPr>
            <p:spPr>
              <a:xfrm>
                <a:off x="5219982" y="3480140"/>
                <a:ext cx="648000" cy="6480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lnSpc>
                    <a:spcPct val="100000"/>
                  </a:lnSpc>
                  <a:spcBef>
                    <a:spcPts val="0"/>
                  </a:spcBef>
                  <a:spcAft>
                    <a:spcPts val="0"/>
                  </a:spcAft>
                  <a:defRPr/>
                </a:pPr>
                <a:endParaRPr lang="de-DE" sz="900">
                  <a:solidFill>
                    <a:prstClr val="white"/>
                  </a:solidFill>
                  <a:latin typeface="Avenir LT Std 45 Book"/>
                </a:endParaRPr>
              </a:p>
            </p:txBody>
          </p:sp>
          <p:sp>
            <p:nvSpPr>
              <p:cNvPr id="50" name="Freeform 72">
                <a:extLst>
                  <a:ext uri="{FF2B5EF4-FFF2-40B4-BE49-F238E27FC236}">
                    <a16:creationId xmlns:a16="http://schemas.microsoft.com/office/drawing/2014/main" id="{E7321E77-B49B-6A44-8D3B-3A6631FEDCBD}"/>
                  </a:ext>
                </a:extLst>
              </p:cNvPr>
              <p:cNvSpPr>
                <a:spLocks noEditPoints="1"/>
              </p:cNvSpPr>
              <p:nvPr/>
            </p:nvSpPr>
            <p:spPr bwMode="auto">
              <a:xfrm>
                <a:off x="5297697" y="3548250"/>
                <a:ext cx="492965" cy="435372"/>
              </a:xfrm>
              <a:custGeom>
                <a:avLst/>
                <a:gdLst>
                  <a:gd name="T0" fmla="*/ 142 w 170"/>
                  <a:gd name="T1" fmla="*/ 136 h 150"/>
                  <a:gd name="T2" fmla="*/ 154 w 170"/>
                  <a:gd name="T3" fmla="*/ 136 h 150"/>
                  <a:gd name="T4" fmla="*/ 160 w 170"/>
                  <a:gd name="T5" fmla="*/ 137 h 150"/>
                  <a:gd name="T6" fmla="*/ 167 w 170"/>
                  <a:gd name="T7" fmla="*/ 142 h 150"/>
                  <a:gd name="T8" fmla="*/ 170 w 170"/>
                  <a:gd name="T9" fmla="*/ 150 h 150"/>
                  <a:gd name="T10" fmla="*/ 0 w 170"/>
                  <a:gd name="T11" fmla="*/ 150 h 150"/>
                  <a:gd name="T12" fmla="*/ 3 w 170"/>
                  <a:gd name="T13" fmla="*/ 141 h 150"/>
                  <a:gd name="T14" fmla="*/ 9 w 170"/>
                  <a:gd name="T15" fmla="*/ 137 h 150"/>
                  <a:gd name="T16" fmla="*/ 24 w 170"/>
                  <a:gd name="T17" fmla="*/ 136 h 150"/>
                  <a:gd name="T18" fmla="*/ 28 w 170"/>
                  <a:gd name="T19" fmla="*/ 136 h 150"/>
                  <a:gd name="T20" fmla="*/ 28 w 170"/>
                  <a:gd name="T21" fmla="*/ 133 h 150"/>
                  <a:gd name="T22" fmla="*/ 28 w 170"/>
                  <a:gd name="T23" fmla="*/ 61 h 150"/>
                  <a:gd name="T24" fmla="*/ 34 w 170"/>
                  <a:gd name="T25" fmla="*/ 35 h 150"/>
                  <a:gd name="T26" fmla="*/ 77 w 170"/>
                  <a:gd name="T27" fmla="*/ 3 h 150"/>
                  <a:gd name="T28" fmla="*/ 136 w 170"/>
                  <a:gd name="T29" fmla="*/ 34 h 150"/>
                  <a:gd name="T30" fmla="*/ 142 w 170"/>
                  <a:gd name="T31" fmla="*/ 61 h 150"/>
                  <a:gd name="T32" fmla="*/ 142 w 170"/>
                  <a:gd name="T33" fmla="*/ 133 h 150"/>
                  <a:gd name="T34" fmla="*/ 142 w 170"/>
                  <a:gd name="T35" fmla="*/ 136 h 150"/>
                  <a:gd name="T36" fmla="*/ 130 w 170"/>
                  <a:gd name="T37" fmla="*/ 127 h 150"/>
                  <a:gd name="T38" fmla="*/ 130 w 170"/>
                  <a:gd name="T39" fmla="*/ 125 h 150"/>
                  <a:gd name="T40" fmla="*/ 130 w 170"/>
                  <a:gd name="T41" fmla="*/ 60 h 150"/>
                  <a:gd name="T42" fmla="*/ 129 w 170"/>
                  <a:gd name="T43" fmla="*/ 50 h 150"/>
                  <a:gd name="T44" fmla="*/ 74 w 170"/>
                  <a:gd name="T45" fmla="*/ 15 h 150"/>
                  <a:gd name="T46" fmla="*/ 40 w 170"/>
                  <a:gd name="T47" fmla="*/ 58 h 150"/>
                  <a:gd name="T48" fmla="*/ 40 w 170"/>
                  <a:gd name="T49" fmla="*/ 125 h 150"/>
                  <a:gd name="T50" fmla="*/ 40 w 170"/>
                  <a:gd name="T51" fmla="*/ 127 h 150"/>
                  <a:gd name="T52" fmla="*/ 130 w 170"/>
                  <a:gd name="T53" fmla="*/ 12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150">
                    <a:moveTo>
                      <a:pt x="142" y="136"/>
                    </a:moveTo>
                    <a:cubicBezTo>
                      <a:pt x="146" y="136"/>
                      <a:pt x="150" y="136"/>
                      <a:pt x="154" y="136"/>
                    </a:cubicBezTo>
                    <a:cubicBezTo>
                      <a:pt x="156" y="136"/>
                      <a:pt x="158" y="136"/>
                      <a:pt x="160" y="137"/>
                    </a:cubicBezTo>
                    <a:cubicBezTo>
                      <a:pt x="164" y="137"/>
                      <a:pt x="166" y="139"/>
                      <a:pt x="167" y="142"/>
                    </a:cubicBezTo>
                    <a:cubicBezTo>
                      <a:pt x="169" y="144"/>
                      <a:pt x="169" y="147"/>
                      <a:pt x="170" y="150"/>
                    </a:cubicBezTo>
                    <a:cubicBezTo>
                      <a:pt x="113" y="150"/>
                      <a:pt x="57" y="150"/>
                      <a:pt x="0" y="150"/>
                    </a:cubicBezTo>
                    <a:cubicBezTo>
                      <a:pt x="1" y="147"/>
                      <a:pt x="2" y="144"/>
                      <a:pt x="3" y="141"/>
                    </a:cubicBezTo>
                    <a:cubicBezTo>
                      <a:pt x="4" y="138"/>
                      <a:pt x="6" y="137"/>
                      <a:pt x="9" y="137"/>
                    </a:cubicBezTo>
                    <a:cubicBezTo>
                      <a:pt x="14" y="136"/>
                      <a:pt x="19" y="136"/>
                      <a:pt x="24" y="136"/>
                    </a:cubicBezTo>
                    <a:cubicBezTo>
                      <a:pt x="25" y="136"/>
                      <a:pt x="27" y="136"/>
                      <a:pt x="28" y="136"/>
                    </a:cubicBezTo>
                    <a:cubicBezTo>
                      <a:pt x="28" y="135"/>
                      <a:pt x="28" y="134"/>
                      <a:pt x="28" y="133"/>
                    </a:cubicBezTo>
                    <a:cubicBezTo>
                      <a:pt x="28" y="109"/>
                      <a:pt x="28" y="85"/>
                      <a:pt x="28" y="61"/>
                    </a:cubicBezTo>
                    <a:cubicBezTo>
                      <a:pt x="28" y="52"/>
                      <a:pt x="30" y="43"/>
                      <a:pt x="34" y="35"/>
                    </a:cubicBezTo>
                    <a:cubicBezTo>
                      <a:pt x="43" y="17"/>
                      <a:pt x="58" y="6"/>
                      <a:pt x="77" y="3"/>
                    </a:cubicBezTo>
                    <a:cubicBezTo>
                      <a:pt x="102" y="0"/>
                      <a:pt x="124" y="12"/>
                      <a:pt x="136" y="34"/>
                    </a:cubicBezTo>
                    <a:cubicBezTo>
                      <a:pt x="140" y="43"/>
                      <a:pt x="142" y="52"/>
                      <a:pt x="142" y="61"/>
                    </a:cubicBezTo>
                    <a:cubicBezTo>
                      <a:pt x="142" y="85"/>
                      <a:pt x="142" y="109"/>
                      <a:pt x="142" y="133"/>
                    </a:cubicBezTo>
                    <a:cubicBezTo>
                      <a:pt x="142" y="134"/>
                      <a:pt x="142" y="135"/>
                      <a:pt x="142" y="136"/>
                    </a:cubicBezTo>
                    <a:close/>
                    <a:moveTo>
                      <a:pt x="130" y="127"/>
                    </a:moveTo>
                    <a:cubicBezTo>
                      <a:pt x="130" y="127"/>
                      <a:pt x="130" y="126"/>
                      <a:pt x="130" y="125"/>
                    </a:cubicBezTo>
                    <a:cubicBezTo>
                      <a:pt x="130" y="104"/>
                      <a:pt x="130" y="82"/>
                      <a:pt x="130" y="60"/>
                    </a:cubicBezTo>
                    <a:cubicBezTo>
                      <a:pt x="130" y="57"/>
                      <a:pt x="129" y="53"/>
                      <a:pt x="129" y="50"/>
                    </a:cubicBezTo>
                    <a:cubicBezTo>
                      <a:pt x="124" y="25"/>
                      <a:pt x="100" y="10"/>
                      <a:pt x="74" y="15"/>
                    </a:cubicBezTo>
                    <a:cubicBezTo>
                      <a:pt x="55" y="20"/>
                      <a:pt x="40" y="38"/>
                      <a:pt x="40" y="58"/>
                    </a:cubicBezTo>
                    <a:cubicBezTo>
                      <a:pt x="40" y="80"/>
                      <a:pt x="40" y="103"/>
                      <a:pt x="40" y="125"/>
                    </a:cubicBezTo>
                    <a:cubicBezTo>
                      <a:pt x="40" y="126"/>
                      <a:pt x="40" y="127"/>
                      <a:pt x="40" y="127"/>
                    </a:cubicBezTo>
                    <a:cubicBezTo>
                      <a:pt x="70" y="127"/>
                      <a:pt x="100" y="127"/>
                      <a:pt x="130" y="1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900">
                  <a:solidFill>
                    <a:srgbClr val="4C4C4C"/>
                  </a:solidFill>
                  <a:latin typeface="Avenir LT Std 45 Book"/>
                </a:endParaRPr>
              </a:p>
            </p:txBody>
          </p:sp>
        </p:grpSp>
      </p:grpSp>
      <p:grpSp>
        <p:nvGrpSpPr>
          <p:cNvPr id="10" name="Gruppieren 9">
            <a:extLst>
              <a:ext uri="{FF2B5EF4-FFF2-40B4-BE49-F238E27FC236}">
                <a16:creationId xmlns:a16="http://schemas.microsoft.com/office/drawing/2014/main" id="{4E659861-B959-1542-A8C6-F8C0434B222E}"/>
              </a:ext>
            </a:extLst>
          </p:cNvPr>
          <p:cNvGrpSpPr/>
          <p:nvPr/>
        </p:nvGrpSpPr>
        <p:grpSpPr>
          <a:xfrm>
            <a:off x="3227723" y="3102900"/>
            <a:ext cx="1708944" cy="756042"/>
            <a:chOff x="4522387" y="2994198"/>
            <a:chExt cx="2278592" cy="1008056"/>
          </a:xfrm>
        </p:grpSpPr>
        <p:sp>
          <p:nvSpPr>
            <p:cNvPr id="37" name="Textfeld 36">
              <a:extLst>
                <a:ext uri="{FF2B5EF4-FFF2-40B4-BE49-F238E27FC236}">
                  <a16:creationId xmlns:a16="http://schemas.microsoft.com/office/drawing/2014/main" id="{F4694723-B6D5-9A47-994F-58720C21D14C}"/>
                </a:ext>
              </a:extLst>
            </p:cNvPr>
            <p:cNvSpPr txBox="1"/>
            <p:nvPr/>
          </p:nvSpPr>
          <p:spPr>
            <a:xfrm>
              <a:off x="4522387" y="3394138"/>
              <a:ext cx="2278592" cy="608116"/>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88" b="1" dirty="0">
                  <a:solidFill>
                    <a:srgbClr val="00B0F0"/>
                  </a:solidFill>
                  <a:latin typeface="Avenir LT Std 45 Book"/>
                </a:rPr>
                <a:t>Weniger Hospitalisierungen</a:t>
              </a:r>
            </a:p>
            <a:p>
              <a:pPr algn="ctr" defTabSz="514350" fontAlgn="auto">
                <a:lnSpc>
                  <a:spcPct val="100000"/>
                </a:lnSpc>
                <a:spcBef>
                  <a:spcPts val="0"/>
                </a:spcBef>
                <a:spcAft>
                  <a:spcPts val="0"/>
                </a:spcAft>
                <a:defRPr/>
              </a:pPr>
              <a:r>
                <a:rPr lang="de-DE" sz="788" b="1" dirty="0">
                  <a:solidFill>
                    <a:srgbClr val="00B0F0"/>
                  </a:solidFill>
                  <a:latin typeface="Avenir LT Std 45 Book"/>
                </a:rPr>
                <a:t>aufgrund von HI</a:t>
              </a:r>
              <a:endParaRPr lang="de-DE" sz="338" b="1" dirty="0">
                <a:solidFill>
                  <a:srgbClr val="00B0F0"/>
                </a:solidFill>
                <a:latin typeface="Avenir LT Std 45 Book"/>
              </a:endParaRPr>
            </a:p>
            <a:p>
              <a:pPr algn="ctr" defTabSz="514350" fontAlgn="auto">
                <a:lnSpc>
                  <a:spcPct val="100000"/>
                </a:lnSpc>
                <a:spcBef>
                  <a:spcPts val="0"/>
                </a:spcBef>
                <a:spcAft>
                  <a:spcPts val="0"/>
                </a:spcAft>
                <a:defRPr/>
              </a:pPr>
              <a:r>
                <a:rPr lang="de-DE" sz="788" b="1" dirty="0">
                  <a:solidFill>
                    <a:srgbClr val="00B0F0"/>
                  </a:solidFill>
                  <a:latin typeface="Avenir LT Std 45 Book"/>
                </a:rPr>
                <a:t>29% RRR </a:t>
              </a:r>
              <a:r>
                <a:rPr lang="de-DE" sz="788" b="1" baseline="30000" dirty="0">
                  <a:solidFill>
                    <a:srgbClr val="00B0F0"/>
                  </a:solidFill>
                  <a:latin typeface="Avenir LT Std 45 Book"/>
                </a:rPr>
                <a:t>##,</a:t>
              </a:r>
              <a:r>
                <a:rPr lang="de-DE" sz="788" baseline="30000" dirty="0">
                  <a:solidFill>
                    <a:srgbClr val="00B0F0"/>
                  </a:solidFill>
                  <a:latin typeface="Avenir LT Std 45 Book"/>
                </a:rPr>
                <a:t>2</a:t>
              </a:r>
            </a:p>
          </p:txBody>
        </p:sp>
        <p:grpSp>
          <p:nvGrpSpPr>
            <p:cNvPr id="51" name="Gruppieren 50">
              <a:extLst>
                <a:ext uri="{FF2B5EF4-FFF2-40B4-BE49-F238E27FC236}">
                  <a16:creationId xmlns:a16="http://schemas.microsoft.com/office/drawing/2014/main" id="{D67A8ADE-544C-FD46-AA85-D4ACC0986759}"/>
                </a:ext>
              </a:extLst>
            </p:cNvPr>
            <p:cNvGrpSpPr/>
            <p:nvPr/>
          </p:nvGrpSpPr>
          <p:grpSpPr>
            <a:xfrm>
              <a:off x="5472683" y="2994198"/>
              <a:ext cx="378000" cy="378000"/>
              <a:chOff x="7780916" y="3480140"/>
              <a:chExt cx="648000" cy="648000"/>
            </a:xfrm>
          </p:grpSpPr>
          <p:sp>
            <p:nvSpPr>
              <p:cNvPr id="52" name="Ellipse 160">
                <a:extLst>
                  <a:ext uri="{FF2B5EF4-FFF2-40B4-BE49-F238E27FC236}">
                    <a16:creationId xmlns:a16="http://schemas.microsoft.com/office/drawing/2014/main" id="{7E6E7614-CABD-9747-B458-D2231F3DD27E}"/>
                  </a:ext>
                </a:extLst>
              </p:cNvPr>
              <p:cNvSpPr/>
              <p:nvPr/>
            </p:nvSpPr>
            <p:spPr>
              <a:xfrm>
                <a:off x="7780916" y="3480140"/>
                <a:ext cx="648000" cy="6480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lnSpc>
                    <a:spcPct val="100000"/>
                  </a:lnSpc>
                  <a:spcBef>
                    <a:spcPts val="0"/>
                  </a:spcBef>
                  <a:spcAft>
                    <a:spcPts val="0"/>
                  </a:spcAft>
                  <a:defRPr/>
                </a:pPr>
                <a:endParaRPr lang="de-DE" sz="900">
                  <a:solidFill>
                    <a:prstClr val="white"/>
                  </a:solidFill>
                  <a:latin typeface="Avenir LT Std 45 Book"/>
                </a:endParaRPr>
              </a:p>
            </p:txBody>
          </p:sp>
          <p:grpSp>
            <p:nvGrpSpPr>
              <p:cNvPr id="53" name="Group 2">
                <a:extLst>
                  <a:ext uri="{FF2B5EF4-FFF2-40B4-BE49-F238E27FC236}">
                    <a16:creationId xmlns:a16="http://schemas.microsoft.com/office/drawing/2014/main" id="{65B7CFC6-B92B-5D4F-BF49-FA7737E68406}"/>
                  </a:ext>
                </a:extLst>
              </p:cNvPr>
              <p:cNvGrpSpPr/>
              <p:nvPr/>
            </p:nvGrpSpPr>
            <p:grpSpPr>
              <a:xfrm>
                <a:off x="7896945" y="3582325"/>
                <a:ext cx="408078" cy="441392"/>
                <a:chOff x="6701140" y="1226088"/>
                <a:chExt cx="427024" cy="461884"/>
              </a:xfrm>
            </p:grpSpPr>
            <p:sp>
              <p:nvSpPr>
                <p:cNvPr id="54" name="Freeform 200">
                  <a:extLst>
                    <a:ext uri="{FF2B5EF4-FFF2-40B4-BE49-F238E27FC236}">
                      <a16:creationId xmlns:a16="http://schemas.microsoft.com/office/drawing/2014/main" id="{66F66300-B41A-0B42-BC33-544429709452}"/>
                    </a:ext>
                  </a:extLst>
                </p:cNvPr>
                <p:cNvSpPr>
                  <a:spLocks/>
                </p:cNvSpPr>
                <p:nvPr/>
              </p:nvSpPr>
              <p:spPr bwMode="auto">
                <a:xfrm>
                  <a:off x="6701140" y="1226088"/>
                  <a:ext cx="427024" cy="461884"/>
                </a:xfrm>
                <a:custGeom>
                  <a:avLst/>
                  <a:gdLst>
                    <a:gd name="T0" fmla="*/ 138 w 196"/>
                    <a:gd name="T1" fmla="*/ 212 h 212"/>
                    <a:gd name="T2" fmla="*/ 196 w 196"/>
                    <a:gd name="T3" fmla="*/ 212 h 212"/>
                    <a:gd name="T4" fmla="*/ 196 w 196"/>
                    <a:gd name="T5" fmla="*/ 39 h 212"/>
                    <a:gd name="T6" fmla="*/ 139 w 196"/>
                    <a:gd name="T7" fmla="*/ 39 h 212"/>
                    <a:gd name="T8" fmla="*/ 139 w 196"/>
                    <a:gd name="T9" fmla="*/ 0 h 212"/>
                    <a:gd name="T10" fmla="*/ 55 w 196"/>
                    <a:gd name="T11" fmla="*/ 0 h 212"/>
                    <a:gd name="T12" fmla="*/ 55 w 196"/>
                    <a:gd name="T13" fmla="*/ 39 h 212"/>
                    <a:gd name="T14" fmla="*/ 0 w 196"/>
                    <a:gd name="T15" fmla="*/ 39 h 212"/>
                    <a:gd name="T16" fmla="*/ 0 w 196"/>
                    <a:gd name="T17" fmla="*/ 212 h 212"/>
                    <a:gd name="T18" fmla="*/ 60 w 196"/>
                    <a:gd name="T19" fmla="*/ 212 h 212"/>
                    <a:gd name="T20" fmla="*/ 60 w 196"/>
                    <a:gd name="T21" fmla="*/ 171 h 212"/>
                    <a:gd name="T22" fmla="*/ 138 w 196"/>
                    <a:gd name="T23" fmla="*/ 171 h 212"/>
                    <a:gd name="T24" fmla="*/ 138 w 196"/>
                    <a:gd name="T2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212">
                      <a:moveTo>
                        <a:pt x="138" y="212"/>
                      </a:moveTo>
                      <a:lnTo>
                        <a:pt x="196" y="212"/>
                      </a:lnTo>
                      <a:lnTo>
                        <a:pt x="196" y="39"/>
                      </a:lnTo>
                      <a:lnTo>
                        <a:pt x="139" y="39"/>
                      </a:lnTo>
                      <a:lnTo>
                        <a:pt x="139" y="0"/>
                      </a:lnTo>
                      <a:lnTo>
                        <a:pt x="55" y="0"/>
                      </a:lnTo>
                      <a:lnTo>
                        <a:pt x="55" y="39"/>
                      </a:lnTo>
                      <a:lnTo>
                        <a:pt x="0" y="39"/>
                      </a:lnTo>
                      <a:lnTo>
                        <a:pt x="0" y="212"/>
                      </a:lnTo>
                      <a:lnTo>
                        <a:pt x="60" y="212"/>
                      </a:lnTo>
                      <a:lnTo>
                        <a:pt x="60" y="171"/>
                      </a:lnTo>
                      <a:lnTo>
                        <a:pt x="138" y="171"/>
                      </a:lnTo>
                      <a:lnTo>
                        <a:pt x="138" y="2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900">
                    <a:solidFill>
                      <a:srgbClr val="4C4C4C"/>
                    </a:solidFill>
                    <a:latin typeface="Avenir LT Std 45 Book"/>
                  </a:endParaRPr>
                </a:p>
              </p:txBody>
            </p:sp>
            <p:sp>
              <p:nvSpPr>
                <p:cNvPr id="55" name="Freeform 201">
                  <a:extLst>
                    <a:ext uri="{FF2B5EF4-FFF2-40B4-BE49-F238E27FC236}">
                      <a16:creationId xmlns:a16="http://schemas.microsoft.com/office/drawing/2014/main" id="{FF66571B-B9C1-4942-ABA9-DE6615A91F53}"/>
                    </a:ext>
                  </a:extLst>
                </p:cNvPr>
                <p:cNvSpPr>
                  <a:spLocks/>
                </p:cNvSpPr>
                <p:nvPr/>
              </p:nvSpPr>
              <p:spPr bwMode="auto">
                <a:xfrm>
                  <a:off x="6884150" y="1239160"/>
                  <a:ext cx="61003" cy="63183"/>
                </a:xfrm>
                <a:custGeom>
                  <a:avLst/>
                  <a:gdLst>
                    <a:gd name="T0" fmla="*/ 1 w 22"/>
                    <a:gd name="T1" fmla="*/ 9 h 23"/>
                    <a:gd name="T2" fmla="*/ 0 w 22"/>
                    <a:gd name="T3" fmla="*/ 10 h 23"/>
                    <a:gd name="T4" fmla="*/ 0 w 22"/>
                    <a:gd name="T5" fmla="*/ 13 h 23"/>
                    <a:gd name="T6" fmla="*/ 1 w 22"/>
                    <a:gd name="T7" fmla="*/ 14 h 23"/>
                    <a:gd name="T8" fmla="*/ 8 w 22"/>
                    <a:gd name="T9" fmla="*/ 14 h 23"/>
                    <a:gd name="T10" fmla="*/ 8 w 22"/>
                    <a:gd name="T11" fmla="*/ 22 h 23"/>
                    <a:gd name="T12" fmla="*/ 9 w 22"/>
                    <a:gd name="T13" fmla="*/ 23 h 23"/>
                    <a:gd name="T14" fmla="*/ 12 w 22"/>
                    <a:gd name="T15" fmla="*/ 23 h 23"/>
                    <a:gd name="T16" fmla="*/ 13 w 22"/>
                    <a:gd name="T17" fmla="*/ 22 h 23"/>
                    <a:gd name="T18" fmla="*/ 13 w 22"/>
                    <a:gd name="T19" fmla="*/ 14 h 23"/>
                    <a:gd name="T20" fmla="*/ 21 w 22"/>
                    <a:gd name="T21" fmla="*/ 14 h 23"/>
                    <a:gd name="T22" fmla="*/ 22 w 22"/>
                    <a:gd name="T23" fmla="*/ 13 h 23"/>
                    <a:gd name="T24" fmla="*/ 22 w 22"/>
                    <a:gd name="T25" fmla="*/ 10 h 23"/>
                    <a:gd name="T26" fmla="*/ 21 w 22"/>
                    <a:gd name="T27" fmla="*/ 9 h 23"/>
                    <a:gd name="T28" fmla="*/ 13 w 22"/>
                    <a:gd name="T29" fmla="*/ 9 h 23"/>
                    <a:gd name="T30" fmla="*/ 13 w 22"/>
                    <a:gd name="T31" fmla="*/ 1 h 23"/>
                    <a:gd name="T32" fmla="*/ 12 w 22"/>
                    <a:gd name="T33" fmla="*/ 0 h 23"/>
                    <a:gd name="T34" fmla="*/ 9 w 22"/>
                    <a:gd name="T35" fmla="*/ 0 h 23"/>
                    <a:gd name="T36" fmla="*/ 8 w 22"/>
                    <a:gd name="T37" fmla="*/ 1 h 23"/>
                    <a:gd name="T38" fmla="*/ 8 w 22"/>
                    <a:gd name="T39" fmla="*/ 9 h 23"/>
                    <a:gd name="T40" fmla="*/ 1 w 22"/>
                    <a:gd name="T41"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23">
                      <a:moveTo>
                        <a:pt x="1" y="9"/>
                      </a:moveTo>
                      <a:cubicBezTo>
                        <a:pt x="0" y="9"/>
                        <a:pt x="0" y="10"/>
                        <a:pt x="0" y="10"/>
                      </a:cubicBezTo>
                      <a:cubicBezTo>
                        <a:pt x="0" y="13"/>
                        <a:pt x="0" y="13"/>
                        <a:pt x="0" y="13"/>
                      </a:cubicBezTo>
                      <a:cubicBezTo>
                        <a:pt x="0" y="13"/>
                        <a:pt x="0" y="14"/>
                        <a:pt x="1" y="14"/>
                      </a:cubicBezTo>
                      <a:cubicBezTo>
                        <a:pt x="8" y="14"/>
                        <a:pt x="8" y="14"/>
                        <a:pt x="8" y="14"/>
                      </a:cubicBezTo>
                      <a:cubicBezTo>
                        <a:pt x="8" y="22"/>
                        <a:pt x="8" y="22"/>
                        <a:pt x="8" y="22"/>
                      </a:cubicBezTo>
                      <a:cubicBezTo>
                        <a:pt x="8" y="23"/>
                        <a:pt x="9" y="23"/>
                        <a:pt x="9" y="23"/>
                      </a:cubicBezTo>
                      <a:cubicBezTo>
                        <a:pt x="12" y="23"/>
                        <a:pt x="12" y="23"/>
                        <a:pt x="12" y="23"/>
                      </a:cubicBezTo>
                      <a:cubicBezTo>
                        <a:pt x="12" y="23"/>
                        <a:pt x="13" y="23"/>
                        <a:pt x="13" y="22"/>
                      </a:cubicBezTo>
                      <a:cubicBezTo>
                        <a:pt x="13" y="14"/>
                        <a:pt x="13" y="14"/>
                        <a:pt x="13" y="14"/>
                      </a:cubicBezTo>
                      <a:cubicBezTo>
                        <a:pt x="21" y="14"/>
                        <a:pt x="21" y="14"/>
                        <a:pt x="21" y="14"/>
                      </a:cubicBezTo>
                      <a:cubicBezTo>
                        <a:pt x="21" y="14"/>
                        <a:pt x="22" y="13"/>
                        <a:pt x="22" y="13"/>
                      </a:cubicBezTo>
                      <a:cubicBezTo>
                        <a:pt x="22" y="10"/>
                        <a:pt x="22" y="10"/>
                        <a:pt x="22" y="10"/>
                      </a:cubicBezTo>
                      <a:cubicBezTo>
                        <a:pt x="22" y="10"/>
                        <a:pt x="21" y="9"/>
                        <a:pt x="21" y="9"/>
                      </a:cubicBezTo>
                      <a:cubicBezTo>
                        <a:pt x="13" y="9"/>
                        <a:pt x="13" y="9"/>
                        <a:pt x="13" y="9"/>
                      </a:cubicBezTo>
                      <a:cubicBezTo>
                        <a:pt x="13" y="1"/>
                        <a:pt x="13" y="1"/>
                        <a:pt x="13" y="1"/>
                      </a:cubicBezTo>
                      <a:cubicBezTo>
                        <a:pt x="13" y="1"/>
                        <a:pt x="12" y="0"/>
                        <a:pt x="12" y="0"/>
                      </a:cubicBezTo>
                      <a:cubicBezTo>
                        <a:pt x="9" y="0"/>
                        <a:pt x="9" y="0"/>
                        <a:pt x="9" y="0"/>
                      </a:cubicBezTo>
                      <a:cubicBezTo>
                        <a:pt x="9" y="0"/>
                        <a:pt x="8" y="1"/>
                        <a:pt x="8" y="1"/>
                      </a:cubicBezTo>
                      <a:cubicBezTo>
                        <a:pt x="8" y="9"/>
                        <a:pt x="8" y="9"/>
                        <a:pt x="8" y="9"/>
                      </a:cubicBezTo>
                      <a:lnTo>
                        <a:pt x="1" y="9"/>
                      </a:lnTo>
                      <a:close/>
                    </a:path>
                  </a:pathLst>
                </a:custGeom>
                <a:solidFill>
                  <a:srgbClr val="00B0F0"/>
                </a:solid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900">
                    <a:solidFill>
                      <a:srgbClr val="4C4C4C"/>
                    </a:solidFill>
                    <a:latin typeface="Avenir LT Std 45 Book"/>
                  </a:endParaRPr>
                </a:p>
              </p:txBody>
            </p:sp>
            <p:sp>
              <p:nvSpPr>
                <p:cNvPr id="56" name="Rectangle 202">
                  <a:extLst>
                    <a:ext uri="{FF2B5EF4-FFF2-40B4-BE49-F238E27FC236}">
                      <a16:creationId xmlns:a16="http://schemas.microsoft.com/office/drawing/2014/main" id="{2421F9F0-DCA8-1646-A4AC-F353C7BB1CD4}"/>
                    </a:ext>
                  </a:extLst>
                </p:cNvPr>
                <p:cNvSpPr>
                  <a:spLocks noChangeArrowheads="1"/>
                </p:cNvSpPr>
                <p:nvPr/>
              </p:nvSpPr>
              <p:spPr bwMode="auto">
                <a:xfrm>
                  <a:off x="6735999" y="1376417"/>
                  <a:ext cx="74076" cy="65361"/>
                </a:xfrm>
                <a:prstGeom prst="rect">
                  <a:avLst/>
                </a:prstGeom>
                <a:solidFill>
                  <a:srgbClr val="00B0F0"/>
                </a:solid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900">
                    <a:solidFill>
                      <a:srgbClr val="4C4C4C"/>
                    </a:solidFill>
                    <a:latin typeface="Avenir LT Std 45 Book"/>
                  </a:endParaRPr>
                </a:p>
              </p:txBody>
            </p:sp>
            <p:sp>
              <p:nvSpPr>
                <p:cNvPr id="57" name="Rectangle 203">
                  <a:extLst>
                    <a:ext uri="{FF2B5EF4-FFF2-40B4-BE49-F238E27FC236}">
                      <a16:creationId xmlns:a16="http://schemas.microsoft.com/office/drawing/2014/main" id="{F856A310-1DA2-9749-8413-1D21DFE7FB96}"/>
                    </a:ext>
                  </a:extLst>
                </p:cNvPr>
                <p:cNvSpPr>
                  <a:spLocks noChangeArrowheads="1"/>
                </p:cNvSpPr>
                <p:nvPr/>
              </p:nvSpPr>
              <p:spPr bwMode="auto">
                <a:xfrm>
                  <a:off x="6829684" y="1376417"/>
                  <a:ext cx="74076" cy="65361"/>
                </a:xfrm>
                <a:prstGeom prst="rect">
                  <a:avLst/>
                </a:prstGeom>
                <a:solidFill>
                  <a:srgbClr val="00B0F0"/>
                </a:solid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900">
                    <a:solidFill>
                      <a:srgbClr val="4C4C4C"/>
                    </a:solidFill>
                    <a:latin typeface="Avenir LT Std 45 Book"/>
                  </a:endParaRPr>
                </a:p>
              </p:txBody>
            </p:sp>
            <p:sp>
              <p:nvSpPr>
                <p:cNvPr id="58" name="Rectangle 204">
                  <a:extLst>
                    <a:ext uri="{FF2B5EF4-FFF2-40B4-BE49-F238E27FC236}">
                      <a16:creationId xmlns:a16="http://schemas.microsoft.com/office/drawing/2014/main" id="{CEE36482-56B4-7746-8978-2A36FD1DE2AA}"/>
                    </a:ext>
                  </a:extLst>
                </p:cNvPr>
                <p:cNvSpPr>
                  <a:spLocks noChangeArrowheads="1"/>
                </p:cNvSpPr>
                <p:nvPr/>
              </p:nvSpPr>
              <p:spPr bwMode="auto">
                <a:xfrm>
                  <a:off x="6921189" y="1376417"/>
                  <a:ext cx="74076" cy="65361"/>
                </a:xfrm>
                <a:prstGeom prst="rect">
                  <a:avLst/>
                </a:prstGeom>
                <a:solidFill>
                  <a:srgbClr val="00B0F0"/>
                </a:solid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900">
                    <a:solidFill>
                      <a:srgbClr val="4C4C4C"/>
                    </a:solidFill>
                    <a:latin typeface="Avenir LT Std 45 Book"/>
                  </a:endParaRPr>
                </a:p>
              </p:txBody>
            </p:sp>
            <p:sp>
              <p:nvSpPr>
                <p:cNvPr id="59" name="Rectangle 206">
                  <a:extLst>
                    <a:ext uri="{FF2B5EF4-FFF2-40B4-BE49-F238E27FC236}">
                      <a16:creationId xmlns:a16="http://schemas.microsoft.com/office/drawing/2014/main" id="{491B8766-6527-E644-A0D7-5F8C2066E7B0}"/>
                    </a:ext>
                  </a:extLst>
                </p:cNvPr>
                <p:cNvSpPr>
                  <a:spLocks noChangeArrowheads="1"/>
                </p:cNvSpPr>
                <p:nvPr/>
              </p:nvSpPr>
              <p:spPr bwMode="auto">
                <a:xfrm>
                  <a:off x="7014873" y="1376417"/>
                  <a:ext cx="74076" cy="65361"/>
                </a:xfrm>
                <a:prstGeom prst="rect">
                  <a:avLst/>
                </a:prstGeom>
                <a:solidFill>
                  <a:srgbClr val="00B0F0"/>
                </a:solid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900">
                    <a:solidFill>
                      <a:srgbClr val="4C4C4C"/>
                    </a:solidFill>
                    <a:latin typeface="Avenir LT Std 45 Book"/>
                  </a:endParaRPr>
                </a:p>
              </p:txBody>
            </p:sp>
            <p:sp>
              <p:nvSpPr>
                <p:cNvPr id="60" name="Rectangle 207">
                  <a:extLst>
                    <a:ext uri="{FF2B5EF4-FFF2-40B4-BE49-F238E27FC236}">
                      <a16:creationId xmlns:a16="http://schemas.microsoft.com/office/drawing/2014/main" id="{C087EA5C-3C4D-A246-B508-3D768146997E}"/>
                    </a:ext>
                  </a:extLst>
                </p:cNvPr>
                <p:cNvSpPr>
                  <a:spLocks noChangeArrowheads="1"/>
                </p:cNvSpPr>
                <p:nvPr/>
              </p:nvSpPr>
              <p:spPr bwMode="auto">
                <a:xfrm>
                  <a:off x="6736000" y="1480995"/>
                  <a:ext cx="74076" cy="61004"/>
                </a:xfrm>
                <a:prstGeom prst="rect">
                  <a:avLst/>
                </a:prstGeom>
                <a:solidFill>
                  <a:srgbClr val="00B0F0"/>
                </a:solid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900">
                    <a:solidFill>
                      <a:srgbClr val="4C4C4C"/>
                    </a:solidFill>
                    <a:latin typeface="Avenir LT Std 45 Book"/>
                  </a:endParaRPr>
                </a:p>
              </p:txBody>
            </p:sp>
            <p:sp>
              <p:nvSpPr>
                <p:cNvPr id="61" name="Rectangle 208">
                  <a:extLst>
                    <a:ext uri="{FF2B5EF4-FFF2-40B4-BE49-F238E27FC236}">
                      <a16:creationId xmlns:a16="http://schemas.microsoft.com/office/drawing/2014/main" id="{0D097A1D-CE18-B24C-A339-5702072B8B64}"/>
                    </a:ext>
                  </a:extLst>
                </p:cNvPr>
                <p:cNvSpPr>
                  <a:spLocks noChangeArrowheads="1"/>
                </p:cNvSpPr>
                <p:nvPr/>
              </p:nvSpPr>
              <p:spPr bwMode="auto">
                <a:xfrm>
                  <a:off x="6829684" y="1480995"/>
                  <a:ext cx="74076" cy="61004"/>
                </a:xfrm>
                <a:prstGeom prst="rect">
                  <a:avLst/>
                </a:prstGeom>
                <a:solidFill>
                  <a:srgbClr val="00B0F0"/>
                </a:solid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900">
                    <a:solidFill>
                      <a:srgbClr val="4C4C4C"/>
                    </a:solidFill>
                    <a:latin typeface="Avenir LT Std 45 Book"/>
                  </a:endParaRPr>
                </a:p>
              </p:txBody>
            </p:sp>
            <p:sp>
              <p:nvSpPr>
                <p:cNvPr id="62" name="Rectangle 209">
                  <a:extLst>
                    <a:ext uri="{FF2B5EF4-FFF2-40B4-BE49-F238E27FC236}">
                      <a16:creationId xmlns:a16="http://schemas.microsoft.com/office/drawing/2014/main" id="{2F611487-C6E1-4D46-A699-6E42B33D2D3D}"/>
                    </a:ext>
                  </a:extLst>
                </p:cNvPr>
                <p:cNvSpPr>
                  <a:spLocks noChangeArrowheads="1"/>
                </p:cNvSpPr>
                <p:nvPr/>
              </p:nvSpPr>
              <p:spPr bwMode="auto">
                <a:xfrm>
                  <a:off x="6921189" y="1480995"/>
                  <a:ext cx="74076" cy="61004"/>
                </a:xfrm>
                <a:prstGeom prst="rect">
                  <a:avLst/>
                </a:prstGeom>
                <a:solidFill>
                  <a:srgbClr val="00B0F0"/>
                </a:solid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900">
                    <a:solidFill>
                      <a:srgbClr val="4C4C4C"/>
                    </a:solidFill>
                    <a:latin typeface="Avenir LT Std 45 Book"/>
                  </a:endParaRPr>
                </a:p>
              </p:txBody>
            </p:sp>
            <p:sp>
              <p:nvSpPr>
                <p:cNvPr id="63" name="Rectangle 210">
                  <a:extLst>
                    <a:ext uri="{FF2B5EF4-FFF2-40B4-BE49-F238E27FC236}">
                      <a16:creationId xmlns:a16="http://schemas.microsoft.com/office/drawing/2014/main" id="{01BA84BD-3B85-8F4D-83B6-0AC20856C3DD}"/>
                    </a:ext>
                  </a:extLst>
                </p:cNvPr>
                <p:cNvSpPr>
                  <a:spLocks noChangeArrowheads="1"/>
                </p:cNvSpPr>
                <p:nvPr/>
              </p:nvSpPr>
              <p:spPr bwMode="auto">
                <a:xfrm>
                  <a:off x="7014873" y="1480995"/>
                  <a:ext cx="74076" cy="61004"/>
                </a:xfrm>
                <a:prstGeom prst="rect">
                  <a:avLst/>
                </a:prstGeom>
                <a:solidFill>
                  <a:srgbClr val="00B0F0"/>
                </a:solid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900">
                    <a:solidFill>
                      <a:srgbClr val="4C4C4C"/>
                    </a:solidFill>
                    <a:latin typeface="Avenir LT Std 45 Book"/>
                  </a:endParaRPr>
                </a:p>
              </p:txBody>
            </p:sp>
          </p:grpSp>
        </p:grpSp>
      </p:grpSp>
      <p:sp>
        <p:nvSpPr>
          <p:cNvPr id="66" name="Textfeld 65">
            <a:extLst>
              <a:ext uri="{FF2B5EF4-FFF2-40B4-BE49-F238E27FC236}">
                <a16:creationId xmlns:a16="http://schemas.microsoft.com/office/drawing/2014/main" id="{7F6A13BE-9248-2F4C-B5C4-CD4068B92583}"/>
              </a:ext>
            </a:extLst>
          </p:cNvPr>
          <p:cNvSpPr txBox="1"/>
          <p:nvPr/>
        </p:nvSpPr>
        <p:spPr>
          <a:xfrm>
            <a:off x="1493051" y="2271097"/>
            <a:ext cx="1275320" cy="692497"/>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800" b="1" dirty="0">
                <a:latin typeface="Avenir LT Std 45 Book"/>
              </a:rPr>
              <a:t>HbA</a:t>
            </a:r>
            <a:r>
              <a:rPr lang="de-DE" sz="800" b="1" baseline="-25000" dirty="0">
                <a:latin typeface="Avenir LT Std 45 Book"/>
              </a:rPr>
              <a:t>1c</a:t>
            </a:r>
            <a:r>
              <a:rPr lang="de-DE" sz="800" b="1" dirty="0">
                <a:latin typeface="Avenir LT Std 45 Book"/>
              </a:rPr>
              <a:t>-Senkung -1,2%</a:t>
            </a:r>
          </a:p>
          <a:p>
            <a:pPr algn="ctr" defTabSz="514350" fontAlgn="auto">
              <a:lnSpc>
                <a:spcPct val="100000"/>
              </a:lnSpc>
              <a:spcBef>
                <a:spcPts val="0"/>
              </a:spcBef>
              <a:spcAft>
                <a:spcPts val="0"/>
              </a:spcAft>
              <a:defRPr/>
            </a:pPr>
            <a:r>
              <a:rPr lang="de-DE" sz="800" b="1" dirty="0">
                <a:latin typeface="Avenir LT Std 45 Book"/>
              </a:rPr>
              <a:t>HbA</a:t>
            </a:r>
            <a:r>
              <a:rPr lang="de-DE" sz="800" b="1" baseline="-25000" dirty="0">
                <a:latin typeface="Avenir LT Std 45 Book"/>
              </a:rPr>
              <a:t>1c</a:t>
            </a:r>
            <a:r>
              <a:rPr lang="de-DE" sz="800" b="1" dirty="0">
                <a:latin typeface="Avenir LT Std 45 Book"/>
              </a:rPr>
              <a:t>-Senkung zusätzlich zu </a:t>
            </a:r>
            <a:r>
              <a:rPr lang="de-DE" sz="800" b="1" dirty="0" err="1">
                <a:latin typeface="Avenir LT Std 45 Book"/>
              </a:rPr>
              <a:t>Metformin</a:t>
            </a:r>
            <a:r>
              <a:rPr lang="de-DE" sz="800" b="1" dirty="0">
                <a:latin typeface="Avenir LT Std 45 Book"/>
              </a:rPr>
              <a:t> </a:t>
            </a:r>
          </a:p>
          <a:p>
            <a:pPr algn="ctr" defTabSz="514350" fontAlgn="auto">
              <a:lnSpc>
                <a:spcPct val="100000"/>
              </a:lnSpc>
              <a:spcBef>
                <a:spcPts val="0"/>
              </a:spcBef>
              <a:spcAft>
                <a:spcPts val="0"/>
              </a:spcAft>
              <a:defRPr/>
            </a:pPr>
            <a:r>
              <a:rPr lang="de-DE" sz="700" b="1" dirty="0">
                <a:latin typeface="Avenir LT Std 45 Book"/>
              </a:rPr>
              <a:t>(vs. 0,88% unter DPP-4i)*,</a:t>
            </a:r>
            <a:r>
              <a:rPr lang="de-DE" sz="700" b="1" baseline="30000" dirty="0">
                <a:latin typeface="Avenir LT Std 45 Book"/>
              </a:rPr>
              <a:t>1</a:t>
            </a:r>
          </a:p>
          <a:p>
            <a:pPr algn="ctr" defTabSz="514350" fontAlgn="auto">
              <a:lnSpc>
                <a:spcPct val="100000"/>
              </a:lnSpc>
              <a:spcBef>
                <a:spcPts val="0"/>
              </a:spcBef>
              <a:spcAft>
                <a:spcPts val="0"/>
              </a:spcAft>
              <a:defRPr/>
            </a:pPr>
            <a:endParaRPr lang="de-DE" sz="800" b="1" dirty="0">
              <a:latin typeface="Avenir LT Std 45 Book"/>
            </a:endParaRPr>
          </a:p>
        </p:txBody>
      </p:sp>
      <p:sp>
        <p:nvSpPr>
          <p:cNvPr id="64" name="Rechteck 63">
            <a:extLst>
              <a:ext uri="{FF2B5EF4-FFF2-40B4-BE49-F238E27FC236}">
                <a16:creationId xmlns:a16="http://schemas.microsoft.com/office/drawing/2014/main" id="{77FD159D-79E2-1D46-AC3F-C4E3901FB6D4}"/>
              </a:ext>
            </a:extLst>
          </p:cNvPr>
          <p:cNvSpPr/>
          <p:nvPr/>
        </p:nvSpPr>
        <p:spPr>
          <a:xfrm>
            <a:off x="249716" y="1871569"/>
            <a:ext cx="1184774" cy="10781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514350" fontAlgn="auto">
              <a:lnSpc>
                <a:spcPct val="100000"/>
              </a:lnSpc>
              <a:spcBef>
                <a:spcPts val="0"/>
              </a:spcBef>
              <a:spcAft>
                <a:spcPts val="0"/>
              </a:spcAft>
              <a:defRPr/>
            </a:pPr>
            <a:r>
              <a:rPr lang="de-DE" sz="1200" b="1" dirty="0">
                <a:solidFill>
                  <a:prstClr val="white"/>
                </a:solidFill>
                <a:latin typeface="Avenir LT Std 45 Book"/>
              </a:rPr>
              <a:t>Bei </a:t>
            </a:r>
            <a:br>
              <a:rPr lang="de-DE" sz="1200" b="1" dirty="0">
                <a:solidFill>
                  <a:prstClr val="white"/>
                </a:solidFill>
                <a:latin typeface="Avenir LT Std 45 Book"/>
              </a:rPr>
            </a:br>
            <a:r>
              <a:rPr lang="de-DE" b="1" dirty="0">
                <a:solidFill>
                  <a:prstClr val="white"/>
                </a:solidFill>
                <a:latin typeface="Avenir LT Std 45 Book"/>
              </a:rPr>
              <a:t>Typ 2 Diabetes</a:t>
            </a:r>
            <a:endParaRPr lang="de-DE" sz="1200" b="1" dirty="0">
              <a:solidFill>
                <a:prstClr val="white"/>
              </a:solidFill>
              <a:latin typeface="Avenir LT Std 45 Book"/>
            </a:endParaRPr>
          </a:p>
        </p:txBody>
      </p:sp>
      <p:sp>
        <p:nvSpPr>
          <p:cNvPr id="65" name="Rechteck 64">
            <a:extLst>
              <a:ext uri="{FF2B5EF4-FFF2-40B4-BE49-F238E27FC236}">
                <a16:creationId xmlns:a16="http://schemas.microsoft.com/office/drawing/2014/main" id="{39E84424-0F4F-404C-8C57-766193AE5393}"/>
              </a:ext>
            </a:extLst>
          </p:cNvPr>
          <p:cNvSpPr/>
          <p:nvPr/>
        </p:nvSpPr>
        <p:spPr>
          <a:xfrm>
            <a:off x="690273" y="1872846"/>
            <a:ext cx="6528022" cy="1082004"/>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514350" fontAlgn="auto">
              <a:lnSpc>
                <a:spcPct val="100000"/>
              </a:lnSpc>
              <a:spcBef>
                <a:spcPts val="0"/>
              </a:spcBef>
              <a:spcAft>
                <a:spcPts val="0"/>
              </a:spcAft>
              <a:defRPr/>
            </a:pPr>
            <a:endParaRPr lang="de-DE" sz="1013" b="1">
              <a:solidFill>
                <a:prstClr val="white"/>
              </a:solidFill>
              <a:latin typeface="Avenir LT Std 45 Book"/>
            </a:endParaRPr>
          </a:p>
        </p:txBody>
      </p:sp>
      <p:sp>
        <p:nvSpPr>
          <p:cNvPr id="67" name="Textfeld 66">
            <a:extLst>
              <a:ext uri="{FF2B5EF4-FFF2-40B4-BE49-F238E27FC236}">
                <a16:creationId xmlns:a16="http://schemas.microsoft.com/office/drawing/2014/main" id="{0E2C68D9-FD7A-7748-86F6-46291EDBC3DF}"/>
              </a:ext>
            </a:extLst>
          </p:cNvPr>
          <p:cNvSpPr txBox="1"/>
          <p:nvPr/>
        </p:nvSpPr>
        <p:spPr>
          <a:xfrm>
            <a:off x="2619289" y="2250765"/>
            <a:ext cx="1203920" cy="669671"/>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88" b="1" dirty="0">
                <a:latin typeface="Avenir LT Std 45 Book"/>
              </a:rPr>
              <a:t>Gewichts-Senkung</a:t>
            </a:r>
          </a:p>
          <a:p>
            <a:pPr algn="ctr" defTabSz="514350" fontAlgn="auto">
              <a:lnSpc>
                <a:spcPct val="100000"/>
              </a:lnSpc>
              <a:spcBef>
                <a:spcPts val="0"/>
              </a:spcBef>
              <a:spcAft>
                <a:spcPts val="0"/>
              </a:spcAft>
              <a:defRPr/>
            </a:pPr>
            <a:r>
              <a:rPr lang="de-DE" sz="788" b="1" dirty="0">
                <a:latin typeface="Avenir LT Std 45 Book"/>
              </a:rPr>
              <a:t>-2,4 kg</a:t>
            </a:r>
          </a:p>
          <a:p>
            <a:pPr algn="ctr" defTabSz="514350" fontAlgn="auto">
              <a:lnSpc>
                <a:spcPct val="100000"/>
              </a:lnSpc>
              <a:spcBef>
                <a:spcPts val="0"/>
              </a:spcBef>
              <a:spcAft>
                <a:spcPts val="0"/>
              </a:spcAft>
              <a:defRPr/>
            </a:pPr>
            <a:endParaRPr lang="de-DE" sz="788" b="1" dirty="0">
              <a:latin typeface="Avenir LT Std 45 Book"/>
            </a:endParaRPr>
          </a:p>
          <a:p>
            <a:pPr algn="ctr" defTabSz="514350" fontAlgn="auto">
              <a:lnSpc>
                <a:spcPct val="100000"/>
              </a:lnSpc>
              <a:spcBef>
                <a:spcPts val="0"/>
              </a:spcBef>
              <a:spcAft>
                <a:spcPts val="0"/>
              </a:spcAft>
              <a:defRPr/>
            </a:pPr>
            <a:br>
              <a:rPr lang="de-DE" sz="788" b="1" dirty="0">
                <a:latin typeface="Avenir LT Std 45 Book"/>
              </a:rPr>
            </a:br>
            <a:r>
              <a:rPr lang="de-DE" sz="600" b="1" dirty="0">
                <a:latin typeface="Avenir LT Std 45 Book"/>
              </a:rPr>
              <a:t>vs. DPP-4i**,</a:t>
            </a:r>
            <a:r>
              <a:rPr lang="de-DE" sz="600" b="1" baseline="30000" dirty="0">
                <a:latin typeface="Avenir LT Std 45 Book"/>
              </a:rPr>
              <a:t>1</a:t>
            </a:r>
          </a:p>
        </p:txBody>
      </p:sp>
      <p:grpSp>
        <p:nvGrpSpPr>
          <p:cNvPr id="68" name="Gruppieren 67">
            <a:extLst>
              <a:ext uri="{FF2B5EF4-FFF2-40B4-BE49-F238E27FC236}">
                <a16:creationId xmlns:a16="http://schemas.microsoft.com/office/drawing/2014/main" id="{B1563D2F-8898-834C-99A0-DE78BD13D1BF}"/>
              </a:ext>
            </a:extLst>
          </p:cNvPr>
          <p:cNvGrpSpPr/>
          <p:nvPr/>
        </p:nvGrpSpPr>
        <p:grpSpPr>
          <a:xfrm>
            <a:off x="3079976" y="1937307"/>
            <a:ext cx="282546" cy="283500"/>
            <a:chOff x="6341671" y="1497857"/>
            <a:chExt cx="648000" cy="648000"/>
          </a:xfrm>
        </p:grpSpPr>
        <p:sp>
          <p:nvSpPr>
            <p:cNvPr id="69" name="Ellipse 131">
              <a:extLst>
                <a:ext uri="{FF2B5EF4-FFF2-40B4-BE49-F238E27FC236}">
                  <a16:creationId xmlns:a16="http://schemas.microsoft.com/office/drawing/2014/main" id="{B77ECA52-A8EF-0A4A-9952-982C112CBE54}"/>
                </a:ext>
              </a:extLst>
            </p:cNvPr>
            <p:cNvSpPr/>
            <p:nvPr/>
          </p:nvSpPr>
          <p:spPr>
            <a:xfrm>
              <a:off x="6341671" y="1497857"/>
              <a:ext cx="648000" cy="648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514350" fontAlgn="auto">
                <a:lnSpc>
                  <a:spcPct val="100000"/>
                </a:lnSpc>
                <a:spcBef>
                  <a:spcPts val="0"/>
                </a:spcBef>
                <a:spcAft>
                  <a:spcPts val="0"/>
                </a:spcAft>
                <a:defRPr/>
              </a:pPr>
              <a:endParaRPr lang="de-DE" sz="1013" b="1">
                <a:solidFill>
                  <a:prstClr val="white"/>
                </a:solidFill>
                <a:latin typeface="Avenir LT Std 45 Book"/>
              </a:endParaRPr>
            </a:p>
          </p:txBody>
        </p:sp>
        <p:grpSp>
          <p:nvGrpSpPr>
            <p:cNvPr id="70" name="Group 1188">
              <a:extLst>
                <a:ext uri="{FF2B5EF4-FFF2-40B4-BE49-F238E27FC236}">
                  <a16:creationId xmlns:a16="http://schemas.microsoft.com/office/drawing/2014/main" id="{132E02DB-86C1-0747-A185-4AE5EB04EE16}"/>
                </a:ext>
              </a:extLst>
            </p:cNvPr>
            <p:cNvGrpSpPr/>
            <p:nvPr/>
          </p:nvGrpSpPr>
          <p:grpSpPr>
            <a:xfrm>
              <a:off x="6454005" y="1618757"/>
              <a:ext cx="411698" cy="408406"/>
              <a:chOff x="-3346451" y="923925"/>
              <a:chExt cx="304800" cy="285750"/>
            </a:xfrm>
          </p:grpSpPr>
          <p:sp>
            <p:nvSpPr>
              <p:cNvPr id="71" name="Freeform 9">
                <a:extLst>
                  <a:ext uri="{FF2B5EF4-FFF2-40B4-BE49-F238E27FC236}">
                    <a16:creationId xmlns:a16="http://schemas.microsoft.com/office/drawing/2014/main" id="{51F2B97A-AAAA-184B-8A3E-DE34EEBC543F}"/>
                  </a:ext>
                </a:extLst>
              </p:cNvPr>
              <p:cNvSpPr>
                <a:spLocks/>
              </p:cNvSpPr>
              <p:nvPr/>
            </p:nvSpPr>
            <p:spPr bwMode="auto">
              <a:xfrm>
                <a:off x="-3346451" y="923925"/>
                <a:ext cx="304800" cy="285750"/>
              </a:xfrm>
              <a:custGeom>
                <a:avLst/>
                <a:gdLst>
                  <a:gd name="T0" fmla="*/ 203 w 221"/>
                  <a:gd name="T1" fmla="*/ 207 h 207"/>
                  <a:gd name="T2" fmla="*/ 18 w 221"/>
                  <a:gd name="T3" fmla="*/ 207 h 207"/>
                  <a:gd name="T4" fmla="*/ 0 w 221"/>
                  <a:gd name="T5" fmla="*/ 189 h 207"/>
                  <a:gd name="T6" fmla="*/ 0 w 221"/>
                  <a:gd name="T7" fmla="*/ 18 h 207"/>
                  <a:gd name="T8" fmla="*/ 18 w 221"/>
                  <a:gd name="T9" fmla="*/ 0 h 207"/>
                  <a:gd name="T10" fmla="*/ 203 w 221"/>
                  <a:gd name="T11" fmla="*/ 0 h 207"/>
                  <a:gd name="T12" fmla="*/ 221 w 221"/>
                  <a:gd name="T13" fmla="*/ 18 h 207"/>
                  <a:gd name="T14" fmla="*/ 221 w 221"/>
                  <a:gd name="T15" fmla="*/ 189 h 207"/>
                  <a:gd name="T16" fmla="*/ 203 w 221"/>
                  <a:gd name="T17"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207">
                    <a:moveTo>
                      <a:pt x="203" y="207"/>
                    </a:moveTo>
                    <a:cubicBezTo>
                      <a:pt x="18" y="207"/>
                      <a:pt x="18" y="207"/>
                      <a:pt x="18" y="207"/>
                    </a:cubicBezTo>
                    <a:cubicBezTo>
                      <a:pt x="8" y="207"/>
                      <a:pt x="0" y="199"/>
                      <a:pt x="0" y="189"/>
                    </a:cubicBezTo>
                    <a:cubicBezTo>
                      <a:pt x="0" y="18"/>
                      <a:pt x="0" y="18"/>
                      <a:pt x="0" y="18"/>
                    </a:cubicBezTo>
                    <a:cubicBezTo>
                      <a:pt x="0" y="8"/>
                      <a:pt x="8" y="0"/>
                      <a:pt x="18" y="0"/>
                    </a:cubicBezTo>
                    <a:cubicBezTo>
                      <a:pt x="203" y="0"/>
                      <a:pt x="203" y="0"/>
                      <a:pt x="203" y="0"/>
                    </a:cubicBezTo>
                    <a:cubicBezTo>
                      <a:pt x="213" y="0"/>
                      <a:pt x="221" y="8"/>
                      <a:pt x="221" y="18"/>
                    </a:cubicBezTo>
                    <a:cubicBezTo>
                      <a:pt x="221" y="189"/>
                      <a:pt x="221" y="189"/>
                      <a:pt x="221" y="189"/>
                    </a:cubicBezTo>
                    <a:cubicBezTo>
                      <a:pt x="221" y="199"/>
                      <a:pt x="213" y="207"/>
                      <a:pt x="203" y="207"/>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72" name="Freeform 10">
                <a:extLst>
                  <a:ext uri="{FF2B5EF4-FFF2-40B4-BE49-F238E27FC236}">
                    <a16:creationId xmlns:a16="http://schemas.microsoft.com/office/drawing/2014/main" id="{52004506-F635-DE4A-8BF0-81D7DF6281BB}"/>
                  </a:ext>
                </a:extLst>
              </p:cNvPr>
              <p:cNvSpPr>
                <a:spLocks/>
              </p:cNvSpPr>
              <p:nvPr/>
            </p:nvSpPr>
            <p:spPr bwMode="auto">
              <a:xfrm>
                <a:off x="-3306763" y="947738"/>
                <a:ext cx="225425" cy="33338"/>
              </a:xfrm>
              <a:custGeom>
                <a:avLst/>
                <a:gdLst>
                  <a:gd name="T0" fmla="*/ 0 w 163"/>
                  <a:gd name="T1" fmla="*/ 24 h 24"/>
                  <a:gd name="T2" fmla="*/ 81 w 163"/>
                  <a:gd name="T3" fmla="*/ 0 h 24"/>
                  <a:gd name="T4" fmla="*/ 163 w 163"/>
                  <a:gd name="T5" fmla="*/ 24 h 24"/>
                </a:gdLst>
                <a:ahLst/>
                <a:cxnLst>
                  <a:cxn ang="0">
                    <a:pos x="T0" y="T1"/>
                  </a:cxn>
                  <a:cxn ang="0">
                    <a:pos x="T2" y="T3"/>
                  </a:cxn>
                  <a:cxn ang="0">
                    <a:pos x="T4" y="T5"/>
                  </a:cxn>
                </a:cxnLst>
                <a:rect l="0" t="0" r="r" b="b"/>
                <a:pathLst>
                  <a:path w="163" h="24">
                    <a:moveTo>
                      <a:pt x="0" y="24"/>
                    </a:moveTo>
                    <a:cubicBezTo>
                      <a:pt x="20" y="9"/>
                      <a:pt x="49" y="0"/>
                      <a:pt x="81" y="0"/>
                    </a:cubicBezTo>
                    <a:cubicBezTo>
                      <a:pt x="113" y="0"/>
                      <a:pt x="143" y="9"/>
                      <a:pt x="163"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73" name="Freeform 11">
                <a:extLst>
                  <a:ext uri="{FF2B5EF4-FFF2-40B4-BE49-F238E27FC236}">
                    <a16:creationId xmlns:a16="http://schemas.microsoft.com/office/drawing/2014/main" id="{13929947-C5BE-F648-8A31-14F828466880}"/>
                  </a:ext>
                </a:extLst>
              </p:cNvPr>
              <p:cNvSpPr>
                <a:spLocks/>
              </p:cNvSpPr>
              <p:nvPr/>
            </p:nvSpPr>
            <p:spPr bwMode="auto">
              <a:xfrm>
                <a:off x="-3282951" y="1014413"/>
                <a:ext cx="177800" cy="17463"/>
              </a:xfrm>
              <a:custGeom>
                <a:avLst/>
                <a:gdLst>
                  <a:gd name="T0" fmla="*/ 0 w 129"/>
                  <a:gd name="T1" fmla="*/ 13 h 13"/>
                  <a:gd name="T2" fmla="*/ 64 w 129"/>
                  <a:gd name="T3" fmla="*/ 0 h 13"/>
                  <a:gd name="T4" fmla="*/ 129 w 129"/>
                  <a:gd name="T5" fmla="*/ 13 h 13"/>
                </a:gdLst>
                <a:ahLst/>
                <a:cxnLst>
                  <a:cxn ang="0">
                    <a:pos x="T0" y="T1"/>
                  </a:cxn>
                  <a:cxn ang="0">
                    <a:pos x="T2" y="T3"/>
                  </a:cxn>
                  <a:cxn ang="0">
                    <a:pos x="T4" y="T5"/>
                  </a:cxn>
                </a:cxnLst>
                <a:rect l="0" t="0" r="r" b="b"/>
                <a:pathLst>
                  <a:path w="129" h="13">
                    <a:moveTo>
                      <a:pt x="0" y="13"/>
                    </a:moveTo>
                    <a:cubicBezTo>
                      <a:pt x="18" y="5"/>
                      <a:pt x="40" y="0"/>
                      <a:pt x="64" y="0"/>
                    </a:cubicBezTo>
                    <a:cubicBezTo>
                      <a:pt x="88" y="0"/>
                      <a:pt x="111" y="5"/>
                      <a:pt x="129" y="13"/>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74" name="Line 12">
                <a:extLst>
                  <a:ext uri="{FF2B5EF4-FFF2-40B4-BE49-F238E27FC236}">
                    <a16:creationId xmlns:a16="http://schemas.microsoft.com/office/drawing/2014/main" id="{0080ECD7-09BE-C942-94AA-88EC9E710E3A}"/>
                  </a:ext>
                </a:extLst>
              </p:cNvPr>
              <p:cNvSpPr>
                <a:spLocks noChangeShapeType="1"/>
              </p:cNvSpPr>
              <p:nvPr/>
            </p:nvSpPr>
            <p:spPr bwMode="auto">
              <a:xfrm flipH="1" flipV="1">
                <a:off x="-3306763" y="981075"/>
                <a:ext cx="23813" cy="5080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76" name="Line 13">
                <a:extLst>
                  <a:ext uri="{FF2B5EF4-FFF2-40B4-BE49-F238E27FC236}">
                    <a16:creationId xmlns:a16="http://schemas.microsoft.com/office/drawing/2014/main" id="{5E811A19-03DC-B54E-9678-CE941A12E173}"/>
                  </a:ext>
                </a:extLst>
              </p:cNvPr>
              <p:cNvSpPr>
                <a:spLocks noChangeShapeType="1"/>
              </p:cNvSpPr>
              <p:nvPr/>
            </p:nvSpPr>
            <p:spPr bwMode="auto">
              <a:xfrm flipH="1">
                <a:off x="-3105151" y="981075"/>
                <a:ext cx="23813" cy="5080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77" name="Line 14">
                <a:extLst>
                  <a:ext uri="{FF2B5EF4-FFF2-40B4-BE49-F238E27FC236}">
                    <a16:creationId xmlns:a16="http://schemas.microsoft.com/office/drawing/2014/main" id="{D03DFFE1-B1E4-A34A-9B80-74BCD3F8256C}"/>
                  </a:ext>
                </a:extLst>
              </p:cNvPr>
              <p:cNvSpPr>
                <a:spLocks noChangeShapeType="1"/>
              </p:cNvSpPr>
              <p:nvPr/>
            </p:nvSpPr>
            <p:spPr bwMode="auto">
              <a:xfrm flipH="1" flipV="1">
                <a:off x="-3263901" y="981075"/>
                <a:ext cx="17463" cy="39688"/>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78" name="Line 15">
                <a:extLst>
                  <a:ext uri="{FF2B5EF4-FFF2-40B4-BE49-F238E27FC236}">
                    <a16:creationId xmlns:a16="http://schemas.microsoft.com/office/drawing/2014/main" id="{23F256FA-616D-C546-BBCD-F26728423CD0}"/>
                  </a:ext>
                </a:extLst>
              </p:cNvPr>
              <p:cNvSpPr>
                <a:spLocks noChangeShapeType="1"/>
              </p:cNvSpPr>
              <p:nvPr/>
            </p:nvSpPr>
            <p:spPr bwMode="auto">
              <a:xfrm>
                <a:off x="-3297238" y="1184275"/>
                <a:ext cx="207963"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grpSp>
      </p:grpSp>
      <p:grpSp>
        <p:nvGrpSpPr>
          <p:cNvPr id="79" name="Gruppieren 78">
            <a:extLst>
              <a:ext uri="{FF2B5EF4-FFF2-40B4-BE49-F238E27FC236}">
                <a16:creationId xmlns:a16="http://schemas.microsoft.com/office/drawing/2014/main" id="{CDEF210E-CEAA-904F-AC10-7569745287C7}"/>
              </a:ext>
            </a:extLst>
          </p:cNvPr>
          <p:cNvGrpSpPr/>
          <p:nvPr/>
        </p:nvGrpSpPr>
        <p:grpSpPr>
          <a:xfrm>
            <a:off x="1989437" y="1937317"/>
            <a:ext cx="282546" cy="278729"/>
            <a:chOff x="3946908" y="1480190"/>
            <a:chExt cx="648000" cy="648000"/>
          </a:xfrm>
        </p:grpSpPr>
        <p:sp>
          <p:nvSpPr>
            <p:cNvPr id="80" name="Ellipse 180">
              <a:extLst>
                <a:ext uri="{FF2B5EF4-FFF2-40B4-BE49-F238E27FC236}">
                  <a16:creationId xmlns:a16="http://schemas.microsoft.com/office/drawing/2014/main" id="{3ADED2E3-3A77-3847-8AF8-22A74B1D9EEC}"/>
                </a:ext>
              </a:extLst>
            </p:cNvPr>
            <p:cNvSpPr/>
            <p:nvPr/>
          </p:nvSpPr>
          <p:spPr>
            <a:xfrm>
              <a:off x="3946908" y="1480190"/>
              <a:ext cx="648000" cy="648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514350" fontAlgn="auto">
                <a:lnSpc>
                  <a:spcPct val="100000"/>
                </a:lnSpc>
                <a:spcBef>
                  <a:spcPts val="0"/>
                </a:spcBef>
                <a:spcAft>
                  <a:spcPts val="0"/>
                </a:spcAft>
                <a:defRPr/>
              </a:pPr>
              <a:endParaRPr lang="de-DE" sz="1013" b="1">
                <a:solidFill>
                  <a:prstClr val="white"/>
                </a:solidFill>
                <a:latin typeface="Avenir LT Std 45 Book"/>
              </a:endParaRPr>
            </a:p>
          </p:txBody>
        </p:sp>
        <p:grpSp>
          <p:nvGrpSpPr>
            <p:cNvPr id="81" name="Group 24">
              <a:extLst>
                <a:ext uri="{FF2B5EF4-FFF2-40B4-BE49-F238E27FC236}">
                  <a16:creationId xmlns:a16="http://schemas.microsoft.com/office/drawing/2014/main" id="{C382C948-CEFF-2C47-A457-21C4C531C83E}"/>
                </a:ext>
              </a:extLst>
            </p:cNvPr>
            <p:cNvGrpSpPr/>
            <p:nvPr/>
          </p:nvGrpSpPr>
          <p:grpSpPr>
            <a:xfrm>
              <a:off x="3996832" y="1658283"/>
              <a:ext cx="548152" cy="381772"/>
              <a:chOff x="7310438" y="4265613"/>
              <a:chExt cx="674687" cy="469900"/>
            </a:xfrm>
            <a:solidFill>
              <a:schemeClr val="bg1"/>
            </a:solidFill>
          </p:grpSpPr>
          <p:sp>
            <p:nvSpPr>
              <p:cNvPr id="82" name="Freeform 243">
                <a:extLst>
                  <a:ext uri="{FF2B5EF4-FFF2-40B4-BE49-F238E27FC236}">
                    <a16:creationId xmlns:a16="http://schemas.microsoft.com/office/drawing/2014/main" id="{A2F1F633-659C-414B-802E-93CA98253535}"/>
                  </a:ext>
                </a:extLst>
              </p:cNvPr>
              <p:cNvSpPr>
                <a:spLocks/>
              </p:cNvSpPr>
              <p:nvPr/>
            </p:nvSpPr>
            <p:spPr bwMode="auto">
              <a:xfrm>
                <a:off x="7754938" y="4384675"/>
                <a:ext cx="42863" cy="66675"/>
              </a:xfrm>
              <a:custGeom>
                <a:avLst/>
                <a:gdLst>
                  <a:gd name="T0" fmla="*/ 20 w 21"/>
                  <a:gd name="T1" fmla="*/ 19 h 33"/>
                  <a:gd name="T2" fmla="*/ 18 w 21"/>
                  <a:gd name="T3" fmla="*/ 12 h 33"/>
                  <a:gd name="T4" fmla="*/ 13 w 21"/>
                  <a:gd name="T5" fmla="*/ 6 h 33"/>
                  <a:gd name="T6" fmla="*/ 11 w 21"/>
                  <a:gd name="T7" fmla="*/ 1 h 33"/>
                  <a:gd name="T8" fmla="*/ 11 w 21"/>
                  <a:gd name="T9" fmla="*/ 0 h 33"/>
                  <a:gd name="T10" fmla="*/ 10 w 21"/>
                  <a:gd name="T11" fmla="*/ 1 h 33"/>
                  <a:gd name="T12" fmla="*/ 10 w 21"/>
                  <a:gd name="T13" fmla="*/ 3 h 33"/>
                  <a:gd name="T14" fmla="*/ 7 w 21"/>
                  <a:gd name="T15" fmla="*/ 7 h 33"/>
                  <a:gd name="T16" fmla="*/ 3 w 21"/>
                  <a:gd name="T17" fmla="*/ 14 h 33"/>
                  <a:gd name="T18" fmla="*/ 1 w 21"/>
                  <a:gd name="T19" fmla="*/ 23 h 33"/>
                  <a:gd name="T20" fmla="*/ 11 w 21"/>
                  <a:gd name="T21" fmla="*/ 33 h 33"/>
                  <a:gd name="T22" fmla="*/ 17 w 21"/>
                  <a:gd name="T23" fmla="*/ 31 h 33"/>
                  <a:gd name="T24" fmla="*/ 20 w 21"/>
                  <a:gd name="T25"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33">
                    <a:moveTo>
                      <a:pt x="20" y="19"/>
                    </a:moveTo>
                    <a:cubicBezTo>
                      <a:pt x="20" y="16"/>
                      <a:pt x="19" y="14"/>
                      <a:pt x="18" y="12"/>
                    </a:cubicBezTo>
                    <a:cubicBezTo>
                      <a:pt x="16" y="10"/>
                      <a:pt x="15" y="8"/>
                      <a:pt x="13" y="6"/>
                    </a:cubicBezTo>
                    <a:cubicBezTo>
                      <a:pt x="12" y="4"/>
                      <a:pt x="11" y="3"/>
                      <a:pt x="11" y="1"/>
                    </a:cubicBezTo>
                    <a:cubicBezTo>
                      <a:pt x="11" y="1"/>
                      <a:pt x="11" y="0"/>
                      <a:pt x="11" y="0"/>
                    </a:cubicBezTo>
                    <a:cubicBezTo>
                      <a:pt x="10" y="0"/>
                      <a:pt x="10" y="1"/>
                      <a:pt x="10" y="1"/>
                    </a:cubicBezTo>
                    <a:cubicBezTo>
                      <a:pt x="10" y="1"/>
                      <a:pt x="10" y="2"/>
                      <a:pt x="10" y="3"/>
                    </a:cubicBezTo>
                    <a:cubicBezTo>
                      <a:pt x="9" y="4"/>
                      <a:pt x="8" y="6"/>
                      <a:pt x="7" y="7"/>
                    </a:cubicBezTo>
                    <a:cubicBezTo>
                      <a:pt x="6" y="10"/>
                      <a:pt x="4" y="12"/>
                      <a:pt x="3" y="14"/>
                    </a:cubicBezTo>
                    <a:cubicBezTo>
                      <a:pt x="1" y="17"/>
                      <a:pt x="0" y="20"/>
                      <a:pt x="1" y="23"/>
                    </a:cubicBezTo>
                    <a:cubicBezTo>
                      <a:pt x="1" y="29"/>
                      <a:pt x="6" y="33"/>
                      <a:pt x="11" y="33"/>
                    </a:cubicBezTo>
                    <a:cubicBezTo>
                      <a:pt x="13" y="33"/>
                      <a:pt x="15" y="32"/>
                      <a:pt x="17" y="31"/>
                    </a:cubicBezTo>
                    <a:cubicBezTo>
                      <a:pt x="20" y="28"/>
                      <a:pt x="21" y="23"/>
                      <a:pt x="2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83" name="Freeform 244">
                <a:extLst>
                  <a:ext uri="{FF2B5EF4-FFF2-40B4-BE49-F238E27FC236}">
                    <a16:creationId xmlns:a16="http://schemas.microsoft.com/office/drawing/2014/main" id="{8DE1AEE9-1052-6C46-9CB1-9FD558503A0E}"/>
                  </a:ext>
                </a:extLst>
              </p:cNvPr>
              <p:cNvSpPr>
                <a:spLocks/>
              </p:cNvSpPr>
              <p:nvPr/>
            </p:nvSpPr>
            <p:spPr bwMode="auto">
              <a:xfrm>
                <a:off x="7534275" y="4314825"/>
                <a:ext cx="263525" cy="66675"/>
              </a:xfrm>
              <a:custGeom>
                <a:avLst/>
                <a:gdLst>
                  <a:gd name="T0" fmla="*/ 115 w 132"/>
                  <a:gd name="T1" fmla="*/ 33 h 33"/>
                  <a:gd name="T2" fmla="*/ 8 w 132"/>
                  <a:gd name="T3" fmla="*/ 33 h 33"/>
                  <a:gd name="T4" fmla="*/ 4 w 132"/>
                  <a:gd name="T5" fmla="*/ 29 h 33"/>
                  <a:gd name="T6" fmla="*/ 8 w 132"/>
                  <a:gd name="T7" fmla="*/ 24 h 33"/>
                  <a:gd name="T8" fmla="*/ 115 w 132"/>
                  <a:gd name="T9" fmla="*/ 24 h 33"/>
                  <a:gd name="T10" fmla="*/ 123 w 132"/>
                  <a:gd name="T11" fmla="*/ 17 h 33"/>
                  <a:gd name="T12" fmla="*/ 115 w 132"/>
                  <a:gd name="T13" fmla="*/ 9 h 33"/>
                  <a:gd name="T14" fmla="*/ 5 w 132"/>
                  <a:gd name="T15" fmla="*/ 9 h 33"/>
                  <a:gd name="T16" fmla="*/ 0 w 132"/>
                  <a:gd name="T17" fmla="*/ 5 h 33"/>
                  <a:gd name="T18" fmla="*/ 5 w 132"/>
                  <a:gd name="T19" fmla="*/ 0 h 33"/>
                  <a:gd name="T20" fmla="*/ 115 w 132"/>
                  <a:gd name="T21" fmla="*/ 0 h 33"/>
                  <a:gd name="T22" fmla="*/ 132 w 132"/>
                  <a:gd name="T23" fmla="*/ 17 h 33"/>
                  <a:gd name="T24" fmla="*/ 115 w 132"/>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33">
                    <a:moveTo>
                      <a:pt x="115" y="33"/>
                    </a:moveTo>
                    <a:cubicBezTo>
                      <a:pt x="8" y="33"/>
                      <a:pt x="8" y="33"/>
                      <a:pt x="8" y="33"/>
                    </a:cubicBezTo>
                    <a:cubicBezTo>
                      <a:pt x="6" y="33"/>
                      <a:pt x="4" y="31"/>
                      <a:pt x="4" y="29"/>
                    </a:cubicBezTo>
                    <a:cubicBezTo>
                      <a:pt x="4" y="26"/>
                      <a:pt x="6" y="24"/>
                      <a:pt x="8" y="24"/>
                    </a:cubicBezTo>
                    <a:cubicBezTo>
                      <a:pt x="115" y="24"/>
                      <a:pt x="115" y="24"/>
                      <a:pt x="115" y="24"/>
                    </a:cubicBezTo>
                    <a:cubicBezTo>
                      <a:pt x="119" y="24"/>
                      <a:pt x="123" y="21"/>
                      <a:pt x="123" y="17"/>
                    </a:cubicBezTo>
                    <a:cubicBezTo>
                      <a:pt x="123" y="12"/>
                      <a:pt x="119" y="9"/>
                      <a:pt x="115" y="9"/>
                    </a:cubicBezTo>
                    <a:cubicBezTo>
                      <a:pt x="5" y="9"/>
                      <a:pt x="5" y="9"/>
                      <a:pt x="5" y="9"/>
                    </a:cubicBezTo>
                    <a:cubicBezTo>
                      <a:pt x="2" y="9"/>
                      <a:pt x="0" y="7"/>
                      <a:pt x="0" y="5"/>
                    </a:cubicBezTo>
                    <a:cubicBezTo>
                      <a:pt x="0" y="2"/>
                      <a:pt x="2" y="0"/>
                      <a:pt x="5" y="0"/>
                    </a:cubicBezTo>
                    <a:cubicBezTo>
                      <a:pt x="115" y="0"/>
                      <a:pt x="115" y="0"/>
                      <a:pt x="115" y="0"/>
                    </a:cubicBezTo>
                    <a:cubicBezTo>
                      <a:pt x="124" y="0"/>
                      <a:pt x="132" y="7"/>
                      <a:pt x="132" y="17"/>
                    </a:cubicBezTo>
                    <a:cubicBezTo>
                      <a:pt x="132" y="26"/>
                      <a:pt x="124" y="33"/>
                      <a:pt x="11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84" name="Freeform 245">
                <a:extLst>
                  <a:ext uri="{FF2B5EF4-FFF2-40B4-BE49-F238E27FC236}">
                    <a16:creationId xmlns:a16="http://schemas.microsoft.com/office/drawing/2014/main" id="{A4DFA63D-6A9E-8943-94C4-D15B075FB1C9}"/>
                  </a:ext>
                </a:extLst>
              </p:cNvPr>
              <p:cNvSpPr>
                <a:spLocks noEditPoints="1"/>
              </p:cNvSpPr>
              <p:nvPr/>
            </p:nvSpPr>
            <p:spPr bwMode="auto">
              <a:xfrm>
                <a:off x="7518400" y="4362450"/>
                <a:ext cx="201613" cy="66675"/>
              </a:xfrm>
              <a:custGeom>
                <a:avLst/>
                <a:gdLst>
                  <a:gd name="T0" fmla="*/ 85 w 101"/>
                  <a:gd name="T1" fmla="*/ 33 h 33"/>
                  <a:gd name="T2" fmla="*/ 16 w 101"/>
                  <a:gd name="T3" fmla="*/ 33 h 33"/>
                  <a:gd name="T4" fmla="*/ 0 w 101"/>
                  <a:gd name="T5" fmla="*/ 17 h 33"/>
                  <a:gd name="T6" fmla="*/ 16 w 101"/>
                  <a:gd name="T7" fmla="*/ 0 h 33"/>
                  <a:gd name="T8" fmla="*/ 85 w 101"/>
                  <a:gd name="T9" fmla="*/ 0 h 33"/>
                  <a:gd name="T10" fmla="*/ 101 w 101"/>
                  <a:gd name="T11" fmla="*/ 17 h 33"/>
                  <a:gd name="T12" fmla="*/ 85 w 101"/>
                  <a:gd name="T13" fmla="*/ 33 h 33"/>
                  <a:gd name="T14" fmla="*/ 16 w 101"/>
                  <a:gd name="T15" fmla="*/ 9 h 33"/>
                  <a:gd name="T16" fmla="*/ 9 w 101"/>
                  <a:gd name="T17" fmla="*/ 17 h 33"/>
                  <a:gd name="T18" fmla="*/ 16 w 101"/>
                  <a:gd name="T19" fmla="*/ 24 h 33"/>
                  <a:gd name="T20" fmla="*/ 85 w 101"/>
                  <a:gd name="T21" fmla="*/ 24 h 33"/>
                  <a:gd name="T22" fmla="*/ 92 w 101"/>
                  <a:gd name="T23" fmla="*/ 17 h 33"/>
                  <a:gd name="T24" fmla="*/ 85 w 101"/>
                  <a:gd name="T25" fmla="*/ 9 h 33"/>
                  <a:gd name="T26" fmla="*/ 16 w 101"/>
                  <a:gd name="T27"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33">
                    <a:moveTo>
                      <a:pt x="85" y="33"/>
                    </a:moveTo>
                    <a:cubicBezTo>
                      <a:pt x="16" y="33"/>
                      <a:pt x="16" y="33"/>
                      <a:pt x="16" y="33"/>
                    </a:cubicBezTo>
                    <a:cubicBezTo>
                      <a:pt x="7" y="33"/>
                      <a:pt x="0" y="26"/>
                      <a:pt x="0" y="17"/>
                    </a:cubicBezTo>
                    <a:cubicBezTo>
                      <a:pt x="0" y="7"/>
                      <a:pt x="7" y="0"/>
                      <a:pt x="16" y="0"/>
                    </a:cubicBezTo>
                    <a:cubicBezTo>
                      <a:pt x="85" y="0"/>
                      <a:pt x="85" y="0"/>
                      <a:pt x="85" y="0"/>
                    </a:cubicBezTo>
                    <a:cubicBezTo>
                      <a:pt x="94" y="0"/>
                      <a:pt x="101" y="7"/>
                      <a:pt x="101" y="17"/>
                    </a:cubicBezTo>
                    <a:cubicBezTo>
                      <a:pt x="101" y="26"/>
                      <a:pt x="94" y="33"/>
                      <a:pt x="85" y="33"/>
                    </a:cubicBezTo>
                    <a:close/>
                    <a:moveTo>
                      <a:pt x="16" y="9"/>
                    </a:moveTo>
                    <a:cubicBezTo>
                      <a:pt x="12" y="9"/>
                      <a:pt x="9" y="12"/>
                      <a:pt x="9" y="17"/>
                    </a:cubicBezTo>
                    <a:cubicBezTo>
                      <a:pt x="9" y="21"/>
                      <a:pt x="12" y="24"/>
                      <a:pt x="16" y="24"/>
                    </a:cubicBezTo>
                    <a:cubicBezTo>
                      <a:pt x="85" y="24"/>
                      <a:pt x="85" y="24"/>
                      <a:pt x="85" y="24"/>
                    </a:cubicBezTo>
                    <a:cubicBezTo>
                      <a:pt x="89" y="24"/>
                      <a:pt x="92" y="21"/>
                      <a:pt x="92" y="17"/>
                    </a:cubicBezTo>
                    <a:cubicBezTo>
                      <a:pt x="92" y="12"/>
                      <a:pt x="89" y="9"/>
                      <a:pt x="85"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85" name="Freeform 246">
                <a:extLst>
                  <a:ext uri="{FF2B5EF4-FFF2-40B4-BE49-F238E27FC236}">
                    <a16:creationId xmlns:a16="http://schemas.microsoft.com/office/drawing/2014/main" id="{63918C0D-17AB-7C4C-9433-92B93CF19AE2}"/>
                  </a:ext>
                </a:extLst>
              </p:cNvPr>
              <p:cNvSpPr>
                <a:spLocks/>
              </p:cNvSpPr>
              <p:nvPr/>
            </p:nvSpPr>
            <p:spPr bwMode="auto">
              <a:xfrm>
                <a:off x="7340600" y="4265613"/>
                <a:ext cx="246063" cy="149225"/>
              </a:xfrm>
              <a:custGeom>
                <a:avLst/>
                <a:gdLst>
                  <a:gd name="T0" fmla="*/ 14 w 123"/>
                  <a:gd name="T1" fmla="*/ 75 h 75"/>
                  <a:gd name="T2" fmla="*/ 9 w 123"/>
                  <a:gd name="T3" fmla="*/ 71 h 75"/>
                  <a:gd name="T4" fmla="*/ 34 w 123"/>
                  <a:gd name="T5" fmla="*/ 16 h 75"/>
                  <a:gd name="T6" fmla="*/ 34 w 123"/>
                  <a:gd name="T7" fmla="*/ 16 h 75"/>
                  <a:gd name="T8" fmla="*/ 101 w 123"/>
                  <a:gd name="T9" fmla="*/ 1 h 75"/>
                  <a:gd name="T10" fmla="*/ 113 w 123"/>
                  <a:gd name="T11" fmla="*/ 3 h 75"/>
                  <a:gd name="T12" fmla="*/ 121 w 123"/>
                  <a:gd name="T13" fmla="*/ 13 h 75"/>
                  <a:gd name="T14" fmla="*/ 108 w 123"/>
                  <a:gd name="T15" fmla="*/ 33 h 75"/>
                  <a:gd name="T16" fmla="*/ 52 w 123"/>
                  <a:gd name="T17" fmla="*/ 46 h 75"/>
                  <a:gd name="T18" fmla="*/ 42 w 123"/>
                  <a:gd name="T19" fmla="*/ 71 h 75"/>
                  <a:gd name="T20" fmla="*/ 36 w 123"/>
                  <a:gd name="T21" fmla="*/ 70 h 75"/>
                  <a:gd name="T22" fmla="*/ 37 w 123"/>
                  <a:gd name="T23" fmla="*/ 64 h 75"/>
                  <a:gd name="T24" fmla="*/ 43 w 123"/>
                  <a:gd name="T25" fmla="*/ 43 h 75"/>
                  <a:gd name="T26" fmla="*/ 46 w 123"/>
                  <a:gd name="T27" fmla="*/ 38 h 75"/>
                  <a:gd name="T28" fmla="*/ 106 w 123"/>
                  <a:gd name="T29" fmla="*/ 24 h 75"/>
                  <a:gd name="T30" fmla="*/ 112 w 123"/>
                  <a:gd name="T31" fmla="*/ 15 h 75"/>
                  <a:gd name="T32" fmla="*/ 109 w 123"/>
                  <a:gd name="T33" fmla="*/ 10 h 75"/>
                  <a:gd name="T34" fmla="*/ 103 w 123"/>
                  <a:gd name="T35" fmla="*/ 9 h 75"/>
                  <a:gd name="T36" fmla="*/ 36 w 123"/>
                  <a:gd name="T37" fmla="*/ 25 h 75"/>
                  <a:gd name="T38" fmla="*/ 18 w 123"/>
                  <a:gd name="T39" fmla="*/ 70 h 75"/>
                  <a:gd name="T40" fmla="*/ 15 w 123"/>
                  <a:gd name="T41" fmla="*/ 75 h 75"/>
                  <a:gd name="T42" fmla="*/ 14 w 123"/>
                  <a:gd name="T4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 h="75">
                    <a:moveTo>
                      <a:pt x="14" y="75"/>
                    </a:moveTo>
                    <a:cubicBezTo>
                      <a:pt x="12" y="75"/>
                      <a:pt x="10" y="74"/>
                      <a:pt x="9" y="71"/>
                    </a:cubicBezTo>
                    <a:cubicBezTo>
                      <a:pt x="0" y="28"/>
                      <a:pt x="33" y="16"/>
                      <a:pt x="34" y="16"/>
                    </a:cubicBezTo>
                    <a:cubicBezTo>
                      <a:pt x="34" y="16"/>
                      <a:pt x="34" y="16"/>
                      <a:pt x="34" y="16"/>
                    </a:cubicBezTo>
                    <a:cubicBezTo>
                      <a:pt x="101" y="1"/>
                      <a:pt x="101" y="1"/>
                      <a:pt x="101" y="1"/>
                    </a:cubicBezTo>
                    <a:cubicBezTo>
                      <a:pt x="105" y="0"/>
                      <a:pt x="109" y="0"/>
                      <a:pt x="113" y="3"/>
                    </a:cubicBezTo>
                    <a:cubicBezTo>
                      <a:pt x="117" y="5"/>
                      <a:pt x="120" y="9"/>
                      <a:pt x="121" y="13"/>
                    </a:cubicBezTo>
                    <a:cubicBezTo>
                      <a:pt x="123" y="22"/>
                      <a:pt x="117" y="31"/>
                      <a:pt x="108" y="33"/>
                    </a:cubicBezTo>
                    <a:cubicBezTo>
                      <a:pt x="52" y="46"/>
                      <a:pt x="52" y="46"/>
                      <a:pt x="52" y="46"/>
                    </a:cubicBezTo>
                    <a:cubicBezTo>
                      <a:pt x="52" y="52"/>
                      <a:pt x="51" y="64"/>
                      <a:pt x="42" y="71"/>
                    </a:cubicBezTo>
                    <a:cubicBezTo>
                      <a:pt x="40" y="73"/>
                      <a:pt x="37" y="72"/>
                      <a:pt x="36" y="70"/>
                    </a:cubicBezTo>
                    <a:cubicBezTo>
                      <a:pt x="34" y="69"/>
                      <a:pt x="35" y="66"/>
                      <a:pt x="37" y="64"/>
                    </a:cubicBezTo>
                    <a:cubicBezTo>
                      <a:pt x="45" y="57"/>
                      <a:pt x="43" y="43"/>
                      <a:pt x="43" y="43"/>
                    </a:cubicBezTo>
                    <a:cubicBezTo>
                      <a:pt x="43" y="40"/>
                      <a:pt x="44" y="38"/>
                      <a:pt x="46" y="38"/>
                    </a:cubicBezTo>
                    <a:cubicBezTo>
                      <a:pt x="106" y="24"/>
                      <a:pt x="106" y="24"/>
                      <a:pt x="106" y="24"/>
                    </a:cubicBezTo>
                    <a:cubicBezTo>
                      <a:pt x="110" y="23"/>
                      <a:pt x="113" y="19"/>
                      <a:pt x="112" y="15"/>
                    </a:cubicBezTo>
                    <a:cubicBezTo>
                      <a:pt x="111" y="13"/>
                      <a:pt x="110" y="11"/>
                      <a:pt x="109" y="10"/>
                    </a:cubicBezTo>
                    <a:cubicBezTo>
                      <a:pt x="107" y="9"/>
                      <a:pt x="105" y="9"/>
                      <a:pt x="103" y="9"/>
                    </a:cubicBezTo>
                    <a:cubicBezTo>
                      <a:pt x="36" y="25"/>
                      <a:pt x="36" y="25"/>
                      <a:pt x="36" y="25"/>
                    </a:cubicBezTo>
                    <a:cubicBezTo>
                      <a:pt x="34" y="26"/>
                      <a:pt x="11" y="35"/>
                      <a:pt x="18" y="70"/>
                    </a:cubicBezTo>
                    <a:cubicBezTo>
                      <a:pt x="19" y="72"/>
                      <a:pt x="17" y="74"/>
                      <a:pt x="15" y="75"/>
                    </a:cubicBezTo>
                    <a:cubicBezTo>
                      <a:pt x="14" y="75"/>
                      <a:pt x="14" y="75"/>
                      <a:pt x="14"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86" name="Freeform 247">
                <a:extLst>
                  <a:ext uri="{FF2B5EF4-FFF2-40B4-BE49-F238E27FC236}">
                    <a16:creationId xmlns:a16="http://schemas.microsoft.com/office/drawing/2014/main" id="{417BFC1C-5F34-C24E-BA2A-2710FE71E2D3}"/>
                  </a:ext>
                </a:extLst>
              </p:cNvPr>
              <p:cNvSpPr>
                <a:spLocks noEditPoints="1"/>
              </p:cNvSpPr>
              <p:nvPr/>
            </p:nvSpPr>
            <p:spPr bwMode="auto">
              <a:xfrm>
                <a:off x="7540625" y="4411663"/>
                <a:ext cx="166688" cy="69850"/>
              </a:xfrm>
              <a:custGeom>
                <a:avLst/>
                <a:gdLst>
                  <a:gd name="T0" fmla="*/ 67 w 84"/>
                  <a:gd name="T1" fmla="*/ 35 h 35"/>
                  <a:gd name="T2" fmla="*/ 66 w 84"/>
                  <a:gd name="T3" fmla="*/ 35 h 35"/>
                  <a:gd name="T4" fmla="*/ 66 w 84"/>
                  <a:gd name="T5" fmla="*/ 35 h 35"/>
                  <a:gd name="T6" fmla="*/ 16 w 84"/>
                  <a:gd name="T7" fmla="*/ 33 h 35"/>
                  <a:gd name="T8" fmla="*/ 5 w 84"/>
                  <a:gd name="T9" fmla="*/ 27 h 35"/>
                  <a:gd name="T10" fmla="*/ 0 w 84"/>
                  <a:gd name="T11" fmla="*/ 16 h 35"/>
                  <a:gd name="T12" fmla="*/ 6 w 84"/>
                  <a:gd name="T13" fmla="*/ 4 h 35"/>
                  <a:gd name="T14" fmla="*/ 17 w 84"/>
                  <a:gd name="T15" fmla="*/ 0 h 35"/>
                  <a:gd name="T16" fmla="*/ 67 w 84"/>
                  <a:gd name="T17" fmla="*/ 2 h 35"/>
                  <a:gd name="T18" fmla="*/ 83 w 84"/>
                  <a:gd name="T19" fmla="*/ 19 h 35"/>
                  <a:gd name="T20" fmla="*/ 67 w 84"/>
                  <a:gd name="T21" fmla="*/ 35 h 35"/>
                  <a:gd name="T22" fmla="*/ 66 w 84"/>
                  <a:gd name="T23" fmla="*/ 26 h 35"/>
                  <a:gd name="T24" fmla="*/ 74 w 84"/>
                  <a:gd name="T25" fmla="*/ 19 h 35"/>
                  <a:gd name="T26" fmla="*/ 67 w 84"/>
                  <a:gd name="T27" fmla="*/ 11 h 35"/>
                  <a:gd name="T28" fmla="*/ 17 w 84"/>
                  <a:gd name="T29" fmla="*/ 9 h 35"/>
                  <a:gd name="T30" fmla="*/ 12 w 84"/>
                  <a:gd name="T31" fmla="*/ 11 h 35"/>
                  <a:gd name="T32" fmla="*/ 9 w 84"/>
                  <a:gd name="T33" fmla="*/ 16 h 35"/>
                  <a:gd name="T34" fmla="*/ 11 w 84"/>
                  <a:gd name="T35" fmla="*/ 21 h 35"/>
                  <a:gd name="T36" fmla="*/ 16 w 84"/>
                  <a:gd name="T37" fmla="*/ 24 h 35"/>
                  <a:gd name="T38" fmla="*/ 66 w 84"/>
                  <a:gd name="T39" fmla="*/ 2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35">
                    <a:moveTo>
                      <a:pt x="67" y="35"/>
                    </a:moveTo>
                    <a:cubicBezTo>
                      <a:pt x="67" y="35"/>
                      <a:pt x="66" y="35"/>
                      <a:pt x="66" y="35"/>
                    </a:cubicBezTo>
                    <a:cubicBezTo>
                      <a:pt x="66" y="35"/>
                      <a:pt x="66" y="35"/>
                      <a:pt x="66" y="35"/>
                    </a:cubicBezTo>
                    <a:cubicBezTo>
                      <a:pt x="16" y="33"/>
                      <a:pt x="16" y="33"/>
                      <a:pt x="16" y="33"/>
                    </a:cubicBezTo>
                    <a:cubicBezTo>
                      <a:pt x="12" y="33"/>
                      <a:pt x="8" y="31"/>
                      <a:pt x="5" y="27"/>
                    </a:cubicBezTo>
                    <a:cubicBezTo>
                      <a:pt x="2" y="24"/>
                      <a:pt x="0" y="20"/>
                      <a:pt x="0" y="16"/>
                    </a:cubicBezTo>
                    <a:cubicBezTo>
                      <a:pt x="0" y="11"/>
                      <a:pt x="2" y="7"/>
                      <a:pt x="6" y="4"/>
                    </a:cubicBezTo>
                    <a:cubicBezTo>
                      <a:pt x="9" y="1"/>
                      <a:pt x="13" y="0"/>
                      <a:pt x="17" y="0"/>
                    </a:cubicBezTo>
                    <a:cubicBezTo>
                      <a:pt x="67" y="2"/>
                      <a:pt x="67" y="2"/>
                      <a:pt x="67" y="2"/>
                    </a:cubicBezTo>
                    <a:cubicBezTo>
                      <a:pt x="77" y="2"/>
                      <a:pt x="84" y="10"/>
                      <a:pt x="83" y="19"/>
                    </a:cubicBezTo>
                    <a:cubicBezTo>
                      <a:pt x="83" y="28"/>
                      <a:pt x="76" y="35"/>
                      <a:pt x="67" y="35"/>
                    </a:cubicBezTo>
                    <a:close/>
                    <a:moveTo>
                      <a:pt x="66" y="26"/>
                    </a:moveTo>
                    <a:cubicBezTo>
                      <a:pt x="71" y="26"/>
                      <a:pt x="74" y="23"/>
                      <a:pt x="74" y="19"/>
                    </a:cubicBezTo>
                    <a:cubicBezTo>
                      <a:pt x="74" y="15"/>
                      <a:pt x="71" y="11"/>
                      <a:pt x="67" y="11"/>
                    </a:cubicBezTo>
                    <a:cubicBezTo>
                      <a:pt x="17" y="9"/>
                      <a:pt x="17" y="9"/>
                      <a:pt x="17" y="9"/>
                    </a:cubicBezTo>
                    <a:cubicBezTo>
                      <a:pt x="15" y="9"/>
                      <a:pt x="13" y="9"/>
                      <a:pt x="12" y="11"/>
                    </a:cubicBezTo>
                    <a:cubicBezTo>
                      <a:pt x="10" y="12"/>
                      <a:pt x="9" y="14"/>
                      <a:pt x="9" y="16"/>
                    </a:cubicBezTo>
                    <a:cubicBezTo>
                      <a:pt x="9" y="18"/>
                      <a:pt x="10" y="20"/>
                      <a:pt x="11" y="21"/>
                    </a:cubicBezTo>
                    <a:cubicBezTo>
                      <a:pt x="12" y="23"/>
                      <a:pt x="14" y="24"/>
                      <a:pt x="16" y="24"/>
                    </a:cubicBezTo>
                    <a:lnTo>
                      <a:pt x="66"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87" name="Freeform 248">
                <a:extLst>
                  <a:ext uri="{FF2B5EF4-FFF2-40B4-BE49-F238E27FC236}">
                    <a16:creationId xmlns:a16="http://schemas.microsoft.com/office/drawing/2014/main" id="{E340303A-A5EA-D949-B32F-AA3A9E958D5E}"/>
                  </a:ext>
                </a:extLst>
              </p:cNvPr>
              <p:cNvSpPr>
                <a:spLocks noEditPoints="1"/>
              </p:cNvSpPr>
              <p:nvPr/>
            </p:nvSpPr>
            <p:spPr bwMode="auto">
              <a:xfrm>
                <a:off x="7550150" y="4459288"/>
                <a:ext cx="139700" cy="69850"/>
              </a:xfrm>
              <a:custGeom>
                <a:avLst/>
                <a:gdLst>
                  <a:gd name="T0" fmla="*/ 53 w 70"/>
                  <a:gd name="T1" fmla="*/ 35 h 35"/>
                  <a:gd name="T2" fmla="*/ 52 w 70"/>
                  <a:gd name="T3" fmla="*/ 35 h 35"/>
                  <a:gd name="T4" fmla="*/ 52 w 70"/>
                  <a:gd name="T5" fmla="*/ 35 h 35"/>
                  <a:gd name="T6" fmla="*/ 16 w 70"/>
                  <a:gd name="T7" fmla="*/ 33 h 35"/>
                  <a:gd name="T8" fmla="*/ 1 w 70"/>
                  <a:gd name="T9" fmla="*/ 16 h 35"/>
                  <a:gd name="T10" fmla="*/ 6 w 70"/>
                  <a:gd name="T11" fmla="*/ 4 h 35"/>
                  <a:gd name="T12" fmla="*/ 18 w 70"/>
                  <a:gd name="T13" fmla="*/ 0 h 35"/>
                  <a:gd name="T14" fmla="*/ 54 w 70"/>
                  <a:gd name="T15" fmla="*/ 2 h 35"/>
                  <a:gd name="T16" fmla="*/ 70 w 70"/>
                  <a:gd name="T17" fmla="*/ 20 h 35"/>
                  <a:gd name="T18" fmla="*/ 64 w 70"/>
                  <a:gd name="T19" fmla="*/ 31 h 35"/>
                  <a:gd name="T20" fmla="*/ 53 w 70"/>
                  <a:gd name="T21" fmla="*/ 35 h 35"/>
                  <a:gd name="T22" fmla="*/ 53 w 70"/>
                  <a:gd name="T23" fmla="*/ 26 h 35"/>
                  <a:gd name="T24" fmla="*/ 58 w 70"/>
                  <a:gd name="T25" fmla="*/ 24 h 35"/>
                  <a:gd name="T26" fmla="*/ 61 w 70"/>
                  <a:gd name="T27" fmla="*/ 19 h 35"/>
                  <a:gd name="T28" fmla="*/ 54 w 70"/>
                  <a:gd name="T29" fmla="*/ 11 h 35"/>
                  <a:gd name="T30" fmla="*/ 18 w 70"/>
                  <a:gd name="T31" fmla="*/ 9 h 35"/>
                  <a:gd name="T32" fmla="*/ 10 w 70"/>
                  <a:gd name="T33" fmla="*/ 16 h 35"/>
                  <a:gd name="T34" fmla="*/ 11 w 70"/>
                  <a:gd name="T35" fmla="*/ 22 h 35"/>
                  <a:gd name="T36" fmla="*/ 17 w 70"/>
                  <a:gd name="T37" fmla="*/ 24 h 35"/>
                  <a:gd name="T38" fmla="*/ 53 w 70"/>
                  <a:gd name="T39" fmla="*/ 2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35">
                    <a:moveTo>
                      <a:pt x="53" y="35"/>
                    </a:moveTo>
                    <a:cubicBezTo>
                      <a:pt x="53" y="35"/>
                      <a:pt x="53" y="35"/>
                      <a:pt x="52" y="35"/>
                    </a:cubicBezTo>
                    <a:cubicBezTo>
                      <a:pt x="52" y="35"/>
                      <a:pt x="52" y="35"/>
                      <a:pt x="52" y="35"/>
                    </a:cubicBezTo>
                    <a:cubicBezTo>
                      <a:pt x="16" y="33"/>
                      <a:pt x="16" y="33"/>
                      <a:pt x="16" y="33"/>
                    </a:cubicBezTo>
                    <a:cubicBezTo>
                      <a:pt x="7" y="33"/>
                      <a:pt x="0" y="25"/>
                      <a:pt x="1" y="16"/>
                    </a:cubicBezTo>
                    <a:cubicBezTo>
                      <a:pt x="1" y="11"/>
                      <a:pt x="3" y="7"/>
                      <a:pt x="6" y="4"/>
                    </a:cubicBezTo>
                    <a:cubicBezTo>
                      <a:pt x="9" y="2"/>
                      <a:pt x="14" y="0"/>
                      <a:pt x="18" y="0"/>
                    </a:cubicBezTo>
                    <a:cubicBezTo>
                      <a:pt x="54" y="2"/>
                      <a:pt x="54" y="2"/>
                      <a:pt x="54" y="2"/>
                    </a:cubicBezTo>
                    <a:cubicBezTo>
                      <a:pt x="63" y="3"/>
                      <a:pt x="70" y="11"/>
                      <a:pt x="70" y="20"/>
                    </a:cubicBezTo>
                    <a:cubicBezTo>
                      <a:pt x="69" y="24"/>
                      <a:pt x="67" y="28"/>
                      <a:pt x="64" y="31"/>
                    </a:cubicBezTo>
                    <a:cubicBezTo>
                      <a:pt x="61" y="34"/>
                      <a:pt x="57" y="35"/>
                      <a:pt x="53" y="35"/>
                    </a:cubicBezTo>
                    <a:close/>
                    <a:moveTo>
                      <a:pt x="53" y="26"/>
                    </a:moveTo>
                    <a:cubicBezTo>
                      <a:pt x="55" y="26"/>
                      <a:pt x="57" y="26"/>
                      <a:pt x="58" y="24"/>
                    </a:cubicBezTo>
                    <a:cubicBezTo>
                      <a:pt x="60" y="23"/>
                      <a:pt x="61" y="21"/>
                      <a:pt x="61" y="19"/>
                    </a:cubicBezTo>
                    <a:cubicBezTo>
                      <a:pt x="61" y="15"/>
                      <a:pt x="58" y="12"/>
                      <a:pt x="54" y="11"/>
                    </a:cubicBezTo>
                    <a:cubicBezTo>
                      <a:pt x="18" y="9"/>
                      <a:pt x="18" y="9"/>
                      <a:pt x="18" y="9"/>
                    </a:cubicBezTo>
                    <a:cubicBezTo>
                      <a:pt x="13" y="9"/>
                      <a:pt x="10" y="12"/>
                      <a:pt x="10" y="16"/>
                    </a:cubicBezTo>
                    <a:cubicBezTo>
                      <a:pt x="9" y="18"/>
                      <a:pt x="10" y="20"/>
                      <a:pt x="11" y="22"/>
                    </a:cubicBezTo>
                    <a:cubicBezTo>
                      <a:pt x="13" y="23"/>
                      <a:pt x="15" y="24"/>
                      <a:pt x="17" y="24"/>
                    </a:cubicBezTo>
                    <a:lnTo>
                      <a:pt x="53"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88" name="Freeform 249">
                <a:extLst>
                  <a:ext uri="{FF2B5EF4-FFF2-40B4-BE49-F238E27FC236}">
                    <a16:creationId xmlns:a16="http://schemas.microsoft.com/office/drawing/2014/main" id="{58E7CB0A-90AA-9D44-B010-07299AF8099E}"/>
                  </a:ext>
                </a:extLst>
              </p:cNvPr>
              <p:cNvSpPr>
                <a:spLocks/>
              </p:cNvSpPr>
              <p:nvPr/>
            </p:nvSpPr>
            <p:spPr bwMode="auto">
              <a:xfrm>
                <a:off x="7310438" y="4351338"/>
                <a:ext cx="60325" cy="17463"/>
              </a:xfrm>
              <a:custGeom>
                <a:avLst/>
                <a:gdLst>
                  <a:gd name="T0" fmla="*/ 26 w 30"/>
                  <a:gd name="T1" fmla="*/ 9 h 9"/>
                  <a:gd name="T2" fmla="*/ 4 w 30"/>
                  <a:gd name="T3" fmla="*/ 9 h 9"/>
                  <a:gd name="T4" fmla="*/ 0 w 30"/>
                  <a:gd name="T5" fmla="*/ 5 h 9"/>
                  <a:gd name="T6" fmla="*/ 4 w 30"/>
                  <a:gd name="T7" fmla="*/ 0 h 9"/>
                  <a:gd name="T8" fmla="*/ 26 w 30"/>
                  <a:gd name="T9" fmla="*/ 0 h 9"/>
                  <a:gd name="T10" fmla="*/ 30 w 30"/>
                  <a:gd name="T11" fmla="*/ 5 h 9"/>
                  <a:gd name="T12" fmla="*/ 26 w 30"/>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0" h="9">
                    <a:moveTo>
                      <a:pt x="26" y="9"/>
                    </a:moveTo>
                    <a:cubicBezTo>
                      <a:pt x="4" y="9"/>
                      <a:pt x="4" y="9"/>
                      <a:pt x="4" y="9"/>
                    </a:cubicBezTo>
                    <a:cubicBezTo>
                      <a:pt x="2" y="9"/>
                      <a:pt x="0" y="7"/>
                      <a:pt x="0" y="5"/>
                    </a:cubicBezTo>
                    <a:cubicBezTo>
                      <a:pt x="0" y="2"/>
                      <a:pt x="2" y="0"/>
                      <a:pt x="4" y="0"/>
                    </a:cubicBezTo>
                    <a:cubicBezTo>
                      <a:pt x="26" y="0"/>
                      <a:pt x="26" y="0"/>
                      <a:pt x="26" y="0"/>
                    </a:cubicBezTo>
                    <a:cubicBezTo>
                      <a:pt x="28" y="0"/>
                      <a:pt x="30" y="2"/>
                      <a:pt x="30" y="5"/>
                    </a:cubicBezTo>
                    <a:cubicBezTo>
                      <a:pt x="30" y="7"/>
                      <a:pt x="28" y="9"/>
                      <a:pt x="2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89" name="Freeform 250">
                <a:extLst>
                  <a:ext uri="{FF2B5EF4-FFF2-40B4-BE49-F238E27FC236}">
                    <a16:creationId xmlns:a16="http://schemas.microsoft.com/office/drawing/2014/main" id="{B3F50CE2-4C9D-5B46-84F1-42562C620CA5}"/>
                  </a:ext>
                </a:extLst>
              </p:cNvPr>
              <p:cNvSpPr>
                <a:spLocks/>
              </p:cNvSpPr>
              <p:nvPr/>
            </p:nvSpPr>
            <p:spPr bwMode="auto">
              <a:xfrm>
                <a:off x="7310438" y="4497388"/>
                <a:ext cx="76200" cy="15875"/>
              </a:xfrm>
              <a:custGeom>
                <a:avLst/>
                <a:gdLst>
                  <a:gd name="T0" fmla="*/ 33 w 38"/>
                  <a:gd name="T1" fmla="*/ 8 h 8"/>
                  <a:gd name="T2" fmla="*/ 4 w 38"/>
                  <a:gd name="T3" fmla="*/ 8 h 8"/>
                  <a:gd name="T4" fmla="*/ 0 w 38"/>
                  <a:gd name="T5" fmla="*/ 4 h 8"/>
                  <a:gd name="T6" fmla="*/ 4 w 38"/>
                  <a:gd name="T7" fmla="*/ 0 h 8"/>
                  <a:gd name="T8" fmla="*/ 33 w 38"/>
                  <a:gd name="T9" fmla="*/ 0 h 8"/>
                  <a:gd name="T10" fmla="*/ 38 w 38"/>
                  <a:gd name="T11" fmla="*/ 4 h 8"/>
                  <a:gd name="T12" fmla="*/ 33 w 3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8" h="8">
                    <a:moveTo>
                      <a:pt x="33" y="8"/>
                    </a:moveTo>
                    <a:cubicBezTo>
                      <a:pt x="4" y="8"/>
                      <a:pt x="4" y="8"/>
                      <a:pt x="4" y="8"/>
                    </a:cubicBezTo>
                    <a:cubicBezTo>
                      <a:pt x="2" y="8"/>
                      <a:pt x="0" y="6"/>
                      <a:pt x="0" y="4"/>
                    </a:cubicBezTo>
                    <a:cubicBezTo>
                      <a:pt x="0" y="2"/>
                      <a:pt x="2" y="0"/>
                      <a:pt x="4" y="0"/>
                    </a:cubicBezTo>
                    <a:cubicBezTo>
                      <a:pt x="33" y="0"/>
                      <a:pt x="33" y="0"/>
                      <a:pt x="33" y="0"/>
                    </a:cubicBezTo>
                    <a:cubicBezTo>
                      <a:pt x="36" y="0"/>
                      <a:pt x="38" y="2"/>
                      <a:pt x="38" y="4"/>
                    </a:cubicBezTo>
                    <a:cubicBezTo>
                      <a:pt x="38" y="6"/>
                      <a:pt x="36" y="8"/>
                      <a:pt x="3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90" name="Freeform 251">
                <a:extLst>
                  <a:ext uri="{FF2B5EF4-FFF2-40B4-BE49-F238E27FC236}">
                    <a16:creationId xmlns:a16="http://schemas.microsoft.com/office/drawing/2014/main" id="{827B0690-FDB4-7F45-9CC3-61AC2BD6CD78}"/>
                  </a:ext>
                </a:extLst>
              </p:cNvPr>
              <p:cNvSpPr>
                <a:spLocks/>
              </p:cNvSpPr>
              <p:nvPr/>
            </p:nvSpPr>
            <p:spPr bwMode="auto">
              <a:xfrm>
                <a:off x="7359650" y="4475163"/>
                <a:ext cx="223838" cy="58738"/>
              </a:xfrm>
              <a:custGeom>
                <a:avLst/>
                <a:gdLst>
                  <a:gd name="T0" fmla="*/ 29 w 113"/>
                  <a:gd name="T1" fmla="*/ 30 h 30"/>
                  <a:gd name="T2" fmla="*/ 29 w 113"/>
                  <a:gd name="T3" fmla="*/ 30 h 30"/>
                  <a:gd name="T4" fmla="*/ 0 w 113"/>
                  <a:gd name="T5" fmla="*/ 5 h 30"/>
                  <a:gd name="T6" fmla="*/ 4 w 113"/>
                  <a:gd name="T7" fmla="*/ 0 h 30"/>
                  <a:gd name="T8" fmla="*/ 9 w 113"/>
                  <a:gd name="T9" fmla="*/ 4 h 30"/>
                  <a:gd name="T10" fmla="*/ 29 w 113"/>
                  <a:gd name="T11" fmla="*/ 21 h 30"/>
                  <a:gd name="T12" fmla="*/ 108 w 113"/>
                  <a:gd name="T13" fmla="*/ 16 h 30"/>
                  <a:gd name="T14" fmla="*/ 113 w 113"/>
                  <a:gd name="T15" fmla="*/ 20 h 30"/>
                  <a:gd name="T16" fmla="*/ 109 w 113"/>
                  <a:gd name="T17" fmla="*/ 24 h 30"/>
                  <a:gd name="T18" fmla="*/ 29 w 113"/>
                  <a:gd name="T19" fmla="*/ 30 h 30"/>
                  <a:gd name="T20" fmla="*/ 29 w 113"/>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30">
                    <a:moveTo>
                      <a:pt x="29" y="30"/>
                    </a:moveTo>
                    <a:cubicBezTo>
                      <a:pt x="29" y="30"/>
                      <a:pt x="29" y="30"/>
                      <a:pt x="29" y="30"/>
                    </a:cubicBezTo>
                    <a:cubicBezTo>
                      <a:pt x="20" y="29"/>
                      <a:pt x="4" y="23"/>
                      <a:pt x="0" y="5"/>
                    </a:cubicBezTo>
                    <a:cubicBezTo>
                      <a:pt x="0" y="3"/>
                      <a:pt x="1" y="1"/>
                      <a:pt x="4" y="0"/>
                    </a:cubicBezTo>
                    <a:cubicBezTo>
                      <a:pt x="6" y="0"/>
                      <a:pt x="8" y="1"/>
                      <a:pt x="9" y="4"/>
                    </a:cubicBezTo>
                    <a:cubicBezTo>
                      <a:pt x="12" y="19"/>
                      <a:pt x="27" y="21"/>
                      <a:pt x="29" y="21"/>
                    </a:cubicBezTo>
                    <a:cubicBezTo>
                      <a:pt x="108" y="16"/>
                      <a:pt x="108" y="16"/>
                      <a:pt x="108" y="16"/>
                    </a:cubicBezTo>
                    <a:cubicBezTo>
                      <a:pt x="111" y="15"/>
                      <a:pt x="113" y="17"/>
                      <a:pt x="113" y="20"/>
                    </a:cubicBezTo>
                    <a:cubicBezTo>
                      <a:pt x="113" y="22"/>
                      <a:pt x="111" y="24"/>
                      <a:pt x="109" y="24"/>
                    </a:cubicBezTo>
                    <a:cubicBezTo>
                      <a:pt x="29" y="30"/>
                      <a:pt x="29" y="30"/>
                      <a:pt x="29" y="30"/>
                    </a:cubicBezTo>
                    <a:cubicBezTo>
                      <a:pt x="29" y="30"/>
                      <a:pt x="29" y="30"/>
                      <a:pt x="2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91" name="Freeform 252">
                <a:extLst>
                  <a:ext uri="{FF2B5EF4-FFF2-40B4-BE49-F238E27FC236}">
                    <a16:creationId xmlns:a16="http://schemas.microsoft.com/office/drawing/2014/main" id="{EF46603F-41BB-3F42-81FF-BF7146DF9B22}"/>
                  </a:ext>
                </a:extLst>
              </p:cNvPr>
              <p:cNvSpPr>
                <a:spLocks/>
              </p:cNvSpPr>
              <p:nvPr/>
            </p:nvSpPr>
            <p:spPr bwMode="auto">
              <a:xfrm>
                <a:off x="7743825" y="4432300"/>
                <a:ext cx="241300" cy="303213"/>
              </a:xfrm>
              <a:custGeom>
                <a:avLst/>
                <a:gdLst>
                  <a:gd name="T0" fmla="*/ 98 w 121"/>
                  <a:gd name="T1" fmla="*/ 138 h 152"/>
                  <a:gd name="T2" fmla="*/ 52 w 121"/>
                  <a:gd name="T3" fmla="*/ 149 h 152"/>
                  <a:gd name="T4" fmla="*/ 21 w 121"/>
                  <a:gd name="T5" fmla="*/ 129 h 152"/>
                  <a:gd name="T6" fmla="*/ 6 w 121"/>
                  <a:gd name="T7" fmla="*/ 66 h 152"/>
                  <a:gd name="T8" fmla="*/ 44 w 121"/>
                  <a:gd name="T9" fmla="*/ 6 h 152"/>
                  <a:gd name="T10" fmla="*/ 44 w 121"/>
                  <a:gd name="T11" fmla="*/ 6 h 152"/>
                  <a:gd name="T12" fmla="*/ 103 w 121"/>
                  <a:gd name="T13" fmla="*/ 43 h 152"/>
                  <a:gd name="T14" fmla="*/ 117 w 121"/>
                  <a:gd name="T15" fmla="*/ 107 h 152"/>
                  <a:gd name="T16" fmla="*/ 98 w 121"/>
                  <a:gd name="T17"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152">
                    <a:moveTo>
                      <a:pt x="98" y="138"/>
                    </a:moveTo>
                    <a:cubicBezTo>
                      <a:pt x="52" y="149"/>
                      <a:pt x="52" y="149"/>
                      <a:pt x="52" y="149"/>
                    </a:cubicBezTo>
                    <a:cubicBezTo>
                      <a:pt x="38" y="152"/>
                      <a:pt x="24" y="143"/>
                      <a:pt x="21" y="129"/>
                    </a:cubicBezTo>
                    <a:cubicBezTo>
                      <a:pt x="6" y="66"/>
                      <a:pt x="6" y="66"/>
                      <a:pt x="6" y="66"/>
                    </a:cubicBezTo>
                    <a:cubicBezTo>
                      <a:pt x="0" y="39"/>
                      <a:pt x="17" y="12"/>
                      <a:pt x="44" y="6"/>
                    </a:cubicBezTo>
                    <a:cubicBezTo>
                      <a:pt x="44" y="6"/>
                      <a:pt x="44" y="6"/>
                      <a:pt x="44" y="6"/>
                    </a:cubicBezTo>
                    <a:cubicBezTo>
                      <a:pt x="70" y="0"/>
                      <a:pt x="97" y="17"/>
                      <a:pt x="103" y="43"/>
                    </a:cubicBezTo>
                    <a:cubicBezTo>
                      <a:pt x="117" y="107"/>
                      <a:pt x="117" y="107"/>
                      <a:pt x="117" y="107"/>
                    </a:cubicBezTo>
                    <a:cubicBezTo>
                      <a:pt x="121" y="121"/>
                      <a:pt x="112" y="135"/>
                      <a:pt x="98"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92" name="Freeform 253">
                <a:extLst>
                  <a:ext uri="{FF2B5EF4-FFF2-40B4-BE49-F238E27FC236}">
                    <a16:creationId xmlns:a16="http://schemas.microsoft.com/office/drawing/2014/main" id="{77A899E4-BBD1-4A44-8F78-C9C4DA4D0757}"/>
                  </a:ext>
                </a:extLst>
              </p:cNvPr>
              <p:cNvSpPr>
                <a:spLocks/>
              </p:cNvSpPr>
              <p:nvPr/>
            </p:nvSpPr>
            <p:spPr bwMode="auto">
              <a:xfrm>
                <a:off x="7789863" y="4494213"/>
                <a:ext cx="134938" cy="125413"/>
              </a:xfrm>
              <a:custGeom>
                <a:avLst/>
                <a:gdLst>
                  <a:gd name="T0" fmla="*/ 54 w 68"/>
                  <a:gd name="T1" fmla="*/ 54 h 63"/>
                  <a:gd name="T2" fmla="*/ 25 w 68"/>
                  <a:gd name="T3" fmla="*/ 61 h 63"/>
                  <a:gd name="T4" fmla="*/ 6 w 68"/>
                  <a:gd name="T5" fmla="*/ 49 h 63"/>
                  <a:gd name="T6" fmla="*/ 1 w 68"/>
                  <a:gd name="T7" fmla="*/ 28 h 63"/>
                  <a:gd name="T8" fmla="*/ 13 w 68"/>
                  <a:gd name="T9" fmla="*/ 9 h 63"/>
                  <a:gd name="T10" fmla="*/ 42 w 68"/>
                  <a:gd name="T11" fmla="*/ 2 h 63"/>
                  <a:gd name="T12" fmla="*/ 61 w 68"/>
                  <a:gd name="T13" fmla="*/ 14 h 63"/>
                  <a:gd name="T14" fmla="*/ 66 w 68"/>
                  <a:gd name="T15" fmla="*/ 35 h 63"/>
                  <a:gd name="T16" fmla="*/ 54 w 68"/>
                  <a:gd name="T17" fmla="*/ 5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3">
                    <a:moveTo>
                      <a:pt x="54" y="54"/>
                    </a:moveTo>
                    <a:cubicBezTo>
                      <a:pt x="25" y="61"/>
                      <a:pt x="25" y="61"/>
                      <a:pt x="25" y="61"/>
                    </a:cubicBezTo>
                    <a:cubicBezTo>
                      <a:pt x="17" y="63"/>
                      <a:pt x="8" y="58"/>
                      <a:pt x="6" y="49"/>
                    </a:cubicBezTo>
                    <a:cubicBezTo>
                      <a:pt x="1" y="28"/>
                      <a:pt x="1" y="28"/>
                      <a:pt x="1" y="28"/>
                    </a:cubicBezTo>
                    <a:cubicBezTo>
                      <a:pt x="0" y="19"/>
                      <a:pt x="5" y="11"/>
                      <a:pt x="13" y="9"/>
                    </a:cubicBezTo>
                    <a:cubicBezTo>
                      <a:pt x="42" y="2"/>
                      <a:pt x="42" y="2"/>
                      <a:pt x="42" y="2"/>
                    </a:cubicBezTo>
                    <a:cubicBezTo>
                      <a:pt x="50" y="0"/>
                      <a:pt x="59" y="6"/>
                      <a:pt x="61" y="14"/>
                    </a:cubicBezTo>
                    <a:cubicBezTo>
                      <a:pt x="66" y="35"/>
                      <a:pt x="66" y="35"/>
                      <a:pt x="66" y="35"/>
                    </a:cubicBezTo>
                    <a:cubicBezTo>
                      <a:pt x="68" y="44"/>
                      <a:pt x="62" y="52"/>
                      <a:pt x="54" y="5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93" name="Freeform 254">
                <a:extLst>
                  <a:ext uri="{FF2B5EF4-FFF2-40B4-BE49-F238E27FC236}">
                    <a16:creationId xmlns:a16="http://schemas.microsoft.com/office/drawing/2014/main" id="{0AD53F46-69D5-5342-AA80-962A4F58D31B}"/>
                  </a:ext>
                </a:extLst>
              </p:cNvPr>
              <p:cNvSpPr>
                <a:spLocks/>
              </p:cNvSpPr>
              <p:nvPr/>
            </p:nvSpPr>
            <p:spPr bwMode="auto">
              <a:xfrm>
                <a:off x="7896225" y="4632325"/>
                <a:ext cx="44450" cy="46038"/>
              </a:xfrm>
              <a:custGeom>
                <a:avLst/>
                <a:gdLst>
                  <a:gd name="T0" fmla="*/ 22 w 22"/>
                  <a:gd name="T1" fmla="*/ 7 h 23"/>
                  <a:gd name="T2" fmla="*/ 1 w 22"/>
                  <a:gd name="T3" fmla="*/ 1 h 23"/>
                  <a:gd name="T4" fmla="*/ 0 w 22"/>
                  <a:gd name="T5" fmla="*/ 1 h 23"/>
                  <a:gd name="T6" fmla="*/ 0 w 22"/>
                  <a:gd name="T7" fmla="*/ 2 h 23"/>
                  <a:gd name="T8" fmla="*/ 5 w 22"/>
                  <a:gd name="T9" fmla="*/ 22 h 23"/>
                  <a:gd name="T10" fmla="*/ 6 w 22"/>
                  <a:gd name="T11" fmla="*/ 23 h 23"/>
                  <a:gd name="T12" fmla="*/ 6 w 22"/>
                  <a:gd name="T13" fmla="*/ 23 h 23"/>
                  <a:gd name="T14" fmla="*/ 7 w 22"/>
                  <a:gd name="T15" fmla="*/ 23 h 23"/>
                  <a:gd name="T16" fmla="*/ 22 w 22"/>
                  <a:gd name="T17" fmla="*/ 9 h 23"/>
                  <a:gd name="T18" fmla="*/ 22 w 22"/>
                  <a:gd name="T19" fmla="*/ 8 h 23"/>
                  <a:gd name="T20" fmla="*/ 22 w 22"/>
                  <a:gd name="T2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3">
                    <a:moveTo>
                      <a:pt x="22" y="7"/>
                    </a:moveTo>
                    <a:cubicBezTo>
                      <a:pt x="1" y="1"/>
                      <a:pt x="1" y="1"/>
                      <a:pt x="1" y="1"/>
                    </a:cubicBezTo>
                    <a:cubicBezTo>
                      <a:pt x="1" y="0"/>
                      <a:pt x="1" y="1"/>
                      <a:pt x="0" y="1"/>
                    </a:cubicBezTo>
                    <a:cubicBezTo>
                      <a:pt x="0" y="1"/>
                      <a:pt x="0" y="2"/>
                      <a:pt x="0" y="2"/>
                    </a:cubicBezTo>
                    <a:cubicBezTo>
                      <a:pt x="5" y="22"/>
                      <a:pt x="5" y="22"/>
                      <a:pt x="5" y="22"/>
                    </a:cubicBezTo>
                    <a:cubicBezTo>
                      <a:pt x="5" y="23"/>
                      <a:pt x="5" y="23"/>
                      <a:pt x="6" y="23"/>
                    </a:cubicBezTo>
                    <a:cubicBezTo>
                      <a:pt x="6" y="23"/>
                      <a:pt x="6" y="23"/>
                      <a:pt x="6" y="23"/>
                    </a:cubicBezTo>
                    <a:cubicBezTo>
                      <a:pt x="6" y="23"/>
                      <a:pt x="6" y="23"/>
                      <a:pt x="7" y="23"/>
                    </a:cubicBezTo>
                    <a:cubicBezTo>
                      <a:pt x="22" y="9"/>
                      <a:pt x="22" y="9"/>
                      <a:pt x="22" y="9"/>
                    </a:cubicBezTo>
                    <a:cubicBezTo>
                      <a:pt x="22" y="8"/>
                      <a:pt x="22" y="8"/>
                      <a:pt x="22" y="8"/>
                    </a:cubicBezTo>
                    <a:cubicBezTo>
                      <a:pt x="22" y="7"/>
                      <a:pt x="22" y="7"/>
                      <a:pt x="2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94" name="Freeform 255">
                <a:extLst>
                  <a:ext uri="{FF2B5EF4-FFF2-40B4-BE49-F238E27FC236}">
                    <a16:creationId xmlns:a16="http://schemas.microsoft.com/office/drawing/2014/main" id="{9ACD903A-466E-974B-9768-B5435AA69514}"/>
                  </a:ext>
                </a:extLst>
              </p:cNvPr>
              <p:cNvSpPr>
                <a:spLocks/>
              </p:cNvSpPr>
              <p:nvPr/>
            </p:nvSpPr>
            <p:spPr bwMode="auto">
              <a:xfrm>
                <a:off x="7826375" y="4641850"/>
                <a:ext cx="44450" cy="46038"/>
              </a:xfrm>
              <a:custGeom>
                <a:avLst/>
                <a:gdLst>
                  <a:gd name="T0" fmla="*/ 17 w 22"/>
                  <a:gd name="T1" fmla="*/ 0 h 23"/>
                  <a:gd name="T2" fmla="*/ 15 w 22"/>
                  <a:gd name="T3" fmla="*/ 0 h 23"/>
                  <a:gd name="T4" fmla="*/ 0 w 22"/>
                  <a:gd name="T5" fmla="*/ 15 h 23"/>
                  <a:gd name="T6" fmla="*/ 0 w 22"/>
                  <a:gd name="T7" fmla="*/ 16 h 23"/>
                  <a:gd name="T8" fmla="*/ 0 w 22"/>
                  <a:gd name="T9" fmla="*/ 17 h 23"/>
                  <a:gd name="T10" fmla="*/ 21 w 22"/>
                  <a:gd name="T11" fmla="*/ 23 h 23"/>
                  <a:gd name="T12" fmla="*/ 21 w 22"/>
                  <a:gd name="T13" fmla="*/ 23 h 23"/>
                  <a:gd name="T14" fmla="*/ 22 w 22"/>
                  <a:gd name="T15" fmla="*/ 23 h 23"/>
                  <a:gd name="T16" fmla="*/ 22 w 22"/>
                  <a:gd name="T17" fmla="*/ 21 h 23"/>
                  <a:gd name="T18" fmla="*/ 17 w 22"/>
                  <a:gd name="T19" fmla="*/ 1 h 23"/>
                  <a:gd name="T20" fmla="*/ 17 w 22"/>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3">
                    <a:moveTo>
                      <a:pt x="17" y="0"/>
                    </a:moveTo>
                    <a:cubicBezTo>
                      <a:pt x="16" y="0"/>
                      <a:pt x="16" y="0"/>
                      <a:pt x="15" y="0"/>
                    </a:cubicBezTo>
                    <a:cubicBezTo>
                      <a:pt x="0" y="15"/>
                      <a:pt x="0" y="15"/>
                      <a:pt x="0" y="15"/>
                    </a:cubicBezTo>
                    <a:cubicBezTo>
                      <a:pt x="0" y="15"/>
                      <a:pt x="0" y="15"/>
                      <a:pt x="0" y="16"/>
                    </a:cubicBezTo>
                    <a:cubicBezTo>
                      <a:pt x="0" y="16"/>
                      <a:pt x="0" y="16"/>
                      <a:pt x="0" y="17"/>
                    </a:cubicBezTo>
                    <a:cubicBezTo>
                      <a:pt x="21" y="23"/>
                      <a:pt x="21" y="23"/>
                      <a:pt x="21" y="23"/>
                    </a:cubicBezTo>
                    <a:cubicBezTo>
                      <a:pt x="21" y="23"/>
                      <a:pt x="21" y="23"/>
                      <a:pt x="21" y="23"/>
                    </a:cubicBezTo>
                    <a:cubicBezTo>
                      <a:pt x="21" y="23"/>
                      <a:pt x="22" y="23"/>
                      <a:pt x="22" y="23"/>
                    </a:cubicBezTo>
                    <a:cubicBezTo>
                      <a:pt x="22" y="22"/>
                      <a:pt x="22" y="22"/>
                      <a:pt x="22" y="21"/>
                    </a:cubicBezTo>
                    <a:cubicBezTo>
                      <a:pt x="17" y="1"/>
                      <a:pt x="17" y="1"/>
                      <a:pt x="17" y="1"/>
                    </a:cubicBezTo>
                    <a:cubicBezTo>
                      <a:pt x="17" y="1"/>
                      <a:pt x="17" y="0"/>
                      <a:pt x="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95" name="Freeform 256">
                <a:extLst>
                  <a:ext uri="{FF2B5EF4-FFF2-40B4-BE49-F238E27FC236}">
                    <a16:creationId xmlns:a16="http://schemas.microsoft.com/office/drawing/2014/main" id="{AB1F771B-5A3C-7A4D-892C-E9175C1BBF92}"/>
                  </a:ext>
                </a:extLst>
              </p:cNvPr>
              <p:cNvSpPr>
                <a:spLocks/>
              </p:cNvSpPr>
              <p:nvPr/>
            </p:nvSpPr>
            <p:spPr bwMode="auto">
              <a:xfrm>
                <a:off x="7802563" y="4389438"/>
                <a:ext cx="50800" cy="88900"/>
              </a:xfrm>
              <a:custGeom>
                <a:avLst/>
                <a:gdLst>
                  <a:gd name="T0" fmla="*/ 7 w 25"/>
                  <a:gd name="T1" fmla="*/ 0 h 45"/>
                  <a:gd name="T2" fmla="*/ 7 w 25"/>
                  <a:gd name="T3" fmla="*/ 0 h 45"/>
                  <a:gd name="T4" fmla="*/ 17 w 25"/>
                  <a:gd name="T5" fmla="*/ 6 h 45"/>
                  <a:gd name="T6" fmla="*/ 25 w 25"/>
                  <a:gd name="T7" fmla="*/ 41 h 45"/>
                  <a:gd name="T8" fmla="*/ 24 w 25"/>
                  <a:gd name="T9" fmla="*/ 42 h 45"/>
                  <a:gd name="T10" fmla="*/ 10 w 25"/>
                  <a:gd name="T11" fmla="*/ 45 h 45"/>
                  <a:gd name="T12" fmla="*/ 9 w 25"/>
                  <a:gd name="T13" fmla="*/ 45 h 45"/>
                  <a:gd name="T14" fmla="*/ 1 w 25"/>
                  <a:gd name="T15" fmla="*/ 10 h 45"/>
                  <a:gd name="T16" fmla="*/ 7 w 25"/>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5">
                    <a:moveTo>
                      <a:pt x="7" y="0"/>
                    </a:moveTo>
                    <a:cubicBezTo>
                      <a:pt x="7" y="0"/>
                      <a:pt x="7" y="0"/>
                      <a:pt x="7" y="0"/>
                    </a:cubicBezTo>
                    <a:cubicBezTo>
                      <a:pt x="11" y="0"/>
                      <a:pt x="16" y="2"/>
                      <a:pt x="17" y="6"/>
                    </a:cubicBezTo>
                    <a:cubicBezTo>
                      <a:pt x="25" y="41"/>
                      <a:pt x="25" y="41"/>
                      <a:pt x="25" y="41"/>
                    </a:cubicBezTo>
                    <a:cubicBezTo>
                      <a:pt x="25" y="42"/>
                      <a:pt x="24" y="42"/>
                      <a:pt x="24" y="42"/>
                    </a:cubicBezTo>
                    <a:cubicBezTo>
                      <a:pt x="10" y="45"/>
                      <a:pt x="10" y="45"/>
                      <a:pt x="10" y="45"/>
                    </a:cubicBezTo>
                    <a:cubicBezTo>
                      <a:pt x="10" y="45"/>
                      <a:pt x="9" y="45"/>
                      <a:pt x="9" y="45"/>
                    </a:cubicBezTo>
                    <a:cubicBezTo>
                      <a:pt x="1" y="10"/>
                      <a:pt x="1" y="10"/>
                      <a:pt x="1" y="10"/>
                    </a:cubicBezTo>
                    <a:cubicBezTo>
                      <a:pt x="0" y="6"/>
                      <a:pt x="3" y="1"/>
                      <a:pt x="7" y="0"/>
                    </a:cubicBezTo>
                    <a:close/>
                  </a:path>
                </a:pathLst>
              </a:custGeom>
              <a:grpFill/>
              <a:ln w="3175"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96" name="Freeform 257">
                <a:extLst>
                  <a:ext uri="{FF2B5EF4-FFF2-40B4-BE49-F238E27FC236}">
                    <a16:creationId xmlns:a16="http://schemas.microsoft.com/office/drawing/2014/main" id="{C9A0AD97-FBF8-CF47-BB0A-452BEE81EB75}"/>
                  </a:ext>
                </a:extLst>
              </p:cNvPr>
              <p:cNvSpPr>
                <a:spLocks noEditPoints="1"/>
              </p:cNvSpPr>
              <p:nvPr/>
            </p:nvSpPr>
            <p:spPr bwMode="auto">
              <a:xfrm>
                <a:off x="7802563" y="4533900"/>
                <a:ext cx="46038" cy="65088"/>
              </a:xfrm>
              <a:custGeom>
                <a:avLst/>
                <a:gdLst>
                  <a:gd name="T0" fmla="*/ 4 w 29"/>
                  <a:gd name="T1" fmla="*/ 20 h 41"/>
                  <a:gd name="T2" fmla="*/ 0 w 29"/>
                  <a:gd name="T3" fmla="*/ 5 h 41"/>
                  <a:gd name="T4" fmla="*/ 5 w 29"/>
                  <a:gd name="T5" fmla="*/ 8 h 41"/>
                  <a:gd name="T6" fmla="*/ 7 w 29"/>
                  <a:gd name="T7" fmla="*/ 19 h 41"/>
                  <a:gd name="T8" fmla="*/ 5 w 29"/>
                  <a:gd name="T9" fmla="*/ 22 h 41"/>
                  <a:gd name="T10" fmla="*/ 4 w 29"/>
                  <a:gd name="T11" fmla="*/ 20 h 41"/>
                  <a:gd name="T12" fmla="*/ 9 w 29"/>
                  <a:gd name="T13" fmla="*/ 26 h 41"/>
                  <a:gd name="T14" fmla="*/ 10 w 29"/>
                  <a:gd name="T15" fmla="*/ 36 h 41"/>
                  <a:gd name="T16" fmla="*/ 8 w 29"/>
                  <a:gd name="T17" fmla="*/ 41 h 41"/>
                  <a:gd name="T18" fmla="*/ 4 w 29"/>
                  <a:gd name="T19" fmla="*/ 26 h 41"/>
                  <a:gd name="T20" fmla="*/ 5 w 29"/>
                  <a:gd name="T21" fmla="*/ 23 h 41"/>
                  <a:gd name="T22" fmla="*/ 9 w 29"/>
                  <a:gd name="T23" fmla="*/ 26 h 41"/>
                  <a:gd name="T24" fmla="*/ 21 w 29"/>
                  <a:gd name="T25" fmla="*/ 0 h 41"/>
                  <a:gd name="T26" fmla="*/ 18 w 29"/>
                  <a:gd name="T27" fmla="*/ 4 h 41"/>
                  <a:gd name="T28" fmla="*/ 5 w 29"/>
                  <a:gd name="T29" fmla="*/ 8 h 41"/>
                  <a:gd name="T30" fmla="*/ 0 w 29"/>
                  <a:gd name="T31" fmla="*/ 4 h 41"/>
                  <a:gd name="T32" fmla="*/ 21 w 29"/>
                  <a:gd name="T33" fmla="*/ 0 h 41"/>
                  <a:gd name="T34" fmla="*/ 29 w 29"/>
                  <a:gd name="T35" fmla="*/ 36 h 41"/>
                  <a:gd name="T36" fmla="*/ 9 w 29"/>
                  <a:gd name="T37" fmla="*/ 41 h 41"/>
                  <a:gd name="T38" fmla="*/ 12 w 29"/>
                  <a:gd name="T39" fmla="*/ 36 h 41"/>
                  <a:gd name="T40" fmla="*/ 24 w 29"/>
                  <a:gd name="T41" fmla="*/ 33 h 41"/>
                  <a:gd name="T42" fmla="*/ 29 w 29"/>
                  <a:gd name="T43" fmla="*/ 36 h 41"/>
                  <a:gd name="T44" fmla="*/ 22 w 29"/>
                  <a:gd name="T45" fmla="*/ 17 h 41"/>
                  <a:gd name="T46" fmla="*/ 24 w 29"/>
                  <a:gd name="T47" fmla="*/ 18 h 41"/>
                  <a:gd name="T48" fmla="*/ 22 w 29"/>
                  <a:gd name="T49" fmla="*/ 20 h 41"/>
                  <a:gd name="T50" fmla="*/ 9 w 29"/>
                  <a:gd name="T51" fmla="*/ 24 h 41"/>
                  <a:gd name="T52" fmla="*/ 7 w 29"/>
                  <a:gd name="T53" fmla="*/ 22 h 41"/>
                  <a:gd name="T54" fmla="*/ 8 w 29"/>
                  <a:gd name="T55" fmla="*/ 20 h 41"/>
                  <a:gd name="T56" fmla="*/ 22 w 29"/>
                  <a:gd name="T57" fmla="*/ 17 h 41"/>
                  <a:gd name="T58" fmla="*/ 27 w 29"/>
                  <a:gd name="T59" fmla="*/ 20 h 41"/>
                  <a:gd name="T60" fmla="*/ 29 w 29"/>
                  <a:gd name="T61" fmla="*/ 36 h 41"/>
                  <a:gd name="T62" fmla="*/ 26 w 29"/>
                  <a:gd name="T63" fmla="*/ 32 h 41"/>
                  <a:gd name="T64" fmla="*/ 23 w 29"/>
                  <a:gd name="T65" fmla="*/ 22 h 41"/>
                  <a:gd name="T66" fmla="*/ 24 w 29"/>
                  <a:gd name="T67" fmla="*/ 19 h 41"/>
                  <a:gd name="T68" fmla="*/ 27 w 29"/>
                  <a:gd name="T69"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 h="41">
                    <a:moveTo>
                      <a:pt x="4" y="20"/>
                    </a:moveTo>
                    <a:lnTo>
                      <a:pt x="0" y="5"/>
                    </a:lnTo>
                    <a:lnTo>
                      <a:pt x="5" y="8"/>
                    </a:lnTo>
                    <a:lnTo>
                      <a:pt x="7" y="19"/>
                    </a:lnTo>
                    <a:lnTo>
                      <a:pt x="5" y="22"/>
                    </a:lnTo>
                    <a:lnTo>
                      <a:pt x="4" y="20"/>
                    </a:lnTo>
                    <a:close/>
                    <a:moveTo>
                      <a:pt x="9" y="26"/>
                    </a:moveTo>
                    <a:lnTo>
                      <a:pt x="10" y="36"/>
                    </a:lnTo>
                    <a:lnTo>
                      <a:pt x="8" y="41"/>
                    </a:lnTo>
                    <a:lnTo>
                      <a:pt x="4" y="26"/>
                    </a:lnTo>
                    <a:lnTo>
                      <a:pt x="5" y="23"/>
                    </a:lnTo>
                    <a:lnTo>
                      <a:pt x="9" y="26"/>
                    </a:lnTo>
                    <a:close/>
                    <a:moveTo>
                      <a:pt x="21" y="0"/>
                    </a:moveTo>
                    <a:lnTo>
                      <a:pt x="18" y="4"/>
                    </a:lnTo>
                    <a:lnTo>
                      <a:pt x="5" y="8"/>
                    </a:lnTo>
                    <a:lnTo>
                      <a:pt x="0" y="4"/>
                    </a:lnTo>
                    <a:lnTo>
                      <a:pt x="21" y="0"/>
                    </a:lnTo>
                    <a:close/>
                    <a:moveTo>
                      <a:pt x="29" y="36"/>
                    </a:moveTo>
                    <a:lnTo>
                      <a:pt x="9" y="41"/>
                    </a:lnTo>
                    <a:lnTo>
                      <a:pt x="12" y="36"/>
                    </a:lnTo>
                    <a:lnTo>
                      <a:pt x="24" y="33"/>
                    </a:lnTo>
                    <a:lnTo>
                      <a:pt x="29" y="36"/>
                    </a:lnTo>
                    <a:close/>
                    <a:moveTo>
                      <a:pt x="22" y="17"/>
                    </a:moveTo>
                    <a:lnTo>
                      <a:pt x="24" y="18"/>
                    </a:lnTo>
                    <a:lnTo>
                      <a:pt x="22" y="20"/>
                    </a:lnTo>
                    <a:lnTo>
                      <a:pt x="9" y="24"/>
                    </a:lnTo>
                    <a:lnTo>
                      <a:pt x="7" y="22"/>
                    </a:lnTo>
                    <a:lnTo>
                      <a:pt x="8" y="20"/>
                    </a:lnTo>
                    <a:lnTo>
                      <a:pt x="22" y="17"/>
                    </a:lnTo>
                    <a:close/>
                    <a:moveTo>
                      <a:pt x="27" y="20"/>
                    </a:moveTo>
                    <a:lnTo>
                      <a:pt x="29" y="36"/>
                    </a:lnTo>
                    <a:lnTo>
                      <a:pt x="26" y="32"/>
                    </a:lnTo>
                    <a:lnTo>
                      <a:pt x="23" y="22"/>
                    </a:lnTo>
                    <a:lnTo>
                      <a:pt x="24" y="19"/>
                    </a:lnTo>
                    <a:lnTo>
                      <a:pt x="27"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97" name="Freeform 258">
                <a:extLst>
                  <a:ext uri="{FF2B5EF4-FFF2-40B4-BE49-F238E27FC236}">
                    <a16:creationId xmlns:a16="http://schemas.microsoft.com/office/drawing/2014/main" id="{4B8C15D4-9848-CB4F-A48E-FB998EC99DE6}"/>
                  </a:ext>
                </a:extLst>
              </p:cNvPr>
              <p:cNvSpPr>
                <a:spLocks/>
              </p:cNvSpPr>
              <p:nvPr/>
            </p:nvSpPr>
            <p:spPr bwMode="auto">
              <a:xfrm>
                <a:off x="7859713" y="4579938"/>
                <a:ext cx="7938" cy="7938"/>
              </a:xfrm>
              <a:custGeom>
                <a:avLst/>
                <a:gdLst>
                  <a:gd name="T0" fmla="*/ 0 w 5"/>
                  <a:gd name="T1" fmla="*/ 5 h 5"/>
                  <a:gd name="T2" fmla="*/ 0 w 5"/>
                  <a:gd name="T3" fmla="*/ 2 h 5"/>
                  <a:gd name="T4" fmla="*/ 3 w 5"/>
                  <a:gd name="T5" fmla="*/ 0 h 5"/>
                  <a:gd name="T6" fmla="*/ 5 w 5"/>
                  <a:gd name="T7" fmla="*/ 4 h 5"/>
                  <a:gd name="T8" fmla="*/ 0 w 5"/>
                  <a:gd name="T9" fmla="*/ 5 h 5"/>
                </a:gdLst>
                <a:ahLst/>
                <a:cxnLst>
                  <a:cxn ang="0">
                    <a:pos x="T0" y="T1"/>
                  </a:cxn>
                  <a:cxn ang="0">
                    <a:pos x="T2" y="T3"/>
                  </a:cxn>
                  <a:cxn ang="0">
                    <a:pos x="T4" y="T5"/>
                  </a:cxn>
                  <a:cxn ang="0">
                    <a:pos x="T6" y="T7"/>
                  </a:cxn>
                  <a:cxn ang="0">
                    <a:pos x="T8" y="T9"/>
                  </a:cxn>
                </a:cxnLst>
                <a:rect l="0" t="0" r="r" b="b"/>
                <a:pathLst>
                  <a:path w="5" h="5">
                    <a:moveTo>
                      <a:pt x="0" y="5"/>
                    </a:moveTo>
                    <a:lnTo>
                      <a:pt x="0" y="2"/>
                    </a:lnTo>
                    <a:lnTo>
                      <a:pt x="3" y="0"/>
                    </a:lnTo>
                    <a:lnTo>
                      <a:pt x="5" y="4"/>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98" name="Freeform 259">
                <a:extLst>
                  <a:ext uri="{FF2B5EF4-FFF2-40B4-BE49-F238E27FC236}">
                    <a16:creationId xmlns:a16="http://schemas.microsoft.com/office/drawing/2014/main" id="{ADEFBEC1-D9EC-8447-8132-CE40597D051A}"/>
                  </a:ext>
                </a:extLst>
              </p:cNvPr>
              <p:cNvSpPr>
                <a:spLocks noEditPoints="1"/>
              </p:cNvSpPr>
              <p:nvPr/>
            </p:nvSpPr>
            <p:spPr bwMode="auto">
              <a:xfrm>
                <a:off x="7862888" y="4521200"/>
                <a:ext cx="47625" cy="63500"/>
              </a:xfrm>
              <a:custGeom>
                <a:avLst/>
                <a:gdLst>
                  <a:gd name="T0" fmla="*/ 4 w 30"/>
                  <a:gd name="T1" fmla="*/ 20 h 40"/>
                  <a:gd name="T2" fmla="*/ 0 w 30"/>
                  <a:gd name="T3" fmla="*/ 5 h 40"/>
                  <a:gd name="T4" fmla="*/ 5 w 30"/>
                  <a:gd name="T5" fmla="*/ 7 h 40"/>
                  <a:gd name="T6" fmla="*/ 8 w 30"/>
                  <a:gd name="T7" fmla="*/ 18 h 40"/>
                  <a:gd name="T8" fmla="*/ 5 w 30"/>
                  <a:gd name="T9" fmla="*/ 21 h 40"/>
                  <a:gd name="T10" fmla="*/ 4 w 30"/>
                  <a:gd name="T11" fmla="*/ 20 h 40"/>
                  <a:gd name="T12" fmla="*/ 21 w 30"/>
                  <a:gd name="T13" fmla="*/ 0 h 40"/>
                  <a:gd name="T14" fmla="*/ 18 w 30"/>
                  <a:gd name="T15" fmla="*/ 3 h 40"/>
                  <a:gd name="T16" fmla="*/ 5 w 30"/>
                  <a:gd name="T17" fmla="*/ 7 h 40"/>
                  <a:gd name="T18" fmla="*/ 0 w 30"/>
                  <a:gd name="T19" fmla="*/ 3 h 40"/>
                  <a:gd name="T20" fmla="*/ 21 w 30"/>
                  <a:gd name="T21" fmla="*/ 0 h 40"/>
                  <a:gd name="T22" fmla="*/ 29 w 30"/>
                  <a:gd name="T23" fmla="*/ 35 h 40"/>
                  <a:gd name="T24" fmla="*/ 9 w 30"/>
                  <a:gd name="T25" fmla="*/ 40 h 40"/>
                  <a:gd name="T26" fmla="*/ 11 w 30"/>
                  <a:gd name="T27" fmla="*/ 35 h 40"/>
                  <a:gd name="T28" fmla="*/ 24 w 30"/>
                  <a:gd name="T29" fmla="*/ 32 h 40"/>
                  <a:gd name="T30" fmla="*/ 29 w 30"/>
                  <a:gd name="T31" fmla="*/ 35 h 40"/>
                  <a:gd name="T32" fmla="*/ 21 w 30"/>
                  <a:gd name="T33" fmla="*/ 16 h 40"/>
                  <a:gd name="T34" fmla="*/ 24 w 30"/>
                  <a:gd name="T35" fmla="*/ 17 h 40"/>
                  <a:gd name="T36" fmla="*/ 23 w 30"/>
                  <a:gd name="T37" fmla="*/ 20 h 40"/>
                  <a:gd name="T38" fmla="*/ 9 w 30"/>
                  <a:gd name="T39" fmla="*/ 23 h 40"/>
                  <a:gd name="T40" fmla="*/ 6 w 30"/>
                  <a:gd name="T41" fmla="*/ 21 h 40"/>
                  <a:gd name="T42" fmla="*/ 8 w 30"/>
                  <a:gd name="T43" fmla="*/ 20 h 40"/>
                  <a:gd name="T44" fmla="*/ 21 w 30"/>
                  <a:gd name="T45" fmla="*/ 16 h 40"/>
                  <a:gd name="T46" fmla="*/ 26 w 30"/>
                  <a:gd name="T47" fmla="*/ 20 h 40"/>
                  <a:gd name="T48" fmla="*/ 30 w 30"/>
                  <a:gd name="T49" fmla="*/ 35 h 40"/>
                  <a:gd name="T50" fmla="*/ 25 w 30"/>
                  <a:gd name="T51" fmla="*/ 31 h 40"/>
                  <a:gd name="T52" fmla="*/ 23 w 30"/>
                  <a:gd name="T53" fmla="*/ 21 h 40"/>
                  <a:gd name="T54" fmla="*/ 24 w 30"/>
                  <a:gd name="T55" fmla="*/ 18 h 40"/>
                  <a:gd name="T56" fmla="*/ 26 w 30"/>
                  <a:gd name="T5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 h="40">
                    <a:moveTo>
                      <a:pt x="4" y="20"/>
                    </a:moveTo>
                    <a:lnTo>
                      <a:pt x="0" y="5"/>
                    </a:lnTo>
                    <a:lnTo>
                      <a:pt x="5" y="7"/>
                    </a:lnTo>
                    <a:lnTo>
                      <a:pt x="8" y="18"/>
                    </a:lnTo>
                    <a:lnTo>
                      <a:pt x="5" y="21"/>
                    </a:lnTo>
                    <a:lnTo>
                      <a:pt x="4" y="20"/>
                    </a:lnTo>
                    <a:close/>
                    <a:moveTo>
                      <a:pt x="21" y="0"/>
                    </a:moveTo>
                    <a:lnTo>
                      <a:pt x="18" y="3"/>
                    </a:lnTo>
                    <a:lnTo>
                      <a:pt x="5" y="7"/>
                    </a:lnTo>
                    <a:lnTo>
                      <a:pt x="0" y="3"/>
                    </a:lnTo>
                    <a:lnTo>
                      <a:pt x="21" y="0"/>
                    </a:lnTo>
                    <a:close/>
                    <a:moveTo>
                      <a:pt x="29" y="35"/>
                    </a:moveTo>
                    <a:lnTo>
                      <a:pt x="9" y="40"/>
                    </a:lnTo>
                    <a:lnTo>
                      <a:pt x="11" y="35"/>
                    </a:lnTo>
                    <a:lnTo>
                      <a:pt x="24" y="32"/>
                    </a:lnTo>
                    <a:lnTo>
                      <a:pt x="29" y="35"/>
                    </a:lnTo>
                    <a:close/>
                    <a:moveTo>
                      <a:pt x="21" y="16"/>
                    </a:moveTo>
                    <a:lnTo>
                      <a:pt x="24" y="17"/>
                    </a:lnTo>
                    <a:lnTo>
                      <a:pt x="23" y="20"/>
                    </a:lnTo>
                    <a:lnTo>
                      <a:pt x="9" y="23"/>
                    </a:lnTo>
                    <a:lnTo>
                      <a:pt x="6" y="21"/>
                    </a:lnTo>
                    <a:lnTo>
                      <a:pt x="8" y="20"/>
                    </a:lnTo>
                    <a:lnTo>
                      <a:pt x="21" y="16"/>
                    </a:lnTo>
                    <a:close/>
                    <a:moveTo>
                      <a:pt x="26" y="20"/>
                    </a:moveTo>
                    <a:lnTo>
                      <a:pt x="30" y="35"/>
                    </a:lnTo>
                    <a:lnTo>
                      <a:pt x="25" y="31"/>
                    </a:lnTo>
                    <a:lnTo>
                      <a:pt x="23" y="21"/>
                    </a:lnTo>
                    <a:lnTo>
                      <a:pt x="24" y="18"/>
                    </a:lnTo>
                    <a:lnTo>
                      <a:pt x="2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grpSp>
      </p:grpSp>
      <p:sp>
        <p:nvSpPr>
          <p:cNvPr id="99" name="Textfeld 98">
            <a:extLst>
              <a:ext uri="{FF2B5EF4-FFF2-40B4-BE49-F238E27FC236}">
                <a16:creationId xmlns:a16="http://schemas.microsoft.com/office/drawing/2014/main" id="{23154687-0982-F048-B925-F5FA25919532}"/>
              </a:ext>
            </a:extLst>
          </p:cNvPr>
          <p:cNvSpPr txBox="1"/>
          <p:nvPr/>
        </p:nvSpPr>
        <p:spPr>
          <a:xfrm>
            <a:off x="3798580" y="2250765"/>
            <a:ext cx="1211964" cy="733086"/>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88" b="1" dirty="0">
                <a:latin typeface="Avenir LT Std 45 Book"/>
              </a:rPr>
              <a:t>Blutdrucksenkung</a:t>
            </a:r>
          </a:p>
          <a:p>
            <a:pPr algn="ctr" defTabSz="514350" fontAlgn="auto">
              <a:lnSpc>
                <a:spcPct val="100000"/>
              </a:lnSpc>
              <a:spcBef>
                <a:spcPts val="0"/>
              </a:spcBef>
              <a:spcAft>
                <a:spcPts val="0"/>
              </a:spcAft>
              <a:defRPr/>
            </a:pPr>
            <a:r>
              <a:rPr lang="de-DE" sz="788" b="1" dirty="0">
                <a:latin typeface="Avenir LT Std 45 Book"/>
              </a:rPr>
              <a:t>-3,3 </a:t>
            </a:r>
            <a:r>
              <a:rPr lang="de-DE" sz="788" b="1" dirty="0" err="1">
                <a:latin typeface="Avenir LT Std 45 Book"/>
              </a:rPr>
              <a:t>mmHg</a:t>
            </a:r>
            <a:endParaRPr lang="de-DE" sz="788" b="1" dirty="0">
              <a:latin typeface="Avenir LT Std 45 Book"/>
            </a:endParaRPr>
          </a:p>
          <a:p>
            <a:pPr algn="ctr" defTabSz="514350" fontAlgn="auto">
              <a:lnSpc>
                <a:spcPct val="100000"/>
              </a:lnSpc>
              <a:spcBef>
                <a:spcPts val="0"/>
              </a:spcBef>
              <a:spcAft>
                <a:spcPts val="0"/>
              </a:spcAft>
              <a:defRPr/>
            </a:pPr>
            <a:endParaRPr lang="de-DE" sz="788" b="1" dirty="0">
              <a:latin typeface="Avenir LT Std 45 Book"/>
            </a:endParaRPr>
          </a:p>
          <a:p>
            <a:pPr algn="ctr" defTabSz="514350" fontAlgn="auto">
              <a:lnSpc>
                <a:spcPct val="100000"/>
              </a:lnSpc>
              <a:spcBef>
                <a:spcPts val="0"/>
              </a:spcBef>
              <a:spcAft>
                <a:spcPts val="0"/>
              </a:spcAft>
              <a:defRPr/>
            </a:pPr>
            <a:endParaRPr lang="de-DE" sz="600" b="1" dirty="0">
              <a:latin typeface="Avenir LT Std 45 Book"/>
            </a:endParaRPr>
          </a:p>
          <a:p>
            <a:pPr algn="ctr" defTabSz="514350" fontAlgn="auto">
              <a:lnSpc>
                <a:spcPct val="100000"/>
              </a:lnSpc>
              <a:spcBef>
                <a:spcPts val="0"/>
              </a:spcBef>
              <a:spcAft>
                <a:spcPts val="0"/>
              </a:spcAft>
              <a:defRPr/>
            </a:pPr>
            <a:r>
              <a:rPr lang="de-DE" sz="600" b="1" dirty="0">
                <a:latin typeface="Avenir LT Std 45 Book"/>
              </a:rPr>
              <a:t>Reduktion zum Ausgangswert*,**,</a:t>
            </a:r>
            <a:r>
              <a:rPr lang="de-DE" sz="600" b="1" baseline="30000" dirty="0">
                <a:latin typeface="Avenir LT Std 45 Book"/>
              </a:rPr>
              <a:t>1</a:t>
            </a:r>
          </a:p>
        </p:txBody>
      </p:sp>
      <p:grpSp>
        <p:nvGrpSpPr>
          <p:cNvPr id="100" name="Gruppieren 99">
            <a:extLst>
              <a:ext uri="{FF2B5EF4-FFF2-40B4-BE49-F238E27FC236}">
                <a16:creationId xmlns:a16="http://schemas.microsoft.com/office/drawing/2014/main" id="{79BB91B0-2E3D-A54A-876D-B8835C5C1AB5}"/>
              </a:ext>
            </a:extLst>
          </p:cNvPr>
          <p:cNvGrpSpPr/>
          <p:nvPr/>
        </p:nvGrpSpPr>
        <p:grpSpPr>
          <a:xfrm>
            <a:off x="4262812" y="1937307"/>
            <a:ext cx="283500" cy="283500"/>
            <a:chOff x="9017362" y="1497579"/>
            <a:chExt cx="648000" cy="648000"/>
          </a:xfrm>
        </p:grpSpPr>
        <p:sp>
          <p:nvSpPr>
            <p:cNvPr id="101" name="Ellipse 201">
              <a:extLst>
                <a:ext uri="{FF2B5EF4-FFF2-40B4-BE49-F238E27FC236}">
                  <a16:creationId xmlns:a16="http://schemas.microsoft.com/office/drawing/2014/main" id="{57E4E041-F737-0E4C-A872-F20A27CC75E0}"/>
                </a:ext>
              </a:extLst>
            </p:cNvPr>
            <p:cNvSpPr/>
            <p:nvPr/>
          </p:nvSpPr>
          <p:spPr>
            <a:xfrm>
              <a:off x="9017362" y="1497579"/>
              <a:ext cx="648000" cy="648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514350" fontAlgn="auto">
                <a:lnSpc>
                  <a:spcPct val="100000"/>
                </a:lnSpc>
                <a:spcBef>
                  <a:spcPts val="0"/>
                </a:spcBef>
                <a:spcAft>
                  <a:spcPts val="0"/>
                </a:spcAft>
                <a:defRPr/>
              </a:pPr>
              <a:endParaRPr lang="de-DE" sz="1013" b="1" dirty="0">
                <a:solidFill>
                  <a:prstClr val="white"/>
                </a:solidFill>
                <a:latin typeface="Avenir LT Std 45 Book"/>
              </a:endParaRPr>
            </a:p>
          </p:txBody>
        </p:sp>
        <p:grpSp>
          <p:nvGrpSpPr>
            <p:cNvPr id="109" name="Group 841">
              <a:extLst>
                <a:ext uri="{FF2B5EF4-FFF2-40B4-BE49-F238E27FC236}">
                  <a16:creationId xmlns:a16="http://schemas.microsoft.com/office/drawing/2014/main" id="{4BB3CCC8-3E35-1F4E-AE1A-7EEC13905990}"/>
                </a:ext>
              </a:extLst>
            </p:cNvPr>
            <p:cNvGrpSpPr/>
            <p:nvPr/>
          </p:nvGrpSpPr>
          <p:grpSpPr>
            <a:xfrm>
              <a:off x="9137206" y="1674733"/>
              <a:ext cx="463188" cy="361454"/>
              <a:chOff x="6043613" y="193675"/>
              <a:chExt cx="614363" cy="479425"/>
            </a:xfrm>
            <a:solidFill>
              <a:schemeClr val="bg1"/>
            </a:solidFill>
          </p:grpSpPr>
          <p:sp>
            <p:nvSpPr>
              <p:cNvPr id="110" name="Freeform 88">
                <a:extLst>
                  <a:ext uri="{FF2B5EF4-FFF2-40B4-BE49-F238E27FC236}">
                    <a16:creationId xmlns:a16="http://schemas.microsoft.com/office/drawing/2014/main" id="{C5B49C43-F6CD-4F44-A4B4-A098CF27B461}"/>
                  </a:ext>
                </a:extLst>
              </p:cNvPr>
              <p:cNvSpPr>
                <a:spLocks/>
              </p:cNvSpPr>
              <p:nvPr/>
            </p:nvSpPr>
            <p:spPr bwMode="auto">
              <a:xfrm>
                <a:off x="6043613" y="193675"/>
                <a:ext cx="495300" cy="479425"/>
              </a:xfrm>
              <a:custGeom>
                <a:avLst/>
                <a:gdLst>
                  <a:gd name="T0" fmla="*/ 89 w 179"/>
                  <a:gd name="T1" fmla="*/ 103 h 173"/>
                  <a:gd name="T2" fmla="*/ 159 w 179"/>
                  <a:gd name="T3" fmla="*/ 32 h 173"/>
                  <a:gd name="T4" fmla="*/ 179 w 179"/>
                  <a:gd name="T5" fmla="*/ 35 h 173"/>
                  <a:gd name="T6" fmla="*/ 141 w 179"/>
                  <a:gd name="T7" fmla="*/ 1 h 173"/>
                  <a:gd name="T8" fmla="*/ 133 w 179"/>
                  <a:gd name="T9" fmla="*/ 0 h 173"/>
                  <a:gd name="T10" fmla="*/ 91 w 179"/>
                  <a:gd name="T11" fmla="*/ 23 h 173"/>
                  <a:gd name="T12" fmla="*/ 49 w 179"/>
                  <a:gd name="T13" fmla="*/ 0 h 173"/>
                  <a:gd name="T14" fmla="*/ 41 w 179"/>
                  <a:gd name="T15" fmla="*/ 1 h 173"/>
                  <a:gd name="T16" fmla="*/ 0 w 179"/>
                  <a:gd name="T17" fmla="*/ 50 h 173"/>
                  <a:gd name="T18" fmla="*/ 0 w 179"/>
                  <a:gd name="T19" fmla="*/ 60 h 173"/>
                  <a:gd name="T20" fmla="*/ 7 w 179"/>
                  <a:gd name="T21" fmla="*/ 86 h 173"/>
                  <a:gd name="T22" fmla="*/ 13 w 179"/>
                  <a:gd name="T23" fmla="*/ 97 h 173"/>
                  <a:gd name="T24" fmla="*/ 91 w 179"/>
                  <a:gd name="T25" fmla="*/ 173 h 173"/>
                  <a:gd name="T26" fmla="*/ 113 w 179"/>
                  <a:gd name="T27" fmla="*/ 157 h 173"/>
                  <a:gd name="T28" fmla="*/ 89 w 179"/>
                  <a:gd name="T29" fmla="*/ 10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173">
                    <a:moveTo>
                      <a:pt x="89" y="103"/>
                    </a:moveTo>
                    <a:cubicBezTo>
                      <a:pt x="89" y="64"/>
                      <a:pt x="120" y="32"/>
                      <a:pt x="159" y="32"/>
                    </a:cubicBezTo>
                    <a:cubicBezTo>
                      <a:pt x="166" y="32"/>
                      <a:pt x="173" y="33"/>
                      <a:pt x="179" y="35"/>
                    </a:cubicBezTo>
                    <a:cubicBezTo>
                      <a:pt x="172" y="13"/>
                      <a:pt x="156" y="2"/>
                      <a:pt x="141" y="1"/>
                    </a:cubicBezTo>
                    <a:cubicBezTo>
                      <a:pt x="138" y="0"/>
                      <a:pt x="135" y="0"/>
                      <a:pt x="133" y="0"/>
                    </a:cubicBezTo>
                    <a:cubicBezTo>
                      <a:pt x="112" y="0"/>
                      <a:pt x="102" y="9"/>
                      <a:pt x="91" y="23"/>
                    </a:cubicBezTo>
                    <a:cubicBezTo>
                      <a:pt x="80" y="9"/>
                      <a:pt x="70" y="0"/>
                      <a:pt x="49" y="0"/>
                    </a:cubicBezTo>
                    <a:cubicBezTo>
                      <a:pt x="47" y="0"/>
                      <a:pt x="44" y="0"/>
                      <a:pt x="41" y="1"/>
                    </a:cubicBezTo>
                    <a:cubicBezTo>
                      <a:pt x="23" y="2"/>
                      <a:pt x="3" y="19"/>
                      <a:pt x="0" y="50"/>
                    </a:cubicBezTo>
                    <a:cubicBezTo>
                      <a:pt x="0" y="60"/>
                      <a:pt x="0" y="60"/>
                      <a:pt x="0" y="60"/>
                    </a:cubicBezTo>
                    <a:cubicBezTo>
                      <a:pt x="1" y="68"/>
                      <a:pt x="3" y="77"/>
                      <a:pt x="7" y="86"/>
                    </a:cubicBezTo>
                    <a:cubicBezTo>
                      <a:pt x="13" y="97"/>
                      <a:pt x="13" y="97"/>
                      <a:pt x="13" y="97"/>
                    </a:cubicBezTo>
                    <a:cubicBezTo>
                      <a:pt x="26" y="119"/>
                      <a:pt x="50" y="144"/>
                      <a:pt x="91" y="173"/>
                    </a:cubicBezTo>
                    <a:cubicBezTo>
                      <a:pt x="99" y="168"/>
                      <a:pt x="107" y="162"/>
                      <a:pt x="113" y="157"/>
                    </a:cubicBezTo>
                    <a:cubicBezTo>
                      <a:pt x="98" y="144"/>
                      <a:pt x="89" y="124"/>
                      <a:pt x="89"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11" name="Freeform 89">
                <a:extLst>
                  <a:ext uri="{FF2B5EF4-FFF2-40B4-BE49-F238E27FC236}">
                    <a16:creationId xmlns:a16="http://schemas.microsoft.com/office/drawing/2014/main" id="{CB209833-C09F-2340-B08D-534A6170D8CE}"/>
                  </a:ext>
                </a:extLst>
              </p:cNvPr>
              <p:cNvSpPr>
                <a:spLocks noEditPoints="1"/>
              </p:cNvSpPr>
              <p:nvPr/>
            </p:nvSpPr>
            <p:spPr bwMode="auto">
              <a:xfrm>
                <a:off x="6311901" y="304800"/>
                <a:ext cx="346075" cy="349250"/>
              </a:xfrm>
              <a:custGeom>
                <a:avLst/>
                <a:gdLst>
                  <a:gd name="T0" fmla="*/ 62 w 125"/>
                  <a:gd name="T1" fmla="*/ 126 h 126"/>
                  <a:gd name="T2" fmla="*/ 62 w 125"/>
                  <a:gd name="T3" fmla="*/ 0 h 126"/>
                  <a:gd name="T4" fmla="*/ 76 w 125"/>
                  <a:gd name="T5" fmla="*/ 15 h 126"/>
                  <a:gd name="T6" fmla="*/ 72 w 125"/>
                  <a:gd name="T7" fmla="*/ 17 h 126"/>
                  <a:gd name="T8" fmla="*/ 73 w 125"/>
                  <a:gd name="T9" fmla="*/ 12 h 126"/>
                  <a:gd name="T10" fmla="*/ 76 w 125"/>
                  <a:gd name="T11" fmla="*/ 15 h 126"/>
                  <a:gd name="T12" fmla="*/ 112 w 125"/>
                  <a:gd name="T13" fmla="*/ 61 h 126"/>
                  <a:gd name="T14" fmla="*/ 111 w 125"/>
                  <a:gd name="T15" fmla="*/ 54 h 126"/>
                  <a:gd name="T16" fmla="*/ 115 w 125"/>
                  <a:gd name="T17" fmla="*/ 57 h 126"/>
                  <a:gd name="T18" fmla="*/ 107 w 125"/>
                  <a:gd name="T19" fmla="*/ 77 h 126"/>
                  <a:gd name="T20" fmla="*/ 113 w 125"/>
                  <a:gd name="T21" fmla="*/ 79 h 126"/>
                  <a:gd name="T22" fmla="*/ 110 w 125"/>
                  <a:gd name="T23" fmla="*/ 81 h 126"/>
                  <a:gd name="T24" fmla="*/ 107 w 125"/>
                  <a:gd name="T25" fmla="*/ 77 h 126"/>
                  <a:gd name="T26" fmla="*/ 104 w 125"/>
                  <a:gd name="T27" fmla="*/ 35 h 126"/>
                  <a:gd name="T28" fmla="*/ 108 w 125"/>
                  <a:gd name="T29" fmla="*/ 37 h 126"/>
                  <a:gd name="T30" fmla="*/ 105 w 125"/>
                  <a:gd name="T31" fmla="*/ 41 h 126"/>
                  <a:gd name="T32" fmla="*/ 97 w 125"/>
                  <a:gd name="T33" fmla="*/ 94 h 126"/>
                  <a:gd name="T34" fmla="*/ 102 w 125"/>
                  <a:gd name="T35" fmla="*/ 97 h 126"/>
                  <a:gd name="T36" fmla="*/ 100 w 125"/>
                  <a:gd name="T37" fmla="*/ 99 h 126"/>
                  <a:gd name="T38" fmla="*/ 97 w 125"/>
                  <a:gd name="T39" fmla="*/ 94 h 126"/>
                  <a:gd name="T40" fmla="*/ 91 w 125"/>
                  <a:gd name="T41" fmla="*/ 26 h 126"/>
                  <a:gd name="T42" fmla="*/ 89 w 125"/>
                  <a:gd name="T43" fmla="*/ 21 h 126"/>
                  <a:gd name="T44" fmla="*/ 93 w 125"/>
                  <a:gd name="T45" fmla="*/ 21 h 126"/>
                  <a:gd name="T46" fmla="*/ 80 w 125"/>
                  <a:gd name="T47" fmla="*/ 106 h 126"/>
                  <a:gd name="T48" fmla="*/ 85 w 125"/>
                  <a:gd name="T49" fmla="*/ 109 h 126"/>
                  <a:gd name="T50" fmla="*/ 81 w 125"/>
                  <a:gd name="T51" fmla="*/ 111 h 126"/>
                  <a:gd name="T52" fmla="*/ 80 w 125"/>
                  <a:gd name="T53" fmla="*/ 106 h 126"/>
                  <a:gd name="T54" fmla="*/ 69 w 125"/>
                  <a:gd name="T55" fmla="*/ 57 h 126"/>
                  <a:gd name="T56" fmla="*/ 55 w 125"/>
                  <a:gd name="T57" fmla="*/ 72 h 126"/>
                  <a:gd name="T58" fmla="*/ 49 w 125"/>
                  <a:gd name="T59" fmla="*/ 15 h 126"/>
                  <a:gd name="T60" fmla="*/ 52 w 125"/>
                  <a:gd name="T61" fmla="*/ 12 h 126"/>
                  <a:gd name="T62" fmla="*/ 53 w 125"/>
                  <a:gd name="T63" fmla="*/ 17 h 126"/>
                  <a:gd name="T64" fmla="*/ 52 w 125"/>
                  <a:gd name="T65" fmla="*/ 18 h 126"/>
                  <a:gd name="T66" fmla="*/ 39 w 125"/>
                  <a:gd name="T67" fmla="*/ 106 h 126"/>
                  <a:gd name="T68" fmla="*/ 44 w 125"/>
                  <a:gd name="T69" fmla="*/ 109 h 126"/>
                  <a:gd name="T70" fmla="*/ 40 w 125"/>
                  <a:gd name="T71" fmla="*/ 111 h 126"/>
                  <a:gd name="T72" fmla="*/ 39 w 125"/>
                  <a:gd name="T73" fmla="*/ 106 h 126"/>
                  <a:gd name="T74" fmla="*/ 32 w 125"/>
                  <a:gd name="T75" fmla="*/ 20 h 126"/>
                  <a:gd name="T76" fmla="*/ 35 w 125"/>
                  <a:gd name="T77" fmla="*/ 25 h 126"/>
                  <a:gd name="T78" fmla="*/ 31 w 125"/>
                  <a:gd name="T79" fmla="*/ 25 h 126"/>
                  <a:gd name="T80" fmla="*/ 23 w 125"/>
                  <a:gd name="T81" fmla="*/ 93 h 126"/>
                  <a:gd name="T82" fmla="*/ 27 w 125"/>
                  <a:gd name="T83" fmla="*/ 98 h 126"/>
                  <a:gd name="T84" fmla="*/ 23 w 125"/>
                  <a:gd name="T85" fmla="*/ 98 h 126"/>
                  <a:gd name="T86" fmla="*/ 23 w 125"/>
                  <a:gd name="T87" fmla="*/ 93 h 126"/>
                  <a:gd name="T88" fmla="*/ 17 w 125"/>
                  <a:gd name="T89" fmla="*/ 36 h 126"/>
                  <a:gd name="T90" fmla="*/ 21 w 125"/>
                  <a:gd name="T91" fmla="*/ 35 h 126"/>
                  <a:gd name="T92" fmla="*/ 22 w 125"/>
                  <a:gd name="T93" fmla="*/ 39 h 126"/>
                  <a:gd name="T94" fmla="*/ 18 w 125"/>
                  <a:gd name="T95" fmla="*/ 41 h 126"/>
                  <a:gd name="T96" fmla="*/ 18 w 125"/>
                  <a:gd name="T97" fmla="*/ 77 h 126"/>
                  <a:gd name="T98" fmla="*/ 15 w 125"/>
                  <a:gd name="T99" fmla="*/ 81 h 126"/>
                  <a:gd name="T100" fmla="*/ 12 w 125"/>
                  <a:gd name="T101" fmla="*/ 78 h 126"/>
                  <a:gd name="T102" fmla="*/ 10 w 125"/>
                  <a:gd name="T103" fmla="*/ 57 h 126"/>
                  <a:gd name="T104" fmla="*/ 14 w 125"/>
                  <a:gd name="T105" fmla="*/ 54 h 126"/>
                  <a:gd name="T106" fmla="*/ 13 w 125"/>
                  <a:gd name="T107" fmla="*/ 60 h 126"/>
                  <a:gd name="T108" fmla="*/ 10 w 125"/>
                  <a:gd name="T109" fmla="*/ 5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5" h="126">
                    <a:moveTo>
                      <a:pt x="0" y="63"/>
                    </a:moveTo>
                    <a:cubicBezTo>
                      <a:pt x="0" y="98"/>
                      <a:pt x="28" y="126"/>
                      <a:pt x="62" y="126"/>
                    </a:cubicBezTo>
                    <a:cubicBezTo>
                      <a:pt x="97" y="126"/>
                      <a:pt x="125" y="98"/>
                      <a:pt x="125" y="63"/>
                    </a:cubicBezTo>
                    <a:cubicBezTo>
                      <a:pt x="125" y="28"/>
                      <a:pt x="97" y="0"/>
                      <a:pt x="62" y="0"/>
                    </a:cubicBezTo>
                    <a:cubicBezTo>
                      <a:pt x="28" y="0"/>
                      <a:pt x="0" y="28"/>
                      <a:pt x="0" y="63"/>
                    </a:cubicBezTo>
                    <a:close/>
                    <a:moveTo>
                      <a:pt x="76" y="15"/>
                    </a:moveTo>
                    <a:cubicBezTo>
                      <a:pt x="75" y="17"/>
                      <a:pt x="74" y="18"/>
                      <a:pt x="73" y="18"/>
                    </a:cubicBezTo>
                    <a:cubicBezTo>
                      <a:pt x="72" y="18"/>
                      <a:pt x="72" y="18"/>
                      <a:pt x="72" y="17"/>
                    </a:cubicBezTo>
                    <a:cubicBezTo>
                      <a:pt x="70" y="17"/>
                      <a:pt x="69" y="16"/>
                      <a:pt x="70" y="14"/>
                    </a:cubicBezTo>
                    <a:cubicBezTo>
                      <a:pt x="70" y="12"/>
                      <a:pt x="72" y="11"/>
                      <a:pt x="73" y="12"/>
                    </a:cubicBezTo>
                    <a:cubicBezTo>
                      <a:pt x="74" y="12"/>
                      <a:pt x="74" y="12"/>
                      <a:pt x="74" y="12"/>
                    </a:cubicBezTo>
                    <a:cubicBezTo>
                      <a:pt x="75" y="12"/>
                      <a:pt x="76" y="14"/>
                      <a:pt x="76" y="15"/>
                    </a:cubicBezTo>
                    <a:close/>
                    <a:moveTo>
                      <a:pt x="112" y="61"/>
                    </a:moveTo>
                    <a:cubicBezTo>
                      <a:pt x="112" y="61"/>
                      <a:pt x="112" y="61"/>
                      <a:pt x="112" y="61"/>
                    </a:cubicBezTo>
                    <a:cubicBezTo>
                      <a:pt x="110" y="61"/>
                      <a:pt x="109" y="59"/>
                      <a:pt x="109" y="58"/>
                    </a:cubicBezTo>
                    <a:cubicBezTo>
                      <a:pt x="108" y="56"/>
                      <a:pt x="110" y="55"/>
                      <a:pt x="111" y="54"/>
                    </a:cubicBezTo>
                    <a:cubicBezTo>
                      <a:pt x="113" y="54"/>
                      <a:pt x="114" y="55"/>
                      <a:pt x="115" y="57"/>
                    </a:cubicBezTo>
                    <a:cubicBezTo>
                      <a:pt x="115" y="57"/>
                      <a:pt x="115" y="57"/>
                      <a:pt x="115" y="57"/>
                    </a:cubicBezTo>
                    <a:cubicBezTo>
                      <a:pt x="115" y="59"/>
                      <a:pt x="114" y="60"/>
                      <a:pt x="112" y="61"/>
                    </a:cubicBezTo>
                    <a:close/>
                    <a:moveTo>
                      <a:pt x="107" y="77"/>
                    </a:moveTo>
                    <a:cubicBezTo>
                      <a:pt x="107" y="75"/>
                      <a:pt x="109" y="74"/>
                      <a:pt x="111" y="75"/>
                    </a:cubicBezTo>
                    <a:cubicBezTo>
                      <a:pt x="112" y="75"/>
                      <a:pt x="113" y="77"/>
                      <a:pt x="113" y="79"/>
                    </a:cubicBezTo>
                    <a:cubicBezTo>
                      <a:pt x="112" y="79"/>
                      <a:pt x="112" y="79"/>
                      <a:pt x="112" y="79"/>
                    </a:cubicBezTo>
                    <a:cubicBezTo>
                      <a:pt x="112" y="80"/>
                      <a:pt x="111" y="81"/>
                      <a:pt x="110" y="81"/>
                    </a:cubicBezTo>
                    <a:cubicBezTo>
                      <a:pt x="109" y="81"/>
                      <a:pt x="109" y="81"/>
                      <a:pt x="109" y="81"/>
                    </a:cubicBezTo>
                    <a:cubicBezTo>
                      <a:pt x="107" y="80"/>
                      <a:pt x="106" y="78"/>
                      <a:pt x="107" y="77"/>
                    </a:cubicBezTo>
                    <a:close/>
                    <a:moveTo>
                      <a:pt x="102" y="39"/>
                    </a:moveTo>
                    <a:cubicBezTo>
                      <a:pt x="102" y="38"/>
                      <a:pt x="102" y="36"/>
                      <a:pt x="104" y="35"/>
                    </a:cubicBezTo>
                    <a:cubicBezTo>
                      <a:pt x="105" y="34"/>
                      <a:pt x="107" y="35"/>
                      <a:pt x="108" y="36"/>
                    </a:cubicBezTo>
                    <a:cubicBezTo>
                      <a:pt x="108" y="37"/>
                      <a:pt x="108" y="37"/>
                      <a:pt x="108" y="37"/>
                    </a:cubicBezTo>
                    <a:cubicBezTo>
                      <a:pt x="109" y="38"/>
                      <a:pt x="108" y="40"/>
                      <a:pt x="107" y="41"/>
                    </a:cubicBezTo>
                    <a:cubicBezTo>
                      <a:pt x="106" y="41"/>
                      <a:pt x="106" y="41"/>
                      <a:pt x="105" y="41"/>
                    </a:cubicBezTo>
                    <a:cubicBezTo>
                      <a:pt x="104" y="41"/>
                      <a:pt x="103" y="40"/>
                      <a:pt x="102" y="39"/>
                    </a:cubicBezTo>
                    <a:close/>
                    <a:moveTo>
                      <a:pt x="97" y="94"/>
                    </a:moveTo>
                    <a:cubicBezTo>
                      <a:pt x="98" y="92"/>
                      <a:pt x="100" y="92"/>
                      <a:pt x="102" y="93"/>
                    </a:cubicBezTo>
                    <a:cubicBezTo>
                      <a:pt x="103" y="94"/>
                      <a:pt x="103" y="96"/>
                      <a:pt x="102" y="97"/>
                    </a:cubicBezTo>
                    <a:cubicBezTo>
                      <a:pt x="102" y="98"/>
                      <a:pt x="102" y="98"/>
                      <a:pt x="102" y="98"/>
                    </a:cubicBezTo>
                    <a:cubicBezTo>
                      <a:pt x="101" y="98"/>
                      <a:pt x="100" y="99"/>
                      <a:pt x="100" y="99"/>
                    </a:cubicBezTo>
                    <a:cubicBezTo>
                      <a:pt x="99" y="99"/>
                      <a:pt x="98" y="98"/>
                      <a:pt x="98" y="98"/>
                    </a:cubicBezTo>
                    <a:cubicBezTo>
                      <a:pt x="96" y="97"/>
                      <a:pt x="96" y="95"/>
                      <a:pt x="97" y="94"/>
                    </a:cubicBezTo>
                    <a:close/>
                    <a:moveTo>
                      <a:pt x="94" y="25"/>
                    </a:moveTo>
                    <a:cubicBezTo>
                      <a:pt x="93" y="25"/>
                      <a:pt x="92" y="26"/>
                      <a:pt x="91" y="26"/>
                    </a:cubicBezTo>
                    <a:cubicBezTo>
                      <a:pt x="91" y="26"/>
                      <a:pt x="90" y="26"/>
                      <a:pt x="90" y="25"/>
                    </a:cubicBezTo>
                    <a:cubicBezTo>
                      <a:pt x="88" y="24"/>
                      <a:pt x="88" y="22"/>
                      <a:pt x="89" y="21"/>
                    </a:cubicBezTo>
                    <a:cubicBezTo>
                      <a:pt x="90" y="20"/>
                      <a:pt x="92" y="19"/>
                      <a:pt x="93" y="20"/>
                    </a:cubicBezTo>
                    <a:cubicBezTo>
                      <a:pt x="93" y="21"/>
                      <a:pt x="93" y="21"/>
                      <a:pt x="93" y="21"/>
                    </a:cubicBezTo>
                    <a:cubicBezTo>
                      <a:pt x="95" y="22"/>
                      <a:pt x="95" y="23"/>
                      <a:pt x="94" y="25"/>
                    </a:cubicBezTo>
                    <a:close/>
                    <a:moveTo>
                      <a:pt x="80" y="106"/>
                    </a:moveTo>
                    <a:cubicBezTo>
                      <a:pt x="81" y="105"/>
                      <a:pt x="82" y="104"/>
                      <a:pt x="84" y="105"/>
                    </a:cubicBezTo>
                    <a:cubicBezTo>
                      <a:pt x="85" y="106"/>
                      <a:pt x="86" y="108"/>
                      <a:pt x="85" y="109"/>
                    </a:cubicBezTo>
                    <a:cubicBezTo>
                      <a:pt x="85" y="110"/>
                      <a:pt x="84" y="111"/>
                      <a:pt x="83" y="111"/>
                    </a:cubicBezTo>
                    <a:cubicBezTo>
                      <a:pt x="82" y="111"/>
                      <a:pt x="82" y="111"/>
                      <a:pt x="81" y="111"/>
                    </a:cubicBezTo>
                    <a:cubicBezTo>
                      <a:pt x="81" y="111"/>
                      <a:pt x="81" y="110"/>
                      <a:pt x="81" y="110"/>
                    </a:cubicBezTo>
                    <a:cubicBezTo>
                      <a:pt x="80" y="110"/>
                      <a:pt x="79" y="108"/>
                      <a:pt x="80" y="106"/>
                    </a:cubicBezTo>
                    <a:close/>
                    <a:moveTo>
                      <a:pt x="55" y="57"/>
                    </a:moveTo>
                    <a:cubicBezTo>
                      <a:pt x="55" y="57"/>
                      <a:pt x="62" y="49"/>
                      <a:pt x="69" y="57"/>
                    </a:cubicBezTo>
                    <a:cubicBezTo>
                      <a:pt x="77" y="64"/>
                      <a:pt x="93" y="95"/>
                      <a:pt x="93" y="95"/>
                    </a:cubicBezTo>
                    <a:cubicBezTo>
                      <a:pt x="93" y="95"/>
                      <a:pt x="62" y="79"/>
                      <a:pt x="55" y="72"/>
                    </a:cubicBezTo>
                    <a:cubicBezTo>
                      <a:pt x="47" y="64"/>
                      <a:pt x="55" y="57"/>
                      <a:pt x="55" y="57"/>
                    </a:cubicBezTo>
                    <a:close/>
                    <a:moveTo>
                      <a:pt x="49" y="15"/>
                    </a:moveTo>
                    <a:cubicBezTo>
                      <a:pt x="49" y="14"/>
                      <a:pt x="50" y="12"/>
                      <a:pt x="52" y="12"/>
                    </a:cubicBezTo>
                    <a:cubicBezTo>
                      <a:pt x="52" y="12"/>
                      <a:pt x="52" y="12"/>
                      <a:pt x="52" y="12"/>
                    </a:cubicBezTo>
                    <a:cubicBezTo>
                      <a:pt x="54" y="11"/>
                      <a:pt x="55" y="12"/>
                      <a:pt x="55" y="14"/>
                    </a:cubicBezTo>
                    <a:cubicBezTo>
                      <a:pt x="56" y="15"/>
                      <a:pt x="55" y="17"/>
                      <a:pt x="53" y="17"/>
                    </a:cubicBezTo>
                    <a:cubicBezTo>
                      <a:pt x="53" y="17"/>
                      <a:pt x="53" y="17"/>
                      <a:pt x="53" y="17"/>
                    </a:cubicBezTo>
                    <a:cubicBezTo>
                      <a:pt x="53" y="18"/>
                      <a:pt x="52" y="18"/>
                      <a:pt x="52" y="18"/>
                    </a:cubicBezTo>
                    <a:cubicBezTo>
                      <a:pt x="51" y="18"/>
                      <a:pt x="50" y="17"/>
                      <a:pt x="49" y="15"/>
                    </a:cubicBezTo>
                    <a:close/>
                    <a:moveTo>
                      <a:pt x="39" y="106"/>
                    </a:moveTo>
                    <a:cubicBezTo>
                      <a:pt x="39" y="105"/>
                      <a:pt x="41" y="104"/>
                      <a:pt x="43" y="105"/>
                    </a:cubicBezTo>
                    <a:cubicBezTo>
                      <a:pt x="44" y="106"/>
                      <a:pt x="45" y="108"/>
                      <a:pt x="44" y="109"/>
                    </a:cubicBezTo>
                    <a:cubicBezTo>
                      <a:pt x="44" y="110"/>
                      <a:pt x="42" y="111"/>
                      <a:pt x="41" y="111"/>
                    </a:cubicBezTo>
                    <a:cubicBezTo>
                      <a:pt x="41" y="111"/>
                      <a:pt x="40" y="111"/>
                      <a:pt x="40" y="111"/>
                    </a:cubicBezTo>
                    <a:cubicBezTo>
                      <a:pt x="40" y="111"/>
                      <a:pt x="40" y="110"/>
                      <a:pt x="40" y="110"/>
                    </a:cubicBezTo>
                    <a:cubicBezTo>
                      <a:pt x="38" y="110"/>
                      <a:pt x="38" y="108"/>
                      <a:pt x="39" y="106"/>
                    </a:cubicBezTo>
                    <a:close/>
                    <a:moveTo>
                      <a:pt x="32" y="20"/>
                    </a:moveTo>
                    <a:cubicBezTo>
                      <a:pt x="32" y="20"/>
                      <a:pt x="32" y="20"/>
                      <a:pt x="32" y="20"/>
                    </a:cubicBezTo>
                    <a:cubicBezTo>
                      <a:pt x="33" y="19"/>
                      <a:pt x="35" y="20"/>
                      <a:pt x="36" y="21"/>
                    </a:cubicBezTo>
                    <a:cubicBezTo>
                      <a:pt x="37" y="22"/>
                      <a:pt x="37" y="24"/>
                      <a:pt x="35" y="25"/>
                    </a:cubicBezTo>
                    <a:cubicBezTo>
                      <a:pt x="35" y="26"/>
                      <a:pt x="34" y="26"/>
                      <a:pt x="33" y="26"/>
                    </a:cubicBezTo>
                    <a:cubicBezTo>
                      <a:pt x="33" y="26"/>
                      <a:pt x="32" y="25"/>
                      <a:pt x="31" y="25"/>
                    </a:cubicBezTo>
                    <a:cubicBezTo>
                      <a:pt x="30" y="23"/>
                      <a:pt x="30" y="21"/>
                      <a:pt x="32" y="20"/>
                    </a:cubicBezTo>
                    <a:close/>
                    <a:moveTo>
                      <a:pt x="23" y="93"/>
                    </a:moveTo>
                    <a:cubicBezTo>
                      <a:pt x="24" y="92"/>
                      <a:pt x="26" y="92"/>
                      <a:pt x="27" y="94"/>
                    </a:cubicBezTo>
                    <a:cubicBezTo>
                      <a:pt x="28" y="95"/>
                      <a:pt x="28" y="97"/>
                      <a:pt x="27" y="98"/>
                    </a:cubicBezTo>
                    <a:cubicBezTo>
                      <a:pt x="26" y="98"/>
                      <a:pt x="26" y="99"/>
                      <a:pt x="25" y="99"/>
                    </a:cubicBezTo>
                    <a:cubicBezTo>
                      <a:pt x="24" y="99"/>
                      <a:pt x="23" y="98"/>
                      <a:pt x="23" y="98"/>
                    </a:cubicBezTo>
                    <a:cubicBezTo>
                      <a:pt x="23" y="97"/>
                      <a:pt x="23" y="97"/>
                      <a:pt x="23" y="97"/>
                    </a:cubicBezTo>
                    <a:cubicBezTo>
                      <a:pt x="21" y="96"/>
                      <a:pt x="22" y="94"/>
                      <a:pt x="23" y="93"/>
                    </a:cubicBezTo>
                    <a:close/>
                    <a:moveTo>
                      <a:pt x="18" y="41"/>
                    </a:moveTo>
                    <a:cubicBezTo>
                      <a:pt x="17" y="40"/>
                      <a:pt x="16" y="38"/>
                      <a:pt x="17" y="36"/>
                    </a:cubicBezTo>
                    <a:cubicBezTo>
                      <a:pt x="17" y="36"/>
                      <a:pt x="17" y="36"/>
                      <a:pt x="17" y="36"/>
                    </a:cubicBezTo>
                    <a:cubicBezTo>
                      <a:pt x="18" y="35"/>
                      <a:pt x="20" y="34"/>
                      <a:pt x="21" y="35"/>
                    </a:cubicBezTo>
                    <a:cubicBezTo>
                      <a:pt x="23" y="36"/>
                      <a:pt x="23" y="38"/>
                      <a:pt x="22" y="39"/>
                    </a:cubicBezTo>
                    <a:cubicBezTo>
                      <a:pt x="22" y="39"/>
                      <a:pt x="22" y="39"/>
                      <a:pt x="22" y="39"/>
                    </a:cubicBezTo>
                    <a:cubicBezTo>
                      <a:pt x="22" y="40"/>
                      <a:pt x="21" y="41"/>
                      <a:pt x="20" y="41"/>
                    </a:cubicBezTo>
                    <a:cubicBezTo>
                      <a:pt x="19" y="41"/>
                      <a:pt x="19" y="41"/>
                      <a:pt x="18" y="41"/>
                    </a:cubicBezTo>
                    <a:close/>
                    <a:moveTo>
                      <a:pt x="14" y="75"/>
                    </a:moveTo>
                    <a:cubicBezTo>
                      <a:pt x="16" y="74"/>
                      <a:pt x="17" y="75"/>
                      <a:pt x="18" y="77"/>
                    </a:cubicBezTo>
                    <a:cubicBezTo>
                      <a:pt x="18" y="78"/>
                      <a:pt x="18" y="80"/>
                      <a:pt x="16" y="81"/>
                    </a:cubicBezTo>
                    <a:cubicBezTo>
                      <a:pt x="16" y="81"/>
                      <a:pt x="15" y="81"/>
                      <a:pt x="15" y="81"/>
                    </a:cubicBezTo>
                    <a:cubicBezTo>
                      <a:pt x="14" y="81"/>
                      <a:pt x="13" y="80"/>
                      <a:pt x="12" y="79"/>
                    </a:cubicBezTo>
                    <a:cubicBezTo>
                      <a:pt x="12" y="78"/>
                      <a:pt x="12" y="78"/>
                      <a:pt x="12" y="78"/>
                    </a:cubicBezTo>
                    <a:cubicBezTo>
                      <a:pt x="12" y="77"/>
                      <a:pt x="13" y="75"/>
                      <a:pt x="14" y="75"/>
                    </a:cubicBezTo>
                    <a:close/>
                    <a:moveTo>
                      <a:pt x="10" y="57"/>
                    </a:moveTo>
                    <a:cubicBezTo>
                      <a:pt x="10" y="57"/>
                      <a:pt x="10" y="57"/>
                      <a:pt x="10" y="57"/>
                    </a:cubicBezTo>
                    <a:cubicBezTo>
                      <a:pt x="10" y="55"/>
                      <a:pt x="12" y="54"/>
                      <a:pt x="14" y="54"/>
                    </a:cubicBezTo>
                    <a:cubicBezTo>
                      <a:pt x="15" y="54"/>
                      <a:pt x="16" y="56"/>
                      <a:pt x="16" y="58"/>
                    </a:cubicBezTo>
                    <a:cubicBezTo>
                      <a:pt x="16" y="59"/>
                      <a:pt x="15" y="60"/>
                      <a:pt x="13" y="60"/>
                    </a:cubicBezTo>
                    <a:cubicBezTo>
                      <a:pt x="13" y="60"/>
                      <a:pt x="13" y="60"/>
                      <a:pt x="13" y="60"/>
                    </a:cubicBezTo>
                    <a:cubicBezTo>
                      <a:pt x="11" y="60"/>
                      <a:pt x="10" y="59"/>
                      <a:pt x="10"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grpSp>
      </p:grpSp>
      <p:grpSp>
        <p:nvGrpSpPr>
          <p:cNvPr id="115" name="Gruppieren 114">
            <a:extLst>
              <a:ext uri="{FF2B5EF4-FFF2-40B4-BE49-F238E27FC236}">
                <a16:creationId xmlns:a16="http://schemas.microsoft.com/office/drawing/2014/main" id="{BA05D74A-1398-2B41-B92A-A1E2A2FB42E2}"/>
              </a:ext>
            </a:extLst>
          </p:cNvPr>
          <p:cNvGrpSpPr/>
          <p:nvPr/>
        </p:nvGrpSpPr>
        <p:grpSpPr>
          <a:xfrm>
            <a:off x="5271135" y="1939844"/>
            <a:ext cx="283500" cy="283500"/>
            <a:chOff x="7780916" y="3480140"/>
            <a:chExt cx="648000" cy="648000"/>
          </a:xfrm>
        </p:grpSpPr>
        <p:sp>
          <p:nvSpPr>
            <p:cNvPr id="116" name="Ellipse 208">
              <a:extLst>
                <a:ext uri="{FF2B5EF4-FFF2-40B4-BE49-F238E27FC236}">
                  <a16:creationId xmlns:a16="http://schemas.microsoft.com/office/drawing/2014/main" id="{5899BB49-07EB-9546-B353-071761DA15C1}"/>
                </a:ext>
              </a:extLst>
            </p:cNvPr>
            <p:cNvSpPr/>
            <p:nvPr/>
          </p:nvSpPr>
          <p:spPr>
            <a:xfrm>
              <a:off x="7780916" y="3480140"/>
              <a:ext cx="648000" cy="648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lnSpc>
                  <a:spcPct val="100000"/>
                </a:lnSpc>
                <a:spcBef>
                  <a:spcPts val="0"/>
                </a:spcBef>
                <a:spcAft>
                  <a:spcPts val="0"/>
                </a:spcAft>
                <a:defRPr/>
              </a:pPr>
              <a:endParaRPr lang="de-DE" sz="1013">
                <a:solidFill>
                  <a:prstClr val="white"/>
                </a:solidFill>
                <a:latin typeface="Avenir LT Std 45 Book"/>
              </a:endParaRPr>
            </a:p>
          </p:txBody>
        </p:sp>
        <p:grpSp>
          <p:nvGrpSpPr>
            <p:cNvPr id="117" name="Group 2">
              <a:extLst>
                <a:ext uri="{FF2B5EF4-FFF2-40B4-BE49-F238E27FC236}">
                  <a16:creationId xmlns:a16="http://schemas.microsoft.com/office/drawing/2014/main" id="{832CC281-F747-9343-8997-753369BFF819}"/>
                </a:ext>
              </a:extLst>
            </p:cNvPr>
            <p:cNvGrpSpPr/>
            <p:nvPr/>
          </p:nvGrpSpPr>
          <p:grpSpPr>
            <a:xfrm>
              <a:off x="7896945" y="3582325"/>
              <a:ext cx="408078" cy="441392"/>
              <a:chOff x="6701140" y="1226088"/>
              <a:chExt cx="427024" cy="461884"/>
            </a:xfrm>
          </p:grpSpPr>
          <p:sp>
            <p:nvSpPr>
              <p:cNvPr id="118" name="Freeform 200">
                <a:extLst>
                  <a:ext uri="{FF2B5EF4-FFF2-40B4-BE49-F238E27FC236}">
                    <a16:creationId xmlns:a16="http://schemas.microsoft.com/office/drawing/2014/main" id="{0CBC0657-07C7-A546-99B1-91FC139D2242}"/>
                  </a:ext>
                </a:extLst>
              </p:cNvPr>
              <p:cNvSpPr>
                <a:spLocks/>
              </p:cNvSpPr>
              <p:nvPr/>
            </p:nvSpPr>
            <p:spPr bwMode="auto">
              <a:xfrm>
                <a:off x="6701140" y="1226088"/>
                <a:ext cx="427024" cy="461884"/>
              </a:xfrm>
              <a:custGeom>
                <a:avLst/>
                <a:gdLst>
                  <a:gd name="T0" fmla="*/ 138 w 196"/>
                  <a:gd name="T1" fmla="*/ 212 h 212"/>
                  <a:gd name="T2" fmla="*/ 196 w 196"/>
                  <a:gd name="T3" fmla="*/ 212 h 212"/>
                  <a:gd name="T4" fmla="*/ 196 w 196"/>
                  <a:gd name="T5" fmla="*/ 39 h 212"/>
                  <a:gd name="T6" fmla="*/ 139 w 196"/>
                  <a:gd name="T7" fmla="*/ 39 h 212"/>
                  <a:gd name="T8" fmla="*/ 139 w 196"/>
                  <a:gd name="T9" fmla="*/ 0 h 212"/>
                  <a:gd name="T10" fmla="*/ 55 w 196"/>
                  <a:gd name="T11" fmla="*/ 0 h 212"/>
                  <a:gd name="T12" fmla="*/ 55 w 196"/>
                  <a:gd name="T13" fmla="*/ 39 h 212"/>
                  <a:gd name="T14" fmla="*/ 0 w 196"/>
                  <a:gd name="T15" fmla="*/ 39 h 212"/>
                  <a:gd name="T16" fmla="*/ 0 w 196"/>
                  <a:gd name="T17" fmla="*/ 212 h 212"/>
                  <a:gd name="T18" fmla="*/ 60 w 196"/>
                  <a:gd name="T19" fmla="*/ 212 h 212"/>
                  <a:gd name="T20" fmla="*/ 60 w 196"/>
                  <a:gd name="T21" fmla="*/ 171 h 212"/>
                  <a:gd name="T22" fmla="*/ 138 w 196"/>
                  <a:gd name="T23" fmla="*/ 171 h 212"/>
                  <a:gd name="T24" fmla="*/ 138 w 196"/>
                  <a:gd name="T2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212">
                    <a:moveTo>
                      <a:pt x="138" y="212"/>
                    </a:moveTo>
                    <a:lnTo>
                      <a:pt x="196" y="212"/>
                    </a:lnTo>
                    <a:lnTo>
                      <a:pt x="196" y="39"/>
                    </a:lnTo>
                    <a:lnTo>
                      <a:pt x="139" y="39"/>
                    </a:lnTo>
                    <a:lnTo>
                      <a:pt x="139" y="0"/>
                    </a:lnTo>
                    <a:lnTo>
                      <a:pt x="55" y="0"/>
                    </a:lnTo>
                    <a:lnTo>
                      <a:pt x="55" y="39"/>
                    </a:lnTo>
                    <a:lnTo>
                      <a:pt x="0" y="39"/>
                    </a:lnTo>
                    <a:lnTo>
                      <a:pt x="0" y="212"/>
                    </a:lnTo>
                    <a:lnTo>
                      <a:pt x="60" y="212"/>
                    </a:lnTo>
                    <a:lnTo>
                      <a:pt x="60" y="171"/>
                    </a:lnTo>
                    <a:lnTo>
                      <a:pt x="138" y="171"/>
                    </a:lnTo>
                    <a:lnTo>
                      <a:pt x="138" y="2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19" name="Freeform 201">
                <a:extLst>
                  <a:ext uri="{FF2B5EF4-FFF2-40B4-BE49-F238E27FC236}">
                    <a16:creationId xmlns:a16="http://schemas.microsoft.com/office/drawing/2014/main" id="{CA2B4695-2B7C-D545-8B4D-F6E706163EE8}"/>
                  </a:ext>
                </a:extLst>
              </p:cNvPr>
              <p:cNvSpPr>
                <a:spLocks/>
              </p:cNvSpPr>
              <p:nvPr/>
            </p:nvSpPr>
            <p:spPr bwMode="auto">
              <a:xfrm>
                <a:off x="6884150" y="1239160"/>
                <a:ext cx="61003" cy="63183"/>
              </a:xfrm>
              <a:custGeom>
                <a:avLst/>
                <a:gdLst>
                  <a:gd name="T0" fmla="*/ 1 w 22"/>
                  <a:gd name="T1" fmla="*/ 9 h 23"/>
                  <a:gd name="T2" fmla="*/ 0 w 22"/>
                  <a:gd name="T3" fmla="*/ 10 h 23"/>
                  <a:gd name="T4" fmla="*/ 0 w 22"/>
                  <a:gd name="T5" fmla="*/ 13 h 23"/>
                  <a:gd name="T6" fmla="*/ 1 w 22"/>
                  <a:gd name="T7" fmla="*/ 14 h 23"/>
                  <a:gd name="T8" fmla="*/ 8 w 22"/>
                  <a:gd name="T9" fmla="*/ 14 h 23"/>
                  <a:gd name="T10" fmla="*/ 8 w 22"/>
                  <a:gd name="T11" fmla="*/ 22 h 23"/>
                  <a:gd name="T12" fmla="*/ 9 w 22"/>
                  <a:gd name="T13" fmla="*/ 23 h 23"/>
                  <a:gd name="T14" fmla="*/ 12 w 22"/>
                  <a:gd name="T15" fmla="*/ 23 h 23"/>
                  <a:gd name="T16" fmla="*/ 13 w 22"/>
                  <a:gd name="T17" fmla="*/ 22 h 23"/>
                  <a:gd name="T18" fmla="*/ 13 w 22"/>
                  <a:gd name="T19" fmla="*/ 14 h 23"/>
                  <a:gd name="T20" fmla="*/ 21 w 22"/>
                  <a:gd name="T21" fmla="*/ 14 h 23"/>
                  <a:gd name="T22" fmla="*/ 22 w 22"/>
                  <a:gd name="T23" fmla="*/ 13 h 23"/>
                  <a:gd name="T24" fmla="*/ 22 w 22"/>
                  <a:gd name="T25" fmla="*/ 10 h 23"/>
                  <a:gd name="T26" fmla="*/ 21 w 22"/>
                  <a:gd name="T27" fmla="*/ 9 h 23"/>
                  <a:gd name="T28" fmla="*/ 13 w 22"/>
                  <a:gd name="T29" fmla="*/ 9 h 23"/>
                  <a:gd name="T30" fmla="*/ 13 w 22"/>
                  <a:gd name="T31" fmla="*/ 1 h 23"/>
                  <a:gd name="T32" fmla="*/ 12 w 22"/>
                  <a:gd name="T33" fmla="*/ 0 h 23"/>
                  <a:gd name="T34" fmla="*/ 9 w 22"/>
                  <a:gd name="T35" fmla="*/ 0 h 23"/>
                  <a:gd name="T36" fmla="*/ 8 w 22"/>
                  <a:gd name="T37" fmla="*/ 1 h 23"/>
                  <a:gd name="T38" fmla="*/ 8 w 22"/>
                  <a:gd name="T39" fmla="*/ 9 h 23"/>
                  <a:gd name="T40" fmla="*/ 1 w 22"/>
                  <a:gd name="T41"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23">
                    <a:moveTo>
                      <a:pt x="1" y="9"/>
                    </a:moveTo>
                    <a:cubicBezTo>
                      <a:pt x="0" y="9"/>
                      <a:pt x="0" y="10"/>
                      <a:pt x="0" y="10"/>
                    </a:cubicBezTo>
                    <a:cubicBezTo>
                      <a:pt x="0" y="13"/>
                      <a:pt x="0" y="13"/>
                      <a:pt x="0" y="13"/>
                    </a:cubicBezTo>
                    <a:cubicBezTo>
                      <a:pt x="0" y="13"/>
                      <a:pt x="0" y="14"/>
                      <a:pt x="1" y="14"/>
                    </a:cubicBezTo>
                    <a:cubicBezTo>
                      <a:pt x="8" y="14"/>
                      <a:pt x="8" y="14"/>
                      <a:pt x="8" y="14"/>
                    </a:cubicBezTo>
                    <a:cubicBezTo>
                      <a:pt x="8" y="22"/>
                      <a:pt x="8" y="22"/>
                      <a:pt x="8" y="22"/>
                    </a:cubicBezTo>
                    <a:cubicBezTo>
                      <a:pt x="8" y="23"/>
                      <a:pt x="9" y="23"/>
                      <a:pt x="9" y="23"/>
                    </a:cubicBezTo>
                    <a:cubicBezTo>
                      <a:pt x="12" y="23"/>
                      <a:pt x="12" y="23"/>
                      <a:pt x="12" y="23"/>
                    </a:cubicBezTo>
                    <a:cubicBezTo>
                      <a:pt x="12" y="23"/>
                      <a:pt x="13" y="23"/>
                      <a:pt x="13" y="22"/>
                    </a:cubicBezTo>
                    <a:cubicBezTo>
                      <a:pt x="13" y="14"/>
                      <a:pt x="13" y="14"/>
                      <a:pt x="13" y="14"/>
                    </a:cubicBezTo>
                    <a:cubicBezTo>
                      <a:pt x="21" y="14"/>
                      <a:pt x="21" y="14"/>
                      <a:pt x="21" y="14"/>
                    </a:cubicBezTo>
                    <a:cubicBezTo>
                      <a:pt x="21" y="14"/>
                      <a:pt x="22" y="13"/>
                      <a:pt x="22" y="13"/>
                    </a:cubicBezTo>
                    <a:cubicBezTo>
                      <a:pt x="22" y="10"/>
                      <a:pt x="22" y="10"/>
                      <a:pt x="22" y="10"/>
                    </a:cubicBezTo>
                    <a:cubicBezTo>
                      <a:pt x="22" y="10"/>
                      <a:pt x="21" y="9"/>
                      <a:pt x="21" y="9"/>
                    </a:cubicBezTo>
                    <a:cubicBezTo>
                      <a:pt x="13" y="9"/>
                      <a:pt x="13" y="9"/>
                      <a:pt x="13" y="9"/>
                    </a:cubicBezTo>
                    <a:cubicBezTo>
                      <a:pt x="13" y="1"/>
                      <a:pt x="13" y="1"/>
                      <a:pt x="13" y="1"/>
                    </a:cubicBezTo>
                    <a:cubicBezTo>
                      <a:pt x="13" y="1"/>
                      <a:pt x="12" y="0"/>
                      <a:pt x="12" y="0"/>
                    </a:cubicBezTo>
                    <a:cubicBezTo>
                      <a:pt x="9" y="0"/>
                      <a:pt x="9" y="0"/>
                      <a:pt x="9" y="0"/>
                    </a:cubicBezTo>
                    <a:cubicBezTo>
                      <a:pt x="9" y="0"/>
                      <a:pt x="8" y="1"/>
                      <a:pt x="8" y="1"/>
                    </a:cubicBezTo>
                    <a:cubicBezTo>
                      <a:pt x="8" y="9"/>
                      <a:pt x="8" y="9"/>
                      <a:pt x="8" y="9"/>
                    </a:cubicBezTo>
                    <a:lnTo>
                      <a:pt x="1" y="9"/>
                    </a:lnTo>
                    <a:close/>
                  </a:path>
                </a:pathLst>
              </a:custGeom>
              <a:solidFill>
                <a:schemeClr val="accent2"/>
              </a:solidFill>
              <a:ln>
                <a:solidFill>
                  <a:schemeClr val="accent2"/>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20" name="Rectangle 202">
                <a:extLst>
                  <a:ext uri="{FF2B5EF4-FFF2-40B4-BE49-F238E27FC236}">
                    <a16:creationId xmlns:a16="http://schemas.microsoft.com/office/drawing/2014/main" id="{7667C5C4-E64D-8542-9F9A-4CA1D66C999F}"/>
                  </a:ext>
                </a:extLst>
              </p:cNvPr>
              <p:cNvSpPr>
                <a:spLocks noChangeArrowheads="1"/>
              </p:cNvSpPr>
              <p:nvPr/>
            </p:nvSpPr>
            <p:spPr bwMode="auto">
              <a:xfrm>
                <a:off x="6735999" y="1376417"/>
                <a:ext cx="74076" cy="65361"/>
              </a:xfrm>
              <a:prstGeom prst="rect">
                <a:avLst/>
              </a:prstGeom>
              <a:solidFill>
                <a:schemeClr val="accent2"/>
              </a:solid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21" name="Rectangle 203">
                <a:extLst>
                  <a:ext uri="{FF2B5EF4-FFF2-40B4-BE49-F238E27FC236}">
                    <a16:creationId xmlns:a16="http://schemas.microsoft.com/office/drawing/2014/main" id="{DC4036F0-8E18-FE40-82B6-5543F4992DFF}"/>
                  </a:ext>
                </a:extLst>
              </p:cNvPr>
              <p:cNvSpPr>
                <a:spLocks noChangeArrowheads="1"/>
              </p:cNvSpPr>
              <p:nvPr/>
            </p:nvSpPr>
            <p:spPr bwMode="auto">
              <a:xfrm>
                <a:off x="6829684" y="1376417"/>
                <a:ext cx="74076" cy="65361"/>
              </a:xfrm>
              <a:prstGeom prst="rect">
                <a:avLst/>
              </a:prstGeom>
              <a:solidFill>
                <a:schemeClr val="accent2"/>
              </a:solid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22" name="Rectangle 204">
                <a:extLst>
                  <a:ext uri="{FF2B5EF4-FFF2-40B4-BE49-F238E27FC236}">
                    <a16:creationId xmlns:a16="http://schemas.microsoft.com/office/drawing/2014/main" id="{D681D1A9-8B45-F044-AD95-12EDDEA367EA}"/>
                  </a:ext>
                </a:extLst>
              </p:cNvPr>
              <p:cNvSpPr>
                <a:spLocks noChangeArrowheads="1"/>
              </p:cNvSpPr>
              <p:nvPr/>
            </p:nvSpPr>
            <p:spPr bwMode="auto">
              <a:xfrm>
                <a:off x="6921189" y="1376417"/>
                <a:ext cx="74076" cy="65361"/>
              </a:xfrm>
              <a:prstGeom prst="rect">
                <a:avLst/>
              </a:prstGeom>
              <a:solidFill>
                <a:schemeClr val="accent2"/>
              </a:solid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23" name="Rectangle 206">
                <a:extLst>
                  <a:ext uri="{FF2B5EF4-FFF2-40B4-BE49-F238E27FC236}">
                    <a16:creationId xmlns:a16="http://schemas.microsoft.com/office/drawing/2014/main" id="{A07BF8B7-EB8C-A442-B68E-6C2A33A6CF71}"/>
                  </a:ext>
                </a:extLst>
              </p:cNvPr>
              <p:cNvSpPr>
                <a:spLocks noChangeArrowheads="1"/>
              </p:cNvSpPr>
              <p:nvPr/>
            </p:nvSpPr>
            <p:spPr bwMode="auto">
              <a:xfrm>
                <a:off x="7014873" y="1376417"/>
                <a:ext cx="74076" cy="65361"/>
              </a:xfrm>
              <a:prstGeom prst="rect">
                <a:avLst/>
              </a:prstGeom>
              <a:solidFill>
                <a:schemeClr val="accent2"/>
              </a:solid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24" name="Rectangle 207">
                <a:extLst>
                  <a:ext uri="{FF2B5EF4-FFF2-40B4-BE49-F238E27FC236}">
                    <a16:creationId xmlns:a16="http://schemas.microsoft.com/office/drawing/2014/main" id="{4CA16BDB-DFFA-FB47-808B-EA560D7D5FFC}"/>
                  </a:ext>
                </a:extLst>
              </p:cNvPr>
              <p:cNvSpPr>
                <a:spLocks noChangeArrowheads="1"/>
              </p:cNvSpPr>
              <p:nvPr/>
            </p:nvSpPr>
            <p:spPr bwMode="auto">
              <a:xfrm>
                <a:off x="6736000" y="1480995"/>
                <a:ext cx="74076" cy="61004"/>
              </a:xfrm>
              <a:prstGeom prst="rect">
                <a:avLst/>
              </a:prstGeom>
              <a:solidFill>
                <a:schemeClr val="accent2"/>
              </a:solid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25" name="Rectangle 208">
                <a:extLst>
                  <a:ext uri="{FF2B5EF4-FFF2-40B4-BE49-F238E27FC236}">
                    <a16:creationId xmlns:a16="http://schemas.microsoft.com/office/drawing/2014/main" id="{1B3F4A72-5AB2-AD46-BB13-DAD2382FC4DD}"/>
                  </a:ext>
                </a:extLst>
              </p:cNvPr>
              <p:cNvSpPr>
                <a:spLocks noChangeArrowheads="1"/>
              </p:cNvSpPr>
              <p:nvPr/>
            </p:nvSpPr>
            <p:spPr bwMode="auto">
              <a:xfrm>
                <a:off x="6829684" y="1480995"/>
                <a:ext cx="74076" cy="61004"/>
              </a:xfrm>
              <a:prstGeom prst="rect">
                <a:avLst/>
              </a:prstGeom>
              <a:solidFill>
                <a:schemeClr val="accent2"/>
              </a:solid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26" name="Rectangle 209">
                <a:extLst>
                  <a:ext uri="{FF2B5EF4-FFF2-40B4-BE49-F238E27FC236}">
                    <a16:creationId xmlns:a16="http://schemas.microsoft.com/office/drawing/2014/main" id="{18E9D1BE-27AA-1B41-832D-DA452A0E44CA}"/>
                  </a:ext>
                </a:extLst>
              </p:cNvPr>
              <p:cNvSpPr>
                <a:spLocks noChangeArrowheads="1"/>
              </p:cNvSpPr>
              <p:nvPr/>
            </p:nvSpPr>
            <p:spPr bwMode="auto">
              <a:xfrm>
                <a:off x="6921189" y="1480995"/>
                <a:ext cx="74076" cy="61004"/>
              </a:xfrm>
              <a:prstGeom prst="rect">
                <a:avLst/>
              </a:prstGeom>
              <a:solidFill>
                <a:schemeClr val="accent2"/>
              </a:solid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27" name="Rectangle 210">
                <a:extLst>
                  <a:ext uri="{FF2B5EF4-FFF2-40B4-BE49-F238E27FC236}">
                    <a16:creationId xmlns:a16="http://schemas.microsoft.com/office/drawing/2014/main" id="{517DA7CA-2B71-EB4D-B72A-274BAC66AE1B}"/>
                  </a:ext>
                </a:extLst>
              </p:cNvPr>
              <p:cNvSpPr>
                <a:spLocks noChangeArrowheads="1"/>
              </p:cNvSpPr>
              <p:nvPr/>
            </p:nvSpPr>
            <p:spPr bwMode="auto">
              <a:xfrm>
                <a:off x="7014873" y="1480995"/>
                <a:ext cx="74076" cy="61004"/>
              </a:xfrm>
              <a:prstGeom prst="rect">
                <a:avLst/>
              </a:prstGeom>
              <a:solidFill>
                <a:schemeClr val="accent2"/>
              </a:solidFill>
              <a:ln>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grpSp>
      </p:grpSp>
      <p:sp>
        <p:nvSpPr>
          <p:cNvPr id="128" name="Textfeld 127">
            <a:extLst>
              <a:ext uri="{FF2B5EF4-FFF2-40B4-BE49-F238E27FC236}">
                <a16:creationId xmlns:a16="http://schemas.microsoft.com/office/drawing/2014/main" id="{93CE5D55-038B-C64F-A522-47C70EB501FE}"/>
              </a:ext>
            </a:extLst>
          </p:cNvPr>
          <p:cNvSpPr txBox="1"/>
          <p:nvPr/>
        </p:nvSpPr>
        <p:spPr>
          <a:xfrm>
            <a:off x="4741289" y="2247879"/>
            <a:ext cx="1343192" cy="617670"/>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788" b="1" dirty="0">
                <a:latin typeface="Avenir LT Std 45 Book"/>
              </a:rPr>
              <a:t>HHI</a:t>
            </a:r>
          </a:p>
          <a:p>
            <a:pPr algn="ctr" defTabSz="514350" fontAlgn="auto">
              <a:lnSpc>
                <a:spcPct val="100000"/>
              </a:lnSpc>
              <a:spcBef>
                <a:spcPts val="0"/>
              </a:spcBef>
              <a:spcAft>
                <a:spcPts val="0"/>
              </a:spcAft>
              <a:defRPr/>
            </a:pPr>
            <a:r>
              <a:rPr lang="de-DE" sz="788" b="1" dirty="0">
                <a:latin typeface="Avenir LT Std 45 Book"/>
              </a:rPr>
              <a:t>27% RRR</a:t>
            </a:r>
            <a:br>
              <a:rPr lang="de-DE" sz="788" b="1" dirty="0">
                <a:latin typeface="Avenir LT Std 45 Book"/>
              </a:rPr>
            </a:br>
            <a:endParaRPr lang="de-DE" sz="788" b="1" dirty="0">
              <a:latin typeface="Avenir LT Std 45 Book"/>
            </a:endParaRPr>
          </a:p>
          <a:p>
            <a:pPr algn="ctr" defTabSz="514350" fontAlgn="auto">
              <a:lnSpc>
                <a:spcPct val="100000"/>
              </a:lnSpc>
              <a:spcBef>
                <a:spcPts val="0"/>
              </a:spcBef>
              <a:spcAft>
                <a:spcPts val="0"/>
              </a:spcAft>
              <a:defRPr/>
            </a:pPr>
            <a:endParaRPr lang="de-DE" sz="600" b="1" dirty="0">
              <a:latin typeface="Avenir LT Std 45 Book"/>
            </a:endParaRPr>
          </a:p>
          <a:p>
            <a:pPr algn="ctr" defTabSz="514350" fontAlgn="auto">
              <a:lnSpc>
                <a:spcPct val="100000"/>
              </a:lnSpc>
              <a:spcBef>
                <a:spcPts val="0"/>
              </a:spcBef>
              <a:spcAft>
                <a:spcPts val="0"/>
              </a:spcAft>
              <a:defRPr/>
            </a:pPr>
            <a:endParaRPr lang="de-DE" sz="675" baseline="30000" dirty="0">
              <a:latin typeface="Avenir LT Std 45 Book"/>
            </a:endParaRPr>
          </a:p>
        </p:txBody>
      </p:sp>
      <p:sp>
        <p:nvSpPr>
          <p:cNvPr id="113" name="Textfeld 112">
            <a:extLst>
              <a:ext uri="{FF2B5EF4-FFF2-40B4-BE49-F238E27FC236}">
                <a16:creationId xmlns:a16="http://schemas.microsoft.com/office/drawing/2014/main" id="{FDF97991-A787-844C-AF8A-AC247C220BB9}"/>
              </a:ext>
            </a:extLst>
          </p:cNvPr>
          <p:cNvSpPr txBox="1"/>
          <p:nvPr/>
        </p:nvSpPr>
        <p:spPr>
          <a:xfrm>
            <a:off x="6004936" y="2252975"/>
            <a:ext cx="1036576" cy="334835"/>
          </a:xfrm>
          <a:prstGeom prst="rect">
            <a:avLst/>
          </a:prstGeom>
          <a:noFill/>
        </p:spPr>
        <p:txBody>
          <a:bodyPr wrap="square" rtlCol="0">
            <a:spAutoFit/>
          </a:bodyPr>
          <a:lstStyle/>
          <a:p>
            <a:pPr defTabSz="514350" fontAlgn="auto">
              <a:lnSpc>
                <a:spcPct val="100000"/>
              </a:lnSpc>
              <a:spcBef>
                <a:spcPts val="0"/>
              </a:spcBef>
              <a:spcAft>
                <a:spcPts val="0"/>
              </a:spcAft>
              <a:defRPr/>
            </a:pPr>
            <a:r>
              <a:rPr lang="de-DE" sz="788" b="1" dirty="0">
                <a:latin typeface="Avenir LT Std 45 Book"/>
              </a:rPr>
              <a:t>Renale Ereignisse</a:t>
            </a:r>
          </a:p>
          <a:p>
            <a:pPr algn="ctr" defTabSz="514350" fontAlgn="auto">
              <a:lnSpc>
                <a:spcPct val="100000"/>
              </a:lnSpc>
              <a:spcBef>
                <a:spcPts val="0"/>
              </a:spcBef>
              <a:spcAft>
                <a:spcPts val="0"/>
              </a:spcAft>
              <a:defRPr/>
            </a:pPr>
            <a:r>
              <a:rPr lang="de-DE" sz="788" b="1" dirty="0">
                <a:latin typeface="Avenir LT Std 45 Book"/>
              </a:rPr>
              <a:t>47% RRR</a:t>
            </a:r>
          </a:p>
        </p:txBody>
      </p:sp>
      <p:grpSp>
        <p:nvGrpSpPr>
          <p:cNvPr id="155" name="Gruppieren 154">
            <a:extLst>
              <a:ext uri="{FF2B5EF4-FFF2-40B4-BE49-F238E27FC236}">
                <a16:creationId xmlns:a16="http://schemas.microsoft.com/office/drawing/2014/main" id="{71FF124B-1BFF-064C-A6A8-7D633A8B1262}"/>
              </a:ext>
            </a:extLst>
          </p:cNvPr>
          <p:cNvGrpSpPr/>
          <p:nvPr/>
        </p:nvGrpSpPr>
        <p:grpSpPr>
          <a:xfrm>
            <a:off x="6381473" y="1923837"/>
            <a:ext cx="283500" cy="283500"/>
            <a:chOff x="8239905" y="1725637"/>
            <a:chExt cx="378000" cy="378000"/>
          </a:xfrm>
        </p:grpSpPr>
        <p:sp>
          <p:nvSpPr>
            <p:cNvPr id="129" name="Ellipse 221">
              <a:extLst>
                <a:ext uri="{FF2B5EF4-FFF2-40B4-BE49-F238E27FC236}">
                  <a16:creationId xmlns:a16="http://schemas.microsoft.com/office/drawing/2014/main" id="{91F486CD-A3B8-5948-90A6-B9E7FE9609B4}"/>
                </a:ext>
              </a:extLst>
            </p:cNvPr>
            <p:cNvSpPr/>
            <p:nvPr/>
          </p:nvSpPr>
          <p:spPr>
            <a:xfrm>
              <a:off x="8239905" y="1725637"/>
              <a:ext cx="378000" cy="378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lnSpc>
                  <a:spcPct val="100000"/>
                </a:lnSpc>
                <a:spcBef>
                  <a:spcPts val="0"/>
                </a:spcBef>
                <a:spcAft>
                  <a:spcPts val="0"/>
                </a:spcAft>
                <a:defRPr/>
              </a:pPr>
              <a:endParaRPr lang="de-DE" sz="1013">
                <a:solidFill>
                  <a:prstClr val="white"/>
                </a:solidFill>
                <a:latin typeface="Avenir LT Std 45 Book"/>
              </a:endParaRPr>
            </a:p>
          </p:txBody>
        </p:sp>
        <p:grpSp>
          <p:nvGrpSpPr>
            <p:cNvPr id="130" name="Group 21">
              <a:extLst>
                <a:ext uri="{FF2B5EF4-FFF2-40B4-BE49-F238E27FC236}">
                  <a16:creationId xmlns:a16="http://schemas.microsoft.com/office/drawing/2014/main" id="{6749F6D7-0A13-3F47-8234-79D2E5B16BD0}"/>
                </a:ext>
              </a:extLst>
            </p:cNvPr>
            <p:cNvGrpSpPr/>
            <p:nvPr/>
          </p:nvGrpSpPr>
          <p:grpSpPr>
            <a:xfrm>
              <a:off x="8262433" y="1750960"/>
              <a:ext cx="332963" cy="323657"/>
              <a:chOff x="3772097" y="4939506"/>
              <a:chExt cx="511175" cy="496888"/>
            </a:xfrm>
          </p:grpSpPr>
          <p:sp>
            <p:nvSpPr>
              <p:cNvPr id="131" name="Freeform 120">
                <a:extLst>
                  <a:ext uri="{FF2B5EF4-FFF2-40B4-BE49-F238E27FC236}">
                    <a16:creationId xmlns:a16="http://schemas.microsoft.com/office/drawing/2014/main" id="{9ABDCE6C-11BD-B545-8AF1-2569EEE08A3E}"/>
                  </a:ext>
                </a:extLst>
              </p:cNvPr>
              <p:cNvSpPr>
                <a:spLocks/>
              </p:cNvSpPr>
              <p:nvPr/>
            </p:nvSpPr>
            <p:spPr bwMode="auto">
              <a:xfrm>
                <a:off x="4040384" y="4941094"/>
                <a:ext cx="166688" cy="492125"/>
              </a:xfrm>
              <a:custGeom>
                <a:avLst/>
                <a:gdLst>
                  <a:gd name="T0" fmla="*/ 38 w 84"/>
                  <a:gd name="T1" fmla="*/ 138 h 249"/>
                  <a:gd name="T2" fmla="*/ 32 w 84"/>
                  <a:gd name="T3" fmla="*/ 140 h 249"/>
                  <a:gd name="T4" fmla="*/ 10 w 84"/>
                  <a:gd name="T5" fmla="*/ 183 h 249"/>
                  <a:gd name="T6" fmla="*/ 11 w 84"/>
                  <a:gd name="T7" fmla="*/ 244 h 249"/>
                  <a:gd name="T8" fmla="*/ 5 w 84"/>
                  <a:gd name="T9" fmla="*/ 249 h 249"/>
                  <a:gd name="T10" fmla="*/ 0 w 84"/>
                  <a:gd name="T11" fmla="*/ 244 h 249"/>
                  <a:gd name="T12" fmla="*/ 0 w 84"/>
                  <a:gd name="T13" fmla="*/ 5 h 249"/>
                  <a:gd name="T14" fmla="*/ 5 w 84"/>
                  <a:gd name="T15" fmla="*/ 1 h 249"/>
                  <a:gd name="T16" fmla="*/ 11 w 84"/>
                  <a:gd name="T17" fmla="*/ 5 h 249"/>
                  <a:gd name="T18" fmla="*/ 10 w 84"/>
                  <a:gd name="T19" fmla="*/ 145 h 249"/>
                  <a:gd name="T20" fmla="*/ 10 w 84"/>
                  <a:gd name="T21" fmla="*/ 149 h 249"/>
                  <a:gd name="T22" fmla="*/ 11 w 84"/>
                  <a:gd name="T23" fmla="*/ 149 h 249"/>
                  <a:gd name="T24" fmla="*/ 28 w 84"/>
                  <a:gd name="T25" fmla="*/ 123 h 249"/>
                  <a:gd name="T26" fmla="*/ 35 w 84"/>
                  <a:gd name="T27" fmla="*/ 105 h 249"/>
                  <a:gd name="T28" fmla="*/ 36 w 84"/>
                  <a:gd name="T29" fmla="*/ 90 h 249"/>
                  <a:gd name="T30" fmla="*/ 40 w 84"/>
                  <a:gd name="T31" fmla="*/ 85 h 249"/>
                  <a:gd name="T32" fmla="*/ 43 w 84"/>
                  <a:gd name="T33" fmla="*/ 86 h 249"/>
                  <a:gd name="T34" fmla="*/ 49 w 84"/>
                  <a:gd name="T35" fmla="*/ 87 h 249"/>
                  <a:gd name="T36" fmla="*/ 56 w 84"/>
                  <a:gd name="T37" fmla="*/ 85 h 249"/>
                  <a:gd name="T38" fmla="*/ 57 w 84"/>
                  <a:gd name="T39" fmla="*/ 86 h 249"/>
                  <a:gd name="T40" fmla="*/ 59 w 84"/>
                  <a:gd name="T41" fmla="*/ 97 h 249"/>
                  <a:gd name="T42" fmla="*/ 59 w 84"/>
                  <a:gd name="T43" fmla="*/ 98 h 249"/>
                  <a:gd name="T44" fmla="*/ 58 w 84"/>
                  <a:gd name="T45" fmla="*/ 102 h 249"/>
                  <a:gd name="T46" fmla="*/ 58 w 84"/>
                  <a:gd name="T47" fmla="*/ 106 h 249"/>
                  <a:gd name="T48" fmla="*/ 63 w 84"/>
                  <a:gd name="T49" fmla="*/ 105 h 249"/>
                  <a:gd name="T50" fmla="*/ 65 w 84"/>
                  <a:gd name="T51" fmla="*/ 103 h 249"/>
                  <a:gd name="T52" fmla="*/ 74 w 84"/>
                  <a:gd name="T53" fmla="*/ 99 h 249"/>
                  <a:gd name="T54" fmla="*/ 76 w 84"/>
                  <a:gd name="T55" fmla="*/ 101 h 249"/>
                  <a:gd name="T56" fmla="*/ 78 w 84"/>
                  <a:gd name="T57" fmla="*/ 109 h 249"/>
                  <a:gd name="T58" fmla="*/ 78 w 84"/>
                  <a:gd name="T59" fmla="*/ 113 h 249"/>
                  <a:gd name="T60" fmla="*/ 73 w 84"/>
                  <a:gd name="T61" fmla="*/ 121 h 249"/>
                  <a:gd name="T62" fmla="*/ 79 w 84"/>
                  <a:gd name="T63" fmla="*/ 125 h 249"/>
                  <a:gd name="T64" fmla="*/ 82 w 84"/>
                  <a:gd name="T65" fmla="*/ 128 h 249"/>
                  <a:gd name="T66" fmla="*/ 75 w 84"/>
                  <a:gd name="T67" fmla="*/ 138 h 249"/>
                  <a:gd name="T68" fmla="*/ 74 w 84"/>
                  <a:gd name="T69" fmla="*/ 138 h 249"/>
                  <a:gd name="T70" fmla="*/ 69 w 84"/>
                  <a:gd name="T71" fmla="*/ 143 h 249"/>
                  <a:gd name="T72" fmla="*/ 70 w 84"/>
                  <a:gd name="T73" fmla="*/ 150 h 249"/>
                  <a:gd name="T74" fmla="*/ 59 w 84"/>
                  <a:gd name="T75" fmla="*/ 148 h 249"/>
                  <a:gd name="T76" fmla="*/ 58 w 84"/>
                  <a:gd name="T77" fmla="*/ 142 h 249"/>
                  <a:gd name="T78" fmla="*/ 55 w 84"/>
                  <a:gd name="T79" fmla="*/ 140 h 249"/>
                  <a:gd name="T80" fmla="*/ 52 w 84"/>
                  <a:gd name="T81" fmla="*/ 142 h 249"/>
                  <a:gd name="T82" fmla="*/ 51 w 84"/>
                  <a:gd name="T83" fmla="*/ 147 h 249"/>
                  <a:gd name="T84" fmla="*/ 51 w 84"/>
                  <a:gd name="T85" fmla="*/ 152 h 249"/>
                  <a:gd name="T86" fmla="*/ 48 w 84"/>
                  <a:gd name="T87" fmla="*/ 155 h 249"/>
                  <a:gd name="T88" fmla="*/ 45 w 84"/>
                  <a:gd name="T89" fmla="*/ 152 h 249"/>
                  <a:gd name="T90" fmla="*/ 44 w 84"/>
                  <a:gd name="T91" fmla="*/ 145 h 249"/>
                  <a:gd name="T92" fmla="*/ 38 w 84"/>
                  <a:gd name="T93" fmla="*/ 13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4" h="249">
                    <a:moveTo>
                      <a:pt x="38" y="138"/>
                    </a:moveTo>
                    <a:cubicBezTo>
                      <a:pt x="36" y="137"/>
                      <a:pt x="34" y="138"/>
                      <a:pt x="32" y="140"/>
                    </a:cubicBezTo>
                    <a:cubicBezTo>
                      <a:pt x="18" y="151"/>
                      <a:pt x="10" y="165"/>
                      <a:pt x="10" y="183"/>
                    </a:cubicBezTo>
                    <a:cubicBezTo>
                      <a:pt x="11" y="203"/>
                      <a:pt x="10" y="224"/>
                      <a:pt x="11" y="244"/>
                    </a:cubicBezTo>
                    <a:cubicBezTo>
                      <a:pt x="11" y="249"/>
                      <a:pt x="8" y="249"/>
                      <a:pt x="5" y="249"/>
                    </a:cubicBezTo>
                    <a:cubicBezTo>
                      <a:pt x="1" y="249"/>
                      <a:pt x="0" y="248"/>
                      <a:pt x="0" y="244"/>
                    </a:cubicBezTo>
                    <a:cubicBezTo>
                      <a:pt x="0" y="165"/>
                      <a:pt x="0" y="85"/>
                      <a:pt x="0" y="5"/>
                    </a:cubicBezTo>
                    <a:cubicBezTo>
                      <a:pt x="0" y="1"/>
                      <a:pt x="1" y="0"/>
                      <a:pt x="5" y="1"/>
                    </a:cubicBezTo>
                    <a:cubicBezTo>
                      <a:pt x="8" y="1"/>
                      <a:pt x="11" y="0"/>
                      <a:pt x="11" y="5"/>
                    </a:cubicBezTo>
                    <a:cubicBezTo>
                      <a:pt x="10" y="52"/>
                      <a:pt x="10" y="98"/>
                      <a:pt x="10" y="145"/>
                    </a:cubicBezTo>
                    <a:cubicBezTo>
                      <a:pt x="10" y="146"/>
                      <a:pt x="10" y="148"/>
                      <a:pt x="10" y="149"/>
                    </a:cubicBezTo>
                    <a:cubicBezTo>
                      <a:pt x="11" y="149"/>
                      <a:pt x="11" y="149"/>
                      <a:pt x="11" y="149"/>
                    </a:cubicBezTo>
                    <a:cubicBezTo>
                      <a:pt x="15" y="139"/>
                      <a:pt x="21" y="131"/>
                      <a:pt x="28" y="123"/>
                    </a:cubicBezTo>
                    <a:cubicBezTo>
                      <a:pt x="33" y="118"/>
                      <a:pt x="36" y="112"/>
                      <a:pt x="35" y="105"/>
                    </a:cubicBezTo>
                    <a:cubicBezTo>
                      <a:pt x="36" y="100"/>
                      <a:pt x="36" y="95"/>
                      <a:pt x="36" y="90"/>
                    </a:cubicBezTo>
                    <a:cubicBezTo>
                      <a:pt x="36" y="87"/>
                      <a:pt x="37" y="85"/>
                      <a:pt x="40" y="85"/>
                    </a:cubicBezTo>
                    <a:cubicBezTo>
                      <a:pt x="41" y="85"/>
                      <a:pt x="42" y="86"/>
                      <a:pt x="43" y="86"/>
                    </a:cubicBezTo>
                    <a:cubicBezTo>
                      <a:pt x="45" y="88"/>
                      <a:pt x="47" y="90"/>
                      <a:pt x="49" y="87"/>
                    </a:cubicBezTo>
                    <a:cubicBezTo>
                      <a:pt x="51" y="83"/>
                      <a:pt x="53" y="83"/>
                      <a:pt x="56" y="85"/>
                    </a:cubicBezTo>
                    <a:cubicBezTo>
                      <a:pt x="57" y="85"/>
                      <a:pt x="57" y="86"/>
                      <a:pt x="57" y="86"/>
                    </a:cubicBezTo>
                    <a:cubicBezTo>
                      <a:pt x="58" y="90"/>
                      <a:pt x="59" y="93"/>
                      <a:pt x="59" y="97"/>
                    </a:cubicBezTo>
                    <a:cubicBezTo>
                      <a:pt x="59" y="97"/>
                      <a:pt x="59" y="98"/>
                      <a:pt x="59" y="98"/>
                    </a:cubicBezTo>
                    <a:cubicBezTo>
                      <a:pt x="59" y="100"/>
                      <a:pt x="58" y="101"/>
                      <a:pt x="58" y="102"/>
                    </a:cubicBezTo>
                    <a:cubicBezTo>
                      <a:pt x="58" y="104"/>
                      <a:pt x="57" y="105"/>
                      <a:pt x="58" y="106"/>
                    </a:cubicBezTo>
                    <a:cubicBezTo>
                      <a:pt x="60" y="107"/>
                      <a:pt x="61" y="106"/>
                      <a:pt x="63" y="105"/>
                    </a:cubicBezTo>
                    <a:cubicBezTo>
                      <a:pt x="64" y="104"/>
                      <a:pt x="64" y="104"/>
                      <a:pt x="65" y="103"/>
                    </a:cubicBezTo>
                    <a:cubicBezTo>
                      <a:pt x="67" y="100"/>
                      <a:pt x="70" y="99"/>
                      <a:pt x="74" y="99"/>
                    </a:cubicBezTo>
                    <a:cubicBezTo>
                      <a:pt x="74" y="100"/>
                      <a:pt x="75" y="100"/>
                      <a:pt x="76" y="101"/>
                    </a:cubicBezTo>
                    <a:cubicBezTo>
                      <a:pt x="77" y="103"/>
                      <a:pt x="78" y="106"/>
                      <a:pt x="78" y="109"/>
                    </a:cubicBezTo>
                    <a:cubicBezTo>
                      <a:pt x="78" y="111"/>
                      <a:pt x="78" y="112"/>
                      <a:pt x="78" y="113"/>
                    </a:cubicBezTo>
                    <a:cubicBezTo>
                      <a:pt x="76" y="115"/>
                      <a:pt x="73" y="117"/>
                      <a:pt x="73" y="121"/>
                    </a:cubicBezTo>
                    <a:cubicBezTo>
                      <a:pt x="73" y="124"/>
                      <a:pt x="77" y="124"/>
                      <a:pt x="79" y="125"/>
                    </a:cubicBezTo>
                    <a:cubicBezTo>
                      <a:pt x="80" y="126"/>
                      <a:pt x="81" y="127"/>
                      <a:pt x="82" y="128"/>
                    </a:cubicBezTo>
                    <a:cubicBezTo>
                      <a:pt x="84" y="135"/>
                      <a:pt x="82" y="137"/>
                      <a:pt x="75" y="138"/>
                    </a:cubicBezTo>
                    <a:cubicBezTo>
                      <a:pt x="74" y="138"/>
                      <a:pt x="74" y="138"/>
                      <a:pt x="74" y="138"/>
                    </a:cubicBezTo>
                    <a:cubicBezTo>
                      <a:pt x="70" y="137"/>
                      <a:pt x="69" y="139"/>
                      <a:pt x="69" y="143"/>
                    </a:cubicBezTo>
                    <a:cubicBezTo>
                      <a:pt x="69" y="145"/>
                      <a:pt x="70" y="147"/>
                      <a:pt x="70" y="150"/>
                    </a:cubicBezTo>
                    <a:cubicBezTo>
                      <a:pt x="66" y="154"/>
                      <a:pt x="61" y="153"/>
                      <a:pt x="59" y="148"/>
                    </a:cubicBezTo>
                    <a:cubicBezTo>
                      <a:pt x="58" y="146"/>
                      <a:pt x="58" y="144"/>
                      <a:pt x="58" y="142"/>
                    </a:cubicBezTo>
                    <a:cubicBezTo>
                      <a:pt x="58" y="140"/>
                      <a:pt x="57" y="140"/>
                      <a:pt x="55" y="140"/>
                    </a:cubicBezTo>
                    <a:cubicBezTo>
                      <a:pt x="53" y="139"/>
                      <a:pt x="52" y="140"/>
                      <a:pt x="52" y="142"/>
                    </a:cubicBezTo>
                    <a:cubicBezTo>
                      <a:pt x="51" y="143"/>
                      <a:pt x="51" y="145"/>
                      <a:pt x="51" y="147"/>
                    </a:cubicBezTo>
                    <a:cubicBezTo>
                      <a:pt x="52" y="149"/>
                      <a:pt x="52" y="150"/>
                      <a:pt x="51" y="152"/>
                    </a:cubicBezTo>
                    <a:cubicBezTo>
                      <a:pt x="51" y="153"/>
                      <a:pt x="50" y="155"/>
                      <a:pt x="48" y="155"/>
                    </a:cubicBezTo>
                    <a:cubicBezTo>
                      <a:pt x="46" y="155"/>
                      <a:pt x="46" y="154"/>
                      <a:pt x="45" y="152"/>
                    </a:cubicBezTo>
                    <a:cubicBezTo>
                      <a:pt x="44" y="150"/>
                      <a:pt x="45" y="147"/>
                      <a:pt x="44" y="145"/>
                    </a:cubicBezTo>
                    <a:cubicBezTo>
                      <a:pt x="44" y="140"/>
                      <a:pt x="43" y="138"/>
                      <a:pt x="38" y="138"/>
                    </a:cubicBezTo>
                    <a:close/>
                  </a:path>
                </a:pathLst>
              </a:custGeom>
              <a:solidFill>
                <a:schemeClr val="bg1"/>
              </a:solidFill>
              <a:ln>
                <a:solidFill>
                  <a:schemeClr val="accent2"/>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32" name="Freeform 121">
                <a:extLst>
                  <a:ext uri="{FF2B5EF4-FFF2-40B4-BE49-F238E27FC236}">
                    <a16:creationId xmlns:a16="http://schemas.microsoft.com/office/drawing/2014/main" id="{BE96C533-ADD9-DD4D-9E5A-909827F4CD3C}"/>
                  </a:ext>
                </a:extLst>
              </p:cNvPr>
              <p:cNvSpPr>
                <a:spLocks/>
              </p:cNvSpPr>
              <p:nvPr/>
            </p:nvSpPr>
            <p:spPr bwMode="auto">
              <a:xfrm>
                <a:off x="3849884" y="4939506"/>
                <a:ext cx="165100" cy="496888"/>
              </a:xfrm>
              <a:custGeom>
                <a:avLst/>
                <a:gdLst>
                  <a:gd name="T0" fmla="*/ 48 w 83"/>
                  <a:gd name="T1" fmla="*/ 106 h 251"/>
                  <a:gd name="T2" fmla="*/ 56 w 83"/>
                  <a:gd name="T3" fmla="*/ 126 h 251"/>
                  <a:gd name="T4" fmla="*/ 71 w 83"/>
                  <a:gd name="T5" fmla="*/ 147 h 251"/>
                  <a:gd name="T6" fmla="*/ 71 w 83"/>
                  <a:gd name="T7" fmla="*/ 143 h 251"/>
                  <a:gd name="T8" fmla="*/ 71 w 83"/>
                  <a:gd name="T9" fmla="*/ 8 h 251"/>
                  <a:gd name="T10" fmla="*/ 80 w 83"/>
                  <a:gd name="T11" fmla="*/ 2 h 251"/>
                  <a:gd name="T12" fmla="*/ 82 w 83"/>
                  <a:gd name="T13" fmla="*/ 6 h 251"/>
                  <a:gd name="T14" fmla="*/ 82 w 83"/>
                  <a:gd name="T15" fmla="*/ 64 h 251"/>
                  <a:gd name="T16" fmla="*/ 82 w 83"/>
                  <a:gd name="T17" fmla="*/ 245 h 251"/>
                  <a:gd name="T18" fmla="*/ 81 w 83"/>
                  <a:gd name="T19" fmla="*/ 250 h 251"/>
                  <a:gd name="T20" fmla="*/ 72 w 83"/>
                  <a:gd name="T21" fmla="*/ 250 h 251"/>
                  <a:gd name="T22" fmla="*/ 71 w 83"/>
                  <a:gd name="T23" fmla="*/ 245 h 251"/>
                  <a:gd name="T24" fmla="*/ 71 w 83"/>
                  <a:gd name="T25" fmla="*/ 187 h 251"/>
                  <a:gd name="T26" fmla="*/ 71 w 83"/>
                  <a:gd name="T27" fmla="*/ 178 h 251"/>
                  <a:gd name="T28" fmla="*/ 50 w 83"/>
                  <a:gd name="T29" fmla="*/ 140 h 251"/>
                  <a:gd name="T30" fmla="*/ 45 w 83"/>
                  <a:gd name="T31" fmla="*/ 139 h 251"/>
                  <a:gd name="T32" fmla="*/ 39 w 83"/>
                  <a:gd name="T33" fmla="*/ 144 h 251"/>
                  <a:gd name="T34" fmla="*/ 39 w 83"/>
                  <a:gd name="T35" fmla="*/ 150 h 251"/>
                  <a:gd name="T36" fmla="*/ 32 w 83"/>
                  <a:gd name="T37" fmla="*/ 155 h 251"/>
                  <a:gd name="T38" fmla="*/ 32 w 83"/>
                  <a:gd name="T39" fmla="*/ 154 h 251"/>
                  <a:gd name="T40" fmla="*/ 32 w 83"/>
                  <a:gd name="T41" fmla="*/ 153 h 251"/>
                  <a:gd name="T42" fmla="*/ 32 w 83"/>
                  <a:gd name="T43" fmla="*/ 151 h 251"/>
                  <a:gd name="T44" fmla="*/ 31 w 83"/>
                  <a:gd name="T45" fmla="*/ 142 h 251"/>
                  <a:gd name="T46" fmla="*/ 31 w 83"/>
                  <a:gd name="T47" fmla="*/ 142 h 251"/>
                  <a:gd name="T48" fmla="*/ 25 w 83"/>
                  <a:gd name="T49" fmla="*/ 143 h 251"/>
                  <a:gd name="T50" fmla="*/ 25 w 83"/>
                  <a:gd name="T51" fmla="*/ 149 h 251"/>
                  <a:gd name="T52" fmla="*/ 25 w 83"/>
                  <a:gd name="T53" fmla="*/ 149 h 251"/>
                  <a:gd name="T54" fmla="*/ 24 w 83"/>
                  <a:gd name="T55" fmla="*/ 150 h 251"/>
                  <a:gd name="T56" fmla="*/ 16 w 83"/>
                  <a:gd name="T57" fmla="*/ 153 h 251"/>
                  <a:gd name="T58" fmla="*/ 13 w 83"/>
                  <a:gd name="T59" fmla="*/ 149 h 251"/>
                  <a:gd name="T60" fmla="*/ 13 w 83"/>
                  <a:gd name="T61" fmla="*/ 148 h 251"/>
                  <a:gd name="T62" fmla="*/ 13 w 83"/>
                  <a:gd name="T63" fmla="*/ 148 h 251"/>
                  <a:gd name="T64" fmla="*/ 13 w 83"/>
                  <a:gd name="T65" fmla="*/ 148 h 251"/>
                  <a:gd name="T66" fmla="*/ 14 w 83"/>
                  <a:gd name="T67" fmla="*/ 143 h 251"/>
                  <a:gd name="T68" fmla="*/ 11 w 83"/>
                  <a:gd name="T69" fmla="*/ 139 h 251"/>
                  <a:gd name="T70" fmla="*/ 4 w 83"/>
                  <a:gd name="T71" fmla="*/ 139 h 251"/>
                  <a:gd name="T72" fmla="*/ 1 w 83"/>
                  <a:gd name="T73" fmla="*/ 137 h 251"/>
                  <a:gd name="T74" fmla="*/ 7 w 83"/>
                  <a:gd name="T75" fmla="*/ 125 h 251"/>
                  <a:gd name="T76" fmla="*/ 8 w 83"/>
                  <a:gd name="T77" fmla="*/ 118 h 251"/>
                  <a:gd name="T78" fmla="*/ 6 w 83"/>
                  <a:gd name="T79" fmla="*/ 116 h 251"/>
                  <a:gd name="T80" fmla="*/ 5 w 83"/>
                  <a:gd name="T81" fmla="*/ 106 h 251"/>
                  <a:gd name="T82" fmla="*/ 6 w 83"/>
                  <a:gd name="T83" fmla="*/ 104 h 251"/>
                  <a:gd name="T84" fmla="*/ 18 w 83"/>
                  <a:gd name="T85" fmla="*/ 103 h 251"/>
                  <a:gd name="T86" fmla="*/ 22 w 83"/>
                  <a:gd name="T87" fmla="*/ 107 h 251"/>
                  <a:gd name="T88" fmla="*/ 25 w 83"/>
                  <a:gd name="T89" fmla="*/ 105 h 251"/>
                  <a:gd name="T90" fmla="*/ 25 w 83"/>
                  <a:gd name="T91" fmla="*/ 100 h 251"/>
                  <a:gd name="T92" fmla="*/ 27 w 83"/>
                  <a:gd name="T93" fmla="*/ 87 h 251"/>
                  <a:gd name="T94" fmla="*/ 33 w 83"/>
                  <a:gd name="T95" fmla="*/ 86 h 251"/>
                  <a:gd name="T96" fmla="*/ 41 w 83"/>
                  <a:gd name="T97" fmla="*/ 87 h 251"/>
                  <a:gd name="T98" fmla="*/ 47 w 83"/>
                  <a:gd name="T99" fmla="*/ 91 h 251"/>
                  <a:gd name="T100" fmla="*/ 48 w 83"/>
                  <a:gd name="T101" fmla="*/ 1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3" h="251">
                    <a:moveTo>
                      <a:pt x="48" y="106"/>
                    </a:moveTo>
                    <a:cubicBezTo>
                      <a:pt x="48" y="114"/>
                      <a:pt x="51" y="120"/>
                      <a:pt x="56" y="126"/>
                    </a:cubicBezTo>
                    <a:cubicBezTo>
                      <a:pt x="62" y="132"/>
                      <a:pt x="67" y="138"/>
                      <a:pt x="71" y="147"/>
                    </a:cubicBezTo>
                    <a:cubicBezTo>
                      <a:pt x="71" y="145"/>
                      <a:pt x="71" y="144"/>
                      <a:pt x="71" y="143"/>
                    </a:cubicBezTo>
                    <a:cubicBezTo>
                      <a:pt x="71" y="98"/>
                      <a:pt x="71" y="53"/>
                      <a:pt x="71" y="8"/>
                    </a:cubicBezTo>
                    <a:cubicBezTo>
                      <a:pt x="71" y="2"/>
                      <a:pt x="73" y="0"/>
                      <a:pt x="80" y="2"/>
                    </a:cubicBezTo>
                    <a:cubicBezTo>
                      <a:pt x="83" y="2"/>
                      <a:pt x="82" y="4"/>
                      <a:pt x="82" y="6"/>
                    </a:cubicBezTo>
                    <a:cubicBezTo>
                      <a:pt x="82" y="25"/>
                      <a:pt x="82" y="44"/>
                      <a:pt x="82" y="64"/>
                    </a:cubicBezTo>
                    <a:cubicBezTo>
                      <a:pt x="82" y="124"/>
                      <a:pt x="82" y="184"/>
                      <a:pt x="82" y="245"/>
                    </a:cubicBezTo>
                    <a:cubicBezTo>
                      <a:pt x="82" y="246"/>
                      <a:pt x="83" y="249"/>
                      <a:pt x="81" y="250"/>
                    </a:cubicBezTo>
                    <a:cubicBezTo>
                      <a:pt x="78" y="251"/>
                      <a:pt x="75" y="251"/>
                      <a:pt x="72" y="250"/>
                    </a:cubicBezTo>
                    <a:cubicBezTo>
                      <a:pt x="71" y="249"/>
                      <a:pt x="71" y="247"/>
                      <a:pt x="71" y="245"/>
                    </a:cubicBezTo>
                    <a:cubicBezTo>
                      <a:pt x="71" y="226"/>
                      <a:pt x="71" y="207"/>
                      <a:pt x="71" y="187"/>
                    </a:cubicBezTo>
                    <a:cubicBezTo>
                      <a:pt x="71" y="184"/>
                      <a:pt x="71" y="181"/>
                      <a:pt x="71" y="178"/>
                    </a:cubicBezTo>
                    <a:cubicBezTo>
                      <a:pt x="72" y="161"/>
                      <a:pt x="62" y="150"/>
                      <a:pt x="50" y="140"/>
                    </a:cubicBezTo>
                    <a:cubicBezTo>
                      <a:pt x="49" y="139"/>
                      <a:pt x="47" y="139"/>
                      <a:pt x="45" y="139"/>
                    </a:cubicBezTo>
                    <a:cubicBezTo>
                      <a:pt x="41" y="139"/>
                      <a:pt x="39" y="141"/>
                      <a:pt x="39" y="144"/>
                    </a:cubicBezTo>
                    <a:cubicBezTo>
                      <a:pt x="38" y="146"/>
                      <a:pt x="38" y="148"/>
                      <a:pt x="39" y="150"/>
                    </a:cubicBezTo>
                    <a:cubicBezTo>
                      <a:pt x="39" y="154"/>
                      <a:pt x="37" y="156"/>
                      <a:pt x="32" y="155"/>
                    </a:cubicBezTo>
                    <a:cubicBezTo>
                      <a:pt x="32" y="155"/>
                      <a:pt x="32" y="154"/>
                      <a:pt x="32" y="154"/>
                    </a:cubicBezTo>
                    <a:cubicBezTo>
                      <a:pt x="32" y="154"/>
                      <a:pt x="32" y="154"/>
                      <a:pt x="32" y="153"/>
                    </a:cubicBezTo>
                    <a:cubicBezTo>
                      <a:pt x="32" y="152"/>
                      <a:pt x="32" y="152"/>
                      <a:pt x="32" y="151"/>
                    </a:cubicBezTo>
                    <a:cubicBezTo>
                      <a:pt x="33" y="148"/>
                      <a:pt x="33" y="145"/>
                      <a:pt x="31" y="142"/>
                    </a:cubicBezTo>
                    <a:cubicBezTo>
                      <a:pt x="32" y="142"/>
                      <a:pt x="31" y="142"/>
                      <a:pt x="31" y="142"/>
                    </a:cubicBezTo>
                    <a:cubicBezTo>
                      <a:pt x="28" y="139"/>
                      <a:pt x="26" y="140"/>
                      <a:pt x="25" y="143"/>
                    </a:cubicBezTo>
                    <a:cubicBezTo>
                      <a:pt x="25" y="145"/>
                      <a:pt x="25" y="147"/>
                      <a:pt x="25" y="149"/>
                    </a:cubicBezTo>
                    <a:cubicBezTo>
                      <a:pt x="25" y="149"/>
                      <a:pt x="25" y="149"/>
                      <a:pt x="25" y="149"/>
                    </a:cubicBezTo>
                    <a:cubicBezTo>
                      <a:pt x="25" y="149"/>
                      <a:pt x="25" y="149"/>
                      <a:pt x="24" y="150"/>
                    </a:cubicBezTo>
                    <a:cubicBezTo>
                      <a:pt x="22" y="152"/>
                      <a:pt x="20" y="154"/>
                      <a:pt x="16" y="153"/>
                    </a:cubicBezTo>
                    <a:cubicBezTo>
                      <a:pt x="14" y="153"/>
                      <a:pt x="13" y="151"/>
                      <a:pt x="13" y="149"/>
                    </a:cubicBezTo>
                    <a:cubicBezTo>
                      <a:pt x="13" y="149"/>
                      <a:pt x="13" y="149"/>
                      <a:pt x="13" y="148"/>
                    </a:cubicBezTo>
                    <a:cubicBezTo>
                      <a:pt x="13" y="148"/>
                      <a:pt x="13" y="148"/>
                      <a:pt x="13" y="148"/>
                    </a:cubicBezTo>
                    <a:cubicBezTo>
                      <a:pt x="13" y="148"/>
                      <a:pt x="13" y="148"/>
                      <a:pt x="13" y="148"/>
                    </a:cubicBezTo>
                    <a:cubicBezTo>
                      <a:pt x="13" y="146"/>
                      <a:pt x="14" y="145"/>
                      <a:pt x="14" y="143"/>
                    </a:cubicBezTo>
                    <a:cubicBezTo>
                      <a:pt x="16" y="140"/>
                      <a:pt x="15" y="139"/>
                      <a:pt x="11" y="139"/>
                    </a:cubicBezTo>
                    <a:cubicBezTo>
                      <a:pt x="9" y="139"/>
                      <a:pt x="7" y="139"/>
                      <a:pt x="4" y="139"/>
                    </a:cubicBezTo>
                    <a:cubicBezTo>
                      <a:pt x="3" y="138"/>
                      <a:pt x="2" y="137"/>
                      <a:pt x="1" y="137"/>
                    </a:cubicBezTo>
                    <a:cubicBezTo>
                      <a:pt x="0" y="131"/>
                      <a:pt x="1" y="128"/>
                      <a:pt x="7" y="125"/>
                    </a:cubicBezTo>
                    <a:cubicBezTo>
                      <a:pt x="11" y="123"/>
                      <a:pt x="12" y="121"/>
                      <a:pt x="8" y="118"/>
                    </a:cubicBezTo>
                    <a:cubicBezTo>
                      <a:pt x="7" y="117"/>
                      <a:pt x="7" y="116"/>
                      <a:pt x="6" y="116"/>
                    </a:cubicBezTo>
                    <a:cubicBezTo>
                      <a:pt x="5" y="113"/>
                      <a:pt x="5" y="109"/>
                      <a:pt x="5" y="106"/>
                    </a:cubicBezTo>
                    <a:cubicBezTo>
                      <a:pt x="6" y="105"/>
                      <a:pt x="6" y="105"/>
                      <a:pt x="6" y="104"/>
                    </a:cubicBezTo>
                    <a:cubicBezTo>
                      <a:pt x="10" y="99"/>
                      <a:pt x="13" y="99"/>
                      <a:pt x="18" y="103"/>
                    </a:cubicBezTo>
                    <a:cubicBezTo>
                      <a:pt x="19" y="105"/>
                      <a:pt x="20" y="106"/>
                      <a:pt x="22" y="107"/>
                    </a:cubicBezTo>
                    <a:cubicBezTo>
                      <a:pt x="24" y="108"/>
                      <a:pt x="26" y="108"/>
                      <a:pt x="25" y="105"/>
                    </a:cubicBezTo>
                    <a:cubicBezTo>
                      <a:pt x="25" y="103"/>
                      <a:pt x="25" y="101"/>
                      <a:pt x="25" y="100"/>
                    </a:cubicBezTo>
                    <a:cubicBezTo>
                      <a:pt x="24" y="95"/>
                      <a:pt x="24" y="91"/>
                      <a:pt x="27" y="87"/>
                    </a:cubicBezTo>
                    <a:cubicBezTo>
                      <a:pt x="28" y="85"/>
                      <a:pt x="31" y="83"/>
                      <a:pt x="33" y="86"/>
                    </a:cubicBezTo>
                    <a:cubicBezTo>
                      <a:pt x="35" y="90"/>
                      <a:pt x="38" y="89"/>
                      <a:pt x="41" y="87"/>
                    </a:cubicBezTo>
                    <a:cubicBezTo>
                      <a:pt x="45" y="85"/>
                      <a:pt x="47" y="86"/>
                      <a:pt x="47" y="91"/>
                    </a:cubicBezTo>
                    <a:cubicBezTo>
                      <a:pt x="47" y="96"/>
                      <a:pt x="47" y="101"/>
                      <a:pt x="48" y="106"/>
                    </a:cubicBezTo>
                    <a:close/>
                  </a:path>
                </a:pathLst>
              </a:custGeom>
              <a:solidFill>
                <a:schemeClr val="bg1"/>
              </a:solidFill>
              <a:ln>
                <a:solidFill>
                  <a:schemeClr val="accent2"/>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33" name="Freeform 122">
                <a:extLst>
                  <a:ext uri="{FF2B5EF4-FFF2-40B4-BE49-F238E27FC236}">
                    <a16:creationId xmlns:a16="http://schemas.microsoft.com/office/drawing/2014/main" id="{176F9C0E-D222-FE4B-8F16-0BEEE7BAC0C3}"/>
                  </a:ext>
                </a:extLst>
              </p:cNvPr>
              <p:cNvSpPr>
                <a:spLocks noEditPoints="1"/>
              </p:cNvSpPr>
              <p:nvPr/>
            </p:nvSpPr>
            <p:spPr bwMode="auto">
              <a:xfrm>
                <a:off x="4062609" y="5010944"/>
                <a:ext cx="220663" cy="355600"/>
              </a:xfrm>
              <a:custGeom>
                <a:avLst/>
                <a:gdLst>
                  <a:gd name="T0" fmla="*/ 111 w 112"/>
                  <a:gd name="T1" fmla="*/ 99 h 180"/>
                  <a:gd name="T2" fmla="*/ 110 w 112"/>
                  <a:gd name="T3" fmla="*/ 83 h 180"/>
                  <a:gd name="T4" fmla="*/ 108 w 112"/>
                  <a:gd name="T5" fmla="*/ 71 h 180"/>
                  <a:gd name="T6" fmla="*/ 104 w 112"/>
                  <a:gd name="T7" fmla="*/ 57 h 180"/>
                  <a:gd name="T8" fmla="*/ 96 w 112"/>
                  <a:gd name="T9" fmla="*/ 52 h 180"/>
                  <a:gd name="T10" fmla="*/ 99 w 112"/>
                  <a:gd name="T11" fmla="*/ 45 h 180"/>
                  <a:gd name="T12" fmla="*/ 93 w 112"/>
                  <a:gd name="T13" fmla="*/ 33 h 180"/>
                  <a:gd name="T14" fmla="*/ 86 w 112"/>
                  <a:gd name="T15" fmla="*/ 24 h 180"/>
                  <a:gd name="T16" fmla="*/ 77 w 112"/>
                  <a:gd name="T17" fmla="*/ 16 h 180"/>
                  <a:gd name="T18" fmla="*/ 67 w 112"/>
                  <a:gd name="T19" fmla="*/ 9 h 180"/>
                  <a:gd name="T20" fmla="*/ 58 w 112"/>
                  <a:gd name="T21" fmla="*/ 5 h 180"/>
                  <a:gd name="T22" fmla="*/ 45 w 112"/>
                  <a:gd name="T23" fmla="*/ 2 h 180"/>
                  <a:gd name="T24" fmla="*/ 9 w 112"/>
                  <a:gd name="T25" fmla="*/ 46 h 180"/>
                  <a:gd name="T26" fmla="*/ 12 w 112"/>
                  <a:gd name="T27" fmla="*/ 53 h 180"/>
                  <a:gd name="T28" fmla="*/ 25 w 112"/>
                  <a:gd name="T29" fmla="*/ 55 h 180"/>
                  <a:gd name="T30" fmla="*/ 30 w 112"/>
                  <a:gd name="T31" fmla="*/ 48 h 180"/>
                  <a:gd name="T32" fmla="*/ 32 w 112"/>
                  <a:gd name="T33" fmla="*/ 51 h 180"/>
                  <a:gd name="T34" fmla="*/ 45 w 112"/>
                  <a:gd name="T35" fmla="*/ 50 h 180"/>
                  <a:gd name="T36" fmla="*/ 45 w 112"/>
                  <a:gd name="T37" fmla="*/ 50 h 180"/>
                  <a:gd name="T38" fmla="*/ 48 w 112"/>
                  <a:gd name="T39" fmla="*/ 62 h 180"/>
                  <a:gd name="T40" fmla="*/ 47 w 112"/>
                  <a:gd name="T41" fmla="*/ 67 h 180"/>
                  <a:gd name="T42" fmla="*/ 52 w 112"/>
                  <a:gd name="T43" fmla="*/ 70 h 180"/>
                  <a:gd name="T44" fmla="*/ 63 w 112"/>
                  <a:gd name="T45" fmla="*/ 64 h 180"/>
                  <a:gd name="T46" fmla="*/ 65 w 112"/>
                  <a:gd name="T47" fmla="*/ 66 h 180"/>
                  <a:gd name="T48" fmla="*/ 67 w 112"/>
                  <a:gd name="T49" fmla="*/ 78 h 180"/>
                  <a:gd name="T50" fmla="*/ 68 w 112"/>
                  <a:gd name="T51" fmla="*/ 90 h 180"/>
                  <a:gd name="T52" fmla="*/ 64 w 112"/>
                  <a:gd name="T53" fmla="*/ 103 h 180"/>
                  <a:gd name="T54" fmla="*/ 58 w 112"/>
                  <a:gd name="T55" fmla="*/ 108 h 180"/>
                  <a:gd name="T56" fmla="*/ 48 w 112"/>
                  <a:gd name="T57" fmla="*/ 113 h 180"/>
                  <a:gd name="T58" fmla="*/ 44 w 112"/>
                  <a:gd name="T59" fmla="*/ 105 h 180"/>
                  <a:gd name="T60" fmla="*/ 40 w 112"/>
                  <a:gd name="T61" fmla="*/ 112 h 180"/>
                  <a:gd name="T62" fmla="*/ 37 w 112"/>
                  <a:gd name="T63" fmla="*/ 120 h 180"/>
                  <a:gd name="T64" fmla="*/ 33 w 112"/>
                  <a:gd name="T65" fmla="*/ 110 h 180"/>
                  <a:gd name="T66" fmla="*/ 27 w 112"/>
                  <a:gd name="T67" fmla="*/ 118 h 180"/>
                  <a:gd name="T68" fmla="*/ 23 w 112"/>
                  <a:gd name="T69" fmla="*/ 155 h 180"/>
                  <a:gd name="T70" fmla="*/ 30 w 112"/>
                  <a:gd name="T71" fmla="*/ 168 h 180"/>
                  <a:gd name="T72" fmla="*/ 37 w 112"/>
                  <a:gd name="T73" fmla="*/ 174 h 180"/>
                  <a:gd name="T74" fmla="*/ 88 w 112"/>
                  <a:gd name="T75" fmla="*/ 166 h 180"/>
                  <a:gd name="T76" fmla="*/ 111 w 112"/>
                  <a:gd name="T77" fmla="*/ 103 h 180"/>
                  <a:gd name="T78" fmla="*/ 46 w 112"/>
                  <a:gd name="T79" fmla="*/ 4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180">
                    <a:moveTo>
                      <a:pt x="111" y="103"/>
                    </a:moveTo>
                    <a:cubicBezTo>
                      <a:pt x="111" y="101"/>
                      <a:pt x="111" y="100"/>
                      <a:pt x="111" y="99"/>
                    </a:cubicBezTo>
                    <a:cubicBezTo>
                      <a:pt x="111" y="95"/>
                      <a:pt x="112" y="92"/>
                      <a:pt x="110" y="88"/>
                    </a:cubicBezTo>
                    <a:cubicBezTo>
                      <a:pt x="110" y="86"/>
                      <a:pt x="110" y="85"/>
                      <a:pt x="110" y="83"/>
                    </a:cubicBezTo>
                    <a:cubicBezTo>
                      <a:pt x="109" y="80"/>
                      <a:pt x="110" y="76"/>
                      <a:pt x="108" y="73"/>
                    </a:cubicBezTo>
                    <a:cubicBezTo>
                      <a:pt x="108" y="72"/>
                      <a:pt x="108" y="72"/>
                      <a:pt x="108" y="71"/>
                    </a:cubicBezTo>
                    <a:cubicBezTo>
                      <a:pt x="106" y="67"/>
                      <a:pt x="107" y="63"/>
                      <a:pt x="105" y="60"/>
                    </a:cubicBezTo>
                    <a:cubicBezTo>
                      <a:pt x="105" y="59"/>
                      <a:pt x="105" y="58"/>
                      <a:pt x="104" y="57"/>
                    </a:cubicBezTo>
                    <a:cubicBezTo>
                      <a:pt x="103" y="54"/>
                      <a:pt x="102" y="51"/>
                      <a:pt x="101" y="48"/>
                    </a:cubicBezTo>
                    <a:cubicBezTo>
                      <a:pt x="99" y="49"/>
                      <a:pt x="97" y="51"/>
                      <a:pt x="96" y="52"/>
                    </a:cubicBezTo>
                    <a:cubicBezTo>
                      <a:pt x="97" y="51"/>
                      <a:pt x="99" y="49"/>
                      <a:pt x="101" y="48"/>
                    </a:cubicBezTo>
                    <a:cubicBezTo>
                      <a:pt x="100" y="47"/>
                      <a:pt x="100" y="46"/>
                      <a:pt x="99" y="45"/>
                    </a:cubicBezTo>
                    <a:cubicBezTo>
                      <a:pt x="99" y="42"/>
                      <a:pt x="97" y="40"/>
                      <a:pt x="96" y="38"/>
                    </a:cubicBezTo>
                    <a:cubicBezTo>
                      <a:pt x="95" y="36"/>
                      <a:pt x="94" y="34"/>
                      <a:pt x="93" y="33"/>
                    </a:cubicBezTo>
                    <a:cubicBezTo>
                      <a:pt x="92" y="31"/>
                      <a:pt x="90" y="29"/>
                      <a:pt x="88" y="27"/>
                    </a:cubicBezTo>
                    <a:cubicBezTo>
                      <a:pt x="88" y="26"/>
                      <a:pt x="87" y="25"/>
                      <a:pt x="86" y="24"/>
                    </a:cubicBezTo>
                    <a:cubicBezTo>
                      <a:pt x="84" y="22"/>
                      <a:pt x="82" y="20"/>
                      <a:pt x="80" y="18"/>
                    </a:cubicBezTo>
                    <a:cubicBezTo>
                      <a:pt x="79" y="17"/>
                      <a:pt x="78" y="16"/>
                      <a:pt x="77" y="16"/>
                    </a:cubicBezTo>
                    <a:cubicBezTo>
                      <a:pt x="75" y="14"/>
                      <a:pt x="73" y="12"/>
                      <a:pt x="70" y="11"/>
                    </a:cubicBezTo>
                    <a:cubicBezTo>
                      <a:pt x="69" y="10"/>
                      <a:pt x="68" y="10"/>
                      <a:pt x="67" y="9"/>
                    </a:cubicBezTo>
                    <a:cubicBezTo>
                      <a:pt x="64" y="7"/>
                      <a:pt x="61" y="6"/>
                      <a:pt x="58" y="5"/>
                    </a:cubicBezTo>
                    <a:cubicBezTo>
                      <a:pt x="58" y="5"/>
                      <a:pt x="58" y="5"/>
                      <a:pt x="58" y="5"/>
                    </a:cubicBezTo>
                    <a:cubicBezTo>
                      <a:pt x="58" y="5"/>
                      <a:pt x="57" y="5"/>
                      <a:pt x="57" y="5"/>
                    </a:cubicBezTo>
                    <a:cubicBezTo>
                      <a:pt x="53" y="3"/>
                      <a:pt x="49" y="2"/>
                      <a:pt x="45" y="2"/>
                    </a:cubicBezTo>
                    <a:cubicBezTo>
                      <a:pt x="41" y="0"/>
                      <a:pt x="37" y="1"/>
                      <a:pt x="32" y="2"/>
                    </a:cubicBezTo>
                    <a:cubicBezTo>
                      <a:pt x="12" y="6"/>
                      <a:pt x="0" y="28"/>
                      <a:pt x="9" y="46"/>
                    </a:cubicBezTo>
                    <a:cubicBezTo>
                      <a:pt x="9" y="47"/>
                      <a:pt x="9" y="48"/>
                      <a:pt x="10" y="49"/>
                    </a:cubicBezTo>
                    <a:cubicBezTo>
                      <a:pt x="10" y="51"/>
                      <a:pt x="11" y="52"/>
                      <a:pt x="12" y="53"/>
                    </a:cubicBezTo>
                    <a:cubicBezTo>
                      <a:pt x="15" y="60"/>
                      <a:pt x="21" y="64"/>
                      <a:pt x="24" y="70"/>
                    </a:cubicBezTo>
                    <a:cubicBezTo>
                      <a:pt x="25" y="65"/>
                      <a:pt x="25" y="60"/>
                      <a:pt x="25" y="55"/>
                    </a:cubicBezTo>
                    <a:cubicBezTo>
                      <a:pt x="25" y="52"/>
                      <a:pt x="26" y="50"/>
                      <a:pt x="29" y="50"/>
                    </a:cubicBezTo>
                    <a:cubicBezTo>
                      <a:pt x="29" y="49"/>
                      <a:pt x="29" y="48"/>
                      <a:pt x="30" y="48"/>
                    </a:cubicBezTo>
                    <a:cubicBezTo>
                      <a:pt x="29" y="48"/>
                      <a:pt x="29" y="49"/>
                      <a:pt x="29" y="50"/>
                    </a:cubicBezTo>
                    <a:cubicBezTo>
                      <a:pt x="30" y="50"/>
                      <a:pt x="31" y="51"/>
                      <a:pt x="32" y="51"/>
                    </a:cubicBezTo>
                    <a:cubicBezTo>
                      <a:pt x="34" y="53"/>
                      <a:pt x="36" y="55"/>
                      <a:pt x="38" y="52"/>
                    </a:cubicBezTo>
                    <a:cubicBezTo>
                      <a:pt x="40" y="48"/>
                      <a:pt x="42" y="48"/>
                      <a:pt x="45" y="50"/>
                    </a:cubicBezTo>
                    <a:cubicBezTo>
                      <a:pt x="45" y="49"/>
                      <a:pt x="46" y="48"/>
                      <a:pt x="46" y="48"/>
                    </a:cubicBezTo>
                    <a:cubicBezTo>
                      <a:pt x="46" y="48"/>
                      <a:pt x="45" y="49"/>
                      <a:pt x="45" y="50"/>
                    </a:cubicBezTo>
                    <a:cubicBezTo>
                      <a:pt x="46" y="50"/>
                      <a:pt x="46" y="51"/>
                      <a:pt x="46" y="51"/>
                    </a:cubicBezTo>
                    <a:cubicBezTo>
                      <a:pt x="47" y="55"/>
                      <a:pt x="48" y="58"/>
                      <a:pt x="48" y="62"/>
                    </a:cubicBezTo>
                    <a:cubicBezTo>
                      <a:pt x="48" y="62"/>
                      <a:pt x="48" y="63"/>
                      <a:pt x="48" y="63"/>
                    </a:cubicBezTo>
                    <a:cubicBezTo>
                      <a:pt x="48" y="65"/>
                      <a:pt x="47" y="66"/>
                      <a:pt x="47" y="67"/>
                    </a:cubicBezTo>
                    <a:cubicBezTo>
                      <a:pt x="47" y="69"/>
                      <a:pt x="46" y="70"/>
                      <a:pt x="47" y="71"/>
                    </a:cubicBezTo>
                    <a:cubicBezTo>
                      <a:pt x="49" y="72"/>
                      <a:pt x="50" y="71"/>
                      <a:pt x="52" y="70"/>
                    </a:cubicBezTo>
                    <a:cubicBezTo>
                      <a:pt x="53" y="69"/>
                      <a:pt x="53" y="69"/>
                      <a:pt x="54" y="68"/>
                    </a:cubicBezTo>
                    <a:cubicBezTo>
                      <a:pt x="56" y="65"/>
                      <a:pt x="59" y="64"/>
                      <a:pt x="63" y="64"/>
                    </a:cubicBezTo>
                    <a:cubicBezTo>
                      <a:pt x="63" y="64"/>
                      <a:pt x="63" y="64"/>
                      <a:pt x="63" y="64"/>
                    </a:cubicBezTo>
                    <a:cubicBezTo>
                      <a:pt x="63" y="65"/>
                      <a:pt x="64" y="65"/>
                      <a:pt x="65" y="66"/>
                    </a:cubicBezTo>
                    <a:cubicBezTo>
                      <a:pt x="66" y="68"/>
                      <a:pt x="67" y="71"/>
                      <a:pt x="67" y="74"/>
                    </a:cubicBezTo>
                    <a:cubicBezTo>
                      <a:pt x="67" y="76"/>
                      <a:pt x="67" y="77"/>
                      <a:pt x="67" y="78"/>
                    </a:cubicBezTo>
                    <a:cubicBezTo>
                      <a:pt x="65" y="80"/>
                      <a:pt x="62" y="82"/>
                      <a:pt x="62" y="86"/>
                    </a:cubicBezTo>
                    <a:cubicBezTo>
                      <a:pt x="62" y="89"/>
                      <a:pt x="66" y="89"/>
                      <a:pt x="68" y="90"/>
                    </a:cubicBezTo>
                    <a:cubicBezTo>
                      <a:pt x="69" y="91"/>
                      <a:pt x="70" y="92"/>
                      <a:pt x="71" y="93"/>
                    </a:cubicBezTo>
                    <a:cubicBezTo>
                      <a:pt x="73" y="100"/>
                      <a:pt x="71" y="102"/>
                      <a:pt x="64" y="103"/>
                    </a:cubicBezTo>
                    <a:cubicBezTo>
                      <a:pt x="63" y="103"/>
                      <a:pt x="63" y="103"/>
                      <a:pt x="63" y="103"/>
                    </a:cubicBezTo>
                    <a:cubicBezTo>
                      <a:pt x="59" y="102"/>
                      <a:pt x="58" y="104"/>
                      <a:pt x="58" y="108"/>
                    </a:cubicBezTo>
                    <a:cubicBezTo>
                      <a:pt x="58" y="110"/>
                      <a:pt x="59" y="112"/>
                      <a:pt x="59" y="115"/>
                    </a:cubicBezTo>
                    <a:cubicBezTo>
                      <a:pt x="55" y="119"/>
                      <a:pt x="50" y="118"/>
                      <a:pt x="48" y="113"/>
                    </a:cubicBezTo>
                    <a:cubicBezTo>
                      <a:pt x="47" y="111"/>
                      <a:pt x="47" y="109"/>
                      <a:pt x="47" y="107"/>
                    </a:cubicBezTo>
                    <a:cubicBezTo>
                      <a:pt x="47" y="105"/>
                      <a:pt x="46" y="105"/>
                      <a:pt x="44" y="105"/>
                    </a:cubicBezTo>
                    <a:cubicBezTo>
                      <a:pt x="42" y="104"/>
                      <a:pt x="41" y="105"/>
                      <a:pt x="41" y="107"/>
                    </a:cubicBezTo>
                    <a:cubicBezTo>
                      <a:pt x="40" y="108"/>
                      <a:pt x="40" y="110"/>
                      <a:pt x="40" y="112"/>
                    </a:cubicBezTo>
                    <a:cubicBezTo>
                      <a:pt x="41" y="114"/>
                      <a:pt x="41" y="115"/>
                      <a:pt x="40" y="117"/>
                    </a:cubicBezTo>
                    <a:cubicBezTo>
                      <a:pt x="40" y="118"/>
                      <a:pt x="39" y="120"/>
                      <a:pt x="37" y="120"/>
                    </a:cubicBezTo>
                    <a:cubicBezTo>
                      <a:pt x="35" y="120"/>
                      <a:pt x="35" y="119"/>
                      <a:pt x="34" y="117"/>
                    </a:cubicBezTo>
                    <a:cubicBezTo>
                      <a:pt x="33" y="115"/>
                      <a:pt x="34" y="112"/>
                      <a:pt x="33" y="110"/>
                    </a:cubicBezTo>
                    <a:cubicBezTo>
                      <a:pt x="33" y="105"/>
                      <a:pt x="32" y="103"/>
                      <a:pt x="27" y="103"/>
                    </a:cubicBezTo>
                    <a:cubicBezTo>
                      <a:pt x="29" y="108"/>
                      <a:pt x="29" y="113"/>
                      <a:pt x="27" y="118"/>
                    </a:cubicBezTo>
                    <a:cubicBezTo>
                      <a:pt x="26" y="122"/>
                      <a:pt x="24" y="127"/>
                      <a:pt x="23" y="132"/>
                    </a:cubicBezTo>
                    <a:cubicBezTo>
                      <a:pt x="21" y="139"/>
                      <a:pt x="20" y="147"/>
                      <a:pt x="23" y="155"/>
                    </a:cubicBezTo>
                    <a:cubicBezTo>
                      <a:pt x="23" y="158"/>
                      <a:pt x="25" y="161"/>
                      <a:pt x="27" y="164"/>
                    </a:cubicBezTo>
                    <a:cubicBezTo>
                      <a:pt x="27" y="166"/>
                      <a:pt x="28" y="167"/>
                      <a:pt x="30" y="168"/>
                    </a:cubicBezTo>
                    <a:cubicBezTo>
                      <a:pt x="31" y="170"/>
                      <a:pt x="33" y="172"/>
                      <a:pt x="35" y="173"/>
                    </a:cubicBezTo>
                    <a:cubicBezTo>
                      <a:pt x="36" y="174"/>
                      <a:pt x="37" y="174"/>
                      <a:pt x="37" y="174"/>
                    </a:cubicBezTo>
                    <a:cubicBezTo>
                      <a:pt x="40" y="177"/>
                      <a:pt x="44" y="178"/>
                      <a:pt x="48" y="179"/>
                    </a:cubicBezTo>
                    <a:cubicBezTo>
                      <a:pt x="63" y="180"/>
                      <a:pt x="77" y="176"/>
                      <a:pt x="88" y="166"/>
                    </a:cubicBezTo>
                    <a:cubicBezTo>
                      <a:pt x="102" y="152"/>
                      <a:pt x="108" y="135"/>
                      <a:pt x="110" y="116"/>
                    </a:cubicBezTo>
                    <a:cubicBezTo>
                      <a:pt x="112" y="112"/>
                      <a:pt x="111" y="107"/>
                      <a:pt x="111" y="103"/>
                    </a:cubicBezTo>
                    <a:close/>
                    <a:moveTo>
                      <a:pt x="47" y="47"/>
                    </a:moveTo>
                    <a:cubicBezTo>
                      <a:pt x="47" y="47"/>
                      <a:pt x="47" y="47"/>
                      <a:pt x="46" y="47"/>
                    </a:cubicBezTo>
                    <a:cubicBezTo>
                      <a:pt x="47" y="47"/>
                      <a:pt x="47" y="47"/>
                      <a:pt x="47" y="47"/>
                    </a:cubicBezTo>
                    <a:close/>
                  </a:path>
                </a:pathLst>
              </a:custGeom>
              <a:solidFill>
                <a:schemeClr val="bg1"/>
              </a:solidFill>
              <a:ln>
                <a:solidFill>
                  <a:schemeClr val="accent2"/>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34" name="Freeform 123">
                <a:extLst>
                  <a:ext uri="{FF2B5EF4-FFF2-40B4-BE49-F238E27FC236}">
                    <a16:creationId xmlns:a16="http://schemas.microsoft.com/office/drawing/2014/main" id="{79ABC9F5-16FF-D244-8B2C-ED514D43A03E}"/>
                  </a:ext>
                </a:extLst>
              </p:cNvPr>
              <p:cNvSpPr>
                <a:spLocks/>
              </p:cNvSpPr>
              <p:nvPr/>
            </p:nvSpPr>
            <p:spPr bwMode="auto">
              <a:xfrm>
                <a:off x="3772097" y="5012531"/>
                <a:ext cx="214313" cy="354013"/>
              </a:xfrm>
              <a:custGeom>
                <a:avLst/>
                <a:gdLst>
                  <a:gd name="T0" fmla="*/ 81 w 109"/>
                  <a:gd name="T1" fmla="*/ 50 h 179"/>
                  <a:gd name="T2" fmla="*/ 88 w 109"/>
                  <a:gd name="T3" fmla="*/ 69 h 179"/>
                  <a:gd name="T4" fmla="*/ 97 w 109"/>
                  <a:gd name="T5" fmla="*/ 10 h 179"/>
                  <a:gd name="T6" fmla="*/ 87 w 109"/>
                  <a:gd name="T7" fmla="*/ 4 h 179"/>
                  <a:gd name="T8" fmla="*/ 73 w 109"/>
                  <a:gd name="T9" fmla="*/ 0 h 179"/>
                  <a:gd name="T10" fmla="*/ 10 w 109"/>
                  <a:gd name="T11" fmla="*/ 50 h 179"/>
                  <a:gd name="T12" fmla="*/ 4 w 109"/>
                  <a:gd name="T13" fmla="*/ 72 h 179"/>
                  <a:gd name="T14" fmla="*/ 1 w 109"/>
                  <a:gd name="T15" fmla="*/ 93 h 179"/>
                  <a:gd name="T16" fmla="*/ 1 w 109"/>
                  <a:gd name="T17" fmla="*/ 109 h 179"/>
                  <a:gd name="T18" fmla="*/ 7 w 109"/>
                  <a:gd name="T19" fmla="*/ 136 h 179"/>
                  <a:gd name="T20" fmla="*/ 13 w 109"/>
                  <a:gd name="T21" fmla="*/ 149 h 179"/>
                  <a:gd name="T22" fmla="*/ 18 w 109"/>
                  <a:gd name="T23" fmla="*/ 158 h 179"/>
                  <a:gd name="T24" fmla="*/ 56 w 109"/>
                  <a:gd name="T25" fmla="*/ 178 h 179"/>
                  <a:gd name="T26" fmla="*/ 90 w 109"/>
                  <a:gd name="T27" fmla="*/ 135 h 179"/>
                  <a:gd name="T28" fmla="*/ 85 w 109"/>
                  <a:gd name="T29" fmla="*/ 102 h 179"/>
                  <a:gd name="T30" fmla="*/ 79 w 109"/>
                  <a:gd name="T31" fmla="*/ 113 h 179"/>
                  <a:gd name="T32" fmla="*/ 72 w 109"/>
                  <a:gd name="T33" fmla="*/ 117 h 179"/>
                  <a:gd name="T34" fmla="*/ 72 w 109"/>
                  <a:gd name="T35" fmla="*/ 114 h 179"/>
                  <a:gd name="T36" fmla="*/ 71 w 109"/>
                  <a:gd name="T37" fmla="*/ 105 h 179"/>
                  <a:gd name="T38" fmla="*/ 65 w 109"/>
                  <a:gd name="T39" fmla="*/ 112 h 179"/>
                  <a:gd name="T40" fmla="*/ 64 w 109"/>
                  <a:gd name="T41" fmla="*/ 113 h 179"/>
                  <a:gd name="T42" fmla="*/ 53 w 109"/>
                  <a:gd name="T43" fmla="*/ 112 h 179"/>
                  <a:gd name="T44" fmla="*/ 53 w 109"/>
                  <a:gd name="T45" fmla="*/ 111 h 179"/>
                  <a:gd name="T46" fmla="*/ 52 w 109"/>
                  <a:gd name="T47" fmla="*/ 110 h 179"/>
                  <a:gd name="T48" fmla="*/ 54 w 109"/>
                  <a:gd name="T49" fmla="*/ 106 h 179"/>
                  <a:gd name="T50" fmla="*/ 44 w 109"/>
                  <a:gd name="T51" fmla="*/ 102 h 179"/>
                  <a:gd name="T52" fmla="*/ 47 w 109"/>
                  <a:gd name="T53" fmla="*/ 88 h 179"/>
                  <a:gd name="T54" fmla="*/ 46 w 109"/>
                  <a:gd name="T55" fmla="*/ 79 h 179"/>
                  <a:gd name="T56" fmla="*/ 46 w 109"/>
                  <a:gd name="T57" fmla="*/ 67 h 179"/>
                  <a:gd name="T58" fmla="*/ 62 w 109"/>
                  <a:gd name="T59" fmla="*/ 70 h 179"/>
                  <a:gd name="T60" fmla="*/ 65 w 109"/>
                  <a:gd name="T61" fmla="*/ 63 h 179"/>
                  <a:gd name="T62" fmla="*/ 73 w 109"/>
                  <a:gd name="T63" fmla="*/ 4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179">
                    <a:moveTo>
                      <a:pt x="73" y="49"/>
                    </a:moveTo>
                    <a:cubicBezTo>
                      <a:pt x="75" y="53"/>
                      <a:pt x="78" y="52"/>
                      <a:pt x="81" y="50"/>
                    </a:cubicBezTo>
                    <a:cubicBezTo>
                      <a:pt x="85" y="48"/>
                      <a:pt x="87" y="49"/>
                      <a:pt x="87" y="54"/>
                    </a:cubicBezTo>
                    <a:cubicBezTo>
                      <a:pt x="87" y="59"/>
                      <a:pt x="87" y="64"/>
                      <a:pt x="88" y="69"/>
                    </a:cubicBezTo>
                    <a:cubicBezTo>
                      <a:pt x="90" y="65"/>
                      <a:pt x="94" y="61"/>
                      <a:pt x="97" y="57"/>
                    </a:cubicBezTo>
                    <a:cubicBezTo>
                      <a:pt x="109" y="42"/>
                      <a:pt x="109" y="23"/>
                      <a:pt x="97" y="10"/>
                    </a:cubicBezTo>
                    <a:cubicBezTo>
                      <a:pt x="95" y="8"/>
                      <a:pt x="92" y="6"/>
                      <a:pt x="89" y="5"/>
                    </a:cubicBezTo>
                    <a:cubicBezTo>
                      <a:pt x="88" y="4"/>
                      <a:pt x="88" y="4"/>
                      <a:pt x="87" y="4"/>
                    </a:cubicBezTo>
                    <a:cubicBezTo>
                      <a:pt x="84" y="2"/>
                      <a:pt x="81" y="1"/>
                      <a:pt x="77" y="1"/>
                    </a:cubicBezTo>
                    <a:cubicBezTo>
                      <a:pt x="76" y="0"/>
                      <a:pt x="75" y="0"/>
                      <a:pt x="73" y="0"/>
                    </a:cubicBezTo>
                    <a:cubicBezTo>
                      <a:pt x="68" y="0"/>
                      <a:pt x="62" y="1"/>
                      <a:pt x="57" y="3"/>
                    </a:cubicBezTo>
                    <a:cubicBezTo>
                      <a:pt x="33" y="11"/>
                      <a:pt x="18" y="27"/>
                      <a:pt x="10" y="50"/>
                    </a:cubicBezTo>
                    <a:cubicBezTo>
                      <a:pt x="7" y="57"/>
                      <a:pt x="5" y="63"/>
                      <a:pt x="5" y="70"/>
                    </a:cubicBezTo>
                    <a:cubicBezTo>
                      <a:pt x="4" y="71"/>
                      <a:pt x="4" y="72"/>
                      <a:pt x="4" y="72"/>
                    </a:cubicBezTo>
                    <a:cubicBezTo>
                      <a:pt x="3" y="78"/>
                      <a:pt x="2" y="83"/>
                      <a:pt x="2" y="88"/>
                    </a:cubicBezTo>
                    <a:cubicBezTo>
                      <a:pt x="1" y="89"/>
                      <a:pt x="1" y="91"/>
                      <a:pt x="1" y="93"/>
                    </a:cubicBezTo>
                    <a:cubicBezTo>
                      <a:pt x="1" y="97"/>
                      <a:pt x="0" y="101"/>
                      <a:pt x="1" y="105"/>
                    </a:cubicBezTo>
                    <a:cubicBezTo>
                      <a:pt x="1" y="107"/>
                      <a:pt x="1" y="108"/>
                      <a:pt x="1" y="109"/>
                    </a:cubicBezTo>
                    <a:cubicBezTo>
                      <a:pt x="1" y="118"/>
                      <a:pt x="3" y="126"/>
                      <a:pt x="6" y="134"/>
                    </a:cubicBezTo>
                    <a:cubicBezTo>
                      <a:pt x="6" y="134"/>
                      <a:pt x="7" y="135"/>
                      <a:pt x="7" y="136"/>
                    </a:cubicBezTo>
                    <a:cubicBezTo>
                      <a:pt x="8" y="139"/>
                      <a:pt x="9" y="142"/>
                      <a:pt x="11" y="145"/>
                    </a:cubicBezTo>
                    <a:cubicBezTo>
                      <a:pt x="11" y="146"/>
                      <a:pt x="12" y="148"/>
                      <a:pt x="13" y="149"/>
                    </a:cubicBezTo>
                    <a:cubicBezTo>
                      <a:pt x="14" y="151"/>
                      <a:pt x="15" y="154"/>
                      <a:pt x="17" y="156"/>
                    </a:cubicBezTo>
                    <a:cubicBezTo>
                      <a:pt x="17" y="157"/>
                      <a:pt x="18" y="158"/>
                      <a:pt x="18" y="158"/>
                    </a:cubicBezTo>
                    <a:cubicBezTo>
                      <a:pt x="20" y="161"/>
                      <a:pt x="22" y="163"/>
                      <a:pt x="25" y="165"/>
                    </a:cubicBezTo>
                    <a:cubicBezTo>
                      <a:pt x="33" y="174"/>
                      <a:pt x="45" y="177"/>
                      <a:pt x="56" y="178"/>
                    </a:cubicBezTo>
                    <a:cubicBezTo>
                      <a:pt x="70" y="179"/>
                      <a:pt x="83" y="171"/>
                      <a:pt x="88" y="158"/>
                    </a:cubicBezTo>
                    <a:cubicBezTo>
                      <a:pt x="91" y="151"/>
                      <a:pt x="92" y="143"/>
                      <a:pt x="90" y="135"/>
                    </a:cubicBezTo>
                    <a:cubicBezTo>
                      <a:pt x="89" y="129"/>
                      <a:pt x="87" y="123"/>
                      <a:pt x="85" y="117"/>
                    </a:cubicBezTo>
                    <a:cubicBezTo>
                      <a:pt x="84" y="112"/>
                      <a:pt x="83" y="107"/>
                      <a:pt x="85" y="102"/>
                    </a:cubicBezTo>
                    <a:cubicBezTo>
                      <a:pt x="81" y="102"/>
                      <a:pt x="79" y="104"/>
                      <a:pt x="79" y="107"/>
                    </a:cubicBezTo>
                    <a:cubicBezTo>
                      <a:pt x="78" y="109"/>
                      <a:pt x="78" y="111"/>
                      <a:pt x="79" y="113"/>
                    </a:cubicBezTo>
                    <a:cubicBezTo>
                      <a:pt x="79" y="117"/>
                      <a:pt x="77" y="119"/>
                      <a:pt x="72" y="118"/>
                    </a:cubicBezTo>
                    <a:cubicBezTo>
                      <a:pt x="72" y="118"/>
                      <a:pt x="72" y="117"/>
                      <a:pt x="72" y="117"/>
                    </a:cubicBezTo>
                    <a:cubicBezTo>
                      <a:pt x="72" y="117"/>
                      <a:pt x="72" y="117"/>
                      <a:pt x="72" y="116"/>
                    </a:cubicBezTo>
                    <a:cubicBezTo>
                      <a:pt x="72" y="115"/>
                      <a:pt x="72" y="115"/>
                      <a:pt x="72" y="114"/>
                    </a:cubicBezTo>
                    <a:cubicBezTo>
                      <a:pt x="73" y="111"/>
                      <a:pt x="73" y="108"/>
                      <a:pt x="71" y="105"/>
                    </a:cubicBezTo>
                    <a:cubicBezTo>
                      <a:pt x="72" y="105"/>
                      <a:pt x="71" y="105"/>
                      <a:pt x="71" y="105"/>
                    </a:cubicBezTo>
                    <a:cubicBezTo>
                      <a:pt x="68" y="102"/>
                      <a:pt x="66" y="103"/>
                      <a:pt x="65" y="106"/>
                    </a:cubicBezTo>
                    <a:cubicBezTo>
                      <a:pt x="65" y="108"/>
                      <a:pt x="65" y="110"/>
                      <a:pt x="65" y="112"/>
                    </a:cubicBezTo>
                    <a:cubicBezTo>
                      <a:pt x="65" y="112"/>
                      <a:pt x="65" y="112"/>
                      <a:pt x="65" y="112"/>
                    </a:cubicBezTo>
                    <a:cubicBezTo>
                      <a:pt x="65" y="112"/>
                      <a:pt x="65" y="112"/>
                      <a:pt x="64" y="113"/>
                    </a:cubicBezTo>
                    <a:cubicBezTo>
                      <a:pt x="62" y="115"/>
                      <a:pt x="60" y="117"/>
                      <a:pt x="56" y="116"/>
                    </a:cubicBezTo>
                    <a:cubicBezTo>
                      <a:pt x="54" y="116"/>
                      <a:pt x="53" y="114"/>
                      <a:pt x="53" y="112"/>
                    </a:cubicBezTo>
                    <a:cubicBezTo>
                      <a:pt x="53" y="112"/>
                      <a:pt x="53" y="112"/>
                      <a:pt x="53" y="111"/>
                    </a:cubicBezTo>
                    <a:cubicBezTo>
                      <a:pt x="53" y="111"/>
                      <a:pt x="53" y="111"/>
                      <a:pt x="53" y="111"/>
                    </a:cubicBezTo>
                    <a:cubicBezTo>
                      <a:pt x="53" y="111"/>
                      <a:pt x="53" y="111"/>
                      <a:pt x="53" y="111"/>
                    </a:cubicBezTo>
                    <a:cubicBezTo>
                      <a:pt x="53" y="111"/>
                      <a:pt x="52" y="110"/>
                      <a:pt x="52" y="110"/>
                    </a:cubicBezTo>
                    <a:cubicBezTo>
                      <a:pt x="52" y="110"/>
                      <a:pt x="53" y="111"/>
                      <a:pt x="53" y="111"/>
                    </a:cubicBezTo>
                    <a:cubicBezTo>
                      <a:pt x="53" y="109"/>
                      <a:pt x="54" y="108"/>
                      <a:pt x="54" y="106"/>
                    </a:cubicBezTo>
                    <a:cubicBezTo>
                      <a:pt x="56" y="103"/>
                      <a:pt x="55" y="102"/>
                      <a:pt x="51" y="102"/>
                    </a:cubicBezTo>
                    <a:cubicBezTo>
                      <a:pt x="49" y="102"/>
                      <a:pt x="47" y="102"/>
                      <a:pt x="44" y="102"/>
                    </a:cubicBezTo>
                    <a:cubicBezTo>
                      <a:pt x="43" y="101"/>
                      <a:pt x="42" y="100"/>
                      <a:pt x="41" y="100"/>
                    </a:cubicBezTo>
                    <a:cubicBezTo>
                      <a:pt x="40" y="94"/>
                      <a:pt x="41" y="91"/>
                      <a:pt x="47" y="88"/>
                    </a:cubicBezTo>
                    <a:cubicBezTo>
                      <a:pt x="51" y="86"/>
                      <a:pt x="52" y="84"/>
                      <a:pt x="48" y="81"/>
                    </a:cubicBezTo>
                    <a:cubicBezTo>
                      <a:pt x="47" y="80"/>
                      <a:pt x="47" y="79"/>
                      <a:pt x="46" y="79"/>
                    </a:cubicBezTo>
                    <a:cubicBezTo>
                      <a:pt x="45" y="76"/>
                      <a:pt x="45" y="72"/>
                      <a:pt x="45" y="69"/>
                    </a:cubicBezTo>
                    <a:cubicBezTo>
                      <a:pt x="46" y="68"/>
                      <a:pt x="46" y="68"/>
                      <a:pt x="46" y="67"/>
                    </a:cubicBezTo>
                    <a:cubicBezTo>
                      <a:pt x="50" y="62"/>
                      <a:pt x="53" y="62"/>
                      <a:pt x="58" y="66"/>
                    </a:cubicBezTo>
                    <a:cubicBezTo>
                      <a:pt x="59" y="68"/>
                      <a:pt x="60" y="69"/>
                      <a:pt x="62" y="70"/>
                    </a:cubicBezTo>
                    <a:cubicBezTo>
                      <a:pt x="64" y="71"/>
                      <a:pt x="66" y="71"/>
                      <a:pt x="65" y="68"/>
                    </a:cubicBezTo>
                    <a:cubicBezTo>
                      <a:pt x="65" y="66"/>
                      <a:pt x="65" y="64"/>
                      <a:pt x="65" y="63"/>
                    </a:cubicBezTo>
                    <a:cubicBezTo>
                      <a:pt x="64" y="58"/>
                      <a:pt x="64" y="54"/>
                      <a:pt x="67" y="50"/>
                    </a:cubicBezTo>
                    <a:cubicBezTo>
                      <a:pt x="68" y="48"/>
                      <a:pt x="71" y="46"/>
                      <a:pt x="73" y="49"/>
                    </a:cubicBezTo>
                    <a:close/>
                  </a:path>
                </a:pathLst>
              </a:custGeom>
              <a:solidFill>
                <a:schemeClr val="bg1"/>
              </a:solidFill>
              <a:ln>
                <a:solidFill>
                  <a:schemeClr val="accent2"/>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grpSp>
      </p:grpSp>
      <p:sp>
        <p:nvSpPr>
          <p:cNvPr id="135" name="Textfeld 134">
            <a:extLst>
              <a:ext uri="{FF2B5EF4-FFF2-40B4-BE49-F238E27FC236}">
                <a16:creationId xmlns:a16="http://schemas.microsoft.com/office/drawing/2014/main" id="{3689965B-075A-1648-BB32-30518FC302B0}"/>
              </a:ext>
            </a:extLst>
          </p:cNvPr>
          <p:cNvSpPr txBox="1"/>
          <p:nvPr/>
        </p:nvSpPr>
        <p:spPr>
          <a:xfrm>
            <a:off x="1390727" y="4454866"/>
            <a:ext cx="1505510" cy="577338"/>
          </a:xfrm>
          <a:prstGeom prst="rect">
            <a:avLst/>
          </a:prstGeom>
          <a:noFill/>
        </p:spPr>
        <p:txBody>
          <a:bodyPr wrap="square" rtlCol="0">
            <a:spAutoFit/>
          </a:bodyPr>
          <a:lstStyle/>
          <a:p>
            <a:pPr marL="126802" algn="ctr" defTabSz="514350" fontAlgn="auto">
              <a:lnSpc>
                <a:spcPct val="100000"/>
              </a:lnSpc>
              <a:spcBef>
                <a:spcPts val="0"/>
              </a:spcBef>
              <a:spcAft>
                <a:spcPts val="0"/>
              </a:spcAft>
              <a:defRPr/>
            </a:pPr>
            <a:r>
              <a:rPr lang="de-DE" sz="788" b="1" dirty="0">
                <a:solidFill>
                  <a:schemeClr val="accent3"/>
                </a:solidFill>
                <a:latin typeface="Avenir LT Std 45 Book"/>
              </a:rPr>
              <a:t>Für den primären Endpunkt (Abnahme </a:t>
            </a:r>
            <a:r>
              <a:rPr lang="de-DE" sz="788" b="1" dirty="0" err="1">
                <a:solidFill>
                  <a:schemeClr val="accent3"/>
                </a:solidFill>
                <a:latin typeface="Avenir LT Std 45 Book"/>
              </a:rPr>
              <a:t>eGFR</a:t>
            </a:r>
            <a:r>
              <a:rPr lang="de-DE" sz="788" b="1" dirty="0">
                <a:solidFill>
                  <a:schemeClr val="accent3"/>
                </a:solidFill>
                <a:latin typeface="Avenir LT Std 45 Book"/>
              </a:rPr>
              <a:t> um ≥50%, ESRD, renaler oder CV-Tod)</a:t>
            </a:r>
          </a:p>
          <a:p>
            <a:pPr marL="126802" algn="ctr" defTabSz="514350" fontAlgn="auto">
              <a:lnSpc>
                <a:spcPct val="100000"/>
              </a:lnSpc>
              <a:spcBef>
                <a:spcPts val="0"/>
              </a:spcBef>
              <a:spcAft>
                <a:spcPts val="0"/>
              </a:spcAft>
              <a:defRPr/>
            </a:pPr>
            <a:r>
              <a:rPr lang="de-DE" sz="788" b="1" dirty="0">
                <a:solidFill>
                  <a:schemeClr val="accent3"/>
                </a:solidFill>
                <a:latin typeface="Avenir LT Std 45 Book"/>
              </a:rPr>
              <a:t>39% RRR</a:t>
            </a:r>
          </a:p>
        </p:txBody>
      </p:sp>
      <p:grpSp>
        <p:nvGrpSpPr>
          <p:cNvPr id="6" name="Gruppieren 5">
            <a:extLst>
              <a:ext uri="{FF2B5EF4-FFF2-40B4-BE49-F238E27FC236}">
                <a16:creationId xmlns:a16="http://schemas.microsoft.com/office/drawing/2014/main" id="{5AB4378D-DEFC-9840-8EE0-DDB02E748AD9}"/>
              </a:ext>
            </a:extLst>
          </p:cNvPr>
          <p:cNvGrpSpPr/>
          <p:nvPr/>
        </p:nvGrpSpPr>
        <p:grpSpPr>
          <a:xfrm>
            <a:off x="1988250" y="4136459"/>
            <a:ext cx="303501" cy="291944"/>
            <a:chOff x="2218649" y="4623917"/>
            <a:chExt cx="404668" cy="389259"/>
          </a:xfrm>
          <a:solidFill>
            <a:srgbClr val="B56697"/>
          </a:solidFill>
        </p:grpSpPr>
        <p:sp>
          <p:nvSpPr>
            <p:cNvPr id="13" name="Flussdiagramm: Verbinder 5">
              <a:extLst>
                <a:ext uri="{FF2B5EF4-FFF2-40B4-BE49-F238E27FC236}">
                  <a16:creationId xmlns:a16="http://schemas.microsoft.com/office/drawing/2014/main" id="{488FF601-2444-A340-AEC1-58BE7439FE66}"/>
                </a:ext>
              </a:extLst>
            </p:cNvPr>
            <p:cNvSpPr/>
            <p:nvPr/>
          </p:nvSpPr>
          <p:spPr>
            <a:xfrm>
              <a:off x="2218649" y="4623917"/>
              <a:ext cx="404668" cy="389259"/>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ct val="0"/>
                </a:spcBef>
                <a:defRPr/>
              </a:pPr>
              <a:endParaRPr lang="de-DE">
                <a:solidFill>
                  <a:srgbClr val="FFFFFF"/>
                </a:solidFill>
                <a:latin typeface="Avenir LT Std 45 Book"/>
              </a:endParaRPr>
            </a:p>
          </p:txBody>
        </p:sp>
        <p:grpSp>
          <p:nvGrpSpPr>
            <p:cNvPr id="136" name="Group 21">
              <a:extLst>
                <a:ext uri="{FF2B5EF4-FFF2-40B4-BE49-F238E27FC236}">
                  <a16:creationId xmlns:a16="http://schemas.microsoft.com/office/drawing/2014/main" id="{81E5F491-6C6F-B343-BB86-84EDA6E2DE26}"/>
                </a:ext>
              </a:extLst>
            </p:cNvPr>
            <p:cNvGrpSpPr/>
            <p:nvPr/>
          </p:nvGrpSpPr>
          <p:grpSpPr>
            <a:xfrm>
              <a:off x="2254501" y="4660300"/>
              <a:ext cx="332963" cy="323657"/>
              <a:chOff x="3772097" y="4939506"/>
              <a:chExt cx="511175" cy="496888"/>
            </a:xfrm>
            <a:grpFill/>
          </p:grpSpPr>
          <p:sp>
            <p:nvSpPr>
              <p:cNvPr id="137" name="Freeform 120">
                <a:extLst>
                  <a:ext uri="{FF2B5EF4-FFF2-40B4-BE49-F238E27FC236}">
                    <a16:creationId xmlns:a16="http://schemas.microsoft.com/office/drawing/2014/main" id="{20F662D1-3483-EE42-A783-B16A99DF6B2E}"/>
                  </a:ext>
                </a:extLst>
              </p:cNvPr>
              <p:cNvSpPr>
                <a:spLocks/>
              </p:cNvSpPr>
              <p:nvPr/>
            </p:nvSpPr>
            <p:spPr bwMode="auto">
              <a:xfrm>
                <a:off x="4040384" y="4941094"/>
                <a:ext cx="166688" cy="492125"/>
              </a:xfrm>
              <a:custGeom>
                <a:avLst/>
                <a:gdLst>
                  <a:gd name="T0" fmla="*/ 38 w 84"/>
                  <a:gd name="T1" fmla="*/ 138 h 249"/>
                  <a:gd name="T2" fmla="*/ 32 w 84"/>
                  <a:gd name="T3" fmla="*/ 140 h 249"/>
                  <a:gd name="T4" fmla="*/ 10 w 84"/>
                  <a:gd name="T5" fmla="*/ 183 h 249"/>
                  <a:gd name="T6" fmla="*/ 11 w 84"/>
                  <a:gd name="T7" fmla="*/ 244 h 249"/>
                  <a:gd name="T8" fmla="*/ 5 w 84"/>
                  <a:gd name="T9" fmla="*/ 249 h 249"/>
                  <a:gd name="T10" fmla="*/ 0 w 84"/>
                  <a:gd name="T11" fmla="*/ 244 h 249"/>
                  <a:gd name="T12" fmla="*/ 0 w 84"/>
                  <a:gd name="T13" fmla="*/ 5 h 249"/>
                  <a:gd name="T14" fmla="*/ 5 w 84"/>
                  <a:gd name="T15" fmla="*/ 1 h 249"/>
                  <a:gd name="T16" fmla="*/ 11 w 84"/>
                  <a:gd name="T17" fmla="*/ 5 h 249"/>
                  <a:gd name="T18" fmla="*/ 10 w 84"/>
                  <a:gd name="T19" fmla="*/ 145 h 249"/>
                  <a:gd name="T20" fmla="*/ 10 w 84"/>
                  <a:gd name="T21" fmla="*/ 149 h 249"/>
                  <a:gd name="T22" fmla="*/ 11 w 84"/>
                  <a:gd name="T23" fmla="*/ 149 h 249"/>
                  <a:gd name="T24" fmla="*/ 28 w 84"/>
                  <a:gd name="T25" fmla="*/ 123 h 249"/>
                  <a:gd name="T26" fmla="*/ 35 w 84"/>
                  <a:gd name="T27" fmla="*/ 105 h 249"/>
                  <a:gd name="T28" fmla="*/ 36 w 84"/>
                  <a:gd name="T29" fmla="*/ 90 h 249"/>
                  <a:gd name="T30" fmla="*/ 40 w 84"/>
                  <a:gd name="T31" fmla="*/ 85 h 249"/>
                  <a:gd name="T32" fmla="*/ 43 w 84"/>
                  <a:gd name="T33" fmla="*/ 86 h 249"/>
                  <a:gd name="T34" fmla="*/ 49 w 84"/>
                  <a:gd name="T35" fmla="*/ 87 h 249"/>
                  <a:gd name="T36" fmla="*/ 56 w 84"/>
                  <a:gd name="T37" fmla="*/ 85 h 249"/>
                  <a:gd name="T38" fmla="*/ 57 w 84"/>
                  <a:gd name="T39" fmla="*/ 86 h 249"/>
                  <a:gd name="T40" fmla="*/ 59 w 84"/>
                  <a:gd name="T41" fmla="*/ 97 h 249"/>
                  <a:gd name="T42" fmla="*/ 59 w 84"/>
                  <a:gd name="T43" fmla="*/ 98 h 249"/>
                  <a:gd name="T44" fmla="*/ 58 w 84"/>
                  <a:gd name="T45" fmla="*/ 102 h 249"/>
                  <a:gd name="T46" fmla="*/ 58 w 84"/>
                  <a:gd name="T47" fmla="*/ 106 h 249"/>
                  <a:gd name="T48" fmla="*/ 63 w 84"/>
                  <a:gd name="T49" fmla="*/ 105 h 249"/>
                  <a:gd name="T50" fmla="*/ 65 w 84"/>
                  <a:gd name="T51" fmla="*/ 103 h 249"/>
                  <a:gd name="T52" fmla="*/ 74 w 84"/>
                  <a:gd name="T53" fmla="*/ 99 h 249"/>
                  <a:gd name="T54" fmla="*/ 76 w 84"/>
                  <a:gd name="T55" fmla="*/ 101 h 249"/>
                  <a:gd name="T56" fmla="*/ 78 w 84"/>
                  <a:gd name="T57" fmla="*/ 109 h 249"/>
                  <a:gd name="T58" fmla="*/ 78 w 84"/>
                  <a:gd name="T59" fmla="*/ 113 h 249"/>
                  <a:gd name="T60" fmla="*/ 73 w 84"/>
                  <a:gd name="T61" fmla="*/ 121 h 249"/>
                  <a:gd name="T62" fmla="*/ 79 w 84"/>
                  <a:gd name="T63" fmla="*/ 125 h 249"/>
                  <a:gd name="T64" fmla="*/ 82 w 84"/>
                  <a:gd name="T65" fmla="*/ 128 h 249"/>
                  <a:gd name="T66" fmla="*/ 75 w 84"/>
                  <a:gd name="T67" fmla="*/ 138 h 249"/>
                  <a:gd name="T68" fmla="*/ 74 w 84"/>
                  <a:gd name="T69" fmla="*/ 138 h 249"/>
                  <a:gd name="T70" fmla="*/ 69 w 84"/>
                  <a:gd name="T71" fmla="*/ 143 h 249"/>
                  <a:gd name="T72" fmla="*/ 70 w 84"/>
                  <a:gd name="T73" fmla="*/ 150 h 249"/>
                  <a:gd name="T74" fmla="*/ 59 w 84"/>
                  <a:gd name="T75" fmla="*/ 148 h 249"/>
                  <a:gd name="T76" fmla="*/ 58 w 84"/>
                  <a:gd name="T77" fmla="*/ 142 h 249"/>
                  <a:gd name="T78" fmla="*/ 55 w 84"/>
                  <a:gd name="T79" fmla="*/ 140 h 249"/>
                  <a:gd name="T80" fmla="*/ 52 w 84"/>
                  <a:gd name="T81" fmla="*/ 142 h 249"/>
                  <a:gd name="T82" fmla="*/ 51 w 84"/>
                  <a:gd name="T83" fmla="*/ 147 h 249"/>
                  <a:gd name="T84" fmla="*/ 51 w 84"/>
                  <a:gd name="T85" fmla="*/ 152 h 249"/>
                  <a:gd name="T86" fmla="*/ 48 w 84"/>
                  <a:gd name="T87" fmla="*/ 155 h 249"/>
                  <a:gd name="T88" fmla="*/ 45 w 84"/>
                  <a:gd name="T89" fmla="*/ 152 h 249"/>
                  <a:gd name="T90" fmla="*/ 44 w 84"/>
                  <a:gd name="T91" fmla="*/ 145 h 249"/>
                  <a:gd name="T92" fmla="*/ 38 w 84"/>
                  <a:gd name="T93" fmla="*/ 13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4" h="249">
                    <a:moveTo>
                      <a:pt x="38" y="138"/>
                    </a:moveTo>
                    <a:cubicBezTo>
                      <a:pt x="36" y="137"/>
                      <a:pt x="34" y="138"/>
                      <a:pt x="32" y="140"/>
                    </a:cubicBezTo>
                    <a:cubicBezTo>
                      <a:pt x="18" y="151"/>
                      <a:pt x="10" y="165"/>
                      <a:pt x="10" y="183"/>
                    </a:cubicBezTo>
                    <a:cubicBezTo>
                      <a:pt x="11" y="203"/>
                      <a:pt x="10" y="224"/>
                      <a:pt x="11" y="244"/>
                    </a:cubicBezTo>
                    <a:cubicBezTo>
                      <a:pt x="11" y="249"/>
                      <a:pt x="8" y="249"/>
                      <a:pt x="5" y="249"/>
                    </a:cubicBezTo>
                    <a:cubicBezTo>
                      <a:pt x="1" y="249"/>
                      <a:pt x="0" y="248"/>
                      <a:pt x="0" y="244"/>
                    </a:cubicBezTo>
                    <a:cubicBezTo>
                      <a:pt x="0" y="165"/>
                      <a:pt x="0" y="85"/>
                      <a:pt x="0" y="5"/>
                    </a:cubicBezTo>
                    <a:cubicBezTo>
                      <a:pt x="0" y="1"/>
                      <a:pt x="1" y="0"/>
                      <a:pt x="5" y="1"/>
                    </a:cubicBezTo>
                    <a:cubicBezTo>
                      <a:pt x="8" y="1"/>
                      <a:pt x="11" y="0"/>
                      <a:pt x="11" y="5"/>
                    </a:cubicBezTo>
                    <a:cubicBezTo>
                      <a:pt x="10" y="52"/>
                      <a:pt x="10" y="98"/>
                      <a:pt x="10" y="145"/>
                    </a:cubicBezTo>
                    <a:cubicBezTo>
                      <a:pt x="10" y="146"/>
                      <a:pt x="10" y="148"/>
                      <a:pt x="10" y="149"/>
                    </a:cubicBezTo>
                    <a:cubicBezTo>
                      <a:pt x="11" y="149"/>
                      <a:pt x="11" y="149"/>
                      <a:pt x="11" y="149"/>
                    </a:cubicBezTo>
                    <a:cubicBezTo>
                      <a:pt x="15" y="139"/>
                      <a:pt x="21" y="131"/>
                      <a:pt x="28" y="123"/>
                    </a:cubicBezTo>
                    <a:cubicBezTo>
                      <a:pt x="33" y="118"/>
                      <a:pt x="36" y="112"/>
                      <a:pt x="35" y="105"/>
                    </a:cubicBezTo>
                    <a:cubicBezTo>
                      <a:pt x="36" y="100"/>
                      <a:pt x="36" y="95"/>
                      <a:pt x="36" y="90"/>
                    </a:cubicBezTo>
                    <a:cubicBezTo>
                      <a:pt x="36" y="87"/>
                      <a:pt x="37" y="85"/>
                      <a:pt x="40" y="85"/>
                    </a:cubicBezTo>
                    <a:cubicBezTo>
                      <a:pt x="41" y="85"/>
                      <a:pt x="42" y="86"/>
                      <a:pt x="43" y="86"/>
                    </a:cubicBezTo>
                    <a:cubicBezTo>
                      <a:pt x="45" y="88"/>
                      <a:pt x="47" y="90"/>
                      <a:pt x="49" y="87"/>
                    </a:cubicBezTo>
                    <a:cubicBezTo>
                      <a:pt x="51" y="83"/>
                      <a:pt x="53" y="83"/>
                      <a:pt x="56" y="85"/>
                    </a:cubicBezTo>
                    <a:cubicBezTo>
                      <a:pt x="57" y="85"/>
                      <a:pt x="57" y="86"/>
                      <a:pt x="57" y="86"/>
                    </a:cubicBezTo>
                    <a:cubicBezTo>
                      <a:pt x="58" y="90"/>
                      <a:pt x="59" y="93"/>
                      <a:pt x="59" y="97"/>
                    </a:cubicBezTo>
                    <a:cubicBezTo>
                      <a:pt x="59" y="97"/>
                      <a:pt x="59" y="98"/>
                      <a:pt x="59" y="98"/>
                    </a:cubicBezTo>
                    <a:cubicBezTo>
                      <a:pt x="59" y="100"/>
                      <a:pt x="58" y="101"/>
                      <a:pt x="58" y="102"/>
                    </a:cubicBezTo>
                    <a:cubicBezTo>
                      <a:pt x="58" y="104"/>
                      <a:pt x="57" y="105"/>
                      <a:pt x="58" y="106"/>
                    </a:cubicBezTo>
                    <a:cubicBezTo>
                      <a:pt x="60" y="107"/>
                      <a:pt x="61" y="106"/>
                      <a:pt x="63" y="105"/>
                    </a:cubicBezTo>
                    <a:cubicBezTo>
                      <a:pt x="64" y="104"/>
                      <a:pt x="64" y="104"/>
                      <a:pt x="65" y="103"/>
                    </a:cubicBezTo>
                    <a:cubicBezTo>
                      <a:pt x="67" y="100"/>
                      <a:pt x="70" y="99"/>
                      <a:pt x="74" y="99"/>
                    </a:cubicBezTo>
                    <a:cubicBezTo>
                      <a:pt x="74" y="100"/>
                      <a:pt x="75" y="100"/>
                      <a:pt x="76" y="101"/>
                    </a:cubicBezTo>
                    <a:cubicBezTo>
                      <a:pt x="77" y="103"/>
                      <a:pt x="78" y="106"/>
                      <a:pt x="78" y="109"/>
                    </a:cubicBezTo>
                    <a:cubicBezTo>
                      <a:pt x="78" y="111"/>
                      <a:pt x="78" y="112"/>
                      <a:pt x="78" y="113"/>
                    </a:cubicBezTo>
                    <a:cubicBezTo>
                      <a:pt x="76" y="115"/>
                      <a:pt x="73" y="117"/>
                      <a:pt x="73" y="121"/>
                    </a:cubicBezTo>
                    <a:cubicBezTo>
                      <a:pt x="73" y="124"/>
                      <a:pt x="77" y="124"/>
                      <a:pt x="79" y="125"/>
                    </a:cubicBezTo>
                    <a:cubicBezTo>
                      <a:pt x="80" y="126"/>
                      <a:pt x="81" y="127"/>
                      <a:pt x="82" y="128"/>
                    </a:cubicBezTo>
                    <a:cubicBezTo>
                      <a:pt x="84" y="135"/>
                      <a:pt x="82" y="137"/>
                      <a:pt x="75" y="138"/>
                    </a:cubicBezTo>
                    <a:cubicBezTo>
                      <a:pt x="74" y="138"/>
                      <a:pt x="74" y="138"/>
                      <a:pt x="74" y="138"/>
                    </a:cubicBezTo>
                    <a:cubicBezTo>
                      <a:pt x="70" y="137"/>
                      <a:pt x="69" y="139"/>
                      <a:pt x="69" y="143"/>
                    </a:cubicBezTo>
                    <a:cubicBezTo>
                      <a:pt x="69" y="145"/>
                      <a:pt x="70" y="147"/>
                      <a:pt x="70" y="150"/>
                    </a:cubicBezTo>
                    <a:cubicBezTo>
                      <a:pt x="66" y="154"/>
                      <a:pt x="61" y="153"/>
                      <a:pt x="59" y="148"/>
                    </a:cubicBezTo>
                    <a:cubicBezTo>
                      <a:pt x="58" y="146"/>
                      <a:pt x="58" y="144"/>
                      <a:pt x="58" y="142"/>
                    </a:cubicBezTo>
                    <a:cubicBezTo>
                      <a:pt x="58" y="140"/>
                      <a:pt x="57" y="140"/>
                      <a:pt x="55" y="140"/>
                    </a:cubicBezTo>
                    <a:cubicBezTo>
                      <a:pt x="53" y="139"/>
                      <a:pt x="52" y="140"/>
                      <a:pt x="52" y="142"/>
                    </a:cubicBezTo>
                    <a:cubicBezTo>
                      <a:pt x="51" y="143"/>
                      <a:pt x="51" y="145"/>
                      <a:pt x="51" y="147"/>
                    </a:cubicBezTo>
                    <a:cubicBezTo>
                      <a:pt x="52" y="149"/>
                      <a:pt x="52" y="150"/>
                      <a:pt x="51" y="152"/>
                    </a:cubicBezTo>
                    <a:cubicBezTo>
                      <a:pt x="51" y="153"/>
                      <a:pt x="50" y="155"/>
                      <a:pt x="48" y="155"/>
                    </a:cubicBezTo>
                    <a:cubicBezTo>
                      <a:pt x="46" y="155"/>
                      <a:pt x="46" y="154"/>
                      <a:pt x="45" y="152"/>
                    </a:cubicBezTo>
                    <a:cubicBezTo>
                      <a:pt x="44" y="150"/>
                      <a:pt x="45" y="147"/>
                      <a:pt x="44" y="145"/>
                    </a:cubicBezTo>
                    <a:cubicBezTo>
                      <a:pt x="44" y="140"/>
                      <a:pt x="43" y="138"/>
                      <a:pt x="38" y="138"/>
                    </a:cubicBezTo>
                    <a:close/>
                  </a:path>
                </a:pathLst>
              </a:custGeom>
              <a:solidFill>
                <a:schemeClr val="bg1"/>
              </a:solidFill>
              <a:ln w="3175">
                <a:solidFill>
                  <a:srgbClr val="B56697"/>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38" name="Freeform 121">
                <a:extLst>
                  <a:ext uri="{FF2B5EF4-FFF2-40B4-BE49-F238E27FC236}">
                    <a16:creationId xmlns:a16="http://schemas.microsoft.com/office/drawing/2014/main" id="{7C3C6D6C-065C-A949-88C9-CFE427ED6E15}"/>
                  </a:ext>
                </a:extLst>
              </p:cNvPr>
              <p:cNvSpPr>
                <a:spLocks/>
              </p:cNvSpPr>
              <p:nvPr/>
            </p:nvSpPr>
            <p:spPr bwMode="auto">
              <a:xfrm>
                <a:off x="3849884" y="4939506"/>
                <a:ext cx="165100" cy="496888"/>
              </a:xfrm>
              <a:custGeom>
                <a:avLst/>
                <a:gdLst>
                  <a:gd name="T0" fmla="*/ 48 w 83"/>
                  <a:gd name="T1" fmla="*/ 106 h 251"/>
                  <a:gd name="T2" fmla="*/ 56 w 83"/>
                  <a:gd name="T3" fmla="*/ 126 h 251"/>
                  <a:gd name="T4" fmla="*/ 71 w 83"/>
                  <a:gd name="T5" fmla="*/ 147 h 251"/>
                  <a:gd name="T6" fmla="*/ 71 w 83"/>
                  <a:gd name="T7" fmla="*/ 143 h 251"/>
                  <a:gd name="T8" fmla="*/ 71 w 83"/>
                  <a:gd name="T9" fmla="*/ 8 h 251"/>
                  <a:gd name="T10" fmla="*/ 80 w 83"/>
                  <a:gd name="T11" fmla="*/ 2 h 251"/>
                  <a:gd name="T12" fmla="*/ 82 w 83"/>
                  <a:gd name="T13" fmla="*/ 6 h 251"/>
                  <a:gd name="T14" fmla="*/ 82 w 83"/>
                  <a:gd name="T15" fmla="*/ 64 h 251"/>
                  <a:gd name="T16" fmla="*/ 82 w 83"/>
                  <a:gd name="T17" fmla="*/ 245 h 251"/>
                  <a:gd name="T18" fmla="*/ 81 w 83"/>
                  <a:gd name="T19" fmla="*/ 250 h 251"/>
                  <a:gd name="T20" fmla="*/ 72 w 83"/>
                  <a:gd name="T21" fmla="*/ 250 h 251"/>
                  <a:gd name="T22" fmla="*/ 71 w 83"/>
                  <a:gd name="T23" fmla="*/ 245 h 251"/>
                  <a:gd name="T24" fmla="*/ 71 w 83"/>
                  <a:gd name="T25" fmla="*/ 187 h 251"/>
                  <a:gd name="T26" fmla="*/ 71 w 83"/>
                  <a:gd name="T27" fmla="*/ 178 h 251"/>
                  <a:gd name="T28" fmla="*/ 50 w 83"/>
                  <a:gd name="T29" fmla="*/ 140 h 251"/>
                  <a:gd name="T30" fmla="*/ 45 w 83"/>
                  <a:gd name="T31" fmla="*/ 139 h 251"/>
                  <a:gd name="T32" fmla="*/ 39 w 83"/>
                  <a:gd name="T33" fmla="*/ 144 h 251"/>
                  <a:gd name="T34" fmla="*/ 39 w 83"/>
                  <a:gd name="T35" fmla="*/ 150 h 251"/>
                  <a:gd name="T36" fmla="*/ 32 w 83"/>
                  <a:gd name="T37" fmla="*/ 155 h 251"/>
                  <a:gd name="T38" fmla="*/ 32 w 83"/>
                  <a:gd name="T39" fmla="*/ 154 h 251"/>
                  <a:gd name="T40" fmla="*/ 32 w 83"/>
                  <a:gd name="T41" fmla="*/ 153 h 251"/>
                  <a:gd name="T42" fmla="*/ 32 w 83"/>
                  <a:gd name="T43" fmla="*/ 151 h 251"/>
                  <a:gd name="T44" fmla="*/ 31 w 83"/>
                  <a:gd name="T45" fmla="*/ 142 h 251"/>
                  <a:gd name="T46" fmla="*/ 31 w 83"/>
                  <a:gd name="T47" fmla="*/ 142 h 251"/>
                  <a:gd name="T48" fmla="*/ 25 w 83"/>
                  <a:gd name="T49" fmla="*/ 143 h 251"/>
                  <a:gd name="T50" fmla="*/ 25 w 83"/>
                  <a:gd name="T51" fmla="*/ 149 h 251"/>
                  <a:gd name="T52" fmla="*/ 25 w 83"/>
                  <a:gd name="T53" fmla="*/ 149 h 251"/>
                  <a:gd name="T54" fmla="*/ 24 w 83"/>
                  <a:gd name="T55" fmla="*/ 150 h 251"/>
                  <a:gd name="T56" fmla="*/ 16 w 83"/>
                  <a:gd name="T57" fmla="*/ 153 h 251"/>
                  <a:gd name="T58" fmla="*/ 13 w 83"/>
                  <a:gd name="T59" fmla="*/ 149 h 251"/>
                  <a:gd name="T60" fmla="*/ 13 w 83"/>
                  <a:gd name="T61" fmla="*/ 148 h 251"/>
                  <a:gd name="T62" fmla="*/ 13 w 83"/>
                  <a:gd name="T63" fmla="*/ 148 h 251"/>
                  <a:gd name="T64" fmla="*/ 13 w 83"/>
                  <a:gd name="T65" fmla="*/ 148 h 251"/>
                  <a:gd name="T66" fmla="*/ 14 w 83"/>
                  <a:gd name="T67" fmla="*/ 143 h 251"/>
                  <a:gd name="T68" fmla="*/ 11 w 83"/>
                  <a:gd name="T69" fmla="*/ 139 h 251"/>
                  <a:gd name="T70" fmla="*/ 4 w 83"/>
                  <a:gd name="T71" fmla="*/ 139 h 251"/>
                  <a:gd name="T72" fmla="*/ 1 w 83"/>
                  <a:gd name="T73" fmla="*/ 137 h 251"/>
                  <a:gd name="T74" fmla="*/ 7 w 83"/>
                  <a:gd name="T75" fmla="*/ 125 h 251"/>
                  <a:gd name="T76" fmla="*/ 8 w 83"/>
                  <a:gd name="T77" fmla="*/ 118 h 251"/>
                  <a:gd name="T78" fmla="*/ 6 w 83"/>
                  <a:gd name="T79" fmla="*/ 116 h 251"/>
                  <a:gd name="T80" fmla="*/ 5 w 83"/>
                  <a:gd name="T81" fmla="*/ 106 h 251"/>
                  <a:gd name="T82" fmla="*/ 6 w 83"/>
                  <a:gd name="T83" fmla="*/ 104 h 251"/>
                  <a:gd name="T84" fmla="*/ 18 w 83"/>
                  <a:gd name="T85" fmla="*/ 103 h 251"/>
                  <a:gd name="T86" fmla="*/ 22 w 83"/>
                  <a:gd name="T87" fmla="*/ 107 h 251"/>
                  <a:gd name="T88" fmla="*/ 25 w 83"/>
                  <a:gd name="T89" fmla="*/ 105 h 251"/>
                  <a:gd name="T90" fmla="*/ 25 w 83"/>
                  <a:gd name="T91" fmla="*/ 100 h 251"/>
                  <a:gd name="T92" fmla="*/ 27 w 83"/>
                  <a:gd name="T93" fmla="*/ 87 h 251"/>
                  <a:gd name="T94" fmla="*/ 33 w 83"/>
                  <a:gd name="T95" fmla="*/ 86 h 251"/>
                  <a:gd name="T96" fmla="*/ 41 w 83"/>
                  <a:gd name="T97" fmla="*/ 87 h 251"/>
                  <a:gd name="T98" fmla="*/ 47 w 83"/>
                  <a:gd name="T99" fmla="*/ 91 h 251"/>
                  <a:gd name="T100" fmla="*/ 48 w 83"/>
                  <a:gd name="T101" fmla="*/ 1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3" h="251">
                    <a:moveTo>
                      <a:pt x="48" y="106"/>
                    </a:moveTo>
                    <a:cubicBezTo>
                      <a:pt x="48" y="114"/>
                      <a:pt x="51" y="120"/>
                      <a:pt x="56" y="126"/>
                    </a:cubicBezTo>
                    <a:cubicBezTo>
                      <a:pt x="62" y="132"/>
                      <a:pt x="67" y="138"/>
                      <a:pt x="71" y="147"/>
                    </a:cubicBezTo>
                    <a:cubicBezTo>
                      <a:pt x="71" y="145"/>
                      <a:pt x="71" y="144"/>
                      <a:pt x="71" y="143"/>
                    </a:cubicBezTo>
                    <a:cubicBezTo>
                      <a:pt x="71" y="98"/>
                      <a:pt x="71" y="53"/>
                      <a:pt x="71" y="8"/>
                    </a:cubicBezTo>
                    <a:cubicBezTo>
                      <a:pt x="71" y="2"/>
                      <a:pt x="73" y="0"/>
                      <a:pt x="80" y="2"/>
                    </a:cubicBezTo>
                    <a:cubicBezTo>
                      <a:pt x="83" y="2"/>
                      <a:pt x="82" y="4"/>
                      <a:pt x="82" y="6"/>
                    </a:cubicBezTo>
                    <a:cubicBezTo>
                      <a:pt x="82" y="25"/>
                      <a:pt x="82" y="44"/>
                      <a:pt x="82" y="64"/>
                    </a:cubicBezTo>
                    <a:cubicBezTo>
                      <a:pt x="82" y="124"/>
                      <a:pt x="82" y="184"/>
                      <a:pt x="82" y="245"/>
                    </a:cubicBezTo>
                    <a:cubicBezTo>
                      <a:pt x="82" y="246"/>
                      <a:pt x="83" y="249"/>
                      <a:pt x="81" y="250"/>
                    </a:cubicBezTo>
                    <a:cubicBezTo>
                      <a:pt x="78" y="251"/>
                      <a:pt x="75" y="251"/>
                      <a:pt x="72" y="250"/>
                    </a:cubicBezTo>
                    <a:cubicBezTo>
                      <a:pt x="71" y="249"/>
                      <a:pt x="71" y="247"/>
                      <a:pt x="71" y="245"/>
                    </a:cubicBezTo>
                    <a:cubicBezTo>
                      <a:pt x="71" y="226"/>
                      <a:pt x="71" y="207"/>
                      <a:pt x="71" y="187"/>
                    </a:cubicBezTo>
                    <a:cubicBezTo>
                      <a:pt x="71" y="184"/>
                      <a:pt x="71" y="181"/>
                      <a:pt x="71" y="178"/>
                    </a:cubicBezTo>
                    <a:cubicBezTo>
                      <a:pt x="72" y="161"/>
                      <a:pt x="62" y="150"/>
                      <a:pt x="50" y="140"/>
                    </a:cubicBezTo>
                    <a:cubicBezTo>
                      <a:pt x="49" y="139"/>
                      <a:pt x="47" y="139"/>
                      <a:pt x="45" y="139"/>
                    </a:cubicBezTo>
                    <a:cubicBezTo>
                      <a:pt x="41" y="139"/>
                      <a:pt x="39" y="141"/>
                      <a:pt x="39" y="144"/>
                    </a:cubicBezTo>
                    <a:cubicBezTo>
                      <a:pt x="38" y="146"/>
                      <a:pt x="38" y="148"/>
                      <a:pt x="39" y="150"/>
                    </a:cubicBezTo>
                    <a:cubicBezTo>
                      <a:pt x="39" y="154"/>
                      <a:pt x="37" y="156"/>
                      <a:pt x="32" y="155"/>
                    </a:cubicBezTo>
                    <a:cubicBezTo>
                      <a:pt x="32" y="155"/>
                      <a:pt x="32" y="154"/>
                      <a:pt x="32" y="154"/>
                    </a:cubicBezTo>
                    <a:cubicBezTo>
                      <a:pt x="32" y="154"/>
                      <a:pt x="32" y="154"/>
                      <a:pt x="32" y="153"/>
                    </a:cubicBezTo>
                    <a:cubicBezTo>
                      <a:pt x="32" y="152"/>
                      <a:pt x="32" y="152"/>
                      <a:pt x="32" y="151"/>
                    </a:cubicBezTo>
                    <a:cubicBezTo>
                      <a:pt x="33" y="148"/>
                      <a:pt x="33" y="145"/>
                      <a:pt x="31" y="142"/>
                    </a:cubicBezTo>
                    <a:cubicBezTo>
                      <a:pt x="32" y="142"/>
                      <a:pt x="31" y="142"/>
                      <a:pt x="31" y="142"/>
                    </a:cubicBezTo>
                    <a:cubicBezTo>
                      <a:pt x="28" y="139"/>
                      <a:pt x="26" y="140"/>
                      <a:pt x="25" y="143"/>
                    </a:cubicBezTo>
                    <a:cubicBezTo>
                      <a:pt x="25" y="145"/>
                      <a:pt x="25" y="147"/>
                      <a:pt x="25" y="149"/>
                    </a:cubicBezTo>
                    <a:cubicBezTo>
                      <a:pt x="25" y="149"/>
                      <a:pt x="25" y="149"/>
                      <a:pt x="25" y="149"/>
                    </a:cubicBezTo>
                    <a:cubicBezTo>
                      <a:pt x="25" y="149"/>
                      <a:pt x="25" y="149"/>
                      <a:pt x="24" y="150"/>
                    </a:cubicBezTo>
                    <a:cubicBezTo>
                      <a:pt x="22" y="152"/>
                      <a:pt x="20" y="154"/>
                      <a:pt x="16" y="153"/>
                    </a:cubicBezTo>
                    <a:cubicBezTo>
                      <a:pt x="14" y="153"/>
                      <a:pt x="13" y="151"/>
                      <a:pt x="13" y="149"/>
                    </a:cubicBezTo>
                    <a:cubicBezTo>
                      <a:pt x="13" y="149"/>
                      <a:pt x="13" y="149"/>
                      <a:pt x="13" y="148"/>
                    </a:cubicBezTo>
                    <a:cubicBezTo>
                      <a:pt x="13" y="148"/>
                      <a:pt x="13" y="148"/>
                      <a:pt x="13" y="148"/>
                    </a:cubicBezTo>
                    <a:cubicBezTo>
                      <a:pt x="13" y="148"/>
                      <a:pt x="13" y="148"/>
                      <a:pt x="13" y="148"/>
                    </a:cubicBezTo>
                    <a:cubicBezTo>
                      <a:pt x="13" y="146"/>
                      <a:pt x="14" y="145"/>
                      <a:pt x="14" y="143"/>
                    </a:cubicBezTo>
                    <a:cubicBezTo>
                      <a:pt x="16" y="140"/>
                      <a:pt x="15" y="139"/>
                      <a:pt x="11" y="139"/>
                    </a:cubicBezTo>
                    <a:cubicBezTo>
                      <a:pt x="9" y="139"/>
                      <a:pt x="7" y="139"/>
                      <a:pt x="4" y="139"/>
                    </a:cubicBezTo>
                    <a:cubicBezTo>
                      <a:pt x="3" y="138"/>
                      <a:pt x="2" y="137"/>
                      <a:pt x="1" y="137"/>
                    </a:cubicBezTo>
                    <a:cubicBezTo>
                      <a:pt x="0" y="131"/>
                      <a:pt x="1" y="128"/>
                      <a:pt x="7" y="125"/>
                    </a:cubicBezTo>
                    <a:cubicBezTo>
                      <a:pt x="11" y="123"/>
                      <a:pt x="12" y="121"/>
                      <a:pt x="8" y="118"/>
                    </a:cubicBezTo>
                    <a:cubicBezTo>
                      <a:pt x="7" y="117"/>
                      <a:pt x="7" y="116"/>
                      <a:pt x="6" y="116"/>
                    </a:cubicBezTo>
                    <a:cubicBezTo>
                      <a:pt x="5" y="113"/>
                      <a:pt x="5" y="109"/>
                      <a:pt x="5" y="106"/>
                    </a:cubicBezTo>
                    <a:cubicBezTo>
                      <a:pt x="6" y="105"/>
                      <a:pt x="6" y="105"/>
                      <a:pt x="6" y="104"/>
                    </a:cubicBezTo>
                    <a:cubicBezTo>
                      <a:pt x="10" y="99"/>
                      <a:pt x="13" y="99"/>
                      <a:pt x="18" y="103"/>
                    </a:cubicBezTo>
                    <a:cubicBezTo>
                      <a:pt x="19" y="105"/>
                      <a:pt x="20" y="106"/>
                      <a:pt x="22" y="107"/>
                    </a:cubicBezTo>
                    <a:cubicBezTo>
                      <a:pt x="24" y="108"/>
                      <a:pt x="26" y="108"/>
                      <a:pt x="25" y="105"/>
                    </a:cubicBezTo>
                    <a:cubicBezTo>
                      <a:pt x="25" y="103"/>
                      <a:pt x="25" y="101"/>
                      <a:pt x="25" y="100"/>
                    </a:cubicBezTo>
                    <a:cubicBezTo>
                      <a:pt x="24" y="95"/>
                      <a:pt x="24" y="91"/>
                      <a:pt x="27" y="87"/>
                    </a:cubicBezTo>
                    <a:cubicBezTo>
                      <a:pt x="28" y="85"/>
                      <a:pt x="31" y="83"/>
                      <a:pt x="33" y="86"/>
                    </a:cubicBezTo>
                    <a:cubicBezTo>
                      <a:pt x="35" y="90"/>
                      <a:pt x="38" y="89"/>
                      <a:pt x="41" y="87"/>
                    </a:cubicBezTo>
                    <a:cubicBezTo>
                      <a:pt x="45" y="85"/>
                      <a:pt x="47" y="86"/>
                      <a:pt x="47" y="91"/>
                    </a:cubicBezTo>
                    <a:cubicBezTo>
                      <a:pt x="47" y="96"/>
                      <a:pt x="47" y="101"/>
                      <a:pt x="48" y="106"/>
                    </a:cubicBezTo>
                    <a:close/>
                  </a:path>
                </a:pathLst>
              </a:custGeom>
              <a:solidFill>
                <a:schemeClr val="bg1"/>
              </a:solidFill>
              <a:ln w="3175">
                <a:solidFill>
                  <a:srgbClr val="B56697"/>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39" name="Freeform 122">
                <a:extLst>
                  <a:ext uri="{FF2B5EF4-FFF2-40B4-BE49-F238E27FC236}">
                    <a16:creationId xmlns:a16="http://schemas.microsoft.com/office/drawing/2014/main" id="{D1C7015F-737A-274C-962F-B2FC4C62B8C7}"/>
                  </a:ext>
                </a:extLst>
              </p:cNvPr>
              <p:cNvSpPr>
                <a:spLocks noEditPoints="1"/>
              </p:cNvSpPr>
              <p:nvPr/>
            </p:nvSpPr>
            <p:spPr bwMode="auto">
              <a:xfrm>
                <a:off x="4062609" y="5010944"/>
                <a:ext cx="220663" cy="355600"/>
              </a:xfrm>
              <a:custGeom>
                <a:avLst/>
                <a:gdLst>
                  <a:gd name="T0" fmla="*/ 111 w 112"/>
                  <a:gd name="T1" fmla="*/ 99 h 180"/>
                  <a:gd name="T2" fmla="*/ 110 w 112"/>
                  <a:gd name="T3" fmla="*/ 83 h 180"/>
                  <a:gd name="T4" fmla="*/ 108 w 112"/>
                  <a:gd name="T5" fmla="*/ 71 h 180"/>
                  <a:gd name="T6" fmla="*/ 104 w 112"/>
                  <a:gd name="T7" fmla="*/ 57 h 180"/>
                  <a:gd name="T8" fmla="*/ 96 w 112"/>
                  <a:gd name="T9" fmla="*/ 52 h 180"/>
                  <a:gd name="T10" fmla="*/ 99 w 112"/>
                  <a:gd name="T11" fmla="*/ 45 h 180"/>
                  <a:gd name="T12" fmla="*/ 93 w 112"/>
                  <a:gd name="T13" fmla="*/ 33 h 180"/>
                  <a:gd name="T14" fmla="*/ 86 w 112"/>
                  <a:gd name="T15" fmla="*/ 24 h 180"/>
                  <a:gd name="T16" fmla="*/ 77 w 112"/>
                  <a:gd name="T17" fmla="*/ 16 h 180"/>
                  <a:gd name="T18" fmla="*/ 67 w 112"/>
                  <a:gd name="T19" fmla="*/ 9 h 180"/>
                  <a:gd name="T20" fmla="*/ 58 w 112"/>
                  <a:gd name="T21" fmla="*/ 5 h 180"/>
                  <a:gd name="T22" fmla="*/ 45 w 112"/>
                  <a:gd name="T23" fmla="*/ 2 h 180"/>
                  <a:gd name="T24" fmla="*/ 9 w 112"/>
                  <a:gd name="T25" fmla="*/ 46 h 180"/>
                  <a:gd name="T26" fmla="*/ 12 w 112"/>
                  <a:gd name="T27" fmla="*/ 53 h 180"/>
                  <a:gd name="T28" fmla="*/ 25 w 112"/>
                  <a:gd name="T29" fmla="*/ 55 h 180"/>
                  <a:gd name="T30" fmla="*/ 30 w 112"/>
                  <a:gd name="T31" fmla="*/ 48 h 180"/>
                  <a:gd name="T32" fmla="*/ 32 w 112"/>
                  <a:gd name="T33" fmla="*/ 51 h 180"/>
                  <a:gd name="T34" fmla="*/ 45 w 112"/>
                  <a:gd name="T35" fmla="*/ 50 h 180"/>
                  <a:gd name="T36" fmla="*/ 45 w 112"/>
                  <a:gd name="T37" fmla="*/ 50 h 180"/>
                  <a:gd name="T38" fmla="*/ 48 w 112"/>
                  <a:gd name="T39" fmla="*/ 62 h 180"/>
                  <a:gd name="T40" fmla="*/ 47 w 112"/>
                  <a:gd name="T41" fmla="*/ 67 h 180"/>
                  <a:gd name="T42" fmla="*/ 52 w 112"/>
                  <a:gd name="T43" fmla="*/ 70 h 180"/>
                  <a:gd name="T44" fmla="*/ 63 w 112"/>
                  <a:gd name="T45" fmla="*/ 64 h 180"/>
                  <a:gd name="T46" fmla="*/ 65 w 112"/>
                  <a:gd name="T47" fmla="*/ 66 h 180"/>
                  <a:gd name="T48" fmla="*/ 67 w 112"/>
                  <a:gd name="T49" fmla="*/ 78 h 180"/>
                  <a:gd name="T50" fmla="*/ 68 w 112"/>
                  <a:gd name="T51" fmla="*/ 90 h 180"/>
                  <a:gd name="T52" fmla="*/ 64 w 112"/>
                  <a:gd name="T53" fmla="*/ 103 h 180"/>
                  <a:gd name="T54" fmla="*/ 58 w 112"/>
                  <a:gd name="T55" fmla="*/ 108 h 180"/>
                  <a:gd name="T56" fmla="*/ 48 w 112"/>
                  <a:gd name="T57" fmla="*/ 113 h 180"/>
                  <a:gd name="T58" fmla="*/ 44 w 112"/>
                  <a:gd name="T59" fmla="*/ 105 h 180"/>
                  <a:gd name="T60" fmla="*/ 40 w 112"/>
                  <a:gd name="T61" fmla="*/ 112 h 180"/>
                  <a:gd name="T62" fmla="*/ 37 w 112"/>
                  <a:gd name="T63" fmla="*/ 120 h 180"/>
                  <a:gd name="T64" fmla="*/ 33 w 112"/>
                  <a:gd name="T65" fmla="*/ 110 h 180"/>
                  <a:gd name="T66" fmla="*/ 27 w 112"/>
                  <a:gd name="T67" fmla="*/ 118 h 180"/>
                  <a:gd name="T68" fmla="*/ 23 w 112"/>
                  <a:gd name="T69" fmla="*/ 155 h 180"/>
                  <a:gd name="T70" fmla="*/ 30 w 112"/>
                  <a:gd name="T71" fmla="*/ 168 h 180"/>
                  <a:gd name="T72" fmla="*/ 37 w 112"/>
                  <a:gd name="T73" fmla="*/ 174 h 180"/>
                  <a:gd name="T74" fmla="*/ 88 w 112"/>
                  <a:gd name="T75" fmla="*/ 166 h 180"/>
                  <a:gd name="T76" fmla="*/ 111 w 112"/>
                  <a:gd name="T77" fmla="*/ 103 h 180"/>
                  <a:gd name="T78" fmla="*/ 46 w 112"/>
                  <a:gd name="T79" fmla="*/ 4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180">
                    <a:moveTo>
                      <a:pt x="111" y="103"/>
                    </a:moveTo>
                    <a:cubicBezTo>
                      <a:pt x="111" y="101"/>
                      <a:pt x="111" y="100"/>
                      <a:pt x="111" y="99"/>
                    </a:cubicBezTo>
                    <a:cubicBezTo>
                      <a:pt x="111" y="95"/>
                      <a:pt x="112" y="92"/>
                      <a:pt x="110" y="88"/>
                    </a:cubicBezTo>
                    <a:cubicBezTo>
                      <a:pt x="110" y="86"/>
                      <a:pt x="110" y="85"/>
                      <a:pt x="110" y="83"/>
                    </a:cubicBezTo>
                    <a:cubicBezTo>
                      <a:pt x="109" y="80"/>
                      <a:pt x="110" y="76"/>
                      <a:pt x="108" y="73"/>
                    </a:cubicBezTo>
                    <a:cubicBezTo>
                      <a:pt x="108" y="72"/>
                      <a:pt x="108" y="72"/>
                      <a:pt x="108" y="71"/>
                    </a:cubicBezTo>
                    <a:cubicBezTo>
                      <a:pt x="106" y="67"/>
                      <a:pt x="107" y="63"/>
                      <a:pt x="105" y="60"/>
                    </a:cubicBezTo>
                    <a:cubicBezTo>
                      <a:pt x="105" y="59"/>
                      <a:pt x="105" y="58"/>
                      <a:pt x="104" y="57"/>
                    </a:cubicBezTo>
                    <a:cubicBezTo>
                      <a:pt x="103" y="54"/>
                      <a:pt x="102" y="51"/>
                      <a:pt x="101" y="48"/>
                    </a:cubicBezTo>
                    <a:cubicBezTo>
                      <a:pt x="99" y="49"/>
                      <a:pt x="97" y="51"/>
                      <a:pt x="96" y="52"/>
                    </a:cubicBezTo>
                    <a:cubicBezTo>
                      <a:pt x="97" y="51"/>
                      <a:pt x="99" y="49"/>
                      <a:pt x="101" y="48"/>
                    </a:cubicBezTo>
                    <a:cubicBezTo>
                      <a:pt x="100" y="47"/>
                      <a:pt x="100" y="46"/>
                      <a:pt x="99" y="45"/>
                    </a:cubicBezTo>
                    <a:cubicBezTo>
                      <a:pt x="99" y="42"/>
                      <a:pt x="97" y="40"/>
                      <a:pt x="96" y="38"/>
                    </a:cubicBezTo>
                    <a:cubicBezTo>
                      <a:pt x="95" y="36"/>
                      <a:pt x="94" y="34"/>
                      <a:pt x="93" y="33"/>
                    </a:cubicBezTo>
                    <a:cubicBezTo>
                      <a:pt x="92" y="31"/>
                      <a:pt x="90" y="29"/>
                      <a:pt x="88" y="27"/>
                    </a:cubicBezTo>
                    <a:cubicBezTo>
                      <a:pt x="88" y="26"/>
                      <a:pt x="87" y="25"/>
                      <a:pt x="86" y="24"/>
                    </a:cubicBezTo>
                    <a:cubicBezTo>
                      <a:pt x="84" y="22"/>
                      <a:pt x="82" y="20"/>
                      <a:pt x="80" y="18"/>
                    </a:cubicBezTo>
                    <a:cubicBezTo>
                      <a:pt x="79" y="17"/>
                      <a:pt x="78" y="16"/>
                      <a:pt x="77" y="16"/>
                    </a:cubicBezTo>
                    <a:cubicBezTo>
                      <a:pt x="75" y="14"/>
                      <a:pt x="73" y="12"/>
                      <a:pt x="70" y="11"/>
                    </a:cubicBezTo>
                    <a:cubicBezTo>
                      <a:pt x="69" y="10"/>
                      <a:pt x="68" y="10"/>
                      <a:pt x="67" y="9"/>
                    </a:cubicBezTo>
                    <a:cubicBezTo>
                      <a:pt x="64" y="7"/>
                      <a:pt x="61" y="6"/>
                      <a:pt x="58" y="5"/>
                    </a:cubicBezTo>
                    <a:cubicBezTo>
                      <a:pt x="58" y="5"/>
                      <a:pt x="58" y="5"/>
                      <a:pt x="58" y="5"/>
                    </a:cubicBezTo>
                    <a:cubicBezTo>
                      <a:pt x="58" y="5"/>
                      <a:pt x="57" y="5"/>
                      <a:pt x="57" y="5"/>
                    </a:cubicBezTo>
                    <a:cubicBezTo>
                      <a:pt x="53" y="3"/>
                      <a:pt x="49" y="2"/>
                      <a:pt x="45" y="2"/>
                    </a:cubicBezTo>
                    <a:cubicBezTo>
                      <a:pt x="41" y="0"/>
                      <a:pt x="37" y="1"/>
                      <a:pt x="32" y="2"/>
                    </a:cubicBezTo>
                    <a:cubicBezTo>
                      <a:pt x="12" y="6"/>
                      <a:pt x="0" y="28"/>
                      <a:pt x="9" y="46"/>
                    </a:cubicBezTo>
                    <a:cubicBezTo>
                      <a:pt x="9" y="47"/>
                      <a:pt x="9" y="48"/>
                      <a:pt x="10" y="49"/>
                    </a:cubicBezTo>
                    <a:cubicBezTo>
                      <a:pt x="10" y="51"/>
                      <a:pt x="11" y="52"/>
                      <a:pt x="12" y="53"/>
                    </a:cubicBezTo>
                    <a:cubicBezTo>
                      <a:pt x="15" y="60"/>
                      <a:pt x="21" y="64"/>
                      <a:pt x="24" y="70"/>
                    </a:cubicBezTo>
                    <a:cubicBezTo>
                      <a:pt x="25" y="65"/>
                      <a:pt x="25" y="60"/>
                      <a:pt x="25" y="55"/>
                    </a:cubicBezTo>
                    <a:cubicBezTo>
                      <a:pt x="25" y="52"/>
                      <a:pt x="26" y="50"/>
                      <a:pt x="29" y="50"/>
                    </a:cubicBezTo>
                    <a:cubicBezTo>
                      <a:pt x="29" y="49"/>
                      <a:pt x="29" y="48"/>
                      <a:pt x="30" y="48"/>
                    </a:cubicBezTo>
                    <a:cubicBezTo>
                      <a:pt x="29" y="48"/>
                      <a:pt x="29" y="49"/>
                      <a:pt x="29" y="50"/>
                    </a:cubicBezTo>
                    <a:cubicBezTo>
                      <a:pt x="30" y="50"/>
                      <a:pt x="31" y="51"/>
                      <a:pt x="32" y="51"/>
                    </a:cubicBezTo>
                    <a:cubicBezTo>
                      <a:pt x="34" y="53"/>
                      <a:pt x="36" y="55"/>
                      <a:pt x="38" y="52"/>
                    </a:cubicBezTo>
                    <a:cubicBezTo>
                      <a:pt x="40" y="48"/>
                      <a:pt x="42" y="48"/>
                      <a:pt x="45" y="50"/>
                    </a:cubicBezTo>
                    <a:cubicBezTo>
                      <a:pt x="45" y="49"/>
                      <a:pt x="46" y="48"/>
                      <a:pt x="46" y="48"/>
                    </a:cubicBezTo>
                    <a:cubicBezTo>
                      <a:pt x="46" y="48"/>
                      <a:pt x="45" y="49"/>
                      <a:pt x="45" y="50"/>
                    </a:cubicBezTo>
                    <a:cubicBezTo>
                      <a:pt x="46" y="50"/>
                      <a:pt x="46" y="51"/>
                      <a:pt x="46" y="51"/>
                    </a:cubicBezTo>
                    <a:cubicBezTo>
                      <a:pt x="47" y="55"/>
                      <a:pt x="48" y="58"/>
                      <a:pt x="48" y="62"/>
                    </a:cubicBezTo>
                    <a:cubicBezTo>
                      <a:pt x="48" y="62"/>
                      <a:pt x="48" y="63"/>
                      <a:pt x="48" y="63"/>
                    </a:cubicBezTo>
                    <a:cubicBezTo>
                      <a:pt x="48" y="65"/>
                      <a:pt x="47" y="66"/>
                      <a:pt x="47" y="67"/>
                    </a:cubicBezTo>
                    <a:cubicBezTo>
                      <a:pt x="47" y="69"/>
                      <a:pt x="46" y="70"/>
                      <a:pt x="47" y="71"/>
                    </a:cubicBezTo>
                    <a:cubicBezTo>
                      <a:pt x="49" y="72"/>
                      <a:pt x="50" y="71"/>
                      <a:pt x="52" y="70"/>
                    </a:cubicBezTo>
                    <a:cubicBezTo>
                      <a:pt x="53" y="69"/>
                      <a:pt x="53" y="69"/>
                      <a:pt x="54" y="68"/>
                    </a:cubicBezTo>
                    <a:cubicBezTo>
                      <a:pt x="56" y="65"/>
                      <a:pt x="59" y="64"/>
                      <a:pt x="63" y="64"/>
                    </a:cubicBezTo>
                    <a:cubicBezTo>
                      <a:pt x="63" y="64"/>
                      <a:pt x="63" y="64"/>
                      <a:pt x="63" y="64"/>
                    </a:cubicBezTo>
                    <a:cubicBezTo>
                      <a:pt x="63" y="65"/>
                      <a:pt x="64" y="65"/>
                      <a:pt x="65" y="66"/>
                    </a:cubicBezTo>
                    <a:cubicBezTo>
                      <a:pt x="66" y="68"/>
                      <a:pt x="67" y="71"/>
                      <a:pt x="67" y="74"/>
                    </a:cubicBezTo>
                    <a:cubicBezTo>
                      <a:pt x="67" y="76"/>
                      <a:pt x="67" y="77"/>
                      <a:pt x="67" y="78"/>
                    </a:cubicBezTo>
                    <a:cubicBezTo>
                      <a:pt x="65" y="80"/>
                      <a:pt x="62" y="82"/>
                      <a:pt x="62" y="86"/>
                    </a:cubicBezTo>
                    <a:cubicBezTo>
                      <a:pt x="62" y="89"/>
                      <a:pt x="66" y="89"/>
                      <a:pt x="68" y="90"/>
                    </a:cubicBezTo>
                    <a:cubicBezTo>
                      <a:pt x="69" y="91"/>
                      <a:pt x="70" y="92"/>
                      <a:pt x="71" y="93"/>
                    </a:cubicBezTo>
                    <a:cubicBezTo>
                      <a:pt x="73" y="100"/>
                      <a:pt x="71" y="102"/>
                      <a:pt x="64" y="103"/>
                    </a:cubicBezTo>
                    <a:cubicBezTo>
                      <a:pt x="63" y="103"/>
                      <a:pt x="63" y="103"/>
                      <a:pt x="63" y="103"/>
                    </a:cubicBezTo>
                    <a:cubicBezTo>
                      <a:pt x="59" y="102"/>
                      <a:pt x="58" y="104"/>
                      <a:pt x="58" y="108"/>
                    </a:cubicBezTo>
                    <a:cubicBezTo>
                      <a:pt x="58" y="110"/>
                      <a:pt x="59" y="112"/>
                      <a:pt x="59" y="115"/>
                    </a:cubicBezTo>
                    <a:cubicBezTo>
                      <a:pt x="55" y="119"/>
                      <a:pt x="50" y="118"/>
                      <a:pt x="48" y="113"/>
                    </a:cubicBezTo>
                    <a:cubicBezTo>
                      <a:pt x="47" y="111"/>
                      <a:pt x="47" y="109"/>
                      <a:pt x="47" y="107"/>
                    </a:cubicBezTo>
                    <a:cubicBezTo>
                      <a:pt x="47" y="105"/>
                      <a:pt x="46" y="105"/>
                      <a:pt x="44" y="105"/>
                    </a:cubicBezTo>
                    <a:cubicBezTo>
                      <a:pt x="42" y="104"/>
                      <a:pt x="41" y="105"/>
                      <a:pt x="41" y="107"/>
                    </a:cubicBezTo>
                    <a:cubicBezTo>
                      <a:pt x="40" y="108"/>
                      <a:pt x="40" y="110"/>
                      <a:pt x="40" y="112"/>
                    </a:cubicBezTo>
                    <a:cubicBezTo>
                      <a:pt x="41" y="114"/>
                      <a:pt x="41" y="115"/>
                      <a:pt x="40" y="117"/>
                    </a:cubicBezTo>
                    <a:cubicBezTo>
                      <a:pt x="40" y="118"/>
                      <a:pt x="39" y="120"/>
                      <a:pt x="37" y="120"/>
                    </a:cubicBezTo>
                    <a:cubicBezTo>
                      <a:pt x="35" y="120"/>
                      <a:pt x="35" y="119"/>
                      <a:pt x="34" y="117"/>
                    </a:cubicBezTo>
                    <a:cubicBezTo>
                      <a:pt x="33" y="115"/>
                      <a:pt x="34" y="112"/>
                      <a:pt x="33" y="110"/>
                    </a:cubicBezTo>
                    <a:cubicBezTo>
                      <a:pt x="33" y="105"/>
                      <a:pt x="32" y="103"/>
                      <a:pt x="27" y="103"/>
                    </a:cubicBezTo>
                    <a:cubicBezTo>
                      <a:pt x="29" y="108"/>
                      <a:pt x="29" y="113"/>
                      <a:pt x="27" y="118"/>
                    </a:cubicBezTo>
                    <a:cubicBezTo>
                      <a:pt x="26" y="122"/>
                      <a:pt x="24" y="127"/>
                      <a:pt x="23" y="132"/>
                    </a:cubicBezTo>
                    <a:cubicBezTo>
                      <a:pt x="21" y="139"/>
                      <a:pt x="20" y="147"/>
                      <a:pt x="23" y="155"/>
                    </a:cubicBezTo>
                    <a:cubicBezTo>
                      <a:pt x="23" y="158"/>
                      <a:pt x="25" y="161"/>
                      <a:pt x="27" y="164"/>
                    </a:cubicBezTo>
                    <a:cubicBezTo>
                      <a:pt x="27" y="166"/>
                      <a:pt x="28" y="167"/>
                      <a:pt x="30" y="168"/>
                    </a:cubicBezTo>
                    <a:cubicBezTo>
                      <a:pt x="31" y="170"/>
                      <a:pt x="33" y="172"/>
                      <a:pt x="35" y="173"/>
                    </a:cubicBezTo>
                    <a:cubicBezTo>
                      <a:pt x="36" y="174"/>
                      <a:pt x="37" y="174"/>
                      <a:pt x="37" y="174"/>
                    </a:cubicBezTo>
                    <a:cubicBezTo>
                      <a:pt x="40" y="177"/>
                      <a:pt x="44" y="178"/>
                      <a:pt x="48" y="179"/>
                    </a:cubicBezTo>
                    <a:cubicBezTo>
                      <a:pt x="63" y="180"/>
                      <a:pt x="77" y="176"/>
                      <a:pt x="88" y="166"/>
                    </a:cubicBezTo>
                    <a:cubicBezTo>
                      <a:pt x="102" y="152"/>
                      <a:pt x="108" y="135"/>
                      <a:pt x="110" y="116"/>
                    </a:cubicBezTo>
                    <a:cubicBezTo>
                      <a:pt x="112" y="112"/>
                      <a:pt x="111" y="107"/>
                      <a:pt x="111" y="103"/>
                    </a:cubicBezTo>
                    <a:close/>
                    <a:moveTo>
                      <a:pt x="47" y="47"/>
                    </a:moveTo>
                    <a:cubicBezTo>
                      <a:pt x="47" y="47"/>
                      <a:pt x="47" y="47"/>
                      <a:pt x="46" y="47"/>
                    </a:cubicBezTo>
                    <a:cubicBezTo>
                      <a:pt x="47" y="47"/>
                      <a:pt x="47" y="47"/>
                      <a:pt x="47" y="47"/>
                    </a:cubicBezTo>
                    <a:close/>
                  </a:path>
                </a:pathLst>
              </a:custGeom>
              <a:solidFill>
                <a:schemeClr val="bg1"/>
              </a:solidFill>
              <a:ln w="3175">
                <a:solidFill>
                  <a:srgbClr val="B56697"/>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40" name="Freeform 123">
                <a:extLst>
                  <a:ext uri="{FF2B5EF4-FFF2-40B4-BE49-F238E27FC236}">
                    <a16:creationId xmlns:a16="http://schemas.microsoft.com/office/drawing/2014/main" id="{4485C00E-7FA9-024C-B9E2-D65C525563FE}"/>
                  </a:ext>
                </a:extLst>
              </p:cNvPr>
              <p:cNvSpPr>
                <a:spLocks/>
              </p:cNvSpPr>
              <p:nvPr/>
            </p:nvSpPr>
            <p:spPr bwMode="auto">
              <a:xfrm>
                <a:off x="3772097" y="5012531"/>
                <a:ext cx="214313" cy="354013"/>
              </a:xfrm>
              <a:custGeom>
                <a:avLst/>
                <a:gdLst>
                  <a:gd name="T0" fmla="*/ 81 w 109"/>
                  <a:gd name="T1" fmla="*/ 50 h 179"/>
                  <a:gd name="T2" fmla="*/ 88 w 109"/>
                  <a:gd name="T3" fmla="*/ 69 h 179"/>
                  <a:gd name="T4" fmla="*/ 97 w 109"/>
                  <a:gd name="T5" fmla="*/ 10 h 179"/>
                  <a:gd name="T6" fmla="*/ 87 w 109"/>
                  <a:gd name="T7" fmla="*/ 4 h 179"/>
                  <a:gd name="T8" fmla="*/ 73 w 109"/>
                  <a:gd name="T9" fmla="*/ 0 h 179"/>
                  <a:gd name="T10" fmla="*/ 10 w 109"/>
                  <a:gd name="T11" fmla="*/ 50 h 179"/>
                  <a:gd name="T12" fmla="*/ 4 w 109"/>
                  <a:gd name="T13" fmla="*/ 72 h 179"/>
                  <a:gd name="T14" fmla="*/ 1 w 109"/>
                  <a:gd name="T15" fmla="*/ 93 h 179"/>
                  <a:gd name="T16" fmla="*/ 1 w 109"/>
                  <a:gd name="T17" fmla="*/ 109 h 179"/>
                  <a:gd name="T18" fmla="*/ 7 w 109"/>
                  <a:gd name="T19" fmla="*/ 136 h 179"/>
                  <a:gd name="T20" fmla="*/ 13 w 109"/>
                  <a:gd name="T21" fmla="*/ 149 h 179"/>
                  <a:gd name="T22" fmla="*/ 18 w 109"/>
                  <a:gd name="T23" fmla="*/ 158 h 179"/>
                  <a:gd name="T24" fmla="*/ 56 w 109"/>
                  <a:gd name="T25" fmla="*/ 178 h 179"/>
                  <a:gd name="T26" fmla="*/ 90 w 109"/>
                  <a:gd name="T27" fmla="*/ 135 h 179"/>
                  <a:gd name="T28" fmla="*/ 85 w 109"/>
                  <a:gd name="T29" fmla="*/ 102 h 179"/>
                  <a:gd name="T30" fmla="*/ 79 w 109"/>
                  <a:gd name="T31" fmla="*/ 113 h 179"/>
                  <a:gd name="T32" fmla="*/ 72 w 109"/>
                  <a:gd name="T33" fmla="*/ 117 h 179"/>
                  <a:gd name="T34" fmla="*/ 72 w 109"/>
                  <a:gd name="T35" fmla="*/ 114 h 179"/>
                  <a:gd name="T36" fmla="*/ 71 w 109"/>
                  <a:gd name="T37" fmla="*/ 105 h 179"/>
                  <a:gd name="T38" fmla="*/ 65 w 109"/>
                  <a:gd name="T39" fmla="*/ 112 h 179"/>
                  <a:gd name="T40" fmla="*/ 64 w 109"/>
                  <a:gd name="T41" fmla="*/ 113 h 179"/>
                  <a:gd name="T42" fmla="*/ 53 w 109"/>
                  <a:gd name="T43" fmla="*/ 112 h 179"/>
                  <a:gd name="T44" fmla="*/ 53 w 109"/>
                  <a:gd name="T45" fmla="*/ 111 h 179"/>
                  <a:gd name="T46" fmla="*/ 52 w 109"/>
                  <a:gd name="T47" fmla="*/ 110 h 179"/>
                  <a:gd name="T48" fmla="*/ 54 w 109"/>
                  <a:gd name="T49" fmla="*/ 106 h 179"/>
                  <a:gd name="T50" fmla="*/ 44 w 109"/>
                  <a:gd name="T51" fmla="*/ 102 h 179"/>
                  <a:gd name="T52" fmla="*/ 47 w 109"/>
                  <a:gd name="T53" fmla="*/ 88 h 179"/>
                  <a:gd name="T54" fmla="*/ 46 w 109"/>
                  <a:gd name="T55" fmla="*/ 79 h 179"/>
                  <a:gd name="T56" fmla="*/ 46 w 109"/>
                  <a:gd name="T57" fmla="*/ 67 h 179"/>
                  <a:gd name="T58" fmla="*/ 62 w 109"/>
                  <a:gd name="T59" fmla="*/ 70 h 179"/>
                  <a:gd name="T60" fmla="*/ 65 w 109"/>
                  <a:gd name="T61" fmla="*/ 63 h 179"/>
                  <a:gd name="T62" fmla="*/ 73 w 109"/>
                  <a:gd name="T63" fmla="*/ 4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179">
                    <a:moveTo>
                      <a:pt x="73" y="49"/>
                    </a:moveTo>
                    <a:cubicBezTo>
                      <a:pt x="75" y="53"/>
                      <a:pt x="78" y="52"/>
                      <a:pt x="81" y="50"/>
                    </a:cubicBezTo>
                    <a:cubicBezTo>
                      <a:pt x="85" y="48"/>
                      <a:pt x="87" y="49"/>
                      <a:pt x="87" y="54"/>
                    </a:cubicBezTo>
                    <a:cubicBezTo>
                      <a:pt x="87" y="59"/>
                      <a:pt x="87" y="64"/>
                      <a:pt x="88" y="69"/>
                    </a:cubicBezTo>
                    <a:cubicBezTo>
                      <a:pt x="90" y="65"/>
                      <a:pt x="94" y="61"/>
                      <a:pt x="97" y="57"/>
                    </a:cubicBezTo>
                    <a:cubicBezTo>
                      <a:pt x="109" y="42"/>
                      <a:pt x="109" y="23"/>
                      <a:pt x="97" y="10"/>
                    </a:cubicBezTo>
                    <a:cubicBezTo>
                      <a:pt x="95" y="8"/>
                      <a:pt x="92" y="6"/>
                      <a:pt x="89" y="5"/>
                    </a:cubicBezTo>
                    <a:cubicBezTo>
                      <a:pt x="88" y="4"/>
                      <a:pt x="88" y="4"/>
                      <a:pt x="87" y="4"/>
                    </a:cubicBezTo>
                    <a:cubicBezTo>
                      <a:pt x="84" y="2"/>
                      <a:pt x="81" y="1"/>
                      <a:pt x="77" y="1"/>
                    </a:cubicBezTo>
                    <a:cubicBezTo>
                      <a:pt x="76" y="0"/>
                      <a:pt x="75" y="0"/>
                      <a:pt x="73" y="0"/>
                    </a:cubicBezTo>
                    <a:cubicBezTo>
                      <a:pt x="68" y="0"/>
                      <a:pt x="62" y="1"/>
                      <a:pt x="57" y="3"/>
                    </a:cubicBezTo>
                    <a:cubicBezTo>
                      <a:pt x="33" y="11"/>
                      <a:pt x="18" y="27"/>
                      <a:pt x="10" y="50"/>
                    </a:cubicBezTo>
                    <a:cubicBezTo>
                      <a:pt x="7" y="57"/>
                      <a:pt x="5" y="63"/>
                      <a:pt x="5" y="70"/>
                    </a:cubicBezTo>
                    <a:cubicBezTo>
                      <a:pt x="4" y="71"/>
                      <a:pt x="4" y="72"/>
                      <a:pt x="4" y="72"/>
                    </a:cubicBezTo>
                    <a:cubicBezTo>
                      <a:pt x="3" y="78"/>
                      <a:pt x="2" y="83"/>
                      <a:pt x="2" y="88"/>
                    </a:cubicBezTo>
                    <a:cubicBezTo>
                      <a:pt x="1" y="89"/>
                      <a:pt x="1" y="91"/>
                      <a:pt x="1" y="93"/>
                    </a:cubicBezTo>
                    <a:cubicBezTo>
                      <a:pt x="1" y="97"/>
                      <a:pt x="0" y="101"/>
                      <a:pt x="1" y="105"/>
                    </a:cubicBezTo>
                    <a:cubicBezTo>
                      <a:pt x="1" y="107"/>
                      <a:pt x="1" y="108"/>
                      <a:pt x="1" y="109"/>
                    </a:cubicBezTo>
                    <a:cubicBezTo>
                      <a:pt x="1" y="118"/>
                      <a:pt x="3" y="126"/>
                      <a:pt x="6" y="134"/>
                    </a:cubicBezTo>
                    <a:cubicBezTo>
                      <a:pt x="6" y="134"/>
                      <a:pt x="7" y="135"/>
                      <a:pt x="7" y="136"/>
                    </a:cubicBezTo>
                    <a:cubicBezTo>
                      <a:pt x="8" y="139"/>
                      <a:pt x="9" y="142"/>
                      <a:pt x="11" y="145"/>
                    </a:cubicBezTo>
                    <a:cubicBezTo>
                      <a:pt x="11" y="146"/>
                      <a:pt x="12" y="148"/>
                      <a:pt x="13" y="149"/>
                    </a:cubicBezTo>
                    <a:cubicBezTo>
                      <a:pt x="14" y="151"/>
                      <a:pt x="15" y="154"/>
                      <a:pt x="17" y="156"/>
                    </a:cubicBezTo>
                    <a:cubicBezTo>
                      <a:pt x="17" y="157"/>
                      <a:pt x="18" y="158"/>
                      <a:pt x="18" y="158"/>
                    </a:cubicBezTo>
                    <a:cubicBezTo>
                      <a:pt x="20" y="161"/>
                      <a:pt x="22" y="163"/>
                      <a:pt x="25" y="165"/>
                    </a:cubicBezTo>
                    <a:cubicBezTo>
                      <a:pt x="33" y="174"/>
                      <a:pt x="45" y="177"/>
                      <a:pt x="56" y="178"/>
                    </a:cubicBezTo>
                    <a:cubicBezTo>
                      <a:pt x="70" y="179"/>
                      <a:pt x="83" y="171"/>
                      <a:pt x="88" y="158"/>
                    </a:cubicBezTo>
                    <a:cubicBezTo>
                      <a:pt x="91" y="151"/>
                      <a:pt x="92" y="143"/>
                      <a:pt x="90" y="135"/>
                    </a:cubicBezTo>
                    <a:cubicBezTo>
                      <a:pt x="89" y="129"/>
                      <a:pt x="87" y="123"/>
                      <a:pt x="85" y="117"/>
                    </a:cubicBezTo>
                    <a:cubicBezTo>
                      <a:pt x="84" y="112"/>
                      <a:pt x="83" y="107"/>
                      <a:pt x="85" y="102"/>
                    </a:cubicBezTo>
                    <a:cubicBezTo>
                      <a:pt x="81" y="102"/>
                      <a:pt x="79" y="104"/>
                      <a:pt x="79" y="107"/>
                    </a:cubicBezTo>
                    <a:cubicBezTo>
                      <a:pt x="78" y="109"/>
                      <a:pt x="78" y="111"/>
                      <a:pt x="79" y="113"/>
                    </a:cubicBezTo>
                    <a:cubicBezTo>
                      <a:pt x="79" y="117"/>
                      <a:pt x="77" y="119"/>
                      <a:pt x="72" y="118"/>
                    </a:cubicBezTo>
                    <a:cubicBezTo>
                      <a:pt x="72" y="118"/>
                      <a:pt x="72" y="117"/>
                      <a:pt x="72" y="117"/>
                    </a:cubicBezTo>
                    <a:cubicBezTo>
                      <a:pt x="72" y="117"/>
                      <a:pt x="72" y="117"/>
                      <a:pt x="72" y="116"/>
                    </a:cubicBezTo>
                    <a:cubicBezTo>
                      <a:pt x="72" y="115"/>
                      <a:pt x="72" y="115"/>
                      <a:pt x="72" y="114"/>
                    </a:cubicBezTo>
                    <a:cubicBezTo>
                      <a:pt x="73" y="111"/>
                      <a:pt x="73" y="108"/>
                      <a:pt x="71" y="105"/>
                    </a:cubicBezTo>
                    <a:cubicBezTo>
                      <a:pt x="72" y="105"/>
                      <a:pt x="71" y="105"/>
                      <a:pt x="71" y="105"/>
                    </a:cubicBezTo>
                    <a:cubicBezTo>
                      <a:pt x="68" y="102"/>
                      <a:pt x="66" y="103"/>
                      <a:pt x="65" y="106"/>
                    </a:cubicBezTo>
                    <a:cubicBezTo>
                      <a:pt x="65" y="108"/>
                      <a:pt x="65" y="110"/>
                      <a:pt x="65" y="112"/>
                    </a:cubicBezTo>
                    <a:cubicBezTo>
                      <a:pt x="65" y="112"/>
                      <a:pt x="65" y="112"/>
                      <a:pt x="65" y="112"/>
                    </a:cubicBezTo>
                    <a:cubicBezTo>
                      <a:pt x="65" y="112"/>
                      <a:pt x="65" y="112"/>
                      <a:pt x="64" y="113"/>
                    </a:cubicBezTo>
                    <a:cubicBezTo>
                      <a:pt x="62" y="115"/>
                      <a:pt x="60" y="117"/>
                      <a:pt x="56" y="116"/>
                    </a:cubicBezTo>
                    <a:cubicBezTo>
                      <a:pt x="54" y="116"/>
                      <a:pt x="53" y="114"/>
                      <a:pt x="53" y="112"/>
                    </a:cubicBezTo>
                    <a:cubicBezTo>
                      <a:pt x="53" y="112"/>
                      <a:pt x="53" y="112"/>
                      <a:pt x="53" y="111"/>
                    </a:cubicBezTo>
                    <a:cubicBezTo>
                      <a:pt x="53" y="111"/>
                      <a:pt x="53" y="111"/>
                      <a:pt x="53" y="111"/>
                    </a:cubicBezTo>
                    <a:cubicBezTo>
                      <a:pt x="53" y="111"/>
                      <a:pt x="53" y="111"/>
                      <a:pt x="53" y="111"/>
                    </a:cubicBezTo>
                    <a:cubicBezTo>
                      <a:pt x="53" y="111"/>
                      <a:pt x="52" y="110"/>
                      <a:pt x="52" y="110"/>
                    </a:cubicBezTo>
                    <a:cubicBezTo>
                      <a:pt x="52" y="110"/>
                      <a:pt x="53" y="111"/>
                      <a:pt x="53" y="111"/>
                    </a:cubicBezTo>
                    <a:cubicBezTo>
                      <a:pt x="53" y="109"/>
                      <a:pt x="54" y="108"/>
                      <a:pt x="54" y="106"/>
                    </a:cubicBezTo>
                    <a:cubicBezTo>
                      <a:pt x="56" y="103"/>
                      <a:pt x="55" y="102"/>
                      <a:pt x="51" y="102"/>
                    </a:cubicBezTo>
                    <a:cubicBezTo>
                      <a:pt x="49" y="102"/>
                      <a:pt x="47" y="102"/>
                      <a:pt x="44" y="102"/>
                    </a:cubicBezTo>
                    <a:cubicBezTo>
                      <a:pt x="43" y="101"/>
                      <a:pt x="42" y="100"/>
                      <a:pt x="41" y="100"/>
                    </a:cubicBezTo>
                    <a:cubicBezTo>
                      <a:pt x="40" y="94"/>
                      <a:pt x="41" y="91"/>
                      <a:pt x="47" y="88"/>
                    </a:cubicBezTo>
                    <a:cubicBezTo>
                      <a:pt x="51" y="86"/>
                      <a:pt x="52" y="84"/>
                      <a:pt x="48" y="81"/>
                    </a:cubicBezTo>
                    <a:cubicBezTo>
                      <a:pt x="47" y="80"/>
                      <a:pt x="47" y="79"/>
                      <a:pt x="46" y="79"/>
                    </a:cubicBezTo>
                    <a:cubicBezTo>
                      <a:pt x="45" y="76"/>
                      <a:pt x="45" y="72"/>
                      <a:pt x="45" y="69"/>
                    </a:cubicBezTo>
                    <a:cubicBezTo>
                      <a:pt x="46" y="68"/>
                      <a:pt x="46" y="68"/>
                      <a:pt x="46" y="67"/>
                    </a:cubicBezTo>
                    <a:cubicBezTo>
                      <a:pt x="50" y="62"/>
                      <a:pt x="53" y="62"/>
                      <a:pt x="58" y="66"/>
                    </a:cubicBezTo>
                    <a:cubicBezTo>
                      <a:pt x="59" y="68"/>
                      <a:pt x="60" y="69"/>
                      <a:pt x="62" y="70"/>
                    </a:cubicBezTo>
                    <a:cubicBezTo>
                      <a:pt x="64" y="71"/>
                      <a:pt x="66" y="71"/>
                      <a:pt x="65" y="68"/>
                    </a:cubicBezTo>
                    <a:cubicBezTo>
                      <a:pt x="65" y="66"/>
                      <a:pt x="65" y="64"/>
                      <a:pt x="65" y="63"/>
                    </a:cubicBezTo>
                    <a:cubicBezTo>
                      <a:pt x="64" y="58"/>
                      <a:pt x="64" y="54"/>
                      <a:pt x="67" y="50"/>
                    </a:cubicBezTo>
                    <a:cubicBezTo>
                      <a:pt x="68" y="48"/>
                      <a:pt x="71" y="46"/>
                      <a:pt x="73" y="49"/>
                    </a:cubicBezTo>
                    <a:close/>
                  </a:path>
                </a:pathLst>
              </a:custGeom>
              <a:solidFill>
                <a:schemeClr val="bg1"/>
              </a:solidFill>
              <a:ln w="3175">
                <a:solidFill>
                  <a:srgbClr val="B56697"/>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grpSp>
      </p:grpSp>
      <p:sp>
        <p:nvSpPr>
          <p:cNvPr id="142" name="Textfeld 141">
            <a:extLst>
              <a:ext uri="{FF2B5EF4-FFF2-40B4-BE49-F238E27FC236}">
                <a16:creationId xmlns:a16="http://schemas.microsoft.com/office/drawing/2014/main" id="{D2BFB9C1-FCF0-2648-B4AF-50655D4E3684}"/>
              </a:ext>
            </a:extLst>
          </p:cNvPr>
          <p:cNvSpPr txBox="1"/>
          <p:nvPr/>
        </p:nvSpPr>
        <p:spPr>
          <a:xfrm>
            <a:off x="2862958" y="4454866"/>
            <a:ext cx="1518098" cy="698589"/>
          </a:xfrm>
          <a:prstGeom prst="rect">
            <a:avLst/>
          </a:prstGeom>
          <a:noFill/>
        </p:spPr>
        <p:txBody>
          <a:bodyPr wrap="square" rtlCol="0">
            <a:spAutoFit/>
          </a:bodyPr>
          <a:lstStyle/>
          <a:p>
            <a:pPr marL="126802" algn="ctr" defTabSz="514350" fontAlgn="auto">
              <a:lnSpc>
                <a:spcPct val="100000"/>
              </a:lnSpc>
              <a:spcBef>
                <a:spcPts val="0"/>
              </a:spcBef>
              <a:spcAft>
                <a:spcPts val="0"/>
              </a:spcAft>
              <a:defRPr/>
            </a:pPr>
            <a:r>
              <a:rPr lang="de-DE" sz="788" b="1" dirty="0">
                <a:solidFill>
                  <a:schemeClr val="accent3"/>
                </a:solidFill>
                <a:latin typeface="Avenir LT Std 45 Book"/>
              </a:rPr>
              <a:t>Für den renalen Endpunkt (Abnahme </a:t>
            </a:r>
            <a:r>
              <a:rPr lang="de-DE" sz="788" b="1" dirty="0" err="1">
                <a:solidFill>
                  <a:schemeClr val="accent3"/>
                </a:solidFill>
                <a:latin typeface="Avenir LT Std 45 Book"/>
              </a:rPr>
              <a:t>eGFR</a:t>
            </a:r>
            <a:r>
              <a:rPr lang="de-DE" sz="788" b="1" dirty="0">
                <a:solidFill>
                  <a:schemeClr val="accent3"/>
                </a:solidFill>
                <a:latin typeface="Avenir LT Std 45 Book"/>
              </a:rPr>
              <a:t> um ≥50%, ESRD, renaler Tod)</a:t>
            </a:r>
          </a:p>
          <a:p>
            <a:pPr marL="126802" algn="ctr" defTabSz="514350" fontAlgn="auto">
              <a:lnSpc>
                <a:spcPct val="100000"/>
              </a:lnSpc>
              <a:spcBef>
                <a:spcPts val="0"/>
              </a:spcBef>
              <a:spcAft>
                <a:spcPts val="0"/>
              </a:spcAft>
              <a:defRPr/>
            </a:pPr>
            <a:endParaRPr lang="de-DE" sz="788" b="1" dirty="0">
              <a:solidFill>
                <a:schemeClr val="accent3"/>
              </a:solidFill>
              <a:latin typeface="Avenir LT Std 45 Book"/>
            </a:endParaRPr>
          </a:p>
          <a:p>
            <a:pPr marL="126802" algn="ctr" defTabSz="514350" fontAlgn="auto">
              <a:lnSpc>
                <a:spcPct val="100000"/>
              </a:lnSpc>
              <a:spcBef>
                <a:spcPts val="0"/>
              </a:spcBef>
              <a:spcAft>
                <a:spcPts val="0"/>
              </a:spcAft>
              <a:defRPr/>
            </a:pPr>
            <a:r>
              <a:rPr lang="de-DE" sz="788" b="1" dirty="0">
                <a:solidFill>
                  <a:schemeClr val="accent3"/>
                </a:solidFill>
                <a:latin typeface="Avenir LT Std 45 Book"/>
              </a:rPr>
              <a:t>44% RRR</a:t>
            </a:r>
          </a:p>
        </p:txBody>
      </p:sp>
      <p:grpSp>
        <p:nvGrpSpPr>
          <p:cNvPr id="148" name="Gruppieren 147">
            <a:extLst>
              <a:ext uri="{FF2B5EF4-FFF2-40B4-BE49-F238E27FC236}">
                <a16:creationId xmlns:a16="http://schemas.microsoft.com/office/drawing/2014/main" id="{708BACEB-7038-B94D-8E55-98C3728F9381}"/>
              </a:ext>
            </a:extLst>
          </p:cNvPr>
          <p:cNvGrpSpPr/>
          <p:nvPr/>
        </p:nvGrpSpPr>
        <p:grpSpPr>
          <a:xfrm>
            <a:off x="3468815" y="4137754"/>
            <a:ext cx="303501" cy="291944"/>
            <a:chOff x="2218649" y="4623917"/>
            <a:chExt cx="404668" cy="389259"/>
          </a:xfrm>
          <a:solidFill>
            <a:srgbClr val="B56697"/>
          </a:solidFill>
        </p:grpSpPr>
        <p:sp>
          <p:nvSpPr>
            <p:cNvPr id="149" name="Flussdiagramm: Verbinder 5">
              <a:extLst>
                <a:ext uri="{FF2B5EF4-FFF2-40B4-BE49-F238E27FC236}">
                  <a16:creationId xmlns:a16="http://schemas.microsoft.com/office/drawing/2014/main" id="{1A78A1A9-0DC9-494C-B015-6027C7EA72A6}"/>
                </a:ext>
              </a:extLst>
            </p:cNvPr>
            <p:cNvSpPr/>
            <p:nvPr/>
          </p:nvSpPr>
          <p:spPr>
            <a:xfrm>
              <a:off x="2218649" y="4623917"/>
              <a:ext cx="404668" cy="389259"/>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00000"/>
                </a:lnSpc>
                <a:spcBef>
                  <a:spcPct val="0"/>
                </a:spcBef>
                <a:defRPr/>
              </a:pPr>
              <a:endParaRPr lang="de-DE">
                <a:solidFill>
                  <a:srgbClr val="FFFFFF"/>
                </a:solidFill>
                <a:latin typeface="Avenir LT Std 45 Book"/>
              </a:endParaRPr>
            </a:p>
          </p:txBody>
        </p:sp>
        <p:grpSp>
          <p:nvGrpSpPr>
            <p:cNvPr id="150" name="Group 21">
              <a:extLst>
                <a:ext uri="{FF2B5EF4-FFF2-40B4-BE49-F238E27FC236}">
                  <a16:creationId xmlns:a16="http://schemas.microsoft.com/office/drawing/2014/main" id="{15C158ED-9265-BB45-B4CA-A2A3033B30B6}"/>
                </a:ext>
              </a:extLst>
            </p:cNvPr>
            <p:cNvGrpSpPr/>
            <p:nvPr/>
          </p:nvGrpSpPr>
          <p:grpSpPr>
            <a:xfrm>
              <a:off x="2254501" y="4660300"/>
              <a:ext cx="332963" cy="323657"/>
              <a:chOff x="3772097" y="4939506"/>
              <a:chExt cx="511175" cy="496888"/>
            </a:xfrm>
            <a:grpFill/>
          </p:grpSpPr>
          <p:sp>
            <p:nvSpPr>
              <p:cNvPr id="151" name="Freeform 120">
                <a:extLst>
                  <a:ext uri="{FF2B5EF4-FFF2-40B4-BE49-F238E27FC236}">
                    <a16:creationId xmlns:a16="http://schemas.microsoft.com/office/drawing/2014/main" id="{22C75D73-AE15-8840-B670-3A4FD81E9981}"/>
                  </a:ext>
                </a:extLst>
              </p:cNvPr>
              <p:cNvSpPr>
                <a:spLocks/>
              </p:cNvSpPr>
              <p:nvPr/>
            </p:nvSpPr>
            <p:spPr bwMode="auto">
              <a:xfrm>
                <a:off x="4040384" y="4941094"/>
                <a:ext cx="166688" cy="492125"/>
              </a:xfrm>
              <a:custGeom>
                <a:avLst/>
                <a:gdLst>
                  <a:gd name="T0" fmla="*/ 38 w 84"/>
                  <a:gd name="T1" fmla="*/ 138 h 249"/>
                  <a:gd name="T2" fmla="*/ 32 w 84"/>
                  <a:gd name="T3" fmla="*/ 140 h 249"/>
                  <a:gd name="T4" fmla="*/ 10 w 84"/>
                  <a:gd name="T5" fmla="*/ 183 h 249"/>
                  <a:gd name="T6" fmla="*/ 11 w 84"/>
                  <a:gd name="T7" fmla="*/ 244 h 249"/>
                  <a:gd name="T8" fmla="*/ 5 w 84"/>
                  <a:gd name="T9" fmla="*/ 249 h 249"/>
                  <a:gd name="T10" fmla="*/ 0 w 84"/>
                  <a:gd name="T11" fmla="*/ 244 h 249"/>
                  <a:gd name="T12" fmla="*/ 0 w 84"/>
                  <a:gd name="T13" fmla="*/ 5 h 249"/>
                  <a:gd name="T14" fmla="*/ 5 w 84"/>
                  <a:gd name="T15" fmla="*/ 1 h 249"/>
                  <a:gd name="T16" fmla="*/ 11 w 84"/>
                  <a:gd name="T17" fmla="*/ 5 h 249"/>
                  <a:gd name="T18" fmla="*/ 10 w 84"/>
                  <a:gd name="T19" fmla="*/ 145 h 249"/>
                  <a:gd name="T20" fmla="*/ 10 w 84"/>
                  <a:gd name="T21" fmla="*/ 149 h 249"/>
                  <a:gd name="T22" fmla="*/ 11 w 84"/>
                  <a:gd name="T23" fmla="*/ 149 h 249"/>
                  <a:gd name="T24" fmla="*/ 28 w 84"/>
                  <a:gd name="T25" fmla="*/ 123 h 249"/>
                  <a:gd name="T26" fmla="*/ 35 w 84"/>
                  <a:gd name="T27" fmla="*/ 105 h 249"/>
                  <a:gd name="T28" fmla="*/ 36 w 84"/>
                  <a:gd name="T29" fmla="*/ 90 h 249"/>
                  <a:gd name="T30" fmla="*/ 40 w 84"/>
                  <a:gd name="T31" fmla="*/ 85 h 249"/>
                  <a:gd name="T32" fmla="*/ 43 w 84"/>
                  <a:gd name="T33" fmla="*/ 86 h 249"/>
                  <a:gd name="T34" fmla="*/ 49 w 84"/>
                  <a:gd name="T35" fmla="*/ 87 h 249"/>
                  <a:gd name="T36" fmla="*/ 56 w 84"/>
                  <a:gd name="T37" fmla="*/ 85 h 249"/>
                  <a:gd name="T38" fmla="*/ 57 w 84"/>
                  <a:gd name="T39" fmla="*/ 86 h 249"/>
                  <a:gd name="T40" fmla="*/ 59 w 84"/>
                  <a:gd name="T41" fmla="*/ 97 h 249"/>
                  <a:gd name="T42" fmla="*/ 59 w 84"/>
                  <a:gd name="T43" fmla="*/ 98 h 249"/>
                  <a:gd name="T44" fmla="*/ 58 w 84"/>
                  <a:gd name="T45" fmla="*/ 102 h 249"/>
                  <a:gd name="T46" fmla="*/ 58 w 84"/>
                  <a:gd name="T47" fmla="*/ 106 h 249"/>
                  <a:gd name="T48" fmla="*/ 63 w 84"/>
                  <a:gd name="T49" fmla="*/ 105 h 249"/>
                  <a:gd name="T50" fmla="*/ 65 w 84"/>
                  <a:gd name="T51" fmla="*/ 103 h 249"/>
                  <a:gd name="T52" fmla="*/ 74 w 84"/>
                  <a:gd name="T53" fmla="*/ 99 h 249"/>
                  <a:gd name="T54" fmla="*/ 76 w 84"/>
                  <a:gd name="T55" fmla="*/ 101 h 249"/>
                  <a:gd name="T56" fmla="*/ 78 w 84"/>
                  <a:gd name="T57" fmla="*/ 109 h 249"/>
                  <a:gd name="T58" fmla="*/ 78 w 84"/>
                  <a:gd name="T59" fmla="*/ 113 h 249"/>
                  <a:gd name="T60" fmla="*/ 73 w 84"/>
                  <a:gd name="T61" fmla="*/ 121 h 249"/>
                  <a:gd name="T62" fmla="*/ 79 w 84"/>
                  <a:gd name="T63" fmla="*/ 125 h 249"/>
                  <a:gd name="T64" fmla="*/ 82 w 84"/>
                  <a:gd name="T65" fmla="*/ 128 h 249"/>
                  <a:gd name="T66" fmla="*/ 75 w 84"/>
                  <a:gd name="T67" fmla="*/ 138 h 249"/>
                  <a:gd name="T68" fmla="*/ 74 w 84"/>
                  <a:gd name="T69" fmla="*/ 138 h 249"/>
                  <a:gd name="T70" fmla="*/ 69 w 84"/>
                  <a:gd name="T71" fmla="*/ 143 h 249"/>
                  <a:gd name="T72" fmla="*/ 70 w 84"/>
                  <a:gd name="T73" fmla="*/ 150 h 249"/>
                  <a:gd name="T74" fmla="*/ 59 w 84"/>
                  <a:gd name="T75" fmla="*/ 148 h 249"/>
                  <a:gd name="T76" fmla="*/ 58 w 84"/>
                  <a:gd name="T77" fmla="*/ 142 h 249"/>
                  <a:gd name="T78" fmla="*/ 55 w 84"/>
                  <a:gd name="T79" fmla="*/ 140 h 249"/>
                  <a:gd name="T80" fmla="*/ 52 w 84"/>
                  <a:gd name="T81" fmla="*/ 142 h 249"/>
                  <a:gd name="T82" fmla="*/ 51 w 84"/>
                  <a:gd name="T83" fmla="*/ 147 h 249"/>
                  <a:gd name="T84" fmla="*/ 51 w 84"/>
                  <a:gd name="T85" fmla="*/ 152 h 249"/>
                  <a:gd name="T86" fmla="*/ 48 w 84"/>
                  <a:gd name="T87" fmla="*/ 155 h 249"/>
                  <a:gd name="T88" fmla="*/ 45 w 84"/>
                  <a:gd name="T89" fmla="*/ 152 h 249"/>
                  <a:gd name="T90" fmla="*/ 44 w 84"/>
                  <a:gd name="T91" fmla="*/ 145 h 249"/>
                  <a:gd name="T92" fmla="*/ 38 w 84"/>
                  <a:gd name="T93" fmla="*/ 13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4" h="249">
                    <a:moveTo>
                      <a:pt x="38" y="138"/>
                    </a:moveTo>
                    <a:cubicBezTo>
                      <a:pt x="36" y="137"/>
                      <a:pt x="34" y="138"/>
                      <a:pt x="32" y="140"/>
                    </a:cubicBezTo>
                    <a:cubicBezTo>
                      <a:pt x="18" y="151"/>
                      <a:pt x="10" y="165"/>
                      <a:pt x="10" y="183"/>
                    </a:cubicBezTo>
                    <a:cubicBezTo>
                      <a:pt x="11" y="203"/>
                      <a:pt x="10" y="224"/>
                      <a:pt x="11" y="244"/>
                    </a:cubicBezTo>
                    <a:cubicBezTo>
                      <a:pt x="11" y="249"/>
                      <a:pt x="8" y="249"/>
                      <a:pt x="5" y="249"/>
                    </a:cubicBezTo>
                    <a:cubicBezTo>
                      <a:pt x="1" y="249"/>
                      <a:pt x="0" y="248"/>
                      <a:pt x="0" y="244"/>
                    </a:cubicBezTo>
                    <a:cubicBezTo>
                      <a:pt x="0" y="165"/>
                      <a:pt x="0" y="85"/>
                      <a:pt x="0" y="5"/>
                    </a:cubicBezTo>
                    <a:cubicBezTo>
                      <a:pt x="0" y="1"/>
                      <a:pt x="1" y="0"/>
                      <a:pt x="5" y="1"/>
                    </a:cubicBezTo>
                    <a:cubicBezTo>
                      <a:pt x="8" y="1"/>
                      <a:pt x="11" y="0"/>
                      <a:pt x="11" y="5"/>
                    </a:cubicBezTo>
                    <a:cubicBezTo>
                      <a:pt x="10" y="52"/>
                      <a:pt x="10" y="98"/>
                      <a:pt x="10" y="145"/>
                    </a:cubicBezTo>
                    <a:cubicBezTo>
                      <a:pt x="10" y="146"/>
                      <a:pt x="10" y="148"/>
                      <a:pt x="10" y="149"/>
                    </a:cubicBezTo>
                    <a:cubicBezTo>
                      <a:pt x="11" y="149"/>
                      <a:pt x="11" y="149"/>
                      <a:pt x="11" y="149"/>
                    </a:cubicBezTo>
                    <a:cubicBezTo>
                      <a:pt x="15" y="139"/>
                      <a:pt x="21" y="131"/>
                      <a:pt x="28" y="123"/>
                    </a:cubicBezTo>
                    <a:cubicBezTo>
                      <a:pt x="33" y="118"/>
                      <a:pt x="36" y="112"/>
                      <a:pt x="35" y="105"/>
                    </a:cubicBezTo>
                    <a:cubicBezTo>
                      <a:pt x="36" y="100"/>
                      <a:pt x="36" y="95"/>
                      <a:pt x="36" y="90"/>
                    </a:cubicBezTo>
                    <a:cubicBezTo>
                      <a:pt x="36" y="87"/>
                      <a:pt x="37" y="85"/>
                      <a:pt x="40" y="85"/>
                    </a:cubicBezTo>
                    <a:cubicBezTo>
                      <a:pt x="41" y="85"/>
                      <a:pt x="42" y="86"/>
                      <a:pt x="43" y="86"/>
                    </a:cubicBezTo>
                    <a:cubicBezTo>
                      <a:pt x="45" y="88"/>
                      <a:pt x="47" y="90"/>
                      <a:pt x="49" y="87"/>
                    </a:cubicBezTo>
                    <a:cubicBezTo>
                      <a:pt x="51" y="83"/>
                      <a:pt x="53" y="83"/>
                      <a:pt x="56" y="85"/>
                    </a:cubicBezTo>
                    <a:cubicBezTo>
                      <a:pt x="57" y="85"/>
                      <a:pt x="57" y="86"/>
                      <a:pt x="57" y="86"/>
                    </a:cubicBezTo>
                    <a:cubicBezTo>
                      <a:pt x="58" y="90"/>
                      <a:pt x="59" y="93"/>
                      <a:pt x="59" y="97"/>
                    </a:cubicBezTo>
                    <a:cubicBezTo>
                      <a:pt x="59" y="97"/>
                      <a:pt x="59" y="98"/>
                      <a:pt x="59" y="98"/>
                    </a:cubicBezTo>
                    <a:cubicBezTo>
                      <a:pt x="59" y="100"/>
                      <a:pt x="58" y="101"/>
                      <a:pt x="58" y="102"/>
                    </a:cubicBezTo>
                    <a:cubicBezTo>
                      <a:pt x="58" y="104"/>
                      <a:pt x="57" y="105"/>
                      <a:pt x="58" y="106"/>
                    </a:cubicBezTo>
                    <a:cubicBezTo>
                      <a:pt x="60" y="107"/>
                      <a:pt x="61" y="106"/>
                      <a:pt x="63" y="105"/>
                    </a:cubicBezTo>
                    <a:cubicBezTo>
                      <a:pt x="64" y="104"/>
                      <a:pt x="64" y="104"/>
                      <a:pt x="65" y="103"/>
                    </a:cubicBezTo>
                    <a:cubicBezTo>
                      <a:pt x="67" y="100"/>
                      <a:pt x="70" y="99"/>
                      <a:pt x="74" y="99"/>
                    </a:cubicBezTo>
                    <a:cubicBezTo>
                      <a:pt x="74" y="100"/>
                      <a:pt x="75" y="100"/>
                      <a:pt x="76" y="101"/>
                    </a:cubicBezTo>
                    <a:cubicBezTo>
                      <a:pt x="77" y="103"/>
                      <a:pt x="78" y="106"/>
                      <a:pt x="78" y="109"/>
                    </a:cubicBezTo>
                    <a:cubicBezTo>
                      <a:pt x="78" y="111"/>
                      <a:pt x="78" y="112"/>
                      <a:pt x="78" y="113"/>
                    </a:cubicBezTo>
                    <a:cubicBezTo>
                      <a:pt x="76" y="115"/>
                      <a:pt x="73" y="117"/>
                      <a:pt x="73" y="121"/>
                    </a:cubicBezTo>
                    <a:cubicBezTo>
                      <a:pt x="73" y="124"/>
                      <a:pt x="77" y="124"/>
                      <a:pt x="79" y="125"/>
                    </a:cubicBezTo>
                    <a:cubicBezTo>
                      <a:pt x="80" y="126"/>
                      <a:pt x="81" y="127"/>
                      <a:pt x="82" y="128"/>
                    </a:cubicBezTo>
                    <a:cubicBezTo>
                      <a:pt x="84" y="135"/>
                      <a:pt x="82" y="137"/>
                      <a:pt x="75" y="138"/>
                    </a:cubicBezTo>
                    <a:cubicBezTo>
                      <a:pt x="74" y="138"/>
                      <a:pt x="74" y="138"/>
                      <a:pt x="74" y="138"/>
                    </a:cubicBezTo>
                    <a:cubicBezTo>
                      <a:pt x="70" y="137"/>
                      <a:pt x="69" y="139"/>
                      <a:pt x="69" y="143"/>
                    </a:cubicBezTo>
                    <a:cubicBezTo>
                      <a:pt x="69" y="145"/>
                      <a:pt x="70" y="147"/>
                      <a:pt x="70" y="150"/>
                    </a:cubicBezTo>
                    <a:cubicBezTo>
                      <a:pt x="66" y="154"/>
                      <a:pt x="61" y="153"/>
                      <a:pt x="59" y="148"/>
                    </a:cubicBezTo>
                    <a:cubicBezTo>
                      <a:pt x="58" y="146"/>
                      <a:pt x="58" y="144"/>
                      <a:pt x="58" y="142"/>
                    </a:cubicBezTo>
                    <a:cubicBezTo>
                      <a:pt x="58" y="140"/>
                      <a:pt x="57" y="140"/>
                      <a:pt x="55" y="140"/>
                    </a:cubicBezTo>
                    <a:cubicBezTo>
                      <a:pt x="53" y="139"/>
                      <a:pt x="52" y="140"/>
                      <a:pt x="52" y="142"/>
                    </a:cubicBezTo>
                    <a:cubicBezTo>
                      <a:pt x="51" y="143"/>
                      <a:pt x="51" y="145"/>
                      <a:pt x="51" y="147"/>
                    </a:cubicBezTo>
                    <a:cubicBezTo>
                      <a:pt x="52" y="149"/>
                      <a:pt x="52" y="150"/>
                      <a:pt x="51" y="152"/>
                    </a:cubicBezTo>
                    <a:cubicBezTo>
                      <a:pt x="51" y="153"/>
                      <a:pt x="50" y="155"/>
                      <a:pt x="48" y="155"/>
                    </a:cubicBezTo>
                    <a:cubicBezTo>
                      <a:pt x="46" y="155"/>
                      <a:pt x="46" y="154"/>
                      <a:pt x="45" y="152"/>
                    </a:cubicBezTo>
                    <a:cubicBezTo>
                      <a:pt x="44" y="150"/>
                      <a:pt x="45" y="147"/>
                      <a:pt x="44" y="145"/>
                    </a:cubicBezTo>
                    <a:cubicBezTo>
                      <a:pt x="44" y="140"/>
                      <a:pt x="43" y="138"/>
                      <a:pt x="38" y="138"/>
                    </a:cubicBezTo>
                    <a:close/>
                  </a:path>
                </a:pathLst>
              </a:custGeom>
              <a:solidFill>
                <a:schemeClr val="bg1"/>
              </a:solidFill>
              <a:ln w="3175">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52" name="Freeform 121">
                <a:extLst>
                  <a:ext uri="{FF2B5EF4-FFF2-40B4-BE49-F238E27FC236}">
                    <a16:creationId xmlns:a16="http://schemas.microsoft.com/office/drawing/2014/main" id="{F1CFDE69-A342-A640-88FC-BD59E54A0FC7}"/>
                  </a:ext>
                </a:extLst>
              </p:cNvPr>
              <p:cNvSpPr>
                <a:spLocks/>
              </p:cNvSpPr>
              <p:nvPr/>
            </p:nvSpPr>
            <p:spPr bwMode="auto">
              <a:xfrm>
                <a:off x="3849884" y="4939506"/>
                <a:ext cx="165100" cy="496888"/>
              </a:xfrm>
              <a:custGeom>
                <a:avLst/>
                <a:gdLst>
                  <a:gd name="T0" fmla="*/ 48 w 83"/>
                  <a:gd name="T1" fmla="*/ 106 h 251"/>
                  <a:gd name="T2" fmla="*/ 56 w 83"/>
                  <a:gd name="T3" fmla="*/ 126 h 251"/>
                  <a:gd name="T4" fmla="*/ 71 w 83"/>
                  <a:gd name="T5" fmla="*/ 147 h 251"/>
                  <a:gd name="T6" fmla="*/ 71 w 83"/>
                  <a:gd name="T7" fmla="*/ 143 h 251"/>
                  <a:gd name="T8" fmla="*/ 71 w 83"/>
                  <a:gd name="T9" fmla="*/ 8 h 251"/>
                  <a:gd name="T10" fmla="*/ 80 w 83"/>
                  <a:gd name="T11" fmla="*/ 2 h 251"/>
                  <a:gd name="T12" fmla="*/ 82 w 83"/>
                  <a:gd name="T13" fmla="*/ 6 h 251"/>
                  <a:gd name="T14" fmla="*/ 82 w 83"/>
                  <a:gd name="T15" fmla="*/ 64 h 251"/>
                  <a:gd name="T16" fmla="*/ 82 w 83"/>
                  <a:gd name="T17" fmla="*/ 245 h 251"/>
                  <a:gd name="T18" fmla="*/ 81 w 83"/>
                  <a:gd name="T19" fmla="*/ 250 h 251"/>
                  <a:gd name="T20" fmla="*/ 72 w 83"/>
                  <a:gd name="T21" fmla="*/ 250 h 251"/>
                  <a:gd name="T22" fmla="*/ 71 w 83"/>
                  <a:gd name="T23" fmla="*/ 245 h 251"/>
                  <a:gd name="T24" fmla="*/ 71 w 83"/>
                  <a:gd name="T25" fmla="*/ 187 h 251"/>
                  <a:gd name="T26" fmla="*/ 71 w 83"/>
                  <a:gd name="T27" fmla="*/ 178 h 251"/>
                  <a:gd name="T28" fmla="*/ 50 w 83"/>
                  <a:gd name="T29" fmla="*/ 140 h 251"/>
                  <a:gd name="T30" fmla="*/ 45 w 83"/>
                  <a:gd name="T31" fmla="*/ 139 h 251"/>
                  <a:gd name="T32" fmla="*/ 39 w 83"/>
                  <a:gd name="T33" fmla="*/ 144 h 251"/>
                  <a:gd name="T34" fmla="*/ 39 w 83"/>
                  <a:gd name="T35" fmla="*/ 150 h 251"/>
                  <a:gd name="T36" fmla="*/ 32 w 83"/>
                  <a:gd name="T37" fmla="*/ 155 h 251"/>
                  <a:gd name="T38" fmla="*/ 32 w 83"/>
                  <a:gd name="T39" fmla="*/ 154 h 251"/>
                  <a:gd name="T40" fmla="*/ 32 w 83"/>
                  <a:gd name="T41" fmla="*/ 153 h 251"/>
                  <a:gd name="T42" fmla="*/ 32 w 83"/>
                  <a:gd name="T43" fmla="*/ 151 h 251"/>
                  <a:gd name="T44" fmla="*/ 31 w 83"/>
                  <a:gd name="T45" fmla="*/ 142 h 251"/>
                  <a:gd name="T46" fmla="*/ 31 w 83"/>
                  <a:gd name="T47" fmla="*/ 142 h 251"/>
                  <a:gd name="T48" fmla="*/ 25 w 83"/>
                  <a:gd name="T49" fmla="*/ 143 h 251"/>
                  <a:gd name="T50" fmla="*/ 25 w 83"/>
                  <a:gd name="T51" fmla="*/ 149 h 251"/>
                  <a:gd name="T52" fmla="*/ 25 w 83"/>
                  <a:gd name="T53" fmla="*/ 149 h 251"/>
                  <a:gd name="T54" fmla="*/ 24 w 83"/>
                  <a:gd name="T55" fmla="*/ 150 h 251"/>
                  <a:gd name="T56" fmla="*/ 16 w 83"/>
                  <a:gd name="T57" fmla="*/ 153 h 251"/>
                  <a:gd name="T58" fmla="*/ 13 w 83"/>
                  <a:gd name="T59" fmla="*/ 149 h 251"/>
                  <a:gd name="T60" fmla="*/ 13 w 83"/>
                  <a:gd name="T61" fmla="*/ 148 h 251"/>
                  <a:gd name="T62" fmla="*/ 13 w 83"/>
                  <a:gd name="T63" fmla="*/ 148 h 251"/>
                  <a:gd name="T64" fmla="*/ 13 w 83"/>
                  <a:gd name="T65" fmla="*/ 148 h 251"/>
                  <a:gd name="T66" fmla="*/ 14 w 83"/>
                  <a:gd name="T67" fmla="*/ 143 h 251"/>
                  <a:gd name="T68" fmla="*/ 11 w 83"/>
                  <a:gd name="T69" fmla="*/ 139 h 251"/>
                  <a:gd name="T70" fmla="*/ 4 w 83"/>
                  <a:gd name="T71" fmla="*/ 139 h 251"/>
                  <a:gd name="T72" fmla="*/ 1 w 83"/>
                  <a:gd name="T73" fmla="*/ 137 h 251"/>
                  <a:gd name="T74" fmla="*/ 7 w 83"/>
                  <a:gd name="T75" fmla="*/ 125 h 251"/>
                  <a:gd name="T76" fmla="*/ 8 w 83"/>
                  <a:gd name="T77" fmla="*/ 118 h 251"/>
                  <a:gd name="T78" fmla="*/ 6 w 83"/>
                  <a:gd name="T79" fmla="*/ 116 h 251"/>
                  <a:gd name="T80" fmla="*/ 5 w 83"/>
                  <a:gd name="T81" fmla="*/ 106 h 251"/>
                  <a:gd name="T82" fmla="*/ 6 w 83"/>
                  <a:gd name="T83" fmla="*/ 104 h 251"/>
                  <a:gd name="T84" fmla="*/ 18 w 83"/>
                  <a:gd name="T85" fmla="*/ 103 h 251"/>
                  <a:gd name="T86" fmla="*/ 22 w 83"/>
                  <a:gd name="T87" fmla="*/ 107 h 251"/>
                  <a:gd name="T88" fmla="*/ 25 w 83"/>
                  <a:gd name="T89" fmla="*/ 105 h 251"/>
                  <a:gd name="T90" fmla="*/ 25 w 83"/>
                  <a:gd name="T91" fmla="*/ 100 h 251"/>
                  <a:gd name="T92" fmla="*/ 27 w 83"/>
                  <a:gd name="T93" fmla="*/ 87 h 251"/>
                  <a:gd name="T94" fmla="*/ 33 w 83"/>
                  <a:gd name="T95" fmla="*/ 86 h 251"/>
                  <a:gd name="T96" fmla="*/ 41 w 83"/>
                  <a:gd name="T97" fmla="*/ 87 h 251"/>
                  <a:gd name="T98" fmla="*/ 47 w 83"/>
                  <a:gd name="T99" fmla="*/ 91 h 251"/>
                  <a:gd name="T100" fmla="*/ 48 w 83"/>
                  <a:gd name="T101" fmla="*/ 1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3" h="251">
                    <a:moveTo>
                      <a:pt x="48" y="106"/>
                    </a:moveTo>
                    <a:cubicBezTo>
                      <a:pt x="48" y="114"/>
                      <a:pt x="51" y="120"/>
                      <a:pt x="56" y="126"/>
                    </a:cubicBezTo>
                    <a:cubicBezTo>
                      <a:pt x="62" y="132"/>
                      <a:pt x="67" y="138"/>
                      <a:pt x="71" y="147"/>
                    </a:cubicBezTo>
                    <a:cubicBezTo>
                      <a:pt x="71" y="145"/>
                      <a:pt x="71" y="144"/>
                      <a:pt x="71" y="143"/>
                    </a:cubicBezTo>
                    <a:cubicBezTo>
                      <a:pt x="71" y="98"/>
                      <a:pt x="71" y="53"/>
                      <a:pt x="71" y="8"/>
                    </a:cubicBezTo>
                    <a:cubicBezTo>
                      <a:pt x="71" y="2"/>
                      <a:pt x="73" y="0"/>
                      <a:pt x="80" y="2"/>
                    </a:cubicBezTo>
                    <a:cubicBezTo>
                      <a:pt x="83" y="2"/>
                      <a:pt x="82" y="4"/>
                      <a:pt x="82" y="6"/>
                    </a:cubicBezTo>
                    <a:cubicBezTo>
                      <a:pt x="82" y="25"/>
                      <a:pt x="82" y="44"/>
                      <a:pt x="82" y="64"/>
                    </a:cubicBezTo>
                    <a:cubicBezTo>
                      <a:pt x="82" y="124"/>
                      <a:pt x="82" y="184"/>
                      <a:pt x="82" y="245"/>
                    </a:cubicBezTo>
                    <a:cubicBezTo>
                      <a:pt x="82" y="246"/>
                      <a:pt x="83" y="249"/>
                      <a:pt x="81" y="250"/>
                    </a:cubicBezTo>
                    <a:cubicBezTo>
                      <a:pt x="78" y="251"/>
                      <a:pt x="75" y="251"/>
                      <a:pt x="72" y="250"/>
                    </a:cubicBezTo>
                    <a:cubicBezTo>
                      <a:pt x="71" y="249"/>
                      <a:pt x="71" y="247"/>
                      <a:pt x="71" y="245"/>
                    </a:cubicBezTo>
                    <a:cubicBezTo>
                      <a:pt x="71" y="226"/>
                      <a:pt x="71" y="207"/>
                      <a:pt x="71" y="187"/>
                    </a:cubicBezTo>
                    <a:cubicBezTo>
                      <a:pt x="71" y="184"/>
                      <a:pt x="71" y="181"/>
                      <a:pt x="71" y="178"/>
                    </a:cubicBezTo>
                    <a:cubicBezTo>
                      <a:pt x="72" y="161"/>
                      <a:pt x="62" y="150"/>
                      <a:pt x="50" y="140"/>
                    </a:cubicBezTo>
                    <a:cubicBezTo>
                      <a:pt x="49" y="139"/>
                      <a:pt x="47" y="139"/>
                      <a:pt x="45" y="139"/>
                    </a:cubicBezTo>
                    <a:cubicBezTo>
                      <a:pt x="41" y="139"/>
                      <a:pt x="39" y="141"/>
                      <a:pt x="39" y="144"/>
                    </a:cubicBezTo>
                    <a:cubicBezTo>
                      <a:pt x="38" y="146"/>
                      <a:pt x="38" y="148"/>
                      <a:pt x="39" y="150"/>
                    </a:cubicBezTo>
                    <a:cubicBezTo>
                      <a:pt x="39" y="154"/>
                      <a:pt x="37" y="156"/>
                      <a:pt x="32" y="155"/>
                    </a:cubicBezTo>
                    <a:cubicBezTo>
                      <a:pt x="32" y="155"/>
                      <a:pt x="32" y="154"/>
                      <a:pt x="32" y="154"/>
                    </a:cubicBezTo>
                    <a:cubicBezTo>
                      <a:pt x="32" y="154"/>
                      <a:pt x="32" y="154"/>
                      <a:pt x="32" y="153"/>
                    </a:cubicBezTo>
                    <a:cubicBezTo>
                      <a:pt x="32" y="152"/>
                      <a:pt x="32" y="152"/>
                      <a:pt x="32" y="151"/>
                    </a:cubicBezTo>
                    <a:cubicBezTo>
                      <a:pt x="33" y="148"/>
                      <a:pt x="33" y="145"/>
                      <a:pt x="31" y="142"/>
                    </a:cubicBezTo>
                    <a:cubicBezTo>
                      <a:pt x="32" y="142"/>
                      <a:pt x="31" y="142"/>
                      <a:pt x="31" y="142"/>
                    </a:cubicBezTo>
                    <a:cubicBezTo>
                      <a:pt x="28" y="139"/>
                      <a:pt x="26" y="140"/>
                      <a:pt x="25" y="143"/>
                    </a:cubicBezTo>
                    <a:cubicBezTo>
                      <a:pt x="25" y="145"/>
                      <a:pt x="25" y="147"/>
                      <a:pt x="25" y="149"/>
                    </a:cubicBezTo>
                    <a:cubicBezTo>
                      <a:pt x="25" y="149"/>
                      <a:pt x="25" y="149"/>
                      <a:pt x="25" y="149"/>
                    </a:cubicBezTo>
                    <a:cubicBezTo>
                      <a:pt x="25" y="149"/>
                      <a:pt x="25" y="149"/>
                      <a:pt x="24" y="150"/>
                    </a:cubicBezTo>
                    <a:cubicBezTo>
                      <a:pt x="22" y="152"/>
                      <a:pt x="20" y="154"/>
                      <a:pt x="16" y="153"/>
                    </a:cubicBezTo>
                    <a:cubicBezTo>
                      <a:pt x="14" y="153"/>
                      <a:pt x="13" y="151"/>
                      <a:pt x="13" y="149"/>
                    </a:cubicBezTo>
                    <a:cubicBezTo>
                      <a:pt x="13" y="149"/>
                      <a:pt x="13" y="149"/>
                      <a:pt x="13" y="148"/>
                    </a:cubicBezTo>
                    <a:cubicBezTo>
                      <a:pt x="13" y="148"/>
                      <a:pt x="13" y="148"/>
                      <a:pt x="13" y="148"/>
                    </a:cubicBezTo>
                    <a:cubicBezTo>
                      <a:pt x="13" y="148"/>
                      <a:pt x="13" y="148"/>
                      <a:pt x="13" y="148"/>
                    </a:cubicBezTo>
                    <a:cubicBezTo>
                      <a:pt x="13" y="146"/>
                      <a:pt x="14" y="145"/>
                      <a:pt x="14" y="143"/>
                    </a:cubicBezTo>
                    <a:cubicBezTo>
                      <a:pt x="16" y="140"/>
                      <a:pt x="15" y="139"/>
                      <a:pt x="11" y="139"/>
                    </a:cubicBezTo>
                    <a:cubicBezTo>
                      <a:pt x="9" y="139"/>
                      <a:pt x="7" y="139"/>
                      <a:pt x="4" y="139"/>
                    </a:cubicBezTo>
                    <a:cubicBezTo>
                      <a:pt x="3" y="138"/>
                      <a:pt x="2" y="137"/>
                      <a:pt x="1" y="137"/>
                    </a:cubicBezTo>
                    <a:cubicBezTo>
                      <a:pt x="0" y="131"/>
                      <a:pt x="1" y="128"/>
                      <a:pt x="7" y="125"/>
                    </a:cubicBezTo>
                    <a:cubicBezTo>
                      <a:pt x="11" y="123"/>
                      <a:pt x="12" y="121"/>
                      <a:pt x="8" y="118"/>
                    </a:cubicBezTo>
                    <a:cubicBezTo>
                      <a:pt x="7" y="117"/>
                      <a:pt x="7" y="116"/>
                      <a:pt x="6" y="116"/>
                    </a:cubicBezTo>
                    <a:cubicBezTo>
                      <a:pt x="5" y="113"/>
                      <a:pt x="5" y="109"/>
                      <a:pt x="5" y="106"/>
                    </a:cubicBezTo>
                    <a:cubicBezTo>
                      <a:pt x="6" y="105"/>
                      <a:pt x="6" y="105"/>
                      <a:pt x="6" y="104"/>
                    </a:cubicBezTo>
                    <a:cubicBezTo>
                      <a:pt x="10" y="99"/>
                      <a:pt x="13" y="99"/>
                      <a:pt x="18" y="103"/>
                    </a:cubicBezTo>
                    <a:cubicBezTo>
                      <a:pt x="19" y="105"/>
                      <a:pt x="20" y="106"/>
                      <a:pt x="22" y="107"/>
                    </a:cubicBezTo>
                    <a:cubicBezTo>
                      <a:pt x="24" y="108"/>
                      <a:pt x="26" y="108"/>
                      <a:pt x="25" y="105"/>
                    </a:cubicBezTo>
                    <a:cubicBezTo>
                      <a:pt x="25" y="103"/>
                      <a:pt x="25" y="101"/>
                      <a:pt x="25" y="100"/>
                    </a:cubicBezTo>
                    <a:cubicBezTo>
                      <a:pt x="24" y="95"/>
                      <a:pt x="24" y="91"/>
                      <a:pt x="27" y="87"/>
                    </a:cubicBezTo>
                    <a:cubicBezTo>
                      <a:pt x="28" y="85"/>
                      <a:pt x="31" y="83"/>
                      <a:pt x="33" y="86"/>
                    </a:cubicBezTo>
                    <a:cubicBezTo>
                      <a:pt x="35" y="90"/>
                      <a:pt x="38" y="89"/>
                      <a:pt x="41" y="87"/>
                    </a:cubicBezTo>
                    <a:cubicBezTo>
                      <a:pt x="45" y="85"/>
                      <a:pt x="47" y="86"/>
                      <a:pt x="47" y="91"/>
                    </a:cubicBezTo>
                    <a:cubicBezTo>
                      <a:pt x="47" y="96"/>
                      <a:pt x="47" y="101"/>
                      <a:pt x="48" y="106"/>
                    </a:cubicBezTo>
                    <a:close/>
                  </a:path>
                </a:pathLst>
              </a:custGeom>
              <a:solidFill>
                <a:schemeClr val="bg1"/>
              </a:solidFill>
              <a:ln w="3175">
                <a:no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53" name="Freeform 122">
                <a:extLst>
                  <a:ext uri="{FF2B5EF4-FFF2-40B4-BE49-F238E27FC236}">
                    <a16:creationId xmlns:a16="http://schemas.microsoft.com/office/drawing/2014/main" id="{E0B9BD23-F1F4-C84B-9906-9149940E55D8}"/>
                  </a:ext>
                </a:extLst>
              </p:cNvPr>
              <p:cNvSpPr>
                <a:spLocks noEditPoints="1"/>
              </p:cNvSpPr>
              <p:nvPr/>
            </p:nvSpPr>
            <p:spPr bwMode="auto">
              <a:xfrm>
                <a:off x="4062609" y="5010944"/>
                <a:ext cx="220663" cy="355600"/>
              </a:xfrm>
              <a:custGeom>
                <a:avLst/>
                <a:gdLst>
                  <a:gd name="T0" fmla="*/ 111 w 112"/>
                  <a:gd name="T1" fmla="*/ 99 h 180"/>
                  <a:gd name="T2" fmla="*/ 110 w 112"/>
                  <a:gd name="T3" fmla="*/ 83 h 180"/>
                  <a:gd name="T4" fmla="*/ 108 w 112"/>
                  <a:gd name="T5" fmla="*/ 71 h 180"/>
                  <a:gd name="T6" fmla="*/ 104 w 112"/>
                  <a:gd name="T7" fmla="*/ 57 h 180"/>
                  <a:gd name="T8" fmla="*/ 96 w 112"/>
                  <a:gd name="T9" fmla="*/ 52 h 180"/>
                  <a:gd name="T10" fmla="*/ 99 w 112"/>
                  <a:gd name="T11" fmla="*/ 45 h 180"/>
                  <a:gd name="T12" fmla="*/ 93 w 112"/>
                  <a:gd name="T13" fmla="*/ 33 h 180"/>
                  <a:gd name="T14" fmla="*/ 86 w 112"/>
                  <a:gd name="T15" fmla="*/ 24 h 180"/>
                  <a:gd name="T16" fmla="*/ 77 w 112"/>
                  <a:gd name="T17" fmla="*/ 16 h 180"/>
                  <a:gd name="T18" fmla="*/ 67 w 112"/>
                  <a:gd name="T19" fmla="*/ 9 h 180"/>
                  <a:gd name="T20" fmla="*/ 58 w 112"/>
                  <a:gd name="T21" fmla="*/ 5 h 180"/>
                  <a:gd name="T22" fmla="*/ 45 w 112"/>
                  <a:gd name="T23" fmla="*/ 2 h 180"/>
                  <a:gd name="T24" fmla="*/ 9 w 112"/>
                  <a:gd name="T25" fmla="*/ 46 h 180"/>
                  <a:gd name="T26" fmla="*/ 12 w 112"/>
                  <a:gd name="T27" fmla="*/ 53 h 180"/>
                  <a:gd name="T28" fmla="*/ 25 w 112"/>
                  <a:gd name="T29" fmla="*/ 55 h 180"/>
                  <a:gd name="T30" fmla="*/ 30 w 112"/>
                  <a:gd name="T31" fmla="*/ 48 h 180"/>
                  <a:gd name="T32" fmla="*/ 32 w 112"/>
                  <a:gd name="T33" fmla="*/ 51 h 180"/>
                  <a:gd name="T34" fmla="*/ 45 w 112"/>
                  <a:gd name="T35" fmla="*/ 50 h 180"/>
                  <a:gd name="T36" fmla="*/ 45 w 112"/>
                  <a:gd name="T37" fmla="*/ 50 h 180"/>
                  <a:gd name="T38" fmla="*/ 48 w 112"/>
                  <a:gd name="T39" fmla="*/ 62 h 180"/>
                  <a:gd name="T40" fmla="*/ 47 w 112"/>
                  <a:gd name="T41" fmla="*/ 67 h 180"/>
                  <a:gd name="T42" fmla="*/ 52 w 112"/>
                  <a:gd name="T43" fmla="*/ 70 h 180"/>
                  <a:gd name="T44" fmla="*/ 63 w 112"/>
                  <a:gd name="T45" fmla="*/ 64 h 180"/>
                  <a:gd name="T46" fmla="*/ 65 w 112"/>
                  <a:gd name="T47" fmla="*/ 66 h 180"/>
                  <a:gd name="T48" fmla="*/ 67 w 112"/>
                  <a:gd name="T49" fmla="*/ 78 h 180"/>
                  <a:gd name="T50" fmla="*/ 68 w 112"/>
                  <a:gd name="T51" fmla="*/ 90 h 180"/>
                  <a:gd name="T52" fmla="*/ 64 w 112"/>
                  <a:gd name="T53" fmla="*/ 103 h 180"/>
                  <a:gd name="T54" fmla="*/ 58 w 112"/>
                  <a:gd name="T55" fmla="*/ 108 h 180"/>
                  <a:gd name="T56" fmla="*/ 48 w 112"/>
                  <a:gd name="T57" fmla="*/ 113 h 180"/>
                  <a:gd name="T58" fmla="*/ 44 w 112"/>
                  <a:gd name="T59" fmla="*/ 105 h 180"/>
                  <a:gd name="T60" fmla="*/ 40 w 112"/>
                  <a:gd name="T61" fmla="*/ 112 h 180"/>
                  <a:gd name="T62" fmla="*/ 37 w 112"/>
                  <a:gd name="T63" fmla="*/ 120 h 180"/>
                  <a:gd name="T64" fmla="*/ 33 w 112"/>
                  <a:gd name="T65" fmla="*/ 110 h 180"/>
                  <a:gd name="T66" fmla="*/ 27 w 112"/>
                  <a:gd name="T67" fmla="*/ 118 h 180"/>
                  <a:gd name="T68" fmla="*/ 23 w 112"/>
                  <a:gd name="T69" fmla="*/ 155 h 180"/>
                  <a:gd name="T70" fmla="*/ 30 w 112"/>
                  <a:gd name="T71" fmla="*/ 168 h 180"/>
                  <a:gd name="T72" fmla="*/ 37 w 112"/>
                  <a:gd name="T73" fmla="*/ 174 h 180"/>
                  <a:gd name="T74" fmla="*/ 88 w 112"/>
                  <a:gd name="T75" fmla="*/ 166 h 180"/>
                  <a:gd name="T76" fmla="*/ 111 w 112"/>
                  <a:gd name="T77" fmla="*/ 103 h 180"/>
                  <a:gd name="T78" fmla="*/ 46 w 112"/>
                  <a:gd name="T79" fmla="*/ 4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180">
                    <a:moveTo>
                      <a:pt x="111" y="103"/>
                    </a:moveTo>
                    <a:cubicBezTo>
                      <a:pt x="111" y="101"/>
                      <a:pt x="111" y="100"/>
                      <a:pt x="111" y="99"/>
                    </a:cubicBezTo>
                    <a:cubicBezTo>
                      <a:pt x="111" y="95"/>
                      <a:pt x="112" y="92"/>
                      <a:pt x="110" y="88"/>
                    </a:cubicBezTo>
                    <a:cubicBezTo>
                      <a:pt x="110" y="86"/>
                      <a:pt x="110" y="85"/>
                      <a:pt x="110" y="83"/>
                    </a:cubicBezTo>
                    <a:cubicBezTo>
                      <a:pt x="109" y="80"/>
                      <a:pt x="110" y="76"/>
                      <a:pt x="108" y="73"/>
                    </a:cubicBezTo>
                    <a:cubicBezTo>
                      <a:pt x="108" y="72"/>
                      <a:pt x="108" y="72"/>
                      <a:pt x="108" y="71"/>
                    </a:cubicBezTo>
                    <a:cubicBezTo>
                      <a:pt x="106" y="67"/>
                      <a:pt x="107" y="63"/>
                      <a:pt x="105" y="60"/>
                    </a:cubicBezTo>
                    <a:cubicBezTo>
                      <a:pt x="105" y="59"/>
                      <a:pt x="105" y="58"/>
                      <a:pt x="104" y="57"/>
                    </a:cubicBezTo>
                    <a:cubicBezTo>
                      <a:pt x="103" y="54"/>
                      <a:pt x="102" y="51"/>
                      <a:pt x="101" y="48"/>
                    </a:cubicBezTo>
                    <a:cubicBezTo>
                      <a:pt x="99" y="49"/>
                      <a:pt x="97" y="51"/>
                      <a:pt x="96" y="52"/>
                    </a:cubicBezTo>
                    <a:cubicBezTo>
                      <a:pt x="97" y="51"/>
                      <a:pt x="99" y="49"/>
                      <a:pt x="101" y="48"/>
                    </a:cubicBezTo>
                    <a:cubicBezTo>
                      <a:pt x="100" y="47"/>
                      <a:pt x="100" y="46"/>
                      <a:pt x="99" y="45"/>
                    </a:cubicBezTo>
                    <a:cubicBezTo>
                      <a:pt x="99" y="42"/>
                      <a:pt x="97" y="40"/>
                      <a:pt x="96" y="38"/>
                    </a:cubicBezTo>
                    <a:cubicBezTo>
                      <a:pt x="95" y="36"/>
                      <a:pt x="94" y="34"/>
                      <a:pt x="93" y="33"/>
                    </a:cubicBezTo>
                    <a:cubicBezTo>
                      <a:pt x="92" y="31"/>
                      <a:pt x="90" y="29"/>
                      <a:pt x="88" y="27"/>
                    </a:cubicBezTo>
                    <a:cubicBezTo>
                      <a:pt x="88" y="26"/>
                      <a:pt x="87" y="25"/>
                      <a:pt x="86" y="24"/>
                    </a:cubicBezTo>
                    <a:cubicBezTo>
                      <a:pt x="84" y="22"/>
                      <a:pt x="82" y="20"/>
                      <a:pt x="80" y="18"/>
                    </a:cubicBezTo>
                    <a:cubicBezTo>
                      <a:pt x="79" y="17"/>
                      <a:pt x="78" y="16"/>
                      <a:pt x="77" y="16"/>
                    </a:cubicBezTo>
                    <a:cubicBezTo>
                      <a:pt x="75" y="14"/>
                      <a:pt x="73" y="12"/>
                      <a:pt x="70" y="11"/>
                    </a:cubicBezTo>
                    <a:cubicBezTo>
                      <a:pt x="69" y="10"/>
                      <a:pt x="68" y="10"/>
                      <a:pt x="67" y="9"/>
                    </a:cubicBezTo>
                    <a:cubicBezTo>
                      <a:pt x="64" y="7"/>
                      <a:pt x="61" y="6"/>
                      <a:pt x="58" y="5"/>
                    </a:cubicBezTo>
                    <a:cubicBezTo>
                      <a:pt x="58" y="5"/>
                      <a:pt x="58" y="5"/>
                      <a:pt x="58" y="5"/>
                    </a:cubicBezTo>
                    <a:cubicBezTo>
                      <a:pt x="58" y="5"/>
                      <a:pt x="57" y="5"/>
                      <a:pt x="57" y="5"/>
                    </a:cubicBezTo>
                    <a:cubicBezTo>
                      <a:pt x="53" y="3"/>
                      <a:pt x="49" y="2"/>
                      <a:pt x="45" y="2"/>
                    </a:cubicBezTo>
                    <a:cubicBezTo>
                      <a:pt x="41" y="0"/>
                      <a:pt x="37" y="1"/>
                      <a:pt x="32" y="2"/>
                    </a:cubicBezTo>
                    <a:cubicBezTo>
                      <a:pt x="12" y="6"/>
                      <a:pt x="0" y="28"/>
                      <a:pt x="9" y="46"/>
                    </a:cubicBezTo>
                    <a:cubicBezTo>
                      <a:pt x="9" y="47"/>
                      <a:pt x="9" y="48"/>
                      <a:pt x="10" y="49"/>
                    </a:cubicBezTo>
                    <a:cubicBezTo>
                      <a:pt x="10" y="51"/>
                      <a:pt x="11" y="52"/>
                      <a:pt x="12" y="53"/>
                    </a:cubicBezTo>
                    <a:cubicBezTo>
                      <a:pt x="15" y="60"/>
                      <a:pt x="21" y="64"/>
                      <a:pt x="24" y="70"/>
                    </a:cubicBezTo>
                    <a:cubicBezTo>
                      <a:pt x="25" y="65"/>
                      <a:pt x="25" y="60"/>
                      <a:pt x="25" y="55"/>
                    </a:cubicBezTo>
                    <a:cubicBezTo>
                      <a:pt x="25" y="52"/>
                      <a:pt x="26" y="50"/>
                      <a:pt x="29" y="50"/>
                    </a:cubicBezTo>
                    <a:cubicBezTo>
                      <a:pt x="29" y="49"/>
                      <a:pt x="29" y="48"/>
                      <a:pt x="30" y="48"/>
                    </a:cubicBezTo>
                    <a:cubicBezTo>
                      <a:pt x="29" y="48"/>
                      <a:pt x="29" y="49"/>
                      <a:pt x="29" y="50"/>
                    </a:cubicBezTo>
                    <a:cubicBezTo>
                      <a:pt x="30" y="50"/>
                      <a:pt x="31" y="51"/>
                      <a:pt x="32" y="51"/>
                    </a:cubicBezTo>
                    <a:cubicBezTo>
                      <a:pt x="34" y="53"/>
                      <a:pt x="36" y="55"/>
                      <a:pt x="38" y="52"/>
                    </a:cubicBezTo>
                    <a:cubicBezTo>
                      <a:pt x="40" y="48"/>
                      <a:pt x="42" y="48"/>
                      <a:pt x="45" y="50"/>
                    </a:cubicBezTo>
                    <a:cubicBezTo>
                      <a:pt x="45" y="49"/>
                      <a:pt x="46" y="48"/>
                      <a:pt x="46" y="48"/>
                    </a:cubicBezTo>
                    <a:cubicBezTo>
                      <a:pt x="46" y="48"/>
                      <a:pt x="45" y="49"/>
                      <a:pt x="45" y="50"/>
                    </a:cubicBezTo>
                    <a:cubicBezTo>
                      <a:pt x="46" y="50"/>
                      <a:pt x="46" y="51"/>
                      <a:pt x="46" y="51"/>
                    </a:cubicBezTo>
                    <a:cubicBezTo>
                      <a:pt x="47" y="55"/>
                      <a:pt x="48" y="58"/>
                      <a:pt x="48" y="62"/>
                    </a:cubicBezTo>
                    <a:cubicBezTo>
                      <a:pt x="48" y="62"/>
                      <a:pt x="48" y="63"/>
                      <a:pt x="48" y="63"/>
                    </a:cubicBezTo>
                    <a:cubicBezTo>
                      <a:pt x="48" y="65"/>
                      <a:pt x="47" y="66"/>
                      <a:pt x="47" y="67"/>
                    </a:cubicBezTo>
                    <a:cubicBezTo>
                      <a:pt x="47" y="69"/>
                      <a:pt x="46" y="70"/>
                      <a:pt x="47" y="71"/>
                    </a:cubicBezTo>
                    <a:cubicBezTo>
                      <a:pt x="49" y="72"/>
                      <a:pt x="50" y="71"/>
                      <a:pt x="52" y="70"/>
                    </a:cubicBezTo>
                    <a:cubicBezTo>
                      <a:pt x="53" y="69"/>
                      <a:pt x="53" y="69"/>
                      <a:pt x="54" y="68"/>
                    </a:cubicBezTo>
                    <a:cubicBezTo>
                      <a:pt x="56" y="65"/>
                      <a:pt x="59" y="64"/>
                      <a:pt x="63" y="64"/>
                    </a:cubicBezTo>
                    <a:cubicBezTo>
                      <a:pt x="63" y="64"/>
                      <a:pt x="63" y="64"/>
                      <a:pt x="63" y="64"/>
                    </a:cubicBezTo>
                    <a:cubicBezTo>
                      <a:pt x="63" y="65"/>
                      <a:pt x="64" y="65"/>
                      <a:pt x="65" y="66"/>
                    </a:cubicBezTo>
                    <a:cubicBezTo>
                      <a:pt x="66" y="68"/>
                      <a:pt x="67" y="71"/>
                      <a:pt x="67" y="74"/>
                    </a:cubicBezTo>
                    <a:cubicBezTo>
                      <a:pt x="67" y="76"/>
                      <a:pt x="67" y="77"/>
                      <a:pt x="67" y="78"/>
                    </a:cubicBezTo>
                    <a:cubicBezTo>
                      <a:pt x="65" y="80"/>
                      <a:pt x="62" y="82"/>
                      <a:pt x="62" y="86"/>
                    </a:cubicBezTo>
                    <a:cubicBezTo>
                      <a:pt x="62" y="89"/>
                      <a:pt x="66" y="89"/>
                      <a:pt x="68" y="90"/>
                    </a:cubicBezTo>
                    <a:cubicBezTo>
                      <a:pt x="69" y="91"/>
                      <a:pt x="70" y="92"/>
                      <a:pt x="71" y="93"/>
                    </a:cubicBezTo>
                    <a:cubicBezTo>
                      <a:pt x="73" y="100"/>
                      <a:pt x="71" y="102"/>
                      <a:pt x="64" y="103"/>
                    </a:cubicBezTo>
                    <a:cubicBezTo>
                      <a:pt x="63" y="103"/>
                      <a:pt x="63" y="103"/>
                      <a:pt x="63" y="103"/>
                    </a:cubicBezTo>
                    <a:cubicBezTo>
                      <a:pt x="59" y="102"/>
                      <a:pt x="58" y="104"/>
                      <a:pt x="58" y="108"/>
                    </a:cubicBezTo>
                    <a:cubicBezTo>
                      <a:pt x="58" y="110"/>
                      <a:pt x="59" y="112"/>
                      <a:pt x="59" y="115"/>
                    </a:cubicBezTo>
                    <a:cubicBezTo>
                      <a:pt x="55" y="119"/>
                      <a:pt x="50" y="118"/>
                      <a:pt x="48" y="113"/>
                    </a:cubicBezTo>
                    <a:cubicBezTo>
                      <a:pt x="47" y="111"/>
                      <a:pt x="47" y="109"/>
                      <a:pt x="47" y="107"/>
                    </a:cubicBezTo>
                    <a:cubicBezTo>
                      <a:pt x="47" y="105"/>
                      <a:pt x="46" y="105"/>
                      <a:pt x="44" y="105"/>
                    </a:cubicBezTo>
                    <a:cubicBezTo>
                      <a:pt x="42" y="104"/>
                      <a:pt x="41" y="105"/>
                      <a:pt x="41" y="107"/>
                    </a:cubicBezTo>
                    <a:cubicBezTo>
                      <a:pt x="40" y="108"/>
                      <a:pt x="40" y="110"/>
                      <a:pt x="40" y="112"/>
                    </a:cubicBezTo>
                    <a:cubicBezTo>
                      <a:pt x="41" y="114"/>
                      <a:pt x="41" y="115"/>
                      <a:pt x="40" y="117"/>
                    </a:cubicBezTo>
                    <a:cubicBezTo>
                      <a:pt x="40" y="118"/>
                      <a:pt x="39" y="120"/>
                      <a:pt x="37" y="120"/>
                    </a:cubicBezTo>
                    <a:cubicBezTo>
                      <a:pt x="35" y="120"/>
                      <a:pt x="35" y="119"/>
                      <a:pt x="34" y="117"/>
                    </a:cubicBezTo>
                    <a:cubicBezTo>
                      <a:pt x="33" y="115"/>
                      <a:pt x="34" y="112"/>
                      <a:pt x="33" y="110"/>
                    </a:cubicBezTo>
                    <a:cubicBezTo>
                      <a:pt x="33" y="105"/>
                      <a:pt x="32" y="103"/>
                      <a:pt x="27" y="103"/>
                    </a:cubicBezTo>
                    <a:cubicBezTo>
                      <a:pt x="29" y="108"/>
                      <a:pt x="29" y="113"/>
                      <a:pt x="27" y="118"/>
                    </a:cubicBezTo>
                    <a:cubicBezTo>
                      <a:pt x="26" y="122"/>
                      <a:pt x="24" y="127"/>
                      <a:pt x="23" y="132"/>
                    </a:cubicBezTo>
                    <a:cubicBezTo>
                      <a:pt x="21" y="139"/>
                      <a:pt x="20" y="147"/>
                      <a:pt x="23" y="155"/>
                    </a:cubicBezTo>
                    <a:cubicBezTo>
                      <a:pt x="23" y="158"/>
                      <a:pt x="25" y="161"/>
                      <a:pt x="27" y="164"/>
                    </a:cubicBezTo>
                    <a:cubicBezTo>
                      <a:pt x="27" y="166"/>
                      <a:pt x="28" y="167"/>
                      <a:pt x="30" y="168"/>
                    </a:cubicBezTo>
                    <a:cubicBezTo>
                      <a:pt x="31" y="170"/>
                      <a:pt x="33" y="172"/>
                      <a:pt x="35" y="173"/>
                    </a:cubicBezTo>
                    <a:cubicBezTo>
                      <a:pt x="36" y="174"/>
                      <a:pt x="37" y="174"/>
                      <a:pt x="37" y="174"/>
                    </a:cubicBezTo>
                    <a:cubicBezTo>
                      <a:pt x="40" y="177"/>
                      <a:pt x="44" y="178"/>
                      <a:pt x="48" y="179"/>
                    </a:cubicBezTo>
                    <a:cubicBezTo>
                      <a:pt x="63" y="180"/>
                      <a:pt x="77" y="176"/>
                      <a:pt x="88" y="166"/>
                    </a:cubicBezTo>
                    <a:cubicBezTo>
                      <a:pt x="102" y="152"/>
                      <a:pt x="108" y="135"/>
                      <a:pt x="110" y="116"/>
                    </a:cubicBezTo>
                    <a:cubicBezTo>
                      <a:pt x="112" y="112"/>
                      <a:pt x="111" y="107"/>
                      <a:pt x="111" y="103"/>
                    </a:cubicBezTo>
                    <a:close/>
                    <a:moveTo>
                      <a:pt x="47" y="47"/>
                    </a:moveTo>
                    <a:cubicBezTo>
                      <a:pt x="47" y="47"/>
                      <a:pt x="47" y="47"/>
                      <a:pt x="46" y="47"/>
                    </a:cubicBezTo>
                    <a:cubicBezTo>
                      <a:pt x="47" y="47"/>
                      <a:pt x="47" y="47"/>
                      <a:pt x="47" y="47"/>
                    </a:cubicBezTo>
                    <a:close/>
                  </a:path>
                </a:pathLst>
              </a:custGeom>
              <a:solidFill>
                <a:schemeClr val="bg1"/>
              </a:solidFill>
              <a:ln w="3175">
                <a:solidFill>
                  <a:srgbClr val="B56697"/>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sp>
            <p:nvSpPr>
              <p:cNvPr id="154" name="Freeform 123">
                <a:extLst>
                  <a:ext uri="{FF2B5EF4-FFF2-40B4-BE49-F238E27FC236}">
                    <a16:creationId xmlns:a16="http://schemas.microsoft.com/office/drawing/2014/main" id="{8B52874C-8A4E-1D47-BA55-FC3C6C38197E}"/>
                  </a:ext>
                </a:extLst>
              </p:cNvPr>
              <p:cNvSpPr>
                <a:spLocks/>
              </p:cNvSpPr>
              <p:nvPr/>
            </p:nvSpPr>
            <p:spPr bwMode="auto">
              <a:xfrm>
                <a:off x="3772097" y="5012531"/>
                <a:ext cx="214313" cy="354013"/>
              </a:xfrm>
              <a:custGeom>
                <a:avLst/>
                <a:gdLst>
                  <a:gd name="T0" fmla="*/ 81 w 109"/>
                  <a:gd name="T1" fmla="*/ 50 h 179"/>
                  <a:gd name="T2" fmla="*/ 88 w 109"/>
                  <a:gd name="T3" fmla="*/ 69 h 179"/>
                  <a:gd name="T4" fmla="*/ 97 w 109"/>
                  <a:gd name="T5" fmla="*/ 10 h 179"/>
                  <a:gd name="T6" fmla="*/ 87 w 109"/>
                  <a:gd name="T7" fmla="*/ 4 h 179"/>
                  <a:gd name="T8" fmla="*/ 73 w 109"/>
                  <a:gd name="T9" fmla="*/ 0 h 179"/>
                  <a:gd name="T10" fmla="*/ 10 w 109"/>
                  <a:gd name="T11" fmla="*/ 50 h 179"/>
                  <a:gd name="T12" fmla="*/ 4 w 109"/>
                  <a:gd name="T13" fmla="*/ 72 h 179"/>
                  <a:gd name="T14" fmla="*/ 1 w 109"/>
                  <a:gd name="T15" fmla="*/ 93 h 179"/>
                  <a:gd name="T16" fmla="*/ 1 w 109"/>
                  <a:gd name="T17" fmla="*/ 109 h 179"/>
                  <a:gd name="T18" fmla="*/ 7 w 109"/>
                  <a:gd name="T19" fmla="*/ 136 h 179"/>
                  <a:gd name="T20" fmla="*/ 13 w 109"/>
                  <a:gd name="T21" fmla="*/ 149 h 179"/>
                  <a:gd name="T22" fmla="*/ 18 w 109"/>
                  <a:gd name="T23" fmla="*/ 158 h 179"/>
                  <a:gd name="T24" fmla="*/ 56 w 109"/>
                  <a:gd name="T25" fmla="*/ 178 h 179"/>
                  <a:gd name="T26" fmla="*/ 90 w 109"/>
                  <a:gd name="T27" fmla="*/ 135 h 179"/>
                  <a:gd name="T28" fmla="*/ 85 w 109"/>
                  <a:gd name="T29" fmla="*/ 102 h 179"/>
                  <a:gd name="T30" fmla="*/ 79 w 109"/>
                  <a:gd name="T31" fmla="*/ 113 h 179"/>
                  <a:gd name="T32" fmla="*/ 72 w 109"/>
                  <a:gd name="T33" fmla="*/ 117 h 179"/>
                  <a:gd name="T34" fmla="*/ 72 w 109"/>
                  <a:gd name="T35" fmla="*/ 114 h 179"/>
                  <a:gd name="T36" fmla="*/ 71 w 109"/>
                  <a:gd name="T37" fmla="*/ 105 h 179"/>
                  <a:gd name="T38" fmla="*/ 65 w 109"/>
                  <a:gd name="T39" fmla="*/ 112 h 179"/>
                  <a:gd name="T40" fmla="*/ 64 w 109"/>
                  <a:gd name="T41" fmla="*/ 113 h 179"/>
                  <a:gd name="T42" fmla="*/ 53 w 109"/>
                  <a:gd name="T43" fmla="*/ 112 h 179"/>
                  <a:gd name="T44" fmla="*/ 53 w 109"/>
                  <a:gd name="T45" fmla="*/ 111 h 179"/>
                  <a:gd name="T46" fmla="*/ 52 w 109"/>
                  <a:gd name="T47" fmla="*/ 110 h 179"/>
                  <a:gd name="T48" fmla="*/ 54 w 109"/>
                  <a:gd name="T49" fmla="*/ 106 h 179"/>
                  <a:gd name="T50" fmla="*/ 44 w 109"/>
                  <a:gd name="T51" fmla="*/ 102 h 179"/>
                  <a:gd name="T52" fmla="*/ 47 w 109"/>
                  <a:gd name="T53" fmla="*/ 88 h 179"/>
                  <a:gd name="T54" fmla="*/ 46 w 109"/>
                  <a:gd name="T55" fmla="*/ 79 h 179"/>
                  <a:gd name="T56" fmla="*/ 46 w 109"/>
                  <a:gd name="T57" fmla="*/ 67 h 179"/>
                  <a:gd name="T58" fmla="*/ 62 w 109"/>
                  <a:gd name="T59" fmla="*/ 70 h 179"/>
                  <a:gd name="T60" fmla="*/ 65 w 109"/>
                  <a:gd name="T61" fmla="*/ 63 h 179"/>
                  <a:gd name="T62" fmla="*/ 73 w 109"/>
                  <a:gd name="T63" fmla="*/ 4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179">
                    <a:moveTo>
                      <a:pt x="73" y="49"/>
                    </a:moveTo>
                    <a:cubicBezTo>
                      <a:pt x="75" y="53"/>
                      <a:pt x="78" y="52"/>
                      <a:pt x="81" y="50"/>
                    </a:cubicBezTo>
                    <a:cubicBezTo>
                      <a:pt x="85" y="48"/>
                      <a:pt x="87" y="49"/>
                      <a:pt x="87" y="54"/>
                    </a:cubicBezTo>
                    <a:cubicBezTo>
                      <a:pt x="87" y="59"/>
                      <a:pt x="87" y="64"/>
                      <a:pt x="88" y="69"/>
                    </a:cubicBezTo>
                    <a:cubicBezTo>
                      <a:pt x="90" y="65"/>
                      <a:pt x="94" y="61"/>
                      <a:pt x="97" y="57"/>
                    </a:cubicBezTo>
                    <a:cubicBezTo>
                      <a:pt x="109" y="42"/>
                      <a:pt x="109" y="23"/>
                      <a:pt x="97" y="10"/>
                    </a:cubicBezTo>
                    <a:cubicBezTo>
                      <a:pt x="95" y="8"/>
                      <a:pt x="92" y="6"/>
                      <a:pt x="89" y="5"/>
                    </a:cubicBezTo>
                    <a:cubicBezTo>
                      <a:pt x="88" y="4"/>
                      <a:pt x="88" y="4"/>
                      <a:pt x="87" y="4"/>
                    </a:cubicBezTo>
                    <a:cubicBezTo>
                      <a:pt x="84" y="2"/>
                      <a:pt x="81" y="1"/>
                      <a:pt x="77" y="1"/>
                    </a:cubicBezTo>
                    <a:cubicBezTo>
                      <a:pt x="76" y="0"/>
                      <a:pt x="75" y="0"/>
                      <a:pt x="73" y="0"/>
                    </a:cubicBezTo>
                    <a:cubicBezTo>
                      <a:pt x="68" y="0"/>
                      <a:pt x="62" y="1"/>
                      <a:pt x="57" y="3"/>
                    </a:cubicBezTo>
                    <a:cubicBezTo>
                      <a:pt x="33" y="11"/>
                      <a:pt x="18" y="27"/>
                      <a:pt x="10" y="50"/>
                    </a:cubicBezTo>
                    <a:cubicBezTo>
                      <a:pt x="7" y="57"/>
                      <a:pt x="5" y="63"/>
                      <a:pt x="5" y="70"/>
                    </a:cubicBezTo>
                    <a:cubicBezTo>
                      <a:pt x="4" y="71"/>
                      <a:pt x="4" y="72"/>
                      <a:pt x="4" y="72"/>
                    </a:cubicBezTo>
                    <a:cubicBezTo>
                      <a:pt x="3" y="78"/>
                      <a:pt x="2" y="83"/>
                      <a:pt x="2" y="88"/>
                    </a:cubicBezTo>
                    <a:cubicBezTo>
                      <a:pt x="1" y="89"/>
                      <a:pt x="1" y="91"/>
                      <a:pt x="1" y="93"/>
                    </a:cubicBezTo>
                    <a:cubicBezTo>
                      <a:pt x="1" y="97"/>
                      <a:pt x="0" y="101"/>
                      <a:pt x="1" y="105"/>
                    </a:cubicBezTo>
                    <a:cubicBezTo>
                      <a:pt x="1" y="107"/>
                      <a:pt x="1" y="108"/>
                      <a:pt x="1" y="109"/>
                    </a:cubicBezTo>
                    <a:cubicBezTo>
                      <a:pt x="1" y="118"/>
                      <a:pt x="3" y="126"/>
                      <a:pt x="6" y="134"/>
                    </a:cubicBezTo>
                    <a:cubicBezTo>
                      <a:pt x="6" y="134"/>
                      <a:pt x="7" y="135"/>
                      <a:pt x="7" y="136"/>
                    </a:cubicBezTo>
                    <a:cubicBezTo>
                      <a:pt x="8" y="139"/>
                      <a:pt x="9" y="142"/>
                      <a:pt x="11" y="145"/>
                    </a:cubicBezTo>
                    <a:cubicBezTo>
                      <a:pt x="11" y="146"/>
                      <a:pt x="12" y="148"/>
                      <a:pt x="13" y="149"/>
                    </a:cubicBezTo>
                    <a:cubicBezTo>
                      <a:pt x="14" y="151"/>
                      <a:pt x="15" y="154"/>
                      <a:pt x="17" y="156"/>
                    </a:cubicBezTo>
                    <a:cubicBezTo>
                      <a:pt x="17" y="157"/>
                      <a:pt x="18" y="158"/>
                      <a:pt x="18" y="158"/>
                    </a:cubicBezTo>
                    <a:cubicBezTo>
                      <a:pt x="20" y="161"/>
                      <a:pt x="22" y="163"/>
                      <a:pt x="25" y="165"/>
                    </a:cubicBezTo>
                    <a:cubicBezTo>
                      <a:pt x="33" y="174"/>
                      <a:pt x="45" y="177"/>
                      <a:pt x="56" y="178"/>
                    </a:cubicBezTo>
                    <a:cubicBezTo>
                      <a:pt x="70" y="179"/>
                      <a:pt x="83" y="171"/>
                      <a:pt x="88" y="158"/>
                    </a:cubicBezTo>
                    <a:cubicBezTo>
                      <a:pt x="91" y="151"/>
                      <a:pt x="92" y="143"/>
                      <a:pt x="90" y="135"/>
                    </a:cubicBezTo>
                    <a:cubicBezTo>
                      <a:pt x="89" y="129"/>
                      <a:pt x="87" y="123"/>
                      <a:pt x="85" y="117"/>
                    </a:cubicBezTo>
                    <a:cubicBezTo>
                      <a:pt x="84" y="112"/>
                      <a:pt x="83" y="107"/>
                      <a:pt x="85" y="102"/>
                    </a:cubicBezTo>
                    <a:cubicBezTo>
                      <a:pt x="81" y="102"/>
                      <a:pt x="79" y="104"/>
                      <a:pt x="79" y="107"/>
                    </a:cubicBezTo>
                    <a:cubicBezTo>
                      <a:pt x="78" y="109"/>
                      <a:pt x="78" y="111"/>
                      <a:pt x="79" y="113"/>
                    </a:cubicBezTo>
                    <a:cubicBezTo>
                      <a:pt x="79" y="117"/>
                      <a:pt x="77" y="119"/>
                      <a:pt x="72" y="118"/>
                    </a:cubicBezTo>
                    <a:cubicBezTo>
                      <a:pt x="72" y="118"/>
                      <a:pt x="72" y="117"/>
                      <a:pt x="72" y="117"/>
                    </a:cubicBezTo>
                    <a:cubicBezTo>
                      <a:pt x="72" y="117"/>
                      <a:pt x="72" y="117"/>
                      <a:pt x="72" y="116"/>
                    </a:cubicBezTo>
                    <a:cubicBezTo>
                      <a:pt x="72" y="115"/>
                      <a:pt x="72" y="115"/>
                      <a:pt x="72" y="114"/>
                    </a:cubicBezTo>
                    <a:cubicBezTo>
                      <a:pt x="73" y="111"/>
                      <a:pt x="73" y="108"/>
                      <a:pt x="71" y="105"/>
                    </a:cubicBezTo>
                    <a:cubicBezTo>
                      <a:pt x="72" y="105"/>
                      <a:pt x="71" y="105"/>
                      <a:pt x="71" y="105"/>
                    </a:cubicBezTo>
                    <a:cubicBezTo>
                      <a:pt x="68" y="102"/>
                      <a:pt x="66" y="103"/>
                      <a:pt x="65" y="106"/>
                    </a:cubicBezTo>
                    <a:cubicBezTo>
                      <a:pt x="65" y="108"/>
                      <a:pt x="65" y="110"/>
                      <a:pt x="65" y="112"/>
                    </a:cubicBezTo>
                    <a:cubicBezTo>
                      <a:pt x="65" y="112"/>
                      <a:pt x="65" y="112"/>
                      <a:pt x="65" y="112"/>
                    </a:cubicBezTo>
                    <a:cubicBezTo>
                      <a:pt x="65" y="112"/>
                      <a:pt x="65" y="112"/>
                      <a:pt x="64" y="113"/>
                    </a:cubicBezTo>
                    <a:cubicBezTo>
                      <a:pt x="62" y="115"/>
                      <a:pt x="60" y="117"/>
                      <a:pt x="56" y="116"/>
                    </a:cubicBezTo>
                    <a:cubicBezTo>
                      <a:pt x="54" y="116"/>
                      <a:pt x="53" y="114"/>
                      <a:pt x="53" y="112"/>
                    </a:cubicBezTo>
                    <a:cubicBezTo>
                      <a:pt x="53" y="112"/>
                      <a:pt x="53" y="112"/>
                      <a:pt x="53" y="111"/>
                    </a:cubicBezTo>
                    <a:cubicBezTo>
                      <a:pt x="53" y="111"/>
                      <a:pt x="53" y="111"/>
                      <a:pt x="53" y="111"/>
                    </a:cubicBezTo>
                    <a:cubicBezTo>
                      <a:pt x="53" y="111"/>
                      <a:pt x="53" y="111"/>
                      <a:pt x="53" y="111"/>
                    </a:cubicBezTo>
                    <a:cubicBezTo>
                      <a:pt x="53" y="111"/>
                      <a:pt x="52" y="110"/>
                      <a:pt x="52" y="110"/>
                    </a:cubicBezTo>
                    <a:cubicBezTo>
                      <a:pt x="52" y="110"/>
                      <a:pt x="53" y="111"/>
                      <a:pt x="53" y="111"/>
                    </a:cubicBezTo>
                    <a:cubicBezTo>
                      <a:pt x="53" y="109"/>
                      <a:pt x="54" y="108"/>
                      <a:pt x="54" y="106"/>
                    </a:cubicBezTo>
                    <a:cubicBezTo>
                      <a:pt x="56" y="103"/>
                      <a:pt x="55" y="102"/>
                      <a:pt x="51" y="102"/>
                    </a:cubicBezTo>
                    <a:cubicBezTo>
                      <a:pt x="49" y="102"/>
                      <a:pt x="47" y="102"/>
                      <a:pt x="44" y="102"/>
                    </a:cubicBezTo>
                    <a:cubicBezTo>
                      <a:pt x="43" y="101"/>
                      <a:pt x="42" y="100"/>
                      <a:pt x="41" y="100"/>
                    </a:cubicBezTo>
                    <a:cubicBezTo>
                      <a:pt x="40" y="94"/>
                      <a:pt x="41" y="91"/>
                      <a:pt x="47" y="88"/>
                    </a:cubicBezTo>
                    <a:cubicBezTo>
                      <a:pt x="51" y="86"/>
                      <a:pt x="52" y="84"/>
                      <a:pt x="48" y="81"/>
                    </a:cubicBezTo>
                    <a:cubicBezTo>
                      <a:pt x="47" y="80"/>
                      <a:pt x="47" y="79"/>
                      <a:pt x="46" y="79"/>
                    </a:cubicBezTo>
                    <a:cubicBezTo>
                      <a:pt x="45" y="76"/>
                      <a:pt x="45" y="72"/>
                      <a:pt x="45" y="69"/>
                    </a:cubicBezTo>
                    <a:cubicBezTo>
                      <a:pt x="46" y="68"/>
                      <a:pt x="46" y="68"/>
                      <a:pt x="46" y="67"/>
                    </a:cubicBezTo>
                    <a:cubicBezTo>
                      <a:pt x="50" y="62"/>
                      <a:pt x="53" y="62"/>
                      <a:pt x="58" y="66"/>
                    </a:cubicBezTo>
                    <a:cubicBezTo>
                      <a:pt x="59" y="68"/>
                      <a:pt x="60" y="69"/>
                      <a:pt x="62" y="70"/>
                    </a:cubicBezTo>
                    <a:cubicBezTo>
                      <a:pt x="64" y="71"/>
                      <a:pt x="66" y="71"/>
                      <a:pt x="65" y="68"/>
                    </a:cubicBezTo>
                    <a:cubicBezTo>
                      <a:pt x="65" y="66"/>
                      <a:pt x="65" y="64"/>
                      <a:pt x="65" y="63"/>
                    </a:cubicBezTo>
                    <a:cubicBezTo>
                      <a:pt x="64" y="58"/>
                      <a:pt x="64" y="54"/>
                      <a:pt x="67" y="50"/>
                    </a:cubicBezTo>
                    <a:cubicBezTo>
                      <a:pt x="68" y="48"/>
                      <a:pt x="71" y="46"/>
                      <a:pt x="73" y="49"/>
                    </a:cubicBezTo>
                    <a:close/>
                  </a:path>
                </a:pathLst>
              </a:custGeom>
              <a:solidFill>
                <a:schemeClr val="bg1"/>
              </a:solidFill>
              <a:ln w="3175">
                <a:solidFill>
                  <a:srgbClr val="B56697"/>
                </a:solidFill>
              </a:ln>
            </p:spPr>
            <p:txBody>
              <a:bodyPr vert="horz" wrap="square" lIns="51435" tIns="25718" rIns="51435" bIns="25718" numCol="1" anchor="t" anchorCtr="0" compatLnSpc="1">
                <a:prstTxWarp prst="textNoShape">
                  <a:avLst/>
                </a:prstTxWarp>
              </a:bodyPr>
              <a:lstStyle/>
              <a:p>
                <a:pPr defTabSz="514350" fontAlgn="auto">
                  <a:lnSpc>
                    <a:spcPct val="100000"/>
                  </a:lnSpc>
                  <a:spcBef>
                    <a:spcPts val="0"/>
                  </a:spcBef>
                  <a:spcAft>
                    <a:spcPts val="0"/>
                  </a:spcAft>
                  <a:defRPr/>
                </a:pPr>
                <a:endParaRPr lang="de-DE" sz="1013">
                  <a:solidFill>
                    <a:srgbClr val="4C4C4C"/>
                  </a:solidFill>
                  <a:latin typeface="Avenir LT Std 45 Book"/>
                </a:endParaRPr>
              </a:p>
            </p:txBody>
          </p:sp>
        </p:grpSp>
      </p:grpSp>
      <p:sp>
        <p:nvSpPr>
          <p:cNvPr id="156" name="Textfeld 155">
            <a:extLst>
              <a:ext uri="{FF2B5EF4-FFF2-40B4-BE49-F238E27FC236}">
                <a16:creationId xmlns:a16="http://schemas.microsoft.com/office/drawing/2014/main" id="{2999178A-54AA-C04D-89D7-4BD342F5E2A4}"/>
              </a:ext>
            </a:extLst>
          </p:cNvPr>
          <p:cNvSpPr txBox="1"/>
          <p:nvPr/>
        </p:nvSpPr>
        <p:spPr>
          <a:xfrm>
            <a:off x="4943701" y="2715714"/>
            <a:ext cx="2122469" cy="346249"/>
          </a:xfrm>
          <a:prstGeom prst="rect">
            <a:avLst/>
          </a:prstGeom>
          <a:noFill/>
        </p:spPr>
        <p:txBody>
          <a:bodyPr wrap="square" rtlCol="0">
            <a:spAutoFit/>
          </a:bodyPr>
          <a:lstStyle/>
          <a:p>
            <a:pPr algn="ctr" defTabSz="514350" fontAlgn="auto">
              <a:lnSpc>
                <a:spcPct val="100000"/>
              </a:lnSpc>
              <a:spcBef>
                <a:spcPts val="0"/>
              </a:spcBef>
              <a:spcAft>
                <a:spcPts val="0"/>
              </a:spcAft>
              <a:defRPr/>
            </a:pPr>
            <a:r>
              <a:rPr lang="de-DE" sz="600" b="1" dirty="0">
                <a:latin typeface="Avenir LT Std 45 Book"/>
              </a:rPr>
              <a:t>in der kardiovaskulären Outcome-Studie </a:t>
            </a:r>
            <a:br>
              <a:rPr lang="de-DE" sz="600" b="1" dirty="0">
                <a:latin typeface="Avenir LT Std 45 Book"/>
              </a:rPr>
            </a:br>
            <a:r>
              <a:rPr lang="de-DE" sz="600" b="1" dirty="0">
                <a:latin typeface="Avenir LT Std 45 Book"/>
              </a:rPr>
              <a:t>DECLARE3</a:t>
            </a:r>
          </a:p>
          <a:p>
            <a:pPr algn="ctr" defTabSz="514350" fontAlgn="auto">
              <a:lnSpc>
                <a:spcPct val="100000"/>
              </a:lnSpc>
              <a:spcBef>
                <a:spcPts val="0"/>
              </a:spcBef>
              <a:spcAft>
                <a:spcPts val="0"/>
              </a:spcAft>
              <a:defRPr/>
            </a:pPr>
            <a:endParaRPr lang="de-DE" sz="675" baseline="30000" dirty="0">
              <a:latin typeface="Avenir LT Std 45 Book"/>
            </a:endParaRPr>
          </a:p>
        </p:txBody>
      </p:sp>
    </p:spTree>
    <p:extLst>
      <p:ext uri="{BB962C8B-B14F-4D97-AF65-F5344CB8AC3E}">
        <p14:creationId xmlns:p14="http://schemas.microsoft.com/office/powerpoint/2010/main" val="2667377469"/>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6A1A6F61-7ACA-2643-3834-D18CEE08459C}"/>
              </a:ext>
            </a:extLst>
          </p:cNvPr>
          <p:cNvPicPr>
            <a:picLocks noGrp="1" noChangeAspect="1"/>
          </p:cNvPicPr>
          <p:nvPr>
            <p:ph idx="1"/>
          </p:nvPr>
        </p:nvPicPr>
        <p:blipFill>
          <a:blip r:embed="rId2"/>
          <a:stretch>
            <a:fillRect/>
          </a:stretch>
        </p:blipFill>
        <p:spPr>
          <a:xfrm>
            <a:off x="251520" y="1052736"/>
            <a:ext cx="8640960" cy="4408871"/>
          </a:xfrm>
        </p:spPr>
      </p:pic>
      <p:sp>
        <p:nvSpPr>
          <p:cNvPr id="3" name="Titel 2">
            <a:extLst>
              <a:ext uri="{FF2B5EF4-FFF2-40B4-BE49-F238E27FC236}">
                <a16:creationId xmlns:a16="http://schemas.microsoft.com/office/drawing/2014/main" id="{45A1D3AE-EDE3-F090-C8EF-0A4BB451D984}"/>
              </a:ext>
            </a:extLst>
          </p:cNvPr>
          <p:cNvSpPr>
            <a:spLocks noGrp="1"/>
          </p:cNvSpPr>
          <p:nvPr>
            <p:ph type="title"/>
          </p:nvPr>
        </p:nvSpPr>
        <p:spPr/>
        <p:txBody>
          <a:bodyPr/>
          <a:lstStyle/>
          <a:p>
            <a:r>
              <a:rPr lang="de-DE" dirty="0"/>
              <a:t>Eine Substanz – Drei Indikationen </a:t>
            </a:r>
          </a:p>
        </p:txBody>
      </p:sp>
    </p:spTree>
    <p:extLst>
      <p:ext uri="{BB962C8B-B14F-4D97-AF65-F5344CB8AC3E}">
        <p14:creationId xmlns:p14="http://schemas.microsoft.com/office/powerpoint/2010/main" val="3339278357"/>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5">
            <a:extLst>
              <a:ext uri="{FF2B5EF4-FFF2-40B4-BE49-F238E27FC236}">
                <a16:creationId xmlns:a16="http://schemas.microsoft.com/office/drawing/2014/main" id="{D8A8A841-82E7-480D-92C0-57AA24ACA251}"/>
              </a:ext>
            </a:extLst>
          </p:cNvPr>
          <p:cNvSpPr>
            <a:spLocks noGrp="1" noChangeArrowheads="1"/>
          </p:cNvSpPr>
          <p:nvPr>
            <p:ph idx="1"/>
          </p:nvPr>
        </p:nvSpPr>
        <p:spPr>
          <a:xfrm>
            <a:off x="754856" y="1340768"/>
            <a:ext cx="7553624" cy="3810000"/>
          </a:xfrm>
          <a:noFill/>
        </p:spPr>
        <p:txBody>
          <a:bodyPr/>
          <a:lstStyle/>
          <a:p>
            <a:pPr marL="457200" indent="-457200">
              <a:lnSpc>
                <a:spcPct val="150000"/>
              </a:lnSpc>
              <a:spcBef>
                <a:spcPct val="35000"/>
              </a:spcBef>
              <a:buFont typeface="+mj-lt"/>
              <a:buAutoNum type="arabicPeriod"/>
            </a:pPr>
            <a:r>
              <a:rPr lang="de-DE" altLang="de-DE" b="1" dirty="0">
                <a:highlight>
                  <a:srgbClr val="00FF00"/>
                </a:highlight>
                <a:ea typeface="ＭＳ Ｐゴシック" panose="020B0600070205080204" pitchFamily="34" charset="-128"/>
              </a:rPr>
              <a:t>Behandlung prädisponierender Faktoren</a:t>
            </a:r>
          </a:p>
          <a:p>
            <a:pPr marL="1697038" lvl="3" indent="-457200">
              <a:lnSpc>
                <a:spcPct val="150000"/>
              </a:lnSpc>
              <a:spcBef>
                <a:spcPct val="35000"/>
              </a:spcBef>
            </a:pPr>
            <a:r>
              <a:rPr lang="de-DE" altLang="de-DE" dirty="0">
                <a:ea typeface="ＭＳ Ｐゴシック" panose="020B0600070205080204" pitchFamily="34" charset="-128"/>
              </a:rPr>
              <a:t>Harnaufstau/</a:t>
            </a:r>
            <a:r>
              <a:rPr lang="de-DE" altLang="de-DE" dirty="0" err="1">
                <a:ea typeface="ＭＳ Ｐゴシック" panose="020B0600070205080204" pitchFamily="34" charset="-128"/>
              </a:rPr>
              <a:t>Abflußprobleme</a:t>
            </a:r>
            <a:endParaRPr lang="de-DE" altLang="de-DE" dirty="0">
              <a:ea typeface="ＭＳ Ｐゴシック" panose="020B0600070205080204" pitchFamily="34" charset="-128"/>
            </a:endParaRPr>
          </a:p>
          <a:p>
            <a:pPr marL="1697038" lvl="3" indent="-457200">
              <a:lnSpc>
                <a:spcPct val="150000"/>
              </a:lnSpc>
              <a:spcBef>
                <a:spcPct val="35000"/>
              </a:spcBef>
            </a:pPr>
            <a:r>
              <a:rPr lang="de-DE" altLang="de-DE" dirty="0">
                <a:ea typeface="ＭＳ Ｐゴシック" panose="020B0600070205080204" pitchFamily="34" charset="-128"/>
              </a:rPr>
              <a:t>Gewichtsoptimierung, sportliche Betätigung </a:t>
            </a:r>
          </a:p>
          <a:p>
            <a:pPr marL="457200" indent="-457200">
              <a:lnSpc>
                <a:spcPct val="150000"/>
              </a:lnSpc>
              <a:spcBef>
                <a:spcPct val="35000"/>
              </a:spcBef>
              <a:buFont typeface="+mj-lt"/>
              <a:buAutoNum type="arabicPeriod"/>
            </a:pPr>
            <a:r>
              <a:rPr lang="de-DE" altLang="de-DE" b="1" dirty="0">
                <a:highlight>
                  <a:srgbClr val="00FF00"/>
                </a:highlight>
                <a:ea typeface="ＭＳ Ｐゴシック" panose="020B0600070205080204" pitchFamily="34" charset="-128"/>
              </a:rPr>
              <a:t>Blutdruckeinstellung (mit RAAS Blockade)</a:t>
            </a:r>
          </a:p>
          <a:p>
            <a:pPr marL="457200" indent="-457200">
              <a:lnSpc>
                <a:spcPct val="150000"/>
              </a:lnSpc>
              <a:spcBef>
                <a:spcPct val="35000"/>
              </a:spcBef>
              <a:buFont typeface="+mj-lt"/>
              <a:buAutoNum type="arabicPeriod"/>
            </a:pPr>
            <a:r>
              <a:rPr lang="de-DE" altLang="de-DE" b="1" dirty="0">
                <a:highlight>
                  <a:srgbClr val="00FF00"/>
                </a:highlight>
                <a:ea typeface="ＭＳ Ｐゴシック" panose="020B0600070205080204" pitchFamily="34" charset="-128"/>
              </a:rPr>
              <a:t>SGLT2 – Inhibitoren : </a:t>
            </a:r>
            <a:r>
              <a:rPr lang="de-DE" altLang="de-DE" b="1" dirty="0" err="1">
                <a:highlight>
                  <a:srgbClr val="00FF00"/>
                </a:highlight>
                <a:ea typeface="ＭＳ Ｐゴシック" panose="020B0600070205080204" pitchFamily="34" charset="-128"/>
              </a:rPr>
              <a:t>Dapaglifozin</a:t>
            </a:r>
            <a:r>
              <a:rPr lang="de-DE" altLang="de-DE" b="1" dirty="0">
                <a:highlight>
                  <a:srgbClr val="00FF00"/>
                </a:highlight>
                <a:ea typeface="ＭＳ Ｐゴシック" panose="020B0600070205080204" pitchFamily="34" charset="-128"/>
              </a:rPr>
              <a:t> bei CKD </a:t>
            </a:r>
            <a:r>
              <a:rPr lang="de-DE" altLang="de-DE" dirty="0">
                <a:highlight>
                  <a:srgbClr val="00FF00"/>
                </a:highlight>
                <a:ea typeface="ＭＳ Ｐゴシック" panose="020B0600070205080204" pitchFamily="34" charset="-128"/>
              </a:rPr>
              <a:t>(und DM, </a:t>
            </a:r>
            <a:r>
              <a:rPr lang="de-DE" altLang="de-DE" dirty="0" err="1">
                <a:highlight>
                  <a:srgbClr val="00FF00"/>
                </a:highlight>
                <a:ea typeface="ＭＳ Ｐゴシック" panose="020B0600070205080204" pitchFamily="34" charset="-128"/>
              </a:rPr>
              <a:t>Herzinsuff</a:t>
            </a:r>
            <a:r>
              <a:rPr lang="de-DE" altLang="de-DE" dirty="0">
                <a:highlight>
                  <a:srgbClr val="00FF00"/>
                </a:highlight>
                <a:ea typeface="ＭＳ Ｐゴシック" panose="020B0600070205080204" pitchFamily="34" charset="-128"/>
              </a:rPr>
              <a:t>.)</a:t>
            </a:r>
          </a:p>
          <a:p>
            <a:pPr marL="457200" indent="-457200">
              <a:lnSpc>
                <a:spcPct val="150000"/>
              </a:lnSpc>
              <a:spcBef>
                <a:spcPct val="35000"/>
              </a:spcBef>
              <a:buFont typeface="+mj-lt"/>
              <a:buAutoNum type="arabicPeriod"/>
            </a:pPr>
            <a:r>
              <a:rPr lang="de-DE" altLang="de-DE" dirty="0">
                <a:ea typeface="ＭＳ Ｐゴシック" panose="020B0600070205080204" pitchFamily="34" charset="-128"/>
              </a:rPr>
              <a:t>Vermeidung nephrotoxischer Substanzen</a:t>
            </a:r>
          </a:p>
          <a:p>
            <a:pPr marL="1697038" lvl="3" indent="-457200">
              <a:lnSpc>
                <a:spcPct val="150000"/>
              </a:lnSpc>
              <a:spcBef>
                <a:spcPct val="35000"/>
              </a:spcBef>
            </a:pPr>
            <a:r>
              <a:rPr lang="de-DE" altLang="de-DE" dirty="0">
                <a:highlight>
                  <a:srgbClr val="00FF00"/>
                </a:highlight>
                <a:ea typeface="ＭＳ Ｐゴシック" panose="020B0600070205080204" pitchFamily="34" charset="-128"/>
              </a:rPr>
              <a:t>Aufhören zu rauchen !</a:t>
            </a:r>
          </a:p>
          <a:p>
            <a:pPr marL="457200" indent="-457200">
              <a:lnSpc>
                <a:spcPct val="150000"/>
              </a:lnSpc>
              <a:spcBef>
                <a:spcPct val="35000"/>
              </a:spcBef>
              <a:buFont typeface="+mj-lt"/>
              <a:buAutoNum type="arabicPeriod"/>
            </a:pPr>
            <a:r>
              <a:rPr lang="de-DE" altLang="de-DE" dirty="0">
                <a:ea typeface="ＭＳ Ｐゴシック" panose="020B0600070205080204" pitchFamily="34" charset="-128"/>
              </a:rPr>
              <a:t>Supportive Therapie der Niereninsuffizienz</a:t>
            </a:r>
          </a:p>
          <a:p>
            <a:pPr marL="1697038" lvl="3" indent="-457200">
              <a:lnSpc>
                <a:spcPct val="150000"/>
              </a:lnSpc>
              <a:spcBef>
                <a:spcPct val="35000"/>
              </a:spcBef>
            </a:pPr>
            <a:r>
              <a:rPr lang="de-DE" altLang="de-DE" dirty="0">
                <a:ea typeface="ＭＳ Ｐゴシック" panose="020B0600070205080204" pitchFamily="34" charset="-128"/>
              </a:rPr>
              <a:t>Anämie: </a:t>
            </a:r>
            <a:r>
              <a:rPr lang="de-DE" altLang="de-DE" dirty="0" err="1">
                <a:ea typeface="ＭＳ Ｐゴシック" panose="020B0600070205080204" pitchFamily="34" charset="-128"/>
              </a:rPr>
              <a:t>Erythropoitin</a:t>
            </a:r>
            <a:endParaRPr lang="de-DE" altLang="de-DE" dirty="0">
              <a:ea typeface="ＭＳ Ｐゴシック" panose="020B0600070205080204" pitchFamily="34" charset="-128"/>
            </a:endParaRPr>
          </a:p>
          <a:p>
            <a:pPr marL="1697038" lvl="3" indent="-457200">
              <a:lnSpc>
                <a:spcPct val="150000"/>
              </a:lnSpc>
              <a:spcBef>
                <a:spcPct val="35000"/>
              </a:spcBef>
            </a:pPr>
            <a:r>
              <a:rPr lang="de-DE" altLang="de-DE" dirty="0">
                <a:ea typeface="ＭＳ Ｐゴシック" panose="020B0600070205080204" pitchFamily="34" charset="-128"/>
              </a:rPr>
              <a:t>Sek. Hyperparathyreoidismus</a:t>
            </a:r>
          </a:p>
          <a:p>
            <a:pPr marL="1697038" lvl="3" indent="-457200">
              <a:lnSpc>
                <a:spcPct val="150000"/>
              </a:lnSpc>
              <a:spcBef>
                <a:spcPct val="35000"/>
              </a:spcBef>
            </a:pPr>
            <a:r>
              <a:rPr lang="de-DE" altLang="de-DE" dirty="0">
                <a:ea typeface="ＭＳ Ｐゴシック" panose="020B0600070205080204" pitchFamily="34" charset="-128"/>
              </a:rPr>
              <a:t>Azidose: </a:t>
            </a:r>
            <a:r>
              <a:rPr lang="de-DE" altLang="de-DE" dirty="0">
                <a:highlight>
                  <a:srgbClr val="00FF00"/>
                </a:highlight>
                <a:ea typeface="ＭＳ Ｐゴシック" panose="020B0600070205080204" pitchFamily="34" charset="-128"/>
              </a:rPr>
              <a:t>Bikarbonat</a:t>
            </a:r>
            <a:r>
              <a:rPr lang="de-DE" altLang="de-DE" dirty="0">
                <a:ea typeface="ＭＳ Ｐゴシック" panose="020B0600070205080204" pitchFamily="34" charset="-128"/>
              </a:rPr>
              <a:t> </a:t>
            </a:r>
          </a:p>
        </p:txBody>
      </p:sp>
      <p:sp>
        <p:nvSpPr>
          <p:cNvPr id="14338" name="Rectangle 2">
            <a:extLst>
              <a:ext uri="{FF2B5EF4-FFF2-40B4-BE49-F238E27FC236}">
                <a16:creationId xmlns:a16="http://schemas.microsoft.com/office/drawing/2014/main" id="{B8BDD76F-FF24-429C-A076-30BC3977395B}"/>
              </a:ext>
            </a:extLst>
          </p:cNvPr>
          <p:cNvSpPr>
            <a:spLocks noGrp="1" noChangeArrowheads="1"/>
          </p:cNvSpPr>
          <p:nvPr>
            <p:ph type="title"/>
          </p:nvPr>
        </p:nvSpPr>
        <p:spPr/>
        <p:txBody>
          <a:bodyPr/>
          <a:lstStyle/>
          <a:p>
            <a:r>
              <a:rPr lang="de-DE" altLang="de-DE" sz="3200" b="1" dirty="0">
                <a:ea typeface="ＭＳ Ｐゴシック" panose="020B0600070205080204" pitchFamily="34" charset="-128"/>
              </a:rPr>
              <a:t>Zusammenfassung</a:t>
            </a:r>
          </a:p>
        </p:txBody>
      </p:sp>
      <p:cxnSp>
        <p:nvCxnSpPr>
          <p:cNvPr id="14339" name="AutoShape 3">
            <a:extLst>
              <a:ext uri="{FF2B5EF4-FFF2-40B4-BE49-F238E27FC236}">
                <a16:creationId xmlns:a16="http://schemas.microsoft.com/office/drawing/2014/main" id="{B1D58AAD-90A9-453C-AF1E-B70910296D3D}"/>
              </a:ext>
            </a:extLst>
          </p:cNvPr>
          <p:cNvCxnSpPr>
            <a:cxnSpLocks noChangeShapeType="1"/>
          </p:cNvCxnSpPr>
          <p:nvPr/>
        </p:nvCxnSpPr>
        <p:spPr bwMode="auto">
          <a:xfrm>
            <a:off x="3328988" y="6024563"/>
            <a:ext cx="0" cy="0"/>
          </a:xfrm>
          <a:prstGeom prst="straightConnector1">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79731345"/>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Text Box 2"/>
          <p:cNvSpPr txBox="1">
            <a:spLocks noChangeArrowheads="1"/>
          </p:cNvSpPr>
          <p:nvPr/>
        </p:nvSpPr>
        <p:spPr bwMode="auto">
          <a:xfrm>
            <a:off x="1116013" y="765175"/>
            <a:ext cx="7381875" cy="1616075"/>
          </a:xfrm>
          <a:prstGeom prst="rect">
            <a:avLst/>
          </a:prstGeom>
          <a:noFill/>
          <a:ln w="9525" algn="ctr">
            <a:noFill/>
            <a:miter lim="800000"/>
            <a:headEnd/>
            <a:tailEnd/>
          </a:ln>
          <a:effectLst/>
        </p:spPr>
        <p:txBody>
          <a:bodyPr wrap="none" lIns="90000" tIns="46800" rIns="90000" bIns="46800">
            <a:spAutoFit/>
          </a:bodyPr>
          <a:lstStyle/>
          <a:p>
            <a:r>
              <a:rPr lang="de-DE" sz="10000" b="1">
                <a:effectLst>
                  <a:outerShdw blurRad="38100" dist="38100" dir="2700000" algn="tl">
                    <a:srgbClr val="C0C0C0"/>
                  </a:outerShdw>
                </a:effectLst>
              </a:rPr>
              <a:t>Vielen Dank</a:t>
            </a:r>
          </a:p>
        </p:txBody>
      </p:sp>
      <p:pic>
        <p:nvPicPr>
          <p:cNvPr id="381955" name="Picture 3" descr="59889"/>
          <p:cNvPicPr>
            <a:picLocks noChangeAspect="1" noChangeArrowheads="1"/>
          </p:cNvPicPr>
          <p:nvPr/>
        </p:nvPicPr>
        <p:blipFill>
          <a:blip r:embed="rId3" cstate="print"/>
          <a:srcRect/>
          <a:stretch>
            <a:fillRect/>
          </a:stretch>
        </p:blipFill>
        <p:spPr bwMode="auto">
          <a:xfrm>
            <a:off x="2483768" y="2412349"/>
            <a:ext cx="3810000" cy="2857500"/>
          </a:xfrm>
          <a:prstGeom prst="rect">
            <a:avLst/>
          </a:prstGeom>
          <a:noFill/>
        </p:spPr>
      </p:pic>
    </p:spTree>
    <p:extLst>
      <p:ext uri="{BB962C8B-B14F-4D97-AF65-F5344CB8AC3E}">
        <p14:creationId xmlns:p14="http://schemas.microsoft.com/office/powerpoint/2010/main" val="352062409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8DA249-B51D-D51F-79E9-AFA886F9E897}"/>
              </a:ext>
            </a:extLst>
          </p:cNvPr>
          <p:cNvSpPr>
            <a:spLocks noGrp="1"/>
          </p:cNvSpPr>
          <p:nvPr>
            <p:ph type="title"/>
          </p:nvPr>
        </p:nvSpPr>
        <p:spPr/>
        <p:txBody>
          <a:bodyPr/>
          <a:lstStyle/>
          <a:p>
            <a:r>
              <a:rPr lang="de-DE" dirty="0"/>
              <a:t>Ca. 9 Millionen Menschen in Deutschland leiden an einer chronischen Niereninsuffizienz</a:t>
            </a:r>
          </a:p>
        </p:txBody>
      </p:sp>
      <p:sp>
        <p:nvSpPr>
          <p:cNvPr id="168" name="Inhaltsplatzhalter 167"/>
          <p:cNvSpPr>
            <a:spLocks noGrp="1"/>
          </p:cNvSpPr>
          <p:nvPr>
            <p:ph sz="quarter" idx="4294967295"/>
          </p:nvPr>
        </p:nvSpPr>
        <p:spPr>
          <a:xfrm>
            <a:off x="272141" y="6182700"/>
            <a:ext cx="7339013" cy="64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r">
              <a:lnSpc>
                <a:spcPct val="110000"/>
              </a:lnSpc>
              <a:spcBef>
                <a:spcPct val="30000"/>
              </a:spcBef>
            </a:pPr>
            <a:endParaRPr lang="de-DE" sz="1200" dirty="0">
              <a:solidFill>
                <a:schemeClr val="accent1"/>
              </a:solidFill>
              <a:latin typeface="+mj-lt"/>
            </a:endParaRPr>
          </a:p>
          <a:p>
            <a:pPr algn="r">
              <a:lnSpc>
                <a:spcPct val="110000"/>
              </a:lnSpc>
              <a:spcBef>
                <a:spcPct val="30000"/>
              </a:spcBef>
            </a:pPr>
            <a:r>
              <a:rPr lang="de-DE" sz="1200" dirty="0">
                <a:solidFill>
                  <a:schemeClr val="accent1"/>
                </a:solidFill>
                <a:latin typeface="+mj-lt"/>
              </a:rPr>
              <a:t>Modifiziert nach: 1. Mills KT, et al. Kidney Int 2015; 88:950-7; 2. </a:t>
            </a:r>
            <a:r>
              <a:rPr lang="de-DE" sz="1200" dirty="0" err="1">
                <a:solidFill>
                  <a:schemeClr val="accent1"/>
                </a:solidFill>
                <a:latin typeface="+mj-lt"/>
              </a:rPr>
              <a:t>Collaboration</a:t>
            </a:r>
            <a:r>
              <a:rPr lang="de-DE" sz="1200" dirty="0">
                <a:solidFill>
                  <a:schemeClr val="accent1"/>
                </a:solidFill>
                <a:latin typeface="+mj-lt"/>
              </a:rPr>
              <a:t> GBDCKD. Lancet 2020; 395:709-33.</a:t>
            </a:r>
          </a:p>
        </p:txBody>
      </p:sp>
      <p:sp>
        <p:nvSpPr>
          <p:cNvPr id="338" name="Rechteck 22"/>
          <p:cNvSpPr/>
          <p:nvPr/>
        </p:nvSpPr>
        <p:spPr>
          <a:xfrm>
            <a:off x="413147" y="4972965"/>
            <a:ext cx="8370000" cy="432000"/>
          </a:xfrm>
          <a:prstGeom prst="rect">
            <a:avLst/>
          </a:prstGeom>
          <a:solidFill>
            <a:schemeClr val="accent4"/>
          </a:solidFill>
          <a:ln>
            <a:noFill/>
          </a:ln>
          <a:effectLst/>
        </p:spPr>
        <p:style>
          <a:lnRef idx="1">
            <a:schemeClr val="accent5"/>
          </a:lnRef>
          <a:fillRef idx="2">
            <a:schemeClr val="accent5"/>
          </a:fillRef>
          <a:effectRef idx="1">
            <a:schemeClr val="accent5"/>
          </a:effectRef>
          <a:fontRef idx="minor">
            <a:schemeClr val="dk1"/>
          </a:fontRef>
        </p:style>
        <p:txBody>
          <a:bodyPr wrap="square" lIns="68580" tIns="34290" rIns="68580" bIns="34290" anchor="ctr">
            <a:noAutofit/>
          </a:bodyPr>
          <a:lstStyle/>
          <a:p>
            <a:pPr algn="ctr" defTabSz="685800" eaLnBrk="0" fontAlgn="auto" hangingPunct="0">
              <a:lnSpc>
                <a:spcPct val="100000"/>
              </a:lnSpc>
              <a:spcBef>
                <a:spcPts val="0"/>
              </a:spcBef>
              <a:spcAft>
                <a:spcPts val="0"/>
              </a:spcAft>
              <a:defRPr/>
            </a:pPr>
            <a:r>
              <a:rPr lang="de-DE" sz="1200" b="1" dirty="0">
                <a:solidFill>
                  <a:srgbClr val="FFFFFF"/>
                </a:solidFill>
                <a:latin typeface="Arial"/>
              </a:rPr>
              <a:t>Die Prävalenz einer Niereninsuffizienz nimmt mit steigendem Alter zu </a:t>
            </a:r>
          </a:p>
        </p:txBody>
      </p:sp>
      <p:sp>
        <p:nvSpPr>
          <p:cNvPr id="253" name="Rectangle 148">
            <a:extLst>
              <a:ext uri="{FF2B5EF4-FFF2-40B4-BE49-F238E27FC236}">
                <a16:creationId xmlns:a16="http://schemas.microsoft.com/office/drawing/2014/main" id="{7DA51856-6CBE-41BB-B8F2-B3E36B7A8876}"/>
              </a:ext>
            </a:extLst>
          </p:cNvPr>
          <p:cNvSpPr>
            <a:spLocks noChangeArrowheads="1"/>
          </p:cNvSpPr>
          <p:nvPr/>
        </p:nvSpPr>
        <p:spPr bwMode="auto">
          <a:xfrm>
            <a:off x="1570899" y="1350200"/>
            <a:ext cx="5262798" cy="3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1050" b="1" dirty="0"/>
              <a:t>Systematische Analyse weltweiter populationsbasierter Daten </a:t>
            </a:r>
          </a:p>
          <a:p>
            <a:pPr lvl="0" algn="ctr">
              <a:defRPr/>
            </a:pPr>
            <a:r>
              <a:rPr lang="de-DE" altLang="en-US" sz="1050" b="1" dirty="0"/>
              <a:t>zu Chronischen Nierenerkrankungen Stadium 1–5</a:t>
            </a:r>
            <a:r>
              <a:rPr lang="de-DE" sz="1050" b="1" baseline="30000" dirty="0"/>
              <a:t>1</a:t>
            </a:r>
            <a:endParaRPr lang="de-DE" altLang="en-US" sz="1050" dirty="0"/>
          </a:p>
        </p:txBody>
      </p:sp>
      <p:sp>
        <p:nvSpPr>
          <p:cNvPr id="255" name="Rectangle 17">
            <a:extLst>
              <a:ext uri="{FF2B5EF4-FFF2-40B4-BE49-F238E27FC236}">
                <a16:creationId xmlns:a16="http://schemas.microsoft.com/office/drawing/2014/main" id="{B4454367-A08B-4EC3-924E-C70C30FA9514}"/>
              </a:ext>
            </a:extLst>
          </p:cNvPr>
          <p:cNvSpPr>
            <a:spLocks noChangeArrowheads="1"/>
          </p:cNvSpPr>
          <p:nvPr/>
        </p:nvSpPr>
        <p:spPr bwMode="auto">
          <a:xfrm>
            <a:off x="1017407" y="4049384"/>
            <a:ext cx="351164" cy="358433"/>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56" name="Rectangle 18">
            <a:extLst>
              <a:ext uri="{FF2B5EF4-FFF2-40B4-BE49-F238E27FC236}">
                <a16:creationId xmlns:a16="http://schemas.microsoft.com/office/drawing/2014/main" id="{619E37C6-4F45-48B9-8FB7-E03B920A563C}"/>
              </a:ext>
            </a:extLst>
          </p:cNvPr>
          <p:cNvSpPr>
            <a:spLocks noChangeArrowheads="1"/>
          </p:cNvSpPr>
          <p:nvPr/>
        </p:nvSpPr>
        <p:spPr bwMode="auto">
          <a:xfrm>
            <a:off x="1368572" y="4070164"/>
            <a:ext cx="351164" cy="33765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57" name="Rectangle 19">
            <a:extLst>
              <a:ext uri="{FF2B5EF4-FFF2-40B4-BE49-F238E27FC236}">
                <a16:creationId xmlns:a16="http://schemas.microsoft.com/office/drawing/2014/main" id="{E5DF8D9D-7CCC-46DC-913B-71FDA5D3BBC8}"/>
              </a:ext>
            </a:extLst>
          </p:cNvPr>
          <p:cNvSpPr>
            <a:spLocks noChangeArrowheads="1"/>
          </p:cNvSpPr>
          <p:nvPr/>
        </p:nvSpPr>
        <p:spPr bwMode="auto">
          <a:xfrm>
            <a:off x="1887177" y="4007826"/>
            <a:ext cx="351164" cy="399991"/>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58" name="Rectangle 20">
            <a:extLst>
              <a:ext uri="{FF2B5EF4-FFF2-40B4-BE49-F238E27FC236}">
                <a16:creationId xmlns:a16="http://schemas.microsoft.com/office/drawing/2014/main" id="{F240CD49-2D19-4531-B23B-A198283E3FC5}"/>
              </a:ext>
            </a:extLst>
          </p:cNvPr>
          <p:cNvSpPr>
            <a:spLocks noChangeArrowheads="1"/>
          </p:cNvSpPr>
          <p:nvPr/>
        </p:nvSpPr>
        <p:spPr bwMode="auto">
          <a:xfrm>
            <a:off x="2238339" y="3966269"/>
            <a:ext cx="351164" cy="441548"/>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59" name="Rectangle 21">
            <a:extLst>
              <a:ext uri="{FF2B5EF4-FFF2-40B4-BE49-F238E27FC236}">
                <a16:creationId xmlns:a16="http://schemas.microsoft.com/office/drawing/2014/main" id="{461B21FB-CD7C-46CE-9B03-7415790D665E}"/>
              </a:ext>
            </a:extLst>
          </p:cNvPr>
          <p:cNvSpPr>
            <a:spLocks noChangeArrowheads="1"/>
          </p:cNvSpPr>
          <p:nvPr/>
        </p:nvSpPr>
        <p:spPr bwMode="auto">
          <a:xfrm>
            <a:off x="2754619" y="3906532"/>
            <a:ext cx="353489" cy="501287"/>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0" name="Rectangle 22">
            <a:extLst>
              <a:ext uri="{FF2B5EF4-FFF2-40B4-BE49-F238E27FC236}">
                <a16:creationId xmlns:a16="http://schemas.microsoft.com/office/drawing/2014/main" id="{0722980C-89D1-49FA-8CFF-A6AAD1079835}"/>
              </a:ext>
            </a:extLst>
          </p:cNvPr>
          <p:cNvSpPr>
            <a:spLocks noChangeArrowheads="1"/>
          </p:cNvSpPr>
          <p:nvPr/>
        </p:nvSpPr>
        <p:spPr bwMode="auto">
          <a:xfrm>
            <a:off x="3108109" y="3844193"/>
            <a:ext cx="351164" cy="563624"/>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1" name="Rectangle 23">
            <a:extLst>
              <a:ext uri="{FF2B5EF4-FFF2-40B4-BE49-F238E27FC236}">
                <a16:creationId xmlns:a16="http://schemas.microsoft.com/office/drawing/2014/main" id="{C438C50B-A26B-4869-85FC-AAA1DF6933D1}"/>
              </a:ext>
            </a:extLst>
          </p:cNvPr>
          <p:cNvSpPr>
            <a:spLocks noChangeArrowheads="1"/>
          </p:cNvSpPr>
          <p:nvPr/>
        </p:nvSpPr>
        <p:spPr bwMode="auto">
          <a:xfrm>
            <a:off x="3624388" y="3797441"/>
            <a:ext cx="351164" cy="610376"/>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2" name="Rectangle 24">
            <a:extLst>
              <a:ext uri="{FF2B5EF4-FFF2-40B4-BE49-F238E27FC236}">
                <a16:creationId xmlns:a16="http://schemas.microsoft.com/office/drawing/2014/main" id="{82E1B628-6D17-49F9-AF8A-29622B3C67BD}"/>
              </a:ext>
            </a:extLst>
          </p:cNvPr>
          <p:cNvSpPr>
            <a:spLocks noChangeArrowheads="1"/>
          </p:cNvSpPr>
          <p:nvPr/>
        </p:nvSpPr>
        <p:spPr bwMode="auto">
          <a:xfrm>
            <a:off x="3975552" y="3644198"/>
            <a:ext cx="353489" cy="763619"/>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3" name="Rectangle 25">
            <a:extLst>
              <a:ext uri="{FF2B5EF4-FFF2-40B4-BE49-F238E27FC236}">
                <a16:creationId xmlns:a16="http://schemas.microsoft.com/office/drawing/2014/main" id="{96F59FBA-5EC7-4D6D-9E3A-5F1C7E6AB01B}"/>
              </a:ext>
            </a:extLst>
          </p:cNvPr>
          <p:cNvSpPr>
            <a:spLocks noChangeArrowheads="1"/>
          </p:cNvSpPr>
          <p:nvPr/>
        </p:nvSpPr>
        <p:spPr bwMode="auto">
          <a:xfrm>
            <a:off x="4494157" y="3555889"/>
            <a:ext cx="351164" cy="851928"/>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4" name="Rectangle 26">
            <a:extLst>
              <a:ext uri="{FF2B5EF4-FFF2-40B4-BE49-F238E27FC236}">
                <a16:creationId xmlns:a16="http://schemas.microsoft.com/office/drawing/2014/main" id="{BB2943C1-E628-4AD5-9FF7-A7C57F9C8B5E}"/>
              </a:ext>
            </a:extLst>
          </p:cNvPr>
          <p:cNvSpPr>
            <a:spLocks noChangeArrowheads="1"/>
          </p:cNvSpPr>
          <p:nvPr/>
        </p:nvSpPr>
        <p:spPr bwMode="auto">
          <a:xfrm>
            <a:off x="4845319" y="3381866"/>
            <a:ext cx="351164" cy="1025951"/>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5" name="Rectangle 27">
            <a:extLst>
              <a:ext uri="{FF2B5EF4-FFF2-40B4-BE49-F238E27FC236}">
                <a16:creationId xmlns:a16="http://schemas.microsoft.com/office/drawing/2014/main" id="{B5297E1E-6860-404B-93A5-82A39A9E11CD}"/>
              </a:ext>
            </a:extLst>
          </p:cNvPr>
          <p:cNvSpPr>
            <a:spLocks noChangeArrowheads="1"/>
          </p:cNvSpPr>
          <p:nvPr/>
        </p:nvSpPr>
        <p:spPr bwMode="auto">
          <a:xfrm>
            <a:off x="5363926" y="3176676"/>
            <a:ext cx="351164" cy="1231141"/>
          </a:xfrm>
          <a:prstGeom prst="rect">
            <a:avLst/>
          </a:prstGeom>
          <a:solidFill>
            <a:schemeClr val="accent2"/>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66" name="Rectangle 28">
            <a:extLst>
              <a:ext uri="{FF2B5EF4-FFF2-40B4-BE49-F238E27FC236}">
                <a16:creationId xmlns:a16="http://schemas.microsoft.com/office/drawing/2014/main" id="{4A528DF1-CD3E-4592-BF45-50B21A945864}"/>
              </a:ext>
            </a:extLst>
          </p:cNvPr>
          <p:cNvSpPr>
            <a:spLocks noChangeArrowheads="1"/>
          </p:cNvSpPr>
          <p:nvPr/>
        </p:nvSpPr>
        <p:spPr bwMode="auto">
          <a:xfrm>
            <a:off x="5715090" y="2901358"/>
            <a:ext cx="353489" cy="1506459"/>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grpSp>
        <p:nvGrpSpPr>
          <p:cNvPr id="5" name="Gruppieren 4">
            <a:extLst>
              <a:ext uri="{FF2B5EF4-FFF2-40B4-BE49-F238E27FC236}">
                <a16:creationId xmlns:a16="http://schemas.microsoft.com/office/drawing/2014/main" id="{7A9B4310-E44A-4A37-A8AD-F30981582D5E}"/>
              </a:ext>
            </a:extLst>
          </p:cNvPr>
          <p:cNvGrpSpPr/>
          <p:nvPr/>
        </p:nvGrpSpPr>
        <p:grpSpPr>
          <a:xfrm>
            <a:off x="1060890" y="2535133"/>
            <a:ext cx="4996181" cy="1394400"/>
            <a:chOff x="2619421" y="1994816"/>
            <a:chExt cx="8160493" cy="1859200"/>
          </a:xfrm>
        </p:grpSpPr>
        <p:sp>
          <p:nvSpPr>
            <p:cNvPr id="267" name="Rectangle 29">
              <a:extLst>
                <a:ext uri="{FF2B5EF4-FFF2-40B4-BE49-F238E27FC236}">
                  <a16:creationId xmlns:a16="http://schemas.microsoft.com/office/drawing/2014/main" id="{F17F59CF-24B1-489D-82F6-4E70D286CD33}"/>
                </a:ext>
              </a:extLst>
            </p:cNvPr>
            <p:cNvSpPr>
              <a:spLocks noChangeArrowheads="1"/>
            </p:cNvSpPr>
            <p:nvPr/>
          </p:nvSpPr>
          <p:spPr bwMode="auto">
            <a:xfrm>
              <a:off x="2619421" y="3591317"/>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6,8</a:t>
              </a:r>
              <a:endParaRPr lang="de-DE" altLang="en-US" sz="2700" dirty="0">
                <a:solidFill>
                  <a:srgbClr val="000000"/>
                </a:solidFill>
              </a:endParaRPr>
            </a:p>
          </p:txBody>
        </p:sp>
        <p:sp>
          <p:nvSpPr>
            <p:cNvPr id="268" name="Rectangle 30">
              <a:extLst>
                <a:ext uri="{FF2B5EF4-FFF2-40B4-BE49-F238E27FC236}">
                  <a16:creationId xmlns:a16="http://schemas.microsoft.com/office/drawing/2014/main" id="{50AF3A48-7D4C-4F0D-A28A-CD52CED10B81}"/>
                </a:ext>
              </a:extLst>
            </p:cNvPr>
            <p:cNvSpPr>
              <a:spLocks noChangeArrowheads="1"/>
            </p:cNvSpPr>
            <p:nvPr/>
          </p:nvSpPr>
          <p:spPr bwMode="auto">
            <a:xfrm>
              <a:off x="3196791" y="3619022"/>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6,4</a:t>
              </a:r>
              <a:endParaRPr lang="de-DE" altLang="en-US" sz="2700" dirty="0">
                <a:solidFill>
                  <a:srgbClr val="000000"/>
                </a:solidFill>
              </a:endParaRPr>
            </a:p>
          </p:txBody>
        </p:sp>
        <p:sp>
          <p:nvSpPr>
            <p:cNvPr id="269" name="Rectangle 31">
              <a:extLst>
                <a:ext uri="{FF2B5EF4-FFF2-40B4-BE49-F238E27FC236}">
                  <a16:creationId xmlns:a16="http://schemas.microsoft.com/office/drawing/2014/main" id="{E0791203-B408-44AB-BC04-46E778ED640B}"/>
                </a:ext>
              </a:extLst>
            </p:cNvPr>
            <p:cNvSpPr>
              <a:spLocks noChangeArrowheads="1"/>
            </p:cNvSpPr>
            <p:nvPr/>
          </p:nvSpPr>
          <p:spPr bwMode="auto">
            <a:xfrm>
              <a:off x="4040055" y="3542832"/>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7,6</a:t>
              </a:r>
              <a:endParaRPr lang="de-DE" altLang="en-US" sz="2700" dirty="0">
                <a:solidFill>
                  <a:srgbClr val="000000"/>
                </a:solidFill>
              </a:endParaRPr>
            </a:p>
          </p:txBody>
        </p:sp>
        <p:sp>
          <p:nvSpPr>
            <p:cNvPr id="270" name="Rectangle 32">
              <a:extLst>
                <a:ext uri="{FF2B5EF4-FFF2-40B4-BE49-F238E27FC236}">
                  <a16:creationId xmlns:a16="http://schemas.microsoft.com/office/drawing/2014/main" id="{E73159A5-5AC2-4D88-A5B2-B9628CEBCBD7}"/>
                </a:ext>
              </a:extLst>
            </p:cNvPr>
            <p:cNvSpPr>
              <a:spLocks noChangeArrowheads="1"/>
            </p:cNvSpPr>
            <p:nvPr/>
          </p:nvSpPr>
          <p:spPr bwMode="auto">
            <a:xfrm>
              <a:off x="4613625" y="3480496"/>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8,4</a:t>
              </a:r>
              <a:endParaRPr lang="de-DE" altLang="en-US" sz="2700" dirty="0">
                <a:solidFill>
                  <a:srgbClr val="000000"/>
                </a:solidFill>
              </a:endParaRPr>
            </a:p>
          </p:txBody>
        </p:sp>
        <p:sp>
          <p:nvSpPr>
            <p:cNvPr id="271" name="Rectangle 33">
              <a:extLst>
                <a:ext uri="{FF2B5EF4-FFF2-40B4-BE49-F238E27FC236}">
                  <a16:creationId xmlns:a16="http://schemas.microsoft.com/office/drawing/2014/main" id="{7A9E37D5-8D99-45B8-ABA3-3B34656CCFF2}"/>
                </a:ext>
              </a:extLst>
            </p:cNvPr>
            <p:cNvSpPr>
              <a:spLocks noChangeArrowheads="1"/>
            </p:cNvSpPr>
            <p:nvPr/>
          </p:nvSpPr>
          <p:spPr bwMode="auto">
            <a:xfrm>
              <a:off x="5460688" y="3397381"/>
              <a:ext cx="407833"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9,5</a:t>
              </a:r>
              <a:endParaRPr lang="de-DE" altLang="en-US" sz="2700" dirty="0">
                <a:solidFill>
                  <a:srgbClr val="000000"/>
                </a:solidFill>
              </a:endParaRPr>
            </a:p>
          </p:txBody>
        </p:sp>
        <p:sp>
          <p:nvSpPr>
            <p:cNvPr id="272" name="Rectangle 34">
              <a:extLst>
                <a:ext uri="{FF2B5EF4-FFF2-40B4-BE49-F238E27FC236}">
                  <a16:creationId xmlns:a16="http://schemas.microsoft.com/office/drawing/2014/main" id="{9D0C42F9-8370-465F-B82B-8B95632B746E}"/>
                </a:ext>
              </a:extLst>
            </p:cNvPr>
            <p:cNvSpPr>
              <a:spLocks noChangeArrowheads="1"/>
            </p:cNvSpPr>
            <p:nvPr/>
          </p:nvSpPr>
          <p:spPr bwMode="auto">
            <a:xfrm>
              <a:off x="5951891" y="3321193"/>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10,7</a:t>
              </a:r>
              <a:endParaRPr lang="de-DE" altLang="en-US" sz="2700" dirty="0">
                <a:solidFill>
                  <a:srgbClr val="000000"/>
                </a:solidFill>
              </a:endParaRPr>
            </a:p>
          </p:txBody>
        </p:sp>
        <p:sp>
          <p:nvSpPr>
            <p:cNvPr id="273" name="Rectangle 36">
              <a:extLst>
                <a:ext uri="{FF2B5EF4-FFF2-40B4-BE49-F238E27FC236}">
                  <a16:creationId xmlns:a16="http://schemas.microsoft.com/office/drawing/2014/main" id="{71373763-99F9-4FF5-B27D-7FA08B760BA3}"/>
                </a:ext>
              </a:extLst>
            </p:cNvPr>
            <p:cNvSpPr>
              <a:spLocks noChangeArrowheads="1"/>
            </p:cNvSpPr>
            <p:nvPr/>
          </p:nvSpPr>
          <p:spPr bwMode="auto">
            <a:xfrm>
              <a:off x="6826622" y="3258857"/>
              <a:ext cx="519509"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11,6</a:t>
              </a:r>
              <a:endParaRPr lang="de-DE" altLang="en-US" sz="2700" dirty="0">
                <a:solidFill>
                  <a:srgbClr val="000000"/>
                </a:solidFill>
              </a:endParaRPr>
            </a:p>
          </p:txBody>
        </p:sp>
        <p:sp>
          <p:nvSpPr>
            <p:cNvPr id="274" name="Rectangle 37">
              <a:extLst>
                <a:ext uri="{FF2B5EF4-FFF2-40B4-BE49-F238E27FC236}">
                  <a16:creationId xmlns:a16="http://schemas.microsoft.com/office/drawing/2014/main" id="{4FEC75C7-3E6B-48D2-AEF7-21E17050F230}"/>
                </a:ext>
              </a:extLst>
            </p:cNvPr>
            <p:cNvSpPr>
              <a:spLocks noChangeArrowheads="1"/>
            </p:cNvSpPr>
            <p:nvPr/>
          </p:nvSpPr>
          <p:spPr bwMode="auto">
            <a:xfrm>
              <a:off x="7368725" y="3054532"/>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14,5</a:t>
              </a:r>
              <a:endParaRPr lang="de-DE" altLang="en-US" sz="2700" dirty="0">
                <a:solidFill>
                  <a:srgbClr val="000000"/>
                </a:solidFill>
              </a:endParaRPr>
            </a:p>
          </p:txBody>
        </p:sp>
        <p:sp>
          <p:nvSpPr>
            <p:cNvPr id="275" name="Rectangle 38">
              <a:extLst>
                <a:ext uri="{FF2B5EF4-FFF2-40B4-BE49-F238E27FC236}">
                  <a16:creationId xmlns:a16="http://schemas.microsoft.com/office/drawing/2014/main" id="{937B396C-BD70-4D33-A382-73BF35A4B23A}"/>
                </a:ext>
              </a:extLst>
            </p:cNvPr>
            <p:cNvSpPr>
              <a:spLocks noChangeArrowheads="1"/>
            </p:cNvSpPr>
            <p:nvPr/>
          </p:nvSpPr>
          <p:spPr bwMode="auto">
            <a:xfrm>
              <a:off x="8215788" y="2936786"/>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16,2</a:t>
              </a:r>
              <a:endParaRPr lang="de-DE" altLang="en-US" sz="2700" dirty="0">
                <a:solidFill>
                  <a:srgbClr val="000000"/>
                </a:solidFill>
              </a:endParaRPr>
            </a:p>
          </p:txBody>
        </p:sp>
        <p:sp>
          <p:nvSpPr>
            <p:cNvPr id="276" name="Rectangle 39">
              <a:extLst>
                <a:ext uri="{FF2B5EF4-FFF2-40B4-BE49-F238E27FC236}">
                  <a16:creationId xmlns:a16="http://schemas.microsoft.com/office/drawing/2014/main" id="{D4DAD47C-8AD3-4AC3-A57C-1A0227CB5C60}"/>
                </a:ext>
              </a:extLst>
            </p:cNvPr>
            <p:cNvSpPr>
              <a:spLocks noChangeArrowheads="1"/>
            </p:cNvSpPr>
            <p:nvPr/>
          </p:nvSpPr>
          <p:spPr bwMode="auto">
            <a:xfrm>
              <a:off x="8789359" y="2694366"/>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19,5</a:t>
              </a:r>
              <a:endParaRPr lang="de-DE" altLang="en-US" sz="2700" dirty="0">
                <a:solidFill>
                  <a:srgbClr val="000000"/>
                </a:solidFill>
              </a:endParaRPr>
            </a:p>
          </p:txBody>
        </p:sp>
        <p:sp>
          <p:nvSpPr>
            <p:cNvPr id="277" name="Rectangle 40">
              <a:extLst>
                <a:ext uri="{FF2B5EF4-FFF2-40B4-BE49-F238E27FC236}">
                  <a16:creationId xmlns:a16="http://schemas.microsoft.com/office/drawing/2014/main" id="{C494E6FA-3050-4D57-9C24-F317B93ED54C}"/>
                </a:ext>
              </a:extLst>
            </p:cNvPr>
            <p:cNvSpPr>
              <a:spLocks noChangeArrowheads="1"/>
            </p:cNvSpPr>
            <p:nvPr/>
          </p:nvSpPr>
          <p:spPr bwMode="auto">
            <a:xfrm>
              <a:off x="9636419" y="2354982"/>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23,4</a:t>
              </a:r>
              <a:endParaRPr lang="de-DE" altLang="en-US" sz="2700" dirty="0">
                <a:solidFill>
                  <a:srgbClr val="000000"/>
                </a:solidFill>
              </a:endParaRPr>
            </a:p>
          </p:txBody>
        </p:sp>
        <p:sp>
          <p:nvSpPr>
            <p:cNvPr id="278" name="Rectangle 41">
              <a:extLst>
                <a:ext uri="{FF2B5EF4-FFF2-40B4-BE49-F238E27FC236}">
                  <a16:creationId xmlns:a16="http://schemas.microsoft.com/office/drawing/2014/main" id="{1D810F3E-13C3-473B-8D21-F0DAA5824FB1}"/>
                </a:ext>
              </a:extLst>
            </p:cNvPr>
            <p:cNvSpPr>
              <a:spLocks noChangeArrowheads="1"/>
            </p:cNvSpPr>
            <p:nvPr/>
          </p:nvSpPr>
          <p:spPr bwMode="auto">
            <a:xfrm>
              <a:off x="10209992" y="1994816"/>
              <a:ext cx="569922" cy="23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b="1" dirty="0">
                  <a:solidFill>
                    <a:srgbClr val="000000"/>
                  </a:solidFill>
                </a:rPr>
                <a:t>28,6</a:t>
              </a:r>
              <a:endParaRPr lang="de-DE" altLang="en-US" sz="2700" dirty="0">
                <a:solidFill>
                  <a:srgbClr val="000000"/>
                </a:solidFill>
              </a:endParaRPr>
            </a:p>
          </p:txBody>
        </p:sp>
      </p:grpSp>
      <p:sp>
        <p:nvSpPr>
          <p:cNvPr id="279" name="Line 42">
            <a:extLst>
              <a:ext uri="{FF2B5EF4-FFF2-40B4-BE49-F238E27FC236}">
                <a16:creationId xmlns:a16="http://schemas.microsoft.com/office/drawing/2014/main" id="{8206554C-9CFE-4151-81FF-BF897D813B51}"/>
              </a:ext>
            </a:extLst>
          </p:cNvPr>
          <p:cNvSpPr>
            <a:spLocks noChangeShapeType="1"/>
          </p:cNvSpPr>
          <p:nvPr/>
        </p:nvSpPr>
        <p:spPr bwMode="auto">
          <a:xfrm>
            <a:off x="1163920" y="4010424"/>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0" name="Line 43">
            <a:extLst>
              <a:ext uri="{FF2B5EF4-FFF2-40B4-BE49-F238E27FC236}">
                <a16:creationId xmlns:a16="http://schemas.microsoft.com/office/drawing/2014/main" id="{6F52F0FA-E560-412C-8B2C-419CD599EDD7}"/>
              </a:ext>
            </a:extLst>
          </p:cNvPr>
          <p:cNvSpPr>
            <a:spLocks noChangeShapeType="1"/>
          </p:cNvSpPr>
          <p:nvPr/>
        </p:nvSpPr>
        <p:spPr bwMode="auto">
          <a:xfrm flipV="1">
            <a:off x="1191827" y="4010424"/>
            <a:ext cx="0" cy="8051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1" name="Line 44">
            <a:extLst>
              <a:ext uri="{FF2B5EF4-FFF2-40B4-BE49-F238E27FC236}">
                <a16:creationId xmlns:a16="http://schemas.microsoft.com/office/drawing/2014/main" id="{9F3C662F-65AE-42CC-9695-EA576BDC025C}"/>
              </a:ext>
            </a:extLst>
          </p:cNvPr>
          <p:cNvSpPr>
            <a:spLocks noChangeShapeType="1"/>
          </p:cNvSpPr>
          <p:nvPr/>
        </p:nvSpPr>
        <p:spPr bwMode="auto">
          <a:xfrm>
            <a:off x="1163920" y="4090943"/>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2" name="Line 45">
            <a:extLst>
              <a:ext uri="{FF2B5EF4-FFF2-40B4-BE49-F238E27FC236}">
                <a16:creationId xmlns:a16="http://schemas.microsoft.com/office/drawing/2014/main" id="{463C9791-47F0-4325-AF31-79F0904A97DF}"/>
              </a:ext>
            </a:extLst>
          </p:cNvPr>
          <p:cNvSpPr>
            <a:spLocks noChangeShapeType="1"/>
          </p:cNvSpPr>
          <p:nvPr/>
        </p:nvSpPr>
        <p:spPr bwMode="auto">
          <a:xfrm>
            <a:off x="1517410" y="4046787"/>
            <a:ext cx="5348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3" name="Line 46">
            <a:extLst>
              <a:ext uri="{FF2B5EF4-FFF2-40B4-BE49-F238E27FC236}">
                <a16:creationId xmlns:a16="http://schemas.microsoft.com/office/drawing/2014/main" id="{13A14DCA-DBC9-4408-8D18-D0C3A617F90B}"/>
              </a:ext>
            </a:extLst>
          </p:cNvPr>
          <p:cNvSpPr>
            <a:spLocks noChangeShapeType="1"/>
          </p:cNvSpPr>
          <p:nvPr/>
        </p:nvSpPr>
        <p:spPr bwMode="auto">
          <a:xfrm flipV="1">
            <a:off x="1545316" y="4046787"/>
            <a:ext cx="0" cy="38961"/>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4" name="Line 47">
            <a:extLst>
              <a:ext uri="{FF2B5EF4-FFF2-40B4-BE49-F238E27FC236}">
                <a16:creationId xmlns:a16="http://schemas.microsoft.com/office/drawing/2014/main" id="{19A21427-CEB7-463C-906B-3B2A7D5547F2}"/>
              </a:ext>
            </a:extLst>
          </p:cNvPr>
          <p:cNvSpPr>
            <a:spLocks noChangeShapeType="1"/>
          </p:cNvSpPr>
          <p:nvPr/>
        </p:nvSpPr>
        <p:spPr bwMode="auto">
          <a:xfrm>
            <a:off x="1517410" y="4085747"/>
            <a:ext cx="5348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5" name="Line 48">
            <a:extLst>
              <a:ext uri="{FF2B5EF4-FFF2-40B4-BE49-F238E27FC236}">
                <a16:creationId xmlns:a16="http://schemas.microsoft.com/office/drawing/2014/main" id="{F0E80C8C-5C72-45D2-BE91-F0F9D776C0E7}"/>
              </a:ext>
            </a:extLst>
          </p:cNvPr>
          <p:cNvSpPr>
            <a:spLocks noChangeShapeType="1"/>
          </p:cNvSpPr>
          <p:nvPr/>
        </p:nvSpPr>
        <p:spPr bwMode="auto">
          <a:xfrm>
            <a:off x="2033688" y="3953283"/>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6" name="Line 49">
            <a:extLst>
              <a:ext uri="{FF2B5EF4-FFF2-40B4-BE49-F238E27FC236}">
                <a16:creationId xmlns:a16="http://schemas.microsoft.com/office/drawing/2014/main" id="{5AA05322-54E2-4EA9-8E37-32DE5619B01D}"/>
              </a:ext>
            </a:extLst>
          </p:cNvPr>
          <p:cNvSpPr>
            <a:spLocks noChangeShapeType="1"/>
          </p:cNvSpPr>
          <p:nvPr/>
        </p:nvSpPr>
        <p:spPr bwMode="auto">
          <a:xfrm flipV="1">
            <a:off x="2063922" y="3953284"/>
            <a:ext cx="0" cy="111686"/>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7" name="Line 50">
            <a:extLst>
              <a:ext uri="{FF2B5EF4-FFF2-40B4-BE49-F238E27FC236}">
                <a16:creationId xmlns:a16="http://schemas.microsoft.com/office/drawing/2014/main" id="{2856A686-0BB1-49A1-9D1D-DF90EB12DFAD}"/>
              </a:ext>
            </a:extLst>
          </p:cNvPr>
          <p:cNvSpPr>
            <a:spLocks noChangeShapeType="1"/>
          </p:cNvSpPr>
          <p:nvPr/>
        </p:nvSpPr>
        <p:spPr bwMode="auto">
          <a:xfrm>
            <a:off x="2033688" y="4064967"/>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8" name="Line 51">
            <a:extLst>
              <a:ext uri="{FF2B5EF4-FFF2-40B4-BE49-F238E27FC236}">
                <a16:creationId xmlns:a16="http://schemas.microsoft.com/office/drawing/2014/main" id="{150F881B-2973-4E5F-A624-80665F7D9EB9}"/>
              </a:ext>
            </a:extLst>
          </p:cNvPr>
          <p:cNvSpPr>
            <a:spLocks noChangeShapeType="1"/>
          </p:cNvSpPr>
          <p:nvPr/>
        </p:nvSpPr>
        <p:spPr bwMode="auto">
          <a:xfrm>
            <a:off x="2384852" y="3929906"/>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89" name="Line 52">
            <a:extLst>
              <a:ext uri="{FF2B5EF4-FFF2-40B4-BE49-F238E27FC236}">
                <a16:creationId xmlns:a16="http://schemas.microsoft.com/office/drawing/2014/main" id="{5F17B64D-3CC3-4B6C-BA90-ACAA175D82FB}"/>
              </a:ext>
            </a:extLst>
          </p:cNvPr>
          <p:cNvSpPr>
            <a:spLocks noChangeShapeType="1"/>
          </p:cNvSpPr>
          <p:nvPr/>
        </p:nvSpPr>
        <p:spPr bwMode="auto">
          <a:xfrm flipV="1">
            <a:off x="2412758" y="3929907"/>
            <a:ext cx="0" cy="67531"/>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0" name="Line 53">
            <a:extLst>
              <a:ext uri="{FF2B5EF4-FFF2-40B4-BE49-F238E27FC236}">
                <a16:creationId xmlns:a16="http://schemas.microsoft.com/office/drawing/2014/main" id="{30D6E922-C7B7-432C-A04F-F194E773322F}"/>
              </a:ext>
            </a:extLst>
          </p:cNvPr>
          <p:cNvSpPr>
            <a:spLocks noChangeShapeType="1"/>
          </p:cNvSpPr>
          <p:nvPr/>
        </p:nvSpPr>
        <p:spPr bwMode="auto">
          <a:xfrm>
            <a:off x="2384852" y="3997437"/>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1" name="Line 54">
            <a:extLst>
              <a:ext uri="{FF2B5EF4-FFF2-40B4-BE49-F238E27FC236}">
                <a16:creationId xmlns:a16="http://schemas.microsoft.com/office/drawing/2014/main" id="{AAC8193A-AE7D-4FC5-BC9C-49517DCEC5EB}"/>
              </a:ext>
            </a:extLst>
          </p:cNvPr>
          <p:cNvSpPr>
            <a:spLocks noChangeShapeType="1"/>
          </p:cNvSpPr>
          <p:nvPr/>
        </p:nvSpPr>
        <p:spPr bwMode="auto">
          <a:xfrm>
            <a:off x="2903458" y="3844193"/>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2" name="Line 55">
            <a:extLst>
              <a:ext uri="{FF2B5EF4-FFF2-40B4-BE49-F238E27FC236}">
                <a16:creationId xmlns:a16="http://schemas.microsoft.com/office/drawing/2014/main" id="{60F38838-5520-4519-8167-101984194889}"/>
              </a:ext>
            </a:extLst>
          </p:cNvPr>
          <p:cNvSpPr>
            <a:spLocks noChangeShapeType="1"/>
          </p:cNvSpPr>
          <p:nvPr/>
        </p:nvSpPr>
        <p:spPr bwMode="auto">
          <a:xfrm flipV="1">
            <a:off x="2931365" y="3844194"/>
            <a:ext cx="0" cy="1090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3" name="Line 56">
            <a:extLst>
              <a:ext uri="{FF2B5EF4-FFF2-40B4-BE49-F238E27FC236}">
                <a16:creationId xmlns:a16="http://schemas.microsoft.com/office/drawing/2014/main" id="{9E23EAF6-09D5-4CC1-BC94-702A7ABFF87D}"/>
              </a:ext>
            </a:extLst>
          </p:cNvPr>
          <p:cNvSpPr>
            <a:spLocks noChangeShapeType="1"/>
          </p:cNvSpPr>
          <p:nvPr/>
        </p:nvSpPr>
        <p:spPr bwMode="auto">
          <a:xfrm>
            <a:off x="2903458" y="3953283"/>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4" name="Line 57">
            <a:extLst>
              <a:ext uri="{FF2B5EF4-FFF2-40B4-BE49-F238E27FC236}">
                <a16:creationId xmlns:a16="http://schemas.microsoft.com/office/drawing/2014/main" id="{1E46DC37-AB97-4244-BA8E-2D0108ADA32A}"/>
              </a:ext>
            </a:extLst>
          </p:cNvPr>
          <p:cNvSpPr>
            <a:spLocks noChangeShapeType="1"/>
          </p:cNvSpPr>
          <p:nvPr/>
        </p:nvSpPr>
        <p:spPr bwMode="auto">
          <a:xfrm>
            <a:off x="3254620" y="3797441"/>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5" name="Line 58">
            <a:extLst>
              <a:ext uri="{FF2B5EF4-FFF2-40B4-BE49-F238E27FC236}">
                <a16:creationId xmlns:a16="http://schemas.microsoft.com/office/drawing/2014/main" id="{822610F5-B1E2-4FF4-8702-9CAE119847C6}"/>
              </a:ext>
            </a:extLst>
          </p:cNvPr>
          <p:cNvSpPr>
            <a:spLocks noChangeShapeType="1"/>
          </p:cNvSpPr>
          <p:nvPr/>
        </p:nvSpPr>
        <p:spPr bwMode="auto">
          <a:xfrm flipV="1">
            <a:off x="3284854" y="3797442"/>
            <a:ext cx="0" cy="75323"/>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6" name="Line 59">
            <a:extLst>
              <a:ext uri="{FF2B5EF4-FFF2-40B4-BE49-F238E27FC236}">
                <a16:creationId xmlns:a16="http://schemas.microsoft.com/office/drawing/2014/main" id="{108D6A3C-BF1E-45AC-8A18-B0E04FC24842}"/>
              </a:ext>
            </a:extLst>
          </p:cNvPr>
          <p:cNvSpPr>
            <a:spLocks noChangeShapeType="1"/>
          </p:cNvSpPr>
          <p:nvPr/>
        </p:nvSpPr>
        <p:spPr bwMode="auto">
          <a:xfrm>
            <a:off x="3254620" y="3872765"/>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7" name="Line 60">
            <a:extLst>
              <a:ext uri="{FF2B5EF4-FFF2-40B4-BE49-F238E27FC236}">
                <a16:creationId xmlns:a16="http://schemas.microsoft.com/office/drawing/2014/main" id="{398A3B0B-D9DA-466F-8079-934A2AED34D4}"/>
              </a:ext>
            </a:extLst>
          </p:cNvPr>
          <p:cNvSpPr>
            <a:spLocks noChangeShapeType="1"/>
          </p:cNvSpPr>
          <p:nvPr/>
        </p:nvSpPr>
        <p:spPr bwMode="auto">
          <a:xfrm>
            <a:off x="3773227" y="3714326"/>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8" name="Line 61">
            <a:extLst>
              <a:ext uri="{FF2B5EF4-FFF2-40B4-BE49-F238E27FC236}">
                <a16:creationId xmlns:a16="http://schemas.microsoft.com/office/drawing/2014/main" id="{01734EE5-FDF2-4A24-938E-E6D87F4A066A}"/>
              </a:ext>
            </a:extLst>
          </p:cNvPr>
          <p:cNvSpPr>
            <a:spLocks noChangeShapeType="1"/>
          </p:cNvSpPr>
          <p:nvPr/>
        </p:nvSpPr>
        <p:spPr bwMode="auto">
          <a:xfrm flipV="1">
            <a:off x="3801134" y="3714326"/>
            <a:ext cx="0" cy="13766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299" name="Line 62">
            <a:extLst>
              <a:ext uri="{FF2B5EF4-FFF2-40B4-BE49-F238E27FC236}">
                <a16:creationId xmlns:a16="http://schemas.microsoft.com/office/drawing/2014/main" id="{173D5525-0849-450C-A57D-D9F4C36EBEB8}"/>
              </a:ext>
            </a:extLst>
          </p:cNvPr>
          <p:cNvSpPr>
            <a:spLocks noChangeShapeType="1"/>
          </p:cNvSpPr>
          <p:nvPr/>
        </p:nvSpPr>
        <p:spPr bwMode="auto">
          <a:xfrm>
            <a:off x="3773227" y="3851986"/>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0" name="Line 63">
            <a:extLst>
              <a:ext uri="{FF2B5EF4-FFF2-40B4-BE49-F238E27FC236}">
                <a16:creationId xmlns:a16="http://schemas.microsoft.com/office/drawing/2014/main" id="{445CEB9C-CDA6-4162-9D6C-FCEF790A7A6A}"/>
              </a:ext>
            </a:extLst>
          </p:cNvPr>
          <p:cNvSpPr>
            <a:spLocks noChangeShapeType="1"/>
          </p:cNvSpPr>
          <p:nvPr/>
        </p:nvSpPr>
        <p:spPr bwMode="auto">
          <a:xfrm>
            <a:off x="4124389" y="3579266"/>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1" name="Line 64">
            <a:extLst>
              <a:ext uri="{FF2B5EF4-FFF2-40B4-BE49-F238E27FC236}">
                <a16:creationId xmlns:a16="http://schemas.microsoft.com/office/drawing/2014/main" id="{3C557652-72A0-4F39-9672-EEEDF89586DE}"/>
              </a:ext>
            </a:extLst>
          </p:cNvPr>
          <p:cNvSpPr>
            <a:spLocks noChangeShapeType="1"/>
          </p:cNvSpPr>
          <p:nvPr/>
        </p:nvSpPr>
        <p:spPr bwMode="auto">
          <a:xfrm flipV="1">
            <a:off x="4152296" y="3579266"/>
            <a:ext cx="0" cy="109088"/>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2" name="Line 65">
            <a:extLst>
              <a:ext uri="{FF2B5EF4-FFF2-40B4-BE49-F238E27FC236}">
                <a16:creationId xmlns:a16="http://schemas.microsoft.com/office/drawing/2014/main" id="{897CC08A-97E0-4DD1-8134-D9CE3914A24B}"/>
              </a:ext>
            </a:extLst>
          </p:cNvPr>
          <p:cNvSpPr>
            <a:spLocks noChangeShapeType="1"/>
          </p:cNvSpPr>
          <p:nvPr/>
        </p:nvSpPr>
        <p:spPr bwMode="auto">
          <a:xfrm>
            <a:off x="4124389" y="3688353"/>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3" name="Line 66">
            <a:extLst>
              <a:ext uri="{FF2B5EF4-FFF2-40B4-BE49-F238E27FC236}">
                <a16:creationId xmlns:a16="http://schemas.microsoft.com/office/drawing/2014/main" id="{2A30092F-BB32-4B13-BE6B-92B5F6A3655D}"/>
              </a:ext>
            </a:extLst>
          </p:cNvPr>
          <p:cNvSpPr>
            <a:spLocks noChangeShapeType="1"/>
          </p:cNvSpPr>
          <p:nvPr/>
        </p:nvSpPr>
        <p:spPr bwMode="auto">
          <a:xfrm>
            <a:off x="4640669" y="3472774"/>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4" name="Line 67">
            <a:extLst>
              <a:ext uri="{FF2B5EF4-FFF2-40B4-BE49-F238E27FC236}">
                <a16:creationId xmlns:a16="http://schemas.microsoft.com/office/drawing/2014/main" id="{E0F7F248-13E4-4F8E-8914-B30A746E123E}"/>
              </a:ext>
            </a:extLst>
          </p:cNvPr>
          <p:cNvSpPr>
            <a:spLocks noChangeShapeType="1"/>
          </p:cNvSpPr>
          <p:nvPr/>
        </p:nvSpPr>
        <p:spPr bwMode="auto">
          <a:xfrm flipV="1">
            <a:off x="4670901" y="3472774"/>
            <a:ext cx="0" cy="142854"/>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5" name="Line 68">
            <a:extLst>
              <a:ext uri="{FF2B5EF4-FFF2-40B4-BE49-F238E27FC236}">
                <a16:creationId xmlns:a16="http://schemas.microsoft.com/office/drawing/2014/main" id="{D1A39CF3-6089-42E1-8587-F70F64A3ED28}"/>
              </a:ext>
            </a:extLst>
          </p:cNvPr>
          <p:cNvSpPr>
            <a:spLocks noChangeShapeType="1"/>
          </p:cNvSpPr>
          <p:nvPr/>
        </p:nvSpPr>
        <p:spPr bwMode="auto">
          <a:xfrm>
            <a:off x="4640669" y="3615628"/>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6" name="Line 69">
            <a:extLst>
              <a:ext uri="{FF2B5EF4-FFF2-40B4-BE49-F238E27FC236}">
                <a16:creationId xmlns:a16="http://schemas.microsoft.com/office/drawing/2014/main" id="{A638AD7D-BDB4-457B-9DDC-8D801D12BE1C}"/>
              </a:ext>
            </a:extLst>
          </p:cNvPr>
          <p:cNvSpPr>
            <a:spLocks noChangeShapeType="1"/>
          </p:cNvSpPr>
          <p:nvPr/>
        </p:nvSpPr>
        <p:spPr bwMode="auto">
          <a:xfrm>
            <a:off x="4994158" y="3288362"/>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7" name="Line 70">
            <a:extLst>
              <a:ext uri="{FF2B5EF4-FFF2-40B4-BE49-F238E27FC236}">
                <a16:creationId xmlns:a16="http://schemas.microsoft.com/office/drawing/2014/main" id="{5B73BD19-4E80-4ABB-9665-786D37FFBC43}"/>
              </a:ext>
            </a:extLst>
          </p:cNvPr>
          <p:cNvSpPr>
            <a:spLocks noChangeShapeType="1"/>
          </p:cNvSpPr>
          <p:nvPr/>
        </p:nvSpPr>
        <p:spPr bwMode="auto">
          <a:xfrm flipV="1">
            <a:off x="5022065" y="3288363"/>
            <a:ext cx="0" cy="16882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8" name="Line 71">
            <a:extLst>
              <a:ext uri="{FF2B5EF4-FFF2-40B4-BE49-F238E27FC236}">
                <a16:creationId xmlns:a16="http://schemas.microsoft.com/office/drawing/2014/main" id="{C2359ABD-AB32-4FA2-90BB-9E207CDAE5DE}"/>
              </a:ext>
            </a:extLst>
          </p:cNvPr>
          <p:cNvSpPr>
            <a:spLocks noChangeShapeType="1"/>
          </p:cNvSpPr>
          <p:nvPr/>
        </p:nvSpPr>
        <p:spPr bwMode="auto">
          <a:xfrm>
            <a:off x="4994158" y="3457190"/>
            <a:ext cx="55814"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09" name="Line 72">
            <a:extLst>
              <a:ext uri="{FF2B5EF4-FFF2-40B4-BE49-F238E27FC236}">
                <a16:creationId xmlns:a16="http://schemas.microsoft.com/office/drawing/2014/main" id="{EC3F9647-62D2-4C23-9071-B3A535B20C84}"/>
              </a:ext>
            </a:extLst>
          </p:cNvPr>
          <p:cNvSpPr>
            <a:spLocks noChangeShapeType="1"/>
          </p:cNvSpPr>
          <p:nvPr/>
        </p:nvSpPr>
        <p:spPr bwMode="auto">
          <a:xfrm>
            <a:off x="5512763" y="3031226"/>
            <a:ext cx="5348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0" name="Line 73">
            <a:extLst>
              <a:ext uri="{FF2B5EF4-FFF2-40B4-BE49-F238E27FC236}">
                <a16:creationId xmlns:a16="http://schemas.microsoft.com/office/drawing/2014/main" id="{808A651B-F65D-42B7-B00E-F18A06D5D320}"/>
              </a:ext>
            </a:extLst>
          </p:cNvPr>
          <p:cNvSpPr>
            <a:spLocks noChangeShapeType="1"/>
          </p:cNvSpPr>
          <p:nvPr/>
        </p:nvSpPr>
        <p:spPr bwMode="auto">
          <a:xfrm flipV="1">
            <a:off x="5540670" y="3031226"/>
            <a:ext cx="0" cy="264929"/>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1" name="Line 74">
            <a:extLst>
              <a:ext uri="{FF2B5EF4-FFF2-40B4-BE49-F238E27FC236}">
                <a16:creationId xmlns:a16="http://schemas.microsoft.com/office/drawing/2014/main" id="{71DEA88D-24E9-45FC-8489-C356731D161F}"/>
              </a:ext>
            </a:extLst>
          </p:cNvPr>
          <p:cNvSpPr>
            <a:spLocks noChangeShapeType="1"/>
          </p:cNvSpPr>
          <p:nvPr/>
        </p:nvSpPr>
        <p:spPr bwMode="auto">
          <a:xfrm>
            <a:off x="5512763" y="3296153"/>
            <a:ext cx="5348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2" name="Line 75">
            <a:extLst>
              <a:ext uri="{FF2B5EF4-FFF2-40B4-BE49-F238E27FC236}">
                <a16:creationId xmlns:a16="http://schemas.microsoft.com/office/drawing/2014/main" id="{5BE9F7FE-72CD-4BD6-9A95-E36B24D7ABF7}"/>
              </a:ext>
            </a:extLst>
          </p:cNvPr>
          <p:cNvSpPr>
            <a:spLocks noChangeShapeType="1"/>
          </p:cNvSpPr>
          <p:nvPr/>
        </p:nvSpPr>
        <p:spPr bwMode="auto">
          <a:xfrm>
            <a:off x="5861601" y="2758503"/>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3" name="Line 76">
            <a:extLst>
              <a:ext uri="{FF2B5EF4-FFF2-40B4-BE49-F238E27FC236}">
                <a16:creationId xmlns:a16="http://schemas.microsoft.com/office/drawing/2014/main" id="{DFA0AFEE-EC3B-4FC7-9D99-06205A52D562}"/>
              </a:ext>
            </a:extLst>
          </p:cNvPr>
          <p:cNvSpPr>
            <a:spLocks noChangeShapeType="1"/>
          </p:cNvSpPr>
          <p:nvPr/>
        </p:nvSpPr>
        <p:spPr bwMode="auto">
          <a:xfrm flipV="1">
            <a:off x="5891833" y="2758503"/>
            <a:ext cx="0" cy="280514"/>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4" name="Line 77">
            <a:extLst>
              <a:ext uri="{FF2B5EF4-FFF2-40B4-BE49-F238E27FC236}">
                <a16:creationId xmlns:a16="http://schemas.microsoft.com/office/drawing/2014/main" id="{12D595DC-2AAF-42C4-B9B3-1C54E8FE8E08}"/>
              </a:ext>
            </a:extLst>
          </p:cNvPr>
          <p:cNvSpPr>
            <a:spLocks noChangeShapeType="1"/>
          </p:cNvSpPr>
          <p:nvPr/>
        </p:nvSpPr>
        <p:spPr bwMode="auto">
          <a:xfrm>
            <a:off x="5861601" y="3039017"/>
            <a:ext cx="58140"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5" name="Freeform 126">
            <a:extLst>
              <a:ext uri="{FF2B5EF4-FFF2-40B4-BE49-F238E27FC236}">
                <a16:creationId xmlns:a16="http://schemas.microsoft.com/office/drawing/2014/main" id="{CBE1952D-1E72-40BB-9A16-1F3BBF3D46DA}"/>
              </a:ext>
            </a:extLst>
          </p:cNvPr>
          <p:cNvSpPr>
            <a:spLocks/>
          </p:cNvSpPr>
          <p:nvPr/>
        </p:nvSpPr>
        <p:spPr bwMode="auto">
          <a:xfrm>
            <a:off x="919734" y="2303969"/>
            <a:ext cx="5262797" cy="2103849"/>
          </a:xfrm>
          <a:custGeom>
            <a:avLst/>
            <a:gdLst>
              <a:gd name="T0" fmla="*/ 0 w 2263"/>
              <a:gd name="T1" fmla="*/ 0 h 810"/>
              <a:gd name="T2" fmla="*/ 0 w 2263"/>
              <a:gd name="T3" fmla="*/ 810 h 810"/>
              <a:gd name="T4" fmla="*/ 2263 w 2263"/>
              <a:gd name="T5" fmla="*/ 810 h 810"/>
            </a:gdLst>
            <a:ahLst/>
            <a:cxnLst>
              <a:cxn ang="0">
                <a:pos x="T0" y="T1"/>
              </a:cxn>
              <a:cxn ang="0">
                <a:pos x="T2" y="T3"/>
              </a:cxn>
              <a:cxn ang="0">
                <a:pos x="T4" y="T5"/>
              </a:cxn>
            </a:cxnLst>
            <a:rect l="0" t="0" r="r" b="b"/>
            <a:pathLst>
              <a:path w="2263" h="810">
                <a:moveTo>
                  <a:pt x="0" y="0"/>
                </a:moveTo>
                <a:lnTo>
                  <a:pt x="0" y="810"/>
                </a:lnTo>
                <a:lnTo>
                  <a:pt x="2263" y="810"/>
                </a:lnTo>
              </a:path>
            </a:pathLst>
          </a:custGeom>
          <a:noFill/>
          <a:ln w="190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6" name="Line 127">
            <a:extLst>
              <a:ext uri="{FF2B5EF4-FFF2-40B4-BE49-F238E27FC236}">
                <a16:creationId xmlns:a16="http://schemas.microsoft.com/office/drawing/2014/main" id="{A5C0289F-0708-48B1-97BD-CCFC3EFA5A7B}"/>
              </a:ext>
            </a:extLst>
          </p:cNvPr>
          <p:cNvSpPr>
            <a:spLocks noChangeShapeType="1"/>
          </p:cNvSpPr>
          <p:nvPr/>
        </p:nvSpPr>
        <p:spPr bwMode="auto">
          <a:xfrm>
            <a:off x="871671" y="2303969"/>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7" name="Line 128">
            <a:extLst>
              <a:ext uri="{FF2B5EF4-FFF2-40B4-BE49-F238E27FC236}">
                <a16:creationId xmlns:a16="http://schemas.microsoft.com/office/drawing/2014/main" id="{BBC244DB-4A36-4648-B2EF-430484E53E2B}"/>
              </a:ext>
            </a:extLst>
          </p:cNvPr>
          <p:cNvSpPr>
            <a:spLocks noChangeShapeType="1"/>
          </p:cNvSpPr>
          <p:nvPr/>
        </p:nvSpPr>
        <p:spPr bwMode="auto">
          <a:xfrm>
            <a:off x="871671" y="2831231"/>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8" name="Line 129">
            <a:extLst>
              <a:ext uri="{FF2B5EF4-FFF2-40B4-BE49-F238E27FC236}">
                <a16:creationId xmlns:a16="http://schemas.microsoft.com/office/drawing/2014/main" id="{C7CE9898-2C89-4CD0-A82D-63E51FC724BB}"/>
              </a:ext>
            </a:extLst>
          </p:cNvPr>
          <p:cNvSpPr>
            <a:spLocks noChangeShapeType="1"/>
          </p:cNvSpPr>
          <p:nvPr/>
        </p:nvSpPr>
        <p:spPr bwMode="auto">
          <a:xfrm>
            <a:off x="871671" y="3353297"/>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19" name="Line 130">
            <a:extLst>
              <a:ext uri="{FF2B5EF4-FFF2-40B4-BE49-F238E27FC236}">
                <a16:creationId xmlns:a16="http://schemas.microsoft.com/office/drawing/2014/main" id="{51615326-0F13-47B0-A823-41B735EDE94B}"/>
              </a:ext>
            </a:extLst>
          </p:cNvPr>
          <p:cNvSpPr>
            <a:spLocks noChangeShapeType="1"/>
          </p:cNvSpPr>
          <p:nvPr/>
        </p:nvSpPr>
        <p:spPr bwMode="auto">
          <a:xfrm>
            <a:off x="871671" y="3880556"/>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2100" dirty="0">
              <a:solidFill>
                <a:srgbClr val="000000"/>
              </a:solidFill>
              <a:latin typeface="Arial"/>
            </a:endParaRPr>
          </a:p>
        </p:txBody>
      </p:sp>
      <p:sp>
        <p:nvSpPr>
          <p:cNvPr id="320" name="Line 131">
            <a:extLst>
              <a:ext uri="{FF2B5EF4-FFF2-40B4-BE49-F238E27FC236}">
                <a16:creationId xmlns:a16="http://schemas.microsoft.com/office/drawing/2014/main" id="{3AC76BEA-079A-4EEC-B1BB-66E45B153D7F}"/>
              </a:ext>
            </a:extLst>
          </p:cNvPr>
          <p:cNvSpPr>
            <a:spLocks noChangeShapeType="1"/>
          </p:cNvSpPr>
          <p:nvPr/>
        </p:nvSpPr>
        <p:spPr bwMode="auto">
          <a:xfrm>
            <a:off x="871671" y="4407817"/>
            <a:ext cx="46511" cy="0"/>
          </a:xfrm>
          <a:prstGeom prst="line">
            <a:avLst/>
          </a:prstGeom>
          <a:noFill/>
          <a:ln w="190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lnSpc>
                <a:spcPct val="100000"/>
              </a:lnSpc>
              <a:spcBef>
                <a:spcPts val="0"/>
              </a:spcBef>
              <a:spcAft>
                <a:spcPts val="0"/>
              </a:spcAft>
              <a:defRPr/>
            </a:pPr>
            <a:endParaRPr lang="de-DE" sz="900" dirty="0">
              <a:solidFill>
                <a:srgbClr val="000000"/>
              </a:solidFill>
              <a:latin typeface="Arial"/>
            </a:endParaRPr>
          </a:p>
        </p:txBody>
      </p:sp>
      <p:sp>
        <p:nvSpPr>
          <p:cNvPr id="321" name="Rectangle 148">
            <a:extLst>
              <a:ext uri="{FF2B5EF4-FFF2-40B4-BE49-F238E27FC236}">
                <a16:creationId xmlns:a16="http://schemas.microsoft.com/office/drawing/2014/main" id="{AB3C8129-1A19-46E3-A8EA-0E0FFEEB6593}"/>
              </a:ext>
            </a:extLst>
          </p:cNvPr>
          <p:cNvSpPr>
            <a:spLocks noChangeArrowheads="1"/>
          </p:cNvSpPr>
          <p:nvPr/>
        </p:nvSpPr>
        <p:spPr bwMode="auto">
          <a:xfrm rot="16200000">
            <a:off x="57761" y="3275105"/>
            <a:ext cx="82394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1050" b="1" dirty="0"/>
              <a:t>Prävalenz, %</a:t>
            </a:r>
          </a:p>
        </p:txBody>
      </p:sp>
      <p:grpSp>
        <p:nvGrpSpPr>
          <p:cNvPr id="4" name="Gruppieren 3">
            <a:extLst>
              <a:ext uri="{FF2B5EF4-FFF2-40B4-BE49-F238E27FC236}">
                <a16:creationId xmlns:a16="http://schemas.microsoft.com/office/drawing/2014/main" id="{82B830E4-266F-429B-8222-DD4BFE7CBECE}"/>
              </a:ext>
            </a:extLst>
          </p:cNvPr>
          <p:cNvGrpSpPr/>
          <p:nvPr/>
        </p:nvGrpSpPr>
        <p:grpSpPr>
          <a:xfrm>
            <a:off x="595864" y="2201188"/>
            <a:ext cx="229305" cy="2306498"/>
            <a:chOff x="1859873" y="1549555"/>
            <a:chExt cx="374535" cy="3075331"/>
          </a:xfrm>
        </p:grpSpPr>
        <p:sp>
          <p:nvSpPr>
            <p:cNvPr id="322" name="Rectangle 138">
              <a:extLst>
                <a:ext uri="{FF2B5EF4-FFF2-40B4-BE49-F238E27FC236}">
                  <a16:creationId xmlns:a16="http://schemas.microsoft.com/office/drawing/2014/main" id="{E8253A11-62BB-4C84-9745-2D7C12B1453A}"/>
                </a:ext>
              </a:extLst>
            </p:cNvPr>
            <p:cNvSpPr>
              <a:spLocks noChangeArrowheads="1"/>
            </p:cNvSpPr>
            <p:nvPr/>
          </p:nvSpPr>
          <p:spPr bwMode="auto">
            <a:xfrm>
              <a:off x="1859873" y="1549555"/>
              <a:ext cx="374535"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lnSpc>
                  <a:spcPct val="100000"/>
                </a:lnSpc>
                <a:defRPr/>
              </a:pPr>
              <a:r>
                <a:rPr lang="de-DE" altLang="en-US" sz="900" dirty="0">
                  <a:solidFill>
                    <a:srgbClr val="000000"/>
                  </a:solidFill>
                </a:rPr>
                <a:t>40</a:t>
              </a:r>
              <a:endParaRPr lang="de-DE" altLang="en-US" sz="2700" dirty="0">
                <a:solidFill>
                  <a:srgbClr val="000000"/>
                </a:solidFill>
              </a:endParaRPr>
            </a:p>
          </p:txBody>
        </p:sp>
        <p:sp>
          <p:nvSpPr>
            <p:cNvPr id="323" name="Rectangle 139">
              <a:extLst>
                <a:ext uri="{FF2B5EF4-FFF2-40B4-BE49-F238E27FC236}">
                  <a16:creationId xmlns:a16="http://schemas.microsoft.com/office/drawing/2014/main" id="{3B21DE89-5844-4109-B030-C5D7A6F52553}"/>
                </a:ext>
              </a:extLst>
            </p:cNvPr>
            <p:cNvSpPr>
              <a:spLocks noChangeArrowheads="1"/>
            </p:cNvSpPr>
            <p:nvPr/>
          </p:nvSpPr>
          <p:spPr bwMode="auto">
            <a:xfrm>
              <a:off x="1859873" y="2251245"/>
              <a:ext cx="374535"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lnSpc>
                  <a:spcPct val="100000"/>
                </a:lnSpc>
                <a:defRPr/>
              </a:pPr>
              <a:r>
                <a:rPr lang="de-DE" altLang="en-US" sz="900" dirty="0">
                  <a:solidFill>
                    <a:srgbClr val="000000"/>
                  </a:solidFill>
                </a:rPr>
                <a:t>30</a:t>
              </a:r>
              <a:endParaRPr lang="de-DE" altLang="en-US" sz="2700" dirty="0">
                <a:solidFill>
                  <a:srgbClr val="000000"/>
                </a:solidFill>
              </a:endParaRPr>
            </a:p>
          </p:txBody>
        </p:sp>
        <p:sp>
          <p:nvSpPr>
            <p:cNvPr id="324" name="Rectangle 140">
              <a:extLst>
                <a:ext uri="{FF2B5EF4-FFF2-40B4-BE49-F238E27FC236}">
                  <a16:creationId xmlns:a16="http://schemas.microsoft.com/office/drawing/2014/main" id="{63CA6608-6DB7-4FD6-B8ED-FFB2A8BFDC5E}"/>
                </a:ext>
              </a:extLst>
            </p:cNvPr>
            <p:cNvSpPr>
              <a:spLocks noChangeArrowheads="1"/>
            </p:cNvSpPr>
            <p:nvPr/>
          </p:nvSpPr>
          <p:spPr bwMode="auto">
            <a:xfrm>
              <a:off x="1859873" y="2952936"/>
              <a:ext cx="374535"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lnSpc>
                  <a:spcPct val="100000"/>
                </a:lnSpc>
                <a:defRPr/>
              </a:pPr>
              <a:r>
                <a:rPr lang="de-DE" altLang="en-US" sz="900" dirty="0">
                  <a:solidFill>
                    <a:srgbClr val="000000"/>
                  </a:solidFill>
                </a:rPr>
                <a:t>20</a:t>
              </a:r>
              <a:endParaRPr lang="de-DE" altLang="en-US" sz="2700" dirty="0">
                <a:solidFill>
                  <a:srgbClr val="000000"/>
                </a:solidFill>
              </a:endParaRPr>
            </a:p>
          </p:txBody>
        </p:sp>
        <p:sp>
          <p:nvSpPr>
            <p:cNvPr id="325" name="Rectangle 149">
              <a:extLst>
                <a:ext uri="{FF2B5EF4-FFF2-40B4-BE49-F238E27FC236}">
                  <a16:creationId xmlns:a16="http://schemas.microsoft.com/office/drawing/2014/main" id="{EA116910-BE0A-44CE-A115-4E1F4418E98E}"/>
                </a:ext>
              </a:extLst>
            </p:cNvPr>
            <p:cNvSpPr>
              <a:spLocks noChangeArrowheads="1"/>
            </p:cNvSpPr>
            <p:nvPr/>
          </p:nvSpPr>
          <p:spPr bwMode="auto">
            <a:xfrm>
              <a:off x="1859873" y="3654626"/>
              <a:ext cx="374535"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lnSpc>
                  <a:spcPct val="100000"/>
                </a:lnSpc>
                <a:defRPr/>
              </a:pPr>
              <a:r>
                <a:rPr lang="de-DE" altLang="en-US" sz="900" dirty="0">
                  <a:solidFill>
                    <a:srgbClr val="000000"/>
                  </a:solidFill>
                </a:rPr>
                <a:t>10</a:t>
              </a:r>
              <a:endParaRPr lang="de-DE" altLang="en-US" sz="2700" dirty="0">
                <a:solidFill>
                  <a:srgbClr val="000000"/>
                </a:solidFill>
              </a:endParaRPr>
            </a:p>
          </p:txBody>
        </p:sp>
        <p:sp>
          <p:nvSpPr>
            <p:cNvPr id="326" name="Rectangle 150">
              <a:extLst>
                <a:ext uri="{FF2B5EF4-FFF2-40B4-BE49-F238E27FC236}">
                  <a16:creationId xmlns:a16="http://schemas.microsoft.com/office/drawing/2014/main" id="{99FB6503-884C-499F-BE6C-F2AF9A73D3FA}"/>
                </a:ext>
              </a:extLst>
            </p:cNvPr>
            <p:cNvSpPr>
              <a:spLocks noChangeArrowheads="1"/>
            </p:cNvSpPr>
            <p:nvPr/>
          </p:nvSpPr>
          <p:spPr bwMode="auto">
            <a:xfrm>
              <a:off x="1953505" y="4356321"/>
              <a:ext cx="280903" cy="2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lnSpc>
                  <a:spcPct val="100000"/>
                </a:lnSpc>
                <a:defRPr/>
              </a:pPr>
              <a:r>
                <a:rPr lang="de-DE" altLang="en-US" sz="900" dirty="0">
                  <a:solidFill>
                    <a:srgbClr val="000000"/>
                  </a:solidFill>
                </a:rPr>
                <a:t> 0</a:t>
              </a:r>
              <a:endParaRPr lang="de-DE" altLang="en-US" sz="2700" dirty="0">
                <a:solidFill>
                  <a:srgbClr val="000000"/>
                </a:solidFill>
              </a:endParaRPr>
            </a:p>
          </p:txBody>
        </p:sp>
      </p:grpSp>
      <p:sp>
        <p:nvSpPr>
          <p:cNvPr id="327" name="Rectangle 138">
            <a:extLst>
              <a:ext uri="{FF2B5EF4-FFF2-40B4-BE49-F238E27FC236}">
                <a16:creationId xmlns:a16="http://schemas.microsoft.com/office/drawing/2014/main" id="{C2FB7D5F-2573-49AC-A042-85F8D72CCBE2}"/>
              </a:ext>
            </a:extLst>
          </p:cNvPr>
          <p:cNvSpPr>
            <a:spLocks noChangeArrowheads="1"/>
          </p:cNvSpPr>
          <p:nvPr/>
        </p:nvSpPr>
        <p:spPr bwMode="auto">
          <a:xfrm>
            <a:off x="1252321" y="2317395"/>
            <a:ext cx="663221" cy="27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lnSpc>
                <a:spcPct val="100000"/>
              </a:lnSpc>
              <a:defRPr/>
            </a:pPr>
            <a:r>
              <a:rPr lang="de-DE" altLang="en-US" sz="825" dirty="0">
                <a:solidFill>
                  <a:srgbClr val="000000"/>
                </a:solidFill>
              </a:rPr>
              <a:t>Männer</a:t>
            </a:r>
            <a:endParaRPr lang="de-DE" altLang="en-US" sz="1500" dirty="0">
              <a:solidFill>
                <a:srgbClr val="000000"/>
              </a:solidFill>
            </a:endParaRPr>
          </a:p>
        </p:txBody>
      </p:sp>
      <p:sp>
        <p:nvSpPr>
          <p:cNvPr id="328" name="Rectangle 1097">
            <a:extLst>
              <a:ext uri="{FF2B5EF4-FFF2-40B4-BE49-F238E27FC236}">
                <a16:creationId xmlns:a16="http://schemas.microsoft.com/office/drawing/2014/main" id="{19015191-AEF5-4116-BC3D-6052E48E1662}"/>
              </a:ext>
            </a:extLst>
          </p:cNvPr>
          <p:cNvSpPr>
            <a:spLocks noChangeAspect="1"/>
          </p:cNvSpPr>
          <p:nvPr/>
        </p:nvSpPr>
        <p:spPr>
          <a:xfrm>
            <a:off x="1103274" y="2410552"/>
            <a:ext cx="89654" cy="100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2100" dirty="0">
              <a:solidFill>
                <a:srgbClr val="FFFFFF"/>
              </a:solidFill>
              <a:latin typeface="Arial" panose="020B0604020202020204" pitchFamily="34" charset="0"/>
            </a:endParaRPr>
          </a:p>
        </p:txBody>
      </p:sp>
      <p:sp>
        <p:nvSpPr>
          <p:cNvPr id="329" name="Rectangle 138">
            <a:extLst>
              <a:ext uri="{FF2B5EF4-FFF2-40B4-BE49-F238E27FC236}">
                <a16:creationId xmlns:a16="http://schemas.microsoft.com/office/drawing/2014/main" id="{D7C4EACC-D114-46E2-B4C1-C19FEF6E7846}"/>
              </a:ext>
            </a:extLst>
          </p:cNvPr>
          <p:cNvSpPr>
            <a:spLocks noChangeArrowheads="1"/>
          </p:cNvSpPr>
          <p:nvPr/>
        </p:nvSpPr>
        <p:spPr bwMode="auto">
          <a:xfrm>
            <a:off x="1252321" y="2541269"/>
            <a:ext cx="578761" cy="31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lnSpc>
                <a:spcPct val="100000"/>
              </a:lnSpc>
              <a:defRPr/>
            </a:pPr>
            <a:r>
              <a:rPr lang="de-DE" altLang="en-US" sz="825" dirty="0">
                <a:solidFill>
                  <a:srgbClr val="000000"/>
                </a:solidFill>
              </a:rPr>
              <a:t>Frauen</a:t>
            </a:r>
            <a:endParaRPr lang="de-DE" altLang="en-US" sz="2100" dirty="0">
              <a:solidFill>
                <a:srgbClr val="000000"/>
              </a:solidFill>
            </a:endParaRPr>
          </a:p>
        </p:txBody>
      </p:sp>
      <p:sp>
        <p:nvSpPr>
          <p:cNvPr id="330" name="Rectangle 1177">
            <a:extLst>
              <a:ext uri="{FF2B5EF4-FFF2-40B4-BE49-F238E27FC236}">
                <a16:creationId xmlns:a16="http://schemas.microsoft.com/office/drawing/2014/main" id="{7B6C9CAE-37D3-4180-9655-040BDC9FF109}"/>
              </a:ext>
            </a:extLst>
          </p:cNvPr>
          <p:cNvSpPr>
            <a:spLocks noChangeAspect="1"/>
          </p:cNvSpPr>
          <p:nvPr/>
        </p:nvSpPr>
        <p:spPr>
          <a:xfrm>
            <a:off x="1103274" y="2647515"/>
            <a:ext cx="89654" cy="1001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defRPr/>
            </a:pPr>
            <a:endParaRPr lang="de-DE" sz="2100" dirty="0">
              <a:solidFill>
                <a:srgbClr val="FFFFFF"/>
              </a:solidFill>
              <a:latin typeface="Arial" panose="020B0604020202020204" pitchFamily="34" charset="0"/>
            </a:endParaRPr>
          </a:p>
        </p:txBody>
      </p:sp>
      <p:sp>
        <p:nvSpPr>
          <p:cNvPr id="331" name="Rectangle 141">
            <a:extLst>
              <a:ext uri="{FF2B5EF4-FFF2-40B4-BE49-F238E27FC236}">
                <a16:creationId xmlns:a16="http://schemas.microsoft.com/office/drawing/2014/main" id="{D7D8A524-4D0C-4DA9-A0B2-80EFC4ED34BA}"/>
              </a:ext>
            </a:extLst>
          </p:cNvPr>
          <p:cNvSpPr>
            <a:spLocks noChangeArrowheads="1"/>
          </p:cNvSpPr>
          <p:nvPr/>
        </p:nvSpPr>
        <p:spPr bwMode="auto">
          <a:xfrm>
            <a:off x="1188671" y="4475998"/>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dirty="0">
                <a:solidFill>
                  <a:srgbClr val="000000"/>
                </a:solidFill>
              </a:rPr>
              <a:t>20–29</a:t>
            </a:r>
          </a:p>
        </p:txBody>
      </p:sp>
      <p:sp>
        <p:nvSpPr>
          <p:cNvPr id="332" name="Rectangle 142">
            <a:extLst>
              <a:ext uri="{FF2B5EF4-FFF2-40B4-BE49-F238E27FC236}">
                <a16:creationId xmlns:a16="http://schemas.microsoft.com/office/drawing/2014/main" id="{82502908-7686-4CB8-9EDB-902967B53FA3}"/>
              </a:ext>
            </a:extLst>
          </p:cNvPr>
          <p:cNvSpPr>
            <a:spLocks noChangeArrowheads="1"/>
          </p:cNvSpPr>
          <p:nvPr/>
        </p:nvSpPr>
        <p:spPr bwMode="auto">
          <a:xfrm>
            <a:off x="2067743" y="4475998"/>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dirty="0">
                <a:solidFill>
                  <a:srgbClr val="000000"/>
                </a:solidFill>
              </a:rPr>
              <a:t>30–39</a:t>
            </a:r>
          </a:p>
        </p:txBody>
      </p:sp>
      <p:sp>
        <p:nvSpPr>
          <p:cNvPr id="333" name="Rectangle 143">
            <a:extLst>
              <a:ext uri="{FF2B5EF4-FFF2-40B4-BE49-F238E27FC236}">
                <a16:creationId xmlns:a16="http://schemas.microsoft.com/office/drawing/2014/main" id="{C19AD678-2907-4216-AE46-6FB823CAEF9B}"/>
              </a:ext>
            </a:extLst>
          </p:cNvPr>
          <p:cNvSpPr>
            <a:spLocks noChangeArrowheads="1"/>
          </p:cNvSpPr>
          <p:nvPr/>
        </p:nvSpPr>
        <p:spPr bwMode="auto">
          <a:xfrm>
            <a:off x="2943480" y="4475998"/>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dirty="0">
                <a:solidFill>
                  <a:srgbClr val="000000"/>
                </a:solidFill>
              </a:rPr>
              <a:t>40–49</a:t>
            </a:r>
          </a:p>
        </p:txBody>
      </p:sp>
      <p:sp>
        <p:nvSpPr>
          <p:cNvPr id="334" name="Rectangle 144">
            <a:extLst>
              <a:ext uri="{FF2B5EF4-FFF2-40B4-BE49-F238E27FC236}">
                <a16:creationId xmlns:a16="http://schemas.microsoft.com/office/drawing/2014/main" id="{4EED4D90-3C14-4425-BD5C-E1C18F3FD5EF}"/>
              </a:ext>
            </a:extLst>
          </p:cNvPr>
          <p:cNvSpPr>
            <a:spLocks noChangeArrowheads="1"/>
          </p:cNvSpPr>
          <p:nvPr/>
        </p:nvSpPr>
        <p:spPr bwMode="auto">
          <a:xfrm>
            <a:off x="3146559" y="4637581"/>
            <a:ext cx="79508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1050" b="1" dirty="0"/>
              <a:t>Alter (Jahre)</a:t>
            </a:r>
            <a:endParaRPr lang="de-DE" altLang="en-US" sz="3600" dirty="0"/>
          </a:p>
        </p:txBody>
      </p:sp>
      <p:sp>
        <p:nvSpPr>
          <p:cNvPr id="335" name="Rectangle 145">
            <a:extLst>
              <a:ext uri="{FF2B5EF4-FFF2-40B4-BE49-F238E27FC236}">
                <a16:creationId xmlns:a16="http://schemas.microsoft.com/office/drawing/2014/main" id="{744D5183-6CB2-4471-A188-DBEB2B90C8B0}"/>
              </a:ext>
            </a:extLst>
          </p:cNvPr>
          <p:cNvSpPr>
            <a:spLocks noChangeArrowheads="1"/>
          </p:cNvSpPr>
          <p:nvPr/>
        </p:nvSpPr>
        <p:spPr bwMode="auto">
          <a:xfrm>
            <a:off x="3813251" y="4475998"/>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dirty="0">
                <a:solidFill>
                  <a:srgbClr val="000000"/>
                </a:solidFill>
              </a:rPr>
              <a:t>50–59</a:t>
            </a:r>
          </a:p>
        </p:txBody>
      </p:sp>
      <p:sp>
        <p:nvSpPr>
          <p:cNvPr id="336" name="Rectangle 146">
            <a:extLst>
              <a:ext uri="{FF2B5EF4-FFF2-40B4-BE49-F238E27FC236}">
                <a16:creationId xmlns:a16="http://schemas.microsoft.com/office/drawing/2014/main" id="{1E7308A3-1145-40A2-8E6A-41A3B9D39176}"/>
              </a:ext>
            </a:extLst>
          </p:cNvPr>
          <p:cNvSpPr>
            <a:spLocks noChangeArrowheads="1"/>
          </p:cNvSpPr>
          <p:nvPr/>
        </p:nvSpPr>
        <p:spPr bwMode="auto">
          <a:xfrm>
            <a:off x="4680692" y="4475998"/>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altLang="en-US" sz="900" dirty="0">
                <a:solidFill>
                  <a:srgbClr val="000000"/>
                </a:solidFill>
              </a:rPr>
              <a:t>60–69</a:t>
            </a:r>
          </a:p>
        </p:txBody>
      </p:sp>
      <p:sp>
        <p:nvSpPr>
          <p:cNvPr id="337" name="Rectangle 147">
            <a:extLst>
              <a:ext uri="{FF2B5EF4-FFF2-40B4-BE49-F238E27FC236}">
                <a16:creationId xmlns:a16="http://schemas.microsoft.com/office/drawing/2014/main" id="{82496A9C-E276-4728-9CB7-31A0C19BAFE2}"/>
              </a:ext>
            </a:extLst>
          </p:cNvPr>
          <p:cNvSpPr>
            <a:spLocks noChangeArrowheads="1"/>
          </p:cNvSpPr>
          <p:nvPr/>
        </p:nvSpPr>
        <p:spPr bwMode="auto">
          <a:xfrm>
            <a:off x="5613419" y="4475998"/>
            <a:ext cx="1923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lnSpc>
                <a:spcPct val="100000"/>
              </a:lnSpc>
              <a:defRPr/>
            </a:pPr>
            <a:r>
              <a:rPr lang="de-DE" sz="900" dirty="0">
                <a:solidFill>
                  <a:srgbClr val="000000"/>
                </a:solidFill>
              </a:rPr>
              <a:t>≥</a:t>
            </a:r>
            <a:r>
              <a:rPr lang="de-DE" altLang="en-US" sz="900" dirty="0">
                <a:solidFill>
                  <a:srgbClr val="000000"/>
                </a:solidFill>
              </a:rPr>
              <a:t>70</a:t>
            </a:r>
          </a:p>
        </p:txBody>
      </p:sp>
      <p:sp>
        <p:nvSpPr>
          <p:cNvPr id="99" name="Freeform 130">
            <a:extLst>
              <a:ext uri="{FF2B5EF4-FFF2-40B4-BE49-F238E27FC236}">
                <a16:creationId xmlns:a16="http://schemas.microsoft.com/office/drawing/2014/main" id="{485740F2-9B76-4560-8F43-B67BB5559AE7}"/>
              </a:ext>
            </a:extLst>
          </p:cNvPr>
          <p:cNvSpPr>
            <a:spLocks noChangeAspect="1"/>
          </p:cNvSpPr>
          <p:nvPr/>
        </p:nvSpPr>
        <p:spPr bwMode="auto">
          <a:xfrm>
            <a:off x="7011891" y="2051447"/>
            <a:ext cx="1302446" cy="1755000"/>
          </a:xfrm>
          <a:custGeom>
            <a:avLst/>
            <a:gdLst>
              <a:gd name="T0" fmla="*/ 233 w 247"/>
              <a:gd name="T1" fmla="*/ 133 h 332"/>
              <a:gd name="T2" fmla="*/ 230 w 247"/>
              <a:gd name="T3" fmla="*/ 100 h 332"/>
              <a:gd name="T4" fmla="*/ 219 w 247"/>
              <a:gd name="T5" fmla="*/ 59 h 332"/>
              <a:gd name="T6" fmla="*/ 211 w 247"/>
              <a:gd name="T7" fmla="*/ 41 h 332"/>
              <a:gd name="T8" fmla="*/ 190 w 247"/>
              <a:gd name="T9" fmla="*/ 29 h 332"/>
              <a:gd name="T10" fmla="*/ 195 w 247"/>
              <a:gd name="T11" fmla="*/ 17 h 332"/>
              <a:gd name="T12" fmla="*/ 189 w 247"/>
              <a:gd name="T13" fmla="*/ 13 h 332"/>
              <a:gd name="T14" fmla="*/ 184 w 247"/>
              <a:gd name="T15" fmla="*/ 15 h 332"/>
              <a:gd name="T16" fmla="*/ 170 w 247"/>
              <a:gd name="T17" fmla="*/ 23 h 332"/>
              <a:gd name="T18" fmla="*/ 166 w 247"/>
              <a:gd name="T19" fmla="*/ 24 h 332"/>
              <a:gd name="T20" fmla="*/ 143 w 247"/>
              <a:gd name="T21" fmla="*/ 40 h 332"/>
              <a:gd name="T22" fmla="*/ 126 w 247"/>
              <a:gd name="T23" fmla="*/ 40 h 332"/>
              <a:gd name="T24" fmla="*/ 134 w 247"/>
              <a:gd name="T25" fmla="*/ 25 h 332"/>
              <a:gd name="T26" fmla="*/ 133 w 247"/>
              <a:gd name="T27" fmla="*/ 24 h 332"/>
              <a:gd name="T28" fmla="*/ 114 w 247"/>
              <a:gd name="T29" fmla="*/ 23 h 332"/>
              <a:gd name="T30" fmla="*/ 106 w 247"/>
              <a:gd name="T31" fmla="*/ 8 h 332"/>
              <a:gd name="T32" fmla="*/ 86 w 247"/>
              <a:gd name="T33" fmla="*/ 4 h 332"/>
              <a:gd name="T34" fmla="*/ 75 w 247"/>
              <a:gd name="T35" fmla="*/ 12 h 332"/>
              <a:gd name="T36" fmla="*/ 81 w 247"/>
              <a:gd name="T37" fmla="*/ 19 h 332"/>
              <a:gd name="T38" fmla="*/ 78 w 247"/>
              <a:gd name="T39" fmla="*/ 33 h 332"/>
              <a:gd name="T40" fmla="*/ 85 w 247"/>
              <a:gd name="T41" fmla="*/ 44 h 332"/>
              <a:gd name="T42" fmla="*/ 69 w 247"/>
              <a:gd name="T43" fmla="*/ 52 h 332"/>
              <a:gd name="T44" fmla="*/ 62 w 247"/>
              <a:gd name="T45" fmla="*/ 63 h 332"/>
              <a:gd name="T46" fmla="*/ 52 w 247"/>
              <a:gd name="T47" fmla="*/ 49 h 332"/>
              <a:gd name="T48" fmla="*/ 33 w 247"/>
              <a:gd name="T49" fmla="*/ 54 h 332"/>
              <a:gd name="T50" fmla="*/ 33 w 247"/>
              <a:gd name="T51" fmla="*/ 70 h 332"/>
              <a:gd name="T52" fmla="*/ 36 w 247"/>
              <a:gd name="T53" fmla="*/ 86 h 332"/>
              <a:gd name="T54" fmla="*/ 23 w 247"/>
              <a:gd name="T55" fmla="*/ 104 h 332"/>
              <a:gd name="T56" fmla="*/ 31 w 247"/>
              <a:gd name="T57" fmla="*/ 119 h 332"/>
              <a:gd name="T58" fmla="*/ 25 w 247"/>
              <a:gd name="T59" fmla="*/ 126 h 332"/>
              <a:gd name="T60" fmla="*/ 6 w 247"/>
              <a:gd name="T61" fmla="*/ 133 h 332"/>
              <a:gd name="T62" fmla="*/ 7 w 247"/>
              <a:gd name="T63" fmla="*/ 143 h 332"/>
              <a:gd name="T64" fmla="*/ 4 w 247"/>
              <a:gd name="T65" fmla="*/ 158 h 332"/>
              <a:gd name="T66" fmla="*/ 2 w 247"/>
              <a:gd name="T67" fmla="*/ 169 h 332"/>
              <a:gd name="T68" fmla="*/ 3 w 247"/>
              <a:gd name="T69" fmla="*/ 178 h 332"/>
              <a:gd name="T70" fmla="*/ 10 w 247"/>
              <a:gd name="T71" fmla="*/ 189 h 332"/>
              <a:gd name="T72" fmla="*/ 4 w 247"/>
              <a:gd name="T73" fmla="*/ 201 h 332"/>
              <a:gd name="T74" fmla="*/ 11 w 247"/>
              <a:gd name="T75" fmla="*/ 217 h 332"/>
              <a:gd name="T76" fmla="*/ 15 w 247"/>
              <a:gd name="T77" fmla="*/ 241 h 332"/>
              <a:gd name="T78" fmla="*/ 43 w 247"/>
              <a:gd name="T79" fmla="*/ 252 h 332"/>
              <a:gd name="T80" fmla="*/ 45 w 247"/>
              <a:gd name="T81" fmla="*/ 277 h 332"/>
              <a:gd name="T82" fmla="*/ 38 w 247"/>
              <a:gd name="T83" fmla="*/ 311 h 332"/>
              <a:gd name="T84" fmla="*/ 51 w 247"/>
              <a:gd name="T85" fmla="*/ 316 h 332"/>
              <a:gd name="T86" fmla="*/ 60 w 247"/>
              <a:gd name="T87" fmla="*/ 313 h 332"/>
              <a:gd name="T88" fmla="*/ 74 w 247"/>
              <a:gd name="T89" fmla="*/ 307 h 332"/>
              <a:gd name="T90" fmla="*/ 87 w 247"/>
              <a:gd name="T91" fmla="*/ 311 h 332"/>
              <a:gd name="T92" fmla="*/ 99 w 247"/>
              <a:gd name="T93" fmla="*/ 318 h 332"/>
              <a:gd name="T94" fmla="*/ 113 w 247"/>
              <a:gd name="T95" fmla="*/ 327 h 332"/>
              <a:gd name="T96" fmla="*/ 122 w 247"/>
              <a:gd name="T97" fmla="*/ 321 h 332"/>
              <a:gd name="T98" fmla="*/ 141 w 247"/>
              <a:gd name="T99" fmla="*/ 325 h 332"/>
              <a:gd name="T100" fmla="*/ 165 w 247"/>
              <a:gd name="T101" fmla="*/ 316 h 332"/>
              <a:gd name="T102" fmla="*/ 185 w 247"/>
              <a:gd name="T103" fmla="*/ 313 h 332"/>
              <a:gd name="T104" fmla="*/ 199 w 247"/>
              <a:gd name="T105" fmla="*/ 313 h 332"/>
              <a:gd name="T106" fmla="*/ 190 w 247"/>
              <a:gd name="T107" fmla="*/ 296 h 332"/>
              <a:gd name="T108" fmla="*/ 203 w 247"/>
              <a:gd name="T109" fmla="*/ 283 h 332"/>
              <a:gd name="T110" fmla="*/ 218 w 247"/>
              <a:gd name="T111" fmla="*/ 270 h 332"/>
              <a:gd name="T112" fmla="*/ 206 w 247"/>
              <a:gd name="T113" fmla="*/ 254 h 332"/>
              <a:gd name="T114" fmla="*/ 183 w 247"/>
              <a:gd name="T115" fmla="*/ 234 h 332"/>
              <a:gd name="T116" fmla="*/ 167 w 247"/>
              <a:gd name="T117" fmla="*/ 200 h 332"/>
              <a:gd name="T118" fmla="*/ 190 w 247"/>
              <a:gd name="T119" fmla="*/ 193 h 332"/>
              <a:gd name="T120" fmla="*/ 216 w 247"/>
              <a:gd name="T121" fmla="*/ 172 h 332"/>
              <a:gd name="T122" fmla="*/ 236 w 247"/>
              <a:gd name="T123" fmla="*/ 17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7" h="332">
                <a:moveTo>
                  <a:pt x="247" y="154"/>
                </a:moveTo>
                <a:cubicBezTo>
                  <a:pt x="247" y="154"/>
                  <a:pt x="245" y="151"/>
                  <a:pt x="244" y="151"/>
                </a:cubicBezTo>
                <a:cubicBezTo>
                  <a:pt x="244" y="151"/>
                  <a:pt x="242" y="148"/>
                  <a:pt x="242" y="147"/>
                </a:cubicBezTo>
                <a:cubicBezTo>
                  <a:pt x="242" y="147"/>
                  <a:pt x="242" y="145"/>
                  <a:pt x="242" y="145"/>
                </a:cubicBezTo>
                <a:cubicBezTo>
                  <a:pt x="242" y="145"/>
                  <a:pt x="240" y="144"/>
                  <a:pt x="239" y="144"/>
                </a:cubicBezTo>
                <a:cubicBezTo>
                  <a:pt x="239" y="143"/>
                  <a:pt x="236" y="143"/>
                  <a:pt x="236" y="143"/>
                </a:cubicBezTo>
                <a:cubicBezTo>
                  <a:pt x="236" y="140"/>
                  <a:pt x="236" y="140"/>
                  <a:pt x="236" y="140"/>
                </a:cubicBezTo>
                <a:cubicBezTo>
                  <a:pt x="237" y="136"/>
                  <a:pt x="237" y="136"/>
                  <a:pt x="237" y="136"/>
                </a:cubicBezTo>
                <a:cubicBezTo>
                  <a:pt x="233" y="133"/>
                  <a:pt x="233" y="133"/>
                  <a:pt x="233" y="133"/>
                </a:cubicBezTo>
                <a:cubicBezTo>
                  <a:pt x="232" y="130"/>
                  <a:pt x="232" y="130"/>
                  <a:pt x="232" y="130"/>
                </a:cubicBezTo>
                <a:cubicBezTo>
                  <a:pt x="232" y="130"/>
                  <a:pt x="233" y="128"/>
                  <a:pt x="233" y="127"/>
                </a:cubicBezTo>
                <a:cubicBezTo>
                  <a:pt x="234" y="126"/>
                  <a:pt x="235" y="123"/>
                  <a:pt x="235" y="123"/>
                </a:cubicBezTo>
                <a:cubicBezTo>
                  <a:pt x="233" y="120"/>
                  <a:pt x="233" y="120"/>
                  <a:pt x="233" y="120"/>
                </a:cubicBezTo>
                <a:cubicBezTo>
                  <a:pt x="233" y="120"/>
                  <a:pt x="232" y="119"/>
                  <a:pt x="233" y="118"/>
                </a:cubicBezTo>
                <a:cubicBezTo>
                  <a:pt x="233" y="118"/>
                  <a:pt x="232" y="113"/>
                  <a:pt x="232" y="113"/>
                </a:cubicBezTo>
                <a:cubicBezTo>
                  <a:pt x="232" y="113"/>
                  <a:pt x="232" y="109"/>
                  <a:pt x="230" y="109"/>
                </a:cubicBezTo>
                <a:cubicBezTo>
                  <a:pt x="229" y="109"/>
                  <a:pt x="228" y="106"/>
                  <a:pt x="228" y="106"/>
                </a:cubicBezTo>
                <a:cubicBezTo>
                  <a:pt x="230" y="100"/>
                  <a:pt x="230" y="100"/>
                  <a:pt x="230" y="100"/>
                </a:cubicBezTo>
                <a:cubicBezTo>
                  <a:pt x="230" y="100"/>
                  <a:pt x="231" y="96"/>
                  <a:pt x="228" y="95"/>
                </a:cubicBezTo>
                <a:cubicBezTo>
                  <a:pt x="225" y="94"/>
                  <a:pt x="221" y="92"/>
                  <a:pt x="220" y="91"/>
                </a:cubicBezTo>
                <a:cubicBezTo>
                  <a:pt x="220" y="90"/>
                  <a:pt x="218" y="88"/>
                  <a:pt x="217" y="87"/>
                </a:cubicBezTo>
                <a:cubicBezTo>
                  <a:pt x="216" y="87"/>
                  <a:pt x="216" y="87"/>
                  <a:pt x="216" y="87"/>
                </a:cubicBezTo>
                <a:cubicBezTo>
                  <a:pt x="217" y="80"/>
                  <a:pt x="217" y="80"/>
                  <a:pt x="217" y="80"/>
                </a:cubicBezTo>
                <a:cubicBezTo>
                  <a:pt x="221" y="77"/>
                  <a:pt x="221" y="77"/>
                  <a:pt x="221" y="77"/>
                </a:cubicBezTo>
                <a:cubicBezTo>
                  <a:pt x="221" y="70"/>
                  <a:pt x="221" y="70"/>
                  <a:pt x="221" y="70"/>
                </a:cubicBezTo>
                <a:cubicBezTo>
                  <a:pt x="221" y="63"/>
                  <a:pt x="221" y="63"/>
                  <a:pt x="221" y="63"/>
                </a:cubicBezTo>
                <a:cubicBezTo>
                  <a:pt x="221" y="63"/>
                  <a:pt x="222" y="61"/>
                  <a:pt x="219" y="59"/>
                </a:cubicBezTo>
                <a:cubicBezTo>
                  <a:pt x="217" y="56"/>
                  <a:pt x="217" y="53"/>
                  <a:pt x="217" y="52"/>
                </a:cubicBezTo>
                <a:cubicBezTo>
                  <a:pt x="217" y="52"/>
                  <a:pt x="216" y="49"/>
                  <a:pt x="216" y="48"/>
                </a:cubicBezTo>
                <a:cubicBezTo>
                  <a:pt x="216" y="47"/>
                  <a:pt x="215" y="47"/>
                  <a:pt x="215" y="46"/>
                </a:cubicBezTo>
                <a:cubicBezTo>
                  <a:pt x="212" y="46"/>
                  <a:pt x="208" y="47"/>
                  <a:pt x="208" y="47"/>
                </a:cubicBezTo>
                <a:cubicBezTo>
                  <a:pt x="208" y="47"/>
                  <a:pt x="207" y="46"/>
                  <a:pt x="206" y="46"/>
                </a:cubicBezTo>
                <a:cubicBezTo>
                  <a:pt x="206" y="46"/>
                  <a:pt x="204" y="44"/>
                  <a:pt x="204" y="44"/>
                </a:cubicBezTo>
                <a:cubicBezTo>
                  <a:pt x="206" y="44"/>
                  <a:pt x="206" y="44"/>
                  <a:pt x="206" y="44"/>
                </a:cubicBezTo>
                <a:cubicBezTo>
                  <a:pt x="209" y="43"/>
                  <a:pt x="209" y="43"/>
                  <a:pt x="209" y="43"/>
                </a:cubicBezTo>
                <a:cubicBezTo>
                  <a:pt x="211" y="41"/>
                  <a:pt x="211" y="41"/>
                  <a:pt x="211" y="41"/>
                </a:cubicBezTo>
                <a:cubicBezTo>
                  <a:pt x="212" y="40"/>
                  <a:pt x="212" y="40"/>
                  <a:pt x="212" y="40"/>
                </a:cubicBezTo>
                <a:cubicBezTo>
                  <a:pt x="211" y="36"/>
                  <a:pt x="211" y="36"/>
                  <a:pt x="211" y="36"/>
                </a:cubicBezTo>
                <a:cubicBezTo>
                  <a:pt x="210" y="36"/>
                  <a:pt x="210" y="36"/>
                  <a:pt x="210" y="36"/>
                </a:cubicBezTo>
                <a:cubicBezTo>
                  <a:pt x="210" y="36"/>
                  <a:pt x="206" y="34"/>
                  <a:pt x="206" y="33"/>
                </a:cubicBezTo>
                <a:cubicBezTo>
                  <a:pt x="206" y="33"/>
                  <a:pt x="205" y="31"/>
                  <a:pt x="205" y="31"/>
                </a:cubicBezTo>
                <a:cubicBezTo>
                  <a:pt x="203" y="31"/>
                  <a:pt x="203" y="31"/>
                  <a:pt x="203" y="31"/>
                </a:cubicBezTo>
                <a:cubicBezTo>
                  <a:pt x="203" y="31"/>
                  <a:pt x="197" y="31"/>
                  <a:pt x="197" y="31"/>
                </a:cubicBezTo>
                <a:cubicBezTo>
                  <a:pt x="197" y="32"/>
                  <a:pt x="193" y="31"/>
                  <a:pt x="193" y="31"/>
                </a:cubicBezTo>
                <a:cubicBezTo>
                  <a:pt x="193" y="31"/>
                  <a:pt x="191" y="30"/>
                  <a:pt x="190" y="29"/>
                </a:cubicBezTo>
                <a:cubicBezTo>
                  <a:pt x="190" y="28"/>
                  <a:pt x="190" y="27"/>
                  <a:pt x="190" y="26"/>
                </a:cubicBezTo>
                <a:cubicBezTo>
                  <a:pt x="190" y="25"/>
                  <a:pt x="190" y="26"/>
                  <a:pt x="192" y="25"/>
                </a:cubicBezTo>
                <a:cubicBezTo>
                  <a:pt x="193" y="24"/>
                  <a:pt x="194" y="24"/>
                  <a:pt x="195" y="24"/>
                </a:cubicBezTo>
                <a:cubicBezTo>
                  <a:pt x="195" y="23"/>
                  <a:pt x="195" y="23"/>
                  <a:pt x="195" y="23"/>
                </a:cubicBezTo>
                <a:cubicBezTo>
                  <a:pt x="195" y="23"/>
                  <a:pt x="199" y="23"/>
                  <a:pt x="199" y="23"/>
                </a:cubicBezTo>
                <a:cubicBezTo>
                  <a:pt x="199" y="23"/>
                  <a:pt x="199" y="21"/>
                  <a:pt x="199" y="21"/>
                </a:cubicBezTo>
                <a:cubicBezTo>
                  <a:pt x="197" y="20"/>
                  <a:pt x="197" y="20"/>
                  <a:pt x="197" y="20"/>
                </a:cubicBezTo>
                <a:cubicBezTo>
                  <a:pt x="197" y="20"/>
                  <a:pt x="195" y="18"/>
                  <a:pt x="195" y="18"/>
                </a:cubicBezTo>
                <a:cubicBezTo>
                  <a:pt x="195" y="17"/>
                  <a:pt x="195" y="17"/>
                  <a:pt x="195" y="17"/>
                </a:cubicBezTo>
                <a:cubicBezTo>
                  <a:pt x="195" y="17"/>
                  <a:pt x="197" y="15"/>
                  <a:pt x="197" y="15"/>
                </a:cubicBezTo>
                <a:cubicBezTo>
                  <a:pt x="198" y="14"/>
                  <a:pt x="197" y="13"/>
                  <a:pt x="197" y="13"/>
                </a:cubicBezTo>
                <a:cubicBezTo>
                  <a:pt x="197" y="13"/>
                  <a:pt x="196" y="12"/>
                  <a:pt x="195" y="12"/>
                </a:cubicBezTo>
                <a:cubicBezTo>
                  <a:pt x="195" y="12"/>
                  <a:pt x="194" y="14"/>
                  <a:pt x="194" y="14"/>
                </a:cubicBezTo>
                <a:cubicBezTo>
                  <a:pt x="193" y="14"/>
                  <a:pt x="193" y="16"/>
                  <a:pt x="193" y="16"/>
                </a:cubicBezTo>
                <a:cubicBezTo>
                  <a:pt x="193" y="16"/>
                  <a:pt x="191" y="17"/>
                  <a:pt x="191" y="17"/>
                </a:cubicBezTo>
                <a:cubicBezTo>
                  <a:pt x="190" y="16"/>
                  <a:pt x="191" y="16"/>
                  <a:pt x="191" y="15"/>
                </a:cubicBezTo>
                <a:cubicBezTo>
                  <a:pt x="191" y="15"/>
                  <a:pt x="190" y="14"/>
                  <a:pt x="190" y="14"/>
                </a:cubicBezTo>
                <a:cubicBezTo>
                  <a:pt x="190" y="14"/>
                  <a:pt x="189" y="13"/>
                  <a:pt x="189" y="13"/>
                </a:cubicBezTo>
                <a:cubicBezTo>
                  <a:pt x="189" y="12"/>
                  <a:pt x="190" y="12"/>
                  <a:pt x="191" y="12"/>
                </a:cubicBezTo>
                <a:cubicBezTo>
                  <a:pt x="191" y="11"/>
                  <a:pt x="191" y="10"/>
                  <a:pt x="191" y="10"/>
                </a:cubicBezTo>
                <a:cubicBezTo>
                  <a:pt x="191" y="10"/>
                  <a:pt x="191" y="9"/>
                  <a:pt x="190" y="9"/>
                </a:cubicBezTo>
                <a:cubicBezTo>
                  <a:pt x="190" y="8"/>
                  <a:pt x="189" y="9"/>
                  <a:pt x="189" y="9"/>
                </a:cubicBezTo>
                <a:cubicBezTo>
                  <a:pt x="189" y="9"/>
                  <a:pt x="187" y="11"/>
                  <a:pt x="187" y="11"/>
                </a:cubicBezTo>
                <a:cubicBezTo>
                  <a:pt x="187" y="11"/>
                  <a:pt x="186" y="12"/>
                  <a:pt x="186" y="12"/>
                </a:cubicBezTo>
                <a:cubicBezTo>
                  <a:pt x="186" y="12"/>
                  <a:pt x="186" y="14"/>
                  <a:pt x="186" y="14"/>
                </a:cubicBezTo>
                <a:cubicBezTo>
                  <a:pt x="186" y="14"/>
                  <a:pt x="184" y="15"/>
                  <a:pt x="184" y="15"/>
                </a:cubicBezTo>
                <a:cubicBezTo>
                  <a:pt x="184" y="15"/>
                  <a:pt x="184" y="15"/>
                  <a:pt x="184" y="15"/>
                </a:cubicBezTo>
                <a:cubicBezTo>
                  <a:pt x="184" y="15"/>
                  <a:pt x="183" y="17"/>
                  <a:pt x="183" y="17"/>
                </a:cubicBezTo>
                <a:cubicBezTo>
                  <a:pt x="183" y="17"/>
                  <a:pt x="183" y="19"/>
                  <a:pt x="183" y="19"/>
                </a:cubicBezTo>
                <a:cubicBezTo>
                  <a:pt x="183" y="19"/>
                  <a:pt x="182" y="20"/>
                  <a:pt x="181" y="21"/>
                </a:cubicBezTo>
                <a:cubicBezTo>
                  <a:pt x="180" y="21"/>
                  <a:pt x="180" y="22"/>
                  <a:pt x="180" y="22"/>
                </a:cubicBezTo>
                <a:cubicBezTo>
                  <a:pt x="180" y="23"/>
                  <a:pt x="180" y="23"/>
                  <a:pt x="180" y="23"/>
                </a:cubicBezTo>
                <a:cubicBezTo>
                  <a:pt x="177" y="24"/>
                  <a:pt x="177" y="24"/>
                  <a:pt x="177" y="24"/>
                </a:cubicBezTo>
                <a:cubicBezTo>
                  <a:pt x="177" y="24"/>
                  <a:pt x="175" y="23"/>
                  <a:pt x="175" y="23"/>
                </a:cubicBezTo>
                <a:cubicBezTo>
                  <a:pt x="175" y="23"/>
                  <a:pt x="173" y="23"/>
                  <a:pt x="173" y="23"/>
                </a:cubicBezTo>
                <a:cubicBezTo>
                  <a:pt x="173" y="23"/>
                  <a:pt x="170" y="23"/>
                  <a:pt x="170" y="23"/>
                </a:cubicBezTo>
                <a:cubicBezTo>
                  <a:pt x="170" y="23"/>
                  <a:pt x="169" y="24"/>
                  <a:pt x="169" y="24"/>
                </a:cubicBezTo>
                <a:cubicBezTo>
                  <a:pt x="168" y="26"/>
                  <a:pt x="168" y="26"/>
                  <a:pt x="168" y="26"/>
                </a:cubicBezTo>
                <a:cubicBezTo>
                  <a:pt x="168" y="26"/>
                  <a:pt x="168" y="24"/>
                  <a:pt x="168" y="24"/>
                </a:cubicBezTo>
                <a:cubicBezTo>
                  <a:pt x="169" y="23"/>
                  <a:pt x="170" y="22"/>
                  <a:pt x="170" y="22"/>
                </a:cubicBezTo>
                <a:cubicBezTo>
                  <a:pt x="171" y="22"/>
                  <a:pt x="171" y="21"/>
                  <a:pt x="171" y="20"/>
                </a:cubicBezTo>
                <a:cubicBezTo>
                  <a:pt x="171" y="20"/>
                  <a:pt x="170" y="19"/>
                  <a:pt x="170" y="19"/>
                </a:cubicBezTo>
                <a:cubicBezTo>
                  <a:pt x="168" y="20"/>
                  <a:pt x="168" y="20"/>
                  <a:pt x="168" y="20"/>
                </a:cubicBezTo>
                <a:cubicBezTo>
                  <a:pt x="168" y="20"/>
                  <a:pt x="167" y="22"/>
                  <a:pt x="167" y="23"/>
                </a:cubicBezTo>
                <a:cubicBezTo>
                  <a:pt x="167" y="24"/>
                  <a:pt x="166" y="24"/>
                  <a:pt x="166" y="24"/>
                </a:cubicBezTo>
                <a:cubicBezTo>
                  <a:pt x="164" y="26"/>
                  <a:pt x="164" y="26"/>
                  <a:pt x="164" y="26"/>
                </a:cubicBezTo>
                <a:cubicBezTo>
                  <a:pt x="163" y="28"/>
                  <a:pt x="163" y="28"/>
                  <a:pt x="163" y="28"/>
                </a:cubicBezTo>
                <a:cubicBezTo>
                  <a:pt x="163" y="28"/>
                  <a:pt x="160" y="31"/>
                  <a:pt x="159" y="31"/>
                </a:cubicBezTo>
                <a:cubicBezTo>
                  <a:pt x="159" y="32"/>
                  <a:pt x="156" y="33"/>
                  <a:pt x="156" y="33"/>
                </a:cubicBezTo>
                <a:cubicBezTo>
                  <a:pt x="156" y="33"/>
                  <a:pt x="151" y="33"/>
                  <a:pt x="150" y="33"/>
                </a:cubicBezTo>
                <a:cubicBezTo>
                  <a:pt x="149" y="33"/>
                  <a:pt x="148" y="35"/>
                  <a:pt x="148" y="35"/>
                </a:cubicBezTo>
                <a:cubicBezTo>
                  <a:pt x="148" y="35"/>
                  <a:pt x="147" y="36"/>
                  <a:pt x="147" y="37"/>
                </a:cubicBezTo>
                <a:cubicBezTo>
                  <a:pt x="146" y="37"/>
                  <a:pt x="145" y="38"/>
                  <a:pt x="145" y="38"/>
                </a:cubicBezTo>
                <a:cubicBezTo>
                  <a:pt x="144" y="39"/>
                  <a:pt x="143" y="40"/>
                  <a:pt x="143" y="40"/>
                </a:cubicBezTo>
                <a:cubicBezTo>
                  <a:pt x="143" y="40"/>
                  <a:pt x="142" y="42"/>
                  <a:pt x="142" y="42"/>
                </a:cubicBezTo>
                <a:cubicBezTo>
                  <a:pt x="142" y="43"/>
                  <a:pt x="139" y="42"/>
                  <a:pt x="139" y="42"/>
                </a:cubicBezTo>
                <a:cubicBezTo>
                  <a:pt x="138" y="41"/>
                  <a:pt x="138" y="41"/>
                  <a:pt x="138" y="41"/>
                </a:cubicBezTo>
                <a:cubicBezTo>
                  <a:pt x="135" y="40"/>
                  <a:pt x="135" y="40"/>
                  <a:pt x="135" y="40"/>
                </a:cubicBezTo>
                <a:cubicBezTo>
                  <a:pt x="132" y="40"/>
                  <a:pt x="132" y="40"/>
                  <a:pt x="132" y="40"/>
                </a:cubicBezTo>
                <a:cubicBezTo>
                  <a:pt x="131" y="41"/>
                  <a:pt x="131" y="41"/>
                  <a:pt x="131" y="41"/>
                </a:cubicBezTo>
                <a:cubicBezTo>
                  <a:pt x="130" y="42"/>
                  <a:pt x="130" y="42"/>
                  <a:pt x="130" y="42"/>
                </a:cubicBezTo>
                <a:cubicBezTo>
                  <a:pt x="128" y="42"/>
                  <a:pt x="128" y="42"/>
                  <a:pt x="128" y="42"/>
                </a:cubicBezTo>
                <a:cubicBezTo>
                  <a:pt x="126" y="40"/>
                  <a:pt x="126" y="40"/>
                  <a:pt x="126" y="40"/>
                </a:cubicBezTo>
                <a:cubicBezTo>
                  <a:pt x="125" y="38"/>
                  <a:pt x="125" y="38"/>
                  <a:pt x="125" y="38"/>
                </a:cubicBezTo>
                <a:cubicBezTo>
                  <a:pt x="126" y="37"/>
                  <a:pt x="126" y="37"/>
                  <a:pt x="126" y="37"/>
                </a:cubicBezTo>
                <a:cubicBezTo>
                  <a:pt x="129" y="37"/>
                  <a:pt x="129" y="37"/>
                  <a:pt x="129" y="37"/>
                </a:cubicBezTo>
                <a:cubicBezTo>
                  <a:pt x="131" y="35"/>
                  <a:pt x="131" y="35"/>
                  <a:pt x="131" y="35"/>
                </a:cubicBezTo>
                <a:cubicBezTo>
                  <a:pt x="131" y="34"/>
                  <a:pt x="131" y="34"/>
                  <a:pt x="131" y="34"/>
                </a:cubicBezTo>
                <a:cubicBezTo>
                  <a:pt x="131" y="34"/>
                  <a:pt x="133" y="33"/>
                  <a:pt x="133" y="33"/>
                </a:cubicBezTo>
                <a:cubicBezTo>
                  <a:pt x="134" y="33"/>
                  <a:pt x="134" y="31"/>
                  <a:pt x="134" y="31"/>
                </a:cubicBezTo>
                <a:cubicBezTo>
                  <a:pt x="134" y="28"/>
                  <a:pt x="134" y="28"/>
                  <a:pt x="134" y="28"/>
                </a:cubicBezTo>
                <a:cubicBezTo>
                  <a:pt x="134" y="25"/>
                  <a:pt x="134" y="25"/>
                  <a:pt x="134" y="25"/>
                </a:cubicBezTo>
                <a:cubicBezTo>
                  <a:pt x="135" y="23"/>
                  <a:pt x="135" y="23"/>
                  <a:pt x="135" y="23"/>
                </a:cubicBezTo>
                <a:cubicBezTo>
                  <a:pt x="138" y="22"/>
                  <a:pt x="138" y="22"/>
                  <a:pt x="138" y="22"/>
                </a:cubicBezTo>
                <a:cubicBezTo>
                  <a:pt x="138" y="20"/>
                  <a:pt x="138" y="20"/>
                  <a:pt x="138" y="20"/>
                </a:cubicBezTo>
                <a:cubicBezTo>
                  <a:pt x="137" y="17"/>
                  <a:pt x="137" y="17"/>
                  <a:pt x="137" y="17"/>
                </a:cubicBezTo>
                <a:cubicBezTo>
                  <a:pt x="137" y="17"/>
                  <a:pt x="133" y="17"/>
                  <a:pt x="133" y="17"/>
                </a:cubicBezTo>
                <a:cubicBezTo>
                  <a:pt x="132" y="17"/>
                  <a:pt x="131" y="18"/>
                  <a:pt x="131" y="18"/>
                </a:cubicBezTo>
                <a:cubicBezTo>
                  <a:pt x="131" y="21"/>
                  <a:pt x="131" y="21"/>
                  <a:pt x="131" y="21"/>
                </a:cubicBezTo>
                <a:cubicBezTo>
                  <a:pt x="133" y="23"/>
                  <a:pt x="133" y="23"/>
                  <a:pt x="133" y="23"/>
                </a:cubicBezTo>
                <a:cubicBezTo>
                  <a:pt x="133" y="24"/>
                  <a:pt x="133" y="24"/>
                  <a:pt x="133" y="24"/>
                </a:cubicBezTo>
                <a:cubicBezTo>
                  <a:pt x="131" y="25"/>
                  <a:pt x="131" y="25"/>
                  <a:pt x="131" y="25"/>
                </a:cubicBezTo>
                <a:cubicBezTo>
                  <a:pt x="129" y="24"/>
                  <a:pt x="129" y="24"/>
                  <a:pt x="129" y="24"/>
                </a:cubicBezTo>
                <a:cubicBezTo>
                  <a:pt x="128" y="26"/>
                  <a:pt x="128" y="26"/>
                  <a:pt x="128" y="26"/>
                </a:cubicBezTo>
                <a:cubicBezTo>
                  <a:pt x="127" y="28"/>
                  <a:pt x="127" y="28"/>
                  <a:pt x="127" y="28"/>
                </a:cubicBezTo>
                <a:cubicBezTo>
                  <a:pt x="123" y="27"/>
                  <a:pt x="123" y="27"/>
                  <a:pt x="123" y="27"/>
                </a:cubicBezTo>
                <a:cubicBezTo>
                  <a:pt x="120" y="25"/>
                  <a:pt x="120" y="25"/>
                  <a:pt x="120" y="25"/>
                </a:cubicBezTo>
                <a:cubicBezTo>
                  <a:pt x="118" y="23"/>
                  <a:pt x="118" y="23"/>
                  <a:pt x="118" y="23"/>
                </a:cubicBezTo>
                <a:cubicBezTo>
                  <a:pt x="115" y="23"/>
                  <a:pt x="115" y="23"/>
                  <a:pt x="115" y="23"/>
                </a:cubicBezTo>
                <a:cubicBezTo>
                  <a:pt x="114" y="23"/>
                  <a:pt x="114" y="23"/>
                  <a:pt x="114" y="23"/>
                </a:cubicBezTo>
                <a:cubicBezTo>
                  <a:pt x="111" y="23"/>
                  <a:pt x="111" y="23"/>
                  <a:pt x="111" y="23"/>
                </a:cubicBezTo>
                <a:cubicBezTo>
                  <a:pt x="110" y="22"/>
                  <a:pt x="110" y="22"/>
                  <a:pt x="110" y="22"/>
                </a:cubicBezTo>
                <a:cubicBezTo>
                  <a:pt x="109" y="21"/>
                  <a:pt x="109" y="21"/>
                  <a:pt x="109" y="21"/>
                </a:cubicBezTo>
                <a:cubicBezTo>
                  <a:pt x="107" y="21"/>
                  <a:pt x="107" y="21"/>
                  <a:pt x="107" y="21"/>
                </a:cubicBezTo>
                <a:cubicBezTo>
                  <a:pt x="105" y="20"/>
                  <a:pt x="105" y="20"/>
                  <a:pt x="105" y="20"/>
                </a:cubicBezTo>
                <a:cubicBezTo>
                  <a:pt x="105" y="18"/>
                  <a:pt x="105" y="18"/>
                  <a:pt x="105" y="18"/>
                </a:cubicBezTo>
                <a:cubicBezTo>
                  <a:pt x="105" y="18"/>
                  <a:pt x="106" y="15"/>
                  <a:pt x="106" y="14"/>
                </a:cubicBezTo>
                <a:cubicBezTo>
                  <a:pt x="107" y="14"/>
                  <a:pt x="107" y="12"/>
                  <a:pt x="107" y="12"/>
                </a:cubicBezTo>
                <a:cubicBezTo>
                  <a:pt x="106" y="8"/>
                  <a:pt x="106" y="8"/>
                  <a:pt x="106" y="8"/>
                </a:cubicBezTo>
                <a:cubicBezTo>
                  <a:pt x="99" y="1"/>
                  <a:pt x="99" y="1"/>
                  <a:pt x="99" y="1"/>
                </a:cubicBezTo>
                <a:cubicBezTo>
                  <a:pt x="99" y="3"/>
                  <a:pt x="99" y="3"/>
                  <a:pt x="99" y="3"/>
                </a:cubicBezTo>
                <a:cubicBezTo>
                  <a:pt x="97" y="4"/>
                  <a:pt x="97" y="4"/>
                  <a:pt x="97" y="4"/>
                </a:cubicBezTo>
                <a:cubicBezTo>
                  <a:pt x="96" y="2"/>
                  <a:pt x="96" y="2"/>
                  <a:pt x="96" y="2"/>
                </a:cubicBezTo>
                <a:cubicBezTo>
                  <a:pt x="96" y="2"/>
                  <a:pt x="95" y="1"/>
                  <a:pt x="95" y="2"/>
                </a:cubicBezTo>
                <a:cubicBezTo>
                  <a:pt x="94" y="2"/>
                  <a:pt x="91" y="4"/>
                  <a:pt x="91" y="4"/>
                </a:cubicBezTo>
                <a:cubicBezTo>
                  <a:pt x="91" y="4"/>
                  <a:pt x="90" y="4"/>
                  <a:pt x="89" y="4"/>
                </a:cubicBezTo>
                <a:cubicBezTo>
                  <a:pt x="89" y="4"/>
                  <a:pt x="88" y="5"/>
                  <a:pt x="88" y="5"/>
                </a:cubicBezTo>
                <a:cubicBezTo>
                  <a:pt x="86" y="4"/>
                  <a:pt x="86" y="4"/>
                  <a:pt x="86" y="4"/>
                </a:cubicBezTo>
                <a:cubicBezTo>
                  <a:pt x="83" y="2"/>
                  <a:pt x="83" y="2"/>
                  <a:pt x="83" y="2"/>
                </a:cubicBezTo>
                <a:cubicBezTo>
                  <a:pt x="83" y="2"/>
                  <a:pt x="81" y="2"/>
                  <a:pt x="80" y="2"/>
                </a:cubicBezTo>
                <a:cubicBezTo>
                  <a:pt x="79" y="2"/>
                  <a:pt x="76" y="0"/>
                  <a:pt x="76" y="0"/>
                </a:cubicBezTo>
                <a:cubicBezTo>
                  <a:pt x="74" y="0"/>
                  <a:pt x="74" y="0"/>
                  <a:pt x="74" y="0"/>
                </a:cubicBezTo>
                <a:cubicBezTo>
                  <a:pt x="71" y="1"/>
                  <a:pt x="71" y="1"/>
                  <a:pt x="71" y="1"/>
                </a:cubicBezTo>
                <a:cubicBezTo>
                  <a:pt x="72" y="7"/>
                  <a:pt x="72" y="7"/>
                  <a:pt x="72" y="7"/>
                </a:cubicBezTo>
                <a:cubicBezTo>
                  <a:pt x="73" y="9"/>
                  <a:pt x="73" y="9"/>
                  <a:pt x="73" y="9"/>
                </a:cubicBezTo>
                <a:cubicBezTo>
                  <a:pt x="74" y="11"/>
                  <a:pt x="74" y="11"/>
                  <a:pt x="74" y="11"/>
                </a:cubicBezTo>
                <a:cubicBezTo>
                  <a:pt x="75" y="12"/>
                  <a:pt x="75" y="12"/>
                  <a:pt x="75" y="12"/>
                </a:cubicBezTo>
                <a:cubicBezTo>
                  <a:pt x="77" y="14"/>
                  <a:pt x="77" y="14"/>
                  <a:pt x="77" y="14"/>
                </a:cubicBezTo>
                <a:cubicBezTo>
                  <a:pt x="79" y="17"/>
                  <a:pt x="79" y="17"/>
                  <a:pt x="79" y="17"/>
                </a:cubicBezTo>
                <a:cubicBezTo>
                  <a:pt x="80" y="19"/>
                  <a:pt x="80" y="19"/>
                  <a:pt x="80" y="19"/>
                </a:cubicBezTo>
                <a:cubicBezTo>
                  <a:pt x="79" y="19"/>
                  <a:pt x="79" y="19"/>
                  <a:pt x="79" y="19"/>
                </a:cubicBezTo>
                <a:cubicBezTo>
                  <a:pt x="77" y="19"/>
                  <a:pt x="77" y="19"/>
                  <a:pt x="77" y="19"/>
                </a:cubicBezTo>
                <a:cubicBezTo>
                  <a:pt x="77" y="21"/>
                  <a:pt x="77" y="21"/>
                  <a:pt x="77" y="21"/>
                </a:cubicBezTo>
                <a:cubicBezTo>
                  <a:pt x="77" y="21"/>
                  <a:pt x="78" y="21"/>
                  <a:pt x="78" y="21"/>
                </a:cubicBezTo>
                <a:cubicBezTo>
                  <a:pt x="79" y="21"/>
                  <a:pt x="80" y="20"/>
                  <a:pt x="80" y="20"/>
                </a:cubicBezTo>
                <a:cubicBezTo>
                  <a:pt x="81" y="19"/>
                  <a:pt x="81" y="19"/>
                  <a:pt x="81" y="19"/>
                </a:cubicBezTo>
                <a:cubicBezTo>
                  <a:pt x="82" y="21"/>
                  <a:pt x="82" y="21"/>
                  <a:pt x="82" y="21"/>
                </a:cubicBezTo>
                <a:cubicBezTo>
                  <a:pt x="76" y="23"/>
                  <a:pt x="76" y="23"/>
                  <a:pt x="76" y="23"/>
                </a:cubicBezTo>
                <a:cubicBezTo>
                  <a:pt x="72" y="24"/>
                  <a:pt x="72" y="24"/>
                  <a:pt x="72" y="24"/>
                </a:cubicBezTo>
                <a:cubicBezTo>
                  <a:pt x="71" y="27"/>
                  <a:pt x="71" y="27"/>
                  <a:pt x="71" y="27"/>
                </a:cubicBezTo>
                <a:cubicBezTo>
                  <a:pt x="73" y="29"/>
                  <a:pt x="73" y="29"/>
                  <a:pt x="73" y="29"/>
                </a:cubicBezTo>
                <a:cubicBezTo>
                  <a:pt x="75" y="29"/>
                  <a:pt x="75" y="29"/>
                  <a:pt x="75" y="29"/>
                </a:cubicBezTo>
                <a:cubicBezTo>
                  <a:pt x="78" y="29"/>
                  <a:pt x="78" y="29"/>
                  <a:pt x="78" y="29"/>
                </a:cubicBezTo>
                <a:cubicBezTo>
                  <a:pt x="78" y="29"/>
                  <a:pt x="78" y="30"/>
                  <a:pt x="77" y="31"/>
                </a:cubicBezTo>
                <a:cubicBezTo>
                  <a:pt x="77" y="33"/>
                  <a:pt x="78" y="33"/>
                  <a:pt x="78" y="33"/>
                </a:cubicBezTo>
                <a:cubicBezTo>
                  <a:pt x="80" y="33"/>
                  <a:pt x="80" y="33"/>
                  <a:pt x="80" y="33"/>
                </a:cubicBezTo>
                <a:cubicBezTo>
                  <a:pt x="80" y="33"/>
                  <a:pt x="80" y="34"/>
                  <a:pt x="79" y="35"/>
                </a:cubicBezTo>
                <a:cubicBezTo>
                  <a:pt x="78" y="35"/>
                  <a:pt x="78" y="38"/>
                  <a:pt x="78" y="38"/>
                </a:cubicBezTo>
                <a:cubicBezTo>
                  <a:pt x="81" y="40"/>
                  <a:pt x="81" y="40"/>
                  <a:pt x="81" y="40"/>
                </a:cubicBezTo>
                <a:cubicBezTo>
                  <a:pt x="80" y="41"/>
                  <a:pt x="80" y="41"/>
                  <a:pt x="80" y="41"/>
                </a:cubicBezTo>
                <a:cubicBezTo>
                  <a:pt x="79" y="43"/>
                  <a:pt x="79" y="43"/>
                  <a:pt x="79" y="43"/>
                </a:cubicBezTo>
                <a:cubicBezTo>
                  <a:pt x="79" y="43"/>
                  <a:pt x="81" y="45"/>
                  <a:pt x="81" y="46"/>
                </a:cubicBezTo>
                <a:cubicBezTo>
                  <a:pt x="81" y="46"/>
                  <a:pt x="84" y="46"/>
                  <a:pt x="84" y="46"/>
                </a:cubicBezTo>
                <a:cubicBezTo>
                  <a:pt x="84" y="46"/>
                  <a:pt x="85" y="44"/>
                  <a:pt x="85" y="44"/>
                </a:cubicBezTo>
                <a:cubicBezTo>
                  <a:pt x="85" y="44"/>
                  <a:pt x="87" y="45"/>
                  <a:pt x="87" y="45"/>
                </a:cubicBezTo>
                <a:cubicBezTo>
                  <a:pt x="88" y="45"/>
                  <a:pt x="89" y="47"/>
                  <a:pt x="89" y="47"/>
                </a:cubicBezTo>
                <a:cubicBezTo>
                  <a:pt x="86" y="47"/>
                  <a:pt x="86" y="47"/>
                  <a:pt x="86" y="47"/>
                </a:cubicBezTo>
                <a:cubicBezTo>
                  <a:pt x="84" y="48"/>
                  <a:pt x="84" y="48"/>
                  <a:pt x="84" y="48"/>
                </a:cubicBezTo>
                <a:cubicBezTo>
                  <a:pt x="79" y="48"/>
                  <a:pt x="79" y="48"/>
                  <a:pt x="79" y="48"/>
                </a:cubicBezTo>
                <a:cubicBezTo>
                  <a:pt x="75" y="48"/>
                  <a:pt x="75" y="48"/>
                  <a:pt x="75" y="48"/>
                </a:cubicBezTo>
                <a:cubicBezTo>
                  <a:pt x="73" y="47"/>
                  <a:pt x="73" y="47"/>
                  <a:pt x="73" y="47"/>
                </a:cubicBezTo>
                <a:cubicBezTo>
                  <a:pt x="70" y="49"/>
                  <a:pt x="70" y="49"/>
                  <a:pt x="70" y="49"/>
                </a:cubicBezTo>
                <a:cubicBezTo>
                  <a:pt x="69" y="52"/>
                  <a:pt x="69" y="52"/>
                  <a:pt x="69" y="52"/>
                </a:cubicBezTo>
                <a:cubicBezTo>
                  <a:pt x="68" y="56"/>
                  <a:pt x="68" y="56"/>
                  <a:pt x="68" y="56"/>
                </a:cubicBezTo>
                <a:cubicBezTo>
                  <a:pt x="68" y="56"/>
                  <a:pt x="70" y="60"/>
                  <a:pt x="71" y="60"/>
                </a:cubicBezTo>
                <a:cubicBezTo>
                  <a:pt x="71" y="60"/>
                  <a:pt x="68" y="61"/>
                  <a:pt x="68" y="61"/>
                </a:cubicBezTo>
                <a:cubicBezTo>
                  <a:pt x="66" y="60"/>
                  <a:pt x="66" y="60"/>
                  <a:pt x="66" y="60"/>
                </a:cubicBezTo>
                <a:cubicBezTo>
                  <a:pt x="66" y="60"/>
                  <a:pt x="64" y="58"/>
                  <a:pt x="63" y="58"/>
                </a:cubicBezTo>
                <a:cubicBezTo>
                  <a:pt x="62" y="57"/>
                  <a:pt x="61" y="58"/>
                  <a:pt x="61" y="58"/>
                </a:cubicBezTo>
                <a:cubicBezTo>
                  <a:pt x="60" y="61"/>
                  <a:pt x="60" y="61"/>
                  <a:pt x="60" y="61"/>
                </a:cubicBezTo>
                <a:cubicBezTo>
                  <a:pt x="61" y="61"/>
                  <a:pt x="61" y="61"/>
                  <a:pt x="61" y="61"/>
                </a:cubicBezTo>
                <a:cubicBezTo>
                  <a:pt x="62" y="63"/>
                  <a:pt x="62" y="63"/>
                  <a:pt x="62" y="63"/>
                </a:cubicBezTo>
                <a:cubicBezTo>
                  <a:pt x="62" y="65"/>
                  <a:pt x="62" y="65"/>
                  <a:pt x="62" y="65"/>
                </a:cubicBezTo>
                <a:cubicBezTo>
                  <a:pt x="60" y="66"/>
                  <a:pt x="60" y="66"/>
                  <a:pt x="60" y="66"/>
                </a:cubicBezTo>
                <a:cubicBezTo>
                  <a:pt x="60" y="66"/>
                  <a:pt x="59" y="65"/>
                  <a:pt x="59" y="64"/>
                </a:cubicBezTo>
                <a:cubicBezTo>
                  <a:pt x="59" y="64"/>
                  <a:pt x="58" y="61"/>
                  <a:pt x="58" y="61"/>
                </a:cubicBezTo>
                <a:cubicBezTo>
                  <a:pt x="58" y="60"/>
                  <a:pt x="58" y="58"/>
                  <a:pt x="58" y="58"/>
                </a:cubicBezTo>
                <a:cubicBezTo>
                  <a:pt x="58" y="58"/>
                  <a:pt x="57" y="56"/>
                  <a:pt x="57" y="56"/>
                </a:cubicBezTo>
                <a:cubicBezTo>
                  <a:pt x="58" y="55"/>
                  <a:pt x="56" y="54"/>
                  <a:pt x="56" y="53"/>
                </a:cubicBezTo>
                <a:cubicBezTo>
                  <a:pt x="56" y="53"/>
                  <a:pt x="54" y="51"/>
                  <a:pt x="54" y="51"/>
                </a:cubicBezTo>
                <a:cubicBezTo>
                  <a:pt x="52" y="49"/>
                  <a:pt x="52" y="49"/>
                  <a:pt x="52" y="49"/>
                </a:cubicBezTo>
                <a:cubicBezTo>
                  <a:pt x="49" y="51"/>
                  <a:pt x="49" y="51"/>
                  <a:pt x="49" y="51"/>
                </a:cubicBezTo>
                <a:cubicBezTo>
                  <a:pt x="44" y="50"/>
                  <a:pt x="44" y="50"/>
                  <a:pt x="44" y="50"/>
                </a:cubicBezTo>
                <a:cubicBezTo>
                  <a:pt x="41" y="52"/>
                  <a:pt x="41" y="52"/>
                  <a:pt x="41" y="52"/>
                </a:cubicBezTo>
                <a:cubicBezTo>
                  <a:pt x="41" y="53"/>
                  <a:pt x="41" y="53"/>
                  <a:pt x="41" y="53"/>
                </a:cubicBezTo>
                <a:cubicBezTo>
                  <a:pt x="37" y="54"/>
                  <a:pt x="37" y="54"/>
                  <a:pt x="37" y="54"/>
                </a:cubicBezTo>
                <a:cubicBezTo>
                  <a:pt x="37" y="54"/>
                  <a:pt x="36" y="54"/>
                  <a:pt x="36" y="54"/>
                </a:cubicBezTo>
                <a:cubicBezTo>
                  <a:pt x="35" y="54"/>
                  <a:pt x="35" y="54"/>
                  <a:pt x="34" y="54"/>
                </a:cubicBezTo>
                <a:cubicBezTo>
                  <a:pt x="33" y="54"/>
                  <a:pt x="33" y="54"/>
                  <a:pt x="33" y="54"/>
                </a:cubicBezTo>
                <a:cubicBezTo>
                  <a:pt x="33" y="54"/>
                  <a:pt x="33" y="54"/>
                  <a:pt x="33" y="54"/>
                </a:cubicBezTo>
                <a:cubicBezTo>
                  <a:pt x="32" y="54"/>
                  <a:pt x="32" y="54"/>
                  <a:pt x="32" y="54"/>
                </a:cubicBezTo>
                <a:cubicBezTo>
                  <a:pt x="32" y="54"/>
                  <a:pt x="32" y="54"/>
                  <a:pt x="32" y="54"/>
                </a:cubicBezTo>
                <a:cubicBezTo>
                  <a:pt x="30" y="56"/>
                  <a:pt x="30" y="56"/>
                  <a:pt x="30" y="56"/>
                </a:cubicBezTo>
                <a:cubicBezTo>
                  <a:pt x="32" y="59"/>
                  <a:pt x="32" y="59"/>
                  <a:pt x="32" y="59"/>
                </a:cubicBezTo>
                <a:cubicBezTo>
                  <a:pt x="32" y="62"/>
                  <a:pt x="32" y="62"/>
                  <a:pt x="32" y="62"/>
                </a:cubicBezTo>
                <a:cubicBezTo>
                  <a:pt x="32" y="62"/>
                  <a:pt x="30" y="64"/>
                  <a:pt x="29" y="64"/>
                </a:cubicBezTo>
                <a:cubicBezTo>
                  <a:pt x="29" y="64"/>
                  <a:pt x="29" y="65"/>
                  <a:pt x="28" y="67"/>
                </a:cubicBezTo>
                <a:cubicBezTo>
                  <a:pt x="29" y="68"/>
                  <a:pt x="29" y="68"/>
                  <a:pt x="29" y="68"/>
                </a:cubicBezTo>
                <a:cubicBezTo>
                  <a:pt x="33" y="70"/>
                  <a:pt x="33" y="70"/>
                  <a:pt x="33" y="70"/>
                </a:cubicBezTo>
                <a:cubicBezTo>
                  <a:pt x="33" y="70"/>
                  <a:pt x="33" y="72"/>
                  <a:pt x="33" y="72"/>
                </a:cubicBezTo>
                <a:cubicBezTo>
                  <a:pt x="34" y="72"/>
                  <a:pt x="36" y="73"/>
                  <a:pt x="36" y="73"/>
                </a:cubicBezTo>
                <a:cubicBezTo>
                  <a:pt x="36" y="75"/>
                  <a:pt x="36" y="75"/>
                  <a:pt x="36" y="75"/>
                </a:cubicBezTo>
                <a:cubicBezTo>
                  <a:pt x="36" y="76"/>
                  <a:pt x="36" y="76"/>
                  <a:pt x="36" y="76"/>
                </a:cubicBezTo>
                <a:cubicBezTo>
                  <a:pt x="36" y="76"/>
                  <a:pt x="36" y="76"/>
                  <a:pt x="36" y="77"/>
                </a:cubicBezTo>
                <a:cubicBezTo>
                  <a:pt x="36" y="77"/>
                  <a:pt x="36" y="79"/>
                  <a:pt x="36" y="79"/>
                </a:cubicBezTo>
                <a:cubicBezTo>
                  <a:pt x="36" y="80"/>
                  <a:pt x="36" y="85"/>
                  <a:pt x="36" y="85"/>
                </a:cubicBezTo>
                <a:cubicBezTo>
                  <a:pt x="36" y="86"/>
                  <a:pt x="36" y="86"/>
                  <a:pt x="36" y="86"/>
                </a:cubicBezTo>
                <a:cubicBezTo>
                  <a:pt x="36" y="86"/>
                  <a:pt x="36" y="86"/>
                  <a:pt x="36" y="86"/>
                </a:cubicBezTo>
                <a:cubicBezTo>
                  <a:pt x="36" y="86"/>
                  <a:pt x="34" y="89"/>
                  <a:pt x="33" y="91"/>
                </a:cubicBezTo>
                <a:cubicBezTo>
                  <a:pt x="33" y="92"/>
                  <a:pt x="33" y="92"/>
                  <a:pt x="33" y="93"/>
                </a:cubicBezTo>
                <a:cubicBezTo>
                  <a:pt x="33" y="93"/>
                  <a:pt x="33" y="93"/>
                  <a:pt x="33" y="93"/>
                </a:cubicBezTo>
                <a:cubicBezTo>
                  <a:pt x="32" y="98"/>
                  <a:pt x="32" y="98"/>
                  <a:pt x="32" y="98"/>
                </a:cubicBezTo>
                <a:cubicBezTo>
                  <a:pt x="32" y="99"/>
                  <a:pt x="31" y="103"/>
                  <a:pt x="29" y="103"/>
                </a:cubicBezTo>
                <a:cubicBezTo>
                  <a:pt x="28" y="103"/>
                  <a:pt x="28" y="103"/>
                  <a:pt x="28" y="103"/>
                </a:cubicBezTo>
                <a:cubicBezTo>
                  <a:pt x="28" y="103"/>
                  <a:pt x="28" y="103"/>
                  <a:pt x="28" y="103"/>
                </a:cubicBezTo>
                <a:cubicBezTo>
                  <a:pt x="28" y="103"/>
                  <a:pt x="27" y="103"/>
                  <a:pt x="27" y="102"/>
                </a:cubicBezTo>
                <a:cubicBezTo>
                  <a:pt x="23" y="104"/>
                  <a:pt x="23" y="104"/>
                  <a:pt x="23" y="104"/>
                </a:cubicBezTo>
                <a:cubicBezTo>
                  <a:pt x="23" y="105"/>
                  <a:pt x="23" y="105"/>
                  <a:pt x="23" y="105"/>
                </a:cubicBezTo>
                <a:cubicBezTo>
                  <a:pt x="23" y="105"/>
                  <a:pt x="24" y="105"/>
                  <a:pt x="24" y="105"/>
                </a:cubicBezTo>
                <a:cubicBezTo>
                  <a:pt x="25" y="105"/>
                  <a:pt x="25" y="105"/>
                  <a:pt x="25" y="105"/>
                </a:cubicBezTo>
                <a:cubicBezTo>
                  <a:pt x="27" y="106"/>
                  <a:pt x="27" y="106"/>
                  <a:pt x="27" y="106"/>
                </a:cubicBezTo>
                <a:cubicBezTo>
                  <a:pt x="28" y="106"/>
                  <a:pt x="28" y="106"/>
                  <a:pt x="28" y="106"/>
                </a:cubicBezTo>
                <a:cubicBezTo>
                  <a:pt x="32" y="111"/>
                  <a:pt x="32" y="111"/>
                  <a:pt x="32" y="111"/>
                </a:cubicBezTo>
                <a:cubicBezTo>
                  <a:pt x="31" y="114"/>
                  <a:pt x="31" y="114"/>
                  <a:pt x="31" y="114"/>
                </a:cubicBezTo>
                <a:cubicBezTo>
                  <a:pt x="31" y="114"/>
                  <a:pt x="31" y="115"/>
                  <a:pt x="31" y="116"/>
                </a:cubicBezTo>
                <a:cubicBezTo>
                  <a:pt x="32" y="117"/>
                  <a:pt x="32" y="118"/>
                  <a:pt x="31" y="119"/>
                </a:cubicBezTo>
                <a:cubicBezTo>
                  <a:pt x="31" y="119"/>
                  <a:pt x="31" y="119"/>
                  <a:pt x="31" y="119"/>
                </a:cubicBezTo>
                <a:cubicBezTo>
                  <a:pt x="30" y="119"/>
                  <a:pt x="30" y="119"/>
                  <a:pt x="30" y="119"/>
                </a:cubicBezTo>
                <a:cubicBezTo>
                  <a:pt x="29" y="119"/>
                  <a:pt x="29" y="120"/>
                  <a:pt x="29" y="120"/>
                </a:cubicBezTo>
                <a:cubicBezTo>
                  <a:pt x="29" y="120"/>
                  <a:pt x="29" y="120"/>
                  <a:pt x="29" y="120"/>
                </a:cubicBezTo>
                <a:cubicBezTo>
                  <a:pt x="28" y="121"/>
                  <a:pt x="28" y="121"/>
                  <a:pt x="28" y="121"/>
                </a:cubicBezTo>
                <a:cubicBezTo>
                  <a:pt x="28" y="121"/>
                  <a:pt x="27" y="122"/>
                  <a:pt x="25" y="123"/>
                </a:cubicBezTo>
                <a:cubicBezTo>
                  <a:pt x="25" y="123"/>
                  <a:pt x="24" y="124"/>
                  <a:pt x="22" y="124"/>
                </a:cubicBezTo>
                <a:cubicBezTo>
                  <a:pt x="22" y="124"/>
                  <a:pt x="22" y="124"/>
                  <a:pt x="22" y="124"/>
                </a:cubicBezTo>
                <a:cubicBezTo>
                  <a:pt x="25" y="126"/>
                  <a:pt x="25" y="126"/>
                  <a:pt x="25" y="126"/>
                </a:cubicBezTo>
                <a:cubicBezTo>
                  <a:pt x="24" y="130"/>
                  <a:pt x="24" y="130"/>
                  <a:pt x="24" y="130"/>
                </a:cubicBezTo>
                <a:cubicBezTo>
                  <a:pt x="21" y="131"/>
                  <a:pt x="21" y="131"/>
                  <a:pt x="21" y="131"/>
                </a:cubicBezTo>
                <a:cubicBezTo>
                  <a:pt x="20" y="133"/>
                  <a:pt x="20" y="133"/>
                  <a:pt x="20" y="133"/>
                </a:cubicBezTo>
                <a:cubicBezTo>
                  <a:pt x="17" y="133"/>
                  <a:pt x="17" y="133"/>
                  <a:pt x="17" y="133"/>
                </a:cubicBezTo>
                <a:cubicBezTo>
                  <a:pt x="14" y="134"/>
                  <a:pt x="14" y="134"/>
                  <a:pt x="14" y="134"/>
                </a:cubicBezTo>
                <a:cubicBezTo>
                  <a:pt x="13" y="134"/>
                  <a:pt x="13" y="134"/>
                  <a:pt x="13" y="134"/>
                </a:cubicBezTo>
                <a:cubicBezTo>
                  <a:pt x="12" y="137"/>
                  <a:pt x="12" y="137"/>
                  <a:pt x="12" y="137"/>
                </a:cubicBezTo>
                <a:cubicBezTo>
                  <a:pt x="8" y="134"/>
                  <a:pt x="8" y="134"/>
                  <a:pt x="8" y="134"/>
                </a:cubicBezTo>
                <a:cubicBezTo>
                  <a:pt x="6" y="133"/>
                  <a:pt x="6" y="133"/>
                  <a:pt x="6" y="133"/>
                </a:cubicBezTo>
                <a:cubicBezTo>
                  <a:pt x="4" y="134"/>
                  <a:pt x="4" y="134"/>
                  <a:pt x="4" y="134"/>
                </a:cubicBezTo>
                <a:cubicBezTo>
                  <a:pt x="3" y="134"/>
                  <a:pt x="3" y="134"/>
                  <a:pt x="3" y="134"/>
                </a:cubicBezTo>
                <a:cubicBezTo>
                  <a:pt x="3" y="134"/>
                  <a:pt x="3" y="134"/>
                  <a:pt x="3" y="134"/>
                </a:cubicBezTo>
                <a:cubicBezTo>
                  <a:pt x="3" y="135"/>
                  <a:pt x="4" y="135"/>
                  <a:pt x="4" y="135"/>
                </a:cubicBezTo>
                <a:cubicBezTo>
                  <a:pt x="5" y="136"/>
                  <a:pt x="5" y="136"/>
                  <a:pt x="5" y="136"/>
                </a:cubicBezTo>
                <a:cubicBezTo>
                  <a:pt x="4" y="138"/>
                  <a:pt x="4" y="138"/>
                  <a:pt x="4" y="138"/>
                </a:cubicBezTo>
                <a:cubicBezTo>
                  <a:pt x="6" y="140"/>
                  <a:pt x="6" y="140"/>
                  <a:pt x="6" y="140"/>
                </a:cubicBezTo>
                <a:cubicBezTo>
                  <a:pt x="6" y="141"/>
                  <a:pt x="6" y="141"/>
                  <a:pt x="6" y="141"/>
                </a:cubicBezTo>
                <a:cubicBezTo>
                  <a:pt x="7" y="143"/>
                  <a:pt x="7" y="143"/>
                  <a:pt x="7" y="143"/>
                </a:cubicBezTo>
                <a:cubicBezTo>
                  <a:pt x="7" y="145"/>
                  <a:pt x="7" y="145"/>
                  <a:pt x="7" y="145"/>
                </a:cubicBezTo>
                <a:cubicBezTo>
                  <a:pt x="9" y="148"/>
                  <a:pt x="9" y="148"/>
                  <a:pt x="9" y="148"/>
                </a:cubicBezTo>
                <a:cubicBezTo>
                  <a:pt x="8" y="151"/>
                  <a:pt x="8" y="151"/>
                  <a:pt x="8" y="151"/>
                </a:cubicBezTo>
                <a:cubicBezTo>
                  <a:pt x="8" y="152"/>
                  <a:pt x="8" y="153"/>
                  <a:pt x="8" y="154"/>
                </a:cubicBezTo>
                <a:cubicBezTo>
                  <a:pt x="8" y="154"/>
                  <a:pt x="8" y="154"/>
                  <a:pt x="8" y="154"/>
                </a:cubicBezTo>
                <a:cubicBezTo>
                  <a:pt x="7" y="154"/>
                  <a:pt x="7" y="154"/>
                  <a:pt x="7" y="154"/>
                </a:cubicBezTo>
                <a:cubicBezTo>
                  <a:pt x="7" y="155"/>
                  <a:pt x="6" y="156"/>
                  <a:pt x="6" y="156"/>
                </a:cubicBezTo>
                <a:cubicBezTo>
                  <a:pt x="4" y="158"/>
                  <a:pt x="4" y="158"/>
                  <a:pt x="4" y="158"/>
                </a:cubicBezTo>
                <a:cubicBezTo>
                  <a:pt x="4" y="158"/>
                  <a:pt x="4" y="158"/>
                  <a:pt x="4" y="158"/>
                </a:cubicBezTo>
                <a:cubicBezTo>
                  <a:pt x="6" y="159"/>
                  <a:pt x="8" y="160"/>
                  <a:pt x="7" y="162"/>
                </a:cubicBezTo>
                <a:cubicBezTo>
                  <a:pt x="7" y="163"/>
                  <a:pt x="7" y="163"/>
                  <a:pt x="7" y="163"/>
                </a:cubicBezTo>
                <a:cubicBezTo>
                  <a:pt x="7" y="163"/>
                  <a:pt x="7" y="163"/>
                  <a:pt x="7" y="163"/>
                </a:cubicBezTo>
                <a:cubicBezTo>
                  <a:pt x="5" y="164"/>
                  <a:pt x="4" y="164"/>
                  <a:pt x="2" y="164"/>
                </a:cubicBezTo>
                <a:cubicBezTo>
                  <a:pt x="1" y="164"/>
                  <a:pt x="1" y="164"/>
                  <a:pt x="1" y="164"/>
                </a:cubicBezTo>
                <a:cubicBezTo>
                  <a:pt x="1" y="165"/>
                  <a:pt x="1" y="165"/>
                  <a:pt x="1" y="165"/>
                </a:cubicBezTo>
                <a:cubicBezTo>
                  <a:pt x="0" y="166"/>
                  <a:pt x="0" y="166"/>
                  <a:pt x="0" y="166"/>
                </a:cubicBezTo>
                <a:cubicBezTo>
                  <a:pt x="0" y="166"/>
                  <a:pt x="2" y="167"/>
                  <a:pt x="2" y="167"/>
                </a:cubicBezTo>
                <a:cubicBezTo>
                  <a:pt x="2" y="167"/>
                  <a:pt x="2" y="169"/>
                  <a:pt x="2" y="169"/>
                </a:cubicBezTo>
                <a:cubicBezTo>
                  <a:pt x="3" y="169"/>
                  <a:pt x="3" y="170"/>
                  <a:pt x="3" y="170"/>
                </a:cubicBezTo>
                <a:cubicBezTo>
                  <a:pt x="4" y="170"/>
                  <a:pt x="4" y="170"/>
                  <a:pt x="4" y="170"/>
                </a:cubicBezTo>
                <a:cubicBezTo>
                  <a:pt x="4" y="171"/>
                  <a:pt x="4" y="171"/>
                  <a:pt x="4" y="171"/>
                </a:cubicBezTo>
                <a:cubicBezTo>
                  <a:pt x="4" y="171"/>
                  <a:pt x="4" y="173"/>
                  <a:pt x="3" y="174"/>
                </a:cubicBezTo>
                <a:cubicBezTo>
                  <a:pt x="3" y="175"/>
                  <a:pt x="3" y="176"/>
                  <a:pt x="1" y="177"/>
                </a:cubicBezTo>
                <a:cubicBezTo>
                  <a:pt x="1" y="177"/>
                  <a:pt x="1" y="177"/>
                  <a:pt x="1" y="177"/>
                </a:cubicBezTo>
                <a:cubicBezTo>
                  <a:pt x="1" y="177"/>
                  <a:pt x="1" y="177"/>
                  <a:pt x="1" y="177"/>
                </a:cubicBezTo>
                <a:cubicBezTo>
                  <a:pt x="2" y="177"/>
                  <a:pt x="2" y="178"/>
                  <a:pt x="3" y="178"/>
                </a:cubicBezTo>
                <a:cubicBezTo>
                  <a:pt x="3" y="178"/>
                  <a:pt x="3" y="178"/>
                  <a:pt x="3" y="178"/>
                </a:cubicBezTo>
                <a:cubicBezTo>
                  <a:pt x="4" y="180"/>
                  <a:pt x="4" y="180"/>
                  <a:pt x="4" y="180"/>
                </a:cubicBezTo>
                <a:cubicBezTo>
                  <a:pt x="4" y="180"/>
                  <a:pt x="4" y="180"/>
                  <a:pt x="4" y="180"/>
                </a:cubicBezTo>
                <a:cubicBezTo>
                  <a:pt x="4" y="180"/>
                  <a:pt x="6" y="181"/>
                  <a:pt x="6" y="181"/>
                </a:cubicBezTo>
                <a:cubicBezTo>
                  <a:pt x="7" y="182"/>
                  <a:pt x="7" y="182"/>
                  <a:pt x="7" y="182"/>
                </a:cubicBezTo>
                <a:cubicBezTo>
                  <a:pt x="7" y="183"/>
                  <a:pt x="7" y="183"/>
                  <a:pt x="7" y="183"/>
                </a:cubicBezTo>
                <a:cubicBezTo>
                  <a:pt x="7" y="183"/>
                  <a:pt x="7" y="185"/>
                  <a:pt x="6" y="186"/>
                </a:cubicBezTo>
                <a:cubicBezTo>
                  <a:pt x="7" y="187"/>
                  <a:pt x="7" y="187"/>
                  <a:pt x="7" y="187"/>
                </a:cubicBezTo>
                <a:cubicBezTo>
                  <a:pt x="7" y="187"/>
                  <a:pt x="8" y="187"/>
                  <a:pt x="10" y="188"/>
                </a:cubicBezTo>
                <a:cubicBezTo>
                  <a:pt x="10" y="189"/>
                  <a:pt x="10" y="189"/>
                  <a:pt x="10" y="189"/>
                </a:cubicBezTo>
                <a:cubicBezTo>
                  <a:pt x="10" y="189"/>
                  <a:pt x="10" y="189"/>
                  <a:pt x="10" y="189"/>
                </a:cubicBezTo>
                <a:cubicBezTo>
                  <a:pt x="10" y="189"/>
                  <a:pt x="11" y="191"/>
                  <a:pt x="11" y="192"/>
                </a:cubicBezTo>
                <a:cubicBezTo>
                  <a:pt x="11" y="193"/>
                  <a:pt x="10" y="194"/>
                  <a:pt x="10" y="195"/>
                </a:cubicBezTo>
                <a:cubicBezTo>
                  <a:pt x="10" y="196"/>
                  <a:pt x="10" y="196"/>
                  <a:pt x="10" y="196"/>
                </a:cubicBezTo>
                <a:cubicBezTo>
                  <a:pt x="10" y="197"/>
                  <a:pt x="10" y="198"/>
                  <a:pt x="8" y="199"/>
                </a:cubicBezTo>
                <a:cubicBezTo>
                  <a:pt x="8" y="199"/>
                  <a:pt x="7" y="200"/>
                  <a:pt x="7" y="200"/>
                </a:cubicBezTo>
                <a:cubicBezTo>
                  <a:pt x="7" y="201"/>
                  <a:pt x="6" y="201"/>
                  <a:pt x="5" y="201"/>
                </a:cubicBezTo>
                <a:cubicBezTo>
                  <a:pt x="5" y="201"/>
                  <a:pt x="5" y="201"/>
                  <a:pt x="5" y="201"/>
                </a:cubicBezTo>
                <a:cubicBezTo>
                  <a:pt x="5" y="201"/>
                  <a:pt x="5" y="201"/>
                  <a:pt x="4" y="201"/>
                </a:cubicBezTo>
                <a:cubicBezTo>
                  <a:pt x="4" y="203"/>
                  <a:pt x="4" y="203"/>
                  <a:pt x="4" y="203"/>
                </a:cubicBezTo>
                <a:cubicBezTo>
                  <a:pt x="3" y="204"/>
                  <a:pt x="3" y="204"/>
                  <a:pt x="3" y="204"/>
                </a:cubicBezTo>
                <a:cubicBezTo>
                  <a:pt x="3" y="204"/>
                  <a:pt x="3" y="204"/>
                  <a:pt x="3" y="204"/>
                </a:cubicBezTo>
                <a:cubicBezTo>
                  <a:pt x="2" y="207"/>
                  <a:pt x="2" y="207"/>
                  <a:pt x="2" y="207"/>
                </a:cubicBezTo>
                <a:cubicBezTo>
                  <a:pt x="3" y="210"/>
                  <a:pt x="3" y="210"/>
                  <a:pt x="3" y="210"/>
                </a:cubicBezTo>
                <a:cubicBezTo>
                  <a:pt x="5" y="215"/>
                  <a:pt x="5" y="215"/>
                  <a:pt x="5" y="215"/>
                </a:cubicBezTo>
                <a:cubicBezTo>
                  <a:pt x="5" y="215"/>
                  <a:pt x="6" y="215"/>
                  <a:pt x="6" y="216"/>
                </a:cubicBezTo>
                <a:cubicBezTo>
                  <a:pt x="7" y="216"/>
                  <a:pt x="7" y="216"/>
                  <a:pt x="8" y="217"/>
                </a:cubicBezTo>
                <a:cubicBezTo>
                  <a:pt x="8" y="217"/>
                  <a:pt x="9" y="217"/>
                  <a:pt x="11" y="217"/>
                </a:cubicBezTo>
                <a:cubicBezTo>
                  <a:pt x="12" y="218"/>
                  <a:pt x="12" y="218"/>
                  <a:pt x="12" y="218"/>
                </a:cubicBezTo>
                <a:cubicBezTo>
                  <a:pt x="13" y="222"/>
                  <a:pt x="13" y="222"/>
                  <a:pt x="13" y="222"/>
                </a:cubicBezTo>
                <a:cubicBezTo>
                  <a:pt x="12" y="226"/>
                  <a:pt x="12" y="226"/>
                  <a:pt x="12" y="226"/>
                </a:cubicBezTo>
                <a:cubicBezTo>
                  <a:pt x="10" y="228"/>
                  <a:pt x="10" y="228"/>
                  <a:pt x="10" y="228"/>
                </a:cubicBezTo>
                <a:cubicBezTo>
                  <a:pt x="8" y="230"/>
                  <a:pt x="8" y="230"/>
                  <a:pt x="8" y="230"/>
                </a:cubicBezTo>
                <a:cubicBezTo>
                  <a:pt x="9" y="232"/>
                  <a:pt x="9" y="232"/>
                  <a:pt x="9" y="232"/>
                </a:cubicBezTo>
                <a:cubicBezTo>
                  <a:pt x="9" y="232"/>
                  <a:pt x="9" y="232"/>
                  <a:pt x="9" y="232"/>
                </a:cubicBezTo>
                <a:cubicBezTo>
                  <a:pt x="14" y="237"/>
                  <a:pt x="14" y="237"/>
                  <a:pt x="14" y="237"/>
                </a:cubicBezTo>
                <a:cubicBezTo>
                  <a:pt x="15" y="241"/>
                  <a:pt x="15" y="241"/>
                  <a:pt x="15" y="241"/>
                </a:cubicBezTo>
                <a:cubicBezTo>
                  <a:pt x="17" y="244"/>
                  <a:pt x="17" y="244"/>
                  <a:pt x="17" y="244"/>
                </a:cubicBezTo>
                <a:cubicBezTo>
                  <a:pt x="18" y="245"/>
                  <a:pt x="18" y="245"/>
                  <a:pt x="18" y="245"/>
                </a:cubicBezTo>
                <a:cubicBezTo>
                  <a:pt x="21" y="243"/>
                  <a:pt x="21" y="243"/>
                  <a:pt x="21" y="243"/>
                </a:cubicBezTo>
                <a:cubicBezTo>
                  <a:pt x="27" y="247"/>
                  <a:pt x="27" y="247"/>
                  <a:pt x="27" y="247"/>
                </a:cubicBezTo>
                <a:cubicBezTo>
                  <a:pt x="30" y="248"/>
                  <a:pt x="30" y="248"/>
                  <a:pt x="30" y="248"/>
                </a:cubicBezTo>
                <a:cubicBezTo>
                  <a:pt x="32" y="247"/>
                  <a:pt x="32" y="247"/>
                  <a:pt x="32" y="247"/>
                </a:cubicBezTo>
                <a:cubicBezTo>
                  <a:pt x="37" y="245"/>
                  <a:pt x="37" y="245"/>
                  <a:pt x="37" y="245"/>
                </a:cubicBezTo>
                <a:cubicBezTo>
                  <a:pt x="40" y="250"/>
                  <a:pt x="40" y="250"/>
                  <a:pt x="40" y="250"/>
                </a:cubicBezTo>
                <a:cubicBezTo>
                  <a:pt x="43" y="252"/>
                  <a:pt x="43" y="252"/>
                  <a:pt x="43" y="252"/>
                </a:cubicBezTo>
                <a:cubicBezTo>
                  <a:pt x="49" y="252"/>
                  <a:pt x="49" y="252"/>
                  <a:pt x="49" y="252"/>
                </a:cubicBezTo>
                <a:cubicBezTo>
                  <a:pt x="62" y="256"/>
                  <a:pt x="62" y="256"/>
                  <a:pt x="62" y="256"/>
                </a:cubicBezTo>
                <a:cubicBezTo>
                  <a:pt x="54" y="265"/>
                  <a:pt x="54" y="265"/>
                  <a:pt x="54" y="265"/>
                </a:cubicBezTo>
                <a:cubicBezTo>
                  <a:pt x="54" y="265"/>
                  <a:pt x="48" y="273"/>
                  <a:pt x="45" y="275"/>
                </a:cubicBezTo>
                <a:cubicBezTo>
                  <a:pt x="44" y="275"/>
                  <a:pt x="44" y="275"/>
                  <a:pt x="44" y="275"/>
                </a:cubicBezTo>
                <a:cubicBezTo>
                  <a:pt x="44" y="275"/>
                  <a:pt x="44" y="275"/>
                  <a:pt x="44" y="275"/>
                </a:cubicBezTo>
                <a:cubicBezTo>
                  <a:pt x="44" y="275"/>
                  <a:pt x="44" y="275"/>
                  <a:pt x="44" y="276"/>
                </a:cubicBezTo>
                <a:cubicBezTo>
                  <a:pt x="45" y="276"/>
                  <a:pt x="45" y="276"/>
                  <a:pt x="45" y="276"/>
                </a:cubicBezTo>
                <a:cubicBezTo>
                  <a:pt x="45" y="277"/>
                  <a:pt x="45" y="277"/>
                  <a:pt x="45" y="277"/>
                </a:cubicBezTo>
                <a:cubicBezTo>
                  <a:pt x="45" y="286"/>
                  <a:pt x="45" y="286"/>
                  <a:pt x="45" y="286"/>
                </a:cubicBezTo>
                <a:cubicBezTo>
                  <a:pt x="44" y="286"/>
                  <a:pt x="44" y="286"/>
                  <a:pt x="44" y="286"/>
                </a:cubicBezTo>
                <a:cubicBezTo>
                  <a:pt x="44" y="286"/>
                  <a:pt x="42" y="291"/>
                  <a:pt x="40" y="294"/>
                </a:cubicBezTo>
                <a:cubicBezTo>
                  <a:pt x="40" y="294"/>
                  <a:pt x="40" y="294"/>
                  <a:pt x="39" y="294"/>
                </a:cubicBezTo>
                <a:cubicBezTo>
                  <a:pt x="40" y="294"/>
                  <a:pt x="40" y="294"/>
                  <a:pt x="40" y="294"/>
                </a:cubicBezTo>
                <a:cubicBezTo>
                  <a:pt x="41" y="295"/>
                  <a:pt x="41" y="301"/>
                  <a:pt x="41" y="301"/>
                </a:cubicBezTo>
                <a:cubicBezTo>
                  <a:pt x="41" y="303"/>
                  <a:pt x="40" y="308"/>
                  <a:pt x="40" y="309"/>
                </a:cubicBezTo>
                <a:cubicBezTo>
                  <a:pt x="40" y="309"/>
                  <a:pt x="40" y="309"/>
                  <a:pt x="40" y="309"/>
                </a:cubicBezTo>
                <a:cubicBezTo>
                  <a:pt x="38" y="311"/>
                  <a:pt x="38" y="311"/>
                  <a:pt x="38" y="311"/>
                </a:cubicBezTo>
                <a:cubicBezTo>
                  <a:pt x="39" y="312"/>
                  <a:pt x="41" y="313"/>
                  <a:pt x="42" y="315"/>
                </a:cubicBezTo>
                <a:cubicBezTo>
                  <a:pt x="42" y="315"/>
                  <a:pt x="42" y="315"/>
                  <a:pt x="42" y="315"/>
                </a:cubicBezTo>
                <a:cubicBezTo>
                  <a:pt x="42" y="316"/>
                  <a:pt x="42" y="316"/>
                  <a:pt x="42" y="316"/>
                </a:cubicBezTo>
                <a:cubicBezTo>
                  <a:pt x="43" y="315"/>
                  <a:pt x="43" y="315"/>
                  <a:pt x="44" y="315"/>
                </a:cubicBezTo>
                <a:cubicBezTo>
                  <a:pt x="45" y="314"/>
                  <a:pt x="46" y="313"/>
                  <a:pt x="47" y="313"/>
                </a:cubicBezTo>
                <a:cubicBezTo>
                  <a:pt x="48" y="313"/>
                  <a:pt x="48" y="313"/>
                  <a:pt x="48" y="313"/>
                </a:cubicBezTo>
                <a:cubicBezTo>
                  <a:pt x="48" y="314"/>
                  <a:pt x="48" y="314"/>
                  <a:pt x="48" y="314"/>
                </a:cubicBezTo>
                <a:cubicBezTo>
                  <a:pt x="49" y="314"/>
                  <a:pt x="49" y="315"/>
                  <a:pt x="50" y="316"/>
                </a:cubicBezTo>
                <a:cubicBezTo>
                  <a:pt x="51" y="316"/>
                  <a:pt x="51" y="316"/>
                  <a:pt x="51" y="316"/>
                </a:cubicBezTo>
                <a:cubicBezTo>
                  <a:pt x="52" y="316"/>
                  <a:pt x="52" y="316"/>
                  <a:pt x="52" y="316"/>
                </a:cubicBezTo>
                <a:cubicBezTo>
                  <a:pt x="53" y="316"/>
                  <a:pt x="53" y="316"/>
                  <a:pt x="53" y="316"/>
                </a:cubicBezTo>
                <a:cubicBezTo>
                  <a:pt x="54" y="315"/>
                  <a:pt x="54" y="315"/>
                  <a:pt x="55" y="314"/>
                </a:cubicBezTo>
                <a:cubicBezTo>
                  <a:pt x="55" y="314"/>
                  <a:pt x="56" y="313"/>
                  <a:pt x="57" y="313"/>
                </a:cubicBezTo>
                <a:cubicBezTo>
                  <a:pt x="58" y="313"/>
                  <a:pt x="59" y="314"/>
                  <a:pt x="59" y="314"/>
                </a:cubicBezTo>
                <a:cubicBezTo>
                  <a:pt x="60" y="314"/>
                  <a:pt x="60" y="314"/>
                  <a:pt x="60" y="314"/>
                </a:cubicBezTo>
                <a:cubicBezTo>
                  <a:pt x="60" y="314"/>
                  <a:pt x="60" y="314"/>
                  <a:pt x="60" y="314"/>
                </a:cubicBezTo>
                <a:cubicBezTo>
                  <a:pt x="61" y="315"/>
                  <a:pt x="61" y="315"/>
                  <a:pt x="61" y="315"/>
                </a:cubicBezTo>
                <a:cubicBezTo>
                  <a:pt x="61" y="314"/>
                  <a:pt x="60" y="314"/>
                  <a:pt x="60" y="313"/>
                </a:cubicBezTo>
                <a:cubicBezTo>
                  <a:pt x="60" y="312"/>
                  <a:pt x="59" y="311"/>
                  <a:pt x="61" y="310"/>
                </a:cubicBezTo>
                <a:cubicBezTo>
                  <a:pt x="61" y="310"/>
                  <a:pt x="61" y="310"/>
                  <a:pt x="61" y="310"/>
                </a:cubicBezTo>
                <a:cubicBezTo>
                  <a:pt x="61" y="309"/>
                  <a:pt x="62" y="308"/>
                  <a:pt x="63" y="307"/>
                </a:cubicBezTo>
                <a:cubicBezTo>
                  <a:pt x="63" y="307"/>
                  <a:pt x="64" y="307"/>
                  <a:pt x="64" y="307"/>
                </a:cubicBezTo>
                <a:cubicBezTo>
                  <a:pt x="64" y="306"/>
                  <a:pt x="64" y="306"/>
                  <a:pt x="64" y="306"/>
                </a:cubicBezTo>
                <a:cubicBezTo>
                  <a:pt x="70" y="305"/>
                  <a:pt x="70" y="305"/>
                  <a:pt x="70" y="305"/>
                </a:cubicBezTo>
                <a:cubicBezTo>
                  <a:pt x="70" y="306"/>
                  <a:pt x="70" y="306"/>
                  <a:pt x="70" y="306"/>
                </a:cubicBezTo>
                <a:cubicBezTo>
                  <a:pt x="71" y="306"/>
                  <a:pt x="72" y="306"/>
                  <a:pt x="73" y="307"/>
                </a:cubicBezTo>
                <a:cubicBezTo>
                  <a:pt x="73" y="307"/>
                  <a:pt x="74" y="307"/>
                  <a:pt x="74" y="307"/>
                </a:cubicBezTo>
                <a:cubicBezTo>
                  <a:pt x="74" y="307"/>
                  <a:pt x="74" y="308"/>
                  <a:pt x="74" y="308"/>
                </a:cubicBezTo>
                <a:cubicBezTo>
                  <a:pt x="74" y="308"/>
                  <a:pt x="74" y="308"/>
                  <a:pt x="74" y="308"/>
                </a:cubicBezTo>
                <a:cubicBezTo>
                  <a:pt x="75" y="308"/>
                  <a:pt x="75" y="309"/>
                  <a:pt x="76" y="309"/>
                </a:cubicBezTo>
                <a:cubicBezTo>
                  <a:pt x="76" y="309"/>
                  <a:pt x="77" y="310"/>
                  <a:pt x="78" y="311"/>
                </a:cubicBezTo>
                <a:cubicBezTo>
                  <a:pt x="79" y="311"/>
                  <a:pt x="79" y="311"/>
                  <a:pt x="80" y="310"/>
                </a:cubicBezTo>
                <a:cubicBezTo>
                  <a:pt x="81" y="310"/>
                  <a:pt x="81" y="310"/>
                  <a:pt x="81" y="310"/>
                </a:cubicBezTo>
                <a:cubicBezTo>
                  <a:pt x="82" y="310"/>
                  <a:pt x="83" y="310"/>
                  <a:pt x="83" y="311"/>
                </a:cubicBezTo>
                <a:cubicBezTo>
                  <a:pt x="84" y="311"/>
                  <a:pt x="84" y="311"/>
                  <a:pt x="85" y="311"/>
                </a:cubicBezTo>
                <a:cubicBezTo>
                  <a:pt x="87" y="311"/>
                  <a:pt x="87" y="311"/>
                  <a:pt x="87" y="311"/>
                </a:cubicBezTo>
                <a:cubicBezTo>
                  <a:pt x="87" y="311"/>
                  <a:pt x="88" y="311"/>
                  <a:pt x="88" y="311"/>
                </a:cubicBezTo>
                <a:cubicBezTo>
                  <a:pt x="89" y="311"/>
                  <a:pt x="89" y="312"/>
                  <a:pt x="90" y="312"/>
                </a:cubicBezTo>
                <a:cubicBezTo>
                  <a:pt x="91" y="313"/>
                  <a:pt x="91" y="313"/>
                  <a:pt x="91" y="313"/>
                </a:cubicBezTo>
                <a:cubicBezTo>
                  <a:pt x="91" y="313"/>
                  <a:pt x="92" y="313"/>
                  <a:pt x="92" y="313"/>
                </a:cubicBezTo>
                <a:cubicBezTo>
                  <a:pt x="93" y="314"/>
                  <a:pt x="93" y="314"/>
                  <a:pt x="94" y="314"/>
                </a:cubicBezTo>
                <a:cubicBezTo>
                  <a:pt x="94" y="314"/>
                  <a:pt x="94" y="314"/>
                  <a:pt x="95" y="315"/>
                </a:cubicBezTo>
                <a:cubicBezTo>
                  <a:pt x="96" y="315"/>
                  <a:pt x="96" y="315"/>
                  <a:pt x="96" y="315"/>
                </a:cubicBezTo>
                <a:cubicBezTo>
                  <a:pt x="97" y="316"/>
                  <a:pt x="97" y="316"/>
                  <a:pt x="98" y="316"/>
                </a:cubicBezTo>
                <a:cubicBezTo>
                  <a:pt x="99" y="317"/>
                  <a:pt x="99" y="318"/>
                  <a:pt x="99" y="318"/>
                </a:cubicBezTo>
                <a:cubicBezTo>
                  <a:pt x="99" y="319"/>
                  <a:pt x="100" y="319"/>
                  <a:pt x="100" y="319"/>
                </a:cubicBezTo>
                <a:cubicBezTo>
                  <a:pt x="100" y="319"/>
                  <a:pt x="100" y="319"/>
                  <a:pt x="100" y="319"/>
                </a:cubicBezTo>
                <a:cubicBezTo>
                  <a:pt x="101" y="318"/>
                  <a:pt x="102" y="318"/>
                  <a:pt x="102" y="318"/>
                </a:cubicBezTo>
                <a:cubicBezTo>
                  <a:pt x="102" y="318"/>
                  <a:pt x="104" y="316"/>
                  <a:pt x="105" y="317"/>
                </a:cubicBezTo>
                <a:cubicBezTo>
                  <a:pt x="106" y="318"/>
                  <a:pt x="108" y="320"/>
                  <a:pt x="108" y="320"/>
                </a:cubicBezTo>
                <a:cubicBezTo>
                  <a:pt x="108" y="320"/>
                  <a:pt x="109" y="321"/>
                  <a:pt x="110" y="321"/>
                </a:cubicBezTo>
                <a:cubicBezTo>
                  <a:pt x="110" y="321"/>
                  <a:pt x="111" y="322"/>
                  <a:pt x="112" y="322"/>
                </a:cubicBezTo>
                <a:cubicBezTo>
                  <a:pt x="112" y="323"/>
                  <a:pt x="112" y="322"/>
                  <a:pt x="112" y="324"/>
                </a:cubicBezTo>
                <a:cubicBezTo>
                  <a:pt x="112" y="325"/>
                  <a:pt x="111" y="327"/>
                  <a:pt x="113" y="327"/>
                </a:cubicBezTo>
                <a:cubicBezTo>
                  <a:pt x="114" y="326"/>
                  <a:pt x="114" y="326"/>
                  <a:pt x="115" y="326"/>
                </a:cubicBezTo>
                <a:cubicBezTo>
                  <a:pt x="115" y="327"/>
                  <a:pt x="116" y="326"/>
                  <a:pt x="115" y="328"/>
                </a:cubicBezTo>
                <a:cubicBezTo>
                  <a:pt x="115" y="330"/>
                  <a:pt x="114" y="330"/>
                  <a:pt x="115" y="330"/>
                </a:cubicBezTo>
                <a:cubicBezTo>
                  <a:pt x="117" y="331"/>
                  <a:pt x="118" y="332"/>
                  <a:pt x="119" y="331"/>
                </a:cubicBezTo>
                <a:cubicBezTo>
                  <a:pt x="119" y="329"/>
                  <a:pt x="119" y="331"/>
                  <a:pt x="120" y="329"/>
                </a:cubicBezTo>
                <a:cubicBezTo>
                  <a:pt x="121" y="327"/>
                  <a:pt x="120" y="327"/>
                  <a:pt x="121" y="327"/>
                </a:cubicBezTo>
                <a:cubicBezTo>
                  <a:pt x="122" y="326"/>
                  <a:pt x="121" y="326"/>
                  <a:pt x="122" y="325"/>
                </a:cubicBezTo>
                <a:cubicBezTo>
                  <a:pt x="122" y="323"/>
                  <a:pt x="123" y="324"/>
                  <a:pt x="122" y="323"/>
                </a:cubicBezTo>
                <a:cubicBezTo>
                  <a:pt x="122" y="323"/>
                  <a:pt x="122" y="322"/>
                  <a:pt x="122" y="321"/>
                </a:cubicBezTo>
                <a:cubicBezTo>
                  <a:pt x="121" y="320"/>
                  <a:pt x="120" y="320"/>
                  <a:pt x="122" y="320"/>
                </a:cubicBezTo>
                <a:cubicBezTo>
                  <a:pt x="124" y="319"/>
                  <a:pt x="124" y="319"/>
                  <a:pt x="124" y="319"/>
                </a:cubicBezTo>
                <a:cubicBezTo>
                  <a:pt x="125" y="318"/>
                  <a:pt x="127" y="318"/>
                  <a:pt x="127" y="318"/>
                </a:cubicBezTo>
                <a:cubicBezTo>
                  <a:pt x="127" y="318"/>
                  <a:pt x="129" y="318"/>
                  <a:pt x="130" y="318"/>
                </a:cubicBezTo>
                <a:cubicBezTo>
                  <a:pt x="130" y="318"/>
                  <a:pt x="133" y="318"/>
                  <a:pt x="133" y="319"/>
                </a:cubicBezTo>
                <a:cubicBezTo>
                  <a:pt x="133" y="320"/>
                  <a:pt x="135" y="320"/>
                  <a:pt x="135" y="320"/>
                </a:cubicBezTo>
                <a:cubicBezTo>
                  <a:pt x="135" y="320"/>
                  <a:pt x="137" y="320"/>
                  <a:pt x="137" y="322"/>
                </a:cubicBezTo>
                <a:cubicBezTo>
                  <a:pt x="138" y="323"/>
                  <a:pt x="138" y="325"/>
                  <a:pt x="138" y="325"/>
                </a:cubicBezTo>
                <a:cubicBezTo>
                  <a:pt x="139" y="325"/>
                  <a:pt x="140" y="326"/>
                  <a:pt x="141" y="325"/>
                </a:cubicBezTo>
                <a:cubicBezTo>
                  <a:pt x="142" y="324"/>
                  <a:pt x="142" y="324"/>
                  <a:pt x="143" y="324"/>
                </a:cubicBezTo>
                <a:cubicBezTo>
                  <a:pt x="144" y="323"/>
                  <a:pt x="142" y="323"/>
                  <a:pt x="145" y="323"/>
                </a:cubicBezTo>
                <a:cubicBezTo>
                  <a:pt x="148" y="324"/>
                  <a:pt x="147" y="324"/>
                  <a:pt x="148" y="323"/>
                </a:cubicBezTo>
                <a:cubicBezTo>
                  <a:pt x="150" y="321"/>
                  <a:pt x="150" y="321"/>
                  <a:pt x="151" y="320"/>
                </a:cubicBezTo>
                <a:cubicBezTo>
                  <a:pt x="152" y="320"/>
                  <a:pt x="152" y="319"/>
                  <a:pt x="152" y="319"/>
                </a:cubicBezTo>
                <a:cubicBezTo>
                  <a:pt x="153" y="319"/>
                  <a:pt x="155" y="319"/>
                  <a:pt x="156" y="319"/>
                </a:cubicBezTo>
                <a:cubicBezTo>
                  <a:pt x="157" y="318"/>
                  <a:pt x="157" y="316"/>
                  <a:pt x="158" y="316"/>
                </a:cubicBezTo>
                <a:cubicBezTo>
                  <a:pt x="158" y="316"/>
                  <a:pt x="161" y="316"/>
                  <a:pt x="162" y="316"/>
                </a:cubicBezTo>
                <a:cubicBezTo>
                  <a:pt x="163" y="316"/>
                  <a:pt x="165" y="316"/>
                  <a:pt x="165" y="316"/>
                </a:cubicBezTo>
                <a:cubicBezTo>
                  <a:pt x="165" y="315"/>
                  <a:pt x="165" y="314"/>
                  <a:pt x="167" y="314"/>
                </a:cubicBezTo>
                <a:cubicBezTo>
                  <a:pt x="168" y="314"/>
                  <a:pt x="169" y="314"/>
                  <a:pt x="170" y="314"/>
                </a:cubicBezTo>
                <a:cubicBezTo>
                  <a:pt x="172" y="314"/>
                  <a:pt x="172" y="314"/>
                  <a:pt x="172" y="314"/>
                </a:cubicBezTo>
                <a:cubicBezTo>
                  <a:pt x="173" y="314"/>
                  <a:pt x="174" y="316"/>
                  <a:pt x="174" y="313"/>
                </a:cubicBezTo>
                <a:cubicBezTo>
                  <a:pt x="173" y="311"/>
                  <a:pt x="173" y="311"/>
                  <a:pt x="174" y="310"/>
                </a:cubicBezTo>
                <a:cubicBezTo>
                  <a:pt x="175" y="310"/>
                  <a:pt x="177" y="310"/>
                  <a:pt x="177" y="310"/>
                </a:cubicBezTo>
                <a:cubicBezTo>
                  <a:pt x="177" y="310"/>
                  <a:pt x="181" y="311"/>
                  <a:pt x="181" y="311"/>
                </a:cubicBezTo>
                <a:cubicBezTo>
                  <a:pt x="181" y="311"/>
                  <a:pt x="182" y="312"/>
                  <a:pt x="183" y="312"/>
                </a:cubicBezTo>
                <a:cubicBezTo>
                  <a:pt x="183" y="312"/>
                  <a:pt x="184" y="313"/>
                  <a:pt x="185" y="313"/>
                </a:cubicBezTo>
                <a:cubicBezTo>
                  <a:pt x="185" y="312"/>
                  <a:pt x="186" y="311"/>
                  <a:pt x="186" y="311"/>
                </a:cubicBezTo>
                <a:cubicBezTo>
                  <a:pt x="187" y="311"/>
                  <a:pt x="190" y="310"/>
                  <a:pt x="190" y="311"/>
                </a:cubicBezTo>
                <a:cubicBezTo>
                  <a:pt x="190" y="311"/>
                  <a:pt x="193" y="312"/>
                  <a:pt x="193" y="312"/>
                </a:cubicBezTo>
                <a:cubicBezTo>
                  <a:pt x="192" y="312"/>
                  <a:pt x="192" y="313"/>
                  <a:pt x="192" y="314"/>
                </a:cubicBezTo>
                <a:cubicBezTo>
                  <a:pt x="192" y="315"/>
                  <a:pt x="192" y="316"/>
                  <a:pt x="192" y="316"/>
                </a:cubicBezTo>
                <a:cubicBezTo>
                  <a:pt x="193" y="317"/>
                  <a:pt x="194" y="318"/>
                  <a:pt x="194" y="318"/>
                </a:cubicBezTo>
                <a:cubicBezTo>
                  <a:pt x="195" y="318"/>
                  <a:pt x="198" y="319"/>
                  <a:pt x="198" y="319"/>
                </a:cubicBezTo>
                <a:cubicBezTo>
                  <a:pt x="198" y="319"/>
                  <a:pt x="199" y="321"/>
                  <a:pt x="199" y="317"/>
                </a:cubicBezTo>
                <a:cubicBezTo>
                  <a:pt x="199" y="314"/>
                  <a:pt x="199" y="313"/>
                  <a:pt x="199" y="313"/>
                </a:cubicBezTo>
                <a:cubicBezTo>
                  <a:pt x="199" y="310"/>
                  <a:pt x="199" y="310"/>
                  <a:pt x="199" y="310"/>
                </a:cubicBezTo>
                <a:cubicBezTo>
                  <a:pt x="199" y="310"/>
                  <a:pt x="199" y="309"/>
                  <a:pt x="199" y="309"/>
                </a:cubicBezTo>
                <a:cubicBezTo>
                  <a:pt x="198" y="309"/>
                  <a:pt x="198" y="309"/>
                  <a:pt x="198" y="309"/>
                </a:cubicBezTo>
                <a:cubicBezTo>
                  <a:pt x="197" y="309"/>
                  <a:pt x="194" y="309"/>
                  <a:pt x="194" y="308"/>
                </a:cubicBezTo>
                <a:cubicBezTo>
                  <a:pt x="193" y="308"/>
                  <a:pt x="193" y="307"/>
                  <a:pt x="193" y="306"/>
                </a:cubicBezTo>
                <a:cubicBezTo>
                  <a:pt x="193" y="306"/>
                  <a:pt x="195" y="304"/>
                  <a:pt x="195" y="304"/>
                </a:cubicBezTo>
                <a:cubicBezTo>
                  <a:pt x="195" y="302"/>
                  <a:pt x="195" y="302"/>
                  <a:pt x="195" y="302"/>
                </a:cubicBezTo>
                <a:cubicBezTo>
                  <a:pt x="193" y="298"/>
                  <a:pt x="193" y="298"/>
                  <a:pt x="193" y="298"/>
                </a:cubicBezTo>
                <a:cubicBezTo>
                  <a:pt x="190" y="296"/>
                  <a:pt x="190" y="296"/>
                  <a:pt x="190" y="296"/>
                </a:cubicBezTo>
                <a:cubicBezTo>
                  <a:pt x="189" y="292"/>
                  <a:pt x="189" y="292"/>
                  <a:pt x="189" y="292"/>
                </a:cubicBezTo>
                <a:cubicBezTo>
                  <a:pt x="189" y="292"/>
                  <a:pt x="189" y="292"/>
                  <a:pt x="189" y="292"/>
                </a:cubicBezTo>
                <a:cubicBezTo>
                  <a:pt x="189" y="291"/>
                  <a:pt x="189" y="291"/>
                  <a:pt x="189" y="291"/>
                </a:cubicBezTo>
                <a:cubicBezTo>
                  <a:pt x="191" y="290"/>
                  <a:pt x="191" y="290"/>
                  <a:pt x="191" y="290"/>
                </a:cubicBezTo>
                <a:cubicBezTo>
                  <a:pt x="193" y="289"/>
                  <a:pt x="195" y="287"/>
                  <a:pt x="195" y="287"/>
                </a:cubicBezTo>
                <a:cubicBezTo>
                  <a:pt x="195" y="287"/>
                  <a:pt x="195" y="287"/>
                  <a:pt x="196" y="286"/>
                </a:cubicBezTo>
                <a:cubicBezTo>
                  <a:pt x="197" y="285"/>
                  <a:pt x="197" y="285"/>
                  <a:pt x="197" y="285"/>
                </a:cubicBezTo>
                <a:cubicBezTo>
                  <a:pt x="197" y="285"/>
                  <a:pt x="201" y="283"/>
                  <a:pt x="202" y="283"/>
                </a:cubicBezTo>
                <a:cubicBezTo>
                  <a:pt x="202" y="283"/>
                  <a:pt x="202" y="283"/>
                  <a:pt x="203" y="283"/>
                </a:cubicBezTo>
                <a:cubicBezTo>
                  <a:pt x="203" y="283"/>
                  <a:pt x="203" y="283"/>
                  <a:pt x="203" y="283"/>
                </a:cubicBezTo>
                <a:cubicBezTo>
                  <a:pt x="207" y="279"/>
                  <a:pt x="207" y="279"/>
                  <a:pt x="207" y="279"/>
                </a:cubicBezTo>
                <a:cubicBezTo>
                  <a:pt x="207" y="275"/>
                  <a:pt x="207" y="275"/>
                  <a:pt x="207" y="275"/>
                </a:cubicBezTo>
                <a:cubicBezTo>
                  <a:pt x="208" y="273"/>
                  <a:pt x="208" y="273"/>
                  <a:pt x="208" y="273"/>
                </a:cubicBezTo>
                <a:cubicBezTo>
                  <a:pt x="208" y="272"/>
                  <a:pt x="208" y="271"/>
                  <a:pt x="208" y="271"/>
                </a:cubicBezTo>
                <a:cubicBezTo>
                  <a:pt x="213" y="270"/>
                  <a:pt x="213" y="270"/>
                  <a:pt x="213" y="270"/>
                </a:cubicBezTo>
                <a:cubicBezTo>
                  <a:pt x="213" y="270"/>
                  <a:pt x="213" y="271"/>
                  <a:pt x="214" y="272"/>
                </a:cubicBezTo>
                <a:cubicBezTo>
                  <a:pt x="215" y="272"/>
                  <a:pt x="216" y="271"/>
                  <a:pt x="216" y="271"/>
                </a:cubicBezTo>
                <a:cubicBezTo>
                  <a:pt x="217" y="271"/>
                  <a:pt x="218" y="270"/>
                  <a:pt x="218" y="270"/>
                </a:cubicBezTo>
                <a:cubicBezTo>
                  <a:pt x="218" y="267"/>
                  <a:pt x="218" y="267"/>
                  <a:pt x="218" y="267"/>
                </a:cubicBezTo>
                <a:cubicBezTo>
                  <a:pt x="217" y="263"/>
                  <a:pt x="217" y="263"/>
                  <a:pt x="217" y="263"/>
                </a:cubicBezTo>
                <a:cubicBezTo>
                  <a:pt x="217" y="261"/>
                  <a:pt x="217" y="261"/>
                  <a:pt x="217" y="261"/>
                </a:cubicBezTo>
                <a:cubicBezTo>
                  <a:pt x="217" y="261"/>
                  <a:pt x="217" y="261"/>
                  <a:pt x="217" y="261"/>
                </a:cubicBezTo>
                <a:cubicBezTo>
                  <a:pt x="217" y="261"/>
                  <a:pt x="217" y="260"/>
                  <a:pt x="217" y="260"/>
                </a:cubicBezTo>
                <a:cubicBezTo>
                  <a:pt x="215" y="258"/>
                  <a:pt x="216" y="259"/>
                  <a:pt x="215" y="258"/>
                </a:cubicBezTo>
                <a:cubicBezTo>
                  <a:pt x="213" y="257"/>
                  <a:pt x="212" y="257"/>
                  <a:pt x="211" y="256"/>
                </a:cubicBezTo>
                <a:cubicBezTo>
                  <a:pt x="211" y="255"/>
                  <a:pt x="212" y="254"/>
                  <a:pt x="210" y="254"/>
                </a:cubicBezTo>
                <a:cubicBezTo>
                  <a:pt x="208" y="254"/>
                  <a:pt x="207" y="255"/>
                  <a:pt x="206" y="254"/>
                </a:cubicBezTo>
                <a:cubicBezTo>
                  <a:pt x="205" y="253"/>
                  <a:pt x="205" y="253"/>
                  <a:pt x="204" y="252"/>
                </a:cubicBezTo>
                <a:cubicBezTo>
                  <a:pt x="204" y="250"/>
                  <a:pt x="204" y="248"/>
                  <a:pt x="203" y="248"/>
                </a:cubicBezTo>
                <a:cubicBezTo>
                  <a:pt x="201" y="248"/>
                  <a:pt x="200" y="248"/>
                  <a:pt x="200" y="248"/>
                </a:cubicBezTo>
                <a:cubicBezTo>
                  <a:pt x="200" y="248"/>
                  <a:pt x="199" y="248"/>
                  <a:pt x="199" y="246"/>
                </a:cubicBezTo>
                <a:cubicBezTo>
                  <a:pt x="198" y="244"/>
                  <a:pt x="200" y="245"/>
                  <a:pt x="197" y="243"/>
                </a:cubicBezTo>
                <a:cubicBezTo>
                  <a:pt x="195" y="240"/>
                  <a:pt x="196" y="241"/>
                  <a:pt x="194" y="239"/>
                </a:cubicBezTo>
                <a:cubicBezTo>
                  <a:pt x="192" y="238"/>
                  <a:pt x="187" y="239"/>
                  <a:pt x="187" y="239"/>
                </a:cubicBezTo>
                <a:cubicBezTo>
                  <a:pt x="187" y="239"/>
                  <a:pt x="187" y="238"/>
                  <a:pt x="186" y="237"/>
                </a:cubicBezTo>
                <a:cubicBezTo>
                  <a:pt x="184" y="235"/>
                  <a:pt x="185" y="236"/>
                  <a:pt x="183" y="234"/>
                </a:cubicBezTo>
                <a:cubicBezTo>
                  <a:pt x="181" y="232"/>
                  <a:pt x="182" y="233"/>
                  <a:pt x="181" y="231"/>
                </a:cubicBezTo>
                <a:cubicBezTo>
                  <a:pt x="181" y="228"/>
                  <a:pt x="181" y="227"/>
                  <a:pt x="180" y="226"/>
                </a:cubicBezTo>
                <a:cubicBezTo>
                  <a:pt x="178" y="224"/>
                  <a:pt x="177" y="223"/>
                  <a:pt x="177" y="223"/>
                </a:cubicBezTo>
                <a:cubicBezTo>
                  <a:pt x="177" y="223"/>
                  <a:pt x="176" y="220"/>
                  <a:pt x="177" y="219"/>
                </a:cubicBezTo>
                <a:cubicBezTo>
                  <a:pt x="179" y="217"/>
                  <a:pt x="179" y="216"/>
                  <a:pt x="179" y="216"/>
                </a:cubicBezTo>
                <a:cubicBezTo>
                  <a:pt x="179" y="215"/>
                  <a:pt x="180" y="213"/>
                  <a:pt x="178" y="211"/>
                </a:cubicBezTo>
                <a:cubicBezTo>
                  <a:pt x="175" y="210"/>
                  <a:pt x="175" y="209"/>
                  <a:pt x="173" y="208"/>
                </a:cubicBezTo>
                <a:cubicBezTo>
                  <a:pt x="171" y="207"/>
                  <a:pt x="170" y="207"/>
                  <a:pt x="169" y="206"/>
                </a:cubicBezTo>
                <a:cubicBezTo>
                  <a:pt x="169" y="205"/>
                  <a:pt x="167" y="200"/>
                  <a:pt x="167" y="200"/>
                </a:cubicBezTo>
                <a:cubicBezTo>
                  <a:pt x="166" y="198"/>
                  <a:pt x="166" y="198"/>
                  <a:pt x="166" y="198"/>
                </a:cubicBezTo>
                <a:cubicBezTo>
                  <a:pt x="170" y="198"/>
                  <a:pt x="170" y="198"/>
                  <a:pt x="170" y="198"/>
                </a:cubicBezTo>
                <a:cubicBezTo>
                  <a:pt x="171" y="200"/>
                  <a:pt x="171" y="200"/>
                  <a:pt x="171" y="200"/>
                </a:cubicBezTo>
                <a:cubicBezTo>
                  <a:pt x="172" y="203"/>
                  <a:pt x="172" y="203"/>
                  <a:pt x="172" y="203"/>
                </a:cubicBezTo>
                <a:cubicBezTo>
                  <a:pt x="174" y="198"/>
                  <a:pt x="174" y="198"/>
                  <a:pt x="174" y="198"/>
                </a:cubicBezTo>
                <a:cubicBezTo>
                  <a:pt x="178" y="195"/>
                  <a:pt x="178" y="195"/>
                  <a:pt x="178" y="195"/>
                </a:cubicBezTo>
                <a:cubicBezTo>
                  <a:pt x="178" y="195"/>
                  <a:pt x="177" y="195"/>
                  <a:pt x="180" y="194"/>
                </a:cubicBezTo>
                <a:cubicBezTo>
                  <a:pt x="182" y="194"/>
                  <a:pt x="184" y="193"/>
                  <a:pt x="185" y="193"/>
                </a:cubicBezTo>
                <a:cubicBezTo>
                  <a:pt x="186" y="193"/>
                  <a:pt x="188" y="194"/>
                  <a:pt x="190" y="193"/>
                </a:cubicBezTo>
                <a:cubicBezTo>
                  <a:pt x="191" y="193"/>
                  <a:pt x="192" y="193"/>
                  <a:pt x="192" y="191"/>
                </a:cubicBezTo>
                <a:cubicBezTo>
                  <a:pt x="192" y="190"/>
                  <a:pt x="191" y="189"/>
                  <a:pt x="194" y="188"/>
                </a:cubicBezTo>
                <a:cubicBezTo>
                  <a:pt x="197" y="187"/>
                  <a:pt x="197" y="186"/>
                  <a:pt x="197" y="186"/>
                </a:cubicBezTo>
                <a:cubicBezTo>
                  <a:pt x="200" y="184"/>
                  <a:pt x="200" y="184"/>
                  <a:pt x="200" y="184"/>
                </a:cubicBezTo>
                <a:cubicBezTo>
                  <a:pt x="202" y="184"/>
                  <a:pt x="206" y="180"/>
                  <a:pt x="206" y="180"/>
                </a:cubicBezTo>
                <a:cubicBezTo>
                  <a:pt x="211" y="178"/>
                  <a:pt x="211" y="178"/>
                  <a:pt x="211" y="178"/>
                </a:cubicBezTo>
                <a:cubicBezTo>
                  <a:pt x="213" y="177"/>
                  <a:pt x="213" y="177"/>
                  <a:pt x="213" y="177"/>
                </a:cubicBezTo>
                <a:cubicBezTo>
                  <a:pt x="214" y="173"/>
                  <a:pt x="214" y="173"/>
                  <a:pt x="214" y="173"/>
                </a:cubicBezTo>
                <a:cubicBezTo>
                  <a:pt x="214" y="173"/>
                  <a:pt x="213" y="172"/>
                  <a:pt x="216" y="172"/>
                </a:cubicBezTo>
                <a:cubicBezTo>
                  <a:pt x="218" y="172"/>
                  <a:pt x="226" y="170"/>
                  <a:pt x="226" y="170"/>
                </a:cubicBezTo>
                <a:cubicBezTo>
                  <a:pt x="227" y="168"/>
                  <a:pt x="227" y="168"/>
                  <a:pt x="227" y="168"/>
                </a:cubicBezTo>
                <a:cubicBezTo>
                  <a:pt x="224" y="166"/>
                  <a:pt x="224" y="166"/>
                  <a:pt x="224" y="166"/>
                </a:cubicBezTo>
                <a:cubicBezTo>
                  <a:pt x="224" y="166"/>
                  <a:pt x="225" y="163"/>
                  <a:pt x="225" y="163"/>
                </a:cubicBezTo>
                <a:cubicBezTo>
                  <a:pt x="226" y="163"/>
                  <a:pt x="229" y="162"/>
                  <a:pt x="230" y="162"/>
                </a:cubicBezTo>
                <a:cubicBezTo>
                  <a:pt x="232" y="163"/>
                  <a:pt x="234" y="164"/>
                  <a:pt x="234" y="165"/>
                </a:cubicBezTo>
                <a:cubicBezTo>
                  <a:pt x="234" y="166"/>
                  <a:pt x="235" y="165"/>
                  <a:pt x="235" y="166"/>
                </a:cubicBezTo>
                <a:cubicBezTo>
                  <a:pt x="234" y="168"/>
                  <a:pt x="235" y="169"/>
                  <a:pt x="235" y="169"/>
                </a:cubicBezTo>
                <a:cubicBezTo>
                  <a:pt x="235" y="169"/>
                  <a:pt x="235" y="170"/>
                  <a:pt x="236" y="171"/>
                </a:cubicBezTo>
                <a:cubicBezTo>
                  <a:pt x="237" y="171"/>
                  <a:pt x="238" y="171"/>
                  <a:pt x="238" y="171"/>
                </a:cubicBezTo>
                <a:cubicBezTo>
                  <a:pt x="238" y="171"/>
                  <a:pt x="239" y="171"/>
                  <a:pt x="239" y="171"/>
                </a:cubicBezTo>
                <a:cubicBezTo>
                  <a:pt x="241" y="168"/>
                  <a:pt x="241" y="168"/>
                  <a:pt x="241" y="168"/>
                </a:cubicBezTo>
                <a:cubicBezTo>
                  <a:pt x="242" y="167"/>
                  <a:pt x="243" y="165"/>
                  <a:pt x="243" y="165"/>
                </a:cubicBezTo>
                <a:cubicBezTo>
                  <a:pt x="243" y="165"/>
                  <a:pt x="244" y="164"/>
                  <a:pt x="244" y="164"/>
                </a:cubicBezTo>
                <a:cubicBezTo>
                  <a:pt x="244" y="164"/>
                  <a:pt x="244" y="162"/>
                  <a:pt x="244" y="161"/>
                </a:cubicBezTo>
                <a:cubicBezTo>
                  <a:pt x="244" y="161"/>
                  <a:pt x="242" y="160"/>
                  <a:pt x="244" y="158"/>
                </a:cubicBezTo>
                <a:cubicBezTo>
                  <a:pt x="247" y="156"/>
                  <a:pt x="247" y="154"/>
                  <a:pt x="247" y="154"/>
                </a:cubicBezTo>
                <a:close/>
              </a:path>
            </a:pathLst>
          </a:custGeom>
          <a:solidFill>
            <a:schemeClr val="accent3">
              <a:lumMod val="40000"/>
              <a:lumOff val="60000"/>
            </a:schemeClr>
          </a:solidFill>
          <a:ln w="635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685800" fontAlgn="auto">
              <a:lnSpc>
                <a:spcPct val="100000"/>
              </a:lnSpc>
              <a:spcBef>
                <a:spcPts val="0"/>
              </a:spcBef>
              <a:spcAft>
                <a:spcPts val="0"/>
              </a:spcAft>
              <a:defRPr/>
            </a:pPr>
            <a:endParaRPr lang="de-DE" sz="1200" kern="0" dirty="0">
              <a:solidFill>
                <a:srgbClr val="000000"/>
              </a:solidFill>
              <a:latin typeface="Calibri Light"/>
            </a:endParaRPr>
          </a:p>
        </p:txBody>
      </p:sp>
      <p:sp>
        <p:nvSpPr>
          <p:cNvPr id="6" name="Textfeld 5">
            <a:extLst>
              <a:ext uri="{FF2B5EF4-FFF2-40B4-BE49-F238E27FC236}">
                <a16:creationId xmlns:a16="http://schemas.microsoft.com/office/drawing/2014/main" id="{4FC3E9E6-F0AA-4EC0-A3A4-10D8A668F661}"/>
              </a:ext>
            </a:extLst>
          </p:cNvPr>
          <p:cNvSpPr txBox="1"/>
          <p:nvPr/>
        </p:nvSpPr>
        <p:spPr>
          <a:xfrm>
            <a:off x="7110258" y="2492091"/>
            <a:ext cx="892811" cy="969496"/>
          </a:xfrm>
          <a:prstGeom prst="rect">
            <a:avLst/>
          </a:prstGeom>
          <a:noFill/>
        </p:spPr>
        <p:txBody>
          <a:bodyPr vert="horz" wrap="square" rtlCol="0">
            <a:spAutoFit/>
          </a:bodyPr>
          <a:lstStyle/>
          <a:p>
            <a:pPr algn="ctr" fontAlgn="auto">
              <a:lnSpc>
                <a:spcPct val="100000"/>
              </a:lnSpc>
              <a:spcBef>
                <a:spcPts val="0"/>
              </a:spcBef>
              <a:spcAft>
                <a:spcPts val="0"/>
              </a:spcAft>
            </a:pPr>
            <a:r>
              <a:rPr lang="de-DE" sz="2100" b="1" dirty="0">
                <a:solidFill>
                  <a:schemeClr val="bg1"/>
                </a:solidFill>
              </a:rPr>
              <a:t>~9 </a:t>
            </a:r>
            <a:r>
              <a:rPr lang="de-DE" b="1" dirty="0">
                <a:solidFill>
                  <a:schemeClr val="bg1"/>
                </a:solidFill>
                <a:latin typeface="Arial" panose="020B0604020202020204" pitchFamily="34" charset="0"/>
              </a:rPr>
              <a:t>Millionen</a:t>
            </a:r>
            <a:endParaRPr lang="de-DE" sz="1350" b="1" dirty="0">
              <a:solidFill>
                <a:schemeClr val="bg1"/>
              </a:solidFill>
            </a:endParaRPr>
          </a:p>
        </p:txBody>
      </p:sp>
      <p:sp>
        <p:nvSpPr>
          <p:cNvPr id="101" name="Textfeld 100">
            <a:extLst>
              <a:ext uri="{FF2B5EF4-FFF2-40B4-BE49-F238E27FC236}">
                <a16:creationId xmlns:a16="http://schemas.microsoft.com/office/drawing/2014/main" id="{D8E2B395-6CBE-4046-BE23-9A81BD060D88}"/>
              </a:ext>
            </a:extLst>
          </p:cNvPr>
          <p:cNvSpPr txBox="1"/>
          <p:nvPr/>
        </p:nvSpPr>
        <p:spPr>
          <a:xfrm>
            <a:off x="6887842" y="4070145"/>
            <a:ext cx="1550543" cy="415498"/>
          </a:xfrm>
          <a:prstGeom prst="rect">
            <a:avLst/>
          </a:prstGeom>
          <a:noFill/>
        </p:spPr>
        <p:txBody>
          <a:bodyPr vert="horz" wrap="square" rtlCol="0">
            <a:spAutoFit/>
          </a:bodyPr>
          <a:lstStyle/>
          <a:p>
            <a:pPr algn="ctr" fontAlgn="auto">
              <a:lnSpc>
                <a:spcPct val="100000"/>
              </a:lnSpc>
              <a:spcBef>
                <a:spcPts val="0"/>
              </a:spcBef>
              <a:spcAft>
                <a:spcPts val="0"/>
              </a:spcAft>
            </a:pPr>
            <a:r>
              <a:rPr lang="de-DE" sz="1050" b="1" dirty="0"/>
              <a:t>Prävalenz in Deutschland (2017)</a:t>
            </a:r>
            <a:r>
              <a:rPr lang="de-DE" sz="1050" b="1" baseline="30000" dirty="0"/>
              <a:t>2</a:t>
            </a:r>
            <a:endParaRPr lang="de-DE" sz="788" b="1" baseline="30000" dirty="0"/>
          </a:p>
        </p:txBody>
      </p:sp>
    </p:spTree>
    <p:extLst>
      <p:ext uri="{BB962C8B-B14F-4D97-AF65-F5344CB8AC3E}">
        <p14:creationId xmlns:p14="http://schemas.microsoft.com/office/powerpoint/2010/main" val="3612088054"/>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Textplatzhalter 406">
            <a:extLst>
              <a:ext uri="{FF2B5EF4-FFF2-40B4-BE49-F238E27FC236}">
                <a16:creationId xmlns:a16="http://schemas.microsoft.com/office/drawing/2014/main" id="{F42BBD64-B7FD-4BE4-B673-92C90D8E9756}"/>
              </a:ext>
            </a:extLst>
          </p:cNvPr>
          <p:cNvSpPr>
            <a:spLocks noGrp="1"/>
          </p:cNvSpPr>
          <p:nvPr>
            <p:ph sz="quarter" idx="4294967295"/>
          </p:nvPr>
        </p:nvSpPr>
        <p:spPr>
          <a:xfrm>
            <a:off x="295233" y="6291695"/>
            <a:ext cx="7339031" cy="59368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r">
              <a:lnSpc>
                <a:spcPct val="110000"/>
              </a:lnSpc>
              <a:spcBef>
                <a:spcPct val="30000"/>
              </a:spcBef>
            </a:pPr>
            <a:r>
              <a:rPr lang="de-DE" sz="1200" dirty="0">
                <a:solidFill>
                  <a:schemeClr val="accent1"/>
                </a:solidFill>
                <a:latin typeface="+mj-lt"/>
              </a:rPr>
              <a:t>Modifiziert nach: 1.herzstiftung.de (abrufbar unter: https://www.herzstiftung.de/infos-zu-herzerkrankungen/herzinsuffizienz); 2. </a:t>
            </a:r>
            <a:r>
              <a:rPr lang="da-DK" sz="1200" dirty="0">
                <a:solidFill>
                  <a:schemeClr val="accent1"/>
                </a:solidFill>
                <a:latin typeface="+mj-lt"/>
              </a:rPr>
              <a:t>Dorr M, et al. Eur Heart J 2020; 41; 3</a:t>
            </a:r>
            <a:r>
              <a:rPr lang="de-DE" sz="1200" dirty="0">
                <a:solidFill>
                  <a:schemeClr val="accent1"/>
                </a:solidFill>
                <a:latin typeface="+mj-lt"/>
              </a:rPr>
              <a:t>. Holstiege J, et al. Versorgungsatlas-Bericht Nr. 18/09 2018; </a:t>
            </a:r>
            <a:r>
              <a:rPr lang="de-DE" sz="1200" dirty="0" err="1">
                <a:solidFill>
                  <a:schemeClr val="accent1"/>
                </a:solidFill>
                <a:latin typeface="+mj-lt"/>
              </a:rPr>
              <a:t>doi</a:t>
            </a:r>
            <a:r>
              <a:rPr lang="de-DE" sz="1200" dirty="0">
                <a:solidFill>
                  <a:schemeClr val="accent1"/>
                </a:solidFill>
                <a:latin typeface="+mj-lt"/>
              </a:rPr>
              <a:t> 10.20364/VA-18.09.</a:t>
            </a:r>
          </a:p>
        </p:txBody>
      </p:sp>
      <p:sp>
        <p:nvSpPr>
          <p:cNvPr id="6" name="Titel 5">
            <a:extLst>
              <a:ext uri="{FF2B5EF4-FFF2-40B4-BE49-F238E27FC236}">
                <a16:creationId xmlns:a16="http://schemas.microsoft.com/office/drawing/2014/main" id="{0C88D4BB-099C-49A1-BC00-7EDE6E8F6D26}"/>
              </a:ext>
            </a:extLst>
          </p:cNvPr>
          <p:cNvSpPr>
            <a:spLocks noGrp="1"/>
          </p:cNvSpPr>
          <p:nvPr>
            <p:ph type="title" idx="4294967295"/>
          </p:nvPr>
        </p:nvSpPr>
        <p:spPr>
          <a:xfrm>
            <a:off x="757086" y="365126"/>
            <a:ext cx="8121575" cy="1325563"/>
          </a:xfrm>
        </p:spPr>
        <p:txBody>
          <a:bodyPr vert="horz" wrap="square" lIns="68580" tIns="34290" rIns="68580" bIns="34290" numCol="1" anchor="t" anchorCtr="0" compatLnSpc="1">
            <a:prstTxWarp prst="textNoShape">
              <a:avLst/>
            </a:prstTxWarp>
          </a:bodyPr>
          <a:lstStyle/>
          <a:p>
            <a:r>
              <a:rPr lang="de-DE"/>
              <a:t>Prävalenz der Herzinsuffizienz in Deutschland nimmt weiter zu</a:t>
            </a:r>
          </a:p>
        </p:txBody>
      </p:sp>
      <p:sp>
        <p:nvSpPr>
          <p:cNvPr id="26" name="Foliennummernplatzhalter 25"/>
          <p:cNvSpPr>
            <a:spLocks noGrp="1"/>
          </p:cNvSpPr>
          <p:nvPr>
            <p:ph type="sldNum" sz="quarter" idx="4294967295"/>
          </p:nvPr>
        </p:nvSpPr>
        <p:spPr>
          <a:xfrm>
            <a:off x="8730033" y="6491391"/>
            <a:ext cx="413967" cy="365125"/>
          </a:xfrm>
          <a:prstGeom prst="rect">
            <a:avLst/>
          </a:prstGeom>
        </p:spPr>
        <p:txBody>
          <a:bodyPr/>
          <a:lstStyle/>
          <a:p>
            <a:fld id="{C3831029-DBAE-41BF-BAA3-1BCD65F362BF}" type="slidenum">
              <a:rPr lang="de-DE" smtClean="0"/>
              <a:pPr/>
              <a:t>7</a:t>
            </a:fld>
            <a:endParaRPr lang="de-DE"/>
          </a:p>
        </p:txBody>
      </p:sp>
      <p:grpSp>
        <p:nvGrpSpPr>
          <p:cNvPr id="55" name="Gruppieren 54">
            <a:extLst>
              <a:ext uri="{FF2B5EF4-FFF2-40B4-BE49-F238E27FC236}">
                <a16:creationId xmlns:a16="http://schemas.microsoft.com/office/drawing/2014/main" id="{FD64162E-E5EE-4F24-A17F-29951430F5C6}"/>
              </a:ext>
            </a:extLst>
          </p:cNvPr>
          <p:cNvGrpSpPr>
            <a:grpSpLocks noChangeAspect="1"/>
          </p:cNvGrpSpPr>
          <p:nvPr/>
        </p:nvGrpSpPr>
        <p:grpSpPr>
          <a:xfrm>
            <a:off x="1144786" y="2370910"/>
            <a:ext cx="2812143" cy="2920420"/>
            <a:chOff x="6989925" y="837359"/>
            <a:chExt cx="4814544" cy="4999921"/>
          </a:xfrm>
        </p:grpSpPr>
        <p:sp>
          <p:nvSpPr>
            <p:cNvPr id="56" name="Freeform 5">
              <a:extLst>
                <a:ext uri="{FF2B5EF4-FFF2-40B4-BE49-F238E27FC236}">
                  <a16:creationId xmlns:a16="http://schemas.microsoft.com/office/drawing/2014/main" id="{ECD64652-6D77-4FF6-A2FE-C59ACFDD590E}"/>
                </a:ext>
              </a:extLst>
            </p:cNvPr>
            <p:cNvSpPr>
              <a:spLocks/>
            </p:cNvSpPr>
            <p:nvPr/>
          </p:nvSpPr>
          <p:spPr bwMode="auto">
            <a:xfrm>
              <a:off x="8650268" y="3031468"/>
              <a:ext cx="1152556" cy="921100"/>
            </a:xfrm>
            <a:custGeom>
              <a:avLst/>
              <a:gdLst>
                <a:gd name="T0" fmla="*/ 176 w 488"/>
                <a:gd name="T1" fmla="*/ 13 h 390"/>
                <a:gd name="T2" fmla="*/ 194 w 488"/>
                <a:gd name="T3" fmla="*/ 61 h 390"/>
                <a:gd name="T4" fmla="*/ 246 w 488"/>
                <a:gd name="T5" fmla="*/ 64 h 390"/>
                <a:gd name="T6" fmla="*/ 269 w 488"/>
                <a:gd name="T7" fmla="*/ 82 h 390"/>
                <a:gd name="T8" fmla="*/ 279 w 488"/>
                <a:gd name="T9" fmla="*/ 93 h 390"/>
                <a:gd name="T10" fmla="*/ 266 w 488"/>
                <a:gd name="T11" fmla="*/ 109 h 390"/>
                <a:gd name="T12" fmla="*/ 272 w 488"/>
                <a:gd name="T13" fmla="*/ 115 h 390"/>
                <a:gd name="T14" fmla="*/ 278 w 488"/>
                <a:gd name="T15" fmla="*/ 142 h 390"/>
                <a:gd name="T16" fmla="*/ 314 w 488"/>
                <a:gd name="T17" fmla="*/ 143 h 390"/>
                <a:gd name="T18" fmla="*/ 354 w 488"/>
                <a:gd name="T19" fmla="*/ 157 h 390"/>
                <a:gd name="T20" fmla="*/ 380 w 488"/>
                <a:gd name="T21" fmla="*/ 178 h 390"/>
                <a:gd name="T22" fmla="*/ 405 w 488"/>
                <a:gd name="T23" fmla="*/ 176 h 390"/>
                <a:gd name="T24" fmla="*/ 424 w 488"/>
                <a:gd name="T25" fmla="*/ 163 h 390"/>
                <a:gd name="T26" fmla="*/ 451 w 488"/>
                <a:gd name="T27" fmla="*/ 147 h 390"/>
                <a:gd name="T28" fmla="*/ 475 w 488"/>
                <a:gd name="T29" fmla="*/ 171 h 390"/>
                <a:gd name="T30" fmla="*/ 479 w 488"/>
                <a:gd name="T31" fmla="*/ 194 h 390"/>
                <a:gd name="T32" fmla="*/ 451 w 488"/>
                <a:gd name="T33" fmla="*/ 211 h 390"/>
                <a:gd name="T34" fmla="*/ 436 w 488"/>
                <a:gd name="T35" fmla="*/ 217 h 390"/>
                <a:gd name="T36" fmla="*/ 422 w 488"/>
                <a:gd name="T37" fmla="*/ 252 h 390"/>
                <a:gd name="T38" fmla="*/ 407 w 488"/>
                <a:gd name="T39" fmla="*/ 275 h 390"/>
                <a:gd name="T40" fmla="*/ 405 w 488"/>
                <a:gd name="T41" fmla="*/ 284 h 390"/>
                <a:gd name="T42" fmla="*/ 381 w 488"/>
                <a:gd name="T43" fmla="*/ 280 h 390"/>
                <a:gd name="T44" fmla="*/ 364 w 488"/>
                <a:gd name="T45" fmla="*/ 283 h 390"/>
                <a:gd name="T46" fmla="*/ 365 w 488"/>
                <a:gd name="T47" fmla="*/ 303 h 390"/>
                <a:gd name="T48" fmla="*/ 358 w 488"/>
                <a:gd name="T49" fmla="*/ 323 h 390"/>
                <a:gd name="T50" fmla="*/ 307 w 488"/>
                <a:gd name="T51" fmla="*/ 335 h 390"/>
                <a:gd name="T52" fmla="*/ 294 w 488"/>
                <a:gd name="T53" fmla="*/ 341 h 390"/>
                <a:gd name="T54" fmla="*/ 274 w 488"/>
                <a:gd name="T55" fmla="*/ 316 h 390"/>
                <a:gd name="T56" fmla="*/ 274 w 488"/>
                <a:gd name="T57" fmla="*/ 304 h 390"/>
                <a:gd name="T58" fmla="*/ 245 w 488"/>
                <a:gd name="T59" fmla="*/ 314 h 390"/>
                <a:gd name="T60" fmla="*/ 251 w 488"/>
                <a:gd name="T61" fmla="*/ 347 h 390"/>
                <a:gd name="T62" fmla="*/ 223 w 488"/>
                <a:gd name="T63" fmla="*/ 363 h 390"/>
                <a:gd name="T64" fmla="*/ 220 w 488"/>
                <a:gd name="T65" fmla="*/ 345 h 390"/>
                <a:gd name="T66" fmla="*/ 193 w 488"/>
                <a:gd name="T67" fmla="*/ 346 h 390"/>
                <a:gd name="T68" fmla="*/ 149 w 488"/>
                <a:gd name="T69" fmla="*/ 359 h 390"/>
                <a:gd name="T70" fmla="*/ 173 w 488"/>
                <a:gd name="T71" fmla="*/ 379 h 390"/>
                <a:gd name="T72" fmla="*/ 151 w 488"/>
                <a:gd name="T73" fmla="*/ 379 h 390"/>
                <a:gd name="T74" fmla="*/ 130 w 488"/>
                <a:gd name="T75" fmla="*/ 383 h 390"/>
                <a:gd name="T76" fmla="*/ 102 w 488"/>
                <a:gd name="T77" fmla="*/ 337 h 390"/>
                <a:gd name="T78" fmla="*/ 81 w 488"/>
                <a:gd name="T79" fmla="*/ 314 h 390"/>
                <a:gd name="T80" fmla="*/ 29 w 488"/>
                <a:gd name="T81" fmla="*/ 306 h 390"/>
                <a:gd name="T82" fmla="*/ 30 w 488"/>
                <a:gd name="T83" fmla="*/ 264 h 390"/>
                <a:gd name="T84" fmla="*/ 12 w 488"/>
                <a:gd name="T85" fmla="*/ 276 h 390"/>
                <a:gd name="T86" fmla="*/ 12 w 488"/>
                <a:gd name="T87" fmla="*/ 246 h 390"/>
                <a:gd name="T88" fmla="*/ 12 w 488"/>
                <a:gd name="T89" fmla="*/ 230 h 390"/>
                <a:gd name="T90" fmla="*/ 32 w 488"/>
                <a:gd name="T91" fmla="*/ 207 h 390"/>
                <a:gd name="T92" fmla="*/ 34 w 488"/>
                <a:gd name="T93" fmla="*/ 172 h 390"/>
                <a:gd name="T94" fmla="*/ 54 w 488"/>
                <a:gd name="T95" fmla="*/ 176 h 390"/>
                <a:gd name="T96" fmla="*/ 56 w 488"/>
                <a:gd name="T97" fmla="*/ 163 h 390"/>
                <a:gd name="T98" fmla="*/ 54 w 488"/>
                <a:gd name="T99" fmla="*/ 137 h 390"/>
                <a:gd name="T100" fmla="*/ 58 w 488"/>
                <a:gd name="T101" fmla="*/ 136 h 390"/>
                <a:gd name="T102" fmla="*/ 58 w 488"/>
                <a:gd name="T103" fmla="*/ 123 h 390"/>
                <a:gd name="T104" fmla="*/ 14 w 488"/>
                <a:gd name="T105" fmla="*/ 93 h 390"/>
                <a:gd name="T106" fmla="*/ 37 w 488"/>
                <a:gd name="T107" fmla="*/ 57 h 390"/>
                <a:gd name="T108" fmla="*/ 85 w 488"/>
                <a:gd name="T109" fmla="*/ 24 h 390"/>
                <a:gd name="T110" fmla="*/ 107 w 488"/>
                <a:gd name="T111" fmla="*/ 19 h 390"/>
                <a:gd name="T112" fmla="*/ 143 w 488"/>
                <a:gd name="T113"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8" h="390">
                  <a:moveTo>
                    <a:pt x="143" y="0"/>
                  </a:moveTo>
                  <a:lnTo>
                    <a:pt x="148" y="0"/>
                  </a:lnTo>
                  <a:lnTo>
                    <a:pt x="158" y="0"/>
                  </a:lnTo>
                  <a:lnTo>
                    <a:pt x="162" y="1"/>
                  </a:lnTo>
                  <a:lnTo>
                    <a:pt x="170" y="3"/>
                  </a:lnTo>
                  <a:lnTo>
                    <a:pt x="172" y="3"/>
                  </a:lnTo>
                  <a:lnTo>
                    <a:pt x="177" y="8"/>
                  </a:lnTo>
                  <a:lnTo>
                    <a:pt x="180" y="7"/>
                  </a:lnTo>
                  <a:lnTo>
                    <a:pt x="176" y="13"/>
                  </a:lnTo>
                  <a:lnTo>
                    <a:pt x="175" y="17"/>
                  </a:lnTo>
                  <a:lnTo>
                    <a:pt x="178" y="25"/>
                  </a:lnTo>
                  <a:lnTo>
                    <a:pt x="183" y="33"/>
                  </a:lnTo>
                  <a:lnTo>
                    <a:pt x="188" y="40"/>
                  </a:lnTo>
                  <a:lnTo>
                    <a:pt x="190" y="43"/>
                  </a:lnTo>
                  <a:lnTo>
                    <a:pt x="190" y="50"/>
                  </a:lnTo>
                  <a:lnTo>
                    <a:pt x="190" y="57"/>
                  </a:lnTo>
                  <a:lnTo>
                    <a:pt x="192" y="58"/>
                  </a:lnTo>
                  <a:lnTo>
                    <a:pt x="194" y="61"/>
                  </a:lnTo>
                  <a:lnTo>
                    <a:pt x="197" y="61"/>
                  </a:lnTo>
                  <a:lnTo>
                    <a:pt x="199" y="61"/>
                  </a:lnTo>
                  <a:lnTo>
                    <a:pt x="202" y="60"/>
                  </a:lnTo>
                  <a:lnTo>
                    <a:pt x="204" y="59"/>
                  </a:lnTo>
                  <a:lnTo>
                    <a:pt x="221" y="64"/>
                  </a:lnTo>
                  <a:lnTo>
                    <a:pt x="222" y="64"/>
                  </a:lnTo>
                  <a:lnTo>
                    <a:pt x="240" y="65"/>
                  </a:lnTo>
                  <a:lnTo>
                    <a:pt x="244" y="64"/>
                  </a:lnTo>
                  <a:lnTo>
                    <a:pt x="246" y="64"/>
                  </a:lnTo>
                  <a:lnTo>
                    <a:pt x="253" y="64"/>
                  </a:lnTo>
                  <a:lnTo>
                    <a:pt x="265" y="69"/>
                  </a:lnTo>
                  <a:lnTo>
                    <a:pt x="265" y="70"/>
                  </a:lnTo>
                  <a:lnTo>
                    <a:pt x="265" y="70"/>
                  </a:lnTo>
                  <a:lnTo>
                    <a:pt x="265" y="76"/>
                  </a:lnTo>
                  <a:lnTo>
                    <a:pt x="266" y="78"/>
                  </a:lnTo>
                  <a:lnTo>
                    <a:pt x="266" y="80"/>
                  </a:lnTo>
                  <a:lnTo>
                    <a:pt x="271" y="81"/>
                  </a:lnTo>
                  <a:lnTo>
                    <a:pt x="269" y="82"/>
                  </a:lnTo>
                  <a:lnTo>
                    <a:pt x="269" y="83"/>
                  </a:lnTo>
                  <a:lnTo>
                    <a:pt x="269" y="83"/>
                  </a:lnTo>
                  <a:lnTo>
                    <a:pt x="271" y="85"/>
                  </a:lnTo>
                  <a:lnTo>
                    <a:pt x="272" y="86"/>
                  </a:lnTo>
                  <a:lnTo>
                    <a:pt x="273" y="86"/>
                  </a:lnTo>
                  <a:lnTo>
                    <a:pt x="274" y="87"/>
                  </a:lnTo>
                  <a:lnTo>
                    <a:pt x="278" y="90"/>
                  </a:lnTo>
                  <a:lnTo>
                    <a:pt x="279" y="92"/>
                  </a:lnTo>
                  <a:lnTo>
                    <a:pt x="279" y="93"/>
                  </a:lnTo>
                  <a:lnTo>
                    <a:pt x="279" y="93"/>
                  </a:lnTo>
                  <a:lnTo>
                    <a:pt x="278" y="95"/>
                  </a:lnTo>
                  <a:lnTo>
                    <a:pt x="276" y="97"/>
                  </a:lnTo>
                  <a:lnTo>
                    <a:pt x="272" y="103"/>
                  </a:lnTo>
                  <a:lnTo>
                    <a:pt x="270" y="106"/>
                  </a:lnTo>
                  <a:lnTo>
                    <a:pt x="269" y="108"/>
                  </a:lnTo>
                  <a:lnTo>
                    <a:pt x="268" y="109"/>
                  </a:lnTo>
                  <a:lnTo>
                    <a:pt x="266" y="109"/>
                  </a:lnTo>
                  <a:lnTo>
                    <a:pt x="266" y="109"/>
                  </a:lnTo>
                  <a:lnTo>
                    <a:pt x="264" y="106"/>
                  </a:lnTo>
                  <a:lnTo>
                    <a:pt x="264" y="106"/>
                  </a:lnTo>
                  <a:lnTo>
                    <a:pt x="263" y="107"/>
                  </a:lnTo>
                  <a:lnTo>
                    <a:pt x="262" y="109"/>
                  </a:lnTo>
                  <a:lnTo>
                    <a:pt x="261" y="111"/>
                  </a:lnTo>
                  <a:lnTo>
                    <a:pt x="261" y="113"/>
                  </a:lnTo>
                  <a:lnTo>
                    <a:pt x="265" y="116"/>
                  </a:lnTo>
                  <a:lnTo>
                    <a:pt x="269" y="116"/>
                  </a:lnTo>
                  <a:lnTo>
                    <a:pt x="272" y="115"/>
                  </a:lnTo>
                  <a:lnTo>
                    <a:pt x="272" y="115"/>
                  </a:lnTo>
                  <a:lnTo>
                    <a:pt x="275" y="116"/>
                  </a:lnTo>
                  <a:lnTo>
                    <a:pt x="279" y="121"/>
                  </a:lnTo>
                  <a:lnTo>
                    <a:pt x="282" y="127"/>
                  </a:lnTo>
                  <a:lnTo>
                    <a:pt x="282" y="128"/>
                  </a:lnTo>
                  <a:lnTo>
                    <a:pt x="280" y="131"/>
                  </a:lnTo>
                  <a:lnTo>
                    <a:pt x="279" y="132"/>
                  </a:lnTo>
                  <a:lnTo>
                    <a:pt x="276" y="133"/>
                  </a:lnTo>
                  <a:lnTo>
                    <a:pt x="278" y="142"/>
                  </a:lnTo>
                  <a:lnTo>
                    <a:pt x="279" y="143"/>
                  </a:lnTo>
                  <a:lnTo>
                    <a:pt x="282" y="144"/>
                  </a:lnTo>
                  <a:lnTo>
                    <a:pt x="282" y="145"/>
                  </a:lnTo>
                  <a:lnTo>
                    <a:pt x="293" y="145"/>
                  </a:lnTo>
                  <a:lnTo>
                    <a:pt x="295" y="143"/>
                  </a:lnTo>
                  <a:lnTo>
                    <a:pt x="296" y="142"/>
                  </a:lnTo>
                  <a:lnTo>
                    <a:pt x="297" y="141"/>
                  </a:lnTo>
                  <a:lnTo>
                    <a:pt x="297" y="140"/>
                  </a:lnTo>
                  <a:lnTo>
                    <a:pt x="314" y="143"/>
                  </a:lnTo>
                  <a:lnTo>
                    <a:pt x="319" y="145"/>
                  </a:lnTo>
                  <a:lnTo>
                    <a:pt x="319" y="148"/>
                  </a:lnTo>
                  <a:lnTo>
                    <a:pt x="320" y="152"/>
                  </a:lnTo>
                  <a:lnTo>
                    <a:pt x="320" y="153"/>
                  </a:lnTo>
                  <a:lnTo>
                    <a:pt x="333" y="157"/>
                  </a:lnTo>
                  <a:lnTo>
                    <a:pt x="338" y="159"/>
                  </a:lnTo>
                  <a:lnTo>
                    <a:pt x="346" y="157"/>
                  </a:lnTo>
                  <a:lnTo>
                    <a:pt x="351" y="156"/>
                  </a:lnTo>
                  <a:lnTo>
                    <a:pt x="354" y="157"/>
                  </a:lnTo>
                  <a:lnTo>
                    <a:pt x="363" y="162"/>
                  </a:lnTo>
                  <a:lnTo>
                    <a:pt x="369" y="166"/>
                  </a:lnTo>
                  <a:lnTo>
                    <a:pt x="369" y="167"/>
                  </a:lnTo>
                  <a:lnTo>
                    <a:pt x="376" y="175"/>
                  </a:lnTo>
                  <a:lnTo>
                    <a:pt x="376" y="176"/>
                  </a:lnTo>
                  <a:lnTo>
                    <a:pt x="376" y="177"/>
                  </a:lnTo>
                  <a:lnTo>
                    <a:pt x="376" y="179"/>
                  </a:lnTo>
                  <a:lnTo>
                    <a:pt x="379" y="178"/>
                  </a:lnTo>
                  <a:lnTo>
                    <a:pt x="380" y="178"/>
                  </a:lnTo>
                  <a:lnTo>
                    <a:pt x="389" y="176"/>
                  </a:lnTo>
                  <a:lnTo>
                    <a:pt x="390" y="176"/>
                  </a:lnTo>
                  <a:lnTo>
                    <a:pt x="399" y="179"/>
                  </a:lnTo>
                  <a:lnTo>
                    <a:pt x="402" y="181"/>
                  </a:lnTo>
                  <a:lnTo>
                    <a:pt x="402" y="179"/>
                  </a:lnTo>
                  <a:lnTo>
                    <a:pt x="403" y="179"/>
                  </a:lnTo>
                  <a:lnTo>
                    <a:pt x="403" y="177"/>
                  </a:lnTo>
                  <a:lnTo>
                    <a:pt x="405" y="176"/>
                  </a:lnTo>
                  <a:lnTo>
                    <a:pt x="405" y="176"/>
                  </a:lnTo>
                  <a:lnTo>
                    <a:pt x="409" y="181"/>
                  </a:lnTo>
                  <a:lnTo>
                    <a:pt x="411" y="183"/>
                  </a:lnTo>
                  <a:lnTo>
                    <a:pt x="412" y="186"/>
                  </a:lnTo>
                  <a:lnTo>
                    <a:pt x="412" y="186"/>
                  </a:lnTo>
                  <a:lnTo>
                    <a:pt x="413" y="185"/>
                  </a:lnTo>
                  <a:lnTo>
                    <a:pt x="414" y="185"/>
                  </a:lnTo>
                  <a:lnTo>
                    <a:pt x="415" y="182"/>
                  </a:lnTo>
                  <a:lnTo>
                    <a:pt x="424" y="164"/>
                  </a:lnTo>
                  <a:lnTo>
                    <a:pt x="424" y="163"/>
                  </a:lnTo>
                  <a:lnTo>
                    <a:pt x="424" y="160"/>
                  </a:lnTo>
                  <a:lnTo>
                    <a:pt x="423" y="159"/>
                  </a:lnTo>
                  <a:lnTo>
                    <a:pt x="422" y="158"/>
                  </a:lnTo>
                  <a:lnTo>
                    <a:pt x="419" y="156"/>
                  </a:lnTo>
                  <a:lnTo>
                    <a:pt x="418" y="151"/>
                  </a:lnTo>
                  <a:lnTo>
                    <a:pt x="422" y="144"/>
                  </a:lnTo>
                  <a:lnTo>
                    <a:pt x="430" y="141"/>
                  </a:lnTo>
                  <a:lnTo>
                    <a:pt x="430" y="141"/>
                  </a:lnTo>
                  <a:lnTo>
                    <a:pt x="451" y="147"/>
                  </a:lnTo>
                  <a:lnTo>
                    <a:pt x="459" y="150"/>
                  </a:lnTo>
                  <a:lnTo>
                    <a:pt x="460" y="150"/>
                  </a:lnTo>
                  <a:lnTo>
                    <a:pt x="461" y="151"/>
                  </a:lnTo>
                  <a:lnTo>
                    <a:pt x="462" y="153"/>
                  </a:lnTo>
                  <a:lnTo>
                    <a:pt x="462" y="156"/>
                  </a:lnTo>
                  <a:lnTo>
                    <a:pt x="461" y="159"/>
                  </a:lnTo>
                  <a:lnTo>
                    <a:pt x="462" y="163"/>
                  </a:lnTo>
                  <a:lnTo>
                    <a:pt x="469" y="168"/>
                  </a:lnTo>
                  <a:lnTo>
                    <a:pt x="475" y="171"/>
                  </a:lnTo>
                  <a:lnTo>
                    <a:pt x="482" y="172"/>
                  </a:lnTo>
                  <a:lnTo>
                    <a:pt x="483" y="176"/>
                  </a:lnTo>
                  <a:lnTo>
                    <a:pt x="484" y="182"/>
                  </a:lnTo>
                  <a:lnTo>
                    <a:pt x="484" y="183"/>
                  </a:lnTo>
                  <a:lnTo>
                    <a:pt x="487" y="186"/>
                  </a:lnTo>
                  <a:lnTo>
                    <a:pt x="487" y="187"/>
                  </a:lnTo>
                  <a:lnTo>
                    <a:pt x="488" y="188"/>
                  </a:lnTo>
                  <a:lnTo>
                    <a:pt x="487" y="192"/>
                  </a:lnTo>
                  <a:lnTo>
                    <a:pt x="479" y="194"/>
                  </a:lnTo>
                  <a:lnTo>
                    <a:pt x="475" y="195"/>
                  </a:lnTo>
                  <a:lnTo>
                    <a:pt x="473" y="194"/>
                  </a:lnTo>
                  <a:lnTo>
                    <a:pt x="468" y="195"/>
                  </a:lnTo>
                  <a:lnTo>
                    <a:pt x="459" y="197"/>
                  </a:lnTo>
                  <a:lnTo>
                    <a:pt x="458" y="197"/>
                  </a:lnTo>
                  <a:lnTo>
                    <a:pt x="455" y="201"/>
                  </a:lnTo>
                  <a:lnTo>
                    <a:pt x="455" y="204"/>
                  </a:lnTo>
                  <a:lnTo>
                    <a:pt x="452" y="211"/>
                  </a:lnTo>
                  <a:lnTo>
                    <a:pt x="451" y="211"/>
                  </a:lnTo>
                  <a:lnTo>
                    <a:pt x="448" y="212"/>
                  </a:lnTo>
                  <a:lnTo>
                    <a:pt x="448" y="212"/>
                  </a:lnTo>
                  <a:lnTo>
                    <a:pt x="447" y="210"/>
                  </a:lnTo>
                  <a:lnTo>
                    <a:pt x="445" y="209"/>
                  </a:lnTo>
                  <a:lnTo>
                    <a:pt x="440" y="209"/>
                  </a:lnTo>
                  <a:lnTo>
                    <a:pt x="440" y="210"/>
                  </a:lnTo>
                  <a:lnTo>
                    <a:pt x="436" y="213"/>
                  </a:lnTo>
                  <a:lnTo>
                    <a:pt x="436" y="213"/>
                  </a:lnTo>
                  <a:lnTo>
                    <a:pt x="436" y="217"/>
                  </a:lnTo>
                  <a:lnTo>
                    <a:pt x="423" y="221"/>
                  </a:lnTo>
                  <a:lnTo>
                    <a:pt x="420" y="220"/>
                  </a:lnTo>
                  <a:lnTo>
                    <a:pt x="419" y="218"/>
                  </a:lnTo>
                  <a:lnTo>
                    <a:pt x="417" y="221"/>
                  </a:lnTo>
                  <a:lnTo>
                    <a:pt x="415" y="236"/>
                  </a:lnTo>
                  <a:lnTo>
                    <a:pt x="415" y="238"/>
                  </a:lnTo>
                  <a:lnTo>
                    <a:pt x="415" y="240"/>
                  </a:lnTo>
                  <a:lnTo>
                    <a:pt x="415" y="240"/>
                  </a:lnTo>
                  <a:lnTo>
                    <a:pt x="422" y="252"/>
                  </a:lnTo>
                  <a:lnTo>
                    <a:pt x="424" y="254"/>
                  </a:lnTo>
                  <a:lnTo>
                    <a:pt x="432" y="256"/>
                  </a:lnTo>
                  <a:lnTo>
                    <a:pt x="431" y="259"/>
                  </a:lnTo>
                  <a:lnTo>
                    <a:pt x="429" y="263"/>
                  </a:lnTo>
                  <a:lnTo>
                    <a:pt x="428" y="264"/>
                  </a:lnTo>
                  <a:lnTo>
                    <a:pt x="422" y="269"/>
                  </a:lnTo>
                  <a:lnTo>
                    <a:pt x="418" y="271"/>
                  </a:lnTo>
                  <a:lnTo>
                    <a:pt x="417" y="271"/>
                  </a:lnTo>
                  <a:lnTo>
                    <a:pt x="407" y="275"/>
                  </a:lnTo>
                  <a:lnTo>
                    <a:pt x="398" y="278"/>
                  </a:lnTo>
                  <a:lnTo>
                    <a:pt x="397" y="279"/>
                  </a:lnTo>
                  <a:lnTo>
                    <a:pt x="397" y="279"/>
                  </a:lnTo>
                  <a:lnTo>
                    <a:pt x="396" y="281"/>
                  </a:lnTo>
                  <a:lnTo>
                    <a:pt x="401" y="283"/>
                  </a:lnTo>
                  <a:lnTo>
                    <a:pt x="402" y="282"/>
                  </a:lnTo>
                  <a:lnTo>
                    <a:pt x="404" y="282"/>
                  </a:lnTo>
                  <a:lnTo>
                    <a:pt x="404" y="282"/>
                  </a:lnTo>
                  <a:lnTo>
                    <a:pt x="405" y="284"/>
                  </a:lnTo>
                  <a:lnTo>
                    <a:pt x="405" y="285"/>
                  </a:lnTo>
                  <a:lnTo>
                    <a:pt x="404" y="285"/>
                  </a:lnTo>
                  <a:lnTo>
                    <a:pt x="404" y="285"/>
                  </a:lnTo>
                  <a:lnTo>
                    <a:pt x="401" y="286"/>
                  </a:lnTo>
                  <a:lnTo>
                    <a:pt x="400" y="285"/>
                  </a:lnTo>
                  <a:lnTo>
                    <a:pt x="397" y="287"/>
                  </a:lnTo>
                  <a:lnTo>
                    <a:pt x="390" y="287"/>
                  </a:lnTo>
                  <a:lnTo>
                    <a:pt x="380" y="287"/>
                  </a:lnTo>
                  <a:lnTo>
                    <a:pt x="381" y="280"/>
                  </a:lnTo>
                  <a:lnTo>
                    <a:pt x="380" y="271"/>
                  </a:lnTo>
                  <a:lnTo>
                    <a:pt x="377" y="269"/>
                  </a:lnTo>
                  <a:lnTo>
                    <a:pt x="376" y="270"/>
                  </a:lnTo>
                  <a:lnTo>
                    <a:pt x="376" y="270"/>
                  </a:lnTo>
                  <a:lnTo>
                    <a:pt x="372" y="273"/>
                  </a:lnTo>
                  <a:lnTo>
                    <a:pt x="372" y="275"/>
                  </a:lnTo>
                  <a:lnTo>
                    <a:pt x="366" y="281"/>
                  </a:lnTo>
                  <a:lnTo>
                    <a:pt x="365" y="281"/>
                  </a:lnTo>
                  <a:lnTo>
                    <a:pt x="364" y="283"/>
                  </a:lnTo>
                  <a:lnTo>
                    <a:pt x="362" y="283"/>
                  </a:lnTo>
                  <a:lnTo>
                    <a:pt x="355" y="295"/>
                  </a:lnTo>
                  <a:lnTo>
                    <a:pt x="354" y="296"/>
                  </a:lnTo>
                  <a:lnTo>
                    <a:pt x="354" y="296"/>
                  </a:lnTo>
                  <a:lnTo>
                    <a:pt x="356" y="300"/>
                  </a:lnTo>
                  <a:lnTo>
                    <a:pt x="357" y="302"/>
                  </a:lnTo>
                  <a:lnTo>
                    <a:pt x="359" y="302"/>
                  </a:lnTo>
                  <a:lnTo>
                    <a:pt x="362" y="302"/>
                  </a:lnTo>
                  <a:lnTo>
                    <a:pt x="365" y="303"/>
                  </a:lnTo>
                  <a:lnTo>
                    <a:pt x="370" y="309"/>
                  </a:lnTo>
                  <a:lnTo>
                    <a:pt x="370" y="310"/>
                  </a:lnTo>
                  <a:lnTo>
                    <a:pt x="371" y="310"/>
                  </a:lnTo>
                  <a:lnTo>
                    <a:pt x="369" y="312"/>
                  </a:lnTo>
                  <a:lnTo>
                    <a:pt x="365" y="316"/>
                  </a:lnTo>
                  <a:lnTo>
                    <a:pt x="360" y="319"/>
                  </a:lnTo>
                  <a:lnTo>
                    <a:pt x="358" y="320"/>
                  </a:lnTo>
                  <a:lnTo>
                    <a:pt x="358" y="323"/>
                  </a:lnTo>
                  <a:lnTo>
                    <a:pt x="358" y="323"/>
                  </a:lnTo>
                  <a:lnTo>
                    <a:pt x="359" y="324"/>
                  </a:lnTo>
                  <a:lnTo>
                    <a:pt x="363" y="327"/>
                  </a:lnTo>
                  <a:lnTo>
                    <a:pt x="356" y="330"/>
                  </a:lnTo>
                  <a:lnTo>
                    <a:pt x="345" y="334"/>
                  </a:lnTo>
                  <a:lnTo>
                    <a:pt x="311" y="338"/>
                  </a:lnTo>
                  <a:lnTo>
                    <a:pt x="311" y="338"/>
                  </a:lnTo>
                  <a:lnTo>
                    <a:pt x="310" y="338"/>
                  </a:lnTo>
                  <a:lnTo>
                    <a:pt x="308" y="336"/>
                  </a:lnTo>
                  <a:lnTo>
                    <a:pt x="307" y="335"/>
                  </a:lnTo>
                  <a:lnTo>
                    <a:pt x="306" y="335"/>
                  </a:lnTo>
                  <a:lnTo>
                    <a:pt x="305" y="334"/>
                  </a:lnTo>
                  <a:lnTo>
                    <a:pt x="301" y="335"/>
                  </a:lnTo>
                  <a:lnTo>
                    <a:pt x="301" y="335"/>
                  </a:lnTo>
                  <a:lnTo>
                    <a:pt x="301" y="336"/>
                  </a:lnTo>
                  <a:lnTo>
                    <a:pt x="301" y="338"/>
                  </a:lnTo>
                  <a:lnTo>
                    <a:pt x="301" y="338"/>
                  </a:lnTo>
                  <a:lnTo>
                    <a:pt x="299" y="339"/>
                  </a:lnTo>
                  <a:lnTo>
                    <a:pt x="294" y="341"/>
                  </a:lnTo>
                  <a:lnTo>
                    <a:pt x="292" y="340"/>
                  </a:lnTo>
                  <a:lnTo>
                    <a:pt x="288" y="335"/>
                  </a:lnTo>
                  <a:lnTo>
                    <a:pt x="286" y="332"/>
                  </a:lnTo>
                  <a:lnTo>
                    <a:pt x="284" y="326"/>
                  </a:lnTo>
                  <a:lnTo>
                    <a:pt x="279" y="327"/>
                  </a:lnTo>
                  <a:lnTo>
                    <a:pt x="274" y="324"/>
                  </a:lnTo>
                  <a:lnTo>
                    <a:pt x="274" y="323"/>
                  </a:lnTo>
                  <a:lnTo>
                    <a:pt x="274" y="322"/>
                  </a:lnTo>
                  <a:lnTo>
                    <a:pt x="274" y="316"/>
                  </a:lnTo>
                  <a:lnTo>
                    <a:pt x="274" y="313"/>
                  </a:lnTo>
                  <a:lnTo>
                    <a:pt x="276" y="310"/>
                  </a:lnTo>
                  <a:lnTo>
                    <a:pt x="276" y="310"/>
                  </a:lnTo>
                  <a:lnTo>
                    <a:pt x="276" y="310"/>
                  </a:lnTo>
                  <a:lnTo>
                    <a:pt x="277" y="309"/>
                  </a:lnTo>
                  <a:lnTo>
                    <a:pt x="277" y="308"/>
                  </a:lnTo>
                  <a:lnTo>
                    <a:pt x="276" y="306"/>
                  </a:lnTo>
                  <a:lnTo>
                    <a:pt x="275" y="305"/>
                  </a:lnTo>
                  <a:lnTo>
                    <a:pt x="274" y="304"/>
                  </a:lnTo>
                  <a:lnTo>
                    <a:pt x="265" y="302"/>
                  </a:lnTo>
                  <a:lnTo>
                    <a:pt x="261" y="303"/>
                  </a:lnTo>
                  <a:lnTo>
                    <a:pt x="260" y="303"/>
                  </a:lnTo>
                  <a:lnTo>
                    <a:pt x="257" y="306"/>
                  </a:lnTo>
                  <a:lnTo>
                    <a:pt x="257" y="308"/>
                  </a:lnTo>
                  <a:lnTo>
                    <a:pt x="251" y="313"/>
                  </a:lnTo>
                  <a:lnTo>
                    <a:pt x="247" y="315"/>
                  </a:lnTo>
                  <a:lnTo>
                    <a:pt x="246" y="314"/>
                  </a:lnTo>
                  <a:lnTo>
                    <a:pt x="245" y="314"/>
                  </a:lnTo>
                  <a:lnTo>
                    <a:pt x="244" y="314"/>
                  </a:lnTo>
                  <a:lnTo>
                    <a:pt x="244" y="315"/>
                  </a:lnTo>
                  <a:lnTo>
                    <a:pt x="243" y="316"/>
                  </a:lnTo>
                  <a:lnTo>
                    <a:pt x="243" y="317"/>
                  </a:lnTo>
                  <a:lnTo>
                    <a:pt x="243" y="323"/>
                  </a:lnTo>
                  <a:lnTo>
                    <a:pt x="245" y="324"/>
                  </a:lnTo>
                  <a:lnTo>
                    <a:pt x="246" y="324"/>
                  </a:lnTo>
                  <a:lnTo>
                    <a:pt x="247" y="326"/>
                  </a:lnTo>
                  <a:lnTo>
                    <a:pt x="251" y="347"/>
                  </a:lnTo>
                  <a:lnTo>
                    <a:pt x="251" y="347"/>
                  </a:lnTo>
                  <a:lnTo>
                    <a:pt x="245" y="365"/>
                  </a:lnTo>
                  <a:lnTo>
                    <a:pt x="237" y="367"/>
                  </a:lnTo>
                  <a:lnTo>
                    <a:pt x="234" y="371"/>
                  </a:lnTo>
                  <a:lnTo>
                    <a:pt x="233" y="372"/>
                  </a:lnTo>
                  <a:lnTo>
                    <a:pt x="231" y="372"/>
                  </a:lnTo>
                  <a:lnTo>
                    <a:pt x="226" y="366"/>
                  </a:lnTo>
                  <a:lnTo>
                    <a:pt x="223" y="364"/>
                  </a:lnTo>
                  <a:lnTo>
                    <a:pt x="223" y="363"/>
                  </a:lnTo>
                  <a:lnTo>
                    <a:pt x="223" y="362"/>
                  </a:lnTo>
                  <a:lnTo>
                    <a:pt x="223" y="361"/>
                  </a:lnTo>
                  <a:lnTo>
                    <a:pt x="225" y="359"/>
                  </a:lnTo>
                  <a:lnTo>
                    <a:pt x="226" y="358"/>
                  </a:lnTo>
                  <a:lnTo>
                    <a:pt x="227" y="358"/>
                  </a:lnTo>
                  <a:lnTo>
                    <a:pt x="228" y="357"/>
                  </a:lnTo>
                  <a:lnTo>
                    <a:pt x="228" y="355"/>
                  </a:lnTo>
                  <a:lnTo>
                    <a:pt x="225" y="349"/>
                  </a:lnTo>
                  <a:lnTo>
                    <a:pt x="220" y="345"/>
                  </a:lnTo>
                  <a:lnTo>
                    <a:pt x="218" y="345"/>
                  </a:lnTo>
                  <a:lnTo>
                    <a:pt x="215" y="346"/>
                  </a:lnTo>
                  <a:lnTo>
                    <a:pt x="215" y="346"/>
                  </a:lnTo>
                  <a:lnTo>
                    <a:pt x="215" y="349"/>
                  </a:lnTo>
                  <a:lnTo>
                    <a:pt x="212" y="351"/>
                  </a:lnTo>
                  <a:lnTo>
                    <a:pt x="208" y="351"/>
                  </a:lnTo>
                  <a:lnTo>
                    <a:pt x="206" y="351"/>
                  </a:lnTo>
                  <a:lnTo>
                    <a:pt x="197" y="350"/>
                  </a:lnTo>
                  <a:lnTo>
                    <a:pt x="193" y="346"/>
                  </a:lnTo>
                  <a:lnTo>
                    <a:pt x="190" y="341"/>
                  </a:lnTo>
                  <a:lnTo>
                    <a:pt x="188" y="339"/>
                  </a:lnTo>
                  <a:lnTo>
                    <a:pt x="188" y="339"/>
                  </a:lnTo>
                  <a:lnTo>
                    <a:pt x="187" y="339"/>
                  </a:lnTo>
                  <a:lnTo>
                    <a:pt x="169" y="339"/>
                  </a:lnTo>
                  <a:lnTo>
                    <a:pt x="149" y="347"/>
                  </a:lnTo>
                  <a:lnTo>
                    <a:pt x="148" y="350"/>
                  </a:lnTo>
                  <a:lnTo>
                    <a:pt x="149" y="358"/>
                  </a:lnTo>
                  <a:lnTo>
                    <a:pt x="149" y="359"/>
                  </a:lnTo>
                  <a:lnTo>
                    <a:pt x="150" y="360"/>
                  </a:lnTo>
                  <a:lnTo>
                    <a:pt x="165" y="370"/>
                  </a:lnTo>
                  <a:lnTo>
                    <a:pt x="165" y="370"/>
                  </a:lnTo>
                  <a:lnTo>
                    <a:pt x="167" y="370"/>
                  </a:lnTo>
                  <a:lnTo>
                    <a:pt x="171" y="371"/>
                  </a:lnTo>
                  <a:lnTo>
                    <a:pt x="172" y="372"/>
                  </a:lnTo>
                  <a:lnTo>
                    <a:pt x="173" y="374"/>
                  </a:lnTo>
                  <a:lnTo>
                    <a:pt x="173" y="377"/>
                  </a:lnTo>
                  <a:lnTo>
                    <a:pt x="173" y="379"/>
                  </a:lnTo>
                  <a:lnTo>
                    <a:pt x="172" y="380"/>
                  </a:lnTo>
                  <a:lnTo>
                    <a:pt x="171" y="380"/>
                  </a:lnTo>
                  <a:lnTo>
                    <a:pt x="169" y="381"/>
                  </a:lnTo>
                  <a:lnTo>
                    <a:pt x="168" y="381"/>
                  </a:lnTo>
                  <a:lnTo>
                    <a:pt x="161" y="380"/>
                  </a:lnTo>
                  <a:lnTo>
                    <a:pt x="154" y="378"/>
                  </a:lnTo>
                  <a:lnTo>
                    <a:pt x="152" y="377"/>
                  </a:lnTo>
                  <a:lnTo>
                    <a:pt x="151" y="378"/>
                  </a:lnTo>
                  <a:lnTo>
                    <a:pt x="151" y="379"/>
                  </a:lnTo>
                  <a:lnTo>
                    <a:pt x="151" y="383"/>
                  </a:lnTo>
                  <a:lnTo>
                    <a:pt x="152" y="383"/>
                  </a:lnTo>
                  <a:lnTo>
                    <a:pt x="152" y="388"/>
                  </a:lnTo>
                  <a:lnTo>
                    <a:pt x="151" y="390"/>
                  </a:lnTo>
                  <a:lnTo>
                    <a:pt x="151" y="390"/>
                  </a:lnTo>
                  <a:lnTo>
                    <a:pt x="150" y="390"/>
                  </a:lnTo>
                  <a:lnTo>
                    <a:pt x="136" y="385"/>
                  </a:lnTo>
                  <a:lnTo>
                    <a:pt x="130" y="384"/>
                  </a:lnTo>
                  <a:lnTo>
                    <a:pt x="130" y="383"/>
                  </a:lnTo>
                  <a:lnTo>
                    <a:pt x="129" y="380"/>
                  </a:lnTo>
                  <a:lnTo>
                    <a:pt x="127" y="372"/>
                  </a:lnTo>
                  <a:lnTo>
                    <a:pt x="128" y="363"/>
                  </a:lnTo>
                  <a:lnTo>
                    <a:pt x="129" y="355"/>
                  </a:lnTo>
                  <a:lnTo>
                    <a:pt x="120" y="354"/>
                  </a:lnTo>
                  <a:lnTo>
                    <a:pt x="110" y="349"/>
                  </a:lnTo>
                  <a:lnTo>
                    <a:pt x="104" y="343"/>
                  </a:lnTo>
                  <a:lnTo>
                    <a:pt x="102" y="340"/>
                  </a:lnTo>
                  <a:lnTo>
                    <a:pt x="102" y="337"/>
                  </a:lnTo>
                  <a:lnTo>
                    <a:pt x="100" y="338"/>
                  </a:lnTo>
                  <a:lnTo>
                    <a:pt x="97" y="339"/>
                  </a:lnTo>
                  <a:lnTo>
                    <a:pt x="92" y="338"/>
                  </a:lnTo>
                  <a:lnTo>
                    <a:pt x="91" y="338"/>
                  </a:lnTo>
                  <a:lnTo>
                    <a:pt x="90" y="337"/>
                  </a:lnTo>
                  <a:lnTo>
                    <a:pt x="90" y="335"/>
                  </a:lnTo>
                  <a:lnTo>
                    <a:pt x="89" y="329"/>
                  </a:lnTo>
                  <a:lnTo>
                    <a:pt x="83" y="315"/>
                  </a:lnTo>
                  <a:lnTo>
                    <a:pt x="81" y="314"/>
                  </a:lnTo>
                  <a:lnTo>
                    <a:pt x="79" y="313"/>
                  </a:lnTo>
                  <a:lnTo>
                    <a:pt x="67" y="307"/>
                  </a:lnTo>
                  <a:lnTo>
                    <a:pt x="63" y="302"/>
                  </a:lnTo>
                  <a:lnTo>
                    <a:pt x="58" y="296"/>
                  </a:lnTo>
                  <a:lnTo>
                    <a:pt x="56" y="296"/>
                  </a:lnTo>
                  <a:lnTo>
                    <a:pt x="38" y="297"/>
                  </a:lnTo>
                  <a:lnTo>
                    <a:pt x="33" y="303"/>
                  </a:lnTo>
                  <a:lnTo>
                    <a:pt x="31" y="306"/>
                  </a:lnTo>
                  <a:lnTo>
                    <a:pt x="29" y="306"/>
                  </a:lnTo>
                  <a:lnTo>
                    <a:pt x="29" y="307"/>
                  </a:lnTo>
                  <a:lnTo>
                    <a:pt x="29" y="281"/>
                  </a:lnTo>
                  <a:lnTo>
                    <a:pt x="29" y="280"/>
                  </a:lnTo>
                  <a:lnTo>
                    <a:pt x="30" y="278"/>
                  </a:lnTo>
                  <a:lnTo>
                    <a:pt x="30" y="278"/>
                  </a:lnTo>
                  <a:lnTo>
                    <a:pt x="36" y="273"/>
                  </a:lnTo>
                  <a:lnTo>
                    <a:pt x="33" y="268"/>
                  </a:lnTo>
                  <a:lnTo>
                    <a:pt x="31" y="264"/>
                  </a:lnTo>
                  <a:lnTo>
                    <a:pt x="30" y="264"/>
                  </a:lnTo>
                  <a:lnTo>
                    <a:pt x="27" y="263"/>
                  </a:lnTo>
                  <a:lnTo>
                    <a:pt x="21" y="263"/>
                  </a:lnTo>
                  <a:lnTo>
                    <a:pt x="20" y="263"/>
                  </a:lnTo>
                  <a:lnTo>
                    <a:pt x="13" y="265"/>
                  </a:lnTo>
                  <a:lnTo>
                    <a:pt x="12" y="267"/>
                  </a:lnTo>
                  <a:lnTo>
                    <a:pt x="12" y="268"/>
                  </a:lnTo>
                  <a:lnTo>
                    <a:pt x="16" y="272"/>
                  </a:lnTo>
                  <a:lnTo>
                    <a:pt x="15" y="275"/>
                  </a:lnTo>
                  <a:lnTo>
                    <a:pt x="12" y="276"/>
                  </a:lnTo>
                  <a:lnTo>
                    <a:pt x="9" y="275"/>
                  </a:lnTo>
                  <a:lnTo>
                    <a:pt x="1" y="274"/>
                  </a:lnTo>
                  <a:lnTo>
                    <a:pt x="0" y="271"/>
                  </a:lnTo>
                  <a:lnTo>
                    <a:pt x="1" y="265"/>
                  </a:lnTo>
                  <a:lnTo>
                    <a:pt x="1" y="263"/>
                  </a:lnTo>
                  <a:lnTo>
                    <a:pt x="3" y="261"/>
                  </a:lnTo>
                  <a:lnTo>
                    <a:pt x="7" y="256"/>
                  </a:lnTo>
                  <a:lnTo>
                    <a:pt x="10" y="249"/>
                  </a:lnTo>
                  <a:lnTo>
                    <a:pt x="12" y="246"/>
                  </a:lnTo>
                  <a:lnTo>
                    <a:pt x="12" y="245"/>
                  </a:lnTo>
                  <a:lnTo>
                    <a:pt x="11" y="241"/>
                  </a:lnTo>
                  <a:lnTo>
                    <a:pt x="8" y="238"/>
                  </a:lnTo>
                  <a:lnTo>
                    <a:pt x="12" y="237"/>
                  </a:lnTo>
                  <a:lnTo>
                    <a:pt x="13" y="236"/>
                  </a:lnTo>
                  <a:lnTo>
                    <a:pt x="13" y="236"/>
                  </a:lnTo>
                  <a:lnTo>
                    <a:pt x="13" y="235"/>
                  </a:lnTo>
                  <a:lnTo>
                    <a:pt x="13" y="233"/>
                  </a:lnTo>
                  <a:lnTo>
                    <a:pt x="12" y="230"/>
                  </a:lnTo>
                  <a:lnTo>
                    <a:pt x="12" y="229"/>
                  </a:lnTo>
                  <a:lnTo>
                    <a:pt x="13" y="224"/>
                  </a:lnTo>
                  <a:lnTo>
                    <a:pt x="13" y="224"/>
                  </a:lnTo>
                  <a:lnTo>
                    <a:pt x="16" y="221"/>
                  </a:lnTo>
                  <a:lnTo>
                    <a:pt x="17" y="220"/>
                  </a:lnTo>
                  <a:lnTo>
                    <a:pt x="22" y="221"/>
                  </a:lnTo>
                  <a:lnTo>
                    <a:pt x="26" y="220"/>
                  </a:lnTo>
                  <a:lnTo>
                    <a:pt x="27" y="217"/>
                  </a:lnTo>
                  <a:lnTo>
                    <a:pt x="32" y="207"/>
                  </a:lnTo>
                  <a:lnTo>
                    <a:pt x="32" y="204"/>
                  </a:lnTo>
                  <a:lnTo>
                    <a:pt x="29" y="189"/>
                  </a:lnTo>
                  <a:lnTo>
                    <a:pt x="25" y="176"/>
                  </a:lnTo>
                  <a:lnTo>
                    <a:pt x="27" y="173"/>
                  </a:lnTo>
                  <a:lnTo>
                    <a:pt x="27" y="172"/>
                  </a:lnTo>
                  <a:lnTo>
                    <a:pt x="28" y="172"/>
                  </a:lnTo>
                  <a:lnTo>
                    <a:pt x="29" y="172"/>
                  </a:lnTo>
                  <a:lnTo>
                    <a:pt x="31" y="171"/>
                  </a:lnTo>
                  <a:lnTo>
                    <a:pt x="34" y="172"/>
                  </a:lnTo>
                  <a:lnTo>
                    <a:pt x="40" y="172"/>
                  </a:lnTo>
                  <a:lnTo>
                    <a:pt x="44" y="175"/>
                  </a:lnTo>
                  <a:lnTo>
                    <a:pt x="45" y="176"/>
                  </a:lnTo>
                  <a:lnTo>
                    <a:pt x="46" y="176"/>
                  </a:lnTo>
                  <a:lnTo>
                    <a:pt x="47" y="176"/>
                  </a:lnTo>
                  <a:lnTo>
                    <a:pt x="48" y="176"/>
                  </a:lnTo>
                  <a:lnTo>
                    <a:pt x="53" y="176"/>
                  </a:lnTo>
                  <a:lnTo>
                    <a:pt x="54" y="175"/>
                  </a:lnTo>
                  <a:lnTo>
                    <a:pt x="54" y="176"/>
                  </a:lnTo>
                  <a:lnTo>
                    <a:pt x="55" y="175"/>
                  </a:lnTo>
                  <a:lnTo>
                    <a:pt x="56" y="174"/>
                  </a:lnTo>
                  <a:lnTo>
                    <a:pt x="58" y="172"/>
                  </a:lnTo>
                  <a:lnTo>
                    <a:pt x="58" y="172"/>
                  </a:lnTo>
                  <a:lnTo>
                    <a:pt x="59" y="169"/>
                  </a:lnTo>
                  <a:lnTo>
                    <a:pt x="59" y="168"/>
                  </a:lnTo>
                  <a:lnTo>
                    <a:pt x="58" y="165"/>
                  </a:lnTo>
                  <a:lnTo>
                    <a:pt x="57" y="164"/>
                  </a:lnTo>
                  <a:lnTo>
                    <a:pt x="56" y="163"/>
                  </a:lnTo>
                  <a:lnTo>
                    <a:pt x="54" y="162"/>
                  </a:lnTo>
                  <a:lnTo>
                    <a:pt x="49" y="160"/>
                  </a:lnTo>
                  <a:lnTo>
                    <a:pt x="48" y="148"/>
                  </a:lnTo>
                  <a:lnTo>
                    <a:pt x="47" y="145"/>
                  </a:lnTo>
                  <a:lnTo>
                    <a:pt x="43" y="137"/>
                  </a:lnTo>
                  <a:lnTo>
                    <a:pt x="43" y="137"/>
                  </a:lnTo>
                  <a:lnTo>
                    <a:pt x="44" y="135"/>
                  </a:lnTo>
                  <a:lnTo>
                    <a:pt x="51" y="134"/>
                  </a:lnTo>
                  <a:lnTo>
                    <a:pt x="54" y="137"/>
                  </a:lnTo>
                  <a:lnTo>
                    <a:pt x="54" y="140"/>
                  </a:lnTo>
                  <a:lnTo>
                    <a:pt x="55" y="141"/>
                  </a:lnTo>
                  <a:lnTo>
                    <a:pt x="55" y="141"/>
                  </a:lnTo>
                  <a:lnTo>
                    <a:pt x="56" y="144"/>
                  </a:lnTo>
                  <a:lnTo>
                    <a:pt x="58" y="144"/>
                  </a:lnTo>
                  <a:lnTo>
                    <a:pt x="58" y="143"/>
                  </a:lnTo>
                  <a:lnTo>
                    <a:pt x="58" y="141"/>
                  </a:lnTo>
                  <a:lnTo>
                    <a:pt x="58" y="136"/>
                  </a:lnTo>
                  <a:lnTo>
                    <a:pt x="58" y="136"/>
                  </a:lnTo>
                  <a:lnTo>
                    <a:pt x="57" y="134"/>
                  </a:lnTo>
                  <a:lnTo>
                    <a:pt x="57" y="134"/>
                  </a:lnTo>
                  <a:lnTo>
                    <a:pt x="58" y="131"/>
                  </a:lnTo>
                  <a:lnTo>
                    <a:pt x="59" y="130"/>
                  </a:lnTo>
                  <a:lnTo>
                    <a:pt x="60" y="129"/>
                  </a:lnTo>
                  <a:lnTo>
                    <a:pt x="62" y="128"/>
                  </a:lnTo>
                  <a:lnTo>
                    <a:pt x="62" y="126"/>
                  </a:lnTo>
                  <a:lnTo>
                    <a:pt x="62" y="124"/>
                  </a:lnTo>
                  <a:lnTo>
                    <a:pt x="58" y="123"/>
                  </a:lnTo>
                  <a:lnTo>
                    <a:pt x="54" y="120"/>
                  </a:lnTo>
                  <a:lnTo>
                    <a:pt x="53" y="118"/>
                  </a:lnTo>
                  <a:lnTo>
                    <a:pt x="51" y="118"/>
                  </a:lnTo>
                  <a:lnTo>
                    <a:pt x="47" y="116"/>
                  </a:lnTo>
                  <a:lnTo>
                    <a:pt x="34" y="110"/>
                  </a:lnTo>
                  <a:lnTo>
                    <a:pt x="32" y="102"/>
                  </a:lnTo>
                  <a:lnTo>
                    <a:pt x="26" y="100"/>
                  </a:lnTo>
                  <a:lnTo>
                    <a:pt x="17" y="97"/>
                  </a:lnTo>
                  <a:lnTo>
                    <a:pt x="14" y="93"/>
                  </a:lnTo>
                  <a:lnTo>
                    <a:pt x="10" y="83"/>
                  </a:lnTo>
                  <a:lnTo>
                    <a:pt x="8" y="78"/>
                  </a:lnTo>
                  <a:lnTo>
                    <a:pt x="8" y="75"/>
                  </a:lnTo>
                  <a:lnTo>
                    <a:pt x="8" y="73"/>
                  </a:lnTo>
                  <a:lnTo>
                    <a:pt x="9" y="73"/>
                  </a:lnTo>
                  <a:lnTo>
                    <a:pt x="10" y="73"/>
                  </a:lnTo>
                  <a:lnTo>
                    <a:pt x="11" y="73"/>
                  </a:lnTo>
                  <a:lnTo>
                    <a:pt x="19" y="67"/>
                  </a:lnTo>
                  <a:lnTo>
                    <a:pt x="37" y="57"/>
                  </a:lnTo>
                  <a:lnTo>
                    <a:pt x="52" y="54"/>
                  </a:lnTo>
                  <a:lnTo>
                    <a:pt x="73" y="39"/>
                  </a:lnTo>
                  <a:lnTo>
                    <a:pt x="81" y="34"/>
                  </a:lnTo>
                  <a:lnTo>
                    <a:pt x="81" y="34"/>
                  </a:lnTo>
                  <a:lnTo>
                    <a:pt x="85" y="28"/>
                  </a:lnTo>
                  <a:lnTo>
                    <a:pt x="86" y="27"/>
                  </a:lnTo>
                  <a:lnTo>
                    <a:pt x="87" y="25"/>
                  </a:lnTo>
                  <a:lnTo>
                    <a:pt x="86" y="25"/>
                  </a:lnTo>
                  <a:lnTo>
                    <a:pt x="85" y="24"/>
                  </a:lnTo>
                  <a:lnTo>
                    <a:pt x="87" y="19"/>
                  </a:lnTo>
                  <a:lnTo>
                    <a:pt x="89" y="16"/>
                  </a:lnTo>
                  <a:lnTo>
                    <a:pt x="96" y="14"/>
                  </a:lnTo>
                  <a:lnTo>
                    <a:pt x="96" y="14"/>
                  </a:lnTo>
                  <a:lnTo>
                    <a:pt x="98" y="15"/>
                  </a:lnTo>
                  <a:lnTo>
                    <a:pt x="103" y="16"/>
                  </a:lnTo>
                  <a:lnTo>
                    <a:pt x="104" y="17"/>
                  </a:lnTo>
                  <a:lnTo>
                    <a:pt x="106" y="18"/>
                  </a:lnTo>
                  <a:lnTo>
                    <a:pt x="107" y="19"/>
                  </a:lnTo>
                  <a:lnTo>
                    <a:pt x="110" y="24"/>
                  </a:lnTo>
                  <a:lnTo>
                    <a:pt x="112" y="25"/>
                  </a:lnTo>
                  <a:lnTo>
                    <a:pt x="119" y="24"/>
                  </a:lnTo>
                  <a:lnTo>
                    <a:pt x="131" y="20"/>
                  </a:lnTo>
                  <a:lnTo>
                    <a:pt x="133" y="16"/>
                  </a:lnTo>
                  <a:lnTo>
                    <a:pt x="139" y="1"/>
                  </a:lnTo>
                  <a:lnTo>
                    <a:pt x="140" y="1"/>
                  </a:lnTo>
                  <a:lnTo>
                    <a:pt x="143" y="1"/>
                  </a:lnTo>
                  <a:lnTo>
                    <a:pt x="143" y="0"/>
                  </a:lnTo>
                  <a:close/>
                </a:path>
              </a:pathLst>
            </a:custGeom>
            <a:solidFill>
              <a:srgbClr val="003865"/>
            </a:solidFill>
            <a:ln w="4763"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783" fontAlgn="auto">
                <a:lnSpc>
                  <a:spcPct val="100000"/>
                </a:lnSpc>
                <a:spcBef>
                  <a:spcPts val="0"/>
                </a:spcBef>
                <a:spcAft>
                  <a:spcPts val="0"/>
                </a:spcAft>
                <a:defRPr/>
              </a:pPr>
              <a:endParaRPr lang="de-DE" sz="1350" kern="0">
                <a:solidFill>
                  <a:srgbClr val="000000"/>
                </a:solidFill>
                <a:latin typeface="Arial"/>
              </a:endParaRPr>
            </a:p>
          </p:txBody>
        </p:sp>
        <p:sp>
          <p:nvSpPr>
            <p:cNvPr id="57" name="Freeform 6">
              <a:extLst>
                <a:ext uri="{FF2B5EF4-FFF2-40B4-BE49-F238E27FC236}">
                  <a16:creationId xmlns:a16="http://schemas.microsoft.com/office/drawing/2014/main" id="{AA1995AD-86AB-4CB8-BA74-A7358F77662E}"/>
                </a:ext>
              </a:extLst>
            </p:cNvPr>
            <p:cNvSpPr>
              <a:spLocks/>
            </p:cNvSpPr>
            <p:nvPr/>
          </p:nvSpPr>
          <p:spPr bwMode="auto">
            <a:xfrm>
              <a:off x="8928960" y="2129261"/>
              <a:ext cx="1072257" cy="1341499"/>
            </a:xfrm>
            <a:custGeom>
              <a:avLst/>
              <a:gdLst>
                <a:gd name="T0" fmla="*/ 179 w 454"/>
                <a:gd name="T1" fmla="*/ 2 h 568"/>
                <a:gd name="T2" fmla="*/ 187 w 454"/>
                <a:gd name="T3" fmla="*/ 17 h 568"/>
                <a:gd name="T4" fmla="*/ 198 w 454"/>
                <a:gd name="T5" fmla="*/ 15 h 568"/>
                <a:gd name="T6" fmla="*/ 215 w 454"/>
                <a:gd name="T7" fmla="*/ 27 h 568"/>
                <a:gd name="T8" fmla="*/ 212 w 454"/>
                <a:gd name="T9" fmla="*/ 35 h 568"/>
                <a:gd name="T10" fmla="*/ 261 w 454"/>
                <a:gd name="T11" fmla="*/ 42 h 568"/>
                <a:gd name="T12" fmla="*/ 280 w 454"/>
                <a:gd name="T13" fmla="*/ 47 h 568"/>
                <a:gd name="T14" fmla="*/ 279 w 454"/>
                <a:gd name="T15" fmla="*/ 92 h 568"/>
                <a:gd name="T16" fmla="*/ 272 w 454"/>
                <a:gd name="T17" fmla="*/ 117 h 568"/>
                <a:gd name="T18" fmla="*/ 282 w 454"/>
                <a:gd name="T19" fmla="*/ 143 h 568"/>
                <a:gd name="T20" fmla="*/ 294 w 454"/>
                <a:gd name="T21" fmla="*/ 170 h 568"/>
                <a:gd name="T22" fmla="*/ 288 w 454"/>
                <a:gd name="T23" fmla="*/ 206 h 568"/>
                <a:gd name="T24" fmla="*/ 321 w 454"/>
                <a:gd name="T25" fmla="*/ 274 h 568"/>
                <a:gd name="T26" fmla="*/ 368 w 454"/>
                <a:gd name="T27" fmla="*/ 277 h 568"/>
                <a:gd name="T28" fmla="*/ 402 w 454"/>
                <a:gd name="T29" fmla="*/ 296 h 568"/>
                <a:gd name="T30" fmla="*/ 441 w 454"/>
                <a:gd name="T31" fmla="*/ 309 h 568"/>
                <a:gd name="T32" fmla="*/ 442 w 454"/>
                <a:gd name="T33" fmla="*/ 314 h 568"/>
                <a:gd name="T34" fmla="*/ 451 w 454"/>
                <a:gd name="T35" fmla="*/ 358 h 568"/>
                <a:gd name="T36" fmla="*/ 379 w 454"/>
                <a:gd name="T37" fmla="*/ 372 h 568"/>
                <a:gd name="T38" fmla="*/ 368 w 454"/>
                <a:gd name="T39" fmla="*/ 371 h 568"/>
                <a:gd name="T40" fmla="*/ 350 w 454"/>
                <a:gd name="T41" fmla="*/ 383 h 568"/>
                <a:gd name="T42" fmla="*/ 285 w 454"/>
                <a:gd name="T43" fmla="*/ 414 h 568"/>
                <a:gd name="T44" fmla="*/ 286 w 454"/>
                <a:gd name="T45" fmla="*/ 462 h 568"/>
                <a:gd name="T46" fmla="*/ 288 w 454"/>
                <a:gd name="T47" fmla="*/ 513 h 568"/>
                <a:gd name="T48" fmla="*/ 300 w 454"/>
                <a:gd name="T49" fmla="*/ 533 h 568"/>
                <a:gd name="T50" fmla="*/ 295 w 454"/>
                <a:gd name="T51" fmla="*/ 567 h 568"/>
                <a:gd name="T52" fmla="*/ 285 w 454"/>
                <a:gd name="T53" fmla="*/ 560 h 568"/>
                <a:gd name="T54" fmla="*/ 261 w 454"/>
                <a:gd name="T55" fmla="*/ 560 h 568"/>
                <a:gd name="T56" fmla="*/ 235 w 454"/>
                <a:gd name="T57" fmla="*/ 539 h 568"/>
                <a:gd name="T58" fmla="*/ 201 w 454"/>
                <a:gd name="T59" fmla="*/ 527 h 568"/>
                <a:gd name="T60" fmla="*/ 164 w 454"/>
                <a:gd name="T61" fmla="*/ 526 h 568"/>
                <a:gd name="T62" fmla="*/ 161 w 454"/>
                <a:gd name="T63" fmla="*/ 503 h 568"/>
                <a:gd name="T64" fmla="*/ 144 w 454"/>
                <a:gd name="T65" fmla="*/ 491 h 568"/>
                <a:gd name="T66" fmla="*/ 152 w 454"/>
                <a:gd name="T67" fmla="*/ 488 h 568"/>
                <a:gd name="T68" fmla="*/ 156 w 454"/>
                <a:gd name="T69" fmla="*/ 469 h 568"/>
                <a:gd name="T70" fmla="*/ 148 w 454"/>
                <a:gd name="T71" fmla="*/ 462 h 568"/>
                <a:gd name="T72" fmla="*/ 126 w 454"/>
                <a:gd name="T73" fmla="*/ 447 h 568"/>
                <a:gd name="T74" fmla="*/ 76 w 454"/>
                <a:gd name="T75" fmla="*/ 443 h 568"/>
                <a:gd name="T76" fmla="*/ 57 w 454"/>
                <a:gd name="T77" fmla="*/ 399 h 568"/>
                <a:gd name="T78" fmla="*/ 30 w 454"/>
                <a:gd name="T79" fmla="*/ 382 h 568"/>
                <a:gd name="T80" fmla="*/ 19 w 454"/>
                <a:gd name="T81" fmla="*/ 369 h 568"/>
                <a:gd name="T82" fmla="*/ 3 w 454"/>
                <a:gd name="T83" fmla="*/ 327 h 568"/>
                <a:gd name="T84" fmla="*/ 15 w 454"/>
                <a:gd name="T85" fmla="*/ 313 h 568"/>
                <a:gd name="T86" fmla="*/ 11 w 454"/>
                <a:gd name="T87" fmla="*/ 299 h 568"/>
                <a:gd name="T88" fmla="*/ 16 w 454"/>
                <a:gd name="T89" fmla="*/ 277 h 568"/>
                <a:gd name="T90" fmla="*/ 50 w 454"/>
                <a:gd name="T91" fmla="*/ 271 h 568"/>
                <a:gd name="T92" fmla="*/ 71 w 454"/>
                <a:gd name="T93" fmla="*/ 256 h 568"/>
                <a:gd name="T94" fmla="*/ 84 w 454"/>
                <a:gd name="T95" fmla="*/ 238 h 568"/>
                <a:gd name="T96" fmla="*/ 77 w 454"/>
                <a:gd name="T97" fmla="*/ 232 h 568"/>
                <a:gd name="T98" fmla="*/ 90 w 454"/>
                <a:gd name="T99" fmla="*/ 222 h 568"/>
                <a:gd name="T100" fmla="*/ 79 w 454"/>
                <a:gd name="T101" fmla="*/ 190 h 568"/>
                <a:gd name="T102" fmla="*/ 84 w 454"/>
                <a:gd name="T103" fmla="*/ 181 h 568"/>
                <a:gd name="T104" fmla="*/ 70 w 454"/>
                <a:gd name="T105" fmla="*/ 149 h 568"/>
                <a:gd name="T106" fmla="*/ 63 w 454"/>
                <a:gd name="T107" fmla="*/ 125 h 568"/>
                <a:gd name="T108" fmla="*/ 31 w 454"/>
                <a:gd name="T109" fmla="*/ 63 h 568"/>
                <a:gd name="T110" fmla="*/ 70 w 454"/>
                <a:gd name="T111" fmla="*/ 42 h 568"/>
                <a:gd name="T112" fmla="*/ 111 w 454"/>
                <a:gd name="T113" fmla="*/ 42 h 568"/>
                <a:gd name="T114" fmla="*/ 125 w 454"/>
                <a:gd name="T115" fmla="*/ 46 h 568"/>
                <a:gd name="T116" fmla="*/ 154 w 454"/>
                <a:gd name="T117" fmla="*/ 23 h 568"/>
                <a:gd name="T118" fmla="*/ 165 w 454"/>
                <a:gd name="T119" fmla="*/ 12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4" h="568">
                  <a:moveTo>
                    <a:pt x="172" y="2"/>
                  </a:moveTo>
                  <a:lnTo>
                    <a:pt x="176" y="0"/>
                  </a:lnTo>
                  <a:lnTo>
                    <a:pt x="176" y="0"/>
                  </a:lnTo>
                  <a:lnTo>
                    <a:pt x="178" y="0"/>
                  </a:lnTo>
                  <a:lnTo>
                    <a:pt x="178" y="0"/>
                  </a:lnTo>
                  <a:lnTo>
                    <a:pt x="179" y="1"/>
                  </a:lnTo>
                  <a:lnTo>
                    <a:pt x="179" y="1"/>
                  </a:lnTo>
                  <a:lnTo>
                    <a:pt x="179" y="2"/>
                  </a:lnTo>
                  <a:lnTo>
                    <a:pt x="179" y="2"/>
                  </a:lnTo>
                  <a:lnTo>
                    <a:pt x="179" y="3"/>
                  </a:lnTo>
                  <a:lnTo>
                    <a:pt x="177" y="6"/>
                  </a:lnTo>
                  <a:lnTo>
                    <a:pt x="176" y="7"/>
                  </a:lnTo>
                  <a:lnTo>
                    <a:pt x="177" y="8"/>
                  </a:lnTo>
                  <a:lnTo>
                    <a:pt x="177" y="9"/>
                  </a:lnTo>
                  <a:lnTo>
                    <a:pt x="178" y="9"/>
                  </a:lnTo>
                  <a:lnTo>
                    <a:pt x="187" y="17"/>
                  </a:lnTo>
                  <a:lnTo>
                    <a:pt x="188" y="17"/>
                  </a:lnTo>
                  <a:lnTo>
                    <a:pt x="190" y="18"/>
                  </a:lnTo>
                  <a:lnTo>
                    <a:pt x="190" y="17"/>
                  </a:lnTo>
                  <a:lnTo>
                    <a:pt x="193" y="15"/>
                  </a:lnTo>
                  <a:lnTo>
                    <a:pt x="195" y="14"/>
                  </a:lnTo>
                  <a:lnTo>
                    <a:pt x="196" y="14"/>
                  </a:lnTo>
                  <a:lnTo>
                    <a:pt x="197" y="15"/>
                  </a:lnTo>
                  <a:lnTo>
                    <a:pt x="198" y="15"/>
                  </a:lnTo>
                  <a:lnTo>
                    <a:pt x="199" y="15"/>
                  </a:lnTo>
                  <a:lnTo>
                    <a:pt x="200" y="15"/>
                  </a:lnTo>
                  <a:lnTo>
                    <a:pt x="214" y="24"/>
                  </a:lnTo>
                  <a:lnTo>
                    <a:pt x="215" y="24"/>
                  </a:lnTo>
                  <a:lnTo>
                    <a:pt x="215" y="25"/>
                  </a:lnTo>
                  <a:lnTo>
                    <a:pt x="215" y="26"/>
                  </a:lnTo>
                  <a:lnTo>
                    <a:pt x="215" y="26"/>
                  </a:lnTo>
                  <a:lnTo>
                    <a:pt x="215" y="27"/>
                  </a:lnTo>
                  <a:lnTo>
                    <a:pt x="214" y="28"/>
                  </a:lnTo>
                  <a:lnTo>
                    <a:pt x="212" y="29"/>
                  </a:lnTo>
                  <a:lnTo>
                    <a:pt x="212" y="30"/>
                  </a:lnTo>
                  <a:lnTo>
                    <a:pt x="211" y="31"/>
                  </a:lnTo>
                  <a:lnTo>
                    <a:pt x="211" y="32"/>
                  </a:lnTo>
                  <a:lnTo>
                    <a:pt x="211" y="33"/>
                  </a:lnTo>
                  <a:lnTo>
                    <a:pt x="212" y="34"/>
                  </a:lnTo>
                  <a:lnTo>
                    <a:pt x="212" y="35"/>
                  </a:lnTo>
                  <a:lnTo>
                    <a:pt x="213" y="35"/>
                  </a:lnTo>
                  <a:lnTo>
                    <a:pt x="222" y="39"/>
                  </a:lnTo>
                  <a:lnTo>
                    <a:pt x="237" y="44"/>
                  </a:lnTo>
                  <a:lnTo>
                    <a:pt x="238" y="44"/>
                  </a:lnTo>
                  <a:lnTo>
                    <a:pt x="260" y="41"/>
                  </a:lnTo>
                  <a:lnTo>
                    <a:pt x="262" y="40"/>
                  </a:lnTo>
                  <a:lnTo>
                    <a:pt x="262" y="40"/>
                  </a:lnTo>
                  <a:lnTo>
                    <a:pt x="261" y="42"/>
                  </a:lnTo>
                  <a:lnTo>
                    <a:pt x="261" y="44"/>
                  </a:lnTo>
                  <a:lnTo>
                    <a:pt x="263" y="49"/>
                  </a:lnTo>
                  <a:lnTo>
                    <a:pt x="268" y="47"/>
                  </a:lnTo>
                  <a:lnTo>
                    <a:pt x="270" y="46"/>
                  </a:lnTo>
                  <a:lnTo>
                    <a:pt x="274" y="44"/>
                  </a:lnTo>
                  <a:lnTo>
                    <a:pt x="279" y="46"/>
                  </a:lnTo>
                  <a:lnTo>
                    <a:pt x="280" y="47"/>
                  </a:lnTo>
                  <a:lnTo>
                    <a:pt x="280" y="47"/>
                  </a:lnTo>
                  <a:lnTo>
                    <a:pt x="283" y="60"/>
                  </a:lnTo>
                  <a:lnTo>
                    <a:pt x="283" y="66"/>
                  </a:lnTo>
                  <a:lnTo>
                    <a:pt x="279" y="67"/>
                  </a:lnTo>
                  <a:lnTo>
                    <a:pt x="277" y="71"/>
                  </a:lnTo>
                  <a:lnTo>
                    <a:pt x="276" y="74"/>
                  </a:lnTo>
                  <a:lnTo>
                    <a:pt x="276" y="85"/>
                  </a:lnTo>
                  <a:lnTo>
                    <a:pt x="276" y="86"/>
                  </a:lnTo>
                  <a:lnTo>
                    <a:pt x="279" y="92"/>
                  </a:lnTo>
                  <a:lnTo>
                    <a:pt x="282" y="96"/>
                  </a:lnTo>
                  <a:lnTo>
                    <a:pt x="283" y="98"/>
                  </a:lnTo>
                  <a:lnTo>
                    <a:pt x="283" y="100"/>
                  </a:lnTo>
                  <a:lnTo>
                    <a:pt x="282" y="110"/>
                  </a:lnTo>
                  <a:lnTo>
                    <a:pt x="277" y="113"/>
                  </a:lnTo>
                  <a:lnTo>
                    <a:pt x="276" y="113"/>
                  </a:lnTo>
                  <a:lnTo>
                    <a:pt x="275" y="112"/>
                  </a:lnTo>
                  <a:lnTo>
                    <a:pt x="272" y="117"/>
                  </a:lnTo>
                  <a:lnTo>
                    <a:pt x="268" y="136"/>
                  </a:lnTo>
                  <a:lnTo>
                    <a:pt x="268" y="137"/>
                  </a:lnTo>
                  <a:lnTo>
                    <a:pt x="268" y="138"/>
                  </a:lnTo>
                  <a:lnTo>
                    <a:pt x="272" y="143"/>
                  </a:lnTo>
                  <a:lnTo>
                    <a:pt x="275" y="146"/>
                  </a:lnTo>
                  <a:lnTo>
                    <a:pt x="278" y="146"/>
                  </a:lnTo>
                  <a:lnTo>
                    <a:pt x="281" y="145"/>
                  </a:lnTo>
                  <a:lnTo>
                    <a:pt x="282" y="143"/>
                  </a:lnTo>
                  <a:lnTo>
                    <a:pt x="282" y="143"/>
                  </a:lnTo>
                  <a:lnTo>
                    <a:pt x="283" y="140"/>
                  </a:lnTo>
                  <a:lnTo>
                    <a:pt x="297" y="146"/>
                  </a:lnTo>
                  <a:lnTo>
                    <a:pt x="299" y="154"/>
                  </a:lnTo>
                  <a:lnTo>
                    <a:pt x="298" y="157"/>
                  </a:lnTo>
                  <a:lnTo>
                    <a:pt x="297" y="159"/>
                  </a:lnTo>
                  <a:lnTo>
                    <a:pt x="294" y="165"/>
                  </a:lnTo>
                  <a:lnTo>
                    <a:pt x="294" y="170"/>
                  </a:lnTo>
                  <a:lnTo>
                    <a:pt x="296" y="177"/>
                  </a:lnTo>
                  <a:lnTo>
                    <a:pt x="297" y="186"/>
                  </a:lnTo>
                  <a:lnTo>
                    <a:pt x="294" y="193"/>
                  </a:lnTo>
                  <a:lnTo>
                    <a:pt x="294" y="193"/>
                  </a:lnTo>
                  <a:lnTo>
                    <a:pt x="293" y="194"/>
                  </a:lnTo>
                  <a:lnTo>
                    <a:pt x="290" y="200"/>
                  </a:lnTo>
                  <a:lnTo>
                    <a:pt x="288" y="205"/>
                  </a:lnTo>
                  <a:lnTo>
                    <a:pt x="288" y="206"/>
                  </a:lnTo>
                  <a:lnTo>
                    <a:pt x="287" y="213"/>
                  </a:lnTo>
                  <a:lnTo>
                    <a:pt x="288" y="223"/>
                  </a:lnTo>
                  <a:lnTo>
                    <a:pt x="283" y="234"/>
                  </a:lnTo>
                  <a:lnTo>
                    <a:pt x="291" y="245"/>
                  </a:lnTo>
                  <a:lnTo>
                    <a:pt x="297" y="253"/>
                  </a:lnTo>
                  <a:lnTo>
                    <a:pt x="304" y="262"/>
                  </a:lnTo>
                  <a:lnTo>
                    <a:pt x="308" y="267"/>
                  </a:lnTo>
                  <a:lnTo>
                    <a:pt x="321" y="274"/>
                  </a:lnTo>
                  <a:lnTo>
                    <a:pt x="340" y="282"/>
                  </a:lnTo>
                  <a:lnTo>
                    <a:pt x="351" y="283"/>
                  </a:lnTo>
                  <a:lnTo>
                    <a:pt x="353" y="283"/>
                  </a:lnTo>
                  <a:lnTo>
                    <a:pt x="358" y="280"/>
                  </a:lnTo>
                  <a:lnTo>
                    <a:pt x="358" y="276"/>
                  </a:lnTo>
                  <a:lnTo>
                    <a:pt x="360" y="274"/>
                  </a:lnTo>
                  <a:lnTo>
                    <a:pt x="362" y="274"/>
                  </a:lnTo>
                  <a:lnTo>
                    <a:pt x="368" y="277"/>
                  </a:lnTo>
                  <a:lnTo>
                    <a:pt x="369" y="278"/>
                  </a:lnTo>
                  <a:lnTo>
                    <a:pt x="374" y="280"/>
                  </a:lnTo>
                  <a:lnTo>
                    <a:pt x="379" y="283"/>
                  </a:lnTo>
                  <a:lnTo>
                    <a:pt x="379" y="283"/>
                  </a:lnTo>
                  <a:lnTo>
                    <a:pt x="381" y="286"/>
                  </a:lnTo>
                  <a:lnTo>
                    <a:pt x="394" y="294"/>
                  </a:lnTo>
                  <a:lnTo>
                    <a:pt x="401" y="296"/>
                  </a:lnTo>
                  <a:lnTo>
                    <a:pt x="402" y="296"/>
                  </a:lnTo>
                  <a:lnTo>
                    <a:pt x="405" y="295"/>
                  </a:lnTo>
                  <a:lnTo>
                    <a:pt x="419" y="302"/>
                  </a:lnTo>
                  <a:lnTo>
                    <a:pt x="427" y="310"/>
                  </a:lnTo>
                  <a:lnTo>
                    <a:pt x="428" y="311"/>
                  </a:lnTo>
                  <a:lnTo>
                    <a:pt x="428" y="311"/>
                  </a:lnTo>
                  <a:lnTo>
                    <a:pt x="434" y="311"/>
                  </a:lnTo>
                  <a:lnTo>
                    <a:pt x="440" y="309"/>
                  </a:lnTo>
                  <a:lnTo>
                    <a:pt x="441" y="309"/>
                  </a:lnTo>
                  <a:lnTo>
                    <a:pt x="440" y="307"/>
                  </a:lnTo>
                  <a:lnTo>
                    <a:pt x="444" y="307"/>
                  </a:lnTo>
                  <a:lnTo>
                    <a:pt x="444" y="308"/>
                  </a:lnTo>
                  <a:lnTo>
                    <a:pt x="446" y="309"/>
                  </a:lnTo>
                  <a:lnTo>
                    <a:pt x="447" y="311"/>
                  </a:lnTo>
                  <a:lnTo>
                    <a:pt x="447" y="312"/>
                  </a:lnTo>
                  <a:lnTo>
                    <a:pt x="442" y="313"/>
                  </a:lnTo>
                  <a:lnTo>
                    <a:pt x="442" y="314"/>
                  </a:lnTo>
                  <a:lnTo>
                    <a:pt x="442" y="315"/>
                  </a:lnTo>
                  <a:lnTo>
                    <a:pt x="451" y="346"/>
                  </a:lnTo>
                  <a:lnTo>
                    <a:pt x="452" y="347"/>
                  </a:lnTo>
                  <a:lnTo>
                    <a:pt x="453" y="347"/>
                  </a:lnTo>
                  <a:lnTo>
                    <a:pt x="454" y="350"/>
                  </a:lnTo>
                  <a:lnTo>
                    <a:pt x="454" y="351"/>
                  </a:lnTo>
                  <a:lnTo>
                    <a:pt x="454" y="351"/>
                  </a:lnTo>
                  <a:lnTo>
                    <a:pt x="451" y="358"/>
                  </a:lnTo>
                  <a:lnTo>
                    <a:pt x="449" y="360"/>
                  </a:lnTo>
                  <a:lnTo>
                    <a:pt x="432" y="371"/>
                  </a:lnTo>
                  <a:lnTo>
                    <a:pt x="426" y="372"/>
                  </a:lnTo>
                  <a:lnTo>
                    <a:pt x="408" y="372"/>
                  </a:lnTo>
                  <a:lnTo>
                    <a:pt x="408" y="372"/>
                  </a:lnTo>
                  <a:lnTo>
                    <a:pt x="382" y="373"/>
                  </a:lnTo>
                  <a:lnTo>
                    <a:pt x="379" y="372"/>
                  </a:lnTo>
                  <a:lnTo>
                    <a:pt x="379" y="372"/>
                  </a:lnTo>
                  <a:lnTo>
                    <a:pt x="377" y="371"/>
                  </a:lnTo>
                  <a:lnTo>
                    <a:pt x="375" y="369"/>
                  </a:lnTo>
                  <a:lnTo>
                    <a:pt x="374" y="369"/>
                  </a:lnTo>
                  <a:lnTo>
                    <a:pt x="372" y="369"/>
                  </a:lnTo>
                  <a:lnTo>
                    <a:pt x="369" y="369"/>
                  </a:lnTo>
                  <a:lnTo>
                    <a:pt x="369" y="369"/>
                  </a:lnTo>
                  <a:lnTo>
                    <a:pt x="368" y="371"/>
                  </a:lnTo>
                  <a:lnTo>
                    <a:pt x="368" y="371"/>
                  </a:lnTo>
                  <a:lnTo>
                    <a:pt x="367" y="372"/>
                  </a:lnTo>
                  <a:lnTo>
                    <a:pt x="365" y="378"/>
                  </a:lnTo>
                  <a:lnTo>
                    <a:pt x="365" y="378"/>
                  </a:lnTo>
                  <a:lnTo>
                    <a:pt x="362" y="380"/>
                  </a:lnTo>
                  <a:lnTo>
                    <a:pt x="360" y="382"/>
                  </a:lnTo>
                  <a:lnTo>
                    <a:pt x="356" y="383"/>
                  </a:lnTo>
                  <a:lnTo>
                    <a:pt x="351" y="380"/>
                  </a:lnTo>
                  <a:lnTo>
                    <a:pt x="350" y="383"/>
                  </a:lnTo>
                  <a:lnTo>
                    <a:pt x="344" y="385"/>
                  </a:lnTo>
                  <a:lnTo>
                    <a:pt x="324" y="391"/>
                  </a:lnTo>
                  <a:lnTo>
                    <a:pt x="318" y="392"/>
                  </a:lnTo>
                  <a:lnTo>
                    <a:pt x="311" y="392"/>
                  </a:lnTo>
                  <a:lnTo>
                    <a:pt x="309" y="392"/>
                  </a:lnTo>
                  <a:lnTo>
                    <a:pt x="294" y="399"/>
                  </a:lnTo>
                  <a:lnTo>
                    <a:pt x="285" y="408"/>
                  </a:lnTo>
                  <a:lnTo>
                    <a:pt x="285" y="414"/>
                  </a:lnTo>
                  <a:lnTo>
                    <a:pt x="278" y="428"/>
                  </a:lnTo>
                  <a:lnTo>
                    <a:pt x="279" y="432"/>
                  </a:lnTo>
                  <a:lnTo>
                    <a:pt x="282" y="441"/>
                  </a:lnTo>
                  <a:lnTo>
                    <a:pt x="282" y="441"/>
                  </a:lnTo>
                  <a:lnTo>
                    <a:pt x="283" y="441"/>
                  </a:lnTo>
                  <a:lnTo>
                    <a:pt x="283" y="443"/>
                  </a:lnTo>
                  <a:lnTo>
                    <a:pt x="286" y="457"/>
                  </a:lnTo>
                  <a:lnTo>
                    <a:pt x="286" y="462"/>
                  </a:lnTo>
                  <a:lnTo>
                    <a:pt x="283" y="463"/>
                  </a:lnTo>
                  <a:lnTo>
                    <a:pt x="278" y="465"/>
                  </a:lnTo>
                  <a:lnTo>
                    <a:pt x="283" y="477"/>
                  </a:lnTo>
                  <a:lnTo>
                    <a:pt x="286" y="482"/>
                  </a:lnTo>
                  <a:lnTo>
                    <a:pt x="287" y="487"/>
                  </a:lnTo>
                  <a:lnTo>
                    <a:pt x="287" y="487"/>
                  </a:lnTo>
                  <a:lnTo>
                    <a:pt x="288" y="494"/>
                  </a:lnTo>
                  <a:lnTo>
                    <a:pt x="288" y="513"/>
                  </a:lnTo>
                  <a:lnTo>
                    <a:pt x="294" y="514"/>
                  </a:lnTo>
                  <a:lnTo>
                    <a:pt x="294" y="515"/>
                  </a:lnTo>
                  <a:lnTo>
                    <a:pt x="296" y="516"/>
                  </a:lnTo>
                  <a:lnTo>
                    <a:pt x="296" y="517"/>
                  </a:lnTo>
                  <a:lnTo>
                    <a:pt x="294" y="519"/>
                  </a:lnTo>
                  <a:lnTo>
                    <a:pt x="301" y="524"/>
                  </a:lnTo>
                  <a:lnTo>
                    <a:pt x="304" y="527"/>
                  </a:lnTo>
                  <a:lnTo>
                    <a:pt x="300" y="533"/>
                  </a:lnTo>
                  <a:lnTo>
                    <a:pt x="301" y="538"/>
                  </a:lnTo>
                  <a:lnTo>
                    <a:pt x="304" y="540"/>
                  </a:lnTo>
                  <a:lnTo>
                    <a:pt x="305" y="541"/>
                  </a:lnTo>
                  <a:lnTo>
                    <a:pt x="306" y="542"/>
                  </a:lnTo>
                  <a:lnTo>
                    <a:pt x="306" y="545"/>
                  </a:lnTo>
                  <a:lnTo>
                    <a:pt x="306" y="546"/>
                  </a:lnTo>
                  <a:lnTo>
                    <a:pt x="297" y="564"/>
                  </a:lnTo>
                  <a:lnTo>
                    <a:pt x="295" y="567"/>
                  </a:lnTo>
                  <a:lnTo>
                    <a:pt x="295" y="567"/>
                  </a:lnTo>
                  <a:lnTo>
                    <a:pt x="294" y="568"/>
                  </a:lnTo>
                  <a:lnTo>
                    <a:pt x="293" y="568"/>
                  </a:lnTo>
                  <a:lnTo>
                    <a:pt x="293" y="565"/>
                  </a:lnTo>
                  <a:lnTo>
                    <a:pt x="291" y="563"/>
                  </a:lnTo>
                  <a:lnTo>
                    <a:pt x="287" y="558"/>
                  </a:lnTo>
                  <a:lnTo>
                    <a:pt x="287" y="558"/>
                  </a:lnTo>
                  <a:lnTo>
                    <a:pt x="285" y="560"/>
                  </a:lnTo>
                  <a:lnTo>
                    <a:pt x="284" y="561"/>
                  </a:lnTo>
                  <a:lnTo>
                    <a:pt x="284" y="561"/>
                  </a:lnTo>
                  <a:lnTo>
                    <a:pt x="284" y="563"/>
                  </a:lnTo>
                  <a:lnTo>
                    <a:pt x="281" y="561"/>
                  </a:lnTo>
                  <a:lnTo>
                    <a:pt x="271" y="558"/>
                  </a:lnTo>
                  <a:lnTo>
                    <a:pt x="271" y="558"/>
                  </a:lnTo>
                  <a:lnTo>
                    <a:pt x="262" y="560"/>
                  </a:lnTo>
                  <a:lnTo>
                    <a:pt x="261" y="560"/>
                  </a:lnTo>
                  <a:lnTo>
                    <a:pt x="258" y="561"/>
                  </a:lnTo>
                  <a:lnTo>
                    <a:pt x="258" y="559"/>
                  </a:lnTo>
                  <a:lnTo>
                    <a:pt x="258" y="558"/>
                  </a:lnTo>
                  <a:lnTo>
                    <a:pt x="258" y="557"/>
                  </a:lnTo>
                  <a:lnTo>
                    <a:pt x="251" y="549"/>
                  </a:lnTo>
                  <a:lnTo>
                    <a:pt x="251" y="548"/>
                  </a:lnTo>
                  <a:lnTo>
                    <a:pt x="244" y="544"/>
                  </a:lnTo>
                  <a:lnTo>
                    <a:pt x="235" y="539"/>
                  </a:lnTo>
                  <a:lnTo>
                    <a:pt x="233" y="538"/>
                  </a:lnTo>
                  <a:lnTo>
                    <a:pt x="227" y="539"/>
                  </a:lnTo>
                  <a:lnTo>
                    <a:pt x="220" y="541"/>
                  </a:lnTo>
                  <a:lnTo>
                    <a:pt x="215" y="539"/>
                  </a:lnTo>
                  <a:lnTo>
                    <a:pt x="202" y="535"/>
                  </a:lnTo>
                  <a:lnTo>
                    <a:pt x="201" y="534"/>
                  </a:lnTo>
                  <a:lnTo>
                    <a:pt x="201" y="530"/>
                  </a:lnTo>
                  <a:lnTo>
                    <a:pt x="201" y="527"/>
                  </a:lnTo>
                  <a:lnTo>
                    <a:pt x="196" y="525"/>
                  </a:lnTo>
                  <a:lnTo>
                    <a:pt x="179" y="522"/>
                  </a:lnTo>
                  <a:lnTo>
                    <a:pt x="179" y="523"/>
                  </a:lnTo>
                  <a:lnTo>
                    <a:pt x="177" y="524"/>
                  </a:lnTo>
                  <a:lnTo>
                    <a:pt x="177" y="525"/>
                  </a:lnTo>
                  <a:lnTo>
                    <a:pt x="175" y="527"/>
                  </a:lnTo>
                  <a:lnTo>
                    <a:pt x="164" y="527"/>
                  </a:lnTo>
                  <a:lnTo>
                    <a:pt x="164" y="526"/>
                  </a:lnTo>
                  <a:lnTo>
                    <a:pt x="161" y="526"/>
                  </a:lnTo>
                  <a:lnTo>
                    <a:pt x="160" y="524"/>
                  </a:lnTo>
                  <a:lnTo>
                    <a:pt x="158" y="515"/>
                  </a:lnTo>
                  <a:lnTo>
                    <a:pt x="161" y="515"/>
                  </a:lnTo>
                  <a:lnTo>
                    <a:pt x="162" y="513"/>
                  </a:lnTo>
                  <a:lnTo>
                    <a:pt x="164" y="510"/>
                  </a:lnTo>
                  <a:lnTo>
                    <a:pt x="164" y="509"/>
                  </a:lnTo>
                  <a:lnTo>
                    <a:pt x="161" y="503"/>
                  </a:lnTo>
                  <a:lnTo>
                    <a:pt x="156" y="498"/>
                  </a:lnTo>
                  <a:lnTo>
                    <a:pt x="154" y="497"/>
                  </a:lnTo>
                  <a:lnTo>
                    <a:pt x="154" y="497"/>
                  </a:lnTo>
                  <a:lnTo>
                    <a:pt x="151" y="499"/>
                  </a:lnTo>
                  <a:lnTo>
                    <a:pt x="147" y="498"/>
                  </a:lnTo>
                  <a:lnTo>
                    <a:pt x="142" y="495"/>
                  </a:lnTo>
                  <a:lnTo>
                    <a:pt x="143" y="493"/>
                  </a:lnTo>
                  <a:lnTo>
                    <a:pt x="144" y="491"/>
                  </a:lnTo>
                  <a:lnTo>
                    <a:pt x="145" y="489"/>
                  </a:lnTo>
                  <a:lnTo>
                    <a:pt x="146" y="488"/>
                  </a:lnTo>
                  <a:lnTo>
                    <a:pt x="146" y="488"/>
                  </a:lnTo>
                  <a:lnTo>
                    <a:pt x="148" y="491"/>
                  </a:lnTo>
                  <a:lnTo>
                    <a:pt x="148" y="491"/>
                  </a:lnTo>
                  <a:lnTo>
                    <a:pt x="150" y="491"/>
                  </a:lnTo>
                  <a:lnTo>
                    <a:pt x="151" y="490"/>
                  </a:lnTo>
                  <a:lnTo>
                    <a:pt x="152" y="488"/>
                  </a:lnTo>
                  <a:lnTo>
                    <a:pt x="154" y="485"/>
                  </a:lnTo>
                  <a:lnTo>
                    <a:pt x="158" y="480"/>
                  </a:lnTo>
                  <a:lnTo>
                    <a:pt x="160" y="477"/>
                  </a:lnTo>
                  <a:lnTo>
                    <a:pt x="161" y="475"/>
                  </a:lnTo>
                  <a:lnTo>
                    <a:pt x="161" y="475"/>
                  </a:lnTo>
                  <a:lnTo>
                    <a:pt x="161" y="474"/>
                  </a:lnTo>
                  <a:lnTo>
                    <a:pt x="160" y="472"/>
                  </a:lnTo>
                  <a:lnTo>
                    <a:pt x="156" y="469"/>
                  </a:lnTo>
                  <a:lnTo>
                    <a:pt x="155" y="468"/>
                  </a:lnTo>
                  <a:lnTo>
                    <a:pt x="154" y="468"/>
                  </a:lnTo>
                  <a:lnTo>
                    <a:pt x="152" y="467"/>
                  </a:lnTo>
                  <a:lnTo>
                    <a:pt x="151" y="465"/>
                  </a:lnTo>
                  <a:lnTo>
                    <a:pt x="151" y="465"/>
                  </a:lnTo>
                  <a:lnTo>
                    <a:pt x="151" y="464"/>
                  </a:lnTo>
                  <a:lnTo>
                    <a:pt x="153" y="463"/>
                  </a:lnTo>
                  <a:lnTo>
                    <a:pt x="148" y="462"/>
                  </a:lnTo>
                  <a:lnTo>
                    <a:pt x="147" y="460"/>
                  </a:lnTo>
                  <a:lnTo>
                    <a:pt x="147" y="458"/>
                  </a:lnTo>
                  <a:lnTo>
                    <a:pt x="147" y="452"/>
                  </a:lnTo>
                  <a:lnTo>
                    <a:pt x="147" y="452"/>
                  </a:lnTo>
                  <a:lnTo>
                    <a:pt x="147" y="451"/>
                  </a:lnTo>
                  <a:lnTo>
                    <a:pt x="135" y="446"/>
                  </a:lnTo>
                  <a:lnTo>
                    <a:pt x="127" y="446"/>
                  </a:lnTo>
                  <a:lnTo>
                    <a:pt x="126" y="447"/>
                  </a:lnTo>
                  <a:lnTo>
                    <a:pt x="122" y="447"/>
                  </a:lnTo>
                  <a:lnTo>
                    <a:pt x="104" y="446"/>
                  </a:lnTo>
                  <a:lnTo>
                    <a:pt x="103" y="446"/>
                  </a:lnTo>
                  <a:lnTo>
                    <a:pt x="86" y="441"/>
                  </a:lnTo>
                  <a:lnTo>
                    <a:pt x="83" y="442"/>
                  </a:lnTo>
                  <a:lnTo>
                    <a:pt x="80" y="443"/>
                  </a:lnTo>
                  <a:lnTo>
                    <a:pt x="79" y="443"/>
                  </a:lnTo>
                  <a:lnTo>
                    <a:pt x="76" y="443"/>
                  </a:lnTo>
                  <a:lnTo>
                    <a:pt x="74" y="440"/>
                  </a:lnTo>
                  <a:lnTo>
                    <a:pt x="72" y="439"/>
                  </a:lnTo>
                  <a:lnTo>
                    <a:pt x="72" y="432"/>
                  </a:lnTo>
                  <a:lnTo>
                    <a:pt x="72" y="426"/>
                  </a:lnTo>
                  <a:lnTo>
                    <a:pt x="70" y="422"/>
                  </a:lnTo>
                  <a:lnTo>
                    <a:pt x="65" y="415"/>
                  </a:lnTo>
                  <a:lnTo>
                    <a:pt x="60" y="407"/>
                  </a:lnTo>
                  <a:lnTo>
                    <a:pt x="57" y="399"/>
                  </a:lnTo>
                  <a:lnTo>
                    <a:pt x="58" y="395"/>
                  </a:lnTo>
                  <a:lnTo>
                    <a:pt x="62" y="389"/>
                  </a:lnTo>
                  <a:lnTo>
                    <a:pt x="59" y="390"/>
                  </a:lnTo>
                  <a:lnTo>
                    <a:pt x="54" y="385"/>
                  </a:lnTo>
                  <a:lnTo>
                    <a:pt x="52" y="385"/>
                  </a:lnTo>
                  <a:lnTo>
                    <a:pt x="44" y="383"/>
                  </a:lnTo>
                  <a:lnTo>
                    <a:pt x="40" y="382"/>
                  </a:lnTo>
                  <a:lnTo>
                    <a:pt x="30" y="382"/>
                  </a:lnTo>
                  <a:lnTo>
                    <a:pt x="25" y="383"/>
                  </a:lnTo>
                  <a:lnTo>
                    <a:pt x="24" y="382"/>
                  </a:lnTo>
                  <a:lnTo>
                    <a:pt x="24" y="382"/>
                  </a:lnTo>
                  <a:lnTo>
                    <a:pt x="23" y="382"/>
                  </a:lnTo>
                  <a:lnTo>
                    <a:pt x="19" y="376"/>
                  </a:lnTo>
                  <a:lnTo>
                    <a:pt x="19" y="375"/>
                  </a:lnTo>
                  <a:lnTo>
                    <a:pt x="19" y="372"/>
                  </a:lnTo>
                  <a:lnTo>
                    <a:pt x="19" y="369"/>
                  </a:lnTo>
                  <a:lnTo>
                    <a:pt x="19" y="368"/>
                  </a:lnTo>
                  <a:lnTo>
                    <a:pt x="16" y="362"/>
                  </a:lnTo>
                  <a:lnTo>
                    <a:pt x="8" y="350"/>
                  </a:lnTo>
                  <a:lnTo>
                    <a:pt x="5" y="349"/>
                  </a:lnTo>
                  <a:lnTo>
                    <a:pt x="4" y="345"/>
                  </a:lnTo>
                  <a:lnTo>
                    <a:pt x="3" y="337"/>
                  </a:lnTo>
                  <a:lnTo>
                    <a:pt x="3" y="328"/>
                  </a:lnTo>
                  <a:lnTo>
                    <a:pt x="3" y="327"/>
                  </a:lnTo>
                  <a:lnTo>
                    <a:pt x="4" y="325"/>
                  </a:lnTo>
                  <a:lnTo>
                    <a:pt x="10" y="321"/>
                  </a:lnTo>
                  <a:lnTo>
                    <a:pt x="11" y="321"/>
                  </a:lnTo>
                  <a:lnTo>
                    <a:pt x="12" y="321"/>
                  </a:lnTo>
                  <a:lnTo>
                    <a:pt x="12" y="320"/>
                  </a:lnTo>
                  <a:lnTo>
                    <a:pt x="15" y="316"/>
                  </a:lnTo>
                  <a:lnTo>
                    <a:pt x="15" y="315"/>
                  </a:lnTo>
                  <a:lnTo>
                    <a:pt x="15" y="313"/>
                  </a:lnTo>
                  <a:lnTo>
                    <a:pt x="15" y="312"/>
                  </a:lnTo>
                  <a:lnTo>
                    <a:pt x="15" y="311"/>
                  </a:lnTo>
                  <a:lnTo>
                    <a:pt x="14" y="309"/>
                  </a:lnTo>
                  <a:lnTo>
                    <a:pt x="11" y="308"/>
                  </a:lnTo>
                  <a:lnTo>
                    <a:pt x="9" y="307"/>
                  </a:lnTo>
                  <a:lnTo>
                    <a:pt x="9" y="302"/>
                  </a:lnTo>
                  <a:lnTo>
                    <a:pt x="9" y="302"/>
                  </a:lnTo>
                  <a:lnTo>
                    <a:pt x="11" y="299"/>
                  </a:lnTo>
                  <a:lnTo>
                    <a:pt x="15" y="298"/>
                  </a:lnTo>
                  <a:lnTo>
                    <a:pt x="4" y="291"/>
                  </a:lnTo>
                  <a:lnTo>
                    <a:pt x="0" y="284"/>
                  </a:lnTo>
                  <a:lnTo>
                    <a:pt x="11" y="283"/>
                  </a:lnTo>
                  <a:lnTo>
                    <a:pt x="16" y="279"/>
                  </a:lnTo>
                  <a:lnTo>
                    <a:pt x="16" y="278"/>
                  </a:lnTo>
                  <a:lnTo>
                    <a:pt x="16" y="277"/>
                  </a:lnTo>
                  <a:lnTo>
                    <a:pt x="16" y="277"/>
                  </a:lnTo>
                  <a:lnTo>
                    <a:pt x="16" y="274"/>
                  </a:lnTo>
                  <a:lnTo>
                    <a:pt x="22" y="272"/>
                  </a:lnTo>
                  <a:lnTo>
                    <a:pt x="24" y="272"/>
                  </a:lnTo>
                  <a:lnTo>
                    <a:pt x="38" y="272"/>
                  </a:lnTo>
                  <a:lnTo>
                    <a:pt x="39" y="272"/>
                  </a:lnTo>
                  <a:lnTo>
                    <a:pt x="41" y="272"/>
                  </a:lnTo>
                  <a:lnTo>
                    <a:pt x="46" y="272"/>
                  </a:lnTo>
                  <a:lnTo>
                    <a:pt x="50" y="271"/>
                  </a:lnTo>
                  <a:lnTo>
                    <a:pt x="51" y="271"/>
                  </a:lnTo>
                  <a:lnTo>
                    <a:pt x="54" y="269"/>
                  </a:lnTo>
                  <a:lnTo>
                    <a:pt x="54" y="269"/>
                  </a:lnTo>
                  <a:lnTo>
                    <a:pt x="64" y="269"/>
                  </a:lnTo>
                  <a:lnTo>
                    <a:pt x="69" y="269"/>
                  </a:lnTo>
                  <a:lnTo>
                    <a:pt x="69" y="270"/>
                  </a:lnTo>
                  <a:lnTo>
                    <a:pt x="70" y="261"/>
                  </a:lnTo>
                  <a:lnTo>
                    <a:pt x="71" y="256"/>
                  </a:lnTo>
                  <a:lnTo>
                    <a:pt x="76" y="252"/>
                  </a:lnTo>
                  <a:lnTo>
                    <a:pt x="82" y="248"/>
                  </a:lnTo>
                  <a:lnTo>
                    <a:pt x="85" y="244"/>
                  </a:lnTo>
                  <a:lnTo>
                    <a:pt x="85" y="243"/>
                  </a:lnTo>
                  <a:lnTo>
                    <a:pt x="86" y="239"/>
                  </a:lnTo>
                  <a:lnTo>
                    <a:pt x="85" y="238"/>
                  </a:lnTo>
                  <a:lnTo>
                    <a:pt x="85" y="238"/>
                  </a:lnTo>
                  <a:lnTo>
                    <a:pt x="84" y="238"/>
                  </a:lnTo>
                  <a:lnTo>
                    <a:pt x="82" y="238"/>
                  </a:lnTo>
                  <a:lnTo>
                    <a:pt x="81" y="238"/>
                  </a:lnTo>
                  <a:lnTo>
                    <a:pt x="79" y="237"/>
                  </a:lnTo>
                  <a:lnTo>
                    <a:pt x="78" y="236"/>
                  </a:lnTo>
                  <a:lnTo>
                    <a:pt x="78" y="235"/>
                  </a:lnTo>
                  <a:lnTo>
                    <a:pt x="77" y="235"/>
                  </a:lnTo>
                  <a:lnTo>
                    <a:pt x="77" y="234"/>
                  </a:lnTo>
                  <a:lnTo>
                    <a:pt x="77" y="232"/>
                  </a:lnTo>
                  <a:lnTo>
                    <a:pt x="79" y="229"/>
                  </a:lnTo>
                  <a:lnTo>
                    <a:pt x="79" y="228"/>
                  </a:lnTo>
                  <a:lnTo>
                    <a:pt x="80" y="227"/>
                  </a:lnTo>
                  <a:lnTo>
                    <a:pt x="83" y="226"/>
                  </a:lnTo>
                  <a:lnTo>
                    <a:pt x="85" y="226"/>
                  </a:lnTo>
                  <a:lnTo>
                    <a:pt x="87" y="225"/>
                  </a:lnTo>
                  <a:lnTo>
                    <a:pt x="89" y="222"/>
                  </a:lnTo>
                  <a:lnTo>
                    <a:pt x="90" y="222"/>
                  </a:lnTo>
                  <a:lnTo>
                    <a:pt x="90" y="222"/>
                  </a:lnTo>
                  <a:lnTo>
                    <a:pt x="88" y="219"/>
                  </a:lnTo>
                  <a:lnTo>
                    <a:pt x="84" y="214"/>
                  </a:lnTo>
                  <a:lnTo>
                    <a:pt x="80" y="211"/>
                  </a:lnTo>
                  <a:lnTo>
                    <a:pt x="76" y="206"/>
                  </a:lnTo>
                  <a:lnTo>
                    <a:pt x="76" y="206"/>
                  </a:lnTo>
                  <a:lnTo>
                    <a:pt x="76" y="195"/>
                  </a:lnTo>
                  <a:lnTo>
                    <a:pt x="79" y="190"/>
                  </a:lnTo>
                  <a:lnTo>
                    <a:pt x="80" y="191"/>
                  </a:lnTo>
                  <a:lnTo>
                    <a:pt x="81" y="191"/>
                  </a:lnTo>
                  <a:lnTo>
                    <a:pt x="83" y="190"/>
                  </a:lnTo>
                  <a:lnTo>
                    <a:pt x="86" y="188"/>
                  </a:lnTo>
                  <a:lnTo>
                    <a:pt x="86" y="187"/>
                  </a:lnTo>
                  <a:lnTo>
                    <a:pt x="86" y="184"/>
                  </a:lnTo>
                  <a:lnTo>
                    <a:pt x="86" y="183"/>
                  </a:lnTo>
                  <a:lnTo>
                    <a:pt x="84" y="181"/>
                  </a:lnTo>
                  <a:lnTo>
                    <a:pt x="83" y="179"/>
                  </a:lnTo>
                  <a:lnTo>
                    <a:pt x="82" y="179"/>
                  </a:lnTo>
                  <a:lnTo>
                    <a:pt x="81" y="179"/>
                  </a:lnTo>
                  <a:lnTo>
                    <a:pt x="77" y="177"/>
                  </a:lnTo>
                  <a:lnTo>
                    <a:pt x="65" y="162"/>
                  </a:lnTo>
                  <a:lnTo>
                    <a:pt x="62" y="157"/>
                  </a:lnTo>
                  <a:lnTo>
                    <a:pt x="65" y="152"/>
                  </a:lnTo>
                  <a:lnTo>
                    <a:pt x="70" y="149"/>
                  </a:lnTo>
                  <a:lnTo>
                    <a:pt x="75" y="149"/>
                  </a:lnTo>
                  <a:lnTo>
                    <a:pt x="70" y="144"/>
                  </a:lnTo>
                  <a:lnTo>
                    <a:pt x="67" y="139"/>
                  </a:lnTo>
                  <a:lnTo>
                    <a:pt x="65" y="136"/>
                  </a:lnTo>
                  <a:lnTo>
                    <a:pt x="64" y="134"/>
                  </a:lnTo>
                  <a:lnTo>
                    <a:pt x="63" y="130"/>
                  </a:lnTo>
                  <a:lnTo>
                    <a:pt x="63" y="125"/>
                  </a:lnTo>
                  <a:lnTo>
                    <a:pt x="63" y="125"/>
                  </a:lnTo>
                  <a:lnTo>
                    <a:pt x="56" y="111"/>
                  </a:lnTo>
                  <a:lnTo>
                    <a:pt x="46" y="96"/>
                  </a:lnTo>
                  <a:lnTo>
                    <a:pt x="38" y="92"/>
                  </a:lnTo>
                  <a:lnTo>
                    <a:pt x="31" y="72"/>
                  </a:lnTo>
                  <a:lnTo>
                    <a:pt x="32" y="71"/>
                  </a:lnTo>
                  <a:lnTo>
                    <a:pt x="32" y="69"/>
                  </a:lnTo>
                  <a:lnTo>
                    <a:pt x="31" y="63"/>
                  </a:lnTo>
                  <a:lnTo>
                    <a:pt x="31" y="63"/>
                  </a:lnTo>
                  <a:lnTo>
                    <a:pt x="33" y="56"/>
                  </a:lnTo>
                  <a:lnTo>
                    <a:pt x="38" y="55"/>
                  </a:lnTo>
                  <a:lnTo>
                    <a:pt x="46" y="53"/>
                  </a:lnTo>
                  <a:lnTo>
                    <a:pt x="62" y="53"/>
                  </a:lnTo>
                  <a:lnTo>
                    <a:pt x="70" y="45"/>
                  </a:lnTo>
                  <a:lnTo>
                    <a:pt x="70" y="44"/>
                  </a:lnTo>
                  <a:lnTo>
                    <a:pt x="70" y="44"/>
                  </a:lnTo>
                  <a:lnTo>
                    <a:pt x="70" y="42"/>
                  </a:lnTo>
                  <a:lnTo>
                    <a:pt x="70" y="40"/>
                  </a:lnTo>
                  <a:lnTo>
                    <a:pt x="71" y="39"/>
                  </a:lnTo>
                  <a:lnTo>
                    <a:pt x="72" y="37"/>
                  </a:lnTo>
                  <a:lnTo>
                    <a:pt x="72" y="37"/>
                  </a:lnTo>
                  <a:lnTo>
                    <a:pt x="73" y="37"/>
                  </a:lnTo>
                  <a:lnTo>
                    <a:pt x="98" y="38"/>
                  </a:lnTo>
                  <a:lnTo>
                    <a:pt x="109" y="40"/>
                  </a:lnTo>
                  <a:lnTo>
                    <a:pt x="111" y="42"/>
                  </a:lnTo>
                  <a:lnTo>
                    <a:pt x="112" y="44"/>
                  </a:lnTo>
                  <a:lnTo>
                    <a:pt x="112" y="44"/>
                  </a:lnTo>
                  <a:lnTo>
                    <a:pt x="112" y="45"/>
                  </a:lnTo>
                  <a:lnTo>
                    <a:pt x="112" y="45"/>
                  </a:lnTo>
                  <a:lnTo>
                    <a:pt x="112" y="45"/>
                  </a:lnTo>
                  <a:lnTo>
                    <a:pt x="114" y="46"/>
                  </a:lnTo>
                  <a:lnTo>
                    <a:pt x="122" y="47"/>
                  </a:lnTo>
                  <a:lnTo>
                    <a:pt x="125" y="46"/>
                  </a:lnTo>
                  <a:lnTo>
                    <a:pt x="140" y="38"/>
                  </a:lnTo>
                  <a:lnTo>
                    <a:pt x="141" y="37"/>
                  </a:lnTo>
                  <a:lnTo>
                    <a:pt x="144" y="34"/>
                  </a:lnTo>
                  <a:lnTo>
                    <a:pt x="148" y="30"/>
                  </a:lnTo>
                  <a:lnTo>
                    <a:pt x="151" y="28"/>
                  </a:lnTo>
                  <a:lnTo>
                    <a:pt x="154" y="28"/>
                  </a:lnTo>
                  <a:lnTo>
                    <a:pt x="157" y="28"/>
                  </a:lnTo>
                  <a:lnTo>
                    <a:pt x="154" y="23"/>
                  </a:lnTo>
                  <a:lnTo>
                    <a:pt x="156" y="15"/>
                  </a:lnTo>
                  <a:lnTo>
                    <a:pt x="157" y="12"/>
                  </a:lnTo>
                  <a:lnTo>
                    <a:pt x="158" y="10"/>
                  </a:lnTo>
                  <a:lnTo>
                    <a:pt x="160" y="9"/>
                  </a:lnTo>
                  <a:lnTo>
                    <a:pt x="160" y="9"/>
                  </a:lnTo>
                  <a:lnTo>
                    <a:pt x="161" y="11"/>
                  </a:lnTo>
                  <a:lnTo>
                    <a:pt x="163" y="12"/>
                  </a:lnTo>
                  <a:lnTo>
                    <a:pt x="165" y="12"/>
                  </a:lnTo>
                  <a:lnTo>
                    <a:pt x="165" y="12"/>
                  </a:lnTo>
                  <a:lnTo>
                    <a:pt x="172" y="2"/>
                  </a:lnTo>
                  <a:lnTo>
                    <a:pt x="172" y="2"/>
                  </a:lnTo>
                  <a:lnTo>
                    <a:pt x="172" y="2"/>
                  </a:lnTo>
                  <a:close/>
                </a:path>
              </a:pathLst>
            </a:custGeom>
            <a:solidFill>
              <a:srgbClr val="003865"/>
            </a:solidFill>
            <a:ln w="4763"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783" fontAlgn="auto">
                <a:lnSpc>
                  <a:spcPct val="100000"/>
                </a:lnSpc>
                <a:spcBef>
                  <a:spcPts val="0"/>
                </a:spcBef>
                <a:spcAft>
                  <a:spcPts val="0"/>
                </a:spcAft>
                <a:defRPr/>
              </a:pPr>
              <a:endParaRPr lang="de-DE" sz="1350" kern="0">
                <a:solidFill>
                  <a:srgbClr val="000000"/>
                </a:solidFill>
                <a:latin typeface="Arial"/>
              </a:endParaRPr>
            </a:p>
          </p:txBody>
        </p:sp>
        <p:sp>
          <p:nvSpPr>
            <p:cNvPr id="58" name="Freeform 7">
              <a:extLst>
                <a:ext uri="{FF2B5EF4-FFF2-40B4-BE49-F238E27FC236}">
                  <a16:creationId xmlns:a16="http://schemas.microsoft.com/office/drawing/2014/main" id="{1FC376A1-0959-40C5-865A-EDC0F2DB2E8C}"/>
                </a:ext>
              </a:extLst>
            </p:cNvPr>
            <p:cNvSpPr>
              <a:spLocks/>
            </p:cNvSpPr>
            <p:nvPr/>
          </p:nvSpPr>
          <p:spPr bwMode="auto">
            <a:xfrm>
              <a:off x="9486344" y="3000762"/>
              <a:ext cx="1291903" cy="961253"/>
            </a:xfrm>
            <a:custGeom>
              <a:avLst/>
              <a:gdLst>
                <a:gd name="T0" fmla="*/ 215 w 547"/>
                <a:gd name="T1" fmla="*/ 14 h 407"/>
                <a:gd name="T2" fmla="*/ 222 w 547"/>
                <a:gd name="T3" fmla="*/ 61 h 407"/>
                <a:gd name="T4" fmla="*/ 240 w 547"/>
                <a:gd name="T5" fmla="*/ 64 h 407"/>
                <a:gd name="T6" fmla="*/ 286 w 547"/>
                <a:gd name="T7" fmla="*/ 71 h 407"/>
                <a:gd name="T8" fmla="*/ 314 w 547"/>
                <a:gd name="T9" fmla="*/ 74 h 407"/>
                <a:gd name="T10" fmla="*/ 344 w 547"/>
                <a:gd name="T11" fmla="*/ 69 h 407"/>
                <a:gd name="T12" fmla="*/ 390 w 547"/>
                <a:gd name="T13" fmla="*/ 22 h 407"/>
                <a:gd name="T14" fmla="*/ 439 w 547"/>
                <a:gd name="T15" fmla="*/ 16 h 407"/>
                <a:gd name="T16" fmla="*/ 467 w 547"/>
                <a:gd name="T17" fmla="*/ 13 h 407"/>
                <a:gd name="T18" fmla="*/ 480 w 547"/>
                <a:gd name="T19" fmla="*/ 11 h 407"/>
                <a:gd name="T20" fmla="*/ 488 w 547"/>
                <a:gd name="T21" fmla="*/ 18 h 407"/>
                <a:gd name="T22" fmla="*/ 522 w 547"/>
                <a:gd name="T23" fmla="*/ 29 h 407"/>
                <a:gd name="T24" fmla="*/ 533 w 547"/>
                <a:gd name="T25" fmla="*/ 51 h 407"/>
                <a:gd name="T26" fmla="*/ 537 w 547"/>
                <a:gd name="T27" fmla="*/ 144 h 407"/>
                <a:gd name="T28" fmla="*/ 529 w 547"/>
                <a:gd name="T29" fmla="*/ 176 h 407"/>
                <a:gd name="T30" fmla="*/ 513 w 547"/>
                <a:gd name="T31" fmla="*/ 209 h 407"/>
                <a:gd name="T32" fmla="*/ 481 w 547"/>
                <a:gd name="T33" fmla="*/ 200 h 407"/>
                <a:gd name="T34" fmla="*/ 456 w 547"/>
                <a:gd name="T35" fmla="*/ 154 h 407"/>
                <a:gd name="T36" fmla="*/ 428 w 547"/>
                <a:gd name="T37" fmla="*/ 155 h 407"/>
                <a:gd name="T38" fmla="*/ 415 w 547"/>
                <a:gd name="T39" fmla="*/ 170 h 407"/>
                <a:gd name="T40" fmla="*/ 440 w 547"/>
                <a:gd name="T41" fmla="*/ 182 h 407"/>
                <a:gd name="T42" fmla="*/ 390 w 547"/>
                <a:gd name="T43" fmla="*/ 216 h 407"/>
                <a:gd name="T44" fmla="*/ 356 w 547"/>
                <a:gd name="T45" fmla="*/ 237 h 407"/>
                <a:gd name="T46" fmla="*/ 342 w 547"/>
                <a:gd name="T47" fmla="*/ 246 h 407"/>
                <a:gd name="T48" fmla="*/ 293 w 547"/>
                <a:gd name="T49" fmla="*/ 257 h 407"/>
                <a:gd name="T50" fmla="*/ 271 w 547"/>
                <a:gd name="T51" fmla="*/ 275 h 407"/>
                <a:gd name="T52" fmla="*/ 223 w 547"/>
                <a:gd name="T53" fmla="*/ 309 h 407"/>
                <a:gd name="T54" fmla="*/ 204 w 547"/>
                <a:gd name="T55" fmla="*/ 324 h 407"/>
                <a:gd name="T56" fmla="*/ 197 w 547"/>
                <a:gd name="T57" fmla="*/ 336 h 407"/>
                <a:gd name="T58" fmla="*/ 154 w 547"/>
                <a:gd name="T59" fmla="*/ 334 h 407"/>
                <a:gd name="T60" fmla="*/ 84 w 547"/>
                <a:gd name="T61" fmla="*/ 388 h 407"/>
                <a:gd name="T62" fmla="*/ 86 w 547"/>
                <a:gd name="T63" fmla="*/ 401 h 407"/>
                <a:gd name="T64" fmla="*/ 77 w 547"/>
                <a:gd name="T65" fmla="*/ 406 h 407"/>
                <a:gd name="T66" fmla="*/ 76 w 547"/>
                <a:gd name="T67" fmla="*/ 393 h 407"/>
                <a:gd name="T68" fmla="*/ 41 w 547"/>
                <a:gd name="T69" fmla="*/ 366 h 407"/>
                <a:gd name="T70" fmla="*/ 21 w 547"/>
                <a:gd name="T71" fmla="*/ 349 h 407"/>
                <a:gd name="T72" fmla="*/ 4 w 547"/>
                <a:gd name="T73" fmla="*/ 333 h 407"/>
                <a:gd name="T74" fmla="*/ 11 w 547"/>
                <a:gd name="T75" fmla="*/ 317 h 407"/>
                <a:gd name="T76" fmla="*/ 1 w 547"/>
                <a:gd name="T77" fmla="*/ 308 h 407"/>
                <a:gd name="T78" fmla="*/ 22 w 547"/>
                <a:gd name="T79" fmla="*/ 283 h 407"/>
                <a:gd name="T80" fmla="*/ 43 w 547"/>
                <a:gd name="T81" fmla="*/ 300 h 407"/>
                <a:gd name="T82" fmla="*/ 50 w 547"/>
                <a:gd name="T83" fmla="*/ 296 h 407"/>
                <a:gd name="T84" fmla="*/ 44 w 547"/>
                <a:gd name="T85" fmla="*/ 291 h 407"/>
                <a:gd name="T86" fmla="*/ 77 w 547"/>
                <a:gd name="T87" fmla="*/ 273 h 407"/>
                <a:gd name="T88" fmla="*/ 61 w 547"/>
                <a:gd name="T89" fmla="*/ 249 h 407"/>
                <a:gd name="T90" fmla="*/ 82 w 547"/>
                <a:gd name="T91" fmla="*/ 226 h 407"/>
                <a:gd name="T92" fmla="*/ 97 w 547"/>
                <a:gd name="T93" fmla="*/ 224 h 407"/>
                <a:gd name="T94" fmla="*/ 119 w 547"/>
                <a:gd name="T95" fmla="*/ 207 h 407"/>
                <a:gd name="T96" fmla="*/ 130 w 547"/>
                <a:gd name="T97" fmla="*/ 197 h 407"/>
                <a:gd name="T98" fmla="*/ 107 w 547"/>
                <a:gd name="T99" fmla="*/ 172 h 407"/>
                <a:gd name="T100" fmla="*/ 76 w 547"/>
                <a:gd name="T101" fmla="*/ 154 h 407"/>
                <a:gd name="T102" fmla="*/ 59 w 547"/>
                <a:gd name="T103" fmla="*/ 146 h 407"/>
                <a:gd name="T104" fmla="*/ 47 w 547"/>
                <a:gd name="T105" fmla="*/ 109 h 407"/>
                <a:gd name="T106" fmla="*/ 47 w 547"/>
                <a:gd name="T107" fmla="*/ 72 h 407"/>
                <a:gd name="T108" fmla="*/ 73 w 547"/>
                <a:gd name="T109" fmla="*/ 23 h 407"/>
                <a:gd name="T110" fmla="*/ 120 w 547"/>
                <a:gd name="T111" fmla="*/ 15 h 407"/>
                <a:gd name="T112" fmla="*/ 132 w 547"/>
                <a:gd name="T113" fmla="*/ 2 h 407"/>
                <a:gd name="T114" fmla="*/ 143 w 547"/>
                <a:gd name="T115" fmla="*/ 3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7" h="407">
                  <a:moveTo>
                    <a:pt x="196" y="2"/>
                  </a:moveTo>
                  <a:lnTo>
                    <a:pt x="202" y="12"/>
                  </a:lnTo>
                  <a:lnTo>
                    <a:pt x="204" y="13"/>
                  </a:lnTo>
                  <a:lnTo>
                    <a:pt x="206" y="12"/>
                  </a:lnTo>
                  <a:lnTo>
                    <a:pt x="207" y="11"/>
                  </a:lnTo>
                  <a:lnTo>
                    <a:pt x="208" y="10"/>
                  </a:lnTo>
                  <a:lnTo>
                    <a:pt x="215" y="14"/>
                  </a:lnTo>
                  <a:lnTo>
                    <a:pt x="215" y="16"/>
                  </a:lnTo>
                  <a:lnTo>
                    <a:pt x="221" y="27"/>
                  </a:lnTo>
                  <a:lnTo>
                    <a:pt x="224" y="34"/>
                  </a:lnTo>
                  <a:lnTo>
                    <a:pt x="225" y="36"/>
                  </a:lnTo>
                  <a:lnTo>
                    <a:pt x="225" y="38"/>
                  </a:lnTo>
                  <a:lnTo>
                    <a:pt x="224" y="51"/>
                  </a:lnTo>
                  <a:lnTo>
                    <a:pt x="222" y="61"/>
                  </a:lnTo>
                  <a:lnTo>
                    <a:pt x="226" y="66"/>
                  </a:lnTo>
                  <a:lnTo>
                    <a:pt x="227" y="67"/>
                  </a:lnTo>
                  <a:lnTo>
                    <a:pt x="228" y="69"/>
                  </a:lnTo>
                  <a:lnTo>
                    <a:pt x="234" y="69"/>
                  </a:lnTo>
                  <a:lnTo>
                    <a:pt x="235" y="69"/>
                  </a:lnTo>
                  <a:lnTo>
                    <a:pt x="240" y="67"/>
                  </a:lnTo>
                  <a:lnTo>
                    <a:pt x="240" y="64"/>
                  </a:lnTo>
                  <a:lnTo>
                    <a:pt x="240" y="64"/>
                  </a:lnTo>
                  <a:lnTo>
                    <a:pt x="247" y="58"/>
                  </a:lnTo>
                  <a:lnTo>
                    <a:pt x="259" y="51"/>
                  </a:lnTo>
                  <a:lnTo>
                    <a:pt x="261" y="53"/>
                  </a:lnTo>
                  <a:lnTo>
                    <a:pt x="267" y="58"/>
                  </a:lnTo>
                  <a:lnTo>
                    <a:pt x="272" y="63"/>
                  </a:lnTo>
                  <a:lnTo>
                    <a:pt x="286" y="71"/>
                  </a:lnTo>
                  <a:lnTo>
                    <a:pt x="294" y="73"/>
                  </a:lnTo>
                  <a:lnTo>
                    <a:pt x="295" y="74"/>
                  </a:lnTo>
                  <a:lnTo>
                    <a:pt x="301" y="73"/>
                  </a:lnTo>
                  <a:lnTo>
                    <a:pt x="309" y="73"/>
                  </a:lnTo>
                  <a:lnTo>
                    <a:pt x="311" y="71"/>
                  </a:lnTo>
                  <a:lnTo>
                    <a:pt x="311" y="72"/>
                  </a:lnTo>
                  <a:lnTo>
                    <a:pt x="314" y="74"/>
                  </a:lnTo>
                  <a:lnTo>
                    <a:pt x="315" y="74"/>
                  </a:lnTo>
                  <a:lnTo>
                    <a:pt x="323" y="74"/>
                  </a:lnTo>
                  <a:lnTo>
                    <a:pt x="326" y="74"/>
                  </a:lnTo>
                  <a:lnTo>
                    <a:pt x="331" y="71"/>
                  </a:lnTo>
                  <a:lnTo>
                    <a:pt x="336" y="69"/>
                  </a:lnTo>
                  <a:lnTo>
                    <a:pt x="344" y="69"/>
                  </a:lnTo>
                  <a:lnTo>
                    <a:pt x="344" y="69"/>
                  </a:lnTo>
                  <a:lnTo>
                    <a:pt x="365" y="65"/>
                  </a:lnTo>
                  <a:lnTo>
                    <a:pt x="372" y="55"/>
                  </a:lnTo>
                  <a:lnTo>
                    <a:pt x="376" y="41"/>
                  </a:lnTo>
                  <a:lnTo>
                    <a:pt x="379" y="29"/>
                  </a:lnTo>
                  <a:lnTo>
                    <a:pt x="386" y="21"/>
                  </a:lnTo>
                  <a:lnTo>
                    <a:pt x="386" y="21"/>
                  </a:lnTo>
                  <a:lnTo>
                    <a:pt x="390" y="22"/>
                  </a:lnTo>
                  <a:lnTo>
                    <a:pt x="398" y="21"/>
                  </a:lnTo>
                  <a:lnTo>
                    <a:pt x="409" y="23"/>
                  </a:lnTo>
                  <a:lnTo>
                    <a:pt x="417" y="26"/>
                  </a:lnTo>
                  <a:lnTo>
                    <a:pt x="429" y="19"/>
                  </a:lnTo>
                  <a:lnTo>
                    <a:pt x="438" y="18"/>
                  </a:lnTo>
                  <a:lnTo>
                    <a:pt x="440" y="18"/>
                  </a:lnTo>
                  <a:lnTo>
                    <a:pt x="439" y="16"/>
                  </a:lnTo>
                  <a:lnTo>
                    <a:pt x="439" y="16"/>
                  </a:lnTo>
                  <a:lnTo>
                    <a:pt x="440" y="15"/>
                  </a:lnTo>
                  <a:lnTo>
                    <a:pt x="440" y="14"/>
                  </a:lnTo>
                  <a:lnTo>
                    <a:pt x="459" y="7"/>
                  </a:lnTo>
                  <a:lnTo>
                    <a:pt x="465" y="10"/>
                  </a:lnTo>
                  <a:lnTo>
                    <a:pt x="465" y="12"/>
                  </a:lnTo>
                  <a:lnTo>
                    <a:pt x="467" y="13"/>
                  </a:lnTo>
                  <a:lnTo>
                    <a:pt x="467" y="14"/>
                  </a:lnTo>
                  <a:lnTo>
                    <a:pt x="469" y="14"/>
                  </a:lnTo>
                  <a:lnTo>
                    <a:pt x="470" y="14"/>
                  </a:lnTo>
                  <a:lnTo>
                    <a:pt x="479" y="13"/>
                  </a:lnTo>
                  <a:lnTo>
                    <a:pt x="479" y="13"/>
                  </a:lnTo>
                  <a:lnTo>
                    <a:pt x="480" y="12"/>
                  </a:lnTo>
                  <a:lnTo>
                    <a:pt x="480" y="11"/>
                  </a:lnTo>
                  <a:lnTo>
                    <a:pt x="481" y="10"/>
                  </a:lnTo>
                  <a:lnTo>
                    <a:pt x="483" y="4"/>
                  </a:lnTo>
                  <a:lnTo>
                    <a:pt x="485" y="3"/>
                  </a:lnTo>
                  <a:lnTo>
                    <a:pt x="487" y="4"/>
                  </a:lnTo>
                  <a:lnTo>
                    <a:pt x="485" y="10"/>
                  </a:lnTo>
                  <a:lnTo>
                    <a:pt x="485" y="10"/>
                  </a:lnTo>
                  <a:lnTo>
                    <a:pt x="488" y="18"/>
                  </a:lnTo>
                  <a:lnTo>
                    <a:pt x="490" y="19"/>
                  </a:lnTo>
                  <a:lnTo>
                    <a:pt x="492" y="20"/>
                  </a:lnTo>
                  <a:lnTo>
                    <a:pt x="494" y="21"/>
                  </a:lnTo>
                  <a:lnTo>
                    <a:pt x="497" y="21"/>
                  </a:lnTo>
                  <a:lnTo>
                    <a:pt x="500" y="21"/>
                  </a:lnTo>
                  <a:lnTo>
                    <a:pt x="501" y="21"/>
                  </a:lnTo>
                  <a:lnTo>
                    <a:pt x="522" y="29"/>
                  </a:lnTo>
                  <a:lnTo>
                    <a:pt x="523" y="29"/>
                  </a:lnTo>
                  <a:lnTo>
                    <a:pt x="528" y="32"/>
                  </a:lnTo>
                  <a:lnTo>
                    <a:pt x="528" y="32"/>
                  </a:lnTo>
                  <a:lnTo>
                    <a:pt x="529" y="34"/>
                  </a:lnTo>
                  <a:lnTo>
                    <a:pt x="533" y="39"/>
                  </a:lnTo>
                  <a:lnTo>
                    <a:pt x="533" y="41"/>
                  </a:lnTo>
                  <a:lnTo>
                    <a:pt x="533" y="51"/>
                  </a:lnTo>
                  <a:lnTo>
                    <a:pt x="546" y="79"/>
                  </a:lnTo>
                  <a:lnTo>
                    <a:pt x="547" y="84"/>
                  </a:lnTo>
                  <a:lnTo>
                    <a:pt x="547" y="92"/>
                  </a:lnTo>
                  <a:lnTo>
                    <a:pt x="544" y="99"/>
                  </a:lnTo>
                  <a:lnTo>
                    <a:pt x="544" y="102"/>
                  </a:lnTo>
                  <a:lnTo>
                    <a:pt x="538" y="141"/>
                  </a:lnTo>
                  <a:lnTo>
                    <a:pt x="537" y="144"/>
                  </a:lnTo>
                  <a:lnTo>
                    <a:pt x="535" y="148"/>
                  </a:lnTo>
                  <a:lnTo>
                    <a:pt x="533" y="154"/>
                  </a:lnTo>
                  <a:lnTo>
                    <a:pt x="534" y="155"/>
                  </a:lnTo>
                  <a:lnTo>
                    <a:pt x="534" y="155"/>
                  </a:lnTo>
                  <a:lnTo>
                    <a:pt x="533" y="158"/>
                  </a:lnTo>
                  <a:lnTo>
                    <a:pt x="532" y="166"/>
                  </a:lnTo>
                  <a:lnTo>
                    <a:pt x="529" y="176"/>
                  </a:lnTo>
                  <a:lnTo>
                    <a:pt x="528" y="178"/>
                  </a:lnTo>
                  <a:lnTo>
                    <a:pt x="523" y="183"/>
                  </a:lnTo>
                  <a:lnTo>
                    <a:pt x="519" y="188"/>
                  </a:lnTo>
                  <a:lnTo>
                    <a:pt x="516" y="195"/>
                  </a:lnTo>
                  <a:lnTo>
                    <a:pt x="515" y="201"/>
                  </a:lnTo>
                  <a:lnTo>
                    <a:pt x="514" y="208"/>
                  </a:lnTo>
                  <a:lnTo>
                    <a:pt x="513" y="209"/>
                  </a:lnTo>
                  <a:lnTo>
                    <a:pt x="512" y="210"/>
                  </a:lnTo>
                  <a:lnTo>
                    <a:pt x="508" y="211"/>
                  </a:lnTo>
                  <a:lnTo>
                    <a:pt x="508" y="211"/>
                  </a:lnTo>
                  <a:lnTo>
                    <a:pt x="501" y="209"/>
                  </a:lnTo>
                  <a:lnTo>
                    <a:pt x="486" y="204"/>
                  </a:lnTo>
                  <a:lnTo>
                    <a:pt x="481" y="201"/>
                  </a:lnTo>
                  <a:lnTo>
                    <a:pt x="481" y="200"/>
                  </a:lnTo>
                  <a:lnTo>
                    <a:pt x="483" y="193"/>
                  </a:lnTo>
                  <a:lnTo>
                    <a:pt x="481" y="183"/>
                  </a:lnTo>
                  <a:lnTo>
                    <a:pt x="475" y="167"/>
                  </a:lnTo>
                  <a:lnTo>
                    <a:pt x="472" y="163"/>
                  </a:lnTo>
                  <a:lnTo>
                    <a:pt x="457" y="152"/>
                  </a:lnTo>
                  <a:lnTo>
                    <a:pt x="455" y="153"/>
                  </a:lnTo>
                  <a:lnTo>
                    <a:pt x="456" y="154"/>
                  </a:lnTo>
                  <a:lnTo>
                    <a:pt x="456" y="158"/>
                  </a:lnTo>
                  <a:lnTo>
                    <a:pt x="443" y="160"/>
                  </a:lnTo>
                  <a:lnTo>
                    <a:pt x="441" y="160"/>
                  </a:lnTo>
                  <a:lnTo>
                    <a:pt x="441" y="160"/>
                  </a:lnTo>
                  <a:lnTo>
                    <a:pt x="429" y="156"/>
                  </a:lnTo>
                  <a:lnTo>
                    <a:pt x="428" y="156"/>
                  </a:lnTo>
                  <a:lnTo>
                    <a:pt x="428" y="155"/>
                  </a:lnTo>
                  <a:lnTo>
                    <a:pt x="425" y="152"/>
                  </a:lnTo>
                  <a:lnTo>
                    <a:pt x="425" y="151"/>
                  </a:lnTo>
                  <a:lnTo>
                    <a:pt x="424" y="151"/>
                  </a:lnTo>
                  <a:lnTo>
                    <a:pt x="422" y="151"/>
                  </a:lnTo>
                  <a:lnTo>
                    <a:pt x="421" y="153"/>
                  </a:lnTo>
                  <a:lnTo>
                    <a:pt x="420" y="154"/>
                  </a:lnTo>
                  <a:lnTo>
                    <a:pt x="415" y="170"/>
                  </a:lnTo>
                  <a:lnTo>
                    <a:pt x="415" y="170"/>
                  </a:lnTo>
                  <a:lnTo>
                    <a:pt x="426" y="179"/>
                  </a:lnTo>
                  <a:lnTo>
                    <a:pt x="426" y="179"/>
                  </a:lnTo>
                  <a:lnTo>
                    <a:pt x="427" y="179"/>
                  </a:lnTo>
                  <a:lnTo>
                    <a:pt x="436" y="182"/>
                  </a:lnTo>
                  <a:lnTo>
                    <a:pt x="439" y="182"/>
                  </a:lnTo>
                  <a:lnTo>
                    <a:pt x="440" y="182"/>
                  </a:lnTo>
                  <a:lnTo>
                    <a:pt x="440" y="182"/>
                  </a:lnTo>
                  <a:lnTo>
                    <a:pt x="441" y="184"/>
                  </a:lnTo>
                  <a:lnTo>
                    <a:pt x="442" y="186"/>
                  </a:lnTo>
                  <a:lnTo>
                    <a:pt x="440" y="193"/>
                  </a:lnTo>
                  <a:lnTo>
                    <a:pt x="426" y="198"/>
                  </a:lnTo>
                  <a:lnTo>
                    <a:pt x="395" y="213"/>
                  </a:lnTo>
                  <a:lnTo>
                    <a:pt x="390" y="216"/>
                  </a:lnTo>
                  <a:lnTo>
                    <a:pt x="386" y="220"/>
                  </a:lnTo>
                  <a:lnTo>
                    <a:pt x="385" y="220"/>
                  </a:lnTo>
                  <a:lnTo>
                    <a:pt x="362" y="227"/>
                  </a:lnTo>
                  <a:lnTo>
                    <a:pt x="360" y="227"/>
                  </a:lnTo>
                  <a:lnTo>
                    <a:pt x="355" y="227"/>
                  </a:lnTo>
                  <a:lnTo>
                    <a:pt x="356" y="229"/>
                  </a:lnTo>
                  <a:lnTo>
                    <a:pt x="356" y="237"/>
                  </a:lnTo>
                  <a:lnTo>
                    <a:pt x="356" y="238"/>
                  </a:lnTo>
                  <a:lnTo>
                    <a:pt x="355" y="240"/>
                  </a:lnTo>
                  <a:lnTo>
                    <a:pt x="348" y="245"/>
                  </a:lnTo>
                  <a:lnTo>
                    <a:pt x="347" y="246"/>
                  </a:lnTo>
                  <a:lnTo>
                    <a:pt x="344" y="246"/>
                  </a:lnTo>
                  <a:lnTo>
                    <a:pt x="344" y="246"/>
                  </a:lnTo>
                  <a:lnTo>
                    <a:pt x="342" y="246"/>
                  </a:lnTo>
                  <a:lnTo>
                    <a:pt x="340" y="244"/>
                  </a:lnTo>
                  <a:lnTo>
                    <a:pt x="340" y="244"/>
                  </a:lnTo>
                  <a:lnTo>
                    <a:pt x="335" y="243"/>
                  </a:lnTo>
                  <a:lnTo>
                    <a:pt x="334" y="243"/>
                  </a:lnTo>
                  <a:lnTo>
                    <a:pt x="315" y="246"/>
                  </a:lnTo>
                  <a:lnTo>
                    <a:pt x="313" y="246"/>
                  </a:lnTo>
                  <a:lnTo>
                    <a:pt x="293" y="257"/>
                  </a:lnTo>
                  <a:lnTo>
                    <a:pt x="294" y="259"/>
                  </a:lnTo>
                  <a:lnTo>
                    <a:pt x="294" y="261"/>
                  </a:lnTo>
                  <a:lnTo>
                    <a:pt x="294" y="262"/>
                  </a:lnTo>
                  <a:lnTo>
                    <a:pt x="289" y="272"/>
                  </a:lnTo>
                  <a:lnTo>
                    <a:pt x="286" y="274"/>
                  </a:lnTo>
                  <a:lnTo>
                    <a:pt x="282" y="281"/>
                  </a:lnTo>
                  <a:lnTo>
                    <a:pt x="271" y="275"/>
                  </a:lnTo>
                  <a:lnTo>
                    <a:pt x="265" y="275"/>
                  </a:lnTo>
                  <a:lnTo>
                    <a:pt x="249" y="287"/>
                  </a:lnTo>
                  <a:lnTo>
                    <a:pt x="240" y="297"/>
                  </a:lnTo>
                  <a:lnTo>
                    <a:pt x="240" y="298"/>
                  </a:lnTo>
                  <a:lnTo>
                    <a:pt x="235" y="310"/>
                  </a:lnTo>
                  <a:lnTo>
                    <a:pt x="231" y="311"/>
                  </a:lnTo>
                  <a:lnTo>
                    <a:pt x="223" y="309"/>
                  </a:lnTo>
                  <a:lnTo>
                    <a:pt x="208" y="310"/>
                  </a:lnTo>
                  <a:lnTo>
                    <a:pt x="206" y="310"/>
                  </a:lnTo>
                  <a:lnTo>
                    <a:pt x="206" y="310"/>
                  </a:lnTo>
                  <a:lnTo>
                    <a:pt x="206" y="311"/>
                  </a:lnTo>
                  <a:lnTo>
                    <a:pt x="204" y="316"/>
                  </a:lnTo>
                  <a:lnTo>
                    <a:pt x="204" y="323"/>
                  </a:lnTo>
                  <a:lnTo>
                    <a:pt x="204" y="324"/>
                  </a:lnTo>
                  <a:lnTo>
                    <a:pt x="205" y="325"/>
                  </a:lnTo>
                  <a:lnTo>
                    <a:pt x="205" y="326"/>
                  </a:lnTo>
                  <a:lnTo>
                    <a:pt x="205" y="326"/>
                  </a:lnTo>
                  <a:lnTo>
                    <a:pt x="204" y="328"/>
                  </a:lnTo>
                  <a:lnTo>
                    <a:pt x="204" y="329"/>
                  </a:lnTo>
                  <a:lnTo>
                    <a:pt x="198" y="336"/>
                  </a:lnTo>
                  <a:lnTo>
                    <a:pt x="197" y="336"/>
                  </a:lnTo>
                  <a:lnTo>
                    <a:pt x="192" y="339"/>
                  </a:lnTo>
                  <a:lnTo>
                    <a:pt x="190" y="339"/>
                  </a:lnTo>
                  <a:lnTo>
                    <a:pt x="182" y="334"/>
                  </a:lnTo>
                  <a:lnTo>
                    <a:pt x="171" y="326"/>
                  </a:lnTo>
                  <a:lnTo>
                    <a:pt x="168" y="326"/>
                  </a:lnTo>
                  <a:lnTo>
                    <a:pt x="168" y="326"/>
                  </a:lnTo>
                  <a:lnTo>
                    <a:pt x="154" y="334"/>
                  </a:lnTo>
                  <a:lnTo>
                    <a:pt x="144" y="339"/>
                  </a:lnTo>
                  <a:lnTo>
                    <a:pt x="141" y="340"/>
                  </a:lnTo>
                  <a:lnTo>
                    <a:pt x="127" y="342"/>
                  </a:lnTo>
                  <a:lnTo>
                    <a:pt x="115" y="345"/>
                  </a:lnTo>
                  <a:lnTo>
                    <a:pt x="95" y="370"/>
                  </a:lnTo>
                  <a:lnTo>
                    <a:pt x="90" y="377"/>
                  </a:lnTo>
                  <a:lnTo>
                    <a:pt x="84" y="388"/>
                  </a:lnTo>
                  <a:lnTo>
                    <a:pt x="83" y="390"/>
                  </a:lnTo>
                  <a:lnTo>
                    <a:pt x="83" y="397"/>
                  </a:lnTo>
                  <a:lnTo>
                    <a:pt x="83" y="398"/>
                  </a:lnTo>
                  <a:lnTo>
                    <a:pt x="84" y="399"/>
                  </a:lnTo>
                  <a:lnTo>
                    <a:pt x="84" y="399"/>
                  </a:lnTo>
                  <a:lnTo>
                    <a:pt x="85" y="399"/>
                  </a:lnTo>
                  <a:lnTo>
                    <a:pt x="86" y="401"/>
                  </a:lnTo>
                  <a:lnTo>
                    <a:pt x="86" y="406"/>
                  </a:lnTo>
                  <a:lnTo>
                    <a:pt x="85" y="407"/>
                  </a:lnTo>
                  <a:lnTo>
                    <a:pt x="83" y="407"/>
                  </a:lnTo>
                  <a:lnTo>
                    <a:pt x="80" y="406"/>
                  </a:lnTo>
                  <a:lnTo>
                    <a:pt x="78" y="406"/>
                  </a:lnTo>
                  <a:lnTo>
                    <a:pt x="77" y="406"/>
                  </a:lnTo>
                  <a:lnTo>
                    <a:pt x="77" y="406"/>
                  </a:lnTo>
                  <a:lnTo>
                    <a:pt x="75" y="402"/>
                  </a:lnTo>
                  <a:lnTo>
                    <a:pt x="74" y="400"/>
                  </a:lnTo>
                  <a:lnTo>
                    <a:pt x="74" y="400"/>
                  </a:lnTo>
                  <a:lnTo>
                    <a:pt x="76" y="399"/>
                  </a:lnTo>
                  <a:lnTo>
                    <a:pt x="76" y="399"/>
                  </a:lnTo>
                  <a:lnTo>
                    <a:pt x="76" y="396"/>
                  </a:lnTo>
                  <a:lnTo>
                    <a:pt x="76" y="393"/>
                  </a:lnTo>
                  <a:lnTo>
                    <a:pt x="60" y="371"/>
                  </a:lnTo>
                  <a:lnTo>
                    <a:pt x="58" y="367"/>
                  </a:lnTo>
                  <a:lnTo>
                    <a:pt x="56" y="367"/>
                  </a:lnTo>
                  <a:lnTo>
                    <a:pt x="51" y="367"/>
                  </a:lnTo>
                  <a:lnTo>
                    <a:pt x="43" y="367"/>
                  </a:lnTo>
                  <a:lnTo>
                    <a:pt x="42" y="368"/>
                  </a:lnTo>
                  <a:lnTo>
                    <a:pt x="41" y="366"/>
                  </a:lnTo>
                  <a:lnTo>
                    <a:pt x="36" y="364"/>
                  </a:lnTo>
                  <a:lnTo>
                    <a:pt x="23" y="361"/>
                  </a:lnTo>
                  <a:lnTo>
                    <a:pt x="20" y="361"/>
                  </a:lnTo>
                  <a:lnTo>
                    <a:pt x="19" y="360"/>
                  </a:lnTo>
                  <a:lnTo>
                    <a:pt x="20" y="355"/>
                  </a:lnTo>
                  <a:lnTo>
                    <a:pt x="21" y="351"/>
                  </a:lnTo>
                  <a:lnTo>
                    <a:pt x="21" y="349"/>
                  </a:lnTo>
                  <a:lnTo>
                    <a:pt x="14" y="342"/>
                  </a:lnTo>
                  <a:lnTo>
                    <a:pt x="11" y="341"/>
                  </a:lnTo>
                  <a:lnTo>
                    <a:pt x="9" y="340"/>
                  </a:lnTo>
                  <a:lnTo>
                    <a:pt x="5" y="337"/>
                  </a:lnTo>
                  <a:lnTo>
                    <a:pt x="4" y="336"/>
                  </a:lnTo>
                  <a:lnTo>
                    <a:pt x="4" y="336"/>
                  </a:lnTo>
                  <a:lnTo>
                    <a:pt x="4" y="333"/>
                  </a:lnTo>
                  <a:lnTo>
                    <a:pt x="6" y="332"/>
                  </a:lnTo>
                  <a:lnTo>
                    <a:pt x="11" y="330"/>
                  </a:lnTo>
                  <a:lnTo>
                    <a:pt x="15" y="326"/>
                  </a:lnTo>
                  <a:lnTo>
                    <a:pt x="17" y="324"/>
                  </a:lnTo>
                  <a:lnTo>
                    <a:pt x="16" y="323"/>
                  </a:lnTo>
                  <a:lnTo>
                    <a:pt x="16" y="322"/>
                  </a:lnTo>
                  <a:lnTo>
                    <a:pt x="11" y="317"/>
                  </a:lnTo>
                  <a:lnTo>
                    <a:pt x="8" y="315"/>
                  </a:lnTo>
                  <a:lnTo>
                    <a:pt x="5" y="315"/>
                  </a:lnTo>
                  <a:lnTo>
                    <a:pt x="3" y="315"/>
                  </a:lnTo>
                  <a:lnTo>
                    <a:pt x="2" y="314"/>
                  </a:lnTo>
                  <a:lnTo>
                    <a:pt x="0" y="309"/>
                  </a:lnTo>
                  <a:lnTo>
                    <a:pt x="0" y="309"/>
                  </a:lnTo>
                  <a:lnTo>
                    <a:pt x="1" y="308"/>
                  </a:lnTo>
                  <a:lnTo>
                    <a:pt x="8" y="297"/>
                  </a:lnTo>
                  <a:lnTo>
                    <a:pt x="10" y="296"/>
                  </a:lnTo>
                  <a:lnTo>
                    <a:pt x="11" y="295"/>
                  </a:lnTo>
                  <a:lnTo>
                    <a:pt x="12" y="294"/>
                  </a:lnTo>
                  <a:lnTo>
                    <a:pt x="18" y="288"/>
                  </a:lnTo>
                  <a:lnTo>
                    <a:pt x="18" y="286"/>
                  </a:lnTo>
                  <a:lnTo>
                    <a:pt x="22" y="283"/>
                  </a:lnTo>
                  <a:lnTo>
                    <a:pt x="22" y="283"/>
                  </a:lnTo>
                  <a:lnTo>
                    <a:pt x="23" y="283"/>
                  </a:lnTo>
                  <a:lnTo>
                    <a:pt x="26" y="284"/>
                  </a:lnTo>
                  <a:lnTo>
                    <a:pt x="27" y="293"/>
                  </a:lnTo>
                  <a:lnTo>
                    <a:pt x="26" y="300"/>
                  </a:lnTo>
                  <a:lnTo>
                    <a:pt x="36" y="300"/>
                  </a:lnTo>
                  <a:lnTo>
                    <a:pt x="43" y="300"/>
                  </a:lnTo>
                  <a:lnTo>
                    <a:pt x="46" y="298"/>
                  </a:lnTo>
                  <a:lnTo>
                    <a:pt x="47" y="299"/>
                  </a:lnTo>
                  <a:lnTo>
                    <a:pt x="49" y="299"/>
                  </a:lnTo>
                  <a:lnTo>
                    <a:pt x="50" y="298"/>
                  </a:lnTo>
                  <a:lnTo>
                    <a:pt x="51" y="298"/>
                  </a:lnTo>
                  <a:lnTo>
                    <a:pt x="51" y="297"/>
                  </a:lnTo>
                  <a:lnTo>
                    <a:pt x="50" y="296"/>
                  </a:lnTo>
                  <a:lnTo>
                    <a:pt x="50" y="296"/>
                  </a:lnTo>
                  <a:lnTo>
                    <a:pt x="48" y="295"/>
                  </a:lnTo>
                  <a:lnTo>
                    <a:pt x="47" y="297"/>
                  </a:lnTo>
                  <a:lnTo>
                    <a:pt x="42" y="295"/>
                  </a:lnTo>
                  <a:lnTo>
                    <a:pt x="43" y="293"/>
                  </a:lnTo>
                  <a:lnTo>
                    <a:pt x="43" y="292"/>
                  </a:lnTo>
                  <a:lnTo>
                    <a:pt x="44" y="291"/>
                  </a:lnTo>
                  <a:lnTo>
                    <a:pt x="53" y="288"/>
                  </a:lnTo>
                  <a:lnTo>
                    <a:pt x="63" y="284"/>
                  </a:lnTo>
                  <a:lnTo>
                    <a:pt x="63" y="284"/>
                  </a:lnTo>
                  <a:lnTo>
                    <a:pt x="68" y="283"/>
                  </a:lnTo>
                  <a:lnTo>
                    <a:pt x="74" y="277"/>
                  </a:lnTo>
                  <a:lnTo>
                    <a:pt x="75" y="277"/>
                  </a:lnTo>
                  <a:lnTo>
                    <a:pt x="77" y="273"/>
                  </a:lnTo>
                  <a:lnTo>
                    <a:pt x="78" y="269"/>
                  </a:lnTo>
                  <a:lnTo>
                    <a:pt x="70" y="267"/>
                  </a:lnTo>
                  <a:lnTo>
                    <a:pt x="68" y="265"/>
                  </a:lnTo>
                  <a:lnTo>
                    <a:pt x="61" y="253"/>
                  </a:lnTo>
                  <a:lnTo>
                    <a:pt x="61" y="253"/>
                  </a:lnTo>
                  <a:lnTo>
                    <a:pt x="61" y="252"/>
                  </a:lnTo>
                  <a:lnTo>
                    <a:pt x="61" y="249"/>
                  </a:lnTo>
                  <a:lnTo>
                    <a:pt x="63" y="234"/>
                  </a:lnTo>
                  <a:lnTo>
                    <a:pt x="65" y="232"/>
                  </a:lnTo>
                  <a:lnTo>
                    <a:pt x="66" y="233"/>
                  </a:lnTo>
                  <a:lnTo>
                    <a:pt x="69" y="234"/>
                  </a:lnTo>
                  <a:lnTo>
                    <a:pt x="82" y="230"/>
                  </a:lnTo>
                  <a:lnTo>
                    <a:pt x="82" y="227"/>
                  </a:lnTo>
                  <a:lnTo>
                    <a:pt x="82" y="226"/>
                  </a:lnTo>
                  <a:lnTo>
                    <a:pt x="86" y="223"/>
                  </a:lnTo>
                  <a:lnTo>
                    <a:pt x="86" y="223"/>
                  </a:lnTo>
                  <a:lnTo>
                    <a:pt x="91" y="223"/>
                  </a:lnTo>
                  <a:lnTo>
                    <a:pt x="93" y="223"/>
                  </a:lnTo>
                  <a:lnTo>
                    <a:pt x="94" y="225"/>
                  </a:lnTo>
                  <a:lnTo>
                    <a:pt x="94" y="225"/>
                  </a:lnTo>
                  <a:lnTo>
                    <a:pt x="97" y="224"/>
                  </a:lnTo>
                  <a:lnTo>
                    <a:pt x="98" y="224"/>
                  </a:lnTo>
                  <a:lnTo>
                    <a:pt x="101" y="217"/>
                  </a:lnTo>
                  <a:lnTo>
                    <a:pt x="101" y="214"/>
                  </a:lnTo>
                  <a:lnTo>
                    <a:pt x="104" y="211"/>
                  </a:lnTo>
                  <a:lnTo>
                    <a:pt x="105" y="210"/>
                  </a:lnTo>
                  <a:lnTo>
                    <a:pt x="115" y="208"/>
                  </a:lnTo>
                  <a:lnTo>
                    <a:pt x="119" y="207"/>
                  </a:lnTo>
                  <a:lnTo>
                    <a:pt x="121" y="208"/>
                  </a:lnTo>
                  <a:lnTo>
                    <a:pt x="125" y="207"/>
                  </a:lnTo>
                  <a:lnTo>
                    <a:pt x="133" y="205"/>
                  </a:lnTo>
                  <a:lnTo>
                    <a:pt x="135" y="201"/>
                  </a:lnTo>
                  <a:lnTo>
                    <a:pt x="133" y="200"/>
                  </a:lnTo>
                  <a:lnTo>
                    <a:pt x="133" y="199"/>
                  </a:lnTo>
                  <a:lnTo>
                    <a:pt x="130" y="197"/>
                  </a:lnTo>
                  <a:lnTo>
                    <a:pt x="130" y="196"/>
                  </a:lnTo>
                  <a:lnTo>
                    <a:pt x="129" y="190"/>
                  </a:lnTo>
                  <a:lnTo>
                    <a:pt x="128" y="185"/>
                  </a:lnTo>
                  <a:lnTo>
                    <a:pt x="121" y="184"/>
                  </a:lnTo>
                  <a:lnTo>
                    <a:pt x="115" y="182"/>
                  </a:lnTo>
                  <a:lnTo>
                    <a:pt x="108" y="176"/>
                  </a:lnTo>
                  <a:lnTo>
                    <a:pt x="107" y="172"/>
                  </a:lnTo>
                  <a:lnTo>
                    <a:pt x="108" y="169"/>
                  </a:lnTo>
                  <a:lnTo>
                    <a:pt x="108" y="167"/>
                  </a:lnTo>
                  <a:lnTo>
                    <a:pt x="107" y="164"/>
                  </a:lnTo>
                  <a:lnTo>
                    <a:pt x="107" y="164"/>
                  </a:lnTo>
                  <a:lnTo>
                    <a:pt x="105" y="163"/>
                  </a:lnTo>
                  <a:lnTo>
                    <a:pt x="97" y="160"/>
                  </a:lnTo>
                  <a:lnTo>
                    <a:pt x="76" y="154"/>
                  </a:lnTo>
                  <a:lnTo>
                    <a:pt x="76" y="154"/>
                  </a:lnTo>
                  <a:lnTo>
                    <a:pt x="68" y="158"/>
                  </a:lnTo>
                  <a:lnTo>
                    <a:pt x="65" y="155"/>
                  </a:lnTo>
                  <a:lnTo>
                    <a:pt x="58" y="150"/>
                  </a:lnTo>
                  <a:lnTo>
                    <a:pt x="60" y="148"/>
                  </a:lnTo>
                  <a:lnTo>
                    <a:pt x="60" y="147"/>
                  </a:lnTo>
                  <a:lnTo>
                    <a:pt x="59" y="146"/>
                  </a:lnTo>
                  <a:lnTo>
                    <a:pt x="58" y="146"/>
                  </a:lnTo>
                  <a:lnTo>
                    <a:pt x="52" y="144"/>
                  </a:lnTo>
                  <a:lnTo>
                    <a:pt x="52" y="125"/>
                  </a:lnTo>
                  <a:lnTo>
                    <a:pt x="51" y="118"/>
                  </a:lnTo>
                  <a:lnTo>
                    <a:pt x="51" y="118"/>
                  </a:lnTo>
                  <a:lnTo>
                    <a:pt x="51" y="113"/>
                  </a:lnTo>
                  <a:lnTo>
                    <a:pt x="47" y="109"/>
                  </a:lnTo>
                  <a:lnTo>
                    <a:pt x="42" y="96"/>
                  </a:lnTo>
                  <a:lnTo>
                    <a:pt x="47" y="94"/>
                  </a:lnTo>
                  <a:lnTo>
                    <a:pt x="51" y="93"/>
                  </a:lnTo>
                  <a:lnTo>
                    <a:pt x="50" y="89"/>
                  </a:lnTo>
                  <a:lnTo>
                    <a:pt x="47" y="74"/>
                  </a:lnTo>
                  <a:lnTo>
                    <a:pt x="47" y="72"/>
                  </a:lnTo>
                  <a:lnTo>
                    <a:pt x="47" y="72"/>
                  </a:lnTo>
                  <a:lnTo>
                    <a:pt x="46" y="72"/>
                  </a:lnTo>
                  <a:lnTo>
                    <a:pt x="43" y="63"/>
                  </a:lnTo>
                  <a:lnTo>
                    <a:pt x="42" y="59"/>
                  </a:lnTo>
                  <a:lnTo>
                    <a:pt x="49" y="45"/>
                  </a:lnTo>
                  <a:lnTo>
                    <a:pt x="49" y="39"/>
                  </a:lnTo>
                  <a:lnTo>
                    <a:pt x="58" y="31"/>
                  </a:lnTo>
                  <a:lnTo>
                    <a:pt x="73" y="23"/>
                  </a:lnTo>
                  <a:lnTo>
                    <a:pt x="75" y="23"/>
                  </a:lnTo>
                  <a:lnTo>
                    <a:pt x="82" y="23"/>
                  </a:lnTo>
                  <a:lnTo>
                    <a:pt x="88" y="23"/>
                  </a:lnTo>
                  <a:lnTo>
                    <a:pt x="108" y="16"/>
                  </a:lnTo>
                  <a:lnTo>
                    <a:pt x="114" y="14"/>
                  </a:lnTo>
                  <a:lnTo>
                    <a:pt x="115" y="11"/>
                  </a:lnTo>
                  <a:lnTo>
                    <a:pt x="120" y="15"/>
                  </a:lnTo>
                  <a:lnTo>
                    <a:pt x="125" y="13"/>
                  </a:lnTo>
                  <a:lnTo>
                    <a:pt x="126" y="11"/>
                  </a:lnTo>
                  <a:lnTo>
                    <a:pt x="129" y="10"/>
                  </a:lnTo>
                  <a:lnTo>
                    <a:pt x="129" y="9"/>
                  </a:lnTo>
                  <a:lnTo>
                    <a:pt x="131" y="4"/>
                  </a:lnTo>
                  <a:lnTo>
                    <a:pt x="132" y="3"/>
                  </a:lnTo>
                  <a:lnTo>
                    <a:pt x="132" y="2"/>
                  </a:lnTo>
                  <a:lnTo>
                    <a:pt x="133" y="1"/>
                  </a:lnTo>
                  <a:lnTo>
                    <a:pt x="133" y="0"/>
                  </a:lnTo>
                  <a:lnTo>
                    <a:pt x="136" y="0"/>
                  </a:lnTo>
                  <a:lnTo>
                    <a:pt x="138" y="0"/>
                  </a:lnTo>
                  <a:lnTo>
                    <a:pt x="139" y="1"/>
                  </a:lnTo>
                  <a:lnTo>
                    <a:pt x="141" y="2"/>
                  </a:lnTo>
                  <a:lnTo>
                    <a:pt x="143" y="3"/>
                  </a:lnTo>
                  <a:lnTo>
                    <a:pt x="143" y="3"/>
                  </a:lnTo>
                  <a:lnTo>
                    <a:pt x="147" y="4"/>
                  </a:lnTo>
                  <a:lnTo>
                    <a:pt x="172" y="3"/>
                  </a:lnTo>
                  <a:lnTo>
                    <a:pt x="172" y="3"/>
                  </a:lnTo>
                  <a:lnTo>
                    <a:pt x="190" y="3"/>
                  </a:lnTo>
                  <a:lnTo>
                    <a:pt x="196" y="2"/>
                  </a:lnTo>
                  <a:close/>
                </a:path>
              </a:pathLst>
            </a:custGeom>
            <a:solidFill>
              <a:srgbClr val="003865"/>
            </a:solidFill>
            <a:ln w="4763"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783" fontAlgn="auto">
                <a:lnSpc>
                  <a:spcPct val="100000"/>
                </a:lnSpc>
                <a:spcBef>
                  <a:spcPts val="0"/>
                </a:spcBef>
                <a:spcAft>
                  <a:spcPts val="0"/>
                </a:spcAft>
                <a:defRPr/>
              </a:pPr>
              <a:endParaRPr lang="de-DE" sz="1350" kern="0">
                <a:solidFill>
                  <a:srgbClr val="000000"/>
                </a:solidFill>
                <a:latin typeface="Arial"/>
              </a:endParaRPr>
            </a:p>
          </p:txBody>
        </p:sp>
        <p:sp>
          <p:nvSpPr>
            <p:cNvPr id="59" name="Freeform 8">
              <a:extLst>
                <a:ext uri="{FF2B5EF4-FFF2-40B4-BE49-F238E27FC236}">
                  <a16:creationId xmlns:a16="http://schemas.microsoft.com/office/drawing/2014/main" id="{956D2363-6389-4668-8A99-4FAC6AF236D1}"/>
                </a:ext>
              </a:extLst>
            </p:cNvPr>
            <p:cNvSpPr>
              <a:spLocks/>
            </p:cNvSpPr>
            <p:nvPr/>
          </p:nvSpPr>
          <p:spPr bwMode="auto">
            <a:xfrm>
              <a:off x="7141078" y="4292666"/>
              <a:ext cx="446381" cy="340099"/>
            </a:xfrm>
            <a:custGeom>
              <a:avLst/>
              <a:gdLst>
                <a:gd name="T0" fmla="*/ 25 w 189"/>
                <a:gd name="T1" fmla="*/ 25 h 144"/>
                <a:gd name="T2" fmla="*/ 61 w 189"/>
                <a:gd name="T3" fmla="*/ 23 h 144"/>
                <a:gd name="T4" fmla="*/ 77 w 189"/>
                <a:gd name="T5" fmla="*/ 17 h 144"/>
                <a:gd name="T6" fmla="*/ 79 w 189"/>
                <a:gd name="T7" fmla="*/ 14 h 144"/>
                <a:gd name="T8" fmla="*/ 84 w 189"/>
                <a:gd name="T9" fmla="*/ 11 h 144"/>
                <a:gd name="T10" fmla="*/ 99 w 189"/>
                <a:gd name="T11" fmla="*/ 6 h 144"/>
                <a:gd name="T12" fmla="*/ 99 w 189"/>
                <a:gd name="T13" fmla="*/ 6 h 144"/>
                <a:gd name="T14" fmla="*/ 114 w 189"/>
                <a:gd name="T15" fmla="*/ 1 h 144"/>
                <a:gd name="T16" fmla="*/ 115 w 189"/>
                <a:gd name="T17" fmla="*/ 4 h 144"/>
                <a:gd name="T18" fmla="*/ 121 w 189"/>
                <a:gd name="T19" fmla="*/ 2 h 144"/>
                <a:gd name="T20" fmla="*/ 131 w 189"/>
                <a:gd name="T21" fmla="*/ 5 h 144"/>
                <a:gd name="T22" fmla="*/ 158 w 189"/>
                <a:gd name="T23" fmla="*/ 22 h 144"/>
                <a:gd name="T24" fmla="*/ 165 w 189"/>
                <a:gd name="T25" fmla="*/ 18 h 144"/>
                <a:gd name="T26" fmla="*/ 168 w 189"/>
                <a:gd name="T27" fmla="*/ 24 h 144"/>
                <a:gd name="T28" fmla="*/ 168 w 189"/>
                <a:gd name="T29" fmla="*/ 38 h 144"/>
                <a:gd name="T30" fmla="*/ 161 w 189"/>
                <a:gd name="T31" fmla="*/ 54 h 144"/>
                <a:gd name="T32" fmla="*/ 162 w 189"/>
                <a:gd name="T33" fmla="*/ 58 h 144"/>
                <a:gd name="T34" fmla="*/ 168 w 189"/>
                <a:gd name="T35" fmla="*/ 69 h 144"/>
                <a:gd name="T36" fmla="*/ 184 w 189"/>
                <a:gd name="T37" fmla="*/ 76 h 144"/>
                <a:gd name="T38" fmla="*/ 187 w 189"/>
                <a:gd name="T39" fmla="*/ 77 h 144"/>
                <a:gd name="T40" fmla="*/ 186 w 189"/>
                <a:gd name="T41" fmla="*/ 90 h 144"/>
                <a:gd name="T42" fmla="*/ 182 w 189"/>
                <a:gd name="T43" fmla="*/ 99 h 144"/>
                <a:gd name="T44" fmla="*/ 169 w 189"/>
                <a:gd name="T45" fmla="*/ 107 h 144"/>
                <a:gd name="T46" fmla="*/ 166 w 189"/>
                <a:gd name="T47" fmla="*/ 112 h 144"/>
                <a:gd name="T48" fmla="*/ 176 w 189"/>
                <a:gd name="T49" fmla="*/ 130 h 144"/>
                <a:gd name="T50" fmla="*/ 180 w 189"/>
                <a:gd name="T51" fmla="*/ 132 h 144"/>
                <a:gd name="T52" fmla="*/ 166 w 189"/>
                <a:gd name="T53" fmla="*/ 144 h 144"/>
                <a:gd name="T54" fmla="*/ 157 w 189"/>
                <a:gd name="T55" fmla="*/ 140 h 144"/>
                <a:gd name="T56" fmla="*/ 143 w 189"/>
                <a:gd name="T57" fmla="*/ 140 h 144"/>
                <a:gd name="T58" fmla="*/ 139 w 189"/>
                <a:gd name="T59" fmla="*/ 140 h 144"/>
                <a:gd name="T60" fmla="*/ 132 w 189"/>
                <a:gd name="T61" fmla="*/ 131 h 144"/>
                <a:gd name="T62" fmla="*/ 123 w 189"/>
                <a:gd name="T63" fmla="*/ 143 h 144"/>
                <a:gd name="T64" fmla="*/ 121 w 189"/>
                <a:gd name="T65" fmla="*/ 140 h 144"/>
                <a:gd name="T66" fmla="*/ 118 w 189"/>
                <a:gd name="T67" fmla="*/ 126 h 144"/>
                <a:gd name="T68" fmla="*/ 103 w 189"/>
                <a:gd name="T69" fmla="*/ 114 h 144"/>
                <a:gd name="T70" fmla="*/ 84 w 189"/>
                <a:gd name="T71" fmla="*/ 114 h 144"/>
                <a:gd name="T72" fmla="*/ 86 w 189"/>
                <a:gd name="T73" fmla="*/ 117 h 144"/>
                <a:gd name="T74" fmla="*/ 87 w 189"/>
                <a:gd name="T75" fmla="*/ 124 h 144"/>
                <a:gd name="T76" fmla="*/ 65 w 189"/>
                <a:gd name="T77" fmla="*/ 127 h 144"/>
                <a:gd name="T78" fmla="*/ 65 w 189"/>
                <a:gd name="T79" fmla="*/ 115 h 144"/>
                <a:gd name="T80" fmla="*/ 57 w 189"/>
                <a:gd name="T81" fmla="*/ 104 h 144"/>
                <a:gd name="T82" fmla="*/ 49 w 189"/>
                <a:gd name="T83" fmla="*/ 90 h 144"/>
                <a:gd name="T84" fmla="*/ 41 w 189"/>
                <a:gd name="T85" fmla="*/ 84 h 144"/>
                <a:gd name="T86" fmla="*/ 36 w 189"/>
                <a:gd name="T87" fmla="*/ 76 h 144"/>
                <a:gd name="T88" fmla="*/ 32 w 189"/>
                <a:gd name="T89" fmla="*/ 57 h 144"/>
                <a:gd name="T90" fmla="*/ 35 w 189"/>
                <a:gd name="T91" fmla="*/ 54 h 144"/>
                <a:gd name="T92" fmla="*/ 20 w 189"/>
                <a:gd name="T93" fmla="*/ 43 h 144"/>
                <a:gd name="T94" fmla="*/ 8 w 189"/>
                <a:gd name="T95" fmla="*/ 42 h 144"/>
                <a:gd name="T96" fmla="*/ 2 w 189"/>
                <a:gd name="T97" fmla="*/ 41 h 144"/>
                <a:gd name="T98" fmla="*/ 1 w 189"/>
                <a:gd name="T99" fmla="*/ 2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9" h="144">
                  <a:moveTo>
                    <a:pt x="5" y="18"/>
                  </a:moveTo>
                  <a:lnTo>
                    <a:pt x="7" y="19"/>
                  </a:lnTo>
                  <a:lnTo>
                    <a:pt x="25" y="25"/>
                  </a:lnTo>
                  <a:lnTo>
                    <a:pt x="29" y="25"/>
                  </a:lnTo>
                  <a:lnTo>
                    <a:pt x="41" y="26"/>
                  </a:lnTo>
                  <a:lnTo>
                    <a:pt x="61" y="23"/>
                  </a:lnTo>
                  <a:lnTo>
                    <a:pt x="72" y="20"/>
                  </a:lnTo>
                  <a:lnTo>
                    <a:pt x="73" y="19"/>
                  </a:lnTo>
                  <a:lnTo>
                    <a:pt x="77" y="17"/>
                  </a:lnTo>
                  <a:lnTo>
                    <a:pt x="78" y="16"/>
                  </a:lnTo>
                  <a:lnTo>
                    <a:pt x="79" y="15"/>
                  </a:lnTo>
                  <a:lnTo>
                    <a:pt x="79" y="14"/>
                  </a:lnTo>
                  <a:lnTo>
                    <a:pt x="81" y="12"/>
                  </a:lnTo>
                  <a:lnTo>
                    <a:pt x="82" y="12"/>
                  </a:lnTo>
                  <a:lnTo>
                    <a:pt x="84" y="11"/>
                  </a:lnTo>
                  <a:lnTo>
                    <a:pt x="92" y="8"/>
                  </a:lnTo>
                  <a:lnTo>
                    <a:pt x="97" y="6"/>
                  </a:lnTo>
                  <a:lnTo>
                    <a:pt x="99" y="6"/>
                  </a:lnTo>
                  <a:lnTo>
                    <a:pt x="99" y="6"/>
                  </a:lnTo>
                  <a:lnTo>
                    <a:pt x="99" y="6"/>
                  </a:lnTo>
                  <a:lnTo>
                    <a:pt x="99" y="6"/>
                  </a:lnTo>
                  <a:lnTo>
                    <a:pt x="107" y="0"/>
                  </a:lnTo>
                  <a:lnTo>
                    <a:pt x="108" y="0"/>
                  </a:lnTo>
                  <a:lnTo>
                    <a:pt x="114" y="1"/>
                  </a:lnTo>
                  <a:lnTo>
                    <a:pt x="116" y="2"/>
                  </a:lnTo>
                  <a:lnTo>
                    <a:pt x="116" y="2"/>
                  </a:lnTo>
                  <a:lnTo>
                    <a:pt x="115" y="4"/>
                  </a:lnTo>
                  <a:lnTo>
                    <a:pt x="115" y="5"/>
                  </a:lnTo>
                  <a:lnTo>
                    <a:pt x="116" y="5"/>
                  </a:lnTo>
                  <a:lnTo>
                    <a:pt x="121" y="2"/>
                  </a:lnTo>
                  <a:lnTo>
                    <a:pt x="122" y="2"/>
                  </a:lnTo>
                  <a:lnTo>
                    <a:pt x="123" y="0"/>
                  </a:lnTo>
                  <a:lnTo>
                    <a:pt x="131" y="5"/>
                  </a:lnTo>
                  <a:lnTo>
                    <a:pt x="140" y="12"/>
                  </a:lnTo>
                  <a:lnTo>
                    <a:pt x="156" y="21"/>
                  </a:lnTo>
                  <a:lnTo>
                    <a:pt x="158" y="22"/>
                  </a:lnTo>
                  <a:lnTo>
                    <a:pt x="161" y="21"/>
                  </a:lnTo>
                  <a:lnTo>
                    <a:pt x="164" y="19"/>
                  </a:lnTo>
                  <a:lnTo>
                    <a:pt x="165" y="18"/>
                  </a:lnTo>
                  <a:lnTo>
                    <a:pt x="165" y="18"/>
                  </a:lnTo>
                  <a:lnTo>
                    <a:pt x="166" y="21"/>
                  </a:lnTo>
                  <a:lnTo>
                    <a:pt x="168" y="24"/>
                  </a:lnTo>
                  <a:lnTo>
                    <a:pt x="168" y="24"/>
                  </a:lnTo>
                  <a:lnTo>
                    <a:pt x="168" y="26"/>
                  </a:lnTo>
                  <a:lnTo>
                    <a:pt x="168" y="38"/>
                  </a:lnTo>
                  <a:lnTo>
                    <a:pt x="167" y="52"/>
                  </a:lnTo>
                  <a:lnTo>
                    <a:pt x="162" y="53"/>
                  </a:lnTo>
                  <a:lnTo>
                    <a:pt x="161" y="54"/>
                  </a:lnTo>
                  <a:lnTo>
                    <a:pt x="161" y="54"/>
                  </a:lnTo>
                  <a:lnTo>
                    <a:pt x="161" y="57"/>
                  </a:lnTo>
                  <a:lnTo>
                    <a:pt x="162" y="58"/>
                  </a:lnTo>
                  <a:lnTo>
                    <a:pt x="168" y="63"/>
                  </a:lnTo>
                  <a:lnTo>
                    <a:pt x="169" y="64"/>
                  </a:lnTo>
                  <a:lnTo>
                    <a:pt x="168" y="69"/>
                  </a:lnTo>
                  <a:lnTo>
                    <a:pt x="168" y="69"/>
                  </a:lnTo>
                  <a:lnTo>
                    <a:pt x="182" y="77"/>
                  </a:lnTo>
                  <a:lnTo>
                    <a:pt x="184" y="76"/>
                  </a:lnTo>
                  <a:lnTo>
                    <a:pt x="187" y="75"/>
                  </a:lnTo>
                  <a:lnTo>
                    <a:pt x="189" y="76"/>
                  </a:lnTo>
                  <a:lnTo>
                    <a:pt x="187" y="77"/>
                  </a:lnTo>
                  <a:lnTo>
                    <a:pt x="185" y="89"/>
                  </a:lnTo>
                  <a:lnTo>
                    <a:pt x="185" y="89"/>
                  </a:lnTo>
                  <a:lnTo>
                    <a:pt x="186" y="90"/>
                  </a:lnTo>
                  <a:lnTo>
                    <a:pt x="185" y="96"/>
                  </a:lnTo>
                  <a:lnTo>
                    <a:pt x="183" y="98"/>
                  </a:lnTo>
                  <a:lnTo>
                    <a:pt x="182" y="99"/>
                  </a:lnTo>
                  <a:lnTo>
                    <a:pt x="181" y="100"/>
                  </a:lnTo>
                  <a:lnTo>
                    <a:pt x="177" y="102"/>
                  </a:lnTo>
                  <a:lnTo>
                    <a:pt x="169" y="107"/>
                  </a:lnTo>
                  <a:lnTo>
                    <a:pt x="167" y="111"/>
                  </a:lnTo>
                  <a:lnTo>
                    <a:pt x="167" y="111"/>
                  </a:lnTo>
                  <a:lnTo>
                    <a:pt x="166" y="112"/>
                  </a:lnTo>
                  <a:lnTo>
                    <a:pt x="169" y="121"/>
                  </a:lnTo>
                  <a:lnTo>
                    <a:pt x="172" y="124"/>
                  </a:lnTo>
                  <a:lnTo>
                    <a:pt x="176" y="130"/>
                  </a:lnTo>
                  <a:lnTo>
                    <a:pt x="177" y="131"/>
                  </a:lnTo>
                  <a:lnTo>
                    <a:pt x="178" y="132"/>
                  </a:lnTo>
                  <a:lnTo>
                    <a:pt x="180" y="132"/>
                  </a:lnTo>
                  <a:lnTo>
                    <a:pt x="179" y="134"/>
                  </a:lnTo>
                  <a:lnTo>
                    <a:pt x="167" y="143"/>
                  </a:lnTo>
                  <a:lnTo>
                    <a:pt x="166" y="144"/>
                  </a:lnTo>
                  <a:lnTo>
                    <a:pt x="164" y="143"/>
                  </a:lnTo>
                  <a:lnTo>
                    <a:pt x="161" y="141"/>
                  </a:lnTo>
                  <a:lnTo>
                    <a:pt x="157" y="140"/>
                  </a:lnTo>
                  <a:lnTo>
                    <a:pt x="147" y="139"/>
                  </a:lnTo>
                  <a:lnTo>
                    <a:pt x="145" y="139"/>
                  </a:lnTo>
                  <a:lnTo>
                    <a:pt x="143" y="140"/>
                  </a:lnTo>
                  <a:lnTo>
                    <a:pt x="142" y="141"/>
                  </a:lnTo>
                  <a:lnTo>
                    <a:pt x="141" y="141"/>
                  </a:lnTo>
                  <a:lnTo>
                    <a:pt x="139" y="140"/>
                  </a:lnTo>
                  <a:lnTo>
                    <a:pt x="137" y="139"/>
                  </a:lnTo>
                  <a:lnTo>
                    <a:pt x="134" y="136"/>
                  </a:lnTo>
                  <a:lnTo>
                    <a:pt x="132" y="131"/>
                  </a:lnTo>
                  <a:lnTo>
                    <a:pt x="129" y="138"/>
                  </a:lnTo>
                  <a:lnTo>
                    <a:pt x="125" y="143"/>
                  </a:lnTo>
                  <a:lnTo>
                    <a:pt x="123" y="143"/>
                  </a:lnTo>
                  <a:lnTo>
                    <a:pt x="122" y="143"/>
                  </a:lnTo>
                  <a:lnTo>
                    <a:pt x="122" y="142"/>
                  </a:lnTo>
                  <a:lnTo>
                    <a:pt x="121" y="140"/>
                  </a:lnTo>
                  <a:lnTo>
                    <a:pt x="119" y="130"/>
                  </a:lnTo>
                  <a:lnTo>
                    <a:pt x="118" y="127"/>
                  </a:lnTo>
                  <a:lnTo>
                    <a:pt x="118" y="126"/>
                  </a:lnTo>
                  <a:lnTo>
                    <a:pt x="115" y="121"/>
                  </a:lnTo>
                  <a:lnTo>
                    <a:pt x="109" y="116"/>
                  </a:lnTo>
                  <a:lnTo>
                    <a:pt x="103" y="114"/>
                  </a:lnTo>
                  <a:lnTo>
                    <a:pt x="99" y="113"/>
                  </a:lnTo>
                  <a:lnTo>
                    <a:pt x="88" y="111"/>
                  </a:lnTo>
                  <a:lnTo>
                    <a:pt x="84" y="114"/>
                  </a:lnTo>
                  <a:lnTo>
                    <a:pt x="84" y="114"/>
                  </a:lnTo>
                  <a:lnTo>
                    <a:pt x="85" y="115"/>
                  </a:lnTo>
                  <a:lnTo>
                    <a:pt x="86" y="117"/>
                  </a:lnTo>
                  <a:lnTo>
                    <a:pt x="88" y="123"/>
                  </a:lnTo>
                  <a:lnTo>
                    <a:pt x="88" y="124"/>
                  </a:lnTo>
                  <a:lnTo>
                    <a:pt x="87" y="124"/>
                  </a:lnTo>
                  <a:lnTo>
                    <a:pt x="85" y="129"/>
                  </a:lnTo>
                  <a:lnTo>
                    <a:pt x="80" y="130"/>
                  </a:lnTo>
                  <a:lnTo>
                    <a:pt x="65" y="127"/>
                  </a:lnTo>
                  <a:lnTo>
                    <a:pt x="62" y="124"/>
                  </a:lnTo>
                  <a:lnTo>
                    <a:pt x="61" y="120"/>
                  </a:lnTo>
                  <a:lnTo>
                    <a:pt x="65" y="115"/>
                  </a:lnTo>
                  <a:lnTo>
                    <a:pt x="63" y="111"/>
                  </a:lnTo>
                  <a:lnTo>
                    <a:pt x="57" y="108"/>
                  </a:lnTo>
                  <a:lnTo>
                    <a:pt x="57" y="104"/>
                  </a:lnTo>
                  <a:lnTo>
                    <a:pt x="57" y="103"/>
                  </a:lnTo>
                  <a:lnTo>
                    <a:pt x="54" y="95"/>
                  </a:lnTo>
                  <a:lnTo>
                    <a:pt x="49" y="90"/>
                  </a:lnTo>
                  <a:lnTo>
                    <a:pt x="44" y="88"/>
                  </a:lnTo>
                  <a:lnTo>
                    <a:pt x="43" y="87"/>
                  </a:lnTo>
                  <a:lnTo>
                    <a:pt x="41" y="84"/>
                  </a:lnTo>
                  <a:lnTo>
                    <a:pt x="40" y="82"/>
                  </a:lnTo>
                  <a:lnTo>
                    <a:pt x="36" y="76"/>
                  </a:lnTo>
                  <a:lnTo>
                    <a:pt x="36" y="76"/>
                  </a:lnTo>
                  <a:lnTo>
                    <a:pt x="32" y="60"/>
                  </a:lnTo>
                  <a:lnTo>
                    <a:pt x="32" y="58"/>
                  </a:lnTo>
                  <a:lnTo>
                    <a:pt x="32" y="57"/>
                  </a:lnTo>
                  <a:lnTo>
                    <a:pt x="34" y="57"/>
                  </a:lnTo>
                  <a:lnTo>
                    <a:pt x="36" y="56"/>
                  </a:lnTo>
                  <a:lnTo>
                    <a:pt x="35" y="54"/>
                  </a:lnTo>
                  <a:lnTo>
                    <a:pt x="33" y="53"/>
                  </a:lnTo>
                  <a:lnTo>
                    <a:pt x="32" y="52"/>
                  </a:lnTo>
                  <a:lnTo>
                    <a:pt x="20" y="43"/>
                  </a:lnTo>
                  <a:lnTo>
                    <a:pt x="14" y="41"/>
                  </a:lnTo>
                  <a:lnTo>
                    <a:pt x="9" y="41"/>
                  </a:lnTo>
                  <a:lnTo>
                    <a:pt x="8" y="42"/>
                  </a:lnTo>
                  <a:lnTo>
                    <a:pt x="7" y="42"/>
                  </a:lnTo>
                  <a:lnTo>
                    <a:pt x="3" y="42"/>
                  </a:lnTo>
                  <a:lnTo>
                    <a:pt x="2" y="41"/>
                  </a:lnTo>
                  <a:lnTo>
                    <a:pt x="0" y="25"/>
                  </a:lnTo>
                  <a:lnTo>
                    <a:pt x="0" y="24"/>
                  </a:lnTo>
                  <a:lnTo>
                    <a:pt x="1" y="22"/>
                  </a:lnTo>
                  <a:lnTo>
                    <a:pt x="5" y="18"/>
                  </a:lnTo>
                  <a:close/>
                </a:path>
              </a:pathLst>
            </a:custGeom>
            <a:solidFill>
              <a:srgbClr val="003865">
                <a:lumMod val="75000"/>
                <a:lumOff val="25000"/>
              </a:srgbClr>
            </a:solidFill>
            <a:ln w="4763"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783" fontAlgn="auto">
                <a:lnSpc>
                  <a:spcPct val="100000"/>
                </a:lnSpc>
                <a:spcBef>
                  <a:spcPts val="0"/>
                </a:spcBef>
                <a:spcAft>
                  <a:spcPts val="0"/>
                </a:spcAft>
                <a:defRPr/>
              </a:pPr>
              <a:endParaRPr lang="de-DE" sz="1350" kern="0">
                <a:solidFill>
                  <a:srgbClr val="000000"/>
                </a:solidFill>
                <a:latin typeface="Arial"/>
              </a:endParaRPr>
            </a:p>
          </p:txBody>
        </p:sp>
        <p:sp>
          <p:nvSpPr>
            <p:cNvPr id="60" name="Freeform 9">
              <a:extLst>
                <a:ext uri="{FF2B5EF4-FFF2-40B4-BE49-F238E27FC236}">
                  <a16:creationId xmlns:a16="http://schemas.microsoft.com/office/drawing/2014/main" id="{F238AC1F-CEEB-440D-9A38-6BF483EC8320}"/>
                </a:ext>
              </a:extLst>
            </p:cNvPr>
            <p:cNvSpPr>
              <a:spLocks/>
            </p:cNvSpPr>
            <p:nvPr/>
          </p:nvSpPr>
          <p:spPr bwMode="auto">
            <a:xfrm>
              <a:off x="6989925" y="2457550"/>
              <a:ext cx="1483209" cy="1386375"/>
            </a:xfrm>
            <a:custGeom>
              <a:avLst/>
              <a:gdLst>
                <a:gd name="T0" fmla="*/ 568 w 628"/>
                <a:gd name="T1" fmla="*/ 297 h 587"/>
                <a:gd name="T2" fmla="*/ 541 w 628"/>
                <a:gd name="T3" fmla="*/ 281 h 587"/>
                <a:gd name="T4" fmla="*/ 540 w 628"/>
                <a:gd name="T5" fmla="*/ 311 h 587"/>
                <a:gd name="T6" fmla="*/ 472 w 628"/>
                <a:gd name="T7" fmla="*/ 341 h 587"/>
                <a:gd name="T8" fmla="*/ 504 w 628"/>
                <a:gd name="T9" fmla="*/ 345 h 587"/>
                <a:gd name="T10" fmla="*/ 482 w 628"/>
                <a:gd name="T11" fmla="*/ 389 h 587"/>
                <a:gd name="T12" fmla="*/ 462 w 628"/>
                <a:gd name="T13" fmla="*/ 396 h 587"/>
                <a:gd name="T14" fmla="*/ 456 w 628"/>
                <a:gd name="T15" fmla="*/ 423 h 587"/>
                <a:gd name="T16" fmla="*/ 436 w 628"/>
                <a:gd name="T17" fmla="*/ 453 h 587"/>
                <a:gd name="T18" fmla="*/ 396 w 628"/>
                <a:gd name="T19" fmla="*/ 476 h 587"/>
                <a:gd name="T20" fmla="*/ 378 w 628"/>
                <a:gd name="T21" fmla="*/ 496 h 587"/>
                <a:gd name="T22" fmla="*/ 366 w 628"/>
                <a:gd name="T23" fmla="*/ 470 h 587"/>
                <a:gd name="T24" fmla="*/ 348 w 628"/>
                <a:gd name="T25" fmla="*/ 447 h 587"/>
                <a:gd name="T26" fmla="*/ 335 w 628"/>
                <a:gd name="T27" fmla="*/ 428 h 587"/>
                <a:gd name="T28" fmla="*/ 314 w 628"/>
                <a:gd name="T29" fmla="*/ 463 h 587"/>
                <a:gd name="T30" fmla="*/ 261 w 628"/>
                <a:gd name="T31" fmla="*/ 487 h 587"/>
                <a:gd name="T32" fmla="*/ 239 w 628"/>
                <a:gd name="T33" fmla="*/ 511 h 587"/>
                <a:gd name="T34" fmla="*/ 227 w 628"/>
                <a:gd name="T35" fmla="*/ 511 h 587"/>
                <a:gd name="T36" fmla="*/ 186 w 628"/>
                <a:gd name="T37" fmla="*/ 528 h 587"/>
                <a:gd name="T38" fmla="*/ 152 w 628"/>
                <a:gd name="T39" fmla="*/ 575 h 587"/>
                <a:gd name="T40" fmla="*/ 94 w 628"/>
                <a:gd name="T41" fmla="*/ 577 h 587"/>
                <a:gd name="T42" fmla="*/ 84 w 628"/>
                <a:gd name="T43" fmla="*/ 587 h 587"/>
                <a:gd name="T44" fmla="*/ 80 w 628"/>
                <a:gd name="T45" fmla="*/ 552 h 587"/>
                <a:gd name="T46" fmla="*/ 57 w 628"/>
                <a:gd name="T47" fmla="*/ 537 h 587"/>
                <a:gd name="T48" fmla="*/ 58 w 628"/>
                <a:gd name="T49" fmla="*/ 503 h 587"/>
                <a:gd name="T50" fmla="*/ 39 w 628"/>
                <a:gd name="T51" fmla="*/ 476 h 587"/>
                <a:gd name="T52" fmla="*/ 30 w 628"/>
                <a:gd name="T53" fmla="*/ 441 h 587"/>
                <a:gd name="T54" fmla="*/ 36 w 628"/>
                <a:gd name="T55" fmla="*/ 423 h 587"/>
                <a:gd name="T56" fmla="*/ 25 w 628"/>
                <a:gd name="T57" fmla="*/ 404 h 587"/>
                <a:gd name="T58" fmla="*/ 46 w 628"/>
                <a:gd name="T59" fmla="*/ 361 h 587"/>
                <a:gd name="T60" fmla="*/ 43 w 628"/>
                <a:gd name="T61" fmla="*/ 354 h 587"/>
                <a:gd name="T62" fmla="*/ 64 w 628"/>
                <a:gd name="T63" fmla="*/ 293 h 587"/>
                <a:gd name="T64" fmla="*/ 48 w 628"/>
                <a:gd name="T65" fmla="*/ 233 h 587"/>
                <a:gd name="T66" fmla="*/ 64 w 628"/>
                <a:gd name="T67" fmla="*/ 168 h 587"/>
                <a:gd name="T68" fmla="*/ 102 w 628"/>
                <a:gd name="T69" fmla="*/ 170 h 587"/>
                <a:gd name="T70" fmla="*/ 154 w 628"/>
                <a:gd name="T71" fmla="*/ 157 h 587"/>
                <a:gd name="T72" fmla="*/ 180 w 628"/>
                <a:gd name="T73" fmla="*/ 144 h 587"/>
                <a:gd name="T74" fmla="*/ 188 w 628"/>
                <a:gd name="T75" fmla="*/ 101 h 587"/>
                <a:gd name="T76" fmla="*/ 233 w 628"/>
                <a:gd name="T77" fmla="*/ 67 h 587"/>
                <a:gd name="T78" fmla="*/ 275 w 628"/>
                <a:gd name="T79" fmla="*/ 59 h 587"/>
                <a:gd name="T80" fmla="*/ 317 w 628"/>
                <a:gd name="T81" fmla="*/ 26 h 587"/>
                <a:gd name="T82" fmla="*/ 332 w 628"/>
                <a:gd name="T83" fmla="*/ 18 h 587"/>
                <a:gd name="T84" fmla="*/ 378 w 628"/>
                <a:gd name="T85" fmla="*/ 55 h 587"/>
                <a:gd name="T86" fmla="*/ 366 w 628"/>
                <a:gd name="T87" fmla="*/ 88 h 587"/>
                <a:gd name="T88" fmla="*/ 362 w 628"/>
                <a:gd name="T89" fmla="*/ 119 h 587"/>
                <a:gd name="T90" fmla="*/ 386 w 628"/>
                <a:gd name="T91" fmla="*/ 124 h 587"/>
                <a:gd name="T92" fmla="*/ 428 w 628"/>
                <a:gd name="T93" fmla="*/ 108 h 587"/>
                <a:gd name="T94" fmla="*/ 459 w 628"/>
                <a:gd name="T95" fmla="*/ 103 h 587"/>
                <a:gd name="T96" fmla="*/ 464 w 628"/>
                <a:gd name="T97" fmla="*/ 91 h 587"/>
                <a:gd name="T98" fmla="*/ 458 w 628"/>
                <a:gd name="T99" fmla="*/ 46 h 587"/>
                <a:gd name="T100" fmla="*/ 446 w 628"/>
                <a:gd name="T101" fmla="*/ 23 h 587"/>
                <a:gd name="T102" fmla="*/ 501 w 628"/>
                <a:gd name="T103" fmla="*/ 5 h 587"/>
                <a:gd name="T104" fmla="*/ 543 w 628"/>
                <a:gd name="T105" fmla="*/ 37 h 587"/>
                <a:gd name="T106" fmla="*/ 573 w 628"/>
                <a:gd name="T107" fmla="*/ 28 h 587"/>
                <a:gd name="T108" fmla="*/ 558 w 628"/>
                <a:gd name="T109" fmla="*/ 55 h 587"/>
                <a:gd name="T110" fmla="*/ 567 w 628"/>
                <a:gd name="T111" fmla="*/ 83 h 587"/>
                <a:gd name="T112" fmla="*/ 581 w 628"/>
                <a:gd name="T113" fmla="*/ 114 h 587"/>
                <a:gd name="T114" fmla="*/ 585 w 628"/>
                <a:gd name="T115" fmla="*/ 156 h 587"/>
                <a:gd name="T116" fmla="*/ 612 w 628"/>
                <a:gd name="T117" fmla="*/ 176 h 587"/>
                <a:gd name="T118" fmla="*/ 622 w 628"/>
                <a:gd name="T119" fmla="*/ 186 h 587"/>
                <a:gd name="T120" fmla="*/ 624 w 628"/>
                <a:gd name="T121" fmla="*/ 243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8" h="587">
                  <a:moveTo>
                    <a:pt x="628" y="241"/>
                  </a:moveTo>
                  <a:lnTo>
                    <a:pt x="624" y="247"/>
                  </a:lnTo>
                  <a:lnTo>
                    <a:pt x="614" y="259"/>
                  </a:lnTo>
                  <a:lnTo>
                    <a:pt x="605" y="273"/>
                  </a:lnTo>
                  <a:lnTo>
                    <a:pt x="593" y="283"/>
                  </a:lnTo>
                  <a:lnTo>
                    <a:pt x="581" y="292"/>
                  </a:lnTo>
                  <a:lnTo>
                    <a:pt x="579" y="294"/>
                  </a:lnTo>
                  <a:lnTo>
                    <a:pt x="578" y="297"/>
                  </a:lnTo>
                  <a:lnTo>
                    <a:pt x="576" y="297"/>
                  </a:lnTo>
                  <a:lnTo>
                    <a:pt x="568" y="297"/>
                  </a:lnTo>
                  <a:lnTo>
                    <a:pt x="567" y="297"/>
                  </a:lnTo>
                  <a:lnTo>
                    <a:pt x="566" y="296"/>
                  </a:lnTo>
                  <a:lnTo>
                    <a:pt x="566" y="295"/>
                  </a:lnTo>
                  <a:lnTo>
                    <a:pt x="564" y="291"/>
                  </a:lnTo>
                  <a:lnTo>
                    <a:pt x="566" y="286"/>
                  </a:lnTo>
                  <a:lnTo>
                    <a:pt x="563" y="281"/>
                  </a:lnTo>
                  <a:lnTo>
                    <a:pt x="555" y="278"/>
                  </a:lnTo>
                  <a:lnTo>
                    <a:pt x="552" y="278"/>
                  </a:lnTo>
                  <a:lnTo>
                    <a:pt x="546" y="279"/>
                  </a:lnTo>
                  <a:lnTo>
                    <a:pt x="541" y="281"/>
                  </a:lnTo>
                  <a:lnTo>
                    <a:pt x="534" y="285"/>
                  </a:lnTo>
                  <a:lnTo>
                    <a:pt x="532" y="286"/>
                  </a:lnTo>
                  <a:lnTo>
                    <a:pt x="532" y="288"/>
                  </a:lnTo>
                  <a:lnTo>
                    <a:pt x="532" y="289"/>
                  </a:lnTo>
                  <a:lnTo>
                    <a:pt x="539" y="300"/>
                  </a:lnTo>
                  <a:lnTo>
                    <a:pt x="540" y="301"/>
                  </a:lnTo>
                  <a:lnTo>
                    <a:pt x="542" y="301"/>
                  </a:lnTo>
                  <a:lnTo>
                    <a:pt x="542" y="301"/>
                  </a:lnTo>
                  <a:lnTo>
                    <a:pt x="542" y="305"/>
                  </a:lnTo>
                  <a:lnTo>
                    <a:pt x="540" y="311"/>
                  </a:lnTo>
                  <a:lnTo>
                    <a:pt x="539" y="311"/>
                  </a:lnTo>
                  <a:lnTo>
                    <a:pt x="530" y="311"/>
                  </a:lnTo>
                  <a:lnTo>
                    <a:pt x="519" y="311"/>
                  </a:lnTo>
                  <a:lnTo>
                    <a:pt x="508" y="313"/>
                  </a:lnTo>
                  <a:lnTo>
                    <a:pt x="495" y="318"/>
                  </a:lnTo>
                  <a:lnTo>
                    <a:pt x="487" y="323"/>
                  </a:lnTo>
                  <a:lnTo>
                    <a:pt x="484" y="325"/>
                  </a:lnTo>
                  <a:lnTo>
                    <a:pt x="481" y="328"/>
                  </a:lnTo>
                  <a:lnTo>
                    <a:pt x="474" y="339"/>
                  </a:lnTo>
                  <a:lnTo>
                    <a:pt x="472" y="341"/>
                  </a:lnTo>
                  <a:lnTo>
                    <a:pt x="478" y="348"/>
                  </a:lnTo>
                  <a:lnTo>
                    <a:pt x="479" y="348"/>
                  </a:lnTo>
                  <a:lnTo>
                    <a:pt x="479" y="349"/>
                  </a:lnTo>
                  <a:lnTo>
                    <a:pt x="482" y="349"/>
                  </a:lnTo>
                  <a:lnTo>
                    <a:pt x="482" y="349"/>
                  </a:lnTo>
                  <a:lnTo>
                    <a:pt x="485" y="347"/>
                  </a:lnTo>
                  <a:lnTo>
                    <a:pt x="497" y="342"/>
                  </a:lnTo>
                  <a:lnTo>
                    <a:pt x="499" y="342"/>
                  </a:lnTo>
                  <a:lnTo>
                    <a:pt x="501" y="342"/>
                  </a:lnTo>
                  <a:lnTo>
                    <a:pt x="504" y="345"/>
                  </a:lnTo>
                  <a:lnTo>
                    <a:pt x="504" y="345"/>
                  </a:lnTo>
                  <a:lnTo>
                    <a:pt x="506" y="362"/>
                  </a:lnTo>
                  <a:lnTo>
                    <a:pt x="507" y="368"/>
                  </a:lnTo>
                  <a:lnTo>
                    <a:pt x="506" y="369"/>
                  </a:lnTo>
                  <a:lnTo>
                    <a:pt x="505" y="371"/>
                  </a:lnTo>
                  <a:lnTo>
                    <a:pt x="498" y="387"/>
                  </a:lnTo>
                  <a:lnTo>
                    <a:pt x="489" y="390"/>
                  </a:lnTo>
                  <a:lnTo>
                    <a:pt x="488" y="390"/>
                  </a:lnTo>
                  <a:lnTo>
                    <a:pt x="485" y="390"/>
                  </a:lnTo>
                  <a:lnTo>
                    <a:pt x="482" y="389"/>
                  </a:lnTo>
                  <a:lnTo>
                    <a:pt x="479" y="388"/>
                  </a:lnTo>
                  <a:lnTo>
                    <a:pt x="471" y="387"/>
                  </a:lnTo>
                  <a:lnTo>
                    <a:pt x="470" y="388"/>
                  </a:lnTo>
                  <a:lnTo>
                    <a:pt x="467" y="389"/>
                  </a:lnTo>
                  <a:lnTo>
                    <a:pt x="466" y="390"/>
                  </a:lnTo>
                  <a:lnTo>
                    <a:pt x="464" y="391"/>
                  </a:lnTo>
                  <a:lnTo>
                    <a:pt x="463" y="393"/>
                  </a:lnTo>
                  <a:lnTo>
                    <a:pt x="461" y="394"/>
                  </a:lnTo>
                  <a:lnTo>
                    <a:pt x="461" y="394"/>
                  </a:lnTo>
                  <a:lnTo>
                    <a:pt x="462" y="396"/>
                  </a:lnTo>
                  <a:lnTo>
                    <a:pt x="464" y="404"/>
                  </a:lnTo>
                  <a:lnTo>
                    <a:pt x="467" y="408"/>
                  </a:lnTo>
                  <a:lnTo>
                    <a:pt x="468" y="410"/>
                  </a:lnTo>
                  <a:lnTo>
                    <a:pt x="466" y="412"/>
                  </a:lnTo>
                  <a:lnTo>
                    <a:pt x="465" y="413"/>
                  </a:lnTo>
                  <a:lnTo>
                    <a:pt x="463" y="415"/>
                  </a:lnTo>
                  <a:lnTo>
                    <a:pt x="459" y="419"/>
                  </a:lnTo>
                  <a:lnTo>
                    <a:pt x="457" y="422"/>
                  </a:lnTo>
                  <a:lnTo>
                    <a:pt x="456" y="422"/>
                  </a:lnTo>
                  <a:lnTo>
                    <a:pt x="456" y="423"/>
                  </a:lnTo>
                  <a:lnTo>
                    <a:pt x="457" y="424"/>
                  </a:lnTo>
                  <a:lnTo>
                    <a:pt x="457" y="424"/>
                  </a:lnTo>
                  <a:lnTo>
                    <a:pt x="455" y="424"/>
                  </a:lnTo>
                  <a:lnTo>
                    <a:pt x="454" y="424"/>
                  </a:lnTo>
                  <a:lnTo>
                    <a:pt x="454" y="425"/>
                  </a:lnTo>
                  <a:lnTo>
                    <a:pt x="454" y="425"/>
                  </a:lnTo>
                  <a:lnTo>
                    <a:pt x="452" y="431"/>
                  </a:lnTo>
                  <a:lnTo>
                    <a:pt x="440" y="449"/>
                  </a:lnTo>
                  <a:lnTo>
                    <a:pt x="437" y="452"/>
                  </a:lnTo>
                  <a:lnTo>
                    <a:pt x="436" y="453"/>
                  </a:lnTo>
                  <a:lnTo>
                    <a:pt x="436" y="453"/>
                  </a:lnTo>
                  <a:lnTo>
                    <a:pt x="435" y="453"/>
                  </a:lnTo>
                  <a:lnTo>
                    <a:pt x="424" y="447"/>
                  </a:lnTo>
                  <a:lnTo>
                    <a:pt x="423" y="447"/>
                  </a:lnTo>
                  <a:lnTo>
                    <a:pt x="421" y="447"/>
                  </a:lnTo>
                  <a:lnTo>
                    <a:pt x="420" y="447"/>
                  </a:lnTo>
                  <a:lnTo>
                    <a:pt x="419" y="447"/>
                  </a:lnTo>
                  <a:lnTo>
                    <a:pt x="393" y="472"/>
                  </a:lnTo>
                  <a:lnTo>
                    <a:pt x="395" y="474"/>
                  </a:lnTo>
                  <a:lnTo>
                    <a:pt x="396" y="476"/>
                  </a:lnTo>
                  <a:lnTo>
                    <a:pt x="398" y="480"/>
                  </a:lnTo>
                  <a:lnTo>
                    <a:pt x="400" y="483"/>
                  </a:lnTo>
                  <a:lnTo>
                    <a:pt x="400" y="486"/>
                  </a:lnTo>
                  <a:lnTo>
                    <a:pt x="400" y="487"/>
                  </a:lnTo>
                  <a:lnTo>
                    <a:pt x="395" y="497"/>
                  </a:lnTo>
                  <a:lnTo>
                    <a:pt x="393" y="499"/>
                  </a:lnTo>
                  <a:lnTo>
                    <a:pt x="390" y="496"/>
                  </a:lnTo>
                  <a:lnTo>
                    <a:pt x="389" y="495"/>
                  </a:lnTo>
                  <a:lnTo>
                    <a:pt x="385" y="494"/>
                  </a:lnTo>
                  <a:lnTo>
                    <a:pt x="378" y="496"/>
                  </a:lnTo>
                  <a:lnTo>
                    <a:pt x="379" y="492"/>
                  </a:lnTo>
                  <a:lnTo>
                    <a:pt x="379" y="488"/>
                  </a:lnTo>
                  <a:lnTo>
                    <a:pt x="377" y="487"/>
                  </a:lnTo>
                  <a:lnTo>
                    <a:pt x="373" y="483"/>
                  </a:lnTo>
                  <a:lnTo>
                    <a:pt x="369" y="479"/>
                  </a:lnTo>
                  <a:lnTo>
                    <a:pt x="368" y="478"/>
                  </a:lnTo>
                  <a:lnTo>
                    <a:pt x="367" y="476"/>
                  </a:lnTo>
                  <a:lnTo>
                    <a:pt x="366" y="475"/>
                  </a:lnTo>
                  <a:lnTo>
                    <a:pt x="365" y="473"/>
                  </a:lnTo>
                  <a:lnTo>
                    <a:pt x="366" y="470"/>
                  </a:lnTo>
                  <a:lnTo>
                    <a:pt x="366" y="468"/>
                  </a:lnTo>
                  <a:lnTo>
                    <a:pt x="367" y="467"/>
                  </a:lnTo>
                  <a:lnTo>
                    <a:pt x="367" y="467"/>
                  </a:lnTo>
                  <a:lnTo>
                    <a:pt x="368" y="461"/>
                  </a:lnTo>
                  <a:lnTo>
                    <a:pt x="368" y="460"/>
                  </a:lnTo>
                  <a:lnTo>
                    <a:pt x="366" y="456"/>
                  </a:lnTo>
                  <a:lnTo>
                    <a:pt x="365" y="455"/>
                  </a:lnTo>
                  <a:lnTo>
                    <a:pt x="364" y="454"/>
                  </a:lnTo>
                  <a:lnTo>
                    <a:pt x="351" y="447"/>
                  </a:lnTo>
                  <a:lnTo>
                    <a:pt x="348" y="447"/>
                  </a:lnTo>
                  <a:lnTo>
                    <a:pt x="342" y="444"/>
                  </a:lnTo>
                  <a:lnTo>
                    <a:pt x="342" y="444"/>
                  </a:lnTo>
                  <a:lnTo>
                    <a:pt x="342" y="443"/>
                  </a:lnTo>
                  <a:lnTo>
                    <a:pt x="342" y="441"/>
                  </a:lnTo>
                  <a:lnTo>
                    <a:pt x="343" y="438"/>
                  </a:lnTo>
                  <a:lnTo>
                    <a:pt x="345" y="435"/>
                  </a:lnTo>
                  <a:lnTo>
                    <a:pt x="347" y="433"/>
                  </a:lnTo>
                  <a:lnTo>
                    <a:pt x="339" y="429"/>
                  </a:lnTo>
                  <a:lnTo>
                    <a:pt x="336" y="428"/>
                  </a:lnTo>
                  <a:lnTo>
                    <a:pt x="335" y="428"/>
                  </a:lnTo>
                  <a:lnTo>
                    <a:pt x="329" y="435"/>
                  </a:lnTo>
                  <a:lnTo>
                    <a:pt x="328" y="436"/>
                  </a:lnTo>
                  <a:lnTo>
                    <a:pt x="329" y="449"/>
                  </a:lnTo>
                  <a:lnTo>
                    <a:pt x="325" y="454"/>
                  </a:lnTo>
                  <a:lnTo>
                    <a:pt x="319" y="460"/>
                  </a:lnTo>
                  <a:lnTo>
                    <a:pt x="318" y="460"/>
                  </a:lnTo>
                  <a:lnTo>
                    <a:pt x="314" y="461"/>
                  </a:lnTo>
                  <a:lnTo>
                    <a:pt x="314" y="461"/>
                  </a:lnTo>
                  <a:lnTo>
                    <a:pt x="312" y="460"/>
                  </a:lnTo>
                  <a:lnTo>
                    <a:pt x="314" y="463"/>
                  </a:lnTo>
                  <a:lnTo>
                    <a:pt x="315" y="463"/>
                  </a:lnTo>
                  <a:lnTo>
                    <a:pt x="316" y="468"/>
                  </a:lnTo>
                  <a:lnTo>
                    <a:pt x="314" y="470"/>
                  </a:lnTo>
                  <a:lnTo>
                    <a:pt x="312" y="473"/>
                  </a:lnTo>
                  <a:lnTo>
                    <a:pt x="311" y="475"/>
                  </a:lnTo>
                  <a:lnTo>
                    <a:pt x="275" y="487"/>
                  </a:lnTo>
                  <a:lnTo>
                    <a:pt x="272" y="488"/>
                  </a:lnTo>
                  <a:lnTo>
                    <a:pt x="271" y="489"/>
                  </a:lnTo>
                  <a:lnTo>
                    <a:pt x="266" y="487"/>
                  </a:lnTo>
                  <a:lnTo>
                    <a:pt x="261" y="487"/>
                  </a:lnTo>
                  <a:lnTo>
                    <a:pt x="260" y="489"/>
                  </a:lnTo>
                  <a:lnTo>
                    <a:pt x="258" y="491"/>
                  </a:lnTo>
                  <a:lnTo>
                    <a:pt x="258" y="495"/>
                  </a:lnTo>
                  <a:lnTo>
                    <a:pt x="258" y="499"/>
                  </a:lnTo>
                  <a:lnTo>
                    <a:pt x="257" y="505"/>
                  </a:lnTo>
                  <a:lnTo>
                    <a:pt x="257" y="505"/>
                  </a:lnTo>
                  <a:lnTo>
                    <a:pt x="253" y="508"/>
                  </a:lnTo>
                  <a:lnTo>
                    <a:pt x="246" y="510"/>
                  </a:lnTo>
                  <a:lnTo>
                    <a:pt x="243" y="511"/>
                  </a:lnTo>
                  <a:lnTo>
                    <a:pt x="239" y="511"/>
                  </a:lnTo>
                  <a:lnTo>
                    <a:pt x="231" y="511"/>
                  </a:lnTo>
                  <a:lnTo>
                    <a:pt x="231" y="510"/>
                  </a:lnTo>
                  <a:lnTo>
                    <a:pt x="231" y="506"/>
                  </a:lnTo>
                  <a:lnTo>
                    <a:pt x="231" y="505"/>
                  </a:lnTo>
                  <a:lnTo>
                    <a:pt x="231" y="504"/>
                  </a:lnTo>
                  <a:lnTo>
                    <a:pt x="229" y="504"/>
                  </a:lnTo>
                  <a:lnTo>
                    <a:pt x="229" y="505"/>
                  </a:lnTo>
                  <a:lnTo>
                    <a:pt x="228" y="506"/>
                  </a:lnTo>
                  <a:lnTo>
                    <a:pt x="228" y="507"/>
                  </a:lnTo>
                  <a:lnTo>
                    <a:pt x="227" y="511"/>
                  </a:lnTo>
                  <a:lnTo>
                    <a:pt x="227" y="511"/>
                  </a:lnTo>
                  <a:lnTo>
                    <a:pt x="224" y="514"/>
                  </a:lnTo>
                  <a:lnTo>
                    <a:pt x="219" y="515"/>
                  </a:lnTo>
                  <a:lnTo>
                    <a:pt x="205" y="518"/>
                  </a:lnTo>
                  <a:lnTo>
                    <a:pt x="198" y="520"/>
                  </a:lnTo>
                  <a:lnTo>
                    <a:pt x="196" y="522"/>
                  </a:lnTo>
                  <a:lnTo>
                    <a:pt x="193" y="525"/>
                  </a:lnTo>
                  <a:lnTo>
                    <a:pt x="193" y="526"/>
                  </a:lnTo>
                  <a:lnTo>
                    <a:pt x="188" y="528"/>
                  </a:lnTo>
                  <a:lnTo>
                    <a:pt x="186" y="528"/>
                  </a:lnTo>
                  <a:lnTo>
                    <a:pt x="180" y="527"/>
                  </a:lnTo>
                  <a:lnTo>
                    <a:pt x="179" y="530"/>
                  </a:lnTo>
                  <a:lnTo>
                    <a:pt x="174" y="551"/>
                  </a:lnTo>
                  <a:lnTo>
                    <a:pt x="168" y="554"/>
                  </a:lnTo>
                  <a:lnTo>
                    <a:pt x="166" y="555"/>
                  </a:lnTo>
                  <a:lnTo>
                    <a:pt x="159" y="550"/>
                  </a:lnTo>
                  <a:lnTo>
                    <a:pt x="158" y="550"/>
                  </a:lnTo>
                  <a:lnTo>
                    <a:pt x="150" y="555"/>
                  </a:lnTo>
                  <a:lnTo>
                    <a:pt x="150" y="571"/>
                  </a:lnTo>
                  <a:lnTo>
                    <a:pt x="152" y="575"/>
                  </a:lnTo>
                  <a:lnTo>
                    <a:pt x="155" y="580"/>
                  </a:lnTo>
                  <a:lnTo>
                    <a:pt x="154" y="579"/>
                  </a:lnTo>
                  <a:lnTo>
                    <a:pt x="151" y="579"/>
                  </a:lnTo>
                  <a:lnTo>
                    <a:pt x="143" y="581"/>
                  </a:lnTo>
                  <a:lnTo>
                    <a:pt x="134" y="579"/>
                  </a:lnTo>
                  <a:lnTo>
                    <a:pt x="124" y="575"/>
                  </a:lnTo>
                  <a:lnTo>
                    <a:pt x="124" y="575"/>
                  </a:lnTo>
                  <a:lnTo>
                    <a:pt x="120" y="571"/>
                  </a:lnTo>
                  <a:lnTo>
                    <a:pt x="107" y="575"/>
                  </a:lnTo>
                  <a:lnTo>
                    <a:pt x="94" y="577"/>
                  </a:lnTo>
                  <a:lnTo>
                    <a:pt x="93" y="574"/>
                  </a:lnTo>
                  <a:lnTo>
                    <a:pt x="92" y="574"/>
                  </a:lnTo>
                  <a:lnTo>
                    <a:pt x="86" y="569"/>
                  </a:lnTo>
                  <a:lnTo>
                    <a:pt x="81" y="570"/>
                  </a:lnTo>
                  <a:lnTo>
                    <a:pt x="82" y="573"/>
                  </a:lnTo>
                  <a:lnTo>
                    <a:pt x="84" y="581"/>
                  </a:lnTo>
                  <a:lnTo>
                    <a:pt x="85" y="582"/>
                  </a:lnTo>
                  <a:lnTo>
                    <a:pt x="86" y="584"/>
                  </a:lnTo>
                  <a:lnTo>
                    <a:pt x="88" y="587"/>
                  </a:lnTo>
                  <a:lnTo>
                    <a:pt x="84" y="587"/>
                  </a:lnTo>
                  <a:lnTo>
                    <a:pt x="85" y="584"/>
                  </a:lnTo>
                  <a:lnTo>
                    <a:pt x="85" y="583"/>
                  </a:lnTo>
                  <a:lnTo>
                    <a:pt x="83" y="581"/>
                  </a:lnTo>
                  <a:lnTo>
                    <a:pt x="77" y="573"/>
                  </a:lnTo>
                  <a:lnTo>
                    <a:pt x="76" y="568"/>
                  </a:lnTo>
                  <a:lnTo>
                    <a:pt x="78" y="566"/>
                  </a:lnTo>
                  <a:lnTo>
                    <a:pt x="79" y="563"/>
                  </a:lnTo>
                  <a:lnTo>
                    <a:pt x="80" y="556"/>
                  </a:lnTo>
                  <a:lnTo>
                    <a:pt x="81" y="555"/>
                  </a:lnTo>
                  <a:lnTo>
                    <a:pt x="80" y="552"/>
                  </a:lnTo>
                  <a:lnTo>
                    <a:pt x="80" y="550"/>
                  </a:lnTo>
                  <a:lnTo>
                    <a:pt x="75" y="543"/>
                  </a:lnTo>
                  <a:lnTo>
                    <a:pt x="74" y="541"/>
                  </a:lnTo>
                  <a:lnTo>
                    <a:pt x="71" y="539"/>
                  </a:lnTo>
                  <a:lnTo>
                    <a:pt x="70" y="538"/>
                  </a:lnTo>
                  <a:lnTo>
                    <a:pt x="70" y="537"/>
                  </a:lnTo>
                  <a:lnTo>
                    <a:pt x="63" y="537"/>
                  </a:lnTo>
                  <a:lnTo>
                    <a:pt x="60" y="537"/>
                  </a:lnTo>
                  <a:lnTo>
                    <a:pt x="59" y="537"/>
                  </a:lnTo>
                  <a:lnTo>
                    <a:pt x="57" y="537"/>
                  </a:lnTo>
                  <a:lnTo>
                    <a:pt x="55" y="539"/>
                  </a:lnTo>
                  <a:lnTo>
                    <a:pt x="55" y="539"/>
                  </a:lnTo>
                  <a:lnTo>
                    <a:pt x="54" y="539"/>
                  </a:lnTo>
                  <a:lnTo>
                    <a:pt x="49" y="531"/>
                  </a:lnTo>
                  <a:lnTo>
                    <a:pt x="48" y="530"/>
                  </a:lnTo>
                  <a:lnTo>
                    <a:pt x="47" y="526"/>
                  </a:lnTo>
                  <a:lnTo>
                    <a:pt x="46" y="521"/>
                  </a:lnTo>
                  <a:lnTo>
                    <a:pt x="47" y="521"/>
                  </a:lnTo>
                  <a:lnTo>
                    <a:pt x="56" y="513"/>
                  </a:lnTo>
                  <a:lnTo>
                    <a:pt x="58" y="503"/>
                  </a:lnTo>
                  <a:lnTo>
                    <a:pt x="49" y="501"/>
                  </a:lnTo>
                  <a:lnTo>
                    <a:pt x="46" y="498"/>
                  </a:lnTo>
                  <a:lnTo>
                    <a:pt x="46" y="498"/>
                  </a:lnTo>
                  <a:lnTo>
                    <a:pt x="50" y="496"/>
                  </a:lnTo>
                  <a:lnTo>
                    <a:pt x="48" y="495"/>
                  </a:lnTo>
                  <a:lnTo>
                    <a:pt x="46" y="492"/>
                  </a:lnTo>
                  <a:lnTo>
                    <a:pt x="43" y="489"/>
                  </a:lnTo>
                  <a:lnTo>
                    <a:pt x="43" y="487"/>
                  </a:lnTo>
                  <a:lnTo>
                    <a:pt x="43" y="486"/>
                  </a:lnTo>
                  <a:lnTo>
                    <a:pt x="39" y="476"/>
                  </a:lnTo>
                  <a:lnTo>
                    <a:pt x="38" y="476"/>
                  </a:lnTo>
                  <a:lnTo>
                    <a:pt x="38" y="476"/>
                  </a:lnTo>
                  <a:lnTo>
                    <a:pt x="25" y="469"/>
                  </a:lnTo>
                  <a:lnTo>
                    <a:pt x="18" y="457"/>
                  </a:lnTo>
                  <a:lnTo>
                    <a:pt x="23" y="444"/>
                  </a:lnTo>
                  <a:lnTo>
                    <a:pt x="23" y="441"/>
                  </a:lnTo>
                  <a:lnTo>
                    <a:pt x="26" y="441"/>
                  </a:lnTo>
                  <a:lnTo>
                    <a:pt x="29" y="440"/>
                  </a:lnTo>
                  <a:lnTo>
                    <a:pt x="30" y="440"/>
                  </a:lnTo>
                  <a:lnTo>
                    <a:pt x="30" y="441"/>
                  </a:lnTo>
                  <a:lnTo>
                    <a:pt x="33" y="442"/>
                  </a:lnTo>
                  <a:lnTo>
                    <a:pt x="36" y="435"/>
                  </a:lnTo>
                  <a:lnTo>
                    <a:pt x="36" y="433"/>
                  </a:lnTo>
                  <a:lnTo>
                    <a:pt x="35" y="432"/>
                  </a:lnTo>
                  <a:lnTo>
                    <a:pt x="34" y="431"/>
                  </a:lnTo>
                  <a:lnTo>
                    <a:pt x="34" y="429"/>
                  </a:lnTo>
                  <a:lnTo>
                    <a:pt x="35" y="425"/>
                  </a:lnTo>
                  <a:lnTo>
                    <a:pt x="36" y="425"/>
                  </a:lnTo>
                  <a:lnTo>
                    <a:pt x="36" y="424"/>
                  </a:lnTo>
                  <a:lnTo>
                    <a:pt x="36" y="423"/>
                  </a:lnTo>
                  <a:lnTo>
                    <a:pt x="37" y="422"/>
                  </a:lnTo>
                  <a:lnTo>
                    <a:pt x="35" y="422"/>
                  </a:lnTo>
                  <a:lnTo>
                    <a:pt x="31" y="420"/>
                  </a:lnTo>
                  <a:lnTo>
                    <a:pt x="25" y="418"/>
                  </a:lnTo>
                  <a:lnTo>
                    <a:pt x="24" y="414"/>
                  </a:lnTo>
                  <a:lnTo>
                    <a:pt x="25" y="410"/>
                  </a:lnTo>
                  <a:lnTo>
                    <a:pt x="26" y="407"/>
                  </a:lnTo>
                  <a:lnTo>
                    <a:pt x="27" y="405"/>
                  </a:lnTo>
                  <a:lnTo>
                    <a:pt x="27" y="404"/>
                  </a:lnTo>
                  <a:lnTo>
                    <a:pt x="25" y="404"/>
                  </a:lnTo>
                  <a:lnTo>
                    <a:pt x="14" y="403"/>
                  </a:lnTo>
                  <a:lnTo>
                    <a:pt x="7" y="405"/>
                  </a:lnTo>
                  <a:lnTo>
                    <a:pt x="5" y="403"/>
                  </a:lnTo>
                  <a:lnTo>
                    <a:pt x="1" y="394"/>
                  </a:lnTo>
                  <a:lnTo>
                    <a:pt x="0" y="386"/>
                  </a:lnTo>
                  <a:lnTo>
                    <a:pt x="0" y="384"/>
                  </a:lnTo>
                  <a:lnTo>
                    <a:pt x="0" y="384"/>
                  </a:lnTo>
                  <a:lnTo>
                    <a:pt x="8" y="381"/>
                  </a:lnTo>
                  <a:lnTo>
                    <a:pt x="25" y="376"/>
                  </a:lnTo>
                  <a:lnTo>
                    <a:pt x="46" y="361"/>
                  </a:lnTo>
                  <a:lnTo>
                    <a:pt x="49" y="354"/>
                  </a:lnTo>
                  <a:lnTo>
                    <a:pt x="56" y="352"/>
                  </a:lnTo>
                  <a:lnTo>
                    <a:pt x="57" y="351"/>
                  </a:lnTo>
                  <a:lnTo>
                    <a:pt x="54" y="348"/>
                  </a:lnTo>
                  <a:lnTo>
                    <a:pt x="51" y="350"/>
                  </a:lnTo>
                  <a:lnTo>
                    <a:pt x="46" y="352"/>
                  </a:lnTo>
                  <a:lnTo>
                    <a:pt x="45" y="352"/>
                  </a:lnTo>
                  <a:lnTo>
                    <a:pt x="45" y="353"/>
                  </a:lnTo>
                  <a:lnTo>
                    <a:pt x="44" y="354"/>
                  </a:lnTo>
                  <a:lnTo>
                    <a:pt x="43" y="354"/>
                  </a:lnTo>
                  <a:lnTo>
                    <a:pt x="43" y="355"/>
                  </a:lnTo>
                  <a:lnTo>
                    <a:pt x="41" y="355"/>
                  </a:lnTo>
                  <a:lnTo>
                    <a:pt x="41" y="355"/>
                  </a:lnTo>
                  <a:lnTo>
                    <a:pt x="39" y="354"/>
                  </a:lnTo>
                  <a:lnTo>
                    <a:pt x="38" y="351"/>
                  </a:lnTo>
                  <a:lnTo>
                    <a:pt x="38" y="342"/>
                  </a:lnTo>
                  <a:lnTo>
                    <a:pt x="41" y="333"/>
                  </a:lnTo>
                  <a:lnTo>
                    <a:pt x="61" y="310"/>
                  </a:lnTo>
                  <a:lnTo>
                    <a:pt x="67" y="303"/>
                  </a:lnTo>
                  <a:lnTo>
                    <a:pt x="64" y="293"/>
                  </a:lnTo>
                  <a:lnTo>
                    <a:pt x="66" y="285"/>
                  </a:lnTo>
                  <a:lnTo>
                    <a:pt x="68" y="281"/>
                  </a:lnTo>
                  <a:lnTo>
                    <a:pt x="68" y="275"/>
                  </a:lnTo>
                  <a:lnTo>
                    <a:pt x="68" y="273"/>
                  </a:lnTo>
                  <a:lnTo>
                    <a:pt x="67" y="262"/>
                  </a:lnTo>
                  <a:lnTo>
                    <a:pt x="65" y="259"/>
                  </a:lnTo>
                  <a:lnTo>
                    <a:pt x="58" y="247"/>
                  </a:lnTo>
                  <a:lnTo>
                    <a:pt x="56" y="246"/>
                  </a:lnTo>
                  <a:lnTo>
                    <a:pt x="47" y="237"/>
                  </a:lnTo>
                  <a:lnTo>
                    <a:pt x="48" y="233"/>
                  </a:lnTo>
                  <a:lnTo>
                    <a:pt x="47" y="221"/>
                  </a:lnTo>
                  <a:lnTo>
                    <a:pt x="39" y="218"/>
                  </a:lnTo>
                  <a:lnTo>
                    <a:pt x="38" y="217"/>
                  </a:lnTo>
                  <a:lnTo>
                    <a:pt x="38" y="216"/>
                  </a:lnTo>
                  <a:lnTo>
                    <a:pt x="32" y="200"/>
                  </a:lnTo>
                  <a:lnTo>
                    <a:pt x="29" y="181"/>
                  </a:lnTo>
                  <a:lnTo>
                    <a:pt x="32" y="174"/>
                  </a:lnTo>
                  <a:lnTo>
                    <a:pt x="45" y="170"/>
                  </a:lnTo>
                  <a:lnTo>
                    <a:pt x="50" y="170"/>
                  </a:lnTo>
                  <a:lnTo>
                    <a:pt x="64" y="168"/>
                  </a:lnTo>
                  <a:lnTo>
                    <a:pt x="69" y="164"/>
                  </a:lnTo>
                  <a:lnTo>
                    <a:pt x="82" y="165"/>
                  </a:lnTo>
                  <a:lnTo>
                    <a:pt x="83" y="165"/>
                  </a:lnTo>
                  <a:lnTo>
                    <a:pt x="86" y="166"/>
                  </a:lnTo>
                  <a:lnTo>
                    <a:pt x="87" y="167"/>
                  </a:lnTo>
                  <a:lnTo>
                    <a:pt x="95" y="173"/>
                  </a:lnTo>
                  <a:lnTo>
                    <a:pt x="100" y="176"/>
                  </a:lnTo>
                  <a:lnTo>
                    <a:pt x="104" y="179"/>
                  </a:lnTo>
                  <a:lnTo>
                    <a:pt x="105" y="179"/>
                  </a:lnTo>
                  <a:lnTo>
                    <a:pt x="102" y="170"/>
                  </a:lnTo>
                  <a:lnTo>
                    <a:pt x="102" y="169"/>
                  </a:lnTo>
                  <a:lnTo>
                    <a:pt x="103" y="166"/>
                  </a:lnTo>
                  <a:lnTo>
                    <a:pt x="104" y="166"/>
                  </a:lnTo>
                  <a:lnTo>
                    <a:pt x="109" y="169"/>
                  </a:lnTo>
                  <a:lnTo>
                    <a:pt x="122" y="169"/>
                  </a:lnTo>
                  <a:lnTo>
                    <a:pt x="125" y="167"/>
                  </a:lnTo>
                  <a:lnTo>
                    <a:pt x="129" y="166"/>
                  </a:lnTo>
                  <a:lnTo>
                    <a:pt x="136" y="163"/>
                  </a:lnTo>
                  <a:lnTo>
                    <a:pt x="152" y="157"/>
                  </a:lnTo>
                  <a:lnTo>
                    <a:pt x="154" y="157"/>
                  </a:lnTo>
                  <a:lnTo>
                    <a:pt x="155" y="157"/>
                  </a:lnTo>
                  <a:lnTo>
                    <a:pt x="156" y="159"/>
                  </a:lnTo>
                  <a:lnTo>
                    <a:pt x="160" y="163"/>
                  </a:lnTo>
                  <a:lnTo>
                    <a:pt x="160" y="163"/>
                  </a:lnTo>
                  <a:lnTo>
                    <a:pt x="162" y="162"/>
                  </a:lnTo>
                  <a:lnTo>
                    <a:pt x="165" y="160"/>
                  </a:lnTo>
                  <a:lnTo>
                    <a:pt x="168" y="158"/>
                  </a:lnTo>
                  <a:lnTo>
                    <a:pt x="172" y="154"/>
                  </a:lnTo>
                  <a:lnTo>
                    <a:pt x="179" y="145"/>
                  </a:lnTo>
                  <a:lnTo>
                    <a:pt x="180" y="144"/>
                  </a:lnTo>
                  <a:lnTo>
                    <a:pt x="180" y="143"/>
                  </a:lnTo>
                  <a:lnTo>
                    <a:pt x="180" y="139"/>
                  </a:lnTo>
                  <a:lnTo>
                    <a:pt x="179" y="138"/>
                  </a:lnTo>
                  <a:lnTo>
                    <a:pt x="167" y="127"/>
                  </a:lnTo>
                  <a:lnTo>
                    <a:pt x="161" y="124"/>
                  </a:lnTo>
                  <a:lnTo>
                    <a:pt x="164" y="115"/>
                  </a:lnTo>
                  <a:lnTo>
                    <a:pt x="168" y="108"/>
                  </a:lnTo>
                  <a:lnTo>
                    <a:pt x="184" y="103"/>
                  </a:lnTo>
                  <a:lnTo>
                    <a:pt x="186" y="103"/>
                  </a:lnTo>
                  <a:lnTo>
                    <a:pt x="188" y="101"/>
                  </a:lnTo>
                  <a:lnTo>
                    <a:pt x="189" y="100"/>
                  </a:lnTo>
                  <a:lnTo>
                    <a:pt x="190" y="96"/>
                  </a:lnTo>
                  <a:lnTo>
                    <a:pt x="190" y="93"/>
                  </a:lnTo>
                  <a:lnTo>
                    <a:pt x="196" y="88"/>
                  </a:lnTo>
                  <a:lnTo>
                    <a:pt x="216" y="76"/>
                  </a:lnTo>
                  <a:lnTo>
                    <a:pt x="223" y="71"/>
                  </a:lnTo>
                  <a:lnTo>
                    <a:pt x="229" y="71"/>
                  </a:lnTo>
                  <a:lnTo>
                    <a:pt x="231" y="69"/>
                  </a:lnTo>
                  <a:lnTo>
                    <a:pt x="232" y="68"/>
                  </a:lnTo>
                  <a:lnTo>
                    <a:pt x="233" y="67"/>
                  </a:lnTo>
                  <a:lnTo>
                    <a:pt x="239" y="65"/>
                  </a:lnTo>
                  <a:lnTo>
                    <a:pt x="246" y="66"/>
                  </a:lnTo>
                  <a:lnTo>
                    <a:pt x="250" y="66"/>
                  </a:lnTo>
                  <a:lnTo>
                    <a:pt x="263" y="67"/>
                  </a:lnTo>
                  <a:lnTo>
                    <a:pt x="265" y="64"/>
                  </a:lnTo>
                  <a:lnTo>
                    <a:pt x="266" y="63"/>
                  </a:lnTo>
                  <a:lnTo>
                    <a:pt x="268" y="63"/>
                  </a:lnTo>
                  <a:lnTo>
                    <a:pt x="271" y="62"/>
                  </a:lnTo>
                  <a:lnTo>
                    <a:pt x="274" y="61"/>
                  </a:lnTo>
                  <a:lnTo>
                    <a:pt x="275" y="59"/>
                  </a:lnTo>
                  <a:lnTo>
                    <a:pt x="276" y="58"/>
                  </a:lnTo>
                  <a:lnTo>
                    <a:pt x="278" y="56"/>
                  </a:lnTo>
                  <a:lnTo>
                    <a:pt x="288" y="49"/>
                  </a:lnTo>
                  <a:lnTo>
                    <a:pt x="299" y="42"/>
                  </a:lnTo>
                  <a:lnTo>
                    <a:pt x="304" y="39"/>
                  </a:lnTo>
                  <a:lnTo>
                    <a:pt x="304" y="39"/>
                  </a:lnTo>
                  <a:lnTo>
                    <a:pt x="305" y="39"/>
                  </a:lnTo>
                  <a:lnTo>
                    <a:pt x="311" y="36"/>
                  </a:lnTo>
                  <a:lnTo>
                    <a:pt x="316" y="28"/>
                  </a:lnTo>
                  <a:lnTo>
                    <a:pt x="317" y="26"/>
                  </a:lnTo>
                  <a:lnTo>
                    <a:pt x="313" y="24"/>
                  </a:lnTo>
                  <a:lnTo>
                    <a:pt x="311" y="23"/>
                  </a:lnTo>
                  <a:lnTo>
                    <a:pt x="312" y="19"/>
                  </a:lnTo>
                  <a:lnTo>
                    <a:pt x="314" y="17"/>
                  </a:lnTo>
                  <a:lnTo>
                    <a:pt x="315" y="14"/>
                  </a:lnTo>
                  <a:lnTo>
                    <a:pt x="318" y="12"/>
                  </a:lnTo>
                  <a:lnTo>
                    <a:pt x="318" y="12"/>
                  </a:lnTo>
                  <a:lnTo>
                    <a:pt x="330" y="16"/>
                  </a:lnTo>
                  <a:lnTo>
                    <a:pt x="331" y="17"/>
                  </a:lnTo>
                  <a:lnTo>
                    <a:pt x="332" y="18"/>
                  </a:lnTo>
                  <a:lnTo>
                    <a:pt x="332" y="21"/>
                  </a:lnTo>
                  <a:lnTo>
                    <a:pt x="337" y="32"/>
                  </a:lnTo>
                  <a:lnTo>
                    <a:pt x="350" y="41"/>
                  </a:lnTo>
                  <a:lnTo>
                    <a:pt x="357" y="42"/>
                  </a:lnTo>
                  <a:lnTo>
                    <a:pt x="361" y="40"/>
                  </a:lnTo>
                  <a:lnTo>
                    <a:pt x="361" y="39"/>
                  </a:lnTo>
                  <a:lnTo>
                    <a:pt x="365" y="39"/>
                  </a:lnTo>
                  <a:lnTo>
                    <a:pt x="373" y="43"/>
                  </a:lnTo>
                  <a:lnTo>
                    <a:pt x="375" y="48"/>
                  </a:lnTo>
                  <a:lnTo>
                    <a:pt x="378" y="55"/>
                  </a:lnTo>
                  <a:lnTo>
                    <a:pt x="372" y="60"/>
                  </a:lnTo>
                  <a:lnTo>
                    <a:pt x="372" y="61"/>
                  </a:lnTo>
                  <a:lnTo>
                    <a:pt x="372" y="62"/>
                  </a:lnTo>
                  <a:lnTo>
                    <a:pt x="372" y="64"/>
                  </a:lnTo>
                  <a:lnTo>
                    <a:pt x="372" y="64"/>
                  </a:lnTo>
                  <a:lnTo>
                    <a:pt x="375" y="68"/>
                  </a:lnTo>
                  <a:lnTo>
                    <a:pt x="373" y="70"/>
                  </a:lnTo>
                  <a:lnTo>
                    <a:pt x="365" y="86"/>
                  </a:lnTo>
                  <a:lnTo>
                    <a:pt x="365" y="86"/>
                  </a:lnTo>
                  <a:lnTo>
                    <a:pt x="366" y="88"/>
                  </a:lnTo>
                  <a:lnTo>
                    <a:pt x="367" y="90"/>
                  </a:lnTo>
                  <a:lnTo>
                    <a:pt x="368" y="92"/>
                  </a:lnTo>
                  <a:lnTo>
                    <a:pt x="371" y="94"/>
                  </a:lnTo>
                  <a:lnTo>
                    <a:pt x="371" y="94"/>
                  </a:lnTo>
                  <a:lnTo>
                    <a:pt x="377" y="95"/>
                  </a:lnTo>
                  <a:lnTo>
                    <a:pt x="382" y="100"/>
                  </a:lnTo>
                  <a:lnTo>
                    <a:pt x="383" y="111"/>
                  </a:lnTo>
                  <a:lnTo>
                    <a:pt x="375" y="114"/>
                  </a:lnTo>
                  <a:lnTo>
                    <a:pt x="364" y="117"/>
                  </a:lnTo>
                  <a:lnTo>
                    <a:pt x="362" y="119"/>
                  </a:lnTo>
                  <a:lnTo>
                    <a:pt x="361" y="119"/>
                  </a:lnTo>
                  <a:lnTo>
                    <a:pt x="362" y="119"/>
                  </a:lnTo>
                  <a:lnTo>
                    <a:pt x="366" y="125"/>
                  </a:lnTo>
                  <a:lnTo>
                    <a:pt x="367" y="128"/>
                  </a:lnTo>
                  <a:lnTo>
                    <a:pt x="370" y="129"/>
                  </a:lnTo>
                  <a:lnTo>
                    <a:pt x="375" y="131"/>
                  </a:lnTo>
                  <a:lnTo>
                    <a:pt x="378" y="132"/>
                  </a:lnTo>
                  <a:lnTo>
                    <a:pt x="379" y="130"/>
                  </a:lnTo>
                  <a:lnTo>
                    <a:pt x="381" y="128"/>
                  </a:lnTo>
                  <a:lnTo>
                    <a:pt x="386" y="124"/>
                  </a:lnTo>
                  <a:lnTo>
                    <a:pt x="387" y="124"/>
                  </a:lnTo>
                  <a:lnTo>
                    <a:pt x="391" y="125"/>
                  </a:lnTo>
                  <a:lnTo>
                    <a:pt x="394" y="125"/>
                  </a:lnTo>
                  <a:lnTo>
                    <a:pt x="397" y="125"/>
                  </a:lnTo>
                  <a:lnTo>
                    <a:pt x="398" y="127"/>
                  </a:lnTo>
                  <a:lnTo>
                    <a:pt x="404" y="123"/>
                  </a:lnTo>
                  <a:lnTo>
                    <a:pt x="408" y="122"/>
                  </a:lnTo>
                  <a:lnTo>
                    <a:pt x="419" y="115"/>
                  </a:lnTo>
                  <a:lnTo>
                    <a:pt x="424" y="110"/>
                  </a:lnTo>
                  <a:lnTo>
                    <a:pt x="428" y="108"/>
                  </a:lnTo>
                  <a:lnTo>
                    <a:pt x="429" y="108"/>
                  </a:lnTo>
                  <a:lnTo>
                    <a:pt x="437" y="109"/>
                  </a:lnTo>
                  <a:lnTo>
                    <a:pt x="444" y="112"/>
                  </a:lnTo>
                  <a:lnTo>
                    <a:pt x="452" y="112"/>
                  </a:lnTo>
                  <a:lnTo>
                    <a:pt x="451" y="111"/>
                  </a:lnTo>
                  <a:lnTo>
                    <a:pt x="451" y="109"/>
                  </a:lnTo>
                  <a:lnTo>
                    <a:pt x="451" y="109"/>
                  </a:lnTo>
                  <a:lnTo>
                    <a:pt x="452" y="107"/>
                  </a:lnTo>
                  <a:lnTo>
                    <a:pt x="454" y="106"/>
                  </a:lnTo>
                  <a:lnTo>
                    <a:pt x="459" y="103"/>
                  </a:lnTo>
                  <a:lnTo>
                    <a:pt x="460" y="102"/>
                  </a:lnTo>
                  <a:lnTo>
                    <a:pt x="461" y="103"/>
                  </a:lnTo>
                  <a:lnTo>
                    <a:pt x="463" y="102"/>
                  </a:lnTo>
                  <a:lnTo>
                    <a:pt x="464" y="101"/>
                  </a:lnTo>
                  <a:lnTo>
                    <a:pt x="464" y="101"/>
                  </a:lnTo>
                  <a:lnTo>
                    <a:pt x="468" y="98"/>
                  </a:lnTo>
                  <a:lnTo>
                    <a:pt x="468" y="96"/>
                  </a:lnTo>
                  <a:lnTo>
                    <a:pt x="471" y="94"/>
                  </a:lnTo>
                  <a:lnTo>
                    <a:pt x="467" y="93"/>
                  </a:lnTo>
                  <a:lnTo>
                    <a:pt x="464" y="91"/>
                  </a:lnTo>
                  <a:lnTo>
                    <a:pt x="463" y="91"/>
                  </a:lnTo>
                  <a:lnTo>
                    <a:pt x="462" y="91"/>
                  </a:lnTo>
                  <a:lnTo>
                    <a:pt x="460" y="90"/>
                  </a:lnTo>
                  <a:lnTo>
                    <a:pt x="458" y="87"/>
                  </a:lnTo>
                  <a:lnTo>
                    <a:pt x="458" y="86"/>
                  </a:lnTo>
                  <a:lnTo>
                    <a:pt x="461" y="74"/>
                  </a:lnTo>
                  <a:lnTo>
                    <a:pt x="462" y="71"/>
                  </a:lnTo>
                  <a:lnTo>
                    <a:pt x="462" y="63"/>
                  </a:lnTo>
                  <a:lnTo>
                    <a:pt x="462" y="58"/>
                  </a:lnTo>
                  <a:lnTo>
                    <a:pt x="458" y="46"/>
                  </a:lnTo>
                  <a:lnTo>
                    <a:pt x="452" y="42"/>
                  </a:lnTo>
                  <a:lnTo>
                    <a:pt x="438" y="31"/>
                  </a:lnTo>
                  <a:lnTo>
                    <a:pt x="436" y="23"/>
                  </a:lnTo>
                  <a:lnTo>
                    <a:pt x="435" y="20"/>
                  </a:lnTo>
                  <a:lnTo>
                    <a:pt x="436" y="19"/>
                  </a:lnTo>
                  <a:lnTo>
                    <a:pt x="437" y="20"/>
                  </a:lnTo>
                  <a:lnTo>
                    <a:pt x="443" y="21"/>
                  </a:lnTo>
                  <a:lnTo>
                    <a:pt x="444" y="22"/>
                  </a:lnTo>
                  <a:lnTo>
                    <a:pt x="444" y="23"/>
                  </a:lnTo>
                  <a:lnTo>
                    <a:pt x="446" y="23"/>
                  </a:lnTo>
                  <a:lnTo>
                    <a:pt x="455" y="23"/>
                  </a:lnTo>
                  <a:lnTo>
                    <a:pt x="457" y="23"/>
                  </a:lnTo>
                  <a:lnTo>
                    <a:pt x="461" y="19"/>
                  </a:lnTo>
                  <a:lnTo>
                    <a:pt x="462" y="18"/>
                  </a:lnTo>
                  <a:lnTo>
                    <a:pt x="462" y="15"/>
                  </a:lnTo>
                  <a:lnTo>
                    <a:pt x="463" y="11"/>
                  </a:lnTo>
                  <a:lnTo>
                    <a:pt x="472" y="5"/>
                  </a:lnTo>
                  <a:lnTo>
                    <a:pt x="479" y="9"/>
                  </a:lnTo>
                  <a:lnTo>
                    <a:pt x="496" y="0"/>
                  </a:lnTo>
                  <a:lnTo>
                    <a:pt x="501" y="5"/>
                  </a:lnTo>
                  <a:lnTo>
                    <a:pt x="504" y="7"/>
                  </a:lnTo>
                  <a:lnTo>
                    <a:pt x="504" y="8"/>
                  </a:lnTo>
                  <a:lnTo>
                    <a:pt x="504" y="9"/>
                  </a:lnTo>
                  <a:lnTo>
                    <a:pt x="504" y="13"/>
                  </a:lnTo>
                  <a:lnTo>
                    <a:pt x="504" y="33"/>
                  </a:lnTo>
                  <a:lnTo>
                    <a:pt x="504" y="37"/>
                  </a:lnTo>
                  <a:lnTo>
                    <a:pt x="506" y="38"/>
                  </a:lnTo>
                  <a:lnTo>
                    <a:pt x="511" y="40"/>
                  </a:lnTo>
                  <a:lnTo>
                    <a:pt x="529" y="40"/>
                  </a:lnTo>
                  <a:lnTo>
                    <a:pt x="543" y="37"/>
                  </a:lnTo>
                  <a:lnTo>
                    <a:pt x="543" y="36"/>
                  </a:lnTo>
                  <a:lnTo>
                    <a:pt x="551" y="26"/>
                  </a:lnTo>
                  <a:lnTo>
                    <a:pt x="557" y="20"/>
                  </a:lnTo>
                  <a:lnTo>
                    <a:pt x="559" y="16"/>
                  </a:lnTo>
                  <a:lnTo>
                    <a:pt x="564" y="10"/>
                  </a:lnTo>
                  <a:lnTo>
                    <a:pt x="570" y="11"/>
                  </a:lnTo>
                  <a:lnTo>
                    <a:pt x="577" y="15"/>
                  </a:lnTo>
                  <a:lnTo>
                    <a:pt x="578" y="16"/>
                  </a:lnTo>
                  <a:lnTo>
                    <a:pt x="578" y="17"/>
                  </a:lnTo>
                  <a:lnTo>
                    <a:pt x="573" y="28"/>
                  </a:lnTo>
                  <a:lnTo>
                    <a:pt x="575" y="34"/>
                  </a:lnTo>
                  <a:lnTo>
                    <a:pt x="575" y="36"/>
                  </a:lnTo>
                  <a:lnTo>
                    <a:pt x="575" y="37"/>
                  </a:lnTo>
                  <a:lnTo>
                    <a:pt x="571" y="45"/>
                  </a:lnTo>
                  <a:lnTo>
                    <a:pt x="568" y="49"/>
                  </a:lnTo>
                  <a:lnTo>
                    <a:pt x="568" y="50"/>
                  </a:lnTo>
                  <a:lnTo>
                    <a:pt x="566" y="51"/>
                  </a:lnTo>
                  <a:lnTo>
                    <a:pt x="564" y="53"/>
                  </a:lnTo>
                  <a:lnTo>
                    <a:pt x="561" y="53"/>
                  </a:lnTo>
                  <a:lnTo>
                    <a:pt x="558" y="55"/>
                  </a:lnTo>
                  <a:lnTo>
                    <a:pt x="556" y="56"/>
                  </a:lnTo>
                  <a:lnTo>
                    <a:pt x="554" y="58"/>
                  </a:lnTo>
                  <a:lnTo>
                    <a:pt x="547" y="70"/>
                  </a:lnTo>
                  <a:lnTo>
                    <a:pt x="549" y="74"/>
                  </a:lnTo>
                  <a:lnTo>
                    <a:pt x="550" y="74"/>
                  </a:lnTo>
                  <a:lnTo>
                    <a:pt x="550" y="75"/>
                  </a:lnTo>
                  <a:lnTo>
                    <a:pt x="554" y="76"/>
                  </a:lnTo>
                  <a:lnTo>
                    <a:pt x="560" y="78"/>
                  </a:lnTo>
                  <a:lnTo>
                    <a:pt x="567" y="83"/>
                  </a:lnTo>
                  <a:lnTo>
                    <a:pt x="567" y="83"/>
                  </a:lnTo>
                  <a:lnTo>
                    <a:pt x="561" y="96"/>
                  </a:lnTo>
                  <a:lnTo>
                    <a:pt x="557" y="96"/>
                  </a:lnTo>
                  <a:lnTo>
                    <a:pt x="551" y="93"/>
                  </a:lnTo>
                  <a:lnTo>
                    <a:pt x="556" y="99"/>
                  </a:lnTo>
                  <a:lnTo>
                    <a:pt x="565" y="106"/>
                  </a:lnTo>
                  <a:lnTo>
                    <a:pt x="575" y="109"/>
                  </a:lnTo>
                  <a:lnTo>
                    <a:pt x="578" y="109"/>
                  </a:lnTo>
                  <a:lnTo>
                    <a:pt x="579" y="109"/>
                  </a:lnTo>
                  <a:lnTo>
                    <a:pt x="579" y="111"/>
                  </a:lnTo>
                  <a:lnTo>
                    <a:pt x="581" y="114"/>
                  </a:lnTo>
                  <a:lnTo>
                    <a:pt x="580" y="119"/>
                  </a:lnTo>
                  <a:lnTo>
                    <a:pt x="583" y="123"/>
                  </a:lnTo>
                  <a:lnTo>
                    <a:pt x="586" y="127"/>
                  </a:lnTo>
                  <a:lnTo>
                    <a:pt x="586" y="128"/>
                  </a:lnTo>
                  <a:lnTo>
                    <a:pt x="584" y="128"/>
                  </a:lnTo>
                  <a:lnTo>
                    <a:pt x="583" y="130"/>
                  </a:lnTo>
                  <a:lnTo>
                    <a:pt x="582" y="131"/>
                  </a:lnTo>
                  <a:lnTo>
                    <a:pt x="582" y="135"/>
                  </a:lnTo>
                  <a:lnTo>
                    <a:pt x="583" y="151"/>
                  </a:lnTo>
                  <a:lnTo>
                    <a:pt x="585" y="156"/>
                  </a:lnTo>
                  <a:lnTo>
                    <a:pt x="600" y="166"/>
                  </a:lnTo>
                  <a:lnTo>
                    <a:pt x="603" y="168"/>
                  </a:lnTo>
                  <a:lnTo>
                    <a:pt x="606" y="167"/>
                  </a:lnTo>
                  <a:lnTo>
                    <a:pt x="606" y="167"/>
                  </a:lnTo>
                  <a:lnTo>
                    <a:pt x="607" y="167"/>
                  </a:lnTo>
                  <a:lnTo>
                    <a:pt x="610" y="169"/>
                  </a:lnTo>
                  <a:lnTo>
                    <a:pt x="610" y="170"/>
                  </a:lnTo>
                  <a:lnTo>
                    <a:pt x="611" y="171"/>
                  </a:lnTo>
                  <a:lnTo>
                    <a:pt x="612" y="175"/>
                  </a:lnTo>
                  <a:lnTo>
                    <a:pt x="612" y="176"/>
                  </a:lnTo>
                  <a:lnTo>
                    <a:pt x="611" y="179"/>
                  </a:lnTo>
                  <a:lnTo>
                    <a:pt x="610" y="186"/>
                  </a:lnTo>
                  <a:lnTo>
                    <a:pt x="610" y="186"/>
                  </a:lnTo>
                  <a:lnTo>
                    <a:pt x="612" y="184"/>
                  </a:lnTo>
                  <a:lnTo>
                    <a:pt x="613" y="184"/>
                  </a:lnTo>
                  <a:lnTo>
                    <a:pt x="614" y="183"/>
                  </a:lnTo>
                  <a:lnTo>
                    <a:pt x="615" y="183"/>
                  </a:lnTo>
                  <a:lnTo>
                    <a:pt x="617" y="183"/>
                  </a:lnTo>
                  <a:lnTo>
                    <a:pt x="621" y="185"/>
                  </a:lnTo>
                  <a:lnTo>
                    <a:pt x="622" y="186"/>
                  </a:lnTo>
                  <a:lnTo>
                    <a:pt x="627" y="190"/>
                  </a:lnTo>
                  <a:lnTo>
                    <a:pt x="627" y="199"/>
                  </a:lnTo>
                  <a:lnTo>
                    <a:pt x="624" y="208"/>
                  </a:lnTo>
                  <a:lnTo>
                    <a:pt x="618" y="222"/>
                  </a:lnTo>
                  <a:lnTo>
                    <a:pt x="616" y="241"/>
                  </a:lnTo>
                  <a:lnTo>
                    <a:pt x="618" y="243"/>
                  </a:lnTo>
                  <a:lnTo>
                    <a:pt x="618" y="243"/>
                  </a:lnTo>
                  <a:lnTo>
                    <a:pt x="619" y="243"/>
                  </a:lnTo>
                  <a:lnTo>
                    <a:pt x="623" y="243"/>
                  </a:lnTo>
                  <a:lnTo>
                    <a:pt x="624" y="243"/>
                  </a:lnTo>
                  <a:lnTo>
                    <a:pt x="625" y="242"/>
                  </a:lnTo>
                  <a:lnTo>
                    <a:pt x="625" y="242"/>
                  </a:lnTo>
                  <a:lnTo>
                    <a:pt x="626" y="241"/>
                  </a:lnTo>
                  <a:lnTo>
                    <a:pt x="627" y="241"/>
                  </a:lnTo>
                  <a:lnTo>
                    <a:pt x="628" y="241"/>
                  </a:lnTo>
                  <a:close/>
                </a:path>
              </a:pathLst>
            </a:custGeom>
            <a:solidFill>
              <a:srgbClr val="003865">
                <a:lumMod val="50000"/>
                <a:lumOff val="50000"/>
              </a:srgbClr>
            </a:solidFill>
            <a:ln w="4763"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783" fontAlgn="auto">
                <a:lnSpc>
                  <a:spcPct val="100000"/>
                </a:lnSpc>
                <a:spcBef>
                  <a:spcPts val="0"/>
                </a:spcBef>
                <a:spcAft>
                  <a:spcPts val="0"/>
                </a:spcAft>
                <a:defRPr/>
              </a:pPr>
              <a:endParaRPr lang="de-DE" sz="1350" kern="0">
                <a:solidFill>
                  <a:srgbClr val="000000"/>
                </a:solidFill>
                <a:latin typeface="Arial"/>
              </a:endParaRPr>
            </a:p>
          </p:txBody>
        </p:sp>
        <p:sp>
          <p:nvSpPr>
            <p:cNvPr id="61" name="Freeform 10">
              <a:extLst>
                <a:ext uri="{FF2B5EF4-FFF2-40B4-BE49-F238E27FC236}">
                  <a16:creationId xmlns:a16="http://schemas.microsoft.com/office/drawing/2014/main" id="{C1EFBD37-5460-4B43-A696-838D7F8B8C2E}"/>
                </a:ext>
              </a:extLst>
            </p:cNvPr>
            <p:cNvSpPr>
              <a:spLocks/>
            </p:cNvSpPr>
            <p:nvPr/>
          </p:nvSpPr>
          <p:spPr bwMode="auto">
            <a:xfrm>
              <a:off x="7757509" y="3024380"/>
              <a:ext cx="1039190" cy="1447781"/>
            </a:xfrm>
            <a:custGeom>
              <a:avLst/>
              <a:gdLst>
                <a:gd name="T0" fmla="*/ 425 w 440"/>
                <a:gd name="T1" fmla="*/ 119 h 613"/>
                <a:gd name="T2" fmla="*/ 436 w 440"/>
                <a:gd name="T3" fmla="*/ 134 h 613"/>
                <a:gd name="T4" fmla="*/ 433 w 440"/>
                <a:gd name="T5" fmla="*/ 145 h 613"/>
                <a:gd name="T6" fmla="*/ 432 w 440"/>
                <a:gd name="T7" fmla="*/ 165 h 613"/>
                <a:gd name="T8" fmla="*/ 432 w 440"/>
                <a:gd name="T9" fmla="*/ 179 h 613"/>
                <a:gd name="T10" fmla="*/ 409 w 440"/>
                <a:gd name="T11" fmla="*/ 175 h 613"/>
                <a:gd name="T12" fmla="*/ 404 w 440"/>
                <a:gd name="T13" fmla="*/ 224 h 613"/>
                <a:gd name="T14" fmla="*/ 391 w 440"/>
                <a:gd name="T15" fmla="*/ 239 h 613"/>
                <a:gd name="T16" fmla="*/ 379 w 440"/>
                <a:gd name="T17" fmla="*/ 267 h 613"/>
                <a:gd name="T18" fmla="*/ 391 w 440"/>
                <a:gd name="T19" fmla="*/ 269 h 613"/>
                <a:gd name="T20" fmla="*/ 407 w 440"/>
                <a:gd name="T21" fmla="*/ 283 h 613"/>
                <a:gd name="T22" fmla="*/ 382 w 440"/>
                <a:gd name="T23" fmla="*/ 340 h 613"/>
                <a:gd name="T24" fmla="*/ 354 w 440"/>
                <a:gd name="T25" fmla="*/ 356 h 613"/>
                <a:gd name="T26" fmla="*/ 343 w 440"/>
                <a:gd name="T27" fmla="*/ 374 h 613"/>
                <a:gd name="T28" fmla="*/ 317 w 440"/>
                <a:gd name="T29" fmla="*/ 387 h 613"/>
                <a:gd name="T30" fmla="*/ 295 w 440"/>
                <a:gd name="T31" fmla="*/ 427 h 613"/>
                <a:gd name="T32" fmla="*/ 220 w 440"/>
                <a:gd name="T33" fmla="*/ 424 h 613"/>
                <a:gd name="T34" fmla="*/ 227 w 440"/>
                <a:gd name="T35" fmla="*/ 449 h 613"/>
                <a:gd name="T36" fmla="*/ 226 w 440"/>
                <a:gd name="T37" fmla="*/ 485 h 613"/>
                <a:gd name="T38" fmla="*/ 243 w 440"/>
                <a:gd name="T39" fmla="*/ 504 h 613"/>
                <a:gd name="T40" fmla="*/ 236 w 440"/>
                <a:gd name="T41" fmla="*/ 571 h 613"/>
                <a:gd name="T42" fmla="*/ 215 w 440"/>
                <a:gd name="T43" fmla="*/ 581 h 613"/>
                <a:gd name="T44" fmla="*/ 190 w 440"/>
                <a:gd name="T45" fmla="*/ 613 h 613"/>
                <a:gd name="T46" fmla="*/ 200 w 440"/>
                <a:gd name="T47" fmla="*/ 583 h 613"/>
                <a:gd name="T48" fmla="*/ 162 w 440"/>
                <a:gd name="T49" fmla="*/ 554 h 613"/>
                <a:gd name="T50" fmla="*/ 149 w 440"/>
                <a:gd name="T51" fmla="*/ 568 h 613"/>
                <a:gd name="T52" fmla="*/ 132 w 440"/>
                <a:gd name="T53" fmla="*/ 570 h 613"/>
                <a:gd name="T54" fmla="*/ 108 w 440"/>
                <a:gd name="T55" fmla="*/ 550 h 613"/>
                <a:gd name="T56" fmla="*/ 108 w 440"/>
                <a:gd name="T57" fmla="*/ 526 h 613"/>
                <a:gd name="T58" fmla="*/ 120 w 440"/>
                <a:gd name="T59" fmla="*/ 511 h 613"/>
                <a:gd name="T60" fmla="*/ 103 w 440"/>
                <a:gd name="T61" fmla="*/ 473 h 613"/>
                <a:gd name="T62" fmla="*/ 97 w 440"/>
                <a:gd name="T63" fmla="*/ 451 h 613"/>
                <a:gd name="T64" fmla="*/ 66 w 440"/>
                <a:gd name="T65" fmla="*/ 438 h 613"/>
                <a:gd name="T66" fmla="*/ 0 w 440"/>
                <a:gd name="T67" fmla="*/ 426 h 613"/>
                <a:gd name="T68" fmla="*/ 24 w 440"/>
                <a:gd name="T69" fmla="*/ 401 h 613"/>
                <a:gd name="T70" fmla="*/ 47 w 440"/>
                <a:gd name="T71" fmla="*/ 386 h 613"/>
                <a:gd name="T72" fmla="*/ 59 w 440"/>
                <a:gd name="T73" fmla="*/ 373 h 613"/>
                <a:gd name="T74" fmla="*/ 39 w 440"/>
                <a:gd name="T75" fmla="*/ 332 h 613"/>
                <a:gd name="T76" fmla="*/ 54 w 440"/>
                <a:gd name="T77" fmla="*/ 295 h 613"/>
                <a:gd name="T78" fmla="*/ 72 w 440"/>
                <a:gd name="T79" fmla="*/ 284 h 613"/>
                <a:gd name="T80" fmla="*/ 70 w 440"/>
                <a:gd name="T81" fmla="*/ 257 h 613"/>
                <a:gd name="T82" fmla="*/ 96 w 440"/>
                <a:gd name="T83" fmla="*/ 207 h 613"/>
                <a:gd name="T84" fmla="*/ 129 w 440"/>
                <a:gd name="T85" fmla="*/ 185 h 613"/>
                <a:gd name="T86" fmla="*/ 140 w 440"/>
                <a:gd name="T87" fmla="*/ 173 h 613"/>
                <a:gd name="T88" fmla="*/ 142 w 440"/>
                <a:gd name="T89" fmla="*/ 150 h 613"/>
                <a:gd name="T90" fmla="*/ 181 w 440"/>
                <a:gd name="T91" fmla="*/ 131 h 613"/>
                <a:gd name="T92" fmla="*/ 157 w 440"/>
                <a:gd name="T93" fmla="*/ 109 h 613"/>
                <a:gd name="T94" fmla="*/ 170 w 440"/>
                <a:gd name="T95" fmla="*/ 78 h 613"/>
                <a:gd name="T96" fmla="*/ 214 w 440"/>
                <a:gd name="T97" fmla="*/ 60 h 613"/>
                <a:gd name="T98" fmla="*/ 241 w 440"/>
                <a:gd name="T99" fmla="*/ 47 h 613"/>
                <a:gd name="T100" fmla="*/ 268 w 440"/>
                <a:gd name="T101" fmla="*/ 43 h 613"/>
                <a:gd name="T102" fmla="*/ 311 w 440"/>
                <a:gd name="T103" fmla="*/ 5 h 613"/>
                <a:gd name="T104" fmla="*/ 343 w 440"/>
                <a:gd name="T105" fmla="*/ 19 h 613"/>
                <a:gd name="T106" fmla="*/ 339 w 440"/>
                <a:gd name="T107" fmla="*/ 29 h 613"/>
                <a:gd name="T108" fmla="*/ 338 w 440"/>
                <a:gd name="T109" fmla="*/ 65 h 613"/>
                <a:gd name="T110" fmla="*/ 325 w 440"/>
                <a:gd name="T111" fmla="*/ 86 h 613"/>
                <a:gd name="T112" fmla="*/ 358 w 440"/>
                <a:gd name="T113" fmla="*/ 86 h 613"/>
                <a:gd name="T114" fmla="*/ 387 w 440"/>
                <a:gd name="T115" fmla="*/ 7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0" h="613">
                  <a:moveTo>
                    <a:pt x="386" y="76"/>
                  </a:moveTo>
                  <a:lnTo>
                    <a:pt x="386" y="79"/>
                  </a:lnTo>
                  <a:lnTo>
                    <a:pt x="386" y="81"/>
                  </a:lnTo>
                  <a:lnTo>
                    <a:pt x="388" y="87"/>
                  </a:lnTo>
                  <a:lnTo>
                    <a:pt x="392" y="96"/>
                  </a:lnTo>
                  <a:lnTo>
                    <a:pt x="395" y="100"/>
                  </a:lnTo>
                  <a:lnTo>
                    <a:pt x="404" y="103"/>
                  </a:lnTo>
                  <a:lnTo>
                    <a:pt x="410" y="105"/>
                  </a:lnTo>
                  <a:lnTo>
                    <a:pt x="412" y="113"/>
                  </a:lnTo>
                  <a:lnTo>
                    <a:pt x="425" y="119"/>
                  </a:lnTo>
                  <a:lnTo>
                    <a:pt x="429" y="121"/>
                  </a:lnTo>
                  <a:lnTo>
                    <a:pt x="431" y="122"/>
                  </a:lnTo>
                  <a:lnTo>
                    <a:pt x="432" y="123"/>
                  </a:lnTo>
                  <a:lnTo>
                    <a:pt x="436" y="127"/>
                  </a:lnTo>
                  <a:lnTo>
                    <a:pt x="440" y="128"/>
                  </a:lnTo>
                  <a:lnTo>
                    <a:pt x="440" y="129"/>
                  </a:lnTo>
                  <a:lnTo>
                    <a:pt x="440" y="131"/>
                  </a:lnTo>
                  <a:lnTo>
                    <a:pt x="438" y="132"/>
                  </a:lnTo>
                  <a:lnTo>
                    <a:pt x="437" y="133"/>
                  </a:lnTo>
                  <a:lnTo>
                    <a:pt x="436" y="134"/>
                  </a:lnTo>
                  <a:lnTo>
                    <a:pt x="435" y="137"/>
                  </a:lnTo>
                  <a:lnTo>
                    <a:pt x="435" y="138"/>
                  </a:lnTo>
                  <a:lnTo>
                    <a:pt x="436" y="139"/>
                  </a:lnTo>
                  <a:lnTo>
                    <a:pt x="436" y="139"/>
                  </a:lnTo>
                  <a:lnTo>
                    <a:pt x="436" y="144"/>
                  </a:lnTo>
                  <a:lnTo>
                    <a:pt x="436" y="146"/>
                  </a:lnTo>
                  <a:lnTo>
                    <a:pt x="436" y="147"/>
                  </a:lnTo>
                  <a:lnTo>
                    <a:pt x="435" y="147"/>
                  </a:lnTo>
                  <a:lnTo>
                    <a:pt x="433" y="145"/>
                  </a:lnTo>
                  <a:lnTo>
                    <a:pt x="433" y="145"/>
                  </a:lnTo>
                  <a:lnTo>
                    <a:pt x="432" y="144"/>
                  </a:lnTo>
                  <a:lnTo>
                    <a:pt x="432" y="140"/>
                  </a:lnTo>
                  <a:lnTo>
                    <a:pt x="429" y="137"/>
                  </a:lnTo>
                  <a:lnTo>
                    <a:pt x="422" y="139"/>
                  </a:lnTo>
                  <a:lnTo>
                    <a:pt x="421" y="140"/>
                  </a:lnTo>
                  <a:lnTo>
                    <a:pt x="421" y="141"/>
                  </a:lnTo>
                  <a:lnTo>
                    <a:pt x="425" y="149"/>
                  </a:lnTo>
                  <a:lnTo>
                    <a:pt x="426" y="152"/>
                  </a:lnTo>
                  <a:lnTo>
                    <a:pt x="427" y="163"/>
                  </a:lnTo>
                  <a:lnTo>
                    <a:pt x="432" y="165"/>
                  </a:lnTo>
                  <a:lnTo>
                    <a:pt x="434" y="166"/>
                  </a:lnTo>
                  <a:lnTo>
                    <a:pt x="435" y="167"/>
                  </a:lnTo>
                  <a:lnTo>
                    <a:pt x="436" y="169"/>
                  </a:lnTo>
                  <a:lnTo>
                    <a:pt x="437" y="171"/>
                  </a:lnTo>
                  <a:lnTo>
                    <a:pt x="437" y="172"/>
                  </a:lnTo>
                  <a:lnTo>
                    <a:pt x="436" y="175"/>
                  </a:lnTo>
                  <a:lnTo>
                    <a:pt x="436" y="176"/>
                  </a:lnTo>
                  <a:lnTo>
                    <a:pt x="434" y="178"/>
                  </a:lnTo>
                  <a:lnTo>
                    <a:pt x="433" y="178"/>
                  </a:lnTo>
                  <a:lnTo>
                    <a:pt x="432" y="179"/>
                  </a:lnTo>
                  <a:lnTo>
                    <a:pt x="432" y="179"/>
                  </a:lnTo>
                  <a:lnTo>
                    <a:pt x="431" y="179"/>
                  </a:lnTo>
                  <a:lnTo>
                    <a:pt x="426" y="179"/>
                  </a:lnTo>
                  <a:lnTo>
                    <a:pt x="425" y="180"/>
                  </a:lnTo>
                  <a:lnTo>
                    <a:pt x="424" y="179"/>
                  </a:lnTo>
                  <a:lnTo>
                    <a:pt x="423" y="179"/>
                  </a:lnTo>
                  <a:lnTo>
                    <a:pt x="422" y="178"/>
                  </a:lnTo>
                  <a:lnTo>
                    <a:pt x="419" y="176"/>
                  </a:lnTo>
                  <a:lnTo>
                    <a:pt x="413" y="175"/>
                  </a:lnTo>
                  <a:lnTo>
                    <a:pt x="409" y="175"/>
                  </a:lnTo>
                  <a:lnTo>
                    <a:pt x="407" y="175"/>
                  </a:lnTo>
                  <a:lnTo>
                    <a:pt x="406" y="175"/>
                  </a:lnTo>
                  <a:lnTo>
                    <a:pt x="405" y="175"/>
                  </a:lnTo>
                  <a:lnTo>
                    <a:pt x="405" y="176"/>
                  </a:lnTo>
                  <a:lnTo>
                    <a:pt x="404" y="180"/>
                  </a:lnTo>
                  <a:lnTo>
                    <a:pt x="407" y="192"/>
                  </a:lnTo>
                  <a:lnTo>
                    <a:pt x="410" y="208"/>
                  </a:lnTo>
                  <a:lnTo>
                    <a:pt x="410" y="211"/>
                  </a:lnTo>
                  <a:lnTo>
                    <a:pt x="406" y="221"/>
                  </a:lnTo>
                  <a:lnTo>
                    <a:pt x="404" y="224"/>
                  </a:lnTo>
                  <a:lnTo>
                    <a:pt x="400" y="224"/>
                  </a:lnTo>
                  <a:lnTo>
                    <a:pt x="396" y="223"/>
                  </a:lnTo>
                  <a:lnTo>
                    <a:pt x="394" y="224"/>
                  </a:lnTo>
                  <a:lnTo>
                    <a:pt x="391" y="227"/>
                  </a:lnTo>
                  <a:lnTo>
                    <a:pt x="391" y="228"/>
                  </a:lnTo>
                  <a:lnTo>
                    <a:pt x="390" y="233"/>
                  </a:lnTo>
                  <a:lnTo>
                    <a:pt x="390" y="234"/>
                  </a:lnTo>
                  <a:lnTo>
                    <a:pt x="391" y="236"/>
                  </a:lnTo>
                  <a:lnTo>
                    <a:pt x="391" y="239"/>
                  </a:lnTo>
                  <a:lnTo>
                    <a:pt x="391" y="239"/>
                  </a:lnTo>
                  <a:lnTo>
                    <a:pt x="391" y="240"/>
                  </a:lnTo>
                  <a:lnTo>
                    <a:pt x="390" y="240"/>
                  </a:lnTo>
                  <a:lnTo>
                    <a:pt x="386" y="242"/>
                  </a:lnTo>
                  <a:lnTo>
                    <a:pt x="389" y="245"/>
                  </a:lnTo>
                  <a:lnTo>
                    <a:pt x="390" y="249"/>
                  </a:lnTo>
                  <a:lnTo>
                    <a:pt x="390" y="249"/>
                  </a:lnTo>
                  <a:lnTo>
                    <a:pt x="388" y="252"/>
                  </a:lnTo>
                  <a:lnTo>
                    <a:pt x="385" y="259"/>
                  </a:lnTo>
                  <a:lnTo>
                    <a:pt x="381" y="264"/>
                  </a:lnTo>
                  <a:lnTo>
                    <a:pt x="379" y="267"/>
                  </a:lnTo>
                  <a:lnTo>
                    <a:pt x="379" y="268"/>
                  </a:lnTo>
                  <a:lnTo>
                    <a:pt x="378" y="275"/>
                  </a:lnTo>
                  <a:lnTo>
                    <a:pt x="379" y="278"/>
                  </a:lnTo>
                  <a:lnTo>
                    <a:pt x="387" y="279"/>
                  </a:lnTo>
                  <a:lnTo>
                    <a:pt x="390" y="279"/>
                  </a:lnTo>
                  <a:lnTo>
                    <a:pt x="393" y="279"/>
                  </a:lnTo>
                  <a:lnTo>
                    <a:pt x="394" y="275"/>
                  </a:lnTo>
                  <a:lnTo>
                    <a:pt x="391" y="271"/>
                  </a:lnTo>
                  <a:lnTo>
                    <a:pt x="391" y="270"/>
                  </a:lnTo>
                  <a:lnTo>
                    <a:pt x="391" y="269"/>
                  </a:lnTo>
                  <a:lnTo>
                    <a:pt x="398" y="267"/>
                  </a:lnTo>
                  <a:lnTo>
                    <a:pt x="399" y="266"/>
                  </a:lnTo>
                  <a:lnTo>
                    <a:pt x="405" y="267"/>
                  </a:lnTo>
                  <a:lnTo>
                    <a:pt x="408" y="267"/>
                  </a:lnTo>
                  <a:lnTo>
                    <a:pt x="409" y="268"/>
                  </a:lnTo>
                  <a:lnTo>
                    <a:pt x="411" y="271"/>
                  </a:lnTo>
                  <a:lnTo>
                    <a:pt x="414" y="277"/>
                  </a:lnTo>
                  <a:lnTo>
                    <a:pt x="408" y="281"/>
                  </a:lnTo>
                  <a:lnTo>
                    <a:pt x="408" y="281"/>
                  </a:lnTo>
                  <a:lnTo>
                    <a:pt x="407" y="283"/>
                  </a:lnTo>
                  <a:lnTo>
                    <a:pt x="407" y="284"/>
                  </a:lnTo>
                  <a:lnTo>
                    <a:pt x="407" y="310"/>
                  </a:lnTo>
                  <a:lnTo>
                    <a:pt x="407" y="312"/>
                  </a:lnTo>
                  <a:lnTo>
                    <a:pt x="407" y="316"/>
                  </a:lnTo>
                  <a:lnTo>
                    <a:pt x="405" y="319"/>
                  </a:lnTo>
                  <a:lnTo>
                    <a:pt x="403" y="323"/>
                  </a:lnTo>
                  <a:lnTo>
                    <a:pt x="393" y="333"/>
                  </a:lnTo>
                  <a:lnTo>
                    <a:pt x="389" y="335"/>
                  </a:lnTo>
                  <a:lnTo>
                    <a:pt x="386" y="338"/>
                  </a:lnTo>
                  <a:lnTo>
                    <a:pt x="382" y="340"/>
                  </a:lnTo>
                  <a:lnTo>
                    <a:pt x="379" y="341"/>
                  </a:lnTo>
                  <a:lnTo>
                    <a:pt x="375" y="342"/>
                  </a:lnTo>
                  <a:lnTo>
                    <a:pt x="368" y="339"/>
                  </a:lnTo>
                  <a:lnTo>
                    <a:pt x="367" y="338"/>
                  </a:lnTo>
                  <a:lnTo>
                    <a:pt x="357" y="341"/>
                  </a:lnTo>
                  <a:lnTo>
                    <a:pt x="356" y="345"/>
                  </a:lnTo>
                  <a:lnTo>
                    <a:pt x="354" y="351"/>
                  </a:lnTo>
                  <a:lnTo>
                    <a:pt x="354" y="351"/>
                  </a:lnTo>
                  <a:lnTo>
                    <a:pt x="352" y="353"/>
                  </a:lnTo>
                  <a:lnTo>
                    <a:pt x="354" y="356"/>
                  </a:lnTo>
                  <a:lnTo>
                    <a:pt x="354" y="357"/>
                  </a:lnTo>
                  <a:lnTo>
                    <a:pt x="355" y="361"/>
                  </a:lnTo>
                  <a:lnTo>
                    <a:pt x="354" y="364"/>
                  </a:lnTo>
                  <a:lnTo>
                    <a:pt x="354" y="365"/>
                  </a:lnTo>
                  <a:lnTo>
                    <a:pt x="354" y="367"/>
                  </a:lnTo>
                  <a:lnTo>
                    <a:pt x="351" y="370"/>
                  </a:lnTo>
                  <a:lnTo>
                    <a:pt x="347" y="373"/>
                  </a:lnTo>
                  <a:lnTo>
                    <a:pt x="345" y="374"/>
                  </a:lnTo>
                  <a:lnTo>
                    <a:pt x="344" y="374"/>
                  </a:lnTo>
                  <a:lnTo>
                    <a:pt x="343" y="374"/>
                  </a:lnTo>
                  <a:lnTo>
                    <a:pt x="338" y="376"/>
                  </a:lnTo>
                  <a:lnTo>
                    <a:pt x="338" y="377"/>
                  </a:lnTo>
                  <a:lnTo>
                    <a:pt x="336" y="378"/>
                  </a:lnTo>
                  <a:lnTo>
                    <a:pt x="335" y="381"/>
                  </a:lnTo>
                  <a:lnTo>
                    <a:pt x="332" y="387"/>
                  </a:lnTo>
                  <a:lnTo>
                    <a:pt x="332" y="389"/>
                  </a:lnTo>
                  <a:lnTo>
                    <a:pt x="332" y="389"/>
                  </a:lnTo>
                  <a:lnTo>
                    <a:pt x="328" y="389"/>
                  </a:lnTo>
                  <a:lnTo>
                    <a:pt x="325" y="389"/>
                  </a:lnTo>
                  <a:lnTo>
                    <a:pt x="317" y="387"/>
                  </a:lnTo>
                  <a:lnTo>
                    <a:pt x="314" y="386"/>
                  </a:lnTo>
                  <a:lnTo>
                    <a:pt x="311" y="393"/>
                  </a:lnTo>
                  <a:lnTo>
                    <a:pt x="310" y="402"/>
                  </a:lnTo>
                  <a:lnTo>
                    <a:pt x="311" y="412"/>
                  </a:lnTo>
                  <a:lnTo>
                    <a:pt x="312" y="416"/>
                  </a:lnTo>
                  <a:lnTo>
                    <a:pt x="314" y="418"/>
                  </a:lnTo>
                  <a:lnTo>
                    <a:pt x="314" y="421"/>
                  </a:lnTo>
                  <a:lnTo>
                    <a:pt x="312" y="424"/>
                  </a:lnTo>
                  <a:lnTo>
                    <a:pt x="299" y="426"/>
                  </a:lnTo>
                  <a:lnTo>
                    <a:pt x="295" y="427"/>
                  </a:lnTo>
                  <a:lnTo>
                    <a:pt x="294" y="427"/>
                  </a:lnTo>
                  <a:lnTo>
                    <a:pt x="293" y="425"/>
                  </a:lnTo>
                  <a:lnTo>
                    <a:pt x="288" y="414"/>
                  </a:lnTo>
                  <a:lnTo>
                    <a:pt x="288" y="414"/>
                  </a:lnTo>
                  <a:lnTo>
                    <a:pt x="287" y="414"/>
                  </a:lnTo>
                  <a:lnTo>
                    <a:pt x="261" y="409"/>
                  </a:lnTo>
                  <a:lnTo>
                    <a:pt x="224" y="418"/>
                  </a:lnTo>
                  <a:lnTo>
                    <a:pt x="224" y="418"/>
                  </a:lnTo>
                  <a:lnTo>
                    <a:pt x="222" y="420"/>
                  </a:lnTo>
                  <a:lnTo>
                    <a:pt x="220" y="424"/>
                  </a:lnTo>
                  <a:lnTo>
                    <a:pt x="219" y="430"/>
                  </a:lnTo>
                  <a:lnTo>
                    <a:pt x="217" y="434"/>
                  </a:lnTo>
                  <a:lnTo>
                    <a:pt x="221" y="437"/>
                  </a:lnTo>
                  <a:lnTo>
                    <a:pt x="222" y="436"/>
                  </a:lnTo>
                  <a:lnTo>
                    <a:pt x="223" y="436"/>
                  </a:lnTo>
                  <a:lnTo>
                    <a:pt x="225" y="437"/>
                  </a:lnTo>
                  <a:lnTo>
                    <a:pt x="225" y="437"/>
                  </a:lnTo>
                  <a:lnTo>
                    <a:pt x="225" y="437"/>
                  </a:lnTo>
                  <a:lnTo>
                    <a:pt x="226" y="438"/>
                  </a:lnTo>
                  <a:lnTo>
                    <a:pt x="227" y="449"/>
                  </a:lnTo>
                  <a:lnTo>
                    <a:pt x="223" y="451"/>
                  </a:lnTo>
                  <a:lnTo>
                    <a:pt x="224" y="452"/>
                  </a:lnTo>
                  <a:lnTo>
                    <a:pt x="224" y="453"/>
                  </a:lnTo>
                  <a:lnTo>
                    <a:pt x="225" y="461"/>
                  </a:lnTo>
                  <a:lnTo>
                    <a:pt x="225" y="469"/>
                  </a:lnTo>
                  <a:lnTo>
                    <a:pt x="225" y="474"/>
                  </a:lnTo>
                  <a:lnTo>
                    <a:pt x="226" y="482"/>
                  </a:lnTo>
                  <a:lnTo>
                    <a:pt x="227" y="482"/>
                  </a:lnTo>
                  <a:lnTo>
                    <a:pt x="229" y="485"/>
                  </a:lnTo>
                  <a:lnTo>
                    <a:pt x="226" y="485"/>
                  </a:lnTo>
                  <a:lnTo>
                    <a:pt x="225" y="485"/>
                  </a:lnTo>
                  <a:lnTo>
                    <a:pt x="225" y="486"/>
                  </a:lnTo>
                  <a:lnTo>
                    <a:pt x="226" y="490"/>
                  </a:lnTo>
                  <a:lnTo>
                    <a:pt x="226" y="492"/>
                  </a:lnTo>
                  <a:lnTo>
                    <a:pt x="227" y="492"/>
                  </a:lnTo>
                  <a:lnTo>
                    <a:pt x="239" y="504"/>
                  </a:lnTo>
                  <a:lnTo>
                    <a:pt x="240" y="504"/>
                  </a:lnTo>
                  <a:lnTo>
                    <a:pt x="242" y="504"/>
                  </a:lnTo>
                  <a:lnTo>
                    <a:pt x="243" y="504"/>
                  </a:lnTo>
                  <a:lnTo>
                    <a:pt x="243" y="504"/>
                  </a:lnTo>
                  <a:lnTo>
                    <a:pt x="247" y="519"/>
                  </a:lnTo>
                  <a:lnTo>
                    <a:pt x="242" y="530"/>
                  </a:lnTo>
                  <a:lnTo>
                    <a:pt x="240" y="531"/>
                  </a:lnTo>
                  <a:lnTo>
                    <a:pt x="237" y="541"/>
                  </a:lnTo>
                  <a:lnTo>
                    <a:pt x="235" y="559"/>
                  </a:lnTo>
                  <a:lnTo>
                    <a:pt x="237" y="563"/>
                  </a:lnTo>
                  <a:lnTo>
                    <a:pt x="236" y="568"/>
                  </a:lnTo>
                  <a:lnTo>
                    <a:pt x="237" y="568"/>
                  </a:lnTo>
                  <a:lnTo>
                    <a:pt x="236" y="571"/>
                  </a:lnTo>
                  <a:lnTo>
                    <a:pt x="236" y="571"/>
                  </a:lnTo>
                  <a:lnTo>
                    <a:pt x="234" y="572"/>
                  </a:lnTo>
                  <a:lnTo>
                    <a:pt x="239" y="575"/>
                  </a:lnTo>
                  <a:lnTo>
                    <a:pt x="239" y="575"/>
                  </a:lnTo>
                  <a:lnTo>
                    <a:pt x="241" y="579"/>
                  </a:lnTo>
                  <a:lnTo>
                    <a:pt x="241" y="580"/>
                  </a:lnTo>
                  <a:lnTo>
                    <a:pt x="240" y="581"/>
                  </a:lnTo>
                  <a:lnTo>
                    <a:pt x="238" y="582"/>
                  </a:lnTo>
                  <a:lnTo>
                    <a:pt x="233" y="578"/>
                  </a:lnTo>
                  <a:lnTo>
                    <a:pt x="230" y="577"/>
                  </a:lnTo>
                  <a:lnTo>
                    <a:pt x="215" y="581"/>
                  </a:lnTo>
                  <a:lnTo>
                    <a:pt x="214" y="581"/>
                  </a:lnTo>
                  <a:lnTo>
                    <a:pt x="211" y="584"/>
                  </a:lnTo>
                  <a:lnTo>
                    <a:pt x="207" y="588"/>
                  </a:lnTo>
                  <a:lnTo>
                    <a:pt x="206" y="591"/>
                  </a:lnTo>
                  <a:lnTo>
                    <a:pt x="206" y="592"/>
                  </a:lnTo>
                  <a:lnTo>
                    <a:pt x="207" y="594"/>
                  </a:lnTo>
                  <a:lnTo>
                    <a:pt x="209" y="596"/>
                  </a:lnTo>
                  <a:lnTo>
                    <a:pt x="192" y="612"/>
                  </a:lnTo>
                  <a:lnTo>
                    <a:pt x="191" y="612"/>
                  </a:lnTo>
                  <a:lnTo>
                    <a:pt x="190" y="613"/>
                  </a:lnTo>
                  <a:lnTo>
                    <a:pt x="186" y="612"/>
                  </a:lnTo>
                  <a:lnTo>
                    <a:pt x="184" y="612"/>
                  </a:lnTo>
                  <a:lnTo>
                    <a:pt x="182" y="610"/>
                  </a:lnTo>
                  <a:lnTo>
                    <a:pt x="182" y="608"/>
                  </a:lnTo>
                  <a:lnTo>
                    <a:pt x="182" y="606"/>
                  </a:lnTo>
                  <a:lnTo>
                    <a:pt x="188" y="596"/>
                  </a:lnTo>
                  <a:lnTo>
                    <a:pt x="194" y="594"/>
                  </a:lnTo>
                  <a:lnTo>
                    <a:pt x="200" y="588"/>
                  </a:lnTo>
                  <a:lnTo>
                    <a:pt x="200" y="584"/>
                  </a:lnTo>
                  <a:lnTo>
                    <a:pt x="200" y="583"/>
                  </a:lnTo>
                  <a:lnTo>
                    <a:pt x="193" y="583"/>
                  </a:lnTo>
                  <a:lnTo>
                    <a:pt x="176" y="580"/>
                  </a:lnTo>
                  <a:lnTo>
                    <a:pt x="175" y="579"/>
                  </a:lnTo>
                  <a:lnTo>
                    <a:pt x="168" y="577"/>
                  </a:lnTo>
                  <a:lnTo>
                    <a:pt x="164" y="574"/>
                  </a:lnTo>
                  <a:lnTo>
                    <a:pt x="159" y="554"/>
                  </a:lnTo>
                  <a:lnTo>
                    <a:pt x="161" y="553"/>
                  </a:lnTo>
                  <a:lnTo>
                    <a:pt x="161" y="553"/>
                  </a:lnTo>
                  <a:lnTo>
                    <a:pt x="162" y="554"/>
                  </a:lnTo>
                  <a:lnTo>
                    <a:pt x="162" y="554"/>
                  </a:lnTo>
                  <a:lnTo>
                    <a:pt x="164" y="551"/>
                  </a:lnTo>
                  <a:lnTo>
                    <a:pt x="163" y="550"/>
                  </a:lnTo>
                  <a:lnTo>
                    <a:pt x="161" y="549"/>
                  </a:lnTo>
                  <a:lnTo>
                    <a:pt x="150" y="552"/>
                  </a:lnTo>
                  <a:lnTo>
                    <a:pt x="145" y="553"/>
                  </a:lnTo>
                  <a:lnTo>
                    <a:pt x="144" y="555"/>
                  </a:lnTo>
                  <a:lnTo>
                    <a:pt x="144" y="557"/>
                  </a:lnTo>
                  <a:lnTo>
                    <a:pt x="145" y="558"/>
                  </a:lnTo>
                  <a:lnTo>
                    <a:pt x="147" y="558"/>
                  </a:lnTo>
                  <a:lnTo>
                    <a:pt x="149" y="568"/>
                  </a:lnTo>
                  <a:lnTo>
                    <a:pt x="149" y="570"/>
                  </a:lnTo>
                  <a:lnTo>
                    <a:pt x="149" y="571"/>
                  </a:lnTo>
                  <a:lnTo>
                    <a:pt x="147" y="574"/>
                  </a:lnTo>
                  <a:lnTo>
                    <a:pt x="143" y="578"/>
                  </a:lnTo>
                  <a:lnTo>
                    <a:pt x="140" y="578"/>
                  </a:lnTo>
                  <a:lnTo>
                    <a:pt x="139" y="578"/>
                  </a:lnTo>
                  <a:lnTo>
                    <a:pt x="138" y="577"/>
                  </a:lnTo>
                  <a:lnTo>
                    <a:pt x="136" y="575"/>
                  </a:lnTo>
                  <a:lnTo>
                    <a:pt x="134" y="573"/>
                  </a:lnTo>
                  <a:lnTo>
                    <a:pt x="132" y="570"/>
                  </a:lnTo>
                  <a:lnTo>
                    <a:pt x="127" y="563"/>
                  </a:lnTo>
                  <a:lnTo>
                    <a:pt x="123" y="559"/>
                  </a:lnTo>
                  <a:lnTo>
                    <a:pt x="122" y="559"/>
                  </a:lnTo>
                  <a:lnTo>
                    <a:pt x="119" y="558"/>
                  </a:lnTo>
                  <a:lnTo>
                    <a:pt x="118" y="558"/>
                  </a:lnTo>
                  <a:lnTo>
                    <a:pt x="118" y="559"/>
                  </a:lnTo>
                  <a:lnTo>
                    <a:pt x="114" y="559"/>
                  </a:lnTo>
                  <a:lnTo>
                    <a:pt x="114" y="560"/>
                  </a:lnTo>
                  <a:lnTo>
                    <a:pt x="113" y="557"/>
                  </a:lnTo>
                  <a:lnTo>
                    <a:pt x="108" y="550"/>
                  </a:lnTo>
                  <a:lnTo>
                    <a:pt x="107" y="548"/>
                  </a:lnTo>
                  <a:lnTo>
                    <a:pt x="103" y="534"/>
                  </a:lnTo>
                  <a:lnTo>
                    <a:pt x="102" y="533"/>
                  </a:lnTo>
                  <a:lnTo>
                    <a:pt x="103" y="530"/>
                  </a:lnTo>
                  <a:lnTo>
                    <a:pt x="103" y="530"/>
                  </a:lnTo>
                  <a:lnTo>
                    <a:pt x="104" y="529"/>
                  </a:lnTo>
                  <a:lnTo>
                    <a:pt x="104" y="529"/>
                  </a:lnTo>
                  <a:lnTo>
                    <a:pt x="106" y="527"/>
                  </a:lnTo>
                  <a:lnTo>
                    <a:pt x="107" y="527"/>
                  </a:lnTo>
                  <a:lnTo>
                    <a:pt x="108" y="526"/>
                  </a:lnTo>
                  <a:lnTo>
                    <a:pt x="111" y="525"/>
                  </a:lnTo>
                  <a:lnTo>
                    <a:pt x="114" y="524"/>
                  </a:lnTo>
                  <a:lnTo>
                    <a:pt x="115" y="523"/>
                  </a:lnTo>
                  <a:lnTo>
                    <a:pt x="117" y="523"/>
                  </a:lnTo>
                  <a:lnTo>
                    <a:pt x="118" y="522"/>
                  </a:lnTo>
                  <a:lnTo>
                    <a:pt x="119" y="520"/>
                  </a:lnTo>
                  <a:lnTo>
                    <a:pt x="119" y="520"/>
                  </a:lnTo>
                  <a:lnTo>
                    <a:pt x="119" y="519"/>
                  </a:lnTo>
                  <a:lnTo>
                    <a:pt x="122" y="517"/>
                  </a:lnTo>
                  <a:lnTo>
                    <a:pt x="120" y="511"/>
                  </a:lnTo>
                  <a:lnTo>
                    <a:pt x="113" y="503"/>
                  </a:lnTo>
                  <a:lnTo>
                    <a:pt x="111" y="500"/>
                  </a:lnTo>
                  <a:lnTo>
                    <a:pt x="108" y="496"/>
                  </a:lnTo>
                  <a:lnTo>
                    <a:pt x="107" y="495"/>
                  </a:lnTo>
                  <a:lnTo>
                    <a:pt x="102" y="480"/>
                  </a:lnTo>
                  <a:lnTo>
                    <a:pt x="101" y="478"/>
                  </a:lnTo>
                  <a:lnTo>
                    <a:pt x="101" y="477"/>
                  </a:lnTo>
                  <a:lnTo>
                    <a:pt x="101" y="476"/>
                  </a:lnTo>
                  <a:lnTo>
                    <a:pt x="102" y="475"/>
                  </a:lnTo>
                  <a:lnTo>
                    <a:pt x="103" y="473"/>
                  </a:lnTo>
                  <a:lnTo>
                    <a:pt x="104" y="471"/>
                  </a:lnTo>
                  <a:lnTo>
                    <a:pt x="104" y="470"/>
                  </a:lnTo>
                  <a:lnTo>
                    <a:pt x="104" y="469"/>
                  </a:lnTo>
                  <a:lnTo>
                    <a:pt x="104" y="468"/>
                  </a:lnTo>
                  <a:lnTo>
                    <a:pt x="102" y="463"/>
                  </a:lnTo>
                  <a:lnTo>
                    <a:pt x="102" y="460"/>
                  </a:lnTo>
                  <a:lnTo>
                    <a:pt x="100" y="457"/>
                  </a:lnTo>
                  <a:lnTo>
                    <a:pt x="100" y="455"/>
                  </a:lnTo>
                  <a:lnTo>
                    <a:pt x="98" y="453"/>
                  </a:lnTo>
                  <a:lnTo>
                    <a:pt x="97" y="451"/>
                  </a:lnTo>
                  <a:lnTo>
                    <a:pt x="93" y="448"/>
                  </a:lnTo>
                  <a:lnTo>
                    <a:pt x="91" y="445"/>
                  </a:lnTo>
                  <a:lnTo>
                    <a:pt x="89" y="444"/>
                  </a:lnTo>
                  <a:lnTo>
                    <a:pt x="88" y="441"/>
                  </a:lnTo>
                  <a:lnTo>
                    <a:pt x="85" y="438"/>
                  </a:lnTo>
                  <a:lnTo>
                    <a:pt x="83" y="437"/>
                  </a:lnTo>
                  <a:lnTo>
                    <a:pt x="78" y="437"/>
                  </a:lnTo>
                  <a:lnTo>
                    <a:pt x="75" y="436"/>
                  </a:lnTo>
                  <a:lnTo>
                    <a:pt x="72" y="437"/>
                  </a:lnTo>
                  <a:lnTo>
                    <a:pt x="66" y="438"/>
                  </a:lnTo>
                  <a:lnTo>
                    <a:pt x="54" y="444"/>
                  </a:lnTo>
                  <a:lnTo>
                    <a:pt x="36" y="450"/>
                  </a:lnTo>
                  <a:lnTo>
                    <a:pt x="35" y="451"/>
                  </a:lnTo>
                  <a:lnTo>
                    <a:pt x="29" y="452"/>
                  </a:lnTo>
                  <a:lnTo>
                    <a:pt x="20" y="452"/>
                  </a:lnTo>
                  <a:lnTo>
                    <a:pt x="19" y="452"/>
                  </a:lnTo>
                  <a:lnTo>
                    <a:pt x="18" y="452"/>
                  </a:lnTo>
                  <a:lnTo>
                    <a:pt x="17" y="451"/>
                  </a:lnTo>
                  <a:lnTo>
                    <a:pt x="3" y="431"/>
                  </a:lnTo>
                  <a:lnTo>
                    <a:pt x="0" y="426"/>
                  </a:lnTo>
                  <a:lnTo>
                    <a:pt x="4" y="425"/>
                  </a:lnTo>
                  <a:lnTo>
                    <a:pt x="8" y="422"/>
                  </a:lnTo>
                  <a:lnTo>
                    <a:pt x="20" y="413"/>
                  </a:lnTo>
                  <a:lnTo>
                    <a:pt x="21" y="413"/>
                  </a:lnTo>
                  <a:lnTo>
                    <a:pt x="27" y="415"/>
                  </a:lnTo>
                  <a:lnTo>
                    <a:pt x="28" y="414"/>
                  </a:lnTo>
                  <a:lnTo>
                    <a:pt x="29" y="406"/>
                  </a:lnTo>
                  <a:lnTo>
                    <a:pt x="29" y="405"/>
                  </a:lnTo>
                  <a:lnTo>
                    <a:pt x="26" y="402"/>
                  </a:lnTo>
                  <a:lnTo>
                    <a:pt x="24" y="401"/>
                  </a:lnTo>
                  <a:lnTo>
                    <a:pt x="22" y="400"/>
                  </a:lnTo>
                  <a:lnTo>
                    <a:pt x="22" y="399"/>
                  </a:lnTo>
                  <a:lnTo>
                    <a:pt x="22" y="396"/>
                  </a:lnTo>
                  <a:lnTo>
                    <a:pt x="22" y="395"/>
                  </a:lnTo>
                  <a:lnTo>
                    <a:pt x="25" y="389"/>
                  </a:lnTo>
                  <a:lnTo>
                    <a:pt x="27" y="389"/>
                  </a:lnTo>
                  <a:lnTo>
                    <a:pt x="28" y="388"/>
                  </a:lnTo>
                  <a:lnTo>
                    <a:pt x="40" y="383"/>
                  </a:lnTo>
                  <a:lnTo>
                    <a:pt x="45" y="386"/>
                  </a:lnTo>
                  <a:lnTo>
                    <a:pt x="47" y="386"/>
                  </a:lnTo>
                  <a:lnTo>
                    <a:pt x="48" y="386"/>
                  </a:lnTo>
                  <a:lnTo>
                    <a:pt x="53" y="382"/>
                  </a:lnTo>
                  <a:lnTo>
                    <a:pt x="53" y="381"/>
                  </a:lnTo>
                  <a:lnTo>
                    <a:pt x="52" y="380"/>
                  </a:lnTo>
                  <a:lnTo>
                    <a:pt x="47" y="377"/>
                  </a:lnTo>
                  <a:lnTo>
                    <a:pt x="47" y="375"/>
                  </a:lnTo>
                  <a:lnTo>
                    <a:pt x="49" y="372"/>
                  </a:lnTo>
                  <a:lnTo>
                    <a:pt x="52" y="371"/>
                  </a:lnTo>
                  <a:lnTo>
                    <a:pt x="54" y="371"/>
                  </a:lnTo>
                  <a:lnTo>
                    <a:pt x="59" y="373"/>
                  </a:lnTo>
                  <a:lnTo>
                    <a:pt x="64" y="370"/>
                  </a:lnTo>
                  <a:lnTo>
                    <a:pt x="64" y="365"/>
                  </a:lnTo>
                  <a:lnTo>
                    <a:pt x="64" y="364"/>
                  </a:lnTo>
                  <a:lnTo>
                    <a:pt x="62" y="358"/>
                  </a:lnTo>
                  <a:lnTo>
                    <a:pt x="62" y="357"/>
                  </a:lnTo>
                  <a:lnTo>
                    <a:pt x="61" y="357"/>
                  </a:lnTo>
                  <a:lnTo>
                    <a:pt x="54" y="344"/>
                  </a:lnTo>
                  <a:lnTo>
                    <a:pt x="40" y="335"/>
                  </a:lnTo>
                  <a:lnTo>
                    <a:pt x="39" y="335"/>
                  </a:lnTo>
                  <a:lnTo>
                    <a:pt x="39" y="332"/>
                  </a:lnTo>
                  <a:lnTo>
                    <a:pt x="44" y="319"/>
                  </a:lnTo>
                  <a:lnTo>
                    <a:pt x="43" y="317"/>
                  </a:lnTo>
                  <a:lnTo>
                    <a:pt x="41" y="313"/>
                  </a:lnTo>
                  <a:lnTo>
                    <a:pt x="41" y="313"/>
                  </a:lnTo>
                  <a:lnTo>
                    <a:pt x="42" y="306"/>
                  </a:lnTo>
                  <a:lnTo>
                    <a:pt x="43" y="303"/>
                  </a:lnTo>
                  <a:lnTo>
                    <a:pt x="50" y="296"/>
                  </a:lnTo>
                  <a:lnTo>
                    <a:pt x="51" y="295"/>
                  </a:lnTo>
                  <a:lnTo>
                    <a:pt x="53" y="295"/>
                  </a:lnTo>
                  <a:lnTo>
                    <a:pt x="54" y="295"/>
                  </a:lnTo>
                  <a:lnTo>
                    <a:pt x="57" y="297"/>
                  </a:lnTo>
                  <a:lnTo>
                    <a:pt x="58" y="299"/>
                  </a:lnTo>
                  <a:lnTo>
                    <a:pt x="61" y="300"/>
                  </a:lnTo>
                  <a:lnTo>
                    <a:pt x="64" y="300"/>
                  </a:lnTo>
                  <a:lnTo>
                    <a:pt x="66" y="300"/>
                  </a:lnTo>
                  <a:lnTo>
                    <a:pt x="66" y="299"/>
                  </a:lnTo>
                  <a:lnTo>
                    <a:pt x="68" y="294"/>
                  </a:lnTo>
                  <a:lnTo>
                    <a:pt x="69" y="293"/>
                  </a:lnTo>
                  <a:lnTo>
                    <a:pt x="72" y="287"/>
                  </a:lnTo>
                  <a:lnTo>
                    <a:pt x="72" y="284"/>
                  </a:lnTo>
                  <a:lnTo>
                    <a:pt x="72" y="283"/>
                  </a:lnTo>
                  <a:lnTo>
                    <a:pt x="69" y="281"/>
                  </a:lnTo>
                  <a:lnTo>
                    <a:pt x="68" y="281"/>
                  </a:lnTo>
                  <a:lnTo>
                    <a:pt x="68" y="280"/>
                  </a:lnTo>
                  <a:lnTo>
                    <a:pt x="65" y="267"/>
                  </a:lnTo>
                  <a:lnTo>
                    <a:pt x="65" y="265"/>
                  </a:lnTo>
                  <a:lnTo>
                    <a:pt x="65" y="263"/>
                  </a:lnTo>
                  <a:lnTo>
                    <a:pt x="66" y="262"/>
                  </a:lnTo>
                  <a:lnTo>
                    <a:pt x="68" y="259"/>
                  </a:lnTo>
                  <a:lnTo>
                    <a:pt x="70" y="257"/>
                  </a:lnTo>
                  <a:lnTo>
                    <a:pt x="75" y="247"/>
                  </a:lnTo>
                  <a:lnTo>
                    <a:pt x="75" y="246"/>
                  </a:lnTo>
                  <a:lnTo>
                    <a:pt x="75" y="243"/>
                  </a:lnTo>
                  <a:lnTo>
                    <a:pt x="73" y="241"/>
                  </a:lnTo>
                  <a:lnTo>
                    <a:pt x="71" y="236"/>
                  </a:lnTo>
                  <a:lnTo>
                    <a:pt x="70" y="234"/>
                  </a:lnTo>
                  <a:lnTo>
                    <a:pt x="69" y="232"/>
                  </a:lnTo>
                  <a:lnTo>
                    <a:pt x="95" y="207"/>
                  </a:lnTo>
                  <a:lnTo>
                    <a:pt x="95" y="207"/>
                  </a:lnTo>
                  <a:lnTo>
                    <a:pt x="96" y="207"/>
                  </a:lnTo>
                  <a:lnTo>
                    <a:pt x="98" y="207"/>
                  </a:lnTo>
                  <a:lnTo>
                    <a:pt x="99" y="207"/>
                  </a:lnTo>
                  <a:lnTo>
                    <a:pt x="110" y="213"/>
                  </a:lnTo>
                  <a:lnTo>
                    <a:pt x="111" y="213"/>
                  </a:lnTo>
                  <a:lnTo>
                    <a:pt x="112" y="213"/>
                  </a:lnTo>
                  <a:lnTo>
                    <a:pt x="112" y="212"/>
                  </a:lnTo>
                  <a:lnTo>
                    <a:pt x="115" y="209"/>
                  </a:lnTo>
                  <a:lnTo>
                    <a:pt x="127" y="192"/>
                  </a:lnTo>
                  <a:lnTo>
                    <a:pt x="129" y="185"/>
                  </a:lnTo>
                  <a:lnTo>
                    <a:pt x="129" y="185"/>
                  </a:lnTo>
                  <a:lnTo>
                    <a:pt x="130" y="184"/>
                  </a:lnTo>
                  <a:lnTo>
                    <a:pt x="130" y="184"/>
                  </a:lnTo>
                  <a:lnTo>
                    <a:pt x="132" y="184"/>
                  </a:lnTo>
                  <a:lnTo>
                    <a:pt x="132" y="184"/>
                  </a:lnTo>
                  <a:lnTo>
                    <a:pt x="132" y="183"/>
                  </a:lnTo>
                  <a:lnTo>
                    <a:pt x="132" y="182"/>
                  </a:lnTo>
                  <a:lnTo>
                    <a:pt x="132" y="182"/>
                  </a:lnTo>
                  <a:lnTo>
                    <a:pt x="134" y="179"/>
                  </a:lnTo>
                  <a:lnTo>
                    <a:pt x="138" y="175"/>
                  </a:lnTo>
                  <a:lnTo>
                    <a:pt x="140" y="173"/>
                  </a:lnTo>
                  <a:lnTo>
                    <a:pt x="142" y="172"/>
                  </a:lnTo>
                  <a:lnTo>
                    <a:pt x="143" y="170"/>
                  </a:lnTo>
                  <a:lnTo>
                    <a:pt x="142" y="168"/>
                  </a:lnTo>
                  <a:lnTo>
                    <a:pt x="140" y="164"/>
                  </a:lnTo>
                  <a:lnTo>
                    <a:pt x="137" y="156"/>
                  </a:lnTo>
                  <a:lnTo>
                    <a:pt x="137" y="155"/>
                  </a:lnTo>
                  <a:lnTo>
                    <a:pt x="137" y="154"/>
                  </a:lnTo>
                  <a:lnTo>
                    <a:pt x="138" y="153"/>
                  </a:lnTo>
                  <a:lnTo>
                    <a:pt x="139" y="151"/>
                  </a:lnTo>
                  <a:lnTo>
                    <a:pt x="142" y="150"/>
                  </a:lnTo>
                  <a:lnTo>
                    <a:pt x="142" y="150"/>
                  </a:lnTo>
                  <a:lnTo>
                    <a:pt x="145" y="148"/>
                  </a:lnTo>
                  <a:lnTo>
                    <a:pt x="146" y="148"/>
                  </a:lnTo>
                  <a:lnTo>
                    <a:pt x="154" y="148"/>
                  </a:lnTo>
                  <a:lnTo>
                    <a:pt x="158" y="149"/>
                  </a:lnTo>
                  <a:lnTo>
                    <a:pt x="160" y="150"/>
                  </a:lnTo>
                  <a:lnTo>
                    <a:pt x="163" y="150"/>
                  </a:lnTo>
                  <a:lnTo>
                    <a:pt x="164" y="150"/>
                  </a:lnTo>
                  <a:lnTo>
                    <a:pt x="173" y="147"/>
                  </a:lnTo>
                  <a:lnTo>
                    <a:pt x="181" y="131"/>
                  </a:lnTo>
                  <a:lnTo>
                    <a:pt x="182" y="129"/>
                  </a:lnTo>
                  <a:lnTo>
                    <a:pt x="182" y="128"/>
                  </a:lnTo>
                  <a:lnTo>
                    <a:pt x="181" y="122"/>
                  </a:lnTo>
                  <a:lnTo>
                    <a:pt x="179" y="105"/>
                  </a:lnTo>
                  <a:lnTo>
                    <a:pt x="179" y="105"/>
                  </a:lnTo>
                  <a:lnTo>
                    <a:pt x="176" y="102"/>
                  </a:lnTo>
                  <a:lnTo>
                    <a:pt x="174" y="102"/>
                  </a:lnTo>
                  <a:lnTo>
                    <a:pt x="172" y="102"/>
                  </a:lnTo>
                  <a:lnTo>
                    <a:pt x="160" y="107"/>
                  </a:lnTo>
                  <a:lnTo>
                    <a:pt x="157" y="109"/>
                  </a:lnTo>
                  <a:lnTo>
                    <a:pt x="157" y="109"/>
                  </a:lnTo>
                  <a:lnTo>
                    <a:pt x="154" y="109"/>
                  </a:lnTo>
                  <a:lnTo>
                    <a:pt x="154" y="108"/>
                  </a:lnTo>
                  <a:lnTo>
                    <a:pt x="154" y="108"/>
                  </a:lnTo>
                  <a:lnTo>
                    <a:pt x="147" y="101"/>
                  </a:lnTo>
                  <a:lnTo>
                    <a:pt x="149" y="99"/>
                  </a:lnTo>
                  <a:lnTo>
                    <a:pt x="157" y="89"/>
                  </a:lnTo>
                  <a:lnTo>
                    <a:pt x="159" y="85"/>
                  </a:lnTo>
                  <a:lnTo>
                    <a:pt x="162" y="83"/>
                  </a:lnTo>
                  <a:lnTo>
                    <a:pt x="170" y="78"/>
                  </a:lnTo>
                  <a:lnTo>
                    <a:pt x="184" y="74"/>
                  </a:lnTo>
                  <a:lnTo>
                    <a:pt x="194" y="71"/>
                  </a:lnTo>
                  <a:lnTo>
                    <a:pt x="205" y="71"/>
                  </a:lnTo>
                  <a:lnTo>
                    <a:pt x="214" y="71"/>
                  </a:lnTo>
                  <a:lnTo>
                    <a:pt x="215" y="71"/>
                  </a:lnTo>
                  <a:lnTo>
                    <a:pt x="218" y="65"/>
                  </a:lnTo>
                  <a:lnTo>
                    <a:pt x="217" y="61"/>
                  </a:lnTo>
                  <a:lnTo>
                    <a:pt x="217" y="61"/>
                  </a:lnTo>
                  <a:lnTo>
                    <a:pt x="216" y="61"/>
                  </a:lnTo>
                  <a:lnTo>
                    <a:pt x="214" y="60"/>
                  </a:lnTo>
                  <a:lnTo>
                    <a:pt x="207" y="49"/>
                  </a:lnTo>
                  <a:lnTo>
                    <a:pt x="207" y="48"/>
                  </a:lnTo>
                  <a:lnTo>
                    <a:pt x="207" y="46"/>
                  </a:lnTo>
                  <a:lnTo>
                    <a:pt x="209" y="45"/>
                  </a:lnTo>
                  <a:lnTo>
                    <a:pt x="217" y="41"/>
                  </a:lnTo>
                  <a:lnTo>
                    <a:pt x="221" y="40"/>
                  </a:lnTo>
                  <a:lnTo>
                    <a:pt x="227" y="38"/>
                  </a:lnTo>
                  <a:lnTo>
                    <a:pt x="230" y="38"/>
                  </a:lnTo>
                  <a:lnTo>
                    <a:pt x="238" y="41"/>
                  </a:lnTo>
                  <a:lnTo>
                    <a:pt x="241" y="47"/>
                  </a:lnTo>
                  <a:lnTo>
                    <a:pt x="239" y="51"/>
                  </a:lnTo>
                  <a:lnTo>
                    <a:pt x="241" y="55"/>
                  </a:lnTo>
                  <a:lnTo>
                    <a:pt x="241" y="56"/>
                  </a:lnTo>
                  <a:lnTo>
                    <a:pt x="242" y="57"/>
                  </a:lnTo>
                  <a:lnTo>
                    <a:pt x="243" y="57"/>
                  </a:lnTo>
                  <a:lnTo>
                    <a:pt x="251" y="57"/>
                  </a:lnTo>
                  <a:lnTo>
                    <a:pt x="253" y="57"/>
                  </a:lnTo>
                  <a:lnTo>
                    <a:pt x="254" y="54"/>
                  </a:lnTo>
                  <a:lnTo>
                    <a:pt x="256" y="52"/>
                  </a:lnTo>
                  <a:lnTo>
                    <a:pt x="268" y="43"/>
                  </a:lnTo>
                  <a:lnTo>
                    <a:pt x="280" y="33"/>
                  </a:lnTo>
                  <a:lnTo>
                    <a:pt x="289" y="19"/>
                  </a:lnTo>
                  <a:lnTo>
                    <a:pt x="300" y="7"/>
                  </a:lnTo>
                  <a:lnTo>
                    <a:pt x="303" y="1"/>
                  </a:lnTo>
                  <a:lnTo>
                    <a:pt x="311" y="0"/>
                  </a:lnTo>
                  <a:lnTo>
                    <a:pt x="312" y="0"/>
                  </a:lnTo>
                  <a:lnTo>
                    <a:pt x="313" y="0"/>
                  </a:lnTo>
                  <a:lnTo>
                    <a:pt x="313" y="1"/>
                  </a:lnTo>
                  <a:lnTo>
                    <a:pt x="312" y="3"/>
                  </a:lnTo>
                  <a:lnTo>
                    <a:pt x="311" y="5"/>
                  </a:lnTo>
                  <a:lnTo>
                    <a:pt x="312" y="6"/>
                  </a:lnTo>
                  <a:lnTo>
                    <a:pt x="313" y="7"/>
                  </a:lnTo>
                  <a:lnTo>
                    <a:pt x="314" y="8"/>
                  </a:lnTo>
                  <a:lnTo>
                    <a:pt x="317" y="8"/>
                  </a:lnTo>
                  <a:lnTo>
                    <a:pt x="325" y="9"/>
                  </a:lnTo>
                  <a:lnTo>
                    <a:pt x="328" y="9"/>
                  </a:lnTo>
                  <a:lnTo>
                    <a:pt x="337" y="13"/>
                  </a:lnTo>
                  <a:lnTo>
                    <a:pt x="337" y="13"/>
                  </a:lnTo>
                  <a:lnTo>
                    <a:pt x="341" y="17"/>
                  </a:lnTo>
                  <a:lnTo>
                    <a:pt x="343" y="19"/>
                  </a:lnTo>
                  <a:lnTo>
                    <a:pt x="345" y="20"/>
                  </a:lnTo>
                  <a:lnTo>
                    <a:pt x="346" y="21"/>
                  </a:lnTo>
                  <a:lnTo>
                    <a:pt x="347" y="22"/>
                  </a:lnTo>
                  <a:lnTo>
                    <a:pt x="345" y="24"/>
                  </a:lnTo>
                  <a:lnTo>
                    <a:pt x="345" y="25"/>
                  </a:lnTo>
                  <a:lnTo>
                    <a:pt x="345" y="25"/>
                  </a:lnTo>
                  <a:lnTo>
                    <a:pt x="343" y="24"/>
                  </a:lnTo>
                  <a:lnTo>
                    <a:pt x="341" y="25"/>
                  </a:lnTo>
                  <a:lnTo>
                    <a:pt x="340" y="28"/>
                  </a:lnTo>
                  <a:lnTo>
                    <a:pt x="339" y="29"/>
                  </a:lnTo>
                  <a:lnTo>
                    <a:pt x="335" y="29"/>
                  </a:lnTo>
                  <a:lnTo>
                    <a:pt x="328" y="37"/>
                  </a:lnTo>
                  <a:lnTo>
                    <a:pt x="328" y="38"/>
                  </a:lnTo>
                  <a:lnTo>
                    <a:pt x="328" y="38"/>
                  </a:lnTo>
                  <a:lnTo>
                    <a:pt x="328" y="38"/>
                  </a:lnTo>
                  <a:lnTo>
                    <a:pt x="333" y="48"/>
                  </a:lnTo>
                  <a:lnTo>
                    <a:pt x="335" y="49"/>
                  </a:lnTo>
                  <a:lnTo>
                    <a:pt x="336" y="53"/>
                  </a:lnTo>
                  <a:lnTo>
                    <a:pt x="338" y="64"/>
                  </a:lnTo>
                  <a:lnTo>
                    <a:pt x="338" y="65"/>
                  </a:lnTo>
                  <a:lnTo>
                    <a:pt x="336" y="68"/>
                  </a:lnTo>
                  <a:lnTo>
                    <a:pt x="332" y="68"/>
                  </a:lnTo>
                  <a:lnTo>
                    <a:pt x="328" y="69"/>
                  </a:lnTo>
                  <a:lnTo>
                    <a:pt x="326" y="69"/>
                  </a:lnTo>
                  <a:lnTo>
                    <a:pt x="324" y="73"/>
                  </a:lnTo>
                  <a:lnTo>
                    <a:pt x="323" y="74"/>
                  </a:lnTo>
                  <a:lnTo>
                    <a:pt x="322" y="80"/>
                  </a:lnTo>
                  <a:lnTo>
                    <a:pt x="322" y="81"/>
                  </a:lnTo>
                  <a:lnTo>
                    <a:pt x="323" y="83"/>
                  </a:lnTo>
                  <a:lnTo>
                    <a:pt x="325" y="86"/>
                  </a:lnTo>
                  <a:lnTo>
                    <a:pt x="329" y="87"/>
                  </a:lnTo>
                  <a:lnTo>
                    <a:pt x="343" y="93"/>
                  </a:lnTo>
                  <a:lnTo>
                    <a:pt x="353" y="98"/>
                  </a:lnTo>
                  <a:lnTo>
                    <a:pt x="353" y="98"/>
                  </a:lnTo>
                  <a:lnTo>
                    <a:pt x="359" y="95"/>
                  </a:lnTo>
                  <a:lnTo>
                    <a:pt x="360" y="92"/>
                  </a:lnTo>
                  <a:lnTo>
                    <a:pt x="361" y="90"/>
                  </a:lnTo>
                  <a:lnTo>
                    <a:pt x="360" y="87"/>
                  </a:lnTo>
                  <a:lnTo>
                    <a:pt x="360" y="86"/>
                  </a:lnTo>
                  <a:lnTo>
                    <a:pt x="358" y="86"/>
                  </a:lnTo>
                  <a:lnTo>
                    <a:pt x="354" y="89"/>
                  </a:lnTo>
                  <a:lnTo>
                    <a:pt x="349" y="82"/>
                  </a:lnTo>
                  <a:lnTo>
                    <a:pt x="352" y="77"/>
                  </a:lnTo>
                  <a:lnTo>
                    <a:pt x="364" y="67"/>
                  </a:lnTo>
                  <a:lnTo>
                    <a:pt x="365" y="67"/>
                  </a:lnTo>
                  <a:lnTo>
                    <a:pt x="365" y="67"/>
                  </a:lnTo>
                  <a:lnTo>
                    <a:pt x="375" y="66"/>
                  </a:lnTo>
                  <a:lnTo>
                    <a:pt x="382" y="64"/>
                  </a:lnTo>
                  <a:lnTo>
                    <a:pt x="383" y="65"/>
                  </a:lnTo>
                  <a:lnTo>
                    <a:pt x="387" y="70"/>
                  </a:lnTo>
                  <a:lnTo>
                    <a:pt x="388" y="72"/>
                  </a:lnTo>
                  <a:lnTo>
                    <a:pt x="388" y="75"/>
                  </a:lnTo>
                  <a:lnTo>
                    <a:pt x="388" y="76"/>
                  </a:lnTo>
                  <a:lnTo>
                    <a:pt x="386" y="76"/>
                  </a:lnTo>
                  <a:close/>
                </a:path>
              </a:pathLst>
            </a:custGeom>
            <a:solidFill>
              <a:srgbClr val="003865">
                <a:lumMod val="25000"/>
                <a:lumOff val="75000"/>
              </a:srgbClr>
            </a:solidFill>
            <a:ln w="4763"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783" fontAlgn="auto">
                <a:lnSpc>
                  <a:spcPct val="100000"/>
                </a:lnSpc>
                <a:spcBef>
                  <a:spcPts val="0"/>
                </a:spcBef>
                <a:spcAft>
                  <a:spcPts val="0"/>
                </a:spcAft>
                <a:defRPr/>
              </a:pPr>
              <a:endParaRPr lang="de-DE" sz="1350" kern="0">
                <a:solidFill>
                  <a:srgbClr val="000000"/>
                </a:solidFill>
                <a:latin typeface="Arial"/>
              </a:endParaRPr>
            </a:p>
          </p:txBody>
        </p:sp>
        <p:sp>
          <p:nvSpPr>
            <p:cNvPr id="62" name="Freeform 11">
              <a:extLst>
                <a:ext uri="{FF2B5EF4-FFF2-40B4-BE49-F238E27FC236}">
                  <a16:creationId xmlns:a16="http://schemas.microsoft.com/office/drawing/2014/main" id="{6422B79B-B198-4A88-98C3-7BB734414578}"/>
                </a:ext>
              </a:extLst>
            </p:cNvPr>
            <p:cNvSpPr>
              <a:spLocks noEditPoints="1"/>
            </p:cNvSpPr>
            <p:nvPr/>
          </p:nvSpPr>
          <p:spPr bwMode="auto">
            <a:xfrm>
              <a:off x="7880323" y="837359"/>
              <a:ext cx="1324968" cy="1093512"/>
            </a:xfrm>
            <a:custGeom>
              <a:avLst/>
              <a:gdLst>
                <a:gd name="T0" fmla="*/ 475 w 561"/>
                <a:gd name="T1" fmla="*/ 349 h 463"/>
                <a:gd name="T2" fmla="*/ 503 w 561"/>
                <a:gd name="T3" fmla="*/ 374 h 463"/>
                <a:gd name="T4" fmla="*/ 453 w 561"/>
                <a:gd name="T5" fmla="*/ 437 h 463"/>
                <a:gd name="T6" fmla="*/ 420 w 561"/>
                <a:gd name="T7" fmla="*/ 453 h 463"/>
                <a:gd name="T8" fmla="*/ 372 w 561"/>
                <a:gd name="T9" fmla="*/ 408 h 463"/>
                <a:gd name="T10" fmla="*/ 377 w 561"/>
                <a:gd name="T11" fmla="*/ 361 h 463"/>
                <a:gd name="T12" fmla="*/ 335 w 561"/>
                <a:gd name="T13" fmla="*/ 384 h 463"/>
                <a:gd name="T14" fmla="*/ 309 w 561"/>
                <a:gd name="T15" fmla="*/ 391 h 463"/>
                <a:gd name="T16" fmla="*/ 271 w 561"/>
                <a:gd name="T17" fmla="*/ 389 h 463"/>
                <a:gd name="T18" fmla="*/ 248 w 561"/>
                <a:gd name="T19" fmla="*/ 351 h 463"/>
                <a:gd name="T20" fmla="*/ 186 w 561"/>
                <a:gd name="T21" fmla="*/ 315 h 463"/>
                <a:gd name="T22" fmla="*/ 155 w 561"/>
                <a:gd name="T23" fmla="*/ 282 h 463"/>
                <a:gd name="T24" fmla="*/ 178 w 561"/>
                <a:gd name="T25" fmla="*/ 278 h 463"/>
                <a:gd name="T26" fmla="*/ 169 w 561"/>
                <a:gd name="T27" fmla="*/ 252 h 463"/>
                <a:gd name="T28" fmla="*/ 156 w 561"/>
                <a:gd name="T29" fmla="*/ 233 h 463"/>
                <a:gd name="T30" fmla="*/ 157 w 561"/>
                <a:gd name="T31" fmla="*/ 210 h 463"/>
                <a:gd name="T32" fmla="*/ 134 w 561"/>
                <a:gd name="T33" fmla="*/ 214 h 463"/>
                <a:gd name="T34" fmla="*/ 117 w 561"/>
                <a:gd name="T35" fmla="*/ 196 h 463"/>
                <a:gd name="T36" fmla="*/ 134 w 561"/>
                <a:gd name="T37" fmla="*/ 188 h 463"/>
                <a:gd name="T38" fmla="*/ 187 w 561"/>
                <a:gd name="T39" fmla="*/ 160 h 463"/>
                <a:gd name="T40" fmla="*/ 138 w 561"/>
                <a:gd name="T41" fmla="*/ 77 h 463"/>
                <a:gd name="T42" fmla="*/ 155 w 561"/>
                <a:gd name="T43" fmla="*/ 42 h 463"/>
                <a:gd name="T44" fmla="*/ 195 w 561"/>
                <a:gd name="T45" fmla="*/ 51 h 463"/>
                <a:gd name="T46" fmla="*/ 224 w 561"/>
                <a:gd name="T47" fmla="*/ 63 h 463"/>
                <a:gd name="T48" fmla="*/ 266 w 561"/>
                <a:gd name="T49" fmla="*/ 61 h 463"/>
                <a:gd name="T50" fmla="*/ 327 w 561"/>
                <a:gd name="T51" fmla="*/ 85 h 463"/>
                <a:gd name="T52" fmla="*/ 352 w 561"/>
                <a:gd name="T53" fmla="*/ 124 h 463"/>
                <a:gd name="T54" fmla="*/ 324 w 561"/>
                <a:gd name="T55" fmla="*/ 160 h 463"/>
                <a:gd name="T56" fmla="*/ 334 w 561"/>
                <a:gd name="T57" fmla="*/ 166 h 463"/>
                <a:gd name="T58" fmla="*/ 378 w 561"/>
                <a:gd name="T59" fmla="*/ 168 h 463"/>
                <a:gd name="T60" fmla="*/ 399 w 561"/>
                <a:gd name="T61" fmla="*/ 171 h 463"/>
                <a:gd name="T62" fmla="*/ 453 w 561"/>
                <a:gd name="T63" fmla="*/ 198 h 463"/>
                <a:gd name="T64" fmla="*/ 484 w 561"/>
                <a:gd name="T65" fmla="*/ 198 h 463"/>
                <a:gd name="T66" fmla="*/ 527 w 561"/>
                <a:gd name="T67" fmla="*/ 234 h 463"/>
                <a:gd name="T68" fmla="*/ 481 w 561"/>
                <a:gd name="T69" fmla="*/ 264 h 463"/>
                <a:gd name="T70" fmla="*/ 477 w 561"/>
                <a:gd name="T71" fmla="*/ 290 h 463"/>
                <a:gd name="T72" fmla="*/ 492 w 561"/>
                <a:gd name="T73" fmla="*/ 298 h 463"/>
                <a:gd name="T74" fmla="*/ 70 w 561"/>
                <a:gd name="T75" fmla="*/ 82 h 463"/>
                <a:gd name="T76" fmla="*/ 75 w 561"/>
                <a:gd name="T77" fmla="*/ 54 h 463"/>
                <a:gd name="T78" fmla="*/ 102 w 561"/>
                <a:gd name="T79" fmla="*/ 48 h 463"/>
                <a:gd name="T80" fmla="*/ 94 w 561"/>
                <a:gd name="T81" fmla="*/ 13 h 463"/>
                <a:gd name="T82" fmla="*/ 84 w 561"/>
                <a:gd name="T83" fmla="*/ 15 h 463"/>
                <a:gd name="T84" fmla="*/ 88 w 561"/>
                <a:gd name="T85" fmla="*/ 96 h 463"/>
                <a:gd name="T86" fmla="*/ 116 w 561"/>
                <a:gd name="T87" fmla="*/ 83 h 463"/>
                <a:gd name="T88" fmla="*/ 78 w 561"/>
                <a:gd name="T89" fmla="*/ 118 h 463"/>
                <a:gd name="T90" fmla="*/ 83 w 561"/>
                <a:gd name="T91" fmla="*/ 111 h 463"/>
                <a:gd name="T92" fmla="*/ 72 w 561"/>
                <a:gd name="T93" fmla="*/ 105 h 463"/>
                <a:gd name="T94" fmla="*/ 109 w 561"/>
                <a:gd name="T95" fmla="*/ 118 h 463"/>
                <a:gd name="T96" fmla="*/ 116 w 561"/>
                <a:gd name="T97" fmla="*/ 136 h 463"/>
                <a:gd name="T98" fmla="*/ 127 w 561"/>
                <a:gd name="T99" fmla="*/ 155 h 463"/>
                <a:gd name="T100" fmla="*/ 127 w 561"/>
                <a:gd name="T101" fmla="*/ 140 h 463"/>
                <a:gd name="T102" fmla="*/ 155 w 561"/>
                <a:gd name="T103" fmla="*/ 151 h 463"/>
                <a:gd name="T104" fmla="*/ 177 w 561"/>
                <a:gd name="T105" fmla="*/ 153 h 463"/>
                <a:gd name="T106" fmla="*/ 520 w 561"/>
                <a:gd name="T107" fmla="*/ 144 h 463"/>
                <a:gd name="T108" fmla="*/ 518 w 561"/>
                <a:gd name="T109" fmla="*/ 172 h 463"/>
                <a:gd name="T110" fmla="*/ 526 w 561"/>
                <a:gd name="T111" fmla="*/ 167 h 463"/>
                <a:gd name="T112" fmla="*/ 546 w 561"/>
                <a:gd name="T113" fmla="*/ 151 h 463"/>
                <a:gd name="T114" fmla="*/ 132 w 561"/>
                <a:gd name="T115" fmla="*/ 268 h 463"/>
                <a:gd name="T116" fmla="*/ 3 w 561"/>
                <a:gd name="T117" fmla="*/ 239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1" h="463">
                  <a:moveTo>
                    <a:pt x="496" y="300"/>
                  </a:moveTo>
                  <a:lnTo>
                    <a:pt x="498" y="309"/>
                  </a:lnTo>
                  <a:lnTo>
                    <a:pt x="496" y="314"/>
                  </a:lnTo>
                  <a:lnTo>
                    <a:pt x="489" y="314"/>
                  </a:lnTo>
                  <a:lnTo>
                    <a:pt x="475" y="323"/>
                  </a:lnTo>
                  <a:lnTo>
                    <a:pt x="471" y="329"/>
                  </a:lnTo>
                  <a:lnTo>
                    <a:pt x="471" y="334"/>
                  </a:lnTo>
                  <a:lnTo>
                    <a:pt x="473" y="341"/>
                  </a:lnTo>
                  <a:lnTo>
                    <a:pt x="474" y="342"/>
                  </a:lnTo>
                  <a:lnTo>
                    <a:pt x="475" y="345"/>
                  </a:lnTo>
                  <a:lnTo>
                    <a:pt x="475" y="345"/>
                  </a:lnTo>
                  <a:lnTo>
                    <a:pt x="475" y="349"/>
                  </a:lnTo>
                  <a:lnTo>
                    <a:pt x="473" y="358"/>
                  </a:lnTo>
                  <a:lnTo>
                    <a:pt x="484" y="367"/>
                  </a:lnTo>
                  <a:lnTo>
                    <a:pt x="488" y="370"/>
                  </a:lnTo>
                  <a:lnTo>
                    <a:pt x="489" y="370"/>
                  </a:lnTo>
                  <a:lnTo>
                    <a:pt x="492" y="370"/>
                  </a:lnTo>
                  <a:lnTo>
                    <a:pt x="493" y="370"/>
                  </a:lnTo>
                  <a:lnTo>
                    <a:pt x="494" y="370"/>
                  </a:lnTo>
                  <a:lnTo>
                    <a:pt x="494" y="369"/>
                  </a:lnTo>
                  <a:lnTo>
                    <a:pt x="495" y="369"/>
                  </a:lnTo>
                  <a:lnTo>
                    <a:pt x="498" y="370"/>
                  </a:lnTo>
                  <a:lnTo>
                    <a:pt x="500" y="370"/>
                  </a:lnTo>
                  <a:lnTo>
                    <a:pt x="503" y="374"/>
                  </a:lnTo>
                  <a:lnTo>
                    <a:pt x="505" y="384"/>
                  </a:lnTo>
                  <a:lnTo>
                    <a:pt x="502" y="389"/>
                  </a:lnTo>
                  <a:lnTo>
                    <a:pt x="501" y="396"/>
                  </a:lnTo>
                  <a:lnTo>
                    <a:pt x="483" y="419"/>
                  </a:lnTo>
                  <a:lnTo>
                    <a:pt x="477" y="426"/>
                  </a:lnTo>
                  <a:lnTo>
                    <a:pt x="474" y="428"/>
                  </a:lnTo>
                  <a:lnTo>
                    <a:pt x="473" y="430"/>
                  </a:lnTo>
                  <a:lnTo>
                    <a:pt x="463" y="437"/>
                  </a:lnTo>
                  <a:lnTo>
                    <a:pt x="459" y="437"/>
                  </a:lnTo>
                  <a:lnTo>
                    <a:pt x="458" y="436"/>
                  </a:lnTo>
                  <a:lnTo>
                    <a:pt x="456" y="436"/>
                  </a:lnTo>
                  <a:lnTo>
                    <a:pt x="453" y="437"/>
                  </a:lnTo>
                  <a:lnTo>
                    <a:pt x="452" y="441"/>
                  </a:lnTo>
                  <a:lnTo>
                    <a:pt x="447" y="462"/>
                  </a:lnTo>
                  <a:lnTo>
                    <a:pt x="447" y="462"/>
                  </a:lnTo>
                  <a:lnTo>
                    <a:pt x="447" y="462"/>
                  </a:lnTo>
                  <a:lnTo>
                    <a:pt x="445" y="463"/>
                  </a:lnTo>
                  <a:lnTo>
                    <a:pt x="445" y="463"/>
                  </a:lnTo>
                  <a:lnTo>
                    <a:pt x="444" y="463"/>
                  </a:lnTo>
                  <a:lnTo>
                    <a:pt x="432" y="460"/>
                  </a:lnTo>
                  <a:lnTo>
                    <a:pt x="430" y="460"/>
                  </a:lnTo>
                  <a:lnTo>
                    <a:pt x="428" y="458"/>
                  </a:lnTo>
                  <a:lnTo>
                    <a:pt x="426" y="457"/>
                  </a:lnTo>
                  <a:lnTo>
                    <a:pt x="420" y="453"/>
                  </a:lnTo>
                  <a:lnTo>
                    <a:pt x="403" y="446"/>
                  </a:lnTo>
                  <a:lnTo>
                    <a:pt x="399" y="444"/>
                  </a:lnTo>
                  <a:lnTo>
                    <a:pt x="398" y="441"/>
                  </a:lnTo>
                  <a:lnTo>
                    <a:pt x="388" y="431"/>
                  </a:lnTo>
                  <a:lnTo>
                    <a:pt x="387" y="428"/>
                  </a:lnTo>
                  <a:lnTo>
                    <a:pt x="387" y="427"/>
                  </a:lnTo>
                  <a:lnTo>
                    <a:pt x="386" y="427"/>
                  </a:lnTo>
                  <a:lnTo>
                    <a:pt x="384" y="427"/>
                  </a:lnTo>
                  <a:lnTo>
                    <a:pt x="375" y="420"/>
                  </a:lnTo>
                  <a:lnTo>
                    <a:pt x="375" y="419"/>
                  </a:lnTo>
                  <a:lnTo>
                    <a:pt x="373" y="413"/>
                  </a:lnTo>
                  <a:lnTo>
                    <a:pt x="372" y="408"/>
                  </a:lnTo>
                  <a:lnTo>
                    <a:pt x="373" y="405"/>
                  </a:lnTo>
                  <a:lnTo>
                    <a:pt x="375" y="402"/>
                  </a:lnTo>
                  <a:lnTo>
                    <a:pt x="380" y="399"/>
                  </a:lnTo>
                  <a:lnTo>
                    <a:pt x="384" y="391"/>
                  </a:lnTo>
                  <a:lnTo>
                    <a:pt x="384" y="391"/>
                  </a:lnTo>
                  <a:lnTo>
                    <a:pt x="384" y="389"/>
                  </a:lnTo>
                  <a:lnTo>
                    <a:pt x="380" y="383"/>
                  </a:lnTo>
                  <a:lnTo>
                    <a:pt x="378" y="381"/>
                  </a:lnTo>
                  <a:lnTo>
                    <a:pt x="377" y="369"/>
                  </a:lnTo>
                  <a:lnTo>
                    <a:pt x="380" y="365"/>
                  </a:lnTo>
                  <a:lnTo>
                    <a:pt x="380" y="363"/>
                  </a:lnTo>
                  <a:lnTo>
                    <a:pt x="377" y="361"/>
                  </a:lnTo>
                  <a:lnTo>
                    <a:pt x="376" y="361"/>
                  </a:lnTo>
                  <a:lnTo>
                    <a:pt x="375" y="361"/>
                  </a:lnTo>
                  <a:lnTo>
                    <a:pt x="363" y="366"/>
                  </a:lnTo>
                  <a:lnTo>
                    <a:pt x="359" y="368"/>
                  </a:lnTo>
                  <a:lnTo>
                    <a:pt x="361" y="370"/>
                  </a:lnTo>
                  <a:lnTo>
                    <a:pt x="359" y="375"/>
                  </a:lnTo>
                  <a:lnTo>
                    <a:pt x="345" y="385"/>
                  </a:lnTo>
                  <a:lnTo>
                    <a:pt x="343" y="385"/>
                  </a:lnTo>
                  <a:lnTo>
                    <a:pt x="342" y="385"/>
                  </a:lnTo>
                  <a:lnTo>
                    <a:pt x="339" y="385"/>
                  </a:lnTo>
                  <a:lnTo>
                    <a:pt x="338" y="384"/>
                  </a:lnTo>
                  <a:lnTo>
                    <a:pt x="335" y="384"/>
                  </a:lnTo>
                  <a:lnTo>
                    <a:pt x="332" y="384"/>
                  </a:lnTo>
                  <a:lnTo>
                    <a:pt x="332" y="386"/>
                  </a:lnTo>
                  <a:lnTo>
                    <a:pt x="332" y="387"/>
                  </a:lnTo>
                  <a:lnTo>
                    <a:pt x="331" y="389"/>
                  </a:lnTo>
                  <a:lnTo>
                    <a:pt x="330" y="390"/>
                  </a:lnTo>
                  <a:lnTo>
                    <a:pt x="320" y="402"/>
                  </a:lnTo>
                  <a:lnTo>
                    <a:pt x="319" y="402"/>
                  </a:lnTo>
                  <a:lnTo>
                    <a:pt x="317" y="402"/>
                  </a:lnTo>
                  <a:lnTo>
                    <a:pt x="314" y="399"/>
                  </a:lnTo>
                  <a:lnTo>
                    <a:pt x="309" y="394"/>
                  </a:lnTo>
                  <a:lnTo>
                    <a:pt x="309" y="393"/>
                  </a:lnTo>
                  <a:lnTo>
                    <a:pt x="309" y="391"/>
                  </a:lnTo>
                  <a:lnTo>
                    <a:pt x="309" y="391"/>
                  </a:lnTo>
                  <a:lnTo>
                    <a:pt x="308" y="392"/>
                  </a:lnTo>
                  <a:lnTo>
                    <a:pt x="305" y="397"/>
                  </a:lnTo>
                  <a:lnTo>
                    <a:pt x="305" y="399"/>
                  </a:lnTo>
                  <a:lnTo>
                    <a:pt x="304" y="404"/>
                  </a:lnTo>
                  <a:lnTo>
                    <a:pt x="303" y="410"/>
                  </a:lnTo>
                  <a:lnTo>
                    <a:pt x="298" y="409"/>
                  </a:lnTo>
                  <a:lnTo>
                    <a:pt x="294" y="408"/>
                  </a:lnTo>
                  <a:lnTo>
                    <a:pt x="279" y="399"/>
                  </a:lnTo>
                  <a:lnTo>
                    <a:pt x="273" y="394"/>
                  </a:lnTo>
                  <a:lnTo>
                    <a:pt x="272" y="393"/>
                  </a:lnTo>
                  <a:lnTo>
                    <a:pt x="271" y="389"/>
                  </a:lnTo>
                  <a:lnTo>
                    <a:pt x="270" y="386"/>
                  </a:lnTo>
                  <a:lnTo>
                    <a:pt x="270" y="383"/>
                  </a:lnTo>
                  <a:lnTo>
                    <a:pt x="270" y="381"/>
                  </a:lnTo>
                  <a:lnTo>
                    <a:pt x="268" y="378"/>
                  </a:lnTo>
                  <a:lnTo>
                    <a:pt x="266" y="374"/>
                  </a:lnTo>
                  <a:lnTo>
                    <a:pt x="265" y="372"/>
                  </a:lnTo>
                  <a:lnTo>
                    <a:pt x="262" y="369"/>
                  </a:lnTo>
                  <a:lnTo>
                    <a:pt x="256" y="364"/>
                  </a:lnTo>
                  <a:lnTo>
                    <a:pt x="254" y="362"/>
                  </a:lnTo>
                  <a:lnTo>
                    <a:pt x="252" y="360"/>
                  </a:lnTo>
                  <a:lnTo>
                    <a:pt x="250" y="357"/>
                  </a:lnTo>
                  <a:lnTo>
                    <a:pt x="248" y="351"/>
                  </a:lnTo>
                  <a:lnTo>
                    <a:pt x="243" y="342"/>
                  </a:lnTo>
                  <a:lnTo>
                    <a:pt x="241" y="338"/>
                  </a:lnTo>
                  <a:lnTo>
                    <a:pt x="235" y="330"/>
                  </a:lnTo>
                  <a:lnTo>
                    <a:pt x="230" y="326"/>
                  </a:lnTo>
                  <a:lnTo>
                    <a:pt x="221" y="322"/>
                  </a:lnTo>
                  <a:lnTo>
                    <a:pt x="216" y="322"/>
                  </a:lnTo>
                  <a:lnTo>
                    <a:pt x="210" y="322"/>
                  </a:lnTo>
                  <a:lnTo>
                    <a:pt x="200" y="322"/>
                  </a:lnTo>
                  <a:lnTo>
                    <a:pt x="191" y="321"/>
                  </a:lnTo>
                  <a:lnTo>
                    <a:pt x="189" y="321"/>
                  </a:lnTo>
                  <a:lnTo>
                    <a:pt x="187" y="322"/>
                  </a:lnTo>
                  <a:lnTo>
                    <a:pt x="186" y="315"/>
                  </a:lnTo>
                  <a:lnTo>
                    <a:pt x="185" y="315"/>
                  </a:lnTo>
                  <a:lnTo>
                    <a:pt x="181" y="316"/>
                  </a:lnTo>
                  <a:lnTo>
                    <a:pt x="180" y="317"/>
                  </a:lnTo>
                  <a:lnTo>
                    <a:pt x="179" y="317"/>
                  </a:lnTo>
                  <a:lnTo>
                    <a:pt x="178" y="316"/>
                  </a:lnTo>
                  <a:lnTo>
                    <a:pt x="175" y="314"/>
                  </a:lnTo>
                  <a:lnTo>
                    <a:pt x="170" y="310"/>
                  </a:lnTo>
                  <a:lnTo>
                    <a:pt x="168" y="306"/>
                  </a:lnTo>
                  <a:lnTo>
                    <a:pt x="166" y="302"/>
                  </a:lnTo>
                  <a:lnTo>
                    <a:pt x="165" y="299"/>
                  </a:lnTo>
                  <a:lnTo>
                    <a:pt x="162" y="291"/>
                  </a:lnTo>
                  <a:lnTo>
                    <a:pt x="155" y="282"/>
                  </a:lnTo>
                  <a:lnTo>
                    <a:pt x="155" y="282"/>
                  </a:lnTo>
                  <a:lnTo>
                    <a:pt x="154" y="282"/>
                  </a:lnTo>
                  <a:lnTo>
                    <a:pt x="154" y="281"/>
                  </a:lnTo>
                  <a:lnTo>
                    <a:pt x="158" y="278"/>
                  </a:lnTo>
                  <a:lnTo>
                    <a:pt x="161" y="276"/>
                  </a:lnTo>
                  <a:lnTo>
                    <a:pt x="163" y="276"/>
                  </a:lnTo>
                  <a:lnTo>
                    <a:pt x="170" y="278"/>
                  </a:lnTo>
                  <a:lnTo>
                    <a:pt x="172" y="278"/>
                  </a:lnTo>
                  <a:lnTo>
                    <a:pt x="173" y="280"/>
                  </a:lnTo>
                  <a:lnTo>
                    <a:pt x="175" y="280"/>
                  </a:lnTo>
                  <a:lnTo>
                    <a:pt x="177" y="279"/>
                  </a:lnTo>
                  <a:lnTo>
                    <a:pt x="178" y="278"/>
                  </a:lnTo>
                  <a:lnTo>
                    <a:pt x="179" y="278"/>
                  </a:lnTo>
                  <a:lnTo>
                    <a:pt x="180" y="278"/>
                  </a:lnTo>
                  <a:lnTo>
                    <a:pt x="180" y="276"/>
                  </a:lnTo>
                  <a:lnTo>
                    <a:pt x="180" y="275"/>
                  </a:lnTo>
                  <a:lnTo>
                    <a:pt x="181" y="273"/>
                  </a:lnTo>
                  <a:lnTo>
                    <a:pt x="181" y="272"/>
                  </a:lnTo>
                  <a:lnTo>
                    <a:pt x="181" y="271"/>
                  </a:lnTo>
                  <a:lnTo>
                    <a:pt x="180" y="271"/>
                  </a:lnTo>
                  <a:lnTo>
                    <a:pt x="172" y="253"/>
                  </a:lnTo>
                  <a:lnTo>
                    <a:pt x="171" y="252"/>
                  </a:lnTo>
                  <a:lnTo>
                    <a:pt x="170" y="252"/>
                  </a:lnTo>
                  <a:lnTo>
                    <a:pt x="169" y="252"/>
                  </a:lnTo>
                  <a:lnTo>
                    <a:pt x="166" y="252"/>
                  </a:lnTo>
                  <a:lnTo>
                    <a:pt x="165" y="252"/>
                  </a:lnTo>
                  <a:lnTo>
                    <a:pt x="162" y="255"/>
                  </a:lnTo>
                  <a:lnTo>
                    <a:pt x="160" y="254"/>
                  </a:lnTo>
                  <a:lnTo>
                    <a:pt x="157" y="252"/>
                  </a:lnTo>
                  <a:lnTo>
                    <a:pt x="157" y="252"/>
                  </a:lnTo>
                  <a:lnTo>
                    <a:pt x="155" y="249"/>
                  </a:lnTo>
                  <a:lnTo>
                    <a:pt x="153" y="242"/>
                  </a:lnTo>
                  <a:lnTo>
                    <a:pt x="152" y="240"/>
                  </a:lnTo>
                  <a:lnTo>
                    <a:pt x="152" y="240"/>
                  </a:lnTo>
                  <a:lnTo>
                    <a:pt x="153" y="239"/>
                  </a:lnTo>
                  <a:lnTo>
                    <a:pt x="156" y="233"/>
                  </a:lnTo>
                  <a:lnTo>
                    <a:pt x="158" y="229"/>
                  </a:lnTo>
                  <a:lnTo>
                    <a:pt x="158" y="228"/>
                  </a:lnTo>
                  <a:lnTo>
                    <a:pt x="159" y="218"/>
                  </a:lnTo>
                  <a:lnTo>
                    <a:pt x="159" y="217"/>
                  </a:lnTo>
                  <a:lnTo>
                    <a:pt x="159" y="216"/>
                  </a:lnTo>
                  <a:lnTo>
                    <a:pt x="159" y="216"/>
                  </a:lnTo>
                  <a:lnTo>
                    <a:pt x="159" y="216"/>
                  </a:lnTo>
                  <a:lnTo>
                    <a:pt x="159" y="214"/>
                  </a:lnTo>
                  <a:lnTo>
                    <a:pt x="159" y="213"/>
                  </a:lnTo>
                  <a:lnTo>
                    <a:pt x="159" y="212"/>
                  </a:lnTo>
                  <a:lnTo>
                    <a:pt x="158" y="211"/>
                  </a:lnTo>
                  <a:lnTo>
                    <a:pt x="157" y="210"/>
                  </a:lnTo>
                  <a:lnTo>
                    <a:pt x="156" y="209"/>
                  </a:lnTo>
                  <a:lnTo>
                    <a:pt x="155" y="209"/>
                  </a:lnTo>
                  <a:lnTo>
                    <a:pt x="145" y="209"/>
                  </a:lnTo>
                  <a:lnTo>
                    <a:pt x="143" y="209"/>
                  </a:lnTo>
                  <a:lnTo>
                    <a:pt x="137" y="210"/>
                  </a:lnTo>
                  <a:lnTo>
                    <a:pt x="134" y="212"/>
                  </a:lnTo>
                  <a:lnTo>
                    <a:pt x="132" y="214"/>
                  </a:lnTo>
                  <a:lnTo>
                    <a:pt x="132" y="214"/>
                  </a:lnTo>
                  <a:lnTo>
                    <a:pt x="134" y="214"/>
                  </a:lnTo>
                  <a:lnTo>
                    <a:pt x="134" y="214"/>
                  </a:lnTo>
                  <a:lnTo>
                    <a:pt x="134" y="214"/>
                  </a:lnTo>
                  <a:lnTo>
                    <a:pt x="134" y="214"/>
                  </a:lnTo>
                  <a:lnTo>
                    <a:pt x="134" y="215"/>
                  </a:lnTo>
                  <a:lnTo>
                    <a:pt x="134" y="215"/>
                  </a:lnTo>
                  <a:lnTo>
                    <a:pt x="134" y="215"/>
                  </a:lnTo>
                  <a:lnTo>
                    <a:pt x="132" y="215"/>
                  </a:lnTo>
                  <a:lnTo>
                    <a:pt x="131" y="215"/>
                  </a:lnTo>
                  <a:lnTo>
                    <a:pt x="119" y="209"/>
                  </a:lnTo>
                  <a:lnTo>
                    <a:pt x="118" y="208"/>
                  </a:lnTo>
                  <a:lnTo>
                    <a:pt x="116" y="205"/>
                  </a:lnTo>
                  <a:lnTo>
                    <a:pt x="116" y="204"/>
                  </a:lnTo>
                  <a:lnTo>
                    <a:pt x="116" y="202"/>
                  </a:lnTo>
                  <a:lnTo>
                    <a:pt x="116" y="198"/>
                  </a:lnTo>
                  <a:lnTo>
                    <a:pt x="117" y="196"/>
                  </a:lnTo>
                  <a:lnTo>
                    <a:pt x="118" y="194"/>
                  </a:lnTo>
                  <a:lnTo>
                    <a:pt x="119" y="193"/>
                  </a:lnTo>
                  <a:lnTo>
                    <a:pt x="119" y="192"/>
                  </a:lnTo>
                  <a:lnTo>
                    <a:pt x="122" y="192"/>
                  </a:lnTo>
                  <a:lnTo>
                    <a:pt x="122" y="194"/>
                  </a:lnTo>
                  <a:lnTo>
                    <a:pt x="125" y="196"/>
                  </a:lnTo>
                  <a:lnTo>
                    <a:pt x="127" y="196"/>
                  </a:lnTo>
                  <a:lnTo>
                    <a:pt x="127" y="195"/>
                  </a:lnTo>
                  <a:lnTo>
                    <a:pt x="134" y="192"/>
                  </a:lnTo>
                  <a:lnTo>
                    <a:pt x="134" y="191"/>
                  </a:lnTo>
                  <a:lnTo>
                    <a:pt x="134" y="191"/>
                  </a:lnTo>
                  <a:lnTo>
                    <a:pt x="134" y="188"/>
                  </a:lnTo>
                  <a:lnTo>
                    <a:pt x="134" y="188"/>
                  </a:lnTo>
                  <a:lnTo>
                    <a:pt x="134" y="186"/>
                  </a:lnTo>
                  <a:lnTo>
                    <a:pt x="136" y="180"/>
                  </a:lnTo>
                  <a:lnTo>
                    <a:pt x="154" y="177"/>
                  </a:lnTo>
                  <a:lnTo>
                    <a:pt x="157" y="177"/>
                  </a:lnTo>
                  <a:lnTo>
                    <a:pt x="161" y="179"/>
                  </a:lnTo>
                  <a:lnTo>
                    <a:pt x="164" y="178"/>
                  </a:lnTo>
                  <a:lnTo>
                    <a:pt x="167" y="176"/>
                  </a:lnTo>
                  <a:lnTo>
                    <a:pt x="170" y="175"/>
                  </a:lnTo>
                  <a:lnTo>
                    <a:pt x="185" y="163"/>
                  </a:lnTo>
                  <a:lnTo>
                    <a:pt x="186" y="163"/>
                  </a:lnTo>
                  <a:lnTo>
                    <a:pt x="187" y="160"/>
                  </a:lnTo>
                  <a:lnTo>
                    <a:pt x="188" y="156"/>
                  </a:lnTo>
                  <a:lnTo>
                    <a:pt x="187" y="156"/>
                  </a:lnTo>
                  <a:lnTo>
                    <a:pt x="187" y="153"/>
                  </a:lnTo>
                  <a:lnTo>
                    <a:pt x="184" y="147"/>
                  </a:lnTo>
                  <a:lnTo>
                    <a:pt x="166" y="122"/>
                  </a:lnTo>
                  <a:lnTo>
                    <a:pt x="159" y="111"/>
                  </a:lnTo>
                  <a:lnTo>
                    <a:pt x="155" y="109"/>
                  </a:lnTo>
                  <a:lnTo>
                    <a:pt x="150" y="107"/>
                  </a:lnTo>
                  <a:lnTo>
                    <a:pt x="147" y="104"/>
                  </a:lnTo>
                  <a:lnTo>
                    <a:pt x="146" y="102"/>
                  </a:lnTo>
                  <a:lnTo>
                    <a:pt x="140" y="87"/>
                  </a:lnTo>
                  <a:lnTo>
                    <a:pt x="138" y="77"/>
                  </a:lnTo>
                  <a:lnTo>
                    <a:pt x="136" y="73"/>
                  </a:lnTo>
                  <a:lnTo>
                    <a:pt x="135" y="72"/>
                  </a:lnTo>
                  <a:lnTo>
                    <a:pt x="129" y="65"/>
                  </a:lnTo>
                  <a:lnTo>
                    <a:pt x="123" y="59"/>
                  </a:lnTo>
                  <a:lnTo>
                    <a:pt x="123" y="58"/>
                  </a:lnTo>
                  <a:lnTo>
                    <a:pt x="124" y="49"/>
                  </a:lnTo>
                  <a:lnTo>
                    <a:pt x="128" y="40"/>
                  </a:lnTo>
                  <a:lnTo>
                    <a:pt x="134" y="40"/>
                  </a:lnTo>
                  <a:lnTo>
                    <a:pt x="135" y="40"/>
                  </a:lnTo>
                  <a:lnTo>
                    <a:pt x="137" y="41"/>
                  </a:lnTo>
                  <a:lnTo>
                    <a:pt x="140" y="43"/>
                  </a:lnTo>
                  <a:lnTo>
                    <a:pt x="155" y="42"/>
                  </a:lnTo>
                  <a:lnTo>
                    <a:pt x="156" y="41"/>
                  </a:lnTo>
                  <a:lnTo>
                    <a:pt x="159" y="41"/>
                  </a:lnTo>
                  <a:lnTo>
                    <a:pt x="160" y="41"/>
                  </a:lnTo>
                  <a:lnTo>
                    <a:pt x="171" y="42"/>
                  </a:lnTo>
                  <a:lnTo>
                    <a:pt x="178" y="43"/>
                  </a:lnTo>
                  <a:lnTo>
                    <a:pt x="180" y="44"/>
                  </a:lnTo>
                  <a:lnTo>
                    <a:pt x="180" y="44"/>
                  </a:lnTo>
                  <a:lnTo>
                    <a:pt x="189" y="48"/>
                  </a:lnTo>
                  <a:lnTo>
                    <a:pt x="191" y="49"/>
                  </a:lnTo>
                  <a:lnTo>
                    <a:pt x="191" y="50"/>
                  </a:lnTo>
                  <a:lnTo>
                    <a:pt x="192" y="51"/>
                  </a:lnTo>
                  <a:lnTo>
                    <a:pt x="195" y="51"/>
                  </a:lnTo>
                  <a:lnTo>
                    <a:pt x="197" y="52"/>
                  </a:lnTo>
                  <a:lnTo>
                    <a:pt x="202" y="52"/>
                  </a:lnTo>
                  <a:lnTo>
                    <a:pt x="205" y="51"/>
                  </a:lnTo>
                  <a:lnTo>
                    <a:pt x="209" y="51"/>
                  </a:lnTo>
                  <a:lnTo>
                    <a:pt x="209" y="51"/>
                  </a:lnTo>
                  <a:lnTo>
                    <a:pt x="212" y="52"/>
                  </a:lnTo>
                  <a:lnTo>
                    <a:pt x="220" y="55"/>
                  </a:lnTo>
                  <a:lnTo>
                    <a:pt x="225" y="57"/>
                  </a:lnTo>
                  <a:lnTo>
                    <a:pt x="226" y="60"/>
                  </a:lnTo>
                  <a:lnTo>
                    <a:pt x="225" y="61"/>
                  </a:lnTo>
                  <a:lnTo>
                    <a:pt x="224" y="62"/>
                  </a:lnTo>
                  <a:lnTo>
                    <a:pt x="224" y="63"/>
                  </a:lnTo>
                  <a:lnTo>
                    <a:pt x="225" y="64"/>
                  </a:lnTo>
                  <a:lnTo>
                    <a:pt x="227" y="69"/>
                  </a:lnTo>
                  <a:lnTo>
                    <a:pt x="239" y="70"/>
                  </a:lnTo>
                  <a:lnTo>
                    <a:pt x="242" y="70"/>
                  </a:lnTo>
                  <a:lnTo>
                    <a:pt x="246" y="67"/>
                  </a:lnTo>
                  <a:lnTo>
                    <a:pt x="247" y="66"/>
                  </a:lnTo>
                  <a:lnTo>
                    <a:pt x="247" y="64"/>
                  </a:lnTo>
                  <a:lnTo>
                    <a:pt x="254" y="63"/>
                  </a:lnTo>
                  <a:lnTo>
                    <a:pt x="257" y="64"/>
                  </a:lnTo>
                  <a:lnTo>
                    <a:pt x="261" y="63"/>
                  </a:lnTo>
                  <a:lnTo>
                    <a:pt x="264" y="62"/>
                  </a:lnTo>
                  <a:lnTo>
                    <a:pt x="266" y="61"/>
                  </a:lnTo>
                  <a:lnTo>
                    <a:pt x="280" y="48"/>
                  </a:lnTo>
                  <a:lnTo>
                    <a:pt x="282" y="48"/>
                  </a:lnTo>
                  <a:lnTo>
                    <a:pt x="288" y="51"/>
                  </a:lnTo>
                  <a:lnTo>
                    <a:pt x="287" y="52"/>
                  </a:lnTo>
                  <a:lnTo>
                    <a:pt x="284" y="57"/>
                  </a:lnTo>
                  <a:lnTo>
                    <a:pt x="295" y="61"/>
                  </a:lnTo>
                  <a:lnTo>
                    <a:pt x="305" y="65"/>
                  </a:lnTo>
                  <a:lnTo>
                    <a:pt x="320" y="83"/>
                  </a:lnTo>
                  <a:lnTo>
                    <a:pt x="323" y="84"/>
                  </a:lnTo>
                  <a:lnTo>
                    <a:pt x="326" y="85"/>
                  </a:lnTo>
                  <a:lnTo>
                    <a:pt x="327" y="85"/>
                  </a:lnTo>
                  <a:lnTo>
                    <a:pt x="327" y="85"/>
                  </a:lnTo>
                  <a:lnTo>
                    <a:pt x="327" y="85"/>
                  </a:lnTo>
                  <a:lnTo>
                    <a:pt x="332" y="76"/>
                  </a:lnTo>
                  <a:lnTo>
                    <a:pt x="332" y="75"/>
                  </a:lnTo>
                  <a:lnTo>
                    <a:pt x="332" y="73"/>
                  </a:lnTo>
                  <a:lnTo>
                    <a:pt x="333" y="73"/>
                  </a:lnTo>
                  <a:lnTo>
                    <a:pt x="333" y="73"/>
                  </a:lnTo>
                  <a:lnTo>
                    <a:pt x="336" y="74"/>
                  </a:lnTo>
                  <a:lnTo>
                    <a:pt x="341" y="77"/>
                  </a:lnTo>
                  <a:lnTo>
                    <a:pt x="344" y="83"/>
                  </a:lnTo>
                  <a:lnTo>
                    <a:pt x="353" y="111"/>
                  </a:lnTo>
                  <a:lnTo>
                    <a:pt x="352" y="117"/>
                  </a:lnTo>
                  <a:lnTo>
                    <a:pt x="352" y="124"/>
                  </a:lnTo>
                  <a:lnTo>
                    <a:pt x="352" y="139"/>
                  </a:lnTo>
                  <a:lnTo>
                    <a:pt x="352" y="140"/>
                  </a:lnTo>
                  <a:lnTo>
                    <a:pt x="348" y="147"/>
                  </a:lnTo>
                  <a:lnTo>
                    <a:pt x="347" y="148"/>
                  </a:lnTo>
                  <a:lnTo>
                    <a:pt x="345" y="150"/>
                  </a:lnTo>
                  <a:lnTo>
                    <a:pt x="342" y="153"/>
                  </a:lnTo>
                  <a:lnTo>
                    <a:pt x="338" y="155"/>
                  </a:lnTo>
                  <a:lnTo>
                    <a:pt x="331" y="159"/>
                  </a:lnTo>
                  <a:lnTo>
                    <a:pt x="327" y="161"/>
                  </a:lnTo>
                  <a:lnTo>
                    <a:pt x="325" y="161"/>
                  </a:lnTo>
                  <a:lnTo>
                    <a:pt x="324" y="160"/>
                  </a:lnTo>
                  <a:lnTo>
                    <a:pt x="324" y="160"/>
                  </a:lnTo>
                  <a:lnTo>
                    <a:pt x="323" y="160"/>
                  </a:lnTo>
                  <a:lnTo>
                    <a:pt x="321" y="160"/>
                  </a:lnTo>
                  <a:lnTo>
                    <a:pt x="320" y="160"/>
                  </a:lnTo>
                  <a:lnTo>
                    <a:pt x="320" y="161"/>
                  </a:lnTo>
                  <a:lnTo>
                    <a:pt x="323" y="165"/>
                  </a:lnTo>
                  <a:lnTo>
                    <a:pt x="323" y="166"/>
                  </a:lnTo>
                  <a:lnTo>
                    <a:pt x="324" y="167"/>
                  </a:lnTo>
                  <a:lnTo>
                    <a:pt x="325" y="168"/>
                  </a:lnTo>
                  <a:lnTo>
                    <a:pt x="326" y="168"/>
                  </a:lnTo>
                  <a:lnTo>
                    <a:pt x="331" y="167"/>
                  </a:lnTo>
                  <a:lnTo>
                    <a:pt x="334" y="166"/>
                  </a:lnTo>
                  <a:lnTo>
                    <a:pt x="334" y="166"/>
                  </a:lnTo>
                  <a:lnTo>
                    <a:pt x="339" y="164"/>
                  </a:lnTo>
                  <a:lnTo>
                    <a:pt x="339" y="164"/>
                  </a:lnTo>
                  <a:lnTo>
                    <a:pt x="341" y="163"/>
                  </a:lnTo>
                  <a:lnTo>
                    <a:pt x="355" y="160"/>
                  </a:lnTo>
                  <a:lnTo>
                    <a:pt x="366" y="158"/>
                  </a:lnTo>
                  <a:lnTo>
                    <a:pt x="366" y="158"/>
                  </a:lnTo>
                  <a:lnTo>
                    <a:pt x="368" y="158"/>
                  </a:lnTo>
                  <a:lnTo>
                    <a:pt x="370" y="158"/>
                  </a:lnTo>
                  <a:lnTo>
                    <a:pt x="373" y="160"/>
                  </a:lnTo>
                  <a:lnTo>
                    <a:pt x="375" y="162"/>
                  </a:lnTo>
                  <a:lnTo>
                    <a:pt x="379" y="166"/>
                  </a:lnTo>
                  <a:lnTo>
                    <a:pt x="378" y="168"/>
                  </a:lnTo>
                  <a:lnTo>
                    <a:pt x="375" y="172"/>
                  </a:lnTo>
                  <a:lnTo>
                    <a:pt x="376" y="173"/>
                  </a:lnTo>
                  <a:lnTo>
                    <a:pt x="377" y="183"/>
                  </a:lnTo>
                  <a:lnTo>
                    <a:pt x="374" y="186"/>
                  </a:lnTo>
                  <a:lnTo>
                    <a:pt x="373" y="189"/>
                  </a:lnTo>
                  <a:lnTo>
                    <a:pt x="372" y="191"/>
                  </a:lnTo>
                  <a:lnTo>
                    <a:pt x="376" y="195"/>
                  </a:lnTo>
                  <a:lnTo>
                    <a:pt x="377" y="192"/>
                  </a:lnTo>
                  <a:lnTo>
                    <a:pt x="383" y="179"/>
                  </a:lnTo>
                  <a:lnTo>
                    <a:pt x="384" y="178"/>
                  </a:lnTo>
                  <a:lnTo>
                    <a:pt x="397" y="172"/>
                  </a:lnTo>
                  <a:lnTo>
                    <a:pt x="399" y="171"/>
                  </a:lnTo>
                  <a:lnTo>
                    <a:pt x="401" y="171"/>
                  </a:lnTo>
                  <a:lnTo>
                    <a:pt x="402" y="171"/>
                  </a:lnTo>
                  <a:lnTo>
                    <a:pt x="406" y="172"/>
                  </a:lnTo>
                  <a:lnTo>
                    <a:pt x="411" y="173"/>
                  </a:lnTo>
                  <a:lnTo>
                    <a:pt x="445" y="190"/>
                  </a:lnTo>
                  <a:lnTo>
                    <a:pt x="446" y="191"/>
                  </a:lnTo>
                  <a:lnTo>
                    <a:pt x="450" y="194"/>
                  </a:lnTo>
                  <a:lnTo>
                    <a:pt x="452" y="195"/>
                  </a:lnTo>
                  <a:lnTo>
                    <a:pt x="452" y="196"/>
                  </a:lnTo>
                  <a:lnTo>
                    <a:pt x="453" y="198"/>
                  </a:lnTo>
                  <a:lnTo>
                    <a:pt x="453" y="198"/>
                  </a:lnTo>
                  <a:lnTo>
                    <a:pt x="453" y="198"/>
                  </a:lnTo>
                  <a:lnTo>
                    <a:pt x="459" y="204"/>
                  </a:lnTo>
                  <a:lnTo>
                    <a:pt x="460" y="205"/>
                  </a:lnTo>
                  <a:lnTo>
                    <a:pt x="461" y="206"/>
                  </a:lnTo>
                  <a:lnTo>
                    <a:pt x="463" y="206"/>
                  </a:lnTo>
                  <a:lnTo>
                    <a:pt x="464" y="206"/>
                  </a:lnTo>
                  <a:lnTo>
                    <a:pt x="471" y="206"/>
                  </a:lnTo>
                  <a:lnTo>
                    <a:pt x="473" y="205"/>
                  </a:lnTo>
                  <a:lnTo>
                    <a:pt x="473" y="205"/>
                  </a:lnTo>
                  <a:lnTo>
                    <a:pt x="476" y="204"/>
                  </a:lnTo>
                  <a:lnTo>
                    <a:pt x="477" y="204"/>
                  </a:lnTo>
                  <a:lnTo>
                    <a:pt x="482" y="199"/>
                  </a:lnTo>
                  <a:lnTo>
                    <a:pt x="484" y="198"/>
                  </a:lnTo>
                  <a:lnTo>
                    <a:pt x="488" y="194"/>
                  </a:lnTo>
                  <a:lnTo>
                    <a:pt x="492" y="190"/>
                  </a:lnTo>
                  <a:lnTo>
                    <a:pt x="499" y="185"/>
                  </a:lnTo>
                  <a:lnTo>
                    <a:pt x="502" y="184"/>
                  </a:lnTo>
                  <a:lnTo>
                    <a:pt x="524" y="183"/>
                  </a:lnTo>
                  <a:lnTo>
                    <a:pt x="523" y="192"/>
                  </a:lnTo>
                  <a:lnTo>
                    <a:pt x="523" y="195"/>
                  </a:lnTo>
                  <a:lnTo>
                    <a:pt x="522" y="195"/>
                  </a:lnTo>
                  <a:lnTo>
                    <a:pt x="523" y="201"/>
                  </a:lnTo>
                  <a:lnTo>
                    <a:pt x="524" y="219"/>
                  </a:lnTo>
                  <a:lnTo>
                    <a:pt x="527" y="234"/>
                  </a:lnTo>
                  <a:lnTo>
                    <a:pt x="527" y="234"/>
                  </a:lnTo>
                  <a:lnTo>
                    <a:pt x="526" y="235"/>
                  </a:lnTo>
                  <a:lnTo>
                    <a:pt x="519" y="240"/>
                  </a:lnTo>
                  <a:lnTo>
                    <a:pt x="517" y="242"/>
                  </a:lnTo>
                  <a:lnTo>
                    <a:pt x="509" y="248"/>
                  </a:lnTo>
                  <a:lnTo>
                    <a:pt x="500" y="255"/>
                  </a:lnTo>
                  <a:lnTo>
                    <a:pt x="493" y="264"/>
                  </a:lnTo>
                  <a:lnTo>
                    <a:pt x="492" y="265"/>
                  </a:lnTo>
                  <a:lnTo>
                    <a:pt x="491" y="265"/>
                  </a:lnTo>
                  <a:lnTo>
                    <a:pt x="489" y="266"/>
                  </a:lnTo>
                  <a:lnTo>
                    <a:pt x="484" y="265"/>
                  </a:lnTo>
                  <a:lnTo>
                    <a:pt x="482" y="265"/>
                  </a:lnTo>
                  <a:lnTo>
                    <a:pt x="481" y="264"/>
                  </a:lnTo>
                  <a:lnTo>
                    <a:pt x="473" y="272"/>
                  </a:lnTo>
                  <a:lnTo>
                    <a:pt x="472" y="273"/>
                  </a:lnTo>
                  <a:lnTo>
                    <a:pt x="471" y="275"/>
                  </a:lnTo>
                  <a:lnTo>
                    <a:pt x="471" y="276"/>
                  </a:lnTo>
                  <a:lnTo>
                    <a:pt x="470" y="277"/>
                  </a:lnTo>
                  <a:lnTo>
                    <a:pt x="471" y="278"/>
                  </a:lnTo>
                  <a:lnTo>
                    <a:pt x="471" y="279"/>
                  </a:lnTo>
                  <a:lnTo>
                    <a:pt x="473" y="284"/>
                  </a:lnTo>
                  <a:lnTo>
                    <a:pt x="474" y="287"/>
                  </a:lnTo>
                  <a:lnTo>
                    <a:pt x="476" y="288"/>
                  </a:lnTo>
                  <a:lnTo>
                    <a:pt x="477" y="290"/>
                  </a:lnTo>
                  <a:lnTo>
                    <a:pt x="477" y="290"/>
                  </a:lnTo>
                  <a:lnTo>
                    <a:pt x="479" y="291"/>
                  </a:lnTo>
                  <a:lnTo>
                    <a:pt x="480" y="291"/>
                  </a:lnTo>
                  <a:lnTo>
                    <a:pt x="485" y="291"/>
                  </a:lnTo>
                  <a:lnTo>
                    <a:pt x="486" y="291"/>
                  </a:lnTo>
                  <a:lnTo>
                    <a:pt x="488" y="291"/>
                  </a:lnTo>
                  <a:lnTo>
                    <a:pt x="489" y="291"/>
                  </a:lnTo>
                  <a:lnTo>
                    <a:pt x="491" y="291"/>
                  </a:lnTo>
                  <a:lnTo>
                    <a:pt x="491" y="292"/>
                  </a:lnTo>
                  <a:lnTo>
                    <a:pt x="492" y="294"/>
                  </a:lnTo>
                  <a:lnTo>
                    <a:pt x="493" y="294"/>
                  </a:lnTo>
                  <a:lnTo>
                    <a:pt x="493" y="295"/>
                  </a:lnTo>
                  <a:lnTo>
                    <a:pt x="492" y="298"/>
                  </a:lnTo>
                  <a:lnTo>
                    <a:pt x="493" y="300"/>
                  </a:lnTo>
                  <a:lnTo>
                    <a:pt x="495" y="300"/>
                  </a:lnTo>
                  <a:lnTo>
                    <a:pt x="495" y="300"/>
                  </a:lnTo>
                  <a:lnTo>
                    <a:pt x="496" y="300"/>
                  </a:lnTo>
                  <a:close/>
                  <a:moveTo>
                    <a:pt x="79" y="26"/>
                  </a:moveTo>
                  <a:lnTo>
                    <a:pt x="76" y="34"/>
                  </a:lnTo>
                  <a:lnTo>
                    <a:pt x="73" y="41"/>
                  </a:lnTo>
                  <a:lnTo>
                    <a:pt x="73" y="45"/>
                  </a:lnTo>
                  <a:lnTo>
                    <a:pt x="72" y="50"/>
                  </a:lnTo>
                  <a:lnTo>
                    <a:pt x="71" y="56"/>
                  </a:lnTo>
                  <a:lnTo>
                    <a:pt x="70" y="80"/>
                  </a:lnTo>
                  <a:lnTo>
                    <a:pt x="70" y="82"/>
                  </a:lnTo>
                  <a:lnTo>
                    <a:pt x="71" y="86"/>
                  </a:lnTo>
                  <a:lnTo>
                    <a:pt x="72" y="86"/>
                  </a:lnTo>
                  <a:lnTo>
                    <a:pt x="73" y="86"/>
                  </a:lnTo>
                  <a:lnTo>
                    <a:pt x="73" y="86"/>
                  </a:lnTo>
                  <a:lnTo>
                    <a:pt x="73" y="85"/>
                  </a:lnTo>
                  <a:lnTo>
                    <a:pt x="73" y="64"/>
                  </a:lnTo>
                  <a:lnTo>
                    <a:pt x="73" y="64"/>
                  </a:lnTo>
                  <a:lnTo>
                    <a:pt x="73" y="62"/>
                  </a:lnTo>
                  <a:lnTo>
                    <a:pt x="73" y="62"/>
                  </a:lnTo>
                  <a:lnTo>
                    <a:pt x="73" y="58"/>
                  </a:lnTo>
                  <a:lnTo>
                    <a:pt x="74" y="54"/>
                  </a:lnTo>
                  <a:lnTo>
                    <a:pt x="75" y="54"/>
                  </a:lnTo>
                  <a:lnTo>
                    <a:pt x="80" y="50"/>
                  </a:lnTo>
                  <a:lnTo>
                    <a:pt x="82" y="51"/>
                  </a:lnTo>
                  <a:lnTo>
                    <a:pt x="83" y="51"/>
                  </a:lnTo>
                  <a:lnTo>
                    <a:pt x="87" y="54"/>
                  </a:lnTo>
                  <a:lnTo>
                    <a:pt x="91" y="56"/>
                  </a:lnTo>
                  <a:lnTo>
                    <a:pt x="91" y="57"/>
                  </a:lnTo>
                  <a:lnTo>
                    <a:pt x="92" y="57"/>
                  </a:lnTo>
                  <a:lnTo>
                    <a:pt x="100" y="53"/>
                  </a:lnTo>
                  <a:lnTo>
                    <a:pt x="105" y="49"/>
                  </a:lnTo>
                  <a:lnTo>
                    <a:pt x="104" y="49"/>
                  </a:lnTo>
                  <a:lnTo>
                    <a:pt x="103" y="49"/>
                  </a:lnTo>
                  <a:lnTo>
                    <a:pt x="102" y="48"/>
                  </a:lnTo>
                  <a:lnTo>
                    <a:pt x="96" y="49"/>
                  </a:lnTo>
                  <a:lnTo>
                    <a:pt x="95" y="48"/>
                  </a:lnTo>
                  <a:lnTo>
                    <a:pt x="94" y="48"/>
                  </a:lnTo>
                  <a:lnTo>
                    <a:pt x="89" y="44"/>
                  </a:lnTo>
                  <a:lnTo>
                    <a:pt x="88" y="44"/>
                  </a:lnTo>
                  <a:lnTo>
                    <a:pt x="84" y="39"/>
                  </a:lnTo>
                  <a:lnTo>
                    <a:pt x="83" y="24"/>
                  </a:lnTo>
                  <a:lnTo>
                    <a:pt x="86" y="18"/>
                  </a:lnTo>
                  <a:lnTo>
                    <a:pt x="87" y="16"/>
                  </a:lnTo>
                  <a:lnTo>
                    <a:pt x="90" y="14"/>
                  </a:lnTo>
                  <a:lnTo>
                    <a:pt x="91" y="14"/>
                  </a:lnTo>
                  <a:lnTo>
                    <a:pt x="94" y="13"/>
                  </a:lnTo>
                  <a:lnTo>
                    <a:pt x="97" y="11"/>
                  </a:lnTo>
                  <a:lnTo>
                    <a:pt x="102" y="3"/>
                  </a:lnTo>
                  <a:lnTo>
                    <a:pt x="102" y="3"/>
                  </a:lnTo>
                  <a:lnTo>
                    <a:pt x="101" y="3"/>
                  </a:lnTo>
                  <a:lnTo>
                    <a:pt x="95" y="0"/>
                  </a:lnTo>
                  <a:lnTo>
                    <a:pt x="94" y="0"/>
                  </a:lnTo>
                  <a:lnTo>
                    <a:pt x="93" y="0"/>
                  </a:lnTo>
                  <a:lnTo>
                    <a:pt x="92" y="0"/>
                  </a:lnTo>
                  <a:lnTo>
                    <a:pt x="91" y="0"/>
                  </a:lnTo>
                  <a:lnTo>
                    <a:pt x="91" y="1"/>
                  </a:lnTo>
                  <a:lnTo>
                    <a:pt x="89" y="3"/>
                  </a:lnTo>
                  <a:lnTo>
                    <a:pt x="84" y="15"/>
                  </a:lnTo>
                  <a:lnTo>
                    <a:pt x="83" y="17"/>
                  </a:lnTo>
                  <a:lnTo>
                    <a:pt x="79" y="26"/>
                  </a:lnTo>
                  <a:close/>
                  <a:moveTo>
                    <a:pt x="102" y="83"/>
                  </a:moveTo>
                  <a:lnTo>
                    <a:pt x="101" y="83"/>
                  </a:lnTo>
                  <a:lnTo>
                    <a:pt x="95" y="84"/>
                  </a:lnTo>
                  <a:lnTo>
                    <a:pt x="94" y="84"/>
                  </a:lnTo>
                  <a:lnTo>
                    <a:pt x="92" y="85"/>
                  </a:lnTo>
                  <a:lnTo>
                    <a:pt x="91" y="86"/>
                  </a:lnTo>
                  <a:lnTo>
                    <a:pt x="90" y="89"/>
                  </a:lnTo>
                  <a:lnTo>
                    <a:pt x="88" y="92"/>
                  </a:lnTo>
                  <a:lnTo>
                    <a:pt x="88" y="94"/>
                  </a:lnTo>
                  <a:lnTo>
                    <a:pt x="88" y="96"/>
                  </a:lnTo>
                  <a:lnTo>
                    <a:pt x="89" y="96"/>
                  </a:lnTo>
                  <a:lnTo>
                    <a:pt x="90" y="96"/>
                  </a:lnTo>
                  <a:lnTo>
                    <a:pt x="101" y="102"/>
                  </a:lnTo>
                  <a:lnTo>
                    <a:pt x="102" y="102"/>
                  </a:lnTo>
                  <a:lnTo>
                    <a:pt x="105" y="102"/>
                  </a:lnTo>
                  <a:lnTo>
                    <a:pt x="114" y="103"/>
                  </a:lnTo>
                  <a:lnTo>
                    <a:pt x="116" y="103"/>
                  </a:lnTo>
                  <a:lnTo>
                    <a:pt x="116" y="102"/>
                  </a:lnTo>
                  <a:lnTo>
                    <a:pt x="121" y="93"/>
                  </a:lnTo>
                  <a:lnTo>
                    <a:pt x="120" y="86"/>
                  </a:lnTo>
                  <a:lnTo>
                    <a:pt x="119" y="85"/>
                  </a:lnTo>
                  <a:lnTo>
                    <a:pt x="116" y="83"/>
                  </a:lnTo>
                  <a:lnTo>
                    <a:pt x="113" y="83"/>
                  </a:lnTo>
                  <a:lnTo>
                    <a:pt x="112" y="83"/>
                  </a:lnTo>
                  <a:lnTo>
                    <a:pt x="112" y="82"/>
                  </a:lnTo>
                  <a:lnTo>
                    <a:pt x="109" y="82"/>
                  </a:lnTo>
                  <a:lnTo>
                    <a:pt x="107" y="83"/>
                  </a:lnTo>
                  <a:lnTo>
                    <a:pt x="106" y="83"/>
                  </a:lnTo>
                  <a:lnTo>
                    <a:pt x="102" y="83"/>
                  </a:lnTo>
                  <a:close/>
                  <a:moveTo>
                    <a:pt x="72" y="107"/>
                  </a:moveTo>
                  <a:lnTo>
                    <a:pt x="72" y="108"/>
                  </a:lnTo>
                  <a:lnTo>
                    <a:pt x="73" y="109"/>
                  </a:lnTo>
                  <a:lnTo>
                    <a:pt x="76" y="115"/>
                  </a:lnTo>
                  <a:lnTo>
                    <a:pt x="78" y="118"/>
                  </a:lnTo>
                  <a:lnTo>
                    <a:pt x="80" y="121"/>
                  </a:lnTo>
                  <a:lnTo>
                    <a:pt x="80" y="121"/>
                  </a:lnTo>
                  <a:lnTo>
                    <a:pt x="81" y="121"/>
                  </a:lnTo>
                  <a:lnTo>
                    <a:pt x="84" y="121"/>
                  </a:lnTo>
                  <a:lnTo>
                    <a:pt x="84" y="121"/>
                  </a:lnTo>
                  <a:lnTo>
                    <a:pt x="87" y="119"/>
                  </a:lnTo>
                  <a:lnTo>
                    <a:pt x="88" y="118"/>
                  </a:lnTo>
                  <a:lnTo>
                    <a:pt x="89" y="117"/>
                  </a:lnTo>
                  <a:lnTo>
                    <a:pt x="89" y="116"/>
                  </a:lnTo>
                  <a:lnTo>
                    <a:pt x="88" y="116"/>
                  </a:lnTo>
                  <a:lnTo>
                    <a:pt x="85" y="115"/>
                  </a:lnTo>
                  <a:lnTo>
                    <a:pt x="83" y="111"/>
                  </a:lnTo>
                  <a:lnTo>
                    <a:pt x="79" y="101"/>
                  </a:lnTo>
                  <a:lnTo>
                    <a:pt x="79" y="99"/>
                  </a:lnTo>
                  <a:lnTo>
                    <a:pt x="79" y="98"/>
                  </a:lnTo>
                  <a:lnTo>
                    <a:pt x="80" y="96"/>
                  </a:lnTo>
                  <a:lnTo>
                    <a:pt x="83" y="94"/>
                  </a:lnTo>
                  <a:lnTo>
                    <a:pt x="82" y="93"/>
                  </a:lnTo>
                  <a:lnTo>
                    <a:pt x="82" y="93"/>
                  </a:lnTo>
                  <a:lnTo>
                    <a:pt x="81" y="94"/>
                  </a:lnTo>
                  <a:lnTo>
                    <a:pt x="74" y="100"/>
                  </a:lnTo>
                  <a:lnTo>
                    <a:pt x="73" y="101"/>
                  </a:lnTo>
                  <a:lnTo>
                    <a:pt x="73" y="103"/>
                  </a:lnTo>
                  <a:lnTo>
                    <a:pt x="72" y="105"/>
                  </a:lnTo>
                  <a:lnTo>
                    <a:pt x="72" y="107"/>
                  </a:lnTo>
                  <a:close/>
                  <a:moveTo>
                    <a:pt x="119" y="116"/>
                  </a:moveTo>
                  <a:lnTo>
                    <a:pt x="129" y="114"/>
                  </a:lnTo>
                  <a:lnTo>
                    <a:pt x="130" y="113"/>
                  </a:lnTo>
                  <a:lnTo>
                    <a:pt x="131" y="112"/>
                  </a:lnTo>
                  <a:lnTo>
                    <a:pt x="131" y="111"/>
                  </a:lnTo>
                  <a:lnTo>
                    <a:pt x="132" y="108"/>
                  </a:lnTo>
                  <a:lnTo>
                    <a:pt x="131" y="108"/>
                  </a:lnTo>
                  <a:lnTo>
                    <a:pt x="114" y="114"/>
                  </a:lnTo>
                  <a:lnTo>
                    <a:pt x="110" y="116"/>
                  </a:lnTo>
                  <a:lnTo>
                    <a:pt x="109" y="117"/>
                  </a:lnTo>
                  <a:lnTo>
                    <a:pt x="109" y="118"/>
                  </a:lnTo>
                  <a:lnTo>
                    <a:pt x="112" y="120"/>
                  </a:lnTo>
                  <a:lnTo>
                    <a:pt x="119" y="116"/>
                  </a:lnTo>
                  <a:close/>
                  <a:moveTo>
                    <a:pt x="107" y="130"/>
                  </a:moveTo>
                  <a:lnTo>
                    <a:pt x="106" y="130"/>
                  </a:lnTo>
                  <a:lnTo>
                    <a:pt x="106" y="131"/>
                  </a:lnTo>
                  <a:lnTo>
                    <a:pt x="106" y="131"/>
                  </a:lnTo>
                  <a:lnTo>
                    <a:pt x="107" y="132"/>
                  </a:lnTo>
                  <a:lnTo>
                    <a:pt x="107" y="132"/>
                  </a:lnTo>
                  <a:lnTo>
                    <a:pt x="112" y="136"/>
                  </a:lnTo>
                  <a:lnTo>
                    <a:pt x="112" y="136"/>
                  </a:lnTo>
                  <a:lnTo>
                    <a:pt x="115" y="136"/>
                  </a:lnTo>
                  <a:lnTo>
                    <a:pt x="116" y="136"/>
                  </a:lnTo>
                  <a:lnTo>
                    <a:pt x="116" y="135"/>
                  </a:lnTo>
                  <a:lnTo>
                    <a:pt x="116" y="134"/>
                  </a:lnTo>
                  <a:lnTo>
                    <a:pt x="114" y="131"/>
                  </a:lnTo>
                  <a:lnTo>
                    <a:pt x="114" y="131"/>
                  </a:lnTo>
                  <a:lnTo>
                    <a:pt x="114" y="131"/>
                  </a:lnTo>
                  <a:lnTo>
                    <a:pt x="112" y="130"/>
                  </a:lnTo>
                  <a:lnTo>
                    <a:pt x="111" y="131"/>
                  </a:lnTo>
                  <a:lnTo>
                    <a:pt x="107" y="130"/>
                  </a:lnTo>
                  <a:close/>
                  <a:moveTo>
                    <a:pt x="122" y="153"/>
                  </a:moveTo>
                  <a:lnTo>
                    <a:pt x="123" y="154"/>
                  </a:lnTo>
                  <a:lnTo>
                    <a:pt x="124" y="155"/>
                  </a:lnTo>
                  <a:lnTo>
                    <a:pt x="127" y="155"/>
                  </a:lnTo>
                  <a:lnTo>
                    <a:pt x="129" y="154"/>
                  </a:lnTo>
                  <a:lnTo>
                    <a:pt x="131" y="153"/>
                  </a:lnTo>
                  <a:lnTo>
                    <a:pt x="132" y="153"/>
                  </a:lnTo>
                  <a:lnTo>
                    <a:pt x="133" y="152"/>
                  </a:lnTo>
                  <a:lnTo>
                    <a:pt x="136" y="146"/>
                  </a:lnTo>
                  <a:lnTo>
                    <a:pt x="137" y="142"/>
                  </a:lnTo>
                  <a:lnTo>
                    <a:pt x="137" y="138"/>
                  </a:lnTo>
                  <a:lnTo>
                    <a:pt x="137" y="137"/>
                  </a:lnTo>
                  <a:lnTo>
                    <a:pt x="136" y="137"/>
                  </a:lnTo>
                  <a:lnTo>
                    <a:pt x="134" y="137"/>
                  </a:lnTo>
                  <a:lnTo>
                    <a:pt x="128" y="139"/>
                  </a:lnTo>
                  <a:lnTo>
                    <a:pt x="127" y="140"/>
                  </a:lnTo>
                  <a:lnTo>
                    <a:pt x="120" y="143"/>
                  </a:lnTo>
                  <a:lnTo>
                    <a:pt x="119" y="143"/>
                  </a:lnTo>
                  <a:lnTo>
                    <a:pt x="119" y="144"/>
                  </a:lnTo>
                  <a:lnTo>
                    <a:pt x="119" y="144"/>
                  </a:lnTo>
                  <a:lnTo>
                    <a:pt x="119" y="147"/>
                  </a:lnTo>
                  <a:lnTo>
                    <a:pt x="119" y="149"/>
                  </a:lnTo>
                  <a:lnTo>
                    <a:pt x="120" y="150"/>
                  </a:lnTo>
                  <a:lnTo>
                    <a:pt x="120" y="150"/>
                  </a:lnTo>
                  <a:lnTo>
                    <a:pt x="120" y="150"/>
                  </a:lnTo>
                  <a:lnTo>
                    <a:pt x="122" y="153"/>
                  </a:lnTo>
                  <a:close/>
                  <a:moveTo>
                    <a:pt x="163" y="146"/>
                  </a:moveTo>
                  <a:lnTo>
                    <a:pt x="155" y="151"/>
                  </a:lnTo>
                  <a:lnTo>
                    <a:pt x="154" y="153"/>
                  </a:lnTo>
                  <a:lnTo>
                    <a:pt x="154" y="153"/>
                  </a:lnTo>
                  <a:lnTo>
                    <a:pt x="154" y="160"/>
                  </a:lnTo>
                  <a:lnTo>
                    <a:pt x="155" y="162"/>
                  </a:lnTo>
                  <a:lnTo>
                    <a:pt x="157" y="163"/>
                  </a:lnTo>
                  <a:lnTo>
                    <a:pt x="159" y="163"/>
                  </a:lnTo>
                  <a:lnTo>
                    <a:pt x="165" y="163"/>
                  </a:lnTo>
                  <a:lnTo>
                    <a:pt x="168" y="163"/>
                  </a:lnTo>
                  <a:lnTo>
                    <a:pt x="171" y="161"/>
                  </a:lnTo>
                  <a:lnTo>
                    <a:pt x="173" y="159"/>
                  </a:lnTo>
                  <a:lnTo>
                    <a:pt x="173" y="159"/>
                  </a:lnTo>
                  <a:lnTo>
                    <a:pt x="177" y="153"/>
                  </a:lnTo>
                  <a:lnTo>
                    <a:pt x="177" y="152"/>
                  </a:lnTo>
                  <a:lnTo>
                    <a:pt x="177" y="149"/>
                  </a:lnTo>
                  <a:lnTo>
                    <a:pt x="176" y="148"/>
                  </a:lnTo>
                  <a:lnTo>
                    <a:pt x="173" y="147"/>
                  </a:lnTo>
                  <a:lnTo>
                    <a:pt x="167" y="147"/>
                  </a:lnTo>
                  <a:lnTo>
                    <a:pt x="163" y="146"/>
                  </a:lnTo>
                  <a:close/>
                  <a:moveTo>
                    <a:pt x="523" y="144"/>
                  </a:moveTo>
                  <a:lnTo>
                    <a:pt x="522" y="144"/>
                  </a:lnTo>
                  <a:lnTo>
                    <a:pt x="521" y="144"/>
                  </a:lnTo>
                  <a:lnTo>
                    <a:pt x="521" y="143"/>
                  </a:lnTo>
                  <a:lnTo>
                    <a:pt x="520" y="143"/>
                  </a:lnTo>
                  <a:lnTo>
                    <a:pt x="520" y="144"/>
                  </a:lnTo>
                  <a:lnTo>
                    <a:pt x="517" y="146"/>
                  </a:lnTo>
                  <a:lnTo>
                    <a:pt x="516" y="148"/>
                  </a:lnTo>
                  <a:lnTo>
                    <a:pt x="515" y="150"/>
                  </a:lnTo>
                  <a:lnTo>
                    <a:pt x="513" y="154"/>
                  </a:lnTo>
                  <a:lnTo>
                    <a:pt x="512" y="156"/>
                  </a:lnTo>
                  <a:lnTo>
                    <a:pt x="512" y="157"/>
                  </a:lnTo>
                  <a:lnTo>
                    <a:pt x="511" y="166"/>
                  </a:lnTo>
                  <a:lnTo>
                    <a:pt x="511" y="168"/>
                  </a:lnTo>
                  <a:lnTo>
                    <a:pt x="512" y="169"/>
                  </a:lnTo>
                  <a:lnTo>
                    <a:pt x="516" y="172"/>
                  </a:lnTo>
                  <a:lnTo>
                    <a:pt x="516" y="172"/>
                  </a:lnTo>
                  <a:lnTo>
                    <a:pt x="518" y="172"/>
                  </a:lnTo>
                  <a:lnTo>
                    <a:pt x="518" y="172"/>
                  </a:lnTo>
                  <a:lnTo>
                    <a:pt x="518" y="172"/>
                  </a:lnTo>
                  <a:lnTo>
                    <a:pt x="517" y="172"/>
                  </a:lnTo>
                  <a:lnTo>
                    <a:pt x="517" y="172"/>
                  </a:lnTo>
                  <a:lnTo>
                    <a:pt x="516" y="172"/>
                  </a:lnTo>
                  <a:lnTo>
                    <a:pt x="514" y="169"/>
                  </a:lnTo>
                  <a:lnTo>
                    <a:pt x="514" y="168"/>
                  </a:lnTo>
                  <a:lnTo>
                    <a:pt x="514" y="168"/>
                  </a:lnTo>
                  <a:lnTo>
                    <a:pt x="520" y="166"/>
                  </a:lnTo>
                  <a:lnTo>
                    <a:pt x="523" y="166"/>
                  </a:lnTo>
                  <a:lnTo>
                    <a:pt x="524" y="167"/>
                  </a:lnTo>
                  <a:lnTo>
                    <a:pt x="526" y="167"/>
                  </a:lnTo>
                  <a:lnTo>
                    <a:pt x="526" y="168"/>
                  </a:lnTo>
                  <a:lnTo>
                    <a:pt x="527" y="170"/>
                  </a:lnTo>
                  <a:lnTo>
                    <a:pt x="527" y="172"/>
                  </a:lnTo>
                  <a:lnTo>
                    <a:pt x="526" y="176"/>
                  </a:lnTo>
                  <a:lnTo>
                    <a:pt x="540" y="179"/>
                  </a:lnTo>
                  <a:lnTo>
                    <a:pt x="561" y="179"/>
                  </a:lnTo>
                  <a:lnTo>
                    <a:pt x="561" y="179"/>
                  </a:lnTo>
                  <a:lnTo>
                    <a:pt x="561" y="179"/>
                  </a:lnTo>
                  <a:lnTo>
                    <a:pt x="561" y="177"/>
                  </a:lnTo>
                  <a:lnTo>
                    <a:pt x="558" y="169"/>
                  </a:lnTo>
                  <a:lnTo>
                    <a:pt x="555" y="164"/>
                  </a:lnTo>
                  <a:lnTo>
                    <a:pt x="546" y="151"/>
                  </a:lnTo>
                  <a:lnTo>
                    <a:pt x="538" y="147"/>
                  </a:lnTo>
                  <a:lnTo>
                    <a:pt x="523" y="144"/>
                  </a:lnTo>
                  <a:close/>
                  <a:moveTo>
                    <a:pt x="133" y="276"/>
                  </a:moveTo>
                  <a:lnTo>
                    <a:pt x="132" y="276"/>
                  </a:lnTo>
                  <a:lnTo>
                    <a:pt x="131" y="275"/>
                  </a:lnTo>
                  <a:lnTo>
                    <a:pt x="130" y="273"/>
                  </a:lnTo>
                  <a:lnTo>
                    <a:pt x="130" y="272"/>
                  </a:lnTo>
                  <a:lnTo>
                    <a:pt x="130" y="271"/>
                  </a:lnTo>
                  <a:lnTo>
                    <a:pt x="130" y="270"/>
                  </a:lnTo>
                  <a:lnTo>
                    <a:pt x="131" y="269"/>
                  </a:lnTo>
                  <a:lnTo>
                    <a:pt x="132" y="268"/>
                  </a:lnTo>
                  <a:lnTo>
                    <a:pt x="132" y="268"/>
                  </a:lnTo>
                  <a:lnTo>
                    <a:pt x="133" y="268"/>
                  </a:lnTo>
                  <a:lnTo>
                    <a:pt x="134" y="268"/>
                  </a:lnTo>
                  <a:lnTo>
                    <a:pt x="134" y="268"/>
                  </a:lnTo>
                  <a:lnTo>
                    <a:pt x="134" y="269"/>
                  </a:lnTo>
                  <a:lnTo>
                    <a:pt x="134" y="275"/>
                  </a:lnTo>
                  <a:lnTo>
                    <a:pt x="134" y="276"/>
                  </a:lnTo>
                  <a:lnTo>
                    <a:pt x="133" y="276"/>
                  </a:lnTo>
                  <a:close/>
                  <a:moveTo>
                    <a:pt x="4" y="234"/>
                  </a:moveTo>
                  <a:lnTo>
                    <a:pt x="8" y="233"/>
                  </a:lnTo>
                  <a:lnTo>
                    <a:pt x="8" y="235"/>
                  </a:lnTo>
                  <a:lnTo>
                    <a:pt x="5" y="239"/>
                  </a:lnTo>
                  <a:lnTo>
                    <a:pt x="3" y="239"/>
                  </a:lnTo>
                  <a:lnTo>
                    <a:pt x="2" y="239"/>
                  </a:lnTo>
                  <a:lnTo>
                    <a:pt x="0" y="235"/>
                  </a:lnTo>
                  <a:lnTo>
                    <a:pt x="0" y="234"/>
                  </a:lnTo>
                  <a:lnTo>
                    <a:pt x="2" y="233"/>
                  </a:lnTo>
                  <a:lnTo>
                    <a:pt x="3" y="233"/>
                  </a:lnTo>
                  <a:lnTo>
                    <a:pt x="4" y="234"/>
                  </a:lnTo>
                  <a:close/>
                </a:path>
              </a:pathLst>
            </a:custGeom>
            <a:solidFill>
              <a:srgbClr val="003865">
                <a:lumMod val="25000"/>
                <a:lumOff val="75000"/>
              </a:srgbClr>
            </a:solidFill>
            <a:ln w="4763"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783" fontAlgn="auto">
                <a:lnSpc>
                  <a:spcPct val="100000"/>
                </a:lnSpc>
                <a:spcBef>
                  <a:spcPts val="0"/>
                </a:spcBef>
                <a:spcAft>
                  <a:spcPts val="0"/>
                </a:spcAft>
                <a:defRPr/>
              </a:pPr>
              <a:endParaRPr lang="de-DE" sz="1350" kern="0">
                <a:solidFill>
                  <a:srgbClr val="000000"/>
                </a:solidFill>
                <a:latin typeface="Arial"/>
              </a:endParaRPr>
            </a:p>
          </p:txBody>
        </p:sp>
        <p:sp>
          <p:nvSpPr>
            <p:cNvPr id="63" name="Freeform 12">
              <a:extLst>
                <a:ext uri="{FF2B5EF4-FFF2-40B4-BE49-F238E27FC236}">
                  <a16:creationId xmlns:a16="http://schemas.microsoft.com/office/drawing/2014/main" id="{BBE2D5B7-CCA9-482F-A8A6-73AE9F6B7FDC}"/>
                </a:ext>
              </a:extLst>
            </p:cNvPr>
            <p:cNvSpPr>
              <a:spLocks noEditPoints="1"/>
            </p:cNvSpPr>
            <p:nvPr/>
          </p:nvSpPr>
          <p:spPr bwMode="auto">
            <a:xfrm>
              <a:off x="7377259" y="1586050"/>
              <a:ext cx="1957931" cy="1672150"/>
            </a:xfrm>
            <a:custGeom>
              <a:avLst/>
              <a:gdLst>
                <a:gd name="T0" fmla="*/ 348 w 829"/>
                <a:gd name="T1" fmla="*/ 8 h 708"/>
                <a:gd name="T2" fmla="*/ 397 w 829"/>
                <a:gd name="T3" fmla="*/ 5 h 708"/>
                <a:gd name="T4" fmla="*/ 479 w 829"/>
                <a:gd name="T5" fmla="*/ 55 h 708"/>
                <a:gd name="T6" fmla="*/ 528 w 829"/>
                <a:gd name="T7" fmla="*/ 117 h 708"/>
                <a:gd name="T8" fmla="*/ 581 w 829"/>
                <a:gd name="T9" fmla="*/ 130 h 708"/>
                <a:gd name="T10" fmla="*/ 641 w 829"/>
                <a:gd name="T11" fmla="*/ 141 h 708"/>
                <a:gd name="T12" fmla="*/ 687 w 829"/>
                <a:gd name="T13" fmla="*/ 153 h 708"/>
                <a:gd name="T14" fmla="*/ 751 w 829"/>
                <a:gd name="T15" fmla="*/ 191 h 708"/>
                <a:gd name="T16" fmla="*/ 773 w 829"/>
                <a:gd name="T17" fmla="*/ 215 h 708"/>
                <a:gd name="T18" fmla="*/ 814 w 829"/>
                <a:gd name="T19" fmla="*/ 229 h 708"/>
                <a:gd name="T20" fmla="*/ 808 w 829"/>
                <a:gd name="T21" fmla="*/ 259 h 708"/>
                <a:gd name="T22" fmla="*/ 729 w 829"/>
                <a:gd name="T23" fmla="*/ 268 h 708"/>
                <a:gd name="T24" fmla="*/ 713 w 829"/>
                <a:gd name="T25" fmla="*/ 341 h 708"/>
                <a:gd name="T26" fmla="*/ 743 w 829"/>
                <a:gd name="T27" fmla="*/ 413 h 708"/>
                <a:gd name="T28" fmla="*/ 742 w 829"/>
                <a:gd name="T29" fmla="*/ 456 h 708"/>
                <a:gd name="T30" fmla="*/ 742 w 829"/>
                <a:gd name="T31" fmla="*/ 474 h 708"/>
                <a:gd name="T32" fmla="*/ 673 w 829"/>
                <a:gd name="T33" fmla="*/ 504 h 708"/>
                <a:gd name="T34" fmla="*/ 673 w 829"/>
                <a:gd name="T35" fmla="*/ 545 h 708"/>
                <a:gd name="T36" fmla="*/ 677 w 829"/>
                <a:gd name="T37" fmla="*/ 606 h 708"/>
                <a:gd name="T38" fmla="*/ 636 w 829"/>
                <a:gd name="T39" fmla="*/ 627 h 708"/>
                <a:gd name="T40" fmla="*/ 547 w 829"/>
                <a:gd name="T41" fmla="*/ 685 h 708"/>
                <a:gd name="T42" fmla="*/ 521 w 829"/>
                <a:gd name="T43" fmla="*/ 701 h 708"/>
                <a:gd name="T44" fmla="*/ 497 w 829"/>
                <a:gd name="T45" fmla="*/ 663 h 708"/>
                <a:gd name="T46" fmla="*/ 504 w 829"/>
                <a:gd name="T47" fmla="*/ 628 h 708"/>
                <a:gd name="T48" fmla="*/ 463 w 829"/>
                <a:gd name="T49" fmla="*/ 611 h 708"/>
                <a:gd name="T50" fmla="*/ 449 w 829"/>
                <a:gd name="T51" fmla="*/ 553 h 708"/>
                <a:gd name="T52" fmla="*/ 418 w 829"/>
                <a:gd name="T53" fmla="*/ 500 h 708"/>
                <a:gd name="T54" fmla="*/ 403 w 829"/>
                <a:gd name="T55" fmla="*/ 452 h 708"/>
                <a:gd name="T56" fmla="*/ 411 w 829"/>
                <a:gd name="T57" fmla="*/ 404 h 708"/>
                <a:gd name="T58" fmla="*/ 340 w 829"/>
                <a:gd name="T59" fmla="*/ 379 h 708"/>
                <a:gd name="T60" fmla="*/ 272 w 829"/>
                <a:gd name="T61" fmla="*/ 389 h 708"/>
                <a:gd name="T62" fmla="*/ 304 w 829"/>
                <a:gd name="T63" fmla="*/ 466 h 708"/>
                <a:gd name="T64" fmla="*/ 260 w 829"/>
                <a:gd name="T65" fmla="*/ 480 h 708"/>
                <a:gd name="T66" fmla="*/ 197 w 829"/>
                <a:gd name="T67" fmla="*/ 488 h 708"/>
                <a:gd name="T68" fmla="*/ 208 w 829"/>
                <a:gd name="T69" fmla="*/ 432 h 708"/>
                <a:gd name="T70" fmla="*/ 151 w 829"/>
                <a:gd name="T71" fmla="*/ 383 h 708"/>
                <a:gd name="T72" fmla="*/ 104 w 829"/>
                <a:gd name="T73" fmla="*/ 432 h 708"/>
                <a:gd name="T74" fmla="*/ 58 w 829"/>
                <a:gd name="T75" fmla="*/ 414 h 708"/>
                <a:gd name="T76" fmla="*/ 4 w 829"/>
                <a:gd name="T77" fmla="*/ 355 h 708"/>
                <a:gd name="T78" fmla="*/ 65 w 829"/>
                <a:gd name="T79" fmla="*/ 302 h 708"/>
                <a:gd name="T80" fmla="*/ 100 w 829"/>
                <a:gd name="T81" fmla="*/ 150 h 708"/>
                <a:gd name="T82" fmla="*/ 64 w 829"/>
                <a:gd name="T83" fmla="*/ 125 h 708"/>
                <a:gd name="T84" fmla="*/ 123 w 829"/>
                <a:gd name="T85" fmla="*/ 50 h 708"/>
                <a:gd name="T86" fmla="*/ 199 w 829"/>
                <a:gd name="T87" fmla="*/ 46 h 708"/>
                <a:gd name="T88" fmla="*/ 258 w 829"/>
                <a:gd name="T89" fmla="*/ 95 h 708"/>
                <a:gd name="T90" fmla="*/ 246 w 829"/>
                <a:gd name="T91" fmla="*/ 120 h 708"/>
                <a:gd name="T92" fmla="*/ 272 w 829"/>
                <a:gd name="T93" fmla="*/ 130 h 708"/>
                <a:gd name="T94" fmla="*/ 269 w 829"/>
                <a:gd name="T95" fmla="*/ 83 h 708"/>
                <a:gd name="T96" fmla="*/ 320 w 829"/>
                <a:gd name="T97" fmla="*/ 96 h 708"/>
                <a:gd name="T98" fmla="*/ 334 w 829"/>
                <a:gd name="T99" fmla="*/ 92 h 708"/>
                <a:gd name="T100" fmla="*/ 307 w 829"/>
                <a:gd name="T101" fmla="*/ 176 h 708"/>
                <a:gd name="T102" fmla="*/ 344 w 829"/>
                <a:gd name="T103" fmla="*/ 224 h 708"/>
                <a:gd name="T104" fmla="*/ 208 w 829"/>
                <a:gd name="T105" fmla="*/ 29 h 708"/>
                <a:gd name="T106" fmla="*/ 210 w 829"/>
                <a:gd name="T107" fmla="*/ 25 h 708"/>
                <a:gd name="T108" fmla="*/ 175 w 829"/>
                <a:gd name="T109" fmla="*/ 34 h 708"/>
                <a:gd name="T110" fmla="*/ 178 w 829"/>
                <a:gd name="T111" fmla="*/ 34 h 708"/>
                <a:gd name="T112" fmla="*/ 169 w 829"/>
                <a:gd name="T113" fmla="*/ 35 h 708"/>
                <a:gd name="T114" fmla="*/ 124 w 829"/>
                <a:gd name="T115" fmla="*/ 40 h 708"/>
                <a:gd name="T116" fmla="*/ 93 w 829"/>
                <a:gd name="T117" fmla="*/ 40 h 708"/>
                <a:gd name="T118" fmla="*/ 43 w 829"/>
                <a:gd name="T119" fmla="*/ 52 h 708"/>
                <a:gd name="T120" fmla="*/ 49 w 829"/>
                <a:gd name="T121" fmla="*/ 53 h 708"/>
                <a:gd name="T122" fmla="*/ 6 w 829"/>
                <a:gd name="T123" fmla="*/ 7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9" h="708">
                  <a:moveTo>
                    <a:pt x="315" y="77"/>
                  </a:moveTo>
                  <a:lnTo>
                    <a:pt x="313" y="72"/>
                  </a:lnTo>
                  <a:lnTo>
                    <a:pt x="310" y="63"/>
                  </a:lnTo>
                  <a:lnTo>
                    <a:pt x="310" y="58"/>
                  </a:lnTo>
                  <a:lnTo>
                    <a:pt x="310" y="55"/>
                  </a:lnTo>
                  <a:lnTo>
                    <a:pt x="310" y="53"/>
                  </a:lnTo>
                  <a:lnTo>
                    <a:pt x="320" y="23"/>
                  </a:lnTo>
                  <a:lnTo>
                    <a:pt x="322" y="19"/>
                  </a:lnTo>
                  <a:lnTo>
                    <a:pt x="324" y="12"/>
                  </a:lnTo>
                  <a:lnTo>
                    <a:pt x="330" y="5"/>
                  </a:lnTo>
                  <a:lnTo>
                    <a:pt x="333" y="2"/>
                  </a:lnTo>
                  <a:lnTo>
                    <a:pt x="337" y="2"/>
                  </a:lnTo>
                  <a:lnTo>
                    <a:pt x="341" y="0"/>
                  </a:lnTo>
                  <a:lnTo>
                    <a:pt x="343" y="0"/>
                  </a:lnTo>
                  <a:lnTo>
                    <a:pt x="343" y="2"/>
                  </a:lnTo>
                  <a:lnTo>
                    <a:pt x="344" y="2"/>
                  </a:lnTo>
                  <a:lnTo>
                    <a:pt x="344" y="3"/>
                  </a:lnTo>
                  <a:lnTo>
                    <a:pt x="348" y="8"/>
                  </a:lnTo>
                  <a:lnTo>
                    <a:pt x="356" y="14"/>
                  </a:lnTo>
                  <a:lnTo>
                    <a:pt x="358" y="15"/>
                  </a:lnTo>
                  <a:lnTo>
                    <a:pt x="361" y="16"/>
                  </a:lnTo>
                  <a:lnTo>
                    <a:pt x="362" y="17"/>
                  </a:lnTo>
                  <a:lnTo>
                    <a:pt x="367" y="17"/>
                  </a:lnTo>
                  <a:lnTo>
                    <a:pt x="380" y="18"/>
                  </a:lnTo>
                  <a:lnTo>
                    <a:pt x="385" y="18"/>
                  </a:lnTo>
                  <a:lnTo>
                    <a:pt x="386" y="17"/>
                  </a:lnTo>
                  <a:lnTo>
                    <a:pt x="386" y="17"/>
                  </a:lnTo>
                  <a:lnTo>
                    <a:pt x="386" y="17"/>
                  </a:lnTo>
                  <a:lnTo>
                    <a:pt x="386" y="16"/>
                  </a:lnTo>
                  <a:lnTo>
                    <a:pt x="392" y="15"/>
                  </a:lnTo>
                  <a:lnTo>
                    <a:pt x="393" y="15"/>
                  </a:lnTo>
                  <a:lnTo>
                    <a:pt x="400" y="17"/>
                  </a:lnTo>
                  <a:lnTo>
                    <a:pt x="398" y="15"/>
                  </a:lnTo>
                  <a:lnTo>
                    <a:pt x="396" y="10"/>
                  </a:lnTo>
                  <a:lnTo>
                    <a:pt x="395" y="6"/>
                  </a:lnTo>
                  <a:lnTo>
                    <a:pt x="397" y="5"/>
                  </a:lnTo>
                  <a:lnTo>
                    <a:pt x="400" y="5"/>
                  </a:lnTo>
                  <a:lnTo>
                    <a:pt x="402" y="4"/>
                  </a:lnTo>
                  <a:lnTo>
                    <a:pt x="404" y="4"/>
                  </a:lnTo>
                  <a:lnTo>
                    <a:pt x="413" y="5"/>
                  </a:lnTo>
                  <a:lnTo>
                    <a:pt x="423" y="5"/>
                  </a:lnTo>
                  <a:lnTo>
                    <a:pt x="429" y="5"/>
                  </a:lnTo>
                  <a:lnTo>
                    <a:pt x="434" y="5"/>
                  </a:lnTo>
                  <a:lnTo>
                    <a:pt x="443" y="9"/>
                  </a:lnTo>
                  <a:lnTo>
                    <a:pt x="448" y="13"/>
                  </a:lnTo>
                  <a:lnTo>
                    <a:pt x="455" y="22"/>
                  </a:lnTo>
                  <a:lnTo>
                    <a:pt x="456" y="25"/>
                  </a:lnTo>
                  <a:lnTo>
                    <a:pt x="461" y="35"/>
                  </a:lnTo>
                  <a:lnTo>
                    <a:pt x="463" y="40"/>
                  </a:lnTo>
                  <a:lnTo>
                    <a:pt x="465" y="44"/>
                  </a:lnTo>
                  <a:lnTo>
                    <a:pt x="467" y="45"/>
                  </a:lnTo>
                  <a:lnTo>
                    <a:pt x="469" y="47"/>
                  </a:lnTo>
                  <a:lnTo>
                    <a:pt x="475" y="52"/>
                  </a:lnTo>
                  <a:lnTo>
                    <a:pt x="479" y="55"/>
                  </a:lnTo>
                  <a:lnTo>
                    <a:pt x="479" y="57"/>
                  </a:lnTo>
                  <a:lnTo>
                    <a:pt x="481" y="62"/>
                  </a:lnTo>
                  <a:lnTo>
                    <a:pt x="483" y="64"/>
                  </a:lnTo>
                  <a:lnTo>
                    <a:pt x="483" y="66"/>
                  </a:lnTo>
                  <a:lnTo>
                    <a:pt x="483" y="69"/>
                  </a:lnTo>
                  <a:lnTo>
                    <a:pt x="484" y="73"/>
                  </a:lnTo>
                  <a:lnTo>
                    <a:pt x="485" y="76"/>
                  </a:lnTo>
                  <a:lnTo>
                    <a:pt x="486" y="77"/>
                  </a:lnTo>
                  <a:lnTo>
                    <a:pt x="493" y="82"/>
                  </a:lnTo>
                  <a:lnTo>
                    <a:pt x="507" y="91"/>
                  </a:lnTo>
                  <a:lnTo>
                    <a:pt x="511" y="92"/>
                  </a:lnTo>
                  <a:lnTo>
                    <a:pt x="516" y="93"/>
                  </a:lnTo>
                  <a:lnTo>
                    <a:pt x="523" y="94"/>
                  </a:lnTo>
                  <a:lnTo>
                    <a:pt x="523" y="101"/>
                  </a:lnTo>
                  <a:lnTo>
                    <a:pt x="522" y="108"/>
                  </a:lnTo>
                  <a:lnTo>
                    <a:pt x="525" y="110"/>
                  </a:lnTo>
                  <a:lnTo>
                    <a:pt x="527" y="115"/>
                  </a:lnTo>
                  <a:lnTo>
                    <a:pt x="528" y="117"/>
                  </a:lnTo>
                  <a:lnTo>
                    <a:pt x="536" y="127"/>
                  </a:lnTo>
                  <a:lnTo>
                    <a:pt x="537" y="126"/>
                  </a:lnTo>
                  <a:lnTo>
                    <a:pt x="540" y="124"/>
                  </a:lnTo>
                  <a:lnTo>
                    <a:pt x="543" y="120"/>
                  </a:lnTo>
                  <a:lnTo>
                    <a:pt x="543" y="120"/>
                  </a:lnTo>
                  <a:lnTo>
                    <a:pt x="545" y="120"/>
                  </a:lnTo>
                  <a:lnTo>
                    <a:pt x="547" y="124"/>
                  </a:lnTo>
                  <a:lnTo>
                    <a:pt x="553" y="129"/>
                  </a:lnTo>
                  <a:lnTo>
                    <a:pt x="557" y="132"/>
                  </a:lnTo>
                  <a:lnTo>
                    <a:pt x="558" y="132"/>
                  </a:lnTo>
                  <a:lnTo>
                    <a:pt x="565" y="127"/>
                  </a:lnTo>
                  <a:lnTo>
                    <a:pt x="566" y="124"/>
                  </a:lnTo>
                  <a:lnTo>
                    <a:pt x="568" y="120"/>
                  </a:lnTo>
                  <a:lnTo>
                    <a:pt x="569" y="119"/>
                  </a:lnTo>
                  <a:lnTo>
                    <a:pt x="574" y="121"/>
                  </a:lnTo>
                  <a:lnTo>
                    <a:pt x="576" y="123"/>
                  </a:lnTo>
                  <a:lnTo>
                    <a:pt x="576" y="124"/>
                  </a:lnTo>
                  <a:lnTo>
                    <a:pt x="581" y="130"/>
                  </a:lnTo>
                  <a:lnTo>
                    <a:pt x="588" y="136"/>
                  </a:lnTo>
                  <a:lnTo>
                    <a:pt x="590" y="136"/>
                  </a:lnTo>
                  <a:lnTo>
                    <a:pt x="590" y="137"/>
                  </a:lnTo>
                  <a:lnTo>
                    <a:pt x="599" y="137"/>
                  </a:lnTo>
                  <a:lnTo>
                    <a:pt x="600" y="137"/>
                  </a:lnTo>
                  <a:lnTo>
                    <a:pt x="601" y="137"/>
                  </a:lnTo>
                  <a:lnTo>
                    <a:pt x="601" y="136"/>
                  </a:lnTo>
                  <a:lnTo>
                    <a:pt x="603" y="132"/>
                  </a:lnTo>
                  <a:lnTo>
                    <a:pt x="604" y="132"/>
                  </a:lnTo>
                  <a:lnTo>
                    <a:pt x="604" y="131"/>
                  </a:lnTo>
                  <a:lnTo>
                    <a:pt x="605" y="130"/>
                  </a:lnTo>
                  <a:lnTo>
                    <a:pt x="611" y="127"/>
                  </a:lnTo>
                  <a:lnTo>
                    <a:pt x="611" y="127"/>
                  </a:lnTo>
                  <a:lnTo>
                    <a:pt x="612" y="127"/>
                  </a:lnTo>
                  <a:lnTo>
                    <a:pt x="616" y="129"/>
                  </a:lnTo>
                  <a:lnTo>
                    <a:pt x="633" y="136"/>
                  </a:lnTo>
                  <a:lnTo>
                    <a:pt x="639" y="140"/>
                  </a:lnTo>
                  <a:lnTo>
                    <a:pt x="641" y="141"/>
                  </a:lnTo>
                  <a:lnTo>
                    <a:pt x="643" y="143"/>
                  </a:lnTo>
                  <a:lnTo>
                    <a:pt x="645" y="143"/>
                  </a:lnTo>
                  <a:lnTo>
                    <a:pt x="657" y="146"/>
                  </a:lnTo>
                  <a:lnTo>
                    <a:pt x="658" y="146"/>
                  </a:lnTo>
                  <a:lnTo>
                    <a:pt x="658" y="146"/>
                  </a:lnTo>
                  <a:lnTo>
                    <a:pt x="660" y="146"/>
                  </a:lnTo>
                  <a:lnTo>
                    <a:pt x="660" y="146"/>
                  </a:lnTo>
                  <a:lnTo>
                    <a:pt x="660" y="145"/>
                  </a:lnTo>
                  <a:lnTo>
                    <a:pt x="661" y="144"/>
                  </a:lnTo>
                  <a:lnTo>
                    <a:pt x="664" y="143"/>
                  </a:lnTo>
                  <a:lnTo>
                    <a:pt x="666" y="143"/>
                  </a:lnTo>
                  <a:lnTo>
                    <a:pt x="677" y="143"/>
                  </a:lnTo>
                  <a:lnTo>
                    <a:pt x="678" y="143"/>
                  </a:lnTo>
                  <a:lnTo>
                    <a:pt x="679" y="144"/>
                  </a:lnTo>
                  <a:lnTo>
                    <a:pt x="681" y="146"/>
                  </a:lnTo>
                  <a:lnTo>
                    <a:pt x="683" y="147"/>
                  </a:lnTo>
                  <a:lnTo>
                    <a:pt x="686" y="151"/>
                  </a:lnTo>
                  <a:lnTo>
                    <a:pt x="687" y="153"/>
                  </a:lnTo>
                  <a:lnTo>
                    <a:pt x="688" y="155"/>
                  </a:lnTo>
                  <a:lnTo>
                    <a:pt x="691" y="157"/>
                  </a:lnTo>
                  <a:lnTo>
                    <a:pt x="693" y="159"/>
                  </a:lnTo>
                  <a:lnTo>
                    <a:pt x="701" y="161"/>
                  </a:lnTo>
                  <a:lnTo>
                    <a:pt x="703" y="159"/>
                  </a:lnTo>
                  <a:lnTo>
                    <a:pt x="706" y="158"/>
                  </a:lnTo>
                  <a:lnTo>
                    <a:pt x="709" y="155"/>
                  </a:lnTo>
                  <a:lnTo>
                    <a:pt x="709" y="155"/>
                  </a:lnTo>
                  <a:lnTo>
                    <a:pt x="709" y="155"/>
                  </a:lnTo>
                  <a:lnTo>
                    <a:pt x="710" y="152"/>
                  </a:lnTo>
                  <a:lnTo>
                    <a:pt x="714" y="150"/>
                  </a:lnTo>
                  <a:lnTo>
                    <a:pt x="721" y="152"/>
                  </a:lnTo>
                  <a:lnTo>
                    <a:pt x="726" y="153"/>
                  </a:lnTo>
                  <a:lnTo>
                    <a:pt x="732" y="168"/>
                  </a:lnTo>
                  <a:lnTo>
                    <a:pt x="738" y="179"/>
                  </a:lnTo>
                  <a:lnTo>
                    <a:pt x="741" y="184"/>
                  </a:lnTo>
                  <a:lnTo>
                    <a:pt x="743" y="185"/>
                  </a:lnTo>
                  <a:lnTo>
                    <a:pt x="751" y="191"/>
                  </a:lnTo>
                  <a:lnTo>
                    <a:pt x="754" y="191"/>
                  </a:lnTo>
                  <a:lnTo>
                    <a:pt x="757" y="192"/>
                  </a:lnTo>
                  <a:lnTo>
                    <a:pt x="758" y="192"/>
                  </a:lnTo>
                  <a:lnTo>
                    <a:pt x="760" y="194"/>
                  </a:lnTo>
                  <a:lnTo>
                    <a:pt x="761" y="194"/>
                  </a:lnTo>
                  <a:lnTo>
                    <a:pt x="761" y="195"/>
                  </a:lnTo>
                  <a:lnTo>
                    <a:pt x="760" y="197"/>
                  </a:lnTo>
                  <a:lnTo>
                    <a:pt x="760" y="198"/>
                  </a:lnTo>
                  <a:lnTo>
                    <a:pt x="758" y="200"/>
                  </a:lnTo>
                  <a:lnTo>
                    <a:pt x="757" y="200"/>
                  </a:lnTo>
                  <a:lnTo>
                    <a:pt x="766" y="203"/>
                  </a:lnTo>
                  <a:lnTo>
                    <a:pt x="768" y="205"/>
                  </a:lnTo>
                  <a:lnTo>
                    <a:pt x="770" y="206"/>
                  </a:lnTo>
                  <a:lnTo>
                    <a:pt x="772" y="208"/>
                  </a:lnTo>
                  <a:lnTo>
                    <a:pt x="773" y="209"/>
                  </a:lnTo>
                  <a:lnTo>
                    <a:pt x="773" y="210"/>
                  </a:lnTo>
                  <a:lnTo>
                    <a:pt x="773" y="214"/>
                  </a:lnTo>
                  <a:lnTo>
                    <a:pt x="773" y="215"/>
                  </a:lnTo>
                  <a:lnTo>
                    <a:pt x="774" y="216"/>
                  </a:lnTo>
                  <a:lnTo>
                    <a:pt x="777" y="219"/>
                  </a:lnTo>
                  <a:lnTo>
                    <a:pt x="785" y="227"/>
                  </a:lnTo>
                  <a:lnTo>
                    <a:pt x="786" y="228"/>
                  </a:lnTo>
                  <a:lnTo>
                    <a:pt x="786" y="228"/>
                  </a:lnTo>
                  <a:lnTo>
                    <a:pt x="787" y="228"/>
                  </a:lnTo>
                  <a:lnTo>
                    <a:pt x="792" y="226"/>
                  </a:lnTo>
                  <a:lnTo>
                    <a:pt x="795" y="223"/>
                  </a:lnTo>
                  <a:lnTo>
                    <a:pt x="796" y="223"/>
                  </a:lnTo>
                  <a:lnTo>
                    <a:pt x="797" y="223"/>
                  </a:lnTo>
                  <a:lnTo>
                    <a:pt x="802" y="221"/>
                  </a:lnTo>
                  <a:lnTo>
                    <a:pt x="804" y="221"/>
                  </a:lnTo>
                  <a:lnTo>
                    <a:pt x="804" y="221"/>
                  </a:lnTo>
                  <a:lnTo>
                    <a:pt x="806" y="222"/>
                  </a:lnTo>
                  <a:lnTo>
                    <a:pt x="807" y="223"/>
                  </a:lnTo>
                  <a:lnTo>
                    <a:pt x="809" y="224"/>
                  </a:lnTo>
                  <a:lnTo>
                    <a:pt x="812" y="228"/>
                  </a:lnTo>
                  <a:lnTo>
                    <a:pt x="814" y="229"/>
                  </a:lnTo>
                  <a:lnTo>
                    <a:pt x="815" y="229"/>
                  </a:lnTo>
                  <a:lnTo>
                    <a:pt x="827" y="232"/>
                  </a:lnTo>
                  <a:lnTo>
                    <a:pt x="829" y="232"/>
                  </a:lnTo>
                  <a:lnTo>
                    <a:pt x="829" y="232"/>
                  </a:lnTo>
                  <a:lnTo>
                    <a:pt x="829" y="232"/>
                  </a:lnTo>
                  <a:lnTo>
                    <a:pt x="822" y="242"/>
                  </a:lnTo>
                  <a:lnTo>
                    <a:pt x="822" y="242"/>
                  </a:lnTo>
                  <a:lnTo>
                    <a:pt x="820" y="242"/>
                  </a:lnTo>
                  <a:lnTo>
                    <a:pt x="818" y="241"/>
                  </a:lnTo>
                  <a:lnTo>
                    <a:pt x="818" y="240"/>
                  </a:lnTo>
                  <a:lnTo>
                    <a:pt x="817" y="239"/>
                  </a:lnTo>
                  <a:lnTo>
                    <a:pt x="815" y="240"/>
                  </a:lnTo>
                  <a:lnTo>
                    <a:pt x="814" y="242"/>
                  </a:lnTo>
                  <a:lnTo>
                    <a:pt x="813" y="245"/>
                  </a:lnTo>
                  <a:lnTo>
                    <a:pt x="811" y="253"/>
                  </a:lnTo>
                  <a:lnTo>
                    <a:pt x="814" y="258"/>
                  </a:lnTo>
                  <a:lnTo>
                    <a:pt x="811" y="258"/>
                  </a:lnTo>
                  <a:lnTo>
                    <a:pt x="808" y="259"/>
                  </a:lnTo>
                  <a:lnTo>
                    <a:pt x="805" y="261"/>
                  </a:lnTo>
                  <a:lnTo>
                    <a:pt x="801" y="265"/>
                  </a:lnTo>
                  <a:lnTo>
                    <a:pt x="798" y="268"/>
                  </a:lnTo>
                  <a:lnTo>
                    <a:pt x="797" y="268"/>
                  </a:lnTo>
                  <a:lnTo>
                    <a:pt x="783" y="276"/>
                  </a:lnTo>
                  <a:lnTo>
                    <a:pt x="779" y="277"/>
                  </a:lnTo>
                  <a:lnTo>
                    <a:pt x="771" y="276"/>
                  </a:lnTo>
                  <a:lnTo>
                    <a:pt x="770" y="276"/>
                  </a:lnTo>
                  <a:lnTo>
                    <a:pt x="769" y="275"/>
                  </a:lnTo>
                  <a:lnTo>
                    <a:pt x="769" y="275"/>
                  </a:lnTo>
                  <a:lnTo>
                    <a:pt x="769" y="274"/>
                  </a:lnTo>
                  <a:lnTo>
                    <a:pt x="769" y="274"/>
                  </a:lnTo>
                  <a:lnTo>
                    <a:pt x="768" y="273"/>
                  </a:lnTo>
                  <a:lnTo>
                    <a:pt x="766" y="270"/>
                  </a:lnTo>
                  <a:lnTo>
                    <a:pt x="755" y="269"/>
                  </a:lnTo>
                  <a:lnTo>
                    <a:pt x="730" y="267"/>
                  </a:lnTo>
                  <a:lnTo>
                    <a:pt x="729" y="267"/>
                  </a:lnTo>
                  <a:lnTo>
                    <a:pt x="729" y="268"/>
                  </a:lnTo>
                  <a:lnTo>
                    <a:pt x="728" y="269"/>
                  </a:lnTo>
                  <a:lnTo>
                    <a:pt x="727" y="270"/>
                  </a:lnTo>
                  <a:lnTo>
                    <a:pt x="727" y="273"/>
                  </a:lnTo>
                  <a:lnTo>
                    <a:pt x="728" y="274"/>
                  </a:lnTo>
                  <a:lnTo>
                    <a:pt x="728" y="274"/>
                  </a:lnTo>
                  <a:lnTo>
                    <a:pt x="727" y="275"/>
                  </a:lnTo>
                  <a:lnTo>
                    <a:pt x="719" y="283"/>
                  </a:lnTo>
                  <a:lnTo>
                    <a:pt x="703" y="284"/>
                  </a:lnTo>
                  <a:lnTo>
                    <a:pt x="696" y="286"/>
                  </a:lnTo>
                  <a:lnTo>
                    <a:pt x="690" y="287"/>
                  </a:lnTo>
                  <a:lnTo>
                    <a:pt x="689" y="293"/>
                  </a:lnTo>
                  <a:lnTo>
                    <a:pt x="689" y="293"/>
                  </a:lnTo>
                  <a:lnTo>
                    <a:pt x="689" y="299"/>
                  </a:lnTo>
                  <a:lnTo>
                    <a:pt x="689" y="301"/>
                  </a:lnTo>
                  <a:lnTo>
                    <a:pt x="688" y="302"/>
                  </a:lnTo>
                  <a:lnTo>
                    <a:pt x="696" y="322"/>
                  </a:lnTo>
                  <a:lnTo>
                    <a:pt x="703" y="327"/>
                  </a:lnTo>
                  <a:lnTo>
                    <a:pt x="713" y="341"/>
                  </a:lnTo>
                  <a:lnTo>
                    <a:pt x="720" y="355"/>
                  </a:lnTo>
                  <a:lnTo>
                    <a:pt x="720" y="355"/>
                  </a:lnTo>
                  <a:lnTo>
                    <a:pt x="720" y="361"/>
                  </a:lnTo>
                  <a:lnTo>
                    <a:pt x="721" y="364"/>
                  </a:lnTo>
                  <a:lnTo>
                    <a:pt x="722" y="366"/>
                  </a:lnTo>
                  <a:lnTo>
                    <a:pt x="724" y="370"/>
                  </a:lnTo>
                  <a:lnTo>
                    <a:pt x="727" y="374"/>
                  </a:lnTo>
                  <a:lnTo>
                    <a:pt x="733" y="380"/>
                  </a:lnTo>
                  <a:lnTo>
                    <a:pt x="728" y="379"/>
                  </a:lnTo>
                  <a:lnTo>
                    <a:pt x="722" y="383"/>
                  </a:lnTo>
                  <a:lnTo>
                    <a:pt x="720" y="387"/>
                  </a:lnTo>
                  <a:lnTo>
                    <a:pt x="722" y="392"/>
                  </a:lnTo>
                  <a:lnTo>
                    <a:pt x="734" y="407"/>
                  </a:lnTo>
                  <a:lnTo>
                    <a:pt x="738" y="409"/>
                  </a:lnTo>
                  <a:lnTo>
                    <a:pt x="739" y="409"/>
                  </a:lnTo>
                  <a:lnTo>
                    <a:pt x="740" y="410"/>
                  </a:lnTo>
                  <a:lnTo>
                    <a:pt x="741" y="411"/>
                  </a:lnTo>
                  <a:lnTo>
                    <a:pt x="743" y="413"/>
                  </a:lnTo>
                  <a:lnTo>
                    <a:pt x="743" y="414"/>
                  </a:lnTo>
                  <a:lnTo>
                    <a:pt x="743" y="418"/>
                  </a:lnTo>
                  <a:lnTo>
                    <a:pt x="743" y="418"/>
                  </a:lnTo>
                  <a:lnTo>
                    <a:pt x="741" y="420"/>
                  </a:lnTo>
                  <a:lnTo>
                    <a:pt x="738" y="421"/>
                  </a:lnTo>
                  <a:lnTo>
                    <a:pt x="737" y="421"/>
                  </a:lnTo>
                  <a:lnTo>
                    <a:pt x="736" y="421"/>
                  </a:lnTo>
                  <a:lnTo>
                    <a:pt x="733" y="426"/>
                  </a:lnTo>
                  <a:lnTo>
                    <a:pt x="733" y="436"/>
                  </a:lnTo>
                  <a:lnTo>
                    <a:pt x="733" y="436"/>
                  </a:lnTo>
                  <a:lnTo>
                    <a:pt x="737" y="441"/>
                  </a:lnTo>
                  <a:lnTo>
                    <a:pt x="741" y="445"/>
                  </a:lnTo>
                  <a:lnTo>
                    <a:pt x="745" y="450"/>
                  </a:lnTo>
                  <a:lnTo>
                    <a:pt x="747" y="452"/>
                  </a:lnTo>
                  <a:lnTo>
                    <a:pt x="747" y="452"/>
                  </a:lnTo>
                  <a:lnTo>
                    <a:pt x="747" y="452"/>
                  </a:lnTo>
                  <a:lnTo>
                    <a:pt x="745" y="455"/>
                  </a:lnTo>
                  <a:lnTo>
                    <a:pt x="742" y="456"/>
                  </a:lnTo>
                  <a:lnTo>
                    <a:pt x="740" y="456"/>
                  </a:lnTo>
                  <a:lnTo>
                    <a:pt x="737" y="457"/>
                  </a:lnTo>
                  <a:lnTo>
                    <a:pt x="736" y="458"/>
                  </a:lnTo>
                  <a:lnTo>
                    <a:pt x="736" y="459"/>
                  </a:lnTo>
                  <a:lnTo>
                    <a:pt x="734" y="462"/>
                  </a:lnTo>
                  <a:lnTo>
                    <a:pt x="734" y="464"/>
                  </a:lnTo>
                  <a:lnTo>
                    <a:pt x="734" y="465"/>
                  </a:lnTo>
                  <a:lnTo>
                    <a:pt x="735" y="466"/>
                  </a:lnTo>
                  <a:lnTo>
                    <a:pt x="735" y="466"/>
                  </a:lnTo>
                  <a:lnTo>
                    <a:pt x="736" y="467"/>
                  </a:lnTo>
                  <a:lnTo>
                    <a:pt x="738" y="468"/>
                  </a:lnTo>
                  <a:lnTo>
                    <a:pt x="740" y="468"/>
                  </a:lnTo>
                  <a:lnTo>
                    <a:pt x="742" y="468"/>
                  </a:lnTo>
                  <a:lnTo>
                    <a:pt x="742" y="468"/>
                  </a:lnTo>
                  <a:lnTo>
                    <a:pt x="742" y="468"/>
                  </a:lnTo>
                  <a:lnTo>
                    <a:pt x="743" y="469"/>
                  </a:lnTo>
                  <a:lnTo>
                    <a:pt x="743" y="473"/>
                  </a:lnTo>
                  <a:lnTo>
                    <a:pt x="742" y="474"/>
                  </a:lnTo>
                  <a:lnTo>
                    <a:pt x="739" y="478"/>
                  </a:lnTo>
                  <a:lnTo>
                    <a:pt x="733" y="482"/>
                  </a:lnTo>
                  <a:lnTo>
                    <a:pt x="728" y="486"/>
                  </a:lnTo>
                  <a:lnTo>
                    <a:pt x="727" y="491"/>
                  </a:lnTo>
                  <a:lnTo>
                    <a:pt x="726" y="500"/>
                  </a:lnTo>
                  <a:lnTo>
                    <a:pt x="726" y="500"/>
                  </a:lnTo>
                  <a:lnTo>
                    <a:pt x="722" y="499"/>
                  </a:lnTo>
                  <a:lnTo>
                    <a:pt x="712" y="499"/>
                  </a:lnTo>
                  <a:lnTo>
                    <a:pt x="711" y="500"/>
                  </a:lnTo>
                  <a:lnTo>
                    <a:pt x="708" y="501"/>
                  </a:lnTo>
                  <a:lnTo>
                    <a:pt x="707" y="501"/>
                  </a:lnTo>
                  <a:lnTo>
                    <a:pt x="704" y="502"/>
                  </a:lnTo>
                  <a:lnTo>
                    <a:pt x="698" y="503"/>
                  </a:lnTo>
                  <a:lnTo>
                    <a:pt x="696" y="502"/>
                  </a:lnTo>
                  <a:lnTo>
                    <a:pt x="695" y="502"/>
                  </a:lnTo>
                  <a:lnTo>
                    <a:pt x="682" y="502"/>
                  </a:lnTo>
                  <a:lnTo>
                    <a:pt x="679" y="503"/>
                  </a:lnTo>
                  <a:lnTo>
                    <a:pt x="673" y="504"/>
                  </a:lnTo>
                  <a:lnTo>
                    <a:pt x="673" y="507"/>
                  </a:lnTo>
                  <a:lnTo>
                    <a:pt x="674" y="508"/>
                  </a:lnTo>
                  <a:lnTo>
                    <a:pt x="673" y="509"/>
                  </a:lnTo>
                  <a:lnTo>
                    <a:pt x="673" y="509"/>
                  </a:lnTo>
                  <a:lnTo>
                    <a:pt x="668" y="513"/>
                  </a:lnTo>
                  <a:lnTo>
                    <a:pt x="657" y="515"/>
                  </a:lnTo>
                  <a:lnTo>
                    <a:pt x="661" y="521"/>
                  </a:lnTo>
                  <a:lnTo>
                    <a:pt x="672" y="529"/>
                  </a:lnTo>
                  <a:lnTo>
                    <a:pt x="668" y="529"/>
                  </a:lnTo>
                  <a:lnTo>
                    <a:pt x="666" y="532"/>
                  </a:lnTo>
                  <a:lnTo>
                    <a:pt x="666" y="533"/>
                  </a:lnTo>
                  <a:lnTo>
                    <a:pt x="666" y="537"/>
                  </a:lnTo>
                  <a:lnTo>
                    <a:pt x="668" y="538"/>
                  </a:lnTo>
                  <a:lnTo>
                    <a:pt x="671" y="539"/>
                  </a:lnTo>
                  <a:lnTo>
                    <a:pt x="672" y="541"/>
                  </a:lnTo>
                  <a:lnTo>
                    <a:pt x="672" y="542"/>
                  </a:lnTo>
                  <a:lnTo>
                    <a:pt x="673" y="543"/>
                  </a:lnTo>
                  <a:lnTo>
                    <a:pt x="673" y="545"/>
                  </a:lnTo>
                  <a:lnTo>
                    <a:pt x="672" y="546"/>
                  </a:lnTo>
                  <a:lnTo>
                    <a:pt x="670" y="550"/>
                  </a:lnTo>
                  <a:lnTo>
                    <a:pt x="669" y="551"/>
                  </a:lnTo>
                  <a:lnTo>
                    <a:pt x="668" y="551"/>
                  </a:lnTo>
                  <a:lnTo>
                    <a:pt x="667" y="551"/>
                  </a:lnTo>
                  <a:lnTo>
                    <a:pt x="661" y="556"/>
                  </a:lnTo>
                  <a:lnTo>
                    <a:pt x="661" y="557"/>
                  </a:lnTo>
                  <a:lnTo>
                    <a:pt x="660" y="558"/>
                  </a:lnTo>
                  <a:lnTo>
                    <a:pt x="660" y="567"/>
                  </a:lnTo>
                  <a:lnTo>
                    <a:pt x="661" y="575"/>
                  </a:lnTo>
                  <a:lnTo>
                    <a:pt x="663" y="579"/>
                  </a:lnTo>
                  <a:lnTo>
                    <a:pt x="665" y="580"/>
                  </a:lnTo>
                  <a:lnTo>
                    <a:pt x="674" y="592"/>
                  </a:lnTo>
                  <a:lnTo>
                    <a:pt x="676" y="598"/>
                  </a:lnTo>
                  <a:lnTo>
                    <a:pt x="676" y="599"/>
                  </a:lnTo>
                  <a:lnTo>
                    <a:pt x="676" y="602"/>
                  </a:lnTo>
                  <a:lnTo>
                    <a:pt x="676" y="605"/>
                  </a:lnTo>
                  <a:lnTo>
                    <a:pt x="677" y="606"/>
                  </a:lnTo>
                  <a:lnTo>
                    <a:pt x="680" y="612"/>
                  </a:lnTo>
                  <a:lnTo>
                    <a:pt x="681" y="612"/>
                  </a:lnTo>
                  <a:lnTo>
                    <a:pt x="681" y="612"/>
                  </a:lnTo>
                  <a:lnTo>
                    <a:pt x="683" y="613"/>
                  </a:lnTo>
                  <a:lnTo>
                    <a:pt x="682" y="614"/>
                  </a:lnTo>
                  <a:lnTo>
                    <a:pt x="679" y="614"/>
                  </a:lnTo>
                  <a:lnTo>
                    <a:pt x="678" y="614"/>
                  </a:lnTo>
                  <a:lnTo>
                    <a:pt x="672" y="628"/>
                  </a:lnTo>
                  <a:lnTo>
                    <a:pt x="670" y="633"/>
                  </a:lnTo>
                  <a:lnTo>
                    <a:pt x="658" y="636"/>
                  </a:lnTo>
                  <a:lnTo>
                    <a:pt x="651" y="637"/>
                  </a:lnTo>
                  <a:lnTo>
                    <a:pt x="649" y="636"/>
                  </a:lnTo>
                  <a:lnTo>
                    <a:pt x="646" y="631"/>
                  </a:lnTo>
                  <a:lnTo>
                    <a:pt x="645" y="631"/>
                  </a:lnTo>
                  <a:lnTo>
                    <a:pt x="643" y="630"/>
                  </a:lnTo>
                  <a:lnTo>
                    <a:pt x="642" y="629"/>
                  </a:lnTo>
                  <a:lnTo>
                    <a:pt x="637" y="628"/>
                  </a:lnTo>
                  <a:lnTo>
                    <a:pt x="636" y="627"/>
                  </a:lnTo>
                  <a:lnTo>
                    <a:pt x="635" y="627"/>
                  </a:lnTo>
                  <a:lnTo>
                    <a:pt x="629" y="628"/>
                  </a:lnTo>
                  <a:lnTo>
                    <a:pt x="626" y="631"/>
                  </a:lnTo>
                  <a:lnTo>
                    <a:pt x="624" y="637"/>
                  </a:lnTo>
                  <a:lnTo>
                    <a:pt x="626" y="637"/>
                  </a:lnTo>
                  <a:lnTo>
                    <a:pt x="626" y="638"/>
                  </a:lnTo>
                  <a:lnTo>
                    <a:pt x="625" y="640"/>
                  </a:lnTo>
                  <a:lnTo>
                    <a:pt x="624" y="641"/>
                  </a:lnTo>
                  <a:lnTo>
                    <a:pt x="620" y="647"/>
                  </a:lnTo>
                  <a:lnTo>
                    <a:pt x="620" y="647"/>
                  </a:lnTo>
                  <a:lnTo>
                    <a:pt x="613" y="652"/>
                  </a:lnTo>
                  <a:lnTo>
                    <a:pt x="591" y="666"/>
                  </a:lnTo>
                  <a:lnTo>
                    <a:pt x="576" y="670"/>
                  </a:lnTo>
                  <a:lnTo>
                    <a:pt x="558" y="679"/>
                  </a:lnTo>
                  <a:lnTo>
                    <a:pt x="551" y="685"/>
                  </a:lnTo>
                  <a:lnTo>
                    <a:pt x="549" y="685"/>
                  </a:lnTo>
                  <a:lnTo>
                    <a:pt x="548" y="685"/>
                  </a:lnTo>
                  <a:lnTo>
                    <a:pt x="547" y="685"/>
                  </a:lnTo>
                  <a:lnTo>
                    <a:pt x="549" y="685"/>
                  </a:lnTo>
                  <a:lnTo>
                    <a:pt x="549" y="685"/>
                  </a:lnTo>
                  <a:lnTo>
                    <a:pt x="549" y="681"/>
                  </a:lnTo>
                  <a:lnTo>
                    <a:pt x="547" y="679"/>
                  </a:lnTo>
                  <a:lnTo>
                    <a:pt x="544" y="674"/>
                  </a:lnTo>
                  <a:lnTo>
                    <a:pt x="543" y="674"/>
                  </a:lnTo>
                  <a:lnTo>
                    <a:pt x="535" y="675"/>
                  </a:lnTo>
                  <a:lnTo>
                    <a:pt x="526" y="676"/>
                  </a:lnTo>
                  <a:lnTo>
                    <a:pt x="526" y="676"/>
                  </a:lnTo>
                  <a:lnTo>
                    <a:pt x="525" y="677"/>
                  </a:lnTo>
                  <a:lnTo>
                    <a:pt x="513" y="687"/>
                  </a:lnTo>
                  <a:lnTo>
                    <a:pt x="510" y="691"/>
                  </a:lnTo>
                  <a:lnTo>
                    <a:pt x="515" y="698"/>
                  </a:lnTo>
                  <a:lnTo>
                    <a:pt x="519" y="696"/>
                  </a:lnTo>
                  <a:lnTo>
                    <a:pt x="521" y="696"/>
                  </a:lnTo>
                  <a:lnTo>
                    <a:pt x="521" y="696"/>
                  </a:lnTo>
                  <a:lnTo>
                    <a:pt x="521" y="700"/>
                  </a:lnTo>
                  <a:lnTo>
                    <a:pt x="521" y="701"/>
                  </a:lnTo>
                  <a:lnTo>
                    <a:pt x="520" y="705"/>
                  </a:lnTo>
                  <a:lnTo>
                    <a:pt x="514" y="708"/>
                  </a:lnTo>
                  <a:lnTo>
                    <a:pt x="514" y="707"/>
                  </a:lnTo>
                  <a:lnTo>
                    <a:pt x="504" y="702"/>
                  </a:lnTo>
                  <a:lnTo>
                    <a:pt x="490" y="697"/>
                  </a:lnTo>
                  <a:lnTo>
                    <a:pt x="486" y="695"/>
                  </a:lnTo>
                  <a:lnTo>
                    <a:pt x="483" y="692"/>
                  </a:lnTo>
                  <a:lnTo>
                    <a:pt x="483" y="690"/>
                  </a:lnTo>
                  <a:lnTo>
                    <a:pt x="483" y="689"/>
                  </a:lnTo>
                  <a:lnTo>
                    <a:pt x="484" y="684"/>
                  </a:lnTo>
                  <a:lnTo>
                    <a:pt x="484" y="682"/>
                  </a:lnTo>
                  <a:lnTo>
                    <a:pt x="487" y="679"/>
                  </a:lnTo>
                  <a:lnTo>
                    <a:pt x="489" y="678"/>
                  </a:lnTo>
                  <a:lnTo>
                    <a:pt x="493" y="677"/>
                  </a:lnTo>
                  <a:lnTo>
                    <a:pt x="497" y="677"/>
                  </a:lnTo>
                  <a:lnTo>
                    <a:pt x="498" y="674"/>
                  </a:lnTo>
                  <a:lnTo>
                    <a:pt x="499" y="674"/>
                  </a:lnTo>
                  <a:lnTo>
                    <a:pt x="497" y="663"/>
                  </a:lnTo>
                  <a:lnTo>
                    <a:pt x="496" y="658"/>
                  </a:lnTo>
                  <a:lnTo>
                    <a:pt x="494" y="657"/>
                  </a:lnTo>
                  <a:lnTo>
                    <a:pt x="489" y="647"/>
                  </a:lnTo>
                  <a:lnTo>
                    <a:pt x="489" y="647"/>
                  </a:lnTo>
                  <a:lnTo>
                    <a:pt x="489" y="647"/>
                  </a:lnTo>
                  <a:lnTo>
                    <a:pt x="489" y="646"/>
                  </a:lnTo>
                  <a:lnTo>
                    <a:pt x="496" y="639"/>
                  </a:lnTo>
                  <a:lnTo>
                    <a:pt x="500" y="638"/>
                  </a:lnTo>
                  <a:lnTo>
                    <a:pt x="501" y="637"/>
                  </a:lnTo>
                  <a:lnTo>
                    <a:pt x="502" y="635"/>
                  </a:lnTo>
                  <a:lnTo>
                    <a:pt x="504" y="634"/>
                  </a:lnTo>
                  <a:lnTo>
                    <a:pt x="505" y="634"/>
                  </a:lnTo>
                  <a:lnTo>
                    <a:pt x="506" y="634"/>
                  </a:lnTo>
                  <a:lnTo>
                    <a:pt x="506" y="634"/>
                  </a:lnTo>
                  <a:lnTo>
                    <a:pt x="507" y="631"/>
                  </a:lnTo>
                  <a:lnTo>
                    <a:pt x="507" y="630"/>
                  </a:lnTo>
                  <a:lnTo>
                    <a:pt x="506" y="630"/>
                  </a:lnTo>
                  <a:lnTo>
                    <a:pt x="504" y="628"/>
                  </a:lnTo>
                  <a:lnTo>
                    <a:pt x="502" y="627"/>
                  </a:lnTo>
                  <a:lnTo>
                    <a:pt x="498" y="622"/>
                  </a:lnTo>
                  <a:lnTo>
                    <a:pt x="498" y="622"/>
                  </a:lnTo>
                  <a:lnTo>
                    <a:pt x="489" y="618"/>
                  </a:lnTo>
                  <a:lnTo>
                    <a:pt x="486" y="618"/>
                  </a:lnTo>
                  <a:lnTo>
                    <a:pt x="477" y="618"/>
                  </a:lnTo>
                  <a:lnTo>
                    <a:pt x="475" y="617"/>
                  </a:lnTo>
                  <a:lnTo>
                    <a:pt x="473" y="616"/>
                  </a:lnTo>
                  <a:lnTo>
                    <a:pt x="472" y="615"/>
                  </a:lnTo>
                  <a:lnTo>
                    <a:pt x="472" y="614"/>
                  </a:lnTo>
                  <a:lnTo>
                    <a:pt x="473" y="612"/>
                  </a:lnTo>
                  <a:lnTo>
                    <a:pt x="474" y="611"/>
                  </a:lnTo>
                  <a:lnTo>
                    <a:pt x="474" y="609"/>
                  </a:lnTo>
                  <a:lnTo>
                    <a:pt x="473" y="609"/>
                  </a:lnTo>
                  <a:lnTo>
                    <a:pt x="472" y="609"/>
                  </a:lnTo>
                  <a:lnTo>
                    <a:pt x="464" y="611"/>
                  </a:lnTo>
                  <a:lnTo>
                    <a:pt x="463" y="611"/>
                  </a:lnTo>
                  <a:lnTo>
                    <a:pt x="463" y="611"/>
                  </a:lnTo>
                  <a:lnTo>
                    <a:pt x="461" y="611"/>
                  </a:lnTo>
                  <a:lnTo>
                    <a:pt x="461" y="611"/>
                  </a:lnTo>
                  <a:lnTo>
                    <a:pt x="460" y="612"/>
                  </a:lnTo>
                  <a:lnTo>
                    <a:pt x="459" y="612"/>
                  </a:lnTo>
                  <a:lnTo>
                    <a:pt x="455" y="612"/>
                  </a:lnTo>
                  <a:lnTo>
                    <a:pt x="454" y="612"/>
                  </a:lnTo>
                  <a:lnTo>
                    <a:pt x="454" y="612"/>
                  </a:lnTo>
                  <a:lnTo>
                    <a:pt x="452" y="611"/>
                  </a:lnTo>
                  <a:lnTo>
                    <a:pt x="454" y="592"/>
                  </a:lnTo>
                  <a:lnTo>
                    <a:pt x="460" y="577"/>
                  </a:lnTo>
                  <a:lnTo>
                    <a:pt x="463" y="569"/>
                  </a:lnTo>
                  <a:lnTo>
                    <a:pt x="463" y="560"/>
                  </a:lnTo>
                  <a:lnTo>
                    <a:pt x="458" y="555"/>
                  </a:lnTo>
                  <a:lnTo>
                    <a:pt x="457" y="555"/>
                  </a:lnTo>
                  <a:lnTo>
                    <a:pt x="453" y="553"/>
                  </a:lnTo>
                  <a:lnTo>
                    <a:pt x="451" y="552"/>
                  </a:lnTo>
                  <a:lnTo>
                    <a:pt x="450" y="552"/>
                  </a:lnTo>
                  <a:lnTo>
                    <a:pt x="449" y="553"/>
                  </a:lnTo>
                  <a:lnTo>
                    <a:pt x="448" y="554"/>
                  </a:lnTo>
                  <a:lnTo>
                    <a:pt x="446" y="555"/>
                  </a:lnTo>
                  <a:lnTo>
                    <a:pt x="446" y="555"/>
                  </a:lnTo>
                  <a:lnTo>
                    <a:pt x="447" y="548"/>
                  </a:lnTo>
                  <a:lnTo>
                    <a:pt x="448" y="546"/>
                  </a:lnTo>
                  <a:lnTo>
                    <a:pt x="448" y="544"/>
                  </a:lnTo>
                  <a:lnTo>
                    <a:pt x="447" y="541"/>
                  </a:lnTo>
                  <a:lnTo>
                    <a:pt x="446" y="539"/>
                  </a:lnTo>
                  <a:lnTo>
                    <a:pt x="446" y="539"/>
                  </a:lnTo>
                  <a:lnTo>
                    <a:pt x="443" y="537"/>
                  </a:lnTo>
                  <a:lnTo>
                    <a:pt x="442" y="537"/>
                  </a:lnTo>
                  <a:lnTo>
                    <a:pt x="442" y="537"/>
                  </a:lnTo>
                  <a:lnTo>
                    <a:pt x="439" y="537"/>
                  </a:lnTo>
                  <a:lnTo>
                    <a:pt x="436" y="536"/>
                  </a:lnTo>
                  <a:lnTo>
                    <a:pt x="422" y="525"/>
                  </a:lnTo>
                  <a:lnTo>
                    <a:pt x="419" y="521"/>
                  </a:lnTo>
                  <a:lnTo>
                    <a:pt x="418" y="504"/>
                  </a:lnTo>
                  <a:lnTo>
                    <a:pt x="418" y="500"/>
                  </a:lnTo>
                  <a:lnTo>
                    <a:pt x="419" y="499"/>
                  </a:lnTo>
                  <a:lnTo>
                    <a:pt x="420" y="497"/>
                  </a:lnTo>
                  <a:lnTo>
                    <a:pt x="422" y="497"/>
                  </a:lnTo>
                  <a:lnTo>
                    <a:pt x="422" y="497"/>
                  </a:lnTo>
                  <a:lnTo>
                    <a:pt x="419" y="492"/>
                  </a:lnTo>
                  <a:lnTo>
                    <a:pt x="416" y="489"/>
                  </a:lnTo>
                  <a:lnTo>
                    <a:pt x="417" y="483"/>
                  </a:lnTo>
                  <a:lnTo>
                    <a:pt x="415" y="481"/>
                  </a:lnTo>
                  <a:lnTo>
                    <a:pt x="415" y="479"/>
                  </a:lnTo>
                  <a:lnTo>
                    <a:pt x="414" y="479"/>
                  </a:lnTo>
                  <a:lnTo>
                    <a:pt x="411" y="478"/>
                  </a:lnTo>
                  <a:lnTo>
                    <a:pt x="401" y="476"/>
                  </a:lnTo>
                  <a:lnTo>
                    <a:pt x="392" y="469"/>
                  </a:lnTo>
                  <a:lnTo>
                    <a:pt x="387" y="462"/>
                  </a:lnTo>
                  <a:lnTo>
                    <a:pt x="393" y="465"/>
                  </a:lnTo>
                  <a:lnTo>
                    <a:pt x="397" y="465"/>
                  </a:lnTo>
                  <a:lnTo>
                    <a:pt x="403" y="452"/>
                  </a:lnTo>
                  <a:lnTo>
                    <a:pt x="403" y="452"/>
                  </a:lnTo>
                  <a:lnTo>
                    <a:pt x="396" y="448"/>
                  </a:lnTo>
                  <a:lnTo>
                    <a:pt x="390" y="446"/>
                  </a:lnTo>
                  <a:lnTo>
                    <a:pt x="386" y="444"/>
                  </a:lnTo>
                  <a:lnTo>
                    <a:pt x="386" y="444"/>
                  </a:lnTo>
                  <a:lnTo>
                    <a:pt x="385" y="443"/>
                  </a:lnTo>
                  <a:lnTo>
                    <a:pt x="383" y="440"/>
                  </a:lnTo>
                  <a:lnTo>
                    <a:pt x="390" y="427"/>
                  </a:lnTo>
                  <a:lnTo>
                    <a:pt x="392" y="426"/>
                  </a:lnTo>
                  <a:lnTo>
                    <a:pt x="394" y="424"/>
                  </a:lnTo>
                  <a:lnTo>
                    <a:pt x="397" y="423"/>
                  </a:lnTo>
                  <a:lnTo>
                    <a:pt x="400" y="422"/>
                  </a:lnTo>
                  <a:lnTo>
                    <a:pt x="402" y="421"/>
                  </a:lnTo>
                  <a:lnTo>
                    <a:pt x="404" y="419"/>
                  </a:lnTo>
                  <a:lnTo>
                    <a:pt x="404" y="419"/>
                  </a:lnTo>
                  <a:lnTo>
                    <a:pt x="407" y="414"/>
                  </a:lnTo>
                  <a:lnTo>
                    <a:pt x="411" y="407"/>
                  </a:lnTo>
                  <a:lnTo>
                    <a:pt x="411" y="405"/>
                  </a:lnTo>
                  <a:lnTo>
                    <a:pt x="411" y="404"/>
                  </a:lnTo>
                  <a:lnTo>
                    <a:pt x="409" y="398"/>
                  </a:lnTo>
                  <a:lnTo>
                    <a:pt x="414" y="386"/>
                  </a:lnTo>
                  <a:lnTo>
                    <a:pt x="414" y="386"/>
                  </a:lnTo>
                  <a:lnTo>
                    <a:pt x="413" y="384"/>
                  </a:lnTo>
                  <a:lnTo>
                    <a:pt x="406" y="381"/>
                  </a:lnTo>
                  <a:lnTo>
                    <a:pt x="400" y="379"/>
                  </a:lnTo>
                  <a:lnTo>
                    <a:pt x="395" y="385"/>
                  </a:lnTo>
                  <a:lnTo>
                    <a:pt x="393" y="389"/>
                  </a:lnTo>
                  <a:lnTo>
                    <a:pt x="387" y="396"/>
                  </a:lnTo>
                  <a:lnTo>
                    <a:pt x="379" y="406"/>
                  </a:lnTo>
                  <a:lnTo>
                    <a:pt x="379" y="406"/>
                  </a:lnTo>
                  <a:lnTo>
                    <a:pt x="365" y="409"/>
                  </a:lnTo>
                  <a:lnTo>
                    <a:pt x="347" y="409"/>
                  </a:lnTo>
                  <a:lnTo>
                    <a:pt x="342" y="408"/>
                  </a:lnTo>
                  <a:lnTo>
                    <a:pt x="340" y="406"/>
                  </a:lnTo>
                  <a:lnTo>
                    <a:pt x="340" y="402"/>
                  </a:lnTo>
                  <a:lnTo>
                    <a:pt x="340" y="382"/>
                  </a:lnTo>
                  <a:lnTo>
                    <a:pt x="340" y="379"/>
                  </a:lnTo>
                  <a:lnTo>
                    <a:pt x="340" y="378"/>
                  </a:lnTo>
                  <a:lnTo>
                    <a:pt x="340" y="376"/>
                  </a:lnTo>
                  <a:lnTo>
                    <a:pt x="337" y="374"/>
                  </a:lnTo>
                  <a:lnTo>
                    <a:pt x="332" y="370"/>
                  </a:lnTo>
                  <a:lnTo>
                    <a:pt x="315" y="378"/>
                  </a:lnTo>
                  <a:lnTo>
                    <a:pt x="308" y="374"/>
                  </a:lnTo>
                  <a:lnTo>
                    <a:pt x="299" y="380"/>
                  </a:lnTo>
                  <a:lnTo>
                    <a:pt x="298" y="384"/>
                  </a:lnTo>
                  <a:lnTo>
                    <a:pt x="298" y="388"/>
                  </a:lnTo>
                  <a:lnTo>
                    <a:pt x="297" y="389"/>
                  </a:lnTo>
                  <a:lnTo>
                    <a:pt x="293" y="392"/>
                  </a:lnTo>
                  <a:lnTo>
                    <a:pt x="291" y="392"/>
                  </a:lnTo>
                  <a:lnTo>
                    <a:pt x="282" y="393"/>
                  </a:lnTo>
                  <a:lnTo>
                    <a:pt x="280" y="392"/>
                  </a:lnTo>
                  <a:lnTo>
                    <a:pt x="280" y="391"/>
                  </a:lnTo>
                  <a:lnTo>
                    <a:pt x="279" y="390"/>
                  </a:lnTo>
                  <a:lnTo>
                    <a:pt x="273" y="389"/>
                  </a:lnTo>
                  <a:lnTo>
                    <a:pt x="272" y="389"/>
                  </a:lnTo>
                  <a:lnTo>
                    <a:pt x="271" y="389"/>
                  </a:lnTo>
                  <a:lnTo>
                    <a:pt x="272" y="392"/>
                  </a:lnTo>
                  <a:lnTo>
                    <a:pt x="274" y="401"/>
                  </a:lnTo>
                  <a:lnTo>
                    <a:pt x="288" y="411"/>
                  </a:lnTo>
                  <a:lnTo>
                    <a:pt x="294" y="415"/>
                  </a:lnTo>
                  <a:lnTo>
                    <a:pt x="298" y="427"/>
                  </a:lnTo>
                  <a:lnTo>
                    <a:pt x="298" y="432"/>
                  </a:lnTo>
                  <a:lnTo>
                    <a:pt x="298" y="441"/>
                  </a:lnTo>
                  <a:lnTo>
                    <a:pt x="297" y="443"/>
                  </a:lnTo>
                  <a:lnTo>
                    <a:pt x="294" y="456"/>
                  </a:lnTo>
                  <a:lnTo>
                    <a:pt x="294" y="456"/>
                  </a:lnTo>
                  <a:lnTo>
                    <a:pt x="296" y="459"/>
                  </a:lnTo>
                  <a:lnTo>
                    <a:pt x="298" y="461"/>
                  </a:lnTo>
                  <a:lnTo>
                    <a:pt x="299" y="461"/>
                  </a:lnTo>
                  <a:lnTo>
                    <a:pt x="300" y="461"/>
                  </a:lnTo>
                  <a:lnTo>
                    <a:pt x="303" y="462"/>
                  </a:lnTo>
                  <a:lnTo>
                    <a:pt x="307" y="464"/>
                  </a:lnTo>
                  <a:lnTo>
                    <a:pt x="304" y="466"/>
                  </a:lnTo>
                  <a:lnTo>
                    <a:pt x="304" y="468"/>
                  </a:lnTo>
                  <a:lnTo>
                    <a:pt x="300" y="470"/>
                  </a:lnTo>
                  <a:lnTo>
                    <a:pt x="300" y="471"/>
                  </a:lnTo>
                  <a:lnTo>
                    <a:pt x="299" y="472"/>
                  </a:lnTo>
                  <a:lnTo>
                    <a:pt x="297" y="472"/>
                  </a:lnTo>
                  <a:lnTo>
                    <a:pt x="296" y="472"/>
                  </a:lnTo>
                  <a:lnTo>
                    <a:pt x="295" y="472"/>
                  </a:lnTo>
                  <a:lnTo>
                    <a:pt x="290" y="475"/>
                  </a:lnTo>
                  <a:lnTo>
                    <a:pt x="288" y="477"/>
                  </a:lnTo>
                  <a:lnTo>
                    <a:pt x="287" y="478"/>
                  </a:lnTo>
                  <a:lnTo>
                    <a:pt x="287" y="478"/>
                  </a:lnTo>
                  <a:lnTo>
                    <a:pt x="287" y="480"/>
                  </a:lnTo>
                  <a:lnTo>
                    <a:pt x="288" y="482"/>
                  </a:lnTo>
                  <a:lnTo>
                    <a:pt x="280" y="481"/>
                  </a:lnTo>
                  <a:lnTo>
                    <a:pt x="273" y="479"/>
                  </a:lnTo>
                  <a:lnTo>
                    <a:pt x="265" y="478"/>
                  </a:lnTo>
                  <a:lnTo>
                    <a:pt x="264" y="477"/>
                  </a:lnTo>
                  <a:lnTo>
                    <a:pt x="260" y="480"/>
                  </a:lnTo>
                  <a:lnTo>
                    <a:pt x="255" y="484"/>
                  </a:lnTo>
                  <a:lnTo>
                    <a:pt x="244" y="492"/>
                  </a:lnTo>
                  <a:lnTo>
                    <a:pt x="240" y="493"/>
                  </a:lnTo>
                  <a:lnTo>
                    <a:pt x="234" y="497"/>
                  </a:lnTo>
                  <a:lnTo>
                    <a:pt x="233" y="495"/>
                  </a:lnTo>
                  <a:lnTo>
                    <a:pt x="230" y="494"/>
                  </a:lnTo>
                  <a:lnTo>
                    <a:pt x="227" y="494"/>
                  </a:lnTo>
                  <a:lnTo>
                    <a:pt x="223" y="494"/>
                  </a:lnTo>
                  <a:lnTo>
                    <a:pt x="222" y="494"/>
                  </a:lnTo>
                  <a:lnTo>
                    <a:pt x="217" y="498"/>
                  </a:lnTo>
                  <a:lnTo>
                    <a:pt x="215" y="500"/>
                  </a:lnTo>
                  <a:lnTo>
                    <a:pt x="214" y="502"/>
                  </a:lnTo>
                  <a:lnTo>
                    <a:pt x="211" y="500"/>
                  </a:lnTo>
                  <a:lnTo>
                    <a:pt x="206" y="499"/>
                  </a:lnTo>
                  <a:lnTo>
                    <a:pt x="203" y="497"/>
                  </a:lnTo>
                  <a:lnTo>
                    <a:pt x="202" y="494"/>
                  </a:lnTo>
                  <a:lnTo>
                    <a:pt x="198" y="488"/>
                  </a:lnTo>
                  <a:lnTo>
                    <a:pt x="197" y="488"/>
                  </a:lnTo>
                  <a:lnTo>
                    <a:pt x="198" y="488"/>
                  </a:lnTo>
                  <a:lnTo>
                    <a:pt x="200" y="486"/>
                  </a:lnTo>
                  <a:lnTo>
                    <a:pt x="211" y="483"/>
                  </a:lnTo>
                  <a:lnTo>
                    <a:pt x="219" y="481"/>
                  </a:lnTo>
                  <a:lnTo>
                    <a:pt x="218" y="469"/>
                  </a:lnTo>
                  <a:lnTo>
                    <a:pt x="213" y="465"/>
                  </a:lnTo>
                  <a:lnTo>
                    <a:pt x="207" y="463"/>
                  </a:lnTo>
                  <a:lnTo>
                    <a:pt x="207" y="463"/>
                  </a:lnTo>
                  <a:lnTo>
                    <a:pt x="204" y="461"/>
                  </a:lnTo>
                  <a:lnTo>
                    <a:pt x="203" y="460"/>
                  </a:lnTo>
                  <a:lnTo>
                    <a:pt x="202" y="457"/>
                  </a:lnTo>
                  <a:lnTo>
                    <a:pt x="201" y="455"/>
                  </a:lnTo>
                  <a:lnTo>
                    <a:pt x="201" y="455"/>
                  </a:lnTo>
                  <a:lnTo>
                    <a:pt x="209" y="440"/>
                  </a:lnTo>
                  <a:lnTo>
                    <a:pt x="211" y="437"/>
                  </a:lnTo>
                  <a:lnTo>
                    <a:pt x="208" y="434"/>
                  </a:lnTo>
                  <a:lnTo>
                    <a:pt x="208" y="433"/>
                  </a:lnTo>
                  <a:lnTo>
                    <a:pt x="208" y="432"/>
                  </a:lnTo>
                  <a:lnTo>
                    <a:pt x="208" y="430"/>
                  </a:lnTo>
                  <a:lnTo>
                    <a:pt x="208" y="430"/>
                  </a:lnTo>
                  <a:lnTo>
                    <a:pt x="214" y="424"/>
                  </a:lnTo>
                  <a:lnTo>
                    <a:pt x="211" y="417"/>
                  </a:lnTo>
                  <a:lnTo>
                    <a:pt x="209" y="412"/>
                  </a:lnTo>
                  <a:lnTo>
                    <a:pt x="201" y="408"/>
                  </a:lnTo>
                  <a:lnTo>
                    <a:pt x="197" y="409"/>
                  </a:lnTo>
                  <a:lnTo>
                    <a:pt x="197" y="409"/>
                  </a:lnTo>
                  <a:lnTo>
                    <a:pt x="193" y="411"/>
                  </a:lnTo>
                  <a:lnTo>
                    <a:pt x="186" y="410"/>
                  </a:lnTo>
                  <a:lnTo>
                    <a:pt x="173" y="402"/>
                  </a:lnTo>
                  <a:lnTo>
                    <a:pt x="168" y="390"/>
                  </a:lnTo>
                  <a:lnTo>
                    <a:pt x="168" y="387"/>
                  </a:lnTo>
                  <a:lnTo>
                    <a:pt x="167" y="386"/>
                  </a:lnTo>
                  <a:lnTo>
                    <a:pt x="166" y="386"/>
                  </a:lnTo>
                  <a:lnTo>
                    <a:pt x="154" y="381"/>
                  </a:lnTo>
                  <a:lnTo>
                    <a:pt x="154" y="381"/>
                  </a:lnTo>
                  <a:lnTo>
                    <a:pt x="151" y="383"/>
                  </a:lnTo>
                  <a:lnTo>
                    <a:pt x="150" y="386"/>
                  </a:lnTo>
                  <a:lnTo>
                    <a:pt x="148" y="389"/>
                  </a:lnTo>
                  <a:lnTo>
                    <a:pt x="147" y="392"/>
                  </a:lnTo>
                  <a:lnTo>
                    <a:pt x="149" y="394"/>
                  </a:lnTo>
                  <a:lnTo>
                    <a:pt x="153" y="395"/>
                  </a:lnTo>
                  <a:lnTo>
                    <a:pt x="153" y="398"/>
                  </a:lnTo>
                  <a:lnTo>
                    <a:pt x="147" y="406"/>
                  </a:lnTo>
                  <a:lnTo>
                    <a:pt x="141" y="409"/>
                  </a:lnTo>
                  <a:lnTo>
                    <a:pt x="140" y="409"/>
                  </a:lnTo>
                  <a:lnTo>
                    <a:pt x="140" y="409"/>
                  </a:lnTo>
                  <a:lnTo>
                    <a:pt x="135" y="411"/>
                  </a:lnTo>
                  <a:lnTo>
                    <a:pt x="124" y="418"/>
                  </a:lnTo>
                  <a:lnTo>
                    <a:pt x="114" y="426"/>
                  </a:lnTo>
                  <a:lnTo>
                    <a:pt x="112" y="427"/>
                  </a:lnTo>
                  <a:lnTo>
                    <a:pt x="111" y="429"/>
                  </a:lnTo>
                  <a:lnTo>
                    <a:pt x="110" y="430"/>
                  </a:lnTo>
                  <a:lnTo>
                    <a:pt x="107" y="432"/>
                  </a:lnTo>
                  <a:lnTo>
                    <a:pt x="104" y="432"/>
                  </a:lnTo>
                  <a:lnTo>
                    <a:pt x="103" y="432"/>
                  </a:lnTo>
                  <a:lnTo>
                    <a:pt x="101" y="433"/>
                  </a:lnTo>
                  <a:lnTo>
                    <a:pt x="99" y="436"/>
                  </a:lnTo>
                  <a:lnTo>
                    <a:pt x="86" y="436"/>
                  </a:lnTo>
                  <a:lnTo>
                    <a:pt x="82" y="435"/>
                  </a:lnTo>
                  <a:lnTo>
                    <a:pt x="75" y="434"/>
                  </a:lnTo>
                  <a:lnTo>
                    <a:pt x="69" y="436"/>
                  </a:lnTo>
                  <a:lnTo>
                    <a:pt x="68" y="437"/>
                  </a:lnTo>
                  <a:lnTo>
                    <a:pt x="67" y="438"/>
                  </a:lnTo>
                  <a:lnTo>
                    <a:pt x="65" y="440"/>
                  </a:lnTo>
                  <a:lnTo>
                    <a:pt x="59" y="441"/>
                  </a:lnTo>
                  <a:lnTo>
                    <a:pt x="55" y="436"/>
                  </a:lnTo>
                  <a:lnTo>
                    <a:pt x="54" y="432"/>
                  </a:lnTo>
                  <a:lnTo>
                    <a:pt x="54" y="430"/>
                  </a:lnTo>
                  <a:lnTo>
                    <a:pt x="53" y="428"/>
                  </a:lnTo>
                  <a:lnTo>
                    <a:pt x="53" y="427"/>
                  </a:lnTo>
                  <a:lnTo>
                    <a:pt x="57" y="418"/>
                  </a:lnTo>
                  <a:lnTo>
                    <a:pt x="58" y="414"/>
                  </a:lnTo>
                  <a:lnTo>
                    <a:pt x="61" y="411"/>
                  </a:lnTo>
                  <a:lnTo>
                    <a:pt x="61" y="405"/>
                  </a:lnTo>
                  <a:lnTo>
                    <a:pt x="61" y="400"/>
                  </a:lnTo>
                  <a:lnTo>
                    <a:pt x="50" y="379"/>
                  </a:lnTo>
                  <a:lnTo>
                    <a:pt x="49" y="379"/>
                  </a:lnTo>
                  <a:lnTo>
                    <a:pt x="48" y="379"/>
                  </a:lnTo>
                  <a:lnTo>
                    <a:pt x="47" y="379"/>
                  </a:lnTo>
                  <a:lnTo>
                    <a:pt x="45" y="382"/>
                  </a:lnTo>
                  <a:lnTo>
                    <a:pt x="44" y="385"/>
                  </a:lnTo>
                  <a:lnTo>
                    <a:pt x="41" y="387"/>
                  </a:lnTo>
                  <a:lnTo>
                    <a:pt x="40" y="387"/>
                  </a:lnTo>
                  <a:lnTo>
                    <a:pt x="12" y="379"/>
                  </a:lnTo>
                  <a:lnTo>
                    <a:pt x="8" y="378"/>
                  </a:lnTo>
                  <a:lnTo>
                    <a:pt x="0" y="372"/>
                  </a:lnTo>
                  <a:lnTo>
                    <a:pt x="0" y="371"/>
                  </a:lnTo>
                  <a:lnTo>
                    <a:pt x="0" y="366"/>
                  </a:lnTo>
                  <a:lnTo>
                    <a:pt x="1" y="363"/>
                  </a:lnTo>
                  <a:lnTo>
                    <a:pt x="4" y="355"/>
                  </a:lnTo>
                  <a:lnTo>
                    <a:pt x="4" y="344"/>
                  </a:lnTo>
                  <a:lnTo>
                    <a:pt x="3" y="334"/>
                  </a:lnTo>
                  <a:lnTo>
                    <a:pt x="9" y="329"/>
                  </a:lnTo>
                  <a:lnTo>
                    <a:pt x="11" y="328"/>
                  </a:lnTo>
                  <a:lnTo>
                    <a:pt x="16" y="327"/>
                  </a:lnTo>
                  <a:lnTo>
                    <a:pt x="18" y="328"/>
                  </a:lnTo>
                  <a:lnTo>
                    <a:pt x="35" y="328"/>
                  </a:lnTo>
                  <a:lnTo>
                    <a:pt x="50" y="331"/>
                  </a:lnTo>
                  <a:lnTo>
                    <a:pt x="53" y="331"/>
                  </a:lnTo>
                  <a:lnTo>
                    <a:pt x="54" y="332"/>
                  </a:lnTo>
                  <a:lnTo>
                    <a:pt x="54" y="333"/>
                  </a:lnTo>
                  <a:lnTo>
                    <a:pt x="54" y="333"/>
                  </a:lnTo>
                  <a:lnTo>
                    <a:pt x="59" y="334"/>
                  </a:lnTo>
                  <a:lnTo>
                    <a:pt x="59" y="334"/>
                  </a:lnTo>
                  <a:lnTo>
                    <a:pt x="60" y="334"/>
                  </a:lnTo>
                  <a:lnTo>
                    <a:pt x="61" y="331"/>
                  </a:lnTo>
                  <a:lnTo>
                    <a:pt x="64" y="312"/>
                  </a:lnTo>
                  <a:lnTo>
                    <a:pt x="65" y="302"/>
                  </a:lnTo>
                  <a:lnTo>
                    <a:pt x="66" y="286"/>
                  </a:lnTo>
                  <a:lnTo>
                    <a:pt x="69" y="276"/>
                  </a:lnTo>
                  <a:lnTo>
                    <a:pt x="75" y="268"/>
                  </a:lnTo>
                  <a:lnTo>
                    <a:pt x="86" y="251"/>
                  </a:lnTo>
                  <a:lnTo>
                    <a:pt x="90" y="241"/>
                  </a:lnTo>
                  <a:lnTo>
                    <a:pt x="92" y="235"/>
                  </a:lnTo>
                  <a:lnTo>
                    <a:pt x="92" y="232"/>
                  </a:lnTo>
                  <a:lnTo>
                    <a:pt x="91" y="214"/>
                  </a:lnTo>
                  <a:lnTo>
                    <a:pt x="92" y="205"/>
                  </a:lnTo>
                  <a:lnTo>
                    <a:pt x="89" y="203"/>
                  </a:lnTo>
                  <a:lnTo>
                    <a:pt x="88" y="200"/>
                  </a:lnTo>
                  <a:lnTo>
                    <a:pt x="88" y="198"/>
                  </a:lnTo>
                  <a:lnTo>
                    <a:pt x="90" y="192"/>
                  </a:lnTo>
                  <a:lnTo>
                    <a:pt x="93" y="188"/>
                  </a:lnTo>
                  <a:lnTo>
                    <a:pt x="95" y="183"/>
                  </a:lnTo>
                  <a:lnTo>
                    <a:pt x="96" y="168"/>
                  </a:lnTo>
                  <a:lnTo>
                    <a:pt x="99" y="155"/>
                  </a:lnTo>
                  <a:lnTo>
                    <a:pt x="100" y="150"/>
                  </a:lnTo>
                  <a:lnTo>
                    <a:pt x="101" y="149"/>
                  </a:lnTo>
                  <a:lnTo>
                    <a:pt x="101" y="149"/>
                  </a:lnTo>
                  <a:lnTo>
                    <a:pt x="103" y="149"/>
                  </a:lnTo>
                  <a:lnTo>
                    <a:pt x="111" y="149"/>
                  </a:lnTo>
                  <a:lnTo>
                    <a:pt x="110" y="149"/>
                  </a:lnTo>
                  <a:lnTo>
                    <a:pt x="104" y="146"/>
                  </a:lnTo>
                  <a:lnTo>
                    <a:pt x="100" y="146"/>
                  </a:lnTo>
                  <a:lnTo>
                    <a:pt x="98" y="146"/>
                  </a:lnTo>
                  <a:lnTo>
                    <a:pt x="90" y="145"/>
                  </a:lnTo>
                  <a:lnTo>
                    <a:pt x="70" y="144"/>
                  </a:lnTo>
                  <a:lnTo>
                    <a:pt x="65" y="143"/>
                  </a:lnTo>
                  <a:lnTo>
                    <a:pt x="64" y="143"/>
                  </a:lnTo>
                  <a:lnTo>
                    <a:pt x="63" y="142"/>
                  </a:lnTo>
                  <a:lnTo>
                    <a:pt x="61" y="138"/>
                  </a:lnTo>
                  <a:lnTo>
                    <a:pt x="61" y="137"/>
                  </a:lnTo>
                  <a:lnTo>
                    <a:pt x="61" y="136"/>
                  </a:lnTo>
                  <a:lnTo>
                    <a:pt x="64" y="132"/>
                  </a:lnTo>
                  <a:lnTo>
                    <a:pt x="64" y="125"/>
                  </a:lnTo>
                  <a:lnTo>
                    <a:pt x="68" y="91"/>
                  </a:lnTo>
                  <a:lnTo>
                    <a:pt x="77" y="95"/>
                  </a:lnTo>
                  <a:lnTo>
                    <a:pt x="79" y="98"/>
                  </a:lnTo>
                  <a:lnTo>
                    <a:pt x="85" y="94"/>
                  </a:lnTo>
                  <a:lnTo>
                    <a:pt x="88" y="91"/>
                  </a:lnTo>
                  <a:lnTo>
                    <a:pt x="85" y="86"/>
                  </a:lnTo>
                  <a:lnTo>
                    <a:pt x="83" y="85"/>
                  </a:lnTo>
                  <a:lnTo>
                    <a:pt x="79" y="82"/>
                  </a:lnTo>
                  <a:lnTo>
                    <a:pt x="78" y="80"/>
                  </a:lnTo>
                  <a:lnTo>
                    <a:pt x="79" y="78"/>
                  </a:lnTo>
                  <a:lnTo>
                    <a:pt x="90" y="65"/>
                  </a:lnTo>
                  <a:lnTo>
                    <a:pt x="94" y="62"/>
                  </a:lnTo>
                  <a:lnTo>
                    <a:pt x="101" y="57"/>
                  </a:lnTo>
                  <a:lnTo>
                    <a:pt x="104" y="55"/>
                  </a:lnTo>
                  <a:lnTo>
                    <a:pt x="112" y="52"/>
                  </a:lnTo>
                  <a:lnTo>
                    <a:pt x="115" y="51"/>
                  </a:lnTo>
                  <a:lnTo>
                    <a:pt x="119" y="51"/>
                  </a:lnTo>
                  <a:lnTo>
                    <a:pt x="123" y="50"/>
                  </a:lnTo>
                  <a:lnTo>
                    <a:pt x="143" y="52"/>
                  </a:lnTo>
                  <a:lnTo>
                    <a:pt x="145" y="53"/>
                  </a:lnTo>
                  <a:lnTo>
                    <a:pt x="147" y="53"/>
                  </a:lnTo>
                  <a:lnTo>
                    <a:pt x="147" y="54"/>
                  </a:lnTo>
                  <a:lnTo>
                    <a:pt x="148" y="55"/>
                  </a:lnTo>
                  <a:lnTo>
                    <a:pt x="150" y="56"/>
                  </a:lnTo>
                  <a:lnTo>
                    <a:pt x="151" y="56"/>
                  </a:lnTo>
                  <a:lnTo>
                    <a:pt x="156" y="55"/>
                  </a:lnTo>
                  <a:lnTo>
                    <a:pt x="167" y="51"/>
                  </a:lnTo>
                  <a:lnTo>
                    <a:pt x="179" y="48"/>
                  </a:lnTo>
                  <a:lnTo>
                    <a:pt x="179" y="48"/>
                  </a:lnTo>
                  <a:lnTo>
                    <a:pt x="181" y="48"/>
                  </a:lnTo>
                  <a:lnTo>
                    <a:pt x="183" y="48"/>
                  </a:lnTo>
                  <a:lnTo>
                    <a:pt x="183" y="48"/>
                  </a:lnTo>
                  <a:lnTo>
                    <a:pt x="184" y="49"/>
                  </a:lnTo>
                  <a:lnTo>
                    <a:pt x="187" y="49"/>
                  </a:lnTo>
                  <a:lnTo>
                    <a:pt x="190" y="49"/>
                  </a:lnTo>
                  <a:lnTo>
                    <a:pt x="199" y="46"/>
                  </a:lnTo>
                  <a:lnTo>
                    <a:pt x="215" y="44"/>
                  </a:lnTo>
                  <a:lnTo>
                    <a:pt x="224" y="46"/>
                  </a:lnTo>
                  <a:lnTo>
                    <a:pt x="232" y="47"/>
                  </a:lnTo>
                  <a:lnTo>
                    <a:pt x="235" y="48"/>
                  </a:lnTo>
                  <a:lnTo>
                    <a:pt x="236" y="49"/>
                  </a:lnTo>
                  <a:lnTo>
                    <a:pt x="235" y="50"/>
                  </a:lnTo>
                  <a:lnTo>
                    <a:pt x="235" y="51"/>
                  </a:lnTo>
                  <a:lnTo>
                    <a:pt x="234" y="53"/>
                  </a:lnTo>
                  <a:lnTo>
                    <a:pt x="233" y="54"/>
                  </a:lnTo>
                  <a:lnTo>
                    <a:pt x="234" y="60"/>
                  </a:lnTo>
                  <a:lnTo>
                    <a:pt x="235" y="63"/>
                  </a:lnTo>
                  <a:lnTo>
                    <a:pt x="236" y="66"/>
                  </a:lnTo>
                  <a:lnTo>
                    <a:pt x="244" y="67"/>
                  </a:lnTo>
                  <a:lnTo>
                    <a:pt x="245" y="69"/>
                  </a:lnTo>
                  <a:lnTo>
                    <a:pt x="247" y="70"/>
                  </a:lnTo>
                  <a:lnTo>
                    <a:pt x="248" y="73"/>
                  </a:lnTo>
                  <a:lnTo>
                    <a:pt x="258" y="95"/>
                  </a:lnTo>
                  <a:lnTo>
                    <a:pt x="258" y="95"/>
                  </a:lnTo>
                  <a:lnTo>
                    <a:pt x="257" y="95"/>
                  </a:lnTo>
                  <a:lnTo>
                    <a:pt x="257" y="96"/>
                  </a:lnTo>
                  <a:lnTo>
                    <a:pt x="256" y="98"/>
                  </a:lnTo>
                  <a:lnTo>
                    <a:pt x="255" y="100"/>
                  </a:lnTo>
                  <a:lnTo>
                    <a:pt x="253" y="101"/>
                  </a:lnTo>
                  <a:lnTo>
                    <a:pt x="250" y="102"/>
                  </a:lnTo>
                  <a:lnTo>
                    <a:pt x="244" y="104"/>
                  </a:lnTo>
                  <a:lnTo>
                    <a:pt x="243" y="104"/>
                  </a:lnTo>
                  <a:lnTo>
                    <a:pt x="241" y="104"/>
                  </a:lnTo>
                  <a:lnTo>
                    <a:pt x="238" y="103"/>
                  </a:lnTo>
                  <a:lnTo>
                    <a:pt x="239" y="108"/>
                  </a:lnTo>
                  <a:lnTo>
                    <a:pt x="239" y="111"/>
                  </a:lnTo>
                  <a:lnTo>
                    <a:pt x="239" y="112"/>
                  </a:lnTo>
                  <a:lnTo>
                    <a:pt x="240" y="114"/>
                  </a:lnTo>
                  <a:lnTo>
                    <a:pt x="240" y="115"/>
                  </a:lnTo>
                  <a:lnTo>
                    <a:pt x="242" y="117"/>
                  </a:lnTo>
                  <a:lnTo>
                    <a:pt x="244" y="120"/>
                  </a:lnTo>
                  <a:lnTo>
                    <a:pt x="246" y="120"/>
                  </a:lnTo>
                  <a:lnTo>
                    <a:pt x="247" y="118"/>
                  </a:lnTo>
                  <a:lnTo>
                    <a:pt x="248" y="118"/>
                  </a:lnTo>
                  <a:lnTo>
                    <a:pt x="250" y="118"/>
                  </a:lnTo>
                  <a:lnTo>
                    <a:pt x="253" y="118"/>
                  </a:lnTo>
                  <a:lnTo>
                    <a:pt x="255" y="122"/>
                  </a:lnTo>
                  <a:lnTo>
                    <a:pt x="258" y="127"/>
                  </a:lnTo>
                  <a:lnTo>
                    <a:pt x="261" y="129"/>
                  </a:lnTo>
                  <a:lnTo>
                    <a:pt x="261" y="130"/>
                  </a:lnTo>
                  <a:lnTo>
                    <a:pt x="261" y="130"/>
                  </a:lnTo>
                  <a:lnTo>
                    <a:pt x="261" y="131"/>
                  </a:lnTo>
                  <a:lnTo>
                    <a:pt x="261" y="131"/>
                  </a:lnTo>
                  <a:lnTo>
                    <a:pt x="263" y="132"/>
                  </a:lnTo>
                  <a:lnTo>
                    <a:pt x="266" y="133"/>
                  </a:lnTo>
                  <a:lnTo>
                    <a:pt x="268" y="133"/>
                  </a:lnTo>
                  <a:lnTo>
                    <a:pt x="269" y="133"/>
                  </a:lnTo>
                  <a:lnTo>
                    <a:pt x="271" y="132"/>
                  </a:lnTo>
                  <a:lnTo>
                    <a:pt x="272" y="131"/>
                  </a:lnTo>
                  <a:lnTo>
                    <a:pt x="272" y="130"/>
                  </a:lnTo>
                  <a:lnTo>
                    <a:pt x="275" y="129"/>
                  </a:lnTo>
                  <a:lnTo>
                    <a:pt x="276" y="127"/>
                  </a:lnTo>
                  <a:lnTo>
                    <a:pt x="277" y="124"/>
                  </a:lnTo>
                  <a:lnTo>
                    <a:pt x="279" y="120"/>
                  </a:lnTo>
                  <a:lnTo>
                    <a:pt x="280" y="117"/>
                  </a:lnTo>
                  <a:lnTo>
                    <a:pt x="281" y="116"/>
                  </a:lnTo>
                  <a:lnTo>
                    <a:pt x="281" y="106"/>
                  </a:lnTo>
                  <a:lnTo>
                    <a:pt x="281" y="101"/>
                  </a:lnTo>
                  <a:lnTo>
                    <a:pt x="281" y="101"/>
                  </a:lnTo>
                  <a:lnTo>
                    <a:pt x="280" y="100"/>
                  </a:lnTo>
                  <a:lnTo>
                    <a:pt x="279" y="99"/>
                  </a:lnTo>
                  <a:lnTo>
                    <a:pt x="279" y="98"/>
                  </a:lnTo>
                  <a:lnTo>
                    <a:pt x="274" y="100"/>
                  </a:lnTo>
                  <a:lnTo>
                    <a:pt x="273" y="101"/>
                  </a:lnTo>
                  <a:lnTo>
                    <a:pt x="267" y="100"/>
                  </a:lnTo>
                  <a:lnTo>
                    <a:pt x="268" y="88"/>
                  </a:lnTo>
                  <a:lnTo>
                    <a:pt x="269" y="84"/>
                  </a:lnTo>
                  <a:lnTo>
                    <a:pt x="269" y="83"/>
                  </a:lnTo>
                  <a:lnTo>
                    <a:pt x="270" y="81"/>
                  </a:lnTo>
                  <a:lnTo>
                    <a:pt x="272" y="80"/>
                  </a:lnTo>
                  <a:lnTo>
                    <a:pt x="274" y="77"/>
                  </a:lnTo>
                  <a:lnTo>
                    <a:pt x="276" y="76"/>
                  </a:lnTo>
                  <a:lnTo>
                    <a:pt x="280" y="74"/>
                  </a:lnTo>
                  <a:lnTo>
                    <a:pt x="283" y="75"/>
                  </a:lnTo>
                  <a:lnTo>
                    <a:pt x="287" y="77"/>
                  </a:lnTo>
                  <a:lnTo>
                    <a:pt x="288" y="79"/>
                  </a:lnTo>
                  <a:lnTo>
                    <a:pt x="290" y="82"/>
                  </a:lnTo>
                  <a:lnTo>
                    <a:pt x="293" y="85"/>
                  </a:lnTo>
                  <a:lnTo>
                    <a:pt x="296" y="88"/>
                  </a:lnTo>
                  <a:lnTo>
                    <a:pt x="306" y="92"/>
                  </a:lnTo>
                  <a:lnTo>
                    <a:pt x="307" y="92"/>
                  </a:lnTo>
                  <a:lnTo>
                    <a:pt x="308" y="92"/>
                  </a:lnTo>
                  <a:lnTo>
                    <a:pt x="309" y="92"/>
                  </a:lnTo>
                  <a:lnTo>
                    <a:pt x="312" y="92"/>
                  </a:lnTo>
                  <a:lnTo>
                    <a:pt x="315" y="93"/>
                  </a:lnTo>
                  <a:lnTo>
                    <a:pt x="320" y="96"/>
                  </a:lnTo>
                  <a:lnTo>
                    <a:pt x="320" y="96"/>
                  </a:lnTo>
                  <a:lnTo>
                    <a:pt x="321" y="97"/>
                  </a:lnTo>
                  <a:lnTo>
                    <a:pt x="321" y="99"/>
                  </a:lnTo>
                  <a:lnTo>
                    <a:pt x="321" y="100"/>
                  </a:lnTo>
                  <a:lnTo>
                    <a:pt x="320" y="100"/>
                  </a:lnTo>
                  <a:lnTo>
                    <a:pt x="319" y="101"/>
                  </a:lnTo>
                  <a:lnTo>
                    <a:pt x="320" y="102"/>
                  </a:lnTo>
                  <a:lnTo>
                    <a:pt x="324" y="107"/>
                  </a:lnTo>
                  <a:lnTo>
                    <a:pt x="324" y="108"/>
                  </a:lnTo>
                  <a:lnTo>
                    <a:pt x="324" y="108"/>
                  </a:lnTo>
                  <a:lnTo>
                    <a:pt x="323" y="109"/>
                  </a:lnTo>
                  <a:lnTo>
                    <a:pt x="323" y="110"/>
                  </a:lnTo>
                  <a:lnTo>
                    <a:pt x="324" y="111"/>
                  </a:lnTo>
                  <a:lnTo>
                    <a:pt x="329" y="111"/>
                  </a:lnTo>
                  <a:lnTo>
                    <a:pt x="329" y="111"/>
                  </a:lnTo>
                  <a:lnTo>
                    <a:pt x="336" y="104"/>
                  </a:lnTo>
                  <a:lnTo>
                    <a:pt x="336" y="102"/>
                  </a:lnTo>
                  <a:lnTo>
                    <a:pt x="334" y="92"/>
                  </a:lnTo>
                  <a:lnTo>
                    <a:pt x="337" y="79"/>
                  </a:lnTo>
                  <a:lnTo>
                    <a:pt x="337" y="79"/>
                  </a:lnTo>
                  <a:lnTo>
                    <a:pt x="333" y="78"/>
                  </a:lnTo>
                  <a:lnTo>
                    <a:pt x="318" y="77"/>
                  </a:lnTo>
                  <a:lnTo>
                    <a:pt x="315" y="77"/>
                  </a:lnTo>
                  <a:close/>
                  <a:moveTo>
                    <a:pt x="390" y="209"/>
                  </a:moveTo>
                  <a:lnTo>
                    <a:pt x="390" y="208"/>
                  </a:lnTo>
                  <a:lnTo>
                    <a:pt x="386" y="203"/>
                  </a:lnTo>
                  <a:lnTo>
                    <a:pt x="384" y="202"/>
                  </a:lnTo>
                  <a:lnTo>
                    <a:pt x="383" y="202"/>
                  </a:lnTo>
                  <a:lnTo>
                    <a:pt x="380" y="204"/>
                  </a:lnTo>
                  <a:lnTo>
                    <a:pt x="367" y="203"/>
                  </a:lnTo>
                  <a:lnTo>
                    <a:pt x="357" y="198"/>
                  </a:lnTo>
                  <a:lnTo>
                    <a:pt x="346" y="193"/>
                  </a:lnTo>
                  <a:lnTo>
                    <a:pt x="328" y="191"/>
                  </a:lnTo>
                  <a:lnTo>
                    <a:pt x="308" y="180"/>
                  </a:lnTo>
                  <a:lnTo>
                    <a:pt x="307" y="178"/>
                  </a:lnTo>
                  <a:lnTo>
                    <a:pt x="307" y="176"/>
                  </a:lnTo>
                  <a:lnTo>
                    <a:pt x="307" y="178"/>
                  </a:lnTo>
                  <a:lnTo>
                    <a:pt x="308" y="181"/>
                  </a:lnTo>
                  <a:lnTo>
                    <a:pt x="308" y="184"/>
                  </a:lnTo>
                  <a:lnTo>
                    <a:pt x="309" y="185"/>
                  </a:lnTo>
                  <a:lnTo>
                    <a:pt x="311" y="188"/>
                  </a:lnTo>
                  <a:lnTo>
                    <a:pt x="315" y="191"/>
                  </a:lnTo>
                  <a:lnTo>
                    <a:pt x="322" y="194"/>
                  </a:lnTo>
                  <a:lnTo>
                    <a:pt x="324" y="195"/>
                  </a:lnTo>
                  <a:lnTo>
                    <a:pt x="326" y="196"/>
                  </a:lnTo>
                  <a:lnTo>
                    <a:pt x="329" y="196"/>
                  </a:lnTo>
                  <a:lnTo>
                    <a:pt x="329" y="197"/>
                  </a:lnTo>
                  <a:lnTo>
                    <a:pt x="330" y="198"/>
                  </a:lnTo>
                  <a:lnTo>
                    <a:pt x="335" y="210"/>
                  </a:lnTo>
                  <a:lnTo>
                    <a:pt x="335" y="213"/>
                  </a:lnTo>
                  <a:lnTo>
                    <a:pt x="337" y="215"/>
                  </a:lnTo>
                  <a:lnTo>
                    <a:pt x="343" y="220"/>
                  </a:lnTo>
                  <a:lnTo>
                    <a:pt x="344" y="222"/>
                  </a:lnTo>
                  <a:lnTo>
                    <a:pt x="344" y="224"/>
                  </a:lnTo>
                  <a:lnTo>
                    <a:pt x="344" y="231"/>
                  </a:lnTo>
                  <a:lnTo>
                    <a:pt x="346" y="232"/>
                  </a:lnTo>
                  <a:lnTo>
                    <a:pt x="347" y="233"/>
                  </a:lnTo>
                  <a:lnTo>
                    <a:pt x="348" y="233"/>
                  </a:lnTo>
                  <a:lnTo>
                    <a:pt x="351" y="232"/>
                  </a:lnTo>
                  <a:lnTo>
                    <a:pt x="352" y="232"/>
                  </a:lnTo>
                  <a:lnTo>
                    <a:pt x="356" y="232"/>
                  </a:lnTo>
                  <a:lnTo>
                    <a:pt x="370" y="237"/>
                  </a:lnTo>
                  <a:lnTo>
                    <a:pt x="379" y="240"/>
                  </a:lnTo>
                  <a:lnTo>
                    <a:pt x="387" y="233"/>
                  </a:lnTo>
                  <a:lnTo>
                    <a:pt x="387" y="228"/>
                  </a:lnTo>
                  <a:lnTo>
                    <a:pt x="386" y="215"/>
                  </a:lnTo>
                  <a:lnTo>
                    <a:pt x="384" y="212"/>
                  </a:lnTo>
                  <a:lnTo>
                    <a:pt x="385" y="211"/>
                  </a:lnTo>
                  <a:lnTo>
                    <a:pt x="385" y="211"/>
                  </a:lnTo>
                  <a:lnTo>
                    <a:pt x="387" y="210"/>
                  </a:lnTo>
                  <a:lnTo>
                    <a:pt x="390" y="209"/>
                  </a:lnTo>
                  <a:close/>
                  <a:moveTo>
                    <a:pt x="208" y="29"/>
                  </a:moveTo>
                  <a:lnTo>
                    <a:pt x="206" y="26"/>
                  </a:lnTo>
                  <a:lnTo>
                    <a:pt x="205" y="26"/>
                  </a:lnTo>
                  <a:lnTo>
                    <a:pt x="205" y="25"/>
                  </a:lnTo>
                  <a:lnTo>
                    <a:pt x="207" y="25"/>
                  </a:lnTo>
                  <a:lnTo>
                    <a:pt x="208" y="24"/>
                  </a:lnTo>
                  <a:lnTo>
                    <a:pt x="211" y="24"/>
                  </a:lnTo>
                  <a:lnTo>
                    <a:pt x="213" y="24"/>
                  </a:lnTo>
                  <a:lnTo>
                    <a:pt x="215" y="24"/>
                  </a:lnTo>
                  <a:lnTo>
                    <a:pt x="220" y="25"/>
                  </a:lnTo>
                  <a:lnTo>
                    <a:pt x="222" y="25"/>
                  </a:lnTo>
                  <a:lnTo>
                    <a:pt x="222" y="26"/>
                  </a:lnTo>
                  <a:lnTo>
                    <a:pt x="225" y="28"/>
                  </a:lnTo>
                  <a:lnTo>
                    <a:pt x="225" y="29"/>
                  </a:lnTo>
                  <a:lnTo>
                    <a:pt x="225" y="30"/>
                  </a:lnTo>
                  <a:lnTo>
                    <a:pt x="221" y="28"/>
                  </a:lnTo>
                  <a:lnTo>
                    <a:pt x="211" y="25"/>
                  </a:lnTo>
                  <a:lnTo>
                    <a:pt x="210" y="25"/>
                  </a:lnTo>
                  <a:lnTo>
                    <a:pt x="210" y="25"/>
                  </a:lnTo>
                  <a:lnTo>
                    <a:pt x="209" y="27"/>
                  </a:lnTo>
                  <a:lnTo>
                    <a:pt x="208" y="29"/>
                  </a:lnTo>
                  <a:close/>
                  <a:moveTo>
                    <a:pt x="234" y="37"/>
                  </a:moveTo>
                  <a:lnTo>
                    <a:pt x="233" y="37"/>
                  </a:lnTo>
                  <a:lnTo>
                    <a:pt x="233" y="37"/>
                  </a:lnTo>
                  <a:lnTo>
                    <a:pt x="232" y="37"/>
                  </a:lnTo>
                  <a:lnTo>
                    <a:pt x="231" y="36"/>
                  </a:lnTo>
                  <a:lnTo>
                    <a:pt x="231" y="36"/>
                  </a:lnTo>
                  <a:lnTo>
                    <a:pt x="230" y="31"/>
                  </a:lnTo>
                  <a:lnTo>
                    <a:pt x="230" y="30"/>
                  </a:lnTo>
                  <a:lnTo>
                    <a:pt x="232" y="28"/>
                  </a:lnTo>
                  <a:lnTo>
                    <a:pt x="233" y="29"/>
                  </a:lnTo>
                  <a:lnTo>
                    <a:pt x="234" y="34"/>
                  </a:lnTo>
                  <a:lnTo>
                    <a:pt x="234" y="37"/>
                  </a:lnTo>
                  <a:lnTo>
                    <a:pt x="234" y="37"/>
                  </a:lnTo>
                  <a:close/>
                  <a:moveTo>
                    <a:pt x="178" y="34"/>
                  </a:moveTo>
                  <a:lnTo>
                    <a:pt x="176" y="34"/>
                  </a:lnTo>
                  <a:lnTo>
                    <a:pt x="175" y="34"/>
                  </a:lnTo>
                  <a:lnTo>
                    <a:pt x="175" y="33"/>
                  </a:lnTo>
                  <a:lnTo>
                    <a:pt x="175" y="31"/>
                  </a:lnTo>
                  <a:lnTo>
                    <a:pt x="176" y="30"/>
                  </a:lnTo>
                  <a:lnTo>
                    <a:pt x="178" y="28"/>
                  </a:lnTo>
                  <a:lnTo>
                    <a:pt x="179" y="28"/>
                  </a:lnTo>
                  <a:lnTo>
                    <a:pt x="179" y="27"/>
                  </a:lnTo>
                  <a:lnTo>
                    <a:pt x="181" y="27"/>
                  </a:lnTo>
                  <a:lnTo>
                    <a:pt x="183" y="26"/>
                  </a:lnTo>
                  <a:lnTo>
                    <a:pt x="188" y="27"/>
                  </a:lnTo>
                  <a:lnTo>
                    <a:pt x="194" y="27"/>
                  </a:lnTo>
                  <a:lnTo>
                    <a:pt x="195" y="28"/>
                  </a:lnTo>
                  <a:lnTo>
                    <a:pt x="199" y="28"/>
                  </a:lnTo>
                  <a:lnTo>
                    <a:pt x="200" y="29"/>
                  </a:lnTo>
                  <a:lnTo>
                    <a:pt x="200" y="30"/>
                  </a:lnTo>
                  <a:lnTo>
                    <a:pt x="200" y="30"/>
                  </a:lnTo>
                  <a:lnTo>
                    <a:pt x="190" y="31"/>
                  </a:lnTo>
                  <a:lnTo>
                    <a:pt x="180" y="31"/>
                  </a:lnTo>
                  <a:lnTo>
                    <a:pt x="178" y="34"/>
                  </a:lnTo>
                  <a:close/>
                  <a:moveTo>
                    <a:pt x="143" y="42"/>
                  </a:moveTo>
                  <a:lnTo>
                    <a:pt x="143" y="42"/>
                  </a:lnTo>
                  <a:lnTo>
                    <a:pt x="142" y="41"/>
                  </a:lnTo>
                  <a:lnTo>
                    <a:pt x="141" y="38"/>
                  </a:lnTo>
                  <a:lnTo>
                    <a:pt x="141" y="37"/>
                  </a:lnTo>
                  <a:lnTo>
                    <a:pt x="142" y="36"/>
                  </a:lnTo>
                  <a:lnTo>
                    <a:pt x="143" y="33"/>
                  </a:lnTo>
                  <a:lnTo>
                    <a:pt x="144" y="33"/>
                  </a:lnTo>
                  <a:lnTo>
                    <a:pt x="146" y="32"/>
                  </a:lnTo>
                  <a:lnTo>
                    <a:pt x="147" y="32"/>
                  </a:lnTo>
                  <a:lnTo>
                    <a:pt x="156" y="31"/>
                  </a:lnTo>
                  <a:lnTo>
                    <a:pt x="163" y="32"/>
                  </a:lnTo>
                  <a:lnTo>
                    <a:pt x="166" y="32"/>
                  </a:lnTo>
                  <a:lnTo>
                    <a:pt x="167" y="33"/>
                  </a:lnTo>
                  <a:lnTo>
                    <a:pt x="168" y="33"/>
                  </a:lnTo>
                  <a:lnTo>
                    <a:pt x="168" y="34"/>
                  </a:lnTo>
                  <a:lnTo>
                    <a:pt x="169" y="34"/>
                  </a:lnTo>
                  <a:lnTo>
                    <a:pt x="169" y="35"/>
                  </a:lnTo>
                  <a:lnTo>
                    <a:pt x="169" y="36"/>
                  </a:lnTo>
                  <a:lnTo>
                    <a:pt x="169" y="36"/>
                  </a:lnTo>
                  <a:lnTo>
                    <a:pt x="167" y="36"/>
                  </a:lnTo>
                  <a:lnTo>
                    <a:pt x="167" y="36"/>
                  </a:lnTo>
                  <a:lnTo>
                    <a:pt x="167" y="35"/>
                  </a:lnTo>
                  <a:lnTo>
                    <a:pt x="167" y="35"/>
                  </a:lnTo>
                  <a:lnTo>
                    <a:pt x="167" y="35"/>
                  </a:lnTo>
                  <a:lnTo>
                    <a:pt x="161" y="34"/>
                  </a:lnTo>
                  <a:lnTo>
                    <a:pt x="161" y="34"/>
                  </a:lnTo>
                  <a:lnTo>
                    <a:pt x="156" y="35"/>
                  </a:lnTo>
                  <a:lnTo>
                    <a:pt x="150" y="36"/>
                  </a:lnTo>
                  <a:lnTo>
                    <a:pt x="149" y="36"/>
                  </a:lnTo>
                  <a:lnTo>
                    <a:pt x="143" y="42"/>
                  </a:lnTo>
                  <a:close/>
                  <a:moveTo>
                    <a:pt x="137" y="42"/>
                  </a:moveTo>
                  <a:lnTo>
                    <a:pt x="133" y="42"/>
                  </a:lnTo>
                  <a:lnTo>
                    <a:pt x="129" y="41"/>
                  </a:lnTo>
                  <a:lnTo>
                    <a:pt x="125" y="41"/>
                  </a:lnTo>
                  <a:lnTo>
                    <a:pt x="124" y="40"/>
                  </a:lnTo>
                  <a:lnTo>
                    <a:pt x="124" y="39"/>
                  </a:lnTo>
                  <a:lnTo>
                    <a:pt x="125" y="39"/>
                  </a:lnTo>
                  <a:lnTo>
                    <a:pt x="129" y="37"/>
                  </a:lnTo>
                  <a:lnTo>
                    <a:pt x="129" y="37"/>
                  </a:lnTo>
                  <a:lnTo>
                    <a:pt x="130" y="37"/>
                  </a:lnTo>
                  <a:lnTo>
                    <a:pt x="136" y="38"/>
                  </a:lnTo>
                  <a:lnTo>
                    <a:pt x="136" y="38"/>
                  </a:lnTo>
                  <a:lnTo>
                    <a:pt x="137" y="41"/>
                  </a:lnTo>
                  <a:lnTo>
                    <a:pt x="137" y="42"/>
                  </a:lnTo>
                  <a:lnTo>
                    <a:pt x="137" y="42"/>
                  </a:lnTo>
                  <a:close/>
                  <a:moveTo>
                    <a:pt x="90" y="47"/>
                  </a:moveTo>
                  <a:lnTo>
                    <a:pt x="88" y="45"/>
                  </a:lnTo>
                  <a:lnTo>
                    <a:pt x="87" y="44"/>
                  </a:lnTo>
                  <a:lnTo>
                    <a:pt x="87" y="44"/>
                  </a:lnTo>
                  <a:lnTo>
                    <a:pt x="87" y="43"/>
                  </a:lnTo>
                  <a:lnTo>
                    <a:pt x="88" y="42"/>
                  </a:lnTo>
                  <a:lnTo>
                    <a:pt x="90" y="42"/>
                  </a:lnTo>
                  <a:lnTo>
                    <a:pt x="93" y="40"/>
                  </a:lnTo>
                  <a:lnTo>
                    <a:pt x="96" y="40"/>
                  </a:lnTo>
                  <a:lnTo>
                    <a:pt x="97" y="39"/>
                  </a:lnTo>
                  <a:lnTo>
                    <a:pt x="117" y="39"/>
                  </a:lnTo>
                  <a:lnTo>
                    <a:pt x="119" y="40"/>
                  </a:lnTo>
                  <a:lnTo>
                    <a:pt x="121" y="40"/>
                  </a:lnTo>
                  <a:lnTo>
                    <a:pt x="122" y="40"/>
                  </a:lnTo>
                  <a:lnTo>
                    <a:pt x="122" y="41"/>
                  </a:lnTo>
                  <a:lnTo>
                    <a:pt x="122" y="42"/>
                  </a:lnTo>
                  <a:lnTo>
                    <a:pt x="119" y="43"/>
                  </a:lnTo>
                  <a:lnTo>
                    <a:pt x="118" y="43"/>
                  </a:lnTo>
                  <a:lnTo>
                    <a:pt x="97" y="46"/>
                  </a:lnTo>
                  <a:lnTo>
                    <a:pt x="92" y="46"/>
                  </a:lnTo>
                  <a:lnTo>
                    <a:pt x="90" y="47"/>
                  </a:lnTo>
                  <a:close/>
                  <a:moveTo>
                    <a:pt x="47" y="53"/>
                  </a:moveTo>
                  <a:lnTo>
                    <a:pt x="46" y="53"/>
                  </a:lnTo>
                  <a:lnTo>
                    <a:pt x="46" y="53"/>
                  </a:lnTo>
                  <a:lnTo>
                    <a:pt x="45" y="53"/>
                  </a:lnTo>
                  <a:lnTo>
                    <a:pt x="43" y="52"/>
                  </a:lnTo>
                  <a:lnTo>
                    <a:pt x="43" y="52"/>
                  </a:lnTo>
                  <a:lnTo>
                    <a:pt x="43" y="51"/>
                  </a:lnTo>
                  <a:lnTo>
                    <a:pt x="44" y="51"/>
                  </a:lnTo>
                  <a:lnTo>
                    <a:pt x="50" y="50"/>
                  </a:lnTo>
                  <a:lnTo>
                    <a:pt x="68" y="49"/>
                  </a:lnTo>
                  <a:lnTo>
                    <a:pt x="77" y="49"/>
                  </a:lnTo>
                  <a:lnTo>
                    <a:pt x="79" y="49"/>
                  </a:lnTo>
                  <a:lnTo>
                    <a:pt x="80" y="50"/>
                  </a:lnTo>
                  <a:lnTo>
                    <a:pt x="80" y="50"/>
                  </a:lnTo>
                  <a:lnTo>
                    <a:pt x="80" y="50"/>
                  </a:lnTo>
                  <a:lnTo>
                    <a:pt x="79" y="51"/>
                  </a:lnTo>
                  <a:lnTo>
                    <a:pt x="79" y="51"/>
                  </a:lnTo>
                  <a:lnTo>
                    <a:pt x="79" y="51"/>
                  </a:lnTo>
                  <a:lnTo>
                    <a:pt x="75" y="50"/>
                  </a:lnTo>
                  <a:lnTo>
                    <a:pt x="73" y="50"/>
                  </a:lnTo>
                  <a:lnTo>
                    <a:pt x="72" y="50"/>
                  </a:lnTo>
                  <a:lnTo>
                    <a:pt x="62" y="51"/>
                  </a:lnTo>
                  <a:lnTo>
                    <a:pt x="49" y="53"/>
                  </a:lnTo>
                  <a:lnTo>
                    <a:pt x="47" y="53"/>
                  </a:lnTo>
                  <a:lnTo>
                    <a:pt x="47" y="53"/>
                  </a:lnTo>
                  <a:close/>
                  <a:moveTo>
                    <a:pt x="22" y="82"/>
                  </a:moveTo>
                  <a:lnTo>
                    <a:pt x="20" y="79"/>
                  </a:lnTo>
                  <a:lnTo>
                    <a:pt x="19" y="78"/>
                  </a:lnTo>
                  <a:lnTo>
                    <a:pt x="18" y="78"/>
                  </a:lnTo>
                  <a:lnTo>
                    <a:pt x="16" y="79"/>
                  </a:lnTo>
                  <a:lnTo>
                    <a:pt x="16" y="79"/>
                  </a:lnTo>
                  <a:lnTo>
                    <a:pt x="16" y="79"/>
                  </a:lnTo>
                  <a:lnTo>
                    <a:pt x="16" y="80"/>
                  </a:lnTo>
                  <a:lnTo>
                    <a:pt x="17" y="81"/>
                  </a:lnTo>
                  <a:lnTo>
                    <a:pt x="17" y="81"/>
                  </a:lnTo>
                  <a:lnTo>
                    <a:pt x="16" y="81"/>
                  </a:lnTo>
                  <a:lnTo>
                    <a:pt x="15" y="81"/>
                  </a:lnTo>
                  <a:lnTo>
                    <a:pt x="7" y="76"/>
                  </a:lnTo>
                  <a:lnTo>
                    <a:pt x="7" y="73"/>
                  </a:lnTo>
                  <a:lnTo>
                    <a:pt x="6" y="71"/>
                  </a:lnTo>
                  <a:lnTo>
                    <a:pt x="6" y="70"/>
                  </a:lnTo>
                  <a:lnTo>
                    <a:pt x="7" y="69"/>
                  </a:lnTo>
                  <a:lnTo>
                    <a:pt x="7" y="69"/>
                  </a:lnTo>
                  <a:lnTo>
                    <a:pt x="7" y="69"/>
                  </a:lnTo>
                  <a:lnTo>
                    <a:pt x="22" y="65"/>
                  </a:lnTo>
                  <a:lnTo>
                    <a:pt x="22" y="65"/>
                  </a:lnTo>
                  <a:lnTo>
                    <a:pt x="24" y="65"/>
                  </a:lnTo>
                  <a:lnTo>
                    <a:pt x="26" y="66"/>
                  </a:lnTo>
                  <a:lnTo>
                    <a:pt x="31" y="69"/>
                  </a:lnTo>
                  <a:lnTo>
                    <a:pt x="32" y="70"/>
                  </a:lnTo>
                  <a:lnTo>
                    <a:pt x="32" y="71"/>
                  </a:lnTo>
                  <a:lnTo>
                    <a:pt x="18" y="75"/>
                  </a:lnTo>
                  <a:lnTo>
                    <a:pt x="22" y="78"/>
                  </a:lnTo>
                  <a:lnTo>
                    <a:pt x="23" y="80"/>
                  </a:lnTo>
                  <a:lnTo>
                    <a:pt x="23" y="80"/>
                  </a:lnTo>
                  <a:lnTo>
                    <a:pt x="22" y="82"/>
                  </a:lnTo>
                  <a:lnTo>
                    <a:pt x="22" y="82"/>
                  </a:lnTo>
                  <a:close/>
                </a:path>
              </a:pathLst>
            </a:custGeom>
            <a:solidFill>
              <a:srgbClr val="003865">
                <a:lumMod val="90000"/>
                <a:lumOff val="10000"/>
              </a:srgbClr>
            </a:solidFill>
            <a:ln w="4763"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783" fontAlgn="auto">
                <a:lnSpc>
                  <a:spcPct val="100000"/>
                </a:lnSpc>
                <a:spcBef>
                  <a:spcPts val="0"/>
                </a:spcBef>
                <a:spcAft>
                  <a:spcPts val="0"/>
                </a:spcAft>
                <a:defRPr/>
              </a:pPr>
              <a:endParaRPr lang="de-DE" sz="1350" kern="0">
                <a:solidFill>
                  <a:srgbClr val="000000"/>
                </a:solidFill>
                <a:latin typeface="Arial"/>
              </a:endParaRPr>
            </a:p>
          </p:txBody>
        </p:sp>
        <p:sp>
          <p:nvSpPr>
            <p:cNvPr id="64" name="Freeform 13">
              <a:extLst>
                <a:ext uri="{FF2B5EF4-FFF2-40B4-BE49-F238E27FC236}">
                  <a16:creationId xmlns:a16="http://schemas.microsoft.com/office/drawing/2014/main" id="{D8C0640A-C24B-4E05-8DF6-75EC6EBD1845}"/>
                </a:ext>
              </a:extLst>
            </p:cNvPr>
            <p:cNvSpPr>
              <a:spLocks noEditPoints="1"/>
            </p:cNvSpPr>
            <p:nvPr/>
          </p:nvSpPr>
          <p:spPr bwMode="auto">
            <a:xfrm>
              <a:off x="8936044" y="1052283"/>
              <a:ext cx="1504465" cy="1032105"/>
            </a:xfrm>
            <a:custGeom>
              <a:avLst/>
              <a:gdLst>
                <a:gd name="T0" fmla="*/ 106 w 637"/>
                <a:gd name="T1" fmla="*/ 213 h 437"/>
                <a:gd name="T2" fmla="*/ 133 w 637"/>
                <a:gd name="T3" fmla="*/ 219 h 437"/>
                <a:gd name="T4" fmla="*/ 167 w 637"/>
                <a:gd name="T5" fmla="*/ 175 h 437"/>
                <a:gd name="T6" fmla="*/ 148 w 637"/>
                <a:gd name="T7" fmla="*/ 183 h 437"/>
                <a:gd name="T8" fmla="*/ 198 w 637"/>
                <a:gd name="T9" fmla="*/ 156 h 437"/>
                <a:gd name="T10" fmla="*/ 277 w 637"/>
                <a:gd name="T11" fmla="*/ 116 h 437"/>
                <a:gd name="T12" fmla="*/ 358 w 637"/>
                <a:gd name="T13" fmla="*/ 70 h 437"/>
                <a:gd name="T14" fmla="*/ 347 w 637"/>
                <a:gd name="T15" fmla="*/ 78 h 437"/>
                <a:gd name="T16" fmla="*/ 287 w 637"/>
                <a:gd name="T17" fmla="*/ 120 h 437"/>
                <a:gd name="T18" fmla="*/ 294 w 637"/>
                <a:gd name="T19" fmla="*/ 116 h 437"/>
                <a:gd name="T20" fmla="*/ 372 w 637"/>
                <a:gd name="T21" fmla="*/ 81 h 437"/>
                <a:gd name="T22" fmla="*/ 437 w 637"/>
                <a:gd name="T23" fmla="*/ 123 h 437"/>
                <a:gd name="T24" fmla="*/ 455 w 637"/>
                <a:gd name="T25" fmla="*/ 148 h 437"/>
                <a:gd name="T26" fmla="*/ 473 w 637"/>
                <a:gd name="T27" fmla="*/ 163 h 437"/>
                <a:gd name="T28" fmla="*/ 519 w 637"/>
                <a:gd name="T29" fmla="*/ 153 h 437"/>
                <a:gd name="T30" fmla="*/ 542 w 637"/>
                <a:gd name="T31" fmla="*/ 206 h 437"/>
                <a:gd name="T32" fmla="*/ 576 w 637"/>
                <a:gd name="T33" fmla="*/ 250 h 437"/>
                <a:gd name="T34" fmla="*/ 607 w 637"/>
                <a:gd name="T35" fmla="*/ 250 h 437"/>
                <a:gd name="T36" fmla="*/ 637 w 637"/>
                <a:gd name="T37" fmla="*/ 360 h 437"/>
                <a:gd name="T38" fmla="*/ 592 w 637"/>
                <a:gd name="T39" fmla="*/ 369 h 437"/>
                <a:gd name="T40" fmla="*/ 584 w 637"/>
                <a:gd name="T41" fmla="*/ 336 h 437"/>
                <a:gd name="T42" fmla="*/ 528 w 637"/>
                <a:gd name="T43" fmla="*/ 315 h 437"/>
                <a:gd name="T44" fmla="*/ 483 w 637"/>
                <a:gd name="T45" fmla="*/ 378 h 437"/>
                <a:gd name="T46" fmla="*/ 443 w 637"/>
                <a:gd name="T47" fmla="*/ 394 h 437"/>
                <a:gd name="T48" fmla="*/ 400 w 637"/>
                <a:gd name="T49" fmla="*/ 417 h 437"/>
                <a:gd name="T50" fmla="*/ 372 w 637"/>
                <a:gd name="T51" fmla="*/ 409 h 437"/>
                <a:gd name="T52" fmla="*/ 302 w 637"/>
                <a:gd name="T53" fmla="*/ 388 h 437"/>
                <a:gd name="T54" fmla="*/ 238 w 637"/>
                <a:gd name="T55" fmla="*/ 378 h 437"/>
                <a:gd name="T56" fmla="*/ 184 w 637"/>
                <a:gd name="T57" fmla="*/ 402 h 437"/>
                <a:gd name="T58" fmla="*/ 137 w 637"/>
                <a:gd name="T59" fmla="*/ 431 h 437"/>
                <a:gd name="T60" fmla="*/ 101 w 637"/>
                <a:gd name="T61" fmla="*/ 420 h 437"/>
                <a:gd name="T62" fmla="*/ 49 w 637"/>
                <a:gd name="T63" fmla="*/ 381 h 437"/>
                <a:gd name="T64" fmla="*/ 17 w 637"/>
                <a:gd name="T65" fmla="*/ 369 h 437"/>
                <a:gd name="T66" fmla="*/ 36 w 637"/>
                <a:gd name="T67" fmla="*/ 328 h 437"/>
                <a:gd name="T68" fmla="*/ 37 w 637"/>
                <a:gd name="T69" fmla="*/ 277 h 437"/>
                <a:gd name="T70" fmla="*/ 432 w 637"/>
                <a:gd name="T71" fmla="*/ 4 h 437"/>
                <a:gd name="T72" fmla="*/ 424 w 637"/>
                <a:gd name="T73" fmla="*/ 19 h 437"/>
                <a:gd name="T74" fmla="*/ 427 w 637"/>
                <a:gd name="T75" fmla="*/ 33 h 437"/>
                <a:gd name="T76" fmla="*/ 457 w 637"/>
                <a:gd name="T77" fmla="*/ 53 h 437"/>
                <a:gd name="T78" fmla="*/ 425 w 637"/>
                <a:gd name="T79" fmla="*/ 50 h 437"/>
                <a:gd name="T80" fmla="*/ 410 w 637"/>
                <a:gd name="T81" fmla="*/ 87 h 437"/>
                <a:gd name="T82" fmla="*/ 456 w 637"/>
                <a:gd name="T83" fmla="*/ 114 h 437"/>
                <a:gd name="T84" fmla="*/ 471 w 637"/>
                <a:gd name="T85" fmla="*/ 92 h 437"/>
                <a:gd name="T86" fmla="*/ 507 w 637"/>
                <a:gd name="T87" fmla="*/ 99 h 437"/>
                <a:gd name="T88" fmla="*/ 483 w 637"/>
                <a:gd name="T89" fmla="*/ 66 h 437"/>
                <a:gd name="T90" fmla="*/ 498 w 637"/>
                <a:gd name="T91" fmla="*/ 37 h 437"/>
                <a:gd name="T92" fmla="*/ 458 w 637"/>
                <a:gd name="T93" fmla="*/ 30 h 437"/>
                <a:gd name="T94" fmla="*/ 452 w 637"/>
                <a:gd name="T95" fmla="*/ 8 h 437"/>
                <a:gd name="T96" fmla="*/ 399 w 637"/>
                <a:gd name="T97" fmla="*/ 63 h 437"/>
                <a:gd name="T98" fmla="*/ 424 w 637"/>
                <a:gd name="T99" fmla="*/ 59 h 437"/>
                <a:gd name="T100" fmla="*/ 409 w 637"/>
                <a:gd name="T101" fmla="*/ 68 h 437"/>
                <a:gd name="T102" fmla="*/ 398 w 637"/>
                <a:gd name="T103" fmla="*/ 66 h 437"/>
                <a:gd name="T104" fmla="*/ 516 w 637"/>
                <a:gd name="T105" fmla="*/ 139 h 437"/>
                <a:gd name="T106" fmla="*/ 545 w 637"/>
                <a:gd name="T107" fmla="*/ 177 h 437"/>
                <a:gd name="T108" fmla="*/ 555 w 637"/>
                <a:gd name="T109" fmla="*/ 193 h 437"/>
                <a:gd name="T110" fmla="*/ 545 w 637"/>
                <a:gd name="T111" fmla="*/ 197 h 437"/>
                <a:gd name="T112" fmla="*/ 534 w 637"/>
                <a:gd name="T113" fmla="*/ 223 h 437"/>
                <a:gd name="T114" fmla="*/ 559 w 637"/>
                <a:gd name="T115" fmla="*/ 167 h 437"/>
                <a:gd name="T116" fmla="*/ 144 w 637"/>
                <a:gd name="T117" fmla="*/ 202 h 437"/>
                <a:gd name="T118" fmla="*/ 127 w 637"/>
                <a:gd name="T119" fmla="*/ 203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7" h="437">
                  <a:moveTo>
                    <a:pt x="49" y="209"/>
                  </a:moveTo>
                  <a:lnTo>
                    <a:pt x="62" y="202"/>
                  </a:lnTo>
                  <a:lnTo>
                    <a:pt x="69" y="196"/>
                  </a:lnTo>
                  <a:lnTo>
                    <a:pt x="73" y="196"/>
                  </a:lnTo>
                  <a:lnTo>
                    <a:pt x="73" y="196"/>
                  </a:lnTo>
                  <a:lnTo>
                    <a:pt x="80" y="194"/>
                  </a:lnTo>
                  <a:lnTo>
                    <a:pt x="81" y="193"/>
                  </a:lnTo>
                  <a:lnTo>
                    <a:pt x="94" y="193"/>
                  </a:lnTo>
                  <a:lnTo>
                    <a:pt x="95" y="193"/>
                  </a:lnTo>
                  <a:lnTo>
                    <a:pt x="97" y="195"/>
                  </a:lnTo>
                  <a:lnTo>
                    <a:pt x="105" y="205"/>
                  </a:lnTo>
                  <a:lnTo>
                    <a:pt x="105" y="209"/>
                  </a:lnTo>
                  <a:lnTo>
                    <a:pt x="105" y="211"/>
                  </a:lnTo>
                  <a:lnTo>
                    <a:pt x="106" y="213"/>
                  </a:lnTo>
                  <a:lnTo>
                    <a:pt x="108" y="215"/>
                  </a:lnTo>
                  <a:lnTo>
                    <a:pt x="109" y="215"/>
                  </a:lnTo>
                  <a:lnTo>
                    <a:pt x="111" y="216"/>
                  </a:lnTo>
                  <a:lnTo>
                    <a:pt x="112" y="215"/>
                  </a:lnTo>
                  <a:lnTo>
                    <a:pt x="112" y="215"/>
                  </a:lnTo>
                  <a:lnTo>
                    <a:pt x="116" y="213"/>
                  </a:lnTo>
                  <a:lnTo>
                    <a:pt x="117" y="212"/>
                  </a:lnTo>
                  <a:lnTo>
                    <a:pt x="118" y="212"/>
                  </a:lnTo>
                  <a:lnTo>
                    <a:pt x="122" y="211"/>
                  </a:lnTo>
                  <a:lnTo>
                    <a:pt x="128" y="214"/>
                  </a:lnTo>
                  <a:lnTo>
                    <a:pt x="132" y="215"/>
                  </a:lnTo>
                  <a:lnTo>
                    <a:pt x="132" y="218"/>
                  </a:lnTo>
                  <a:lnTo>
                    <a:pt x="132" y="218"/>
                  </a:lnTo>
                  <a:lnTo>
                    <a:pt x="133" y="219"/>
                  </a:lnTo>
                  <a:lnTo>
                    <a:pt x="137" y="222"/>
                  </a:lnTo>
                  <a:lnTo>
                    <a:pt x="139" y="222"/>
                  </a:lnTo>
                  <a:lnTo>
                    <a:pt x="144" y="215"/>
                  </a:lnTo>
                  <a:lnTo>
                    <a:pt x="144" y="213"/>
                  </a:lnTo>
                  <a:lnTo>
                    <a:pt x="146" y="198"/>
                  </a:lnTo>
                  <a:lnTo>
                    <a:pt x="148" y="193"/>
                  </a:lnTo>
                  <a:lnTo>
                    <a:pt x="148" y="193"/>
                  </a:lnTo>
                  <a:lnTo>
                    <a:pt x="150" y="192"/>
                  </a:lnTo>
                  <a:lnTo>
                    <a:pt x="155" y="190"/>
                  </a:lnTo>
                  <a:lnTo>
                    <a:pt x="157" y="189"/>
                  </a:lnTo>
                  <a:lnTo>
                    <a:pt x="158" y="188"/>
                  </a:lnTo>
                  <a:lnTo>
                    <a:pt x="159" y="187"/>
                  </a:lnTo>
                  <a:lnTo>
                    <a:pt x="159" y="186"/>
                  </a:lnTo>
                  <a:lnTo>
                    <a:pt x="167" y="175"/>
                  </a:lnTo>
                  <a:lnTo>
                    <a:pt x="167" y="172"/>
                  </a:lnTo>
                  <a:lnTo>
                    <a:pt x="167" y="171"/>
                  </a:lnTo>
                  <a:lnTo>
                    <a:pt x="166" y="168"/>
                  </a:lnTo>
                  <a:lnTo>
                    <a:pt x="165" y="168"/>
                  </a:lnTo>
                  <a:lnTo>
                    <a:pt x="164" y="168"/>
                  </a:lnTo>
                  <a:lnTo>
                    <a:pt x="163" y="168"/>
                  </a:lnTo>
                  <a:lnTo>
                    <a:pt x="160" y="172"/>
                  </a:lnTo>
                  <a:lnTo>
                    <a:pt x="158" y="174"/>
                  </a:lnTo>
                  <a:lnTo>
                    <a:pt x="156" y="177"/>
                  </a:lnTo>
                  <a:lnTo>
                    <a:pt x="154" y="180"/>
                  </a:lnTo>
                  <a:lnTo>
                    <a:pt x="149" y="185"/>
                  </a:lnTo>
                  <a:lnTo>
                    <a:pt x="149" y="186"/>
                  </a:lnTo>
                  <a:lnTo>
                    <a:pt x="149" y="185"/>
                  </a:lnTo>
                  <a:lnTo>
                    <a:pt x="148" y="183"/>
                  </a:lnTo>
                  <a:lnTo>
                    <a:pt x="148" y="181"/>
                  </a:lnTo>
                  <a:lnTo>
                    <a:pt x="149" y="180"/>
                  </a:lnTo>
                  <a:lnTo>
                    <a:pt x="151" y="177"/>
                  </a:lnTo>
                  <a:lnTo>
                    <a:pt x="155" y="171"/>
                  </a:lnTo>
                  <a:lnTo>
                    <a:pt x="176" y="154"/>
                  </a:lnTo>
                  <a:lnTo>
                    <a:pt x="176" y="154"/>
                  </a:lnTo>
                  <a:lnTo>
                    <a:pt x="178" y="154"/>
                  </a:lnTo>
                  <a:lnTo>
                    <a:pt x="180" y="154"/>
                  </a:lnTo>
                  <a:lnTo>
                    <a:pt x="189" y="154"/>
                  </a:lnTo>
                  <a:lnTo>
                    <a:pt x="189" y="154"/>
                  </a:lnTo>
                  <a:lnTo>
                    <a:pt x="191" y="155"/>
                  </a:lnTo>
                  <a:lnTo>
                    <a:pt x="193" y="155"/>
                  </a:lnTo>
                  <a:lnTo>
                    <a:pt x="195" y="155"/>
                  </a:lnTo>
                  <a:lnTo>
                    <a:pt x="198" y="156"/>
                  </a:lnTo>
                  <a:lnTo>
                    <a:pt x="201" y="156"/>
                  </a:lnTo>
                  <a:lnTo>
                    <a:pt x="204" y="156"/>
                  </a:lnTo>
                  <a:lnTo>
                    <a:pt x="205" y="155"/>
                  </a:lnTo>
                  <a:lnTo>
                    <a:pt x="209" y="155"/>
                  </a:lnTo>
                  <a:lnTo>
                    <a:pt x="228" y="147"/>
                  </a:lnTo>
                  <a:lnTo>
                    <a:pt x="239" y="148"/>
                  </a:lnTo>
                  <a:lnTo>
                    <a:pt x="247" y="150"/>
                  </a:lnTo>
                  <a:lnTo>
                    <a:pt x="251" y="141"/>
                  </a:lnTo>
                  <a:lnTo>
                    <a:pt x="256" y="131"/>
                  </a:lnTo>
                  <a:lnTo>
                    <a:pt x="257" y="129"/>
                  </a:lnTo>
                  <a:lnTo>
                    <a:pt x="260" y="127"/>
                  </a:lnTo>
                  <a:lnTo>
                    <a:pt x="264" y="124"/>
                  </a:lnTo>
                  <a:lnTo>
                    <a:pt x="274" y="118"/>
                  </a:lnTo>
                  <a:lnTo>
                    <a:pt x="277" y="116"/>
                  </a:lnTo>
                  <a:lnTo>
                    <a:pt x="278" y="116"/>
                  </a:lnTo>
                  <a:lnTo>
                    <a:pt x="280" y="114"/>
                  </a:lnTo>
                  <a:lnTo>
                    <a:pt x="281" y="113"/>
                  </a:lnTo>
                  <a:lnTo>
                    <a:pt x="283" y="111"/>
                  </a:lnTo>
                  <a:lnTo>
                    <a:pt x="284" y="109"/>
                  </a:lnTo>
                  <a:lnTo>
                    <a:pt x="296" y="88"/>
                  </a:lnTo>
                  <a:lnTo>
                    <a:pt x="303" y="73"/>
                  </a:lnTo>
                  <a:lnTo>
                    <a:pt x="309" y="63"/>
                  </a:lnTo>
                  <a:lnTo>
                    <a:pt x="314" y="67"/>
                  </a:lnTo>
                  <a:lnTo>
                    <a:pt x="316" y="68"/>
                  </a:lnTo>
                  <a:lnTo>
                    <a:pt x="317" y="69"/>
                  </a:lnTo>
                  <a:lnTo>
                    <a:pt x="329" y="70"/>
                  </a:lnTo>
                  <a:lnTo>
                    <a:pt x="338" y="71"/>
                  </a:lnTo>
                  <a:lnTo>
                    <a:pt x="358" y="70"/>
                  </a:lnTo>
                  <a:lnTo>
                    <a:pt x="369" y="69"/>
                  </a:lnTo>
                  <a:lnTo>
                    <a:pt x="373" y="69"/>
                  </a:lnTo>
                  <a:lnTo>
                    <a:pt x="378" y="69"/>
                  </a:lnTo>
                  <a:lnTo>
                    <a:pt x="382" y="69"/>
                  </a:lnTo>
                  <a:lnTo>
                    <a:pt x="382" y="69"/>
                  </a:lnTo>
                  <a:lnTo>
                    <a:pt x="382" y="70"/>
                  </a:lnTo>
                  <a:lnTo>
                    <a:pt x="382" y="70"/>
                  </a:lnTo>
                  <a:lnTo>
                    <a:pt x="382" y="71"/>
                  </a:lnTo>
                  <a:lnTo>
                    <a:pt x="375" y="75"/>
                  </a:lnTo>
                  <a:lnTo>
                    <a:pt x="374" y="75"/>
                  </a:lnTo>
                  <a:lnTo>
                    <a:pt x="369" y="77"/>
                  </a:lnTo>
                  <a:lnTo>
                    <a:pt x="358" y="78"/>
                  </a:lnTo>
                  <a:lnTo>
                    <a:pt x="349" y="78"/>
                  </a:lnTo>
                  <a:lnTo>
                    <a:pt x="347" y="78"/>
                  </a:lnTo>
                  <a:lnTo>
                    <a:pt x="346" y="78"/>
                  </a:lnTo>
                  <a:lnTo>
                    <a:pt x="346" y="78"/>
                  </a:lnTo>
                  <a:lnTo>
                    <a:pt x="344" y="75"/>
                  </a:lnTo>
                  <a:lnTo>
                    <a:pt x="344" y="74"/>
                  </a:lnTo>
                  <a:lnTo>
                    <a:pt x="343" y="73"/>
                  </a:lnTo>
                  <a:lnTo>
                    <a:pt x="343" y="73"/>
                  </a:lnTo>
                  <a:lnTo>
                    <a:pt x="339" y="74"/>
                  </a:lnTo>
                  <a:lnTo>
                    <a:pt x="330" y="75"/>
                  </a:lnTo>
                  <a:lnTo>
                    <a:pt x="322" y="81"/>
                  </a:lnTo>
                  <a:lnTo>
                    <a:pt x="298" y="90"/>
                  </a:lnTo>
                  <a:lnTo>
                    <a:pt x="294" y="91"/>
                  </a:lnTo>
                  <a:lnTo>
                    <a:pt x="287" y="109"/>
                  </a:lnTo>
                  <a:lnTo>
                    <a:pt x="287" y="113"/>
                  </a:lnTo>
                  <a:lnTo>
                    <a:pt x="287" y="120"/>
                  </a:lnTo>
                  <a:lnTo>
                    <a:pt x="287" y="120"/>
                  </a:lnTo>
                  <a:lnTo>
                    <a:pt x="293" y="124"/>
                  </a:lnTo>
                  <a:lnTo>
                    <a:pt x="295" y="126"/>
                  </a:lnTo>
                  <a:lnTo>
                    <a:pt x="299" y="126"/>
                  </a:lnTo>
                  <a:lnTo>
                    <a:pt x="301" y="125"/>
                  </a:lnTo>
                  <a:lnTo>
                    <a:pt x="302" y="125"/>
                  </a:lnTo>
                  <a:lnTo>
                    <a:pt x="302" y="124"/>
                  </a:lnTo>
                  <a:lnTo>
                    <a:pt x="301" y="123"/>
                  </a:lnTo>
                  <a:lnTo>
                    <a:pt x="301" y="123"/>
                  </a:lnTo>
                  <a:lnTo>
                    <a:pt x="298" y="123"/>
                  </a:lnTo>
                  <a:lnTo>
                    <a:pt x="296" y="123"/>
                  </a:lnTo>
                  <a:lnTo>
                    <a:pt x="295" y="122"/>
                  </a:lnTo>
                  <a:lnTo>
                    <a:pt x="294" y="119"/>
                  </a:lnTo>
                  <a:lnTo>
                    <a:pt x="294" y="116"/>
                  </a:lnTo>
                  <a:lnTo>
                    <a:pt x="295" y="114"/>
                  </a:lnTo>
                  <a:lnTo>
                    <a:pt x="304" y="104"/>
                  </a:lnTo>
                  <a:lnTo>
                    <a:pt x="316" y="95"/>
                  </a:lnTo>
                  <a:lnTo>
                    <a:pt x="333" y="88"/>
                  </a:lnTo>
                  <a:lnTo>
                    <a:pt x="346" y="90"/>
                  </a:lnTo>
                  <a:lnTo>
                    <a:pt x="359" y="96"/>
                  </a:lnTo>
                  <a:lnTo>
                    <a:pt x="365" y="94"/>
                  </a:lnTo>
                  <a:lnTo>
                    <a:pt x="366" y="94"/>
                  </a:lnTo>
                  <a:lnTo>
                    <a:pt x="369" y="91"/>
                  </a:lnTo>
                  <a:lnTo>
                    <a:pt x="369" y="91"/>
                  </a:lnTo>
                  <a:lnTo>
                    <a:pt x="370" y="89"/>
                  </a:lnTo>
                  <a:lnTo>
                    <a:pt x="370" y="88"/>
                  </a:lnTo>
                  <a:lnTo>
                    <a:pt x="370" y="85"/>
                  </a:lnTo>
                  <a:lnTo>
                    <a:pt x="372" y="81"/>
                  </a:lnTo>
                  <a:lnTo>
                    <a:pt x="373" y="81"/>
                  </a:lnTo>
                  <a:lnTo>
                    <a:pt x="376" y="78"/>
                  </a:lnTo>
                  <a:lnTo>
                    <a:pt x="376" y="78"/>
                  </a:lnTo>
                  <a:lnTo>
                    <a:pt x="387" y="74"/>
                  </a:lnTo>
                  <a:lnTo>
                    <a:pt x="393" y="74"/>
                  </a:lnTo>
                  <a:lnTo>
                    <a:pt x="404" y="90"/>
                  </a:lnTo>
                  <a:lnTo>
                    <a:pt x="402" y="95"/>
                  </a:lnTo>
                  <a:lnTo>
                    <a:pt x="402" y="97"/>
                  </a:lnTo>
                  <a:lnTo>
                    <a:pt x="407" y="112"/>
                  </a:lnTo>
                  <a:lnTo>
                    <a:pt x="414" y="119"/>
                  </a:lnTo>
                  <a:lnTo>
                    <a:pt x="419" y="116"/>
                  </a:lnTo>
                  <a:lnTo>
                    <a:pt x="420" y="116"/>
                  </a:lnTo>
                  <a:lnTo>
                    <a:pt x="421" y="116"/>
                  </a:lnTo>
                  <a:lnTo>
                    <a:pt x="437" y="123"/>
                  </a:lnTo>
                  <a:lnTo>
                    <a:pt x="438" y="124"/>
                  </a:lnTo>
                  <a:lnTo>
                    <a:pt x="439" y="126"/>
                  </a:lnTo>
                  <a:lnTo>
                    <a:pt x="444" y="135"/>
                  </a:lnTo>
                  <a:lnTo>
                    <a:pt x="444" y="136"/>
                  </a:lnTo>
                  <a:lnTo>
                    <a:pt x="444" y="137"/>
                  </a:lnTo>
                  <a:lnTo>
                    <a:pt x="445" y="137"/>
                  </a:lnTo>
                  <a:lnTo>
                    <a:pt x="446" y="137"/>
                  </a:lnTo>
                  <a:lnTo>
                    <a:pt x="447" y="139"/>
                  </a:lnTo>
                  <a:lnTo>
                    <a:pt x="452" y="139"/>
                  </a:lnTo>
                  <a:lnTo>
                    <a:pt x="459" y="141"/>
                  </a:lnTo>
                  <a:lnTo>
                    <a:pt x="459" y="142"/>
                  </a:lnTo>
                  <a:lnTo>
                    <a:pt x="454" y="145"/>
                  </a:lnTo>
                  <a:lnTo>
                    <a:pt x="455" y="147"/>
                  </a:lnTo>
                  <a:lnTo>
                    <a:pt x="455" y="148"/>
                  </a:lnTo>
                  <a:lnTo>
                    <a:pt x="455" y="148"/>
                  </a:lnTo>
                  <a:lnTo>
                    <a:pt x="457" y="147"/>
                  </a:lnTo>
                  <a:lnTo>
                    <a:pt x="458" y="146"/>
                  </a:lnTo>
                  <a:lnTo>
                    <a:pt x="459" y="146"/>
                  </a:lnTo>
                  <a:lnTo>
                    <a:pt x="462" y="148"/>
                  </a:lnTo>
                  <a:lnTo>
                    <a:pt x="462" y="148"/>
                  </a:lnTo>
                  <a:lnTo>
                    <a:pt x="462" y="149"/>
                  </a:lnTo>
                  <a:lnTo>
                    <a:pt x="464" y="153"/>
                  </a:lnTo>
                  <a:lnTo>
                    <a:pt x="464" y="155"/>
                  </a:lnTo>
                  <a:lnTo>
                    <a:pt x="464" y="156"/>
                  </a:lnTo>
                  <a:lnTo>
                    <a:pt x="467" y="161"/>
                  </a:lnTo>
                  <a:lnTo>
                    <a:pt x="469" y="161"/>
                  </a:lnTo>
                  <a:lnTo>
                    <a:pt x="469" y="162"/>
                  </a:lnTo>
                  <a:lnTo>
                    <a:pt x="473" y="163"/>
                  </a:lnTo>
                  <a:lnTo>
                    <a:pt x="474" y="163"/>
                  </a:lnTo>
                  <a:lnTo>
                    <a:pt x="475" y="162"/>
                  </a:lnTo>
                  <a:lnTo>
                    <a:pt x="475" y="162"/>
                  </a:lnTo>
                  <a:lnTo>
                    <a:pt x="474" y="161"/>
                  </a:lnTo>
                  <a:lnTo>
                    <a:pt x="473" y="160"/>
                  </a:lnTo>
                  <a:lnTo>
                    <a:pt x="472" y="158"/>
                  </a:lnTo>
                  <a:lnTo>
                    <a:pt x="470" y="154"/>
                  </a:lnTo>
                  <a:lnTo>
                    <a:pt x="470" y="154"/>
                  </a:lnTo>
                  <a:lnTo>
                    <a:pt x="473" y="152"/>
                  </a:lnTo>
                  <a:lnTo>
                    <a:pt x="473" y="152"/>
                  </a:lnTo>
                  <a:lnTo>
                    <a:pt x="498" y="143"/>
                  </a:lnTo>
                  <a:lnTo>
                    <a:pt x="507" y="141"/>
                  </a:lnTo>
                  <a:lnTo>
                    <a:pt x="518" y="151"/>
                  </a:lnTo>
                  <a:lnTo>
                    <a:pt x="519" y="153"/>
                  </a:lnTo>
                  <a:lnTo>
                    <a:pt x="521" y="155"/>
                  </a:lnTo>
                  <a:lnTo>
                    <a:pt x="522" y="157"/>
                  </a:lnTo>
                  <a:lnTo>
                    <a:pt x="522" y="158"/>
                  </a:lnTo>
                  <a:lnTo>
                    <a:pt x="522" y="169"/>
                  </a:lnTo>
                  <a:lnTo>
                    <a:pt x="530" y="187"/>
                  </a:lnTo>
                  <a:lnTo>
                    <a:pt x="541" y="198"/>
                  </a:lnTo>
                  <a:lnTo>
                    <a:pt x="544" y="200"/>
                  </a:lnTo>
                  <a:lnTo>
                    <a:pt x="544" y="203"/>
                  </a:lnTo>
                  <a:lnTo>
                    <a:pt x="545" y="203"/>
                  </a:lnTo>
                  <a:lnTo>
                    <a:pt x="544" y="204"/>
                  </a:lnTo>
                  <a:lnTo>
                    <a:pt x="544" y="206"/>
                  </a:lnTo>
                  <a:lnTo>
                    <a:pt x="543" y="206"/>
                  </a:lnTo>
                  <a:lnTo>
                    <a:pt x="543" y="206"/>
                  </a:lnTo>
                  <a:lnTo>
                    <a:pt x="542" y="206"/>
                  </a:lnTo>
                  <a:lnTo>
                    <a:pt x="541" y="206"/>
                  </a:lnTo>
                  <a:lnTo>
                    <a:pt x="540" y="207"/>
                  </a:lnTo>
                  <a:lnTo>
                    <a:pt x="539" y="208"/>
                  </a:lnTo>
                  <a:lnTo>
                    <a:pt x="537" y="210"/>
                  </a:lnTo>
                  <a:lnTo>
                    <a:pt x="532" y="215"/>
                  </a:lnTo>
                  <a:lnTo>
                    <a:pt x="528" y="222"/>
                  </a:lnTo>
                  <a:lnTo>
                    <a:pt x="528" y="222"/>
                  </a:lnTo>
                  <a:lnTo>
                    <a:pt x="530" y="225"/>
                  </a:lnTo>
                  <a:lnTo>
                    <a:pt x="530" y="226"/>
                  </a:lnTo>
                  <a:lnTo>
                    <a:pt x="546" y="235"/>
                  </a:lnTo>
                  <a:lnTo>
                    <a:pt x="552" y="239"/>
                  </a:lnTo>
                  <a:lnTo>
                    <a:pt x="556" y="243"/>
                  </a:lnTo>
                  <a:lnTo>
                    <a:pt x="557" y="244"/>
                  </a:lnTo>
                  <a:lnTo>
                    <a:pt x="576" y="250"/>
                  </a:lnTo>
                  <a:lnTo>
                    <a:pt x="579" y="251"/>
                  </a:lnTo>
                  <a:lnTo>
                    <a:pt x="582" y="251"/>
                  </a:lnTo>
                  <a:lnTo>
                    <a:pt x="591" y="252"/>
                  </a:lnTo>
                  <a:lnTo>
                    <a:pt x="592" y="252"/>
                  </a:lnTo>
                  <a:lnTo>
                    <a:pt x="593" y="251"/>
                  </a:lnTo>
                  <a:lnTo>
                    <a:pt x="595" y="249"/>
                  </a:lnTo>
                  <a:lnTo>
                    <a:pt x="598" y="247"/>
                  </a:lnTo>
                  <a:lnTo>
                    <a:pt x="599" y="244"/>
                  </a:lnTo>
                  <a:lnTo>
                    <a:pt x="599" y="244"/>
                  </a:lnTo>
                  <a:lnTo>
                    <a:pt x="601" y="244"/>
                  </a:lnTo>
                  <a:lnTo>
                    <a:pt x="602" y="244"/>
                  </a:lnTo>
                  <a:lnTo>
                    <a:pt x="603" y="245"/>
                  </a:lnTo>
                  <a:lnTo>
                    <a:pt x="605" y="247"/>
                  </a:lnTo>
                  <a:lnTo>
                    <a:pt x="607" y="250"/>
                  </a:lnTo>
                  <a:lnTo>
                    <a:pt x="609" y="265"/>
                  </a:lnTo>
                  <a:lnTo>
                    <a:pt x="615" y="282"/>
                  </a:lnTo>
                  <a:lnTo>
                    <a:pt x="616" y="292"/>
                  </a:lnTo>
                  <a:lnTo>
                    <a:pt x="615" y="299"/>
                  </a:lnTo>
                  <a:lnTo>
                    <a:pt x="615" y="300"/>
                  </a:lnTo>
                  <a:lnTo>
                    <a:pt x="616" y="302"/>
                  </a:lnTo>
                  <a:lnTo>
                    <a:pt x="617" y="308"/>
                  </a:lnTo>
                  <a:lnTo>
                    <a:pt x="619" y="313"/>
                  </a:lnTo>
                  <a:lnTo>
                    <a:pt x="620" y="314"/>
                  </a:lnTo>
                  <a:lnTo>
                    <a:pt x="624" y="320"/>
                  </a:lnTo>
                  <a:lnTo>
                    <a:pt x="626" y="325"/>
                  </a:lnTo>
                  <a:lnTo>
                    <a:pt x="629" y="339"/>
                  </a:lnTo>
                  <a:lnTo>
                    <a:pt x="636" y="358"/>
                  </a:lnTo>
                  <a:lnTo>
                    <a:pt x="637" y="360"/>
                  </a:lnTo>
                  <a:lnTo>
                    <a:pt x="635" y="359"/>
                  </a:lnTo>
                  <a:lnTo>
                    <a:pt x="634" y="359"/>
                  </a:lnTo>
                  <a:lnTo>
                    <a:pt x="621" y="366"/>
                  </a:lnTo>
                  <a:lnTo>
                    <a:pt x="620" y="368"/>
                  </a:lnTo>
                  <a:lnTo>
                    <a:pt x="619" y="372"/>
                  </a:lnTo>
                  <a:lnTo>
                    <a:pt x="613" y="380"/>
                  </a:lnTo>
                  <a:lnTo>
                    <a:pt x="611" y="381"/>
                  </a:lnTo>
                  <a:lnTo>
                    <a:pt x="605" y="381"/>
                  </a:lnTo>
                  <a:lnTo>
                    <a:pt x="588" y="381"/>
                  </a:lnTo>
                  <a:lnTo>
                    <a:pt x="585" y="381"/>
                  </a:lnTo>
                  <a:lnTo>
                    <a:pt x="586" y="378"/>
                  </a:lnTo>
                  <a:lnTo>
                    <a:pt x="586" y="376"/>
                  </a:lnTo>
                  <a:lnTo>
                    <a:pt x="587" y="374"/>
                  </a:lnTo>
                  <a:lnTo>
                    <a:pt x="592" y="369"/>
                  </a:lnTo>
                  <a:lnTo>
                    <a:pt x="594" y="368"/>
                  </a:lnTo>
                  <a:lnTo>
                    <a:pt x="597" y="365"/>
                  </a:lnTo>
                  <a:lnTo>
                    <a:pt x="599" y="361"/>
                  </a:lnTo>
                  <a:lnTo>
                    <a:pt x="602" y="359"/>
                  </a:lnTo>
                  <a:lnTo>
                    <a:pt x="605" y="354"/>
                  </a:lnTo>
                  <a:lnTo>
                    <a:pt x="605" y="352"/>
                  </a:lnTo>
                  <a:lnTo>
                    <a:pt x="606" y="350"/>
                  </a:lnTo>
                  <a:lnTo>
                    <a:pt x="607" y="345"/>
                  </a:lnTo>
                  <a:lnTo>
                    <a:pt x="608" y="343"/>
                  </a:lnTo>
                  <a:lnTo>
                    <a:pt x="607" y="336"/>
                  </a:lnTo>
                  <a:lnTo>
                    <a:pt x="605" y="334"/>
                  </a:lnTo>
                  <a:lnTo>
                    <a:pt x="604" y="333"/>
                  </a:lnTo>
                  <a:lnTo>
                    <a:pt x="587" y="332"/>
                  </a:lnTo>
                  <a:lnTo>
                    <a:pt x="584" y="336"/>
                  </a:lnTo>
                  <a:lnTo>
                    <a:pt x="574" y="336"/>
                  </a:lnTo>
                  <a:lnTo>
                    <a:pt x="566" y="335"/>
                  </a:lnTo>
                  <a:lnTo>
                    <a:pt x="558" y="337"/>
                  </a:lnTo>
                  <a:lnTo>
                    <a:pt x="556" y="337"/>
                  </a:lnTo>
                  <a:lnTo>
                    <a:pt x="552" y="335"/>
                  </a:lnTo>
                  <a:lnTo>
                    <a:pt x="548" y="327"/>
                  </a:lnTo>
                  <a:lnTo>
                    <a:pt x="544" y="318"/>
                  </a:lnTo>
                  <a:lnTo>
                    <a:pt x="531" y="303"/>
                  </a:lnTo>
                  <a:lnTo>
                    <a:pt x="530" y="303"/>
                  </a:lnTo>
                  <a:lnTo>
                    <a:pt x="529" y="305"/>
                  </a:lnTo>
                  <a:lnTo>
                    <a:pt x="529" y="306"/>
                  </a:lnTo>
                  <a:lnTo>
                    <a:pt x="528" y="311"/>
                  </a:lnTo>
                  <a:lnTo>
                    <a:pt x="528" y="311"/>
                  </a:lnTo>
                  <a:lnTo>
                    <a:pt x="528" y="315"/>
                  </a:lnTo>
                  <a:lnTo>
                    <a:pt x="532" y="319"/>
                  </a:lnTo>
                  <a:lnTo>
                    <a:pt x="525" y="325"/>
                  </a:lnTo>
                  <a:lnTo>
                    <a:pt x="517" y="326"/>
                  </a:lnTo>
                  <a:lnTo>
                    <a:pt x="512" y="330"/>
                  </a:lnTo>
                  <a:lnTo>
                    <a:pt x="510" y="332"/>
                  </a:lnTo>
                  <a:lnTo>
                    <a:pt x="492" y="348"/>
                  </a:lnTo>
                  <a:lnTo>
                    <a:pt x="491" y="350"/>
                  </a:lnTo>
                  <a:lnTo>
                    <a:pt x="488" y="357"/>
                  </a:lnTo>
                  <a:lnTo>
                    <a:pt x="487" y="362"/>
                  </a:lnTo>
                  <a:lnTo>
                    <a:pt x="487" y="365"/>
                  </a:lnTo>
                  <a:lnTo>
                    <a:pt x="488" y="369"/>
                  </a:lnTo>
                  <a:lnTo>
                    <a:pt x="488" y="370"/>
                  </a:lnTo>
                  <a:lnTo>
                    <a:pt x="488" y="370"/>
                  </a:lnTo>
                  <a:lnTo>
                    <a:pt x="483" y="378"/>
                  </a:lnTo>
                  <a:lnTo>
                    <a:pt x="469" y="391"/>
                  </a:lnTo>
                  <a:lnTo>
                    <a:pt x="468" y="392"/>
                  </a:lnTo>
                  <a:lnTo>
                    <a:pt x="467" y="391"/>
                  </a:lnTo>
                  <a:lnTo>
                    <a:pt x="464" y="388"/>
                  </a:lnTo>
                  <a:lnTo>
                    <a:pt x="463" y="385"/>
                  </a:lnTo>
                  <a:lnTo>
                    <a:pt x="463" y="385"/>
                  </a:lnTo>
                  <a:lnTo>
                    <a:pt x="462" y="383"/>
                  </a:lnTo>
                  <a:lnTo>
                    <a:pt x="462" y="382"/>
                  </a:lnTo>
                  <a:lnTo>
                    <a:pt x="452" y="382"/>
                  </a:lnTo>
                  <a:lnTo>
                    <a:pt x="449" y="384"/>
                  </a:lnTo>
                  <a:lnTo>
                    <a:pt x="444" y="388"/>
                  </a:lnTo>
                  <a:lnTo>
                    <a:pt x="444" y="389"/>
                  </a:lnTo>
                  <a:lnTo>
                    <a:pt x="443" y="391"/>
                  </a:lnTo>
                  <a:lnTo>
                    <a:pt x="443" y="394"/>
                  </a:lnTo>
                  <a:lnTo>
                    <a:pt x="443" y="396"/>
                  </a:lnTo>
                  <a:lnTo>
                    <a:pt x="442" y="397"/>
                  </a:lnTo>
                  <a:lnTo>
                    <a:pt x="441" y="400"/>
                  </a:lnTo>
                  <a:lnTo>
                    <a:pt x="437" y="400"/>
                  </a:lnTo>
                  <a:lnTo>
                    <a:pt x="437" y="399"/>
                  </a:lnTo>
                  <a:lnTo>
                    <a:pt x="434" y="394"/>
                  </a:lnTo>
                  <a:lnTo>
                    <a:pt x="434" y="393"/>
                  </a:lnTo>
                  <a:lnTo>
                    <a:pt x="433" y="391"/>
                  </a:lnTo>
                  <a:lnTo>
                    <a:pt x="427" y="391"/>
                  </a:lnTo>
                  <a:lnTo>
                    <a:pt x="427" y="392"/>
                  </a:lnTo>
                  <a:lnTo>
                    <a:pt x="421" y="394"/>
                  </a:lnTo>
                  <a:lnTo>
                    <a:pt x="419" y="396"/>
                  </a:lnTo>
                  <a:lnTo>
                    <a:pt x="401" y="416"/>
                  </a:lnTo>
                  <a:lnTo>
                    <a:pt x="400" y="417"/>
                  </a:lnTo>
                  <a:lnTo>
                    <a:pt x="399" y="417"/>
                  </a:lnTo>
                  <a:lnTo>
                    <a:pt x="394" y="414"/>
                  </a:lnTo>
                  <a:lnTo>
                    <a:pt x="394" y="413"/>
                  </a:lnTo>
                  <a:lnTo>
                    <a:pt x="393" y="413"/>
                  </a:lnTo>
                  <a:lnTo>
                    <a:pt x="394" y="413"/>
                  </a:lnTo>
                  <a:lnTo>
                    <a:pt x="397" y="410"/>
                  </a:lnTo>
                  <a:lnTo>
                    <a:pt x="399" y="409"/>
                  </a:lnTo>
                  <a:lnTo>
                    <a:pt x="399" y="409"/>
                  </a:lnTo>
                  <a:lnTo>
                    <a:pt x="398" y="407"/>
                  </a:lnTo>
                  <a:lnTo>
                    <a:pt x="398" y="407"/>
                  </a:lnTo>
                  <a:lnTo>
                    <a:pt x="397" y="407"/>
                  </a:lnTo>
                  <a:lnTo>
                    <a:pt x="377" y="407"/>
                  </a:lnTo>
                  <a:lnTo>
                    <a:pt x="372" y="409"/>
                  </a:lnTo>
                  <a:lnTo>
                    <a:pt x="372" y="409"/>
                  </a:lnTo>
                  <a:lnTo>
                    <a:pt x="372" y="409"/>
                  </a:lnTo>
                  <a:lnTo>
                    <a:pt x="369" y="410"/>
                  </a:lnTo>
                  <a:lnTo>
                    <a:pt x="366" y="411"/>
                  </a:lnTo>
                  <a:lnTo>
                    <a:pt x="363" y="411"/>
                  </a:lnTo>
                  <a:lnTo>
                    <a:pt x="362" y="409"/>
                  </a:lnTo>
                  <a:lnTo>
                    <a:pt x="355" y="402"/>
                  </a:lnTo>
                  <a:lnTo>
                    <a:pt x="346" y="394"/>
                  </a:lnTo>
                  <a:lnTo>
                    <a:pt x="344" y="394"/>
                  </a:lnTo>
                  <a:lnTo>
                    <a:pt x="323" y="391"/>
                  </a:lnTo>
                  <a:lnTo>
                    <a:pt x="319" y="393"/>
                  </a:lnTo>
                  <a:lnTo>
                    <a:pt x="319" y="394"/>
                  </a:lnTo>
                  <a:lnTo>
                    <a:pt x="318" y="394"/>
                  </a:lnTo>
                  <a:lnTo>
                    <a:pt x="309" y="396"/>
                  </a:lnTo>
                  <a:lnTo>
                    <a:pt x="302" y="388"/>
                  </a:lnTo>
                  <a:lnTo>
                    <a:pt x="301" y="385"/>
                  </a:lnTo>
                  <a:lnTo>
                    <a:pt x="298" y="382"/>
                  </a:lnTo>
                  <a:lnTo>
                    <a:pt x="294" y="380"/>
                  </a:lnTo>
                  <a:lnTo>
                    <a:pt x="291" y="378"/>
                  </a:lnTo>
                  <a:lnTo>
                    <a:pt x="290" y="378"/>
                  </a:lnTo>
                  <a:lnTo>
                    <a:pt x="288" y="378"/>
                  </a:lnTo>
                  <a:lnTo>
                    <a:pt x="283" y="375"/>
                  </a:lnTo>
                  <a:lnTo>
                    <a:pt x="273" y="368"/>
                  </a:lnTo>
                  <a:lnTo>
                    <a:pt x="272" y="368"/>
                  </a:lnTo>
                  <a:lnTo>
                    <a:pt x="257" y="371"/>
                  </a:lnTo>
                  <a:lnTo>
                    <a:pt x="252" y="372"/>
                  </a:lnTo>
                  <a:lnTo>
                    <a:pt x="248" y="372"/>
                  </a:lnTo>
                  <a:lnTo>
                    <a:pt x="244" y="371"/>
                  </a:lnTo>
                  <a:lnTo>
                    <a:pt x="238" y="378"/>
                  </a:lnTo>
                  <a:lnTo>
                    <a:pt x="238" y="384"/>
                  </a:lnTo>
                  <a:lnTo>
                    <a:pt x="237" y="385"/>
                  </a:lnTo>
                  <a:lnTo>
                    <a:pt x="227" y="392"/>
                  </a:lnTo>
                  <a:lnTo>
                    <a:pt x="226" y="393"/>
                  </a:lnTo>
                  <a:lnTo>
                    <a:pt x="212" y="397"/>
                  </a:lnTo>
                  <a:lnTo>
                    <a:pt x="204" y="398"/>
                  </a:lnTo>
                  <a:lnTo>
                    <a:pt x="207" y="403"/>
                  </a:lnTo>
                  <a:lnTo>
                    <a:pt x="208" y="404"/>
                  </a:lnTo>
                  <a:lnTo>
                    <a:pt x="207" y="404"/>
                  </a:lnTo>
                  <a:lnTo>
                    <a:pt x="207" y="405"/>
                  </a:lnTo>
                  <a:lnTo>
                    <a:pt x="191" y="408"/>
                  </a:lnTo>
                  <a:lnTo>
                    <a:pt x="190" y="408"/>
                  </a:lnTo>
                  <a:lnTo>
                    <a:pt x="188" y="404"/>
                  </a:lnTo>
                  <a:lnTo>
                    <a:pt x="184" y="402"/>
                  </a:lnTo>
                  <a:lnTo>
                    <a:pt x="180" y="402"/>
                  </a:lnTo>
                  <a:lnTo>
                    <a:pt x="173" y="402"/>
                  </a:lnTo>
                  <a:lnTo>
                    <a:pt x="172" y="403"/>
                  </a:lnTo>
                  <a:lnTo>
                    <a:pt x="161" y="412"/>
                  </a:lnTo>
                  <a:lnTo>
                    <a:pt x="163" y="423"/>
                  </a:lnTo>
                  <a:lnTo>
                    <a:pt x="162" y="430"/>
                  </a:lnTo>
                  <a:lnTo>
                    <a:pt x="160" y="433"/>
                  </a:lnTo>
                  <a:lnTo>
                    <a:pt x="158" y="434"/>
                  </a:lnTo>
                  <a:lnTo>
                    <a:pt x="154" y="434"/>
                  </a:lnTo>
                  <a:lnTo>
                    <a:pt x="149" y="433"/>
                  </a:lnTo>
                  <a:lnTo>
                    <a:pt x="148" y="433"/>
                  </a:lnTo>
                  <a:lnTo>
                    <a:pt x="148" y="432"/>
                  </a:lnTo>
                  <a:lnTo>
                    <a:pt x="145" y="430"/>
                  </a:lnTo>
                  <a:lnTo>
                    <a:pt x="137" y="431"/>
                  </a:lnTo>
                  <a:lnTo>
                    <a:pt x="129" y="437"/>
                  </a:lnTo>
                  <a:lnTo>
                    <a:pt x="113" y="436"/>
                  </a:lnTo>
                  <a:lnTo>
                    <a:pt x="113" y="435"/>
                  </a:lnTo>
                  <a:lnTo>
                    <a:pt x="112" y="434"/>
                  </a:lnTo>
                  <a:lnTo>
                    <a:pt x="110" y="432"/>
                  </a:lnTo>
                  <a:lnTo>
                    <a:pt x="108" y="431"/>
                  </a:lnTo>
                  <a:lnTo>
                    <a:pt x="107" y="429"/>
                  </a:lnTo>
                  <a:lnTo>
                    <a:pt x="97" y="426"/>
                  </a:lnTo>
                  <a:lnTo>
                    <a:pt x="98" y="426"/>
                  </a:lnTo>
                  <a:lnTo>
                    <a:pt x="100" y="424"/>
                  </a:lnTo>
                  <a:lnTo>
                    <a:pt x="100" y="423"/>
                  </a:lnTo>
                  <a:lnTo>
                    <a:pt x="101" y="421"/>
                  </a:lnTo>
                  <a:lnTo>
                    <a:pt x="101" y="420"/>
                  </a:lnTo>
                  <a:lnTo>
                    <a:pt x="101" y="420"/>
                  </a:lnTo>
                  <a:lnTo>
                    <a:pt x="98" y="418"/>
                  </a:lnTo>
                  <a:lnTo>
                    <a:pt x="97" y="418"/>
                  </a:lnTo>
                  <a:lnTo>
                    <a:pt x="94" y="418"/>
                  </a:lnTo>
                  <a:lnTo>
                    <a:pt x="91" y="417"/>
                  </a:lnTo>
                  <a:lnTo>
                    <a:pt x="83" y="411"/>
                  </a:lnTo>
                  <a:lnTo>
                    <a:pt x="82" y="410"/>
                  </a:lnTo>
                  <a:lnTo>
                    <a:pt x="79" y="405"/>
                  </a:lnTo>
                  <a:lnTo>
                    <a:pt x="73" y="394"/>
                  </a:lnTo>
                  <a:lnTo>
                    <a:pt x="66" y="379"/>
                  </a:lnTo>
                  <a:lnTo>
                    <a:pt x="61" y="378"/>
                  </a:lnTo>
                  <a:lnTo>
                    <a:pt x="54" y="376"/>
                  </a:lnTo>
                  <a:lnTo>
                    <a:pt x="50" y="378"/>
                  </a:lnTo>
                  <a:lnTo>
                    <a:pt x="49" y="381"/>
                  </a:lnTo>
                  <a:lnTo>
                    <a:pt x="49" y="381"/>
                  </a:lnTo>
                  <a:lnTo>
                    <a:pt x="49" y="381"/>
                  </a:lnTo>
                  <a:lnTo>
                    <a:pt x="46" y="384"/>
                  </a:lnTo>
                  <a:lnTo>
                    <a:pt x="43" y="385"/>
                  </a:lnTo>
                  <a:lnTo>
                    <a:pt x="41" y="387"/>
                  </a:lnTo>
                  <a:lnTo>
                    <a:pt x="33" y="385"/>
                  </a:lnTo>
                  <a:lnTo>
                    <a:pt x="32" y="383"/>
                  </a:lnTo>
                  <a:lnTo>
                    <a:pt x="29" y="381"/>
                  </a:lnTo>
                  <a:lnTo>
                    <a:pt x="28" y="379"/>
                  </a:lnTo>
                  <a:lnTo>
                    <a:pt x="26" y="378"/>
                  </a:lnTo>
                  <a:lnTo>
                    <a:pt x="23" y="373"/>
                  </a:lnTo>
                  <a:lnTo>
                    <a:pt x="21" y="372"/>
                  </a:lnTo>
                  <a:lnTo>
                    <a:pt x="19" y="370"/>
                  </a:lnTo>
                  <a:lnTo>
                    <a:pt x="18" y="369"/>
                  </a:lnTo>
                  <a:lnTo>
                    <a:pt x="17" y="369"/>
                  </a:lnTo>
                  <a:lnTo>
                    <a:pt x="7" y="369"/>
                  </a:lnTo>
                  <a:lnTo>
                    <a:pt x="4" y="369"/>
                  </a:lnTo>
                  <a:lnTo>
                    <a:pt x="2" y="370"/>
                  </a:lnTo>
                  <a:lnTo>
                    <a:pt x="0" y="371"/>
                  </a:lnTo>
                  <a:lnTo>
                    <a:pt x="5" y="350"/>
                  </a:lnTo>
                  <a:lnTo>
                    <a:pt x="7" y="346"/>
                  </a:lnTo>
                  <a:lnTo>
                    <a:pt x="9" y="345"/>
                  </a:lnTo>
                  <a:lnTo>
                    <a:pt x="11" y="345"/>
                  </a:lnTo>
                  <a:lnTo>
                    <a:pt x="12" y="346"/>
                  </a:lnTo>
                  <a:lnTo>
                    <a:pt x="16" y="346"/>
                  </a:lnTo>
                  <a:lnTo>
                    <a:pt x="26" y="339"/>
                  </a:lnTo>
                  <a:lnTo>
                    <a:pt x="27" y="338"/>
                  </a:lnTo>
                  <a:lnTo>
                    <a:pt x="30" y="335"/>
                  </a:lnTo>
                  <a:lnTo>
                    <a:pt x="36" y="328"/>
                  </a:lnTo>
                  <a:lnTo>
                    <a:pt x="54" y="305"/>
                  </a:lnTo>
                  <a:lnTo>
                    <a:pt x="55" y="298"/>
                  </a:lnTo>
                  <a:lnTo>
                    <a:pt x="58" y="294"/>
                  </a:lnTo>
                  <a:lnTo>
                    <a:pt x="57" y="284"/>
                  </a:lnTo>
                  <a:lnTo>
                    <a:pt x="53" y="280"/>
                  </a:lnTo>
                  <a:lnTo>
                    <a:pt x="51" y="279"/>
                  </a:lnTo>
                  <a:lnTo>
                    <a:pt x="48" y="278"/>
                  </a:lnTo>
                  <a:lnTo>
                    <a:pt x="48" y="278"/>
                  </a:lnTo>
                  <a:lnTo>
                    <a:pt x="47" y="279"/>
                  </a:lnTo>
                  <a:lnTo>
                    <a:pt x="47" y="279"/>
                  </a:lnTo>
                  <a:lnTo>
                    <a:pt x="45" y="279"/>
                  </a:lnTo>
                  <a:lnTo>
                    <a:pt x="42" y="279"/>
                  </a:lnTo>
                  <a:lnTo>
                    <a:pt x="41" y="279"/>
                  </a:lnTo>
                  <a:lnTo>
                    <a:pt x="37" y="277"/>
                  </a:lnTo>
                  <a:lnTo>
                    <a:pt x="27" y="267"/>
                  </a:lnTo>
                  <a:lnTo>
                    <a:pt x="28" y="259"/>
                  </a:lnTo>
                  <a:lnTo>
                    <a:pt x="29" y="255"/>
                  </a:lnTo>
                  <a:lnTo>
                    <a:pt x="29" y="254"/>
                  </a:lnTo>
                  <a:lnTo>
                    <a:pt x="27" y="251"/>
                  </a:lnTo>
                  <a:lnTo>
                    <a:pt x="27" y="250"/>
                  </a:lnTo>
                  <a:lnTo>
                    <a:pt x="24" y="244"/>
                  </a:lnTo>
                  <a:lnTo>
                    <a:pt x="24" y="238"/>
                  </a:lnTo>
                  <a:lnTo>
                    <a:pt x="28" y="233"/>
                  </a:lnTo>
                  <a:lnTo>
                    <a:pt x="42" y="223"/>
                  </a:lnTo>
                  <a:lnTo>
                    <a:pt x="49" y="224"/>
                  </a:lnTo>
                  <a:lnTo>
                    <a:pt x="52" y="218"/>
                  </a:lnTo>
                  <a:lnTo>
                    <a:pt x="49" y="209"/>
                  </a:lnTo>
                  <a:close/>
                  <a:moveTo>
                    <a:pt x="432" y="4"/>
                  </a:moveTo>
                  <a:lnTo>
                    <a:pt x="430" y="5"/>
                  </a:lnTo>
                  <a:lnTo>
                    <a:pt x="426" y="8"/>
                  </a:lnTo>
                  <a:lnTo>
                    <a:pt x="423" y="13"/>
                  </a:lnTo>
                  <a:lnTo>
                    <a:pt x="422" y="14"/>
                  </a:lnTo>
                  <a:lnTo>
                    <a:pt x="414" y="33"/>
                  </a:lnTo>
                  <a:lnTo>
                    <a:pt x="413" y="33"/>
                  </a:lnTo>
                  <a:lnTo>
                    <a:pt x="413" y="36"/>
                  </a:lnTo>
                  <a:lnTo>
                    <a:pt x="413" y="37"/>
                  </a:lnTo>
                  <a:lnTo>
                    <a:pt x="415" y="36"/>
                  </a:lnTo>
                  <a:lnTo>
                    <a:pt x="416" y="35"/>
                  </a:lnTo>
                  <a:lnTo>
                    <a:pt x="423" y="27"/>
                  </a:lnTo>
                  <a:lnTo>
                    <a:pt x="426" y="23"/>
                  </a:lnTo>
                  <a:lnTo>
                    <a:pt x="425" y="21"/>
                  </a:lnTo>
                  <a:lnTo>
                    <a:pt x="424" y="19"/>
                  </a:lnTo>
                  <a:lnTo>
                    <a:pt x="424" y="19"/>
                  </a:lnTo>
                  <a:lnTo>
                    <a:pt x="424" y="18"/>
                  </a:lnTo>
                  <a:lnTo>
                    <a:pt x="429" y="12"/>
                  </a:lnTo>
                  <a:lnTo>
                    <a:pt x="432" y="11"/>
                  </a:lnTo>
                  <a:lnTo>
                    <a:pt x="432" y="11"/>
                  </a:lnTo>
                  <a:lnTo>
                    <a:pt x="433" y="13"/>
                  </a:lnTo>
                  <a:lnTo>
                    <a:pt x="433" y="16"/>
                  </a:lnTo>
                  <a:lnTo>
                    <a:pt x="433" y="17"/>
                  </a:lnTo>
                  <a:lnTo>
                    <a:pt x="433" y="18"/>
                  </a:lnTo>
                  <a:lnTo>
                    <a:pt x="432" y="21"/>
                  </a:lnTo>
                  <a:lnTo>
                    <a:pt x="430" y="24"/>
                  </a:lnTo>
                  <a:lnTo>
                    <a:pt x="429" y="26"/>
                  </a:lnTo>
                  <a:lnTo>
                    <a:pt x="428" y="27"/>
                  </a:lnTo>
                  <a:lnTo>
                    <a:pt x="427" y="33"/>
                  </a:lnTo>
                  <a:lnTo>
                    <a:pt x="427" y="35"/>
                  </a:lnTo>
                  <a:lnTo>
                    <a:pt x="435" y="32"/>
                  </a:lnTo>
                  <a:lnTo>
                    <a:pt x="441" y="28"/>
                  </a:lnTo>
                  <a:lnTo>
                    <a:pt x="459" y="36"/>
                  </a:lnTo>
                  <a:lnTo>
                    <a:pt x="459" y="36"/>
                  </a:lnTo>
                  <a:lnTo>
                    <a:pt x="460" y="36"/>
                  </a:lnTo>
                  <a:lnTo>
                    <a:pt x="465" y="36"/>
                  </a:lnTo>
                  <a:lnTo>
                    <a:pt x="470" y="33"/>
                  </a:lnTo>
                  <a:lnTo>
                    <a:pt x="470" y="47"/>
                  </a:lnTo>
                  <a:lnTo>
                    <a:pt x="470" y="55"/>
                  </a:lnTo>
                  <a:lnTo>
                    <a:pt x="469" y="55"/>
                  </a:lnTo>
                  <a:lnTo>
                    <a:pt x="469" y="55"/>
                  </a:lnTo>
                  <a:lnTo>
                    <a:pt x="464" y="55"/>
                  </a:lnTo>
                  <a:lnTo>
                    <a:pt x="457" y="53"/>
                  </a:lnTo>
                  <a:lnTo>
                    <a:pt x="455" y="52"/>
                  </a:lnTo>
                  <a:lnTo>
                    <a:pt x="444" y="46"/>
                  </a:lnTo>
                  <a:lnTo>
                    <a:pt x="444" y="45"/>
                  </a:lnTo>
                  <a:lnTo>
                    <a:pt x="444" y="44"/>
                  </a:lnTo>
                  <a:lnTo>
                    <a:pt x="444" y="36"/>
                  </a:lnTo>
                  <a:lnTo>
                    <a:pt x="436" y="37"/>
                  </a:lnTo>
                  <a:lnTo>
                    <a:pt x="426" y="37"/>
                  </a:lnTo>
                  <a:lnTo>
                    <a:pt x="423" y="37"/>
                  </a:lnTo>
                  <a:lnTo>
                    <a:pt x="415" y="40"/>
                  </a:lnTo>
                  <a:lnTo>
                    <a:pt x="412" y="41"/>
                  </a:lnTo>
                  <a:lnTo>
                    <a:pt x="414" y="48"/>
                  </a:lnTo>
                  <a:lnTo>
                    <a:pt x="416" y="50"/>
                  </a:lnTo>
                  <a:lnTo>
                    <a:pt x="421" y="50"/>
                  </a:lnTo>
                  <a:lnTo>
                    <a:pt x="425" y="50"/>
                  </a:lnTo>
                  <a:lnTo>
                    <a:pt x="432" y="56"/>
                  </a:lnTo>
                  <a:lnTo>
                    <a:pt x="430" y="61"/>
                  </a:lnTo>
                  <a:lnTo>
                    <a:pt x="429" y="61"/>
                  </a:lnTo>
                  <a:lnTo>
                    <a:pt x="423" y="63"/>
                  </a:lnTo>
                  <a:lnTo>
                    <a:pt x="419" y="64"/>
                  </a:lnTo>
                  <a:lnTo>
                    <a:pt x="416" y="65"/>
                  </a:lnTo>
                  <a:lnTo>
                    <a:pt x="413" y="72"/>
                  </a:lnTo>
                  <a:lnTo>
                    <a:pt x="413" y="73"/>
                  </a:lnTo>
                  <a:lnTo>
                    <a:pt x="413" y="73"/>
                  </a:lnTo>
                  <a:lnTo>
                    <a:pt x="414" y="74"/>
                  </a:lnTo>
                  <a:lnTo>
                    <a:pt x="429" y="77"/>
                  </a:lnTo>
                  <a:lnTo>
                    <a:pt x="430" y="77"/>
                  </a:lnTo>
                  <a:lnTo>
                    <a:pt x="426" y="79"/>
                  </a:lnTo>
                  <a:lnTo>
                    <a:pt x="410" y="87"/>
                  </a:lnTo>
                  <a:lnTo>
                    <a:pt x="410" y="88"/>
                  </a:lnTo>
                  <a:lnTo>
                    <a:pt x="409" y="89"/>
                  </a:lnTo>
                  <a:lnTo>
                    <a:pt x="409" y="95"/>
                  </a:lnTo>
                  <a:lnTo>
                    <a:pt x="409" y="98"/>
                  </a:lnTo>
                  <a:lnTo>
                    <a:pt x="413" y="111"/>
                  </a:lnTo>
                  <a:lnTo>
                    <a:pt x="413" y="112"/>
                  </a:lnTo>
                  <a:lnTo>
                    <a:pt x="455" y="126"/>
                  </a:lnTo>
                  <a:lnTo>
                    <a:pt x="459" y="123"/>
                  </a:lnTo>
                  <a:lnTo>
                    <a:pt x="459" y="122"/>
                  </a:lnTo>
                  <a:lnTo>
                    <a:pt x="460" y="122"/>
                  </a:lnTo>
                  <a:lnTo>
                    <a:pt x="460" y="121"/>
                  </a:lnTo>
                  <a:lnTo>
                    <a:pt x="460" y="120"/>
                  </a:lnTo>
                  <a:lnTo>
                    <a:pt x="459" y="117"/>
                  </a:lnTo>
                  <a:lnTo>
                    <a:pt x="456" y="114"/>
                  </a:lnTo>
                  <a:lnTo>
                    <a:pt x="456" y="114"/>
                  </a:lnTo>
                  <a:lnTo>
                    <a:pt x="455" y="114"/>
                  </a:lnTo>
                  <a:lnTo>
                    <a:pt x="454" y="115"/>
                  </a:lnTo>
                  <a:lnTo>
                    <a:pt x="454" y="115"/>
                  </a:lnTo>
                  <a:lnTo>
                    <a:pt x="454" y="116"/>
                  </a:lnTo>
                  <a:lnTo>
                    <a:pt x="454" y="116"/>
                  </a:lnTo>
                  <a:lnTo>
                    <a:pt x="452" y="118"/>
                  </a:lnTo>
                  <a:lnTo>
                    <a:pt x="450" y="119"/>
                  </a:lnTo>
                  <a:lnTo>
                    <a:pt x="449" y="119"/>
                  </a:lnTo>
                  <a:lnTo>
                    <a:pt x="448" y="118"/>
                  </a:lnTo>
                  <a:lnTo>
                    <a:pt x="448" y="114"/>
                  </a:lnTo>
                  <a:lnTo>
                    <a:pt x="459" y="103"/>
                  </a:lnTo>
                  <a:lnTo>
                    <a:pt x="468" y="94"/>
                  </a:lnTo>
                  <a:lnTo>
                    <a:pt x="471" y="92"/>
                  </a:lnTo>
                  <a:lnTo>
                    <a:pt x="472" y="92"/>
                  </a:lnTo>
                  <a:lnTo>
                    <a:pt x="499" y="89"/>
                  </a:lnTo>
                  <a:lnTo>
                    <a:pt x="501" y="89"/>
                  </a:lnTo>
                  <a:lnTo>
                    <a:pt x="504" y="95"/>
                  </a:lnTo>
                  <a:lnTo>
                    <a:pt x="505" y="95"/>
                  </a:lnTo>
                  <a:lnTo>
                    <a:pt x="505" y="97"/>
                  </a:lnTo>
                  <a:lnTo>
                    <a:pt x="504" y="97"/>
                  </a:lnTo>
                  <a:lnTo>
                    <a:pt x="504" y="98"/>
                  </a:lnTo>
                  <a:lnTo>
                    <a:pt x="502" y="100"/>
                  </a:lnTo>
                  <a:lnTo>
                    <a:pt x="502" y="100"/>
                  </a:lnTo>
                  <a:lnTo>
                    <a:pt x="498" y="101"/>
                  </a:lnTo>
                  <a:lnTo>
                    <a:pt x="498" y="105"/>
                  </a:lnTo>
                  <a:lnTo>
                    <a:pt x="505" y="104"/>
                  </a:lnTo>
                  <a:lnTo>
                    <a:pt x="507" y="99"/>
                  </a:lnTo>
                  <a:lnTo>
                    <a:pt x="510" y="92"/>
                  </a:lnTo>
                  <a:lnTo>
                    <a:pt x="509" y="88"/>
                  </a:lnTo>
                  <a:lnTo>
                    <a:pt x="504" y="81"/>
                  </a:lnTo>
                  <a:lnTo>
                    <a:pt x="500" y="78"/>
                  </a:lnTo>
                  <a:lnTo>
                    <a:pt x="497" y="75"/>
                  </a:lnTo>
                  <a:lnTo>
                    <a:pt x="496" y="75"/>
                  </a:lnTo>
                  <a:lnTo>
                    <a:pt x="496" y="76"/>
                  </a:lnTo>
                  <a:lnTo>
                    <a:pt x="494" y="76"/>
                  </a:lnTo>
                  <a:lnTo>
                    <a:pt x="491" y="76"/>
                  </a:lnTo>
                  <a:lnTo>
                    <a:pt x="490" y="76"/>
                  </a:lnTo>
                  <a:lnTo>
                    <a:pt x="489" y="76"/>
                  </a:lnTo>
                  <a:lnTo>
                    <a:pt x="488" y="75"/>
                  </a:lnTo>
                  <a:lnTo>
                    <a:pt x="485" y="72"/>
                  </a:lnTo>
                  <a:lnTo>
                    <a:pt x="483" y="66"/>
                  </a:lnTo>
                  <a:lnTo>
                    <a:pt x="482" y="65"/>
                  </a:lnTo>
                  <a:lnTo>
                    <a:pt x="481" y="62"/>
                  </a:lnTo>
                  <a:lnTo>
                    <a:pt x="480" y="58"/>
                  </a:lnTo>
                  <a:lnTo>
                    <a:pt x="481" y="56"/>
                  </a:lnTo>
                  <a:lnTo>
                    <a:pt x="481" y="55"/>
                  </a:lnTo>
                  <a:lnTo>
                    <a:pt x="482" y="55"/>
                  </a:lnTo>
                  <a:lnTo>
                    <a:pt x="482" y="54"/>
                  </a:lnTo>
                  <a:lnTo>
                    <a:pt x="487" y="49"/>
                  </a:lnTo>
                  <a:lnTo>
                    <a:pt x="492" y="45"/>
                  </a:lnTo>
                  <a:lnTo>
                    <a:pt x="494" y="44"/>
                  </a:lnTo>
                  <a:lnTo>
                    <a:pt x="494" y="44"/>
                  </a:lnTo>
                  <a:lnTo>
                    <a:pt x="496" y="43"/>
                  </a:lnTo>
                  <a:lnTo>
                    <a:pt x="498" y="40"/>
                  </a:lnTo>
                  <a:lnTo>
                    <a:pt x="498" y="37"/>
                  </a:lnTo>
                  <a:lnTo>
                    <a:pt x="497" y="31"/>
                  </a:lnTo>
                  <a:lnTo>
                    <a:pt x="496" y="30"/>
                  </a:lnTo>
                  <a:lnTo>
                    <a:pt x="494" y="28"/>
                  </a:lnTo>
                  <a:lnTo>
                    <a:pt x="491" y="26"/>
                  </a:lnTo>
                  <a:lnTo>
                    <a:pt x="490" y="26"/>
                  </a:lnTo>
                  <a:lnTo>
                    <a:pt x="488" y="26"/>
                  </a:lnTo>
                  <a:lnTo>
                    <a:pt x="484" y="26"/>
                  </a:lnTo>
                  <a:lnTo>
                    <a:pt x="483" y="26"/>
                  </a:lnTo>
                  <a:lnTo>
                    <a:pt x="476" y="27"/>
                  </a:lnTo>
                  <a:lnTo>
                    <a:pt x="476" y="28"/>
                  </a:lnTo>
                  <a:lnTo>
                    <a:pt x="469" y="30"/>
                  </a:lnTo>
                  <a:lnTo>
                    <a:pt x="462" y="31"/>
                  </a:lnTo>
                  <a:lnTo>
                    <a:pt x="460" y="30"/>
                  </a:lnTo>
                  <a:lnTo>
                    <a:pt x="458" y="30"/>
                  </a:lnTo>
                  <a:lnTo>
                    <a:pt x="456" y="30"/>
                  </a:lnTo>
                  <a:lnTo>
                    <a:pt x="455" y="29"/>
                  </a:lnTo>
                  <a:lnTo>
                    <a:pt x="455" y="28"/>
                  </a:lnTo>
                  <a:lnTo>
                    <a:pt x="452" y="26"/>
                  </a:lnTo>
                  <a:lnTo>
                    <a:pt x="450" y="24"/>
                  </a:lnTo>
                  <a:lnTo>
                    <a:pt x="448" y="21"/>
                  </a:lnTo>
                  <a:lnTo>
                    <a:pt x="448" y="17"/>
                  </a:lnTo>
                  <a:lnTo>
                    <a:pt x="447" y="14"/>
                  </a:lnTo>
                  <a:lnTo>
                    <a:pt x="447" y="14"/>
                  </a:lnTo>
                  <a:lnTo>
                    <a:pt x="448" y="11"/>
                  </a:lnTo>
                  <a:lnTo>
                    <a:pt x="449" y="10"/>
                  </a:lnTo>
                  <a:lnTo>
                    <a:pt x="449" y="9"/>
                  </a:lnTo>
                  <a:lnTo>
                    <a:pt x="451" y="8"/>
                  </a:lnTo>
                  <a:lnTo>
                    <a:pt x="452" y="8"/>
                  </a:lnTo>
                  <a:lnTo>
                    <a:pt x="453" y="8"/>
                  </a:lnTo>
                  <a:lnTo>
                    <a:pt x="454" y="8"/>
                  </a:lnTo>
                  <a:lnTo>
                    <a:pt x="455" y="7"/>
                  </a:lnTo>
                  <a:lnTo>
                    <a:pt x="455" y="5"/>
                  </a:lnTo>
                  <a:lnTo>
                    <a:pt x="457" y="2"/>
                  </a:lnTo>
                  <a:lnTo>
                    <a:pt x="457" y="2"/>
                  </a:lnTo>
                  <a:lnTo>
                    <a:pt x="455" y="1"/>
                  </a:lnTo>
                  <a:lnTo>
                    <a:pt x="455" y="0"/>
                  </a:lnTo>
                  <a:lnTo>
                    <a:pt x="447" y="1"/>
                  </a:lnTo>
                  <a:lnTo>
                    <a:pt x="434" y="4"/>
                  </a:lnTo>
                  <a:lnTo>
                    <a:pt x="432" y="4"/>
                  </a:lnTo>
                  <a:close/>
                  <a:moveTo>
                    <a:pt x="398" y="62"/>
                  </a:moveTo>
                  <a:lnTo>
                    <a:pt x="398" y="63"/>
                  </a:lnTo>
                  <a:lnTo>
                    <a:pt x="399" y="63"/>
                  </a:lnTo>
                  <a:lnTo>
                    <a:pt x="399" y="63"/>
                  </a:lnTo>
                  <a:lnTo>
                    <a:pt x="400" y="61"/>
                  </a:lnTo>
                  <a:lnTo>
                    <a:pt x="403" y="45"/>
                  </a:lnTo>
                  <a:lnTo>
                    <a:pt x="405" y="34"/>
                  </a:lnTo>
                  <a:lnTo>
                    <a:pt x="412" y="31"/>
                  </a:lnTo>
                  <a:lnTo>
                    <a:pt x="403" y="29"/>
                  </a:lnTo>
                  <a:lnTo>
                    <a:pt x="398" y="56"/>
                  </a:lnTo>
                  <a:lnTo>
                    <a:pt x="398" y="59"/>
                  </a:lnTo>
                  <a:lnTo>
                    <a:pt x="398" y="60"/>
                  </a:lnTo>
                  <a:lnTo>
                    <a:pt x="398" y="62"/>
                  </a:lnTo>
                  <a:lnTo>
                    <a:pt x="398" y="62"/>
                  </a:lnTo>
                  <a:close/>
                  <a:moveTo>
                    <a:pt x="412" y="67"/>
                  </a:moveTo>
                  <a:lnTo>
                    <a:pt x="423" y="60"/>
                  </a:lnTo>
                  <a:lnTo>
                    <a:pt x="424" y="59"/>
                  </a:lnTo>
                  <a:lnTo>
                    <a:pt x="425" y="59"/>
                  </a:lnTo>
                  <a:lnTo>
                    <a:pt x="424" y="56"/>
                  </a:lnTo>
                  <a:lnTo>
                    <a:pt x="423" y="56"/>
                  </a:lnTo>
                  <a:lnTo>
                    <a:pt x="419" y="54"/>
                  </a:lnTo>
                  <a:lnTo>
                    <a:pt x="419" y="54"/>
                  </a:lnTo>
                  <a:lnTo>
                    <a:pt x="417" y="53"/>
                  </a:lnTo>
                  <a:lnTo>
                    <a:pt x="416" y="54"/>
                  </a:lnTo>
                  <a:lnTo>
                    <a:pt x="414" y="56"/>
                  </a:lnTo>
                  <a:lnTo>
                    <a:pt x="412" y="58"/>
                  </a:lnTo>
                  <a:lnTo>
                    <a:pt x="411" y="59"/>
                  </a:lnTo>
                  <a:lnTo>
                    <a:pt x="408" y="65"/>
                  </a:lnTo>
                  <a:lnTo>
                    <a:pt x="408" y="68"/>
                  </a:lnTo>
                  <a:lnTo>
                    <a:pt x="409" y="68"/>
                  </a:lnTo>
                  <a:lnTo>
                    <a:pt x="409" y="68"/>
                  </a:lnTo>
                  <a:lnTo>
                    <a:pt x="412" y="67"/>
                  </a:lnTo>
                  <a:close/>
                  <a:moveTo>
                    <a:pt x="386" y="69"/>
                  </a:moveTo>
                  <a:lnTo>
                    <a:pt x="385" y="69"/>
                  </a:lnTo>
                  <a:lnTo>
                    <a:pt x="384" y="69"/>
                  </a:lnTo>
                  <a:lnTo>
                    <a:pt x="384" y="69"/>
                  </a:lnTo>
                  <a:lnTo>
                    <a:pt x="384" y="70"/>
                  </a:lnTo>
                  <a:lnTo>
                    <a:pt x="384" y="70"/>
                  </a:lnTo>
                  <a:lnTo>
                    <a:pt x="384" y="70"/>
                  </a:lnTo>
                  <a:lnTo>
                    <a:pt x="384" y="71"/>
                  </a:lnTo>
                  <a:lnTo>
                    <a:pt x="384" y="72"/>
                  </a:lnTo>
                  <a:lnTo>
                    <a:pt x="387" y="72"/>
                  </a:lnTo>
                  <a:lnTo>
                    <a:pt x="395" y="69"/>
                  </a:lnTo>
                  <a:lnTo>
                    <a:pt x="397" y="67"/>
                  </a:lnTo>
                  <a:lnTo>
                    <a:pt x="398" y="66"/>
                  </a:lnTo>
                  <a:lnTo>
                    <a:pt x="397" y="65"/>
                  </a:lnTo>
                  <a:lnTo>
                    <a:pt x="396" y="65"/>
                  </a:lnTo>
                  <a:lnTo>
                    <a:pt x="388" y="68"/>
                  </a:lnTo>
                  <a:lnTo>
                    <a:pt x="387" y="69"/>
                  </a:lnTo>
                  <a:lnTo>
                    <a:pt x="386" y="70"/>
                  </a:lnTo>
                  <a:lnTo>
                    <a:pt x="386" y="69"/>
                  </a:lnTo>
                  <a:close/>
                  <a:moveTo>
                    <a:pt x="525" y="138"/>
                  </a:moveTo>
                  <a:lnTo>
                    <a:pt x="523" y="136"/>
                  </a:lnTo>
                  <a:lnTo>
                    <a:pt x="523" y="136"/>
                  </a:lnTo>
                  <a:lnTo>
                    <a:pt x="521" y="136"/>
                  </a:lnTo>
                  <a:lnTo>
                    <a:pt x="520" y="136"/>
                  </a:lnTo>
                  <a:lnTo>
                    <a:pt x="519" y="136"/>
                  </a:lnTo>
                  <a:lnTo>
                    <a:pt x="516" y="137"/>
                  </a:lnTo>
                  <a:lnTo>
                    <a:pt x="516" y="139"/>
                  </a:lnTo>
                  <a:lnTo>
                    <a:pt x="515" y="139"/>
                  </a:lnTo>
                  <a:lnTo>
                    <a:pt x="515" y="140"/>
                  </a:lnTo>
                  <a:lnTo>
                    <a:pt x="515" y="143"/>
                  </a:lnTo>
                  <a:lnTo>
                    <a:pt x="516" y="146"/>
                  </a:lnTo>
                  <a:lnTo>
                    <a:pt x="516" y="147"/>
                  </a:lnTo>
                  <a:lnTo>
                    <a:pt x="522" y="153"/>
                  </a:lnTo>
                  <a:lnTo>
                    <a:pt x="522" y="153"/>
                  </a:lnTo>
                  <a:lnTo>
                    <a:pt x="523" y="167"/>
                  </a:lnTo>
                  <a:lnTo>
                    <a:pt x="534" y="182"/>
                  </a:lnTo>
                  <a:lnTo>
                    <a:pt x="534" y="182"/>
                  </a:lnTo>
                  <a:lnTo>
                    <a:pt x="534" y="183"/>
                  </a:lnTo>
                  <a:lnTo>
                    <a:pt x="535" y="183"/>
                  </a:lnTo>
                  <a:lnTo>
                    <a:pt x="545" y="177"/>
                  </a:lnTo>
                  <a:lnTo>
                    <a:pt x="545" y="177"/>
                  </a:lnTo>
                  <a:lnTo>
                    <a:pt x="546" y="174"/>
                  </a:lnTo>
                  <a:lnTo>
                    <a:pt x="546" y="174"/>
                  </a:lnTo>
                  <a:lnTo>
                    <a:pt x="543" y="169"/>
                  </a:lnTo>
                  <a:lnTo>
                    <a:pt x="542" y="165"/>
                  </a:lnTo>
                  <a:lnTo>
                    <a:pt x="542" y="164"/>
                  </a:lnTo>
                  <a:lnTo>
                    <a:pt x="542" y="164"/>
                  </a:lnTo>
                  <a:lnTo>
                    <a:pt x="552" y="165"/>
                  </a:lnTo>
                  <a:lnTo>
                    <a:pt x="555" y="169"/>
                  </a:lnTo>
                  <a:lnTo>
                    <a:pt x="563" y="177"/>
                  </a:lnTo>
                  <a:lnTo>
                    <a:pt x="564" y="177"/>
                  </a:lnTo>
                  <a:lnTo>
                    <a:pt x="564" y="179"/>
                  </a:lnTo>
                  <a:lnTo>
                    <a:pt x="566" y="182"/>
                  </a:lnTo>
                  <a:lnTo>
                    <a:pt x="565" y="195"/>
                  </a:lnTo>
                  <a:lnTo>
                    <a:pt x="555" y="193"/>
                  </a:lnTo>
                  <a:lnTo>
                    <a:pt x="553" y="190"/>
                  </a:lnTo>
                  <a:lnTo>
                    <a:pt x="552" y="184"/>
                  </a:lnTo>
                  <a:lnTo>
                    <a:pt x="552" y="184"/>
                  </a:lnTo>
                  <a:lnTo>
                    <a:pt x="550" y="184"/>
                  </a:lnTo>
                  <a:lnTo>
                    <a:pt x="548" y="184"/>
                  </a:lnTo>
                  <a:lnTo>
                    <a:pt x="543" y="184"/>
                  </a:lnTo>
                  <a:lnTo>
                    <a:pt x="542" y="184"/>
                  </a:lnTo>
                  <a:lnTo>
                    <a:pt x="542" y="185"/>
                  </a:lnTo>
                  <a:lnTo>
                    <a:pt x="541" y="187"/>
                  </a:lnTo>
                  <a:lnTo>
                    <a:pt x="541" y="190"/>
                  </a:lnTo>
                  <a:lnTo>
                    <a:pt x="541" y="191"/>
                  </a:lnTo>
                  <a:lnTo>
                    <a:pt x="541" y="192"/>
                  </a:lnTo>
                  <a:lnTo>
                    <a:pt x="542" y="193"/>
                  </a:lnTo>
                  <a:lnTo>
                    <a:pt x="545" y="197"/>
                  </a:lnTo>
                  <a:lnTo>
                    <a:pt x="546" y="199"/>
                  </a:lnTo>
                  <a:lnTo>
                    <a:pt x="548" y="205"/>
                  </a:lnTo>
                  <a:lnTo>
                    <a:pt x="548" y="206"/>
                  </a:lnTo>
                  <a:lnTo>
                    <a:pt x="548" y="209"/>
                  </a:lnTo>
                  <a:lnTo>
                    <a:pt x="547" y="212"/>
                  </a:lnTo>
                  <a:lnTo>
                    <a:pt x="546" y="212"/>
                  </a:lnTo>
                  <a:lnTo>
                    <a:pt x="543" y="214"/>
                  </a:lnTo>
                  <a:lnTo>
                    <a:pt x="540" y="215"/>
                  </a:lnTo>
                  <a:lnTo>
                    <a:pt x="536" y="217"/>
                  </a:lnTo>
                  <a:lnTo>
                    <a:pt x="535" y="218"/>
                  </a:lnTo>
                  <a:lnTo>
                    <a:pt x="534" y="218"/>
                  </a:lnTo>
                  <a:lnTo>
                    <a:pt x="534" y="218"/>
                  </a:lnTo>
                  <a:lnTo>
                    <a:pt x="531" y="222"/>
                  </a:lnTo>
                  <a:lnTo>
                    <a:pt x="534" y="223"/>
                  </a:lnTo>
                  <a:lnTo>
                    <a:pt x="537" y="225"/>
                  </a:lnTo>
                  <a:lnTo>
                    <a:pt x="541" y="225"/>
                  </a:lnTo>
                  <a:lnTo>
                    <a:pt x="543" y="225"/>
                  </a:lnTo>
                  <a:lnTo>
                    <a:pt x="550" y="224"/>
                  </a:lnTo>
                  <a:lnTo>
                    <a:pt x="558" y="222"/>
                  </a:lnTo>
                  <a:lnTo>
                    <a:pt x="559" y="222"/>
                  </a:lnTo>
                  <a:lnTo>
                    <a:pt x="569" y="216"/>
                  </a:lnTo>
                  <a:lnTo>
                    <a:pt x="590" y="214"/>
                  </a:lnTo>
                  <a:lnTo>
                    <a:pt x="591" y="214"/>
                  </a:lnTo>
                  <a:lnTo>
                    <a:pt x="591" y="214"/>
                  </a:lnTo>
                  <a:lnTo>
                    <a:pt x="595" y="199"/>
                  </a:lnTo>
                  <a:lnTo>
                    <a:pt x="584" y="190"/>
                  </a:lnTo>
                  <a:lnTo>
                    <a:pt x="573" y="180"/>
                  </a:lnTo>
                  <a:lnTo>
                    <a:pt x="559" y="167"/>
                  </a:lnTo>
                  <a:lnTo>
                    <a:pt x="556" y="165"/>
                  </a:lnTo>
                  <a:lnTo>
                    <a:pt x="552" y="163"/>
                  </a:lnTo>
                  <a:lnTo>
                    <a:pt x="551" y="162"/>
                  </a:lnTo>
                  <a:lnTo>
                    <a:pt x="550" y="162"/>
                  </a:lnTo>
                  <a:lnTo>
                    <a:pt x="548" y="162"/>
                  </a:lnTo>
                  <a:lnTo>
                    <a:pt x="544" y="161"/>
                  </a:lnTo>
                  <a:lnTo>
                    <a:pt x="540" y="158"/>
                  </a:lnTo>
                  <a:lnTo>
                    <a:pt x="538" y="158"/>
                  </a:lnTo>
                  <a:lnTo>
                    <a:pt x="535" y="155"/>
                  </a:lnTo>
                  <a:lnTo>
                    <a:pt x="532" y="152"/>
                  </a:lnTo>
                  <a:lnTo>
                    <a:pt x="530" y="149"/>
                  </a:lnTo>
                  <a:lnTo>
                    <a:pt x="530" y="148"/>
                  </a:lnTo>
                  <a:lnTo>
                    <a:pt x="525" y="138"/>
                  </a:lnTo>
                  <a:close/>
                  <a:moveTo>
                    <a:pt x="144" y="202"/>
                  </a:moveTo>
                  <a:lnTo>
                    <a:pt x="146" y="196"/>
                  </a:lnTo>
                  <a:lnTo>
                    <a:pt x="147" y="193"/>
                  </a:lnTo>
                  <a:lnTo>
                    <a:pt x="147" y="191"/>
                  </a:lnTo>
                  <a:lnTo>
                    <a:pt x="146" y="190"/>
                  </a:lnTo>
                  <a:lnTo>
                    <a:pt x="145" y="190"/>
                  </a:lnTo>
                  <a:lnTo>
                    <a:pt x="143" y="190"/>
                  </a:lnTo>
                  <a:lnTo>
                    <a:pt x="140" y="190"/>
                  </a:lnTo>
                  <a:lnTo>
                    <a:pt x="139" y="190"/>
                  </a:lnTo>
                  <a:lnTo>
                    <a:pt x="138" y="191"/>
                  </a:lnTo>
                  <a:lnTo>
                    <a:pt x="131" y="194"/>
                  </a:lnTo>
                  <a:lnTo>
                    <a:pt x="127" y="197"/>
                  </a:lnTo>
                  <a:lnTo>
                    <a:pt x="126" y="199"/>
                  </a:lnTo>
                  <a:lnTo>
                    <a:pt x="127" y="202"/>
                  </a:lnTo>
                  <a:lnTo>
                    <a:pt x="127" y="203"/>
                  </a:lnTo>
                  <a:lnTo>
                    <a:pt x="128" y="205"/>
                  </a:lnTo>
                  <a:lnTo>
                    <a:pt x="129" y="206"/>
                  </a:lnTo>
                  <a:lnTo>
                    <a:pt x="130" y="206"/>
                  </a:lnTo>
                  <a:lnTo>
                    <a:pt x="130" y="206"/>
                  </a:lnTo>
                  <a:lnTo>
                    <a:pt x="141" y="208"/>
                  </a:lnTo>
                  <a:lnTo>
                    <a:pt x="144" y="202"/>
                  </a:lnTo>
                  <a:close/>
                </a:path>
              </a:pathLst>
            </a:custGeom>
            <a:solidFill>
              <a:srgbClr val="003865">
                <a:lumMod val="90000"/>
                <a:lumOff val="10000"/>
              </a:srgbClr>
            </a:solidFill>
            <a:ln w="4763"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783" fontAlgn="auto">
                <a:lnSpc>
                  <a:spcPct val="100000"/>
                </a:lnSpc>
                <a:spcBef>
                  <a:spcPts val="0"/>
                </a:spcBef>
                <a:spcAft>
                  <a:spcPts val="0"/>
                </a:spcAft>
                <a:defRPr/>
              </a:pPr>
              <a:endParaRPr lang="de-DE" sz="1350" kern="0">
                <a:solidFill>
                  <a:srgbClr val="000000"/>
                </a:solidFill>
                <a:latin typeface="Arial"/>
              </a:endParaRPr>
            </a:p>
          </p:txBody>
        </p:sp>
        <p:sp>
          <p:nvSpPr>
            <p:cNvPr id="65" name="Freeform 14">
              <a:extLst>
                <a:ext uri="{FF2B5EF4-FFF2-40B4-BE49-F238E27FC236}">
                  <a16:creationId xmlns:a16="http://schemas.microsoft.com/office/drawing/2014/main" id="{BD8FFEE7-324A-4E61-9920-1CB9BC428B16}"/>
                </a:ext>
              </a:extLst>
            </p:cNvPr>
            <p:cNvSpPr>
              <a:spLocks/>
            </p:cNvSpPr>
            <p:nvPr/>
          </p:nvSpPr>
          <p:spPr bwMode="auto">
            <a:xfrm>
              <a:off x="8595946" y="1689968"/>
              <a:ext cx="226732" cy="219647"/>
            </a:xfrm>
            <a:custGeom>
              <a:avLst/>
              <a:gdLst>
                <a:gd name="T0" fmla="*/ 1 w 96"/>
                <a:gd name="T1" fmla="*/ 43 h 93"/>
                <a:gd name="T2" fmla="*/ 3 w 96"/>
                <a:gd name="T3" fmla="*/ 36 h 93"/>
                <a:gd name="T4" fmla="*/ 6 w 96"/>
                <a:gd name="T5" fmla="*/ 30 h 93"/>
                <a:gd name="T6" fmla="*/ 6 w 96"/>
                <a:gd name="T7" fmla="*/ 32 h 93"/>
                <a:gd name="T8" fmla="*/ 11 w 96"/>
                <a:gd name="T9" fmla="*/ 38 h 93"/>
                <a:gd name="T10" fmla="*/ 16 w 96"/>
                <a:gd name="T11" fmla="*/ 41 h 93"/>
                <a:gd name="T12" fmla="*/ 27 w 96"/>
                <a:gd name="T13" fmla="*/ 29 h 93"/>
                <a:gd name="T14" fmla="*/ 29 w 96"/>
                <a:gd name="T15" fmla="*/ 26 h 93"/>
                <a:gd name="T16" fmla="*/ 29 w 96"/>
                <a:gd name="T17" fmla="*/ 23 h 93"/>
                <a:gd name="T18" fmla="*/ 36 w 96"/>
                <a:gd name="T19" fmla="*/ 23 h 93"/>
                <a:gd name="T20" fmla="*/ 39 w 96"/>
                <a:gd name="T21" fmla="*/ 24 h 93"/>
                <a:gd name="T22" fmla="*/ 42 w 96"/>
                <a:gd name="T23" fmla="*/ 25 h 93"/>
                <a:gd name="T24" fmla="*/ 58 w 96"/>
                <a:gd name="T25" fmla="*/ 9 h 93"/>
                <a:gd name="T26" fmla="*/ 60 w 96"/>
                <a:gd name="T27" fmla="*/ 5 h 93"/>
                <a:gd name="T28" fmla="*/ 73 w 96"/>
                <a:gd name="T29" fmla="*/ 0 h 93"/>
                <a:gd name="T30" fmla="*/ 77 w 96"/>
                <a:gd name="T31" fmla="*/ 2 h 93"/>
                <a:gd name="T32" fmla="*/ 75 w 96"/>
                <a:gd name="T33" fmla="*/ 8 h 93"/>
                <a:gd name="T34" fmla="*/ 77 w 96"/>
                <a:gd name="T35" fmla="*/ 22 h 93"/>
                <a:gd name="T36" fmla="*/ 81 w 96"/>
                <a:gd name="T37" fmla="*/ 30 h 93"/>
                <a:gd name="T38" fmla="*/ 77 w 96"/>
                <a:gd name="T39" fmla="*/ 38 h 93"/>
                <a:gd name="T40" fmla="*/ 70 w 96"/>
                <a:gd name="T41" fmla="*/ 44 h 93"/>
                <a:gd name="T42" fmla="*/ 70 w 96"/>
                <a:gd name="T43" fmla="*/ 52 h 93"/>
                <a:gd name="T44" fmla="*/ 72 w 96"/>
                <a:gd name="T45" fmla="*/ 59 h 93"/>
                <a:gd name="T46" fmla="*/ 83 w 96"/>
                <a:gd name="T47" fmla="*/ 66 h 93"/>
                <a:gd name="T48" fmla="*/ 84 w 96"/>
                <a:gd name="T49" fmla="*/ 67 h 93"/>
                <a:gd name="T50" fmla="*/ 95 w 96"/>
                <a:gd name="T51" fmla="*/ 80 h 93"/>
                <a:gd name="T52" fmla="*/ 95 w 96"/>
                <a:gd name="T53" fmla="*/ 83 h 93"/>
                <a:gd name="T54" fmla="*/ 89 w 96"/>
                <a:gd name="T55" fmla="*/ 86 h 93"/>
                <a:gd name="T56" fmla="*/ 88 w 96"/>
                <a:gd name="T57" fmla="*/ 87 h 93"/>
                <a:gd name="T58" fmla="*/ 85 w 96"/>
                <a:gd name="T59" fmla="*/ 92 h 93"/>
                <a:gd name="T60" fmla="*/ 84 w 96"/>
                <a:gd name="T61" fmla="*/ 93 h 93"/>
                <a:gd name="T62" fmla="*/ 74 w 96"/>
                <a:gd name="T63" fmla="*/ 93 h 93"/>
                <a:gd name="T64" fmla="*/ 72 w 96"/>
                <a:gd name="T65" fmla="*/ 92 h 93"/>
                <a:gd name="T66" fmla="*/ 60 w 96"/>
                <a:gd name="T67" fmla="*/ 80 h 93"/>
                <a:gd name="T68" fmla="*/ 58 w 96"/>
                <a:gd name="T69" fmla="*/ 77 h 93"/>
                <a:gd name="T70" fmla="*/ 52 w 96"/>
                <a:gd name="T71" fmla="*/ 76 h 93"/>
                <a:gd name="T72" fmla="*/ 49 w 96"/>
                <a:gd name="T73" fmla="*/ 83 h 93"/>
                <a:gd name="T74" fmla="*/ 41 w 96"/>
                <a:gd name="T75" fmla="*/ 88 h 93"/>
                <a:gd name="T76" fmla="*/ 31 w 96"/>
                <a:gd name="T77" fmla="*/ 80 h 93"/>
                <a:gd name="T78" fmla="*/ 28 w 96"/>
                <a:gd name="T79" fmla="*/ 76 h 93"/>
                <a:gd name="T80" fmla="*/ 24 w 96"/>
                <a:gd name="T81" fmla="*/ 80 h 93"/>
                <a:gd name="T82" fmla="*/ 20 w 96"/>
                <a:gd name="T83" fmla="*/ 83 h 93"/>
                <a:gd name="T84" fmla="*/ 11 w 96"/>
                <a:gd name="T85" fmla="*/ 71 h 93"/>
                <a:gd name="T86" fmla="*/ 6 w 96"/>
                <a:gd name="T87" fmla="*/ 64 h 93"/>
                <a:gd name="T88" fmla="*/ 7 w 96"/>
                <a:gd name="T89" fmla="*/ 5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6" h="93">
                  <a:moveTo>
                    <a:pt x="0" y="49"/>
                  </a:moveTo>
                  <a:lnTo>
                    <a:pt x="1" y="43"/>
                  </a:lnTo>
                  <a:lnTo>
                    <a:pt x="2" y="39"/>
                  </a:lnTo>
                  <a:lnTo>
                    <a:pt x="3" y="36"/>
                  </a:lnTo>
                  <a:lnTo>
                    <a:pt x="5" y="31"/>
                  </a:lnTo>
                  <a:lnTo>
                    <a:pt x="6" y="30"/>
                  </a:lnTo>
                  <a:lnTo>
                    <a:pt x="6" y="30"/>
                  </a:lnTo>
                  <a:lnTo>
                    <a:pt x="6" y="32"/>
                  </a:lnTo>
                  <a:lnTo>
                    <a:pt x="6" y="33"/>
                  </a:lnTo>
                  <a:lnTo>
                    <a:pt x="11" y="38"/>
                  </a:lnTo>
                  <a:lnTo>
                    <a:pt x="14" y="41"/>
                  </a:lnTo>
                  <a:lnTo>
                    <a:pt x="16" y="41"/>
                  </a:lnTo>
                  <a:lnTo>
                    <a:pt x="17" y="41"/>
                  </a:lnTo>
                  <a:lnTo>
                    <a:pt x="27" y="29"/>
                  </a:lnTo>
                  <a:lnTo>
                    <a:pt x="28" y="28"/>
                  </a:lnTo>
                  <a:lnTo>
                    <a:pt x="29" y="26"/>
                  </a:lnTo>
                  <a:lnTo>
                    <a:pt x="29" y="25"/>
                  </a:lnTo>
                  <a:lnTo>
                    <a:pt x="29" y="23"/>
                  </a:lnTo>
                  <a:lnTo>
                    <a:pt x="32" y="23"/>
                  </a:lnTo>
                  <a:lnTo>
                    <a:pt x="36" y="23"/>
                  </a:lnTo>
                  <a:lnTo>
                    <a:pt x="36" y="24"/>
                  </a:lnTo>
                  <a:lnTo>
                    <a:pt x="39" y="24"/>
                  </a:lnTo>
                  <a:lnTo>
                    <a:pt x="40" y="25"/>
                  </a:lnTo>
                  <a:lnTo>
                    <a:pt x="42" y="25"/>
                  </a:lnTo>
                  <a:lnTo>
                    <a:pt x="56" y="15"/>
                  </a:lnTo>
                  <a:lnTo>
                    <a:pt x="58" y="9"/>
                  </a:lnTo>
                  <a:lnTo>
                    <a:pt x="56" y="8"/>
                  </a:lnTo>
                  <a:lnTo>
                    <a:pt x="60" y="5"/>
                  </a:lnTo>
                  <a:lnTo>
                    <a:pt x="72" y="0"/>
                  </a:lnTo>
                  <a:lnTo>
                    <a:pt x="73" y="0"/>
                  </a:lnTo>
                  <a:lnTo>
                    <a:pt x="74" y="0"/>
                  </a:lnTo>
                  <a:lnTo>
                    <a:pt x="77" y="2"/>
                  </a:lnTo>
                  <a:lnTo>
                    <a:pt x="77" y="4"/>
                  </a:lnTo>
                  <a:lnTo>
                    <a:pt x="75" y="8"/>
                  </a:lnTo>
                  <a:lnTo>
                    <a:pt x="75" y="20"/>
                  </a:lnTo>
                  <a:lnTo>
                    <a:pt x="77" y="22"/>
                  </a:lnTo>
                  <a:lnTo>
                    <a:pt x="81" y="28"/>
                  </a:lnTo>
                  <a:lnTo>
                    <a:pt x="81" y="30"/>
                  </a:lnTo>
                  <a:lnTo>
                    <a:pt x="81" y="31"/>
                  </a:lnTo>
                  <a:lnTo>
                    <a:pt x="77" y="38"/>
                  </a:lnTo>
                  <a:lnTo>
                    <a:pt x="72" y="42"/>
                  </a:lnTo>
                  <a:lnTo>
                    <a:pt x="70" y="44"/>
                  </a:lnTo>
                  <a:lnTo>
                    <a:pt x="70" y="47"/>
                  </a:lnTo>
                  <a:lnTo>
                    <a:pt x="70" y="52"/>
                  </a:lnTo>
                  <a:lnTo>
                    <a:pt x="72" y="59"/>
                  </a:lnTo>
                  <a:lnTo>
                    <a:pt x="72" y="59"/>
                  </a:lnTo>
                  <a:lnTo>
                    <a:pt x="82" y="66"/>
                  </a:lnTo>
                  <a:lnTo>
                    <a:pt x="83" y="66"/>
                  </a:lnTo>
                  <a:lnTo>
                    <a:pt x="85" y="66"/>
                  </a:lnTo>
                  <a:lnTo>
                    <a:pt x="84" y="67"/>
                  </a:lnTo>
                  <a:lnTo>
                    <a:pt x="85" y="70"/>
                  </a:lnTo>
                  <a:lnTo>
                    <a:pt x="95" y="80"/>
                  </a:lnTo>
                  <a:lnTo>
                    <a:pt x="96" y="83"/>
                  </a:lnTo>
                  <a:lnTo>
                    <a:pt x="95" y="83"/>
                  </a:lnTo>
                  <a:lnTo>
                    <a:pt x="95" y="83"/>
                  </a:lnTo>
                  <a:lnTo>
                    <a:pt x="89" y="86"/>
                  </a:lnTo>
                  <a:lnTo>
                    <a:pt x="88" y="87"/>
                  </a:lnTo>
                  <a:lnTo>
                    <a:pt x="88" y="87"/>
                  </a:lnTo>
                  <a:lnTo>
                    <a:pt x="87" y="88"/>
                  </a:lnTo>
                  <a:lnTo>
                    <a:pt x="85" y="92"/>
                  </a:lnTo>
                  <a:lnTo>
                    <a:pt x="85" y="92"/>
                  </a:lnTo>
                  <a:lnTo>
                    <a:pt x="84" y="93"/>
                  </a:lnTo>
                  <a:lnTo>
                    <a:pt x="83" y="93"/>
                  </a:lnTo>
                  <a:lnTo>
                    <a:pt x="74" y="93"/>
                  </a:lnTo>
                  <a:lnTo>
                    <a:pt x="74" y="92"/>
                  </a:lnTo>
                  <a:lnTo>
                    <a:pt x="72" y="92"/>
                  </a:lnTo>
                  <a:lnTo>
                    <a:pt x="65" y="86"/>
                  </a:lnTo>
                  <a:lnTo>
                    <a:pt x="60" y="80"/>
                  </a:lnTo>
                  <a:lnTo>
                    <a:pt x="60" y="79"/>
                  </a:lnTo>
                  <a:lnTo>
                    <a:pt x="58" y="77"/>
                  </a:lnTo>
                  <a:lnTo>
                    <a:pt x="53" y="75"/>
                  </a:lnTo>
                  <a:lnTo>
                    <a:pt x="52" y="76"/>
                  </a:lnTo>
                  <a:lnTo>
                    <a:pt x="50" y="80"/>
                  </a:lnTo>
                  <a:lnTo>
                    <a:pt x="49" y="83"/>
                  </a:lnTo>
                  <a:lnTo>
                    <a:pt x="42" y="88"/>
                  </a:lnTo>
                  <a:lnTo>
                    <a:pt x="41" y="88"/>
                  </a:lnTo>
                  <a:lnTo>
                    <a:pt x="37" y="84"/>
                  </a:lnTo>
                  <a:lnTo>
                    <a:pt x="31" y="80"/>
                  </a:lnTo>
                  <a:lnTo>
                    <a:pt x="29" y="76"/>
                  </a:lnTo>
                  <a:lnTo>
                    <a:pt x="28" y="76"/>
                  </a:lnTo>
                  <a:lnTo>
                    <a:pt x="27" y="76"/>
                  </a:lnTo>
                  <a:lnTo>
                    <a:pt x="24" y="80"/>
                  </a:lnTo>
                  <a:lnTo>
                    <a:pt x="21" y="82"/>
                  </a:lnTo>
                  <a:lnTo>
                    <a:pt x="20" y="83"/>
                  </a:lnTo>
                  <a:lnTo>
                    <a:pt x="12" y="73"/>
                  </a:lnTo>
                  <a:lnTo>
                    <a:pt x="11" y="71"/>
                  </a:lnTo>
                  <a:lnTo>
                    <a:pt x="9" y="66"/>
                  </a:lnTo>
                  <a:lnTo>
                    <a:pt x="6" y="64"/>
                  </a:lnTo>
                  <a:lnTo>
                    <a:pt x="7" y="57"/>
                  </a:lnTo>
                  <a:lnTo>
                    <a:pt x="7" y="50"/>
                  </a:lnTo>
                  <a:lnTo>
                    <a:pt x="0" y="49"/>
                  </a:lnTo>
                  <a:close/>
                </a:path>
              </a:pathLst>
            </a:custGeom>
            <a:solidFill>
              <a:srgbClr val="003865">
                <a:lumMod val="25000"/>
                <a:lumOff val="75000"/>
              </a:srgbClr>
            </a:solidFill>
            <a:ln w="4763"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783" fontAlgn="auto">
                <a:lnSpc>
                  <a:spcPct val="100000"/>
                </a:lnSpc>
                <a:spcBef>
                  <a:spcPts val="0"/>
                </a:spcBef>
                <a:spcAft>
                  <a:spcPts val="0"/>
                </a:spcAft>
                <a:defRPr/>
              </a:pPr>
              <a:endParaRPr lang="de-DE" sz="1350" kern="0">
                <a:solidFill>
                  <a:srgbClr val="000000"/>
                </a:solidFill>
                <a:latin typeface="Arial"/>
              </a:endParaRPr>
            </a:p>
          </p:txBody>
        </p:sp>
        <p:sp>
          <p:nvSpPr>
            <p:cNvPr id="66" name="Freeform 16">
              <a:extLst>
                <a:ext uri="{FF2B5EF4-FFF2-40B4-BE49-F238E27FC236}">
                  <a16:creationId xmlns:a16="http://schemas.microsoft.com/office/drawing/2014/main" id="{C88F63C5-9377-4EDD-A269-F22225BC3292}"/>
                </a:ext>
              </a:extLst>
            </p:cNvPr>
            <p:cNvSpPr>
              <a:spLocks noEditPoints="1"/>
            </p:cNvSpPr>
            <p:nvPr/>
          </p:nvSpPr>
          <p:spPr bwMode="auto">
            <a:xfrm>
              <a:off x="9202929" y="1767906"/>
              <a:ext cx="1445420" cy="1409994"/>
            </a:xfrm>
            <a:custGeom>
              <a:avLst/>
              <a:gdLst>
                <a:gd name="T0" fmla="*/ 520 w 612"/>
                <a:gd name="T1" fmla="*/ 91 h 597"/>
                <a:gd name="T2" fmla="*/ 520 w 612"/>
                <a:gd name="T3" fmla="*/ 124 h 597"/>
                <a:gd name="T4" fmla="*/ 485 w 612"/>
                <a:gd name="T5" fmla="*/ 159 h 597"/>
                <a:gd name="T6" fmla="*/ 483 w 612"/>
                <a:gd name="T7" fmla="*/ 193 h 597"/>
                <a:gd name="T8" fmla="*/ 536 w 612"/>
                <a:gd name="T9" fmla="*/ 228 h 597"/>
                <a:gd name="T10" fmla="*/ 560 w 612"/>
                <a:gd name="T11" fmla="*/ 246 h 597"/>
                <a:gd name="T12" fmla="*/ 570 w 612"/>
                <a:gd name="T13" fmla="*/ 291 h 597"/>
                <a:gd name="T14" fmla="*/ 564 w 612"/>
                <a:gd name="T15" fmla="*/ 314 h 597"/>
                <a:gd name="T16" fmla="*/ 589 w 612"/>
                <a:gd name="T17" fmla="*/ 344 h 597"/>
                <a:gd name="T18" fmla="*/ 589 w 612"/>
                <a:gd name="T19" fmla="*/ 374 h 597"/>
                <a:gd name="T20" fmla="*/ 599 w 612"/>
                <a:gd name="T21" fmla="*/ 388 h 597"/>
                <a:gd name="T22" fmla="*/ 599 w 612"/>
                <a:gd name="T23" fmla="*/ 415 h 597"/>
                <a:gd name="T24" fmla="*/ 581 w 612"/>
                <a:gd name="T25" fmla="*/ 467 h 597"/>
                <a:gd name="T26" fmla="*/ 609 w 612"/>
                <a:gd name="T27" fmla="*/ 501 h 597"/>
                <a:gd name="T28" fmla="*/ 599 w 612"/>
                <a:gd name="T29" fmla="*/ 535 h 597"/>
                <a:gd name="T30" fmla="*/ 560 w 612"/>
                <a:gd name="T31" fmla="*/ 537 h 597"/>
                <a:gd name="T32" fmla="*/ 506 w 612"/>
                <a:gd name="T33" fmla="*/ 543 h 597"/>
                <a:gd name="T34" fmla="*/ 446 w 612"/>
                <a:gd name="T35" fmla="*/ 596 h 597"/>
                <a:gd name="T36" fmla="*/ 406 w 612"/>
                <a:gd name="T37" fmla="*/ 593 h 597"/>
                <a:gd name="T38" fmla="*/ 354 w 612"/>
                <a:gd name="T39" fmla="*/ 591 h 597"/>
                <a:gd name="T40" fmla="*/ 336 w 612"/>
                <a:gd name="T41" fmla="*/ 538 h 597"/>
                <a:gd name="T42" fmla="*/ 338 w 612"/>
                <a:gd name="T43" fmla="*/ 504 h 597"/>
                <a:gd name="T44" fmla="*/ 331 w 612"/>
                <a:gd name="T45" fmla="*/ 464 h 597"/>
                <a:gd name="T46" fmla="*/ 311 w 612"/>
                <a:gd name="T47" fmla="*/ 463 h 597"/>
                <a:gd name="T48" fmla="*/ 254 w 612"/>
                <a:gd name="T49" fmla="*/ 431 h 597"/>
                <a:gd name="T50" fmla="*/ 192 w 612"/>
                <a:gd name="T51" fmla="*/ 420 h 597"/>
                <a:gd name="T52" fmla="*/ 178 w 612"/>
                <a:gd name="T53" fmla="*/ 347 h 597"/>
                <a:gd name="T54" fmla="*/ 182 w 612"/>
                <a:gd name="T55" fmla="*/ 299 h 597"/>
                <a:gd name="T56" fmla="*/ 152 w 612"/>
                <a:gd name="T57" fmla="*/ 289 h 597"/>
                <a:gd name="T58" fmla="*/ 160 w 612"/>
                <a:gd name="T59" fmla="*/ 239 h 597"/>
                <a:gd name="T60" fmla="*/ 159 w 612"/>
                <a:gd name="T61" fmla="*/ 197 h 597"/>
                <a:gd name="T62" fmla="*/ 121 w 612"/>
                <a:gd name="T63" fmla="*/ 197 h 597"/>
                <a:gd name="T64" fmla="*/ 99 w 612"/>
                <a:gd name="T65" fmla="*/ 181 h 597"/>
                <a:gd name="T66" fmla="*/ 81 w 612"/>
                <a:gd name="T67" fmla="*/ 168 h 597"/>
                <a:gd name="T68" fmla="*/ 61 w 612"/>
                <a:gd name="T69" fmla="*/ 161 h 597"/>
                <a:gd name="T70" fmla="*/ 60 w 612"/>
                <a:gd name="T71" fmla="*/ 153 h 597"/>
                <a:gd name="T72" fmla="*/ 32 w 612"/>
                <a:gd name="T73" fmla="*/ 144 h 597"/>
                <a:gd name="T74" fmla="*/ 12 w 612"/>
                <a:gd name="T75" fmla="*/ 150 h 597"/>
                <a:gd name="T76" fmla="*/ 35 w 612"/>
                <a:gd name="T77" fmla="*/ 130 h 597"/>
                <a:gd name="T78" fmla="*/ 67 w 612"/>
                <a:gd name="T79" fmla="*/ 98 h 597"/>
                <a:gd name="T80" fmla="*/ 99 w 612"/>
                <a:gd name="T81" fmla="*/ 94 h 597"/>
                <a:gd name="T82" fmla="*/ 159 w 612"/>
                <a:gd name="T83" fmla="*/ 65 h 597"/>
                <a:gd name="T84" fmla="*/ 196 w 612"/>
                <a:gd name="T85" fmla="*/ 92 h 597"/>
                <a:gd name="T86" fmla="*/ 253 w 612"/>
                <a:gd name="T87" fmla="*/ 108 h 597"/>
                <a:gd name="T88" fmla="*/ 286 w 612"/>
                <a:gd name="T89" fmla="*/ 106 h 597"/>
                <a:gd name="T90" fmla="*/ 308 w 612"/>
                <a:gd name="T91" fmla="*/ 91 h 597"/>
                <a:gd name="T92" fmla="*/ 330 w 612"/>
                <a:gd name="T93" fmla="*/ 93 h 597"/>
                <a:gd name="T94" fmla="*/ 350 w 612"/>
                <a:gd name="T95" fmla="*/ 82 h 597"/>
                <a:gd name="T96" fmla="*/ 374 w 612"/>
                <a:gd name="T97" fmla="*/ 58 h 597"/>
                <a:gd name="T98" fmla="*/ 415 w 612"/>
                <a:gd name="T99" fmla="*/ 8 h 597"/>
                <a:gd name="T100" fmla="*/ 444 w 612"/>
                <a:gd name="T101" fmla="*/ 34 h 597"/>
                <a:gd name="T102" fmla="*/ 493 w 612"/>
                <a:gd name="T103" fmla="*/ 47 h 597"/>
                <a:gd name="T104" fmla="*/ 473 w 612"/>
                <a:gd name="T105" fmla="*/ 75 h 597"/>
                <a:gd name="T106" fmla="*/ 522 w 612"/>
                <a:gd name="T107" fmla="*/ 56 h 597"/>
                <a:gd name="T108" fmla="*/ 349 w 612"/>
                <a:gd name="T109" fmla="*/ 256 h 597"/>
                <a:gd name="T110" fmla="*/ 331 w 612"/>
                <a:gd name="T111" fmla="*/ 267 h 597"/>
                <a:gd name="T112" fmla="*/ 326 w 612"/>
                <a:gd name="T113" fmla="*/ 289 h 597"/>
                <a:gd name="T114" fmla="*/ 313 w 612"/>
                <a:gd name="T115" fmla="*/ 315 h 597"/>
                <a:gd name="T116" fmla="*/ 337 w 612"/>
                <a:gd name="T117" fmla="*/ 313 h 597"/>
                <a:gd name="T118" fmla="*/ 374 w 612"/>
                <a:gd name="T119" fmla="*/ 312 h 597"/>
                <a:gd name="T120" fmla="*/ 418 w 612"/>
                <a:gd name="T121" fmla="*/ 320 h 597"/>
                <a:gd name="T122" fmla="*/ 407 w 612"/>
                <a:gd name="T123" fmla="*/ 294 h 597"/>
                <a:gd name="T124" fmla="*/ 367 w 612"/>
                <a:gd name="T125" fmla="*/ 253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2" h="597">
                  <a:moveTo>
                    <a:pt x="524" y="56"/>
                  </a:moveTo>
                  <a:lnTo>
                    <a:pt x="523" y="62"/>
                  </a:lnTo>
                  <a:lnTo>
                    <a:pt x="526" y="71"/>
                  </a:lnTo>
                  <a:lnTo>
                    <a:pt x="528" y="71"/>
                  </a:lnTo>
                  <a:lnTo>
                    <a:pt x="530" y="71"/>
                  </a:lnTo>
                  <a:lnTo>
                    <a:pt x="531" y="73"/>
                  </a:lnTo>
                  <a:lnTo>
                    <a:pt x="531" y="75"/>
                  </a:lnTo>
                  <a:lnTo>
                    <a:pt x="528" y="81"/>
                  </a:lnTo>
                  <a:lnTo>
                    <a:pt x="521" y="90"/>
                  </a:lnTo>
                  <a:lnTo>
                    <a:pt x="520" y="91"/>
                  </a:lnTo>
                  <a:lnTo>
                    <a:pt x="520" y="91"/>
                  </a:lnTo>
                  <a:lnTo>
                    <a:pt x="519" y="97"/>
                  </a:lnTo>
                  <a:lnTo>
                    <a:pt x="518" y="100"/>
                  </a:lnTo>
                  <a:lnTo>
                    <a:pt x="518" y="100"/>
                  </a:lnTo>
                  <a:lnTo>
                    <a:pt x="519" y="103"/>
                  </a:lnTo>
                  <a:lnTo>
                    <a:pt x="520" y="104"/>
                  </a:lnTo>
                  <a:lnTo>
                    <a:pt x="522" y="107"/>
                  </a:lnTo>
                  <a:lnTo>
                    <a:pt x="521" y="114"/>
                  </a:lnTo>
                  <a:lnTo>
                    <a:pt x="521" y="116"/>
                  </a:lnTo>
                  <a:lnTo>
                    <a:pt x="520" y="124"/>
                  </a:lnTo>
                  <a:lnTo>
                    <a:pt x="518" y="130"/>
                  </a:lnTo>
                  <a:lnTo>
                    <a:pt x="517" y="133"/>
                  </a:lnTo>
                  <a:lnTo>
                    <a:pt x="516" y="133"/>
                  </a:lnTo>
                  <a:lnTo>
                    <a:pt x="507" y="142"/>
                  </a:lnTo>
                  <a:lnTo>
                    <a:pt x="503" y="146"/>
                  </a:lnTo>
                  <a:lnTo>
                    <a:pt x="499" y="149"/>
                  </a:lnTo>
                  <a:lnTo>
                    <a:pt x="496" y="151"/>
                  </a:lnTo>
                  <a:lnTo>
                    <a:pt x="494" y="152"/>
                  </a:lnTo>
                  <a:lnTo>
                    <a:pt x="489" y="155"/>
                  </a:lnTo>
                  <a:lnTo>
                    <a:pt x="485" y="159"/>
                  </a:lnTo>
                  <a:lnTo>
                    <a:pt x="484" y="162"/>
                  </a:lnTo>
                  <a:lnTo>
                    <a:pt x="484" y="162"/>
                  </a:lnTo>
                  <a:lnTo>
                    <a:pt x="485" y="166"/>
                  </a:lnTo>
                  <a:lnTo>
                    <a:pt x="488" y="177"/>
                  </a:lnTo>
                  <a:lnTo>
                    <a:pt x="489" y="178"/>
                  </a:lnTo>
                  <a:lnTo>
                    <a:pt x="489" y="182"/>
                  </a:lnTo>
                  <a:lnTo>
                    <a:pt x="486" y="185"/>
                  </a:lnTo>
                  <a:lnTo>
                    <a:pt x="484" y="188"/>
                  </a:lnTo>
                  <a:lnTo>
                    <a:pt x="483" y="191"/>
                  </a:lnTo>
                  <a:lnTo>
                    <a:pt x="483" y="193"/>
                  </a:lnTo>
                  <a:lnTo>
                    <a:pt x="483" y="193"/>
                  </a:lnTo>
                  <a:lnTo>
                    <a:pt x="484" y="195"/>
                  </a:lnTo>
                  <a:lnTo>
                    <a:pt x="485" y="195"/>
                  </a:lnTo>
                  <a:lnTo>
                    <a:pt x="486" y="197"/>
                  </a:lnTo>
                  <a:lnTo>
                    <a:pt x="492" y="197"/>
                  </a:lnTo>
                  <a:lnTo>
                    <a:pt x="502" y="200"/>
                  </a:lnTo>
                  <a:lnTo>
                    <a:pt x="523" y="214"/>
                  </a:lnTo>
                  <a:lnTo>
                    <a:pt x="527" y="218"/>
                  </a:lnTo>
                  <a:lnTo>
                    <a:pt x="531" y="222"/>
                  </a:lnTo>
                  <a:lnTo>
                    <a:pt x="536" y="228"/>
                  </a:lnTo>
                  <a:lnTo>
                    <a:pt x="536" y="229"/>
                  </a:lnTo>
                  <a:lnTo>
                    <a:pt x="537" y="229"/>
                  </a:lnTo>
                  <a:lnTo>
                    <a:pt x="537" y="232"/>
                  </a:lnTo>
                  <a:lnTo>
                    <a:pt x="543" y="237"/>
                  </a:lnTo>
                  <a:lnTo>
                    <a:pt x="546" y="238"/>
                  </a:lnTo>
                  <a:lnTo>
                    <a:pt x="550" y="241"/>
                  </a:lnTo>
                  <a:lnTo>
                    <a:pt x="553" y="242"/>
                  </a:lnTo>
                  <a:lnTo>
                    <a:pt x="556" y="245"/>
                  </a:lnTo>
                  <a:lnTo>
                    <a:pt x="559" y="245"/>
                  </a:lnTo>
                  <a:lnTo>
                    <a:pt x="560" y="246"/>
                  </a:lnTo>
                  <a:lnTo>
                    <a:pt x="561" y="246"/>
                  </a:lnTo>
                  <a:lnTo>
                    <a:pt x="562" y="247"/>
                  </a:lnTo>
                  <a:lnTo>
                    <a:pt x="567" y="250"/>
                  </a:lnTo>
                  <a:lnTo>
                    <a:pt x="568" y="251"/>
                  </a:lnTo>
                  <a:lnTo>
                    <a:pt x="574" y="259"/>
                  </a:lnTo>
                  <a:lnTo>
                    <a:pt x="574" y="260"/>
                  </a:lnTo>
                  <a:lnTo>
                    <a:pt x="575" y="280"/>
                  </a:lnTo>
                  <a:lnTo>
                    <a:pt x="575" y="282"/>
                  </a:lnTo>
                  <a:lnTo>
                    <a:pt x="574" y="283"/>
                  </a:lnTo>
                  <a:lnTo>
                    <a:pt x="570" y="291"/>
                  </a:lnTo>
                  <a:lnTo>
                    <a:pt x="568" y="293"/>
                  </a:lnTo>
                  <a:lnTo>
                    <a:pt x="564" y="296"/>
                  </a:lnTo>
                  <a:lnTo>
                    <a:pt x="563" y="297"/>
                  </a:lnTo>
                  <a:lnTo>
                    <a:pt x="562" y="298"/>
                  </a:lnTo>
                  <a:lnTo>
                    <a:pt x="561" y="299"/>
                  </a:lnTo>
                  <a:lnTo>
                    <a:pt x="561" y="300"/>
                  </a:lnTo>
                  <a:lnTo>
                    <a:pt x="560" y="306"/>
                  </a:lnTo>
                  <a:lnTo>
                    <a:pt x="560" y="308"/>
                  </a:lnTo>
                  <a:lnTo>
                    <a:pt x="563" y="313"/>
                  </a:lnTo>
                  <a:lnTo>
                    <a:pt x="564" y="314"/>
                  </a:lnTo>
                  <a:lnTo>
                    <a:pt x="564" y="321"/>
                  </a:lnTo>
                  <a:lnTo>
                    <a:pt x="568" y="336"/>
                  </a:lnTo>
                  <a:lnTo>
                    <a:pt x="569" y="337"/>
                  </a:lnTo>
                  <a:lnTo>
                    <a:pt x="569" y="337"/>
                  </a:lnTo>
                  <a:lnTo>
                    <a:pt x="571" y="340"/>
                  </a:lnTo>
                  <a:lnTo>
                    <a:pt x="572" y="340"/>
                  </a:lnTo>
                  <a:lnTo>
                    <a:pt x="574" y="341"/>
                  </a:lnTo>
                  <a:lnTo>
                    <a:pt x="575" y="341"/>
                  </a:lnTo>
                  <a:lnTo>
                    <a:pt x="576" y="341"/>
                  </a:lnTo>
                  <a:lnTo>
                    <a:pt x="589" y="344"/>
                  </a:lnTo>
                  <a:lnTo>
                    <a:pt x="589" y="344"/>
                  </a:lnTo>
                  <a:lnTo>
                    <a:pt x="590" y="345"/>
                  </a:lnTo>
                  <a:lnTo>
                    <a:pt x="591" y="346"/>
                  </a:lnTo>
                  <a:lnTo>
                    <a:pt x="593" y="350"/>
                  </a:lnTo>
                  <a:lnTo>
                    <a:pt x="594" y="350"/>
                  </a:lnTo>
                  <a:lnTo>
                    <a:pt x="594" y="350"/>
                  </a:lnTo>
                  <a:lnTo>
                    <a:pt x="593" y="368"/>
                  </a:lnTo>
                  <a:lnTo>
                    <a:pt x="593" y="369"/>
                  </a:lnTo>
                  <a:lnTo>
                    <a:pt x="592" y="371"/>
                  </a:lnTo>
                  <a:lnTo>
                    <a:pt x="589" y="374"/>
                  </a:lnTo>
                  <a:lnTo>
                    <a:pt x="589" y="375"/>
                  </a:lnTo>
                  <a:lnTo>
                    <a:pt x="589" y="375"/>
                  </a:lnTo>
                  <a:lnTo>
                    <a:pt x="590" y="382"/>
                  </a:lnTo>
                  <a:lnTo>
                    <a:pt x="591" y="385"/>
                  </a:lnTo>
                  <a:lnTo>
                    <a:pt x="592" y="385"/>
                  </a:lnTo>
                  <a:lnTo>
                    <a:pt x="593" y="387"/>
                  </a:lnTo>
                  <a:lnTo>
                    <a:pt x="594" y="388"/>
                  </a:lnTo>
                  <a:lnTo>
                    <a:pt x="596" y="388"/>
                  </a:lnTo>
                  <a:lnTo>
                    <a:pt x="597" y="388"/>
                  </a:lnTo>
                  <a:lnTo>
                    <a:pt x="599" y="388"/>
                  </a:lnTo>
                  <a:lnTo>
                    <a:pt x="600" y="390"/>
                  </a:lnTo>
                  <a:lnTo>
                    <a:pt x="601" y="391"/>
                  </a:lnTo>
                  <a:lnTo>
                    <a:pt x="604" y="395"/>
                  </a:lnTo>
                  <a:lnTo>
                    <a:pt x="604" y="396"/>
                  </a:lnTo>
                  <a:lnTo>
                    <a:pt x="603" y="404"/>
                  </a:lnTo>
                  <a:lnTo>
                    <a:pt x="603" y="405"/>
                  </a:lnTo>
                  <a:lnTo>
                    <a:pt x="602" y="407"/>
                  </a:lnTo>
                  <a:lnTo>
                    <a:pt x="598" y="413"/>
                  </a:lnTo>
                  <a:lnTo>
                    <a:pt x="598" y="414"/>
                  </a:lnTo>
                  <a:lnTo>
                    <a:pt x="599" y="415"/>
                  </a:lnTo>
                  <a:lnTo>
                    <a:pt x="599" y="431"/>
                  </a:lnTo>
                  <a:lnTo>
                    <a:pt x="596" y="439"/>
                  </a:lnTo>
                  <a:lnTo>
                    <a:pt x="588" y="450"/>
                  </a:lnTo>
                  <a:lnTo>
                    <a:pt x="585" y="453"/>
                  </a:lnTo>
                  <a:lnTo>
                    <a:pt x="580" y="458"/>
                  </a:lnTo>
                  <a:lnTo>
                    <a:pt x="579" y="458"/>
                  </a:lnTo>
                  <a:lnTo>
                    <a:pt x="579" y="459"/>
                  </a:lnTo>
                  <a:lnTo>
                    <a:pt x="579" y="462"/>
                  </a:lnTo>
                  <a:lnTo>
                    <a:pt x="579" y="463"/>
                  </a:lnTo>
                  <a:lnTo>
                    <a:pt x="581" y="467"/>
                  </a:lnTo>
                  <a:lnTo>
                    <a:pt x="582" y="468"/>
                  </a:lnTo>
                  <a:lnTo>
                    <a:pt x="582" y="468"/>
                  </a:lnTo>
                  <a:lnTo>
                    <a:pt x="585" y="468"/>
                  </a:lnTo>
                  <a:lnTo>
                    <a:pt x="593" y="485"/>
                  </a:lnTo>
                  <a:lnTo>
                    <a:pt x="595" y="488"/>
                  </a:lnTo>
                  <a:lnTo>
                    <a:pt x="599" y="493"/>
                  </a:lnTo>
                  <a:lnTo>
                    <a:pt x="605" y="497"/>
                  </a:lnTo>
                  <a:lnTo>
                    <a:pt x="606" y="498"/>
                  </a:lnTo>
                  <a:lnTo>
                    <a:pt x="607" y="500"/>
                  </a:lnTo>
                  <a:lnTo>
                    <a:pt x="609" y="501"/>
                  </a:lnTo>
                  <a:lnTo>
                    <a:pt x="611" y="505"/>
                  </a:lnTo>
                  <a:lnTo>
                    <a:pt x="612" y="516"/>
                  </a:lnTo>
                  <a:lnTo>
                    <a:pt x="610" y="523"/>
                  </a:lnTo>
                  <a:lnTo>
                    <a:pt x="608" y="527"/>
                  </a:lnTo>
                  <a:lnTo>
                    <a:pt x="605" y="525"/>
                  </a:lnTo>
                  <a:lnTo>
                    <a:pt x="603" y="526"/>
                  </a:lnTo>
                  <a:lnTo>
                    <a:pt x="601" y="533"/>
                  </a:lnTo>
                  <a:lnTo>
                    <a:pt x="601" y="534"/>
                  </a:lnTo>
                  <a:lnTo>
                    <a:pt x="600" y="534"/>
                  </a:lnTo>
                  <a:lnTo>
                    <a:pt x="599" y="535"/>
                  </a:lnTo>
                  <a:lnTo>
                    <a:pt x="599" y="535"/>
                  </a:lnTo>
                  <a:lnTo>
                    <a:pt x="590" y="537"/>
                  </a:lnTo>
                  <a:lnTo>
                    <a:pt x="589" y="536"/>
                  </a:lnTo>
                  <a:lnTo>
                    <a:pt x="587" y="536"/>
                  </a:lnTo>
                  <a:lnTo>
                    <a:pt x="587" y="535"/>
                  </a:lnTo>
                  <a:lnTo>
                    <a:pt x="585" y="534"/>
                  </a:lnTo>
                  <a:lnTo>
                    <a:pt x="585" y="532"/>
                  </a:lnTo>
                  <a:lnTo>
                    <a:pt x="579" y="529"/>
                  </a:lnTo>
                  <a:lnTo>
                    <a:pt x="560" y="536"/>
                  </a:lnTo>
                  <a:lnTo>
                    <a:pt x="560" y="537"/>
                  </a:lnTo>
                  <a:lnTo>
                    <a:pt x="559" y="538"/>
                  </a:lnTo>
                  <a:lnTo>
                    <a:pt x="559" y="538"/>
                  </a:lnTo>
                  <a:lnTo>
                    <a:pt x="560" y="540"/>
                  </a:lnTo>
                  <a:lnTo>
                    <a:pt x="559" y="540"/>
                  </a:lnTo>
                  <a:lnTo>
                    <a:pt x="549" y="541"/>
                  </a:lnTo>
                  <a:lnTo>
                    <a:pt x="538" y="548"/>
                  </a:lnTo>
                  <a:lnTo>
                    <a:pt x="529" y="545"/>
                  </a:lnTo>
                  <a:lnTo>
                    <a:pt x="518" y="543"/>
                  </a:lnTo>
                  <a:lnTo>
                    <a:pt x="510" y="544"/>
                  </a:lnTo>
                  <a:lnTo>
                    <a:pt x="506" y="543"/>
                  </a:lnTo>
                  <a:lnTo>
                    <a:pt x="506" y="543"/>
                  </a:lnTo>
                  <a:lnTo>
                    <a:pt x="499" y="551"/>
                  </a:lnTo>
                  <a:lnTo>
                    <a:pt x="496" y="563"/>
                  </a:lnTo>
                  <a:lnTo>
                    <a:pt x="492" y="578"/>
                  </a:lnTo>
                  <a:lnTo>
                    <a:pt x="485" y="587"/>
                  </a:lnTo>
                  <a:lnTo>
                    <a:pt x="464" y="591"/>
                  </a:lnTo>
                  <a:lnTo>
                    <a:pt x="464" y="591"/>
                  </a:lnTo>
                  <a:lnTo>
                    <a:pt x="456" y="591"/>
                  </a:lnTo>
                  <a:lnTo>
                    <a:pt x="452" y="593"/>
                  </a:lnTo>
                  <a:lnTo>
                    <a:pt x="446" y="596"/>
                  </a:lnTo>
                  <a:lnTo>
                    <a:pt x="444" y="597"/>
                  </a:lnTo>
                  <a:lnTo>
                    <a:pt x="435" y="596"/>
                  </a:lnTo>
                  <a:lnTo>
                    <a:pt x="434" y="596"/>
                  </a:lnTo>
                  <a:lnTo>
                    <a:pt x="431" y="594"/>
                  </a:lnTo>
                  <a:lnTo>
                    <a:pt x="431" y="593"/>
                  </a:lnTo>
                  <a:lnTo>
                    <a:pt x="429" y="595"/>
                  </a:lnTo>
                  <a:lnTo>
                    <a:pt x="421" y="595"/>
                  </a:lnTo>
                  <a:lnTo>
                    <a:pt x="415" y="596"/>
                  </a:lnTo>
                  <a:lnTo>
                    <a:pt x="414" y="596"/>
                  </a:lnTo>
                  <a:lnTo>
                    <a:pt x="406" y="593"/>
                  </a:lnTo>
                  <a:lnTo>
                    <a:pt x="392" y="585"/>
                  </a:lnTo>
                  <a:lnTo>
                    <a:pt x="387" y="580"/>
                  </a:lnTo>
                  <a:lnTo>
                    <a:pt x="381" y="575"/>
                  </a:lnTo>
                  <a:lnTo>
                    <a:pt x="379" y="573"/>
                  </a:lnTo>
                  <a:lnTo>
                    <a:pt x="367" y="580"/>
                  </a:lnTo>
                  <a:lnTo>
                    <a:pt x="360" y="586"/>
                  </a:lnTo>
                  <a:lnTo>
                    <a:pt x="360" y="586"/>
                  </a:lnTo>
                  <a:lnTo>
                    <a:pt x="360" y="589"/>
                  </a:lnTo>
                  <a:lnTo>
                    <a:pt x="356" y="591"/>
                  </a:lnTo>
                  <a:lnTo>
                    <a:pt x="354" y="591"/>
                  </a:lnTo>
                  <a:lnTo>
                    <a:pt x="348" y="591"/>
                  </a:lnTo>
                  <a:lnTo>
                    <a:pt x="347" y="590"/>
                  </a:lnTo>
                  <a:lnTo>
                    <a:pt x="346" y="588"/>
                  </a:lnTo>
                  <a:lnTo>
                    <a:pt x="342" y="583"/>
                  </a:lnTo>
                  <a:lnTo>
                    <a:pt x="345" y="573"/>
                  </a:lnTo>
                  <a:lnTo>
                    <a:pt x="345" y="560"/>
                  </a:lnTo>
                  <a:lnTo>
                    <a:pt x="345" y="558"/>
                  </a:lnTo>
                  <a:lnTo>
                    <a:pt x="344" y="556"/>
                  </a:lnTo>
                  <a:lnTo>
                    <a:pt x="341" y="549"/>
                  </a:lnTo>
                  <a:lnTo>
                    <a:pt x="336" y="538"/>
                  </a:lnTo>
                  <a:lnTo>
                    <a:pt x="335" y="536"/>
                  </a:lnTo>
                  <a:lnTo>
                    <a:pt x="328" y="532"/>
                  </a:lnTo>
                  <a:lnTo>
                    <a:pt x="327" y="533"/>
                  </a:lnTo>
                  <a:lnTo>
                    <a:pt x="326" y="534"/>
                  </a:lnTo>
                  <a:lnTo>
                    <a:pt x="324" y="535"/>
                  </a:lnTo>
                  <a:lnTo>
                    <a:pt x="323" y="535"/>
                  </a:lnTo>
                  <a:lnTo>
                    <a:pt x="316" y="524"/>
                  </a:lnTo>
                  <a:lnTo>
                    <a:pt x="334" y="513"/>
                  </a:lnTo>
                  <a:lnTo>
                    <a:pt x="335" y="511"/>
                  </a:lnTo>
                  <a:lnTo>
                    <a:pt x="338" y="504"/>
                  </a:lnTo>
                  <a:lnTo>
                    <a:pt x="338" y="504"/>
                  </a:lnTo>
                  <a:lnTo>
                    <a:pt x="338" y="503"/>
                  </a:lnTo>
                  <a:lnTo>
                    <a:pt x="338" y="500"/>
                  </a:lnTo>
                  <a:lnTo>
                    <a:pt x="337" y="500"/>
                  </a:lnTo>
                  <a:lnTo>
                    <a:pt x="335" y="499"/>
                  </a:lnTo>
                  <a:lnTo>
                    <a:pt x="326" y="468"/>
                  </a:lnTo>
                  <a:lnTo>
                    <a:pt x="326" y="467"/>
                  </a:lnTo>
                  <a:lnTo>
                    <a:pt x="326" y="466"/>
                  </a:lnTo>
                  <a:lnTo>
                    <a:pt x="331" y="465"/>
                  </a:lnTo>
                  <a:lnTo>
                    <a:pt x="331" y="464"/>
                  </a:lnTo>
                  <a:lnTo>
                    <a:pt x="331" y="462"/>
                  </a:lnTo>
                  <a:lnTo>
                    <a:pt x="328" y="461"/>
                  </a:lnTo>
                  <a:lnTo>
                    <a:pt x="328" y="460"/>
                  </a:lnTo>
                  <a:lnTo>
                    <a:pt x="325" y="460"/>
                  </a:lnTo>
                  <a:lnTo>
                    <a:pt x="325" y="462"/>
                  </a:lnTo>
                  <a:lnTo>
                    <a:pt x="324" y="462"/>
                  </a:lnTo>
                  <a:lnTo>
                    <a:pt x="319" y="464"/>
                  </a:lnTo>
                  <a:lnTo>
                    <a:pt x="312" y="464"/>
                  </a:lnTo>
                  <a:lnTo>
                    <a:pt x="312" y="464"/>
                  </a:lnTo>
                  <a:lnTo>
                    <a:pt x="311" y="463"/>
                  </a:lnTo>
                  <a:lnTo>
                    <a:pt x="303" y="455"/>
                  </a:lnTo>
                  <a:lnTo>
                    <a:pt x="289" y="448"/>
                  </a:lnTo>
                  <a:lnTo>
                    <a:pt x="287" y="449"/>
                  </a:lnTo>
                  <a:lnTo>
                    <a:pt x="285" y="449"/>
                  </a:lnTo>
                  <a:lnTo>
                    <a:pt x="278" y="447"/>
                  </a:lnTo>
                  <a:lnTo>
                    <a:pt x="265" y="439"/>
                  </a:lnTo>
                  <a:lnTo>
                    <a:pt x="264" y="436"/>
                  </a:lnTo>
                  <a:lnTo>
                    <a:pt x="263" y="436"/>
                  </a:lnTo>
                  <a:lnTo>
                    <a:pt x="258" y="433"/>
                  </a:lnTo>
                  <a:lnTo>
                    <a:pt x="254" y="431"/>
                  </a:lnTo>
                  <a:lnTo>
                    <a:pt x="252" y="430"/>
                  </a:lnTo>
                  <a:lnTo>
                    <a:pt x="246" y="427"/>
                  </a:lnTo>
                  <a:lnTo>
                    <a:pt x="244" y="427"/>
                  </a:lnTo>
                  <a:lnTo>
                    <a:pt x="243" y="429"/>
                  </a:lnTo>
                  <a:lnTo>
                    <a:pt x="242" y="433"/>
                  </a:lnTo>
                  <a:lnTo>
                    <a:pt x="238" y="436"/>
                  </a:lnTo>
                  <a:lnTo>
                    <a:pt x="235" y="436"/>
                  </a:lnTo>
                  <a:lnTo>
                    <a:pt x="224" y="435"/>
                  </a:lnTo>
                  <a:lnTo>
                    <a:pt x="205" y="427"/>
                  </a:lnTo>
                  <a:lnTo>
                    <a:pt x="192" y="420"/>
                  </a:lnTo>
                  <a:lnTo>
                    <a:pt x="188" y="415"/>
                  </a:lnTo>
                  <a:lnTo>
                    <a:pt x="181" y="406"/>
                  </a:lnTo>
                  <a:lnTo>
                    <a:pt x="175" y="397"/>
                  </a:lnTo>
                  <a:lnTo>
                    <a:pt x="167" y="387"/>
                  </a:lnTo>
                  <a:lnTo>
                    <a:pt x="172" y="376"/>
                  </a:lnTo>
                  <a:lnTo>
                    <a:pt x="171" y="366"/>
                  </a:lnTo>
                  <a:lnTo>
                    <a:pt x="172" y="359"/>
                  </a:lnTo>
                  <a:lnTo>
                    <a:pt x="173" y="358"/>
                  </a:lnTo>
                  <a:lnTo>
                    <a:pt x="174" y="353"/>
                  </a:lnTo>
                  <a:lnTo>
                    <a:pt x="178" y="347"/>
                  </a:lnTo>
                  <a:lnTo>
                    <a:pt x="178" y="346"/>
                  </a:lnTo>
                  <a:lnTo>
                    <a:pt x="178" y="346"/>
                  </a:lnTo>
                  <a:lnTo>
                    <a:pt x="181" y="339"/>
                  </a:lnTo>
                  <a:lnTo>
                    <a:pt x="180" y="330"/>
                  </a:lnTo>
                  <a:lnTo>
                    <a:pt x="178" y="322"/>
                  </a:lnTo>
                  <a:lnTo>
                    <a:pt x="178" y="318"/>
                  </a:lnTo>
                  <a:lnTo>
                    <a:pt x="181" y="312"/>
                  </a:lnTo>
                  <a:lnTo>
                    <a:pt x="182" y="310"/>
                  </a:lnTo>
                  <a:lnTo>
                    <a:pt x="183" y="307"/>
                  </a:lnTo>
                  <a:lnTo>
                    <a:pt x="182" y="299"/>
                  </a:lnTo>
                  <a:lnTo>
                    <a:pt x="167" y="293"/>
                  </a:lnTo>
                  <a:lnTo>
                    <a:pt x="167" y="296"/>
                  </a:lnTo>
                  <a:lnTo>
                    <a:pt x="167" y="296"/>
                  </a:lnTo>
                  <a:lnTo>
                    <a:pt x="166" y="298"/>
                  </a:lnTo>
                  <a:lnTo>
                    <a:pt x="163" y="299"/>
                  </a:lnTo>
                  <a:lnTo>
                    <a:pt x="160" y="299"/>
                  </a:lnTo>
                  <a:lnTo>
                    <a:pt x="157" y="296"/>
                  </a:lnTo>
                  <a:lnTo>
                    <a:pt x="152" y="291"/>
                  </a:lnTo>
                  <a:lnTo>
                    <a:pt x="152" y="290"/>
                  </a:lnTo>
                  <a:lnTo>
                    <a:pt x="152" y="289"/>
                  </a:lnTo>
                  <a:lnTo>
                    <a:pt x="156" y="270"/>
                  </a:lnTo>
                  <a:lnTo>
                    <a:pt x="159" y="265"/>
                  </a:lnTo>
                  <a:lnTo>
                    <a:pt x="160" y="266"/>
                  </a:lnTo>
                  <a:lnTo>
                    <a:pt x="161" y="266"/>
                  </a:lnTo>
                  <a:lnTo>
                    <a:pt x="166" y="263"/>
                  </a:lnTo>
                  <a:lnTo>
                    <a:pt x="167" y="253"/>
                  </a:lnTo>
                  <a:lnTo>
                    <a:pt x="167" y="251"/>
                  </a:lnTo>
                  <a:lnTo>
                    <a:pt x="166" y="249"/>
                  </a:lnTo>
                  <a:lnTo>
                    <a:pt x="163" y="245"/>
                  </a:lnTo>
                  <a:lnTo>
                    <a:pt x="160" y="239"/>
                  </a:lnTo>
                  <a:lnTo>
                    <a:pt x="160" y="238"/>
                  </a:lnTo>
                  <a:lnTo>
                    <a:pt x="160" y="227"/>
                  </a:lnTo>
                  <a:lnTo>
                    <a:pt x="162" y="224"/>
                  </a:lnTo>
                  <a:lnTo>
                    <a:pt x="163" y="220"/>
                  </a:lnTo>
                  <a:lnTo>
                    <a:pt x="167" y="219"/>
                  </a:lnTo>
                  <a:lnTo>
                    <a:pt x="168" y="213"/>
                  </a:lnTo>
                  <a:lnTo>
                    <a:pt x="164" y="200"/>
                  </a:lnTo>
                  <a:lnTo>
                    <a:pt x="164" y="200"/>
                  </a:lnTo>
                  <a:lnTo>
                    <a:pt x="163" y="199"/>
                  </a:lnTo>
                  <a:lnTo>
                    <a:pt x="159" y="197"/>
                  </a:lnTo>
                  <a:lnTo>
                    <a:pt x="154" y="199"/>
                  </a:lnTo>
                  <a:lnTo>
                    <a:pt x="152" y="200"/>
                  </a:lnTo>
                  <a:lnTo>
                    <a:pt x="148" y="202"/>
                  </a:lnTo>
                  <a:lnTo>
                    <a:pt x="146" y="197"/>
                  </a:lnTo>
                  <a:lnTo>
                    <a:pt x="146" y="194"/>
                  </a:lnTo>
                  <a:lnTo>
                    <a:pt x="146" y="193"/>
                  </a:lnTo>
                  <a:lnTo>
                    <a:pt x="146" y="193"/>
                  </a:lnTo>
                  <a:lnTo>
                    <a:pt x="144" y="194"/>
                  </a:lnTo>
                  <a:lnTo>
                    <a:pt x="122" y="197"/>
                  </a:lnTo>
                  <a:lnTo>
                    <a:pt x="121" y="197"/>
                  </a:lnTo>
                  <a:lnTo>
                    <a:pt x="107" y="192"/>
                  </a:lnTo>
                  <a:lnTo>
                    <a:pt x="97" y="188"/>
                  </a:lnTo>
                  <a:lnTo>
                    <a:pt x="96" y="188"/>
                  </a:lnTo>
                  <a:lnTo>
                    <a:pt x="96" y="187"/>
                  </a:lnTo>
                  <a:lnTo>
                    <a:pt x="95" y="186"/>
                  </a:lnTo>
                  <a:lnTo>
                    <a:pt x="95" y="185"/>
                  </a:lnTo>
                  <a:lnTo>
                    <a:pt x="95" y="184"/>
                  </a:lnTo>
                  <a:lnTo>
                    <a:pt x="96" y="183"/>
                  </a:lnTo>
                  <a:lnTo>
                    <a:pt x="97" y="182"/>
                  </a:lnTo>
                  <a:lnTo>
                    <a:pt x="99" y="181"/>
                  </a:lnTo>
                  <a:lnTo>
                    <a:pt x="99" y="180"/>
                  </a:lnTo>
                  <a:lnTo>
                    <a:pt x="99" y="179"/>
                  </a:lnTo>
                  <a:lnTo>
                    <a:pt x="99" y="178"/>
                  </a:lnTo>
                  <a:lnTo>
                    <a:pt x="99" y="178"/>
                  </a:lnTo>
                  <a:lnTo>
                    <a:pt x="99" y="177"/>
                  </a:lnTo>
                  <a:lnTo>
                    <a:pt x="98" y="177"/>
                  </a:lnTo>
                  <a:lnTo>
                    <a:pt x="84" y="168"/>
                  </a:lnTo>
                  <a:lnTo>
                    <a:pt x="84" y="168"/>
                  </a:lnTo>
                  <a:lnTo>
                    <a:pt x="82" y="168"/>
                  </a:lnTo>
                  <a:lnTo>
                    <a:pt x="81" y="168"/>
                  </a:lnTo>
                  <a:lnTo>
                    <a:pt x="80" y="167"/>
                  </a:lnTo>
                  <a:lnTo>
                    <a:pt x="79" y="167"/>
                  </a:lnTo>
                  <a:lnTo>
                    <a:pt x="77" y="168"/>
                  </a:lnTo>
                  <a:lnTo>
                    <a:pt x="74" y="170"/>
                  </a:lnTo>
                  <a:lnTo>
                    <a:pt x="74" y="171"/>
                  </a:lnTo>
                  <a:lnTo>
                    <a:pt x="72" y="170"/>
                  </a:lnTo>
                  <a:lnTo>
                    <a:pt x="72" y="170"/>
                  </a:lnTo>
                  <a:lnTo>
                    <a:pt x="62" y="162"/>
                  </a:lnTo>
                  <a:lnTo>
                    <a:pt x="61" y="162"/>
                  </a:lnTo>
                  <a:lnTo>
                    <a:pt x="61" y="161"/>
                  </a:lnTo>
                  <a:lnTo>
                    <a:pt x="61" y="160"/>
                  </a:lnTo>
                  <a:lnTo>
                    <a:pt x="61" y="159"/>
                  </a:lnTo>
                  <a:lnTo>
                    <a:pt x="63" y="156"/>
                  </a:lnTo>
                  <a:lnTo>
                    <a:pt x="63" y="155"/>
                  </a:lnTo>
                  <a:lnTo>
                    <a:pt x="63" y="155"/>
                  </a:lnTo>
                  <a:lnTo>
                    <a:pt x="63" y="154"/>
                  </a:lnTo>
                  <a:lnTo>
                    <a:pt x="63" y="154"/>
                  </a:lnTo>
                  <a:lnTo>
                    <a:pt x="63" y="153"/>
                  </a:lnTo>
                  <a:lnTo>
                    <a:pt x="62" y="153"/>
                  </a:lnTo>
                  <a:lnTo>
                    <a:pt x="60" y="153"/>
                  </a:lnTo>
                  <a:lnTo>
                    <a:pt x="60" y="153"/>
                  </a:lnTo>
                  <a:lnTo>
                    <a:pt x="56" y="155"/>
                  </a:lnTo>
                  <a:lnTo>
                    <a:pt x="54" y="155"/>
                  </a:lnTo>
                  <a:lnTo>
                    <a:pt x="42" y="152"/>
                  </a:lnTo>
                  <a:lnTo>
                    <a:pt x="41" y="152"/>
                  </a:lnTo>
                  <a:lnTo>
                    <a:pt x="39" y="150"/>
                  </a:lnTo>
                  <a:lnTo>
                    <a:pt x="36" y="147"/>
                  </a:lnTo>
                  <a:lnTo>
                    <a:pt x="34" y="145"/>
                  </a:lnTo>
                  <a:lnTo>
                    <a:pt x="33" y="144"/>
                  </a:lnTo>
                  <a:lnTo>
                    <a:pt x="32" y="144"/>
                  </a:lnTo>
                  <a:lnTo>
                    <a:pt x="31" y="143"/>
                  </a:lnTo>
                  <a:lnTo>
                    <a:pt x="30" y="144"/>
                  </a:lnTo>
                  <a:lnTo>
                    <a:pt x="24" y="146"/>
                  </a:lnTo>
                  <a:lnTo>
                    <a:pt x="23" y="146"/>
                  </a:lnTo>
                  <a:lnTo>
                    <a:pt x="22" y="146"/>
                  </a:lnTo>
                  <a:lnTo>
                    <a:pt x="20" y="148"/>
                  </a:lnTo>
                  <a:lnTo>
                    <a:pt x="15" y="150"/>
                  </a:lnTo>
                  <a:lnTo>
                    <a:pt x="13" y="150"/>
                  </a:lnTo>
                  <a:lnTo>
                    <a:pt x="13" y="150"/>
                  </a:lnTo>
                  <a:lnTo>
                    <a:pt x="12" y="150"/>
                  </a:lnTo>
                  <a:lnTo>
                    <a:pt x="4" y="142"/>
                  </a:lnTo>
                  <a:lnTo>
                    <a:pt x="1" y="138"/>
                  </a:lnTo>
                  <a:lnTo>
                    <a:pt x="1" y="138"/>
                  </a:lnTo>
                  <a:lnTo>
                    <a:pt x="1" y="136"/>
                  </a:lnTo>
                  <a:lnTo>
                    <a:pt x="0" y="133"/>
                  </a:lnTo>
                  <a:lnTo>
                    <a:pt x="16" y="134"/>
                  </a:lnTo>
                  <a:lnTo>
                    <a:pt x="24" y="128"/>
                  </a:lnTo>
                  <a:lnTo>
                    <a:pt x="32" y="127"/>
                  </a:lnTo>
                  <a:lnTo>
                    <a:pt x="35" y="129"/>
                  </a:lnTo>
                  <a:lnTo>
                    <a:pt x="35" y="130"/>
                  </a:lnTo>
                  <a:lnTo>
                    <a:pt x="36" y="130"/>
                  </a:lnTo>
                  <a:lnTo>
                    <a:pt x="41" y="131"/>
                  </a:lnTo>
                  <a:lnTo>
                    <a:pt x="45" y="131"/>
                  </a:lnTo>
                  <a:lnTo>
                    <a:pt x="47" y="130"/>
                  </a:lnTo>
                  <a:lnTo>
                    <a:pt x="49" y="126"/>
                  </a:lnTo>
                  <a:lnTo>
                    <a:pt x="50" y="120"/>
                  </a:lnTo>
                  <a:lnTo>
                    <a:pt x="48" y="109"/>
                  </a:lnTo>
                  <a:lnTo>
                    <a:pt x="59" y="100"/>
                  </a:lnTo>
                  <a:lnTo>
                    <a:pt x="60" y="98"/>
                  </a:lnTo>
                  <a:lnTo>
                    <a:pt x="67" y="98"/>
                  </a:lnTo>
                  <a:lnTo>
                    <a:pt x="71" y="99"/>
                  </a:lnTo>
                  <a:lnTo>
                    <a:pt x="75" y="101"/>
                  </a:lnTo>
                  <a:lnTo>
                    <a:pt x="77" y="105"/>
                  </a:lnTo>
                  <a:lnTo>
                    <a:pt x="78" y="105"/>
                  </a:lnTo>
                  <a:lnTo>
                    <a:pt x="94" y="101"/>
                  </a:lnTo>
                  <a:lnTo>
                    <a:pt x="94" y="101"/>
                  </a:lnTo>
                  <a:lnTo>
                    <a:pt x="95" y="101"/>
                  </a:lnTo>
                  <a:lnTo>
                    <a:pt x="94" y="100"/>
                  </a:lnTo>
                  <a:lnTo>
                    <a:pt x="91" y="94"/>
                  </a:lnTo>
                  <a:lnTo>
                    <a:pt x="99" y="94"/>
                  </a:lnTo>
                  <a:lnTo>
                    <a:pt x="113" y="89"/>
                  </a:lnTo>
                  <a:lnTo>
                    <a:pt x="114" y="88"/>
                  </a:lnTo>
                  <a:lnTo>
                    <a:pt x="124" y="82"/>
                  </a:lnTo>
                  <a:lnTo>
                    <a:pt x="125" y="80"/>
                  </a:lnTo>
                  <a:lnTo>
                    <a:pt x="125" y="75"/>
                  </a:lnTo>
                  <a:lnTo>
                    <a:pt x="131" y="68"/>
                  </a:lnTo>
                  <a:lnTo>
                    <a:pt x="135" y="69"/>
                  </a:lnTo>
                  <a:lnTo>
                    <a:pt x="139" y="69"/>
                  </a:lnTo>
                  <a:lnTo>
                    <a:pt x="144" y="68"/>
                  </a:lnTo>
                  <a:lnTo>
                    <a:pt x="159" y="65"/>
                  </a:lnTo>
                  <a:lnTo>
                    <a:pt x="160" y="65"/>
                  </a:lnTo>
                  <a:lnTo>
                    <a:pt x="170" y="72"/>
                  </a:lnTo>
                  <a:lnTo>
                    <a:pt x="175" y="74"/>
                  </a:lnTo>
                  <a:lnTo>
                    <a:pt x="177" y="75"/>
                  </a:lnTo>
                  <a:lnTo>
                    <a:pt x="178" y="75"/>
                  </a:lnTo>
                  <a:lnTo>
                    <a:pt x="181" y="76"/>
                  </a:lnTo>
                  <a:lnTo>
                    <a:pt x="185" y="79"/>
                  </a:lnTo>
                  <a:lnTo>
                    <a:pt x="188" y="82"/>
                  </a:lnTo>
                  <a:lnTo>
                    <a:pt x="189" y="85"/>
                  </a:lnTo>
                  <a:lnTo>
                    <a:pt x="196" y="92"/>
                  </a:lnTo>
                  <a:lnTo>
                    <a:pt x="205" y="91"/>
                  </a:lnTo>
                  <a:lnTo>
                    <a:pt x="206" y="91"/>
                  </a:lnTo>
                  <a:lnTo>
                    <a:pt x="206" y="89"/>
                  </a:lnTo>
                  <a:lnTo>
                    <a:pt x="210" y="88"/>
                  </a:lnTo>
                  <a:lnTo>
                    <a:pt x="231" y="91"/>
                  </a:lnTo>
                  <a:lnTo>
                    <a:pt x="233" y="91"/>
                  </a:lnTo>
                  <a:lnTo>
                    <a:pt x="242" y="99"/>
                  </a:lnTo>
                  <a:lnTo>
                    <a:pt x="249" y="106"/>
                  </a:lnTo>
                  <a:lnTo>
                    <a:pt x="250" y="107"/>
                  </a:lnTo>
                  <a:lnTo>
                    <a:pt x="253" y="108"/>
                  </a:lnTo>
                  <a:lnTo>
                    <a:pt x="256" y="107"/>
                  </a:lnTo>
                  <a:lnTo>
                    <a:pt x="259" y="106"/>
                  </a:lnTo>
                  <a:lnTo>
                    <a:pt x="259" y="106"/>
                  </a:lnTo>
                  <a:lnTo>
                    <a:pt x="259" y="105"/>
                  </a:lnTo>
                  <a:lnTo>
                    <a:pt x="264" y="104"/>
                  </a:lnTo>
                  <a:lnTo>
                    <a:pt x="284" y="104"/>
                  </a:lnTo>
                  <a:lnTo>
                    <a:pt x="285" y="104"/>
                  </a:lnTo>
                  <a:lnTo>
                    <a:pt x="285" y="104"/>
                  </a:lnTo>
                  <a:lnTo>
                    <a:pt x="286" y="105"/>
                  </a:lnTo>
                  <a:lnTo>
                    <a:pt x="286" y="106"/>
                  </a:lnTo>
                  <a:lnTo>
                    <a:pt x="284" y="107"/>
                  </a:lnTo>
                  <a:lnTo>
                    <a:pt x="281" y="110"/>
                  </a:lnTo>
                  <a:lnTo>
                    <a:pt x="280" y="110"/>
                  </a:lnTo>
                  <a:lnTo>
                    <a:pt x="280" y="110"/>
                  </a:lnTo>
                  <a:lnTo>
                    <a:pt x="281" y="111"/>
                  </a:lnTo>
                  <a:lnTo>
                    <a:pt x="286" y="114"/>
                  </a:lnTo>
                  <a:lnTo>
                    <a:pt x="287" y="114"/>
                  </a:lnTo>
                  <a:lnTo>
                    <a:pt x="288" y="113"/>
                  </a:lnTo>
                  <a:lnTo>
                    <a:pt x="306" y="93"/>
                  </a:lnTo>
                  <a:lnTo>
                    <a:pt x="308" y="91"/>
                  </a:lnTo>
                  <a:lnTo>
                    <a:pt x="314" y="88"/>
                  </a:lnTo>
                  <a:lnTo>
                    <a:pt x="314" y="88"/>
                  </a:lnTo>
                  <a:lnTo>
                    <a:pt x="320" y="88"/>
                  </a:lnTo>
                  <a:lnTo>
                    <a:pt x="321" y="89"/>
                  </a:lnTo>
                  <a:lnTo>
                    <a:pt x="321" y="91"/>
                  </a:lnTo>
                  <a:lnTo>
                    <a:pt x="324" y="96"/>
                  </a:lnTo>
                  <a:lnTo>
                    <a:pt x="324" y="96"/>
                  </a:lnTo>
                  <a:lnTo>
                    <a:pt x="328" y="97"/>
                  </a:lnTo>
                  <a:lnTo>
                    <a:pt x="329" y="94"/>
                  </a:lnTo>
                  <a:lnTo>
                    <a:pt x="330" y="93"/>
                  </a:lnTo>
                  <a:lnTo>
                    <a:pt x="329" y="91"/>
                  </a:lnTo>
                  <a:lnTo>
                    <a:pt x="330" y="88"/>
                  </a:lnTo>
                  <a:lnTo>
                    <a:pt x="331" y="86"/>
                  </a:lnTo>
                  <a:lnTo>
                    <a:pt x="331" y="85"/>
                  </a:lnTo>
                  <a:lnTo>
                    <a:pt x="336" y="81"/>
                  </a:lnTo>
                  <a:lnTo>
                    <a:pt x="339" y="79"/>
                  </a:lnTo>
                  <a:lnTo>
                    <a:pt x="349" y="79"/>
                  </a:lnTo>
                  <a:lnTo>
                    <a:pt x="349" y="80"/>
                  </a:lnTo>
                  <a:lnTo>
                    <a:pt x="350" y="82"/>
                  </a:lnTo>
                  <a:lnTo>
                    <a:pt x="350" y="82"/>
                  </a:lnTo>
                  <a:lnTo>
                    <a:pt x="351" y="84"/>
                  </a:lnTo>
                  <a:lnTo>
                    <a:pt x="354" y="88"/>
                  </a:lnTo>
                  <a:lnTo>
                    <a:pt x="355" y="88"/>
                  </a:lnTo>
                  <a:lnTo>
                    <a:pt x="356" y="88"/>
                  </a:lnTo>
                  <a:lnTo>
                    <a:pt x="370" y="75"/>
                  </a:lnTo>
                  <a:lnTo>
                    <a:pt x="375" y="67"/>
                  </a:lnTo>
                  <a:lnTo>
                    <a:pt x="375" y="67"/>
                  </a:lnTo>
                  <a:lnTo>
                    <a:pt x="375" y="66"/>
                  </a:lnTo>
                  <a:lnTo>
                    <a:pt x="374" y="62"/>
                  </a:lnTo>
                  <a:lnTo>
                    <a:pt x="374" y="58"/>
                  </a:lnTo>
                  <a:lnTo>
                    <a:pt x="375" y="54"/>
                  </a:lnTo>
                  <a:lnTo>
                    <a:pt x="378" y="47"/>
                  </a:lnTo>
                  <a:lnTo>
                    <a:pt x="379" y="45"/>
                  </a:lnTo>
                  <a:lnTo>
                    <a:pt x="397" y="28"/>
                  </a:lnTo>
                  <a:lnTo>
                    <a:pt x="399" y="26"/>
                  </a:lnTo>
                  <a:lnTo>
                    <a:pt x="404" y="23"/>
                  </a:lnTo>
                  <a:lnTo>
                    <a:pt x="412" y="22"/>
                  </a:lnTo>
                  <a:lnTo>
                    <a:pt x="419" y="15"/>
                  </a:lnTo>
                  <a:lnTo>
                    <a:pt x="415" y="12"/>
                  </a:lnTo>
                  <a:lnTo>
                    <a:pt x="415" y="8"/>
                  </a:lnTo>
                  <a:lnTo>
                    <a:pt x="415" y="8"/>
                  </a:lnTo>
                  <a:lnTo>
                    <a:pt x="416" y="2"/>
                  </a:lnTo>
                  <a:lnTo>
                    <a:pt x="416" y="2"/>
                  </a:lnTo>
                  <a:lnTo>
                    <a:pt x="417" y="0"/>
                  </a:lnTo>
                  <a:lnTo>
                    <a:pt x="418" y="0"/>
                  </a:lnTo>
                  <a:lnTo>
                    <a:pt x="431" y="15"/>
                  </a:lnTo>
                  <a:lnTo>
                    <a:pt x="435" y="24"/>
                  </a:lnTo>
                  <a:lnTo>
                    <a:pt x="439" y="32"/>
                  </a:lnTo>
                  <a:lnTo>
                    <a:pt x="442" y="34"/>
                  </a:lnTo>
                  <a:lnTo>
                    <a:pt x="444" y="34"/>
                  </a:lnTo>
                  <a:lnTo>
                    <a:pt x="453" y="32"/>
                  </a:lnTo>
                  <a:lnTo>
                    <a:pt x="461" y="33"/>
                  </a:lnTo>
                  <a:lnTo>
                    <a:pt x="471" y="33"/>
                  </a:lnTo>
                  <a:lnTo>
                    <a:pt x="474" y="29"/>
                  </a:lnTo>
                  <a:lnTo>
                    <a:pt x="491" y="30"/>
                  </a:lnTo>
                  <a:lnTo>
                    <a:pt x="492" y="31"/>
                  </a:lnTo>
                  <a:lnTo>
                    <a:pt x="494" y="33"/>
                  </a:lnTo>
                  <a:lnTo>
                    <a:pt x="494" y="40"/>
                  </a:lnTo>
                  <a:lnTo>
                    <a:pt x="494" y="42"/>
                  </a:lnTo>
                  <a:lnTo>
                    <a:pt x="493" y="47"/>
                  </a:lnTo>
                  <a:lnTo>
                    <a:pt x="492" y="48"/>
                  </a:lnTo>
                  <a:lnTo>
                    <a:pt x="492" y="51"/>
                  </a:lnTo>
                  <a:lnTo>
                    <a:pt x="489" y="55"/>
                  </a:lnTo>
                  <a:lnTo>
                    <a:pt x="486" y="58"/>
                  </a:lnTo>
                  <a:lnTo>
                    <a:pt x="484" y="62"/>
                  </a:lnTo>
                  <a:lnTo>
                    <a:pt x="481" y="64"/>
                  </a:lnTo>
                  <a:lnTo>
                    <a:pt x="479" y="66"/>
                  </a:lnTo>
                  <a:lnTo>
                    <a:pt x="474" y="71"/>
                  </a:lnTo>
                  <a:lnTo>
                    <a:pt x="473" y="73"/>
                  </a:lnTo>
                  <a:lnTo>
                    <a:pt x="473" y="75"/>
                  </a:lnTo>
                  <a:lnTo>
                    <a:pt x="472" y="78"/>
                  </a:lnTo>
                  <a:lnTo>
                    <a:pt x="475" y="78"/>
                  </a:lnTo>
                  <a:lnTo>
                    <a:pt x="492" y="78"/>
                  </a:lnTo>
                  <a:lnTo>
                    <a:pt x="498" y="78"/>
                  </a:lnTo>
                  <a:lnTo>
                    <a:pt x="500" y="77"/>
                  </a:lnTo>
                  <a:lnTo>
                    <a:pt x="506" y="69"/>
                  </a:lnTo>
                  <a:lnTo>
                    <a:pt x="507" y="65"/>
                  </a:lnTo>
                  <a:lnTo>
                    <a:pt x="508" y="62"/>
                  </a:lnTo>
                  <a:lnTo>
                    <a:pt x="521" y="56"/>
                  </a:lnTo>
                  <a:lnTo>
                    <a:pt x="522" y="56"/>
                  </a:lnTo>
                  <a:lnTo>
                    <a:pt x="524" y="56"/>
                  </a:lnTo>
                  <a:close/>
                  <a:moveTo>
                    <a:pt x="363" y="250"/>
                  </a:moveTo>
                  <a:lnTo>
                    <a:pt x="362" y="253"/>
                  </a:lnTo>
                  <a:lnTo>
                    <a:pt x="360" y="255"/>
                  </a:lnTo>
                  <a:lnTo>
                    <a:pt x="359" y="256"/>
                  </a:lnTo>
                  <a:lnTo>
                    <a:pt x="357" y="257"/>
                  </a:lnTo>
                  <a:lnTo>
                    <a:pt x="356" y="257"/>
                  </a:lnTo>
                  <a:lnTo>
                    <a:pt x="354" y="257"/>
                  </a:lnTo>
                  <a:lnTo>
                    <a:pt x="352" y="257"/>
                  </a:lnTo>
                  <a:lnTo>
                    <a:pt x="349" y="256"/>
                  </a:lnTo>
                  <a:lnTo>
                    <a:pt x="334" y="257"/>
                  </a:lnTo>
                  <a:lnTo>
                    <a:pt x="331" y="263"/>
                  </a:lnTo>
                  <a:lnTo>
                    <a:pt x="331" y="263"/>
                  </a:lnTo>
                  <a:lnTo>
                    <a:pt x="331" y="264"/>
                  </a:lnTo>
                  <a:lnTo>
                    <a:pt x="332" y="265"/>
                  </a:lnTo>
                  <a:lnTo>
                    <a:pt x="333" y="266"/>
                  </a:lnTo>
                  <a:lnTo>
                    <a:pt x="334" y="267"/>
                  </a:lnTo>
                  <a:lnTo>
                    <a:pt x="334" y="267"/>
                  </a:lnTo>
                  <a:lnTo>
                    <a:pt x="333" y="268"/>
                  </a:lnTo>
                  <a:lnTo>
                    <a:pt x="331" y="267"/>
                  </a:lnTo>
                  <a:lnTo>
                    <a:pt x="329" y="267"/>
                  </a:lnTo>
                  <a:lnTo>
                    <a:pt x="325" y="266"/>
                  </a:lnTo>
                  <a:lnTo>
                    <a:pt x="324" y="265"/>
                  </a:lnTo>
                  <a:lnTo>
                    <a:pt x="323" y="266"/>
                  </a:lnTo>
                  <a:lnTo>
                    <a:pt x="318" y="269"/>
                  </a:lnTo>
                  <a:lnTo>
                    <a:pt x="318" y="270"/>
                  </a:lnTo>
                  <a:lnTo>
                    <a:pt x="317" y="286"/>
                  </a:lnTo>
                  <a:lnTo>
                    <a:pt x="317" y="287"/>
                  </a:lnTo>
                  <a:lnTo>
                    <a:pt x="321" y="286"/>
                  </a:lnTo>
                  <a:lnTo>
                    <a:pt x="326" y="289"/>
                  </a:lnTo>
                  <a:lnTo>
                    <a:pt x="320" y="297"/>
                  </a:lnTo>
                  <a:lnTo>
                    <a:pt x="319" y="298"/>
                  </a:lnTo>
                  <a:lnTo>
                    <a:pt x="317" y="300"/>
                  </a:lnTo>
                  <a:lnTo>
                    <a:pt x="317" y="302"/>
                  </a:lnTo>
                  <a:lnTo>
                    <a:pt x="317" y="305"/>
                  </a:lnTo>
                  <a:lnTo>
                    <a:pt x="318" y="307"/>
                  </a:lnTo>
                  <a:lnTo>
                    <a:pt x="319" y="308"/>
                  </a:lnTo>
                  <a:lnTo>
                    <a:pt x="317" y="312"/>
                  </a:lnTo>
                  <a:lnTo>
                    <a:pt x="316" y="313"/>
                  </a:lnTo>
                  <a:lnTo>
                    <a:pt x="313" y="315"/>
                  </a:lnTo>
                  <a:lnTo>
                    <a:pt x="313" y="316"/>
                  </a:lnTo>
                  <a:lnTo>
                    <a:pt x="314" y="317"/>
                  </a:lnTo>
                  <a:lnTo>
                    <a:pt x="320" y="320"/>
                  </a:lnTo>
                  <a:lnTo>
                    <a:pt x="325" y="321"/>
                  </a:lnTo>
                  <a:lnTo>
                    <a:pt x="327" y="321"/>
                  </a:lnTo>
                  <a:lnTo>
                    <a:pt x="325" y="320"/>
                  </a:lnTo>
                  <a:lnTo>
                    <a:pt x="326" y="318"/>
                  </a:lnTo>
                  <a:lnTo>
                    <a:pt x="331" y="315"/>
                  </a:lnTo>
                  <a:lnTo>
                    <a:pt x="336" y="313"/>
                  </a:lnTo>
                  <a:lnTo>
                    <a:pt x="337" y="313"/>
                  </a:lnTo>
                  <a:lnTo>
                    <a:pt x="340" y="313"/>
                  </a:lnTo>
                  <a:lnTo>
                    <a:pt x="349" y="315"/>
                  </a:lnTo>
                  <a:lnTo>
                    <a:pt x="352" y="318"/>
                  </a:lnTo>
                  <a:lnTo>
                    <a:pt x="357" y="315"/>
                  </a:lnTo>
                  <a:lnTo>
                    <a:pt x="365" y="323"/>
                  </a:lnTo>
                  <a:lnTo>
                    <a:pt x="371" y="324"/>
                  </a:lnTo>
                  <a:lnTo>
                    <a:pt x="370" y="315"/>
                  </a:lnTo>
                  <a:lnTo>
                    <a:pt x="370" y="315"/>
                  </a:lnTo>
                  <a:lnTo>
                    <a:pt x="370" y="315"/>
                  </a:lnTo>
                  <a:lnTo>
                    <a:pt x="374" y="312"/>
                  </a:lnTo>
                  <a:lnTo>
                    <a:pt x="377" y="312"/>
                  </a:lnTo>
                  <a:lnTo>
                    <a:pt x="378" y="311"/>
                  </a:lnTo>
                  <a:lnTo>
                    <a:pt x="380" y="316"/>
                  </a:lnTo>
                  <a:lnTo>
                    <a:pt x="390" y="319"/>
                  </a:lnTo>
                  <a:lnTo>
                    <a:pt x="410" y="324"/>
                  </a:lnTo>
                  <a:lnTo>
                    <a:pt x="413" y="325"/>
                  </a:lnTo>
                  <a:lnTo>
                    <a:pt x="417" y="324"/>
                  </a:lnTo>
                  <a:lnTo>
                    <a:pt x="418" y="322"/>
                  </a:lnTo>
                  <a:lnTo>
                    <a:pt x="418" y="321"/>
                  </a:lnTo>
                  <a:lnTo>
                    <a:pt x="418" y="320"/>
                  </a:lnTo>
                  <a:lnTo>
                    <a:pt x="417" y="320"/>
                  </a:lnTo>
                  <a:lnTo>
                    <a:pt x="416" y="319"/>
                  </a:lnTo>
                  <a:lnTo>
                    <a:pt x="416" y="319"/>
                  </a:lnTo>
                  <a:lnTo>
                    <a:pt x="421" y="315"/>
                  </a:lnTo>
                  <a:lnTo>
                    <a:pt x="423" y="310"/>
                  </a:lnTo>
                  <a:lnTo>
                    <a:pt x="425" y="304"/>
                  </a:lnTo>
                  <a:lnTo>
                    <a:pt x="421" y="299"/>
                  </a:lnTo>
                  <a:lnTo>
                    <a:pt x="418" y="299"/>
                  </a:lnTo>
                  <a:lnTo>
                    <a:pt x="411" y="295"/>
                  </a:lnTo>
                  <a:lnTo>
                    <a:pt x="407" y="294"/>
                  </a:lnTo>
                  <a:lnTo>
                    <a:pt x="405" y="286"/>
                  </a:lnTo>
                  <a:lnTo>
                    <a:pt x="400" y="276"/>
                  </a:lnTo>
                  <a:lnTo>
                    <a:pt x="391" y="266"/>
                  </a:lnTo>
                  <a:lnTo>
                    <a:pt x="378" y="243"/>
                  </a:lnTo>
                  <a:lnTo>
                    <a:pt x="376" y="242"/>
                  </a:lnTo>
                  <a:lnTo>
                    <a:pt x="374" y="244"/>
                  </a:lnTo>
                  <a:lnTo>
                    <a:pt x="372" y="245"/>
                  </a:lnTo>
                  <a:lnTo>
                    <a:pt x="371" y="249"/>
                  </a:lnTo>
                  <a:lnTo>
                    <a:pt x="369" y="253"/>
                  </a:lnTo>
                  <a:lnTo>
                    <a:pt x="367" y="253"/>
                  </a:lnTo>
                  <a:lnTo>
                    <a:pt x="365" y="251"/>
                  </a:lnTo>
                  <a:lnTo>
                    <a:pt x="363" y="250"/>
                  </a:lnTo>
                  <a:close/>
                </a:path>
              </a:pathLst>
            </a:custGeom>
            <a:solidFill>
              <a:srgbClr val="003865">
                <a:lumMod val="75000"/>
                <a:lumOff val="25000"/>
              </a:srgbClr>
            </a:solidFill>
            <a:ln w="4763"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783" fontAlgn="auto">
                <a:lnSpc>
                  <a:spcPct val="100000"/>
                </a:lnSpc>
                <a:spcBef>
                  <a:spcPts val="0"/>
                </a:spcBef>
                <a:spcAft>
                  <a:spcPts val="0"/>
                </a:spcAft>
                <a:defRPr/>
              </a:pPr>
              <a:endParaRPr lang="de-DE" sz="1350" kern="0">
                <a:solidFill>
                  <a:srgbClr val="000000"/>
                </a:solidFill>
                <a:latin typeface="Arial"/>
              </a:endParaRPr>
            </a:p>
          </p:txBody>
        </p:sp>
        <p:sp>
          <p:nvSpPr>
            <p:cNvPr id="67" name="Freeform 17">
              <a:extLst>
                <a:ext uri="{FF2B5EF4-FFF2-40B4-BE49-F238E27FC236}">
                  <a16:creationId xmlns:a16="http://schemas.microsoft.com/office/drawing/2014/main" id="{505EFCE0-1E7B-4F95-9348-23586606A585}"/>
                </a:ext>
              </a:extLst>
            </p:cNvPr>
            <p:cNvSpPr>
              <a:spLocks/>
            </p:cNvSpPr>
            <p:nvPr/>
          </p:nvSpPr>
          <p:spPr bwMode="auto">
            <a:xfrm>
              <a:off x="9942171" y="2339462"/>
              <a:ext cx="262160" cy="196031"/>
            </a:xfrm>
            <a:custGeom>
              <a:avLst/>
              <a:gdLst>
                <a:gd name="T0" fmla="*/ 52 w 111"/>
                <a:gd name="T1" fmla="*/ 9 h 83"/>
                <a:gd name="T2" fmla="*/ 56 w 111"/>
                <a:gd name="T3" fmla="*/ 10 h 83"/>
                <a:gd name="T4" fmla="*/ 59 w 111"/>
                <a:gd name="T5" fmla="*/ 3 h 83"/>
                <a:gd name="T6" fmla="*/ 63 w 111"/>
                <a:gd name="T7" fmla="*/ 0 h 83"/>
                <a:gd name="T8" fmla="*/ 78 w 111"/>
                <a:gd name="T9" fmla="*/ 24 h 83"/>
                <a:gd name="T10" fmla="*/ 92 w 111"/>
                <a:gd name="T11" fmla="*/ 44 h 83"/>
                <a:gd name="T12" fmla="*/ 98 w 111"/>
                <a:gd name="T13" fmla="*/ 53 h 83"/>
                <a:gd name="T14" fmla="*/ 108 w 111"/>
                <a:gd name="T15" fmla="*/ 57 h 83"/>
                <a:gd name="T16" fmla="*/ 110 w 111"/>
                <a:gd name="T17" fmla="*/ 68 h 83"/>
                <a:gd name="T18" fmla="*/ 103 w 111"/>
                <a:gd name="T19" fmla="*/ 77 h 83"/>
                <a:gd name="T20" fmla="*/ 104 w 111"/>
                <a:gd name="T21" fmla="*/ 78 h 83"/>
                <a:gd name="T22" fmla="*/ 105 w 111"/>
                <a:gd name="T23" fmla="*/ 79 h 83"/>
                <a:gd name="T24" fmla="*/ 104 w 111"/>
                <a:gd name="T25" fmla="*/ 82 h 83"/>
                <a:gd name="T26" fmla="*/ 97 w 111"/>
                <a:gd name="T27" fmla="*/ 82 h 83"/>
                <a:gd name="T28" fmla="*/ 67 w 111"/>
                <a:gd name="T29" fmla="*/ 74 h 83"/>
                <a:gd name="T30" fmla="*/ 64 w 111"/>
                <a:gd name="T31" fmla="*/ 70 h 83"/>
                <a:gd name="T32" fmla="*/ 57 w 111"/>
                <a:gd name="T33" fmla="*/ 73 h 83"/>
                <a:gd name="T34" fmla="*/ 57 w 111"/>
                <a:gd name="T35" fmla="*/ 73 h 83"/>
                <a:gd name="T36" fmla="*/ 52 w 111"/>
                <a:gd name="T37" fmla="*/ 81 h 83"/>
                <a:gd name="T38" fmla="*/ 39 w 111"/>
                <a:gd name="T39" fmla="*/ 76 h 83"/>
                <a:gd name="T40" fmla="*/ 27 w 111"/>
                <a:gd name="T41" fmla="*/ 71 h 83"/>
                <a:gd name="T42" fmla="*/ 23 w 111"/>
                <a:gd name="T43" fmla="*/ 71 h 83"/>
                <a:gd name="T44" fmla="*/ 13 w 111"/>
                <a:gd name="T45" fmla="*/ 76 h 83"/>
                <a:gd name="T46" fmla="*/ 14 w 111"/>
                <a:gd name="T47" fmla="*/ 79 h 83"/>
                <a:gd name="T48" fmla="*/ 7 w 111"/>
                <a:gd name="T49" fmla="*/ 78 h 83"/>
                <a:gd name="T50" fmla="*/ 0 w 111"/>
                <a:gd name="T51" fmla="*/ 74 h 83"/>
                <a:gd name="T52" fmla="*/ 3 w 111"/>
                <a:gd name="T53" fmla="*/ 71 h 83"/>
                <a:gd name="T54" fmla="*/ 6 w 111"/>
                <a:gd name="T55" fmla="*/ 66 h 83"/>
                <a:gd name="T56" fmla="*/ 4 w 111"/>
                <a:gd name="T57" fmla="*/ 63 h 83"/>
                <a:gd name="T58" fmla="*/ 4 w 111"/>
                <a:gd name="T59" fmla="*/ 58 h 83"/>
                <a:gd name="T60" fmla="*/ 7 w 111"/>
                <a:gd name="T61" fmla="*/ 55 h 83"/>
                <a:gd name="T62" fmla="*/ 8 w 111"/>
                <a:gd name="T63" fmla="*/ 44 h 83"/>
                <a:gd name="T64" fmla="*/ 4 w 111"/>
                <a:gd name="T65" fmla="*/ 44 h 83"/>
                <a:gd name="T66" fmla="*/ 5 w 111"/>
                <a:gd name="T67" fmla="*/ 26 h 83"/>
                <a:gd name="T68" fmla="*/ 11 w 111"/>
                <a:gd name="T69" fmla="*/ 23 h 83"/>
                <a:gd name="T70" fmla="*/ 16 w 111"/>
                <a:gd name="T71" fmla="*/ 25 h 83"/>
                <a:gd name="T72" fmla="*/ 20 w 111"/>
                <a:gd name="T73" fmla="*/ 26 h 83"/>
                <a:gd name="T74" fmla="*/ 20 w 111"/>
                <a:gd name="T75" fmla="*/ 25 h 83"/>
                <a:gd name="T76" fmla="*/ 19 w 111"/>
                <a:gd name="T77" fmla="*/ 23 h 83"/>
                <a:gd name="T78" fmla="*/ 18 w 111"/>
                <a:gd name="T79" fmla="*/ 21 h 83"/>
                <a:gd name="T80" fmla="*/ 21 w 111"/>
                <a:gd name="T81" fmla="*/ 15 h 83"/>
                <a:gd name="T82" fmla="*/ 39 w 111"/>
                <a:gd name="T83" fmla="*/ 15 h 83"/>
                <a:gd name="T84" fmla="*/ 43 w 111"/>
                <a:gd name="T85" fmla="*/ 15 h 83"/>
                <a:gd name="T86" fmla="*/ 46 w 111"/>
                <a:gd name="T87" fmla="*/ 14 h 83"/>
                <a:gd name="T88" fmla="*/ 48 w 111"/>
                <a:gd name="T89" fmla="*/ 1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1" h="83">
                  <a:moveTo>
                    <a:pt x="50" y="8"/>
                  </a:moveTo>
                  <a:lnTo>
                    <a:pt x="52" y="9"/>
                  </a:lnTo>
                  <a:lnTo>
                    <a:pt x="54" y="11"/>
                  </a:lnTo>
                  <a:lnTo>
                    <a:pt x="56" y="10"/>
                  </a:lnTo>
                  <a:lnTo>
                    <a:pt x="58" y="7"/>
                  </a:lnTo>
                  <a:lnTo>
                    <a:pt x="59" y="3"/>
                  </a:lnTo>
                  <a:lnTo>
                    <a:pt x="61" y="2"/>
                  </a:lnTo>
                  <a:lnTo>
                    <a:pt x="63" y="0"/>
                  </a:lnTo>
                  <a:lnTo>
                    <a:pt x="65" y="1"/>
                  </a:lnTo>
                  <a:lnTo>
                    <a:pt x="78" y="24"/>
                  </a:lnTo>
                  <a:lnTo>
                    <a:pt x="87" y="34"/>
                  </a:lnTo>
                  <a:lnTo>
                    <a:pt x="92" y="44"/>
                  </a:lnTo>
                  <a:lnTo>
                    <a:pt x="94" y="52"/>
                  </a:lnTo>
                  <a:lnTo>
                    <a:pt x="98" y="53"/>
                  </a:lnTo>
                  <a:lnTo>
                    <a:pt x="105" y="57"/>
                  </a:lnTo>
                  <a:lnTo>
                    <a:pt x="108" y="57"/>
                  </a:lnTo>
                  <a:lnTo>
                    <a:pt x="111" y="62"/>
                  </a:lnTo>
                  <a:lnTo>
                    <a:pt x="110" y="68"/>
                  </a:lnTo>
                  <a:lnTo>
                    <a:pt x="108" y="73"/>
                  </a:lnTo>
                  <a:lnTo>
                    <a:pt x="103" y="77"/>
                  </a:lnTo>
                  <a:lnTo>
                    <a:pt x="103" y="77"/>
                  </a:lnTo>
                  <a:lnTo>
                    <a:pt x="104" y="78"/>
                  </a:lnTo>
                  <a:lnTo>
                    <a:pt x="105" y="78"/>
                  </a:lnTo>
                  <a:lnTo>
                    <a:pt x="105" y="79"/>
                  </a:lnTo>
                  <a:lnTo>
                    <a:pt x="105" y="79"/>
                  </a:lnTo>
                  <a:lnTo>
                    <a:pt x="104" y="82"/>
                  </a:lnTo>
                  <a:lnTo>
                    <a:pt x="100" y="83"/>
                  </a:lnTo>
                  <a:lnTo>
                    <a:pt x="97" y="82"/>
                  </a:lnTo>
                  <a:lnTo>
                    <a:pt x="77" y="77"/>
                  </a:lnTo>
                  <a:lnTo>
                    <a:pt x="67" y="74"/>
                  </a:lnTo>
                  <a:lnTo>
                    <a:pt x="65" y="69"/>
                  </a:lnTo>
                  <a:lnTo>
                    <a:pt x="64" y="70"/>
                  </a:lnTo>
                  <a:lnTo>
                    <a:pt x="61" y="70"/>
                  </a:lnTo>
                  <a:lnTo>
                    <a:pt x="57" y="73"/>
                  </a:lnTo>
                  <a:lnTo>
                    <a:pt x="57" y="73"/>
                  </a:lnTo>
                  <a:lnTo>
                    <a:pt x="57" y="73"/>
                  </a:lnTo>
                  <a:lnTo>
                    <a:pt x="58" y="82"/>
                  </a:lnTo>
                  <a:lnTo>
                    <a:pt x="52" y="81"/>
                  </a:lnTo>
                  <a:lnTo>
                    <a:pt x="43" y="73"/>
                  </a:lnTo>
                  <a:lnTo>
                    <a:pt x="39" y="76"/>
                  </a:lnTo>
                  <a:lnTo>
                    <a:pt x="36" y="73"/>
                  </a:lnTo>
                  <a:lnTo>
                    <a:pt x="27" y="71"/>
                  </a:lnTo>
                  <a:lnTo>
                    <a:pt x="24" y="71"/>
                  </a:lnTo>
                  <a:lnTo>
                    <a:pt x="23" y="71"/>
                  </a:lnTo>
                  <a:lnTo>
                    <a:pt x="18" y="73"/>
                  </a:lnTo>
                  <a:lnTo>
                    <a:pt x="13" y="76"/>
                  </a:lnTo>
                  <a:lnTo>
                    <a:pt x="12" y="78"/>
                  </a:lnTo>
                  <a:lnTo>
                    <a:pt x="14" y="79"/>
                  </a:lnTo>
                  <a:lnTo>
                    <a:pt x="12" y="79"/>
                  </a:lnTo>
                  <a:lnTo>
                    <a:pt x="7" y="78"/>
                  </a:lnTo>
                  <a:lnTo>
                    <a:pt x="1" y="75"/>
                  </a:lnTo>
                  <a:lnTo>
                    <a:pt x="0" y="74"/>
                  </a:lnTo>
                  <a:lnTo>
                    <a:pt x="0" y="73"/>
                  </a:lnTo>
                  <a:lnTo>
                    <a:pt x="3" y="71"/>
                  </a:lnTo>
                  <a:lnTo>
                    <a:pt x="4" y="70"/>
                  </a:lnTo>
                  <a:lnTo>
                    <a:pt x="6" y="66"/>
                  </a:lnTo>
                  <a:lnTo>
                    <a:pt x="5" y="65"/>
                  </a:lnTo>
                  <a:lnTo>
                    <a:pt x="4" y="63"/>
                  </a:lnTo>
                  <a:lnTo>
                    <a:pt x="4" y="60"/>
                  </a:lnTo>
                  <a:lnTo>
                    <a:pt x="4" y="58"/>
                  </a:lnTo>
                  <a:lnTo>
                    <a:pt x="6" y="56"/>
                  </a:lnTo>
                  <a:lnTo>
                    <a:pt x="7" y="55"/>
                  </a:lnTo>
                  <a:lnTo>
                    <a:pt x="13" y="47"/>
                  </a:lnTo>
                  <a:lnTo>
                    <a:pt x="8" y="44"/>
                  </a:lnTo>
                  <a:lnTo>
                    <a:pt x="4" y="45"/>
                  </a:lnTo>
                  <a:lnTo>
                    <a:pt x="4" y="44"/>
                  </a:lnTo>
                  <a:lnTo>
                    <a:pt x="5" y="28"/>
                  </a:lnTo>
                  <a:lnTo>
                    <a:pt x="5" y="26"/>
                  </a:lnTo>
                  <a:lnTo>
                    <a:pt x="10" y="24"/>
                  </a:lnTo>
                  <a:lnTo>
                    <a:pt x="11" y="23"/>
                  </a:lnTo>
                  <a:lnTo>
                    <a:pt x="12" y="24"/>
                  </a:lnTo>
                  <a:lnTo>
                    <a:pt x="16" y="25"/>
                  </a:lnTo>
                  <a:lnTo>
                    <a:pt x="17" y="25"/>
                  </a:lnTo>
                  <a:lnTo>
                    <a:pt x="20" y="26"/>
                  </a:lnTo>
                  <a:lnTo>
                    <a:pt x="21" y="25"/>
                  </a:lnTo>
                  <a:lnTo>
                    <a:pt x="20" y="25"/>
                  </a:lnTo>
                  <a:lnTo>
                    <a:pt x="20" y="24"/>
                  </a:lnTo>
                  <a:lnTo>
                    <a:pt x="19" y="23"/>
                  </a:lnTo>
                  <a:lnTo>
                    <a:pt x="18" y="22"/>
                  </a:lnTo>
                  <a:lnTo>
                    <a:pt x="18" y="21"/>
                  </a:lnTo>
                  <a:lnTo>
                    <a:pt x="18" y="21"/>
                  </a:lnTo>
                  <a:lnTo>
                    <a:pt x="21" y="15"/>
                  </a:lnTo>
                  <a:lnTo>
                    <a:pt x="36" y="14"/>
                  </a:lnTo>
                  <a:lnTo>
                    <a:pt x="39" y="15"/>
                  </a:lnTo>
                  <a:lnTo>
                    <a:pt x="41" y="15"/>
                  </a:lnTo>
                  <a:lnTo>
                    <a:pt x="43" y="15"/>
                  </a:lnTo>
                  <a:lnTo>
                    <a:pt x="44" y="15"/>
                  </a:lnTo>
                  <a:lnTo>
                    <a:pt x="46" y="14"/>
                  </a:lnTo>
                  <a:lnTo>
                    <a:pt x="47" y="13"/>
                  </a:lnTo>
                  <a:lnTo>
                    <a:pt x="48" y="11"/>
                  </a:lnTo>
                  <a:lnTo>
                    <a:pt x="50" y="8"/>
                  </a:lnTo>
                  <a:close/>
                </a:path>
              </a:pathLst>
            </a:custGeom>
            <a:solidFill>
              <a:srgbClr val="003865">
                <a:lumMod val="75000"/>
                <a:lumOff val="25000"/>
              </a:srgbClr>
            </a:solidFill>
            <a:ln w="4763"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783" fontAlgn="auto">
                <a:lnSpc>
                  <a:spcPct val="100000"/>
                </a:lnSpc>
                <a:spcBef>
                  <a:spcPts val="0"/>
                </a:spcBef>
                <a:spcAft>
                  <a:spcPts val="0"/>
                </a:spcAft>
                <a:defRPr/>
              </a:pPr>
              <a:endParaRPr lang="de-DE" sz="1350" kern="0">
                <a:solidFill>
                  <a:srgbClr val="000000"/>
                </a:solidFill>
                <a:latin typeface="Arial"/>
              </a:endParaRPr>
            </a:p>
          </p:txBody>
        </p:sp>
        <p:sp>
          <p:nvSpPr>
            <p:cNvPr id="68" name="Freeform 18">
              <a:extLst>
                <a:ext uri="{FF2B5EF4-FFF2-40B4-BE49-F238E27FC236}">
                  <a16:creationId xmlns:a16="http://schemas.microsoft.com/office/drawing/2014/main" id="{4C17AC1D-8984-4251-8A03-ABEB8AB92B14}"/>
                </a:ext>
              </a:extLst>
            </p:cNvPr>
            <p:cNvSpPr>
              <a:spLocks/>
            </p:cNvSpPr>
            <p:nvPr/>
          </p:nvSpPr>
          <p:spPr bwMode="auto">
            <a:xfrm>
              <a:off x="8270018" y="3730558"/>
              <a:ext cx="2099637" cy="2106722"/>
            </a:xfrm>
            <a:custGeom>
              <a:avLst/>
              <a:gdLst>
                <a:gd name="T0" fmla="*/ 562 w 889"/>
                <a:gd name="T1" fmla="*/ 72 h 892"/>
                <a:gd name="T2" fmla="*/ 576 w 889"/>
                <a:gd name="T3" fmla="*/ 115 h 892"/>
                <a:gd name="T4" fmla="*/ 639 w 889"/>
                <a:gd name="T5" fmla="*/ 173 h 892"/>
                <a:gd name="T6" fmla="*/ 638 w 889"/>
                <a:gd name="T7" fmla="*/ 228 h 892"/>
                <a:gd name="T8" fmla="*/ 662 w 889"/>
                <a:gd name="T9" fmla="*/ 282 h 892"/>
                <a:gd name="T10" fmla="*/ 710 w 889"/>
                <a:gd name="T11" fmla="*/ 317 h 892"/>
                <a:gd name="T12" fmla="*/ 776 w 889"/>
                <a:gd name="T13" fmla="*/ 378 h 892"/>
                <a:gd name="T14" fmla="*/ 826 w 889"/>
                <a:gd name="T15" fmla="*/ 418 h 892"/>
                <a:gd name="T16" fmla="*/ 884 w 889"/>
                <a:gd name="T17" fmla="*/ 459 h 892"/>
                <a:gd name="T18" fmla="*/ 830 w 889"/>
                <a:gd name="T19" fmla="*/ 523 h 892"/>
                <a:gd name="T20" fmla="*/ 820 w 889"/>
                <a:gd name="T21" fmla="*/ 563 h 892"/>
                <a:gd name="T22" fmla="*/ 745 w 889"/>
                <a:gd name="T23" fmla="*/ 612 h 892"/>
                <a:gd name="T24" fmla="*/ 716 w 889"/>
                <a:gd name="T25" fmla="*/ 632 h 892"/>
                <a:gd name="T26" fmla="*/ 716 w 889"/>
                <a:gd name="T27" fmla="*/ 680 h 892"/>
                <a:gd name="T28" fmla="*/ 729 w 889"/>
                <a:gd name="T29" fmla="*/ 758 h 892"/>
                <a:gd name="T30" fmla="*/ 766 w 889"/>
                <a:gd name="T31" fmla="*/ 780 h 892"/>
                <a:gd name="T32" fmla="*/ 751 w 889"/>
                <a:gd name="T33" fmla="*/ 828 h 892"/>
                <a:gd name="T34" fmla="*/ 684 w 889"/>
                <a:gd name="T35" fmla="*/ 771 h 892"/>
                <a:gd name="T36" fmla="*/ 608 w 889"/>
                <a:gd name="T37" fmla="*/ 760 h 892"/>
                <a:gd name="T38" fmla="*/ 563 w 889"/>
                <a:gd name="T39" fmla="*/ 794 h 892"/>
                <a:gd name="T40" fmla="*/ 482 w 889"/>
                <a:gd name="T41" fmla="*/ 819 h 892"/>
                <a:gd name="T42" fmla="*/ 423 w 889"/>
                <a:gd name="T43" fmla="*/ 855 h 892"/>
                <a:gd name="T44" fmla="*/ 368 w 889"/>
                <a:gd name="T45" fmla="*/ 857 h 892"/>
                <a:gd name="T46" fmla="*/ 350 w 889"/>
                <a:gd name="T47" fmla="*/ 818 h 892"/>
                <a:gd name="T48" fmla="*/ 275 w 889"/>
                <a:gd name="T49" fmla="*/ 818 h 892"/>
                <a:gd name="T50" fmla="*/ 271 w 889"/>
                <a:gd name="T51" fmla="*/ 835 h 892"/>
                <a:gd name="T52" fmla="*/ 227 w 889"/>
                <a:gd name="T53" fmla="*/ 863 h 892"/>
                <a:gd name="T54" fmla="*/ 192 w 889"/>
                <a:gd name="T55" fmla="*/ 836 h 892"/>
                <a:gd name="T56" fmla="*/ 148 w 889"/>
                <a:gd name="T57" fmla="*/ 815 h 892"/>
                <a:gd name="T58" fmla="*/ 118 w 889"/>
                <a:gd name="T59" fmla="*/ 799 h 892"/>
                <a:gd name="T60" fmla="*/ 194 w 889"/>
                <a:gd name="T61" fmla="*/ 780 h 892"/>
                <a:gd name="T62" fmla="*/ 208 w 889"/>
                <a:gd name="T63" fmla="*/ 745 h 892"/>
                <a:gd name="T64" fmla="*/ 199 w 889"/>
                <a:gd name="T65" fmla="*/ 702 h 892"/>
                <a:gd name="T66" fmla="*/ 203 w 889"/>
                <a:gd name="T67" fmla="*/ 658 h 892"/>
                <a:gd name="T68" fmla="*/ 193 w 889"/>
                <a:gd name="T69" fmla="*/ 569 h 892"/>
                <a:gd name="T70" fmla="*/ 238 w 889"/>
                <a:gd name="T71" fmla="*/ 524 h 892"/>
                <a:gd name="T72" fmla="*/ 260 w 889"/>
                <a:gd name="T73" fmla="*/ 513 h 892"/>
                <a:gd name="T74" fmla="*/ 266 w 889"/>
                <a:gd name="T75" fmla="*/ 460 h 892"/>
                <a:gd name="T76" fmla="*/ 213 w 889"/>
                <a:gd name="T77" fmla="*/ 374 h 892"/>
                <a:gd name="T78" fmla="*/ 207 w 889"/>
                <a:gd name="T79" fmla="*/ 304 h 892"/>
                <a:gd name="T80" fmla="*/ 194 w 889"/>
                <a:gd name="T81" fmla="*/ 281 h 892"/>
                <a:gd name="T82" fmla="*/ 167 w 889"/>
                <a:gd name="T83" fmla="*/ 263 h 892"/>
                <a:gd name="T84" fmla="*/ 116 w 889"/>
                <a:gd name="T85" fmla="*/ 227 h 892"/>
                <a:gd name="T86" fmla="*/ 94 w 889"/>
                <a:gd name="T87" fmla="*/ 209 h 892"/>
                <a:gd name="T88" fmla="*/ 66 w 889"/>
                <a:gd name="T89" fmla="*/ 230 h 892"/>
                <a:gd name="T90" fmla="*/ 53 w 889"/>
                <a:gd name="T91" fmla="*/ 249 h 892"/>
                <a:gd name="T92" fmla="*/ 26 w 889"/>
                <a:gd name="T93" fmla="*/ 205 h 892"/>
                <a:gd name="T94" fmla="*/ 7 w 889"/>
                <a:gd name="T95" fmla="*/ 154 h 892"/>
                <a:gd name="T96" fmla="*/ 44 w 889"/>
                <a:gd name="T97" fmla="*/ 110 h 892"/>
                <a:gd name="T98" fmla="*/ 108 w 889"/>
                <a:gd name="T99" fmla="*/ 90 h 892"/>
                <a:gd name="T100" fmla="*/ 138 w 889"/>
                <a:gd name="T101" fmla="*/ 62 h 892"/>
                <a:gd name="T102" fmla="*/ 188 w 889"/>
                <a:gd name="T103" fmla="*/ 20 h 892"/>
                <a:gd name="T104" fmla="*/ 251 w 889"/>
                <a:gd name="T105" fmla="*/ 41 h 892"/>
                <a:gd name="T106" fmla="*/ 311 w 889"/>
                <a:gd name="T107" fmla="*/ 94 h 892"/>
                <a:gd name="T108" fmla="*/ 334 w 889"/>
                <a:gd name="T109" fmla="*/ 78 h 892"/>
                <a:gd name="T110" fmla="*/ 358 w 889"/>
                <a:gd name="T111" fmla="*/ 54 h 892"/>
                <a:gd name="T112" fmla="*/ 384 w 889"/>
                <a:gd name="T113" fmla="*/ 68 h 892"/>
                <a:gd name="T114" fmla="*/ 405 w 889"/>
                <a:gd name="T115" fmla="*/ 18 h 892"/>
                <a:gd name="T116" fmla="*/ 437 w 889"/>
                <a:gd name="T117" fmla="*/ 15 h 892"/>
                <a:gd name="T118" fmla="*/ 462 w 889"/>
                <a:gd name="T119" fmla="*/ 39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9" h="892">
                  <a:moveTo>
                    <a:pt x="524" y="31"/>
                  </a:moveTo>
                  <a:lnTo>
                    <a:pt x="527" y="32"/>
                  </a:lnTo>
                  <a:lnTo>
                    <a:pt x="529" y="33"/>
                  </a:lnTo>
                  <a:lnTo>
                    <a:pt x="536" y="40"/>
                  </a:lnTo>
                  <a:lnTo>
                    <a:pt x="536" y="41"/>
                  </a:lnTo>
                  <a:lnTo>
                    <a:pt x="535" y="46"/>
                  </a:lnTo>
                  <a:lnTo>
                    <a:pt x="534" y="50"/>
                  </a:lnTo>
                  <a:lnTo>
                    <a:pt x="535" y="51"/>
                  </a:lnTo>
                  <a:lnTo>
                    <a:pt x="538" y="52"/>
                  </a:lnTo>
                  <a:lnTo>
                    <a:pt x="551" y="55"/>
                  </a:lnTo>
                  <a:lnTo>
                    <a:pt x="556" y="57"/>
                  </a:lnTo>
                  <a:lnTo>
                    <a:pt x="557" y="59"/>
                  </a:lnTo>
                  <a:lnTo>
                    <a:pt x="561" y="63"/>
                  </a:lnTo>
                  <a:lnTo>
                    <a:pt x="565" y="70"/>
                  </a:lnTo>
                  <a:lnTo>
                    <a:pt x="564" y="71"/>
                  </a:lnTo>
                  <a:lnTo>
                    <a:pt x="564" y="71"/>
                  </a:lnTo>
                  <a:lnTo>
                    <a:pt x="562" y="72"/>
                  </a:lnTo>
                  <a:lnTo>
                    <a:pt x="559" y="73"/>
                  </a:lnTo>
                  <a:lnTo>
                    <a:pt x="558" y="74"/>
                  </a:lnTo>
                  <a:lnTo>
                    <a:pt x="556" y="77"/>
                  </a:lnTo>
                  <a:lnTo>
                    <a:pt x="556" y="78"/>
                  </a:lnTo>
                  <a:lnTo>
                    <a:pt x="560" y="81"/>
                  </a:lnTo>
                  <a:lnTo>
                    <a:pt x="569" y="85"/>
                  </a:lnTo>
                  <a:lnTo>
                    <a:pt x="569" y="86"/>
                  </a:lnTo>
                  <a:lnTo>
                    <a:pt x="573" y="89"/>
                  </a:lnTo>
                  <a:lnTo>
                    <a:pt x="576" y="94"/>
                  </a:lnTo>
                  <a:lnTo>
                    <a:pt x="579" y="99"/>
                  </a:lnTo>
                  <a:lnTo>
                    <a:pt x="579" y="100"/>
                  </a:lnTo>
                  <a:lnTo>
                    <a:pt x="578" y="102"/>
                  </a:lnTo>
                  <a:lnTo>
                    <a:pt x="576" y="103"/>
                  </a:lnTo>
                  <a:lnTo>
                    <a:pt x="576" y="106"/>
                  </a:lnTo>
                  <a:lnTo>
                    <a:pt x="576" y="107"/>
                  </a:lnTo>
                  <a:lnTo>
                    <a:pt x="576" y="112"/>
                  </a:lnTo>
                  <a:lnTo>
                    <a:pt x="576" y="115"/>
                  </a:lnTo>
                  <a:lnTo>
                    <a:pt x="576" y="116"/>
                  </a:lnTo>
                  <a:lnTo>
                    <a:pt x="578" y="117"/>
                  </a:lnTo>
                  <a:lnTo>
                    <a:pt x="579" y="117"/>
                  </a:lnTo>
                  <a:lnTo>
                    <a:pt x="580" y="116"/>
                  </a:lnTo>
                  <a:lnTo>
                    <a:pt x="582" y="117"/>
                  </a:lnTo>
                  <a:lnTo>
                    <a:pt x="584" y="119"/>
                  </a:lnTo>
                  <a:lnTo>
                    <a:pt x="589" y="123"/>
                  </a:lnTo>
                  <a:lnTo>
                    <a:pt x="588" y="129"/>
                  </a:lnTo>
                  <a:lnTo>
                    <a:pt x="598" y="130"/>
                  </a:lnTo>
                  <a:lnTo>
                    <a:pt x="608" y="139"/>
                  </a:lnTo>
                  <a:lnTo>
                    <a:pt x="619" y="145"/>
                  </a:lnTo>
                  <a:lnTo>
                    <a:pt x="623" y="146"/>
                  </a:lnTo>
                  <a:lnTo>
                    <a:pt x="626" y="146"/>
                  </a:lnTo>
                  <a:lnTo>
                    <a:pt x="630" y="148"/>
                  </a:lnTo>
                  <a:lnTo>
                    <a:pt x="631" y="151"/>
                  </a:lnTo>
                  <a:lnTo>
                    <a:pt x="639" y="164"/>
                  </a:lnTo>
                  <a:lnTo>
                    <a:pt x="639" y="173"/>
                  </a:lnTo>
                  <a:lnTo>
                    <a:pt x="638" y="173"/>
                  </a:lnTo>
                  <a:lnTo>
                    <a:pt x="637" y="175"/>
                  </a:lnTo>
                  <a:lnTo>
                    <a:pt x="630" y="186"/>
                  </a:lnTo>
                  <a:lnTo>
                    <a:pt x="629" y="191"/>
                  </a:lnTo>
                  <a:lnTo>
                    <a:pt x="628" y="199"/>
                  </a:lnTo>
                  <a:lnTo>
                    <a:pt x="627" y="202"/>
                  </a:lnTo>
                  <a:lnTo>
                    <a:pt x="616" y="209"/>
                  </a:lnTo>
                  <a:lnTo>
                    <a:pt x="616" y="210"/>
                  </a:lnTo>
                  <a:lnTo>
                    <a:pt x="616" y="211"/>
                  </a:lnTo>
                  <a:lnTo>
                    <a:pt x="617" y="215"/>
                  </a:lnTo>
                  <a:lnTo>
                    <a:pt x="618" y="216"/>
                  </a:lnTo>
                  <a:lnTo>
                    <a:pt x="623" y="223"/>
                  </a:lnTo>
                  <a:lnTo>
                    <a:pt x="624" y="224"/>
                  </a:lnTo>
                  <a:lnTo>
                    <a:pt x="624" y="224"/>
                  </a:lnTo>
                  <a:lnTo>
                    <a:pt x="626" y="224"/>
                  </a:lnTo>
                  <a:lnTo>
                    <a:pt x="637" y="228"/>
                  </a:lnTo>
                  <a:lnTo>
                    <a:pt x="638" y="228"/>
                  </a:lnTo>
                  <a:lnTo>
                    <a:pt x="639" y="232"/>
                  </a:lnTo>
                  <a:lnTo>
                    <a:pt x="641" y="247"/>
                  </a:lnTo>
                  <a:lnTo>
                    <a:pt x="649" y="263"/>
                  </a:lnTo>
                  <a:lnTo>
                    <a:pt x="651" y="266"/>
                  </a:lnTo>
                  <a:lnTo>
                    <a:pt x="652" y="267"/>
                  </a:lnTo>
                  <a:lnTo>
                    <a:pt x="651" y="268"/>
                  </a:lnTo>
                  <a:lnTo>
                    <a:pt x="655" y="269"/>
                  </a:lnTo>
                  <a:lnTo>
                    <a:pt x="658" y="271"/>
                  </a:lnTo>
                  <a:lnTo>
                    <a:pt x="659" y="271"/>
                  </a:lnTo>
                  <a:lnTo>
                    <a:pt x="659" y="269"/>
                  </a:lnTo>
                  <a:lnTo>
                    <a:pt x="660" y="269"/>
                  </a:lnTo>
                  <a:lnTo>
                    <a:pt x="661" y="269"/>
                  </a:lnTo>
                  <a:lnTo>
                    <a:pt x="662" y="271"/>
                  </a:lnTo>
                  <a:lnTo>
                    <a:pt x="662" y="271"/>
                  </a:lnTo>
                  <a:lnTo>
                    <a:pt x="662" y="275"/>
                  </a:lnTo>
                  <a:lnTo>
                    <a:pt x="662" y="281"/>
                  </a:lnTo>
                  <a:lnTo>
                    <a:pt x="662" y="282"/>
                  </a:lnTo>
                  <a:lnTo>
                    <a:pt x="662" y="282"/>
                  </a:lnTo>
                  <a:lnTo>
                    <a:pt x="661" y="285"/>
                  </a:lnTo>
                  <a:lnTo>
                    <a:pt x="666" y="292"/>
                  </a:lnTo>
                  <a:lnTo>
                    <a:pt x="683" y="306"/>
                  </a:lnTo>
                  <a:lnTo>
                    <a:pt x="684" y="309"/>
                  </a:lnTo>
                  <a:lnTo>
                    <a:pt x="684" y="311"/>
                  </a:lnTo>
                  <a:lnTo>
                    <a:pt x="688" y="318"/>
                  </a:lnTo>
                  <a:lnTo>
                    <a:pt x="690" y="319"/>
                  </a:lnTo>
                  <a:lnTo>
                    <a:pt x="693" y="320"/>
                  </a:lnTo>
                  <a:lnTo>
                    <a:pt x="706" y="322"/>
                  </a:lnTo>
                  <a:lnTo>
                    <a:pt x="708" y="322"/>
                  </a:lnTo>
                  <a:lnTo>
                    <a:pt x="708" y="321"/>
                  </a:lnTo>
                  <a:lnTo>
                    <a:pt x="708" y="320"/>
                  </a:lnTo>
                  <a:lnTo>
                    <a:pt x="707" y="319"/>
                  </a:lnTo>
                  <a:lnTo>
                    <a:pt x="707" y="317"/>
                  </a:lnTo>
                  <a:lnTo>
                    <a:pt x="708" y="317"/>
                  </a:lnTo>
                  <a:lnTo>
                    <a:pt x="710" y="317"/>
                  </a:lnTo>
                  <a:lnTo>
                    <a:pt x="719" y="318"/>
                  </a:lnTo>
                  <a:lnTo>
                    <a:pt x="719" y="318"/>
                  </a:lnTo>
                  <a:lnTo>
                    <a:pt x="723" y="320"/>
                  </a:lnTo>
                  <a:lnTo>
                    <a:pt x="729" y="326"/>
                  </a:lnTo>
                  <a:lnTo>
                    <a:pt x="734" y="333"/>
                  </a:lnTo>
                  <a:lnTo>
                    <a:pt x="751" y="353"/>
                  </a:lnTo>
                  <a:lnTo>
                    <a:pt x="753" y="356"/>
                  </a:lnTo>
                  <a:lnTo>
                    <a:pt x="758" y="361"/>
                  </a:lnTo>
                  <a:lnTo>
                    <a:pt x="760" y="362"/>
                  </a:lnTo>
                  <a:lnTo>
                    <a:pt x="761" y="363"/>
                  </a:lnTo>
                  <a:lnTo>
                    <a:pt x="762" y="363"/>
                  </a:lnTo>
                  <a:lnTo>
                    <a:pt x="762" y="371"/>
                  </a:lnTo>
                  <a:lnTo>
                    <a:pt x="764" y="373"/>
                  </a:lnTo>
                  <a:lnTo>
                    <a:pt x="767" y="375"/>
                  </a:lnTo>
                  <a:lnTo>
                    <a:pt x="769" y="377"/>
                  </a:lnTo>
                  <a:lnTo>
                    <a:pt x="774" y="378"/>
                  </a:lnTo>
                  <a:lnTo>
                    <a:pt x="776" y="378"/>
                  </a:lnTo>
                  <a:lnTo>
                    <a:pt x="778" y="377"/>
                  </a:lnTo>
                  <a:lnTo>
                    <a:pt x="781" y="376"/>
                  </a:lnTo>
                  <a:lnTo>
                    <a:pt x="783" y="376"/>
                  </a:lnTo>
                  <a:lnTo>
                    <a:pt x="784" y="377"/>
                  </a:lnTo>
                  <a:lnTo>
                    <a:pt x="791" y="381"/>
                  </a:lnTo>
                  <a:lnTo>
                    <a:pt x="794" y="384"/>
                  </a:lnTo>
                  <a:lnTo>
                    <a:pt x="803" y="394"/>
                  </a:lnTo>
                  <a:lnTo>
                    <a:pt x="805" y="396"/>
                  </a:lnTo>
                  <a:lnTo>
                    <a:pt x="806" y="402"/>
                  </a:lnTo>
                  <a:lnTo>
                    <a:pt x="809" y="413"/>
                  </a:lnTo>
                  <a:lnTo>
                    <a:pt x="812" y="416"/>
                  </a:lnTo>
                  <a:lnTo>
                    <a:pt x="824" y="423"/>
                  </a:lnTo>
                  <a:lnTo>
                    <a:pt x="824" y="423"/>
                  </a:lnTo>
                  <a:lnTo>
                    <a:pt x="826" y="422"/>
                  </a:lnTo>
                  <a:lnTo>
                    <a:pt x="826" y="420"/>
                  </a:lnTo>
                  <a:lnTo>
                    <a:pt x="826" y="419"/>
                  </a:lnTo>
                  <a:lnTo>
                    <a:pt x="826" y="418"/>
                  </a:lnTo>
                  <a:lnTo>
                    <a:pt x="826" y="416"/>
                  </a:lnTo>
                  <a:lnTo>
                    <a:pt x="830" y="414"/>
                  </a:lnTo>
                  <a:lnTo>
                    <a:pt x="839" y="414"/>
                  </a:lnTo>
                  <a:lnTo>
                    <a:pt x="840" y="415"/>
                  </a:lnTo>
                  <a:lnTo>
                    <a:pt x="841" y="415"/>
                  </a:lnTo>
                  <a:lnTo>
                    <a:pt x="847" y="422"/>
                  </a:lnTo>
                  <a:lnTo>
                    <a:pt x="850" y="426"/>
                  </a:lnTo>
                  <a:lnTo>
                    <a:pt x="852" y="431"/>
                  </a:lnTo>
                  <a:lnTo>
                    <a:pt x="854" y="435"/>
                  </a:lnTo>
                  <a:lnTo>
                    <a:pt x="857" y="438"/>
                  </a:lnTo>
                  <a:lnTo>
                    <a:pt x="858" y="438"/>
                  </a:lnTo>
                  <a:lnTo>
                    <a:pt x="860" y="438"/>
                  </a:lnTo>
                  <a:lnTo>
                    <a:pt x="866" y="438"/>
                  </a:lnTo>
                  <a:lnTo>
                    <a:pt x="866" y="438"/>
                  </a:lnTo>
                  <a:lnTo>
                    <a:pt x="867" y="437"/>
                  </a:lnTo>
                  <a:lnTo>
                    <a:pt x="869" y="437"/>
                  </a:lnTo>
                  <a:lnTo>
                    <a:pt x="884" y="459"/>
                  </a:lnTo>
                  <a:lnTo>
                    <a:pt x="888" y="467"/>
                  </a:lnTo>
                  <a:lnTo>
                    <a:pt x="887" y="472"/>
                  </a:lnTo>
                  <a:lnTo>
                    <a:pt x="884" y="478"/>
                  </a:lnTo>
                  <a:lnTo>
                    <a:pt x="882" y="482"/>
                  </a:lnTo>
                  <a:lnTo>
                    <a:pt x="886" y="488"/>
                  </a:lnTo>
                  <a:lnTo>
                    <a:pt x="889" y="503"/>
                  </a:lnTo>
                  <a:lnTo>
                    <a:pt x="889" y="508"/>
                  </a:lnTo>
                  <a:lnTo>
                    <a:pt x="885" y="520"/>
                  </a:lnTo>
                  <a:lnTo>
                    <a:pt x="873" y="537"/>
                  </a:lnTo>
                  <a:lnTo>
                    <a:pt x="873" y="537"/>
                  </a:lnTo>
                  <a:lnTo>
                    <a:pt x="869" y="536"/>
                  </a:lnTo>
                  <a:lnTo>
                    <a:pt x="861" y="532"/>
                  </a:lnTo>
                  <a:lnTo>
                    <a:pt x="860" y="531"/>
                  </a:lnTo>
                  <a:lnTo>
                    <a:pt x="846" y="523"/>
                  </a:lnTo>
                  <a:lnTo>
                    <a:pt x="832" y="518"/>
                  </a:lnTo>
                  <a:lnTo>
                    <a:pt x="830" y="522"/>
                  </a:lnTo>
                  <a:lnTo>
                    <a:pt x="830" y="523"/>
                  </a:lnTo>
                  <a:lnTo>
                    <a:pt x="828" y="525"/>
                  </a:lnTo>
                  <a:lnTo>
                    <a:pt x="825" y="528"/>
                  </a:lnTo>
                  <a:lnTo>
                    <a:pt x="824" y="528"/>
                  </a:lnTo>
                  <a:lnTo>
                    <a:pt x="819" y="530"/>
                  </a:lnTo>
                  <a:lnTo>
                    <a:pt x="820" y="532"/>
                  </a:lnTo>
                  <a:lnTo>
                    <a:pt x="821" y="533"/>
                  </a:lnTo>
                  <a:lnTo>
                    <a:pt x="823" y="540"/>
                  </a:lnTo>
                  <a:lnTo>
                    <a:pt x="823" y="541"/>
                  </a:lnTo>
                  <a:lnTo>
                    <a:pt x="819" y="550"/>
                  </a:lnTo>
                  <a:lnTo>
                    <a:pt x="818" y="552"/>
                  </a:lnTo>
                  <a:lnTo>
                    <a:pt x="818" y="555"/>
                  </a:lnTo>
                  <a:lnTo>
                    <a:pt x="817" y="556"/>
                  </a:lnTo>
                  <a:lnTo>
                    <a:pt x="818" y="557"/>
                  </a:lnTo>
                  <a:lnTo>
                    <a:pt x="819" y="560"/>
                  </a:lnTo>
                  <a:lnTo>
                    <a:pt x="820" y="561"/>
                  </a:lnTo>
                  <a:lnTo>
                    <a:pt x="820" y="562"/>
                  </a:lnTo>
                  <a:lnTo>
                    <a:pt x="820" y="563"/>
                  </a:lnTo>
                  <a:lnTo>
                    <a:pt x="816" y="576"/>
                  </a:lnTo>
                  <a:lnTo>
                    <a:pt x="816" y="577"/>
                  </a:lnTo>
                  <a:lnTo>
                    <a:pt x="816" y="578"/>
                  </a:lnTo>
                  <a:lnTo>
                    <a:pt x="815" y="579"/>
                  </a:lnTo>
                  <a:lnTo>
                    <a:pt x="801" y="592"/>
                  </a:lnTo>
                  <a:lnTo>
                    <a:pt x="800" y="593"/>
                  </a:lnTo>
                  <a:lnTo>
                    <a:pt x="789" y="600"/>
                  </a:lnTo>
                  <a:lnTo>
                    <a:pt x="788" y="601"/>
                  </a:lnTo>
                  <a:lnTo>
                    <a:pt x="787" y="601"/>
                  </a:lnTo>
                  <a:lnTo>
                    <a:pt x="773" y="601"/>
                  </a:lnTo>
                  <a:lnTo>
                    <a:pt x="766" y="605"/>
                  </a:lnTo>
                  <a:lnTo>
                    <a:pt x="764" y="606"/>
                  </a:lnTo>
                  <a:lnTo>
                    <a:pt x="762" y="606"/>
                  </a:lnTo>
                  <a:lnTo>
                    <a:pt x="758" y="606"/>
                  </a:lnTo>
                  <a:lnTo>
                    <a:pt x="757" y="606"/>
                  </a:lnTo>
                  <a:lnTo>
                    <a:pt x="755" y="607"/>
                  </a:lnTo>
                  <a:lnTo>
                    <a:pt x="745" y="612"/>
                  </a:lnTo>
                  <a:lnTo>
                    <a:pt x="744" y="613"/>
                  </a:lnTo>
                  <a:lnTo>
                    <a:pt x="743" y="614"/>
                  </a:lnTo>
                  <a:lnTo>
                    <a:pt x="743" y="614"/>
                  </a:lnTo>
                  <a:lnTo>
                    <a:pt x="742" y="617"/>
                  </a:lnTo>
                  <a:lnTo>
                    <a:pt x="741" y="617"/>
                  </a:lnTo>
                  <a:lnTo>
                    <a:pt x="735" y="624"/>
                  </a:lnTo>
                  <a:lnTo>
                    <a:pt x="734" y="625"/>
                  </a:lnTo>
                  <a:lnTo>
                    <a:pt x="733" y="626"/>
                  </a:lnTo>
                  <a:lnTo>
                    <a:pt x="732" y="627"/>
                  </a:lnTo>
                  <a:lnTo>
                    <a:pt x="731" y="627"/>
                  </a:lnTo>
                  <a:lnTo>
                    <a:pt x="726" y="627"/>
                  </a:lnTo>
                  <a:lnTo>
                    <a:pt x="718" y="628"/>
                  </a:lnTo>
                  <a:lnTo>
                    <a:pt x="718" y="628"/>
                  </a:lnTo>
                  <a:lnTo>
                    <a:pt x="717" y="629"/>
                  </a:lnTo>
                  <a:lnTo>
                    <a:pt x="716" y="630"/>
                  </a:lnTo>
                  <a:lnTo>
                    <a:pt x="716" y="630"/>
                  </a:lnTo>
                  <a:lnTo>
                    <a:pt x="716" y="632"/>
                  </a:lnTo>
                  <a:lnTo>
                    <a:pt x="716" y="633"/>
                  </a:lnTo>
                  <a:lnTo>
                    <a:pt x="713" y="638"/>
                  </a:lnTo>
                  <a:lnTo>
                    <a:pt x="711" y="641"/>
                  </a:lnTo>
                  <a:lnTo>
                    <a:pt x="710" y="642"/>
                  </a:lnTo>
                  <a:lnTo>
                    <a:pt x="705" y="646"/>
                  </a:lnTo>
                  <a:lnTo>
                    <a:pt x="698" y="652"/>
                  </a:lnTo>
                  <a:lnTo>
                    <a:pt x="696" y="653"/>
                  </a:lnTo>
                  <a:lnTo>
                    <a:pt x="696" y="654"/>
                  </a:lnTo>
                  <a:lnTo>
                    <a:pt x="695" y="655"/>
                  </a:lnTo>
                  <a:lnTo>
                    <a:pt x="696" y="659"/>
                  </a:lnTo>
                  <a:lnTo>
                    <a:pt x="697" y="662"/>
                  </a:lnTo>
                  <a:lnTo>
                    <a:pt x="698" y="664"/>
                  </a:lnTo>
                  <a:lnTo>
                    <a:pt x="699" y="665"/>
                  </a:lnTo>
                  <a:lnTo>
                    <a:pt x="707" y="672"/>
                  </a:lnTo>
                  <a:lnTo>
                    <a:pt x="712" y="676"/>
                  </a:lnTo>
                  <a:lnTo>
                    <a:pt x="715" y="678"/>
                  </a:lnTo>
                  <a:lnTo>
                    <a:pt x="716" y="680"/>
                  </a:lnTo>
                  <a:lnTo>
                    <a:pt x="717" y="681"/>
                  </a:lnTo>
                  <a:lnTo>
                    <a:pt x="717" y="682"/>
                  </a:lnTo>
                  <a:lnTo>
                    <a:pt x="719" y="691"/>
                  </a:lnTo>
                  <a:lnTo>
                    <a:pt x="720" y="693"/>
                  </a:lnTo>
                  <a:lnTo>
                    <a:pt x="721" y="694"/>
                  </a:lnTo>
                  <a:lnTo>
                    <a:pt x="727" y="694"/>
                  </a:lnTo>
                  <a:lnTo>
                    <a:pt x="729" y="695"/>
                  </a:lnTo>
                  <a:lnTo>
                    <a:pt x="730" y="696"/>
                  </a:lnTo>
                  <a:lnTo>
                    <a:pt x="732" y="699"/>
                  </a:lnTo>
                  <a:lnTo>
                    <a:pt x="738" y="709"/>
                  </a:lnTo>
                  <a:lnTo>
                    <a:pt x="745" y="722"/>
                  </a:lnTo>
                  <a:lnTo>
                    <a:pt x="746" y="723"/>
                  </a:lnTo>
                  <a:lnTo>
                    <a:pt x="746" y="724"/>
                  </a:lnTo>
                  <a:lnTo>
                    <a:pt x="746" y="726"/>
                  </a:lnTo>
                  <a:lnTo>
                    <a:pt x="739" y="738"/>
                  </a:lnTo>
                  <a:lnTo>
                    <a:pt x="729" y="757"/>
                  </a:lnTo>
                  <a:lnTo>
                    <a:pt x="729" y="758"/>
                  </a:lnTo>
                  <a:lnTo>
                    <a:pt x="729" y="758"/>
                  </a:lnTo>
                  <a:lnTo>
                    <a:pt x="730" y="760"/>
                  </a:lnTo>
                  <a:lnTo>
                    <a:pt x="733" y="761"/>
                  </a:lnTo>
                  <a:lnTo>
                    <a:pt x="742" y="762"/>
                  </a:lnTo>
                  <a:lnTo>
                    <a:pt x="744" y="762"/>
                  </a:lnTo>
                  <a:lnTo>
                    <a:pt x="745" y="761"/>
                  </a:lnTo>
                  <a:lnTo>
                    <a:pt x="748" y="761"/>
                  </a:lnTo>
                  <a:lnTo>
                    <a:pt x="748" y="760"/>
                  </a:lnTo>
                  <a:lnTo>
                    <a:pt x="748" y="759"/>
                  </a:lnTo>
                  <a:lnTo>
                    <a:pt x="748" y="759"/>
                  </a:lnTo>
                  <a:lnTo>
                    <a:pt x="748" y="758"/>
                  </a:lnTo>
                  <a:lnTo>
                    <a:pt x="749" y="758"/>
                  </a:lnTo>
                  <a:lnTo>
                    <a:pt x="750" y="758"/>
                  </a:lnTo>
                  <a:lnTo>
                    <a:pt x="755" y="760"/>
                  </a:lnTo>
                  <a:lnTo>
                    <a:pt x="756" y="761"/>
                  </a:lnTo>
                  <a:lnTo>
                    <a:pt x="760" y="766"/>
                  </a:lnTo>
                  <a:lnTo>
                    <a:pt x="766" y="780"/>
                  </a:lnTo>
                  <a:lnTo>
                    <a:pt x="766" y="780"/>
                  </a:lnTo>
                  <a:lnTo>
                    <a:pt x="766" y="783"/>
                  </a:lnTo>
                  <a:lnTo>
                    <a:pt x="765" y="783"/>
                  </a:lnTo>
                  <a:lnTo>
                    <a:pt x="762" y="787"/>
                  </a:lnTo>
                  <a:lnTo>
                    <a:pt x="756" y="795"/>
                  </a:lnTo>
                  <a:lnTo>
                    <a:pt x="756" y="797"/>
                  </a:lnTo>
                  <a:lnTo>
                    <a:pt x="755" y="809"/>
                  </a:lnTo>
                  <a:lnTo>
                    <a:pt x="755" y="809"/>
                  </a:lnTo>
                  <a:lnTo>
                    <a:pt x="755" y="809"/>
                  </a:lnTo>
                  <a:lnTo>
                    <a:pt x="756" y="810"/>
                  </a:lnTo>
                  <a:lnTo>
                    <a:pt x="757" y="811"/>
                  </a:lnTo>
                  <a:lnTo>
                    <a:pt x="758" y="812"/>
                  </a:lnTo>
                  <a:lnTo>
                    <a:pt x="758" y="812"/>
                  </a:lnTo>
                  <a:lnTo>
                    <a:pt x="758" y="818"/>
                  </a:lnTo>
                  <a:lnTo>
                    <a:pt x="758" y="820"/>
                  </a:lnTo>
                  <a:lnTo>
                    <a:pt x="751" y="828"/>
                  </a:lnTo>
                  <a:lnTo>
                    <a:pt x="751" y="828"/>
                  </a:lnTo>
                  <a:lnTo>
                    <a:pt x="750" y="828"/>
                  </a:lnTo>
                  <a:lnTo>
                    <a:pt x="743" y="825"/>
                  </a:lnTo>
                  <a:lnTo>
                    <a:pt x="741" y="824"/>
                  </a:lnTo>
                  <a:lnTo>
                    <a:pt x="733" y="820"/>
                  </a:lnTo>
                  <a:lnTo>
                    <a:pt x="712" y="806"/>
                  </a:lnTo>
                  <a:lnTo>
                    <a:pt x="710" y="804"/>
                  </a:lnTo>
                  <a:lnTo>
                    <a:pt x="708" y="801"/>
                  </a:lnTo>
                  <a:lnTo>
                    <a:pt x="707" y="798"/>
                  </a:lnTo>
                  <a:lnTo>
                    <a:pt x="707" y="797"/>
                  </a:lnTo>
                  <a:lnTo>
                    <a:pt x="709" y="793"/>
                  </a:lnTo>
                  <a:lnTo>
                    <a:pt x="712" y="790"/>
                  </a:lnTo>
                  <a:lnTo>
                    <a:pt x="705" y="775"/>
                  </a:lnTo>
                  <a:lnTo>
                    <a:pt x="701" y="774"/>
                  </a:lnTo>
                  <a:lnTo>
                    <a:pt x="690" y="770"/>
                  </a:lnTo>
                  <a:lnTo>
                    <a:pt x="687" y="770"/>
                  </a:lnTo>
                  <a:lnTo>
                    <a:pt x="687" y="770"/>
                  </a:lnTo>
                  <a:lnTo>
                    <a:pt x="684" y="771"/>
                  </a:lnTo>
                  <a:lnTo>
                    <a:pt x="673" y="774"/>
                  </a:lnTo>
                  <a:lnTo>
                    <a:pt x="673" y="774"/>
                  </a:lnTo>
                  <a:lnTo>
                    <a:pt x="672" y="776"/>
                  </a:lnTo>
                  <a:lnTo>
                    <a:pt x="669" y="781"/>
                  </a:lnTo>
                  <a:lnTo>
                    <a:pt x="656" y="787"/>
                  </a:lnTo>
                  <a:lnTo>
                    <a:pt x="653" y="787"/>
                  </a:lnTo>
                  <a:lnTo>
                    <a:pt x="647" y="781"/>
                  </a:lnTo>
                  <a:lnTo>
                    <a:pt x="642" y="774"/>
                  </a:lnTo>
                  <a:lnTo>
                    <a:pt x="641" y="774"/>
                  </a:lnTo>
                  <a:lnTo>
                    <a:pt x="627" y="773"/>
                  </a:lnTo>
                  <a:lnTo>
                    <a:pt x="623" y="770"/>
                  </a:lnTo>
                  <a:lnTo>
                    <a:pt x="622" y="770"/>
                  </a:lnTo>
                  <a:lnTo>
                    <a:pt x="623" y="769"/>
                  </a:lnTo>
                  <a:lnTo>
                    <a:pt x="609" y="774"/>
                  </a:lnTo>
                  <a:lnTo>
                    <a:pt x="606" y="764"/>
                  </a:lnTo>
                  <a:lnTo>
                    <a:pt x="607" y="763"/>
                  </a:lnTo>
                  <a:lnTo>
                    <a:pt x="608" y="760"/>
                  </a:lnTo>
                  <a:lnTo>
                    <a:pt x="608" y="758"/>
                  </a:lnTo>
                  <a:lnTo>
                    <a:pt x="607" y="757"/>
                  </a:lnTo>
                  <a:lnTo>
                    <a:pt x="605" y="758"/>
                  </a:lnTo>
                  <a:lnTo>
                    <a:pt x="594" y="769"/>
                  </a:lnTo>
                  <a:lnTo>
                    <a:pt x="594" y="778"/>
                  </a:lnTo>
                  <a:lnTo>
                    <a:pt x="597" y="784"/>
                  </a:lnTo>
                  <a:lnTo>
                    <a:pt x="598" y="787"/>
                  </a:lnTo>
                  <a:lnTo>
                    <a:pt x="598" y="793"/>
                  </a:lnTo>
                  <a:lnTo>
                    <a:pt x="598" y="793"/>
                  </a:lnTo>
                  <a:lnTo>
                    <a:pt x="598" y="793"/>
                  </a:lnTo>
                  <a:lnTo>
                    <a:pt x="598" y="794"/>
                  </a:lnTo>
                  <a:lnTo>
                    <a:pt x="598" y="794"/>
                  </a:lnTo>
                  <a:lnTo>
                    <a:pt x="594" y="795"/>
                  </a:lnTo>
                  <a:lnTo>
                    <a:pt x="583" y="795"/>
                  </a:lnTo>
                  <a:lnTo>
                    <a:pt x="575" y="794"/>
                  </a:lnTo>
                  <a:lnTo>
                    <a:pt x="571" y="792"/>
                  </a:lnTo>
                  <a:lnTo>
                    <a:pt x="563" y="794"/>
                  </a:lnTo>
                  <a:lnTo>
                    <a:pt x="554" y="793"/>
                  </a:lnTo>
                  <a:lnTo>
                    <a:pt x="543" y="794"/>
                  </a:lnTo>
                  <a:lnTo>
                    <a:pt x="534" y="797"/>
                  </a:lnTo>
                  <a:lnTo>
                    <a:pt x="531" y="802"/>
                  </a:lnTo>
                  <a:lnTo>
                    <a:pt x="530" y="803"/>
                  </a:lnTo>
                  <a:lnTo>
                    <a:pt x="527" y="803"/>
                  </a:lnTo>
                  <a:lnTo>
                    <a:pt x="520" y="802"/>
                  </a:lnTo>
                  <a:lnTo>
                    <a:pt x="494" y="802"/>
                  </a:lnTo>
                  <a:lnTo>
                    <a:pt x="491" y="801"/>
                  </a:lnTo>
                  <a:lnTo>
                    <a:pt x="486" y="804"/>
                  </a:lnTo>
                  <a:lnTo>
                    <a:pt x="485" y="804"/>
                  </a:lnTo>
                  <a:lnTo>
                    <a:pt x="482" y="811"/>
                  </a:lnTo>
                  <a:lnTo>
                    <a:pt x="482" y="814"/>
                  </a:lnTo>
                  <a:lnTo>
                    <a:pt x="482" y="815"/>
                  </a:lnTo>
                  <a:lnTo>
                    <a:pt x="482" y="815"/>
                  </a:lnTo>
                  <a:lnTo>
                    <a:pt x="482" y="815"/>
                  </a:lnTo>
                  <a:lnTo>
                    <a:pt x="482" y="819"/>
                  </a:lnTo>
                  <a:lnTo>
                    <a:pt x="480" y="822"/>
                  </a:lnTo>
                  <a:lnTo>
                    <a:pt x="479" y="822"/>
                  </a:lnTo>
                  <a:lnTo>
                    <a:pt x="467" y="825"/>
                  </a:lnTo>
                  <a:lnTo>
                    <a:pt x="458" y="825"/>
                  </a:lnTo>
                  <a:lnTo>
                    <a:pt x="455" y="824"/>
                  </a:lnTo>
                  <a:lnTo>
                    <a:pt x="455" y="822"/>
                  </a:lnTo>
                  <a:lnTo>
                    <a:pt x="454" y="822"/>
                  </a:lnTo>
                  <a:lnTo>
                    <a:pt x="453" y="823"/>
                  </a:lnTo>
                  <a:lnTo>
                    <a:pt x="449" y="828"/>
                  </a:lnTo>
                  <a:lnTo>
                    <a:pt x="449" y="828"/>
                  </a:lnTo>
                  <a:lnTo>
                    <a:pt x="444" y="834"/>
                  </a:lnTo>
                  <a:lnTo>
                    <a:pt x="430" y="847"/>
                  </a:lnTo>
                  <a:lnTo>
                    <a:pt x="428" y="849"/>
                  </a:lnTo>
                  <a:lnTo>
                    <a:pt x="427" y="850"/>
                  </a:lnTo>
                  <a:lnTo>
                    <a:pt x="426" y="853"/>
                  </a:lnTo>
                  <a:lnTo>
                    <a:pt x="426" y="854"/>
                  </a:lnTo>
                  <a:lnTo>
                    <a:pt x="423" y="855"/>
                  </a:lnTo>
                  <a:lnTo>
                    <a:pt x="423" y="855"/>
                  </a:lnTo>
                  <a:lnTo>
                    <a:pt x="415" y="856"/>
                  </a:lnTo>
                  <a:lnTo>
                    <a:pt x="414" y="856"/>
                  </a:lnTo>
                  <a:lnTo>
                    <a:pt x="414" y="856"/>
                  </a:lnTo>
                  <a:lnTo>
                    <a:pt x="414" y="854"/>
                  </a:lnTo>
                  <a:lnTo>
                    <a:pt x="417" y="850"/>
                  </a:lnTo>
                  <a:lnTo>
                    <a:pt x="419" y="847"/>
                  </a:lnTo>
                  <a:lnTo>
                    <a:pt x="419" y="846"/>
                  </a:lnTo>
                  <a:lnTo>
                    <a:pt x="419" y="846"/>
                  </a:lnTo>
                  <a:lnTo>
                    <a:pt x="410" y="846"/>
                  </a:lnTo>
                  <a:lnTo>
                    <a:pt x="401" y="849"/>
                  </a:lnTo>
                  <a:lnTo>
                    <a:pt x="400" y="850"/>
                  </a:lnTo>
                  <a:lnTo>
                    <a:pt x="397" y="852"/>
                  </a:lnTo>
                  <a:lnTo>
                    <a:pt x="387" y="857"/>
                  </a:lnTo>
                  <a:lnTo>
                    <a:pt x="373" y="857"/>
                  </a:lnTo>
                  <a:lnTo>
                    <a:pt x="371" y="857"/>
                  </a:lnTo>
                  <a:lnTo>
                    <a:pt x="368" y="857"/>
                  </a:lnTo>
                  <a:lnTo>
                    <a:pt x="366" y="855"/>
                  </a:lnTo>
                  <a:lnTo>
                    <a:pt x="365" y="852"/>
                  </a:lnTo>
                  <a:lnTo>
                    <a:pt x="366" y="851"/>
                  </a:lnTo>
                  <a:lnTo>
                    <a:pt x="366" y="850"/>
                  </a:lnTo>
                  <a:lnTo>
                    <a:pt x="368" y="850"/>
                  </a:lnTo>
                  <a:lnTo>
                    <a:pt x="369" y="850"/>
                  </a:lnTo>
                  <a:lnTo>
                    <a:pt x="369" y="847"/>
                  </a:lnTo>
                  <a:lnTo>
                    <a:pt x="364" y="842"/>
                  </a:lnTo>
                  <a:lnTo>
                    <a:pt x="358" y="836"/>
                  </a:lnTo>
                  <a:lnTo>
                    <a:pt x="349" y="834"/>
                  </a:lnTo>
                  <a:lnTo>
                    <a:pt x="348" y="834"/>
                  </a:lnTo>
                  <a:lnTo>
                    <a:pt x="347" y="834"/>
                  </a:lnTo>
                  <a:lnTo>
                    <a:pt x="347" y="832"/>
                  </a:lnTo>
                  <a:lnTo>
                    <a:pt x="347" y="828"/>
                  </a:lnTo>
                  <a:lnTo>
                    <a:pt x="348" y="828"/>
                  </a:lnTo>
                  <a:lnTo>
                    <a:pt x="353" y="824"/>
                  </a:lnTo>
                  <a:lnTo>
                    <a:pt x="350" y="818"/>
                  </a:lnTo>
                  <a:lnTo>
                    <a:pt x="344" y="819"/>
                  </a:lnTo>
                  <a:lnTo>
                    <a:pt x="333" y="823"/>
                  </a:lnTo>
                  <a:lnTo>
                    <a:pt x="326" y="822"/>
                  </a:lnTo>
                  <a:lnTo>
                    <a:pt x="313" y="817"/>
                  </a:lnTo>
                  <a:lnTo>
                    <a:pt x="313" y="815"/>
                  </a:lnTo>
                  <a:lnTo>
                    <a:pt x="313" y="814"/>
                  </a:lnTo>
                  <a:lnTo>
                    <a:pt x="313" y="814"/>
                  </a:lnTo>
                  <a:lnTo>
                    <a:pt x="312" y="813"/>
                  </a:lnTo>
                  <a:lnTo>
                    <a:pt x="299" y="811"/>
                  </a:lnTo>
                  <a:lnTo>
                    <a:pt x="296" y="810"/>
                  </a:lnTo>
                  <a:lnTo>
                    <a:pt x="294" y="813"/>
                  </a:lnTo>
                  <a:lnTo>
                    <a:pt x="292" y="815"/>
                  </a:lnTo>
                  <a:lnTo>
                    <a:pt x="292" y="816"/>
                  </a:lnTo>
                  <a:lnTo>
                    <a:pt x="290" y="820"/>
                  </a:lnTo>
                  <a:lnTo>
                    <a:pt x="290" y="820"/>
                  </a:lnTo>
                  <a:lnTo>
                    <a:pt x="281" y="819"/>
                  </a:lnTo>
                  <a:lnTo>
                    <a:pt x="275" y="818"/>
                  </a:lnTo>
                  <a:lnTo>
                    <a:pt x="269" y="815"/>
                  </a:lnTo>
                  <a:lnTo>
                    <a:pt x="268" y="814"/>
                  </a:lnTo>
                  <a:lnTo>
                    <a:pt x="269" y="812"/>
                  </a:lnTo>
                  <a:lnTo>
                    <a:pt x="271" y="810"/>
                  </a:lnTo>
                  <a:lnTo>
                    <a:pt x="272" y="808"/>
                  </a:lnTo>
                  <a:lnTo>
                    <a:pt x="272" y="806"/>
                  </a:lnTo>
                  <a:lnTo>
                    <a:pt x="271" y="806"/>
                  </a:lnTo>
                  <a:lnTo>
                    <a:pt x="265" y="806"/>
                  </a:lnTo>
                  <a:lnTo>
                    <a:pt x="265" y="806"/>
                  </a:lnTo>
                  <a:lnTo>
                    <a:pt x="263" y="808"/>
                  </a:lnTo>
                  <a:lnTo>
                    <a:pt x="264" y="828"/>
                  </a:lnTo>
                  <a:lnTo>
                    <a:pt x="265" y="833"/>
                  </a:lnTo>
                  <a:lnTo>
                    <a:pt x="266" y="833"/>
                  </a:lnTo>
                  <a:lnTo>
                    <a:pt x="266" y="834"/>
                  </a:lnTo>
                  <a:lnTo>
                    <a:pt x="268" y="833"/>
                  </a:lnTo>
                  <a:lnTo>
                    <a:pt x="269" y="834"/>
                  </a:lnTo>
                  <a:lnTo>
                    <a:pt x="271" y="835"/>
                  </a:lnTo>
                  <a:lnTo>
                    <a:pt x="271" y="837"/>
                  </a:lnTo>
                  <a:lnTo>
                    <a:pt x="272" y="847"/>
                  </a:lnTo>
                  <a:lnTo>
                    <a:pt x="261" y="862"/>
                  </a:lnTo>
                  <a:lnTo>
                    <a:pt x="248" y="879"/>
                  </a:lnTo>
                  <a:lnTo>
                    <a:pt x="244" y="882"/>
                  </a:lnTo>
                  <a:lnTo>
                    <a:pt x="236" y="887"/>
                  </a:lnTo>
                  <a:lnTo>
                    <a:pt x="228" y="889"/>
                  </a:lnTo>
                  <a:lnTo>
                    <a:pt x="216" y="892"/>
                  </a:lnTo>
                  <a:lnTo>
                    <a:pt x="215" y="892"/>
                  </a:lnTo>
                  <a:lnTo>
                    <a:pt x="215" y="891"/>
                  </a:lnTo>
                  <a:lnTo>
                    <a:pt x="215" y="889"/>
                  </a:lnTo>
                  <a:lnTo>
                    <a:pt x="215" y="887"/>
                  </a:lnTo>
                  <a:lnTo>
                    <a:pt x="216" y="885"/>
                  </a:lnTo>
                  <a:lnTo>
                    <a:pt x="223" y="869"/>
                  </a:lnTo>
                  <a:lnTo>
                    <a:pt x="225" y="866"/>
                  </a:lnTo>
                  <a:lnTo>
                    <a:pt x="227" y="864"/>
                  </a:lnTo>
                  <a:lnTo>
                    <a:pt x="227" y="863"/>
                  </a:lnTo>
                  <a:lnTo>
                    <a:pt x="227" y="861"/>
                  </a:lnTo>
                  <a:lnTo>
                    <a:pt x="226" y="860"/>
                  </a:lnTo>
                  <a:lnTo>
                    <a:pt x="225" y="860"/>
                  </a:lnTo>
                  <a:lnTo>
                    <a:pt x="216" y="859"/>
                  </a:lnTo>
                  <a:lnTo>
                    <a:pt x="214" y="860"/>
                  </a:lnTo>
                  <a:lnTo>
                    <a:pt x="214" y="863"/>
                  </a:lnTo>
                  <a:lnTo>
                    <a:pt x="215" y="864"/>
                  </a:lnTo>
                  <a:lnTo>
                    <a:pt x="214" y="865"/>
                  </a:lnTo>
                  <a:lnTo>
                    <a:pt x="201" y="869"/>
                  </a:lnTo>
                  <a:lnTo>
                    <a:pt x="197" y="856"/>
                  </a:lnTo>
                  <a:lnTo>
                    <a:pt x="198" y="853"/>
                  </a:lnTo>
                  <a:lnTo>
                    <a:pt x="200" y="852"/>
                  </a:lnTo>
                  <a:lnTo>
                    <a:pt x="201" y="852"/>
                  </a:lnTo>
                  <a:lnTo>
                    <a:pt x="202" y="849"/>
                  </a:lnTo>
                  <a:lnTo>
                    <a:pt x="200" y="844"/>
                  </a:lnTo>
                  <a:lnTo>
                    <a:pt x="198" y="841"/>
                  </a:lnTo>
                  <a:lnTo>
                    <a:pt x="192" y="836"/>
                  </a:lnTo>
                  <a:lnTo>
                    <a:pt x="187" y="834"/>
                  </a:lnTo>
                  <a:lnTo>
                    <a:pt x="184" y="834"/>
                  </a:lnTo>
                  <a:lnTo>
                    <a:pt x="183" y="834"/>
                  </a:lnTo>
                  <a:lnTo>
                    <a:pt x="183" y="834"/>
                  </a:lnTo>
                  <a:lnTo>
                    <a:pt x="181" y="833"/>
                  </a:lnTo>
                  <a:lnTo>
                    <a:pt x="176" y="824"/>
                  </a:lnTo>
                  <a:lnTo>
                    <a:pt x="176" y="821"/>
                  </a:lnTo>
                  <a:lnTo>
                    <a:pt x="176" y="819"/>
                  </a:lnTo>
                  <a:lnTo>
                    <a:pt x="176" y="817"/>
                  </a:lnTo>
                  <a:lnTo>
                    <a:pt x="176" y="817"/>
                  </a:lnTo>
                  <a:lnTo>
                    <a:pt x="169" y="821"/>
                  </a:lnTo>
                  <a:lnTo>
                    <a:pt x="168" y="822"/>
                  </a:lnTo>
                  <a:lnTo>
                    <a:pt x="158" y="822"/>
                  </a:lnTo>
                  <a:lnTo>
                    <a:pt x="148" y="816"/>
                  </a:lnTo>
                  <a:lnTo>
                    <a:pt x="148" y="816"/>
                  </a:lnTo>
                  <a:lnTo>
                    <a:pt x="148" y="815"/>
                  </a:lnTo>
                  <a:lnTo>
                    <a:pt x="148" y="815"/>
                  </a:lnTo>
                  <a:lnTo>
                    <a:pt x="148" y="815"/>
                  </a:lnTo>
                  <a:lnTo>
                    <a:pt x="149" y="814"/>
                  </a:lnTo>
                  <a:lnTo>
                    <a:pt x="149" y="813"/>
                  </a:lnTo>
                  <a:lnTo>
                    <a:pt x="150" y="808"/>
                  </a:lnTo>
                  <a:lnTo>
                    <a:pt x="149" y="806"/>
                  </a:lnTo>
                  <a:lnTo>
                    <a:pt x="145" y="803"/>
                  </a:lnTo>
                  <a:lnTo>
                    <a:pt x="144" y="803"/>
                  </a:lnTo>
                  <a:lnTo>
                    <a:pt x="140" y="803"/>
                  </a:lnTo>
                  <a:lnTo>
                    <a:pt x="138" y="806"/>
                  </a:lnTo>
                  <a:lnTo>
                    <a:pt x="137" y="808"/>
                  </a:lnTo>
                  <a:lnTo>
                    <a:pt x="130" y="817"/>
                  </a:lnTo>
                  <a:lnTo>
                    <a:pt x="119" y="814"/>
                  </a:lnTo>
                  <a:lnTo>
                    <a:pt x="111" y="810"/>
                  </a:lnTo>
                  <a:lnTo>
                    <a:pt x="108" y="809"/>
                  </a:lnTo>
                  <a:lnTo>
                    <a:pt x="107" y="806"/>
                  </a:lnTo>
                  <a:lnTo>
                    <a:pt x="115" y="801"/>
                  </a:lnTo>
                  <a:lnTo>
                    <a:pt x="118" y="799"/>
                  </a:lnTo>
                  <a:lnTo>
                    <a:pt x="124" y="799"/>
                  </a:lnTo>
                  <a:lnTo>
                    <a:pt x="124" y="800"/>
                  </a:lnTo>
                  <a:lnTo>
                    <a:pt x="125" y="801"/>
                  </a:lnTo>
                  <a:lnTo>
                    <a:pt x="126" y="801"/>
                  </a:lnTo>
                  <a:lnTo>
                    <a:pt x="126" y="802"/>
                  </a:lnTo>
                  <a:lnTo>
                    <a:pt x="135" y="801"/>
                  </a:lnTo>
                  <a:lnTo>
                    <a:pt x="150" y="786"/>
                  </a:lnTo>
                  <a:lnTo>
                    <a:pt x="150" y="786"/>
                  </a:lnTo>
                  <a:lnTo>
                    <a:pt x="163" y="786"/>
                  </a:lnTo>
                  <a:lnTo>
                    <a:pt x="178" y="785"/>
                  </a:lnTo>
                  <a:lnTo>
                    <a:pt x="179" y="784"/>
                  </a:lnTo>
                  <a:lnTo>
                    <a:pt x="182" y="780"/>
                  </a:lnTo>
                  <a:lnTo>
                    <a:pt x="182" y="780"/>
                  </a:lnTo>
                  <a:lnTo>
                    <a:pt x="183" y="780"/>
                  </a:lnTo>
                  <a:lnTo>
                    <a:pt x="187" y="779"/>
                  </a:lnTo>
                  <a:lnTo>
                    <a:pt x="194" y="780"/>
                  </a:lnTo>
                  <a:lnTo>
                    <a:pt x="194" y="780"/>
                  </a:lnTo>
                  <a:lnTo>
                    <a:pt x="194" y="782"/>
                  </a:lnTo>
                  <a:lnTo>
                    <a:pt x="194" y="782"/>
                  </a:lnTo>
                  <a:lnTo>
                    <a:pt x="197" y="792"/>
                  </a:lnTo>
                  <a:lnTo>
                    <a:pt x="197" y="791"/>
                  </a:lnTo>
                  <a:lnTo>
                    <a:pt x="198" y="788"/>
                  </a:lnTo>
                  <a:lnTo>
                    <a:pt x="198" y="786"/>
                  </a:lnTo>
                  <a:lnTo>
                    <a:pt x="201" y="784"/>
                  </a:lnTo>
                  <a:lnTo>
                    <a:pt x="201" y="783"/>
                  </a:lnTo>
                  <a:lnTo>
                    <a:pt x="204" y="784"/>
                  </a:lnTo>
                  <a:lnTo>
                    <a:pt x="204" y="784"/>
                  </a:lnTo>
                  <a:lnTo>
                    <a:pt x="207" y="781"/>
                  </a:lnTo>
                  <a:lnTo>
                    <a:pt x="208" y="776"/>
                  </a:lnTo>
                  <a:lnTo>
                    <a:pt x="208" y="774"/>
                  </a:lnTo>
                  <a:lnTo>
                    <a:pt x="202" y="758"/>
                  </a:lnTo>
                  <a:lnTo>
                    <a:pt x="201" y="748"/>
                  </a:lnTo>
                  <a:lnTo>
                    <a:pt x="205" y="748"/>
                  </a:lnTo>
                  <a:lnTo>
                    <a:pt x="208" y="745"/>
                  </a:lnTo>
                  <a:lnTo>
                    <a:pt x="208" y="742"/>
                  </a:lnTo>
                  <a:lnTo>
                    <a:pt x="206" y="742"/>
                  </a:lnTo>
                  <a:lnTo>
                    <a:pt x="205" y="740"/>
                  </a:lnTo>
                  <a:lnTo>
                    <a:pt x="203" y="737"/>
                  </a:lnTo>
                  <a:lnTo>
                    <a:pt x="202" y="730"/>
                  </a:lnTo>
                  <a:lnTo>
                    <a:pt x="201" y="721"/>
                  </a:lnTo>
                  <a:lnTo>
                    <a:pt x="201" y="720"/>
                  </a:lnTo>
                  <a:lnTo>
                    <a:pt x="201" y="719"/>
                  </a:lnTo>
                  <a:lnTo>
                    <a:pt x="202" y="714"/>
                  </a:lnTo>
                  <a:lnTo>
                    <a:pt x="203" y="710"/>
                  </a:lnTo>
                  <a:lnTo>
                    <a:pt x="201" y="709"/>
                  </a:lnTo>
                  <a:lnTo>
                    <a:pt x="200" y="708"/>
                  </a:lnTo>
                  <a:lnTo>
                    <a:pt x="200" y="708"/>
                  </a:lnTo>
                  <a:lnTo>
                    <a:pt x="199" y="707"/>
                  </a:lnTo>
                  <a:lnTo>
                    <a:pt x="198" y="705"/>
                  </a:lnTo>
                  <a:lnTo>
                    <a:pt x="198" y="703"/>
                  </a:lnTo>
                  <a:lnTo>
                    <a:pt x="199" y="702"/>
                  </a:lnTo>
                  <a:lnTo>
                    <a:pt x="199" y="702"/>
                  </a:lnTo>
                  <a:lnTo>
                    <a:pt x="200" y="701"/>
                  </a:lnTo>
                  <a:lnTo>
                    <a:pt x="201" y="700"/>
                  </a:lnTo>
                  <a:lnTo>
                    <a:pt x="202" y="700"/>
                  </a:lnTo>
                  <a:lnTo>
                    <a:pt x="205" y="700"/>
                  </a:lnTo>
                  <a:lnTo>
                    <a:pt x="205" y="697"/>
                  </a:lnTo>
                  <a:lnTo>
                    <a:pt x="205" y="692"/>
                  </a:lnTo>
                  <a:lnTo>
                    <a:pt x="206" y="691"/>
                  </a:lnTo>
                  <a:lnTo>
                    <a:pt x="208" y="689"/>
                  </a:lnTo>
                  <a:lnTo>
                    <a:pt x="208" y="687"/>
                  </a:lnTo>
                  <a:lnTo>
                    <a:pt x="208" y="681"/>
                  </a:lnTo>
                  <a:lnTo>
                    <a:pt x="208" y="673"/>
                  </a:lnTo>
                  <a:lnTo>
                    <a:pt x="208" y="664"/>
                  </a:lnTo>
                  <a:lnTo>
                    <a:pt x="206" y="662"/>
                  </a:lnTo>
                  <a:lnTo>
                    <a:pt x="204" y="659"/>
                  </a:lnTo>
                  <a:lnTo>
                    <a:pt x="204" y="659"/>
                  </a:lnTo>
                  <a:lnTo>
                    <a:pt x="203" y="658"/>
                  </a:lnTo>
                  <a:lnTo>
                    <a:pt x="201" y="650"/>
                  </a:lnTo>
                  <a:lnTo>
                    <a:pt x="201" y="649"/>
                  </a:lnTo>
                  <a:lnTo>
                    <a:pt x="200" y="647"/>
                  </a:lnTo>
                  <a:lnTo>
                    <a:pt x="198" y="643"/>
                  </a:lnTo>
                  <a:lnTo>
                    <a:pt x="198" y="640"/>
                  </a:lnTo>
                  <a:lnTo>
                    <a:pt x="195" y="617"/>
                  </a:lnTo>
                  <a:lnTo>
                    <a:pt x="192" y="614"/>
                  </a:lnTo>
                  <a:lnTo>
                    <a:pt x="184" y="602"/>
                  </a:lnTo>
                  <a:lnTo>
                    <a:pt x="183" y="598"/>
                  </a:lnTo>
                  <a:lnTo>
                    <a:pt x="181" y="593"/>
                  </a:lnTo>
                  <a:lnTo>
                    <a:pt x="185" y="584"/>
                  </a:lnTo>
                  <a:lnTo>
                    <a:pt x="186" y="583"/>
                  </a:lnTo>
                  <a:lnTo>
                    <a:pt x="189" y="577"/>
                  </a:lnTo>
                  <a:lnTo>
                    <a:pt x="190" y="572"/>
                  </a:lnTo>
                  <a:lnTo>
                    <a:pt x="190" y="571"/>
                  </a:lnTo>
                  <a:lnTo>
                    <a:pt x="189" y="569"/>
                  </a:lnTo>
                  <a:lnTo>
                    <a:pt x="193" y="569"/>
                  </a:lnTo>
                  <a:lnTo>
                    <a:pt x="202" y="564"/>
                  </a:lnTo>
                  <a:lnTo>
                    <a:pt x="205" y="566"/>
                  </a:lnTo>
                  <a:lnTo>
                    <a:pt x="208" y="569"/>
                  </a:lnTo>
                  <a:lnTo>
                    <a:pt x="214" y="569"/>
                  </a:lnTo>
                  <a:lnTo>
                    <a:pt x="226" y="557"/>
                  </a:lnTo>
                  <a:lnTo>
                    <a:pt x="226" y="556"/>
                  </a:lnTo>
                  <a:lnTo>
                    <a:pt x="226" y="555"/>
                  </a:lnTo>
                  <a:lnTo>
                    <a:pt x="230" y="553"/>
                  </a:lnTo>
                  <a:lnTo>
                    <a:pt x="230" y="552"/>
                  </a:lnTo>
                  <a:lnTo>
                    <a:pt x="232" y="552"/>
                  </a:lnTo>
                  <a:lnTo>
                    <a:pt x="234" y="553"/>
                  </a:lnTo>
                  <a:lnTo>
                    <a:pt x="236" y="553"/>
                  </a:lnTo>
                  <a:lnTo>
                    <a:pt x="237" y="553"/>
                  </a:lnTo>
                  <a:lnTo>
                    <a:pt x="240" y="551"/>
                  </a:lnTo>
                  <a:lnTo>
                    <a:pt x="240" y="541"/>
                  </a:lnTo>
                  <a:lnTo>
                    <a:pt x="240" y="539"/>
                  </a:lnTo>
                  <a:lnTo>
                    <a:pt x="238" y="524"/>
                  </a:lnTo>
                  <a:lnTo>
                    <a:pt x="234" y="519"/>
                  </a:lnTo>
                  <a:lnTo>
                    <a:pt x="231" y="515"/>
                  </a:lnTo>
                  <a:lnTo>
                    <a:pt x="230" y="513"/>
                  </a:lnTo>
                  <a:lnTo>
                    <a:pt x="230" y="509"/>
                  </a:lnTo>
                  <a:lnTo>
                    <a:pt x="230" y="509"/>
                  </a:lnTo>
                  <a:lnTo>
                    <a:pt x="232" y="502"/>
                  </a:lnTo>
                  <a:lnTo>
                    <a:pt x="244" y="505"/>
                  </a:lnTo>
                  <a:lnTo>
                    <a:pt x="245" y="506"/>
                  </a:lnTo>
                  <a:lnTo>
                    <a:pt x="258" y="503"/>
                  </a:lnTo>
                  <a:lnTo>
                    <a:pt x="262" y="503"/>
                  </a:lnTo>
                  <a:lnTo>
                    <a:pt x="263" y="504"/>
                  </a:lnTo>
                  <a:lnTo>
                    <a:pt x="264" y="505"/>
                  </a:lnTo>
                  <a:lnTo>
                    <a:pt x="264" y="505"/>
                  </a:lnTo>
                  <a:lnTo>
                    <a:pt x="261" y="511"/>
                  </a:lnTo>
                  <a:lnTo>
                    <a:pt x="260" y="512"/>
                  </a:lnTo>
                  <a:lnTo>
                    <a:pt x="259" y="512"/>
                  </a:lnTo>
                  <a:lnTo>
                    <a:pt x="260" y="513"/>
                  </a:lnTo>
                  <a:lnTo>
                    <a:pt x="260" y="513"/>
                  </a:lnTo>
                  <a:lnTo>
                    <a:pt x="262" y="513"/>
                  </a:lnTo>
                  <a:lnTo>
                    <a:pt x="269" y="511"/>
                  </a:lnTo>
                  <a:lnTo>
                    <a:pt x="273" y="507"/>
                  </a:lnTo>
                  <a:lnTo>
                    <a:pt x="273" y="505"/>
                  </a:lnTo>
                  <a:lnTo>
                    <a:pt x="273" y="504"/>
                  </a:lnTo>
                  <a:lnTo>
                    <a:pt x="272" y="504"/>
                  </a:lnTo>
                  <a:lnTo>
                    <a:pt x="270" y="502"/>
                  </a:lnTo>
                  <a:lnTo>
                    <a:pt x="269" y="496"/>
                  </a:lnTo>
                  <a:lnTo>
                    <a:pt x="268" y="493"/>
                  </a:lnTo>
                  <a:lnTo>
                    <a:pt x="262" y="491"/>
                  </a:lnTo>
                  <a:lnTo>
                    <a:pt x="261" y="491"/>
                  </a:lnTo>
                  <a:lnTo>
                    <a:pt x="260" y="483"/>
                  </a:lnTo>
                  <a:lnTo>
                    <a:pt x="262" y="482"/>
                  </a:lnTo>
                  <a:lnTo>
                    <a:pt x="265" y="474"/>
                  </a:lnTo>
                  <a:lnTo>
                    <a:pt x="265" y="474"/>
                  </a:lnTo>
                  <a:lnTo>
                    <a:pt x="266" y="460"/>
                  </a:lnTo>
                  <a:lnTo>
                    <a:pt x="266" y="443"/>
                  </a:lnTo>
                  <a:lnTo>
                    <a:pt x="265" y="438"/>
                  </a:lnTo>
                  <a:lnTo>
                    <a:pt x="264" y="437"/>
                  </a:lnTo>
                  <a:lnTo>
                    <a:pt x="264" y="436"/>
                  </a:lnTo>
                  <a:lnTo>
                    <a:pt x="261" y="433"/>
                  </a:lnTo>
                  <a:lnTo>
                    <a:pt x="258" y="428"/>
                  </a:lnTo>
                  <a:lnTo>
                    <a:pt x="258" y="426"/>
                  </a:lnTo>
                  <a:lnTo>
                    <a:pt x="241" y="415"/>
                  </a:lnTo>
                  <a:lnTo>
                    <a:pt x="230" y="410"/>
                  </a:lnTo>
                  <a:lnTo>
                    <a:pt x="230" y="407"/>
                  </a:lnTo>
                  <a:lnTo>
                    <a:pt x="230" y="406"/>
                  </a:lnTo>
                  <a:lnTo>
                    <a:pt x="230" y="406"/>
                  </a:lnTo>
                  <a:lnTo>
                    <a:pt x="231" y="405"/>
                  </a:lnTo>
                  <a:lnTo>
                    <a:pt x="228" y="387"/>
                  </a:lnTo>
                  <a:lnTo>
                    <a:pt x="222" y="378"/>
                  </a:lnTo>
                  <a:lnTo>
                    <a:pt x="217" y="375"/>
                  </a:lnTo>
                  <a:lnTo>
                    <a:pt x="213" y="374"/>
                  </a:lnTo>
                  <a:lnTo>
                    <a:pt x="206" y="368"/>
                  </a:lnTo>
                  <a:lnTo>
                    <a:pt x="205" y="368"/>
                  </a:lnTo>
                  <a:lnTo>
                    <a:pt x="205" y="368"/>
                  </a:lnTo>
                  <a:lnTo>
                    <a:pt x="206" y="351"/>
                  </a:lnTo>
                  <a:lnTo>
                    <a:pt x="208" y="344"/>
                  </a:lnTo>
                  <a:lnTo>
                    <a:pt x="207" y="342"/>
                  </a:lnTo>
                  <a:lnTo>
                    <a:pt x="201" y="330"/>
                  </a:lnTo>
                  <a:lnTo>
                    <a:pt x="201" y="329"/>
                  </a:lnTo>
                  <a:lnTo>
                    <a:pt x="201" y="328"/>
                  </a:lnTo>
                  <a:lnTo>
                    <a:pt x="202" y="319"/>
                  </a:lnTo>
                  <a:lnTo>
                    <a:pt x="203" y="317"/>
                  </a:lnTo>
                  <a:lnTo>
                    <a:pt x="209" y="317"/>
                  </a:lnTo>
                  <a:lnTo>
                    <a:pt x="211" y="317"/>
                  </a:lnTo>
                  <a:lnTo>
                    <a:pt x="212" y="315"/>
                  </a:lnTo>
                  <a:lnTo>
                    <a:pt x="212" y="314"/>
                  </a:lnTo>
                  <a:lnTo>
                    <a:pt x="210" y="310"/>
                  </a:lnTo>
                  <a:lnTo>
                    <a:pt x="207" y="304"/>
                  </a:lnTo>
                  <a:lnTo>
                    <a:pt x="204" y="294"/>
                  </a:lnTo>
                  <a:lnTo>
                    <a:pt x="204" y="294"/>
                  </a:lnTo>
                  <a:lnTo>
                    <a:pt x="201" y="290"/>
                  </a:lnTo>
                  <a:lnTo>
                    <a:pt x="201" y="288"/>
                  </a:lnTo>
                  <a:lnTo>
                    <a:pt x="201" y="288"/>
                  </a:lnTo>
                  <a:lnTo>
                    <a:pt x="201" y="287"/>
                  </a:lnTo>
                  <a:lnTo>
                    <a:pt x="202" y="285"/>
                  </a:lnTo>
                  <a:lnTo>
                    <a:pt x="201" y="282"/>
                  </a:lnTo>
                  <a:lnTo>
                    <a:pt x="200" y="277"/>
                  </a:lnTo>
                  <a:lnTo>
                    <a:pt x="198" y="275"/>
                  </a:lnTo>
                  <a:lnTo>
                    <a:pt x="194" y="274"/>
                  </a:lnTo>
                  <a:lnTo>
                    <a:pt x="194" y="274"/>
                  </a:lnTo>
                  <a:lnTo>
                    <a:pt x="190" y="278"/>
                  </a:lnTo>
                  <a:lnTo>
                    <a:pt x="190" y="278"/>
                  </a:lnTo>
                  <a:lnTo>
                    <a:pt x="190" y="279"/>
                  </a:lnTo>
                  <a:lnTo>
                    <a:pt x="192" y="281"/>
                  </a:lnTo>
                  <a:lnTo>
                    <a:pt x="194" y="281"/>
                  </a:lnTo>
                  <a:lnTo>
                    <a:pt x="192" y="283"/>
                  </a:lnTo>
                  <a:lnTo>
                    <a:pt x="192" y="284"/>
                  </a:lnTo>
                  <a:lnTo>
                    <a:pt x="186" y="291"/>
                  </a:lnTo>
                  <a:lnTo>
                    <a:pt x="185" y="291"/>
                  </a:lnTo>
                  <a:lnTo>
                    <a:pt x="174" y="292"/>
                  </a:lnTo>
                  <a:lnTo>
                    <a:pt x="169" y="291"/>
                  </a:lnTo>
                  <a:lnTo>
                    <a:pt x="169" y="290"/>
                  </a:lnTo>
                  <a:lnTo>
                    <a:pt x="167" y="288"/>
                  </a:lnTo>
                  <a:lnTo>
                    <a:pt x="167" y="286"/>
                  </a:lnTo>
                  <a:lnTo>
                    <a:pt x="169" y="285"/>
                  </a:lnTo>
                  <a:lnTo>
                    <a:pt x="169" y="284"/>
                  </a:lnTo>
                  <a:lnTo>
                    <a:pt x="169" y="284"/>
                  </a:lnTo>
                  <a:lnTo>
                    <a:pt x="169" y="272"/>
                  </a:lnTo>
                  <a:lnTo>
                    <a:pt x="169" y="269"/>
                  </a:lnTo>
                  <a:lnTo>
                    <a:pt x="169" y="269"/>
                  </a:lnTo>
                  <a:lnTo>
                    <a:pt x="167" y="263"/>
                  </a:lnTo>
                  <a:lnTo>
                    <a:pt x="167" y="263"/>
                  </a:lnTo>
                  <a:lnTo>
                    <a:pt x="166" y="263"/>
                  </a:lnTo>
                  <a:lnTo>
                    <a:pt x="165" y="263"/>
                  </a:lnTo>
                  <a:lnTo>
                    <a:pt x="164" y="263"/>
                  </a:lnTo>
                  <a:lnTo>
                    <a:pt x="159" y="256"/>
                  </a:lnTo>
                  <a:lnTo>
                    <a:pt x="158" y="253"/>
                  </a:lnTo>
                  <a:lnTo>
                    <a:pt x="152" y="231"/>
                  </a:lnTo>
                  <a:lnTo>
                    <a:pt x="151" y="229"/>
                  </a:lnTo>
                  <a:lnTo>
                    <a:pt x="146" y="224"/>
                  </a:lnTo>
                  <a:lnTo>
                    <a:pt x="143" y="226"/>
                  </a:lnTo>
                  <a:lnTo>
                    <a:pt x="131" y="230"/>
                  </a:lnTo>
                  <a:lnTo>
                    <a:pt x="124" y="234"/>
                  </a:lnTo>
                  <a:lnTo>
                    <a:pt x="122" y="234"/>
                  </a:lnTo>
                  <a:lnTo>
                    <a:pt x="120" y="235"/>
                  </a:lnTo>
                  <a:lnTo>
                    <a:pt x="116" y="233"/>
                  </a:lnTo>
                  <a:lnTo>
                    <a:pt x="115" y="231"/>
                  </a:lnTo>
                  <a:lnTo>
                    <a:pt x="116" y="227"/>
                  </a:lnTo>
                  <a:lnTo>
                    <a:pt x="116" y="227"/>
                  </a:lnTo>
                  <a:lnTo>
                    <a:pt x="118" y="226"/>
                  </a:lnTo>
                  <a:lnTo>
                    <a:pt x="118" y="225"/>
                  </a:lnTo>
                  <a:lnTo>
                    <a:pt x="119" y="209"/>
                  </a:lnTo>
                  <a:lnTo>
                    <a:pt x="119" y="207"/>
                  </a:lnTo>
                  <a:lnTo>
                    <a:pt x="116" y="209"/>
                  </a:lnTo>
                  <a:lnTo>
                    <a:pt x="105" y="219"/>
                  </a:lnTo>
                  <a:lnTo>
                    <a:pt x="104" y="220"/>
                  </a:lnTo>
                  <a:lnTo>
                    <a:pt x="104" y="220"/>
                  </a:lnTo>
                  <a:lnTo>
                    <a:pt x="103" y="219"/>
                  </a:lnTo>
                  <a:lnTo>
                    <a:pt x="96" y="215"/>
                  </a:lnTo>
                  <a:lnTo>
                    <a:pt x="95" y="214"/>
                  </a:lnTo>
                  <a:lnTo>
                    <a:pt x="94" y="213"/>
                  </a:lnTo>
                  <a:lnTo>
                    <a:pt x="94" y="212"/>
                  </a:lnTo>
                  <a:lnTo>
                    <a:pt x="94" y="212"/>
                  </a:lnTo>
                  <a:lnTo>
                    <a:pt x="94" y="210"/>
                  </a:lnTo>
                  <a:lnTo>
                    <a:pt x="94" y="209"/>
                  </a:lnTo>
                  <a:lnTo>
                    <a:pt x="94" y="209"/>
                  </a:lnTo>
                  <a:lnTo>
                    <a:pt x="94" y="208"/>
                  </a:lnTo>
                  <a:lnTo>
                    <a:pt x="93" y="208"/>
                  </a:lnTo>
                  <a:lnTo>
                    <a:pt x="93" y="208"/>
                  </a:lnTo>
                  <a:lnTo>
                    <a:pt x="89" y="208"/>
                  </a:lnTo>
                  <a:lnTo>
                    <a:pt x="89" y="209"/>
                  </a:lnTo>
                  <a:lnTo>
                    <a:pt x="87" y="209"/>
                  </a:lnTo>
                  <a:lnTo>
                    <a:pt x="86" y="212"/>
                  </a:lnTo>
                  <a:lnTo>
                    <a:pt x="83" y="211"/>
                  </a:lnTo>
                  <a:lnTo>
                    <a:pt x="67" y="212"/>
                  </a:lnTo>
                  <a:lnTo>
                    <a:pt x="61" y="212"/>
                  </a:lnTo>
                  <a:lnTo>
                    <a:pt x="60" y="212"/>
                  </a:lnTo>
                  <a:lnTo>
                    <a:pt x="59" y="213"/>
                  </a:lnTo>
                  <a:lnTo>
                    <a:pt x="58" y="214"/>
                  </a:lnTo>
                  <a:lnTo>
                    <a:pt x="58" y="215"/>
                  </a:lnTo>
                  <a:lnTo>
                    <a:pt x="60" y="220"/>
                  </a:lnTo>
                  <a:lnTo>
                    <a:pt x="64" y="227"/>
                  </a:lnTo>
                  <a:lnTo>
                    <a:pt x="66" y="230"/>
                  </a:lnTo>
                  <a:lnTo>
                    <a:pt x="69" y="231"/>
                  </a:lnTo>
                  <a:lnTo>
                    <a:pt x="70" y="231"/>
                  </a:lnTo>
                  <a:lnTo>
                    <a:pt x="71" y="230"/>
                  </a:lnTo>
                  <a:lnTo>
                    <a:pt x="71" y="226"/>
                  </a:lnTo>
                  <a:lnTo>
                    <a:pt x="71" y="224"/>
                  </a:lnTo>
                  <a:lnTo>
                    <a:pt x="72" y="223"/>
                  </a:lnTo>
                  <a:lnTo>
                    <a:pt x="74" y="224"/>
                  </a:lnTo>
                  <a:lnTo>
                    <a:pt x="77" y="228"/>
                  </a:lnTo>
                  <a:lnTo>
                    <a:pt x="78" y="233"/>
                  </a:lnTo>
                  <a:lnTo>
                    <a:pt x="76" y="241"/>
                  </a:lnTo>
                  <a:lnTo>
                    <a:pt x="78" y="243"/>
                  </a:lnTo>
                  <a:lnTo>
                    <a:pt x="77" y="244"/>
                  </a:lnTo>
                  <a:lnTo>
                    <a:pt x="75" y="247"/>
                  </a:lnTo>
                  <a:lnTo>
                    <a:pt x="71" y="247"/>
                  </a:lnTo>
                  <a:lnTo>
                    <a:pt x="65" y="245"/>
                  </a:lnTo>
                  <a:lnTo>
                    <a:pt x="57" y="244"/>
                  </a:lnTo>
                  <a:lnTo>
                    <a:pt x="53" y="249"/>
                  </a:lnTo>
                  <a:lnTo>
                    <a:pt x="51" y="252"/>
                  </a:lnTo>
                  <a:lnTo>
                    <a:pt x="53" y="253"/>
                  </a:lnTo>
                  <a:lnTo>
                    <a:pt x="53" y="254"/>
                  </a:lnTo>
                  <a:lnTo>
                    <a:pt x="47" y="263"/>
                  </a:lnTo>
                  <a:lnTo>
                    <a:pt x="45" y="263"/>
                  </a:lnTo>
                  <a:lnTo>
                    <a:pt x="42" y="264"/>
                  </a:lnTo>
                  <a:lnTo>
                    <a:pt x="40" y="265"/>
                  </a:lnTo>
                  <a:lnTo>
                    <a:pt x="37" y="266"/>
                  </a:lnTo>
                  <a:lnTo>
                    <a:pt x="23" y="266"/>
                  </a:lnTo>
                  <a:lnTo>
                    <a:pt x="22" y="265"/>
                  </a:lnTo>
                  <a:lnTo>
                    <a:pt x="20" y="264"/>
                  </a:lnTo>
                  <a:lnTo>
                    <a:pt x="18" y="260"/>
                  </a:lnTo>
                  <a:lnTo>
                    <a:pt x="20" y="241"/>
                  </a:lnTo>
                  <a:lnTo>
                    <a:pt x="23" y="231"/>
                  </a:lnTo>
                  <a:lnTo>
                    <a:pt x="25" y="231"/>
                  </a:lnTo>
                  <a:lnTo>
                    <a:pt x="30" y="219"/>
                  </a:lnTo>
                  <a:lnTo>
                    <a:pt x="26" y="205"/>
                  </a:lnTo>
                  <a:lnTo>
                    <a:pt x="26" y="205"/>
                  </a:lnTo>
                  <a:lnTo>
                    <a:pt x="25" y="205"/>
                  </a:lnTo>
                  <a:lnTo>
                    <a:pt x="22" y="205"/>
                  </a:lnTo>
                  <a:lnTo>
                    <a:pt x="22" y="205"/>
                  </a:lnTo>
                  <a:lnTo>
                    <a:pt x="10" y="193"/>
                  </a:lnTo>
                  <a:lnTo>
                    <a:pt x="9" y="193"/>
                  </a:lnTo>
                  <a:lnTo>
                    <a:pt x="9" y="191"/>
                  </a:lnTo>
                  <a:lnTo>
                    <a:pt x="8" y="187"/>
                  </a:lnTo>
                  <a:lnTo>
                    <a:pt x="8" y="186"/>
                  </a:lnTo>
                  <a:lnTo>
                    <a:pt x="9" y="186"/>
                  </a:lnTo>
                  <a:lnTo>
                    <a:pt x="12" y="186"/>
                  </a:lnTo>
                  <a:lnTo>
                    <a:pt x="10" y="183"/>
                  </a:lnTo>
                  <a:lnTo>
                    <a:pt x="9" y="183"/>
                  </a:lnTo>
                  <a:lnTo>
                    <a:pt x="8" y="174"/>
                  </a:lnTo>
                  <a:lnTo>
                    <a:pt x="8" y="169"/>
                  </a:lnTo>
                  <a:lnTo>
                    <a:pt x="8" y="161"/>
                  </a:lnTo>
                  <a:lnTo>
                    <a:pt x="7" y="154"/>
                  </a:lnTo>
                  <a:lnTo>
                    <a:pt x="7" y="153"/>
                  </a:lnTo>
                  <a:lnTo>
                    <a:pt x="5" y="151"/>
                  </a:lnTo>
                  <a:lnTo>
                    <a:pt x="10" y="149"/>
                  </a:lnTo>
                  <a:lnTo>
                    <a:pt x="9" y="139"/>
                  </a:lnTo>
                  <a:lnTo>
                    <a:pt x="8" y="138"/>
                  </a:lnTo>
                  <a:lnTo>
                    <a:pt x="8" y="138"/>
                  </a:lnTo>
                  <a:lnTo>
                    <a:pt x="8" y="138"/>
                  </a:lnTo>
                  <a:lnTo>
                    <a:pt x="6" y="137"/>
                  </a:lnTo>
                  <a:lnTo>
                    <a:pt x="5" y="137"/>
                  </a:lnTo>
                  <a:lnTo>
                    <a:pt x="4" y="137"/>
                  </a:lnTo>
                  <a:lnTo>
                    <a:pt x="0" y="134"/>
                  </a:lnTo>
                  <a:lnTo>
                    <a:pt x="2" y="131"/>
                  </a:lnTo>
                  <a:lnTo>
                    <a:pt x="3" y="124"/>
                  </a:lnTo>
                  <a:lnTo>
                    <a:pt x="5" y="121"/>
                  </a:lnTo>
                  <a:lnTo>
                    <a:pt x="7" y="119"/>
                  </a:lnTo>
                  <a:lnTo>
                    <a:pt x="7" y="119"/>
                  </a:lnTo>
                  <a:lnTo>
                    <a:pt x="44" y="110"/>
                  </a:lnTo>
                  <a:lnTo>
                    <a:pt x="69" y="114"/>
                  </a:lnTo>
                  <a:lnTo>
                    <a:pt x="71" y="115"/>
                  </a:lnTo>
                  <a:lnTo>
                    <a:pt x="71" y="115"/>
                  </a:lnTo>
                  <a:lnTo>
                    <a:pt x="76" y="126"/>
                  </a:lnTo>
                  <a:lnTo>
                    <a:pt x="77" y="128"/>
                  </a:lnTo>
                  <a:lnTo>
                    <a:pt x="78" y="128"/>
                  </a:lnTo>
                  <a:lnTo>
                    <a:pt x="82" y="127"/>
                  </a:lnTo>
                  <a:lnTo>
                    <a:pt x="95" y="125"/>
                  </a:lnTo>
                  <a:lnTo>
                    <a:pt x="97" y="122"/>
                  </a:lnTo>
                  <a:lnTo>
                    <a:pt x="97" y="119"/>
                  </a:lnTo>
                  <a:lnTo>
                    <a:pt x="95" y="116"/>
                  </a:lnTo>
                  <a:lnTo>
                    <a:pt x="94" y="113"/>
                  </a:lnTo>
                  <a:lnTo>
                    <a:pt x="93" y="103"/>
                  </a:lnTo>
                  <a:lnTo>
                    <a:pt x="94" y="94"/>
                  </a:lnTo>
                  <a:lnTo>
                    <a:pt x="97" y="87"/>
                  </a:lnTo>
                  <a:lnTo>
                    <a:pt x="100" y="88"/>
                  </a:lnTo>
                  <a:lnTo>
                    <a:pt x="108" y="90"/>
                  </a:lnTo>
                  <a:lnTo>
                    <a:pt x="111" y="90"/>
                  </a:lnTo>
                  <a:lnTo>
                    <a:pt x="115" y="90"/>
                  </a:lnTo>
                  <a:lnTo>
                    <a:pt x="115" y="90"/>
                  </a:lnTo>
                  <a:lnTo>
                    <a:pt x="115" y="88"/>
                  </a:lnTo>
                  <a:lnTo>
                    <a:pt x="118" y="82"/>
                  </a:lnTo>
                  <a:lnTo>
                    <a:pt x="119" y="78"/>
                  </a:lnTo>
                  <a:lnTo>
                    <a:pt x="121" y="77"/>
                  </a:lnTo>
                  <a:lnTo>
                    <a:pt x="121" y="77"/>
                  </a:lnTo>
                  <a:lnTo>
                    <a:pt x="126" y="75"/>
                  </a:lnTo>
                  <a:lnTo>
                    <a:pt x="127" y="75"/>
                  </a:lnTo>
                  <a:lnTo>
                    <a:pt x="128" y="75"/>
                  </a:lnTo>
                  <a:lnTo>
                    <a:pt x="130" y="74"/>
                  </a:lnTo>
                  <a:lnTo>
                    <a:pt x="134" y="71"/>
                  </a:lnTo>
                  <a:lnTo>
                    <a:pt x="136" y="68"/>
                  </a:lnTo>
                  <a:lnTo>
                    <a:pt x="137" y="66"/>
                  </a:lnTo>
                  <a:lnTo>
                    <a:pt x="137" y="65"/>
                  </a:lnTo>
                  <a:lnTo>
                    <a:pt x="138" y="62"/>
                  </a:lnTo>
                  <a:lnTo>
                    <a:pt x="137" y="58"/>
                  </a:lnTo>
                  <a:lnTo>
                    <a:pt x="137" y="56"/>
                  </a:lnTo>
                  <a:lnTo>
                    <a:pt x="135" y="54"/>
                  </a:lnTo>
                  <a:lnTo>
                    <a:pt x="137" y="52"/>
                  </a:lnTo>
                  <a:lnTo>
                    <a:pt x="137" y="51"/>
                  </a:lnTo>
                  <a:lnTo>
                    <a:pt x="139" y="46"/>
                  </a:lnTo>
                  <a:lnTo>
                    <a:pt x="140" y="41"/>
                  </a:lnTo>
                  <a:lnTo>
                    <a:pt x="150" y="39"/>
                  </a:lnTo>
                  <a:lnTo>
                    <a:pt x="151" y="40"/>
                  </a:lnTo>
                  <a:lnTo>
                    <a:pt x="158" y="42"/>
                  </a:lnTo>
                  <a:lnTo>
                    <a:pt x="162" y="42"/>
                  </a:lnTo>
                  <a:lnTo>
                    <a:pt x="165" y="41"/>
                  </a:lnTo>
                  <a:lnTo>
                    <a:pt x="169" y="39"/>
                  </a:lnTo>
                  <a:lnTo>
                    <a:pt x="172" y="36"/>
                  </a:lnTo>
                  <a:lnTo>
                    <a:pt x="176" y="34"/>
                  </a:lnTo>
                  <a:lnTo>
                    <a:pt x="186" y="24"/>
                  </a:lnTo>
                  <a:lnTo>
                    <a:pt x="188" y="20"/>
                  </a:lnTo>
                  <a:lnTo>
                    <a:pt x="189" y="17"/>
                  </a:lnTo>
                  <a:lnTo>
                    <a:pt x="190" y="12"/>
                  </a:lnTo>
                  <a:lnTo>
                    <a:pt x="190" y="11"/>
                  </a:lnTo>
                  <a:lnTo>
                    <a:pt x="190" y="11"/>
                  </a:lnTo>
                  <a:lnTo>
                    <a:pt x="192" y="10"/>
                  </a:lnTo>
                  <a:lnTo>
                    <a:pt x="194" y="7"/>
                  </a:lnTo>
                  <a:lnTo>
                    <a:pt x="199" y="2"/>
                  </a:lnTo>
                  <a:lnTo>
                    <a:pt x="217" y="0"/>
                  </a:lnTo>
                  <a:lnTo>
                    <a:pt x="219" y="0"/>
                  </a:lnTo>
                  <a:lnTo>
                    <a:pt x="224" y="7"/>
                  </a:lnTo>
                  <a:lnTo>
                    <a:pt x="228" y="11"/>
                  </a:lnTo>
                  <a:lnTo>
                    <a:pt x="240" y="17"/>
                  </a:lnTo>
                  <a:lnTo>
                    <a:pt x="242" y="18"/>
                  </a:lnTo>
                  <a:lnTo>
                    <a:pt x="244" y="20"/>
                  </a:lnTo>
                  <a:lnTo>
                    <a:pt x="250" y="33"/>
                  </a:lnTo>
                  <a:lnTo>
                    <a:pt x="251" y="39"/>
                  </a:lnTo>
                  <a:lnTo>
                    <a:pt x="251" y="41"/>
                  </a:lnTo>
                  <a:lnTo>
                    <a:pt x="252" y="43"/>
                  </a:lnTo>
                  <a:lnTo>
                    <a:pt x="253" y="43"/>
                  </a:lnTo>
                  <a:lnTo>
                    <a:pt x="258" y="43"/>
                  </a:lnTo>
                  <a:lnTo>
                    <a:pt x="261" y="42"/>
                  </a:lnTo>
                  <a:lnTo>
                    <a:pt x="263" y="41"/>
                  </a:lnTo>
                  <a:lnTo>
                    <a:pt x="264" y="44"/>
                  </a:lnTo>
                  <a:lnTo>
                    <a:pt x="265" y="47"/>
                  </a:lnTo>
                  <a:lnTo>
                    <a:pt x="271" y="54"/>
                  </a:lnTo>
                  <a:lnTo>
                    <a:pt x="281" y="58"/>
                  </a:lnTo>
                  <a:lnTo>
                    <a:pt x="290" y="59"/>
                  </a:lnTo>
                  <a:lnTo>
                    <a:pt x="289" y="67"/>
                  </a:lnTo>
                  <a:lnTo>
                    <a:pt x="288" y="76"/>
                  </a:lnTo>
                  <a:lnTo>
                    <a:pt x="290" y="84"/>
                  </a:lnTo>
                  <a:lnTo>
                    <a:pt x="291" y="87"/>
                  </a:lnTo>
                  <a:lnTo>
                    <a:pt x="291" y="88"/>
                  </a:lnTo>
                  <a:lnTo>
                    <a:pt x="297" y="90"/>
                  </a:lnTo>
                  <a:lnTo>
                    <a:pt x="311" y="94"/>
                  </a:lnTo>
                  <a:lnTo>
                    <a:pt x="312" y="94"/>
                  </a:lnTo>
                  <a:lnTo>
                    <a:pt x="312" y="94"/>
                  </a:lnTo>
                  <a:lnTo>
                    <a:pt x="313" y="92"/>
                  </a:lnTo>
                  <a:lnTo>
                    <a:pt x="313" y="87"/>
                  </a:lnTo>
                  <a:lnTo>
                    <a:pt x="312" y="87"/>
                  </a:lnTo>
                  <a:lnTo>
                    <a:pt x="312" y="83"/>
                  </a:lnTo>
                  <a:lnTo>
                    <a:pt x="312" y="82"/>
                  </a:lnTo>
                  <a:lnTo>
                    <a:pt x="313" y="81"/>
                  </a:lnTo>
                  <a:lnTo>
                    <a:pt x="315" y="82"/>
                  </a:lnTo>
                  <a:lnTo>
                    <a:pt x="322" y="84"/>
                  </a:lnTo>
                  <a:lnTo>
                    <a:pt x="330" y="85"/>
                  </a:lnTo>
                  <a:lnTo>
                    <a:pt x="330" y="85"/>
                  </a:lnTo>
                  <a:lnTo>
                    <a:pt x="332" y="85"/>
                  </a:lnTo>
                  <a:lnTo>
                    <a:pt x="333" y="84"/>
                  </a:lnTo>
                  <a:lnTo>
                    <a:pt x="334" y="83"/>
                  </a:lnTo>
                  <a:lnTo>
                    <a:pt x="335" y="81"/>
                  </a:lnTo>
                  <a:lnTo>
                    <a:pt x="334" y="78"/>
                  </a:lnTo>
                  <a:lnTo>
                    <a:pt x="333" y="77"/>
                  </a:lnTo>
                  <a:lnTo>
                    <a:pt x="332" y="76"/>
                  </a:lnTo>
                  <a:lnTo>
                    <a:pt x="328" y="74"/>
                  </a:lnTo>
                  <a:lnTo>
                    <a:pt x="326" y="74"/>
                  </a:lnTo>
                  <a:lnTo>
                    <a:pt x="326" y="74"/>
                  </a:lnTo>
                  <a:lnTo>
                    <a:pt x="312" y="64"/>
                  </a:lnTo>
                  <a:lnTo>
                    <a:pt x="310" y="63"/>
                  </a:lnTo>
                  <a:lnTo>
                    <a:pt x="310" y="62"/>
                  </a:lnTo>
                  <a:lnTo>
                    <a:pt x="309" y="54"/>
                  </a:lnTo>
                  <a:lnTo>
                    <a:pt x="310" y="52"/>
                  </a:lnTo>
                  <a:lnTo>
                    <a:pt x="330" y="43"/>
                  </a:lnTo>
                  <a:lnTo>
                    <a:pt x="348" y="43"/>
                  </a:lnTo>
                  <a:lnTo>
                    <a:pt x="349" y="43"/>
                  </a:lnTo>
                  <a:lnTo>
                    <a:pt x="349" y="43"/>
                  </a:lnTo>
                  <a:lnTo>
                    <a:pt x="351" y="45"/>
                  </a:lnTo>
                  <a:lnTo>
                    <a:pt x="354" y="50"/>
                  </a:lnTo>
                  <a:lnTo>
                    <a:pt x="358" y="54"/>
                  </a:lnTo>
                  <a:lnTo>
                    <a:pt x="367" y="55"/>
                  </a:lnTo>
                  <a:lnTo>
                    <a:pt x="369" y="55"/>
                  </a:lnTo>
                  <a:lnTo>
                    <a:pt x="373" y="55"/>
                  </a:lnTo>
                  <a:lnTo>
                    <a:pt x="376" y="53"/>
                  </a:lnTo>
                  <a:lnTo>
                    <a:pt x="376" y="50"/>
                  </a:lnTo>
                  <a:lnTo>
                    <a:pt x="376" y="50"/>
                  </a:lnTo>
                  <a:lnTo>
                    <a:pt x="379" y="49"/>
                  </a:lnTo>
                  <a:lnTo>
                    <a:pt x="381" y="49"/>
                  </a:lnTo>
                  <a:lnTo>
                    <a:pt x="386" y="53"/>
                  </a:lnTo>
                  <a:lnTo>
                    <a:pt x="389" y="59"/>
                  </a:lnTo>
                  <a:lnTo>
                    <a:pt x="389" y="61"/>
                  </a:lnTo>
                  <a:lnTo>
                    <a:pt x="388" y="62"/>
                  </a:lnTo>
                  <a:lnTo>
                    <a:pt x="387" y="62"/>
                  </a:lnTo>
                  <a:lnTo>
                    <a:pt x="386" y="63"/>
                  </a:lnTo>
                  <a:lnTo>
                    <a:pt x="384" y="65"/>
                  </a:lnTo>
                  <a:lnTo>
                    <a:pt x="384" y="66"/>
                  </a:lnTo>
                  <a:lnTo>
                    <a:pt x="384" y="68"/>
                  </a:lnTo>
                  <a:lnTo>
                    <a:pt x="384" y="68"/>
                  </a:lnTo>
                  <a:lnTo>
                    <a:pt x="387" y="70"/>
                  </a:lnTo>
                  <a:lnTo>
                    <a:pt x="392" y="76"/>
                  </a:lnTo>
                  <a:lnTo>
                    <a:pt x="394" y="76"/>
                  </a:lnTo>
                  <a:lnTo>
                    <a:pt x="395" y="75"/>
                  </a:lnTo>
                  <a:lnTo>
                    <a:pt x="398" y="71"/>
                  </a:lnTo>
                  <a:lnTo>
                    <a:pt x="406" y="69"/>
                  </a:lnTo>
                  <a:lnTo>
                    <a:pt x="412" y="51"/>
                  </a:lnTo>
                  <a:lnTo>
                    <a:pt x="412" y="51"/>
                  </a:lnTo>
                  <a:lnTo>
                    <a:pt x="408" y="31"/>
                  </a:lnTo>
                  <a:lnTo>
                    <a:pt x="408" y="29"/>
                  </a:lnTo>
                  <a:lnTo>
                    <a:pt x="406" y="28"/>
                  </a:lnTo>
                  <a:lnTo>
                    <a:pt x="405" y="27"/>
                  </a:lnTo>
                  <a:lnTo>
                    <a:pt x="404" y="21"/>
                  </a:lnTo>
                  <a:lnTo>
                    <a:pt x="404" y="20"/>
                  </a:lnTo>
                  <a:lnTo>
                    <a:pt x="405" y="19"/>
                  </a:lnTo>
                  <a:lnTo>
                    <a:pt x="405" y="18"/>
                  </a:lnTo>
                  <a:lnTo>
                    <a:pt x="406" y="18"/>
                  </a:lnTo>
                  <a:lnTo>
                    <a:pt x="408" y="18"/>
                  </a:lnTo>
                  <a:lnTo>
                    <a:pt x="408" y="19"/>
                  </a:lnTo>
                  <a:lnTo>
                    <a:pt x="412" y="17"/>
                  </a:lnTo>
                  <a:lnTo>
                    <a:pt x="418" y="12"/>
                  </a:lnTo>
                  <a:lnTo>
                    <a:pt x="419" y="11"/>
                  </a:lnTo>
                  <a:lnTo>
                    <a:pt x="421" y="7"/>
                  </a:lnTo>
                  <a:lnTo>
                    <a:pt x="422" y="7"/>
                  </a:lnTo>
                  <a:lnTo>
                    <a:pt x="426" y="7"/>
                  </a:lnTo>
                  <a:lnTo>
                    <a:pt x="435" y="8"/>
                  </a:lnTo>
                  <a:lnTo>
                    <a:pt x="436" y="9"/>
                  </a:lnTo>
                  <a:lnTo>
                    <a:pt x="437" y="10"/>
                  </a:lnTo>
                  <a:lnTo>
                    <a:pt x="438" y="12"/>
                  </a:lnTo>
                  <a:lnTo>
                    <a:pt x="438" y="13"/>
                  </a:lnTo>
                  <a:lnTo>
                    <a:pt x="438" y="14"/>
                  </a:lnTo>
                  <a:lnTo>
                    <a:pt x="437" y="15"/>
                  </a:lnTo>
                  <a:lnTo>
                    <a:pt x="437" y="15"/>
                  </a:lnTo>
                  <a:lnTo>
                    <a:pt x="435" y="17"/>
                  </a:lnTo>
                  <a:lnTo>
                    <a:pt x="435" y="20"/>
                  </a:lnTo>
                  <a:lnTo>
                    <a:pt x="435" y="27"/>
                  </a:lnTo>
                  <a:lnTo>
                    <a:pt x="435" y="28"/>
                  </a:lnTo>
                  <a:lnTo>
                    <a:pt x="435" y="28"/>
                  </a:lnTo>
                  <a:lnTo>
                    <a:pt x="440" y="31"/>
                  </a:lnTo>
                  <a:lnTo>
                    <a:pt x="445" y="30"/>
                  </a:lnTo>
                  <a:lnTo>
                    <a:pt x="447" y="36"/>
                  </a:lnTo>
                  <a:lnTo>
                    <a:pt x="449" y="39"/>
                  </a:lnTo>
                  <a:lnTo>
                    <a:pt x="454" y="45"/>
                  </a:lnTo>
                  <a:lnTo>
                    <a:pt x="455" y="46"/>
                  </a:lnTo>
                  <a:lnTo>
                    <a:pt x="460" y="44"/>
                  </a:lnTo>
                  <a:lnTo>
                    <a:pt x="462" y="42"/>
                  </a:lnTo>
                  <a:lnTo>
                    <a:pt x="462" y="42"/>
                  </a:lnTo>
                  <a:lnTo>
                    <a:pt x="462" y="40"/>
                  </a:lnTo>
                  <a:lnTo>
                    <a:pt x="462" y="39"/>
                  </a:lnTo>
                  <a:lnTo>
                    <a:pt x="462" y="39"/>
                  </a:lnTo>
                  <a:lnTo>
                    <a:pt x="466" y="39"/>
                  </a:lnTo>
                  <a:lnTo>
                    <a:pt x="467" y="39"/>
                  </a:lnTo>
                  <a:lnTo>
                    <a:pt x="468" y="39"/>
                  </a:lnTo>
                  <a:lnTo>
                    <a:pt x="469" y="41"/>
                  </a:lnTo>
                  <a:lnTo>
                    <a:pt x="471" y="42"/>
                  </a:lnTo>
                  <a:lnTo>
                    <a:pt x="472" y="42"/>
                  </a:lnTo>
                  <a:lnTo>
                    <a:pt x="472" y="42"/>
                  </a:lnTo>
                  <a:lnTo>
                    <a:pt x="506" y="38"/>
                  </a:lnTo>
                  <a:lnTo>
                    <a:pt x="517" y="34"/>
                  </a:lnTo>
                  <a:lnTo>
                    <a:pt x="524" y="31"/>
                  </a:lnTo>
                  <a:close/>
                </a:path>
              </a:pathLst>
            </a:custGeom>
            <a:solidFill>
              <a:srgbClr val="003865"/>
            </a:solidFill>
            <a:ln w="4763"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783" fontAlgn="auto">
                <a:lnSpc>
                  <a:spcPct val="100000"/>
                </a:lnSpc>
                <a:spcBef>
                  <a:spcPts val="0"/>
                </a:spcBef>
                <a:spcAft>
                  <a:spcPts val="0"/>
                </a:spcAft>
                <a:defRPr/>
              </a:pPr>
              <a:endParaRPr lang="de-DE" sz="1350" kern="0">
                <a:solidFill>
                  <a:srgbClr val="000000"/>
                </a:solidFill>
                <a:latin typeface="Arial"/>
              </a:endParaRPr>
            </a:p>
          </p:txBody>
        </p:sp>
        <p:sp>
          <p:nvSpPr>
            <p:cNvPr id="69" name="Freeform 19">
              <a:extLst>
                <a:ext uri="{FF2B5EF4-FFF2-40B4-BE49-F238E27FC236}">
                  <a16:creationId xmlns:a16="http://schemas.microsoft.com/office/drawing/2014/main" id="{61EE521F-8ACE-4692-9E0C-4C84B8C9414A}"/>
                </a:ext>
              </a:extLst>
            </p:cNvPr>
            <p:cNvSpPr>
              <a:spLocks/>
            </p:cNvSpPr>
            <p:nvPr/>
          </p:nvSpPr>
          <p:spPr bwMode="auto">
            <a:xfrm>
              <a:off x="7058418" y="3468398"/>
              <a:ext cx="1003764" cy="1270646"/>
            </a:xfrm>
            <a:custGeom>
              <a:avLst/>
              <a:gdLst>
                <a:gd name="T0" fmla="*/ 365 w 425"/>
                <a:gd name="T1" fmla="*/ 93 h 538"/>
                <a:gd name="T2" fmla="*/ 360 w 425"/>
                <a:gd name="T3" fmla="*/ 112 h 538"/>
                <a:gd name="T4" fmla="*/ 339 w 425"/>
                <a:gd name="T5" fmla="*/ 115 h 538"/>
                <a:gd name="T6" fmla="*/ 336 w 425"/>
                <a:gd name="T7" fmla="*/ 147 h 538"/>
                <a:gd name="T8" fmla="*/ 355 w 425"/>
                <a:gd name="T9" fmla="*/ 185 h 538"/>
                <a:gd name="T10" fmla="*/ 349 w 425"/>
                <a:gd name="T11" fmla="*/ 194 h 538"/>
                <a:gd name="T12" fmla="*/ 318 w 425"/>
                <a:gd name="T13" fmla="*/ 207 h 538"/>
                <a:gd name="T14" fmla="*/ 324 w 425"/>
                <a:gd name="T15" fmla="*/ 226 h 538"/>
                <a:gd name="T16" fmla="*/ 314 w 425"/>
                <a:gd name="T17" fmla="*/ 262 h 538"/>
                <a:gd name="T18" fmla="*/ 362 w 425"/>
                <a:gd name="T19" fmla="*/ 250 h 538"/>
                <a:gd name="T20" fmla="*/ 387 w 425"/>
                <a:gd name="T21" fmla="*/ 257 h 538"/>
                <a:gd name="T22" fmla="*/ 400 w 425"/>
                <a:gd name="T23" fmla="*/ 279 h 538"/>
                <a:gd name="T24" fmla="*/ 397 w 425"/>
                <a:gd name="T25" fmla="*/ 290 h 538"/>
                <a:gd name="T26" fmla="*/ 416 w 425"/>
                <a:gd name="T27" fmla="*/ 331 h 538"/>
                <a:gd name="T28" fmla="*/ 404 w 425"/>
                <a:gd name="T29" fmla="*/ 338 h 538"/>
                <a:gd name="T30" fmla="*/ 399 w 425"/>
                <a:gd name="T31" fmla="*/ 346 h 538"/>
                <a:gd name="T32" fmla="*/ 408 w 425"/>
                <a:gd name="T33" fmla="*/ 379 h 538"/>
                <a:gd name="T34" fmla="*/ 413 w 425"/>
                <a:gd name="T35" fmla="*/ 406 h 538"/>
                <a:gd name="T36" fmla="*/ 418 w 425"/>
                <a:gd name="T37" fmla="*/ 410 h 538"/>
                <a:gd name="T38" fmla="*/ 423 w 425"/>
                <a:gd name="T39" fmla="*/ 425 h 538"/>
                <a:gd name="T40" fmla="*/ 416 w 425"/>
                <a:gd name="T41" fmla="*/ 438 h 538"/>
                <a:gd name="T42" fmla="*/ 415 w 425"/>
                <a:gd name="T43" fmla="*/ 445 h 538"/>
                <a:gd name="T44" fmla="*/ 416 w 425"/>
                <a:gd name="T45" fmla="*/ 454 h 538"/>
                <a:gd name="T46" fmla="*/ 401 w 425"/>
                <a:gd name="T47" fmla="*/ 469 h 538"/>
                <a:gd name="T48" fmla="*/ 394 w 425"/>
                <a:gd name="T49" fmla="*/ 505 h 538"/>
                <a:gd name="T50" fmla="*/ 384 w 425"/>
                <a:gd name="T51" fmla="*/ 524 h 538"/>
                <a:gd name="T52" fmla="*/ 373 w 425"/>
                <a:gd name="T53" fmla="*/ 538 h 538"/>
                <a:gd name="T54" fmla="*/ 354 w 425"/>
                <a:gd name="T55" fmla="*/ 535 h 538"/>
                <a:gd name="T56" fmla="*/ 312 w 425"/>
                <a:gd name="T57" fmla="*/ 515 h 538"/>
                <a:gd name="T58" fmla="*/ 250 w 425"/>
                <a:gd name="T59" fmla="*/ 504 h 538"/>
                <a:gd name="T60" fmla="*/ 223 w 425"/>
                <a:gd name="T61" fmla="*/ 476 h 538"/>
                <a:gd name="T62" fmla="*/ 211 w 425"/>
                <a:gd name="T63" fmla="*/ 480 h 538"/>
                <a:gd name="T64" fmla="*/ 216 w 425"/>
                <a:gd name="T65" fmla="*/ 449 h 538"/>
                <a:gd name="T66" fmla="*/ 223 w 425"/>
                <a:gd name="T67" fmla="*/ 425 h 538"/>
                <a:gd name="T68" fmla="*/ 197 w 425"/>
                <a:gd name="T69" fmla="*/ 407 h 538"/>
                <a:gd name="T70" fmla="*/ 202 w 425"/>
                <a:gd name="T71" fmla="*/ 373 h 538"/>
                <a:gd name="T72" fmla="*/ 191 w 425"/>
                <a:gd name="T73" fmla="*/ 370 h 538"/>
                <a:gd name="T74" fmla="*/ 150 w 425"/>
                <a:gd name="T75" fmla="*/ 353 h 538"/>
                <a:gd name="T76" fmla="*/ 133 w 425"/>
                <a:gd name="T77" fmla="*/ 355 h 538"/>
                <a:gd name="T78" fmla="*/ 114 w 425"/>
                <a:gd name="T79" fmla="*/ 364 h 538"/>
                <a:gd name="T80" fmla="*/ 60 w 425"/>
                <a:gd name="T81" fmla="*/ 374 h 538"/>
                <a:gd name="T82" fmla="*/ 42 w 425"/>
                <a:gd name="T83" fmla="*/ 355 h 538"/>
                <a:gd name="T84" fmla="*/ 66 w 425"/>
                <a:gd name="T85" fmla="*/ 298 h 538"/>
                <a:gd name="T86" fmla="*/ 23 w 425"/>
                <a:gd name="T87" fmla="*/ 277 h 538"/>
                <a:gd name="T88" fmla="*/ 7 w 425"/>
                <a:gd name="T89" fmla="*/ 201 h 538"/>
                <a:gd name="T90" fmla="*/ 38 w 425"/>
                <a:gd name="T91" fmla="*/ 159 h 538"/>
                <a:gd name="T92" fmla="*/ 55 w 425"/>
                <a:gd name="T93" fmla="*/ 153 h 538"/>
                <a:gd name="T94" fmla="*/ 92 w 425"/>
                <a:gd name="T95" fmla="*/ 143 h 538"/>
                <a:gd name="T96" fmla="*/ 124 w 425"/>
                <a:gd name="T97" fmla="*/ 147 h 538"/>
                <a:gd name="T98" fmla="*/ 150 w 425"/>
                <a:gd name="T99" fmla="*/ 102 h 538"/>
                <a:gd name="T100" fmla="*/ 176 w 425"/>
                <a:gd name="T101" fmla="*/ 90 h 538"/>
                <a:gd name="T102" fmla="*/ 201 w 425"/>
                <a:gd name="T103" fmla="*/ 76 h 538"/>
                <a:gd name="T104" fmla="*/ 217 w 425"/>
                <a:gd name="T105" fmla="*/ 82 h 538"/>
                <a:gd name="T106" fmla="*/ 232 w 425"/>
                <a:gd name="T107" fmla="*/ 59 h 538"/>
                <a:gd name="T108" fmla="*/ 287 w 425"/>
                <a:gd name="T109" fmla="*/ 40 h 538"/>
                <a:gd name="T110" fmla="*/ 296 w 425"/>
                <a:gd name="T111" fmla="*/ 26 h 538"/>
                <a:gd name="T112" fmla="*/ 316 w 425"/>
                <a:gd name="T113" fmla="*/ 7 h 538"/>
                <a:gd name="T114" fmla="*/ 336 w 425"/>
                <a:gd name="T115" fmla="*/ 26 h 538"/>
                <a:gd name="T116" fmla="*/ 337 w 425"/>
                <a:gd name="T117" fmla="*/ 42 h 538"/>
                <a:gd name="T118" fmla="*/ 350 w 425"/>
                <a:gd name="T119" fmla="*/ 6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5" h="538">
                  <a:moveTo>
                    <a:pt x="364" y="71"/>
                  </a:moveTo>
                  <a:lnTo>
                    <a:pt x="362" y="74"/>
                  </a:lnTo>
                  <a:lnTo>
                    <a:pt x="361" y="75"/>
                  </a:lnTo>
                  <a:lnTo>
                    <a:pt x="361" y="77"/>
                  </a:lnTo>
                  <a:lnTo>
                    <a:pt x="361" y="79"/>
                  </a:lnTo>
                  <a:lnTo>
                    <a:pt x="364" y="92"/>
                  </a:lnTo>
                  <a:lnTo>
                    <a:pt x="364" y="93"/>
                  </a:lnTo>
                  <a:lnTo>
                    <a:pt x="365" y="93"/>
                  </a:lnTo>
                  <a:lnTo>
                    <a:pt x="368" y="95"/>
                  </a:lnTo>
                  <a:lnTo>
                    <a:pt x="368" y="96"/>
                  </a:lnTo>
                  <a:lnTo>
                    <a:pt x="368" y="99"/>
                  </a:lnTo>
                  <a:lnTo>
                    <a:pt x="365" y="105"/>
                  </a:lnTo>
                  <a:lnTo>
                    <a:pt x="364" y="106"/>
                  </a:lnTo>
                  <a:lnTo>
                    <a:pt x="362" y="111"/>
                  </a:lnTo>
                  <a:lnTo>
                    <a:pt x="362" y="112"/>
                  </a:lnTo>
                  <a:lnTo>
                    <a:pt x="360" y="112"/>
                  </a:lnTo>
                  <a:lnTo>
                    <a:pt x="357" y="112"/>
                  </a:lnTo>
                  <a:lnTo>
                    <a:pt x="354" y="111"/>
                  </a:lnTo>
                  <a:lnTo>
                    <a:pt x="353" y="109"/>
                  </a:lnTo>
                  <a:lnTo>
                    <a:pt x="350" y="107"/>
                  </a:lnTo>
                  <a:lnTo>
                    <a:pt x="349" y="107"/>
                  </a:lnTo>
                  <a:lnTo>
                    <a:pt x="347" y="107"/>
                  </a:lnTo>
                  <a:lnTo>
                    <a:pt x="346" y="108"/>
                  </a:lnTo>
                  <a:lnTo>
                    <a:pt x="339" y="115"/>
                  </a:lnTo>
                  <a:lnTo>
                    <a:pt x="338" y="118"/>
                  </a:lnTo>
                  <a:lnTo>
                    <a:pt x="337" y="125"/>
                  </a:lnTo>
                  <a:lnTo>
                    <a:pt x="337" y="125"/>
                  </a:lnTo>
                  <a:lnTo>
                    <a:pt x="339" y="129"/>
                  </a:lnTo>
                  <a:lnTo>
                    <a:pt x="340" y="131"/>
                  </a:lnTo>
                  <a:lnTo>
                    <a:pt x="335" y="144"/>
                  </a:lnTo>
                  <a:lnTo>
                    <a:pt x="335" y="147"/>
                  </a:lnTo>
                  <a:lnTo>
                    <a:pt x="336" y="147"/>
                  </a:lnTo>
                  <a:lnTo>
                    <a:pt x="350" y="156"/>
                  </a:lnTo>
                  <a:lnTo>
                    <a:pt x="357" y="169"/>
                  </a:lnTo>
                  <a:lnTo>
                    <a:pt x="358" y="169"/>
                  </a:lnTo>
                  <a:lnTo>
                    <a:pt x="358" y="170"/>
                  </a:lnTo>
                  <a:lnTo>
                    <a:pt x="360" y="176"/>
                  </a:lnTo>
                  <a:lnTo>
                    <a:pt x="360" y="177"/>
                  </a:lnTo>
                  <a:lnTo>
                    <a:pt x="360" y="182"/>
                  </a:lnTo>
                  <a:lnTo>
                    <a:pt x="355" y="185"/>
                  </a:lnTo>
                  <a:lnTo>
                    <a:pt x="350" y="183"/>
                  </a:lnTo>
                  <a:lnTo>
                    <a:pt x="348" y="182"/>
                  </a:lnTo>
                  <a:lnTo>
                    <a:pt x="346" y="183"/>
                  </a:lnTo>
                  <a:lnTo>
                    <a:pt x="343" y="187"/>
                  </a:lnTo>
                  <a:lnTo>
                    <a:pt x="343" y="189"/>
                  </a:lnTo>
                  <a:lnTo>
                    <a:pt x="348" y="192"/>
                  </a:lnTo>
                  <a:lnTo>
                    <a:pt x="349" y="193"/>
                  </a:lnTo>
                  <a:lnTo>
                    <a:pt x="349" y="194"/>
                  </a:lnTo>
                  <a:lnTo>
                    <a:pt x="345" y="198"/>
                  </a:lnTo>
                  <a:lnTo>
                    <a:pt x="343" y="198"/>
                  </a:lnTo>
                  <a:lnTo>
                    <a:pt x="341" y="198"/>
                  </a:lnTo>
                  <a:lnTo>
                    <a:pt x="336" y="195"/>
                  </a:lnTo>
                  <a:lnTo>
                    <a:pt x="325" y="200"/>
                  </a:lnTo>
                  <a:lnTo>
                    <a:pt x="323" y="201"/>
                  </a:lnTo>
                  <a:lnTo>
                    <a:pt x="321" y="201"/>
                  </a:lnTo>
                  <a:lnTo>
                    <a:pt x="318" y="207"/>
                  </a:lnTo>
                  <a:lnTo>
                    <a:pt x="318" y="208"/>
                  </a:lnTo>
                  <a:lnTo>
                    <a:pt x="318" y="211"/>
                  </a:lnTo>
                  <a:lnTo>
                    <a:pt x="318" y="212"/>
                  </a:lnTo>
                  <a:lnTo>
                    <a:pt x="320" y="213"/>
                  </a:lnTo>
                  <a:lnTo>
                    <a:pt x="322" y="214"/>
                  </a:lnTo>
                  <a:lnTo>
                    <a:pt x="325" y="217"/>
                  </a:lnTo>
                  <a:lnTo>
                    <a:pt x="325" y="218"/>
                  </a:lnTo>
                  <a:lnTo>
                    <a:pt x="324" y="226"/>
                  </a:lnTo>
                  <a:lnTo>
                    <a:pt x="323" y="227"/>
                  </a:lnTo>
                  <a:lnTo>
                    <a:pt x="317" y="225"/>
                  </a:lnTo>
                  <a:lnTo>
                    <a:pt x="316" y="225"/>
                  </a:lnTo>
                  <a:lnTo>
                    <a:pt x="305" y="234"/>
                  </a:lnTo>
                  <a:lnTo>
                    <a:pt x="300" y="237"/>
                  </a:lnTo>
                  <a:lnTo>
                    <a:pt x="296" y="237"/>
                  </a:lnTo>
                  <a:lnTo>
                    <a:pt x="299" y="243"/>
                  </a:lnTo>
                  <a:lnTo>
                    <a:pt x="314" y="262"/>
                  </a:lnTo>
                  <a:lnTo>
                    <a:pt x="314" y="264"/>
                  </a:lnTo>
                  <a:lnTo>
                    <a:pt x="315" y="264"/>
                  </a:lnTo>
                  <a:lnTo>
                    <a:pt x="316" y="264"/>
                  </a:lnTo>
                  <a:lnTo>
                    <a:pt x="325" y="264"/>
                  </a:lnTo>
                  <a:lnTo>
                    <a:pt x="331" y="263"/>
                  </a:lnTo>
                  <a:lnTo>
                    <a:pt x="332" y="262"/>
                  </a:lnTo>
                  <a:lnTo>
                    <a:pt x="350" y="256"/>
                  </a:lnTo>
                  <a:lnTo>
                    <a:pt x="362" y="250"/>
                  </a:lnTo>
                  <a:lnTo>
                    <a:pt x="368" y="248"/>
                  </a:lnTo>
                  <a:lnTo>
                    <a:pt x="371" y="248"/>
                  </a:lnTo>
                  <a:lnTo>
                    <a:pt x="374" y="249"/>
                  </a:lnTo>
                  <a:lnTo>
                    <a:pt x="379" y="249"/>
                  </a:lnTo>
                  <a:lnTo>
                    <a:pt x="381" y="250"/>
                  </a:lnTo>
                  <a:lnTo>
                    <a:pt x="384" y="253"/>
                  </a:lnTo>
                  <a:lnTo>
                    <a:pt x="385" y="255"/>
                  </a:lnTo>
                  <a:lnTo>
                    <a:pt x="387" y="257"/>
                  </a:lnTo>
                  <a:lnTo>
                    <a:pt x="389" y="260"/>
                  </a:lnTo>
                  <a:lnTo>
                    <a:pt x="393" y="263"/>
                  </a:lnTo>
                  <a:lnTo>
                    <a:pt x="394" y="265"/>
                  </a:lnTo>
                  <a:lnTo>
                    <a:pt x="396" y="267"/>
                  </a:lnTo>
                  <a:lnTo>
                    <a:pt x="396" y="268"/>
                  </a:lnTo>
                  <a:lnTo>
                    <a:pt x="398" y="272"/>
                  </a:lnTo>
                  <a:lnTo>
                    <a:pt x="398" y="275"/>
                  </a:lnTo>
                  <a:lnTo>
                    <a:pt x="400" y="279"/>
                  </a:lnTo>
                  <a:lnTo>
                    <a:pt x="400" y="281"/>
                  </a:lnTo>
                  <a:lnTo>
                    <a:pt x="400" y="282"/>
                  </a:lnTo>
                  <a:lnTo>
                    <a:pt x="400" y="283"/>
                  </a:lnTo>
                  <a:lnTo>
                    <a:pt x="399" y="285"/>
                  </a:lnTo>
                  <a:lnTo>
                    <a:pt x="398" y="287"/>
                  </a:lnTo>
                  <a:lnTo>
                    <a:pt x="397" y="288"/>
                  </a:lnTo>
                  <a:lnTo>
                    <a:pt x="397" y="289"/>
                  </a:lnTo>
                  <a:lnTo>
                    <a:pt x="397" y="290"/>
                  </a:lnTo>
                  <a:lnTo>
                    <a:pt x="398" y="292"/>
                  </a:lnTo>
                  <a:lnTo>
                    <a:pt x="403" y="307"/>
                  </a:lnTo>
                  <a:lnTo>
                    <a:pt x="405" y="308"/>
                  </a:lnTo>
                  <a:lnTo>
                    <a:pt x="407" y="312"/>
                  </a:lnTo>
                  <a:lnTo>
                    <a:pt x="409" y="314"/>
                  </a:lnTo>
                  <a:lnTo>
                    <a:pt x="417" y="323"/>
                  </a:lnTo>
                  <a:lnTo>
                    <a:pt x="418" y="329"/>
                  </a:lnTo>
                  <a:lnTo>
                    <a:pt x="416" y="331"/>
                  </a:lnTo>
                  <a:lnTo>
                    <a:pt x="415" y="332"/>
                  </a:lnTo>
                  <a:lnTo>
                    <a:pt x="415" y="332"/>
                  </a:lnTo>
                  <a:lnTo>
                    <a:pt x="414" y="334"/>
                  </a:lnTo>
                  <a:lnTo>
                    <a:pt x="413" y="335"/>
                  </a:lnTo>
                  <a:lnTo>
                    <a:pt x="411" y="335"/>
                  </a:lnTo>
                  <a:lnTo>
                    <a:pt x="410" y="336"/>
                  </a:lnTo>
                  <a:lnTo>
                    <a:pt x="407" y="337"/>
                  </a:lnTo>
                  <a:lnTo>
                    <a:pt x="404" y="338"/>
                  </a:lnTo>
                  <a:lnTo>
                    <a:pt x="403" y="339"/>
                  </a:lnTo>
                  <a:lnTo>
                    <a:pt x="402" y="339"/>
                  </a:lnTo>
                  <a:lnTo>
                    <a:pt x="400" y="340"/>
                  </a:lnTo>
                  <a:lnTo>
                    <a:pt x="400" y="341"/>
                  </a:lnTo>
                  <a:lnTo>
                    <a:pt x="399" y="342"/>
                  </a:lnTo>
                  <a:lnTo>
                    <a:pt x="399" y="342"/>
                  </a:lnTo>
                  <a:lnTo>
                    <a:pt x="399" y="345"/>
                  </a:lnTo>
                  <a:lnTo>
                    <a:pt x="399" y="346"/>
                  </a:lnTo>
                  <a:lnTo>
                    <a:pt x="403" y="360"/>
                  </a:lnTo>
                  <a:lnTo>
                    <a:pt x="404" y="362"/>
                  </a:lnTo>
                  <a:lnTo>
                    <a:pt x="409" y="368"/>
                  </a:lnTo>
                  <a:lnTo>
                    <a:pt x="410" y="372"/>
                  </a:lnTo>
                  <a:lnTo>
                    <a:pt x="410" y="374"/>
                  </a:lnTo>
                  <a:lnTo>
                    <a:pt x="409" y="377"/>
                  </a:lnTo>
                  <a:lnTo>
                    <a:pt x="408" y="378"/>
                  </a:lnTo>
                  <a:lnTo>
                    <a:pt x="408" y="379"/>
                  </a:lnTo>
                  <a:lnTo>
                    <a:pt x="408" y="380"/>
                  </a:lnTo>
                  <a:lnTo>
                    <a:pt x="409" y="380"/>
                  </a:lnTo>
                  <a:lnTo>
                    <a:pt x="410" y="383"/>
                  </a:lnTo>
                  <a:lnTo>
                    <a:pt x="413" y="395"/>
                  </a:lnTo>
                  <a:lnTo>
                    <a:pt x="413" y="396"/>
                  </a:lnTo>
                  <a:lnTo>
                    <a:pt x="414" y="405"/>
                  </a:lnTo>
                  <a:lnTo>
                    <a:pt x="414" y="406"/>
                  </a:lnTo>
                  <a:lnTo>
                    <a:pt x="413" y="406"/>
                  </a:lnTo>
                  <a:lnTo>
                    <a:pt x="413" y="407"/>
                  </a:lnTo>
                  <a:lnTo>
                    <a:pt x="413" y="408"/>
                  </a:lnTo>
                  <a:lnTo>
                    <a:pt x="413" y="409"/>
                  </a:lnTo>
                  <a:lnTo>
                    <a:pt x="414" y="409"/>
                  </a:lnTo>
                  <a:lnTo>
                    <a:pt x="414" y="409"/>
                  </a:lnTo>
                  <a:lnTo>
                    <a:pt x="415" y="409"/>
                  </a:lnTo>
                  <a:lnTo>
                    <a:pt x="417" y="410"/>
                  </a:lnTo>
                  <a:lnTo>
                    <a:pt x="418" y="410"/>
                  </a:lnTo>
                  <a:lnTo>
                    <a:pt x="421" y="410"/>
                  </a:lnTo>
                  <a:lnTo>
                    <a:pt x="422" y="410"/>
                  </a:lnTo>
                  <a:lnTo>
                    <a:pt x="424" y="410"/>
                  </a:lnTo>
                  <a:lnTo>
                    <a:pt x="425" y="412"/>
                  </a:lnTo>
                  <a:lnTo>
                    <a:pt x="425" y="412"/>
                  </a:lnTo>
                  <a:lnTo>
                    <a:pt x="425" y="413"/>
                  </a:lnTo>
                  <a:lnTo>
                    <a:pt x="422" y="418"/>
                  </a:lnTo>
                  <a:lnTo>
                    <a:pt x="423" y="425"/>
                  </a:lnTo>
                  <a:lnTo>
                    <a:pt x="423" y="427"/>
                  </a:lnTo>
                  <a:lnTo>
                    <a:pt x="423" y="428"/>
                  </a:lnTo>
                  <a:lnTo>
                    <a:pt x="422" y="431"/>
                  </a:lnTo>
                  <a:lnTo>
                    <a:pt x="421" y="433"/>
                  </a:lnTo>
                  <a:lnTo>
                    <a:pt x="420" y="435"/>
                  </a:lnTo>
                  <a:lnTo>
                    <a:pt x="418" y="437"/>
                  </a:lnTo>
                  <a:lnTo>
                    <a:pt x="418" y="438"/>
                  </a:lnTo>
                  <a:lnTo>
                    <a:pt x="416" y="438"/>
                  </a:lnTo>
                  <a:lnTo>
                    <a:pt x="414" y="440"/>
                  </a:lnTo>
                  <a:lnTo>
                    <a:pt x="414" y="441"/>
                  </a:lnTo>
                  <a:lnTo>
                    <a:pt x="414" y="441"/>
                  </a:lnTo>
                  <a:lnTo>
                    <a:pt x="414" y="442"/>
                  </a:lnTo>
                  <a:lnTo>
                    <a:pt x="414" y="444"/>
                  </a:lnTo>
                  <a:lnTo>
                    <a:pt x="414" y="444"/>
                  </a:lnTo>
                  <a:lnTo>
                    <a:pt x="414" y="445"/>
                  </a:lnTo>
                  <a:lnTo>
                    <a:pt x="415" y="445"/>
                  </a:lnTo>
                  <a:lnTo>
                    <a:pt x="418" y="446"/>
                  </a:lnTo>
                  <a:lnTo>
                    <a:pt x="418" y="447"/>
                  </a:lnTo>
                  <a:lnTo>
                    <a:pt x="420" y="447"/>
                  </a:lnTo>
                  <a:lnTo>
                    <a:pt x="420" y="448"/>
                  </a:lnTo>
                  <a:lnTo>
                    <a:pt x="421" y="450"/>
                  </a:lnTo>
                  <a:lnTo>
                    <a:pt x="421" y="451"/>
                  </a:lnTo>
                  <a:lnTo>
                    <a:pt x="420" y="451"/>
                  </a:lnTo>
                  <a:lnTo>
                    <a:pt x="416" y="454"/>
                  </a:lnTo>
                  <a:lnTo>
                    <a:pt x="411" y="459"/>
                  </a:lnTo>
                  <a:lnTo>
                    <a:pt x="410" y="460"/>
                  </a:lnTo>
                  <a:lnTo>
                    <a:pt x="407" y="462"/>
                  </a:lnTo>
                  <a:lnTo>
                    <a:pt x="405" y="463"/>
                  </a:lnTo>
                  <a:lnTo>
                    <a:pt x="403" y="464"/>
                  </a:lnTo>
                  <a:lnTo>
                    <a:pt x="403" y="466"/>
                  </a:lnTo>
                  <a:lnTo>
                    <a:pt x="402" y="466"/>
                  </a:lnTo>
                  <a:lnTo>
                    <a:pt x="401" y="469"/>
                  </a:lnTo>
                  <a:lnTo>
                    <a:pt x="401" y="470"/>
                  </a:lnTo>
                  <a:lnTo>
                    <a:pt x="401" y="470"/>
                  </a:lnTo>
                  <a:lnTo>
                    <a:pt x="401" y="470"/>
                  </a:lnTo>
                  <a:lnTo>
                    <a:pt x="402" y="470"/>
                  </a:lnTo>
                  <a:lnTo>
                    <a:pt x="402" y="475"/>
                  </a:lnTo>
                  <a:lnTo>
                    <a:pt x="396" y="502"/>
                  </a:lnTo>
                  <a:lnTo>
                    <a:pt x="395" y="504"/>
                  </a:lnTo>
                  <a:lnTo>
                    <a:pt x="394" y="505"/>
                  </a:lnTo>
                  <a:lnTo>
                    <a:pt x="392" y="508"/>
                  </a:lnTo>
                  <a:lnTo>
                    <a:pt x="392" y="508"/>
                  </a:lnTo>
                  <a:lnTo>
                    <a:pt x="389" y="511"/>
                  </a:lnTo>
                  <a:lnTo>
                    <a:pt x="388" y="514"/>
                  </a:lnTo>
                  <a:lnTo>
                    <a:pt x="386" y="515"/>
                  </a:lnTo>
                  <a:lnTo>
                    <a:pt x="385" y="518"/>
                  </a:lnTo>
                  <a:lnTo>
                    <a:pt x="385" y="521"/>
                  </a:lnTo>
                  <a:lnTo>
                    <a:pt x="384" y="524"/>
                  </a:lnTo>
                  <a:lnTo>
                    <a:pt x="384" y="525"/>
                  </a:lnTo>
                  <a:lnTo>
                    <a:pt x="384" y="526"/>
                  </a:lnTo>
                  <a:lnTo>
                    <a:pt x="382" y="529"/>
                  </a:lnTo>
                  <a:lnTo>
                    <a:pt x="382" y="530"/>
                  </a:lnTo>
                  <a:lnTo>
                    <a:pt x="381" y="531"/>
                  </a:lnTo>
                  <a:lnTo>
                    <a:pt x="380" y="532"/>
                  </a:lnTo>
                  <a:lnTo>
                    <a:pt x="377" y="534"/>
                  </a:lnTo>
                  <a:lnTo>
                    <a:pt x="373" y="538"/>
                  </a:lnTo>
                  <a:lnTo>
                    <a:pt x="371" y="538"/>
                  </a:lnTo>
                  <a:lnTo>
                    <a:pt x="371" y="537"/>
                  </a:lnTo>
                  <a:lnTo>
                    <a:pt x="371" y="536"/>
                  </a:lnTo>
                  <a:lnTo>
                    <a:pt x="370" y="536"/>
                  </a:lnTo>
                  <a:lnTo>
                    <a:pt x="360" y="535"/>
                  </a:lnTo>
                  <a:lnTo>
                    <a:pt x="360" y="535"/>
                  </a:lnTo>
                  <a:lnTo>
                    <a:pt x="357" y="535"/>
                  </a:lnTo>
                  <a:lnTo>
                    <a:pt x="354" y="535"/>
                  </a:lnTo>
                  <a:lnTo>
                    <a:pt x="346" y="531"/>
                  </a:lnTo>
                  <a:lnTo>
                    <a:pt x="342" y="530"/>
                  </a:lnTo>
                  <a:lnTo>
                    <a:pt x="342" y="529"/>
                  </a:lnTo>
                  <a:lnTo>
                    <a:pt x="340" y="527"/>
                  </a:lnTo>
                  <a:lnTo>
                    <a:pt x="338" y="525"/>
                  </a:lnTo>
                  <a:lnTo>
                    <a:pt x="325" y="518"/>
                  </a:lnTo>
                  <a:lnTo>
                    <a:pt x="315" y="516"/>
                  </a:lnTo>
                  <a:lnTo>
                    <a:pt x="312" y="515"/>
                  </a:lnTo>
                  <a:lnTo>
                    <a:pt x="309" y="514"/>
                  </a:lnTo>
                  <a:lnTo>
                    <a:pt x="296" y="512"/>
                  </a:lnTo>
                  <a:lnTo>
                    <a:pt x="286" y="514"/>
                  </a:lnTo>
                  <a:lnTo>
                    <a:pt x="285" y="514"/>
                  </a:lnTo>
                  <a:lnTo>
                    <a:pt x="281" y="515"/>
                  </a:lnTo>
                  <a:lnTo>
                    <a:pt x="270" y="514"/>
                  </a:lnTo>
                  <a:lnTo>
                    <a:pt x="262" y="511"/>
                  </a:lnTo>
                  <a:lnTo>
                    <a:pt x="250" y="504"/>
                  </a:lnTo>
                  <a:lnTo>
                    <a:pt x="247" y="502"/>
                  </a:lnTo>
                  <a:lnTo>
                    <a:pt x="244" y="499"/>
                  </a:lnTo>
                  <a:lnTo>
                    <a:pt x="238" y="489"/>
                  </a:lnTo>
                  <a:lnTo>
                    <a:pt x="238" y="486"/>
                  </a:lnTo>
                  <a:lnTo>
                    <a:pt x="239" y="483"/>
                  </a:lnTo>
                  <a:lnTo>
                    <a:pt x="238" y="479"/>
                  </a:lnTo>
                  <a:lnTo>
                    <a:pt x="229" y="476"/>
                  </a:lnTo>
                  <a:lnTo>
                    <a:pt x="223" y="476"/>
                  </a:lnTo>
                  <a:lnTo>
                    <a:pt x="217" y="477"/>
                  </a:lnTo>
                  <a:lnTo>
                    <a:pt x="214" y="478"/>
                  </a:lnTo>
                  <a:lnTo>
                    <a:pt x="214" y="479"/>
                  </a:lnTo>
                  <a:lnTo>
                    <a:pt x="214" y="480"/>
                  </a:lnTo>
                  <a:lnTo>
                    <a:pt x="215" y="481"/>
                  </a:lnTo>
                  <a:lnTo>
                    <a:pt x="213" y="481"/>
                  </a:lnTo>
                  <a:lnTo>
                    <a:pt x="212" y="480"/>
                  </a:lnTo>
                  <a:lnTo>
                    <a:pt x="211" y="480"/>
                  </a:lnTo>
                  <a:lnTo>
                    <a:pt x="207" y="473"/>
                  </a:lnTo>
                  <a:lnTo>
                    <a:pt x="204" y="470"/>
                  </a:lnTo>
                  <a:lnTo>
                    <a:pt x="201" y="462"/>
                  </a:lnTo>
                  <a:lnTo>
                    <a:pt x="201" y="460"/>
                  </a:lnTo>
                  <a:lnTo>
                    <a:pt x="201" y="460"/>
                  </a:lnTo>
                  <a:lnTo>
                    <a:pt x="204" y="457"/>
                  </a:lnTo>
                  <a:lnTo>
                    <a:pt x="212" y="451"/>
                  </a:lnTo>
                  <a:lnTo>
                    <a:pt x="216" y="449"/>
                  </a:lnTo>
                  <a:lnTo>
                    <a:pt x="217" y="448"/>
                  </a:lnTo>
                  <a:lnTo>
                    <a:pt x="218" y="447"/>
                  </a:lnTo>
                  <a:lnTo>
                    <a:pt x="220" y="445"/>
                  </a:lnTo>
                  <a:lnTo>
                    <a:pt x="221" y="439"/>
                  </a:lnTo>
                  <a:lnTo>
                    <a:pt x="220" y="438"/>
                  </a:lnTo>
                  <a:lnTo>
                    <a:pt x="220" y="438"/>
                  </a:lnTo>
                  <a:lnTo>
                    <a:pt x="221" y="426"/>
                  </a:lnTo>
                  <a:lnTo>
                    <a:pt x="223" y="425"/>
                  </a:lnTo>
                  <a:lnTo>
                    <a:pt x="222" y="424"/>
                  </a:lnTo>
                  <a:lnTo>
                    <a:pt x="219" y="425"/>
                  </a:lnTo>
                  <a:lnTo>
                    <a:pt x="217" y="426"/>
                  </a:lnTo>
                  <a:lnTo>
                    <a:pt x="203" y="418"/>
                  </a:lnTo>
                  <a:lnTo>
                    <a:pt x="203" y="417"/>
                  </a:lnTo>
                  <a:lnTo>
                    <a:pt x="204" y="413"/>
                  </a:lnTo>
                  <a:lnTo>
                    <a:pt x="203" y="411"/>
                  </a:lnTo>
                  <a:lnTo>
                    <a:pt x="197" y="407"/>
                  </a:lnTo>
                  <a:lnTo>
                    <a:pt x="196" y="406"/>
                  </a:lnTo>
                  <a:lnTo>
                    <a:pt x="196" y="403"/>
                  </a:lnTo>
                  <a:lnTo>
                    <a:pt x="196" y="403"/>
                  </a:lnTo>
                  <a:lnTo>
                    <a:pt x="197" y="402"/>
                  </a:lnTo>
                  <a:lnTo>
                    <a:pt x="201" y="401"/>
                  </a:lnTo>
                  <a:lnTo>
                    <a:pt x="203" y="387"/>
                  </a:lnTo>
                  <a:lnTo>
                    <a:pt x="203" y="375"/>
                  </a:lnTo>
                  <a:lnTo>
                    <a:pt x="202" y="373"/>
                  </a:lnTo>
                  <a:lnTo>
                    <a:pt x="202" y="372"/>
                  </a:lnTo>
                  <a:lnTo>
                    <a:pt x="201" y="370"/>
                  </a:lnTo>
                  <a:lnTo>
                    <a:pt x="200" y="367"/>
                  </a:lnTo>
                  <a:lnTo>
                    <a:pt x="200" y="367"/>
                  </a:lnTo>
                  <a:lnTo>
                    <a:pt x="198" y="368"/>
                  </a:lnTo>
                  <a:lnTo>
                    <a:pt x="196" y="370"/>
                  </a:lnTo>
                  <a:lnTo>
                    <a:pt x="193" y="371"/>
                  </a:lnTo>
                  <a:lnTo>
                    <a:pt x="191" y="370"/>
                  </a:lnTo>
                  <a:lnTo>
                    <a:pt x="175" y="361"/>
                  </a:lnTo>
                  <a:lnTo>
                    <a:pt x="165" y="353"/>
                  </a:lnTo>
                  <a:lnTo>
                    <a:pt x="158" y="348"/>
                  </a:lnTo>
                  <a:lnTo>
                    <a:pt x="157" y="351"/>
                  </a:lnTo>
                  <a:lnTo>
                    <a:pt x="156" y="351"/>
                  </a:lnTo>
                  <a:lnTo>
                    <a:pt x="151" y="353"/>
                  </a:lnTo>
                  <a:lnTo>
                    <a:pt x="150" y="354"/>
                  </a:lnTo>
                  <a:lnTo>
                    <a:pt x="150" y="353"/>
                  </a:lnTo>
                  <a:lnTo>
                    <a:pt x="151" y="351"/>
                  </a:lnTo>
                  <a:lnTo>
                    <a:pt x="151" y="350"/>
                  </a:lnTo>
                  <a:lnTo>
                    <a:pt x="149" y="350"/>
                  </a:lnTo>
                  <a:lnTo>
                    <a:pt x="143" y="349"/>
                  </a:lnTo>
                  <a:lnTo>
                    <a:pt x="142" y="349"/>
                  </a:lnTo>
                  <a:lnTo>
                    <a:pt x="134" y="355"/>
                  </a:lnTo>
                  <a:lnTo>
                    <a:pt x="134" y="355"/>
                  </a:lnTo>
                  <a:lnTo>
                    <a:pt x="133" y="355"/>
                  </a:lnTo>
                  <a:lnTo>
                    <a:pt x="133" y="355"/>
                  </a:lnTo>
                  <a:lnTo>
                    <a:pt x="132" y="355"/>
                  </a:lnTo>
                  <a:lnTo>
                    <a:pt x="127" y="357"/>
                  </a:lnTo>
                  <a:lnTo>
                    <a:pt x="119" y="360"/>
                  </a:lnTo>
                  <a:lnTo>
                    <a:pt x="117" y="361"/>
                  </a:lnTo>
                  <a:lnTo>
                    <a:pt x="116" y="361"/>
                  </a:lnTo>
                  <a:lnTo>
                    <a:pt x="114" y="363"/>
                  </a:lnTo>
                  <a:lnTo>
                    <a:pt x="114" y="364"/>
                  </a:lnTo>
                  <a:lnTo>
                    <a:pt x="113" y="365"/>
                  </a:lnTo>
                  <a:lnTo>
                    <a:pt x="112" y="366"/>
                  </a:lnTo>
                  <a:lnTo>
                    <a:pt x="108" y="368"/>
                  </a:lnTo>
                  <a:lnTo>
                    <a:pt x="107" y="369"/>
                  </a:lnTo>
                  <a:lnTo>
                    <a:pt x="95" y="372"/>
                  </a:lnTo>
                  <a:lnTo>
                    <a:pt x="76" y="375"/>
                  </a:lnTo>
                  <a:lnTo>
                    <a:pt x="64" y="374"/>
                  </a:lnTo>
                  <a:lnTo>
                    <a:pt x="60" y="374"/>
                  </a:lnTo>
                  <a:lnTo>
                    <a:pt x="42" y="368"/>
                  </a:lnTo>
                  <a:lnTo>
                    <a:pt x="40" y="367"/>
                  </a:lnTo>
                  <a:lnTo>
                    <a:pt x="36" y="362"/>
                  </a:lnTo>
                  <a:lnTo>
                    <a:pt x="36" y="361"/>
                  </a:lnTo>
                  <a:lnTo>
                    <a:pt x="36" y="361"/>
                  </a:lnTo>
                  <a:lnTo>
                    <a:pt x="40" y="356"/>
                  </a:lnTo>
                  <a:lnTo>
                    <a:pt x="41" y="355"/>
                  </a:lnTo>
                  <a:lnTo>
                    <a:pt x="42" y="355"/>
                  </a:lnTo>
                  <a:lnTo>
                    <a:pt x="43" y="355"/>
                  </a:lnTo>
                  <a:lnTo>
                    <a:pt x="44" y="354"/>
                  </a:lnTo>
                  <a:lnTo>
                    <a:pt x="45" y="353"/>
                  </a:lnTo>
                  <a:lnTo>
                    <a:pt x="48" y="350"/>
                  </a:lnTo>
                  <a:lnTo>
                    <a:pt x="64" y="325"/>
                  </a:lnTo>
                  <a:lnTo>
                    <a:pt x="67" y="311"/>
                  </a:lnTo>
                  <a:lnTo>
                    <a:pt x="67" y="310"/>
                  </a:lnTo>
                  <a:lnTo>
                    <a:pt x="66" y="298"/>
                  </a:lnTo>
                  <a:lnTo>
                    <a:pt x="61" y="295"/>
                  </a:lnTo>
                  <a:lnTo>
                    <a:pt x="57" y="297"/>
                  </a:lnTo>
                  <a:lnTo>
                    <a:pt x="53" y="297"/>
                  </a:lnTo>
                  <a:lnTo>
                    <a:pt x="53" y="297"/>
                  </a:lnTo>
                  <a:lnTo>
                    <a:pt x="48" y="295"/>
                  </a:lnTo>
                  <a:lnTo>
                    <a:pt x="47" y="294"/>
                  </a:lnTo>
                  <a:lnTo>
                    <a:pt x="39" y="286"/>
                  </a:lnTo>
                  <a:lnTo>
                    <a:pt x="23" y="277"/>
                  </a:lnTo>
                  <a:lnTo>
                    <a:pt x="18" y="272"/>
                  </a:lnTo>
                  <a:lnTo>
                    <a:pt x="10" y="257"/>
                  </a:lnTo>
                  <a:lnTo>
                    <a:pt x="8" y="254"/>
                  </a:lnTo>
                  <a:lnTo>
                    <a:pt x="7" y="252"/>
                  </a:lnTo>
                  <a:lnTo>
                    <a:pt x="4" y="244"/>
                  </a:lnTo>
                  <a:lnTo>
                    <a:pt x="0" y="228"/>
                  </a:lnTo>
                  <a:lnTo>
                    <a:pt x="1" y="221"/>
                  </a:lnTo>
                  <a:lnTo>
                    <a:pt x="7" y="201"/>
                  </a:lnTo>
                  <a:lnTo>
                    <a:pt x="13" y="196"/>
                  </a:lnTo>
                  <a:lnTo>
                    <a:pt x="12" y="185"/>
                  </a:lnTo>
                  <a:lnTo>
                    <a:pt x="13" y="181"/>
                  </a:lnTo>
                  <a:lnTo>
                    <a:pt x="13" y="181"/>
                  </a:lnTo>
                  <a:lnTo>
                    <a:pt x="13" y="180"/>
                  </a:lnTo>
                  <a:lnTo>
                    <a:pt x="33" y="168"/>
                  </a:lnTo>
                  <a:lnTo>
                    <a:pt x="35" y="165"/>
                  </a:lnTo>
                  <a:lnTo>
                    <a:pt x="38" y="159"/>
                  </a:lnTo>
                  <a:lnTo>
                    <a:pt x="39" y="158"/>
                  </a:lnTo>
                  <a:lnTo>
                    <a:pt x="42" y="157"/>
                  </a:lnTo>
                  <a:lnTo>
                    <a:pt x="47" y="160"/>
                  </a:lnTo>
                  <a:lnTo>
                    <a:pt x="55" y="159"/>
                  </a:lnTo>
                  <a:lnTo>
                    <a:pt x="59" y="159"/>
                  </a:lnTo>
                  <a:lnTo>
                    <a:pt x="57" y="156"/>
                  </a:lnTo>
                  <a:lnTo>
                    <a:pt x="56" y="153"/>
                  </a:lnTo>
                  <a:lnTo>
                    <a:pt x="55" y="153"/>
                  </a:lnTo>
                  <a:lnTo>
                    <a:pt x="53" y="145"/>
                  </a:lnTo>
                  <a:lnTo>
                    <a:pt x="53" y="142"/>
                  </a:lnTo>
                  <a:lnTo>
                    <a:pt x="57" y="141"/>
                  </a:lnTo>
                  <a:lnTo>
                    <a:pt x="64" y="146"/>
                  </a:lnTo>
                  <a:lnTo>
                    <a:pt x="64" y="146"/>
                  </a:lnTo>
                  <a:lnTo>
                    <a:pt x="65" y="149"/>
                  </a:lnTo>
                  <a:lnTo>
                    <a:pt x="78" y="147"/>
                  </a:lnTo>
                  <a:lnTo>
                    <a:pt x="92" y="143"/>
                  </a:lnTo>
                  <a:lnTo>
                    <a:pt x="95" y="147"/>
                  </a:lnTo>
                  <a:lnTo>
                    <a:pt x="95" y="147"/>
                  </a:lnTo>
                  <a:lnTo>
                    <a:pt x="106" y="151"/>
                  </a:lnTo>
                  <a:lnTo>
                    <a:pt x="114" y="153"/>
                  </a:lnTo>
                  <a:lnTo>
                    <a:pt x="122" y="151"/>
                  </a:lnTo>
                  <a:lnTo>
                    <a:pt x="125" y="151"/>
                  </a:lnTo>
                  <a:lnTo>
                    <a:pt x="126" y="151"/>
                  </a:lnTo>
                  <a:lnTo>
                    <a:pt x="124" y="147"/>
                  </a:lnTo>
                  <a:lnTo>
                    <a:pt x="121" y="143"/>
                  </a:lnTo>
                  <a:lnTo>
                    <a:pt x="121" y="127"/>
                  </a:lnTo>
                  <a:lnTo>
                    <a:pt x="129" y="122"/>
                  </a:lnTo>
                  <a:lnTo>
                    <a:pt x="131" y="122"/>
                  </a:lnTo>
                  <a:lnTo>
                    <a:pt x="137" y="126"/>
                  </a:lnTo>
                  <a:lnTo>
                    <a:pt x="139" y="126"/>
                  </a:lnTo>
                  <a:lnTo>
                    <a:pt x="146" y="123"/>
                  </a:lnTo>
                  <a:lnTo>
                    <a:pt x="150" y="102"/>
                  </a:lnTo>
                  <a:lnTo>
                    <a:pt x="151" y="99"/>
                  </a:lnTo>
                  <a:lnTo>
                    <a:pt x="157" y="99"/>
                  </a:lnTo>
                  <a:lnTo>
                    <a:pt x="159" y="100"/>
                  </a:lnTo>
                  <a:lnTo>
                    <a:pt x="164" y="98"/>
                  </a:lnTo>
                  <a:lnTo>
                    <a:pt x="164" y="97"/>
                  </a:lnTo>
                  <a:lnTo>
                    <a:pt x="167" y="94"/>
                  </a:lnTo>
                  <a:lnTo>
                    <a:pt x="169" y="91"/>
                  </a:lnTo>
                  <a:lnTo>
                    <a:pt x="176" y="90"/>
                  </a:lnTo>
                  <a:lnTo>
                    <a:pt x="191" y="87"/>
                  </a:lnTo>
                  <a:lnTo>
                    <a:pt x="195" y="86"/>
                  </a:lnTo>
                  <a:lnTo>
                    <a:pt x="198" y="83"/>
                  </a:lnTo>
                  <a:lnTo>
                    <a:pt x="198" y="83"/>
                  </a:lnTo>
                  <a:lnTo>
                    <a:pt x="199" y="79"/>
                  </a:lnTo>
                  <a:lnTo>
                    <a:pt x="200" y="78"/>
                  </a:lnTo>
                  <a:lnTo>
                    <a:pt x="200" y="77"/>
                  </a:lnTo>
                  <a:lnTo>
                    <a:pt x="201" y="76"/>
                  </a:lnTo>
                  <a:lnTo>
                    <a:pt x="202" y="76"/>
                  </a:lnTo>
                  <a:lnTo>
                    <a:pt x="203" y="77"/>
                  </a:lnTo>
                  <a:lnTo>
                    <a:pt x="203" y="78"/>
                  </a:lnTo>
                  <a:lnTo>
                    <a:pt x="202" y="82"/>
                  </a:lnTo>
                  <a:lnTo>
                    <a:pt x="202" y="83"/>
                  </a:lnTo>
                  <a:lnTo>
                    <a:pt x="210" y="83"/>
                  </a:lnTo>
                  <a:lnTo>
                    <a:pt x="214" y="83"/>
                  </a:lnTo>
                  <a:lnTo>
                    <a:pt x="217" y="82"/>
                  </a:lnTo>
                  <a:lnTo>
                    <a:pt x="225" y="80"/>
                  </a:lnTo>
                  <a:lnTo>
                    <a:pt x="228" y="77"/>
                  </a:lnTo>
                  <a:lnTo>
                    <a:pt x="228" y="77"/>
                  </a:lnTo>
                  <a:lnTo>
                    <a:pt x="230" y="71"/>
                  </a:lnTo>
                  <a:lnTo>
                    <a:pt x="230" y="67"/>
                  </a:lnTo>
                  <a:lnTo>
                    <a:pt x="229" y="63"/>
                  </a:lnTo>
                  <a:lnTo>
                    <a:pt x="231" y="61"/>
                  </a:lnTo>
                  <a:lnTo>
                    <a:pt x="232" y="59"/>
                  </a:lnTo>
                  <a:lnTo>
                    <a:pt x="238" y="59"/>
                  </a:lnTo>
                  <a:lnTo>
                    <a:pt x="243" y="61"/>
                  </a:lnTo>
                  <a:lnTo>
                    <a:pt x="244" y="60"/>
                  </a:lnTo>
                  <a:lnTo>
                    <a:pt x="246" y="59"/>
                  </a:lnTo>
                  <a:lnTo>
                    <a:pt x="282" y="47"/>
                  </a:lnTo>
                  <a:lnTo>
                    <a:pt x="283" y="45"/>
                  </a:lnTo>
                  <a:lnTo>
                    <a:pt x="286" y="42"/>
                  </a:lnTo>
                  <a:lnTo>
                    <a:pt x="287" y="40"/>
                  </a:lnTo>
                  <a:lnTo>
                    <a:pt x="286" y="35"/>
                  </a:lnTo>
                  <a:lnTo>
                    <a:pt x="285" y="35"/>
                  </a:lnTo>
                  <a:lnTo>
                    <a:pt x="283" y="32"/>
                  </a:lnTo>
                  <a:lnTo>
                    <a:pt x="285" y="33"/>
                  </a:lnTo>
                  <a:lnTo>
                    <a:pt x="285" y="33"/>
                  </a:lnTo>
                  <a:lnTo>
                    <a:pt x="290" y="32"/>
                  </a:lnTo>
                  <a:lnTo>
                    <a:pt x="290" y="31"/>
                  </a:lnTo>
                  <a:lnTo>
                    <a:pt x="296" y="26"/>
                  </a:lnTo>
                  <a:lnTo>
                    <a:pt x="300" y="21"/>
                  </a:lnTo>
                  <a:lnTo>
                    <a:pt x="299" y="8"/>
                  </a:lnTo>
                  <a:lnTo>
                    <a:pt x="300" y="7"/>
                  </a:lnTo>
                  <a:lnTo>
                    <a:pt x="307" y="0"/>
                  </a:lnTo>
                  <a:lnTo>
                    <a:pt x="307" y="0"/>
                  </a:lnTo>
                  <a:lnTo>
                    <a:pt x="311" y="0"/>
                  </a:lnTo>
                  <a:lnTo>
                    <a:pt x="318" y="5"/>
                  </a:lnTo>
                  <a:lnTo>
                    <a:pt x="316" y="7"/>
                  </a:lnTo>
                  <a:lnTo>
                    <a:pt x="315" y="10"/>
                  </a:lnTo>
                  <a:lnTo>
                    <a:pt x="314" y="13"/>
                  </a:lnTo>
                  <a:lnTo>
                    <a:pt x="313" y="15"/>
                  </a:lnTo>
                  <a:lnTo>
                    <a:pt x="313" y="16"/>
                  </a:lnTo>
                  <a:lnTo>
                    <a:pt x="314" y="16"/>
                  </a:lnTo>
                  <a:lnTo>
                    <a:pt x="320" y="18"/>
                  </a:lnTo>
                  <a:lnTo>
                    <a:pt x="323" y="19"/>
                  </a:lnTo>
                  <a:lnTo>
                    <a:pt x="336" y="26"/>
                  </a:lnTo>
                  <a:lnTo>
                    <a:pt x="337" y="27"/>
                  </a:lnTo>
                  <a:lnTo>
                    <a:pt x="337" y="28"/>
                  </a:lnTo>
                  <a:lnTo>
                    <a:pt x="339" y="32"/>
                  </a:lnTo>
                  <a:lnTo>
                    <a:pt x="339" y="33"/>
                  </a:lnTo>
                  <a:lnTo>
                    <a:pt x="339" y="39"/>
                  </a:lnTo>
                  <a:lnTo>
                    <a:pt x="338" y="39"/>
                  </a:lnTo>
                  <a:lnTo>
                    <a:pt x="337" y="40"/>
                  </a:lnTo>
                  <a:lnTo>
                    <a:pt x="337" y="42"/>
                  </a:lnTo>
                  <a:lnTo>
                    <a:pt x="337" y="45"/>
                  </a:lnTo>
                  <a:lnTo>
                    <a:pt x="337" y="47"/>
                  </a:lnTo>
                  <a:lnTo>
                    <a:pt x="338" y="48"/>
                  </a:lnTo>
                  <a:lnTo>
                    <a:pt x="339" y="50"/>
                  </a:lnTo>
                  <a:lnTo>
                    <a:pt x="340" y="51"/>
                  </a:lnTo>
                  <a:lnTo>
                    <a:pt x="344" y="55"/>
                  </a:lnTo>
                  <a:lnTo>
                    <a:pt x="349" y="58"/>
                  </a:lnTo>
                  <a:lnTo>
                    <a:pt x="350" y="60"/>
                  </a:lnTo>
                  <a:lnTo>
                    <a:pt x="350" y="64"/>
                  </a:lnTo>
                  <a:lnTo>
                    <a:pt x="349" y="68"/>
                  </a:lnTo>
                  <a:lnTo>
                    <a:pt x="357" y="65"/>
                  </a:lnTo>
                  <a:lnTo>
                    <a:pt x="360" y="67"/>
                  </a:lnTo>
                  <a:lnTo>
                    <a:pt x="361" y="68"/>
                  </a:lnTo>
                  <a:lnTo>
                    <a:pt x="364" y="71"/>
                  </a:lnTo>
                  <a:close/>
                </a:path>
              </a:pathLst>
            </a:custGeom>
            <a:solidFill>
              <a:srgbClr val="003865">
                <a:lumMod val="90000"/>
                <a:lumOff val="10000"/>
              </a:srgbClr>
            </a:solidFill>
            <a:ln w="4763"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783" fontAlgn="auto">
                <a:lnSpc>
                  <a:spcPct val="100000"/>
                </a:lnSpc>
                <a:spcBef>
                  <a:spcPts val="0"/>
                </a:spcBef>
                <a:spcAft>
                  <a:spcPts val="0"/>
                </a:spcAft>
                <a:defRPr/>
              </a:pPr>
              <a:endParaRPr lang="de-DE" sz="1350" kern="0">
                <a:solidFill>
                  <a:srgbClr val="000000"/>
                </a:solidFill>
                <a:latin typeface="Arial"/>
              </a:endParaRPr>
            </a:p>
          </p:txBody>
        </p:sp>
        <p:sp>
          <p:nvSpPr>
            <p:cNvPr id="70" name="Freeform 20">
              <a:extLst>
                <a:ext uri="{FF2B5EF4-FFF2-40B4-BE49-F238E27FC236}">
                  <a16:creationId xmlns:a16="http://schemas.microsoft.com/office/drawing/2014/main" id="{A3E94F5E-DC34-4F38-89B4-EC3D675D4F8D}"/>
                </a:ext>
              </a:extLst>
            </p:cNvPr>
            <p:cNvSpPr>
              <a:spLocks noEditPoints="1"/>
            </p:cNvSpPr>
            <p:nvPr/>
          </p:nvSpPr>
          <p:spPr bwMode="auto">
            <a:xfrm>
              <a:off x="7596906" y="4219449"/>
              <a:ext cx="1317884" cy="1433610"/>
            </a:xfrm>
            <a:custGeom>
              <a:avLst/>
              <a:gdLst>
                <a:gd name="T0" fmla="*/ 338 w 558"/>
                <a:gd name="T1" fmla="*/ 42 h 607"/>
                <a:gd name="T2" fmla="*/ 356 w 558"/>
                <a:gd name="T3" fmla="*/ 17 h 607"/>
                <a:gd name="T4" fmla="*/ 346 w 558"/>
                <a:gd name="T5" fmla="*/ 6 h 607"/>
                <a:gd name="T6" fmla="*/ 379 w 558"/>
                <a:gd name="T7" fmla="*/ 3 h 607"/>
                <a:gd name="T8" fmla="*/ 404 w 558"/>
                <a:gd name="T9" fmla="*/ 3 h 607"/>
                <a:gd name="T10" fmla="*/ 431 w 558"/>
                <a:gd name="T11" fmla="*/ 18 h 607"/>
                <a:gd name="T12" fmla="*/ 454 w 558"/>
                <a:gd name="T13" fmla="*/ 66 h 607"/>
                <a:gd name="T14" fmla="*/ 477 w 558"/>
                <a:gd name="T15" fmla="*/ 77 h 607"/>
                <a:gd name="T16" fmla="*/ 486 w 558"/>
                <a:gd name="T17" fmla="*/ 80 h 607"/>
                <a:gd name="T18" fmla="*/ 488 w 558"/>
                <a:gd name="T19" fmla="*/ 110 h 607"/>
                <a:gd name="T20" fmla="*/ 502 w 558"/>
                <a:gd name="T21" fmla="*/ 169 h 607"/>
                <a:gd name="T22" fmla="*/ 549 w 558"/>
                <a:gd name="T23" fmla="*/ 229 h 607"/>
                <a:gd name="T24" fmla="*/ 554 w 558"/>
                <a:gd name="T25" fmla="*/ 289 h 607"/>
                <a:gd name="T26" fmla="*/ 546 w 558"/>
                <a:gd name="T27" fmla="*/ 304 h 607"/>
                <a:gd name="T28" fmla="*/ 516 w 558"/>
                <a:gd name="T29" fmla="*/ 308 h 607"/>
                <a:gd name="T30" fmla="*/ 511 w 558"/>
                <a:gd name="T31" fmla="*/ 348 h 607"/>
                <a:gd name="T32" fmla="*/ 471 w 558"/>
                <a:gd name="T33" fmla="*/ 376 h 607"/>
                <a:gd name="T34" fmla="*/ 488 w 558"/>
                <a:gd name="T35" fmla="*/ 451 h 607"/>
                <a:gd name="T36" fmla="*/ 490 w 558"/>
                <a:gd name="T37" fmla="*/ 493 h 607"/>
                <a:gd name="T38" fmla="*/ 488 w 558"/>
                <a:gd name="T39" fmla="*/ 504 h 607"/>
                <a:gd name="T40" fmla="*/ 486 w 558"/>
                <a:gd name="T41" fmla="*/ 541 h 607"/>
                <a:gd name="T42" fmla="*/ 482 w 558"/>
                <a:gd name="T43" fmla="*/ 585 h 607"/>
                <a:gd name="T44" fmla="*/ 436 w 558"/>
                <a:gd name="T45" fmla="*/ 579 h 607"/>
                <a:gd name="T46" fmla="*/ 385 w 558"/>
                <a:gd name="T47" fmla="*/ 599 h 607"/>
                <a:gd name="T48" fmla="*/ 354 w 558"/>
                <a:gd name="T49" fmla="*/ 576 h 607"/>
                <a:gd name="T50" fmla="*/ 323 w 558"/>
                <a:gd name="T51" fmla="*/ 562 h 607"/>
                <a:gd name="T52" fmla="*/ 287 w 558"/>
                <a:gd name="T53" fmla="*/ 535 h 607"/>
                <a:gd name="T54" fmla="*/ 312 w 558"/>
                <a:gd name="T55" fmla="*/ 558 h 607"/>
                <a:gd name="T56" fmla="*/ 283 w 558"/>
                <a:gd name="T57" fmla="*/ 570 h 607"/>
                <a:gd name="T58" fmla="*/ 241 w 558"/>
                <a:gd name="T59" fmla="*/ 573 h 607"/>
                <a:gd name="T60" fmla="*/ 214 w 558"/>
                <a:gd name="T61" fmla="*/ 547 h 607"/>
                <a:gd name="T62" fmla="*/ 178 w 558"/>
                <a:gd name="T63" fmla="*/ 552 h 607"/>
                <a:gd name="T64" fmla="*/ 204 w 558"/>
                <a:gd name="T65" fmla="*/ 573 h 607"/>
                <a:gd name="T66" fmla="*/ 198 w 558"/>
                <a:gd name="T67" fmla="*/ 590 h 607"/>
                <a:gd name="T68" fmla="*/ 182 w 558"/>
                <a:gd name="T69" fmla="*/ 599 h 607"/>
                <a:gd name="T70" fmla="*/ 147 w 558"/>
                <a:gd name="T71" fmla="*/ 590 h 607"/>
                <a:gd name="T72" fmla="*/ 110 w 558"/>
                <a:gd name="T73" fmla="*/ 598 h 607"/>
                <a:gd name="T74" fmla="*/ 68 w 558"/>
                <a:gd name="T75" fmla="*/ 592 h 607"/>
                <a:gd name="T76" fmla="*/ 24 w 558"/>
                <a:gd name="T77" fmla="*/ 602 h 607"/>
                <a:gd name="T78" fmla="*/ 0 w 558"/>
                <a:gd name="T79" fmla="*/ 569 h 607"/>
                <a:gd name="T80" fmla="*/ 4 w 558"/>
                <a:gd name="T81" fmla="*/ 540 h 607"/>
                <a:gd name="T82" fmla="*/ 14 w 558"/>
                <a:gd name="T83" fmla="*/ 500 h 607"/>
                <a:gd name="T84" fmla="*/ 13 w 558"/>
                <a:gd name="T85" fmla="*/ 469 h 607"/>
                <a:gd name="T86" fmla="*/ 36 w 558"/>
                <a:gd name="T87" fmla="*/ 410 h 607"/>
                <a:gd name="T88" fmla="*/ 49 w 558"/>
                <a:gd name="T89" fmla="*/ 390 h 607"/>
                <a:gd name="T90" fmla="*/ 61 w 558"/>
                <a:gd name="T91" fmla="*/ 339 h 607"/>
                <a:gd name="T92" fmla="*/ 79 w 558"/>
                <a:gd name="T93" fmla="*/ 301 h 607"/>
                <a:gd name="T94" fmla="*/ 118 w 558"/>
                <a:gd name="T95" fmla="*/ 260 h 607"/>
                <a:gd name="T96" fmla="*/ 144 w 558"/>
                <a:gd name="T97" fmla="*/ 220 h 607"/>
                <a:gd name="T98" fmla="*/ 159 w 558"/>
                <a:gd name="T99" fmla="*/ 196 h 607"/>
                <a:gd name="T100" fmla="*/ 173 w 558"/>
                <a:gd name="T101" fmla="*/ 151 h 607"/>
                <a:gd name="T102" fmla="*/ 192 w 558"/>
                <a:gd name="T103" fmla="*/ 130 h 607"/>
                <a:gd name="T104" fmla="*/ 188 w 558"/>
                <a:gd name="T105" fmla="*/ 121 h 607"/>
                <a:gd name="T106" fmla="*/ 197 w 558"/>
                <a:gd name="T107" fmla="*/ 94 h 607"/>
                <a:gd name="T108" fmla="*/ 185 w 558"/>
                <a:gd name="T109" fmla="*/ 88 h 607"/>
                <a:gd name="T110" fmla="*/ 182 w 558"/>
                <a:gd name="T111" fmla="*/ 54 h 607"/>
                <a:gd name="T112" fmla="*/ 207 w 558"/>
                <a:gd name="T113" fmla="*/ 72 h 607"/>
                <a:gd name="T114" fmla="*/ 218 w 558"/>
                <a:gd name="T115" fmla="*/ 46 h 607"/>
                <a:gd name="T116" fmla="*/ 244 w 558"/>
                <a:gd name="T117" fmla="*/ 74 h 607"/>
                <a:gd name="T118" fmla="*/ 258 w 558"/>
                <a:gd name="T119" fmla="*/ 107 h 607"/>
                <a:gd name="T120" fmla="*/ 301 w 558"/>
                <a:gd name="T121" fmla="*/ 72 h 607"/>
                <a:gd name="T122" fmla="*/ 305 w 558"/>
                <a:gd name="T123" fmla="*/ 58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8" h="607">
                  <a:moveTo>
                    <a:pt x="305" y="58"/>
                  </a:moveTo>
                  <a:lnTo>
                    <a:pt x="307" y="59"/>
                  </a:lnTo>
                  <a:lnTo>
                    <a:pt x="308" y="59"/>
                  </a:lnTo>
                  <a:lnTo>
                    <a:pt x="322" y="59"/>
                  </a:lnTo>
                  <a:lnTo>
                    <a:pt x="325" y="58"/>
                  </a:lnTo>
                  <a:lnTo>
                    <a:pt x="327" y="58"/>
                  </a:lnTo>
                  <a:lnTo>
                    <a:pt x="330" y="56"/>
                  </a:lnTo>
                  <a:lnTo>
                    <a:pt x="332" y="56"/>
                  </a:lnTo>
                  <a:lnTo>
                    <a:pt x="338" y="48"/>
                  </a:lnTo>
                  <a:lnTo>
                    <a:pt x="338" y="47"/>
                  </a:lnTo>
                  <a:lnTo>
                    <a:pt x="336" y="45"/>
                  </a:lnTo>
                  <a:lnTo>
                    <a:pt x="338" y="42"/>
                  </a:lnTo>
                  <a:lnTo>
                    <a:pt x="342" y="37"/>
                  </a:lnTo>
                  <a:lnTo>
                    <a:pt x="350" y="38"/>
                  </a:lnTo>
                  <a:lnTo>
                    <a:pt x="356" y="40"/>
                  </a:lnTo>
                  <a:lnTo>
                    <a:pt x="360" y="40"/>
                  </a:lnTo>
                  <a:lnTo>
                    <a:pt x="362" y="37"/>
                  </a:lnTo>
                  <a:lnTo>
                    <a:pt x="362" y="36"/>
                  </a:lnTo>
                  <a:lnTo>
                    <a:pt x="361" y="34"/>
                  </a:lnTo>
                  <a:lnTo>
                    <a:pt x="363" y="26"/>
                  </a:lnTo>
                  <a:lnTo>
                    <a:pt x="362" y="21"/>
                  </a:lnTo>
                  <a:lnTo>
                    <a:pt x="359" y="17"/>
                  </a:lnTo>
                  <a:lnTo>
                    <a:pt x="357" y="16"/>
                  </a:lnTo>
                  <a:lnTo>
                    <a:pt x="356" y="17"/>
                  </a:lnTo>
                  <a:lnTo>
                    <a:pt x="356" y="19"/>
                  </a:lnTo>
                  <a:lnTo>
                    <a:pt x="356" y="24"/>
                  </a:lnTo>
                  <a:lnTo>
                    <a:pt x="355" y="24"/>
                  </a:lnTo>
                  <a:lnTo>
                    <a:pt x="354" y="24"/>
                  </a:lnTo>
                  <a:lnTo>
                    <a:pt x="351" y="24"/>
                  </a:lnTo>
                  <a:lnTo>
                    <a:pt x="349" y="20"/>
                  </a:lnTo>
                  <a:lnTo>
                    <a:pt x="345" y="13"/>
                  </a:lnTo>
                  <a:lnTo>
                    <a:pt x="343" y="8"/>
                  </a:lnTo>
                  <a:lnTo>
                    <a:pt x="343" y="7"/>
                  </a:lnTo>
                  <a:lnTo>
                    <a:pt x="344" y="6"/>
                  </a:lnTo>
                  <a:lnTo>
                    <a:pt x="345" y="6"/>
                  </a:lnTo>
                  <a:lnTo>
                    <a:pt x="346" y="6"/>
                  </a:lnTo>
                  <a:lnTo>
                    <a:pt x="352" y="5"/>
                  </a:lnTo>
                  <a:lnTo>
                    <a:pt x="367" y="5"/>
                  </a:lnTo>
                  <a:lnTo>
                    <a:pt x="371" y="5"/>
                  </a:lnTo>
                  <a:lnTo>
                    <a:pt x="372" y="3"/>
                  </a:lnTo>
                  <a:lnTo>
                    <a:pt x="373" y="2"/>
                  </a:lnTo>
                  <a:lnTo>
                    <a:pt x="374" y="1"/>
                  </a:lnTo>
                  <a:lnTo>
                    <a:pt x="378" y="1"/>
                  </a:lnTo>
                  <a:lnTo>
                    <a:pt x="378" y="1"/>
                  </a:lnTo>
                  <a:lnTo>
                    <a:pt x="379" y="2"/>
                  </a:lnTo>
                  <a:lnTo>
                    <a:pt x="379" y="2"/>
                  </a:lnTo>
                  <a:lnTo>
                    <a:pt x="379" y="2"/>
                  </a:lnTo>
                  <a:lnTo>
                    <a:pt x="379" y="3"/>
                  </a:lnTo>
                  <a:lnTo>
                    <a:pt x="379" y="5"/>
                  </a:lnTo>
                  <a:lnTo>
                    <a:pt x="379" y="6"/>
                  </a:lnTo>
                  <a:lnTo>
                    <a:pt x="379" y="6"/>
                  </a:lnTo>
                  <a:lnTo>
                    <a:pt x="380" y="8"/>
                  </a:lnTo>
                  <a:lnTo>
                    <a:pt x="381" y="8"/>
                  </a:lnTo>
                  <a:lnTo>
                    <a:pt x="388" y="13"/>
                  </a:lnTo>
                  <a:lnTo>
                    <a:pt x="389" y="13"/>
                  </a:lnTo>
                  <a:lnTo>
                    <a:pt x="389" y="13"/>
                  </a:lnTo>
                  <a:lnTo>
                    <a:pt x="390" y="13"/>
                  </a:lnTo>
                  <a:lnTo>
                    <a:pt x="401" y="2"/>
                  </a:lnTo>
                  <a:lnTo>
                    <a:pt x="404" y="0"/>
                  </a:lnTo>
                  <a:lnTo>
                    <a:pt x="404" y="3"/>
                  </a:lnTo>
                  <a:lnTo>
                    <a:pt x="403" y="19"/>
                  </a:lnTo>
                  <a:lnTo>
                    <a:pt x="403" y="20"/>
                  </a:lnTo>
                  <a:lnTo>
                    <a:pt x="401" y="21"/>
                  </a:lnTo>
                  <a:lnTo>
                    <a:pt x="401" y="21"/>
                  </a:lnTo>
                  <a:lnTo>
                    <a:pt x="400" y="24"/>
                  </a:lnTo>
                  <a:lnTo>
                    <a:pt x="401" y="26"/>
                  </a:lnTo>
                  <a:lnTo>
                    <a:pt x="405" y="28"/>
                  </a:lnTo>
                  <a:lnTo>
                    <a:pt x="407" y="28"/>
                  </a:lnTo>
                  <a:lnTo>
                    <a:pt x="409" y="27"/>
                  </a:lnTo>
                  <a:lnTo>
                    <a:pt x="416" y="23"/>
                  </a:lnTo>
                  <a:lnTo>
                    <a:pt x="428" y="19"/>
                  </a:lnTo>
                  <a:lnTo>
                    <a:pt x="431" y="18"/>
                  </a:lnTo>
                  <a:lnTo>
                    <a:pt x="436" y="22"/>
                  </a:lnTo>
                  <a:lnTo>
                    <a:pt x="437" y="24"/>
                  </a:lnTo>
                  <a:lnTo>
                    <a:pt x="443" y="46"/>
                  </a:lnTo>
                  <a:lnTo>
                    <a:pt x="444" y="49"/>
                  </a:lnTo>
                  <a:lnTo>
                    <a:pt x="449" y="56"/>
                  </a:lnTo>
                  <a:lnTo>
                    <a:pt x="450" y="56"/>
                  </a:lnTo>
                  <a:lnTo>
                    <a:pt x="451" y="56"/>
                  </a:lnTo>
                  <a:lnTo>
                    <a:pt x="452" y="56"/>
                  </a:lnTo>
                  <a:lnTo>
                    <a:pt x="452" y="57"/>
                  </a:lnTo>
                  <a:lnTo>
                    <a:pt x="454" y="62"/>
                  </a:lnTo>
                  <a:lnTo>
                    <a:pt x="454" y="63"/>
                  </a:lnTo>
                  <a:lnTo>
                    <a:pt x="454" y="66"/>
                  </a:lnTo>
                  <a:lnTo>
                    <a:pt x="454" y="77"/>
                  </a:lnTo>
                  <a:lnTo>
                    <a:pt x="454" y="78"/>
                  </a:lnTo>
                  <a:lnTo>
                    <a:pt x="454" y="78"/>
                  </a:lnTo>
                  <a:lnTo>
                    <a:pt x="452" y="79"/>
                  </a:lnTo>
                  <a:lnTo>
                    <a:pt x="452" y="81"/>
                  </a:lnTo>
                  <a:lnTo>
                    <a:pt x="454" y="84"/>
                  </a:lnTo>
                  <a:lnTo>
                    <a:pt x="454" y="84"/>
                  </a:lnTo>
                  <a:lnTo>
                    <a:pt x="459" y="85"/>
                  </a:lnTo>
                  <a:lnTo>
                    <a:pt x="470" y="84"/>
                  </a:lnTo>
                  <a:lnTo>
                    <a:pt x="471" y="84"/>
                  </a:lnTo>
                  <a:lnTo>
                    <a:pt x="477" y="78"/>
                  </a:lnTo>
                  <a:lnTo>
                    <a:pt x="477" y="77"/>
                  </a:lnTo>
                  <a:lnTo>
                    <a:pt x="479" y="75"/>
                  </a:lnTo>
                  <a:lnTo>
                    <a:pt x="477" y="74"/>
                  </a:lnTo>
                  <a:lnTo>
                    <a:pt x="475" y="72"/>
                  </a:lnTo>
                  <a:lnTo>
                    <a:pt x="475" y="72"/>
                  </a:lnTo>
                  <a:lnTo>
                    <a:pt x="475" y="72"/>
                  </a:lnTo>
                  <a:lnTo>
                    <a:pt x="479" y="68"/>
                  </a:lnTo>
                  <a:lnTo>
                    <a:pt x="479" y="67"/>
                  </a:lnTo>
                  <a:lnTo>
                    <a:pt x="483" y="68"/>
                  </a:lnTo>
                  <a:lnTo>
                    <a:pt x="485" y="71"/>
                  </a:lnTo>
                  <a:lnTo>
                    <a:pt x="486" y="75"/>
                  </a:lnTo>
                  <a:lnTo>
                    <a:pt x="487" y="79"/>
                  </a:lnTo>
                  <a:lnTo>
                    <a:pt x="486" y="80"/>
                  </a:lnTo>
                  <a:lnTo>
                    <a:pt x="486" y="81"/>
                  </a:lnTo>
                  <a:lnTo>
                    <a:pt x="486" y="81"/>
                  </a:lnTo>
                  <a:lnTo>
                    <a:pt x="486" y="83"/>
                  </a:lnTo>
                  <a:lnTo>
                    <a:pt x="489" y="87"/>
                  </a:lnTo>
                  <a:lnTo>
                    <a:pt x="489" y="87"/>
                  </a:lnTo>
                  <a:lnTo>
                    <a:pt x="492" y="97"/>
                  </a:lnTo>
                  <a:lnTo>
                    <a:pt x="495" y="104"/>
                  </a:lnTo>
                  <a:lnTo>
                    <a:pt x="497" y="108"/>
                  </a:lnTo>
                  <a:lnTo>
                    <a:pt x="497" y="108"/>
                  </a:lnTo>
                  <a:lnTo>
                    <a:pt x="496" y="110"/>
                  </a:lnTo>
                  <a:lnTo>
                    <a:pt x="494" y="110"/>
                  </a:lnTo>
                  <a:lnTo>
                    <a:pt x="488" y="110"/>
                  </a:lnTo>
                  <a:lnTo>
                    <a:pt x="487" y="113"/>
                  </a:lnTo>
                  <a:lnTo>
                    <a:pt x="486" y="122"/>
                  </a:lnTo>
                  <a:lnTo>
                    <a:pt x="486" y="123"/>
                  </a:lnTo>
                  <a:lnTo>
                    <a:pt x="486" y="123"/>
                  </a:lnTo>
                  <a:lnTo>
                    <a:pt x="492" y="135"/>
                  </a:lnTo>
                  <a:lnTo>
                    <a:pt x="493" y="137"/>
                  </a:lnTo>
                  <a:lnTo>
                    <a:pt x="491" y="144"/>
                  </a:lnTo>
                  <a:lnTo>
                    <a:pt x="490" y="161"/>
                  </a:lnTo>
                  <a:lnTo>
                    <a:pt x="490" y="161"/>
                  </a:lnTo>
                  <a:lnTo>
                    <a:pt x="491" y="162"/>
                  </a:lnTo>
                  <a:lnTo>
                    <a:pt x="498" y="167"/>
                  </a:lnTo>
                  <a:lnTo>
                    <a:pt x="502" y="169"/>
                  </a:lnTo>
                  <a:lnTo>
                    <a:pt x="507" y="171"/>
                  </a:lnTo>
                  <a:lnTo>
                    <a:pt x="513" y="180"/>
                  </a:lnTo>
                  <a:lnTo>
                    <a:pt x="516" y="198"/>
                  </a:lnTo>
                  <a:lnTo>
                    <a:pt x="515" y="199"/>
                  </a:lnTo>
                  <a:lnTo>
                    <a:pt x="515" y="199"/>
                  </a:lnTo>
                  <a:lnTo>
                    <a:pt x="515" y="201"/>
                  </a:lnTo>
                  <a:lnTo>
                    <a:pt x="515" y="203"/>
                  </a:lnTo>
                  <a:lnTo>
                    <a:pt x="526" y="208"/>
                  </a:lnTo>
                  <a:lnTo>
                    <a:pt x="543" y="220"/>
                  </a:lnTo>
                  <a:lnTo>
                    <a:pt x="543" y="221"/>
                  </a:lnTo>
                  <a:lnTo>
                    <a:pt x="545" y="226"/>
                  </a:lnTo>
                  <a:lnTo>
                    <a:pt x="549" y="229"/>
                  </a:lnTo>
                  <a:lnTo>
                    <a:pt x="549" y="230"/>
                  </a:lnTo>
                  <a:lnTo>
                    <a:pt x="550" y="231"/>
                  </a:lnTo>
                  <a:lnTo>
                    <a:pt x="551" y="237"/>
                  </a:lnTo>
                  <a:lnTo>
                    <a:pt x="551" y="253"/>
                  </a:lnTo>
                  <a:lnTo>
                    <a:pt x="550" y="267"/>
                  </a:lnTo>
                  <a:lnTo>
                    <a:pt x="550" y="267"/>
                  </a:lnTo>
                  <a:lnTo>
                    <a:pt x="547" y="275"/>
                  </a:lnTo>
                  <a:lnTo>
                    <a:pt x="545" y="276"/>
                  </a:lnTo>
                  <a:lnTo>
                    <a:pt x="546" y="284"/>
                  </a:lnTo>
                  <a:lnTo>
                    <a:pt x="547" y="284"/>
                  </a:lnTo>
                  <a:lnTo>
                    <a:pt x="553" y="286"/>
                  </a:lnTo>
                  <a:lnTo>
                    <a:pt x="554" y="289"/>
                  </a:lnTo>
                  <a:lnTo>
                    <a:pt x="555" y="295"/>
                  </a:lnTo>
                  <a:lnTo>
                    <a:pt x="557" y="297"/>
                  </a:lnTo>
                  <a:lnTo>
                    <a:pt x="558" y="297"/>
                  </a:lnTo>
                  <a:lnTo>
                    <a:pt x="558" y="298"/>
                  </a:lnTo>
                  <a:lnTo>
                    <a:pt x="558" y="300"/>
                  </a:lnTo>
                  <a:lnTo>
                    <a:pt x="554" y="305"/>
                  </a:lnTo>
                  <a:lnTo>
                    <a:pt x="547" y="306"/>
                  </a:lnTo>
                  <a:lnTo>
                    <a:pt x="545" y="306"/>
                  </a:lnTo>
                  <a:lnTo>
                    <a:pt x="545" y="306"/>
                  </a:lnTo>
                  <a:lnTo>
                    <a:pt x="544" y="305"/>
                  </a:lnTo>
                  <a:lnTo>
                    <a:pt x="545" y="305"/>
                  </a:lnTo>
                  <a:lnTo>
                    <a:pt x="546" y="304"/>
                  </a:lnTo>
                  <a:lnTo>
                    <a:pt x="549" y="298"/>
                  </a:lnTo>
                  <a:lnTo>
                    <a:pt x="548" y="298"/>
                  </a:lnTo>
                  <a:lnTo>
                    <a:pt x="548" y="297"/>
                  </a:lnTo>
                  <a:lnTo>
                    <a:pt x="547" y="296"/>
                  </a:lnTo>
                  <a:lnTo>
                    <a:pt x="543" y="297"/>
                  </a:lnTo>
                  <a:lnTo>
                    <a:pt x="530" y="299"/>
                  </a:lnTo>
                  <a:lnTo>
                    <a:pt x="528" y="299"/>
                  </a:lnTo>
                  <a:lnTo>
                    <a:pt x="517" y="295"/>
                  </a:lnTo>
                  <a:lnTo>
                    <a:pt x="515" y="302"/>
                  </a:lnTo>
                  <a:lnTo>
                    <a:pt x="515" y="302"/>
                  </a:lnTo>
                  <a:lnTo>
                    <a:pt x="515" y="306"/>
                  </a:lnTo>
                  <a:lnTo>
                    <a:pt x="516" y="308"/>
                  </a:lnTo>
                  <a:lnTo>
                    <a:pt x="519" y="313"/>
                  </a:lnTo>
                  <a:lnTo>
                    <a:pt x="523" y="318"/>
                  </a:lnTo>
                  <a:lnTo>
                    <a:pt x="525" y="333"/>
                  </a:lnTo>
                  <a:lnTo>
                    <a:pt x="525" y="334"/>
                  </a:lnTo>
                  <a:lnTo>
                    <a:pt x="525" y="344"/>
                  </a:lnTo>
                  <a:lnTo>
                    <a:pt x="522" y="346"/>
                  </a:lnTo>
                  <a:lnTo>
                    <a:pt x="521" y="346"/>
                  </a:lnTo>
                  <a:lnTo>
                    <a:pt x="519" y="346"/>
                  </a:lnTo>
                  <a:lnTo>
                    <a:pt x="517" y="346"/>
                  </a:lnTo>
                  <a:lnTo>
                    <a:pt x="515" y="346"/>
                  </a:lnTo>
                  <a:lnTo>
                    <a:pt x="515" y="346"/>
                  </a:lnTo>
                  <a:lnTo>
                    <a:pt x="511" y="348"/>
                  </a:lnTo>
                  <a:lnTo>
                    <a:pt x="511" y="350"/>
                  </a:lnTo>
                  <a:lnTo>
                    <a:pt x="511" y="351"/>
                  </a:lnTo>
                  <a:lnTo>
                    <a:pt x="499" y="362"/>
                  </a:lnTo>
                  <a:lnTo>
                    <a:pt x="493" y="363"/>
                  </a:lnTo>
                  <a:lnTo>
                    <a:pt x="490" y="359"/>
                  </a:lnTo>
                  <a:lnTo>
                    <a:pt x="487" y="358"/>
                  </a:lnTo>
                  <a:lnTo>
                    <a:pt x="478" y="362"/>
                  </a:lnTo>
                  <a:lnTo>
                    <a:pt x="473" y="363"/>
                  </a:lnTo>
                  <a:lnTo>
                    <a:pt x="475" y="364"/>
                  </a:lnTo>
                  <a:lnTo>
                    <a:pt x="475" y="366"/>
                  </a:lnTo>
                  <a:lnTo>
                    <a:pt x="474" y="371"/>
                  </a:lnTo>
                  <a:lnTo>
                    <a:pt x="471" y="376"/>
                  </a:lnTo>
                  <a:lnTo>
                    <a:pt x="470" y="377"/>
                  </a:lnTo>
                  <a:lnTo>
                    <a:pt x="466" y="386"/>
                  </a:lnTo>
                  <a:lnTo>
                    <a:pt x="468" y="391"/>
                  </a:lnTo>
                  <a:lnTo>
                    <a:pt x="469" y="396"/>
                  </a:lnTo>
                  <a:lnTo>
                    <a:pt x="477" y="407"/>
                  </a:lnTo>
                  <a:lnTo>
                    <a:pt x="480" y="410"/>
                  </a:lnTo>
                  <a:lnTo>
                    <a:pt x="483" y="433"/>
                  </a:lnTo>
                  <a:lnTo>
                    <a:pt x="483" y="436"/>
                  </a:lnTo>
                  <a:lnTo>
                    <a:pt x="485" y="440"/>
                  </a:lnTo>
                  <a:lnTo>
                    <a:pt x="486" y="442"/>
                  </a:lnTo>
                  <a:lnTo>
                    <a:pt x="486" y="443"/>
                  </a:lnTo>
                  <a:lnTo>
                    <a:pt x="488" y="451"/>
                  </a:lnTo>
                  <a:lnTo>
                    <a:pt x="489" y="452"/>
                  </a:lnTo>
                  <a:lnTo>
                    <a:pt x="489" y="453"/>
                  </a:lnTo>
                  <a:lnTo>
                    <a:pt x="491" y="455"/>
                  </a:lnTo>
                  <a:lnTo>
                    <a:pt x="493" y="457"/>
                  </a:lnTo>
                  <a:lnTo>
                    <a:pt x="493" y="466"/>
                  </a:lnTo>
                  <a:lnTo>
                    <a:pt x="493" y="474"/>
                  </a:lnTo>
                  <a:lnTo>
                    <a:pt x="493" y="480"/>
                  </a:lnTo>
                  <a:lnTo>
                    <a:pt x="493" y="482"/>
                  </a:lnTo>
                  <a:lnTo>
                    <a:pt x="491" y="484"/>
                  </a:lnTo>
                  <a:lnTo>
                    <a:pt x="490" y="486"/>
                  </a:lnTo>
                  <a:lnTo>
                    <a:pt x="490" y="490"/>
                  </a:lnTo>
                  <a:lnTo>
                    <a:pt x="490" y="493"/>
                  </a:lnTo>
                  <a:lnTo>
                    <a:pt x="487" y="493"/>
                  </a:lnTo>
                  <a:lnTo>
                    <a:pt x="486" y="494"/>
                  </a:lnTo>
                  <a:lnTo>
                    <a:pt x="485" y="494"/>
                  </a:lnTo>
                  <a:lnTo>
                    <a:pt x="484" y="495"/>
                  </a:lnTo>
                  <a:lnTo>
                    <a:pt x="484" y="496"/>
                  </a:lnTo>
                  <a:lnTo>
                    <a:pt x="483" y="496"/>
                  </a:lnTo>
                  <a:lnTo>
                    <a:pt x="483" y="498"/>
                  </a:lnTo>
                  <a:lnTo>
                    <a:pt x="484" y="500"/>
                  </a:lnTo>
                  <a:lnTo>
                    <a:pt x="485" y="501"/>
                  </a:lnTo>
                  <a:lnTo>
                    <a:pt x="485" y="502"/>
                  </a:lnTo>
                  <a:lnTo>
                    <a:pt x="486" y="503"/>
                  </a:lnTo>
                  <a:lnTo>
                    <a:pt x="488" y="504"/>
                  </a:lnTo>
                  <a:lnTo>
                    <a:pt x="487" y="508"/>
                  </a:lnTo>
                  <a:lnTo>
                    <a:pt x="486" y="512"/>
                  </a:lnTo>
                  <a:lnTo>
                    <a:pt x="486" y="513"/>
                  </a:lnTo>
                  <a:lnTo>
                    <a:pt x="486" y="514"/>
                  </a:lnTo>
                  <a:lnTo>
                    <a:pt x="487" y="524"/>
                  </a:lnTo>
                  <a:lnTo>
                    <a:pt x="488" y="530"/>
                  </a:lnTo>
                  <a:lnTo>
                    <a:pt x="490" y="533"/>
                  </a:lnTo>
                  <a:lnTo>
                    <a:pt x="491" y="535"/>
                  </a:lnTo>
                  <a:lnTo>
                    <a:pt x="493" y="535"/>
                  </a:lnTo>
                  <a:lnTo>
                    <a:pt x="493" y="538"/>
                  </a:lnTo>
                  <a:lnTo>
                    <a:pt x="490" y="541"/>
                  </a:lnTo>
                  <a:lnTo>
                    <a:pt x="486" y="541"/>
                  </a:lnTo>
                  <a:lnTo>
                    <a:pt x="487" y="551"/>
                  </a:lnTo>
                  <a:lnTo>
                    <a:pt x="493" y="567"/>
                  </a:lnTo>
                  <a:lnTo>
                    <a:pt x="493" y="569"/>
                  </a:lnTo>
                  <a:lnTo>
                    <a:pt x="492" y="575"/>
                  </a:lnTo>
                  <a:lnTo>
                    <a:pt x="489" y="577"/>
                  </a:lnTo>
                  <a:lnTo>
                    <a:pt x="489" y="577"/>
                  </a:lnTo>
                  <a:lnTo>
                    <a:pt x="486" y="577"/>
                  </a:lnTo>
                  <a:lnTo>
                    <a:pt x="486" y="578"/>
                  </a:lnTo>
                  <a:lnTo>
                    <a:pt x="483" y="579"/>
                  </a:lnTo>
                  <a:lnTo>
                    <a:pt x="483" y="581"/>
                  </a:lnTo>
                  <a:lnTo>
                    <a:pt x="482" y="584"/>
                  </a:lnTo>
                  <a:lnTo>
                    <a:pt x="482" y="585"/>
                  </a:lnTo>
                  <a:lnTo>
                    <a:pt x="479" y="575"/>
                  </a:lnTo>
                  <a:lnTo>
                    <a:pt x="479" y="575"/>
                  </a:lnTo>
                  <a:lnTo>
                    <a:pt x="479" y="573"/>
                  </a:lnTo>
                  <a:lnTo>
                    <a:pt x="479" y="573"/>
                  </a:lnTo>
                  <a:lnTo>
                    <a:pt x="472" y="572"/>
                  </a:lnTo>
                  <a:lnTo>
                    <a:pt x="468" y="573"/>
                  </a:lnTo>
                  <a:lnTo>
                    <a:pt x="468" y="573"/>
                  </a:lnTo>
                  <a:lnTo>
                    <a:pt x="467" y="573"/>
                  </a:lnTo>
                  <a:lnTo>
                    <a:pt x="464" y="577"/>
                  </a:lnTo>
                  <a:lnTo>
                    <a:pt x="463" y="578"/>
                  </a:lnTo>
                  <a:lnTo>
                    <a:pt x="448" y="579"/>
                  </a:lnTo>
                  <a:lnTo>
                    <a:pt x="436" y="579"/>
                  </a:lnTo>
                  <a:lnTo>
                    <a:pt x="435" y="579"/>
                  </a:lnTo>
                  <a:lnTo>
                    <a:pt x="420" y="595"/>
                  </a:lnTo>
                  <a:lnTo>
                    <a:pt x="411" y="595"/>
                  </a:lnTo>
                  <a:lnTo>
                    <a:pt x="411" y="595"/>
                  </a:lnTo>
                  <a:lnTo>
                    <a:pt x="410" y="594"/>
                  </a:lnTo>
                  <a:lnTo>
                    <a:pt x="410" y="593"/>
                  </a:lnTo>
                  <a:lnTo>
                    <a:pt x="410" y="592"/>
                  </a:lnTo>
                  <a:lnTo>
                    <a:pt x="403" y="592"/>
                  </a:lnTo>
                  <a:lnTo>
                    <a:pt x="400" y="594"/>
                  </a:lnTo>
                  <a:lnTo>
                    <a:pt x="393" y="599"/>
                  </a:lnTo>
                  <a:lnTo>
                    <a:pt x="387" y="599"/>
                  </a:lnTo>
                  <a:lnTo>
                    <a:pt x="385" y="599"/>
                  </a:lnTo>
                  <a:lnTo>
                    <a:pt x="383" y="599"/>
                  </a:lnTo>
                  <a:lnTo>
                    <a:pt x="382" y="599"/>
                  </a:lnTo>
                  <a:lnTo>
                    <a:pt x="379" y="594"/>
                  </a:lnTo>
                  <a:lnTo>
                    <a:pt x="377" y="589"/>
                  </a:lnTo>
                  <a:lnTo>
                    <a:pt x="376" y="587"/>
                  </a:lnTo>
                  <a:lnTo>
                    <a:pt x="375" y="585"/>
                  </a:lnTo>
                  <a:lnTo>
                    <a:pt x="373" y="583"/>
                  </a:lnTo>
                  <a:lnTo>
                    <a:pt x="372" y="581"/>
                  </a:lnTo>
                  <a:lnTo>
                    <a:pt x="358" y="577"/>
                  </a:lnTo>
                  <a:lnTo>
                    <a:pt x="356" y="576"/>
                  </a:lnTo>
                  <a:lnTo>
                    <a:pt x="354" y="576"/>
                  </a:lnTo>
                  <a:lnTo>
                    <a:pt x="354" y="576"/>
                  </a:lnTo>
                  <a:lnTo>
                    <a:pt x="350" y="577"/>
                  </a:lnTo>
                  <a:lnTo>
                    <a:pt x="349" y="577"/>
                  </a:lnTo>
                  <a:lnTo>
                    <a:pt x="347" y="578"/>
                  </a:lnTo>
                  <a:lnTo>
                    <a:pt x="346" y="578"/>
                  </a:lnTo>
                  <a:lnTo>
                    <a:pt x="345" y="578"/>
                  </a:lnTo>
                  <a:lnTo>
                    <a:pt x="344" y="578"/>
                  </a:lnTo>
                  <a:lnTo>
                    <a:pt x="342" y="576"/>
                  </a:lnTo>
                  <a:lnTo>
                    <a:pt x="336" y="573"/>
                  </a:lnTo>
                  <a:lnTo>
                    <a:pt x="329" y="569"/>
                  </a:lnTo>
                  <a:lnTo>
                    <a:pt x="326" y="567"/>
                  </a:lnTo>
                  <a:lnTo>
                    <a:pt x="324" y="564"/>
                  </a:lnTo>
                  <a:lnTo>
                    <a:pt x="323" y="562"/>
                  </a:lnTo>
                  <a:lnTo>
                    <a:pt x="322" y="560"/>
                  </a:lnTo>
                  <a:lnTo>
                    <a:pt x="322" y="558"/>
                  </a:lnTo>
                  <a:lnTo>
                    <a:pt x="322" y="558"/>
                  </a:lnTo>
                  <a:lnTo>
                    <a:pt x="322" y="557"/>
                  </a:lnTo>
                  <a:lnTo>
                    <a:pt x="322" y="557"/>
                  </a:lnTo>
                  <a:lnTo>
                    <a:pt x="320" y="555"/>
                  </a:lnTo>
                  <a:lnTo>
                    <a:pt x="300" y="542"/>
                  </a:lnTo>
                  <a:lnTo>
                    <a:pt x="293" y="538"/>
                  </a:lnTo>
                  <a:lnTo>
                    <a:pt x="293" y="538"/>
                  </a:lnTo>
                  <a:lnTo>
                    <a:pt x="292" y="536"/>
                  </a:lnTo>
                  <a:lnTo>
                    <a:pt x="291" y="536"/>
                  </a:lnTo>
                  <a:lnTo>
                    <a:pt x="287" y="535"/>
                  </a:lnTo>
                  <a:lnTo>
                    <a:pt x="286" y="537"/>
                  </a:lnTo>
                  <a:lnTo>
                    <a:pt x="286" y="538"/>
                  </a:lnTo>
                  <a:lnTo>
                    <a:pt x="286" y="538"/>
                  </a:lnTo>
                  <a:lnTo>
                    <a:pt x="286" y="539"/>
                  </a:lnTo>
                  <a:lnTo>
                    <a:pt x="293" y="546"/>
                  </a:lnTo>
                  <a:lnTo>
                    <a:pt x="295" y="547"/>
                  </a:lnTo>
                  <a:lnTo>
                    <a:pt x="297" y="548"/>
                  </a:lnTo>
                  <a:lnTo>
                    <a:pt x="305" y="554"/>
                  </a:lnTo>
                  <a:lnTo>
                    <a:pt x="305" y="554"/>
                  </a:lnTo>
                  <a:lnTo>
                    <a:pt x="307" y="554"/>
                  </a:lnTo>
                  <a:lnTo>
                    <a:pt x="307" y="554"/>
                  </a:lnTo>
                  <a:lnTo>
                    <a:pt x="312" y="558"/>
                  </a:lnTo>
                  <a:lnTo>
                    <a:pt x="319" y="573"/>
                  </a:lnTo>
                  <a:lnTo>
                    <a:pt x="320" y="576"/>
                  </a:lnTo>
                  <a:lnTo>
                    <a:pt x="316" y="579"/>
                  </a:lnTo>
                  <a:lnTo>
                    <a:pt x="312" y="579"/>
                  </a:lnTo>
                  <a:lnTo>
                    <a:pt x="305" y="577"/>
                  </a:lnTo>
                  <a:lnTo>
                    <a:pt x="299" y="574"/>
                  </a:lnTo>
                  <a:lnTo>
                    <a:pt x="298" y="573"/>
                  </a:lnTo>
                  <a:lnTo>
                    <a:pt x="297" y="573"/>
                  </a:lnTo>
                  <a:lnTo>
                    <a:pt x="290" y="571"/>
                  </a:lnTo>
                  <a:lnTo>
                    <a:pt x="289" y="571"/>
                  </a:lnTo>
                  <a:lnTo>
                    <a:pt x="284" y="570"/>
                  </a:lnTo>
                  <a:lnTo>
                    <a:pt x="283" y="570"/>
                  </a:lnTo>
                  <a:lnTo>
                    <a:pt x="282" y="571"/>
                  </a:lnTo>
                  <a:lnTo>
                    <a:pt x="279" y="572"/>
                  </a:lnTo>
                  <a:lnTo>
                    <a:pt x="276" y="573"/>
                  </a:lnTo>
                  <a:lnTo>
                    <a:pt x="275" y="574"/>
                  </a:lnTo>
                  <a:lnTo>
                    <a:pt x="273" y="576"/>
                  </a:lnTo>
                  <a:lnTo>
                    <a:pt x="272" y="577"/>
                  </a:lnTo>
                  <a:lnTo>
                    <a:pt x="268" y="579"/>
                  </a:lnTo>
                  <a:lnTo>
                    <a:pt x="260" y="581"/>
                  </a:lnTo>
                  <a:lnTo>
                    <a:pt x="260" y="581"/>
                  </a:lnTo>
                  <a:lnTo>
                    <a:pt x="256" y="579"/>
                  </a:lnTo>
                  <a:lnTo>
                    <a:pt x="243" y="568"/>
                  </a:lnTo>
                  <a:lnTo>
                    <a:pt x="241" y="573"/>
                  </a:lnTo>
                  <a:lnTo>
                    <a:pt x="240" y="573"/>
                  </a:lnTo>
                  <a:lnTo>
                    <a:pt x="239" y="573"/>
                  </a:lnTo>
                  <a:lnTo>
                    <a:pt x="228" y="568"/>
                  </a:lnTo>
                  <a:lnTo>
                    <a:pt x="228" y="567"/>
                  </a:lnTo>
                  <a:lnTo>
                    <a:pt x="225" y="558"/>
                  </a:lnTo>
                  <a:lnTo>
                    <a:pt x="225" y="556"/>
                  </a:lnTo>
                  <a:lnTo>
                    <a:pt x="228" y="554"/>
                  </a:lnTo>
                  <a:lnTo>
                    <a:pt x="225" y="549"/>
                  </a:lnTo>
                  <a:lnTo>
                    <a:pt x="220" y="545"/>
                  </a:lnTo>
                  <a:lnTo>
                    <a:pt x="214" y="543"/>
                  </a:lnTo>
                  <a:lnTo>
                    <a:pt x="215" y="546"/>
                  </a:lnTo>
                  <a:lnTo>
                    <a:pt x="214" y="547"/>
                  </a:lnTo>
                  <a:lnTo>
                    <a:pt x="213" y="548"/>
                  </a:lnTo>
                  <a:lnTo>
                    <a:pt x="211" y="550"/>
                  </a:lnTo>
                  <a:lnTo>
                    <a:pt x="210" y="550"/>
                  </a:lnTo>
                  <a:lnTo>
                    <a:pt x="208" y="547"/>
                  </a:lnTo>
                  <a:lnTo>
                    <a:pt x="207" y="538"/>
                  </a:lnTo>
                  <a:lnTo>
                    <a:pt x="200" y="537"/>
                  </a:lnTo>
                  <a:lnTo>
                    <a:pt x="197" y="540"/>
                  </a:lnTo>
                  <a:lnTo>
                    <a:pt x="197" y="543"/>
                  </a:lnTo>
                  <a:lnTo>
                    <a:pt x="188" y="544"/>
                  </a:lnTo>
                  <a:lnTo>
                    <a:pt x="183" y="545"/>
                  </a:lnTo>
                  <a:lnTo>
                    <a:pt x="181" y="547"/>
                  </a:lnTo>
                  <a:lnTo>
                    <a:pt x="178" y="552"/>
                  </a:lnTo>
                  <a:lnTo>
                    <a:pt x="168" y="567"/>
                  </a:lnTo>
                  <a:lnTo>
                    <a:pt x="168" y="572"/>
                  </a:lnTo>
                  <a:lnTo>
                    <a:pt x="168" y="572"/>
                  </a:lnTo>
                  <a:lnTo>
                    <a:pt x="168" y="574"/>
                  </a:lnTo>
                  <a:lnTo>
                    <a:pt x="179" y="582"/>
                  </a:lnTo>
                  <a:lnTo>
                    <a:pt x="180" y="582"/>
                  </a:lnTo>
                  <a:lnTo>
                    <a:pt x="190" y="578"/>
                  </a:lnTo>
                  <a:lnTo>
                    <a:pt x="190" y="576"/>
                  </a:lnTo>
                  <a:lnTo>
                    <a:pt x="191" y="576"/>
                  </a:lnTo>
                  <a:lnTo>
                    <a:pt x="195" y="574"/>
                  </a:lnTo>
                  <a:lnTo>
                    <a:pt x="197" y="573"/>
                  </a:lnTo>
                  <a:lnTo>
                    <a:pt x="204" y="573"/>
                  </a:lnTo>
                  <a:lnTo>
                    <a:pt x="204" y="573"/>
                  </a:lnTo>
                  <a:lnTo>
                    <a:pt x="205" y="573"/>
                  </a:lnTo>
                  <a:lnTo>
                    <a:pt x="209" y="579"/>
                  </a:lnTo>
                  <a:lnTo>
                    <a:pt x="209" y="579"/>
                  </a:lnTo>
                  <a:lnTo>
                    <a:pt x="208" y="582"/>
                  </a:lnTo>
                  <a:lnTo>
                    <a:pt x="204" y="590"/>
                  </a:lnTo>
                  <a:lnTo>
                    <a:pt x="202" y="592"/>
                  </a:lnTo>
                  <a:lnTo>
                    <a:pt x="200" y="594"/>
                  </a:lnTo>
                  <a:lnTo>
                    <a:pt x="197" y="593"/>
                  </a:lnTo>
                  <a:lnTo>
                    <a:pt x="197" y="592"/>
                  </a:lnTo>
                  <a:lnTo>
                    <a:pt x="197" y="590"/>
                  </a:lnTo>
                  <a:lnTo>
                    <a:pt x="198" y="590"/>
                  </a:lnTo>
                  <a:lnTo>
                    <a:pt x="198" y="589"/>
                  </a:lnTo>
                  <a:lnTo>
                    <a:pt x="198" y="589"/>
                  </a:lnTo>
                  <a:lnTo>
                    <a:pt x="197" y="588"/>
                  </a:lnTo>
                  <a:lnTo>
                    <a:pt x="196" y="586"/>
                  </a:lnTo>
                  <a:lnTo>
                    <a:pt x="192" y="584"/>
                  </a:lnTo>
                  <a:lnTo>
                    <a:pt x="192" y="584"/>
                  </a:lnTo>
                  <a:lnTo>
                    <a:pt x="189" y="583"/>
                  </a:lnTo>
                  <a:lnTo>
                    <a:pt x="179" y="592"/>
                  </a:lnTo>
                  <a:lnTo>
                    <a:pt x="182" y="595"/>
                  </a:lnTo>
                  <a:lnTo>
                    <a:pt x="183" y="597"/>
                  </a:lnTo>
                  <a:lnTo>
                    <a:pt x="183" y="598"/>
                  </a:lnTo>
                  <a:lnTo>
                    <a:pt x="182" y="599"/>
                  </a:lnTo>
                  <a:lnTo>
                    <a:pt x="178" y="600"/>
                  </a:lnTo>
                  <a:lnTo>
                    <a:pt x="173" y="602"/>
                  </a:lnTo>
                  <a:lnTo>
                    <a:pt x="172" y="602"/>
                  </a:lnTo>
                  <a:lnTo>
                    <a:pt x="154" y="600"/>
                  </a:lnTo>
                  <a:lnTo>
                    <a:pt x="153" y="600"/>
                  </a:lnTo>
                  <a:lnTo>
                    <a:pt x="152" y="599"/>
                  </a:lnTo>
                  <a:lnTo>
                    <a:pt x="151" y="599"/>
                  </a:lnTo>
                  <a:lnTo>
                    <a:pt x="147" y="595"/>
                  </a:lnTo>
                  <a:lnTo>
                    <a:pt x="147" y="595"/>
                  </a:lnTo>
                  <a:lnTo>
                    <a:pt x="146" y="594"/>
                  </a:lnTo>
                  <a:lnTo>
                    <a:pt x="146" y="592"/>
                  </a:lnTo>
                  <a:lnTo>
                    <a:pt x="147" y="590"/>
                  </a:lnTo>
                  <a:lnTo>
                    <a:pt x="147" y="590"/>
                  </a:lnTo>
                  <a:lnTo>
                    <a:pt x="146" y="589"/>
                  </a:lnTo>
                  <a:lnTo>
                    <a:pt x="144" y="589"/>
                  </a:lnTo>
                  <a:lnTo>
                    <a:pt x="140" y="587"/>
                  </a:lnTo>
                  <a:lnTo>
                    <a:pt x="131" y="586"/>
                  </a:lnTo>
                  <a:lnTo>
                    <a:pt x="129" y="586"/>
                  </a:lnTo>
                  <a:lnTo>
                    <a:pt x="129" y="586"/>
                  </a:lnTo>
                  <a:lnTo>
                    <a:pt x="128" y="586"/>
                  </a:lnTo>
                  <a:lnTo>
                    <a:pt x="111" y="595"/>
                  </a:lnTo>
                  <a:lnTo>
                    <a:pt x="110" y="596"/>
                  </a:lnTo>
                  <a:lnTo>
                    <a:pt x="110" y="597"/>
                  </a:lnTo>
                  <a:lnTo>
                    <a:pt x="110" y="598"/>
                  </a:lnTo>
                  <a:lnTo>
                    <a:pt x="109" y="600"/>
                  </a:lnTo>
                  <a:lnTo>
                    <a:pt x="109" y="601"/>
                  </a:lnTo>
                  <a:lnTo>
                    <a:pt x="107" y="602"/>
                  </a:lnTo>
                  <a:lnTo>
                    <a:pt x="107" y="602"/>
                  </a:lnTo>
                  <a:lnTo>
                    <a:pt x="94" y="604"/>
                  </a:lnTo>
                  <a:lnTo>
                    <a:pt x="94" y="604"/>
                  </a:lnTo>
                  <a:lnTo>
                    <a:pt x="82" y="602"/>
                  </a:lnTo>
                  <a:lnTo>
                    <a:pt x="73" y="598"/>
                  </a:lnTo>
                  <a:lnTo>
                    <a:pt x="71" y="594"/>
                  </a:lnTo>
                  <a:lnTo>
                    <a:pt x="70" y="593"/>
                  </a:lnTo>
                  <a:lnTo>
                    <a:pt x="69" y="593"/>
                  </a:lnTo>
                  <a:lnTo>
                    <a:pt x="68" y="592"/>
                  </a:lnTo>
                  <a:lnTo>
                    <a:pt x="59" y="593"/>
                  </a:lnTo>
                  <a:lnTo>
                    <a:pt x="55" y="597"/>
                  </a:lnTo>
                  <a:lnTo>
                    <a:pt x="54" y="598"/>
                  </a:lnTo>
                  <a:lnTo>
                    <a:pt x="52" y="601"/>
                  </a:lnTo>
                  <a:lnTo>
                    <a:pt x="50" y="602"/>
                  </a:lnTo>
                  <a:lnTo>
                    <a:pt x="43" y="604"/>
                  </a:lnTo>
                  <a:lnTo>
                    <a:pt x="32" y="607"/>
                  </a:lnTo>
                  <a:lnTo>
                    <a:pt x="32" y="607"/>
                  </a:lnTo>
                  <a:lnTo>
                    <a:pt x="29" y="607"/>
                  </a:lnTo>
                  <a:lnTo>
                    <a:pt x="28" y="606"/>
                  </a:lnTo>
                  <a:lnTo>
                    <a:pt x="27" y="605"/>
                  </a:lnTo>
                  <a:lnTo>
                    <a:pt x="24" y="602"/>
                  </a:lnTo>
                  <a:lnTo>
                    <a:pt x="22" y="599"/>
                  </a:lnTo>
                  <a:lnTo>
                    <a:pt x="22" y="599"/>
                  </a:lnTo>
                  <a:lnTo>
                    <a:pt x="24" y="599"/>
                  </a:lnTo>
                  <a:lnTo>
                    <a:pt x="31" y="597"/>
                  </a:lnTo>
                  <a:lnTo>
                    <a:pt x="31" y="595"/>
                  </a:lnTo>
                  <a:lnTo>
                    <a:pt x="30" y="593"/>
                  </a:lnTo>
                  <a:lnTo>
                    <a:pt x="29" y="591"/>
                  </a:lnTo>
                  <a:lnTo>
                    <a:pt x="14" y="587"/>
                  </a:lnTo>
                  <a:lnTo>
                    <a:pt x="2" y="572"/>
                  </a:lnTo>
                  <a:lnTo>
                    <a:pt x="1" y="571"/>
                  </a:lnTo>
                  <a:lnTo>
                    <a:pt x="0" y="570"/>
                  </a:lnTo>
                  <a:lnTo>
                    <a:pt x="0" y="569"/>
                  </a:lnTo>
                  <a:lnTo>
                    <a:pt x="0" y="561"/>
                  </a:lnTo>
                  <a:lnTo>
                    <a:pt x="0" y="560"/>
                  </a:lnTo>
                  <a:lnTo>
                    <a:pt x="0" y="560"/>
                  </a:lnTo>
                  <a:lnTo>
                    <a:pt x="4" y="557"/>
                  </a:lnTo>
                  <a:lnTo>
                    <a:pt x="5" y="556"/>
                  </a:lnTo>
                  <a:lnTo>
                    <a:pt x="6" y="554"/>
                  </a:lnTo>
                  <a:lnTo>
                    <a:pt x="6" y="553"/>
                  </a:lnTo>
                  <a:lnTo>
                    <a:pt x="7" y="551"/>
                  </a:lnTo>
                  <a:lnTo>
                    <a:pt x="7" y="551"/>
                  </a:lnTo>
                  <a:lnTo>
                    <a:pt x="6" y="549"/>
                  </a:lnTo>
                  <a:lnTo>
                    <a:pt x="4" y="541"/>
                  </a:lnTo>
                  <a:lnTo>
                    <a:pt x="4" y="540"/>
                  </a:lnTo>
                  <a:lnTo>
                    <a:pt x="4" y="538"/>
                  </a:lnTo>
                  <a:lnTo>
                    <a:pt x="4" y="537"/>
                  </a:lnTo>
                  <a:lnTo>
                    <a:pt x="7" y="532"/>
                  </a:lnTo>
                  <a:lnTo>
                    <a:pt x="10" y="524"/>
                  </a:lnTo>
                  <a:lnTo>
                    <a:pt x="11" y="522"/>
                  </a:lnTo>
                  <a:lnTo>
                    <a:pt x="11" y="520"/>
                  </a:lnTo>
                  <a:lnTo>
                    <a:pt x="11" y="519"/>
                  </a:lnTo>
                  <a:lnTo>
                    <a:pt x="10" y="516"/>
                  </a:lnTo>
                  <a:lnTo>
                    <a:pt x="9" y="516"/>
                  </a:lnTo>
                  <a:lnTo>
                    <a:pt x="9" y="513"/>
                  </a:lnTo>
                  <a:lnTo>
                    <a:pt x="10" y="512"/>
                  </a:lnTo>
                  <a:lnTo>
                    <a:pt x="14" y="500"/>
                  </a:lnTo>
                  <a:lnTo>
                    <a:pt x="19" y="493"/>
                  </a:lnTo>
                  <a:lnTo>
                    <a:pt x="21" y="491"/>
                  </a:lnTo>
                  <a:lnTo>
                    <a:pt x="22" y="489"/>
                  </a:lnTo>
                  <a:lnTo>
                    <a:pt x="22" y="487"/>
                  </a:lnTo>
                  <a:lnTo>
                    <a:pt x="22" y="486"/>
                  </a:lnTo>
                  <a:lnTo>
                    <a:pt x="22" y="482"/>
                  </a:lnTo>
                  <a:lnTo>
                    <a:pt x="21" y="480"/>
                  </a:lnTo>
                  <a:lnTo>
                    <a:pt x="20" y="478"/>
                  </a:lnTo>
                  <a:lnTo>
                    <a:pt x="14" y="471"/>
                  </a:lnTo>
                  <a:lnTo>
                    <a:pt x="14" y="471"/>
                  </a:lnTo>
                  <a:lnTo>
                    <a:pt x="13" y="470"/>
                  </a:lnTo>
                  <a:lnTo>
                    <a:pt x="13" y="469"/>
                  </a:lnTo>
                  <a:lnTo>
                    <a:pt x="14" y="458"/>
                  </a:lnTo>
                  <a:lnTo>
                    <a:pt x="14" y="456"/>
                  </a:lnTo>
                  <a:lnTo>
                    <a:pt x="15" y="448"/>
                  </a:lnTo>
                  <a:lnTo>
                    <a:pt x="15" y="447"/>
                  </a:lnTo>
                  <a:lnTo>
                    <a:pt x="16" y="446"/>
                  </a:lnTo>
                  <a:lnTo>
                    <a:pt x="20" y="437"/>
                  </a:lnTo>
                  <a:lnTo>
                    <a:pt x="21" y="436"/>
                  </a:lnTo>
                  <a:lnTo>
                    <a:pt x="26" y="429"/>
                  </a:lnTo>
                  <a:lnTo>
                    <a:pt x="33" y="420"/>
                  </a:lnTo>
                  <a:lnTo>
                    <a:pt x="33" y="419"/>
                  </a:lnTo>
                  <a:lnTo>
                    <a:pt x="34" y="417"/>
                  </a:lnTo>
                  <a:lnTo>
                    <a:pt x="36" y="410"/>
                  </a:lnTo>
                  <a:lnTo>
                    <a:pt x="38" y="401"/>
                  </a:lnTo>
                  <a:lnTo>
                    <a:pt x="38" y="400"/>
                  </a:lnTo>
                  <a:lnTo>
                    <a:pt x="39" y="398"/>
                  </a:lnTo>
                  <a:lnTo>
                    <a:pt x="40" y="397"/>
                  </a:lnTo>
                  <a:lnTo>
                    <a:pt x="41" y="396"/>
                  </a:lnTo>
                  <a:lnTo>
                    <a:pt x="46" y="394"/>
                  </a:lnTo>
                  <a:lnTo>
                    <a:pt x="47" y="394"/>
                  </a:lnTo>
                  <a:lnTo>
                    <a:pt x="47" y="393"/>
                  </a:lnTo>
                  <a:lnTo>
                    <a:pt x="48" y="393"/>
                  </a:lnTo>
                  <a:lnTo>
                    <a:pt x="49" y="391"/>
                  </a:lnTo>
                  <a:lnTo>
                    <a:pt x="49" y="391"/>
                  </a:lnTo>
                  <a:lnTo>
                    <a:pt x="49" y="390"/>
                  </a:lnTo>
                  <a:lnTo>
                    <a:pt x="47" y="380"/>
                  </a:lnTo>
                  <a:lnTo>
                    <a:pt x="47" y="377"/>
                  </a:lnTo>
                  <a:lnTo>
                    <a:pt x="47" y="375"/>
                  </a:lnTo>
                  <a:lnTo>
                    <a:pt x="47" y="374"/>
                  </a:lnTo>
                  <a:lnTo>
                    <a:pt x="47" y="372"/>
                  </a:lnTo>
                  <a:lnTo>
                    <a:pt x="47" y="370"/>
                  </a:lnTo>
                  <a:lnTo>
                    <a:pt x="54" y="356"/>
                  </a:lnTo>
                  <a:lnTo>
                    <a:pt x="60" y="344"/>
                  </a:lnTo>
                  <a:lnTo>
                    <a:pt x="61" y="343"/>
                  </a:lnTo>
                  <a:lnTo>
                    <a:pt x="61" y="341"/>
                  </a:lnTo>
                  <a:lnTo>
                    <a:pt x="61" y="340"/>
                  </a:lnTo>
                  <a:lnTo>
                    <a:pt x="61" y="339"/>
                  </a:lnTo>
                  <a:lnTo>
                    <a:pt x="62" y="329"/>
                  </a:lnTo>
                  <a:lnTo>
                    <a:pt x="61" y="327"/>
                  </a:lnTo>
                  <a:lnTo>
                    <a:pt x="61" y="324"/>
                  </a:lnTo>
                  <a:lnTo>
                    <a:pt x="61" y="323"/>
                  </a:lnTo>
                  <a:lnTo>
                    <a:pt x="61" y="322"/>
                  </a:lnTo>
                  <a:lnTo>
                    <a:pt x="61" y="321"/>
                  </a:lnTo>
                  <a:lnTo>
                    <a:pt x="69" y="307"/>
                  </a:lnTo>
                  <a:lnTo>
                    <a:pt x="69" y="306"/>
                  </a:lnTo>
                  <a:lnTo>
                    <a:pt x="70" y="305"/>
                  </a:lnTo>
                  <a:lnTo>
                    <a:pt x="73" y="305"/>
                  </a:lnTo>
                  <a:lnTo>
                    <a:pt x="77" y="302"/>
                  </a:lnTo>
                  <a:lnTo>
                    <a:pt x="79" y="301"/>
                  </a:lnTo>
                  <a:lnTo>
                    <a:pt x="92" y="286"/>
                  </a:lnTo>
                  <a:lnTo>
                    <a:pt x="93" y="277"/>
                  </a:lnTo>
                  <a:lnTo>
                    <a:pt x="94" y="276"/>
                  </a:lnTo>
                  <a:lnTo>
                    <a:pt x="94" y="276"/>
                  </a:lnTo>
                  <a:lnTo>
                    <a:pt x="96" y="275"/>
                  </a:lnTo>
                  <a:lnTo>
                    <a:pt x="97" y="275"/>
                  </a:lnTo>
                  <a:lnTo>
                    <a:pt x="104" y="273"/>
                  </a:lnTo>
                  <a:lnTo>
                    <a:pt x="113" y="267"/>
                  </a:lnTo>
                  <a:lnTo>
                    <a:pt x="115" y="265"/>
                  </a:lnTo>
                  <a:lnTo>
                    <a:pt x="117" y="263"/>
                  </a:lnTo>
                  <a:lnTo>
                    <a:pt x="118" y="261"/>
                  </a:lnTo>
                  <a:lnTo>
                    <a:pt x="118" y="260"/>
                  </a:lnTo>
                  <a:lnTo>
                    <a:pt x="119" y="257"/>
                  </a:lnTo>
                  <a:lnTo>
                    <a:pt x="120" y="254"/>
                  </a:lnTo>
                  <a:lnTo>
                    <a:pt x="121" y="251"/>
                  </a:lnTo>
                  <a:lnTo>
                    <a:pt x="123" y="247"/>
                  </a:lnTo>
                  <a:lnTo>
                    <a:pt x="124" y="244"/>
                  </a:lnTo>
                  <a:lnTo>
                    <a:pt x="125" y="242"/>
                  </a:lnTo>
                  <a:lnTo>
                    <a:pt x="127" y="238"/>
                  </a:lnTo>
                  <a:lnTo>
                    <a:pt x="136" y="224"/>
                  </a:lnTo>
                  <a:lnTo>
                    <a:pt x="137" y="222"/>
                  </a:lnTo>
                  <a:lnTo>
                    <a:pt x="138" y="222"/>
                  </a:lnTo>
                  <a:lnTo>
                    <a:pt x="143" y="221"/>
                  </a:lnTo>
                  <a:lnTo>
                    <a:pt x="144" y="220"/>
                  </a:lnTo>
                  <a:lnTo>
                    <a:pt x="149" y="216"/>
                  </a:lnTo>
                  <a:lnTo>
                    <a:pt x="152" y="215"/>
                  </a:lnTo>
                  <a:lnTo>
                    <a:pt x="153" y="213"/>
                  </a:lnTo>
                  <a:lnTo>
                    <a:pt x="154" y="212"/>
                  </a:lnTo>
                  <a:lnTo>
                    <a:pt x="154" y="211"/>
                  </a:lnTo>
                  <a:lnTo>
                    <a:pt x="156" y="208"/>
                  </a:lnTo>
                  <a:lnTo>
                    <a:pt x="156" y="207"/>
                  </a:lnTo>
                  <a:lnTo>
                    <a:pt x="156" y="206"/>
                  </a:lnTo>
                  <a:lnTo>
                    <a:pt x="157" y="203"/>
                  </a:lnTo>
                  <a:lnTo>
                    <a:pt x="157" y="200"/>
                  </a:lnTo>
                  <a:lnTo>
                    <a:pt x="158" y="197"/>
                  </a:lnTo>
                  <a:lnTo>
                    <a:pt x="159" y="196"/>
                  </a:lnTo>
                  <a:lnTo>
                    <a:pt x="161" y="193"/>
                  </a:lnTo>
                  <a:lnTo>
                    <a:pt x="164" y="190"/>
                  </a:lnTo>
                  <a:lnTo>
                    <a:pt x="164" y="190"/>
                  </a:lnTo>
                  <a:lnTo>
                    <a:pt x="166" y="188"/>
                  </a:lnTo>
                  <a:lnTo>
                    <a:pt x="167" y="186"/>
                  </a:lnTo>
                  <a:lnTo>
                    <a:pt x="168" y="184"/>
                  </a:lnTo>
                  <a:lnTo>
                    <a:pt x="174" y="157"/>
                  </a:lnTo>
                  <a:lnTo>
                    <a:pt x="174" y="152"/>
                  </a:lnTo>
                  <a:lnTo>
                    <a:pt x="173" y="152"/>
                  </a:lnTo>
                  <a:lnTo>
                    <a:pt x="173" y="152"/>
                  </a:lnTo>
                  <a:lnTo>
                    <a:pt x="173" y="152"/>
                  </a:lnTo>
                  <a:lnTo>
                    <a:pt x="173" y="151"/>
                  </a:lnTo>
                  <a:lnTo>
                    <a:pt x="174" y="149"/>
                  </a:lnTo>
                  <a:lnTo>
                    <a:pt x="175" y="148"/>
                  </a:lnTo>
                  <a:lnTo>
                    <a:pt x="175" y="146"/>
                  </a:lnTo>
                  <a:lnTo>
                    <a:pt x="177" y="145"/>
                  </a:lnTo>
                  <a:lnTo>
                    <a:pt x="179" y="145"/>
                  </a:lnTo>
                  <a:lnTo>
                    <a:pt x="182" y="142"/>
                  </a:lnTo>
                  <a:lnTo>
                    <a:pt x="183" y="141"/>
                  </a:lnTo>
                  <a:lnTo>
                    <a:pt x="188" y="136"/>
                  </a:lnTo>
                  <a:lnTo>
                    <a:pt x="192" y="133"/>
                  </a:lnTo>
                  <a:lnTo>
                    <a:pt x="192" y="133"/>
                  </a:lnTo>
                  <a:lnTo>
                    <a:pt x="193" y="132"/>
                  </a:lnTo>
                  <a:lnTo>
                    <a:pt x="192" y="130"/>
                  </a:lnTo>
                  <a:lnTo>
                    <a:pt x="191" y="129"/>
                  </a:lnTo>
                  <a:lnTo>
                    <a:pt x="190" y="129"/>
                  </a:lnTo>
                  <a:lnTo>
                    <a:pt x="190" y="129"/>
                  </a:lnTo>
                  <a:lnTo>
                    <a:pt x="187" y="127"/>
                  </a:lnTo>
                  <a:lnTo>
                    <a:pt x="186" y="127"/>
                  </a:lnTo>
                  <a:lnTo>
                    <a:pt x="186" y="126"/>
                  </a:lnTo>
                  <a:lnTo>
                    <a:pt x="186" y="126"/>
                  </a:lnTo>
                  <a:lnTo>
                    <a:pt x="186" y="124"/>
                  </a:lnTo>
                  <a:lnTo>
                    <a:pt x="186" y="124"/>
                  </a:lnTo>
                  <a:lnTo>
                    <a:pt x="186" y="123"/>
                  </a:lnTo>
                  <a:lnTo>
                    <a:pt x="186" y="122"/>
                  </a:lnTo>
                  <a:lnTo>
                    <a:pt x="188" y="121"/>
                  </a:lnTo>
                  <a:lnTo>
                    <a:pt x="190" y="120"/>
                  </a:lnTo>
                  <a:lnTo>
                    <a:pt x="190" y="119"/>
                  </a:lnTo>
                  <a:lnTo>
                    <a:pt x="192" y="118"/>
                  </a:lnTo>
                  <a:lnTo>
                    <a:pt x="193" y="116"/>
                  </a:lnTo>
                  <a:lnTo>
                    <a:pt x="194" y="113"/>
                  </a:lnTo>
                  <a:lnTo>
                    <a:pt x="195" y="110"/>
                  </a:lnTo>
                  <a:lnTo>
                    <a:pt x="195" y="109"/>
                  </a:lnTo>
                  <a:lnTo>
                    <a:pt x="195" y="107"/>
                  </a:lnTo>
                  <a:lnTo>
                    <a:pt x="194" y="100"/>
                  </a:lnTo>
                  <a:lnTo>
                    <a:pt x="197" y="95"/>
                  </a:lnTo>
                  <a:lnTo>
                    <a:pt x="197" y="94"/>
                  </a:lnTo>
                  <a:lnTo>
                    <a:pt x="197" y="94"/>
                  </a:lnTo>
                  <a:lnTo>
                    <a:pt x="196" y="93"/>
                  </a:lnTo>
                  <a:lnTo>
                    <a:pt x="194" y="92"/>
                  </a:lnTo>
                  <a:lnTo>
                    <a:pt x="193" y="92"/>
                  </a:lnTo>
                  <a:lnTo>
                    <a:pt x="190" y="92"/>
                  </a:lnTo>
                  <a:lnTo>
                    <a:pt x="189" y="92"/>
                  </a:lnTo>
                  <a:lnTo>
                    <a:pt x="187" y="92"/>
                  </a:lnTo>
                  <a:lnTo>
                    <a:pt x="186" y="91"/>
                  </a:lnTo>
                  <a:lnTo>
                    <a:pt x="186" y="91"/>
                  </a:lnTo>
                  <a:lnTo>
                    <a:pt x="185" y="91"/>
                  </a:lnTo>
                  <a:lnTo>
                    <a:pt x="185" y="90"/>
                  </a:lnTo>
                  <a:lnTo>
                    <a:pt x="185" y="89"/>
                  </a:lnTo>
                  <a:lnTo>
                    <a:pt x="185" y="88"/>
                  </a:lnTo>
                  <a:lnTo>
                    <a:pt x="186" y="88"/>
                  </a:lnTo>
                  <a:lnTo>
                    <a:pt x="186" y="87"/>
                  </a:lnTo>
                  <a:lnTo>
                    <a:pt x="185" y="78"/>
                  </a:lnTo>
                  <a:lnTo>
                    <a:pt x="185" y="77"/>
                  </a:lnTo>
                  <a:lnTo>
                    <a:pt x="182" y="65"/>
                  </a:lnTo>
                  <a:lnTo>
                    <a:pt x="181" y="63"/>
                  </a:lnTo>
                  <a:lnTo>
                    <a:pt x="180" y="62"/>
                  </a:lnTo>
                  <a:lnTo>
                    <a:pt x="180" y="61"/>
                  </a:lnTo>
                  <a:lnTo>
                    <a:pt x="180" y="60"/>
                  </a:lnTo>
                  <a:lnTo>
                    <a:pt x="181" y="59"/>
                  </a:lnTo>
                  <a:lnTo>
                    <a:pt x="182" y="57"/>
                  </a:lnTo>
                  <a:lnTo>
                    <a:pt x="182" y="54"/>
                  </a:lnTo>
                  <a:lnTo>
                    <a:pt x="182" y="53"/>
                  </a:lnTo>
                  <a:lnTo>
                    <a:pt x="186" y="53"/>
                  </a:lnTo>
                  <a:lnTo>
                    <a:pt x="186" y="52"/>
                  </a:lnTo>
                  <a:lnTo>
                    <a:pt x="187" y="52"/>
                  </a:lnTo>
                  <a:lnTo>
                    <a:pt x="190" y="53"/>
                  </a:lnTo>
                  <a:lnTo>
                    <a:pt x="191" y="53"/>
                  </a:lnTo>
                  <a:lnTo>
                    <a:pt x="195" y="57"/>
                  </a:lnTo>
                  <a:lnTo>
                    <a:pt x="200" y="64"/>
                  </a:lnTo>
                  <a:lnTo>
                    <a:pt x="202" y="67"/>
                  </a:lnTo>
                  <a:lnTo>
                    <a:pt x="204" y="69"/>
                  </a:lnTo>
                  <a:lnTo>
                    <a:pt x="206" y="71"/>
                  </a:lnTo>
                  <a:lnTo>
                    <a:pt x="207" y="72"/>
                  </a:lnTo>
                  <a:lnTo>
                    <a:pt x="208" y="72"/>
                  </a:lnTo>
                  <a:lnTo>
                    <a:pt x="211" y="72"/>
                  </a:lnTo>
                  <a:lnTo>
                    <a:pt x="215" y="68"/>
                  </a:lnTo>
                  <a:lnTo>
                    <a:pt x="217" y="65"/>
                  </a:lnTo>
                  <a:lnTo>
                    <a:pt x="217" y="64"/>
                  </a:lnTo>
                  <a:lnTo>
                    <a:pt x="217" y="62"/>
                  </a:lnTo>
                  <a:lnTo>
                    <a:pt x="215" y="52"/>
                  </a:lnTo>
                  <a:lnTo>
                    <a:pt x="213" y="52"/>
                  </a:lnTo>
                  <a:lnTo>
                    <a:pt x="212" y="51"/>
                  </a:lnTo>
                  <a:lnTo>
                    <a:pt x="212" y="49"/>
                  </a:lnTo>
                  <a:lnTo>
                    <a:pt x="213" y="47"/>
                  </a:lnTo>
                  <a:lnTo>
                    <a:pt x="218" y="46"/>
                  </a:lnTo>
                  <a:lnTo>
                    <a:pt x="229" y="43"/>
                  </a:lnTo>
                  <a:lnTo>
                    <a:pt x="231" y="43"/>
                  </a:lnTo>
                  <a:lnTo>
                    <a:pt x="232" y="45"/>
                  </a:lnTo>
                  <a:lnTo>
                    <a:pt x="230" y="48"/>
                  </a:lnTo>
                  <a:lnTo>
                    <a:pt x="230" y="48"/>
                  </a:lnTo>
                  <a:lnTo>
                    <a:pt x="229" y="47"/>
                  </a:lnTo>
                  <a:lnTo>
                    <a:pt x="229" y="47"/>
                  </a:lnTo>
                  <a:lnTo>
                    <a:pt x="227" y="48"/>
                  </a:lnTo>
                  <a:lnTo>
                    <a:pt x="232" y="68"/>
                  </a:lnTo>
                  <a:lnTo>
                    <a:pt x="236" y="70"/>
                  </a:lnTo>
                  <a:lnTo>
                    <a:pt x="243" y="73"/>
                  </a:lnTo>
                  <a:lnTo>
                    <a:pt x="244" y="74"/>
                  </a:lnTo>
                  <a:lnTo>
                    <a:pt x="261" y="77"/>
                  </a:lnTo>
                  <a:lnTo>
                    <a:pt x="268" y="77"/>
                  </a:lnTo>
                  <a:lnTo>
                    <a:pt x="268" y="78"/>
                  </a:lnTo>
                  <a:lnTo>
                    <a:pt x="268" y="82"/>
                  </a:lnTo>
                  <a:lnTo>
                    <a:pt x="262" y="88"/>
                  </a:lnTo>
                  <a:lnTo>
                    <a:pt x="256" y="90"/>
                  </a:lnTo>
                  <a:lnTo>
                    <a:pt x="250" y="100"/>
                  </a:lnTo>
                  <a:lnTo>
                    <a:pt x="250" y="102"/>
                  </a:lnTo>
                  <a:lnTo>
                    <a:pt x="250" y="104"/>
                  </a:lnTo>
                  <a:lnTo>
                    <a:pt x="252" y="106"/>
                  </a:lnTo>
                  <a:lnTo>
                    <a:pt x="254" y="106"/>
                  </a:lnTo>
                  <a:lnTo>
                    <a:pt x="258" y="107"/>
                  </a:lnTo>
                  <a:lnTo>
                    <a:pt x="259" y="106"/>
                  </a:lnTo>
                  <a:lnTo>
                    <a:pt x="260" y="106"/>
                  </a:lnTo>
                  <a:lnTo>
                    <a:pt x="277" y="90"/>
                  </a:lnTo>
                  <a:lnTo>
                    <a:pt x="275" y="88"/>
                  </a:lnTo>
                  <a:lnTo>
                    <a:pt x="274" y="86"/>
                  </a:lnTo>
                  <a:lnTo>
                    <a:pt x="274" y="85"/>
                  </a:lnTo>
                  <a:lnTo>
                    <a:pt x="275" y="82"/>
                  </a:lnTo>
                  <a:lnTo>
                    <a:pt x="279" y="78"/>
                  </a:lnTo>
                  <a:lnTo>
                    <a:pt x="282" y="75"/>
                  </a:lnTo>
                  <a:lnTo>
                    <a:pt x="283" y="75"/>
                  </a:lnTo>
                  <a:lnTo>
                    <a:pt x="298" y="71"/>
                  </a:lnTo>
                  <a:lnTo>
                    <a:pt x="301" y="72"/>
                  </a:lnTo>
                  <a:lnTo>
                    <a:pt x="306" y="76"/>
                  </a:lnTo>
                  <a:lnTo>
                    <a:pt x="308" y="75"/>
                  </a:lnTo>
                  <a:lnTo>
                    <a:pt x="309" y="74"/>
                  </a:lnTo>
                  <a:lnTo>
                    <a:pt x="309" y="73"/>
                  </a:lnTo>
                  <a:lnTo>
                    <a:pt x="307" y="69"/>
                  </a:lnTo>
                  <a:lnTo>
                    <a:pt x="307" y="69"/>
                  </a:lnTo>
                  <a:lnTo>
                    <a:pt x="302" y="66"/>
                  </a:lnTo>
                  <a:lnTo>
                    <a:pt x="304" y="65"/>
                  </a:lnTo>
                  <a:lnTo>
                    <a:pt x="304" y="65"/>
                  </a:lnTo>
                  <a:lnTo>
                    <a:pt x="305" y="62"/>
                  </a:lnTo>
                  <a:lnTo>
                    <a:pt x="304" y="62"/>
                  </a:lnTo>
                  <a:lnTo>
                    <a:pt x="305" y="58"/>
                  </a:lnTo>
                  <a:close/>
                  <a:moveTo>
                    <a:pt x="225" y="567"/>
                  </a:moveTo>
                  <a:lnTo>
                    <a:pt x="224" y="563"/>
                  </a:lnTo>
                  <a:lnTo>
                    <a:pt x="223" y="562"/>
                  </a:lnTo>
                  <a:lnTo>
                    <a:pt x="216" y="562"/>
                  </a:lnTo>
                  <a:lnTo>
                    <a:pt x="217" y="568"/>
                  </a:lnTo>
                  <a:lnTo>
                    <a:pt x="218" y="570"/>
                  </a:lnTo>
                  <a:lnTo>
                    <a:pt x="224" y="569"/>
                  </a:lnTo>
                  <a:lnTo>
                    <a:pt x="226" y="569"/>
                  </a:lnTo>
                  <a:lnTo>
                    <a:pt x="225" y="567"/>
                  </a:lnTo>
                  <a:close/>
                </a:path>
              </a:pathLst>
            </a:custGeom>
            <a:solidFill>
              <a:srgbClr val="003865">
                <a:lumMod val="50000"/>
                <a:lumOff val="50000"/>
              </a:srgbClr>
            </a:solidFill>
            <a:ln w="4763"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783" fontAlgn="auto">
                <a:lnSpc>
                  <a:spcPct val="100000"/>
                </a:lnSpc>
                <a:spcBef>
                  <a:spcPts val="0"/>
                </a:spcBef>
                <a:spcAft>
                  <a:spcPts val="0"/>
                </a:spcAft>
                <a:defRPr/>
              </a:pPr>
              <a:endParaRPr lang="de-DE" sz="1350" kern="0">
                <a:solidFill>
                  <a:srgbClr val="000000"/>
                </a:solidFill>
                <a:latin typeface="Arial"/>
              </a:endParaRPr>
            </a:p>
          </p:txBody>
        </p:sp>
        <p:sp>
          <p:nvSpPr>
            <p:cNvPr id="71" name="Freeform 15">
              <a:extLst>
                <a:ext uri="{FF2B5EF4-FFF2-40B4-BE49-F238E27FC236}">
                  <a16:creationId xmlns:a16="http://schemas.microsoft.com/office/drawing/2014/main" id="{50A72451-88DF-4FC1-A42C-9C2A30407991}"/>
                </a:ext>
              </a:extLst>
            </p:cNvPr>
            <p:cNvSpPr>
              <a:spLocks noEditPoints="1"/>
            </p:cNvSpPr>
            <p:nvPr/>
          </p:nvSpPr>
          <p:spPr bwMode="auto">
            <a:xfrm>
              <a:off x="8102331" y="1767906"/>
              <a:ext cx="196031" cy="384975"/>
            </a:xfrm>
            <a:custGeom>
              <a:avLst/>
              <a:gdLst>
                <a:gd name="T0" fmla="*/ 14 w 83"/>
                <a:gd name="T1" fmla="*/ 23 h 163"/>
                <a:gd name="T2" fmla="*/ 15 w 83"/>
                <a:gd name="T3" fmla="*/ 21 h 163"/>
                <a:gd name="T4" fmla="*/ 15 w 83"/>
                <a:gd name="T5" fmla="*/ 18 h 163"/>
                <a:gd name="T6" fmla="*/ 8 w 83"/>
                <a:gd name="T7" fmla="*/ 7 h 163"/>
                <a:gd name="T8" fmla="*/ 8 w 83"/>
                <a:gd name="T9" fmla="*/ 0 h 163"/>
                <a:gd name="T10" fmla="*/ 26 w 83"/>
                <a:gd name="T11" fmla="*/ 1 h 163"/>
                <a:gd name="T12" fmla="*/ 30 w 83"/>
                <a:gd name="T13" fmla="*/ 2 h 163"/>
                <a:gd name="T14" fmla="*/ 29 w 83"/>
                <a:gd name="T15" fmla="*/ 25 h 163"/>
                <a:gd name="T16" fmla="*/ 22 w 83"/>
                <a:gd name="T17" fmla="*/ 34 h 163"/>
                <a:gd name="T18" fmla="*/ 17 w 83"/>
                <a:gd name="T19" fmla="*/ 34 h 163"/>
                <a:gd name="T20" fmla="*/ 16 w 83"/>
                <a:gd name="T21" fmla="*/ 32 h 163"/>
                <a:gd name="T22" fmla="*/ 17 w 83"/>
                <a:gd name="T23" fmla="*/ 31 h 163"/>
                <a:gd name="T24" fmla="*/ 13 w 83"/>
                <a:gd name="T25" fmla="*/ 25 h 163"/>
                <a:gd name="T26" fmla="*/ 83 w 83"/>
                <a:gd name="T27" fmla="*/ 130 h 163"/>
                <a:gd name="T28" fmla="*/ 77 w 83"/>
                <a:gd name="T29" fmla="*/ 125 h 163"/>
                <a:gd name="T30" fmla="*/ 73 w 83"/>
                <a:gd name="T31" fmla="*/ 126 h 163"/>
                <a:gd name="T32" fmla="*/ 50 w 83"/>
                <a:gd name="T33" fmla="*/ 121 h 163"/>
                <a:gd name="T34" fmla="*/ 21 w 83"/>
                <a:gd name="T35" fmla="*/ 114 h 163"/>
                <a:gd name="T36" fmla="*/ 0 w 83"/>
                <a:gd name="T37" fmla="*/ 101 h 163"/>
                <a:gd name="T38" fmla="*/ 0 w 83"/>
                <a:gd name="T39" fmla="*/ 101 h 163"/>
                <a:gd name="T40" fmla="*/ 1 w 83"/>
                <a:gd name="T41" fmla="*/ 107 h 163"/>
                <a:gd name="T42" fmla="*/ 4 w 83"/>
                <a:gd name="T43" fmla="*/ 111 h 163"/>
                <a:gd name="T44" fmla="*/ 15 w 83"/>
                <a:gd name="T45" fmla="*/ 117 h 163"/>
                <a:gd name="T46" fmla="*/ 19 w 83"/>
                <a:gd name="T47" fmla="*/ 119 h 163"/>
                <a:gd name="T48" fmla="*/ 22 w 83"/>
                <a:gd name="T49" fmla="*/ 120 h 163"/>
                <a:gd name="T50" fmla="*/ 28 w 83"/>
                <a:gd name="T51" fmla="*/ 133 h 163"/>
                <a:gd name="T52" fmla="*/ 30 w 83"/>
                <a:gd name="T53" fmla="*/ 138 h 163"/>
                <a:gd name="T54" fmla="*/ 37 w 83"/>
                <a:gd name="T55" fmla="*/ 145 h 163"/>
                <a:gd name="T56" fmla="*/ 37 w 83"/>
                <a:gd name="T57" fmla="*/ 154 h 163"/>
                <a:gd name="T58" fmla="*/ 40 w 83"/>
                <a:gd name="T59" fmla="*/ 156 h 163"/>
                <a:gd name="T60" fmla="*/ 44 w 83"/>
                <a:gd name="T61" fmla="*/ 155 h 163"/>
                <a:gd name="T62" fmla="*/ 48 w 83"/>
                <a:gd name="T63" fmla="*/ 155 h 163"/>
                <a:gd name="T64" fmla="*/ 72 w 83"/>
                <a:gd name="T65" fmla="*/ 163 h 163"/>
                <a:gd name="T66" fmla="*/ 80 w 83"/>
                <a:gd name="T67" fmla="*/ 151 h 163"/>
                <a:gd name="T68" fmla="*/ 77 w 83"/>
                <a:gd name="T69" fmla="*/ 135 h 163"/>
                <a:gd name="T70" fmla="*/ 78 w 83"/>
                <a:gd name="T71" fmla="*/ 134 h 163"/>
                <a:gd name="T72" fmla="*/ 83 w 83"/>
                <a:gd name="T73" fmla="*/ 13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 h="163">
                  <a:moveTo>
                    <a:pt x="12" y="24"/>
                  </a:moveTo>
                  <a:lnTo>
                    <a:pt x="14" y="23"/>
                  </a:lnTo>
                  <a:lnTo>
                    <a:pt x="15" y="21"/>
                  </a:lnTo>
                  <a:lnTo>
                    <a:pt x="15" y="21"/>
                  </a:lnTo>
                  <a:lnTo>
                    <a:pt x="15" y="18"/>
                  </a:lnTo>
                  <a:lnTo>
                    <a:pt x="15" y="18"/>
                  </a:lnTo>
                  <a:lnTo>
                    <a:pt x="14" y="17"/>
                  </a:lnTo>
                  <a:lnTo>
                    <a:pt x="8" y="7"/>
                  </a:lnTo>
                  <a:lnTo>
                    <a:pt x="6" y="3"/>
                  </a:lnTo>
                  <a:lnTo>
                    <a:pt x="8" y="0"/>
                  </a:lnTo>
                  <a:lnTo>
                    <a:pt x="11" y="0"/>
                  </a:lnTo>
                  <a:lnTo>
                    <a:pt x="26" y="1"/>
                  </a:lnTo>
                  <a:lnTo>
                    <a:pt x="30" y="2"/>
                  </a:lnTo>
                  <a:lnTo>
                    <a:pt x="30" y="2"/>
                  </a:lnTo>
                  <a:lnTo>
                    <a:pt x="27" y="15"/>
                  </a:lnTo>
                  <a:lnTo>
                    <a:pt x="29" y="25"/>
                  </a:lnTo>
                  <a:lnTo>
                    <a:pt x="29" y="27"/>
                  </a:lnTo>
                  <a:lnTo>
                    <a:pt x="22" y="34"/>
                  </a:lnTo>
                  <a:lnTo>
                    <a:pt x="22" y="34"/>
                  </a:lnTo>
                  <a:lnTo>
                    <a:pt x="17" y="34"/>
                  </a:lnTo>
                  <a:lnTo>
                    <a:pt x="16" y="33"/>
                  </a:lnTo>
                  <a:lnTo>
                    <a:pt x="16" y="32"/>
                  </a:lnTo>
                  <a:lnTo>
                    <a:pt x="17" y="31"/>
                  </a:lnTo>
                  <a:lnTo>
                    <a:pt x="17" y="31"/>
                  </a:lnTo>
                  <a:lnTo>
                    <a:pt x="17" y="30"/>
                  </a:lnTo>
                  <a:lnTo>
                    <a:pt x="13" y="25"/>
                  </a:lnTo>
                  <a:lnTo>
                    <a:pt x="12" y="24"/>
                  </a:lnTo>
                  <a:close/>
                  <a:moveTo>
                    <a:pt x="83" y="130"/>
                  </a:moveTo>
                  <a:lnTo>
                    <a:pt x="79" y="126"/>
                  </a:lnTo>
                  <a:lnTo>
                    <a:pt x="77" y="125"/>
                  </a:lnTo>
                  <a:lnTo>
                    <a:pt x="76" y="125"/>
                  </a:lnTo>
                  <a:lnTo>
                    <a:pt x="73" y="126"/>
                  </a:lnTo>
                  <a:lnTo>
                    <a:pt x="60" y="126"/>
                  </a:lnTo>
                  <a:lnTo>
                    <a:pt x="50" y="121"/>
                  </a:lnTo>
                  <a:lnTo>
                    <a:pt x="39" y="116"/>
                  </a:lnTo>
                  <a:lnTo>
                    <a:pt x="21" y="114"/>
                  </a:lnTo>
                  <a:lnTo>
                    <a:pt x="1" y="103"/>
                  </a:lnTo>
                  <a:lnTo>
                    <a:pt x="0" y="101"/>
                  </a:lnTo>
                  <a:lnTo>
                    <a:pt x="0" y="99"/>
                  </a:lnTo>
                  <a:lnTo>
                    <a:pt x="0" y="101"/>
                  </a:lnTo>
                  <a:lnTo>
                    <a:pt x="1" y="104"/>
                  </a:lnTo>
                  <a:lnTo>
                    <a:pt x="1" y="107"/>
                  </a:lnTo>
                  <a:lnTo>
                    <a:pt x="2" y="108"/>
                  </a:lnTo>
                  <a:lnTo>
                    <a:pt x="4" y="111"/>
                  </a:lnTo>
                  <a:lnTo>
                    <a:pt x="8" y="114"/>
                  </a:lnTo>
                  <a:lnTo>
                    <a:pt x="15" y="117"/>
                  </a:lnTo>
                  <a:lnTo>
                    <a:pt x="17" y="118"/>
                  </a:lnTo>
                  <a:lnTo>
                    <a:pt x="19" y="119"/>
                  </a:lnTo>
                  <a:lnTo>
                    <a:pt x="22" y="119"/>
                  </a:lnTo>
                  <a:lnTo>
                    <a:pt x="22" y="120"/>
                  </a:lnTo>
                  <a:lnTo>
                    <a:pt x="23" y="121"/>
                  </a:lnTo>
                  <a:lnTo>
                    <a:pt x="28" y="133"/>
                  </a:lnTo>
                  <a:lnTo>
                    <a:pt x="28" y="136"/>
                  </a:lnTo>
                  <a:lnTo>
                    <a:pt x="30" y="138"/>
                  </a:lnTo>
                  <a:lnTo>
                    <a:pt x="36" y="143"/>
                  </a:lnTo>
                  <a:lnTo>
                    <a:pt x="37" y="145"/>
                  </a:lnTo>
                  <a:lnTo>
                    <a:pt x="37" y="146"/>
                  </a:lnTo>
                  <a:lnTo>
                    <a:pt x="37" y="154"/>
                  </a:lnTo>
                  <a:lnTo>
                    <a:pt x="39" y="155"/>
                  </a:lnTo>
                  <a:lnTo>
                    <a:pt x="40" y="156"/>
                  </a:lnTo>
                  <a:lnTo>
                    <a:pt x="41" y="156"/>
                  </a:lnTo>
                  <a:lnTo>
                    <a:pt x="44" y="155"/>
                  </a:lnTo>
                  <a:lnTo>
                    <a:pt x="45" y="155"/>
                  </a:lnTo>
                  <a:lnTo>
                    <a:pt x="48" y="155"/>
                  </a:lnTo>
                  <a:lnTo>
                    <a:pt x="63" y="160"/>
                  </a:lnTo>
                  <a:lnTo>
                    <a:pt x="72" y="163"/>
                  </a:lnTo>
                  <a:lnTo>
                    <a:pt x="80" y="155"/>
                  </a:lnTo>
                  <a:lnTo>
                    <a:pt x="80" y="151"/>
                  </a:lnTo>
                  <a:lnTo>
                    <a:pt x="79" y="138"/>
                  </a:lnTo>
                  <a:lnTo>
                    <a:pt x="77" y="135"/>
                  </a:lnTo>
                  <a:lnTo>
                    <a:pt x="78" y="134"/>
                  </a:lnTo>
                  <a:lnTo>
                    <a:pt x="78" y="134"/>
                  </a:lnTo>
                  <a:lnTo>
                    <a:pt x="80" y="133"/>
                  </a:lnTo>
                  <a:lnTo>
                    <a:pt x="83" y="133"/>
                  </a:lnTo>
                  <a:lnTo>
                    <a:pt x="83" y="130"/>
                  </a:lnTo>
                  <a:close/>
                </a:path>
              </a:pathLst>
            </a:custGeom>
            <a:solidFill>
              <a:srgbClr val="003865">
                <a:lumMod val="75000"/>
                <a:lumOff val="25000"/>
              </a:srgbClr>
            </a:solidFill>
            <a:ln w="4763" cap="flat">
              <a:solidFill>
                <a:srgbClr val="FFFFFF"/>
              </a:solidFill>
              <a:prstDash val="solid"/>
              <a:miter lim="800000"/>
              <a:headEnd/>
              <a:tailEnd/>
            </a:ln>
          </p:spPr>
          <p:txBody>
            <a:bodyPr vert="horz" wrap="square" lIns="68580" tIns="34290" rIns="68580" bIns="34290" numCol="1" anchor="t" anchorCtr="0" compatLnSpc="1">
              <a:prstTxWarp prst="textNoShape">
                <a:avLst/>
              </a:prstTxWarp>
            </a:bodyPr>
            <a:lstStyle/>
            <a:p>
              <a:pPr defTabSz="685783" fontAlgn="auto">
                <a:lnSpc>
                  <a:spcPct val="100000"/>
                </a:lnSpc>
                <a:spcBef>
                  <a:spcPts val="0"/>
                </a:spcBef>
                <a:spcAft>
                  <a:spcPts val="0"/>
                </a:spcAft>
                <a:defRPr/>
              </a:pPr>
              <a:endParaRPr lang="de-DE" sz="1350" kern="0">
                <a:solidFill>
                  <a:srgbClr val="000000"/>
                </a:solidFill>
                <a:latin typeface="Arial"/>
              </a:endParaRPr>
            </a:p>
          </p:txBody>
        </p:sp>
        <p:grpSp>
          <p:nvGrpSpPr>
            <p:cNvPr id="72" name="Gruppieren 71">
              <a:extLst>
                <a:ext uri="{FF2B5EF4-FFF2-40B4-BE49-F238E27FC236}">
                  <a16:creationId xmlns:a16="http://schemas.microsoft.com/office/drawing/2014/main" id="{C8BE74CB-83F1-4A41-92A8-F281E3504240}"/>
                </a:ext>
              </a:extLst>
            </p:cNvPr>
            <p:cNvGrpSpPr/>
            <p:nvPr/>
          </p:nvGrpSpPr>
          <p:grpSpPr>
            <a:xfrm>
              <a:off x="10719778" y="4127116"/>
              <a:ext cx="1084691" cy="1117496"/>
              <a:chOff x="10719778" y="4127116"/>
              <a:chExt cx="1084691" cy="1117496"/>
            </a:xfrm>
          </p:grpSpPr>
          <p:sp>
            <p:nvSpPr>
              <p:cNvPr id="92" name="TextBox 53">
                <a:extLst>
                  <a:ext uri="{FF2B5EF4-FFF2-40B4-BE49-F238E27FC236}">
                    <a16:creationId xmlns:a16="http://schemas.microsoft.com/office/drawing/2014/main" id="{17332941-D7C8-4067-BF0E-A5D4EB80444E}"/>
                  </a:ext>
                </a:extLst>
              </p:cNvPr>
              <p:cNvSpPr txBox="1"/>
              <p:nvPr/>
            </p:nvSpPr>
            <p:spPr>
              <a:xfrm>
                <a:off x="10909785" y="4127116"/>
                <a:ext cx="496743" cy="207590"/>
              </a:xfrm>
              <a:prstGeom prst="rect">
                <a:avLst/>
              </a:prstGeom>
              <a:noFill/>
            </p:spPr>
            <p:txBody>
              <a:bodyPr vert="horz" wrap="none" lIns="0" tIns="0" rIns="0" bIns="0" rtlCol="0">
                <a:spAutoFit/>
              </a:bodyPr>
              <a:lstStyle/>
              <a:p>
                <a:pPr defTabSz="685783" fontAlgn="auto">
                  <a:lnSpc>
                    <a:spcPct val="100000"/>
                  </a:lnSpc>
                  <a:spcBef>
                    <a:spcPts val="0"/>
                  </a:spcBef>
                  <a:spcAft>
                    <a:spcPts val="0"/>
                  </a:spcAft>
                  <a:defRPr/>
                </a:pPr>
                <a:r>
                  <a:rPr lang="de-DE" sz="788" b="1" kern="0">
                    <a:solidFill>
                      <a:srgbClr val="000000"/>
                    </a:solidFill>
                  </a:rPr>
                  <a:t>&lt;2,6%</a:t>
                </a:r>
              </a:p>
            </p:txBody>
          </p:sp>
          <p:sp>
            <p:nvSpPr>
              <p:cNvPr id="93" name="Rectangle 54">
                <a:extLst>
                  <a:ext uri="{FF2B5EF4-FFF2-40B4-BE49-F238E27FC236}">
                    <a16:creationId xmlns:a16="http://schemas.microsoft.com/office/drawing/2014/main" id="{428F0403-B279-4DF4-BB68-7F780CE44699}"/>
                  </a:ext>
                </a:extLst>
              </p:cNvPr>
              <p:cNvSpPr/>
              <p:nvPr/>
            </p:nvSpPr>
            <p:spPr>
              <a:xfrm>
                <a:off x="10719778" y="4144882"/>
                <a:ext cx="133200" cy="133744"/>
              </a:xfrm>
              <a:prstGeom prst="rect">
                <a:avLst/>
              </a:prstGeom>
              <a:solidFill>
                <a:srgbClr val="003865">
                  <a:lumMod val="25000"/>
                  <a:lumOff val="75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825" kern="0">
                  <a:solidFill>
                    <a:srgbClr val="FFFFFF"/>
                  </a:solidFill>
                </a:endParaRPr>
              </a:p>
            </p:txBody>
          </p:sp>
          <p:sp>
            <p:nvSpPr>
              <p:cNvPr id="94" name="TextBox 51">
                <a:extLst>
                  <a:ext uri="{FF2B5EF4-FFF2-40B4-BE49-F238E27FC236}">
                    <a16:creationId xmlns:a16="http://schemas.microsoft.com/office/drawing/2014/main" id="{BCD99952-6521-43D1-83AB-A2EAD5EB45F1}"/>
                  </a:ext>
                </a:extLst>
              </p:cNvPr>
              <p:cNvSpPr txBox="1"/>
              <p:nvPr/>
            </p:nvSpPr>
            <p:spPr>
              <a:xfrm>
                <a:off x="10909785" y="4354593"/>
                <a:ext cx="894684" cy="207590"/>
              </a:xfrm>
              <a:prstGeom prst="rect">
                <a:avLst/>
              </a:prstGeom>
              <a:noFill/>
            </p:spPr>
            <p:txBody>
              <a:bodyPr vert="horz" wrap="none" lIns="0" tIns="0" rIns="0" bIns="0" rtlCol="0">
                <a:spAutoFit/>
              </a:bodyPr>
              <a:lstStyle/>
              <a:p>
                <a:pPr defTabSz="685783" fontAlgn="auto">
                  <a:lnSpc>
                    <a:spcPct val="100000"/>
                  </a:lnSpc>
                  <a:spcBef>
                    <a:spcPts val="0"/>
                  </a:spcBef>
                  <a:spcAft>
                    <a:spcPts val="0"/>
                  </a:spcAft>
                  <a:defRPr/>
                </a:pPr>
                <a:r>
                  <a:rPr lang="de-DE" sz="788" b="1" kern="0">
                    <a:solidFill>
                      <a:srgbClr val="000000"/>
                    </a:solidFill>
                  </a:rPr>
                  <a:t>2,6 - &lt;2,8%</a:t>
                </a:r>
              </a:p>
            </p:txBody>
          </p:sp>
          <p:sp>
            <p:nvSpPr>
              <p:cNvPr id="95" name="Rectangle 52">
                <a:extLst>
                  <a:ext uri="{FF2B5EF4-FFF2-40B4-BE49-F238E27FC236}">
                    <a16:creationId xmlns:a16="http://schemas.microsoft.com/office/drawing/2014/main" id="{545766E4-0A45-435F-90AF-6DE65A6167D2}"/>
                  </a:ext>
                </a:extLst>
              </p:cNvPr>
              <p:cNvSpPr/>
              <p:nvPr/>
            </p:nvSpPr>
            <p:spPr>
              <a:xfrm>
                <a:off x="10719778" y="4372359"/>
                <a:ext cx="133200" cy="133744"/>
              </a:xfrm>
              <a:prstGeom prst="rect">
                <a:avLst/>
              </a:prstGeom>
              <a:solidFill>
                <a:srgbClr val="003865">
                  <a:lumMod val="50000"/>
                  <a:lumOff val="5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825" kern="0">
                  <a:solidFill>
                    <a:srgbClr val="FFFFFF"/>
                  </a:solidFill>
                </a:endParaRPr>
              </a:p>
            </p:txBody>
          </p:sp>
          <p:sp>
            <p:nvSpPr>
              <p:cNvPr id="96" name="TextBox 49">
                <a:extLst>
                  <a:ext uri="{FF2B5EF4-FFF2-40B4-BE49-F238E27FC236}">
                    <a16:creationId xmlns:a16="http://schemas.microsoft.com/office/drawing/2014/main" id="{64F240BA-25B8-4202-95F9-2151CF806C0F}"/>
                  </a:ext>
                </a:extLst>
              </p:cNvPr>
              <p:cNvSpPr txBox="1"/>
              <p:nvPr/>
            </p:nvSpPr>
            <p:spPr>
              <a:xfrm>
                <a:off x="10909785" y="4582071"/>
                <a:ext cx="894684" cy="207590"/>
              </a:xfrm>
              <a:prstGeom prst="rect">
                <a:avLst/>
              </a:prstGeom>
              <a:noFill/>
            </p:spPr>
            <p:txBody>
              <a:bodyPr vert="horz" wrap="none" lIns="0" tIns="0" rIns="0" bIns="0" rtlCol="0">
                <a:spAutoFit/>
              </a:bodyPr>
              <a:lstStyle/>
              <a:p>
                <a:pPr defTabSz="685783" fontAlgn="auto">
                  <a:lnSpc>
                    <a:spcPct val="100000"/>
                  </a:lnSpc>
                  <a:spcBef>
                    <a:spcPts val="0"/>
                  </a:spcBef>
                  <a:spcAft>
                    <a:spcPts val="0"/>
                  </a:spcAft>
                  <a:defRPr/>
                </a:pPr>
                <a:r>
                  <a:rPr lang="de-DE" sz="788" b="1" kern="0">
                    <a:solidFill>
                      <a:srgbClr val="000000"/>
                    </a:solidFill>
                  </a:rPr>
                  <a:t>2,8 - &lt;3,2%</a:t>
                </a:r>
              </a:p>
            </p:txBody>
          </p:sp>
          <p:sp>
            <p:nvSpPr>
              <p:cNvPr id="97" name="Rectangle 50">
                <a:extLst>
                  <a:ext uri="{FF2B5EF4-FFF2-40B4-BE49-F238E27FC236}">
                    <a16:creationId xmlns:a16="http://schemas.microsoft.com/office/drawing/2014/main" id="{51692D67-349B-437C-B849-34FA5015DE6E}"/>
                  </a:ext>
                </a:extLst>
              </p:cNvPr>
              <p:cNvSpPr/>
              <p:nvPr/>
            </p:nvSpPr>
            <p:spPr>
              <a:xfrm>
                <a:off x="10719778" y="4599836"/>
                <a:ext cx="133200" cy="133744"/>
              </a:xfrm>
              <a:prstGeom prst="rect">
                <a:avLst/>
              </a:prstGeom>
              <a:solidFill>
                <a:srgbClr val="003865">
                  <a:lumMod val="75000"/>
                  <a:lumOff val="25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825" kern="0">
                  <a:solidFill>
                    <a:srgbClr val="FFFFFF"/>
                  </a:solidFill>
                </a:endParaRPr>
              </a:p>
            </p:txBody>
          </p:sp>
          <p:sp>
            <p:nvSpPr>
              <p:cNvPr id="98" name="TextBox 49">
                <a:extLst>
                  <a:ext uri="{FF2B5EF4-FFF2-40B4-BE49-F238E27FC236}">
                    <a16:creationId xmlns:a16="http://schemas.microsoft.com/office/drawing/2014/main" id="{5AB856D8-F556-4B1B-9EC1-64DC03C24981}"/>
                  </a:ext>
                </a:extLst>
              </p:cNvPr>
              <p:cNvSpPr txBox="1"/>
              <p:nvPr/>
            </p:nvSpPr>
            <p:spPr>
              <a:xfrm>
                <a:off x="10909785" y="4809545"/>
                <a:ext cx="894684" cy="207590"/>
              </a:xfrm>
              <a:prstGeom prst="rect">
                <a:avLst/>
              </a:prstGeom>
              <a:noFill/>
            </p:spPr>
            <p:txBody>
              <a:bodyPr vert="horz" wrap="none" lIns="0" tIns="0" rIns="0" bIns="0" rtlCol="0">
                <a:spAutoFit/>
              </a:bodyPr>
              <a:lstStyle/>
              <a:p>
                <a:pPr defTabSz="685783" fontAlgn="auto">
                  <a:lnSpc>
                    <a:spcPct val="100000"/>
                  </a:lnSpc>
                  <a:spcBef>
                    <a:spcPts val="0"/>
                  </a:spcBef>
                  <a:spcAft>
                    <a:spcPts val="0"/>
                  </a:spcAft>
                  <a:defRPr/>
                </a:pPr>
                <a:r>
                  <a:rPr lang="de-DE" sz="788" b="1" kern="0">
                    <a:solidFill>
                      <a:srgbClr val="000000"/>
                    </a:solidFill>
                  </a:rPr>
                  <a:t>3,2 - &lt;3,4%</a:t>
                </a:r>
              </a:p>
            </p:txBody>
          </p:sp>
          <p:sp>
            <p:nvSpPr>
              <p:cNvPr id="99" name="Rectangle 50">
                <a:extLst>
                  <a:ext uri="{FF2B5EF4-FFF2-40B4-BE49-F238E27FC236}">
                    <a16:creationId xmlns:a16="http://schemas.microsoft.com/office/drawing/2014/main" id="{827C285E-7D5B-44B5-A921-53515B902BE0}"/>
                  </a:ext>
                </a:extLst>
              </p:cNvPr>
              <p:cNvSpPr/>
              <p:nvPr/>
            </p:nvSpPr>
            <p:spPr>
              <a:xfrm>
                <a:off x="10719778" y="4827313"/>
                <a:ext cx="133200" cy="133744"/>
              </a:xfrm>
              <a:prstGeom prst="rect">
                <a:avLst/>
              </a:prstGeom>
              <a:solidFill>
                <a:srgbClr val="003865">
                  <a:lumMod val="90000"/>
                  <a:lumOff val="1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825" kern="0">
                  <a:solidFill>
                    <a:srgbClr val="FFFFFF"/>
                  </a:solidFill>
                </a:endParaRPr>
              </a:p>
            </p:txBody>
          </p:sp>
          <p:sp>
            <p:nvSpPr>
              <p:cNvPr id="100" name="TextBox 49">
                <a:extLst>
                  <a:ext uri="{FF2B5EF4-FFF2-40B4-BE49-F238E27FC236}">
                    <a16:creationId xmlns:a16="http://schemas.microsoft.com/office/drawing/2014/main" id="{E878D335-E0EA-406E-A75D-66A52899A92E}"/>
                  </a:ext>
                </a:extLst>
              </p:cNvPr>
              <p:cNvSpPr txBox="1"/>
              <p:nvPr/>
            </p:nvSpPr>
            <p:spPr>
              <a:xfrm>
                <a:off x="10909785" y="5037022"/>
                <a:ext cx="491254" cy="207590"/>
              </a:xfrm>
              <a:prstGeom prst="rect">
                <a:avLst/>
              </a:prstGeom>
              <a:noFill/>
            </p:spPr>
            <p:txBody>
              <a:bodyPr vert="horz" wrap="none" lIns="0" tIns="0" rIns="0" bIns="0" rtlCol="0">
                <a:spAutoFit/>
              </a:bodyPr>
              <a:lstStyle/>
              <a:p>
                <a:pPr defTabSz="685783" fontAlgn="auto">
                  <a:lnSpc>
                    <a:spcPct val="100000"/>
                  </a:lnSpc>
                  <a:spcBef>
                    <a:spcPts val="0"/>
                  </a:spcBef>
                  <a:spcAft>
                    <a:spcPts val="0"/>
                  </a:spcAft>
                  <a:defRPr/>
                </a:pPr>
                <a:r>
                  <a:rPr lang="de-DE" sz="788" b="1" kern="0">
                    <a:solidFill>
                      <a:srgbClr val="000000"/>
                    </a:solidFill>
                  </a:rPr>
                  <a:t>≥3,4%</a:t>
                </a:r>
              </a:p>
            </p:txBody>
          </p:sp>
          <p:sp>
            <p:nvSpPr>
              <p:cNvPr id="101" name="Rectangle 50">
                <a:extLst>
                  <a:ext uri="{FF2B5EF4-FFF2-40B4-BE49-F238E27FC236}">
                    <a16:creationId xmlns:a16="http://schemas.microsoft.com/office/drawing/2014/main" id="{611D7F6B-AFD7-4998-91DE-43DB55C426F5}"/>
                  </a:ext>
                </a:extLst>
              </p:cNvPr>
              <p:cNvSpPr/>
              <p:nvPr/>
            </p:nvSpPr>
            <p:spPr>
              <a:xfrm>
                <a:off x="10719778" y="5054789"/>
                <a:ext cx="133200" cy="133744"/>
              </a:xfrm>
              <a:prstGeom prst="rect">
                <a:avLst/>
              </a:prstGeom>
              <a:solidFill>
                <a:srgbClr val="003865"/>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825" kern="0">
                  <a:solidFill>
                    <a:srgbClr val="FFFFFF"/>
                  </a:solidFill>
                </a:endParaRPr>
              </a:p>
            </p:txBody>
          </p:sp>
        </p:grpSp>
        <p:sp>
          <p:nvSpPr>
            <p:cNvPr id="73" name="Textfeld 72">
              <a:extLst>
                <a:ext uri="{FF2B5EF4-FFF2-40B4-BE49-F238E27FC236}">
                  <a16:creationId xmlns:a16="http://schemas.microsoft.com/office/drawing/2014/main" id="{5E92D316-517F-4C3F-B6C1-D94C1F3CB85B}"/>
                </a:ext>
              </a:extLst>
            </p:cNvPr>
            <p:cNvSpPr txBox="1"/>
            <p:nvPr/>
          </p:nvSpPr>
          <p:spPr>
            <a:xfrm>
              <a:off x="8397575" y="1352933"/>
              <a:ext cx="604325" cy="335919"/>
            </a:xfrm>
            <a:prstGeom prst="rect">
              <a:avLst/>
            </a:prstGeom>
            <a:noFill/>
          </p:spPr>
          <p:txBody>
            <a:bodyPr vert="horz" wrap="none" rtlCol="0">
              <a:spAutoFit/>
            </a:bodyPr>
            <a:lstStyle/>
            <a:p>
              <a:pPr defTabSz="685783" fontAlgn="auto">
                <a:lnSpc>
                  <a:spcPct val="100000"/>
                </a:lnSpc>
                <a:spcBef>
                  <a:spcPts val="0"/>
                </a:spcBef>
                <a:spcAft>
                  <a:spcPts val="0"/>
                </a:spcAft>
                <a:defRPr/>
              </a:pPr>
              <a:r>
                <a:rPr lang="de-DE" sz="675" b="1" kern="0">
                  <a:solidFill>
                    <a:srgbClr val="000000"/>
                  </a:solidFill>
                </a:rPr>
                <a:t>2,55</a:t>
              </a:r>
            </a:p>
          </p:txBody>
        </p:sp>
        <p:sp>
          <p:nvSpPr>
            <p:cNvPr id="74" name="Textfeld 73">
              <a:extLst>
                <a:ext uri="{FF2B5EF4-FFF2-40B4-BE49-F238E27FC236}">
                  <a16:creationId xmlns:a16="http://schemas.microsoft.com/office/drawing/2014/main" id="{23D3A0A1-7E8A-45E7-88B5-7B695B53E489}"/>
                </a:ext>
              </a:extLst>
            </p:cNvPr>
            <p:cNvSpPr txBox="1"/>
            <p:nvPr/>
          </p:nvSpPr>
          <p:spPr>
            <a:xfrm>
              <a:off x="8591597" y="1676514"/>
              <a:ext cx="604325" cy="335919"/>
            </a:xfrm>
            <a:prstGeom prst="rect">
              <a:avLst/>
            </a:prstGeom>
            <a:noFill/>
          </p:spPr>
          <p:txBody>
            <a:bodyPr vert="horz" wrap="none" rtlCol="0">
              <a:spAutoFit/>
            </a:bodyPr>
            <a:lstStyle/>
            <a:p>
              <a:pPr defTabSz="685783" fontAlgn="auto">
                <a:lnSpc>
                  <a:spcPct val="100000"/>
                </a:lnSpc>
                <a:spcBef>
                  <a:spcPts val="0"/>
                </a:spcBef>
                <a:spcAft>
                  <a:spcPts val="0"/>
                </a:spcAft>
                <a:defRPr/>
              </a:pPr>
              <a:r>
                <a:rPr lang="de-DE" sz="675" b="1" kern="0">
                  <a:solidFill>
                    <a:srgbClr val="000000"/>
                  </a:solidFill>
                </a:rPr>
                <a:t>2,27</a:t>
              </a:r>
            </a:p>
          </p:txBody>
        </p:sp>
        <p:sp>
          <p:nvSpPr>
            <p:cNvPr id="75" name="Textfeld 74">
              <a:extLst>
                <a:ext uri="{FF2B5EF4-FFF2-40B4-BE49-F238E27FC236}">
                  <a16:creationId xmlns:a16="http://schemas.microsoft.com/office/drawing/2014/main" id="{80125ADE-78F0-4BA8-B7D1-769E18A103B6}"/>
                </a:ext>
              </a:extLst>
            </p:cNvPr>
            <p:cNvSpPr txBox="1"/>
            <p:nvPr/>
          </p:nvSpPr>
          <p:spPr>
            <a:xfrm>
              <a:off x="9514994" y="1595805"/>
              <a:ext cx="604325" cy="335919"/>
            </a:xfrm>
            <a:prstGeom prst="rect">
              <a:avLst/>
            </a:prstGeom>
            <a:noFill/>
          </p:spPr>
          <p:txBody>
            <a:bodyPr vert="horz" wrap="none" rtlCol="0">
              <a:spAutoFit/>
            </a:bodyPr>
            <a:lstStyle/>
            <a:p>
              <a:pPr defTabSz="685783" fontAlgn="auto">
                <a:lnSpc>
                  <a:spcPct val="100000"/>
                </a:lnSpc>
                <a:spcBef>
                  <a:spcPts val="0"/>
                </a:spcBef>
                <a:spcAft>
                  <a:spcPts val="0"/>
                </a:spcAft>
                <a:defRPr/>
              </a:pPr>
              <a:r>
                <a:rPr lang="de-DE" sz="675" b="1" kern="0">
                  <a:solidFill>
                    <a:srgbClr val="FFFFFF"/>
                  </a:solidFill>
                </a:rPr>
                <a:t>3,24</a:t>
              </a:r>
            </a:p>
          </p:txBody>
        </p:sp>
        <p:sp>
          <p:nvSpPr>
            <p:cNvPr id="76" name="Textfeld 75">
              <a:extLst>
                <a:ext uri="{FF2B5EF4-FFF2-40B4-BE49-F238E27FC236}">
                  <a16:creationId xmlns:a16="http://schemas.microsoft.com/office/drawing/2014/main" id="{5A29C19A-8FDB-42EF-BA1B-C651716413A2}"/>
                </a:ext>
              </a:extLst>
            </p:cNvPr>
            <p:cNvSpPr txBox="1"/>
            <p:nvPr/>
          </p:nvSpPr>
          <p:spPr>
            <a:xfrm>
              <a:off x="8437173" y="2285138"/>
              <a:ext cx="604325" cy="335919"/>
            </a:xfrm>
            <a:prstGeom prst="rect">
              <a:avLst/>
            </a:prstGeom>
            <a:noFill/>
          </p:spPr>
          <p:txBody>
            <a:bodyPr vert="horz" wrap="none" rtlCol="0">
              <a:spAutoFit/>
            </a:bodyPr>
            <a:lstStyle/>
            <a:p>
              <a:pPr defTabSz="685783" fontAlgn="auto">
                <a:lnSpc>
                  <a:spcPct val="100000"/>
                </a:lnSpc>
                <a:spcBef>
                  <a:spcPts val="0"/>
                </a:spcBef>
                <a:spcAft>
                  <a:spcPts val="0"/>
                </a:spcAft>
                <a:defRPr/>
              </a:pPr>
              <a:r>
                <a:rPr lang="de-DE" sz="675" b="1" kern="0">
                  <a:solidFill>
                    <a:srgbClr val="FFFFFF"/>
                  </a:solidFill>
                </a:rPr>
                <a:t>3,27</a:t>
              </a:r>
            </a:p>
          </p:txBody>
        </p:sp>
        <p:sp>
          <p:nvSpPr>
            <p:cNvPr id="77" name="Textfeld 76">
              <a:extLst>
                <a:ext uri="{FF2B5EF4-FFF2-40B4-BE49-F238E27FC236}">
                  <a16:creationId xmlns:a16="http://schemas.microsoft.com/office/drawing/2014/main" id="{8573BC6C-B874-40CB-BEFD-32A6E737C029}"/>
                </a:ext>
              </a:extLst>
            </p:cNvPr>
            <p:cNvSpPr txBox="1"/>
            <p:nvPr/>
          </p:nvSpPr>
          <p:spPr>
            <a:xfrm>
              <a:off x="7731207" y="1336858"/>
              <a:ext cx="604325" cy="335919"/>
            </a:xfrm>
            <a:prstGeom prst="rect">
              <a:avLst/>
            </a:prstGeom>
            <a:noFill/>
          </p:spPr>
          <p:txBody>
            <a:bodyPr vert="horz" wrap="none" rtlCol="0">
              <a:spAutoFit/>
            </a:bodyPr>
            <a:lstStyle/>
            <a:p>
              <a:pPr defTabSz="685783" fontAlgn="auto">
                <a:lnSpc>
                  <a:spcPct val="100000"/>
                </a:lnSpc>
                <a:spcBef>
                  <a:spcPts val="0"/>
                </a:spcBef>
                <a:spcAft>
                  <a:spcPts val="0"/>
                </a:spcAft>
                <a:defRPr/>
              </a:pPr>
              <a:r>
                <a:rPr lang="de-DE" sz="675" b="1" kern="0">
                  <a:solidFill>
                    <a:srgbClr val="000000"/>
                  </a:solidFill>
                </a:rPr>
                <a:t>2,83</a:t>
              </a:r>
            </a:p>
          </p:txBody>
        </p:sp>
        <p:cxnSp>
          <p:nvCxnSpPr>
            <p:cNvPr id="78" name="Gerader Verbinder 77">
              <a:extLst>
                <a:ext uri="{FF2B5EF4-FFF2-40B4-BE49-F238E27FC236}">
                  <a16:creationId xmlns:a16="http://schemas.microsoft.com/office/drawing/2014/main" id="{BBD747E9-FE8C-41BE-9221-733B0F429DDA}"/>
                </a:ext>
              </a:extLst>
            </p:cNvPr>
            <p:cNvCxnSpPr>
              <a:stCxn id="77" idx="2"/>
              <a:endCxn id="71" idx="22"/>
            </p:cNvCxnSpPr>
            <p:nvPr/>
          </p:nvCxnSpPr>
          <p:spPr>
            <a:xfrm>
              <a:off x="8033370" y="1672777"/>
              <a:ext cx="104389" cy="371460"/>
            </a:xfrm>
            <a:prstGeom prst="line">
              <a:avLst/>
            </a:prstGeom>
            <a:noFill/>
            <a:ln w="19050" cap="flat" cmpd="sng" algn="ctr">
              <a:solidFill>
                <a:srgbClr val="FFFFFF">
                  <a:lumMod val="65000"/>
                </a:srgbClr>
              </a:solidFill>
              <a:prstDash val="solid"/>
            </a:ln>
            <a:effectLst/>
          </p:spPr>
        </p:cxnSp>
        <p:sp>
          <p:nvSpPr>
            <p:cNvPr id="79" name="Textfeld 78">
              <a:extLst>
                <a:ext uri="{FF2B5EF4-FFF2-40B4-BE49-F238E27FC236}">
                  <a16:creationId xmlns:a16="http://schemas.microsoft.com/office/drawing/2014/main" id="{29DE0746-3338-42FE-9E2F-0CCB3B3C3F22}"/>
                </a:ext>
              </a:extLst>
            </p:cNvPr>
            <p:cNvSpPr txBox="1"/>
            <p:nvPr/>
          </p:nvSpPr>
          <p:spPr>
            <a:xfrm>
              <a:off x="9207151" y="2721428"/>
              <a:ext cx="604325" cy="335919"/>
            </a:xfrm>
            <a:prstGeom prst="rect">
              <a:avLst/>
            </a:prstGeom>
            <a:noFill/>
          </p:spPr>
          <p:txBody>
            <a:bodyPr vert="horz" wrap="none" rtlCol="0">
              <a:spAutoFit/>
            </a:bodyPr>
            <a:lstStyle/>
            <a:p>
              <a:pPr defTabSz="685783" fontAlgn="auto">
                <a:lnSpc>
                  <a:spcPct val="100000"/>
                </a:lnSpc>
                <a:spcBef>
                  <a:spcPts val="0"/>
                </a:spcBef>
                <a:spcAft>
                  <a:spcPts val="0"/>
                </a:spcAft>
                <a:defRPr/>
              </a:pPr>
              <a:r>
                <a:rPr lang="de-DE" sz="675" b="1" kern="0">
                  <a:solidFill>
                    <a:srgbClr val="FFFFFF"/>
                  </a:solidFill>
                </a:rPr>
                <a:t>5,04</a:t>
              </a:r>
            </a:p>
          </p:txBody>
        </p:sp>
        <p:sp>
          <p:nvSpPr>
            <p:cNvPr id="80" name="Textfeld 79">
              <a:extLst>
                <a:ext uri="{FF2B5EF4-FFF2-40B4-BE49-F238E27FC236}">
                  <a16:creationId xmlns:a16="http://schemas.microsoft.com/office/drawing/2014/main" id="{EBC4D328-B56C-49C6-ABAC-80D563969D59}"/>
                </a:ext>
              </a:extLst>
            </p:cNvPr>
            <p:cNvSpPr txBox="1"/>
            <p:nvPr/>
          </p:nvSpPr>
          <p:spPr>
            <a:xfrm>
              <a:off x="8991888" y="3392521"/>
              <a:ext cx="604325" cy="335919"/>
            </a:xfrm>
            <a:prstGeom prst="rect">
              <a:avLst/>
            </a:prstGeom>
            <a:noFill/>
          </p:spPr>
          <p:txBody>
            <a:bodyPr vert="horz" wrap="none" rtlCol="0">
              <a:spAutoFit/>
            </a:bodyPr>
            <a:lstStyle/>
            <a:p>
              <a:pPr defTabSz="685783" fontAlgn="auto">
                <a:lnSpc>
                  <a:spcPct val="100000"/>
                </a:lnSpc>
                <a:spcBef>
                  <a:spcPts val="0"/>
                </a:spcBef>
                <a:spcAft>
                  <a:spcPts val="0"/>
                </a:spcAft>
                <a:defRPr/>
              </a:pPr>
              <a:r>
                <a:rPr lang="de-DE" sz="675" b="1" kern="0">
                  <a:solidFill>
                    <a:srgbClr val="FFFFFF"/>
                  </a:solidFill>
                </a:rPr>
                <a:t>4,54</a:t>
              </a:r>
            </a:p>
          </p:txBody>
        </p:sp>
        <p:sp>
          <p:nvSpPr>
            <p:cNvPr id="81" name="Textfeld 80">
              <a:extLst>
                <a:ext uri="{FF2B5EF4-FFF2-40B4-BE49-F238E27FC236}">
                  <a16:creationId xmlns:a16="http://schemas.microsoft.com/office/drawing/2014/main" id="{0E9A3D89-A7AD-46E7-B7FC-0C45B1297AA9}"/>
                </a:ext>
              </a:extLst>
            </p:cNvPr>
            <p:cNvSpPr txBox="1"/>
            <p:nvPr/>
          </p:nvSpPr>
          <p:spPr>
            <a:xfrm>
              <a:off x="9867806" y="3248157"/>
              <a:ext cx="604325" cy="335919"/>
            </a:xfrm>
            <a:prstGeom prst="rect">
              <a:avLst/>
            </a:prstGeom>
            <a:noFill/>
          </p:spPr>
          <p:txBody>
            <a:bodyPr vert="horz" wrap="none" rtlCol="0">
              <a:spAutoFit/>
            </a:bodyPr>
            <a:lstStyle/>
            <a:p>
              <a:pPr defTabSz="685783" fontAlgn="auto">
                <a:lnSpc>
                  <a:spcPct val="100000"/>
                </a:lnSpc>
                <a:spcBef>
                  <a:spcPts val="0"/>
                </a:spcBef>
                <a:spcAft>
                  <a:spcPts val="0"/>
                </a:spcAft>
                <a:defRPr/>
              </a:pPr>
              <a:r>
                <a:rPr lang="de-DE" sz="675" b="1" kern="0">
                  <a:solidFill>
                    <a:srgbClr val="FFFFFF"/>
                  </a:solidFill>
                </a:rPr>
                <a:t>3,64</a:t>
              </a:r>
            </a:p>
          </p:txBody>
        </p:sp>
        <p:sp>
          <p:nvSpPr>
            <p:cNvPr id="82" name="Textfeld 81">
              <a:extLst>
                <a:ext uri="{FF2B5EF4-FFF2-40B4-BE49-F238E27FC236}">
                  <a16:creationId xmlns:a16="http://schemas.microsoft.com/office/drawing/2014/main" id="{13B14878-CB5C-4335-A636-6C71A0BF9DD0}"/>
                </a:ext>
              </a:extLst>
            </p:cNvPr>
            <p:cNvSpPr txBox="1"/>
            <p:nvPr/>
          </p:nvSpPr>
          <p:spPr>
            <a:xfrm>
              <a:off x="9156878" y="4660809"/>
              <a:ext cx="604325" cy="335919"/>
            </a:xfrm>
            <a:prstGeom prst="rect">
              <a:avLst/>
            </a:prstGeom>
            <a:noFill/>
          </p:spPr>
          <p:txBody>
            <a:bodyPr vert="horz" wrap="none" rtlCol="0">
              <a:spAutoFit/>
            </a:bodyPr>
            <a:lstStyle/>
            <a:p>
              <a:pPr defTabSz="685783" fontAlgn="auto">
                <a:lnSpc>
                  <a:spcPct val="100000"/>
                </a:lnSpc>
                <a:spcBef>
                  <a:spcPts val="0"/>
                </a:spcBef>
                <a:spcAft>
                  <a:spcPts val="0"/>
                </a:spcAft>
                <a:defRPr/>
              </a:pPr>
              <a:r>
                <a:rPr lang="de-DE" sz="675" b="1" kern="0">
                  <a:solidFill>
                    <a:srgbClr val="FFFFFF"/>
                  </a:solidFill>
                </a:rPr>
                <a:t>3,49</a:t>
              </a:r>
            </a:p>
          </p:txBody>
        </p:sp>
        <p:sp>
          <p:nvSpPr>
            <p:cNvPr id="83" name="Textfeld 82">
              <a:extLst>
                <a:ext uri="{FF2B5EF4-FFF2-40B4-BE49-F238E27FC236}">
                  <a16:creationId xmlns:a16="http://schemas.microsoft.com/office/drawing/2014/main" id="{6F39B6D6-79E2-4117-B37A-5FC6859C34C1}"/>
                </a:ext>
              </a:extLst>
            </p:cNvPr>
            <p:cNvSpPr txBox="1"/>
            <p:nvPr/>
          </p:nvSpPr>
          <p:spPr>
            <a:xfrm>
              <a:off x="9965258" y="2608182"/>
              <a:ext cx="604325" cy="335919"/>
            </a:xfrm>
            <a:prstGeom prst="rect">
              <a:avLst/>
            </a:prstGeom>
            <a:noFill/>
          </p:spPr>
          <p:txBody>
            <a:bodyPr vert="horz" wrap="none" rtlCol="0">
              <a:spAutoFit/>
            </a:bodyPr>
            <a:lstStyle/>
            <a:p>
              <a:pPr defTabSz="685783" fontAlgn="auto">
                <a:lnSpc>
                  <a:spcPct val="100000"/>
                </a:lnSpc>
                <a:spcBef>
                  <a:spcPts val="0"/>
                </a:spcBef>
                <a:spcAft>
                  <a:spcPts val="0"/>
                </a:spcAft>
                <a:defRPr/>
              </a:pPr>
              <a:r>
                <a:rPr lang="de-DE" sz="675" b="1" kern="0">
                  <a:solidFill>
                    <a:srgbClr val="FFFFFF"/>
                  </a:solidFill>
                </a:rPr>
                <a:t>3,10</a:t>
              </a:r>
            </a:p>
          </p:txBody>
        </p:sp>
        <p:sp>
          <p:nvSpPr>
            <p:cNvPr id="84" name="Textfeld 83">
              <a:extLst>
                <a:ext uri="{FF2B5EF4-FFF2-40B4-BE49-F238E27FC236}">
                  <a16:creationId xmlns:a16="http://schemas.microsoft.com/office/drawing/2014/main" id="{B8C18465-64C8-4940-83B6-D83CEA0636E6}"/>
                </a:ext>
              </a:extLst>
            </p:cNvPr>
            <p:cNvSpPr txBox="1"/>
            <p:nvPr/>
          </p:nvSpPr>
          <p:spPr>
            <a:xfrm>
              <a:off x="10537291" y="2027114"/>
              <a:ext cx="604325" cy="335919"/>
            </a:xfrm>
            <a:prstGeom prst="rect">
              <a:avLst/>
            </a:prstGeom>
            <a:noFill/>
          </p:spPr>
          <p:txBody>
            <a:bodyPr vert="horz" wrap="none" rtlCol="0">
              <a:spAutoFit/>
            </a:bodyPr>
            <a:lstStyle/>
            <a:p>
              <a:pPr defTabSz="685783" fontAlgn="auto">
                <a:lnSpc>
                  <a:spcPct val="100000"/>
                </a:lnSpc>
                <a:spcBef>
                  <a:spcPts val="0"/>
                </a:spcBef>
                <a:spcAft>
                  <a:spcPts val="0"/>
                </a:spcAft>
                <a:defRPr/>
              </a:pPr>
              <a:r>
                <a:rPr lang="de-DE" sz="675" b="1" kern="0">
                  <a:solidFill>
                    <a:srgbClr val="000000"/>
                  </a:solidFill>
                </a:rPr>
                <a:t>3,00</a:t>
              </a:r>
            </a:p>
          </p:txBody>
        </p:sp>
        <p:cxnSp>
          <p:nvCxnSpPr>
            <p:cNvPr id="85" name="Gerader Verbinder 84">
              <a:extLst>
                <a:ext uri="{FF2B5EF4-FFF2-40B4-BE49-F238E27FC236}">
                  <a16:creationId xmlns:a16="http://schemas.microsoft.com/office/drawing/2014/main" id="{B24EC877-9D4B-4CF8-ADC5-D65B464D7D2E}"/>
                </a:ext>
              </a:extLst>
            </p:cNvPr>
            <p:cNvCxnSpPr>
              <a:stCxn id="67" idx="5"/>
              <a:endCxn id="84" idx="2"/>
            </p:cNvCxnSpPr>
            <p:nvPr/>
          </p:nvCxnSpPr>
          <p:spPr>
            <a:xfrm flipV="1">
              <a:off x="10159456" y="2363033"/>
              <a:ext cx="679998" cy="80348"/>
            </a:xfrm>
            <a:prstGeom prst="line">
              <a:avLst/>
            </a:prstGeom>
            <a:noFill/>
            <a:ln w="19050" cap="flat" cmpd="sng" algn="ctr">
              <a:solidFill>
                <a:srgbClr val="FFFFFF">
                  <a:lumMod val="65000"/>
                </a:srgbClr>
              </a:solidFill>
              <a:prstDash val="solid"/>
            </a:ln>
            <a:effectLst/>
          </p:spPr>
        </p:cxnSp>
        <p:sp>
          <p:nvSpPr>
            <p:cNvPr id="86" name="Textfeld 85">
              <a:extLst>
                <a:ext uri="{FF2B5EF4-FFF2-40B4-BE49-F238E27FC236}">
                  <a16:creationId xmlns:a16="http://schemas.microsoft.com/office/drawing/2014/main" id="{8DC426D7-6602-4509-824C-A9B55126B773}"/>
                </a:ext>
              </a:extLst>
            </p:cNvPr>
            <p:cNvSpPr txBox="1"/>
            <p:nvPr/>
          </p:nvSpPr>
          <p:spPr>
            <a:xfrm>
              <a:off x="8093819" y="4739039"/>
              <a:ext cx="604325" cy="335919"/>
            </a:xfrm>
            <a:prstGeom prst="rect">
              <a:avLst/>
            </a:prstGeom>
            <a:noFill/>
          </p:spPr>
          <p:txBody>
            <a:bodyPr vert="horz" wrap="none" rtlCol="0">
              <a:spAutoFit/>
            </a:bodyPr>
            <a:lstStyle/>
            <a:p>
              <a:pPr defTabSz="685783" fontAlgn="auto">
                <a:lnSpc>
                  <a:spcPct val="100000"/>
                </a:lnSpc>
                <a:spcBef>
                  <a:spcPts val="0"/>
                </a:spcBef>
                <a:spcAft>
                  <a:spcPts val="0"/>
                </a:spcAft>
                <a:defRPr/>
              </a:pPr>
              <a:r>
                <a:rPr lang="de-DE" sz="675" b="1" kern="0">
                  <a:solidFill>
                    <a:srgbClr val="000000"/>
                  </a:solidFill>
                </a:rPr>
                <a:t>2,64</a:t>
              </a:r>
            </a:p>
          </p:txBody>
        </p:sp>
        <p:sp>
          <p:nvSpPr>
            <p:cNvPr id="87" name="Textfeld 86">
              <a:extLst>
                <a:ext uri="{FF2B5EF4-FFF2-40B4-BE49-F238E27FC236}">
                  <a16:creationId xmlns:a16="http://schemas.microsoft.com/office/drawing/2014/main" id="{DD9E39F5-C75C-42AB-843E-C6076923965C}"/>
                </a:ext>
              </a:extLst>
            </p:cNvPr>
            <p:cNvSpPr txBox="1"/>
            <p:nvPr/>
          </p:nvSpPr>
          <p:spPr>
            <a:xfrm>
              <a:off x="7161495" y="3248443"/>
              <a:ext cx="604325" cy="335919"/>
            </a:xfrm>
            <a:prstGeom prst="rect">
              <a:avLst/>
            </a:prstGeom>
            <a:noFill/>
          </p:spPr>
          <p:txBody>
            <a:bodyPr vert="horz" wrap="none" rtlCol="0">
              <a:spAutoFit/>
            </a:bodyPr>
            <a:lstStyle/>
            <a:p>
              <a:pPr defTabSz="685783" fontAlgn="auto">
                <a:lnSpc>
                  <a:spcPct val="100000"/>
                </a:lnSpc>
                <a:spcBef>
                  <a:spcPts val="0"/>
                </a:spcBef>
                <a:spcAft>
                  <a:spcPts val="0"/>
                </a:spcAft>
                <a:defRPr/>
              </a:pPr>
              <a:r>
                <a:rPr lang="de-DE" sz="675" b="1" kern="0">
                  <a:solidFill>
                    <a:srgbClr val="000000"/>
                  </a:solidFill>
                </a:rPr>
                <a:t>2,76</a:t>
              </a:r>
            </a:p>
          </p:txBody>
        </p:sp>
        <p:sp>
          <p:nvSpPr>
            <p:cNvPr id="88" name="Textfeld 87">
              <a:extLst>
                <a:ext uri="{FF2B5EF4-FFF2-40B4-BE49-F238E27FC236}">
                  <a16:creationId xmlns:a16="http://schemas.microsoft.com/office/drawing/2014/main" id="{7C0829A7-DBC9-4532-A46F-B4EF41F1A49F}"/>
                </a:ext>
              </a:extLst>
            </p:cNvPr>
            <p:cNvSpPr txBox="1"/>
            <p:nvPr/>
          </p:nvSpPr>
          <p:spPr>
            <a:xfrm>
              <a:off x="7837173" y="2855230"/>
              <a:ext cx="604325" cy="335919"/>
            </a:xfrm>
            <a:prstGeom prst="rect">
              <a:avLst/>
            </a:prstGeom>
            <a:noFill/>
          </p:spPr>
          <p:txBody>
            <a:bodyPr vert="horz" wrap="none" rtlCol="0">
              <a:spAutoFit/>
            </a:bodyPr>
            <a:lstStyle/>
            <a:p>
              <a:pPr defTabSz="685783" fontAlgn="auto">
                <a:lnSpc>
                  <a:spcPct val="100000"/>
                </a:lnSpc>
                <a:spcBef>
                  <a:spcPts val="0"/>
                </a:spcBef>
                <a:spcAft>
                  <a:spcPts val="0"/>
                </a:spcAft>
                <a:defRPr/>
              </a:pPr>
              <a:r>
                <a:rPr lang="de-DE" sz="675" b="1" kern="0">
                  <a:solidFill>
                    <a:srgbClr val="000000"/>
                  </a:solidFill>
                </a:rPr>
                <a:t>2,65</a:t>
              </a:r>
            </a:p>
          </p:txBody>
        </p:sp>
        <p:sp>
          <p:nvSpPr>
            <p:cNvPr id="89" name="Textfeld 88">
              <a:extLst>
                <a:ext uri="{FF2B5EF4-FFF2-40B4-BE49-F238E27FC236}">
                  <a16:creationId xmlns:a16="http://schemas.microsoft.com/office/drawing/2014/main" id="{15E44370-2A8D-40DB-8AC8-4CBF30CF8A05}"/>
                </a:ext>
              </a:extLst>
            </p:cNvPr>
            <p:cNvSpPr txBox="1"/>
            <p:nvPr/>
          </p:nvSpPr>
          <p:spPr>
            <a:xfrm>
              <a:off x="8105326" y="3523576"/>
              <a:ext cx="604325" cy="335919"/>
            </a:xfrm>
            <a:prstGeom prst="rect">
              <a:avLst/>
            </a:prstGeom>
            <a:noFill/>
          </p:spPr>
          <p:txBody>
            <a:bodyPr vert="horz" wrap="none" rtlCol="0">
              <a:spAutoFit/>
            </a:bodyPr>
            <a:lstStyle/>
            <a:p>
              <a:pPr defTabSz="685783" fontAlgn="auto">
                <a:lnSpc>
                  <a:spcPct val="100000"/>
                </a:lnSpc>
                <a:spcBef>
                  <a:spcPts val="0"/>
                </a:spcBef>
                <a:spcAft>
                  <a:spcPts val="0"/>
                </a:spcAft>
                <a:defRPr/>
              </a:pPr>
              <a:r>
                <a:rPr lang="de-DE" sz="675" b="1" kern="0">
                  <a:solidFill>
                    <a:srgbClr val="000000"/>
                  </a:solidFill>
                </a:rPr>
                <a:t>2,58</a:t>
              </a:r>
            </a:p>
          </p:txBody>
        </p:sp>
        <p:sp>
          <p:nvSpPr>
            <p:cNvPr id="90" name="Textfeld 89">
              <a:extLst>
                <a:ext uri="{FF2B5EF4-FFF2-40B4-BE49-F238E27FC236}">
                  <a16:creationId xmlns:a16="http://schemas.microsoft.com/office/drawing/2014/main" id="{8FBE0967-A90E-4098-9D72-9D25AA2241E3}"/>
                </a:ext>
              </a:extLst>
            </p:cNvPr>
            <p:cNvSpPr txBox="1"/>
            <p:nvPr/>
          </p:nvSpPr>
          <p:spPr>
            <a:xfrm>
              <a:off x="7354598" y="3978339"/>
              <a:ext cx="604325" cy="335919"/>
            </a:xfrm>
            <a:prstGeom prst="rect">
              <a:avLst/>
            </a:prstGeom>
            <a:noFill/>
          </p:spPr>
          <p:txBody>
            <a:bodyPr vert="horz" wrap="none" rtlCol="0">
              <a:spAutoFit/>
            </a:bodyPr>
            <a:lstStyle/>
            <a:p>
              <a:pPr defTabSz="685783" fontAlgn="auto">
                <a:lnSpc>
                  <a:spcPct val="100000"/>
                </a:lnSpc>
                <a:spcBef>
                  <a:spcPts val="0"/>
                </a:spcBef>
                <a:spcAft>
                  <a:spcPts val="0"/>
                </a:spcAft>
                <a:defRPr/>
              </a:pPr>
              <a:r>
                <a:rPr lang="de-DE" sz="675" b="1" kern="0">
                  <a:solidFill>
                    <a:srgbClr val="FFFFFF"/>
                  </a:solidFill>
                </a:rPr>
                <a:t>3,21</a:t>
              </a:r>
            </a:p>
          </p:txBody>
        </p:sp>
        <p:sp>
          <p:nvSpPr>
            <p:cNvPr id="91" name="Textfeld 90">
              <a:extLst>
                <a:ext uri="{FF2B5EF4-FFF2-40B4-BE49-F238E27FC236}">
                  <a16:creationId xmlns:a16="http://schemas.microsoft.com/office/drawing/2014/main" id="{E36B3867-A1A2-4045-B4A8-E21B5EDD9578}"/>
                </a:ext>
              </a:extLst>
            </p:cNvPr>
            <p:cNvSpPr txBox="1"/>
            <p:nvPr/>
          </p:nvSpPr>
          <p:spPr>
            <a:xfrm>
              <a:off x="7192199" y="4332816"/>
              <a:ext cx="604325" cy="335919"/>
            </a:xfrm>
            <a:prstGeom prst="rect">
              <a:avLst/>
            </a:prstGeom>
            <a:noFill/>
          </p:spPr>
          <p:txBody>
            <a:bodyPr vert="horz" wrap="none" rtlCol="0">
              <a:spAutoFit/>
            </a:bodyPr>
            <a:lstStyle/>
            <a:p>
              <a:pPr defTabSz="685783" fontAlgn="auto">
                <a:lnSpc>
                  <a:spcPct val="100000"/>
                </a:lnSpc>
                <a:spcBef>
                  <a:spcPts val="0"/>
                </a:spcBef>
                <a:spcAft>
                  <a:spcPts val="0"/>
                </a:spcAft>
                <a:defRPr/>
              </a:pPr>
              <a:r>
                <a:rPr lang="de-DE" sz="675" b="1" kern="0">
                  <a:solidFill>
                    <a:srgbClr val="FFFFFF"/>
                  </a:solidFill>
                </a:rPr>
                <a:t>3,08</a:t>
              </a:r>
            </a:p>
          </p:txBody>
        </p:sp>
      </p:grpSp>
      <p:grpSp>
        <p:nvGrpSpPr>
          <p:cNvPr id="302" name="Group 25">
            <a:extLst>
              <a:ext uri="{FF2B5EF4-FFF2-40B4-BE49-F238E27FC236}">
                <a16:creationId xmlns:a16="http://schemas.microsoft.com/office/drawing/2014/main" id="{00EA6585-14A8-483E-A5B3-A47F21D2F2E2}"/>
              </a:ext>
            </a:extLst>
          </p:cNvPr>
          <p:cNvGrpSpPr/>
          <p:nvPr/>
        </p:nvGrpSpPr>
        <p:grpSpPr>
          <a:xfrm>
            <a:off x="4557006" y="2650617"/>
            <a:ext cx="4138966" cy="2519406"/>
            <a:chOff x="6115498" y="2196036"/>
            <a:chExt cx="5722373" cy="3834574"/>
          </a:xfrm>
        </p:grpSpPr>
        <p:sp>
          <p:nvSpPr>
            <p:cNvPr id="303" name="TextBox 134">
              <a:extLst>
                <a:ext uri="{FF2B5EF4-FFF2-40B4-BE49-F238E27FC236}">
                  <a16:creationId xmlns:a16="http://schemas.microsoft.com/office/drawing/2014/main" id="{28A6C6FC-D7BC-49F8-A07E-0599DFB9C306}"/>
                </a:ext>
              </a:extLst>
            </p:cNvPr>
            <p:cNvSpPr txBox="1"/>
            <p:nvPr/>
          </p:nvSpPr>
          <p:spPr>
            <a:xfrm rot="18860565">
              <a:off x="10568664" y="5466824"/>
              <a:ext cx="827581" cy="299991"/>
            </a:xfrm>
            <a:prstGeom prst="rect">
              <a:avLst/>
            </a:prstGeom>
            <a:noFill/>
          </p:spPr>
          <p:txBody>
            <a:bodyPr wrap="none" rtlCol="0" anchor="ctr">
              <a:spAutoFit/>
            </a:bodyPr>
            <a:lstStyle/>
            <a:p>
              <a:pPr algn="ct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90-109</a:t>
              </a:r>
            </a:p>
          </p:txBody>
        </p:sp>
        <p:cxnSp>
          <p:nvCxnSpPr>
            <p:cNvPr id="304" name="Conector reto 75">
              <a:extLst>
                <a:ext uri="{FF2B5EF4-FFF2-40B4-BE49-F238E27FC236}">
                  <a16:creationId xmlns:a16="http://schemas.microsoft.com/office/drawing/2014/main" id="{034BBFC2-A296-4B6E-AD38-4EF82C0B307B}"/>
                </a:ext>
              </a:extLst>
            </p:cNvPr>
            <p:cNvCxnSpPr>
              <a:cxnSpLocks/>
            </p:cNvCxnSpPr>
            <p:nvPr/>
          </p:nvCxnSpPr>
          <p:spPr>
            <a:xfrm flipH="1">
              <a:off x="6679582" y="2415026"/>
              <a:ext cx="86400" cy="0"/>
            </a:xfrm>
            <a:prstGeom prst="line">
              <a:avLst/>
            </a:prstGeom>
            <a:noFill/>
            <a:ln w="19050" cap="flat" cmpd="sng" algn="ctr">
              <a:solidFill>
                <a:srgbClr val="000000"/>
              </a:solidFill>
              <a:prstDash val="solid"/>
            </a:ln>
            <a:effectLst/>
          </p:spPr>
        </p:cxnSp>
        <p:cxnSp>
          <p:nvCxnSpPr>
            <p:cNvPr id="305" name="Conector reto 76">
              <a:extLst>
                <a:ext uri="{FF2B5EF4-FFF2-40B4-BE49-F238E27FC236}">
                  <a16:creationId xmlns:a16="http://schemas.microsoft.com/office/drawing/2014/main" id="{F3F91A16-98F5-47C0-A5F6-DF5A008F8126}"/>
                </a:ext>
              </a:extLst>
            </p:cNvPr>
            <p:cNvCxnSpPr>
              <a:cxnSpLocks/>
            </p:cNvCxnSpPr>
            <p:nvPr/>
          </p:nvCxnSpPr>
          <p:spPr>
            <a:xfrm flipH="1">
              <a:off x="6679582" y="2762816"/>
              <a:ext cx="86400" cy="0"/>
            </a:xfrm>
            <a:prstGeom prst="line">
              <a:avLst/>
            </a:prstGeom>
            <a:noFill/>
            <a:ln w="19050" cap="flat" cmpd="sng" algn="ctr">
              <a:solidFill>
                <a:srgbClr val="000000"/>
              </a:solidFill>
              <a:prstDash val="solid"/>
            </a:ln>
            <a:effectLst/>
          </p:spPr>
        </p:cxnSp>
        <p:cxnSp>
          <p:nvCxnSpPr>
            <p:cNvPr id="306" name="Conector reto 78">
              <a:extLst>
                <a:ext uri="{FF2B5EF4-FFF2-40B4-BE49-F238E27FC236}">
                  <a16:creationId xmlns:a16="http://schemas.microsoft.com/office/drawing/2014/main" id="{C7E15312-8595-47AA-9F42-87F8F2F1591B}"/>
                </a:ext>
              </a:extLst>
            </p:cNvPr>
            <p:cNvCxnSpPr>
              <a:cxnSpLocks/>
            </p:cNvCxnSpPr>
            <p:nvPr/>
          </p:nvCxnSpPr>
          <p:spPr>
            <a:xfrm flipH="1">
              <a:off x="6679582" y="3118679"/>
              <a:ext cx="86400" cy="0"/>
            </a:xfrm>
            <a:prstGeom prst="line">
              <a:avLst/>
            </a:prstGeom>
            <a:noFill/>
            <a:ln w="19050" cap="flat" cmpd="sng" algn="ctr">
              <a:solidFill>
                <a:srgbClr val="000000"/>
              </a:solidFill>
              <a:prstDash val="solid"/>
            </a:ln>
            <a:effectLst/>
          </p:spPr>
        </p:cxnSp>
        <p:cxnSp>
          <p:nvCxnSpPr>
            <p:cNvPr id="307" name="Conector reto 80">
              <a:extLst>
                <a:ext uri="{FF2B5EF4-FFF2-40B4-BE49-F238E27FC236}">
                  <a16:creationId xmlns:a16="http://schemas.microsoft.com/office/drawing/2014/main" id="{C947F11F-D2C3-4A76-9CB0-5970230CD66A}"/>
                </a:ext>
              </a:extLst>
            </p:cNvPr>
            <p:cNvCxnSpPr>
              <a:cxnSpLocks/>
            </p:cNvCxnSpPr>
            <p:nvPr/>
          </p:nvCxnSpPr>
          <p:spPr>
            <a:xfrm flipH="1">
              <a:off x="6679582" y="3474542"/>
              <a:ext cx="86400" cy="0"/>
            </a:xfrm>
            <a:prstGeom prst="line">
              <a:avLst/>
            </a:prstGeom>
            <a:noFill/>
            <a:ln w="19050" cap="flat" cmpd="sng" algn="ctr">
              <a:solidFill>
                <a:srgbClr val="000000"/>
              </a:solidFill>
              <a:prstDash val="solid"/>
            </a:ln>
            <a:effectLst/>
          </p:spPr>
        </p:cxnSp>
        <p:cxnSp>
          <p:nvCxnSpPr>
            <p:cNvPr id="308" name="Conector reto 88">
              <a:extLst>
                <a:ext uri="{FF2B5EF4-FFF2-40B4-BE49-F238E27FC236}">
                  <a16:creationId xmlns:a16="http://schemas.microsoft.com/office/drawing/2014/main" id="{14B6DA49-F15D-4482-A096-991A4C7E4655}"/>
                </a:ext>
              </a:extLst>
            </p:cNvPr>
            <p:cNvCxnSpPr>
              <a:cxnSpLocks/>
            </p:cNvCxnSpPr>
            <p:nvPr/>
          </p:nvCxnSpPr>
          <p:spPr>
            <a:xfrm flipH="1">
              <a:off x="6679582" y="3830405"/>
              <a:ext cx="86400" cy="0"/>
            </a:xfrm>
            <a:prstGeom prst="line">
              <a:avLst/>
            </a:prstGeom>
            <a:noFill/>
            <a:ln w="19050" cap="flat" cmpd="sng" algn="ctr">
              <a:solidFill>
                <a:srgbClr val="000000"/>
              </a:solidFill>
              <a:prstDash val="solid"/>
            </a:ln>
            <a:effectLst/>
          </p:spPr>
        </p:cxnSp>
        <p:cxnSp>
          <p:nvCxnSpPr>
            <p:cNvPr id="309" name="Conector reto 89">
              <a:extLst>
                <a:ext uri="{FF2B5EF4-FFF2-40B4-BE49-F238E27FC236}">
                  <a16:creationId xmlns:a16="http://schemas.microsoft.com/office/drawing/2014/main" id="{BE59EEBC-177C-45CD-9F38-AC4F4BC83F30}"/>
                </a:ext>
              </a:extLst>
            </p:cNvPr>
            <p:cNvCxnSpPr>
              <a:cxnSpLocks/>
            </p:cNvCxnSpPr>
            <p:nvPr/>
          </p:nvCxnSpPr>
          <p:spPr>
            <a:xfrm flipH="1">
              <a:off x="6679582" y="4186267"/>
              <a:ext cx="86400" cy="0"/>
            </a:xfrm>
            <a:prstGeom prst="line">
              <a:avLst/>
            </a:prstGeom>
            <a:noFill/>
            <a:ln w="19050" cap="flat" cmpd="sng" algn="ctr">
              <a:solidFill>
                <a:srgbClr val="000000"/>
              </a:solidFill>
              <a:prstDash val="solid"/>
            </a:ln>
            <a:effectLst/>
          </p:spPr>
        </p:cxnSp>
        <p:cxnSp>
          <p:nvCxnSpPr>
            <p:cNvPr id="310" name="Conector reto 90">
              <a:extLst>
                <a:ext uri="{FF2B5EF4-FFF2-40B4-BE49-F238E27FC236}">
                  <a16:creationId xmlns:a16="http://schemas.microsoft.com/office/drawing/2014/main" id="{BD773C18-5F31-4E64-B8AB-276E8CC40493}"/>
                </a:ext>
              </a:extLst>
            </p:cNvPr>
            <p:cNvCxnSpPr>
              <a:cxnSpLocks/>
            </p:cNvCxnSpPr>
            <p:nvPr/>
          </p:nvCxnSpPr>
          <p:spPr>
            <a:xfrm flipH="1">
              <a:off x="6679582" y="4542131"/>
              <a:ext cx="86400" cy="0"/>
            </a:xfrm>
            <a:prstGeom prst="line">
              <a:avLst/>
            </a:prstGeom>
            <a:noFill/>
            <a:ln w="19050" cap="flat" cmpd="sng" algn="ctr">
              <a:solidFill>
                <a:srgbClr val="000000"/>
              </a:solidFill>
              <a:prstDash val="solid"/>
            </a:ln>
            <a:effectLst/>
          </p:spPr>
        </p:cxnSp>
        <p:cxnSp>
          <p:nvCxnSpPr>
            <p:cNvPr id="311" name="Conector reto 91">
              <a:extLst>
                <a:ext uri="{FF2B5EF4-FFF2-40B4-BE49-F238E27FC236}">
                  <a16:creationId xmlns:a16="http://schemas.microsoft.com/office/drawing/2014/main" id="{423A6A34-108A-4782-8A47-1A9E599AFDD6}"/>
                </a:ext>
              </a:extLst>
            </p:cNvPr>
            <p:cNvCxnSpPr>
              <a:cxnSpLocks/>
            </p:cNvCxnSpPr>
            <p:nvPr/>
          </p:nvCxnSpPr>
          <p:spPr>
            <a:xfrm flipH="1">
              <a:off x="6679582" y="4897993"/>
              <a:ext cx="86400" cy="0"/>
            </a:xfrm>
            <a:prstGeom prst="line">
              <a:avLst/>
            </a:prstGeom>
            <a:noFill/>
            <a:ln w="19050" cap="flat" cmpd="sng" algn="ctr">
              <a:solidFill>
                <a:srgbClr val="000000"/>
              </a:solidFill>
              <a:prstDash val="solid"/>
            </a:ln>
            <a:effectLst/>
          </p:spPr>
        </p:cxnSp>
        <p:cxnSp>
          <p:nvCxnSpPr>
            <p:cNvPr id="312" name="Conector reto 92">
              <a:extLst>
                <a:ext uri="{FF2B5EF4-FFF2-40B4-BE49-F238E27FC236}">
                  <a16:creationId xmlns:a16="http://schemas.microsoft.com/office/drawing/2014/main" id="{EF4592D5-CAF5-41B6-8FEA-D4744C1A299D}"/>
                </a:ext>
              </a:extLst>
            </p:cNvPr>
            <p:cNvCxnSpPr>
              <a:cxnSpLocks/>
            </p:cNvCxnSpPr>
            <p:nvPr/>
          </p:nvCxnSpPr>
          <p:spPr>
            <a:xfrm flipH="1">
              <a:off x="6679582" y="5251588"/>
              <a:ext cx="86400" cy="0"/>
            </a:xfrm>
            <a:prstGeom prst="line">
              <a:avLst/>
            </a:prstGeom>
            <a:noFill/>
            <a:ln w="19050" cap="flat" cmpd="sng" algn="ctr">
              <a:solidFill>
                <a:srgbClr val="000000"/>
              </a:solidFill>
              <a:prstDash val="solid"/>
            </a:ln>
            <a:effectLst/>
          </p:spPr>
        </p:cxnSp>
        <p:cxnSp>
          <p:nvCxnSpPr>
            <p:cNvPr id="313" name="Conector reto 93">
              <a:extLst>
                <a:ext uri="{FF2B5EF4-FFF2-40B4-BE49-F238E27FC236}">
                  <a16:creationId xmlns:a16="http://schemas.microsoft.com/office/drawing/2014/main" id="{A3F2B1C8-1191-49E0-AEFB-AE40318D2E6F}"/>
                </a:ext>
              </a:extLst>
            </p:cNvPr>
            <p:cNvCxnSpPr>
              <a:cxnSpLocks/>
            </p:cNvCxnSpPr>
            <p:nvPr/>
          </p:nvCxnSpPr>
          <p:spPr>
            <a:xfrm>
              <a:off x="11165676" y="2402726"/>
              <a:ext cx="0" cy="2844240"/>
            </a:xfrm>
            <a:prstGeom prst="line">
              <a:avLst/>
            </a:prstGeom>
            <a:noFill/>
            <a:ln w="19050" cap="flat" cmpd="sng" algn="ctr">
              <a:solidFill>
                <a:srgbClr val="000000"/>
              </a:solidFill>
              <a:prstDash val="solid"/>
            </a:ln>
            <a:effectLst/>
          </p:spPr>
        </p:cxnSp>
        <p:sp>
          <p:nvSpPr>
            <p:cNvPr id="314" name="Retângulo 94">
              <a:extLst>
                <a:ext uri="{FF2B5EF4-FFF2-40B4-BE49-F238E27FC236}">
                  <a16:creationId xmlns:a16="http://schemas.microsoft.com/office/drawing/2014/main" id="{CE20033F-5B46-4C4D-9558-E4AB3C98C1A1}"/>
                </a:ext>
              </a:extLst>
            </p:cNvPr>
            <p:cNvSpPr/>
            <p:nvPr/>
          </p:nvSpPr>
          <p:spPr>
            <a:xfrm>
              <a:off x="6848087" y="3830315"/>
              <a:ext cx="108681" cy="1414464"/>
            </a:xfrm>
            <a:prstGeom prst="rect">
              <a:avLst/>
            </a:prstGeom>
            <a:solidFill>
              <a:srgbClr val="3F4444">
                <a:lumMod val="40000"/>
                <a:lumOff val="6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900" kern="0">
                <a:solidFill>
                  <a:srgbClr val="FFFFFF"/>
                </a:solidFill>
              </a:endParaRPr>
            </a:p>
          </p:txBody>
        </p:sp>
        <p:sp>
          <p:nvSpPr>
            <p:cNvPr id="315" name="Retângulo 95">
              <a:extLst>
                <a:ext uri="{FF2B5EF4-FFF2-40B4-BE49-F238E27FC236}">
                  <a16:creationId xmlns:a16="http://schemas.microsoft.com/office/drawing/2014/main" id="{D46E47A6-9553-47C4-A8BB-D3DAE6F89840}"/>
                </a:ext>
              </a:extLst>
            </p:cNvPr>
            <p:cNvSpPr/>
            <p:nvPr/>
          </p:nvSpPr>
          <p:spPr>
            <a:xfrm>
              <a:off x="7105725" y="3500488"/>
              <a:ext cx="108681" cy="1744291"/>
            </a:xfrm>
            <a:prstGeom prst="rect">
              <a:avLst/>
            </a:prstGeom>
            <a:solidFill>
              <a:srgbClr val="3F4444">
                <a:lumMod val="40000"/>
                <a:lumOff val="6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900" kern="0">
                <a:solidFill>
                  <a:srgbClr val="FFFFFF"/>
                </a:solidFill>
              </a:endParaRPr>
            </a:p>
          </p:txBody>
        </p:sp>
        <p:sp>
          <p:nvSpPr>
            <p:cNvPr id="316" name="Retângulo 96">
              <a:extLst>
                <a:ext uri="{FF2B5EF4-FFF2-40B4-BE49-F238E27FC236}">
                  <a16:creationId xmlns:a16="http://schemas.microsoft.com/office/drawing/2014/main" id="{EF46952D-4286-4BF6-9646-A4CAE37B31E1}"/>
                </a:ext>
              </a:extLst>
            </p:cNvPr>
            <p:cNvSpPr/>
            <p:nvPr/>
          </p:nvSpPr>
          <p:spPr>
            <a:xfrm>
              <a:off x="7364685" y="3449533"/>
              <a:ext cx="108681" cy="1795246"/>
            </a:xfrm>
            <a:prstGeom prst="rect">
              <a:avLst/>
            </a:prstGeom>
            <a:solidFill>
              <a:srgbClr val="3F4444">
                <a:lumMod val="40000"/>
                <a:lumOff val="6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900" kern="0">
                <a:solidFill>
                  <a:srgbClr val="FFFFFF"/>
                </a:solidFill>
              </a:endParaRPr>
            </a:p>
          </p:txBody>
        </p:sp>
        <p:sp>
          <p:nvSpPr>
            <p:cNvPr id="317" name="Retângulo 97">
              <a:extLst>
                <a:ext uri="{FF2B5EF4-FFF2-40B4-BE49-F238E27FC236}">
                  <a16:creationId xmlns:a16="http://schemas.microsoft.com/office/drawing/2014/main" id="{105C806E-42B4-4D98-B102-D25C55D1AE64}"/>
                </a:ext>
              </a:extLst>
            </p:cNvPr>
            <p:cNvSpPr/>
            <p:nvPr/>
          </p:nvSpPr>
          <p:spPr>
            <a:xfrm>
              <a:off x="7623645" y="3373100"/>
              <a:ext cx="108681" cy="1871681"/>
            </a:xfrm>
            <a:prstGeom prst="rect">
              <a:avLst/>
            </a:prstGeom>
            <a:solidFill>
              <a:srgbClr val="3F4444">
                <a:lumMod val="40000"/>
                <a:lumOff val="6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900" kern="0">
                <a:solidFill>
                  <a:srgbClr val="FFFFFF"/>
                </a:solidFill>
              </a:endParaRPr>
            </a:p>
          </p:txBody>
        </p:sp>
        <p:sp>
          <p:nvSpPr>
            <p:cNvPr id="318" name="Retângulo 98">
              <a:extLst>
                <a:ext uri="{FF2B5EF4-FFF2-40B4-BE49-F238E27FC236}">
                  <a16:creationId xmlns:a16="http://schemas.microsoft.com/office/drawing/2014/main" id="{1B84CB1E-507A-445F-A298-034119FFEDC7}"/>
                </a:ext>
              </a:extLst>
            </p:cNvPr>
            <p:cNvSpPr/>
            <p:nvPr/>
          </p:nvSpPr>
          <p:spPr>
            <a:xfrm>
              <a:off x="7882597" y="3242368"/>
              <a:ext cx="108681" cy="2002412"/>
            </a:xfrm>
            <a:prstGeom prst="rect">
              <a:avLst/>
            </a:prstGeom>
            <a:solidFill>
              <a:srgbClr val="3F4444">
                <a:lumMod val="40000"/>
                <a:lumOff val="6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900" kern="0">
                <a:solidFill>
                  <a:srgbClr val="FFFFFF"/>
                </a:solidFill>
              </a:endParaRPr>
            </a:p>
          </p:txBody>
        </p:sp>
        <p:sp>
          <p:nvSpPr>
            <p:cNvPr id="319" name="Retângulo 99">
              <a:extLst>
                <a:ext uri="{FF2B5EF4-FFF2-40B4-BE49-F238E27FC236}">
                  <a16:creationId xmlns:a16="http://schemas.microsoft.com/office/drawing/2014/main" id="{C6EEF277-C061-4892-8B6B-87A1E2100128}"/>
                </a:ext>
              </a:extLst>
            </p:cNvPr>
            <p:cNvSpPr/>
            <p:nvPr/>
          </p:nvSpPr>
          <p:spPr>
            <a:xfrm>
              <a:off x="8141550" y="3164183"/>
              <a:ext cx="108681" cy="2080598"/>
            </a:xfrm>
            <a:prstGeom prst="rect">
              <a:avLst/>
            </a:prstGeom>
            <a:solidFill>
              <a:srgbClr val="3F4444">
                <a:lumMod val="40000"/>
                <a:lumOff val="6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900" kern="0">
                <a:solidFill>
                  <a:srgbClr val="FFFFFF"/>
                </a:solidFill>
              </a:endParaRPr>
            </a:p>
          </p:txBody>
        </p:sp>
        <p:sp>
          <p:nvSpPr>
            <p:cNvPr id="320" name="Retângulo 100">
              <a:extLst>
                <a:ext uri="{FF2B5EF4-FFF2-40B4-BE49-F238E27FC236}">
                  <a16:creationId xmlns:a16="http://schemas.microsoft.com/office/drawing/2014/main" id="{F291EFC4-AC5B-4819-8859-412FBD810674}"/>
                </a:ext>
              </a:extLst>
            </p:cNvPr>
            <p:cNvSpPr/>
            <p:nvPr/>
          </p:nvSpPr>
          <p:spPr>
            <a:xfrm>
              <a:off x="8400503" y="2828562"/>
              <a:ext cx="108681" cy="2416217"/>
            </a:xfrm>
            <a:prstGeom prst="rect">
              <a:avLst/>
            </a:prstGeom>
            <a:solidFill>
              <a:srgbClr val="3F4444">
                <a:lumMod val="40000"/>
                <a:lumOff val="6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900" kern="0">
                <a:solidFill>
                  <a:srgbClr val="FFFFFF"/>
                </a:solidFill>
              </a:endParaRPr>
            </a:p>
          </p:txBody>
        </p:sp>
        <p:sp>
          <p:nvSpPr>
            <p:cNvPr id="321" name="Retângulo 101">
              <a:extLst>
                <a:ext uri="{FF2B5EF4-FFF2-40B4-BE49-F238E27FC236}">
                  <a16:creationId xmlns:a16="http://schemas.microsoft.com/office/drawing/2014/main" id="{353984E6-7460-4CD6-BC58-BF472DCBF39E}"/>
                </a:ext>
              </a:extLst>
            </p:cNvPr>
            <p:cNvSpPr/>
            <p:nvPr/>
          </p:nvSpPr>
          <p:spPr>
            <a:xfrm>
              <a:off x="8659455" y="2710677"/>
              <a:ext cx="108681" cy="2534103"/>
            </a:xfrm>
            <a:prstGeom prst="rect">
              <a:avLst/>
            </a:prstGeom>
            <a:solidFill>
              <a:srgbClr val="3F4444">
                <a:lumMod val="40000"/>
                <a:lumOff val="6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900" kern="0">
                <a:solidFill>
                  <a:srgbClr val="FFFFFF"/>
                </a:solidFill>
              </a:endParaRPr>
            </a:p>
          </p:txBody>
        </p:sp>
        <p:sp>
          <p:nvSpPr>
            <p:cNvPr id="322" name="Retângulo 102">
              <a:extLst>
                <a:ext uri="{FF2B5EF4-FFF2-40B4-BE49-F238E27FC236}">
                  <a16:creationId xmlns:a16="http://schemas.microsoft.com/office/drawing/2014/main" id="{42C5D11B-2098-475F-B95B-12217F0217AD}"/>
                </a:ext>
              </a:extLst>
            </p:cNvPr>
            <p:cNvSpPr/>
            <p:nvPr/>
          </p:nvSpPr>
          <p:spPr>
            <a:xfrm>
              <a:off x="8914436" y="2552717"/>
              <a:ext cx="108681" cy="2692064"/>
            </a:xfrm>
            <a:prstGeom prst="rect">
              <a:avLst/>
            </a:prstGeom>
            <a:solidFill>
              <a:srgbClr val="3F4444">
                <a:lumMod val="40000"/>
                <a:lumOff val="6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900" kern="0">
                <a:solidFill>
                  <a:srgbClr val="FFFFFF"/>
                </a:solidFill>
              </a:endParaRPr>
            </a:p>
          </p:txBody>
        </p:sp>
        <p:sp>
          <p:nvSpPr>
            <p:cNvPr id="323" name="Retângulo 103">
              <a:extLst>
                <a:ext uri="{FF2B5EF4-FFF2-40B4-BE49-F238E27FC236}">
                  <a16:creationId xmlns:a16="http://schemas.microsoft.com/office/drawing/2014/main" id="{8B0B0394-14BA-4EA5-84EB-4DE9A83E2D91}"/>
                </a:ext>
              </a:extLst>
            </p:cNvPr>
            <p:cNvSpPr/>
            <p:nvPr/>
          </p:nvSpPr>
          <p:spPr>
            <a:xfrm>
              <a:off x="9173389" y="2562908"/>
              <a:ext cx="108681" cy="2681872"/>
            </a:xfrm>
            <a:prstGeom prst="rect">
              <a:avLst/>
            </a:prstGeom>
            <a:solidFill>
              <a:srgbClr val="3F4444">
                <a:lumMod val="40000"/>
                <a:lumOff val="6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900" kern="0">
                <a:solidFill>
                  <a:srgbClr val="FFFFFF"/>
                </a:solidFill>
              </a:endParaRPr>
            </a:p>
          </p:txBody>
        </p:sp>
        <p:sp>
          <p:nvSpPr>
            <p:cNvPr id="324" name="Retângulo 104">
              <a:extLst>
                <a:ext uri="{FF2B5EF4-FFF2-40B4-BE49-F238E27FC236}">
                  <a16:creationId xmlns:a16="http://schemas.microsoft.com/office/drawing/2014/main" id="{F1AFA091-7E82-4C68-9A53-BCFB9C54457C}"/>
                </a:ext>
              </a:extLst>
            </p:cNvPr>
            <p:cNvSpPr/>
            <p:nvPr/>
          </p:nvSpPr>
          <p:spPr>
            <a:xfrm>
              <a:off x="9432342" y="2710677"/>
              <a:ext cx="108681" cy="2534103"/>
            </a:xfrm>
            <a:prstGeom prst="rect">
              <a:avLst/>
            </a:prstGeom>
            <a:solidFill>
              <a:srgbClr val="3F4444">
                <a:lumMod val="40000"/>
                <a:lumOff val="6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900" kern="0">
                <a:solidFill>
                  <a:srgbClr val="FFFFFF"/>
                </a:solidFill>
              </a:endParaRPr>
            </a:p>
          </p:txBody>
        </p:sp>
        <p:sp>
          <p:nvSpPr>
            <p:cNvPr id="325" name="Retângulo 105">
              <a:extLst>
                <a:ext uri="{FF2B5EF4-FFF2-40B4-BE49-F238E27FC236}">
                  <a16:creationId xmlns:a16="http://schemas.microsoft.com/office/drawing/2014/main" id="{46EABF9E-CC40-4A0F-A399-F96E3F9685BF}"/>
                </a:ext>
              </a:extLst>
            </p:cNvPr>
            <p:cNvSpPr/>
            <p:nvPr/>
          </p:nvSpPr>
          <p:spPr>
            <a:xfrm>
              <a:off x="9695266" y="2980743"/>
              <a:ext cx="108681" cy="2264038"/>
            </a:xfrm>
            <a:prstGeom prst="rect">
              <a:avLst/>
            </a:prstGeom>
            <a:solidFill>
              <a:srgbClr val="3F4444">
                <a:lumMod val="40000"/>
                <a:lumOff val="6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900" kern="0">
                <a:solidFill>
                  <a:srgbClr val="FFFFFF"/>
                </a:solidFill>
              </a:endParaRPr>
            </a:p>
          </p:txBody>
        </p:sp>
        <p:sp>
          <p:nvSpPr>
            <p:cNvPr id="326" name="Retângulo 106">
              <a:extLst>
                <a:ext uri="{FF2B5EF4-FFF2-40B4-BE49-F238E27FC236}">
                  <a16:creationId xmlns:a16="http://schemas.microsoft.com/office/drawing/2014/main" id="{E2F04496-0F82-4E29-80F3-B516712E5FDF}"/>
                </a:ext>
              </a:extLst>
            </p:cNvPr>
            <p:cNvSpPr/>
            <p:nvPr/>
          </p:nvSpPr>
          <p:spPr>
            <a:xfrm>
              <a:off x="9950247" y="3235519"/>
              <a:ext cx="108681" cy="2009260"/>
            </a:xfrm>
            <a:prstGeom prst="rect">
              <a:avLst/>
            </a:prstGeom>
            <a:solidFill>
              <a:srgbClr val="3F4444">
                <a:lumMod val="40000"/>
                <a:lumOff val="6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900" kern="0">
                <a:solidFill>
                  <a:srgbClr val="FFFFFF"/>
                </a:solidFill>
              </a:endParaRPr>
            </a:p>
          </p:txBody>
        </p:sp>
        <p:sp>
          <p:nvSpPr>
            <p:cNvPr id="327" name="Retângulo 107">
              <a:extLst>
                <a:ext uri="{FF2B5EF4-FFF2-40B4-BE49-F238E27FC236}">
                  <a16:creationId xmlns:a16="http://schemas.microsoft.com/office/drawing/2014/main" id="{25A18FE5-37F1-4C49-BC76-6D08437A90AB}"/>
                </a:ext>
              </a:extLst>
            </p:cNvPr>
            <p:cNvSpPr/>
            <p:nvPr/>
          </p:nvSpPr>
          <p:spPr>
            <a:xfrm>
              <a:off x="10209200" y="3495392"/>
              <a:ext cx="108681" cy="1749387"/>
            </a:xfrm>
            <a:prstGeom prst="rect">
              <a:avLst/>
            </a:prstGeom>
            <a:solidFill>
              <a:srgbClr val="3F4444">
                <a:lumMod val="40000"/>
                <a:lumOff val="6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900" kern="0">
                <a:solidFill>
                  <a:srgbClr val="FFFFFF"/>
                </a:solidFill>
              </a:endParaRPr>
            </a:p>
          </p:txBody>
        </p:sp>
        <p:sp>
          <p:nvSpPr>
            <p:cNvPr id="328" name="Retângulo 108">
              <a:extLst>
                <a:ext uri="{FF2B5EF4-FFF2-40B4-BE49-F238E27FC236}">
                  <a16:creationId xmlns:a16="http://schemas.microsoft.com/office/drawing/2014/main" id="{9DC43591-D739-4EFC-82FF-DFAB8ECF8211}"/>
                </a:ext>
              </a:extLst>
            </p:cNvPr>
            <p:cNvSpPr/>
            <p:nvPr/>
          </p:nvSpPr>
          <p:spPr>
            <a:xfrm>
              <a:off x="10468153" y="3699214"/>
              <a:ext cx="108681" cy="1545566"/>
            </a:xfrm>
            <a:prstGeom prst="rect">
              <a:avLst/>
            </a:prstGeom>
            <a:solidFill>
              <a:srgbClr val="3F4444">
                <a:lumMod val="40000"/>
                <a:lumOff val="6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900" kern="0">
                <a:solidFill>
                  <a:srgbClr val="FFFFFF"/>
                </a:solidFill>
              </a:endParaRPr>
            </a:p>
          </p:txBody>
        </p:sp>
        <p:sp>
          <p:nvSpPr>
            <p:cNvPr id="329" name="Retângulo 109">
              <a:extLst>
                <a:ext uri="{FF2B5EF4-FFF2-40B4-BE49-F238E27FC236}">
                  <a16:creationId xmlns:a16="http://schemas.microsoft.com/office/drawing/2014/main" id="{B7AA6AD4-FB10-4654-B39F-14FB00A87655}"/>
                </a:ext>
              </a:extLst>
            </p:cNvPr>
            <p:cNvSpPr/>
            <p:nvPr/>
          </p:nvSpPr>
          <p:spPr>
            <a:xfrm>
              <a:off x="10727106" y="3796030"/>
              <a:ext cx="108681" cy="1448749"/>
            </a:xfrm>
            <a:prstGeom prst="rect">
              <a:avLst/>
            </a:prstGeom>
            <a:solidFill>
              <a:srgbClr val="3F4444">
                <a:lumMod val="40000"/>
                <a:lumOff val="6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900" kern="0">
                <a:solidFill>
                  <a:srgbClr val="FFFFFF"/>
                </a:solidFill>
              </a:endParaRPr>
            </a:p>
          </p:txBody>
        </p:sp>
        <p:sp>
          <p:nvSpPr>
            <p:cNvPr id="330" name="Retângulo 110">
              <a:extLst>
                <a:ext uri="{FF2B5EF4-FFF2-40B4-BE49-F238E27FC236}">
                  <a16:creationId xmlns:a16="http://schemas.microsoft.com/office/drawing/2014/main" id="{BFF74681-A394-4615-8D7F-DC8A4259353F}"/>
                </a:ext>
              </a:extLst>
            </p:cNvPr>
            <p:cNvSpPr/>
            <p:nvPr/>
          </p:nvSpPr>
          <p:spPr>
            <a:xfrm>
              <a:off x="10990031" y="3892845"/>
              <a:ext cx="108681" cy="1351936"/>
            </a:xfrm>
            <a:prstGeom prst="rect">
              <a:avLst/>
            </a:prstGeom>
            <a:solidFill>
              <a:srgbClr val="3F4444">
                <a:lumMod val="40000"/>
                <a:lumOff val="60000"/>
              </a:srgbClr>
            </a:solidFill>
            <a:ln w="25400" cap="flat" cmpd="sng" algn="ctr">
              <a:noFill/>
              <a:prstDash val="solid"/>
            </a:ln>
            <a:effectLst/>
          </p:spPr>
          <p:txBody>
            <a:bodyPr rtlCol="0" anchor="ctr"/>
            <a:lstStyle/>
            <a:p>
              <a:pPr algn="ctr" defTabSz="685783" fontAlgn="auto">
                <a:lnSpc>
                  <a:spcPct val="100000"/>
                </a:lnSpc>
                <a:spcBef>
                  <a:spcPts val="0"/>
                </a:spcBef>
                <a:spcAft>
                  <a:spcPts val="0"/>
                </a:spcAft>
                <a:defRPr/>
              </a:pPr>
              <a:endParaRPr lang="de-DE" sz="900" kern="0">
                <a:solidFill>
                  <a:srgbClr val="FFFFFF"/>
                </a:solidFill>
              </a:endParaRPr>
            </a:p>
          </p:txBody>
        </p:sp>
        <p:sp>
          <p:nvSpPr>
            <p:cNvPr id="331" name="TextBox 134">
              <a:extLst>
                <a:ext uri="{FF2B5EF4-FFF2-40B4-BE49-F238E27FC236}">
                  <a16:creationId xmlns:a16="http://schemas.microsoft.com/office/drawing/2014/main" id="{7A709FE1-B3AF-4BD9-A56B-AF5C612EF603}"/>
                </a:ext>
              </a:extLst>
            </p:cNvPr>
            <p:cNvSpPr txBox="1"/>
            <p:nvPr/>
          </p:nvSpPr>
          <p:spPr>
            <a:xfrm>
              <a:off x="11209337" y="2249901"/>
              <a:ext cx="343962" cy="330250"/>
            </a:xfrm>
            <a:prstGeom prst="rect">
              <a:avLst/>
            </a:prstGeom>
            <a:noFill/>
          </p:spPr>
          <p:txBody>
            <a:bodyPr wrap="none" rtlCol="0" anchor="ctr">
              <a:spAutoFit/>
            </a:bodyPr>
            <a:lstStyle/>
            <a:p>
              <a:pP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2</a:t>
              </a:r>
            </a:p>
          </p:txBody>
        </p:sp>
        <p:sp>
          <p:nvSpPr>
            <p:cNvPr id="332" name="TextBox 134">
              <a:extLst>
                <a:ext uri="{FF2B5EF4-FFF2-40B4-BE49-F238E27FC236}">
                  <a16:creationId xmlns:a16="http://schemas.microsoft.com/office/drawing/2014/main" id="{DC1E562A-3AAA-435B-9160-F450A7B48089}"/>
                </a:ext>
              </a:extLst>
            </p:cNvPr>
            <p:cNvSpPr txBox="1"/>
            <p:nvPr/>
          </p:nvSpPr>
          <p:spPr>
            <a:xfrm>
              <a:off x="11209337" y="2532961"/>
              <a:ext cx="476937" cy="330250"/>
            </a:xfrm>
            <a:prstGeom prst="rect">
              <a:avLst/>
            </a:prstGeom>
            <a:noFill/>
          </p:spPr>
          <p:txBody>
            <a:bodyPr wrap="none" rtlCol="0" anchor="ctr">
              <a:spAutoFit/>
            </a:bodyPr>
            <a:lstStyle/>
            <a:p>
              <a:pP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1,8</a:t>
              </a:r>
            </a:p>
          </p:txBody>
        </p:sp>
        <p:sp>
          <p:nvSpPr>
            <p:cNvPr id="333" name="TextBox 134">
              <a:extLst>
                <a:ext uri="{FF2B5EF4-FFF2-40B4-BE49-F238E27FC236}">
                  <a16:creationId xmlns:a16="http://schemas.microsoft.com/office/drawing/2014/main" id="{650C5989-4E61-4548-9D16-3E692B46A4BD}"/>
                </a:ext>
              </a:extLst>
            </p:cNvPr>
            <p:cNvSpPr txBox="1"/>
            <p:nvPr/>
          </p:nvSpPr>
          <p:spPr>
            <a:xfrm>
              <a:off x="11209337" y="2816024"/>
              <a:ext cx="476937" cy="330250"/>
            </a:xfrm>
            <a:prstGeom prst="rect">
              <a:avLst/>
            </a:prstGeom>
            <a:noFill/>
          </p:spPr>
          <p:txBody>
            <a:bodyPr wrap="none" rtlCol="0" anchor="ctr">
              <a:spAutoFit/>
            </a:bodyPr>
            <a:lstStyle/>
            <a:p>
              <a:pP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1,6</a:t>
              </a:r>
            </a:p>
          </p:txBody>
        </p:sp>
        <p:sp>
          <p:nvSpPr>
            <p:cNvPr id="334" name="TextBox 134">
              <a:extLst>
                <a:ext uri="{FF2B5EF4-FFF2-40B4-BE49-F238E27FC236}">
                  <a16:creationId xmlns:a16="http://schemas.microsoft.com/office/drawing/2014/main" id="{35E4133F-B91D-482B-BA3B-B149D403CC78}"/>
                </a:ext>
              </a:extLst>
            </p:cNvPr>
            <p:cNvSpPr txBox="1"/>
            <p:nvPr/>
          </p:nvSpPr>
          <p:spPr>
            <a:xfrm>
              <a:off x="11209337" y="3099085"/>
              <a:ext cx="476937" cy="330250"/>
            </a:xfrm>
            <a:prstGeom prst="rect">
              <a:avLst/>
            </a:prstGeom>
            <a:noFill/>
          </p:spPr>
          <p:txBody>
            <a:bodyPr wrap="none" rtlCol="0" anchor="ctr">
              <a:spAutoFit/>
            </a:bodyPr>
            <a:lstStyle/>
            <a:p>
              <a:pP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1,4</a:t>
              </a:r>
            </a:p>
          </p:txBody>
        </p:sp>
        <p:sp>
          <p:nvSpPr>
            <p:cNvPr id="335" name="TextBox 134">
              <a:extLst>
                <a:ext uri="{FF2B5EF4-FFF2-40B4-BE49-F238E27FC236}">
                  <a16:creationId xmlns:a16="http://schemas.microsoft.com/office/drawing/2014/main" id="{084CC5B2-951C-4CAE-AE92-1B1DFE56A61B}"/>
                </a:ext>
              </a:extLst>
            </p:cNvPr>
            <p:cNvSpPr txBox="1"/>
            <p:nvPr/>
          </p:nvSpPr>
          <p:spPr>
            <a:xfrm>
              <a:off x="11209337" y="3382145"/>
              <a:ext cx="476937" cy="330250"/>
            </a:xfrm>
            <a:prstGeom prst="rect">
              <a:avLst/>
            </a:prstGeom>
            <a:noFill/>
          </p:spPr>
          <p:txBody>
            <a:bodyPr wrap="none" rtlCol="0" anchor="ctr">
              <a:spAutoFit/>
            </a:bodyPr>
            <a:lstStyle/>
            <a:p>
              <a:pP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1,2</a:t>
              </a:r>
            </a:p>
          </p:txBody>
        </p:sp>
        <p:sp>
          <p:nvSpPr>
            <p:cNvPr id="336" name="TextBox 134">
              <a:extLst>
                <a:ext uri="{FF2B5EF4-FFF2-40B4-BE49-F238E27FC236}">
                  <a16:creationId xmlns:a16="http://schemas.microsoft.com/office/drawing/2014/main" id="{6D6FA092-7F82-4DBF-997F-E185AE6A57AF}"/>
                </a:ext>
              </a:extLst>
            </p:cNvPr>
            <p:cNvSpPr txBox="1"/>
            <p:nvPr/>
          </p:nvSpPr>
          <p:spPr>
            <a:xfrm>
              <a:off x="11209337" y="3665205"/>
              <a:ext cx="343962" cy="330250"/>
            </a:xfrm>
            <a:prstGeom prst="rect">
              <a:avLst/>
            </a:prstGeom>
            <a:noFill/>
          </p:spPr>
          <p:txBody>
            <a:bodyPr wrap="none" rtlCol="0" anchor="ctr">
              <a:spAutoFit/>
            </a:bodyPr>
            <a:lstStyle/>
            <a:p>
              <a:pP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1</a:t>
              </a:r>
            </a:p>
          </p:txBody>
        </p:sp>
        <p:sp>
          <p:nvSpPr>
            <p:cNvPr id="337" name="TextBox 134">
              <a:extLst>
                <a:ext uri="{FF2B5EF4-FFF2-40B4-BE49-F238E27FC236}">
                  <a16:creationId xmlns:a16="http://schemas.microsoft.com/office/drawing/2014/main" id="{5B42EDF8-E9B5-43B1-9538-B1F5BA0C24B8}"/>
                </a:ext>
              </a:extLst>
            </p:cNvPr>
            <p:cNvSpPr txBox="1"/>
            <p:nvPr/>
          </p:nvSpPr>
          <p:spPr>
            <a:xfrm>
              <a:off x="11209337" y="3948268"/>
              <a:ext cx="476937" cy="330250"/>
            </a:xfrm>
            <a:prstGeom prst="rect">
              <a:avLst/>
            </a:prstGeom>
            <a:noFill/>
          </p:spPr>
          <p:txBody>
            <a:bodyPr wrap="none" rtlCol="0" anchor="ctr">
              <a:spAutoFit/>
            </a:bodyPr>
            <a:lstStyle/>
            <a:p>
              <a:pP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0,8</a:t>
              </a:r>
            </a:p>
          </p:txBody>
        </p:sp>
        <p:sp>
          <p:nvSpPr>
            <p:cNvPr id="338" name="TextBox 134">
              <a:extLst>
                <a:ext uri="{FF2B5EF4-FFF2-40B4-BE49-F238E27FC236}">
                  <a16:creationId xmlns:a16="http://schemas.microsoft.com/office/drawing/2014/main" id="{954CE005-CF38-420E-AB0B-E79A63364D69}"/>
                </a:ext>
              </a:extLst>
            </p:cNvPr>
            <p:cNvSpPr txBox="1"/>
            <p:nvPr/>
          </p:nvSpPr>
          <p:spPr>
            <a:xfrm>
              <a:off x="11209337" y="4231331"/>
              <a:ext cx="476937" cy="330250"/>
            </a:xfrm>
            <a:prstGeom prst="rect">
              <a:avLst/>
            </a:prstGeom>
            <a:noFill/>
          </p:spPr>
          <p:txBody>
            <a:bodyPr wrap="none" rtlCol="0" anchor="ctr">
              <a:spAutoFit/>
            </a:bodyPr>
            <a:lstStyle/>
            <a:p>
              <a:pP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0,6</a:t>
              </a:r>
            </a:p>
          </p:txBody>
        </p:sp>
        <p:sp>
          <p:nvSpPr>
            <p:cNvPr id="339" name="TextBox 134">
              <a:extLst>
                <a:ext uri="{FF2B5EF4-FFF2-40B4-BE49-F238E27FC236}">
                  <a16:creationId xmlns:a16="http://schemas.microsoft.com/office/drawing/2014/main" id="{E6C7F868-7A4D-4998-96CD-5C9D60B7F56A}"/>
                </a:ext>
              </a:extLst>
            </p:cNvPr>
            <p:cNvSpPr txBox="1"/>
            <p:nvPr/>
          </p:nvSpPr>
          <p:spPr>
            <a:xfrm>
              <a:off x="11209337" y="4514390"/>
              <a:ext cx="476937" cy="330250"/>
            </a:xfrm>
            <a:prstGeom prst="rect">
              <a:avLst/>
            </a:prstGeom>
            <a:noFill/>
          </p:spPr>
          <p:txBody>
            <a:bodyPr wrap="none" rtlCol="0" anchor="ctr">
              <a:spAutoFit/>
            </a:bodyPr>
            <a:lstStyle/>
            <a:p>
              <a:pP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0,4</a:t>
              </a:r>
            </a:p>
          </p:txBody>
        </p:sp>
        <p:sp>
          <p:nvSpPr>
            <p:cNvPr id="340" name="TextBox 134">
              <a:extLst>
                <a:ext uri="{FF2B5EF4-FFF2-40B4-BE49-F238E27FC236}">
                  <a16:creationId xmlns:a16="http://schemas.microsoft.com/office/drawing/2014/main" id="{A82219DA-D34E-4D00-920E-F329BFB39EE2}"/>
                </a:ext>
              </a:extLst>
            </p:cNvPr>
            <p:cNvSpPr txBox="1"/>
            <p:nvPr/>
          </p:nvSpPr>
          <p:spPr>
            <a:xfrm rot="16200000">
              <a:off x="10059067" y="3674849"/>
              <a:ext cx="3257617" cy="299991"/>
            </a:xfrm>
            <a:prstGeom prst="rect">
              <a:avLst/>
            </a:prstGeom>
            <a:noFill/>
          </p:spPr>
          <p:txBody>
            <a:bodyPr wrap="none" rtlCol="0" anchor="ctr">
              <a:spAutoFit/>
            </a:bodyPr>
            <a:lstStyle/>
            <a:p>
              <a:pPr algn="r" defTabSz="514317" fontAlgn="auto">
                <a:lnSpc>
                  <a:spcPct val="90000"/>
                </a:lnSpc>
                <a:spcBef>
                  <a:spcPts val="675"/>
                </a:spcBef>
                <a:spcAft>
                  <a:spcPts val="0"/>
                </a:spcAft>
                <a:buClr>
                  <a:srgbClr val="7F134C"/>
                </a:buClr>
                <a:defRPr/>
              </a:pPr>
              <a:r>
                <a:rPr lang="de-DE" sz="900" b="1" kern="0">
                  <a:solidFill>
                    <a:srgbClr val="000000"/>
                  </a:solidFill>
                  <a:latin typeface="Arial" panose="020B0604020202020204"/>
                </a:rPr>
                <a:t>Prävalenz-Ratio: Männer vs. Frauen</a:t>
              </a:r>
            </a:p>
          </p:txBody>
        </p:sp>
        <p:sp>
          <p:nvSpPr>
            <p:cNvPr id="341" name="TextBox 134">
              <a:extLst>
                <a:ext uri="{FF2B5EF4-FFF2-40B4-BE49-F238E27FC236}">
                  <a16:creationId xmlns:a16="http://schemas.microsoft.com/office/drawing/2014/main" id="{D3A1DFD3-2081-403F-BEFF-95AA20D54CB3}"/>
                </a:ext>
              </a:extLst>
            </p:cNvPr>
            <p:cNvSpPr txBox="1"/>
            <p:nvPr/>
          </p:nvSpPr>
          <p:spPr>
            <a:xfrm rot="18860565">
              <a:off x="6516883" y="5427215"/>
              <a:ext cx="632396" cy="299991"/>
            </a:xfrm>
            <a:prstGeom prst="rect">
              <a:avLst/>
            </a:prstGeom>
            <a:noFill/>
          </p:spPr>
          <p:txBody>
            <a:bodyPr wrap="none" rtlCol="0" anchor="ctr">
              <a:spAutoFit/>
            </a:bodyPr>
            <a:lstStyle/>
            <a:p>
              <a:pPr algn="ct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0-14</a:t>
              </a:r>
            </a:p>
          </p:txBody>
        </p:sp>
        <p:sp>
          <p:nvSpPr>
            <p:cNvPr id="342" name="TextBox 134">
              <a:extLst>
                <a:ext uri="{FF2B5EF4-FFF2-40B4-BE49-F238E27FC236}">
                  <a16:creationId xmlns:a16="http://schemas.microsoft.com/office/drawing/2014/main" id="{34D09CCE-5FBE-4EC6-A73C-006B48214237}"/>
                </a:ext>
              </a:extLst>
            </p:cNvPr>
            <p:cNvSpPr txBox="1"/>
            <p:nvPr/>
          </p:nvSpPr>
          <p:spPr>
            <a:xfrm rot="18860565">
              <a:off x="6727024" y="5459720"/>
              <a:ext cx="729986" cy="299991"/>
            </a:xfrm>
            <a:prstGeom prst="rect">
              <a:avLst/>
            </a:prstGeom>
            <a:noFill/>
          </p:spPr>
          <p:txBody>
            <a:bodyPr wrap="none" rtlCol="0" anchor="ctr">
              <a:spAutoFit/>
            </a:bodyPr>
            <a:lstStyle/>
            <a:p>
              <a:pPr algn="ct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15-19</a:t>
              </a:r>
            </a:p>
          </p:txBody>
        </p:sp>
        <p:sp>
          <p:nvSpPr>
            <p:cNvPr id="343" name="TextBox 134">
              <a:extLst>
                <a:ext uri="{FF2B5EF4-FFF2-40B4-BE49-F238E27FC236}">
                  <a16:creationId xmlns:a16="http://schemas.microsoft.com/office/drawing/2014/main" id="{A77B9FE1-431F-420F-9AB4-81DD6706D4E8}"/>
                </a:ext>
              </a:extLst>
            </p:cNvPr>
            <p:cNvSpPr txBox="1"/>
            <p:nvPr/>
          </p:nvSpPr>
          <p:spPr>
            <a:xfrm rot="18860565">
              <a:off x="6985964" y="5459720"/>
              <a:ext cx="729986" cy="299991"/>
            </a:xfrm>
            <a:prstGeom prst="rect">
              <a:avLst/>
            </a:prstGeom>
            <a:noFill/>
          </p:spPr>
          <p:txBody>
            <a:bodyPr wrap="none" rtlCol="0" anchor="ctr">
              <a:spAutoFit/>
            </a:bodyPr>
            <a:lstStyle/>
            <a:p>
              <a:pPr algn="ct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20-24</a:t>
              </a:r>
            </a:p>
          </p:txBody>
        </p:sp>
        <p:sp>
          <p:nvSpPr>
            <p:cNvPr id="344" name="TextBox 134">
              <a:extLst>
                <a:ext uri="{FF2B5EF4-FFF2-40B4-BE49-F238E27FC236}">
                  <a16:creationId xmlns:a16="http://schemas.microsoft.com/office/drawing/2014/main" id="{374FA040-9745-498A-B782-D33D2DC66203}"/>
                </a:ext>
              </a:extLst>
            </p:cNvPr>
            <p:cNvSpPr txBox="1"/>
            <p:nvPr/>
          </p:nvSpPr>
          <p:spPr>
            <a:xfrm rot="18860565">
              <a:off x="7244904" y="5459720"/>
              <a:ext cx="729986" cy="299991"/>
            </a:xfrm>
            <a:prstGeom prst="rect">
              <a:avLst/>
            </a:prstGeom>
            <a:noFill/>
          </p:spPr>
          <p:txBody>
            <a:bodyPr wrap="none" rtlCol="0" anchor="ctr">
              <a:spAutoFit/>
            </a:bodyPr>
            <a:lstStyle/>
            <a:p>
              <a:pPr algn="ct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25-29</a:t>
              </a:r>
            </a:p>
          </p:txBody>
        </p:sp>
        <p:sp>
          <p:nvSpPr>
            <p:cNvPr id="345" name="TextBox 134">
              <a:extLst>
                <a:ext uri="{FF2B5EF4-FFF2-40B4-BE49-F238E27FC236}">
                  <a16:creationId xmlns:a16="http://schemas.microsoft.com/office/drawing/2014/main" id="{BCBEEF1B-EFEC-48AB-8C9D-DAAC52800BAA}"/>
                </a:ext>
              </a:extLst>
            </p:cNvPr>
            <p:cNvSpPr txBox="1"/>
            <p:nvPr/>
          </p:nvSpPr>
          <p:spPr>
            <a:xfrm rot="18860565">
              <a:off x="7503842" y="5459720"/>
              <a:ext cx="729986" cy="299991"/>
            </a:xfrm>
            <a:prstGeom prst="rect">
              <a:avLst/>
            </a:prstGeom>
            <a:noFill/>
          </p:spPr>
          <p:txBody>
            <a:bodyPr wrap="none" rtlCol="0" anchor="ctr">
              <a:spAutoFit/>
            </a:bodyPr>
            <a:lstStyle/>
            <a:p>
              <a:pPr algn="ct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30-34</a:t>
              </a:r>
            </a:p>
          </p:txBody>
        </p:sp>
        <p:sp>
          <p:nvSpPr>
            <p:cNvPr id="346" name="TextBox 134">
              <a:extLst>
                <a:ext uri="{FF2B5EF4-FFF2-40B4-BE49-F238E27FC236}">
                  <a16:creationId xmlns:a16="http://schemas.microsoft.com/office/drawing/2014/main" id="{111B9C4E-E69D-4687-AF43-EA5A0BEA6CFA}"/>
                </a:ext>
              </a:extLst>
            </p:cNvPr>
            <p:cNvSpPr txBox="1"/>
            <p:nvPr/>
          </p:nvSpPr>
          <p:spPr>
            <a:xfrm rot="18860565">
              <a:off x="7762781" y="5459720"/>
              <a:ext cx="729986" cy="299991"/>
            </a:xfrm>
            <a:prstGeom prst="rect">
              <a:avLst/>
            </a:prstGeom>
            <a:noFill/>
          </p:spPr>
          <p:txBody>
            <a:bodyPr wrap="none" rtlCol="0" anchor="ctr">
              <a:spAutoFit/>
            </a:bodyPr>
            <a:lstStyle/>
            <a:p>
              <a:pPr algn="ct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35-39</a:t>
              </a:r>
            </a:p>
          </p:txBody>
        </p:sp>
        <p:sp>
          <p:nvSpPr>
            <p:cNvPr id="347" name="TextBox 134">
              <a:extLst>
                <a:ext uri="{FF2B5EF4-FFF2-40B4-BE49-F238E27FC236}">
                  <a16:creationId xmlns:a16="http://schemas.microsoft.com/office/drawing/2014/main" id="{AEA83677-D010-4D3A-8DD3-EAF212801D39}"/>
                </a:ext>
              </a:extLst>
            </p:cNvPr>
            <p:cNvSpPr txBox="1"/>
            <p:nvPr/>
          </p:nvSpPr>
          <p:spPr>
            <a:xfrm rot="18860565">
              <a:off x="8021721" y="5459720"/>
              <a:ext cx="729986" cy="299991"/>
            </a:xfrm>
            <a:prstGeom prst="rect">
              <a:avLst/>
            </a:prstGeom>
            <a:noFill/>
          </p:spPr>
          <p:txBody>
            <a:bodyPr wrap="none" rtlCol="0" anchor="ctr">
              <a:spAutoFit/>
            </a:bodyPr>
            <a:lstStyle/>
            <a:p>
              <a:pPr algn="ct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40-44</a:t>
              </a:r>
            </a:p>
          </p:txBody>
        </p:sp>
        <p:sp>
          <p:nvSpPr>
            <p:cNvPr id="348" name="TextBox 134">
              <a:extLst>
                <a:ext uri="{FF2B5EF4-FFF2-40B4-BE49-F238E27FC236}">
                  <a16:creationId xmlns:a16="http://schemas.microsoft.com/office/drawing/2014/main" id="{D9ACEDFD-A43C-4D76-8FE3-28F2374EBE10}"/>
                </a:ext>
              </a:extLst>
            </p:cNvPr>
            <p:cNvSpPr txBox="1"/>
            <p:nvPr/>
          </p:nvSpPr>
          <p:spPr>
            <a:xfrm rot="18860565">
              <a:off x="8280661" y="5459720"/>
              <a:ext cx="729986" cy="299991"/>
            </a:xfrm>
            <a:prstGeom prst="rect">
              <a:avLst/>
            </a:prstGeom>
            <a:noFill/>
          </p:spPr>
          <p:txBody>
            <a:bodyPr wrap="none" rtlCol="0" anchor="ctr">
              <a:spAutoFit/>
            </a:bodyPr>
            <a:lstStyle/>
            <a:p>
              <a:pPr algn="ct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45-49</a:t>
              </a:r>
            </a:p>
          </p:txBody>
        </p:sp>
        <p:sp>
          <p:nvSpPr>
            <p:cNvPr id="349" name="TextBox 134">
              <a:extLst>
                <a:ext uri="{FF2B5EF4-FFF2-40B4-BE49-F238E27FC236}">
                  <a16:creationId xmlns:a16="http://schemas.microsoft.com/office/drawing/2014/main" id="{31494DB9-ACC3-4177-9D21-5222691F0F8A}"/>
                </a:ext>
              </a:extLst>
            </p:cNvPr>
            <p:cNvSpPr txBox="1"/>
            <p:nvPr/>
          </p:nvSpPr>
          <p:spPr>
            <a:xfrm rot="18860565">
              <a:off x="8539600" y="5459720"/>
              <a:ext cx="729986" cy="299991"/>
            </a:xfrm>
            <a:prstGeom prst="rect">
              <a:avLst/>
            </a:prstGeom>
            <a:noFill/>
          </p:spPr>
          <p:txBody>
            <a:bodyPr wrap="none" rtlCol="0" anchor="ctr">
              <a:spAutoFit/>
            </a:bodyPr>
            <a:lstStyle/>
            <a:p>
              <a:pPr algn="ct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50-54</a:t>
              </a:r>
            </a:p>
          </p:txBody>
        </p:sp>
        <p:sp>
          <p:nvSpPr>
            <p:cNvPr id="350" name="TextBox 134">
              <a:extLst>
                <a:ext uri="{FF2B5EF4-FFF2-40B4-BE49-F238E27FC236}">
                  <a16:creationId xmlns:a16="http://schemas.microsoft.com/office/drawing/2014/main" id="{260C4D16-CF0D-4602-91DC-356E0EB53B36}"/>
                </a:ext>
              </a:extLst>
            </p:cNvPr>
            <p:cNvSpPr txBox="1"/>
            <p:nvPr/>
          </p:nvSpPr>
          <p:spPr>
            <a:xfrm rot="18860565">
              <a:off x="8798539" y="5459720"/>
              <a:ext cx="729986" cy="299991"/>
            </a:xfrm>
            <a:prstGeom prst="rect">
              <a:avLst/>
            </a:prstGeom>
            <a:noFill/>
          </p:spPr>
          <p:txBody>
            <a:bodyPr wrap="none" rtlCol="0" anchor="ctr">
              <a:spAutoFit/>
            </a:bodyPr>
            <a:lstStyle/>
            <a:p>
              <a:pPr algn="ct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55-59</a:t>
              </a:r>
            </a:p>
          </p:txBody>
        </p:sp>
        <p:sp>
          <p:nvSpPr>
            <p:cNvPr id="351" name="TextBox 134">
              <a:extLst>
                <a:ext uri="{FF2B5EF4-FFF2-40B4-BE49-F238E27FC236}">
                  <a16:creationId xmlns:a16="http://schemas.microsoft.com/office/drawing/2014/main" id="{896E0C85-245D-4EDF-A596-970FC02A398C}"/>
                </a:ext>
              </a:extLst>
            </p:cNvPr>
            <p:cNvSpPr txBox="1"/>
            <p:nvPr/>
          </p:nvSpPr>
          <p:spPr>
            <a:xfrm rot="18860565">
              <a:off x="9057476" y="5459720"/>
              <a:ext cx="729986" cy="299991"/>
            </a:xfrm>
            <a:prstGeom prst="rect">
              <a:avLst/>
            </a:prstGeom>
            <a:noFill/>
          </p:spPr>
          <p:txBody>
            <a:bodyPr wrap="none" rtlCol="0" anchor="ctr">
              <a:spAutoFit/>
            </a:bodyPr>
            <a:lstStyle/>
            <a:p>
              <a:pPr algn="ct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60-64</a:t>
              </a:r>
            </a:p>
          </p:txBody>
        </p:sp>
        <p:sp>
          <p:nvSpPr>
            <p:cNvPr id="352" name="TextBox 134">
              <a:extLst>
                <a:ext uri="{FF2B5EF4-FFF2-40B4-BE49-F238E27FC236}">
                  <a16:creationId xmlns:a16="http://schemas.microsoft.com/office/drawing/2014/main" id="{C2226903-C3D9-4161-BF3A-1FBF00666827}"/>
                </a:ext>
              </a:extLst>
            </p:cNvPr>
            <p:cNvSpPr txBox="1"/>
            <p:nvPr/>
          </p:nvSpPr>
          <p:spPr>
            <a:xfrm rot="18860565">
              <a:off x="9316415" y="5459720"/>
              <a:ext cx="729986" cy="299991"/>
            </a:xfrm>
            <a:prstGeom prst="rect">
              <a:avLst/>
            </a:prstGeom>
            <a:noFill/>
          </p:spPr>
          <p:txBody>
            <a:bodyPr wrap="none" rtlCol="0" anchor="ctr">
              <a:spAutoFit/>
            </a:bodyPr>
            <a:lstStyle/>
            <a:p>
              <a:pPr algn="ct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65-69</a:t>
              </a:r>
            </a:p>
          </p:txBody>
        </p:sp>
        <p:sp>
          <p:nvSpPr>
            <p:cNvPr id="353" name="TextBox 134">
              <a:extLst>
                <a:ext uri="{FF2B5EF4-FFF2-40B4-BE49-F238E27FC236}">
                  <a16:creationId xmlns:a16="http://schemas.microsoft.com/office/drawing/2014/main" id="{07505E28-3464-4F8D-800C-CE7380E89D3F}"/>
                </a:ext>
              </a:extLst>
            </p:cNvPr>
            <p:cNvSpPr txBox="1"/>
            <p:nvPr/>
          </p:nvSpPr>
          <p:spPr>
            <a:xfrm rot="18860565">
              <a:off x="9575356" y="5459720"/>
              <a:ext cx="729986" cy="299991"/>
            </a:xfrm>
            <a:prstGeom prst="rect">
              <a:avLst/>
            </a:prstGeom>
            <a:noFill/>
          </p:spPr>
          <p:txBody>
            <a:bodyPr wrap="none" rtlCol="0" anchor="ctr">
              <a:spAutoFit/>
            </a:bodyPr>
            <a:lstStyle/>
            <a:p>
              <a:pPr algn="ct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70-74</a:t>
              </a:r>
            </a:p>
          </p:txBody>
        </p:sp>
        <p:sp>
          <p:nvSpPr>
            <p:cNvPr id="354" name="TextBox 137">
              <a:extLst>
                <a:ext uri="{FF2B5EF4-FFF2-40B4-BE49-F238E27FC236}">
                  <a16:creationId xmlns:a16="http://schemas.microsoft.com/office/drawing/2014/main" id="{E0ACC5C5-6407-41B2-81CD-8DAD22267917}"/>
                </a:ext>
              </a:extLst>
            </p:cNvPr>
            <p:cNvSpPr txBox="1"/>
            <p:nvPr/>
          </p:nvSpPr>
          <p:spPr>
            <a:xfrm rot="18860565">
              <a:off x="9834291" y="5459720"/>
              <a:ext cx="729986" cy="299991"/>
            </a:xfrm>
            <a:prstGeom prst="rect">
              <a:avLst/>
            </a:prstGeom>
            <a:noFill/>
          </p:spPr>
          <p:txBody>
            <a:bodyPr wrap="none" rtlCol="0" anchor="ctr">
              <a:spAutoFit/>
            </a:bodyPr>
            <a:lstStyle/>
            <a:p>
              <a:pPr algn="ct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75-79</a:t>
              </a:r>
            </a:p>
          </p:txBody>
        </p:sp>
        <p:sp>
          <p:nvSpPr>
            <p:cNvPr id="355" name="TextBox 134">
              <a:extLst>
                <a:ext uri="{FF2B5EF4-FFF2-40B4-BE49-F238E27FC236}">
                  <a16:creationId xmlns:a16="http://schemas.microsoft.com/office/drawing/2014/main" id="{6BB4489A-490F-476B-B8D7-90925CA25A75}"/>
                </a:ext>
              </a:extLst>
            </p:cNvPr>
            <p:cNvSpPr txBox="1"/>
            <p:nvPr/>
          </p:nvSpPr>
          <p:spPr>
            <a:xfrm rot="18860565">
              <a:off x="10093233" y="5459720"/>
              <a:ext cx="729986" cy="299991"/>
            </a:xfrm>
            <a:prstGeom prst="rect">
              <a:avLst/>
            </a:prstGeom>
            <a:noFill/>
          </p:spPr>
          <p:txBody>
            <a:bodyPr wrap="none" rtlCol="0" anchor="ctr">
              <a:spAutoFit/>
            </a:bodyPr>
            <a:lstStyle/>
            <a:p>
              <a:pPr algn="ct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80-84</a:t>
              </a:r>
            </a:p>
          </p:txBody>
        </p:sp>
        <p:sp>
          <p:nvSpPr>
            <p:cNvPr id="356" name="TextBox 134">
              <a:extLst>
                <a:ext uri="{FF2B5EF4-FFF2-40B4-BE49-F238E27FC236}">
                  <a16:creationId xmlns:a16="http://schemas.microsoft.com/office/drawing/2014/main" id="{5BFA0462-C4DD-451E-861F-1107FAB26BE1}"/>
                </a:ext>
              </a:extLst>
            </p:cNvPr>
            <p:cNvSpPr txBox="1"/>
            <p:nvPr/>
          </p:nvSpPr>
          <p:spPr>
            <a:xfrm rot="18860565">
              <a:off x="10352173" y="5459720"/>
              <a:ext cx="729986" cy="299991"/>
            </a:xfrm>
            <a:prstGeom prst="rect">
              <a:avLst/>
            </a:prstGeom>
            <a:noFill/>
          </p:spPr>
          <p:txBody>
            <a:bodyPr wrap="none" rtlCol="0" anchor="ctr">
              <a:spAutoFit/>
            </a:bodyPr>
            <a:lstStyle/>
            <a:p>
              <a:pPr algn="ct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85-89</a:t>
              </a:r>
            </a:p>
          </p:txBody>
        </p:sp>
        <p:sp>
          <p:nvSpPr>
            <p:cNvPr id="357" name="TextBox 134">
              <a:extLst>
                <a:ext uri="{FF2B5EF4-FFF2-40B4-BE49-F238E27FC236}">
                  <a16:creationId xmlns:a16="http://schemas.microsoft.com/office/drawing/2014/main" id="{D5FC3A2A-EB96-4CA7-8289-61D63835EC5A}"/>
                </a:ext>
              </a:extLst>
            </p:cNvPr>
            <p:cNvSpPr txBox="1"/>
            <p:nvPr/>
          </p:nvSpPr>
          <p:spPr>
            <a:xfrm>
              <a:off x="11209337" y="4797452"/>
              <a:ext cx="476937" cy="330250"/>
            </a:xfrm>
            <a:prstGeom prst="rect">
              <a:avLst/>
            </a:prstGeom>
            <a:noFill/>
          </p:spPr>
          <p:txBody>
            <a:bodyPr wrap="none" rtlCol="0" anchor="ctr">
              <a:spAutoFit/>
            </a:bodyPr>
            <a:lstStyle/>
            <a:p>
              <a:pP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0,2</a:t>
              </a:r>
            </a:p>
          </p:txBody>
        </p:sp>
        <p:sp>
          <p:nvSpPr>
            <p:cNvPr id="358" name="TextBox 134">
              <a:extLst>
                <a:ext uri="{FF2B5EF4-FFF2-40B4-BE49-F238E27FC236}">
                  <a16:creationId xmlns:a16="http://schemas.microsoft.com/office/drawing/2014/main" id="{C8392C74-6283-44B6-97BD-14813D03E5CF}"/>
                </a:ext>
              </a:extLst>
            </p:cNvPr>
            <p:cNvSpPr txBox="1"/>
            <p:nvPr/>
          </p:nvSpPr>
          <p:spPr>
            <a:xfrm>
              <a:off x="11209337" y="5086463"/>
              <a:ext cx="343962" cy="330250"/>
            </a:xfrm>
            <a:prstGeom prst="rect">
              <a:avLst/>
            </a:prstGeom>
            <a:noFill/>
          </p:spPr>
          <p:txBody>
            <a:bodyPr wrap="none" rtlCol="0" anchor="ctr">
              <a:spAutoFit/>
            </a:bodyPr>
            <a:lstStyle/>
            <a:p>
              <a:pP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0</a:t>
              </a:r>
            </a:p>
          </p:txBody>
        </p:sp>
        <p:cxnSp>
          <p:nvCxnSpPr>
            <p:cNvPr id="359" name="Conector reto 140">
              <a:extLst>
                <a:ext uri="{FF2B5EF4-FFF2-40B4-BE49-F238E27FC236}">
                  <a16:creationId xmlns:a16="http://schemas.microsoft.com/office/drawing/2014/main" id="{96D5A395-35A3-44FF-83CB-C5005B857E83}"/>
                </a:ext>
              </a:extLst>
            </p:cNvPr>
            <p:cNvCxnSpPr>
              <a:cxnSpLocks/>
            </p:cNvCxnSpPr>
            <p:nvPr/>
          </p:nvCxnSpPr>
          <p:spPr>
            <a:xfrm>
              <a:off x="6765913" y="2411663"/>
              <a:ext cx="0" cy="2838448"/>
            </a:xfrm>
            <a:prstGeom prst="line">
              <a:avLst/>
            </a:prstGeom>
            <a:noFill/>
            <a:ln w="19050" cap="flat" cmpd="sng" algn="ctr">
              <a:solidFill>
                <a:srgbClr val="000000"/>
              </a:solidFill>
              <a:prstDash val="solid"/>
            </a:ln>
            <a:effectLst/>
          </p:spPr>
        </p:cxnSp>
        <p:sp>
          <p:nvSpPr>
            <p:cNvPr id="360" name="TextBox 134">
              <a:extLst>
                <a:ext uri="{FF2B5EF4-FFF2-40B4-BE49-F238E27FC236}">
                  <a16:creationId xmlns:a16="http://schemas.microsoft.com/office/drawing/2014/main" id="{007639F4-BC50-4DB2-BE90-88F4EEB2E511}"/>
                </a:ext>
              </a:extLst>
            </p:cNvPr>
            <p:cNvSpPr txBox="1"/>
            <p:nvPr/>
          </p:nvSpPr>
          <p:spPr>
            <a:xfrm>
              <a:off x="6293473" y="2249900"/>
              <a:ext cx="432612" cy="330250"/>
            </a:xfrm>
            <a:prstGeom prst="rect">
              <a:avLst/>
            </a:prstGeom>
            <a:noFill/>
          </p:spPr>
          <p:txBody>
            <a:bodyPr wrap="none" rtlCol="0" anchor="ctr">
              <a:spAutoFit/>
            </a:bodyPr>
            <a:lstStyle/>
            <a:p>
              <a:pPr algn="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40</a:t>
              </a:r>
            </a:p>
          </p:txBody>
        </p:sp>
        <p:sp>
          <p:nvSpPr>
            <p:cNvPr id="361" name="TextBox 134">
              <a:extLst>
                <a:ext uri="{FF2B5EF4-FFF2-40B4-BE49-F238E27FC236}">
                  <a16:creationId xmlns:a16="http://schemas.microsoft.com/office/drawing/2014/main" id="{9BABAB89-F6B7-4559-BCEE-53B21FC6ACC8}"/>
                </a:ext>
              </a:extLst>
            </p:cNvPr>
            <p:cNvSpPr txBox="1"/>
            <p:nvPr/>
          </p:nvSpPr>
          <p:spPr>
            <a:xfrm>
              <a:off x="6293472" y="2603729"/>
              <a:ext cx="432612" cy="330250"/>
            </a:xfrm>
            <a:prstGeom prst="rect">
              <a:avLst/>
            </a:prstGeom>
            <a:noFill/>
          </p:spPr>
          <p:txBody>
            <a:bodyPr wrap="none" rtlCol="0" anchor="ctr">
              <a:spAutoFit/>
            </a:bodyPr>
            <a:lstStyle/>
            <a:p>
              <a:pPr algn="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35</a:t>
              </a:r>
            </a:p>
          </p:txBody>
        </p:sp>
        <p:sp>
          <p:nvSpPr>
            <p:cNvPr id="362" name="TextBox 134">
              <a:extLst>
                <a:ext uri="{FF2B5EF4-FFF2-40B4-BE49-F238E27FC236}">
                  <a16:creationId xmlns:a16="http://schemas.microsoft.com/office/drawing/2014/main" id="{5AA66864-75A8-4323-BD4A-573425C7CD8F}"/>
                </a:ext>
              </a:extLst>
            </p:cNvPr>
            <p:cNvSpPr txBox="1"/>
            <p:nvPr/>
          </p:nvSpPr>
          <p:spPr>
            <a:xfrm>
              <a:off x="6293473" y="2957555"/>
              <a:ext cx="432612" cy="330250"/>
            </a:xfrm>
            <a:prstGeom prst="rect">
              <a:avLst/>
            </a:prstGeom>
            <a:noFill/>
          </p:spPr>
          <p:txBody>
            <a:bodyPr wrap="none" rtlCol="0" anchor="ctr">
              <a:spAutoFit/>
            </a:bodyPr>
            <a:lstStyle/>
            <a:p>
              <a:pPr algn="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30</a:t>
              </a:r>
            </a:p>
          </p:txBody>
        </p:sp>
        <p:sp>
          <p:nvSpPr>
            <p:cNvPr id="363" name="TextBox 134">
              <a:extLst>
                <a:ext uri="{FF2B5EF4-FFF2-40B4-BE49-F238E27FC236}">
                  <a16:creationId xmlns:a16="http://schemas.microsoft.com/office/drawing/2014/main" id="{0707E176-5175-48C0-8373-98E1DDBE5408}"/>
                </a:ext>
              </a:extLst>
            </p:cNvPr>
            <p:cNvSpPr txBox="1"/>
            <p:nvPr/>
          </p:nvSpPr>
          <p:spPr>
            <a:xfrm>
              <a:off x="6293473" y="3311384"/>
              <a:ext cx="432612" cy="330250"/>
            </a:xfrm>
            <a:prstGeom prst="rect">
              <a:avLst/>
            </a:prstGeom>
            <a:noFill/>
          </p:spPr>
          <p:txBody>
            <a:bodyPr wrap="none" rtlCol="0" anchor="ctr">
              <a:spAutoFit/>
            </a:bodyPr>
            <a:lstStyle/>
            <a:p>
              <a:pPr algn="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25</a:t>
              </a:r>
            </a:p>
          </p:txBody>
        </p:sp>
        <p:sp>
          <p:nvSpPr>
            <p:cNvPr id="364" name="TextBox 134">
              <a:extLst>
                <a:ext uri="{FF2B5EF4-FFF2-40B4-BE49-F238E27FC236}">
                  <a16:creationId xmlns:a16="http://schemas.microsoft.com/office/drawing/2014/main" id="{8875C2E8-5791-49CA-88A0-B7675AA13A7F}"/>
                </a:ext>
              </a:extLst>
            </p:cNvPr>
            <p:cNvSpPr txBox="1"/>
            <p:nvPr/>
          </p:nvSpPr>
          <p:spPr>
            <a:xfrm>
              <a:off x="6293473" y="3665211"/>
              <a:ext cx="432612" cy="330250"/>
            </a:xfrm>
            <a:prstGeom prst="rect">
              <a:avLst/>
            </a:prstGeom>
            <a:noFill/>
          </p:spPr>
          <p:txBody>
            <a:bodyPr wrap="none" rtlCol="0" anchor="ctr">
              <a:spAutoFit/>
            </a:bodyPr>
            <a:lstStyle/>
            <a:p>
              <a:pPr algn="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20</a:t>
              </a:r>
            </a:p>
          </p:txBody>
        </p:sp>
        <p:sp>
          <p:nvSpPr>
            <p:cNvPr id="365" name="TextBox 134">
              <a:extLst>
                <a:ext uri="{FF2B5EF4-FFF2-40B4-BE49-F238E27FC236}">
                  <a16:creationId xmlns:a16="http://schemas.microsoft.com/office/drawing/2014/main" id="{84E10F44-EC4C-415F-8909-4E23E3A17274}"/>
                </a:ext>
              </a:extLst>
            </p:cNvPr>
            <p:cNvSpPr txBox="1"/>
            <p:nvPr/>
          </p:nvSpPr>
          <p:spPr>
            <a:xfrm>
              <a:off x="6293473" y="4019039"/>
              <a:ext cx="432612" cy="330250"/>
            </a:xfrm>
            <a:prstGeom prst="rect">
              <a:avLst/>
            </a:prstGeom>
            <a:noFill/>
          </p:spPr>
          <p:txBody>
            <a:bodyPr wrap="none" rtlCol="0" anchor="ctr">
              <a:spAutoFit/>
            </a:bodyPr>
            <a:lstStyle/>
            <a:p>
              <a:pPr algn="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15</a:t>
              </a:r>
            </a:p>
          </p:txBody>
        </p:sp>
        <p:sp>
          <p:nvSpPr>
            <p:cNvPr id="366" name="TextBox 134">
              <a:extLst>
                <a:ext uri="{FF2B5EF4-FFF2-40B4-BE49-F238E27FC236}">
                  <a16:creationId xmlns:a16="http://schemas.microsoft.com/office/drawing/2014/main" id="{C69412E6-6B05-47FE-A890-93071A1C9F47}"/>
                </a:ext>
              </a:extLst>
            </p:cNvPr>
            <p:cNvSpPr txBox="1"/>
            <p:nvPr/>
          </p:nvSpPr>
          <p:spPr>
            <a:xfrm>
              <a:off x="6293473" y="4372868"/>
              <a:ext cx="432612" cy="330250"/>
            </a:xfrm>
            <a:prstGeom prst="rect">
              <a:avLst/>
            </a:prstGeom>
            <a:noFill/>
          </p:spPr>
          <p:txBody>
            <a:bodyPr wrap="none" rtlCol="0" anchor="ctr">
              <a:spAutoFit/>
            </a:bodyPr>
            <a:lstStyle/>
            <a:p>
              <a:pPr algn="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10</a:t>
              </a:r>
            </a:p>
          </p:txBody>
        </p:sp>
        <p:sp>
          <p:nvSpPr>
            <p:cNvPr id="367" name="TextBox 134">
              <a:extLst>
                <a:ext uri="{FF2B5EF4-FFF2-40B4-BE49-F238E27FC236}">
                  <a16:creationId xmlns:a16="http://schemas.microsoft.com/office/drawing/2014/main" id="{29AF50F9-3358-4B67-B390-40632E491E36}"/>
                </a:ext>
              </a:extLst>
            </p:cNvPr>
            <p:cNvSpPr txBox="1"/>
            <p:nvPr/>
          </p:nvSpPr>
          <p:spPr>
            <a:xfrm>
              <a:off x="6382119" y="4726695"/>
              <a:ext cx="343962" cy="330250"/>
            </a:xfrm>
            <a:prstGeom prst="rect">
              <a:avLst/>
            </a:prstGeom>
            <a:noFill/>
          </p:spPr>
          <p:txBody>
            <a:bodyPr wrap="none" rtlCol="0" anchor="ctr">
              <a:spAutoFit/>
            </a:bodyPr>
            <a:lstStyle/>
            <a:p>
              <a:pPr algn="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5</a:t>
              </a:r>
            </a:p>
          </p:txBody>
        </p:sp>
        <p:sp>
          <p:nvSpPr>
            <p:cNvPr id="368" name="TextBox 134">
              <a:extLst>
                <a:ext uri="{FF2B5EF4-FFF2-40B4-BE49-F238E27FC236}">
                  <a16:creationId xmlns:a16="http://schemas.microsoft.com/office/drawing/2014/main" id="{93D2ED35-4624-4598-870A-DB8EC1086D16}"/>
                </a:ext>
              </a:extLst>
            </p:cNvPr>
            <p:cNvSpPr txBox="1"/>
            <p:nvPr/>
          </p:nvSpPr>
          <p:spPr>
            <a:xfrm>
              <a:off x="6376611" y="5086463"/>
              <a:ext cx="343962" cy="330250"/>
            </a:xfrm>
            <a:prstGeom prst="rect">
              <a:avLst/>
            </a:prstGeom>
            <a:noFill/>
          </p:spPr>
          <p:txBody>
            <a:bodyPr wrap="none" rtlCol="0" anchor="ctr">
              <a:spAutoFit/>
            </a:bodyPr>
            <a:lstStyle/>
            <a:p>
              <a:pPr algn="r" defTabSz="514317" fontAlgn="auto">
                <a:lnSpc>
                  <a:spcPct val="90000"/>
                </a:lnSpc>
                <a:spcBef>
                  <a:spcPts val="675"/>
                </a:spcBef>
                <a:spcAft>
                  <a:spcPts val="0"/>
                </a:spcAft>
                <a:buClr>
                  <a:srgbClr val="7F134C"/>
                </a:buClr>
                <a:defRPr/>
              </a:pPr>
              <a:r>
                <a:rPr lang="de-DE" sz="900" kern="0">
                  <a:solidFill>
                    <a:srgbClr val="000000"/>
                  </a:solidFill>
                  <a:latin typeface="Arial" panose="020B0604020202020204"/>
                </a:rPr>
                <a:t>0</a:t>
              </a:r>
            </a:p>
          </p:txBody>
        </p:sp>
        <p:sp>
          <p:nvSpPr>
            <p:cNvPr id="369" name="TextBox 134">
              <a:extLst>
                <a:ext uri="{FF2B5EF4-FFF2-40B4-BE49-F238E27FC236}">
                  <a16:creationId xmlns:a16="http://schemas.microsoft.com/office/drawing/2014/main" id="{8D499E6E-7742-4679-A9BD-214CC27B9936}"/>
                </a:ext>
              </a:extLst>
            </p:cNvPr>
            <p:cNvSpPr txBox="1"/>
            <p:nvPr/>
          </p:nvSpPr>
          <p:spPr>
            <a:xfrm rot="16200000">
              <a:off x="5163683" y="3680892"/>
              <a:ext cx="2203622" cy="299991"/>
            </a:xfrm>
            <a:prstGeom prst="rect">
              <a:avLst/>
            </a:prstGeom>
            <a:noFill/>
          </p:spPr>
          <p:txBody>
            <a:bodyPr wrap="none" rtlCol="0" anchor="ctr">
              <a:spAutoFit/>
            </a:bodyPr>
            <a:lstStyle/>
            <a:p>
              <a:pPr algn="r" defTabSz="514317" fontAlgn="auto">
                <a:lnSpc>
                  <a:spcPct val="90000"/>
                </a:lnSpc>
                <a:spcBef>
                  <a:spcPts val="675"/>
                </a:spcBef>
                <a:spcAft>
                  <a:spcPts val="0"/>
                </a:spcAft>
                <a:buClr>
                  <a:srgbClr val="7F134C"/>
                </a:buClr>
                <a:defRPr/>
              </a:pPr>
              <a:r>
                <a:rPr lang="de-DE" sz="900" b="1" kern="0">
                  <a:solidFill>
                    <a:srgbClr val="000000"/>
                  </a:solidFill>
                  <a:latin typeface="Arial" panose="020B0604020202020204"/>
                </a:rPr>
                <a:t>Diagnoseprävalenz (%)</a:t>
              </a:r>
            </a:p>
          </p:txBody>
        </p:sp>
        <p:cxnSp>
          <p:nvCxnSpPr>
            <p:cNvPr id="370" name="Conector reto 180">
              <a:extLst>
                <a:ext uri="{FF2B5EF4-FFF2-40B4-BE49-F238E27FC236}">
                  <a16:creationId xmlns:a16="http://schemas.microsoft.com/office/drawing/2014/main" id="{76F6BE65-91AA-408B-BFBB-C20E1437D546}"/>
                </a:ext>
              </a:extLst>
            </p:cNvPr>
            <p:cNvCxnSpPr>
              <a:cxnSpLocks/>
            </p:cNvCxnSpPr>
            <p:nvPr/>
          </p:nvCxnSpPr>
          <p:spPr>
            <a:xfrm flipH="1">
              <a:off x="11161824" y="2409468"/>
              <a:ext cx="86400" cy="0"/>
            </a:xfrm>
            <a:prstGeom prst="line">
              <a:avLst/>
            </a:prstGeom>
            <a:noFill/>
            <a:ln w="19050" cap="flat" cmpd="sng" algn="ctr">
              <a:solidFill>
                <a:srgbClr val="000000"/>
              </a:solidFill>
              <a:prstDash val="solid"/>
            </a:ln>
            <a:effectLst/>
          </p:spPr>
        </p:cxnSp>
        <p:cxnSp>
          <p:nvCxnSpPr>
            <p:cNvPr id="371" name="Conector reto 181">
              <a:extLst>
                <a:ext uri="{FF2B5EF4-FFF2-40B4-BE49-F238E27FC236}">
                  <a16:creationId xmlns:a16="http://schemas.microsoft.com/office/drawing/2014/main" id="{8A323F3F-EEC8-4D66-AB55-8306B5F57865}"/>
                </a:ext>
              </a:extLst>
            </p:cNvPr>
            <p:cNvCxnSpPr>
              <a:cxnSpLocks/>
            </p:cNvCxnSpPr>
            <p:nvPr/>
          </p:nvCxnSpPr>
          <p:spPr>
            <a:xfrm flipH="1">
              <a:off x="11161824" y="2690521"/>
              <a:ext cx="86400" cy="0"/>
            </a:xfrm>
            <a:prstGeom prst="line">
              <a:avLst/>
            </a:prstGeom>
            <a:noFill/>
            <a:ln w="19050" cap="flat" cmpd="sng" algn="ctr">
              <a:solidFill>
                <a:srgbClr val="000000"/>
              </a:solidFill>
              <a:prstDash val="solid"/>
            </a:ln>
            <a:effectLst/>
          </p:spPr>
        </p:cxnSp>
        <p:cxnSp>
          <p:nvCxnSpPr>
            <p:cNvPr id="372" name="Conector reto 182">
              <a:extLst>
                <a:ext uri="{FF2B5EF4-FFF2-40B4-BE49-F238E27FC236}">
                  <a16:creationId xmlns:a16="http://schemas.microsoft.com/office/drawing/2014/main" id="{B286BD1E-5385-4B25-8CEF-7AEE39E23394}"/>
                </a:ext>
              </a:extLst>
            </p:cNvPr>
            <p:cNvCxnSpPr>
              <a:cxnSpLocks/>
            </p:cNvCxnSpPr>
            <p:nvPr/>
          </p:nvCxnSpPr>
          <p:spPr>
            <a:xfrm flipH="1">
              <a:off x="11161824" y="3265874"/>
              <a:ext cx="86400" cy="0"/>
            </a:xfrm>
            <a:prstGeom prst="line">
              <a:avLst/>
            </a:prstGeom>
            <a:noFill/>
            <a:ln w="19050" cap="flat" cmpd="sng" algn="ctr">
              <a:solidFill>
                <a:srgbClr val="000000"/>
              </a:solidFill>
              <a:prstDash val="solid"/>
            </a:ln>
            <a:effectLst/>
          </p:spPr>
        </p:cxnSp>
        <p:cxnSp>
          <p:nvCxnSpPr>
            <p:cNvPr id="373" name="Conector reto 183">
              <a:extLst>
                <a:ext uri="{FF2B5EF4-FFF2-40B4-BE49-F238E27FC236}">
                  <a16:creationId xmlns:a16="http://schemas.microsoft.com/office/drawing/2014/main" id="{855B91C8-561B-4FC3-BAE0-BB4602A51BB7}"/>
                </a:ext>
              </a:extLst>
            </p:cNvPr>
            <p:cNvCxnSpPr>
              <a:cxnSpLocks/>
            </p:cNvCxnSpPr>
            <p:nvPr/>
          </p:nvCxnSpPr>
          <p:spPr>
            <a:xfrm flipH="1">
              <a:off x="11161824" y="3550499"/>
              <a:ext cx="86400" cy="0"/>
            </a:xfrm>
            <a:prstGeom prst="line">
              <a:avLst/>
            </a:prstGeom>
            <a:noFill/>
            <a:ln w="19050" cap="flat" cmpd="sng" algn="ctr">
              <a:solidFill>
                <a:srgbClr val="000000"/>
              </a:solidFill>
              <a:prstDash val="solid"/>
            </a:ln>
            <a:effectLst/>
          </p:spPr>
        </p:cxnSp>
        <p:cxnSp>
          <p:nvCxnSpPr>
            <p:cNvPr id="374" name="Conector reto 184">
              <a:extLst>
                <a:ext uri="{FF2B5EF4-FFF2-40B4-BE49-F238E27FC236}">
                  <a16:creationId xmlns:a16="http://schemas.microsoft.com/office/drawing/2014/main" id="{6BA7A7DF-333D-462E-BEF1-ABF9CC1F36CA}"/>
                </a:ext>
              </a:extLst>
            </p:cNvPr>
            <p:cNvCxnSpPr>
              <a:cxnSpLocks/>
            </p:cNvCxnSpPr>
            <p:nvPr/>
          </p:nvCxnSpPr>
          <p:spPr>
            <a:xfrm flipH="1">
              <a:off x="11164446" y="3833675"/>
              <a:ext cx="86400" cy="0"/>
            </a:xfrm>
            <a:prstGeom prst="line">
              <a:avLst/>
            </a:prstGeom>
            <a:noFill/>
            <a:ln w="19050" cap="flat" cmpd="sng" algn="ctr">
              <a:solidFill>
                <a:srgbClr val="000000"/>
              </a:solidFill>
              <a:prstDash val="solid"/>
            </a:ln>
            <a:effectLst/>
          </p:spPr>
        </p:cxnSp>
        <p:cxnSp>
          <p:nvCxnSpPr>
            <p:cNvPr id="375" name="Conector reto 185">
              <a:extLst>
                <a:ext uri="{FF2B5EF4-FFF2-40B4-BE49-F238E27FC236}">
                  <a16:creationId xmlns:a16="http://schemas.microsoft.com/office/drawing/2014/main" id="{FE380014-077B-43E6-939A-7E3C9633B5E4}"/>
                </a:ext>
              </a:extLst>
            </p:cNvPr>
            <p:cNvCxnSpPr>
              <a:cxnSpLocks/>
            </p:cNvCxnSpPr>
            <p:nvPr/>
          </p:nvCxnSpPr>
          <p:spPr>
            <a:xfrm flipH="1">
              <a:off x="11161824" y="4403589"/>
              <a:ext cx="86400" cy="0"/>
            </a:xfrm>
            <a:prstGeom prst="line">
              <a:avLst/>
            </a:prstGeom>
            <a:noFill/>
            <a:ln w="19050" cap="flat" cmpd="sng" algn="ctr">
              <a:solidFill>
                <a:srgbClr val="000000"/>
              </a:solidFill>
              <a:prstDash val="solid"/>
            </a:ln>
            <a:effectLst/>
          </p:spPr>
        </p:cxnSp>
        <p:cxnSp>
          <p:nvCxnSpPr>
            <p:cNvPr id="376" name="Conector reto 186">
              <a:extLst>
                <a:ext uri="{FF2B5EF4-FFF2-40B4-BE49-F238E27FC236}">
                  <a16:creationId xmlns:a16="http://schemas.microsoft.com/office/drawing/2014/main" id="{AC36EFB3-B7FE-412D-B18B-557830324625}"/>
                </a:ext>
              </a:extLst>
            </p:cNvPr>
            <p:cNvCxnSpPr>
              <a:cxnSpLocks/>
            </p:cNvCxnSpPr>
            <p:nvPr/>
          </p:nvCxnSpPr>
          <p:spPr>
            <a:xfrm flipH="1">
              <a:off x="11161824" y="4687714"/>
              <a:ext cx="86400" cy="0"/>
            </a:xfrm>
            <a:prstGeom prst="line">
              <a:avLst/>
            </a:prstGeom>
            <a:noFill/>
            <a:ln w="19050" cap="flat" cmpd="sng" algn="ctr">
              <a:solidFill>
                <a:srgbClr val="000000"/>
              </a:solidFill>
              <a:prstDash val="solid"/>
            </a:ln>
            <a:effectLst/>
          </p:spPr>
        </p:cxnSp>
        <p:cxnSp>
          <p:nvCxnSpPr>
            <p:cNvPr id="377" name="Conector reto 187">
              <a:extLst>
                <a:ext uri="{FF2B5EF4-FFF2-40B4-BE49-F238E27FC236}">
                  <a16:creationId xmlns:a16="http://schemas.microsoft.com/office/drawing/2014/main" id="{B5BE2710-091E-472F-9814-87B2F13ED1B6}"/>
                </a:ext>
              </a:extLst>
            </p:cNvPr>
            <p:cNvCxnSpPr>
              <a:cxnSpLocks/>
            </p:cNvCxnSpPr>
            <p:nvPr/>
          </p:nvCxnSpPr>
          <p:spPr>
            <a:xfrm flipH="1">
              <a:off x="11161824" y="4971853"/>
              <a:ext cx="86400" cy="0"/>
            </a:xfrm>
            <a:prstGeom prst="line">
              <a:avLst/>
            </a:prstGeom>
            <a:noFill/>
            <a:ln w="19050" cap="flat" cmpd="sng" algn="ctr">
              <a:solidFill>
                <a:srgbClr val="000000"/>
              </a:solidFill>
              <a:prstDash val="solid"/>
            </a:ln>
            <a:effectLst/>
          </p:spPr>
        </p:cxnSp>
        <p:cxnSp>
          <p:nvCxnSpPr>
            <p:cNvPr id="378" name="Conector reto 188">
              <a:extLst>
                <a:ext uri="{FF2B5EF4-FFF2-40B4-BE49-F238E27FC236}">
                  <a16:creationId xmlns:a16="http://schemas.microsoft.com/office/drawing/2014/main" id="{25BDA5CC-8BE1-4C1C-BFCA-501F485B33DE}"/>
                </a:ext>
              </a:extLst>
            </p:cNvPr>
            <p:cNvCxnSpPr>
              <a:cxnSpLocks/>
            </p:cNvCxnSpPr>
            <p:nvPr/>
          </p:nvCxnSpPr>
          <p:spPr>
            <a:xfrm flipH="1">
              <a:off x="11161824" y="5251588"/>
              <a:ext cx="86400" cy="0"/>
            </a:xfrm>
            <a:prstGeom prst="line">
              <a:avLst/>
            </a:prstGeom>
            <a:noFill/>
            <a:ln w="19050" cap="flat" cmpd="sng" algn="ctr">
              <a:solidFill>
                <a:srgbClr val="000000"/>
              </a:solidFill>
              <a:prstDash val="solid"/>
            </a:ln>
            <a:effectLst/>
          </p:spPr>
        </p:cxnSp>
        <p:cxnSp>
          <p:nvCxnSpPr>
            <p:cNvPr id="379" name="Conector reto 189">
              <a:extLst>
                <a:ext uri="{FF2B5EF4-FFF2-40B4-BE49-F238E27FC236}">
                  <a16:creationId xmlns:a16="http://schemas.microsoft.com/office/drawing/2014/main" id="{9E991B39-550F-49A4-9680-BFC8C9C6E1C2}"/>
                </a:ext>
              </a:extLst>
            </p:cNvPr>
            <p:cNvCxnSpPr>
              <a:cxnSpLocks/>
            </p:cNvCxnSpPr>
            <p:nvPr/>
          </p:nvCxnSpPr>
          <p:spPr>
            <a:xfrm flipH="1">
              <a:off x="11162751" y="4117072"/>
              <a:ext cx="86400" cy="0"/>
            </a:xfrm>
            <a:prstGeom prst="line">
              <a:avLst/>
            </a:prstGeom>
            <a:noFill/>
            <a:ln w="19050" cap="flat" cmpd="sng" algn="ctr">
              <a:solidFill>
                <a:srgbClr val="000000"/>
              </a:solidFill>
              <a:prstDash val="solid"/>
            </a:ln>
            <a:effectLst/>
          </p:spPr>
        </p:cxnSp>
        <p:cxnSp>
          <p:nvCxnSpPr>
            <p:cNvPr id="380" name="Conector reto 190">
              <a:extLst>
                <a:ext uri="{FF2B5EF4-FFF2-40B4-BE49-F238E27FC236}">
                  <a16:creationId xmlns:a16="http://schemas.microsoft.com/office/drawing/2014/main" id="{A0391F8F-64E0-40AF-9889-3273038AA656}"/>
                </a:ext>
              </a:extLst>
            </p:cNvPr>
            <p:cNvCxnSpPr>
              <a:cxnSpLocks/>
            </p:cNvCxnSpPr>
            <p:nvPr/>
          </p:nvCxnSpPr>
          <p:spPr>
            <a:xfrm flipH="1">
              <a:off x="11161824" y="2970442"/>
              <a:ext cx="86400" cy="0"/>
            </a:xfrm>
            <a:prstGeom prst="line">
              <a:avLst/>
            </a:prstGeom>
            <a:noFill/>
            <a:ln w="19050" cap="flat" cmpd="sng" algn="ctr">
              <a:solidFill>
                <a:srgbClr val="000000"/>
              </a:solidFill>
              <a:prstDash val="solid"/>
            </a:ln>
            <a:effectLst/>
          </p:spPr>
        </p:cxnSp>
        <p:cxnSp>
          <p:nvCxnSpPr>
            <p:cNvPr id="381" name="Conector reto 153">
              <a:extLst>
                <a:ext uri="{FF2B5EF4-FFF2-40B4-BE49-F238E27FC236}">
                  <a16:creationId xmlns:a16="http://schemas.microsoft.com/office/drawing/2014/main" id="{9630014D-1416-45D1-8A2A-453D11D924E9}"/>
                </a:ext>
              </a:extLst>
            </p:cNvPr>
            <p:cNvCxnSpPr>
              <a:cxnSpLocks/>
            </p:cNvCxnSpPr>
            <p:nvPr/>
          </p:nvCxnSpPr>
          <p:spPr>
            <a:xfrm>
              <a:off x="6765913" y="5251588"/>
              <a:ext cx="4399762" cy="0"/>
            </a:xfrm>
            <a:prstGeom prst="line">
              <a:avLst/>
            </a:prstGeom>
            <a:noFill/>
            <a:ln w="19050" cap="flat" cmpd="sng" algn="ctr">
              <a:solidFill>
                <a:srgbClr val="000000"/>
              </a:solidFill>
              <a:prstDash val="solid"/>
            </a:ln>
            <a:effectLst/>
          </p:spPr>
        </p:cxnSp>
        <p:cxnSp>
          <p:nvCxnSpPr>
            <p:cNvPr id="382" name="Conector reto 154">
              <a:extLst>
                <a:ext uri="{FF2B5EF4-FFF2-40B4-BE49-F238E27FC236}">
                  <a16:creationId xmlns:a16="http://schemas.microsoft.com/office/drawing/2014/main" id="{18C71472-1C10-4A38-925A-F0DC7B1B2360}"/>
                </a:ext>
              </a:extLst>
            </p:cNvPr>
            <p:cNvCxnSpPr>
              <a:cxnSpLocks/>
            </p:cNvCxnSpPr>
            <p:nvPr/>
          </p:nvCxnSpPr>
          <p:spPr>
            <a:xfrm>
              <a:off x="6765913" y="5253856"/>
              <a:ext cx="0" cy="92442"/>
            </a:xfrm>
            <a:prstGeom prst="line">
              <a:avLst/>
            </a:prstGeom>
            <a:noFill/>
            <a:ln w="19050" cap="flat" cmpd="sng" algn="ctr">
              <a:solidFill>
                <a:srgbClr val="000000"/>
              </a:solidFill>
              <a:prstDash val="solid"/>
            </a:ln>
            <a:effectLst/>
          </p:spPr>
        </p:cxnSp>
        <p:cxnSp>
          <p:nvCxnSpPr>
            <p:cNvPr id="383" name="Conector reto 155">
              <a:extLst>
                <a:ext uri="{FF2B5EF4-FFF2-40B4-BE49-F238E27FC236}">
                  <a16:creationId xmlns:a16="http://schemas.microsoft.com/office/drawing/2014/main" id="{3315FF47-5130-4A5F-AC0D-60BCA2F1D4E0}"/>
                </a:ext>
              </a:extLst>
            </p:cNvPr>
            <p:cNvCxnSpPr>
              <a:cxnSpLocks/>
            </p:cNvCxnSpPr>
            <p:nvPr/>
          </p:nvCxnSpPr>
          <p:spPr>
            <a:xfrm>
              <a:off x="7024779" y="5253856"/>
              <a:ext cx="0" cy="92442"/>
            </a:xfrm>
            <a:prstGeom prst="line">
              <a:avLst/>
            </a:prstGeom>
            <a:noFill/>
            <a:ln w="19050" cap="flat" cmpd="sng" algn="ctr">
              <a:solidFill>
                <a:srgbClr val="000000"/>
              </a:solidFill>
              <a:prstDash val="solid"/>
            </a:ln>
            <a:effectLst/>
          </p:spPr>
        </p:cxnSp>
        <p:cxnSp>
          <p:nvCxnSpPr>
            <p:cNvPr id="384" name="Conector reto 156">
              <a:extLst>
                <a:ext uri="{FF2B5EF4-FFF2-40B4-BE49-F238E27FC236}">
                  <a16:creationId xmlns:a16="http://schemas.microsoft.com/office/drawing/2014/main" id="{1DDD5098-C799-4321-BFCB-57DAF64819ED}"/>
                </a:ext>
              </a:extLst>
            </p:cNvPr>
            <p:cNvCxnSpPr>
              <a:cxnSpLocks/>
            </p:cNvCxnSpPr>
            <p:nvPr/>
          </p:nvCxnSpPr>
          <p:spPr>
            <a:xfrm>
              <a:off x="7283643" y="5253856"/>
              <a:ext cx="0" cy="92442"/>
            </a:xfrm>
            <a:prstGeom prst="line">
              <a:avLst/>
            </a:prstGeom>
            <a:noFill/>
            <a:ln w="19050" cap="flat" cmpd="sng" algn="ctr">
              <a:solidFill>
                <a:srgbClr val="000000"/>
              </a:solidFill>
              <a:prstDash val="solid"/>
            </a:ln>
            <a:effectLst/>
          </p:spPr>
        </p:cxnSp>
        <p:cxnSp>
          <p:nvCxnSpPr>
            <p:cNvPr id="385" name="Conector reto 157">
              <a:extLst>
                <a:ext uri="{FF2B5EF4-FFF2-40B4-BE49-F238E27FC236}">
                  <a16:creationId xmlns:a16="http://schemas.microsoft.com/office/drawing/2014/main" id="{5D4992B1-1754-463B-8C45-AF2F98C75938}"/>
                </a:ext>
              </a:extLst>
            </p:cNvPr>
            <p:cNvCxnSpPr>
              <a:cxnSpLocks/>
            </p:cNvCxnSpPr>
            <p:nvPr/>
          </p:nvCxnSpPr>
          <p:spPr>
            <a:xfrm>
              <a:off x="7543619" y="5253856"/>
              <a:ext cx="0" cy="92442"/>
            </a:xfrm>
            <a:prstGeom prst="line">
              <a:avLst/>
            </a:prstGeom>
            <a:noFill/>
            <a:ln w="19050" cap="flat" cmpd="sng" algn="ctr">
              <a:solidFill>
                <a:srgbClr val="000000"/>
              </a:solidFill>
              <a:prstDash val="solid"/>
            </a:ln>
            <a:effectLst/>
          </p:spPr>
        </p:cxnSp>
        <p:cxnSp>
          <p:nvCxnSpPr>
            <p:cNvPr id="386" name="Conector reto 158">
              <a:extLst>
                <a:ext uri="{FF2B5EF4-FFF2-40B4-BE49-F238E27FC236}">
                  <a16:creationId xmlns:a16="http://schemas.microsoft.com/office/drawing/2014/main" id="{43012133-0C68-4DFA-B671-9D23BC5FDD40}"/>
                </a:ext>
              </a:extLst>
            </p:cNvPr>
            <p:cNvCxnSpPr>
              <a:cxnSpLocks/>
            </p:cNvCxnSpPr>
            <p:nvPr/>
          </p:nvCxnSpPr>
          <p:spPr>
            <a:xfrm>
              <a:off x="7801373" y="5253856"/>
              <a:ext cx="0" cy="92442"/>
            </a:xfrm>
            <a:prstGeom prst="line">
              <a:avLst/>
            </a:prstGeom>
            <a:noFill/>
            <a:ln w="19050" cap="flat" cmpd="sng" algn="ctr">
              <a:solidFill>
                <a:srgbClr val="000000"/>
              </a:solidFill>
              <a:prstDash val="solid"/>
            </a:ln>
            <a:effectLst/>
          </p:spPr>
        </p:cxnSp>
        <p:cxnSp>
          <p:nvCxnSpPr>
            <p:cNvPr id="387" name="Conector reto 159">
              <a:extLst>
                <a:ext uri="{FF2B5EF4-FFF2-40B4-BE49-F238E27FC236}">
                  <a16:creationId xmlns:a16="http://schemas.microsoft.com/office/drawing/2014/main" id="{0B9D599F-9374-4D75-9E3C-FF375E846192}"/>
                </a:ext>
              </a:extLst>
            </p:cNvPr>
            <p:cNvCxnSpPr>
              <a:cxnSpLocks/>
            </p:cNvCxnSpPr>
            <p:nvPr/>
          </p:nvCxnSpPr>
          <p:spPr>
            <a:xfrm>
              <a:off x="8062460" y="5253856"/>
              <a:ext cx="0" cy="92442"/>
            </a:xfrm>
            <a:prstGeom prst="line">
              <a:avLst/>
            </a:prstGeom>
            <a:noFill/>
            <a:ln w="19050" cap="flat" cmpd="sng" algn="ctr">
              <a:solidFill>
                <a:srgbClr val="000000"/>
              </a:solidFill>
              <a:prstDash val="solid"/>
            </a:ln>
            <a:effectLst/>
          </p:spPr>
        </p:cxnSp>
        <p:cxnSp>
          <p:nvCxnSpPr>
            <p:cNvPr id="388" name="Conector reto 160">
              <a:extLst>
                <a:ext uri="{FF2B5EF4-FFF2-40B4-BE49-F238E27FC236}">
                  <a16:creationId xmlns:a16="http://schemas.microsoft.com/office/drawing/2014/main" id="{807669A4-C599-4F61-A86C-60DB17EF0504}"/>
                </a:ext>
              </a:extLst>
            </p:cNvPr>
            <p:cNvCxnSpPr>
              <a:cxnSpLocks/>
            </p:cNvCxnSpPr>
            <p:nvPr/>
          </p:nvCxnSpPr>
          <p:spPr>
            <a:xfrm>
              <a:off x="8320214" y="5253856"/>
              <a:ext cx="0" cy="92442"/>
            </a:xfrm>
            <a:prstGeom prst="line">
              <a:avLst/>
            </a:prstGeom>
            <a:noFill/>
            <a:ln w="19050" cap="flat" cmpd="sng" algn="ctr">
              <a:solidFill>
                <a:srgbClr val="000000"/>
              </a:solidFill>
              <a:prstDash val="solid"/>
            </a:ln>
            <a:effectLst/>
          </p:spPr>
        </p:cxnSp>
        <p:cxnSp>
          <p:nvCxnSpPr>
            <p:cNvPr id="389" name="Conector reto 161">
              <a:extLst>
                <a:ext uri="{FF2B5EF4-FFF2-40B4-BE49-F238E27FC236}">
                  <a16:creationId xmlns:a16="http://schemas.microsoft.com/office/drawing/2014/main" id="{A27714C5-C206-4CCD-98B9-76B313A5316C}"/>
                </a:ext>
              </a:extLst>
            </p:cNvPr>
            <p:cNvCxnSpPr>
              <a:cxnSpLocks/>
            </p:cNvCxnSpPr>
            <p:nvPr/>
          </p:nvCxnSpPr>
          <p:spPr>
            <a:xfrm>
              <a:off x="8579079" y="5253856"/>
              <a:ext cx="0" cy="92442"/>
            </a:xfrm>
            <a:prstGeom prst="line">
              <a:avLst/>
            </a:prstGeom>
            <a:noFill/>
            <a:ln w="19050" cap="flat" cmpd="sng" algn="ctr">
              <a:solidFill>
                <a:srgbClr val="000000"/>
              </a:solidFill>
              <a:prstDash val="solid"/>
            </a:ln>
            <a:effectLst/>
          </p:spPr>
        </p:cxnSp>
        <p:cxnSp>
          <p:nvCxnSpPr>
            <p:cNvPr id="390" name="Conector reto 162">
              <a:extLst>
                <a:ext uri="{FF2B5EF4-FFF2-40B4-BE49-F238E27FC236}">
                  <a16:creationId xmlns:a16="http://schemas.microsoft.com/office/drawing/2014/main" id="{D5937C22-B029-4E45-8971-41091C005959}"/>
                </a:ext>
              </a:extLst>
            </p:cNvPr>
            <p:cNvCxnSpPr>
              <a:cxnSpLocks/>
            </p:cNvCxnSpPr>
            <p:nvPr/>
          </p:nvCxnSpPr>
          <p:spPr>
            <a:xfrm>
              <a:off x="8835600" y="5253856"/>
              <a:ext cx="0" cy="92442"/>
            </a:xfrm>
            <a:prstGeom prst="line">
              <a:avLst/>
            </a:prstGeom>
            <a:noFill/>
            <a:ln w="19050" cap="flat" cmpd="sng" algn="ctr">
              <a:solidFill>
                <a:srgbClr val="000000"/>
              </a:solidFill>
              <a:prstDash val="solid"/>
            </a:ln>
            <a:effectLst/>
          </p:spPr>
        </p:cxnSp>
        <p:cxnSp>
          <p:nvCxnSpPr>
            <p:cNvPr id="391" name="Conector reto 163">
              <a:extLst>
                <a:ext uri="{FF2B5EF4-FFF2-40B4-BE49-F238E27FC236}">
                  <a16:creationId xmlns:a16="http://schemas.microsoft.com/office/drawing/2014/main" id="{3FF7674E-EB65-43E6-8502-3731DDB0FF50}"/>
                </a:ext>
              </a:extLst>
            </p:cNvPr>
            <p:cNvCxnSpPr>
              <a:cxnSpLocks/>
            </p:cNvCxnSpPr>
            <p:nvPr/>
          </p:nvCxnSpPr>
          <p:spPr>
            <a:xfrm>
              <a:off x="9093354" y="5253856"/>
              <a:ext cx="0" cy="92442"/>
            </a:xfrm>
            <a:prstGeom prst="line">
              <a:avLst/>
            </a:prstGeom>
            <a:noFill/>
            <a:ln w="19050" cap="flat" cmpd="sng" algn="ctr">
              <a:solidFill>
                <a:srgbClr val="000000"/>
              </a:solidFill>
              <a:prstDash val="solid"/>
            </a:ln>
            <a:effectLst/>
          </p:spPr>
        </p:cxnSp>
        <p:cxnSp>
          <p:nvCxnSpPr>
            <p:cNvPr id="392" name="Conector reto 164">
              <a:extLst>
                <a:ext uri="{FF2B5EF4-FFF2-40B4-BE49-F238E27FC236}">
                  <a16:creationId xmlns:a16="http://schemas.microsoft.com/office/drawing/2014/main" id="{DC4D6F45-EACF-47D6-876D-D20500AC98D4}"/>
                </a:ext>
              </a:extLst>
            </p:cNvPr>
            <p:cNvCxnSpPr>
              <a:cxnSpLocks/>
            </p:cNvCxnSpPr>
            <p:nvPr/>
          </p:nvCxnSpPr>
          <p:spPr>
            <a:xfrm>
              <a:off x="9351107" y="5253856"/>
              <a:ext cx="0" cy="92442"/>
            </a:xfrm>
            <a:prstGeom prst="line">
              <a:avLst/>
            </a:prstGeom>
            <a:noFill/>
            <a:ln w="19050" cap="flat" cmpd="sng" algn="ctr">
              <a:solidFill>
                <a:srgbClr val="000000"/>
              </a:solidFill>
              <a:prstDash val="solid"/>
            </a:ln>
            <a:effectLst/>
          </p:spPr>
        </p:cxnSp>
        <p:cxnSp>
          <p:nvCxnSpPr>
            <p:cNvPr id="393" name="Conector reto 165">
              <a:extLst>
                <a:ext uri="{FF2B5EF4-FFF2-40B4-BE49-F238E27FC236}">
                  <a16:creationId xmlns:a16="http://schemas.microsoft.com/office/drawing/2014/main" id="{64067335-F385-41CE-886A-48FA1D73204C}"/>
                </a:ext>
              </a:extLst>
            </p:cNvPr>
            <p:cNvCxnSpPr>
              <a:cxnSpLocks/>
            </p:cNvCxnSpPr>
            <p:nvPr/>
          </p:nvCxnSpPr>
          <p:spPr>
            <a:xfrm>
              <a:off x="9614416" y="5253856"/>
              <a:ext cx="0" cy="92442"/>
            </a:xfrm>
            <a:prstGeom prst="line">
              <a:avLst/>
            </a:prstGeom>
            <a:noFill/>
            <a:ln w="19050" cap="flat" cmpd="sng" algn="ctr">
              <a:solidFill>
                <a:srgbClr val="000000"/>
              </a:solidFill>
              <a:prstDash val="solid"/>
            </a:ln>
            <a:effectLst/>
          </p:spPr>
        </p:cxnSp>
        <p:cxnSp>
          <p:nvCxnSpPr>
            <p:cNvPr id="394" name="Conector reto 166">
              <a:extLst>
                <a:ext uri="{FF2B5EF4-FFF2-40B4-BE49-F238E27FC236}">
                  <a16:creationId xmlns:a16="http://schemas.microsoft.com/office/drawing/2014/main" id="{D74E7B39-676D-4678-B947-C85D2931BB2C}"/>
                </a:ext>
              </a:extLst>
            </p:cNvPr>
            <p:cNvCxnSpPr>
              <a:cxnSpLocks/>
            </p:cNvCxnSpPr>
            <p:nvPr/>
          </p:nvCxnSpPr>
          <p:spPr>
            <a:xfrm>
              <a:off x="9873282" y="5253856"/>
              <a:ext cx="0" cy="92442"/>
            </a:xfrm>
            <a:prstGeom prst="line">
              <a:avLst/>
            </a:prstGeom>
            <a:noFill/>
            <a:ln w="19050" cap="flat" cmpd="sng" algn="ctr">
              <a:solidFill>
                <a:srgbClr val="000000"/>
              </a:solidFill>
              <a:prstDash val="solid"/>
            </a:ln>
            <a:effectLst/>
          </p:spPr>
        </p:cxnSp>
        <p:cxnSp>
          <p:nvCxnSpPr>
            <p:cNvPr id="395" name="Conector reto 167">
              <a:extLst>
                <a:ext uri="{FF2B5EF4-FFF2-40B4-BE49-F238E27FC236}">
                  <a16:creationId xmlns:a16="http://schemas.microsoft.com/office/drawing/2014/main" id="{DC6AA557-255D-413B-9579-0DB6FAAD9E20}"/>
                </a:ext>
              </a:extLst>
            </p:cNvPr>
            <p:cNvCxnSpPr>
              <a:cxnSpLocks/>
            </p:cNvCxnSpPr>
            <p:nvPr/>
          </p:nvCxnSpPr>
          <p:spPr>
            <a:xfrm>
              <a:off x="10388789" y="5253856"/>
              <a:ext cx="0" cy="92442"/>
            </a:xfrm>
            <a:prstGeom prst="line">
              <a:avLst/>
            </a:prstGeom>
            <a:noFill/>
            <a:ln w="19050" cap="flat" cmpd="sng" algn="ctr">
              <a:solidFill>
                <a:srgbClr val="000000"/>
              </a:solidFill>
              <a:prstDash val="solid"/>
            </a:ln>
            <a:effectLst/>
          </p:spPr>
        </p:cxnSp>
        <p:cxnSp>
          <p:nvCxnSpPr>
            <p:cNvPr id="396" name="Conector reto 168">
              <a:extLst>
                <a:ext uri="{FF2B5EF4-FFF2-40B4-BE49-F238E27FC236}">
                  <a16:creationId xmlns:a16="http://schemas.microsoft.com/office/drawing/2014/main" id="{4BA4EB51-9B82-4C2F-8DBD-DA2F863769D3}"/>
                </a:ext>
              </a:extLst>
            </p:cNvPr>
            <p:cNvCxnSpPr>
              <a:cxnSpLocks/>
            </p:cNvCxnSpPr>
            <p:nvPr/>
          </p:nvCxnSpPr>
          <p:spPr>
            <a:xfrm>
              <a:off x="10650987" y="5253856"/>
              <a:ext cx="0" cy="92442"/>
            </a:xfrm>
            <a:prstGeom prst="line">
              <a:avLst/>
            </a:prstGeom>
            <a:noFill/>
            <a:ln w="19050" cap="flat" cmpd="sng" algn="ctr">
              <a:solidFill>
                <a:srgbClr val="000000"/>
              </a:solidFill>
              <a:prstDash val="solid"/>
            </a:ln>
            <a:effectLst/>
          </p:spPr>
        </p:cxnSp>
        <p:cxnSp>
          <p:nvCxnSpPr>
            <p:cNvPr id="397" name="Conector reto 169">
              <a:extLst>
                <a:ext uri="{FF2B5EF4-FFF2-40B4-BE49-F238E27FC236}">
                  <a16:creationId xmlns:a16="http://schemas.microsoft.com/office/drawing/2014/main" id="{BC51BA89-51A8-4392-8779-CBFBB1935B43}"/>
                </a:ext>
              </a:extLst>
            </p:cNvPr>
            <p:cNvCxnSpPr>
              <a:cxnSpLocks/>
            </p:cNvCxnSpPr>
            <p:nvPr/>
          </p:nvCxnSpPr>
          <p:spPr>
            <a:xfrm>
              <a:off x="10133257" y="5253856"/>
              <a:ext cx="0" cy="92442"/>
            </a:xfrm>
            <a:prstGeom prst="line">
              <a:avLst/>
            </a:prstGeom>
            <a:noFill/>
            <a:ln w="19050" cap="flat" cmpd="sng" algn="ctr">
              <a:solidFill>
                <a:srgbClr val="000000"/>
              </a:solidFill>
              <a:prstDash val="solid"/>
            </a:ln>
            <a:effectLst/>
          </p:spPr>
        </p:cxnSp>
        <p:cxnSp>
          <p:nvCxnSpPr>
            <p:cNvPr id="398" name="Conector reto 170">
              <a:extLst>
                <a:ext uri="{FF2B5EF4-FFF2-40B4-BE49-F238E27FC236}">
                  <a16:creationId xmlns:a16="http://schemas.microsoft.com/office/drawing/2014/main" id="{3600A5A6-57A3-42BF-AD93-99315C86993B}"/>
                </a:ext>
              </a:extLst>
            </p:cNvPr>
            <p:cNvCxnSpPr>
              <a:cxnSpLocks/>
            </p:cNvCxnSpPr>
            <p:nvPr/>
          </p:nvCxnSpPr>
          <p:spPr>
            <a:xfrm>
              <a:off x="10907630" y="5253856"/>
              <a:ext cx="0" cy="92442"/>
            </a:xfrm>
            <a:prstGeom prst="line">
              <a:avLst/>
            </a:prstGeom>
            <a:noFill/>
            <a:ln w="19050" cap="flat" cmpd="sng" algn="ctr">
              <a:solidFill>
                <a:srgbClr val="000000"/>
              </a:solidFill>
              <a:prstDash val="solid"/>
            </a:ln>
            <a:effectLst/>
          </p:spPr>
        </p:cxnSp>
        <p:sp>
          <p:nvSpPr>
            <p:cNvPr id="399" name="Freeform 6">
              <a:extLst>
                <a:ext uri="{FF2B5EF4-FFF2-40B4-BE49-F238E27FC236}">
                  <a16:creationId xmlns:a16="http://schemas.microsoft.com/office/drawing/2014/main" id="{CA4B8F61-92D8-4E93-932C-6579AF644321}"/>
                </a:ext>
              </a:extLst>
            </p:cNvPr>
            <p:cNvSpPr>
              <a:spLocks/>
            </p:cNvSpPr>
            <p:nvPr/>
          </p:nvSpPr>
          <p:spPr bwMode="auto">
            <a:xfrm>
              <a:off x="7291953" y="2987510"/>
              <a:ext cx="3748174" cy="2254636"/>
            </a:xfrm>
            <a:custGeom>
              <a:avLst/>
              <a:gdLst>
                <a:gd name="T0" fmla="*/ 0 w 2983"/>
                <a:gd name="T1" fmla="*/ 1391 h 1391"/>
                <a:gd name="T2" fmla="*/ 101 w 2983"/>
                <a:gd name="T3" fmla="*/ 1391 h 1391"/>
                <a:gd name="T4" fmla="*/ 306 w 2983"/>
                <a:gd name="T5" fmla="*/ 1391 h 1391"/>
                <a:gd name="T6" fmla="*/ 513 w 2983"/>
                <a:gd name="T7" fmla="*/ 1391 h 1391"/>
                <a:gd name="T8" fmla="*/ 719 w 2983"/>
                <a:gd name="T9" fmla="*/ 1389 h 1391"/>
                <a:gd name="T10" fmla="*/ 925 w 2983"/>
                <a:gd name="T11" fmla="*/ 1377 h 1391"/>
                <a:gd name="T12" fmla="*/ 1131 w 2983"/>
                <a:gd name="T13" fmla="*/ 1360 h 1391"/>
                <a:gd name="T14" fmla="*/ 1336 w 2983"/>
                <a:gd name="T15" fmla="*/ 1329 h 1391"/>
                <a:gd name="T16" fmla="*/ 1543 w 2983"/>
                <a:gd name="T17" fmla="*/ 1277 h 1391"/>
                <a:gd name="T18" fmla="*/ 1750 w 2983"/>
                <a:gd name="T19" fmla="*/ 1192 h 1391"/>
                <a:gd name="T20" fmla="*/ 1954 w 2983"/>
                <a:gd name="T21" fmla="*/ 1089 h 1391"/>
                <a:gd name="T22" fmla="*/ 2160 w 2983"/>
                <a:gd name="T23" fmla="*/ 961 h 1391"/>
                <a:gd name="T24" fmla="*/ 2366 w 2983"/>
                <a:gd name="T25" fmla="*/ 790 h 1391"/>
                <a:gd name="T26" fmla="*/ 2571 w 2983"/>
                <a:gd name="T27" fmla="*/ 547 h 1391"/>
                <a:gd name="T28" fmla="*/ 2776 w 2983"/>
                <a:gd name="T29" fmla="*/ 271 h 1391"/>
                <a:gd name="T30" fmla="*/ 2983 w 2983"/>
                <a:gd name="T31" fmla="*/ 0 h 1391"/>
                <a:gd name="connsiteX0" fmla="*/ 0 w 10000"/>
                <a:gd name="connsiteY0" fmla="*/ 10000 h 10000"/>
                <a:gd name="connsiteX1" fmla="*/ 339 w 10000"/>
                <a:gd name="connsiteY1" fmla="*/ 10000 h 10000"/>
                <a:gd name="connsiteX2" fmla="*/ 1026 w 10000"/>
                <a:gd name="connsiteY2" fmla="*/ 10000 h 10000"/>
                <a:gd name="connsiteX3" fmla="*/ 1720 w 10000"/>
                <a:gd name="connsiteY3" fmla="*/ 10000 h 10000"/>
                <a:gd name="connsiteX4" fmla="*/ 2410 w 10000"/>
                <a:gd name="connsiteY4" fmla="*/ 9986 h 10000"/>
                <a:gd name="connsiteX5" fmla="*/ 3101 w 10000"/>
                <a:gd name="connsiteY5" fmla="*/ 9899 h 10000"/>
                <a:gd name="connsiteX6" fmla="*/ 3791 w 10000"/>
                <a:gd name="connsiteY6" fmla="*/ 9777 h 10000"/>
                <a:gd name="connsiteX7" fmla="*/ 4479 w 10000"/>
                <a:gd name="connsiteY7" fmla="*/ 9554 h 10000"/>
                <a:gd name="connsiteX8" fmla="*/ 5173 w 10000"/>
                <a:gd name="connsiteY8" fmla="*/ 9180 h 10000"/>
                <a:gd name="connsiteX9" fmla="*/ 5867 w 10000"/>
                <a:gd name="connsiteY9" fmla="*/ 8569 h 10000"/>
                <a:gd name="connsiteX10" fmla="*/ 6550 w 10000"/>
                <a:gd name="connsiteY10" fmla="*/ 7829 h 10000"/>
                <a:gd name="connsiteX11" fmla="*/ 7241 w 10000"/>
                <a:gd name="connsiteY11" fmla="*/ 6909 h 10000"/>
                <a:gd name="connsiteX12" fmla="*/ 7932 w 10000"/>
                <a:gd name="connsiteY12" fmla="*/ 5654 h 10000"/>
                <a:gd name="connsiteX13" fmla="*/ 8619 w 10000"/>
                <a:gd name="connsiteY13" fmla="*/ 3932 h 10000"/>
                <a:gd name="connsiteX14" fmla="*/ 9306 w 10000"/>
                <a:gd name="connsiteY14" fmla="*/ 1948 h 10000"/>
                <a:gd name="connsiteX15" fmla="*/ 10000 w 10000"/>
                <a:gd name="connsiteY15" fmla="*/ 0 h 10000"/>
                <a:gd name="connsiteX0" fmla="*/ 0 w 10000"/>
                <a:gd name="connsiteY0" fmla="*/ 10000 h 10000"/>
                <a:gd name="connsiteX1" fmla="*/ 339 w 10000"/>
                <a:gd name="connsiteY1" fmla="*/ 10000 h 10000"/>
                <a:gd name="connsiteX2" fmla="*/ 1026 w 10000"/>
                <a:gd name="connsiteY2" fmla="*/ 10000 h 10000"/>
                <a:gd name="connsiteX3" fmla="*/ 1720 w 10000"/>
                <a:gd name="connsiteY3" fmla="*/ 10000 h 10000"/>
                <a:gd name="connsiteX4" fmla="*/ 2410 w 10000"/>
                <a:gd name="connsiteY4" fmla="*/ 9986 h 10000"/>
                <a:gd name="connsiteX5" fmla="*/ 3101 w 10000"/>
                <a:gd name="connsiteY5" fmla="*/ 9899 h 10000"/>
                <a:gd name="connsiteX6" fmla="*/ 3791 w 10000"/>
                <a:gd name="connsiteY6" fmla="*/ 9777 h 10000"/>
                <a:gd name="connsiteX7" fmla="*/ 4479 w 10000"/>
                <a:gd name="connsiteY7" fmla="*/ 9554 h 10000"/>
                <a:gd name="connsiteX8" fmla="*/ 5173 w 10000"/>
                <a:gd name="connsiteY8" fmla="*/ 9180 h 10000"/>
                <a:gd name="connsiteX9" fmla="*/ 5867 w 10000"/>
                <a:gd name="connsiteY9" fmla="*/ 8569 h 10000"/>
                <a:gd name="connsiteX10" fmla="*/ 6550 w 10000"/>
                <a:gd name="connsiteY10" fmla="*/ 7829 h 10000"/>
                <a:gd name="connsiteX11" fmla="*/ 7241 w 10000"/>
                <a:gd name="connsiteY11" fmla="*/ 6909 h 10000"/>
                <a:gd name="connsiteX12" fmla="*/ 7932 w 10000"/>
                <a:gd name="connsiteY12" fmla="*/ 5654 h 10000"/>
                <a:gd name="connsiteX13" fmla="*/ 8619 w 10000"/>
                <a:gd name="connsiteY13" fmla="*/ 3932 h 10000"/>
                <a:gd name="connsiteX14" fmla="*/ 9306 w 10000"/>
                <a:gd name="connsiteY14" fmla="*/ 1948 h 10000"/>
                <a:gd name="connsiteX15" fmla="*/ 10000 w 10000"/>
                <a:gd name="connsiteY15" fmla="*/ 0 h 10000"/>
                <a:gd name="connsiteX0" fmla="*/ 0 w 10000"/>
                <a:gd name="connsiteY0" fmla="*/ 10000 h 10000"/>
                <a:gd name="connsiteX1" fmla="*/ 339 w 10000"/>
                <a:gd name="connsiteY1" fmla="*/ 10000 h 10000"/>
                <a:gd name="connsiteX2" fmla="*/ 1026 w 10000"/>
                <a:gd name="connsiteY2" fmla="*/ 10000 h 10000"/>
                <a:gd name="connsiteX3" fmla="*/ 1720 w 10000"/>
                <a:gd name="connsiteY3" fmla="*/ 10000 h 10000"/>
                <a:gd name="connsiteX4" fmla="*/ 2410 w 10000"/>
                <a:gd name="connsiteY4" fmla="*/ 9986 h 10000"/>
                <a:gd name="connsiteX5" fmla="*/ 3101 w 10000"/>
                <a:gd name="connsiteY5" fmla="*/ 9899 h 10000"/>
                <a:gd name="connsiteX6" fmla="*/ 3791 w 10000"/>
                <a:gd name="connsiteY6" fmla="*/ 9777 h 10000"/>
                <a:gd name="connsiteX7" fmla="*/ 4479 w 10000"/>
                <a:gd name="connsiteY7" fmla="*/ 9554 h 10000"/>
                <a:gd name="connsiteX8" fmla="*/ 5173 w 10000"/>
                <a:gd name="connsiteY8" fmla="*/ 9180 h 10000"/>
                <a:gd name="connsiteX9" fmla="*/ 5867 w 10000"/>
                <a:gd name="connsiteY9" fmla="*/ 8569 h 10000"/>
                <a:gd name="connsiteX10" fmla="*/ 6550 w 10000"/>
                <a:gd name="connsiteY10" fmla="*/ 7829 h 10000"/>
                <a:gd name="connsiteX11" fmla="*/ 7241 w 10000"/>
                <a:gd name="connsiteY11" fmla="*/ 6909 h 10000"/>
                <a:gd name="connsiteX12" fmla="*/ 7932 w 10000"/>
                <a:gd name="connsiteY12" fmla="*/ 5654 h 10000"/>
                <a:gd name="connsiteX13" fmla="*/ 8619 w 10000"/>
                <a:gd name="connsiteY13" fmla="*/ 3932 h 10000"/>
                <a:gd name="connsiteX14" fmla="*/ 9306 w 10000"/>
                <a:gd name="connsiteY14" fmla="*/ 1948 h 10000"/>
                <a:gd name="connsiteX15" fmla="*/ 10000 w 10000"/>
                <a:gd name="connsiteY15" fmla="*/ 0 h 10000"/>
                <a:gd name="connsiteX0" fmla="*/ 0 w 10000"/>
                <a:gd name="connsiteY0" fmla="*/ 10000 h 10000"/>
                <a:gd name="connsiteX1" fmla="*/ 339 w 10000"/>
                <a:gd name="connsiteY1" fmla="*/ 10000 h 10000"/>
                <a:gd name="connsiteX2" fmla="*/ 1026 w 10000"/>
                <a:gd name="connsiteY2" fmla="*/ 10000 h 10000"/>
                <a:gd name="connsiteX3" fmla="*/ 1720 w 10000"/>
                <a:gd name="connsiteY3" fmla="*/ 10000 h 10000"/>
                <a:gd name="connsiteX4" fmla="*/ 2410 w 10000"/>
                <a:gd name="connsiteY4" fmla="*/ 9986 h 10000"/>
                <a:gd name="connsiteX5" fmla="*/ 3101 w 10000"/>
                <a:gd name="connsiteY5" fmla="*/ 9899 h 10000"/>
                <a:gd name="connsiteX6" fmla="*/ 3791 w 10000"/>
                <a:gd name="connsiteY6" fmla="*/ 9777 h 10000"/>
                <a:gd name="connsiteX7" fmla="*/ 4479 w 10000"/>
                <a:gd name="connsiteY7" fmla="*/ 9554 h 10000"/>
                <a:gd name="connsiteX8" fmla="*/ 5173 w 10000"/>
                <a:gd name="connsiteY8" fmla="*/ 9180 h 10000"/>
                <a:gd name="connsiteX9" fmla="*/ 5867 w 10000"/>
                <a:gd name="connsiteY9" fmla="*/ 8569 h 10000"/>
                <a:gd name="connsiteX10" fmla="*/ 6550 w 10000"/>
                <a:gd name="connsiteY10" fmla="*/ 7829 h 10000"/>
                <a:gd name="connsiteX11" fmla="*/ 7213 w 10000"/>
                <a:gd name="connsiteY11" fmla="*/ 6917 h 10000"/>
                <a:gd name="connsiteX12" fmla="*/ 7932 w 10000"/>
                <a:gd name="connsiteY12" fmla="*/ 5654 h 10000"/>
                <a:gd name="connsiteX13" fmla="*/ 8619 w 10000"/>
                <a:gd name="connsiteY13" fmla="*/ 3932 h 10000"/>
                <a:gd name="connsiteX14" fmla="*/ 9306 w 10000"/>
                <a:gd name="connsiteY14" fmla="*/ 1948 h 10000"/>
                <a:gd name="connsiteX15" fmla="*/ 10000 w 10000"/>
                <a:gd name="connsiteY15" fmla="*/ 0 h 10000"/>
                <a:gd name="connsiteX0" fmla="*/ 0 w 10000"/>
                <a:gd name="connsiteY0" fmla="*/ 10000 h 10000"/>
                <a:gd name="connsiteX1" fmla="*/ 339 w 10000"/>
                <a:gd name="connsiteY1" fmla="*/ 10000 h 10000"/>
                <a:gd name="connsiteX2" fmla="*/ 1026 w 10000"/>
                <a:gd name="connsiteY2" fmla="*/ 10000 h 10000"/>
                <a:gd name="connsiteX3" fmla="*/ 1720 w 10000"/>
                <a:gd name="connsiteY3" fmla="*/ 10000 h 10000"/>
                <a:gd name="connsiteX4" fmla="*/ 2410 w 10000"/>
                <a:gd name="connsiteY4" fmla="*/ 9986 h 10000"/>
                <a:gd name="connsiteX5" fmla="*/ 3101 w 10000"/>
                <a:gd name="connsiteY5" fmla="*/ 9899 h 10000"/>
                <a:gd name="connsiteX6" fmla="*/ 3791 w 10000"/>
                <a:gd name="connsiteY6" fmla="*/ 9777 h 10000"/>
                <a:gd name="connsiteX7" fmla="*/ 4479 w 10000"/>
                <a:gd name="connsiteY7" fmla="*/ 9554 h 10000"/>
                <a:gd name="connsiteX8" fmla="*/ 5173 w 10000"/>
                <a:gd name="connsiteY8" fmla="*/ 9180 h 10000"/>
                <a:gd name="connsiteX9" fmla="*/ 5867 w 10000"/>
                <a:gd name="connsiteY9" fmla="*/ 8569 h 10000"/>
                <a:gd name="connsiteX10" fmla="*/ 6550 w 10000"/>
                <a:gd name="connsiteY10" fmla="*/ 7829 h 10000"/>
                <a:gd name="connsiteX11" fmla="*/ 7213 w 10000"/>
                <a:gd name="connsiteY11" fmla="*/ 6917 h 10000"/>
                <a:gd name="connsiteX12" fmla="*/ 7932 w 10000"/>
                <a:gd name="connsiteY12" fmla="*/ 5654 h 10000"/>
                <a:gd name="connsiteX13" fmla="*/ 8619 w 10000"/>
                <a:gd name="connsiteY13" fmla="*/ 3932 h 10000"/>
                <a:gd name="connsiteX14" fmla="*/ 9306 w 10000"/>
                <a:gd name="connsiteY14" fmla="*/ 1948 h 10000"/>
                <a:gd name="connsiteX15" fmla="*/ 10000 w 10000"/>
                <a:gd name="connsiteY15" fmla="*/ 0 h 10000"/>
                <a:gd name="connsiteX0" fmla="*/ 0 w 10000"/>
                <a:gd name="connsiteY0" fmla="*/ 10000 h 10000"/>
                <a:gd name="connsiteX1" fmla="*/ 339 w 10000"/>
                <a:gd name="connsiteY1" fmla="*/ 10000 h 10000"/>
                <a:gd name="connsiteX2" fmla="*/ 1026 w 10000"/>
                <a:gd name="connsiteY2" fmla="*/ 10000 h 10000"/>
                <a:gd name="connsiteX3" fmla="*/ 1720 w 10000"/>
                <a:gd name="connsiteY3" fmla="*/ 10000 h 10000"/>
                <a:gd name="connsiteX4" fmla="*/ 2410 w 10000"/>
                <a:gd name="connsiteY4" fmla="*/ 9986 h 10000"/>
                <a:gd name="connsiteX5" fmla="*/ 3101 w 10000"/>
                <a:gd name="connsiteY5" fmla="*/ 9899 h 10000"/>
                <a:gd name="connsiteX6" fmla="*/ 3791 w 10000"/>
                <a:gd name="connsiteY6" fmla="*/ 9777 h 10000"/>
                <a:gd name="connsiteX7" fmla="*/ 4479 w 10000"/>
                <a:gd name="connsiteY7" fmla="*/ 9554 h 10000"/>
                <a:gd name="connsiteX8" fmla="*/ 5173 w 10000"/>
                <a:gd name="connsiteY8" fmla="*/ 9180 h 10000"/>
                <a:gd name="connsiteX9" fmla="*/ 5867 w 10000"/>
                <a:gd name="connsiteY9" fmla="*/ 8569 h 10000"/>
                <a:gd name="connsiteX10" fmla="*/ 6546 w 10000"/>
                <a:gd name="connsiteY10" fmla="*/ 7804 h 10000"/>
                <a:gd name="connsiteX11" fmla="*/ 7213 w 10000"/>
                <a:gd name="connsiteY11" fmla="*/ 6917 h 10000"/>
                <a:gd name="connsiteX12" fmla="*/ 7932 w 10000"/>
                <a:gd name="connsiteY12" fmla="*/ 5654 h 10000"/>
                <a:gd name="connsiteX13" fmla="*/ 8619 w 10000"/>
                <a:gd name="connsiteY13" fmla="*/ 3932 h 10000"/>
                <a:gd name="connsiteX14" fmla="*/ 9306 w 10000"/>
                <a:gd name="connsiteY14" fmla="*/ 1948 h 10000"/>
                <a:gd name="connsiteX15" fmla="*/ 10000 w 10000"/>
                <a:gd name="connsiteY15" fmla="*/ 0 h 10000"/>
                <a:gd name="connsiteX0" fmla="*/ 0 w 10000"/>
                <a:gd name="connsiteY0" fmla="*/ 10000 h 10000"/>
                <a:gd name="connsiteX1" fmla="*/ 339 w 10000"/>
                <a:gd name="connsiteY1" fmla="*/ 10000 h 10000"/>
                <a:gd name="connsiteX2" fmla="*/ 1026 w 10000"/>
                <a:gd name="connsiteY2" fmla="*/ 10000 h 10000"/>
                <a:gd name="connsiteX3" fmla="*/ 1720 w 10000"/>
                <a:gd name="connsiteY3" fmla="*/ 10000 h 10000"/>
                <a:gd name="connsiteX4" fmla="*/ 2410 w 10000"/>
                <a:gd name="connsiteY4" fmla="*/ 9986 h 10000"/>
                <a:gd name="connsiteX5" fmla="*/ 3101 w 10000"/>
                <a:gd name="connsiteY5" fmla="*/ 9899 h 10000"/>
                <a:gd name="connsiteX6" fmla="*/ 3791 w 10000"/>
                <a:gd name="connsiteY6" fmla="*/ 9777 h 10000"/>
                <a:gd name="connsiteX7" fmla="*/ 4479 w 10000"/>
                <a:gd name="connsiteY7" fmla="*/ 9554 h 10000"/>
                <a:gd name="connsiteX8" fmla="*/ 5173 w 10000"/>
                <a:gd name="connsiteY8" fmla="*/ 9180 h 10000"/>
                <a:gd name="connsiteX9" fmla="*/ 5867 w 10000"/>
                <a:gd name="connsiteY9" fmla="*/ 8569 h 10000"/>
                <a:gd name="connsiteX10" fmla="*/ 6546 w 10000"/>
                <a:gd name="connsiteY10" fmla="*/ 7804 h 10000"/>
                <a:gd name="connsiteX11" fmla="*/ 7213 w 10000"/>
                <a:gd name="connsiteY11" fmla="*/ 6917 h 10000"/>
                <a:gd name="connsiteX12" fmla="*/ 7932 w 10000"/>
                <a:gd name="connsiteY12" fmla="*/ 5654 h 10000"/>
                <a:gd name="connsiteX13" fmla="*/ 8619 w 10000"/>
                <a:gd name="connsiteY13" fmla="*/ 3932 h 10000"/>
                <a:gd name="connsiteX14" fmla="*/ 9306 w 10000"/>
                <a:gd name="connsiteY14" fmla="*/ 1948 h 10000"/>
                <a:gd name="connsiteX15" fmla="*/ 10000 w 10000"/>
                <a:gd name="connsiteY15" fmla="*/ 0 h 10000"/>
                <a:gd name="connsiteX0" fmla="*/ 0 w 10000"/>
                <a:gd name="connsiteY0" fmla="*/ 10000 h 10000"/>
                <a:gd name="connsiteX1" fmla="*/ 339 w 10000"/>
                <a:gd name="connsiteY1" fmla="*/ 10000 h 10000"/>
                <a:gd name="connsiteX2" fmla="*/ 1026 w 10000"/>
                <a:gd name="connsiteY2" fmla="*/ 10000 h 10000"/>
                <a:gd name="connsiteX3" fmla="*/ 1720 w 10000"/>
                <a:gd name="connsiteY3" fmla="*/ 10000 h 10000"/>
                <a:gd name="connsiteX4" fmla="*/ 2410 w 10000"/>
                <a:gd name="connsiteY4" fmla="*/ 9986 h 10000"/>
                <a:gd name="connsiteX5" fmla="*/ 3101 w 10000"/>
                <a:gd name="connsiteY5" fmla="*/ 9899 h 10000"/>
                <a:gd name="connsiteX6" fmla="*/ 3791 w 10000"/>
                <a:gd name="connsiteY6" fmla="*/ 9777 h 10000"/>
                <a:gd name="connsiteX7" fmla="*/ 4479 w 10000"/>
                <a:gd name="connsiteY7" fmla="*/ 9554 h 10000"/>
                <a:gd name="connsiteX8" fmla="*/ 5173 w 10000"/>
                <a:gd name="connsiteY8" fmla="*/ 9180 h 10000"/>
                <a:gd name="connsiteX9" fmla="*/ 5867 w 10000"/>
                <a:gd name="connsiteY9" fmla="*/ 8536 h 10000"/>
                <a:gd name="connsiteX10" fmla="*/ 6546 w 10000"/>
                <a:gd name="connsiteY10" fmla="*/ 7804 h 10000"/>
                <a:gd name="connsiteX11" fmla="*/ 7213 w 10000"/>
                <a:gd name="connsiteY11" fmla="*/ 6917 h 10000"/>
                <a:gd name="connsiteX12" fmla="*/ 7932 w 10000"/>
                <a:gd name="connsiteY12" fmla="*/ 5654 h 10000"/>
                <a:gd name="connsiteX13" fmla="*/ 8619 w 10000"/>
                <a:gd name="connsiteY13" fmla="*/ 3932 h 10000"/>
                <a:gd name="connsiteX14" fmla="*/ 9306 w 10000"/>
                <a:gd name="connsiteY14" fmla="*/ 1948 h 10000"/>
                <a:gd name="connsiteX15" fmla="*/ 10000 w 10000"/>
                <a:gd name="connsiteY15" fmla="*/ 0 h 10000"/>
                <a:gd name="connsiteX0" fmla="*/ 0 w 10000"/>
                <a:gd name="connsiteY0" fmla="*/ 10000 h 10000"/>
                <a:gd name="connsiteX1" fmla="*/ 339 w 10000"/>
                <a:gd name="connsiteY1" fmla="*/ 10000 h 10000"/>
                <a:gd name="connsiteX2" fmla="*/ 1026 w 10000"/>
                <a:gd name="connsiteY2" fmla="*/ 10000 h 10000"/>
                <a:gd name="connsiteX3" fmla="*/ 1720 w 10000"/>
                <a:gd name="connsiteY3" fmla="*/ 10000 h 10000"/>
                <a:gd name="connsiteX4" fmla="*/ 2410 w 10000"/>
                <a:gd name="connsiteY4" fmla="*/ 9986 h 10000"/>
                <a:gd name="connsiteX5" fmla="*/ 3101 w 10000"/>
                <a:gd name="connsiteY5" fmla="*/ 9899 h 10000"/>
                <a:gd name="connsiteX6" fmla="*/ 3791 w 10000"/>
                <a:gd name="connsiteY6" fmla="*/ 9777 h 10000"/>
                <a:gd name="connsiteX7" fmla="*/ 4479 w 10000"/>
                <a:gd name="connsiteY7" fmla="*/ 9554 h 10000"/>
                <a:gd name="connsiteX8" fmla="*/ 5173 w 10000"/>
                <a:gd name="connsiteY8" fmla="*/ 9180 h 10000"/>
                <a:gd name="connsiteX9" fmla="*/ 5867 w 10000"/>
                <a:gd name="connsiteY9" fmla="*/ 8536 h 10000"/>
                <a:gd name="connsiteX10" fmla="*/ 6546 w 10000"/>
                <a:gd name="connsiteY10" fmla="*/ 7804 h 10000"/>
                <a:gd name="connsiteX11" fmla="*/ 7213 w 10000"/>
                <a:gd name="connsiteY11" fmla="*/ 6917 h 10000"/>
                <a:gd name="connsiteX12" fmla="*/ 7932 w 10000"/>
                <a:gd name="connsiteY12" fmla="*/ 5654 h 10000"/>
                <a:gd name="connsiteX13" fmla="*/ 8619 w 10000"/>
                <a:gd name="connsiteY13" fmla="*/ 3932 h 10000"/>
                <a:gd name="connsiteX14" fmla="*/ 9306 w 10000"/>
                <a:gd name="connsiteY14" fmla="*/ 1948 h 10000"/>
                <a:gd name="connsiteX15" fmla="*/ 10000 w 10000"/>
                <a:gd name="connsiteY15" fmla="*/ 0 h 10000"/>
                <a:gd name="connsiteX0" fmla="*/ 0 w 10000"/>
                <a:gd name="connsiteY0" fmla="*/ 10000 h 10000"/>
                <a:gd name="connsiteX1" fmla="*/ 339 w 10000"/>
                <a:gd name="connsiteY1" fmla="*/ 10000 h 10000"/>
                <a:gd name="connsiteX2" fmla="*/ 1026 w 10000"/>
                <a:gd name="connsiteY2" fmla="*/ 10000 h 10000"/>
                <a:gd name="connsiteX3" fmla="*/ 1720 w 10000"/>
                <a:gd name="connsiteY3" fmla="*/ 10000 h 10000"/>
                <a:gd name="connsiteX4" fmla="*/ 2410 w 10000"/>
                <a:gd name="connsiteY4" fmla="*/ 9986 h 10000"/>
                <a:gd name="connsiteX5" fmla="*/ 3101 w 10000"/>
                <a:gd name="connsiteY5" fmla="*/ 9899 h 10000"/>
                <a:gd name="connsiteX6" fmla="*/ 3791 w 10000"/>
                <a:gd name="connsiteY6" fmla="*/ 9777 h 10000"/>
                <a:gd name="connsiteX7" fmla="*/ 4479 w 10000"/>
                <a:gd name="connsiteY7" fmla="*/ 9554 h 10000"/>
                <a:gd name="connsiteX8" fmla="*/ 5173 w 10000"/>
                <a:gd name="connsiteY8" fmla="*/ 9180 h 10000"/>
                <a:gd name="connsiteX9" fmla="*/ 5867 w 10000"/>
                <a:gd name="connsiteY9" fmla="*/ 8536 h 10000"/>
                <a:gd name="connsiteX10" fmla="*/ 6546 w 10000"/>
                <a:gd name="connsiteY10" fmla="*/ 7804 h 10000"/>
                <a:gd name="connsiteX11" fmla="*/ 7213 w 10000"/>
                <a:gd name="connsiteY11" fmla="*/ 6917 h 10000"/>
                <a:gd name="connsiteX12" fmla="*/ 7932 w 10000"/>
                <a:gd name="connsiteY12" fmla="*/ 5654 h 10000"/>
                <a:gd name="connsiteX13" fmla="*/ 8619 w 10000"/>
                <a:gd name="connsiteY13" fmla="*/ 3932 h 10000"/>
                <a:gd name="connsiteX14" fmla="*/ 9306 w 10000"/>
                <a:gd name="connsiteY14" fmla="*/ 1948 h 10000"/>
                <a:gd name="connsiteX15" fmla="*/ 10000 w 10000"/>
                <a:gd name="connsiteY15" fmla="*/ 0 h 10000"/>
                <a:gd name="connsiteX0" fmla="*/ 0 w 10000"/>
                <a:gd name="connsiteY0" fmla="*/ 10000 h 10000"/>
                <a:gd name="connsiteX1" fmla="*/ 339 w 10000"/>
                <a:gd name="connsiteY1" fmla="*/ 10000 h 10000"/>
                <a:gd name="connsiteX2" fmla="*/ 1026 w 10000"/>
                <a:gd name="connsiteY2" fmla="*/ 10000 h 10000"/>
                <a:gd name="connsiteX3" fmla="*/ 1720 w 10000"/>
                <a:gd name="connsiteY3" fmla="*/ 10000 h 10000"/>
                <a:gd name="connsiteX4" fmla="*/ 2410 w 10000"/>
                <a:gd name="connsiteY4" fmla="*/ 9986 h 10000"/>
                <a:gd name="connsiteX5" fmla="*/ 3101 w 10000"/>
                <a:gd name="connsiteY5" fmla="*/ 9899 h 10000"/>
                <a:gd name="connsiteX6" fmla="*/ 3791 w 10000"/>
                <a:gd name="connsiteY6" fmla="*/ 9777 h 10000"/>
                <a:gd name="connsiteX7" fmla="*/ 4479 w 10000"/>
                <a:gd name="connsiteY7" fmla="*/ 9554 h 10000"/>
                <a:gd name="connsiteX8" fmla="*/ 5145 w 10000"/>
                <a:gd name="connsiteY8" fmla="*/ 9163 h 10000"/>
                <a:gd name="connsiteX9" fmla="*/ 5867 w 10000"/>
                <a:gd name="connsiteY9" fmla="*/ 8536 h 10000"/>
                <a:gd name="connsiteX10" fmla="*/ 6546 w 10000"/>
                <a:gd name="connsiteY10" fmla="*/ 7804 h 10000"/>
                <a:gd name="connsiteX11" fmla="*/ 7213 w 10000"/>
                <a:gd name="connsiteY11" fmla="*/ 6917 h 10000"/>
                <a:gd name="connsiteX12" fmla="*/ 7932 w 10000"/>
                <a:gd name="connsiteY12" fmla="*/ 5654 h 10000"/>
                <a:gd name="connsiteX13" fmla="*/ 8619 w 10000"/>
                <a:gd name="connsiteY13" fmla="*/ 3932 h 10000"/>
                <a:gd name="connsiteX14" fmla="*/ 9306 w 10000"/>
                <a:gd name="connsiteY14" fmla="*/ 1948 h 10000"/>
                <a:gd name="connsiteX15" fmla="*/ 10000 w 10000"/>
                <a:gd name="connsiteY15" fmla="*/ 0 h 10000"/>
                <a:gd name="connsiteX0" fmla="*/ 0 w 10000"/>
                <a:gd name="connsiteY0" fmla="*/ 10000 h 10000"/>
                <a:gd name="connsiteX1" fmla="*/ 339 w 10000"/>
                <a:gd name="connsiteY1" fmla="*/ 10000 h 10000"/>
                <a:gd name="connsiteX2" fmla="*/ 1026 w 10000"/>
                <a:gd name="connsiteY2" fmla="*/ 10000 h 10000"/>
                <a:gd name="connsiteX3" fmla="*/ 1720 w 10000"/>
                <a:gd name="connsiteY3" fmla="*/ 10000 h 10000"/>
                <a:gd name="connsiteX4" fmla="*/ 2410 w 10000"/>
                <a:gd name="connsiteY4" fmla="*/ 9986 h 10000"/>
                <a:gd name="connsiteX5" fmla="*/ 3101 w 10000"/>
                <a:gd name="connsiteY5" fmla="*/ 9899 h 10000"/>
                <a:gd name="connsiteX6" fmla="*/ 3791 w 10000"/>
                <a:gd name="connsiteY6" fmla="*/ 9777 h 10000"/>
                <a:gd name="connsiteX7" fmla="*/ 4479 w 10000"/>
                <a:gd name="connsiteY7" fmla="*/ 9554 h 10000"/>
                <a:gd name="connsiteX8" fmla="*/ 5145 w 10000"/>
                <a:gd name="connsiteY8" fmla="*/ 9163 h 10000"/>
                <a:gd name="connsiteX9" fmla="*/ 5867 w 10000"/>
                <a:gd name="connsiteY9" fmla="*/ 8536 h 10000"/>
                <a:gd name="connsiteX10" fmla="*/ 6546 w 10000"/>
                <a:gd name="connsiteY10" fmla="*/ 7804 h 10000"/>
                <a:gd name="connsiteX11" fmla="*/ 7213 w 10000"/>
                <a:gd name="connsiteY11" fmla="*/ 6917 h 10000"/>
                <a:gd name="connsiteX12" fmla="*/ 7932 w 10000"/>
                <a:gd name="connsiteY12" fmla="*/ 5654 h 10000"/>
                <a:gd name="connsiteX13" fmla="*/ 8619 w 10000"/>
                <a:gd name="connsiteY13" fmla="*/ 3932 h 10000"/>
                <a:gd name="connsiteX14" fmla="*/ 9306 w 10000"/>
                <a:gd name="connsiteY14" fmla="*/ 1948 h 10000"/>
                <a:gd name="connsiteX15" fmla="*/ 10000 w 10000"/>
                <a:gd name="connsiteY15" fmla="*/ 0 h 10000"/>
                <a:gd name="connsiteX0" fmla="*/ 0 w 10000"/>
                <a:gd name="connsiteY0" fmla="*/ 10000 h 10000"/>
                <a:gd name="connsiteX1" fmla="*/ 339 w 10000"/>
                <a:gd name="connsiteY1" fmla="*/ 10000 h 10000"/>
                <a:gd name="connsiteX2" fmla="*/ 1026 w 10000"/>
                <a:gd name="connsiteY2" fmla="*/ 10000 h 10000"/>
                <a:gd name="connsiteX3" fmla="*/ 1720 w 10000"/>
                <a:gd name="connsiteY3" fmla="*/ 10000 h 10000"/>
                <a:gd name="connsiteX4" fmla="*/ 2410 w 10000"/>
                <a:gd name="connsiteY4" fmla="*/ 9986 h 10000"/>
                <a:gd name="connsiteX5" fmla="*/ 3101 w 10000"/>
                <a:gd name="connsiteY5" fmla="*/ 9899 h 10000"/>
                <a:gd name="connsiteX6" fmla="*/ 3791 w 10000"/>
                <a:gd name="connsiteY6" fmla="*/ 9777 h 10000"/>
                <a:gd name="connsiteX7" fmla="*/ 4479 w 10000"/>
                <a:gd name="connsiteY7" fmla="*/ 9554 h 10000"/>
                <a:gd name="connsiteX8" fmla="*/ 5145 w 10000"/>
                <a:gd name="connsiteY8" fmla="*/ 9163 h 10000"/>
                <a:gd name="connsiteX9" fmla="*/ 5867 w 10000"/>
                <a:gd name="connsiteY9" fmla="*/ 8536 h 10000"/>
                <a:gd name="connsiteX10" fmla="*/ 6546 w 10000"/>
                <a:gd name="connsiteY10" fmla="*/ 7804 h 10000"/>
                <a:gd name="connsiteX11" fmla="*/ 7213 w 10000"/>
                <a:gd name="connsiteY11" fmla="*/ 6917 h 10000"/>
                <a:gd name="connsiteX12" fmla="*/ 7932 w 10000"/>
                <a:gd name="connsiteY12" fmla="*/ 5654 h 10000"/>
                <a:gd name="connsiteX13" fmla="*/ 8619 w 10000"/>
                <a:gd name="connsiteY13" fmla="*/ 3932 h 10000"/>
                <a:gd name="connsiteX14" fmla="*/ 9306 w 10000"/>
                <a:gd name="connsiteY14" fmla="*/ 1948 h 10000"/>
                <a:gd name="connsiteX15" fmla="*/ 10000 w 10000"/>
                <a:gd name="connsiteY15" fmla="*/ 0 h 10000"/>
                <a:gd name="connsiteX0" fmla="*/ 0 w 10000"/>
                <a:gd name="connsiteY0" fmla="*/ 10000 h 10000"/>
                <a:gd name="connsiteX1" fmla="*/ 339 w 10000"/>
                <a:gd name="connsiteY1" fmla="*/ 10000 h 10000"/>
                <a:gd name="connsiteX2" fmla="*/ 1026 w 10000"/>
                <a:gd name="connsiteY2" fmla="*/ 10000 h 10000"/>
                <a:gd name="connsiteX3" fmla="*/ 1720 w 10000"/>
                <a:gd name="connsiteY3" fmla="*/ 10000 h 10000"/>
                <a:gd name="connsiteX4" fmla="*/ 2410 w 10000"/>
                <a:gd name="connsiteY4" fmla="*/ 9986 h 10000"/>
                <a:gd name="connsiteX5" fmla="*/ 3101 w 10000"/>
                <a:gd name="connsiteY5" fmla="*/ 9899 h 10000"/>
                <a:gd name="connsiteX6" fmla="*/ 3791 w 10000"/>
                <a:gd name="connsiteY6" fmla="*/ 9777 h 10000"/>
                <a:gd name="connsiteX7" fmla="*/ 4479 w 10000"/>
                <a:gd name="connsiteY7" fmla="*/ 9554 h 10000"/>
                <a:gd name="connsiteX8" fmla="*/ 5137 w 10000"/>
                <a:gd name="connsiteY8" fmla="*/ 9171 h 10000"/>
                <a:gd name="connsiteX9" fmla="*/ 5867 w 10000"/>
                <a:gd name="connsiteY9" fmla="*/ 8536 h 10000"/>
                <a:gd name="connsiteX10" fmla="*/ 6546 w 10000"/>
                <a:gd name="connsiteY10" fmla="*/ 7804 h 10000"/>
                <a:gd name="connsiteX11" fmla="*/ 7213 w 10000"/>
                <a:gd name="connsiteY11" fmla="*/ 6917 h 10000"/>
                <a:gd name="connsiteX12" fmla="*/ 7932 w 10000"/>
                <a:gd name="connsiteY12" fmla="*/ 5654 h 10000"/>
                <a:gd name="connsiteX13" fmla="*/ 8619 w 10000"/>
                <a:gd name="connsiteY13" fmla="*/ 3932 h 10000"/>
                <a:gd name="connsiteX14" fmla="*/ 9306 w 10000"/>
                <a:gd name="connsiteY14" fmla="*/ 1948 h 10000"/>
                <a:gd name="connsiteX15" fmla="*/ 10000 w 10000"/>
                <a:gd name="connsiteY15" fmla="*/ 0 h 10000"/>
                <a:gd name="connsiteX0" fmla="*/ 0 w 9992"/>
                <a:gd name="connsiteY0" fmla="*/ 9925 h 9925"/>
                <a:gd name="connsiteX1" fmla="*/ 339 w 9992"/>
                <a:gd name="connsiteY1" fmla="*/ 9925 h 9925"/>
                <a:gd name="connsiteX2" fmla="*/ 1026 w 9992"/>
                <a:gd name="connsiteY2" fmla="*/ 9925 h 9925"/>
                <a:gd name="connsiteX3" fmla="*/ 1720 w 9992"/>
                <a:gd name="connsiteY3" fmla="*/ 9925 h 9925"/>
                <a:gd name="connsiteX4" fmla="*/ 2410 w 9992"/>
                <a:gd name="connsiteY4" fmla="*/ 9911 h 9925"/>
                <a:gd name="connsiteX5" fmla="*/ 3101 w 9992"/>
                <a:gd name="connsiteY5" fmla="*/ 9824 h 9925"/>
                <a:gd name="connsiteX6" fmla="*/ 3791 w 9992"/>
                <a:gd name="connsiteY6" fmla="*/ 9702 h 9925"/>
                <a:gd name="connsiteX7" fmla="*/ 4479 w 9992"/>
                <a:gd name="connsiteY7" fmla="*/ 9479 h 9925"/>
                <a:gd name="connsiteX8" fmla="*/ 5137 w 9992"/>
                <a:gd name="connsiteY8" fmla="*/ 9096 h 9925"/>
                <a:gd name="connsiteX9" fmla="*/ 5867 w 9992"/>
                <a:gd name="connsiteY9" fmla="*/ 8461 h 9925"/>
                <a:gd name="connsiteX10" fmla="*/ 6546 w 9992"/>
                <a:gd name="connsiteY10" fmla="*/ 7729 h 9925"/>
                <a:gd name="connsiteX11" fmla="*/ 7213 w 9992"/>
                <a:gd name="connsiteY11" fmla="*/ 6842 h 9925"/>
                <a:gd name="connsiteX12" fmla="*/ 7932 w 9992"/>
                <a:gd name="connsiteY12" fmla="*/ 5579 h 9925"/>
                <a:gd name="connsiteX13" fmla="*/ 8619 w 9992"/>
                <a:gd name="connsiteY13" fmla="*/ 3857 h 9925"/>
                <a:gd name="connsiteX14" fmla="*/ 9306 w 9992"/>
                <a:gd name="connsiteY14" fmla="*/ 1873 h 9925"/>
                <a:gd name="connsiteX15" fmla="*/ 9992 w 9992"/>
                <a:gd name="connsiteY15" fmla="*/ 0 h 9925"/>
                <a:gd name="connsiteX0" fmla="*/ 0 w 10000"/>
                <a:gd name="connsiteY0" fmla="*/ 10000 h 10000"/>
                <a:gd name="connsiteX1" fmla="*/ 339 w 10000"/>
                <a:gd name="connsiteY1" fmla="*/ 10000 h 10000"/>
                <a:gd name="connsiteX2" fmla="*/ 1027 w 10000"/>
                <a:gd name="connsiteY2" fmla="*/ 10000 h 10000"/>
                <a:gd name="connsiteX3" fmla="*/ 1721 w 10000"/>
                <a:gd name="connsiteY3" fmla="*/ 10000 h 10000"/>
                <a:gd name="connsiteX4" fmla="*/ 2412 w 10000"/>
                <a:gd name="connsiteY4" fmla="*/ 9986 h 10000"/>
                <a:gd name="connsiteX5" fmla="*/ 3103 w 10000"/>
                <a:gd name="connsiteY5" fmla="*/ 9898 h 10000"/>
                <a:gd name="connsiteX6" fmla="*/ 3794 w 10000"/>
                <a:gd name="connsiteY6" fmla="*/ 9775 h 10000"/>
                <a:gd name="connsiteX7" fmla="*/ 4483 w 10000"/>
                <a:gd name="connsiteY7" fmla="*/ 9551 h 10000"/>
                <a:gd name="connsiteX8" fmla="*/ 5141 w 10000"/>
                <a:gd name="connsiteY8" fmla="*/ 9165 h 10000"/>
                <a:gd name="connsiteX9" fmla="*/ 5872 w 10000"/>
                <a:gd name="connsiteY9" fmla="*/ 8525 h 10000"/>
                <a:gd name="connsiteX10" fmla="*/ 6551 w 10000"/>
                <a:gd name="connsiteY10" fmla="*/ 7787 h 10000"/>
                <a:gd name="connsiteX11" fmla="*/ 7219 w 10000"/>
                <a:gd name="connsiteY11" fmla="*/ 6894 h 10000"/>
                <a:gd name="connsiteX12" fmla="*/ 7938 w 10000"/>
                <a:gd name="connsiteY12" fmla="*/ 5621 h 10000"/>
                <a:gd name="connsiteX13" fmla="*/ 8626 w 10000"/>
                <a:gd name="connsiteY13" fmla="*/ 3886 h 10000"/>
                <a:gd name="connsiteX14" fmla="*/ 9297 w 10000"/>
                <a:gd name="connsiteY14" fmla="*/ 1971 h 10000"/>
                <a:gd name="connsiteX15" fmla="*/ 10000 w 10000"/>
                <a:gd name="connsiteY15" fmla="*/ 0 h 10000"/>
                <a:gd name="connsiteX0" fmla="*/ 0 w 10000"/>
                <a:gd name="connsiteY0" fmla="*/ 10000 h 10000"/>
                <a:gd name="connsiteX1" fmla="*/ 339 w 10000"/>
                <a:gd name="connsiteY1" fmla="*/ 10000 h 10000"/>
                <a:gd name="connsiteX2" fmla="*/ 1027 w 10000"/>
                <a:gd name="connsiteY2" fmla="*/ 10000 h 10000"/>
                <a:gd name="connsiteX3" fmla="*/ 1721 w 10000"/>
                <a:gd name="connsiteY3" fmla="*/ 10000 h 10000"/>
                <a:gd name="connsiteX4" fmla="*/ 2412 w 10000"/>
                <a:gd name="connsiteY4" fmla="*/ 9986 h 10000"/>
                <a:gd name="connsiteX5" fmla="*/ 3103 w 10000"/>
                <a:gd name="connsiteY5" fmla="*/ 9898 h 10000"/>
                <a:gd name="connsiteX6" fmla="*/ 3794 w 10000"/>
                <a:gd name="connsiteY6" fmla="*/ 9775 h 10000"/>
                <a:gd name="connsiteX7" fmla="*/ 4483 w 10000"/>
                <a:gd name="connsiteY7" fmla="*/ 9551 h 10000"/>
                <a:gd name="connsiteX8" fmla="*/ 5141 w 10000"/>
                <a:gd name="connsiteY8" fmla="*/ 9165 h 10000"/>
                <a:gd name="connsiteX9" fmla="*/ 5872 w 10000"/>
                <a:gd name="connsiteY9" fmla="*/ 8525 h 10000"/>
                <a:gd name="connsiteX10" fmla="*/ 6551 w 10000"/>
                <a:gd name="connsiteY10" fmla="*/ 7787 h 10000"/>
                <a:gd name="connsiteX11" fmla="*/ 7219 w 10000"/>
                <a:gd name="connsiteY11" fmla="*/ 6894 h 10000"/>
                <a:gd name="connsiteX12" fmla="*/ 7938 w 10000"/>
                <a:gd name="connsiteY12" fmla="*/ 5621 h 10000"/>
                <a:gd name="connsiteX13" fmla="*/ 8626 w 10000"/>
                <a:gd name="connsiteY13" fmla="*/ 3886 h 10000"/>
                <a:gd name="connsiteX14" fmla="*/ 9297 w 10000"/>
                <a:gd name="connsiteY14" fmla="*/ 1971 h 10000"/>
                <a:gd name="connsiteX15" fmla="*/ 10000 w 10000"/>
                <a:gd name="connsiteY15" fmla="*/ 0 h 10000"/>
                <a:gd name="connsiteX0" fmla="*/ 0 w 10000"/>
                <a:gd name="connsiteY0" fmla="*/ 10000 h 10000"/>
                <a:gd name="connsiteX1" fmla="*/ 339 w 10000"/>
                <a:gd name="connsiteY1" fmla="*/ 10000 h 10000"/>
                <a:gd name="connsiteX2" fmla="*/ 1027 w 10000"/>
                <a:gd name="connsiteY2" fmla="*/ 10000 h 10000"/>
                <a:gd name="connsiteX3" fmla="*/ 1721 w 10000"/>
                <a:gd name="connsiteY3" fmla="*/ 10000 h 10000"/>
                <a:gd name="connsiteX4" fmla="*/ 2412 w 10000"/>
                <a:gd name="connsiteY4" fmla="*/ 9986 h 10000"/>
                <a:gd name="connsiteX5" fmla="*/ 3103 w 10000"/>
                <a:gd name="connsiteY5" fmla="*/ 9898 h 10000"/>
                <a:gd name="connsiteX6" fmla="*/ 3794 w 10000"/>
                <a:gd name="connsiteY6" fmla="*/ 9775 h 10000"/>
                <a:gd name="connsiteX7" fmla="*/ 4483 w 10000"/>
                <a:gd name="connsiteY7" fmla="*/ 9551 h 10000"/>
                <a:gd name="connsiteX8" fmla="*/ 5141 w 10000"/>
                <a:gd name="connsiteY8" fmla="*/ 9165 h 10000"/>
                <a:gd name="connsiteX9" fmla="*/ 5872 w 10000"/>
                <a:gd name="connsiteY9" fmla="*/ 8525 h 10000"/>
                <a:gd name="connsiteX10" fmla="*/ 6559 w 10000"/>
                <a:gd name="connsiteY10" fmla="*/ 7812 h 10000"/>
                <a:gd name="connsiteX11" fmla="*/ 7219 w 10000"/>
                <a:gd name="connsiteY11" fmla="*/ 6894 h 10000"/>
                <a:gd name="connsiteX12" fmla="*/ 7938 w 10000"/>
                <a:gd name="connsiteY12" fmla="*/ 5621 h 10000"/>
                <a:gd name="connsiteX13" fmla="*/ 8626 w 10000"/>
                <a:gd name="connsiteY13" fmla="*/ 3886 h 10000"/>
                <a:gd name="connsiteX14" fmla="*/ 9297 w 10000"/>
                <a:gd name="connsiteY14" fmla="*/ 1971 h 10000"/>
                <a:gd name="connsiteX15" fmla="*/ 10000 w 10000"/>
                <a:gd name="connsiteY15" fmla="*/ 0 h 10000"/>
                <a:gd name="connsiteX0" fmla="*/ 0 w 10000"/>
                <a:gd name="connsiteY0" fmla="*/ 10000 h 10000"/>
                <a:gd name="connsiteX1" fmla="*/ 339 w 10000"/>
                <a:gd name="connsiteY1" fmla="*/ 10000 h 10000"/>
                <a:gd name="connsiteX2" fmla="*/ 1027 w 10000"/>
                <a:gd name="connsiteY2" fmla="*/ 10000 h 10000"/>
                <a:gd name="connsiteX3" fmla="*/ 1721 w 10000"/>
                <a:gd name="connsiteY3" fmla="*/ 10000 h 10000"/>
                <a:gd name="connsiteX4" fmla="*/ 2412 w 10000"/>
                <a:gd name="connsiteY4" fmla="*/ 9986 h 10000"/>
                <a:gd name="connsiteX5" fmla="*/ 3103 w 10000"/>
                <a:gd name="connsiteY5" fmla="*/ 9898 h 10000"/>
                <a:gd name="connsiteX6" fmla="*/ 3794 w 10000"/>
                <a:gd name="connsiteY6" fmla="*/ 9775 h 10000"/>
                <a:gd name="connsiteX7" fmla="*/ 4483 w 10000"/>
                <a:gd name="connsiteY7" fmla="*/ 9551 h 10000"/>
                <a:gd name="connsiteX8" fmla="*/ 5141 w 10000"/>
                <a:gd name="connsiteY8" fmla="*/ 9165 h 10000"/>
                <a:gd name="connsiteX9" fmla="*/ 5914 w 10000"/>
                <a:gd name="connsiteY9" fmla="*/ 8525 h 10000"/>
                <a:gd name="connsiteX10" fmla="*/ 6559 w 10000"/>
                <a:gd name="connsiteY10" fmla="*/ 7812 h 10000"/>
                <a:gd name="connsiteX11" fmla="*/ 7219 w 10000"/>
                <a:gd name="connsiteY11" fmla="*/ 6894 h 10000"/>
                <a:gd name="connsiteX12" fmla="*/ 7938 w 10000"/>
                <a:gd name="connsiteY12" fmla="*/ 5621 h 10000"/>
                <a:gd name="connsiteX13" fmla="*/ 8626 w 10000"/>
                <a:gd name="connsiteY13" fmla="*/ 3886 h 10000"/>
                <a:gd name="connsiteX14" fmla="*/ 9297 w 10000"/>
                <a:gd name="connsiteY14" fmla="*/ 1971 h 10000"/>
                <a:gd name="connsiteX15" fmla="*/ 10000 w 10000"/>
                <a:gd name="connsiteY15" fmla="*/ 0 h 10000"/>
                <a:gd name="connsiteX0" fmla="*/ 0 w 10000"/>
                <a:gd name="connsiteY0" fmla="*/ 10000 h 10000"/>
                <a:gd name="connsiteX1" fmla="*/ 339 w 10000"/>
                <a:gd name="connsiteY1" fmla="*/ 10000 h 10000"/>
                <a:gd name="connsiteX2" fmla="*/ 1027 w 10000"/>
                <a:gd name="connsiteY2" fmla="*/ 10000 h 10000"/>
                <a:gd name="connsiteX3" fmla="*/ 1721 w 10000"/>
                <a:gd name="connsiteY3" fmla="*/ 10000 h 10000"/>
                <a:gd name="connsiteX4" fmla="*/ 2412 w 10000"/>
                <a:gd name="connsiteY4" fmla="*/ 9986 h 10000"/>
                <a:gd name="connsiteX5" fmla="*/ 3103 w 10000"/>
                <a:gd name="connsiteY5" fmla="*/ 9898 h 10000"/>
                <a:gd name="connsiteX6" fmla="*/ 3794 w 10000"/>
                <a:gd name="connsiteY6" fmla="*/ 9775 h 10000"/>
                <a:gd name="connsiteX7" fmla="*/ 4483 w 10000"/>
                <a:gd name="connsiteY7" fmla="*/ 9551 h 10000"/>
                <a:gd name="connsiteX8" fmla="*/ 5141 w 10000"/>
                <a:gd name="connsiteY8" fmla="*/ 9210 h 10000"/>
                <a:gd name="connsiteX9" fmla="*/ 5914 w 10000"/>
                <a:gd name="connsiteY9" fmla="*/ 8525 h 10000"/>
                <a:gd name="connsiteX10" fmla="*/ 6559 w 10000"/>
                <a:gd name="connsiteY10" fmla="*/ 7812 h 10000"/>
                <a:gd name="connsiteX11" fmla="*/ 7219 w 10000"/>
                <a:gd name="connsiteY11" fmla="*/ 6894 h 10000"/>
                <a:gd name="connsiteX12" fmla="*/ 7938 w 10000"/>
                <a:gd name="connsiteY12" fmla="*/ 5621 h 10000"/>
                <a:gd name="connsiteX13" fmla="*/ 8626 w 10000"/>
                <a:gd name="connsiteY13" fmla="*/ 3886 h 10000"/>
                <a:gd name="connsiteX14" fmla="*/ 9297 w 10000"/>
                <a:gd name="connsiteY14" fmla="*/ 1971 h 10000"/>
                <a:gd name="connsiteX15" fmla="*/ 10000 w 10000"/>
                <a:gd name="connsiteY1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10000">
                  <a:moveTo>
                    <a:pt x="0" y="10000"/>
                  </a:moveTo>
                  <a:lnTo>
                    <a:pt x="339" y="10000"/>
                  </a:lnTo>
                  <a:lnTo>
                    <a:pt x="1027" y="10000"/>
                  </a:lnTo>
                  <a:lnTo>
                    <a:pt x="1721" y="10000"/>
                  </a:lnTo>
                  <a:cubicBezTo>
                    <a:pt x="1721" y="10000"/>
                    <a:pt x="2241" y="10000"/>
                    <a:pt x="2412" y="9986"/>
                  </a:cubicBezTo>
                  <a:cubicBezTo>
                    <a:pt x="2583" y="9971"/>
                    <a:pt x="2932" y="9927"/>
                    <a:pt x="3103" y="9898"/>
                  </a:cubicBezTo>
                  <a:cubicBezTo>
                    <a:pt x="3282" y="9870"/>
                    <a:pt x="3627" y="9812"/>
                    <a:pt x="3794" y="9775"/>
                  </a:cubicBezTo>
                  <a:cubicBezTo>
                    <a:pt x="3965" y="9732"/>
                    <a:pt x="4259" y="9645"/>
                    <a:pt x="4483" y="9551"/>
                  </a:cubicBezTo>
                  <a:cubicBezTo>
                    <a:pt x="4707" y="9457"/>
                    <a:pt x="4903" y="9381"/>
                    <a:pt x="5141" y="9210"/>
                  </a:cubicBezTo>
                  <a:cubicBezTo>
                    <a:pt x="5379" y="9039"/>
                    <a:pt x="5678" y="8758"/>
                    <a:pt x="5914" y="8525"/>
                  </a:cubicBezTo>
                  <a:cubicBezTo>
                    <a:pt x="6150" y="8292"/>
                    <a:pt x="6342" y="8084"/>
                    <a:pt x="6559" y="7812"/>
                  </a:cubicBezTo>
                  <a:cubicBezTo>
                    <a:pt x="6776" y="7540"/>
                    <a:pt x="7058" y="7162"/>
                    <a:pt x="7219" y="6894"/>
                  </a:cubicBezTo>
                  <a:cubicBezTo>
                    <a:pt x="7415" y="6622"/>
                    <a:pt x="7781" y="5974"/>
                    <a:pt x="7938" y="5621"/>
                  </a:cubicBezTo>
                  <a:cubicBezTo>
                    <a:pt x="8128" y="5173"/>
                    <a:pt x="8400" y="4494"/>
                    <a:pt x="8626" y="3886"/>
                  </a:cubicBezTo>
                  <a:cubicBezTo>
                    <a:pt x="8852" y="3278"/>
                    <a:pt x="9126" y="2471"/>
                    <a:pt x="9297" y="1971"/>
                  </a:cubicBezTo>
                  <a:cubicBezTo>
                    <a:pt x="9469" y="1478"/>
                    <a:pt x="9839" y="478"/>
                    <a:pt x="10000" y="0"/>
                  </a:cubicBezTo>
                </a:path>
              </a:pathLst>
            </a:custGeom>
            <a:noFill/>
            <a:ln w="38100" cap="flat">
              <a:solidFill>
                <a:schemeClr val="accent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ctr" anchorCtr="0" compatLnSpc="1">
              <a:prstTxWarp prst="textNoShape">
                <a:avLst/>
              </a:prstTxWarp>
            </a:bodyPr>
            <a:lstStyle/>
            <a:p>
              <a:pPr defTabSz="685783" fontAlgn="auto">
                <a:lnSpc>
                  <a:spcPct val="100000"/>
                </a:lnSpc>
                <a:spcBef>
                  <a:spcPts val="0"/>
                </a:spcBef>
                <a:spcAft>
                  <a:spcPts val="0"/>
                </a:spcAft>
                <a:defRPr/>
              </a:pPr>
              <a:endParaRPr lang="de-DE" sz="900" kern="0">
                <a:solidFill>
                  <a:srgbClr val="000000"/>
                </a:solidFill>
                <a:latin typeface="Arial"/>
              </a:endParaRPr>
            </a:p>
          </p:txBody>
        </p:sp>
        <p:sp>
          <p:nvSpPr>
            <p:cNvPr id="400" name="Freeform 5">
              <a:extLst>
                <a:ext uri="{FF2B5EF4-FFF2-40B4-BE49-F238E27FC236}">
                  <a16:creationId xmlns:a16="http://schemas.microsoft.com/office/drawing/2014/main" id="{BA44233C-CB2E-4000-8752-75621FC55E27}"/>
                </a:ext>
              </a:extLst>
            </p:cNvPr>
            <p:cNvSpPr>
              <a:spLocks/>
            </p:cNvSpPr>
            <p:nvPr/>
          </p:nvSpPr>
          <p:spPr bwMode="auto">
            <a:xfrm>
              <a:off x="6902543" y="2870645"/>
              <a:ext cx="4137686" cy="2371512"/>
            </a:xfrm>
            <a:custGeom>
              <a:avLst/>
              <a:gdLst>
                <a:gd name="T0" fmla="*/ 0 w 3293"/>
                <a:gd name="T1" fmla="*/ 1472 h 1472"/>
                <a:gd name="T2" fmla="*/ 206 w 3293"/>
                <a:gd name="T3" fmla="*/ 1472 h 1472"/>
                <a:gd name="T4" fmla="*/ 413 w 3293"/>
                <a:gd name="T5" fmla="*/ 1470 h 1472"/>
                <a:gd name="T6" fmla="*/ 616 w 3293"/>
                <a:gd name="T7" fmla="*/ 1469 h 1472"/>
                <a:gd name="T8" fmla="*/ 824 w 3293"/>
                <a:gd name="T9" fmla="*/ 1469 h 1472"/>
                <a:gd name="T10" fmla="*/ 1028 w 3293"/>
                <a:gd name="T11" fmla="*/ 1468 h 1472"/>
                <a:gd name="T12" fmla="*/ 1234 w 3293"/>
                <a:gd name="T13" fmla="*/ 1462 h 1472"/>
                <a:gd name="T14" fmla="*/ 1440 w 3293"/>
                <a:gd name="T15" fmla="*/ 1454 h 1472"/>
                <a:gd name="T16" fmla="*/ 1648 w 3293"/>
                <a:gd name="T17" fmla="*/ 1437 h 1472"/>
                <a:gd name="T18" fmla="*/ 1853 w 3293"/>
                <a:gd name="T19" fmla="*/ 1408 h 1472"/>
                <a:gd name="T20" fmla="*/ 2059 w 3293"/>
                <a:gd name="T21" fmla="*/ 1357 h 1472"/>
                <a:gd name="T22" fmla="*/ 2263 w 3293"/>
                <a:gd name="T23" fmla="*/ 1278 h 1472"/>
                <a:gd name="T24" fmla="*/ 2470 w 3293"/>
                <a:gd name="T25" fmla="*/ 1161 h 1472"/>
                <a:gd name="T26" fmla="*/ 2674 w 3293"/>
                <a:gd name="T27" fmla="*/ 976 h 1472"/>
                <a:gd name="T28" fmla="*/ 2882 w 3293"/>
                <a:gd name="T29" fmla="*/ 688 h 1472"/>
                <a:gd name="T30" fmla="*/ 3086 w 3293"/>
                <a:gd name="T31" fmla="*/ 366 h 1472"/>
                <a:gd name="T32" fmla="*/ 3293 w 3293"/>
                <a:gd name="T33" fmla="*/ 0 h 1472"/>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73 w 10000"/>
                <a:gd name="connsiteY7" fmla="*/ 9878 h 10000"/>
                <a:gd name="connsiteX8" fmla="*/ 5005 w 10000"/>
                <a:gd name="connsiteY8" fmla="*/ 9762 h 10000"/>
                <a:gd name="connsiteX9" fmla="*/ 5627 w 10000"/>
                <a:gd name="connsiteY9" fmla="*/ 9565 h 10000"/>
                <a:gd name="connsiteX10" fmla="*/ 6253 w 10000"/>
                <a:gd name="connsiteY10" fmla="*/ 9195 h 10000"/>
                <a:gd name="connsiteX11" fmla="*/ 6872 w 10000"/>
                <a:gd name="connsiteY11" fmla="*/ 8682 h 10000"/>
                <a:gd name="connsiteX12" fmla="*/ 7501 w 10000"/>
                <a:gd name="connsiteY12" fmla="*/ 7887 h 10000"/>
                <a:gd name="connsiteX13" fmla="*/ 8120 w 10000"/>
                <a:gd name="connsiteY13" fmla="*/ 6630 h 10000"/>
                <a:gd name="connsiteX14" fmla="*/ 8752 w 10000"/>
                <a:gd name="connsiteY14" fmla="*/ 4674 h 10000"/>
                <a:gd name="connsiteX15" fmla="*/ 9371 w 10000"/>
                <a:gd name="connsiteY15" fmla="*/ 2486 h 10000"/>
                <a:gd name="connsiteX16" fmla="*/ 10000 w 10000"/>
                <a:gd name="connsiteY16" fmla="*/ 0 h 10000"/>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73 w 10000"/>
                <a:gd name="connsiteY7" fmla="*/ 9878 h 10000"/>
                <a:gd name="connsiteX8" fmla="*/ 5005 w 10000"/>
                <a:gd name="connsiteY8" fmla="*/ 9762 h 10000"/>
                <a:gd name="connsiteX9" fmla="*/ 5606 w 10000"/>
                <a:gd name="connsiteY9" fmla="*/ 9557 h 10000"/>
                <a:gd name="connsiteX10" fmla="*/ 6253 w 10000"/>
                <a:gd name="connsiteY10" fmla="*/ 9195 h 10000"/>
                <a:gd name="connsiteX11" fmla="*/ 6872 w 10000"/>
                <a:gd name="connsiteY11" fmla="*/ 8682 h 10000"/>
                <a:gd name="connsiteX12" fmla="*/ 7501 w 10000"/>
                <a:gd name="connsiteY12" fmla="*/ 7887 h 10000"/>
                <a:gd name="connsiteX13" fmla="*/ 8120 w 10000"/>
                <a:gd name="connsiteY13" fmla="*/ 6630 h 10000"/>
                <a:gd name="connsiteX14" fmla="*/ 8752 w 10000"/>
                <a:gd name="connsiteY14" fmla="*/ 4674 h 10000"/>
                <a:gd name="connsiteX15" fmla="*/ 9371 w 10000"/>
                <a:gd name="connsiteY15" fmla="*/ 2486 h 10000"/>
                <a:gd name="connsiteX16" fmla="*/ 10000 w 10000"/>
                <a:gd name="connsiteY16" fmla="*/ 0 h 10000"/>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73 w 10000"/>
                <a:gd name="connsiteY7" fmla="*/ 9878 h 10000"/>
                <a:gd name="connsiteX8" fmla="*/ 4973 w 10000"/>
                <a:gd name="connsiteY8" fmla="*/ 9754 h 10000"/>
                <a:gd name="connsiteX9" fmla="*/ 5606 w 10000"/>
                <a:gd name="connsiteY9" fmla="*/ 9557 h 10000"/>
                <a:gd name="connsiteX10" fmla="*/ 6253 w 10000"/>
                <a:gd name="connsiteY10" fmla="*/ 9195 h 10000"/>
                <a:gd name="connsiteX11" fmla="*/ 6872 w 10000"/>
                <a:gd name="connsiteY11" fmla="*/ 8682 h 10000"/>
                <a:gd name="connsiteX12" fmla="*/ 7501 w 10000"/>
                <a:gd name="connsiteY12" fmla="*/ 7887 h 10000"/>
                <a:gd name="connsiteX13" fmla="*/ 8120 w 10000"/>
                <a:gd name="connsiteY13" fmla="*/ 6630 h 10000"/>
                <a:gd name="connsiteX14" fmla="*/ 8752 w 10000"/>
                <a:gd name="connsiteY14" fmla="*/ 4674 h 10000"/>
                <a:gd name="connsiteX15" fmla="*/ 9371 w 10000"/>
                <a:gd name="connsiteY15" fmla="*/ 2486 h 10000"/>
                <a:gd name="connsiteX16" fmla="*/ 10000 w 10000"/>
                <a:gd name="connsiteY16" fmla="*/ 0 h 10000"/>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73 w 10000"/>
                <a:gd name="connsiteY7" fmla="*/ 9878 h 10000"/>
                <a:gd name="connsiteX8" fmla="*/ 4973 w 10000"/>
                <a:gd name="connsiteY8" fmla="*/ 9754 h 10000"/>
                <a:gd name="connsiteX9" fmla="*/ 5606 w 10000"/>
                <a:gd name="connsiteY9" fmla="*/ 9557 h 10000"/>
                <a:gd name="connsiteX10" fmla="*/ 6253 w 10000"/>
                <a:gd name="connsiteY10" fmla="*/ 9195 h 10000"/>
                <a:gd name="connsiteX11" fmla="*/ 6872 w 10000"/>
                <a:gd name="connsiteY11" fmla="*/ 8682 h 10000"/>
                <a:gd name="connsiteX12" fmla="*/ 7501 w 10000"/>
                <a:gd name="connsiteY12" fmla="*/ 7887 h 10000"/>
                <a:gd name="connsiteX13" fmla="*/ 8120 w 10000"/>
                <a:gd name="connsiteY13" fmla="*/ 6630 h 10000"/>
                <a:gd name="connsiteX14" fmla="*/ 8752 w 10000"/>
                <a:gd name="connsiteY14" fmla="*/ 4674 h 10000"/>
                <a:gd name="connsiteX15" fmla="*/ 9371 w 10000"/>
                <a:gd name="connsiteY15" fmla="*/ 2486 h 10000"/>
                <a:gd name="connsiteX16" fmla="*/ 10000 w 10000"/>
                <a:gd name="connsiteY16" fmla="*/ 0 h 10000"/>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44 w 10000"/>
                <a:gd name="connsiteY7" fmla="*/ 9862 h 10000"/>
                <a:gd name="connsiteX8" fmla="*/ 4973 w 10000"/>
                <a:gd name="connsiteY8" fmla="*/ 9754 h 10000"/>
                <a:gd name="connsiteX9" fmla="*/ 5606 w 10000"/>
                <a:gd name="connsiteY9" fmla="*/ 9557 h 10000"/>
                <a:gd name="connsiteX10" fmla="*/ 6253 w 10000"/>
                <a:gd name="connsiteY10" fmla="*/ 9195 h 10000"/>
                <a:gd name="connsiteX11" fmla="*/ 6872 w 10000"/>
                <a:gd name="connsiteY11" fmla="*/ 8682 h 10000"/>
                <a:gd name="connsiteX12" fmla="*/ 7501 w 10000"/>
                <a:gd name="connsiteY12" fmla="*/ 7887 h 10000"/>
                <a:gd name="connsiteX13" fmla="*/ 8120 w 10000"/>
                <a:gd name="connsiteY13" fmla="*/ 6630 h 10000"/>
                <a:gd name="connsiteX14" fmla="*/ 8752 w 10000"/>
                <a:gd name="connsiteY14" fmla="*/ 4674 h 10000"/>
                <a:gd name="connsiteX15" fmla="*/ 9371 w 10000"/>
                <a:gd name="connsiteY15" fmla="*/ 2486 h 10000"/>
                <a:gd name="connsiteX16" fmla="*/ 10000 w 10000"/>
                <a:gd name="connsiteY16" fmla="*/ 0 h 10000"/>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44 w 10000"/>
                <a:gd name="connsiteY7" fmla="*/ 9862 h 10000"/>
                <a:gd name="connsiteX8" fmla="*/ 4973 w 10000"/>
                <a:gd name="connsiteY8" fmla="*/ 9754 h 10000"/>
                <a:gd name="connsiteX9" fmla="*/ 5606 w 10000"/>
                <a:gd name="connsiteY9" fmla="*/ 9557 h 10000"/>
                <a:gd name="connsiteX10" fmla="*/ 6253 w 10000"/>
                <a:gd name="connsiteY10" fmla="*/ 9195 h 10000"/>
                <a:gd name="connsiteX11" fmla="*/ 6876 w 10000"/>
                <a:gd name="connsiteY11" fmla="*/ 8643 h 10000"/>
                <a:gd name="connsiteX12" fmla="*/ 7501 w 10000"/>
                <a:gd name="connsiteY12" fmla="*/ 7887 h 10000"/>
                <a:gd name="connsiteX13" fmla="*/ 8120 w 10000"/>
                <a:gd name="connsiteY13" fmla="*/ 6630 h 10000"/>
                <a:gd name="connsiteX14" fmla="*/ 8752 w 10000"/>
                <a:gd name="connsiteY14" fmla="*/ 4674 h 10000"/>
                <a:gd name="connsiteX15" fmla="*/ 9371 w 10000"/>
                <a:gd name="connsiteY15" fmla="*/ 2486 h 10000"/>
                <a:gd name="connsiteX16" fmla="*/ 10000 w 10000"/>
                <a:gd name="connsiteY16" fmla="*/ 0 h 10000"/>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44 w 10000"/>
                <a:gd name="connsiteY7" fmla="*/ 9862 h 10000"/>
                <a:gd name="connsiteX8" fmla="*/ 4973 w 10000"/>
                <a:gd name="connsiteY8" fmla="*/ 9754 h 10000"/>
                <a:gd name="connsiteX9" fmla="*/ 5606 w 10000"/>
                <a:gd name="connsiteY9" fmla="*/ 9557 h 10000"/>
                <a:gd name="connsiteX10" fmla="*/ 6253 w 10000"/>
                <a:gd name="connsiteY10" fmla="*/ 9195 h 10000"/>
                <a:gd name="connsiteX11" fmla="*/ 6876 w 10000"/>
                <a:gd name="connsiteY11" fmla="*/ 8643 h 10000"/>
                <a:gd name="connsiteX12" fmla="*/ 7501 w 10000"/>
                <a:gd name="connsiteY12" fmla="*/ 7887 h 10000"/>
                <a:gd name="connsiteX13" fmla="*/ 8120 w 10000"/>
                <a:gd name="connsiteY13" fmla="*/ 6630 h 10000"/>
                <a:gd name="connsiteX14" fmla="*/ 8752 w 10000"/>
                <a:gd name="connsiteY14" fmla="*/ 4674 h 10000"/>
                <a:gd name="connsiteX15" fmla="*/ 9371 w 10000"/>
                <a:gd name="connsiteY15" fmla="*/ 2486 h 10000"/>
                <a:gd name="connsiteX16" fmla="*/ 10000 w 10000"/>
                <a:gd name="connsiteY16" fmla="*/ 0 h 10000"/>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44 w 10000"/>
                <a:gd name="connsiteY7" fmla="*/ 9862 h 10000"/>
                <a:gd name="connsiteX8" fmla="*/ 4973 w 10000"/>
                <a:gd name="connsiteY8" fmla="*/ 9754 h 10000"/>
                <a:gd name="connsiteX9" fmla="*/ 5606 w 10000"/>
                <a:gd name="connsiteY9" fmla="*/ 9557 h 10000"/>
                <a:gd name="connsiteX10" fmla="*/ 6253 w 10000"/>
                <a:gd name="connsiteY10" fmla="*/ 9195 h 10000"/>
                <a:gd name="connsiteX11" fmla="*/ 6876 w 10000"/>
                <a:gd name="connsiteY11" fmla="*/ 8643 h 10000"/>
                <a:gd name="connsiteX12" fmla="*/ 7487 w 10000"/>
                <a:gd name="connsiteY12" fmla="*/ 7879 h 10000"/>
                <a:gd name="connsiteX13" fmla="*/ 8120 w 10000"/>
                <a:gd name="connsiteY13" fmla="*/ 6630 h 10000"/>
                <a:gd name="connsiteX14" fmla="*/ 8752 w 10000"/>
                <a:gd name="connsiteY14" fmla="*/ 4674 h 10000"/>
                <a:gd name="connsiteX15" fmla="*/ 9371 w 10000"/>
                <a:gd name="connsiteY15" fmla="*/ 2486 h 10000"/>
                <a:gd name="connsiteX16" fmla="*/ 10000 w 10000"/>
                <a:gd name="connsiteY16" fmla="*/ 0 h 10000"/>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44 w 10000"/>
                <a:gd name="connsiteY7" fmla="*/ 9862 h 10000"/>
                <a:gd name="connsiteX8" fmla="*/ 4973 w 10000"/>
                <a:gd name="connsiteY8" fmla="*/ 9754 h 10000"/>
                <a:gd name="connsiteX9" fmla="*/ 5606 w 10000"/>
                <a:gd name="connsiteY9" fmla="*/ 9557 h 10000"/>
                <a:gd name="connsiteX10" fmla="*/ 6253 w 10000"/>
                <a:gd name="connsiteY10" fmla="*/ 9195 h 10000"/>
                <a:gd name="connsiteX11" fmla="*/ 6876 w 10000"/>
                <a:gd name="connsiteY11" fmla="*/ 8643 h 10000"/>
                <a:gd name="connsiteX12" fmla="*/ 7487 w 10000"/>
                <a:gd name="connsiteY12" fmla="*/ 7879 h 10000"/>
                <a:gd name="connsiteX13" fmla="*/ 8120 w 10000"/>
                <a:gd name="connsiteY13" fmla="*/ 6630 h 10000"/>
                <a:gd name="connsiteX14" fmla="*/ 8752 w 10000"/>
                <a:gd name="connsiteY14" fmla="*/ 4674 h 10000"/>
                <a:gd name="connsiteX15" fmla="*/ 9371 w 10000"/>
                <a:gd name="connsiteY15" fmla="*/ 2486 h 10000"/>
                <a:gd name="connsiteX16" fmla="*/ 10000 w 10000"/>
                <a:gd name="connsiteY16" fmla="*/ 0 h 10000"/>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44 w 10000"/>
                <a:gd name="connsiteY7" fmla="*/ 9862 h 10000"/>
                <a:gd name="connsiteX8" fmla="*/ 4973 w 10000"/>
                <a:gd name="connsiteY8" fmla="*/ 9754 h 10000"/>
                <a:gd name="connsiteX9" fmla="*/ 5606 w 10000"/>
                <a:gd name="connsiteY9" fmla="*/ 9557 h 10000"/>
                <a:gd name="connsiteX10" fmla="*/ 6253 w 10000"/>
                <a:gd name="connsiteY10" fmla="*/ 9195 h 10000"/>
                <a:gd name="connsiteX11" fmla="*/ 6876 w 10000"/>
                <a:gd name="connsiteY11" fmla="*/ 8643 h 10000"/>
                <a:gd name="connsiteX12" fmla="*/ 7487 w 10000"/>
                <a:gd name="connsiteY12" fmla="*/ 7879 h 10000"/>
                <a:gd name="connsiteX13" fmla="*/ 8120 w 10000"/>
                <a:gd name="connsiteY13" fmla="*/ 6583 h 10000"/>
                <a:gd name="connsiteX14" fmla="*/ 8752 w 10000"/>
                <a:gd name="connsiteY14" fmla="*/ 4674 h 10000"/>
                <a:gd name="connsiteX15" fmla="*/ 9371 w 10000"/>
                <a:gd name="connsiteY15" fmla="*/ 2486 h 10000"/>
                <a:gd name="connsiteX16" fmla="*/ 10000 w 10000"/>
                <a:gd name="connsiteY16" fmla="*/ 0 h 10000"/>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44 w 10000"/>
                <a:gd name="connsiteY7" fmla="*/ 9862 h 10000"/>
                <a:gd name="connsiteX8" fmla="*/ 4973 w 10000"/>
                <a:gd name="connsiteY8" fmla="*/ 9754 h 10000"/>
                <a:gd name="connsiteX9" fmla="*/ 5606 w 10000"/>
                <a:gd name="connsiteY9" fmla="*/ 9557 h 10000"/>
                <a:gd name="connsiteX10" fmla="*/ 6253 w 10000"/>
                <a:gd name="connsiteY10" fmla="*/ 9195 h 10000"/>
                <a:gd name="connsiteX11" fmla="*/ 6876 w 10000"/>
                <a:gd name="connsiteY11" fmla="*/ 8643 h 10000"/>
                <a:gd name="connsiteX12" fmla="*/ 7487 w 10000"/>
                <a:gd name="connsiteY12" fmla="*/ 7879 h 10000"/>
                <a:gd name="connsiteX13" fmla="*/ 8120 w 10000"/>
                <a:gd name="connsiteY13" fmla="*/ 6583 h 10000"/>
                <a:gd name="connsiteX14" fmla="*/ 8752 w 10000"/>
                <a:gd name="connsiteY14" fmla="*/ 4674 h 10000"/>
                <a:gd name="connsiteX15" fmla="*/ 9371 w 10000"/>
                <a:gd name="connsiteY15" fmla="*/ 2486 h 10000"/>
                <a:gd name="connsiteX16" fmla="*/ 10000 w 10000"/>
                <a:gd name="connsiteY16" fmla="*/ 0 h 10000"/>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44 w 10000"/>
                <a:gd name="connsiteY7" fmla="*/ 9862 h 10000"/>
                <a:gd name="connsiteX8" fmla="*/ 4973 w 10000"/>
                <a:gd name="connsiteY8" fmla="*/ 9754 h 10000"/>
                <a:gd name="connsiteX9" fmla="*/ 5606 w 10000"/>
                <a:gd name="connsiteY9" fmla="*/ 9557 h 10000"/>
                <a:gd name="connsiteX10" fmla="*/ 6253 w 10000"/>
                <a:gd name="connsiteY10" fmla="*/ 9195 h 10000"/>
                <a:gd name="connsiteX11" fmla="*/ 6876 w 10000"/>
                <a:gd name="connsiteY11" fmla="*/ 8643 h 10000"/>
                <a:gd name="connsiteX12" fmla="*/ 7487 w 10000"/>
                <a:gd name="connsiteY12" fmla="*/ 7879 h 10000"/>
                <a:gd name="connsiteX13" fmla="*/ 8120 w 10000"/>
                <a:gd name="connsiteY13" fmla="*/ 6583 h 10000"/>
                <a:gd name="connsiteX14" fmla="*/ 8745 w 10000"/>
                <a:gd name="connsiteY14" fmla="*/ 4674 h 10000"/>
                <a:gd name="connsiteX15" fmla="*/ 9371 w 10000"/>
                <a:gd name="connsiteY15" fmla="*/ 2486 h 10000"/>
                <a:gd name="connsiteX16" fmla="*/ 10000 w 10000"/>
                <a:gd name="connsiteY16" fmla="*/ 0 h 10000"/>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44 w 10000"/>
                <a:gd name="connsiteY7" fmla="*/ 9862 h 10000"/>
                <a:gd name="connsiteX8" fmla="*/ 4973 w 10000"/>
                <a:gd name="connsiteY8" fmla="*/ 9754 h 10000"/>
                <a:gd name="connsiteX9" fmla="*/ 5606 w 10000"/>
                <a:gd name="connsiteY9" fmla="*/ 9557 h 10000"/>
                <a:gd name="connsiteX10" fmla="*/ 6253 w 10000"/>
                <a:gd name="connsiteY10" fmla="*/ 9195 h 10000"/>
                <a:gd name="connsiteX11" fmla="*/ 6876 w 10000"/>
                <a:gd name="connsiteY11" fmla="*/ 8643 h 10000"/>
                <a:gd name="connsiteX12" fmla="*/ 7487 w 10000"/>
                <a:gd name="connsiteY12" fmla="*/ 7879 h 10000"/>
                <a:gd name="connsiteX13" fmla="*/ 8120 w 10000"/>
                <a:gd name="connsiteY13" fmla="*/ 6583 h 10000"/>
                <a:gd name="connsiteX14" fmla="*/ 8745 w 10000"/>
                <a:gd name="connsiteY14" fmla="*/ 4674 h 10000"/>
                <a:gd name="connsiteX15" fmla="*/ 9367 w 10000"/>
                <a:gd name="connsiteY15" fmla="*/ 2549 h 10000"/>
                <a:gd name="connsiteX16" fmla="*/ 10000 w 10000"/>
                <a:gd name="connsiteY16" fmla="*/ 0 h 10000"/>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44 w 10000"/>
                <a:gd name="connsiteY7" fmla="*/ 9862 h 10000"/>
                <a:gd name="connsiteX8" fmla="*/ 4973 w 10000"/>
                <a:gd name="connsiteY8" fmla="*/ 9754 h 10000"/>
                <a:gd name="connsiteX9" fmla="*/ 5606 w 10000"/>
                <a:gd name="connsiteY9" fmla="*/ 9557 h 10000"/>
                <a:gd name="connsiteX10" fmla="*/ 6253 w 10000"/>
                <a:gd name="connsiteY10" fmla="*/ 9195 h 10000"/>
                <a:gd name="connsiteX11" fmla="*/ 6876 w 10000"/>
                <a:gd name="connsiteY11" fmla="*/ 8643 h 10000"/>
                <a:gd name="connsiteX12" fmla="*/ 7487 w 10000"/>
                <a:gd name="connsiteY12" fmla="*/ 7879 h 10000"/>
                <a:gd name="connsiteX13" fmla="*/ 8120 w 10000"/>
                <a:gd name="connsiteY13" fmla="*/ 6583 h 10000"/>
                <a:gd name="connsiteX14" fmla="*/ 8745 w 10000"/>
                <a:gd name="connsiteY14" fmla="*/ 4674 h 10000"/>
                <a:gd name="connsiteX15" fmla="*/ 9356 w 10000"/>
                <a:gd name="connsiteY15" fmla="*/ 2549 h 10000"/>
                <a:gd name="connsiteX16" fmla="*/ 10000 w 10000"/>
                <a:gd name="connsiteY16" fmla="*/ 0 h 10000"/>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44 w 10000"/>
                <a:gd name="connsiteY7" fmla="*/ 9862 h 10000"/>
                <a:gd name="connsiteX8" fmla="*/ 4973 w 10000"/>
                <a:gd name="connsiteY8" fmla="*/ 9754 h 10000"/>
                <a:gd name="connsiteX9" fmla="*/ 5606 w 10000"/>
                <a:gd name="connsiteY9" fmla="*/ 9557 h 10000"/>
                <a:gd name="connsiteX10" fmla="*/ 6253 w 10000"/>
                <a:gd name="connsiteY10" fmla="*/ 9195 h 10000"/>
                <a:gd name="connsiteX11" fmla="*/ 6876 w 10000"/>
                <a:gd name="connsiteY11" fmla="*/ 8643 h 10000"/>
                <a:gd name="connsiteX12" fmla="*/ 7487 w 10000"/>
                <a:gd name="connsiteY12" fmla="*/ 7879 h 10000"/>
                <a:gd name="connsiteX13" fmla="*/ 8120 w 10000"/>
                <a:gd name="connsiteY13" fmla="*/ 6583 h 10000"/>
                <a:gd name="connsiteX14" fmla="*/ 8745 w 10000"/>
                <a:gd name="connsiteY14" fmla="*/ 4674 h 10000"/>
                <a:gd name="connsiteX15" fmla="*/ 9367 w 10000"/>
                <a:gd name="connsiteY15" fmla="*/ 2541 h 10000"/>
                <a:gd name="connsiteX16" fmla="*/ 10000 w 10000"/>
                <a:gd name="connsiteY16" fmla="*/ 0 h 10000"/>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44 w 10000"/>
                <a:gd name="connsiteY7" fmla="*/ 9862 h 10000"/>
                <a:gd name="connsiteX8" fmla="*/ 4973 w 10000"/>
                <a:gd name="connsiteY8" fmla="*/ 9754 h 10000"/>
                <a:gd name="connsiteX9" fmla="*/ 5606 w 10000"/>
                <a:gd name="connsiteY9" fmla="*/ 9557 h 10000"/>
                <a:gd name="connsiteX10" fmla="*/ 6253 w 10000"/>
                <a:gd name="connsiteY10" fmla="*/ 9195 h 10000"/>
                <a:gd name="connsiteX11" fmla="*/ 6876 w 10000"/>
                <a:gd name="connsiteY11" fmla="*/ 8643 h 10000"/>
                <a:gd name="connsiteX12" fmla="*/ 7487 w 10000"/>
                <a:gd name="connsiteY12" fmla="*/ 7879 h 10000"/>
                <a:gd name="connsiteX13" fmla="*/ 8120 w 10000"/>
                <a:gd name="connsiteY13" fmla="*/ 6583 h 10000"/>
                <a:gd name="connsiteX14" fmla="*/ 8745 w 10000"/>
                <a:gd name="connsiteY14" fmla="*/ 4674 h 10000"/>
                <a:gd name="connsiteX15" fmla="*/ 9367 w 10000"/>
                <a:gd name="connsiteY15" fmla="*/ 2541 h 10000"/>
                <a:gd name="connsiteX16" fmla="*/ 10000 w 10000"/>
                <a:gd name="connsiteY16" fmla="*/ 0 h 10000"/>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44 w 10000"/>
                <a:gd name="connsiteY7" fmla="*/ 9862 h 10000"/>
                <a:gd name="connsiteX8" fmla="*/ 4973 w 10000"/>
                <a:gd name="connsiteY8" fmla="*/ 9754 h 10000"/>
                <a:gd name="connsiteX9" fmla="*/ 5606 w 10000"/>
                <a:gd name="connsiteY9" fmla="*/ 9557 h 10000"/>
                <a:gd name="connsiteX10" fmla="*/ 6253 w 10000"/>
                <a:gd name="connsiteY10" fmla="*/ 9195 h 10000"/>
                <a:gd name="connsiteX11" fmla="*/ 6876 w 10000"/>
                <a:gd name="connsiteY11" fmla="*/ 8643 h 10000"/>
                <a:gd name="connsiteX12" fmla="*/ 7487 w 10000"/>
                <a:gd name="connsiteY12" fmla="*/ 7879 h 10000"/>
                <a:gd name="connsiteX13" fmla="*/ 8120 w 10000"/>
                <a:gd name="connsiteY13" fmla="*/ 6583 h 10000"/>
                <a:gd name="connsiteX14" fmla="*/ 8745 w 10000"/>
                <a:gd name="connsiteY14" fmla="*/ 4674 h 10000"/>
                <a:gd name="connsiteX15" fmla="*/ 9367 w 10000"/>
                <a:gd name="connsiteY15" fmla="*/ 2541 h 10000"/>
                <a:gd name="connsiteX16" fmla="*/ 10000 w 10000"/>
                <a:gd name="connsiteY16" fmla="*/ 0 h 10000"/>
                <a:gd name="connsiteX0" fmla="*/ 0 w 10000"/>
                <a:gd name="connsiteY0" fmla="*/ 9945 h 9945"/>
                <a:gd name="connsiteX1" fmla="*/ 626 w 10000"/>
                <a:gd name="connsiteY1" fmla="*/ 9945 h 9945"/>
                <a:gd name="connsiteX2" fmla="*/ 1254 w 10000"/>
                <a:gd name="connsiteY2" fmla="*/ 9931 h 9945"/>
                <a:gd name="connsiteX3" fmla="*/ 1871 w 10000"/>
                <a:gd name="connsiteY3" fmla="*/ 9925 h 9945"/>
                <a:gd name="connsiteX4" fmla="*/ 2502 w 10000"/>
                <a:gd name="connsiteY4" fmla="*/ 9925 h 9945"/>
                <a:gd name="connsiteX5" fmla="*/ 3122 w 10000"/>
                <a:gd name="connsiteY5" fmla="*/ 9918 h 9945"/>
                <a:gd name="connsiteX6" fmla="*/ 3747 w 10000"/>
                <a:gd name="connsiteY6" fmla="*/ 9877 h 9945"/>
                <a:gd name="connsiteX7" fmla="*/ 4344 w 10000"/>
                <a:gd name="connsiteY7" fmla="*/ 9807 h 9945"/>
                <a:gd name="connsiteX8" fmla="*/ 4973 w 10000"/>
                <a:gd name="connsiteY8" fmla="*/ 9699 h 9945"/>
                <a:gd name="connsiteX9" fmla="*/ 5606 w 10000"/>
                <a:gd name="connsiteY9" fmla="*/ 9502 h 9945"/>
                <a:gd name="connsiteX10" fmla="*/ 6253 w 10000"/>
                <a:gd name="connsiteY10" fmla="*/ 9140 h 9945"/>
                <a:gd name="connsiteX11" fmla="*/ 6876 w 10000"/>
                <a:gd name="connsiteY11" fmla="*/ 8588 h 9945"/>
                <a:gd name="connsiteX12" fmla="*/ 7487 w 10000"/>
                <a:gd name="connsiteY12" fmla="*/ 7824 h 9945"/>
                <a:gd name="connsiteX13" fmla="*/ 8120 w 10000"/>
                <a:gd name="connsiteY13" fmla="*/ 6528 h 9945"/>
                <a:gd name="connsiteX14" fmla="*/ 8745 w 10000"/>
                <a:gd name="connsiteY14" fmla="*/ 4619 h 9945"/>
                <a:gd name="connsiteX15" fmla="*/ 9367 w 10000"/>
                <a:gd name="connsiteY15" fmla="*/ 2486 h 9945"/>
                <a:gd name="connsiteX16" fmla="*/ 10000 w 10000"/>
                <a:gd name="connsiteY16" fmla="*/ 0 h 9945"/>
                <a:gd name="connsiteX0" fmla="*/ 0 w 10000"/>
                <a:gd name="connsiteY0" fmla="*/ 10000 h 10000"/>
                <a:gd name="connsiteX1" fmla="*/ 626 w 10000"/>
                <a:gd name="connsiteY1" fmla="*/ 10000 h 10000"/>
                <a:gd name="connsiteX2" fmla="*/ 1254 w 10000"/>
                <a:gd name="connsiteY2" fmla="*/ 9986 h 10000"/>
                <a:gd name="connsiteX3" fmla="*/ 1871 w 10000"/>
                <a:gd name="connsiteY3" fmla="*/ 9980 h 10000"/>
                <a:gd name="connsiteX4" fmla="*/ 2502 w 10000"/>
                <a:gd name="connsiteY4" fmla="*/ 9980 h 10000"/>
                <a:gd name="connsiteX5" fmla="*/ 3122 w 10000"/>
                <a:gd name="connsiteY5" fmla="*/ 9973 h 10000"/>
                <a:gd name="connsiteX6" fmla="*/ 3747 w 10000"/>
                <a:gd name="connsiteY6" fmla="*/ 9932 h 10000"/>
                <a:gd name="connsiteX7" fmla="*/ 4344 w 10000"/>
                <a:gd name="connsiteY7" fmla="*/ 9861 h 10000"/>
                <a:gd name="connsiteX8" fmla="*/ 4973 w 10000"/>
                <a:gd name="connsiteY8" fmla="*/ 9753 h 10000"/>
                <a:gd name="connsiteX9" fmla="*/ 5606 w 10000"/>
                <a:gd name="connsiteY9" fmla="*/ 9555 h 10000"/>
                <a:gd name="connsiteX10" fmla="*/ 6253 w 10000"/>
                <a:gd name="connsiteY10" fmla="*/ 9191 h 10000"/>
                <a:gd name="connsiteX11" fmla="*/ 6876 w 10000"/>
                <a:gd name="connsiteY11" fmla="*/ 8635 h 10000"/>
                <a:gd name="connsiteX12" fmla="*/ 7487 w 10000"/>
                <a:gd name="connsiteY12" fmla="*/ 7867 h 10000"/>
                <a:gd name="connsiteX13" fmla="*/ 8120 w 10000"/>
                <a:gd name="connsiteY13" fmla="*/ 6564 h 10000"/>
                <a:gd name="connsiteX14" fmla="*/ 8745 w 10000"/>
                <a:gd name="connsiteY14" fmla="*/ 4645 h 10000"/>
                <a:gd name="connsiteX15" fmla="*/ 9367 w 10000"/>
                <a:gd name="connsiteY15" fmla="*/ 2500 h 10000"/>
                <a:gd name="connsiteX16" fmla="*/ 10000 w 10000"/>
                <a:gd name="connsiteY16" fmla="*/ 0 h 10000"/>
                <a:gd name="connsiteX0" fmla="*/ 0 w 9993"/>
                <a:gd name="connsiteY0" fmla="*/ 9960 h 9960"/>
                <a:gd name="connsiteX1" fmla="*/ 626 w 9993"/>
                <a:gd name="connsiteY1" fmla="*/ 9960 h 9960"/>
                <a:gd name="connsiteX2" fmla="*/ 1254 w 9993"/>
                <a:gd name="connsiteY2" fmla="*/ 9946 h 9960"/>
                <a:gd name="connsiteX3" fmla="*/ 1871 w 9993"/>
                <a:gd name="connsiteY3" fmla="*/ 9940 h 9960"/>
                <a:gd name="connsiteX4" fmla="*/ 2502 w 9993"/>
                <a:gd name="connsiteY4" fmla="*/ 9940 h 9960"/>
                <a:gd name="connsiteX5" fmla="*/ 3122 w 9993"/>
                <a:gd name="connsiteY5" fmla="*/ 9933 h 9960"/>
                <a:gd name="connsiteX6" fmla="*/ 3747 w 9993"/>
                <a:gd name="connsiteY6" fmla="*/ 9892 h 9960"/>
                <a:gd name="connsiteX7" fmla="*/ 4344 w 9993"/>
                <a:gd name="connsiteY7" fmla="*/ 9821 h 9960"/>
                <a:gd name="connsiteX8" fmla="*/ 4973 w 9993"/>
                <a:gd name="connsiteY8" fmla="*/ 9713 h 9960"/>
                <a:gd name="connsiteX9" fmla="*/ 5606 w 9993"/>
                <a:gd name="connsiteY9" fmla="*/ 9515 h 9960"/>
                <a:gd name="connsiteX10" fmla="*/ 6253 w 9993"/>
                <a:gd name="connsiteY10" fmla="*/ 9151 h 9960"/>
                <a:gd name="connsiteX11" fmla="*/ 6876 w 9993"/>
                <a:gd name="connsiteY11" fmla="*/ 8595 h 9960"/>
                <a:gd name="connsiteX12" fmla="*/ 7487 w 9993"/>
                <a:gd name="connsiteY12" fmla="*/ 7827 h 9960"/>
                <a:gd name="connsiteX13" fmla="*/ 8120 w 9993"/>
                <a:gd name="connsiteY13" fmla="*/ 6524 h 9960"/>
                <a:gd name="connsiteX14" fmla="*/ 8745 w 9993"/>
                <a:gd name="connsiteY14" fmla="*/ 4605 h 9960"/>
                <a:gd name="connsiteX15" fmla="*/ 9367 w 9993"/>
                <a:gd name="connsiteY15" fmla="*/ 2460 h 9960"/>
                <a:gd name="connsiteX16" fmla="*/ 9993 w 9993"/>
                <a:gd name="connsiteY16" fmla="*/ 0 h 9960"/>
                <a:gd name="connsiteX0" fmla="*/ 0 w 10000"/>
                <a:gd name="connsiteY0" fmla="*/ 10000 h 10000"/>
                <a:gd name="connsiteX1" fmla="*/ 626 w 10000"/>
                <a:gd name="connsiteY1" fmla="*/ 10000 h 10000"/>
                <a:gd name="connsiteX2" fmla="*/ 1255 w 10000"/>
                <a:gd name="connsiteY2" fmla="*/ 9986 h 10000"/>
                <a:gd name="connsiteX3" fmla="*/ 1872 w 10000"/>
                <a:gd name="connsiteY3" fmla="*/ 9980 h 10000"/>
                <a:gd name="connsiteX4" fmla="*/ 2504 w 10000"/>
                <a:gd name="connsiteY4" fmla="*/ 9980 h 10000"/>
                <a:gd name="connsiteX5" fmla="*/ 3124 w 10000"/>
                <a:gd name="connsiteY5" fmla="*/ 9973 h 10000"/>
                <a:gd name="connsiteX6" fmla="*/ 3750 w 10000"/>
                <a:gd name="connsiteY6" fmla="*/ 9932 h 10000"/>
                <a:gd name="connsiteX7" fmla="*/ 4366 w 10000"/>
                <a:gd name="connsiteY7" fmla="*/ 9903 h 10000"/>
                <a:gd name="connsiteX8" fmla="*/ 4976 w 10000"/>
                <a:gd name="connsiteY8" fmla="*/ 9752 h 10000"/>
                <a:gd name="connsiteX9" fmla="*/ 5610 w 10000"/>
                <a:gd name="connsiteY9" fmla="*/ 9553 h 10000"/>
                <a:gd name="connsiteX10" fmla="*/ 6257 w 10000"/>
                <a:gd name="connsiteY10" fmla="*/ 9188 h 10000"/>
                <a:gd name="connsiteX11" fmla="*/ 6881 w 10000"/>
                <a:gd name="connsiteY11" fmla="*/ 8630 h 10000"/>
                <a:gd name="connsiteX12" fmla="*/ 7492 w 10000"/>
                <a:gd name="connsiteY12" fmla="*/ 7858 h 10000"/>
                <a:gd name="connsiteX13" fmla="*/ 8126 w 10000"/>
                <a:gd name="connsiteY13" fmla="*/ 6550 h 10000"/>
                <a:gd name="connsiteX14" fmla="*/ 8751 w 10000"/>
                <a:gd name="connsiteY14" fmla="*/ 4623 h 10000"/>
                <a:gd name="connsiteX15" fmla="*/ 9374 w 10000"/>
                <a:gd name="connsiteY15" fmla="*/ 2470 h 10000"/>
                <a:gd name="connsiteX16" fmla="*/ 10000 w 10000"/>
                <a:gd name="connsiteY16" fmla="*/ 0 h 10000"/>
                <a:gd name="connsiteX0" fmla="*/ 0 w 10000"/>
                <a:gd name="connsiteY0" fmla="*/ 10000 h 10000"/>
                <a:gd name="connsiteX1" fmla="*/ 626 w 10000"/>
                <a:gd name="connsiteY1" fmla="*/ 10000 h 10000"/>
                <a:gd name="connsiteX2" fmla="*/ 1255 w 10000"/>
                <a:gd name="connsiteY2" fmla="*/ 9986 h 10000"/>
                <a:gd name="connsiteX3" fmla="*/ 1872 w 10000"/>
                <a:gd name="connsiteY3" fmla="*/ 9980 h 10000"/>
                <a:gd name="connsiteX4" fmla="*/ 2504 w 10000"/>
                <a:gd name="connsiteY4" fmla="*/ 9980 h 10000"/>
                <a:gd name="connsiteX5" fmla="*/ 3124 w 10000"/>
                <a:gd name="connsiteY5" fmla="*/ 9973 h 10000"/>
                <a:gd name="connsiteX6" fmla="*/ 3750 w 10000"/>
                <a:gd name="connsiteY6" fmla="*/ 9932 h 10000"/>
                <a:gd name="connsiteX7" fmla="*/ 4366 w 10000"/>
                <a:gd name="connsiteY7" fmla="*/ 9903 h 10000"/>
                <a:gd name="connsiteX8" fmla="*/ 5024 w 10000"/>
                <a:gd name="connsiteY8" fmla="*/ 9795 h 10000"/>
                <a:gd name="connsiteX9" fmla="*/ 5610 w 10000"/>
                <a:gd name="connsiteY9" fmla="*/ 9553 h 10000"/>
                <a:gd name="connsiteX10" fmla="*/ 6257 w 10000"/>
                <a:gd name="connsiteY10" fmla="*/ 9188 h 10000"/>
                <a:gd name="connsiteX11" fmla="*/ 6881 w 10000"/>
                <a:gd name="connsiteY11" fmla="*/ 8630 h 10000"/>
                <a:gd name="connsiteX12" fmla="*/ 7492 w 10000"/>
                <a:gd name="connsiteY12" fmla="*/ 7858 h 10000"/>
                <a:gd name="connsiteX13" fmla="*/ 8126 w 10000"/>
                <a:gd name="connsiteY13" fmla="*/ 6550 h 10000"/>
                <a:gd name="connsiteX14" fmla="*/ 8751 w 10000"/>
                <a:gd name="connsiteY14" fmla="*/ 4623 h 10000"/>
                <a:gd name="connsiteX15" fmla="*/ 9374 w 10000"/>
                <a:gd name="connsiteY15" fmla="*/ 2470 h 10000"/>
                <a:gd name="connsiteX16" fmla="*/ 10000 w 10000"/>
                <a:gd name="connsiteY16" fmla="*/ 0 h 10000"/>
                <a:gd name="connsiteX0" fmla="*/ 0 w 10000"/>
                <a:gd name="connsiteY0" fmla="*/ 10000 h 10000"/>
                <a:gd name="connsiteX1" fmla="*/ 626 w 10000"/>
                <a:gd name="connsiteY1" fmla="*/ 10000 h 10000"/>
                <a:gd name="connsiteX2" fmla="*/ 1255 w 10000"/>
                <a:gd name="connsiteY2" fmla="*/ 9986 h 10000"/>
                <a:gd name="connsiteX3" fmla="*/ 1872 w 10000"/>
                <a:gd name="connsiteY3" fmla="*/ 9980 h 10000"/>
                <a:gd name="connsiteX4" fmla="*/ 2504 w 10000"/>
                <a:gd name="connsiteY4" fmla="*/ 9980 h 10000"/>
                <a:gd name="connsiteX5" fmla="*/ 3124 w 10000"/>
                <a:gd name="connsiteY5" fmla="*/ 9973 h 10000"/>
                <a:gd name="connsiteX6" fmla="*/ 3750 w 10000"/>
                <a:gd name="connsiteY6" fmla="*/ 9932 h 10000"/>
                <a:gd name="connsiteX7" fmla="*/ 4366 w 10000"/>
                <a:gd name="connsiteY7" fmla="*/ 9903 h 10000"/>
                <a:gd name="connsiteX8" fmla="*/ 5024 w 10000"/>
                <a:gd name="connsiteY8" fmla="*/ 9795 h 10000"/>
                <a:gd name="connsiteX9" fmla="*/ 5620 w 10000"/>
                <a:gd name="connsiteY9" fmla="*/ 9617 h 10000"/>
                <a:gd name="connsiteX10" fmla="*/ 6257 w 10000"/>
                <a:gd name="connsiteY10" fmla="*/ 9188 h 10000"/>
                <a:gd name="connsiteX11" fmla="*/ 6881 w 10000"/>
                <a:gd name="connsiteY11" fmla="*/ 8630 h 10000"/>
                <a:gd name="connsiteX12" fmla="*/ 7492 w 10000"/>
                <a:gd name="connsiteY12" fmla="*/ 7858 h 10000"/>
                <a:gd name="connsiteX13" fmla="*/ 8126 w 10000"/>
                <a:gd name="connsiteY13" fmla="*/ 6550 h 10000"/>
                <a:gd name="connsiteX14" fmla="*/ 8751 w 10000"/>
                <a:gd name="connsiteY14" fmla="*/ 4623 h 10000"/>
                <a:gd name="connsiteX15" fmla="*/ 9374 w 10000"/>
                <a:gd name="connsiteY15" fmla="*/ 2470 h 10000"/>
                <a:gd name="connsiteX16" fmla="*/ 10000 w 10000"/>
                <a:gd name="connsiteY16" fmla="*/ 0 h 10000"/>
                <a:gd name="connsiteX0" fmla="*/ 0 w 10000"/>
                <a:gd name="connsiteY0" fmla="*/ 10000 h 10000"/>
                <a:gd name="connsiteX1" fmla="*/ 626 w 10000"/>
                <a:gd name="connsiteY1" fmla="*/ 10000 h 10000"/>
                <a:gd name="connsiteX2" fmla="*/ 1255 w 10000"/>
                <a:gd name="connsiteY2" fmla="*/ 9986 h 10000"/>
                <a:gd name="connsiteX3" fmla="*/ 1872 w 10000"/>
                <a:gd name="connsiteY3" fmla="*/ 9980 h 10000"/>
                <a:gd name="connsiteX4" fmla="*/ 2504 w 10000"/>
                <a:gd name="connsiteY4" fmla="*/ 9980 h 10000"/>
                <a:gd name="connsiteX5" fmla="*/ 3124 w 10000"/>
                <a:gd name="connsiteY5" fmla="*/ 9973 h 10000"/>
                <a:gd name="connsiteX6" fmla="*/ 3750 w 10000"/>
                <a:gd name="connsiteY6" fmla="*/ 9932 h 10000"/>
                <a:gd name="connsiteX7" fmla="*/ 4366 w 10000"/>
                <a:gd name="connsiteY7" fmla="*/ 9903 h 10000"/>
                <a:gd name="connsiteX8" fmla="*/ 5024 w 10000"/>
                <a:gd name="connsiteY8" fmla="*/ 9795 h 10000"/>
                <a:gd name="connsiteX9" fmla="*/ 5620 w 10000"/>
                <a:gd name="connsiteY9" fmla="*/ 9617 h 10000"/>
                <a:gd name="connsiteX10" fmla="*/ 6267 w 10000"/>
                <a:gd name="connsiteY10" fmla="*/ 9209 h 10000"/>
                <a:gd name="connsiteX11" fmla="*/ 6881 w 10000"/>
                <a:gd name="connsiteY11" fmla="*/ 8630 h 10000"/>
                <a:gd name="connsiteX12" fmla="*/ 7492 w 10000"/>
                <a:gd name="connsiteY12" fmla="*/ 7858 h 10000"/>
                <a:gd name="connsiteX13" fmla="*/ 8126 w 10000"/>
                <a:gd name="connsiteY13" fmla="*/ 6550 h 10000"/>
                <a:gd name="connsiteX14" fmla="*/ 8751 w 10000"/>
                <a:gd name="connsiteY14" fmla="*/ 4623 h 10000"/>
                <a:gd name="connsiteX15" fmla="*/ 9374 w 10000"/>
                <a:gd name="connsiteY15" fmla="*/ 2470 h 10000"/>
                <a:gd name="connsiteX16" fmla="*/ 10000 w 10000"/>
                <a:gd name="connsiteY16" fmla="*/ 0 h 10000"/>
                <a:gd name="connsiteX0" fmla="*/ 0 w 10000"/>
                <a:gd name="connsiteY0" fmla="*/ 10000 h 10000"/>
                <a:gd name="connsiteX1" fmla="*/ 626 w 10000"/>
                <a:gd name="connsiteY1" fmla="*/ 10000 h 10000"/>
                <a:gd name="connsiteX2" fmla="*/ 1255 w 10000"/>
                <a:gd name="connsiteY2" fmla="*/ 9986 h 10000"/>
                <a:gd name="connsiteX3" fmla="*/ 1872 w 10000"/>
                <a:gd name="connsiteY3" fmla="*/ 9980 h 10000"/>
                <a:gd name="connsiteX4" fmla="*/ 2504 w 10000"/>
                <a:gd name="connsiteY4" fmla="*/ 9980 h 10000"/>
                <a:gd name="connsiteX5" fmla="*/ 3124 w 10000"/>
                <a:gd name="connsiteY5" fmla="*/ 9973 h 10000"/>
                <a:gd name="connsiteX6" fmla="*/ 3750 w 10000"/>
                <a:gd name="connsiteY6" fmla="*/ 9932 h 10000"/>
                <a:gd name="connsiteX7" fmla="*/ 4366 w 10000"/>
                <a:gd name="connsiteY7" fmla="*/ 9903 h 10000"/>
                <a:gd name="connsiteX8" fmla="*/ 5024 w 10000"/>
                <a:gd name="connsiteY8" fmla="*/ 9795 h 10000"/>
                <a:gd name="connsiteX9" fmla="*/ 5620 w 10000"/>
                <a:gd name="connsiteY9" fmla="*/ 9617 h 10000"/>
                <a:gd name="connsiteX10" fmla="*/ 6267 w 10000"/>
                <a:gd name="connsiteY10" fmla="*/ 9209 h 10000"/>
                <a:gd name="connsiteX11" fmla="*/ 6881 w 10000"/>
                <a:gd name="connsiteY11" fmla="*/ 8630 h 10000"/>
                <a:gd name="connsiteX12" fmla="*/ 7492 w 10000"/>
                <a:gd name="connsiteY12" fmla="*/ 7858 h 10000"/>
                <a:gd name="connsiteX13" fmla="*/ 8126 w 10000"/>
                <a:gd name="connsiteY13" fmla="*/ 6550 h 10000"/>
                <a:gd name="connsiteX14" fmla="*/ 8751 w 10000"/>
                <a:gd name="connsiteY14" fmla="*/ 4623 h 10000"/>
                <a:gd name="connsiteX15" fmla="*/ 9374 w 10000"/>
                <a:gd name="connsiteY15" fmla="*/ 2470 h 10000"/>
                <a:gd name="connsiteX16" fmla="*/ 10000 w 10000"/>
                <a:gd name="connsiteY16" fmla="*/ 0 h 10000"/>
                <a:gd name="connsiteX0" fmla="*/ 0 w 10000"/>
                <a:gd name="connsiteY0" fmla="*/ 10000 h 10000"/>
                <a:gd name="connsiteX1" fmla="*/ 626 w 10000"/>
                <a:gd name="connsiteY1" fmla="*/ 10000 h 10000"/>
                <a:gd name="connsiteX2" fmla="*/ 1255 w 10000"/>
                <a:gd name="connsiteY2" fmla="*/ 9986 h 10000"/>
                <a:gd name="connsiteX3" fmla="*/ 1872 w 10000"/>
                <a:gd name="connsiteY3" fmla="*/ 9980 h 10000"/>
                <a:gd name="connsiteX4" fmla="*/ 2504 w 10000"/>
                <a:gd name="connsiteY4" fmla="*/ 9980 h 10000"/>
                <a:gd name="connsiteX5" fmla="*/ 3124 w 10000"/>
                <a:gd name="connsiteY5" fmla="*/ 9973 h 10000"/>
                <a:gd name="connsiteX6" fmla="*/ 3750 w 10000"/>
                <a:gd name="connsiteY6" fmla="*/ 9932 h 10000"/>
                <a:gd name="connsiteX7" fmla="*/ 4366 w 10000"/>
                <a:gd name="connsiteY7" fmla="*/ 9903 h 10000"/>
                <a:gd name="connsiteX8" fmla="*/ 5024 w 10000"/>
                <a:gd name="connsiteY8" fmla="*/ 9795 h 10000"/>
                <a:gd name="connsiteX9" fmla="*/ 5620 w 10000"/>
                <a:gd name="connsiteY9" fmla="*/ 9617 h 10000"/>
                <a:gd name="connsiteX10" fmla="*/ 6267 w 10000"/>
                <a:gd name="connsiteY10" fmla="*/ 9209 h 10000"/>
                <a:gd name="connsiteX11" fmla="*/ 6881 w 10000"/>
                <a:gd name="connsiteY11" fmla="*/ 8694 h 10000"/>
                <a:gd name="connsiteX12" fmla="*/ 7492 w 10000"/>
                <a:gd name="connsiteY12" fmla="*/ 7858 h 10000"/>
                <a:gd name="connsiteX13" fmla="*/ 8126 w 10000"/>
                <a:gd name="connsiteY13" fmla="*/ 6550 h 10000"/>
                <a:gd name="connsiteX14" fmla="*/ 8751 w 10000"/>
                <a:gd name="connsiteY14" fmla="*/ 4623 h 10000"/>
                <a:gd name="connsiteX15" fmla="*/ 9374 w 10000"/>
                <a:gd name="connsiteY15" fmla="*/ 2470 h 10000"/>
                <a:gd name="connsiteX16" fmla="*/ 10000 w 10000"/>
                <a:gd name="connsiteY16" fmla="*/ 0 h 10000"/>
                <a:gd name="connsiteX0" fmla="*/ 0 w 10000"/>
                <a:gd name="connsiteY0" fmla="*/ 10000 h 10000"/>
                <a:gd name="connsiteX1" fmla="*/ 626 w 10000"/>
                <a:gd name="connsiteY1" fmla="*/ 10000 h 10000"/>
                <a:gd name="connsiteX2" fmla="*/ 1255 w 10000"/>
                <a:gd name="connsiteY2" fmla="*/ 9986 h 10000"/>
                <a:gd name="connsiteX3" fmla="*/ 1872 w 10000"/>
                <a:gd name="connsiteY3" fmla="*/ 9980 h 10000"/>
                <a:gd name="connsiteX4" fmla="*/ 2504 w 10000"/>
                <a:gd name="connsiteY4" fmla="*/ 9980 h 10000"/>
                <a:gd name="connsiteX5" fmla="*/ 3124 w 10000"/>
                <a:gd name="connsiteY5" fmla="*/ 9973 h 10000"/>
                <a:gd name="connsiteX6" fmla="*/ 3750 w 10000"/>
                <a:gd name="connsiteY6" fmla="*/ 9932 h 10000"/>
                <a:gd name="connsiteX7" fmla="*/ 4366 w 10000"/>
                <a:gd name="connsiteY7" fmla="*/ 9903 h 10000"/>
                <a:gd name="connsiteX8" fmla="*/ 5024 w 10000"/>
                <a:gd name="connsiteY8" fmla="*/ 9795 h 10000"/>
                <a:gd name="connsiteX9" fmla="*/ 5620 w 10000"/>
                <a:gd name="connsiteY9" fmla="*/ 9617 h 10000"/>
                <a:gd name="connsiteX10" fmla="*/ 6267 w 10000"/>
                <a:gd name="connsiteY10" fmla="*/ 9273 h 10000"/>
                <a:gd name="connsiteX11" fmla="*/ 6881 w 10000"/>
                <a:gd name="connsiteY11" fmla="*/ 8694 h 10000"/>
                <a:gd name="connsiteX12" fmla="*/ 7492 w 10000"/>
                <a:gd name="connsiteY12" fmla="*/ 7858 h 10000"/>
                <a:gd name="connsiteX13" fmla="*/ 8126 w 10000"/>
                <a:gd name="connsiteY13" fmla="*/ 6550 h 10000"/>
                <a:gd name="connsiteX14" fmla="*/ 8751 w 10000"/>
                <a:gd name="connsiteY14" fmla="*/ 4623 h 10000"/>
                <a:gd name="connsiteX15" fmla="*/ 9374 w 10000"/>
                <a:gd name="connsiteY15" fmla="*/ 2470 h 10000"/>
                <a:gd name="connsiteX16" fmla="*/ 10000 w 10000"/>
                <a:gd name="connsiteY16" fmla="*/ 0 h 10000"/>
                <a:gd name="connsiteX0" fmla="*/ 0 w 10000"/>
                <a:gd name="connsiteY0" fmla="*/ 10000 h 10000"/>
                <a:gd name="connsiteX1" fmla="*/ 626 w 10000"/>
                <a:gd name="connsiteY1" fmla="*/ 10000 h 10000"/>
                <a:gd name="connsiteX2" fmla="*/ 1255 w 10000"/>
                <a:gd name="connsiteY2" fmla="*/ 9986 h 10000"/>
                <a:gd name="connsiteX3" fmla="*/ 1872 w 10000"/>
                <a:gd name="connsiteY3" fmla="*/ 9980 h 10000"/>
                <a:gd name="connsiteX4" fmla="*/ 2504 w 10000"/>
                <a:gd name="connsiteY4" fmla="*/ 9980 h 10000"/>
                <a:gd name="connsiteX5" fmla="*/ 3124 w 10000"/>
                <a:gd name="connsiteY5" fmla="*/ 9973 h 10000"/>
                <a:gd name="connsiteX6" fmla="*/ 3750 w 10000"/>
                <a:gd name="connsiteY6" fmla="*/ 9932 h 10000"/>
                <a:gd name="connsiteX7" fmla="*/ 4366 w 10000"/>
                <a:gd name="connsiteY7" fmla="*/ 9903 h 10000"/>
                <a:gd name="connsiteX8" fmla="*/ 5024 w 10000"/>
                <a:gd name="connsiteY8" fmla="*/ 9795 h 10000"/>
                <a:gd name="connsiteX9" fmla="*/ 5620 w 10000"/>
                <a:gd name="connsiteY9" fmla="*/ 9617 h 10000"/>
                <a:gd name="connsiteX10" fmla="*/ 6267 w 10000"/>
                <a:gd name="connsiteY10" fmla="*/ 9273 h 10000"/>
                <a:gd name="connsiteX11" fmla="*/ 6881 w 10000"/>
                <a:gd name="connsiteY11" fmla="*/ 8694 h 10000"/>
                <a:gd name="connsiteX12" fmla="*/ 7492 w 10000"/>
                <a:gd name="connsiteY12" fmla="*/ 7858 h 10000"/>
                <a:gd name="connsiteX13" fmla="*/ 8126 w 10000"/>
                <a:gd name="connsiteY13" fmla="*/ 6550 h 10000"/>
                <a:gd name="connsiteX14" fmla="*/ 8751 w 10000"/>
                <a:gd name="connsiteY14" fmla="*/ 4623 h 10000"/>
                <a:gd name="connsiteX15" fmla="*/ 9374 w 10000"/>
                <a:gd name="connsiteY15" fmla="*/ 2470 h 10000"/>
                <a:gd name="connsiteX16" fmla="*/ 10000 w 10000"/>
                <a:gd name="connsiteY16" fmla="*/ 0 h 10000"/>
                <a:gd name="connsiteX0" fmla="*/ 0 w 10000"/>
                <a:gd name="connsiteY0" fmla="*/ 10000 h 10000"/>
                <a:gd name="connsiteX1" fmla="*/ 626 w 10000"/>
                <a:gd name="connsiteY1" fmla="*/ 10000 h 10000"/>
                <a:gd name="connsiteX2" fmla="*/ 1255 w 10000"/>
                <a:gd name="connsiteY2" fmla="*/ 9986 h 10000"/>
                <a:gd name="connsiteX3" fmla="*/ 1872 w 10000"/>
                <a:gd name="connsiteY3" fmla="*/ 9980 h 10000"/>
                <a:gd name="connsiteX4" fmla="*/ 2504 w 10000"/>
                <a:gd name="connsiteY4" fmla="*/ 9980 h 10000"/>
                <a:gd name="connsiteX5" fmla="*/ 3124 w 10000"/>
                <a:gd name="connsiteY5" fmla="*/ 9973 h 10000"/>
                <a:gd name="connsiteX6" fmla="*/ 3750 w 10000"/>
                <a:gd name="connsiteY6" fmla="*/ 9932 h 10000"/>
                <a:gd name="connsiteX7" fmla="*/ 4366 w 10000"/>
                <a:gd name="connsiteY7" fmla="*/ 9903 h 10000"/>
                <a:gd name="connsiteX8" fmla="*/ 5024 w 10000"/>
                <a:gd name="connsiteY8" fmla="*/ 9795 h 10000"/>
                <a:gd name="connsiteX9" fmla="*/ 5620 w 10000"/>
                <a:gd name="connsiteY9" fmla="*/ 9617 h 10000"/>
                <a:gd name="connsiteX10" fmla="*/ 6267 w 10000"/>
                <a:gd name="connsiteY10" fmla="*/ 9273 h 10000"/>
                <a:gd name="connsiteX11" fmla="*/ 6881 w 10000"/>
                <a:gd name="connsiteY11" fmla="*/ 8694 h 10000"/>
                <a:gd name="connsiteX12" fmla="*/ 7492 w 10000"/>
                <a:gd name="connsiteY12" fmla="*/ 7858 h 10000"/>
                <a:gd name="connsiteX13" fmla="*/ 8126 w 10000"/>
                <a:gd name="connsiteY13" fmla="*/ 6550 h 10000"/>
                <a:gd name="connsiteX14" fmla="*/ 8751 w 10000"/>
                <a:gd name="connsiteY14" fmla="*/ 4623 h 10000"/>
                <a:gd name="connsiteX15" fmla="*/ 9374 w 10000"/>
                <a:gd name="connsiteY15" fmla="*/ 2470 h 10000"/>
                <a:gd name="connsiteX16" fmla="*/ 10000 w 10000"/>
                <a:gd name="connsiteY16" fmla="*/ 0 h 10000"/>
                <a:gd name="connsiteX0" fmla="*/ 0 w 10000"/>
                <a:gd name="connsiteY0" fmla="*/ 10000 h 10000"/>
                <a:gd name="connsiteX1" fmla="*/ 626 w 10000"/>
                <a:gd name="connsiteY1" fmla="*/ 10000 h 10000"/>
                <a:gd name="connsiteX2" fmla="*/ 1255 w 10000"/>
                <a:gd name="connsiteY2" fmla="*/ 9986 h 10000"/>
                <a:gd name="connsiteX3" fmla="*/ 1872 w 10000"/>
                <a:gd name="connsiteY3" fmla="*/ 9980 h 10000"/>
                <a:gd name="connsiteX4" fmla="*/ 2504 w 10000"/>
                <a:gd name="connsiteY4" fmla="*/ 9980 h 10000"/>
                <a:gd name="connsiteX5" fmla="*/ 3124 w 10000"/>
                <a:gd name="connsiteY5" fmla="*/ 9973 h 10000"/>
                <a:gd name="connsiteX6" fmla="*/ 3750 w 10000"/>
                <a:gd name="connsiteY6" fmla="*/ 9932 h 10000"/>
                <a:gd name="connsiteX7" fmla="*/ 4366 w 10000"/>
                <a:gd name="connsiteY7" fmla="*/ 9903 h 10000"/>
                <a:gd name="connsiteX8" fmla="*/ 5024 w 10000"/>
                <a:gd name="connsiteY8" fmla="*/ 9795 h 10000"/>
                <a:gd name="connsiteX9" fmla="*/ 5620 w 10000"/>
                <a:gd name="connsiteY9" fmla="*/ 9617 h 10000"/>
                <a:gd name="connsiteX10" fmla="*/ 6267 w 10000"/>
                <a:gd name="connsiteY10" fmla="*/ 9273 h 10000"/>
                <a:gd name="connsiteX11" fmla="*/ 6881 w 10000"/>
                <a:gd name="connsiteY11" fmla="*/ 8694 h 10000"/>
                <a:gd name="connsiteX12" fmla="*/ 7492 w 10000"/>
                <a:gd name="connsiteY12" fmla="*/ 7879 h 10000"/>
                <a:gd name="connsiteX13" fmla="*/ 8126 w 10000"/>
                <a:gd name="connsiteY13" fmla="*/ 6550 h 10000"/>
                <a:gd name="connsiteX14" fmla="*/ 8751 w 10000"/>
                <a:gd name="connsiteY14" fmla="*/ 4623 h 10000"/>
                <a:gd name="connsiteX15" fmla="*/ 9374 w 10000"/>
                <a:gd name="connsiteY15" fmla="*/ 2470 h 10000"/>
                <a:gd name="connsiteX16" fmla="*/ 10000 w 10000"/>
                <a:gd name="connsiteY16" fmla="*/ 0 h 10000"/>
                <a:gd name="connsiteX0" fmla="*/ 0 w 10000"/>
                <a:gd name="connsiteY0" fmla="*/ 10000 h 10000"/>
                <a:gd name="connsiteX1" fmla="*/ 626 w 10000"/>
                <a:gd name="connsiteY1" fmla="*/ 10000 h 10000"/>
                <a:gd name="connsiteX2" fmla="*/ 1255 w 10000"/>
                <a:gd name="connsiteY2" fmla="*/ 9986 h 10000"/>
                <a:gd name="connsiteX3" fmla="*/ 1872 w 10000"/>
                <a:gd name="connsiteY3" fmla="*/ 9980 h 10000"/>
                <a:gd name="connsiteX4" fmla="*/ 2504 w 10000"/>
                <a:gd name="connsiteY4" fmla="*/ 9980 h 10000"/>
                <a:gd name="connsiteX5" fmla="*/ 3124 w 10000"/>
                <a:gd name="connsiteY5" fmla="*/ 9973 h 10000"/>
                <a:gd name="connsiteX6" fmla="*/ 3750 w 10000"/>
                <a:gd name="connsiteY6" fmla="*/ 9932 h 10000"/>
                <a:gd name="connsiteX7" fmla="*/ 4366 w 10000"/>
                <a:gd name="connsiteY7" fmla="*/ 9903 h 10000"/>
                <a:gd name="connsiteX8" fmla="*/ 5024 w 10000"/>
                <a:gd name="connsiteY8" fmla="*/ 9795 h 10000"/>
                <a:gd name="connsiteX9" fmla="*/ 5620 w 10000"/>
                <a:gd name="connsiteY9" fmla="*/ 9617 h 10000"/>
                <a:gd name="connsiteX10" fmla="*/ 6267 w 10000"/>
                <a:gd name="connsiteY10" fmla="*/ 9273 h 10000"/>
                <a:gd name="connsiteX11" fmla="*/ 6881 w 10000"/>
                <a:gd name="connsiteY11" fmla="*/ 8694 h 10000"/>
                <a:gd name="connsiteX12" fmla="*/ 7492 w 10000"/>
                <a:gd name="connsiteY12" fmla="*/ 7879 h 10000"/>
                <a:gd name="connsiteX13" fmla="*/ 8136 w 10000"/>
                <a:gd name="connsiteY13" fmla="*/ 6550 h 10000"/>
                <a:gd name="connsiteX14" fmla="*/ 8751 w 10000"/>
                <a:gd name="connsiteY14" fmla="*/ 4623 h 10000"/>
                <a:gd name="connsiteX15" fmla="*/ 9374 w 10000"/>
                <a:gd name="connsiteY15" fmla="*/ 2470 h 10000"/>
                <a:gd name="connsiteX16" fmla="*/ 10000 w 10000"/>
                <a:gd name="connsiteY16" fmla="*/ 0 h 10000"/>
                <a:gd name="connsiteX0" fmla="*/ 0 w 10000"/>
                <a:gd name="connsiteY0" fmla="*/ 10000 h 10000"/>
                <a:gd name="connsiteX1" fmla="*/ 626 w 10000"/>
                <a:gd name="connsiteY1" fmla="*/ 10000 h 10000"/>
                <a:gd name="connsiteX2" fmla="*/ 1255 w 10000"/>
                <a:gd name="connsiteY2" fmla="*/ 9986 h 10000"/>
                <a:gd name="connsiteX3" fmla="*/ 1872 w 10000"/>
                <a:gd name="connsiteY3" fmla="*/ 9980 h 10000"/>
                <a:gd name="connsiteX4" fmla="*/ 2504 w 10000"/>
                <a:gd name="connsiteY4" fmla="*/ 9980 h 10000"/>
                <a:gd name="connsiteX5" fmla="*/ 3124 w 10000"/>
                <a:gd name="connsiteY5" fmla="*/ 9973 h 10000"/>
                <a:gd name="connsiteX6" fmla="*/ 3750 w 10000"/>
                <a:gd name="connsiteY6" fmla="*/ 9932 h 10000"/>
                <a:gd name="connsiteX7" fmla="*/ 4366 w 10000"/>
                <a:gd name="connsiteY7" fmla="*/ 9924 h 10000"/>
                <a:gd name="connsiteX8" fmla="*/ 5024 w 10000"/>
                <a:gd name="connsiteY8" fmla="*/ 9795 h 10000"/>
                <a:gd name="connsiteX9" fmla="*/ 5620 w 10000"/>
                <a:gd name="connsiteY9" fmla="*/ 9617 h 10000"/>
                <a:gd name="connsiteX10" fmla="*/ 6267 w 10000"/>
                <a:gd name="connsiteY10" fmla="*/ 9273 h 10000"/>
                <a:gd name="connsiteX11" fmla="*/ 6881 w 10000"/>
                <a:gd name="connsiteY11" fmla="*/ 8694 h 10000"/>
                <a:gd name="connsiteX12" fmla="*/ 7492 w 10000"/>
                <a:gd name="connsiteY12" fmla="*/ 7879 h 10000"/>
                <a:gd name="connsiteX13" fmla="*/ 8136 w 10000"/>
                <a:gd name="connsiteY13" fmla="*/ 6550 h 10000"/>
                <a:gd name="connsiteX14" fmla="*/ 8751 w 10000"/>
                <a:gd name="connsiteY14" fmla="*/ 4623 h 10000"/>
                <a:gd name="connsiteX15" fmla="*/ 9374 w 10000"/>
                <a:gd name="connsiteY15" fmla="*/ 2470 h 10000"/>
                <a:gd name="connsiteX16" fmla="*/ 10000 w 10000"/>
                <a:gd name="connsiteY16" fmla="*/ 0 h 10000"/>
                <a:gd name="connsiteX0" fmla="*/ 0 w 10000"/>
                <a:gd name="connsiteY0" fmla="*/ 10000 h 10000"/>
                <a:gd name="connsiteX1" fmla="*/ 626 w 10000"/>
                <a:gd name="connsiteY1" fmla="*/ 10000 h 10000"/>
                <a:gd name="connsiteX2" fmla="*/ 1255 w 10000"/>
                <a:gd name="connsiteY2" fmla="*/ 9986 h 10000"/>
                <a:gd name="connsiteX3" fmla="*/ 1872 w 10000"/>
                <a:gd name="connsiteY3" fmla="*/ 9980 h 10000"/>
                <a:gd name="connsiteX4" fmla="*/ 2504 w 10000"/>
                <a:gd name="connsiteY4" fmla="*/ 9980 h 10000"/>
                <a:gd name="connsiteX5" fmla="*/ 3124 w 10000"/>
                <a:gd name="connsiteY5" fmla="*/ 9973 h 10000"/>
                <a:gd name="connsiteX6" fmla="*/ 3750 w 10000"/>
                <a:gd name="connsiteY6" fmla="*/ 9932 h 10000"/>
                <a:gd name="connsiteX7" fmla="*/ 4366 w 10000"/>
                <a:gd name="connsiteY7" fmla="*/ 9924 h 10000"/>
                <a:gd name="connsiteX8" fmla="*/ 5024 w 10000"/>
                <a:gd name="connsiteY8" fmla="*/ 9838 h 10000"/>
                <a:gd name="connsiteX9" fmla="*/ 5620 w 10000"/>
                <a:gd name="connsiteY9" fmla="*/ 9617 h 10000"/>
                <a:gd name="connsiteX10" fmla="*/ 6267 w 10000"/>
                <a:gd name="connsiteY10" fmla="*/ 9273 h 10000"/>
                <a:gd name="connsiteX11" fmla="*/ 6881 w 10000"/>
                <a:gd name="connsiteY11" fmla="*/ 8694 h 10000"/>
                <a:gd name="connsiteX12" fmla="*/ 7492 w 10000"/>
                <a:gd name="connsiteY12" fmla="*/ 7879 h 10000"/>
                <a:gd name="connsiteX13" fmla="*/ 8136 w 10000"/>
                <a:gd name="connsiteY13" fmla="*/ 6550 h 10000"/>
                <a:gd name="connsiteX14" fmla="*/ 8751 w 10000"/>
                <a:gd name="connsiteY14" fmla="*/ 4623 h 10000"/>
                <a:gd name="connsiteX15" fmla="*/ 9374 w 10000"/>
                <a:gd name="connsiteY15" fmla="*/ 2470 h 10000"/>
                <a:gd name="connsiteX16" fmla="*/ 10000 w 10000"/>
                <a:gd name="connsiteY16" fmla="*/ 0 h 10000"/>
                <a:gd name="connsiteX0" fmla="*/ 0 w 10000"/>
                <a:gd name="connsiteY0" fmla="*/ 10000 h 10000"/>
                <a:gd name="connsiteX1" fmla="*/ 626 w 10000"/>
                <a:gd name="connsiteY1" fmla="*/ 10000 h 10000"/>
                <a:gd name="connsiteX2" fmla="*/ 1255 w 10000"/>
                <a:gd name="connsiteY2" fmla="*/ 9986 h 10000"/>
                <a:gd name="connsiteX3" fmla="*/ 1872 w 10000"/>
                <a:gd name="connsiteY3" fmla="*/ 9980 h 10000"/>
                <a:gd name="connsiteX4" fmla="*/ 2504 w 10000"/>
                <a:gd name="connsiteY4" fmla="*/ 9980 h 10000"/>
                <a:gd name="connsiteX5" fmla="*/ 3124 w 10000"/>
                <a:gd name="connsiteY5" fmla="*/ 9973 h 10000"/>
                <a:gd name="connsiteX6" fmla="*/ 3750 w 10000"/>
                <a:gd name="connsiteY6" fmla="*/ 9975 h 10000"/>
                <a:gd name="connsiteX7" fmla="*/ 4366 w 10000"/>
                <a:gd name="connsiteY7" fmla="*/ 9924 h 10000"/>
                <a:gd name="connsiteX8" fmla="*/ 5024 w 10000"/>
                <a:gd name="connsiteY8" fmla="*/ 9838 h 10000"/>
                <a:gd name="connsiteX9" fmla="*/ 5620 w 10000"/>
                <a:gd name="connsiteY9" fmla="*/ 9617 h 10000"/>
                <a:gd name="connsiteX10" fmla="*/ 6267 w 10000"/>
                <a:gd name="connsiteY10" fmla="*/ 9273 h 10000"/>
                <a:gd name="connsiteX11" fmla="*/ 6881 w 10000"/>
                <a:gd name="connsiteY11" fmla="*/ 8694 h 10000"/>
                <a:gd name="connsiteX12" fmla="*/ 7492 w 10000"/>
                <a:gd name="connsiteY12" fmla="*/ 7879 h 10000"/>
                <a:gd name="connsiteX13" fmla="*/ 8136 w 10000"/>
                <a:gd name="connsiteY13" fmla="*/ 6550 h 10000"/>
                <a:gd name="connsiteX14" fmla="*/ 8751 w 10000"/>
                <a:gd name="connsiteY14" fmla="*/ 4623 h 10000"/>
                <a:gd name="connsiteX15" fmla="*/ 9374 w 10000"/>
                <a:gd name="connsiteY15" fmla="*/ 2470 h 10000"/>
                <a:gd name="connsiteX16" fmla="*/ 10000 w 10000"/>
                <a:gd name="connsiteY1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000">
                  <a:moveTo>
                    <a:pt x="0" y="10000"/>
                  </a:moveTo>
                  <a:lnTo>
                    <a:pt x="626" y="10000"/>
                  </a:lnTo>
                  <a:lnTo>
                    <a:pt x="1255" y="9986"/>
                  </a:lnTo>
                  <a:lnTo>
                    <a:pt x="1872" y="9980"/>
                  </a:lnTo>
                  <a:lnTo>
                    <a:pt x="2504" y="9980"/>
                  </a:lnTo>
                  <a:lnTo>
                    <a:pt x="3124" y="9973"/>
                  </a:lnTo>
                  <a:cubicBezTo>
                    <a:pt x="3332" y="9972"/>
                    <a:pt x="3543" y="9983"/>
                    <a:pt x="3750" y="9975"/>
                  </a:cubicBezTo>
                  <a:cubicBezTo>
                    <a:pt x="3957" y="9967"/>
                    <a:pt x="4154" y="9947"/>
                    <a:pt x="4366" y="9924"/>
                  </a:cubicBezTo>
                  <a:cubicBezTo>
                    <a:pt x="4578" y="9901"/>
                    <a:pt x="4815" y="9889"/>
                    <a:pt x="5024" y="9838"/>
                  </a:cubicBezTo>
                  <a:cubicBezTo>
                    <a:pt x="5233" y="9787"/>
                    <a:pt x="5413" y="9711"/>
                    <a:pt x="5620" y="9617"/>
                  </a:cubicBezTo>
                  <a:cubicBezTo>
                    <a:pt x="5827" y="9523"/>
                    <a:pt x="5999" y="9487"/>
                    <a:pt x="6267" y="9273"/>
                  </a:cubicBezTo>
                  <a:cubicBezTo>
                    <a:pt x="6501" y="9045"/>
                    <a:pt x="6677" y="8926"/>
                    <a:pt x="6881" y="8694"/>
                  </a:cubicBezTo>
                  <a:cubicBezTo>
                    <a:pt x="7085" y="8462"/>
                    <a:pt x="7283" y="8236"/>
                    <a:pt x="7492" y="7879"/>
                  </a:cubicBezTo>
                  <a:cubicBezTo>
                    <a:pt x="7701" y="7522"/>
                    <a:pt x="7926" y="7093"/>
                    <a:pt x="8136" y="6550"/>
                  </a:cubicBezTo>
                  <a:cubicBezTo>
                    <a:pt x="8346" y="6007"/>
                    <a:pt x="8545" y="5303"/>
                    <a:pt x="8751" y="4623"/>
                  </a:cubicBezTo>
                  <a:cubicBezTo>
                    <a:pt x="8957" y="3943"/>
                    <a:pt x="9208" y="3040"/>
                    <a:pt x="9374" y="2470"/>
                  </a:cubicBezTo>
                  <a:cubicBezTo>
                    <a:pt x="9538" y="1852"/>
                    <a:pt x="9814" y="727"/>
                    <a:pt x="10000" y="0"/>
                  </a:cubicBezTo>
                </a:path>
              </a:pathLst>
            </a:custGeom>
            <a:noFill/>
            <a:ln w="3810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ctr" anchorCtr="0" compatLnSpc="1">
              <a:prstTxWarp prst="textNoShape">
                <a:avLst/>
              </a:prstTxWarp>
            </a:bodyPr>
            <a:lstStyle/>
            <a:p>
              <a:pPr defTabSz="685783" fontAlgn="auto">
                <a:lnSpc>
                  <a:spcPct val="100000"/>
                </a:lnSpc>
                <a:spcBef>
                  <a:spcPts val="0"/>
                </a:spcBef>
                <a:spcAft>
                  <a:spcPts val="0"/>
                </a:spcAft>
                <a:defRPr/>
              </a:pPr>
              <a:endParaRPr lang="de-DE" sz="900" kern="0">
                <a:solidFill>
                  <a:srgbClr val="000000"/>
                </a:solidFill>
                <a:latin typeface="Arial"/>
              </a:endParaRPr>
            </a:p>
          </p:txBody>
        </p:sp>
        <p:cxnSp>
          <p:nvCxnSpPr>
            <p:cNvPr id="401" name="Conector reto 194">
              <a:extLst>
                <a:ext uri="{FF2B5EF4-FFF2-40B4-BE49-F238E27FC236}">
                  <a16:creationId xmlns:a16="http://schemas.microsoft.com/office/drawing/2014/main" id="{03866BB9-502C-4EE1-9DCA-81E55C6653CE}"/>
                </a:ext>
              </a:extLst>
            </p:cNvPr>
            <p:cNvCxnSpPr>
              <a:cxnSpLocks/>
            </p:cNvCxnSpPr>
            <p:nvPr/>
          </p:nvCxnSpPr>
          <p:spPr>
            <a:xfrm>
              <a:off x="11165732" y="5244540"/>
              <a:ext cx="0" cy="92442"/>
            </a:xfrm>
            <a:prstGeom prst="line">
              <a:avLst/>
            </a:prstGeom>
            <a:noFill/>
            <a:ln w="19050" cap="flat" cmpd="sng" algn="ctr">
              <a:solidFill>
                <a:srgbClr val="000000"/>
              </a:solidFill>
              <a:prstDash val="solid"/>
            </a:ln>
            <a:effectLst/>
          </p:spPr>
        </p:cxnSp>
      </p:grpSp>
      <p:sp>
        <p:nvSpPr>
          <p:cNvPr id="403" name="TextBox 5">
            <a:extLst>
              <a:ext uri="{FF2B5EF4-FFF2-40B4-BE49-F238E27FC236}">
                <a16:creationId xmlns:a16="http://schemas.microsoft.com/office/drawing/2014/main" id="{2990ED7E-9019-4F11-94D8-5E83A48E9BDF}"/>
              </a:ext>
            </a:extLst>
          </p:cNvPr>
          <p:cNvSpPr txBox="1"/>
          <p:nvPr/>
        </p:nvSpPr>
        <p:spPr>
          <a:xfrm>
            <a:off x="1440548" y="1611575"/>
            <a:ext cx="6498309" cy="279757"/>
          </a:xfrm>
          <a:prstGeom prst="rect">
            <a:avLst/>
          </a:prstGeom>
          <a:solidFill>
            <a:schemeClr val="accent3">
              <a:lumMod val="20000"/>
              <a:lumOff val="80000"/>
            </a:schemeClr>
          </a:solidFill>
        </p:spPr>
        <p:txBody>
          <a:bodyPr vert="horz" wrap="square" rtlCol="0">
            <a:spAutoFit/>
          </a:bodyPr>
          <a:lstStyle/>
          <a:p>
            <a:pPr defTabSz="685783"/>
            <a:r>
              <a:rPr lang="de-DE" sz="1200" b="1">
                <a:solidFill>
                  <a:schemeClr val="tx1">
                    <a:lumMod val="50000"/>
                  </a:schemeClr>
                </a:solidFill>
                <a:cs typeface="Arial" panose="020B0604020202020204" pitchFamily="34" charset="0"/>
              </a:rPr>
              <a:t>Deutschland: 	</a:t>
            </a:r>
            <a:r>
              <a:rPr lang="de-DE" sz="1200">
                <a:solidFill>
                  <a:srgbClr val="202124"/>
                </a:solidFill>
                <a:cs typeface="Arial" panose="020B0604020202020204" pitchFamily="34" charset="0"/>
              </a:rPr>
              <a:t>~</a:t>
            </a:r>
            <a:r>
              <a:rPr lang="de-DE" sz="1200">
                <a:solidFill>
                  <a:schemeClr val="tx1">
                    <a:lumMod val="50000"/>
                  </a:schemeClr>
                </a:solidFill>
                <a:cs typeface="Arial" panose="020B0604020202020204" pitchFamily="34" charset="0"/>
              </a:rPr>
              <a:t>4 Millionen Betroffene</a:t>
            </a:r>
            <a:r>
              <a:rPr lang="de-DE" sz="1200" baseline="30000">
                <a:solidFill>
                  <a:schemeClr val="tx1">
                    <a:lumMod val="50000"/>
                  </a:schemeClr>
                </a:solidFill>
                <a:cs typeface="Arial" panose="020B0604020202020204" pitchFamily="34" charset="0"/>
              </a:rPr>
              <a:t>1</a:t>
            </a:r>
            <a:r>
              <a:rPr lang="de-DE" sz="1200">
                <a:solidFill>
                  <a:schemeClr val="tx1">
                    <a:lumMod val="50000"/>
                  </a:schemeClr>
                </a:solidFill>
                <a:cs typeface="Arial" panose="020B0604020202020204" pitchFamily="34" charset="0"/>
              </a:rPr>
              <a:t> 	– 	Prävalenz </a:t>
            </a:r>
            <a:r>
              <a:rPr lang="de-DE" sz="1200">
                <a:solidFill>
                  <a:srgbClr val="202124"/>
                </a:solidFill>
                <a:cs typeface="Arial" panose="020B0604020202020204" pitchFamily="34" charset="0"/>
              </a:rPr>
              <a:t>~</a:t>
            </a:r>
            <a:r>
              <a:rPr lang="de-DE" sz="1200">
                <a:solidFill>
                  <a:schemeClr val="tx1">
                    <a:lumMod val="50000"/>
                  </a:schemeClr>
                </a:solidFill>
                <a:cs typeface="Arial" panose="020B0604020202020204" pitchFamily="34" charset="0"/>
              </a:rPr>
              <a:t>4%</a:t>
            </a:r>
            <a:r>
              <a:rPr lang="de-DE" sz="1200" baseline="30000">
                <a:solidFill>
                  <a:schemeClr val="tx1">
                    <a:lumMod val="50000"/>
                  </a:schemeClr>
                </a:solidFill>
                <a:cs typeface="Arial" panose="020B0604020202020204" pitchFamily="34" charset="0"/>
              </a:rPr>
              <a:t>2</a:t>
            </a:r>
          </a:p>
        </p:txBody>
      </p:sp>
      <p:sp>
        <p:nvSpPr>
          <p:cNvPr id="404" name="TextBox 21">
            <a:extLst>
              <a:ext uri="{FF2B5EF4-FFF2-40B4-BE49-F238E27FC236}">
                <a16:creationId xmlns:a16="http://schemas.microsoft.com/office/drawing/2014/main" id="{CF6891A4-67A3-4B46-AD69-AC147E6EBF40}"/>
              </a:ext>
            </a:extLst>
          </p:cNvPr>
          <p:cNvSpPr txBox="1"/>
          <p:nvPr/>
        </p:nvSpPr>
        <p:spPr>
          <a:xfrm>
            <a:off x="4596328" y="1995190"/>
            <a:ext cx="3725786" cy="434030"/>
          </a:xfrm>
          <a:prstGeom prst="rect">
            <a:avLst/>
          </a:prstGeom>
          <a:noFill/>
        </p:spPr>
        <p:txBody>
          <a:bodyPr vert="horz" wrap="square" rtlCol="0">
            <a:spAutoFit/>
          </a:bodyPr>
          <a:lstStyle/>
          <a:p>
            <a:pPr algn="ctr" defTabSz="685783"/>
            <a:r>
              <a:rPr lang="de-DE" sz="1050" b="1">
                <a:solidFill>
                  <a:schemeClr val="tx1">
                    <a:lumMod val="50000"/>
                  </a:schemeClr>
                </a:solidFill>
              </a:rPr>
              <a:t>Prävalenz der Herzinsuffizienz nach Alter und Geschlecht in Deutschland im Jahr 2017</a:t>
            </a:r>
            <a:r>
              <a:rPr lang="de-DE" sz="1050" b="1" baseline="30000">
                <a:solidFill>
                  <a:schemeClr val="tx1">
                    <a:lumMod val="50000"/>
                  </a:schemeClr>
                </a:solidFill>
              </a:rPr>
              <a:t>3</a:t>
            </a:r>
          </a:p>
        </p:txBody>
      </p:sp>
      <p:grpSp>
        <p:nvGrpSpPr>
          <p:cNvPr id="155" name="Group 26"/>
          <p:cNvGrpSpPr/>
          <p:nvPr/>
        </p:nvGrpSpPr>
        <p:grpSpPr>
          <a:xfrm>
            <a:off x="5324279" y="5129251"/>
            <a:ext cx="2166925" cy="230832"/>
            <a:chOff x="7199490" y="5805114"/>
            <a:chExt cx="2872964" cy="437807"/>
          </a:xfrm>
        </p:grpSpPr>
        <p:sp>
          <p:nvSpPr>
            <p:cNvPr id="156" name="TextBox 85">
              <a:extLst>
                <a:ext uri="{FF2B5EF4-FFF2-40B4-BE49-F238E27FC236}">
                  <a16:creationId xmlns:a16="http://schemas.microsoft.com/office/drawing/2014/main" id="{12683F02-EA14-4DE8-B2A9-9D8C04174421}"/>
                </a:ext>
              </a:extLst>
            </p:cNvPr>
            <p:cNvSpPr txBox="1"/>
            <p:nvPr/>
          </p:nvSpPr>
          <p:spPr>
            <a:xfrm>
              <a:off x="9343050" y="5805114"/>
              <a:ext cx="729404" cy="437807"/>
            </a:xfrm>
            <a:prstGeom prst="rect">
              <a:avLst/>
            </a:prstGeom>
            <a:noFill/>
          </p:spPr>
          <p:txBody>
            <a:bodyPr vert="horz" wrap="none" rtlCol="0" anchor="ctr">
              <a:spAutoFit/>
            </a:bodyPr>
            <a:lstStyle/>
            <a:p>
              <a:pPr defTabSz="685800" fontAlgn="auto">
                <a:lnSpc>
                  <a:spcPct val="100000"/>
                </a:lnSpc>
                <a:spcBef>
                  <a:spcPts val="0"/>
                </a:spcBef>
                <a:spcAft>
                  <a:spcPts val="0"/>
                </a:spcAft>
                <a:defRPr/>
              </a:pPr>
              <a:r>
                <a:rPr lang="de-DE" sz="900">
                  <a:solidFill>
                    <a:srgbClr val="000000"/>
                  </a:solidFill>
                </a:rPr>
                <a:t>Frauen</a:t>
              </a:r>
            </a:p>
          </p:txBody>
        </p:sp>
        <p:sp>
          <p:nvSpPr>
            <p:cNvPr id="157" name="TextBox 87">
              <a:extLst>
                <a:ext uri="{FF2B5EF4-FFF2-40B4-BE49-F238E27FC236}">
                  <a16:creationId xmlns:a16="http://schemas.microsoft.com/office/drawing/2014/main" id="{F69D66EA-8E7D-4FF5-8492-E78B577299AD}"/>
                </a:ext>
              </a:extLst>
            </p:cNvPr>
            <p:cNvSpPr txBox="1"/>
            <p:nvPr/>
          </p:nvSpPr>
          <p:spPr>
            <a:xfrm>
              <a:off x="8584878" y="5805114"/>
              <a:ext cx="763409" cy="437807"/>
            </a:xfrm>
            <a:prstGeom prst="rect">
              <a:avLst/>
            </a:prstGeom>
            <a:noFill/>
          </p:spPr>
          <p:txBody>
            <a:bodyPr vert="horz" wrap="none" rtlCol="0" anchor="ctr">
              <a:spAutoFit/>
            </a:bodyPr>
            <a:lstStyle/>
            <a:p>
              <a:pPr defTabSz="685800" fontAlgn="auto">
                <a:lnSpc>
                  <a:spcPct val="100000"/>
                </a:lnSpc>
                <a:spcBef>
                  <a:spcPts val="0"/>
                </a:spcBef>
                <a:spcAft>
                  <a:spcPts val="0"/>
                </a:spcAft>
                <a:defRPr/>
              </a:pPr>
              <a:r>
                <a:rPr lang="de-DE" sz="900">
                  <a:solidFill>
                    <a:srgbClr val="000000"/>
                  </a:solidFill>
                </a:rPr>
                <a:t>Männer</a:t>
              </a:r>
            </a:p>
          </p:txBody>
        </p:sp>
        <p:sp>
          <p:nvSpPr>
            <p:cNvPr id="158" name="TextBox 87">
              <a:extLst>
                <a:ext uri="{FF2B5EF4-FFF2-40B4-BE49-F238E27FC236}">
                  <a16:creationId xmlns:a16="http://schemas.microsoft.com/office/drawing/2014/main" id="{82872CCC-8733-43BF-8B34-8A472A5AA749}"/>
                </a:ext>
              </a:extLst>
            </p:cNvPr>
            <p:cNvSpPr txBox="1"/>
            <p:nvPr/>
          </p:nvSpPr>
          <p:spPr>
            <a:xfrm>
              <a:off x="7200707" y="5805114"/>
              <a:ext cx="1332990" cy="437807"/>
            </a:xfrm>
            <a:prstGeom prst="rect">
              <a:avLst/>
            </a:prstGeom>
            <a:noFill/>
          </p:spPr>
          <p:txBody>
            <a:bodyPr vert="horz" wrap="none" rtlCol="0" anchor="ctr">
              <a:spAutoFit/>
            </a:bodyPr>
            <a:lstStyle/>
            <a:p>
              <a:pPr algn="r" defTabSz="685800" fontAlgn="auto">
                <a:lnSpc>
                  <a:spcPct val="100000"/>
                </a:lnSpc>
                <a:spcBef>
                  <a:spcPts val="0"/>
                </a:spcBef>
                <a:spcAft>
                  <a:spcPts val="0"/>
                </a:spcAft>
                <a:defRPr/>
              </a:pPr>
              <a:r>
                <a:rPr lang="de-DE" sz="900">
                  <a:solidFill>
                    <a:srgbClr val="000000"/>
                  </a:solidFill>
                </a:rPr>
                <a:t>Prävalenz-Ratio</a:t>
              </a:r>
            </a:p>
          </p:txBody>
        </p:sp>
        <p:sp>
          <p:nvSpPr>
            <p:cNvPr id="159" name="Rectangle 54">
              <a:extLst>
                <a:ext uri="{FF2B5EF4-FFF2-40B4-BE49-F238E27FC236}">
                  <a16:creationId xmlns:a16="http://schemas.microsoft.com/office/drawing/2014/main" id="{89CFE0B4-9CFE-4A76-83E6-39648F773A81}"/>
                </a:ext>
              </a:extLst>
            </p:cNvPr>
            <p:cNvSpPr/>
            <p:nvPr/>
          </p:nvSpPr>
          <p:spPr>
            <a:xfrm>
              <a:off x="7199490" y="5968178"/>
              <a:ext cx="86510" cy="11144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fontAlgn="auto">
                <a:lnSpc>
                  <a:spcPct val="100000"/>
                </a:lnSpc>
                <a:spcBef>
                  <a:spcPts val="0"/>
                </a:spcBef>
                <a:spcAft>
                  <a:spcPts val="0"/>
                </a:spcAft>
                <a:defRPr/>
              </a:pPr>
              <a:endParaRPr lang="de-DE" sz="825">
                <a:solidFill>
                  <a:srgbClr val="FFFFFF"/>
                </a:solidFill>
                <a:latin typeface="Arial" panose="020B0604020202020204" pitchFamily="34" charset="0"/>
              </a:endParaRPr>
            </a:p>
          </p:txBody>
        </p:sp>
        <p:cxnSp>
          <p:nvCxnSpPr>
            <p:cNvPr id="160" name="Straight Connector 84">
              <a:extLst>
                <a:ext uri="{FF2B5EF4-FFF2-40B4-BE49-F238E27FC236}">
                  <a16:creationId xmlns:a16="http://schemas.microsoft.com/office/drawing/2014/main" id="{CD4004CF-247E-4C6E-AF67-EE5BD0D8E392}"/>
                </a:ext>
              </a:extLst>
            </p:cNvPr>
            <p:cNvCxnSpPr>
              <a:cxnSpLocks/>
            </p:cNvCxnSpPr>
            <p:nvPr/>
          </p:nvCxnSpPr>
          <p:spPr>
            <a:xfrm>
              <a:off x="9283768" y="6024017"/>
              <a:ext cx="105919" cy="0"/>
            </a:xfrm>
            <a:prstGeom prst="lin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cxnSp>
          <p:nvCxnSpPr>
            <p:cNvPr id="161" name="Straight Connector 86">
              <a:extLst>
                <a:ext uri="{FF2B5EF4-FFF2-40B4-BE49-F238E27FC236}">
                  <a16:creationId xmlns:a16="http://schemas.microsoft.com/office/drawing/2014/main" id="{04CEBE78-1371-4938-8C1D-F81382B9DDD9}"/>
                </a:ext>
              </a:extLst>
            </p:cNvPr>
            <p:cNvCxnSpPr>
              <a:cxnSpLocks/>
            </p:cNvCxnSpPr>
            <p:nvPr/>
          </p:nvCxnSpPr>
          <p:spPr>
            <a:xfrm>
              <a:off x="8525598" y="6024017"/>
              <a:ext cx="105919" cy="0"/>
            </a:xfrm>
            <a:prstGeom prst="lin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4" name="Rechteck 163">
            <a:hlinkClick r:id="rId3" action="ppaction://hlinksldjump"/>
            <a:extLst>
              <a:ext uri="{FF2B5EF4-FFF2-40B4-BE49-F238E27FC236}">
                <a16:creationId xmlns:a16="http://schemas.microsoft.com/office/drawing/2014/main" id="{668D5EFA-3329-4C33-B188-A7765BE71979}"/>
              </a:ext>
            </a:extLst>
          </p:cNvPr>
          <p:cNvSpPr/>
          <p:nvPr/>
        </p:nvSpPr>
        <p:spPr>
          <a:xfrm>
            <a:off x="564265" y="4256060"/>
            <a:ext cx="538496" cy="672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3" name="TextBox 21">
            <a:extLst>
              <a:ext uri="{FF2B5EF4-FFF2-40B4-BE49-F238E27FC236}">
                <a16:creationId xmlns:a16="http://schemas.microsoft.com/office/drawing/2014/main" id="{CED851B3-CB95-403D-AACC-A57F9075DE2F}"/>
              </a:ext>
            </a:extLst>
          </p:cNvPr>
          <p:cNvSpPr txBox="1"/>
          <p:nvPr/>
        </p:nvSpPr>
        <p:spPr>
          <a:xfrm>
            <a:off x="757086" y="1995190"/>
            <a:ext cx="3545407" cy="611771"/>
          </a:xfrm>
          <a:prstGeom prst="rect">
            <a:avLst/>
          </a:prstGeom>
          <a:noFill/>
        </p:spPr>
        <p:txBody>
          <a:bodyPr vert="horz" wrap="square" rtlCol="0">
            <a:spAutoFit/>
          </a:bodyPr>
          <a:lstStyle/>
          <a:p>
            <a:pPr algn="ctr" defTabSz="685783"/>
            <a:r>
              <a:rPr lang="de-DE" sz="1050" b="1">
                <a:solidFill>
                  <a:schemeClr val="tx1">
                    <a:lumMod val="50000"/>
                  </a:schemeClr>
                </a:solidFill>
              </a:rPr>
              <a:t>Alters- und geschlechtsstandardisierte Diagnoseprävalenz der Herzinsuffizienz im Jahr 2017</a:t>
            </a:r>
            <a:r>
              <a:rPr lang="de-DE" sz="1050" b="1" baseline="30000">
                <a:solidFill>
                  <a:schemeClr val="tx1">
                    <a:lumMod val="50000"/>
                  </a:schemeClr>
                </a:solidFill>
              </a:rPr>
              <a:t>3</a:t>
            </a:r>
          </a:p>
        </p:txBody>
      </p:sp>
    </p:spTree>
    <p:extLst>
      <p:ext uri="{BB962C8B-B14F-4D97-AF65-F5344CB8AC3E}">
        <p14:creationId xmlns:p14="http://schemas.microsoft.com/office/powerpoint/2010/main" val="3441391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DD68206-E2F9-DF5E-FDC7-FB774930A144}"/>
              </a:ext>
            </a:extLst>
          </p:cNvPr>
          <p:cNvSpPr>
            <a:spLocks noGrp="1"/>
          </p:cNvSpPr>
          <p:nvPr>
            <p:ph type="title"/>
          </p:nvPr>
        </p:nvSpPr>
        <p:spPr/>
        <p:txBody>
          <a:bodyPr/>
          <a:lstStyle/>
          <a:p>
            <a:r>
              <a:rPr lang="de-DE" dirty="0"/>
              <a:t>REVEAL-CKD – </a:t>
            </a:r>
            <a:br>
              <a:rPr lang="de-DE" dirty="0"/>
            </a:br>
            <a:r>
              <a:rPr lang="de-DE" dirty="0"/>
              <a:t>84,3% im Stadium III sind </a:t>
            </a:r>
            <a:r>
              <a:rPr lang="de-DE" dirty="0" err="1"/>
              <a:t>undiagnostiziert</a:t>
            </a:r>
            <a:endParaRPr lang="de-DE" dirty="0"/>
          </a:p>
        </p:txBody>
      </p:sp>
      <p:sp>
        <p:nvSpPr>
          <p:cNvPr id="5" name="Inhaltsplatzhalter 4">
            <a:extLst>
              <a:ext uri="{FF2B5EF4-FFF2-40B4-BE49-F238E27FC236}">
                <a16:creationId xmlns:a16="http://schemas.microsoft.com/office/drawing/2014/main" id="{46E38056-5DE3-4659-9894-C68E529A0058}"/>
              </a:ext>
            </a:extLst>
          </p:cNvPr>
          <p:cNvSpPr>
            <a:spLocks noGrp="1"/>
          </p:cNvSpPr>
          <p:nvPr>
            <p:ph sz="quarter" idx="4294967295"/>
          </p:nvPr>
        </p:nvSpPr>
        <p:spPr>
          <a:xfrm>
            <a:off x="1192525" y="6444344"/>
            <a:ext cx="6445872" cy="39055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110000"/>
              </a:lnSpc>
              <a:spcBef>
                <a:spcPct val="30000"/>
              </a:spcBef>
            </a:pPr>
            <a:r>
              <a:rPr lang="de-DE" sz="1200" dirty="0">
                <a:solidFill>
                  <a:srgbClr val="00799B"/>
                </a:solidFill>
                <a:latin typeface="Arial" panose="020B0604020202020204" pitchFamily="34" charset="0"/>
                <a:ea typeface="ＭＳ Ｐゴシック" panose="020B0600070205080204" pitchFamily="34" charset="-128"/>
                <a:cs typeface="Arial" panose="020B0604020202020204" pitchFamily="34" charset="0"/>
              </a:rPr>
              <a:t>Modifiziert nach: Schneider M et al., präsentiert auf dem WCN-Kongress 2022; Schneider M et al., </a:t>
            </a:r>
            <a:r>
              <a:rPr lang="de-DE" sz="1200" dirty="0" err="1">
                <a:solidFill>
                  <a:srgbClr val="00799B"/>
                </a:solidFill>
                <a:latin typeface="Arial" panose="020B0604020202020204" pitchFamily="34" charset="0"/>
                <a:ea typeface="ＭＳ Ｐゴシック" panose="020B0600070205080204" pitchFamily="34" charset="-128"/>
                <a:cs typeface="Arial" panose="020B0604020202020204" pitchFamily="34" charset="0"/>
              </a:rPr>
              <a:t>Kidney</a:t>
            </a:r>
            <a:r>
              <a:rPr lang="de-DE" sz="1200" dirty="0">
                <a:solidFill>
                  <a:srgbClr val="00799B"/>
                </a:solidFill>
                <a:latin typeface="Arial" panose="020B0604020202020204" pitchFamily="34" charset="0"/>
                <a:ea typeface="ＭＳ Ｐゴシック" panose="020B0600070205080204" pitchFamily="34" charset="-128"/>
                <a:cs typeface="Arial" panose="020B0604020202020204" pitchFamily="34" charset="0"/>
              </a:rPr>
              <a:t> International Reports (2022) 7, S93. POS-213</a:t>
            </a:r>
          </a:p>
        </p:txBody>
      </p:sp>
      <p:graphicFrame>
        <p:nvGraphicFramePr>
          <p:cNvPr id="9" name="Inhaltsplatzhalter 11">
            <a:extLst>
              <a:ext uri="{FF2B5EF4-FFF2-40B4-BE49-F238E27FC236}">
                <a16:creationId xmlns:a16="http://schemas.microsoft.com/office/drawing/2014/main" id="{12A176C6-0819-4EBB-A197-6C94440D8ED4}"/>
              </a:ext>
            </a:extLst>
          </p:cNvPr>
          <p:cNvGraphicFramePr>
            <a:graphicFrameLocks/>
          </p:cNvGraphicFramePr>
          <p:nvPr/>
        </p:nvGraphicFramePr>
        <p:xfrm>
          <a:off x="2139638" y="4359726"/>
          <a:ext cx="2136350" cy="10851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Inhaltsplatzhalter 6">
            <a:extLst>
              <a:ext uri="{FF2B5EF4-FFF2-40B4-BE49-F238E27FC236}">
                <a16:creationId xmlns:a16="http://schemas.microsoft.com/office/drawing/2014/main" id="{ADED32D5-3298-4ABC-8651-7A9CE728A587}"/>
              </a:ext>
            </a:extLst>
          </p:cNvPr>
          <p:cNvGraphicFramePr>
            <a:graphicFrameLocks/>
          </p:cNvGraphicFramePr>
          <p:nvPr>
            <p:extLst>
              <p:ext uri="{D42A27DB-BD31-4B8C-83A1-F6EECF244321}">
                <p14:modId xmlns:p14="http://schemas.microsoft.com/office/powerpoint/2010/main" val="4281743494"/>
              </p:ext>
            </p:extLst>
          </p:nvPr>
        </p:nvGraphicFramePr>
        <p:xfrm>
          <a:off x="4545440" y="1984103"/>
          <a:ext cx="3962400" cy="1552331"/>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hteck: abgerundete Ecken 11">
            <a:extLst>
              <a:ext uri="{FF2B5EF4-FFF2-40B4-BE49-F238E27FC236}">
                <a16:creationId xmlns:a16="http://schemas.microsoft.com/office/drawing/2014/main" id="{46F14311-24FF-446B-80B0-12E672088EC0}"/>
              </a:ext>
            </a:extLst>
          </p:cNvPr>
          <p:cNvSpPr/>
          <p:nvPr/>
        </p:nvSpPr>
        <p:spPr>
          <a:xfrm>
            <a:off x="623891" y="1821398"/>
            <a:ext cx="3314358" cy="3724415"/>
          </a:xfrm>
          <a:prstGeom prst="roundRect">
            <a:avLst>
              <a:gd name="adj" fmla="val 7167"/>
            </a:avLst>
          </a:prstGeom>
          <a:noFill/>
          <a:ln w="19050" cap="flat" cmpd="sng" algn="ctr">
            <a:solidFill>
              <a:srgbClr val="3F4444"/>
            </a:solid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13" name="Rechteck: abgerundete Ecken 12">
            <a:extLst>
              <a:ext uri="{FF2B5EF4-FFF2-40B4-BE49-F238E27FC236}">
                <a16:creationId xmlns:a16="http://schemas.microsoft.com/office/drawing/2014/main" id="{4A8B4D9B-EEAF-47D7-9C52-F726C9B99707}"/>
              </a:ext>
            </a:extLst>
          </p:cNvPr>
          <p:cNvSpPr/>
          <p:nvPr/>
        </p:nvSpPr>
        <p:spPr>
          <a:xfrm>
            <a:off x="4284840" y="1821397"/>
            <a:ext cx="4223001" cy="1781260"/>
          </a:xfrm>
          <a:prstGeom prst="roundRect">
            <a:avLst>
              <a:gd name="adj" fmla="val 7167"/>
            </a:avLst>
          </a:prstGeom>
          <a:noFill/>
          <a:ln w="19050" cap="flat" cmpd="sng" algn="ctr">
            <a:solidFill>
              <a:srgbClr val="3F4444"/>
            </a:solid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grpSp>
        <p:nvGrpSpPr>
          <p:cNvPr id="14" name="Gruppieren 13">
            <a:extLst>
              <a:ext uri="{FF2B5EF4-FFF2-40B4-BE49-F238E27FC236}">
                <a16:creationId xmlns:a16="http://schemas.microsoft.com/office/drawing/2014/main" id="{2B59272E-31A3-4741-A0B4-02AA2D18102A}"/>
              </a:ext>
            </a:extLst>
          </p:cNvPr>
          <p:cNvGrpSpPr/>
          <p:nvPr/>
        </p:nvGrpSpPr>
        <p:grpSpPr>
          <a:xfrm>
            <a:off x="893141" y="1990631"/>
            <a:ext cx="2775858" cy="1877024"/>
            <a:chOff x="1132115" y="1438438"/>
            <a:chExt cx="3701144" cy="2502698"/>
          </a:xfrm>
        </p:grpSpPr>
        <p:sp>
          <p:nvSpPr>
            <p:cNvPr id="15" name="Rechteck 14">
              <a:extLst>
                <a:ext uri="{FF2B5EF4-FFF2-40B4-BE49-F238E27FC236}">
                  <a16:creationId xmlns:a16="http://schemas.microsoft.com/office/drawing/2014/main" id="{4766F6E3-9C9C-406C-BCC2-398079FFBF2F}"/>
                </a:ext>
              </a:extLst>
            </p:cNvPr>
            <p:cNvSpPr/>
            <p:nvPr/>
          </p:nvSpPr>
          <p:spPr>
            <a:xfrm>
              <a:off x="1132117" y="1438438"/>
              <a:ext cx="3701142" cy="362014"/>
            </a:xfrm>
            <a:prstGeom prst="rect">
              <a:avLst/>
            </a:prstGeom>
            <a:solidFill>
              <a:srgbClr val="3F4444">
                <a:lumMod val="20000"/>
                <a:lumOff val="80000"/>
              </a:srgbClr>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r>
                <a:rPr lang="de-DE" sz="900" b="1" kern="0" dirty="0">
                  <a:solidFill>
                    <a:srgbClr val="000000"/>
                  </a:solidFill>
                  <a:cs typeface="Arial" panose="020B0604020202020204" pitchFamily="34" charset="0"/>
                </a:rPr>
                <a:t>Kohorte mit CKD-Stadium 3</a:t>
              </a:r>
              <a:r>
                <a:rPr lang="de-DE" sz="900" kern="0" dirty="0">
                  <a:solidFill>
                    <a:srgbClr val="000000"/>
                  </a:solidFill>
                  <a:cs typeface="Arial" panose="020B0604020202020204" pitchFamily="34" charset="0"/>
                </a:rPr>
                <a:t>: 26.767 Patient:innen</a:t>
              </a:r>
            </a:p>
          </p:txBody>
        </p:sp>
        <p:sp>
          <p:nvSpPr>
            <p:cNvPr id="16" name="Rechteck 15">
              <a:extLst>
                <a:ext uri="{FF2B5EF4-FFF2-40B4-BE49-F238E27FC236}">
                  <a16:creationId xmlns:a16="http://schemas.microsoft.com/office/drawing/2014/main" id="{0A8042E1-DE79-4AB0-A570-AA2C166370E6}"/>
                </a:ext>
              </a:extLst>
            </p:cNvPr>
            <p:cNvSpPr/>
            <p:nvPr/>
          </p:nvSpPr>
          <p:spPr>
            <a:xfrm>
              <a:off x="1132115" y="1924456"/>
              <a:ext cx="1764000" cy="593135"/>
            </a:xfrm>
            <a:prstGeom prst="rect">
              <a:avLst/>
            </a:prstGeom>
            <a:solidFill>
              <a:schemeClr val="accent4"/>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r>
                <a:rPr lang="de-DE" sz="900" kern="0" dirty="0">
                  <a:solidFill>
                    <a:srgbClr val="FFFFFF"/>
                  </a:solidFill>
                  <a:cs typeface="Arial" panose="020B0604020202020204" pitchFamily="34" charset="0"/>
                </a:rPr>
                <a:t>CKD-Diagnose: </a:t>
              </a:r>
              <a:br>
                <a:rPr lang="de-DE" sz="900" kern="0" dirty="0">
                  <a:solidFill>
                    <a:srgbClr val="FFFFFF"/>
                  </a:solidFill>
                  <a:cs typeface="Arial" panose="020B0604020202020204" pitchFamily="34" charset="0"/>
                </a:rPr>
              </a:br>
              <a:r>
                <a:rPr lang="de-DE" sz="900" kern="0" dirty="0">
                  <a:solidFill>
                    <a:srgbClr val="FFFFFF"/>
                  </a:solidFill>
                  <a:cs typeface="Arial" panose="020B0604020202020204" pitchFamily="34" charset="0"/>
                </a:rPr>
                <a:t>4.210 Patient:innen</a:t>
              </a:r>
            </a:p>
          </p:txBody>
        </p:sp>
        <p:sp>
          <p:nvSpPr>
            <p:cNvPr id="17" name="Rechteck 16">
              <a:extLst>
                <a:ext uri="{FF2B5EF4-FFF2-40B4-BE49-F238E27FC236}">
                  <a16:creationId xmlns:a16="http://schemas.microsoft.com/office/drawing/2014/main" id="{D593D773-5528-48E6-B5B9-C8760C96DBDA}"/>
                </a:ext>
              </a:extLst>
            </p:cNvPr>
            <p:cNvSpPr/>
            <p:nvPr/>
          </p:nvSpPr>
          <p:spPr>
            <a:xfrm>
              <a:off x="3069259" y="1926118"/>
              <a:ext cx="1764000" cy="591473"/>
            </a:xfrm>
            <a:prstGeom prst="rect">
              <a:avLst/>
            </a:prstGeom>
            <a:solidFill>
              <a:schemeClr val="accent3"/>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r>
                <a:rPr lang="de-DE" sz="900" kern="0" dirty="0">
                  <a:solidFill>
                    <a:srgbClr val="FFFFFF"/>
                  </a:solidFill>
                  <a:cs typeface="Arial" panose="020B0604020202020204" pitchFamily="34" charset="0"/>
                </a:rPr>
                <a:t>Undiagnostizierte CKD: </a:t>
              </a:r>
            </a:p>
            <a:p>
              <a:pPr algn="ctr" defTabSz="685800" fontAlgn="auto">
                <a:lnSpc>
                  <a:spcPct val="100000"/>
                </a:lnSpc>
                <a:spcBef>
                  <a:spcPts val="0"/>
                </a:spcBef>
                <a:spcAft>
                  <a:spcPts val="0"/>
                </a:spcAft>
                <a:defRPr/>
              </a:pPr>
              <a:r>
                <a:rPr lang="de-DE" sz="900" kern="0" dirty="0">
                  <a:solidFill>
                    <a:srgbClr val="FFFFFF"/>
                  </a:solidFill>
                  <a:cs typeface="Arial" panose="020B0604020202020204" pitchFamily="34" charset="0"/>
                </a:rPr>
                <a:t>22.557 Patient:innen</a:t>
              </a:r>
            </a:p>
          </p:txBody>
        </p:sp>
        <p:sp>
          <p:nvSpPr>
            <p:cNvPr id="18" name="Gleichschenkliges Dreieck 17">
              <a:extLst>
                <a:ext uri="{FF2B5EF4-FFF2-40B4-BE49-F238E27FC236}">
                  <a16:creationId xmlns:a16="http://schemas.microsoft.com/office/drawing/2014/main" id="{E5DDE823-1A27-4F5C-ACD5-AEF679B01EA9}"/>
                </a:ext>
              </a:extLst>
            </p:cNvPr>
            <p:cNvSpPr/>
            <p:nvPr/>
          </p:nvSpPr>
          <p:spPr>
            <a:xfrm rot="10800000">
              <a:off x="1763067" y="1779296"/>
              <a:ext cx="481263" cy="180532"/>
            </a:xfrm>
            <a:prstGeom prst="triangle">
              <a:avLst/>
            </a:prstGeom>
            <a:solidFill>
              <a:srgbClr val="3F4444"/>
            </a:solidFill>
            <a:ln w="25400" cap="flat" cmpd="sng" algn="ctr">
              <a:solidFill>
                <a:srgbClr val="FFFFFF"/>
              </a:solid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19" name="Gleichschenkliges Dreieck 18">
              <a:extLst>
                <a:ext uri="{FF2B5EF4-FFF2-40B4-BE49-F238E27FC236}">
                  <a16:creationId xmlns:a16="http://schemas.microsoft.com/office/drawing/2014/main" id="{88D9E22E-6E3B-4AA4-ABEB-88A6A9EFE028}"/>
                </a:ext>
              </a:extLst>
            </p:cNvPr>
            <p:cNvSpPr/>
            <p:nvPr/>
          </p:nvSpPr>
          <p:spPr>
            <a:xfrm rot="10800000">
              <a:off x="3709316" y="1779296"/>
              <a:ext cx="481263" cy="180532"/>
            </a:xfrm>
            <a:prstGeom prst="triangle">
              <a:avLst/>
            </a:prstGeom>
            <a:solidFill>
              <a:srgbClr val="3F4444"/>
            </a:solidFill>
            <a:ln w="25400" cap="flat" cmpd="sng" algn="ctr">
              <a:solidFill>
                <a:srgbClr val="FFFFFF"/>
              </a:solid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graphicFrame>
          <p:nvGraphicFramePr>
            <p:cNvPr id="20" name="Inhaltsplatzhalter 11">
              <a:extLst>
                <a:ext uri="{FF2B5EF4-FFF2-40B4-BE49-F238E27FC236}">
                  <a16:creationId xmlns:a16="http://schemas.microsoft.com/office/drawing/2014/main" id="{30B8FF78-95E0-4A7C-B16A-BD61FF5352A6}"/>
                </a:ext>
              </a:extLst>
            </p:cNvPr>
            <p:cNvGraphicFramePr>
              <a:graphicFrameLocks/>
            </p:cNvGraphicFramePr>
            <p:nvPr/>
          </p:nvGraphicFramePr>
          <p:xfrm>
            <a:off x="1456533" y="2459095"/>
            <a:ext cx="3025475" cy="1482041"/>
          </p:xfrm>
          <a:graphic>
            <a:graphicData uri="http://schemas.openxmlformats.org/drawingml/2006/chart">
              <c:chart xmlns:c="http://schemas.openxmlformats.org/drawingml/2006/chart" xmlns:r="http://schemas.openxmlformats.org/officeDocument/2006/relationships" r:id="rId5"/>
            </a:graphicData>
          </a:graphic>
        </p:graphicFrame>
      </p:grpSp>
      <p:sp>
        <p:nvSpPr>
          <p:cNvPr id="21" name="Textfeld 20">
            <a:extLst>
              <a:ext uri="{FF2B5EF4-FFF2-40B4-BE49-F238E27FC236}">
                <a16:creationId xmlns:a16="http://schemas.microsoft.com/office/drawing/2014/main" id="{5BEA83DA-CBDD-42B3-B75F-6FA5D17835EC}"/>
              </a:ext>
            </a:extLst>
          </p:cNvPr>
          <p:cNvSpPr txBox="1"/>
          <p:nvPr/>
        </p:nvSpPr>
        <p:spPr>
          <a:xfrm>
            <a:off x="5897307" y="1926238"/>
            <a:ext cx="2720267" cy="232821"/>
          </a:xfrm>
          <a:prstGeom prst="rect">
            <a:avLst/>
          </a:prstGeom>
          <a:noFill/>
        </p:spPr>
        <p:txBody>
          <a:bodyPr vert="horz" wrap="square" rtlCol="0">
            <a:spAutoFit/>
          </a:bodyPr>
          <a:lstStyle/>
          <a:p>
            <a:r>
              <a:rPr lang="de-DE" sz="900" dirty="0">
                <a:solidFill>
                  <a:srgbClr val="000000"/>
                </a:solidFill>
                <a:cs typeface="Arial" panose="020B0604020202020204" pitchFamily="34" charset="0"/>
              </a:rPr>
              <a:t>Medianes Alter: 79 Jahre</a:t>
            </a:r>
          </a:p>
        </p:txBody>
      </p:sp>
      <p:sp>
        <p:nvSpPr>
          <p:cNvPr id="22" name="Textfeld 21">
            <a:extLst>
              <a:ext uri="{FF2B5EF4-FFF2-40B4-BE49-F238E27FC236}">
                <a16:creationId xmlns:a16="http://schemas.microsoft.com/office/drawing/2014/main" id="{43051394-2554-4F1A-AAA4-E82854212A0B}"/>
              </a:ext>
            </a:extLst>
          </p:cNvPr>
          <p:cNvSpPr txBox="1"/>
          <p:nvPr/>
        </p:nvSpPr>
        <p:spPr>
          <a:xfrm>
            <a:off x="996619" y="4064881"/>
            <a:ext cx="1445122" cy="385170"/>
          </a:xfrm>
          <a:prstGeom prst="rect">
            <a:avLst/>
          </a:prstGeom>
          <a:noFill/>
        </p:spPr>
        <p:txBody>
          <a:bodyPr vert="horz" wrap="square" rtlCol="0">
            <a:spAutoFit/>
          </a:bodyPr>
          <a:lstStyle/>
          <a:p>
            <a:pPr algn="ctr"/>
            <a:r>
              <a:rPr lang="de-DE" sz="900" dirty="0">
                <a:solidFill>
                  <a:srgbClr val="000000"/>
                </a:solidFill>
                <a:cs typeface="Arial" panose="020B0604020202020204" pitchFamily="34" charset="0"/>
              </a:rPr>
              <a:t>41,9% </a:t>
            </a:r>
            <a:br>
              <a:rPr lang="de-DE" sz="900" dirty="0">
                <a:solidFill>
                  <a:srgbClr val="000000"/>
                </a:solidFill>
                <a:cs typeface="Arial" panose="020B0604020202020204" pitchFamily="34" charset="0"/>
              </a:rPr>
            </a:br>
            <a:r>
              <a:rPr lang="de-DE" sz="900" dirty="0">
                <a:solidFill>
                  <a:srgbClr val="000000"/>
                </a:solidFill>
                <a:cs typeface="Arial" panose="020B0604020202020204" pitchFamily="34" charset="0"/>
              </a:rPr>
              <a:t>Männer</a:t>
            </a:r>
          </a:p>
        </p:txBody>
      </p:sp>
      <p:graphicFrame>
        <p:nvGraphicFramePr>
          <p:cNvPr id="23" name="Inhaltsplatzhalter 11">
            <a:extLst>
              <a:ext uri="{FF2B5EF4-FFF2-40B4-BE49-F238E27FC236}">
                <a16:creationId xmlns:a16="http://schemas.microsoft.com/office/drawing/2014/main" id="{9CD13153-775B-4C20-B060-39A06A72220D}"/>
              </a:ext>
            </a:extLst>
          </p:cNvPr>
          <p:cNvGraphicFramePr>
            <a:graphicFrameLocks/>
          </p:cNvGraphicFramePr>
          <p:nvPr/>
        </p:nvGraphicFramePr>
        <p:xfrm>
          <a:off x="365899" y="4328334"/>
          <a:ext cx="2136350" cy="1085179"/>
        </p:xfrm>
        <a:graphic>
          <a:graphicData uri="http://schemas.openxmlformats.org/drawingml/2006/chart">
            <c:chart xmlns:c="http://schemas.openxmlformats.org/drawingml/2006/chart" xmlns:r="http://schemas.openxmlformats.org/officeDocument/2006/relationships" r:id="rId6"/>
          </a:graphicData>
        </a:graphic>
      </p:graphicFrame>
      <p:sp>
        <p:nvSpPr>
          <p:cNvPr id="24" name="Textfeld 23">
            <a:extLst>
              <a:ext uri="{FF2B5EF4-FFF2-40B4-BE49-F238E27FC236}">
                <a16:creationId xmlns:a16="http://schemas.microsoft.com/office/drawing/2014/main" id="{11F24F4B-7D92-44B2-BA32-10F9D6C5E99F}"/>
              </a:ext>
            </a:extLst>
          </p:cNvPr>
          <p:cNvSpPr txBox="1"/>
          <p:nvPr/>
        </p:nvSpPr>
        <p:spPr>
          <a:xfrm>
            <a:off x="1094942" y="4926454"/>
            <a:ext cx="789330" cy="256289"/>
          </a:xfrm>
          <a:prstGeom prst="rect">
            <a:avLst/>
          </a:prstGeom>
          <a:noFill/>
        </p:spPr>
        <p:txBody>
          <a:bodyPr vert="horz" wrap="square" rtlCol="0">
            <a:spAutoFit/>
          </a:bodyPr>
          <a:lstStyle/>
          <a:p>
            <a:r>
              <a:rPr lang="de-DE" sz="1050" b="1" dirty="0">
                <a:solidFill>
                  <a:srgbClr val="FFFFFF"/>
                </a:solidFill>
                <a:cs typeface="Arial" panose="020B0604020202020204" pitchFamily="34" charset="0"/>
              </a:rPr>
              <a:t>81,8%</a:t>
            </a:r>
          </a:p>
        </p:txBody>
      </p:sp>
      <p:sp>
        <p:nvSpPr>
          <p:cNvPr id="25" name="Textfeld 24">
            <a:extLst>
              <a:ext uri="{FF2B5EF4-FFF2-40B4-BE49-F238E27FC236}">
                <a16:creationId xmlns:a16="http://schemas.microsoft.com/office/drawing/2014/main" id="{1F3DE72E-975D-4AD7-A1D0-2E11FF4C2B82}"/>
              </a:ext>
            </a:extLst>
          </p:cNvPr>
          <p:cNvSpPr txBox="1"/>
          <p:nvPr/>
        </p:nvSpPr>
        <p:spPr>
          <a:xfrm>
            <a:off x="2908663" y="4947961"/>
            <a:ext cx="789330" cy="256289"/>
          </a:xfrm>
          <a:prstGeom prst="rect">
            <a:avLst/>
          </a:prstGeom>
          <a:noFill/>
        </p:spPr>
        <p:txBody>
          <a:bodyPr vert="horz" wrap="square" rtlCol="0">
            <a:spAutoFit/>
          </a:bodyPr>
          <a:lstStyle/>
          <a:p>
            <a:r>
              <a:rPr lang="de-DE" sz="1050" b="1" dirty="0">
                <a:solidFill>
                  <a:srgbClr val="FFFFFF"/>
                </a:solidFill>
                <a:cs typeface="Arial" panose="020B0604020202020204" pitchFamily="34" charset="0"/>
              </a:rPr>
              <a:t>86,1%</a:t>
            </a:r>
          </a:p>
        </p:txBody>
      </p:sp>
      <p:sp>
        <p:nvSpPr>
          <p:cNvPr id="26" name="Textfeld 25">
            <a:extLst>
              <a:ext uri="{FF2B5EF4-FFF2-40B4-BE49-F238E27FC236}">
                <a16:creationId xmlns:a16="http://schemas.microsoft.com/office/drawing/2014/main" id="{87B2E05E-00D8-4CC7-A82F-90C2CB508B0A}"/>
              </a:ext>
            </a:extLst>
          </p:cNvPr>
          <p:cNvSpPr txBox="1"/>
          <p:nvPr/>
        </p:nvSpPr>
        <p:spPr>
          <a:xfrm>
            <a:off x="3148919" y="4523242"/>
            <a:ext cx="789330" cy="221214"/>
          </a:xfrm>
          <a:prstGeom prst="rect">
            <a:avLst/>
          </a:prstGeom>
          <a:noFill/>
        </p:spPr>
        <p:txBody>
          <a:bodyPr vert="horz" wrap="square" rtlCol="0">
            <a:spAutoFit/>
          </a:bodyPr>
          <a:lstStyle/>
          <a:p>
            <a:r>
              <a:rPr lang="de-DE" sz="825" b="1" dirty="0">
                <a:solidFill>
                  <a:srgbClr val="FFFFFF"/>
                </a:solidFill>
                <a:cs typeface="Arial" panose="020B0604020202020204" pitchFamily="34" charset="0"/>
              </a:rPr>
              <a:t>13,9%</a:t>
            </a:r>
          </a:p>
        </p:txBody>
      </p:sp>
      <p:sp>
        <p:nvSpPr>
          <p:cNvPr id="27" name="Textfeld 26">
            <a:extLst>
              <a:ext uri="{FF2B5EF4-FFF2-40B4-BE49-F238E27FC236}">
                <a16:creationId xmlns:a16="http://schemas.microsoft.com/office/drawing/2014/main" id="{4DC2BF84-F66B-49CA-B640-20A4CE83C862}"/>
              </a:ext>
            </a:extLst>
          </p:cNvPr>
          <p:cNvSpPr txBox="1"/>
          <p:nvPr/>
        </p:nvSpPr>
        <p:spPr>
          <a:xfrm>
            <a:off x="1397781" y="4554532"/>
            <a:ext cx="789330" cy="221214"/>
          </a:xfrm>
          <a:prstGeom prst="rect">
            <a:avLst/>
          </a:prstGeom>
          <a:noFill/>
        </p:spPr>
        <p:txBody>
          <a:bodyPr vert="horz" wrap="square" rtlCol="0">
            <a:spAutoFit/>
          </a:bodyPr>
          <a:lstStyle/>
          <a:p>
            <a:r>
              <a:rPr lang="de-DE" sz="825" b="1" dirty="0">
                <a:solidFill>
                  <a:srgbClr val="FFFFFF"/>
                </a:solidFill>
                <a:cs typeface="Arial" panose="020B0604020202020204" pitchFamily="34" charset="0"/>
              </a:rPr>
              <a:t>18,2%</a:t>
            </a:r>
          </a:p>
        </p:txBody>
      </p:sp>
      <p:sp>
        <p:nvSpPr>
          <p:cNvPr id="28" name="Rechteck 27">
            <a:extLst>
              <a:ext uri="{FF2B5EF4-FFF2-40B4-BE49-F238E27FC236}">
                <a16:creationId xmlns:a16="http://schemas.microsoft.com/office/drawing/2014/main" id="{F2B59FBF-2F67-4A3B-9EA0-B51F032E29D3}"/>
              </a:ext>
            </a:extLst>
          </p:cNvPr>
          <p:cNvSpPr/>
          <p:nvPr/>
        </p:nvSpPr>
        <p:spPr>
          <a:xfrm>
            <a:off x="1564086" y="5408915"/>
            <a:ext cx="81000" cy="81000"/>
          </a:xfrm>
          <a:prstGeom prst="rect">
            <a:avLst/>
          </a:prstGeom>
          <a:solidFill>
            <a:schemeClr val="accent4"/>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29" name="Rechteck 28">
            <a:extLst>
              <a:ext uri="{FF2B5EF4-FFF2-40B4-BE49-F238E27FC236}">
                <a16:creationId xmlns:a16="http://schemas.microsoft.com/office/drawing/2014/main" id="{160D21C0-DDF1-4A20-90AC-2C39B6A91398}"/>
              </a:ext>
            </a:extLst>
          </p:cNvPr>
          <p:cNvSpPr/>
          <p:nvPr/>
        </p:nvSpPr>
        <p:spPr>
          <a:xfrm>
            <a:off x="2512908" y="5408915"/>
            <a:ext cx="81000" cy="81000"/>
          </a:xfrm>
          <a:prstGeom prst="rect">
            <a:avLst/>
          </a:prstGeom>
          <a:solidFill>
            <a:schemeClr val="accent3"/>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30" name="Textfeld 29">
            <a:extLst>
              <a:ext uri="{FF2B5EF4-FFF2-40B4-BE49-F238E27FC236}">
                <a16:creationId xmlns:a16="http://schemas.microsoft.com/office/drawing/2014/main" id="{38EA4FD9-A21B-4E80-AF28-08D3009E8B22}"/>
              </a:ext>
            </a:extLst>
          </p:cNvPr>
          <p:cNvSpPr txBox="1"/>
          <p:nvPr/>
        </p:nvSpPr>
        <p:spPr>
          <a:xfrm>
            <a:off x="1852469" y="5603417"/>
            <a:ext cx="837077" cy="348750"/>
          </a:xfrm>
          <a:prstGeom prst="rect">
            <a:avLst/>
          </a:prstGeom>
          <a:noFill/>
        </p:spPr>
        <p:txBody>
          <a:bodyPr vert="horz" wrap="square" rtlCol="0">
            <a:spAutoFit/>
          </a:bodyPr>
          <a:lstStyle/>
          <a:p>
            <a:r>
              <a:rPr lang="de-DE" sz="788" dirty="0">
                <a:solidFill>
                  <a:srgbClr val="000000"/>
                </a:solidFill>
                <a:cs typeface="Arial" panose="020B0604020202020204" pitchFamily="34" charset="0"/>
              </a:rPr>
              <a:t>CKD-Diagnose</a:t>
            </a:r>
          </a:p>
        </p:txBody>
      </p:sp>
      <p:sp>
        <p:nvSpPr>
          <p:cNvPr id="31" name="Textfeld 30">
            <a:extLst>
              <a:ext uri="{FF2B5EF4-FFF2-40B4-BE49-F238E27FC236}">
                <a16:creationId xmlns:a16="http://schemas.microsoft.com/office/drawing/2014/main" id="{461837C6-6AF0-4811-BABA-62C0E5EB6587}"/>
              </a:ext>
            </a:extLst>
          </p:cNvPr>
          <p:cNvSpPr txBox="1"/>
          <p:nvPr/>
        </p:nvSpPr>
        <p:spPr>
          <a:xfrm>
            <a:off x="2581288" y="5351311"/>
            <a:ext cx="1215092" cy="215380"/>
          </a:xfrm>
          <a:prstGeom prst="rect">
            <a:avLst/>
          </a:prstGeom>
          <a:noFill/>
        </p:spPr>
        <p:txBody>
          <a:bodyPr vert="horz" wrap="square" rtlCol="0">
            <a:spAutoFit/>
          </a:bodyPr>
          <a:lstStyle/>
          <a:p>
            <a:r>
              <a:rPr lang="de-DE" sz="788" dirty="0">
                <a:solidFill>
                  <a:srgbClr val="000000"/>
                </a:solidFill>
                <a:cs typeface="Arial" panose="020B0604020202020204" pitchFamily="34" charset="0"/>
              </a:rPr>
              <a:t>Undiagnostizierte CKD </a:t>
            </a:r>
          </a:p>
        </p:txBody>
      </p:sp>
      <p:grpSp>
        <p:nvGrpSpPr>
          <p:cNvPr id="32" name="Group 745">
            <a:extLst>
              <a:ext uri="{FF2B5EF4-FFF2-40B4-BE49-F238E27FC236}">
                <a16:creationId xmlns:a16="http://schemas.microsoft.com/office/drawing/2014/main" id="{E0981B07-9E08-43E4-A93F-5D2F9DE8B91C}"/>
              </a:ext>
            </a:extLst>
          </p:cNvPr>
          <p:cNvGrpSpPr/>
          <p:nvPr/>
        </p:nvGrpSpPr>
        <p:grpSpPr>
          <a:xfrm>
            <a:off x="2770587" y="4040773"/>
            <a:ext cx="179234" cy="335352"/>
            <a:chOff x="4356101" y="2112963"/>
            <a:chExt cx="431800" cy="917576"/>
          </a:xfrm>
          <a:solidFill>
            <a:srgbClr val="B2B4B4"/>
          </a:solidFill>
        </p:grpSpPr>
        <p:sp>
          <p:nvSpPr>
            <p:cNvPr id="33" name="Freeform 332">
              <a:extLst>
                <a:ext uri="{FF2B5EF4-FFF2-40B4-BE49-F238E27FC236}">
                  <a16:creationId xmlns:a16="http://schemas.microsoft.com/office/drawing/2014/main" id="{FA659FC7-A3D4-457D-8A40-1F2588C51B5C}"/>
                </a:ext>
              </a:extLst>
            </p:cNvPr>
            <p:cNvSpPr>
              <a:spLocks/>
            </p:cNvSpPr>
            <p:nvPr/>
          </p:nvSpPr>
          <p:spPr bwMode="auto">
            <a:xfrm>
              <a:off x="4356101" y="2282826"/>
              <a:ext cx="431800" cy="747713"/>
            </a:xfrm>
            <a:custGeom>
              <a:avLst/>
              <a:gdLst>
                <a:gd name="T0" fmla="*/ 110 w 112"/>
                <a:gd name="T1" fmla="*/ 73 h 197"/>
                <a:gd name="T2" fmla="*/ 93 w 112"/>
                <a:gd name="T3" fmla="*/ 20 h 197"/>
                <a:gd name="T4" fmla="*/ 71 w 112"/>
                <a:gd name="T5" fmla="*/ 0 h 197"/>
                <a:gd name="T6" fmla="*/ 56 w 112"/>
                <a:gd name="T7" fmla="*/ 0 h 197"/>
                <a:gd name="T8" fmla="*/ 42 w 112"/>
                <a:gd name="T9" fmla="*/ 0 h 197"/>
                <a:gd name="T10" fmla="*/ 19 w 112"/>
                <a:gd name="T11" fmla="*/ 20 h 197"/>
                <a:gd name="T12" fmla="*/ 2 w 112"/>
                <a:gd name="T13" fmla="*/ 73 h 197"/>
                <a:gd name="T14" fmla="*/ 6 w 112"/>
                <a:gd name="T15" fmla="*/ 83 h 197"/>
                <a:gd name="T16" fmla="*/ 16 w 112"/>
                <a:gd name="T17" fmla="*/ 78 h 197"/>
                <a:gd name="T18" fmla="*/ 32 w 112"/>
                <a:gd name="T19" fmla="*/ 27 h 197"/>
                <a:gd name="T20" fmla="*/ 37 w 112"/>
                <a:gd name="T21" fmla="*/ 27 h 197"/>
                <a:gd name="T22" fmla="*/ 11 w 112"/>
                <a:gd name="T23" fmla="*/ 117 h 197"/>
                <a:gd name="T24" fmla="*/ 34 w 112"/>
                <a:gd name="T25" fmla="*/ 117 h 197"/>
                <a:gd name="T26" fmla="*/ 34 w 112"/>
                <a:gd name="T27" fmla="*/ 191 h 197"/>
                <a:gd name="T28" fmla="*/ 43 w 112"/>
                <a:gd name="T29" fmla="*/ 197 h 197"/>
                <a:gd name="T30" fmla="*/ 52 w 112"/>
                <a:gd name="T31" fmla="*/ 190 h 197"/>
                <a:gd name="T32" fmla="*/ 52 w 112"/>
                <a:gd name="T33" fmla="*/ 117 h 197"/>
                <a:gd name="T34" fmla="*/ 56 w 112"/>
                <a:gd name="T35" fmla="*/ 117 h 197"/>
                <a:gd name="T36" fmla="*/ 61 w 112"/>
                <a:gd name="T37" fmla="*/ 117 h 197"/>
                <a:gd name="T38" fmla="*/ 61 w 112"/>
                <a:gd name="T39" fmla="*/ 190 h 197"/>
                <a:gd name="T40" fmla="*/ 69 w 112"/>
                <a:gd name="T41" fmla="*/ 197 h 197"/>
                <a:gd name="T42" fmla="*/ 78 w 112"/>
                <a:gd name="T43" fmla="*/ 191 h 197"/>
                <a:gd name="T44" fmla="*/ 78 w 112"/>
                <a:gd name="T45" fmla="*/ 117 h 197"/>
                <a:gd name="T46" fmla="*/ 101 w 112"/>
                <a:gd name="T47" fmla="*/ 117 h 197"/>
                <a:gd name="T48" fmla="*/ 76 w 112"/>
                <a:gd name="T49" fmla="*/ 27 h 197"/>
                <a:gd name="T50" fmla="*/ 80 w 112"/>
                <a:gd name="T51" fmla="*/ 27 h 197"/>
                <a:gd name="T52" fmla="*/ 96 w 112"/>
                <a:gd name="T53" fmla="*/ 78 h 197"/>
                <a:gd name="T54" fmla="*/ 106 w 112"/>
                <a:gd name="T55" fmla="*/ 83 h 197"/>
                <a:gd name="T56" fmla="*/ 110 w 112"/>
                <a:gd name="T5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97">
                  <a:moveTo>
                    <a:pt x="110" y="73"/>
                  </a:moveTo>
                  <a:cubicBezTo>
                    <a:pt x="93" y="20"/>
                    <a:pt x="93" y="20"/>
                    <a:pt x="93" y="20"/>
                  </a:cubicBezTo>
                  <a:cubicBezTo>
                    <a:pt x="87" y="1"/>
                    <a:pt x="71" y="0"/>
                    <a:pt x="71" y="0"/>
                  </a:cubicBezTo>
                  <a:cubicBezTo>
                    <a:pt x="56" y="0"/>
                    <a:pt x="56" y="0"/>
                    <a:pt x="56" y="0"/>
                  </a:cubicBezTo>
                  <a:cubicBezTo>
                    <a:pt x="42" y="0"/>
                    <a:pt x="42" y="0"/>
                    <a:pt x="42" y="0"/>
                  </a:cubicBezTo>
                  <a:cubicBezTo>
                    <a:pt x="42" y="0"/>
                    <a:pt x="25" y="1"/>
                    <a:pt x="19" y="20"/>
                  </a:cubicBezTo>
                  <a:cubicBezTo>
                    <a:pt x="2" y="73"/>
                    <a:pt x="2" y="73"/>
                    <a:pt x="2" y="73"/>
                  </a:cubicBezTo>
                  <a:cubicBezTo>
                    <a:pt x="2" y="73"/>
                    <a:pt x="0" y="80"/>
                    <a:pt x="6" y="83"/>
                  </a:cubicBezTo>
                  <a:cubicBezTo>
                    <a:pt x="14" y="86"/>
                    <a:pt x="16" y="78"/>
                    <a:pt x="16" y="78"/>
                  </a:cubicBezTo>
                  <a:cubicBezTo>
                    <a:pt x="32" y="27"/>
                    <a:pt x="32" y="27"/>
                    <a:pt x="32" y="27"/>
                  </a:cubicBezTo>
                  <a:cubicBezTo>
                    <a:pt x="37" y="27"/>
                    <a:pt x="37" y="27"/>
                    <a:pt x="37" y="27"/>
                  </a:cubicBezTo>
                  <a:cubicBezTo>
                    <a:pt x="11" y="117"/>
                    <a:pt x="11" y="117"/>
                    <a:pt x="11" y="117"/>
                  </a:cubicBezTo>
                  <a:cubicBezTo>
                    <a:pt x="34" y="117"/>
                    <a:pt x="34" y="117"/>
                    <a:pt x="34" y="117"/>
                  </a:cubicBezTo>
                  <a:cubicBezTo>
                    <a:pt x="34" y="191"/>
                    <a:pt x="34" y="191"/>
                    <a:pt x="34" y="191"/>
                  </a:cubicBezTo>
                  <a:cubicBezTo>
                    <a:pt x="34" y="191"/>
                    <a:pt x="35" y="197"/>
                    <a:pt x="43" y="197"/>
                  </a:cubicBezTo>
                  <a:cubicBezTo>
                    <a:pt x="51" y="197"/>
                    <a:pt x="52" y="190"/>
                    <a:pt x="52" y="190"/>
                  </a:cubicBezTo>
                  <a:cubicBezTo>
                    <a:pt x="52" y="117"/>
                    <a:pt x="52" y="117"/>
                    <a:pt x="52" y="117"/>
                  </a:cubicBezTo>
                  <a:cubicBezTo>
                    <a:pt x="56" y="117"/>
                    <a:pt x="56" y="117"/>
                    <a:pt x="56" y="117"/>
                  </a:cubicBezTo>
                  <a:cubicBezTo>
                    <a:pt x="61" y="117"/>
                    <a:pt x="61" y="117"/>
                    <a:pt x="61" y="117"/>
                  </a:cubicBezTo>
                  <a:cubicBezTo>
                    <a:pt x="61" y="190"/>
                    <a:pt x="61" y="190"/>
                    <a:pt x="61" y="190"/>
                  </a:cubicBezTo>
                  <a:cubicBezTo>
                    <a:pt x="61" y="190"/>
                    <a:pt x="61" y="197"/>
                    <a:pt x="69" y="197"/>
                  </a:cubicBezTo>
                  <a:cubicBezTo>
                    <a:pt x="78" y="197"/>
                    <a:pt x="78" y="191"/>
                    <a:pt x="78" y="191"/>
                  </a:cubicBezTo>
                  <a:cubicBezTo>
                    <a:pt x="78" y="117"/>
                    <a:pt x="78" y="117"/>
                    <a:pt x="78" y="117"/>
                  </a:cubicBezTo>
                  <a:cubicBezTo>
                    <a:pt x="101" y="117"/>
                    <a:pt x="101" y="117"/>
                    <a:pt x="101" y="117"/>
                  </a:cubicBezTo>
                  <a:cubicBezTo>
                    <a:pt x="76" y="27"/>
                    <a:pt x="76" y="27"/>
                    <a:pt x="76" y="27"/>
                  </a:cubicBezTo>
                  <a:cubicBezTo>
                    <a:pt x="80" y="27"/>
                    <a:pt x="80" y="27"/>
                    <a:pt x="80" y="27"/>
                  </a:cubicBezTo>
                  <a:cubicBezTo>
                    <a:pt x="96" y="78"/>
                    <a:pt x="96" y="78"/>
                    <a:pt x="96" y="78"/>
                  </a:cubicBezTo>
                  <a:cubicBezTo>
                    <a:pt x="96" y="78"/>
                    <a:pt x="99" y="86"/>
                    <a:pt x="106" y="83"/>
                  </a:cubicBezTo>
                  <a:cubicBezTo>
                    <a:pt x="112" y="80"/>
                    <a:pt x="110" y="73"/>
                    <a:pt x="110" y="73"/>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sp>
          <p:nvSpPr>
            <p:cNvPr id="34" name="Oval 333">
              <a:extLst>
                <a:ext uri="{FF2B5EF4-FFF2-40B4-BE49-F238E27FC236}">
                  <a16:creationId xmlns:a16="http://schemas.microsoft.com/office/drawing/2014/main" id="{88283AB6-F5C5-43CE-84B5-091B65D2D02F}"/>
                </a:ext>
              </a:extLst>
            </p:cNvPr>
            <p:cNvSpPr>
              <a:spLocks noChangeArrowheads="1"/>
            </p:cNvSpPr>
            <p:nvPr/>
          </p:nvSpPr>
          <p:spPr bwMode="auto">
            <a:xfrm>
              <a:off x="4491038" y="2112963"/>
              <a:ext cx="165100" cy="161925"/>
            </a:xfrm>
            <a:prstGeom prst="ellipse">
              <a:avLst/>
            </a:pr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grpSp>
      <p:grpSp>
        <p:nvGrpSpPr>
          <p:cNvPr id="35" name="Group 751">
            <a:extLst>
              <a:ext uri="{FF2B5EF4-FFF2-40B4-BE49-F238E27FC236}">
                <a16:creationId xmlns:a16="http://schemas.microsoft.com/office/drawing/2014/main" id="{082BFECD-1A3E-4483-ABB2-945D7A0E5914}"/>
              </a:ext>
            </a:extLst>
          </p:cNvPr>
          <p:cNvGrpSpPr/>
          <p:nvPr/>
        </p:nvGrpSpPr>
        <p:grpSpPr>
          <a:xfrm>
            <a:off x="1279961" y="4033480"/>
            <a:ext cx="154113" cy="324000"/>
            <a:chOff x="4848226" y="3856038"/>
            <a:chExt cx="384174" cy="911225"/>
          </a:xfrm>
          <a:solidFill>
            <a:srgbClr val="B2B4B4"/>
          </a:solidFill>
        </p:grpSpPr>
        <p:sp>
          <p:nvSpPr>
            <p:cNvPr id="36" name="Oval 337">
              <a:extLst>
                <a:ext uri="{FF2B5EF4-FFF2-40B4-BE49-F238E27FC236}">
                  <a16:creationId xmlns:a16="http://schemas.microsoft.com/office/drawing/2014/main" id="{3D66F8A2-70B8-4925-9B4F-01431730E587}"/>
                </a:ext>
              </a:extLst>
            </p:cNvPr>
            <p:cNvSpPr>
              <a:spLocks noChangeArrowheads="1"/>
            </p:cNvSpPr>
            <p:nvPr/>
          </p:nvSpPr>
          <p:spPr bwMode="auto">
            <a:xfrm>
              <a:off x="4953000" y="3856038"/>
              <a:ext cx="158750" cy="152400"/>
            </a:xfrm>
            <a:prstGeom prst="ellipse">
              <a:avLst/>
            </a:pr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sp>
          <p:nvSpPr>
            <p:cNvPr id="37" name="Freeform 338">
              <a:extLst>
                <a:ext uri="{FF2B5EF4-FFF2-40B4-BE49-F238E27FC236}">
                  <a16:creationId xmlns:a16="http://schemas.microsoft.com/office/drawing/2014/main" id="{D7368CC2-1B58-40A5-A104-B8992CB66378}"/>
                </a:ext>
              </a:extLst>
            </p:cNvPr>
            <p:cNvSpPr>
              <a:spLocks/>
            </p:cNvSpPr>
            <p:nvPr/>
          </p:nvSpPr>
          <p:spPr bwMode="auto">
            <a:xfrm>
              <a:off x="4848226" y="4027488"/>
              <a:ext cx="384174" cy="739775"/>
            </a:xfrm>
            <a:custGeom>
              <a:avLst/>
              <a:gdLst>
                <a:gd name="T0" fmla="*/ 91 w 99"/>
                <a:gd name="T1" fmla="*/ 0 h 195"/>
                <a:gd name="T2" fmla="*/ 7 w 99"/>
                <a:gd name="T3" fmla="*/ 0 h 195"/>
                <a:gd name="T4" fmla="*/ 0 w 99"/>
                <a:gd name="T5" fmla="*/ 10 h 195"/>
                <a:gd name="T6" fmla="*/ 0 w 99"/>
                <a:gd name="T7" fmla="*/ 10 h 195"/>
                <a:gd name="T8" fmla="*/ 0 w 99"/>
                <a:gd name="T9" fmla="*/ 10 h 195"/>
                <a:gd name="T10" fmla="*/ 0 w 99"/>
                <a:gd name="T11" fmla="*/ 72 h 195"/>
                <a:gd name="T12" fmla="*/ 7 w 99"/>
                <a:gd name="T13" fmla="*/ 81 h 195"/>
                <a:gd name="T14" fmla="*/ 17 w 99"/>
                <a:gd name="T15" fmla="*/ 72 h 195"/>
                <a:gd name="T16" fmla="*/ 17 w 99"/>
                <a:gd name="T17" fmla="*/ 17 h 195"/>
                <a:gd name="T18" fmla="*/ 20 w 99"/>
                <a:gd name="T19" fmla="*/ 17 h 195"/>
                <a:gd name="T20" fmla="*/ 20 w 99"/>
                <a:gd name="T21" fmla="*/ 83 h 195"/>
                <a:gd name="T22" fmla="*/ 20 w 99"/>
                <a:gd name="T23" fmla="*/ 96 h 195"/>
                <a:gd name="T24" fmla="*/ 20 w 99"/>
                <a:gd name="T25" fmla="*/ 182 h 195"/>
                <a:gd name="T26" fmla="*/ 33 w 99"/>
                <a:gd name="T27" fmla="*/ 195 h 195"/>
                <a:gd name="T28" fmla="*/ 46 w 99"/>
                <a:gd name="T29" fmla="*/ 182 h 195"/>
                <a:gd name="T30" fmla="*/ 46 w 99"/>
                <a:gd name="T31" fmla="*/ 96 h 195"/>
                <a:gd name="T32" fmla="*/ 53 w 99"/>
                <a:gd name="T33" fmla="*/ 96 h 195"/>
                <a:gd name="T34" fmla="*/ 53 w 99"/>
                <a:gd name="T35" fmla="*/ 182 h 195"/>
                <a:gd name="T36" fmla="*/ 66 w 99"/>
                <a:gd name="T37" fmla="*/ 195 h 195"/>
                <a:gd name="T38" fmla="*/ 79 w 99"/>
                <a:gd name="T39" fmla="*/ 182 h 195"/>
                <a:gd name="T40" fmla="*/ 79 w 99"/>
                <a:gd name="T41" fmla="*/ 96 h 195"/>
                <a:gd name="T42" fmla="*/ 79 w 99"/>
                <a:gd name="T43" fmla="*/ 83 h 195"/>
                <a:gd name="T44" fmla="*/ 79 w 99"/>
                <a:gd name="T45" fmla="*/ 17 h 195"/>
                <a:gd name="T46" fmla="*/ 82 w 99"/>
                <a:gd name="T47" fmla="*/ 17 h 195"/>
                <a:gd name="T48" fmla="*/ 82 w 99"/>
                <a:gd name="T49" fmla="*/ 72 h 195"/>
                <a:gd name="T50" fmla="*/ 91 w 99"/>
                <a:gd name="T51" fmla="*/ 81 h 195"/>
                <a:gd name="T52" fmla="*/ 99 w 99"/>
                <a:gd name="T53" fmla="*/ 72 h 195"/>
                <a:gd name="T54" fmla="*/ 99 w 99"/>
                <a:gd name="T55" fmla="*/ 10 h 195"/>
                <a:gd name="T56" fmla="*/ 99 w 99"/>
                <a:gd name="T57" fmla="*/ 10 h 195"/>
                <a:gd name="T58" fmla="*/ 99 w 99"/>
                <a:gd name="T59" fmla="*/ 10 h 195"/>
                <a:gd name="T60" fmla="*/ 91 w 99"/>
                <a:gd name="T6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195">
                  <a:moveTo>
                    <a:pt x="91" y="0"/>
                  </a:moveTo>
                  <a:cubicBezTo>
                    <a:pt x="7" y="0"/>
                    <a:pt x="7" y="0"/>
                    <a:pt x="7" y="0"/>
                  </a:cubicBezTo>
                  <a:cubicBezTo>
                    <a:pt x="4" y="0"/>
                    <a:pt x="0" y="4"/>
                    <a:pt x="0" y="10"/>
                  </a:cubicBezTo>
                  <a:cubicBezTo>
                    <a:pt x="0" y="10"/>
                    <a:pt x="0" y="10"/>
                    <a:pt x="0" y="10"/>
                  </a:cubicBezTo>
                  <a:cubicBezTo>
                    <a:pt x="0" y="10"/>
                    <a:pt x="0" y="10"/>
                    <a:pt x="0" y="10"/>
                  </a:cubicBezTo>
                  <a:cubicBezTo>
                    <a:pt x="0" y="72"/>
                    <a:pt x="0" y="72"/>
                    <a:pt x="0" y="72"/>
                  </a:cubicBezTo>
                  <a:cubicBezTo>
                    <a:pt x="0" y="77"/>
                    <a:pt x="4" y="81"/>
                    <a:pt x="7" y="81"/>
                  </a:cubicBezTo>
                  <a:cubicBezTo>
                    <a:pt x="13" y="81"/>
                    <a:pt x="17" y="77"/>
                    <a:pt x="17" y="72"/>
                  </a:cubicBezTo>
                  <a:cubicBezTo>
                    <a:pt x="17" y="17"/>
                    <a:pt x="17" y="17"/>
                    <a:pt x="17" y="17"/>
                  </a:cubicBezTo>
                  <a:cubicBezTo>
                    <a:pt x="20" y="17"/>
                    <a:pt x="20" y="17"/>
                    <a:pt x="20" y="17"/>
                  </a:cubicBezTo>
                  <a:cubicBezTo>
                    <a:pt x="20" y="83"/>
                    <a:pt x="20" y="83"/>
                    <a:pt x="20" y="83"/>
                  </a:cubicBezTo>
                  <a:cubicBezTo>
                    <a:pt x="20" y="96"/>
                    <a:pt x="20" y="96"/>
                    <a:pt x="20" y="96"/>
                  </a:cubicBezTo>
                  <a:cubicBezTo>
                    <a:pt x="20" y="182"/>
                    <a:pt x="20" y="182"/>
                    <a:pt x="20" y="182"/>
                  </a:cubicBezTo>
                  <a:cubicBezTo>
                    <a:pt x="20" y="189"/>
                    <a:pt x="26" y="195"/>
                    <a:pt x="33" y="195"/>
                  </a:cubicBezTo>
                  <a:cubicBezTo>
                    <a:pt x="40" y="195"/>
                    <a:pt x="46" y="189"/>
                    <a:pt x="46" y="182"/>
                  </a:cubicBezTo>
                  <a:cubicBezTo>
                    <a:pt x="46" y="96"/>
                    <a:pt x="46" y="96"/>
                    <a:pt x="46" y="96"/>
                  </a:cubicBezTo>
                  <a:cubicBezTo>
                    <a:pt x="53" y="96"/>
                    <a:pt x="53" y="96"/>
                    <a:pt x="53" y="96"/>
                  </a:cubicBezTo>
                  <a:cubicBezTo>
                    <a:pt x="53" y="182"/>
                    <a:pt x="53" y="182"/>
                    <a:pt x="53" y="182"/>
                  </a:cubicBezTo>
                  <a:cubicBezTo>
                    <a:pt x="53" y="189"/>
                    <a:pt x="58" y="195"/>
                    <a:pt x="66" y="195"/>
                  </a:cubicBezTo>
                  <a:cubicBezTo>
                    <a:pt x="73" y="195"/>
                    <a:pt x="79" y="189"/>
                    <a:pt x="79" y="182"/>
                  </a:cubicBezTo>
                  <a:cubicBezTo>
                    <a:pt x="79" y="96"/>
                    <a:pt x="79" y="96"/>
                    <a:pt x="79" y="96"/>
                  </a:cubicBezTo>
                  <a:cubicBezTo>
                    <a:pt x="79" y="83"/>
                    <a:pt x="79" y="83"/>
                    <a:pt x="79" y="83"/>
                  </a:cubicBezTo>
                  <a:cubicBezTo>
                    <a:pt x="79" y="17"/>
                    <a:pt x="79" y="17"/>
                    <a:pt x="79" y="17"/>
                  </a:cubicBezTo>
                  <a:cubicBezTo>
                    <a:pt x="82" y="17"/>
                    <a:pt x="82" y="17"/>
                    <a:pt x="82" y="17"/>
                  </a:cubicBezTo>
                  <a:cubicBezTo>
                    <a:pt x="82" y="72"/>
                    <a:pt x="82" y="72"/>
                    <a:pt x="82" y="72"/>
                  </a:cubicBezTo>
                  <a:cubicBezTo>
                    <a:pt x="82" y="77"/>
                    <a:pt x="86" y="81"/>
                    <a:pt x="91" y="81"/>
                  </a:cubicBezTo>
                  <a:cubicBezTo>
                    <a:pt x="95" y="81"/>
                    <a:pt x="99" y="77"/>
                    <a:pt x="99" y="72"/>
                  </a:cubicBezTo>
                  <a:cubicBezTo>
                    <a:pt x="99" y="10"/>
                    <a:pt x="99" y="10"/>
                    <a:pt x="99" y="10"/>
                  </a:cubicBezTo>
                  <a:cubicBezTo>
                    <a:pt x="99" y="10"/>
                    <a:pt x="99" y="10"/>
                    <a:pt x="99" y="10"/>
                  </a:cubicBezTo>
                  <a:cubicBezTo>
                    <a:pt x="99" y="10"/>
                    <a:pt x="99" y="10"/>
                    <a:pt x="99" y="10"/>
                  </a:cubicBezTo>
                  <a:cubicBezTo>
                    <a:pt x="99" y="4"/>
                    <a:pt x="95" y="0"/>
                    <a:pt x="91" y="0"/>
                  </a:cubicBezTo>
                </a:path>
              </a:pathLst>
            </a:cu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grpSp>
      <p:cxnSp>
        <p:nvCxnSpPr>
          <p:cNvPr id="38" name="Gerader Verbinder 37">
            <a:extLst>
              <a:ext uri="{FF2B5EF4-FFF2-40B4-BE49-F238E27FC236}">
                <a16:creationId xmlns:a16="http://schemas.microsoft.com/office/drawing/2014/main" id="{F9334F6E-E650-4C82-A961-F503266FEE8A}"/>
              </a:ext>
            </a:extLst>
          </p:cNvPr>
          <p:cNvCxnSpPr/>
          <p:nvPr/>
        </p:nvCxnSpPr>
        <p:spPr>
          <a:xfrm>
            <a:off x="874871" y="3903400"/>
            <a:ext cx="2775858" cy="10897"/>
          </a:xfrm>
          <a:prstGeom prst="line">
            <a:avLst/>
          </a:prstGeom>
          <a:noFill/>
          <a:ln w="9525" cap="flat" cmpd="sng" algn="ctr">
            <a:solidFill>
              <a:srgbClr val="3F4444"/>
            </a:solidFill>
            <a:prstDash val="solid"/>
          </a:ln>
          <a:effectLst/>
        </p:spPr>
      </p:cxnSp>
      <p:sp>
        <p:nvSpPr>
          <p:cNvPr id="39" name="Textfeld 38">
            <a:extLst>
              <a:ext uri="{FF2B5EF4-FFF2-40B4-BE49-F238E27FC236}">
                <a16:creationId xmlns:a16="http://schemas.microsoft.com/office/drawing/2014/main" id="{DCFC4FB0-FA8E-473E-A195-0B9524CDEB56}"/>
              </a:ext>
            </a:extLst>
          </p:cNvPr>
          <p:cNvSpPr txBox="1"/>
          <p:nvPr/>
        </p:nvSpPr>
        <p:spPr>
          <a:xfrm>
            <a:off x="1652996" y="3773131"/>
            <a:ext cx="1255668" cy="276999"/>
          </a:xfrm>
          <a:prstGeom prst="rect">
            <a:avLst/>
          </a:prstGeom>
          <a:solidFill>
            <a:srgbClr val="FFFFFF"/>
          </a:solidFill>
        </p:spPr>
        <p:txBody>
          <a:bodyPr vert="horz" wrap="square" rtlCol="0">
            <a:spAutoFit/>
          </a:bodyPr>
          <a:lstStyle/>
          <a:p>
            <a:pPr algn="ctr" defTabSz="685800" fontAlgn="auto">
              <a:lnSpc>
                <a:spcPct val="100000"/>
              </a:lnSpc>
              <a:spcBef>
                <a:spcPts val="0"/>
              </a:spcBef>
              <a:spcAft>
                <a:spcPts val="0"/>
              </a:spcAft>
              <a:defRPr/>
            </a:pPr>
            <a:r>
              <a:rPr lang="de-DE" sz="1200" b="1" kern="0" dirty="0">
                <a:solidFill>
                  <a:srgbClr val="000000"/>
                </a:solidFill>
                <a:cs typeface="Arial" panose="020B0604020202020204" pitchFamily="34" charset="0"/>
              </a:rPr>
              <a:t>Geschlecht</a:t>
            </a:r>
          </a:p>
        </p:txBody>
      </p:sp>
      <p:sp>
        <p:nvSpPr>
          <p:cNvPr id="40" name="Textfeld 39">
            <a:extLst>
              <a:ext uri="{FF2B5EF4-FFF2-40B4-BE49-F238E27FC236}">
                <a16:creationId xmlns:a16="http://schemas.microsoft.com/office/drawing/2014/main" id="{F28D3319-0B75-4E1E-B615-21951839EA21}"/>
              </a:ext>
            </a:extLst>
          </p:cNvPr>
          <p:cNvSpPr txBox="1"/>
          <p:nvPr/>
        </p:nvSpPr>
        <p:spPr>
          <a:xfrm>
            <a:off x="2503377" y="4083781"/>
            <a:ext cx="1445122" cy="385170"/>
          </a:xfrm>
          <a:prstGeom prst="rect">
            <a:avLst/>
          </a:prstGeom>
          <a:noFill/>
        </p:spPr>
        <p:txBody>
          <a:bodyPr vert="horz" wrap="square" rtlCol="0">
            <a:spAutoFit/>
          </a:bodyPr>
          <a:lstStyle/>
          <a:p>
            <a:pPr algn="ctr"/>
            <a:r>
              <a:rPr lang="de-DE" sz="900" dirty="0">
                <a:solidFill>
                  <a:srgbClr val="000000"/>
                </a:solidFill>
                <a:cs typeface="Arial" panose="020B0604020202020204" pitchFamily="34" charset="0"/>
              </a:rPr>
              <a:t>58,1% </a:t>
            </a:r>
            <a:br>
              <a:rPr lang="de-DE" sz="900" dirty="0">
                <a:solidFill>
                  <a:srgbClr val="000000"/>
                </a:solidFill>
                <a:cs typeface="Arial" panose="020B0604020202020204" pitchFamily="34" charset="0"/>
              </a:rPr>
            </a:br>
            <a:r>
              <a:rPr lang="de-DE" sz="900" dirty="0">
                <a:solidFill>
                  <a:srgbClr val="000000"/>
                </a:solidFill>
                <a:cs typeface="Arial" panose="020B0604020202020204" pitchFamily="34" charset="0"/>
              </a:rPr>
              <a:t>Frauen</a:t>
            </a:r>
          </a:p>
        </p:txBody>
      </p:sp>
      <p:sp>
        <p:nvSpPr>
          <p:cNvPr id="41" name="Rechteck: abgerundete Ecken 40">
            <a:extLst>
              <a:ext uri="{FF2B5EF4-FFF2-40B4-BE49-F238E27FC236}">
                <a16:creationId xmlns:a16="http://schemas.microsoft.com/office/drawing/2014/main" id="{554234B4-2DC2-4F68-A079-D89930D7D706}"/>
              </a:ext>
            </a:extLst>
          </p:cNvPr>
          <p:cNvSpPr/>
          <p:nvPr/>
        </p:nvSpPr>
        <p:spPr>
          <a:xfrm>
            <a:off x="4291398" y="3780722"/>
            <a:ext cx="4221965" cy="1755000"/>
          </a:xfrm>
          <a:prstGeom prst="roundRect">
            <a:avLst>
              <a:gd name="adj" fmla="val 7167"/>
            </a:avLst>
          </a:prstGeom>
          <a:noFill/>
          <a:ln w="19050" cap="flat" cmpd="sng" algn="ctr">
            <a:solidFill>
              <a:srgbClr val="3F4444"/>
            </a:solid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42" name="Textfeld 41">
            <a:extLst>
              <a:ext uri="{FF2B5EF4-FFF2-40B4-BE49-F238E27FC236}">
                <a16:creationId xmlns:a16="http://schemas.microsoft.com/office/drawing/2014/main" id="{097F68BA-2CF3-4293-B05A-5794350C0CC8}"/>
              </a:ext>
            </a:extLst>
          </p:cNvPr>
          <p:cNvSpPr txBox="1"/>
          <p:nvPr/>
        </p:nvSpPr>
        <p:spPr>
          <a:xfrm>
            <a:off x="5675310" y="3660409"/>
            <a:ext cx="1454141" cy="276999"/>
          </a:xfrm>
          <a:prstGeom prst="rect">
            <a:avLst/>
          </a:prstGeom>
          <a:solidFill>
            <a:srgbClr val="FFFFFF"/>
          </a:solidFill>
        </p:spPr>
        <p:txBody>
          <a:bodyPr vert="horz" wrap="square" rtlCol="0">
            <a:spAutoFit/>
          </a:bodyPr>
          <a:lstStyle/>
          <a:p>
            <a:pPr algn="ctr" defTabSz="685800" fontAlgn="auto">
              <a:lnSpc>
                <a:spcPct val="100000"/>
              </a:lnSpc>
              <a:spcBef>
                <a:spcPts val="0"/>
              </a:spcBef>
              <a:spcAft>
                <a:spcPts val="0"/>
              </a:spcAft>
              <a:defRPr/>
            </a:pPr>
            <a:r>
              <a:rPr lang="de-DE" sz="1200" b="1" kern="0" dirty="0">
                <a:solidFill>
                  <a:srgbClr val="000000"/>
                </a:solidFill>
                <a:cs typeface="Arial" panose="020B0604020202020204" pitchFamily="34" charset="0"/>
              </a:rPr>
              <a:t>CKD-Stadium</a:t>
            </a:r>
          </a:p>
        </p:txBody>
      </p:sp>
      <p:grpSp>
        <p:nvGrpSpPr>
          <p:cNvPr id="43" name="Group 419">
            <a:extLst>
              <a:ext uri="{FF2B5EF4-FFF2-40B4-BE49-F238E27FC236}">
                <a16:creationId xmlns:a16="http://schemas.microsoft.com/office/drawing/2014/main" id="{6ED14C37-55CC-4862-82C7-9DB8958F6A67}"/>
              </a:ext>
            </a:extLst>
          </p:cNvPr>
          <p:cNvGrpSpPr/>
          <p:nvPr/>
        </p:nvGrpSpPr>
        <p:grpSpPr>
          <a:xfrm>
            <a:off x="6024532" y="4466237"/>
            <a:ext cx="755698" cy="665660"/>
            <a:chOff x="7430985" y="4011901"/>
            <a:chExt cx="303213" cy="252413"/>
          </a:xfrm>
          <a:solidFill>
            <a:srgbClr val="D8DFDE"/>
          </a:solidFill>
        </p:grpSpPr>
        <p:sp>
          <p:nvSpPr>
            <p:cNvPr id="44" name="Rectangle 198">
              <a:extLst>
                <a:ext uri="{FF2B5EF4-FFF2-40B4-BE49-F238E27FC236}">
                  <a16:creationId xmlns:a16="http://schemas.microsoft.com/office/drawing/2014/main" id="{B77EEE3C-30D2-4B41-BAE9-6946566950A0}"/>
                </a:ext>
              </a:extLst>
            </p:cNvPr>
            <p:cNvSpPr>
              <a:spLocks noChangeArrowheads="1"/>
            </p:cNvSpPr>
            <p:nvPr/>
          </p:nvSpPr>
          <p:spPr bwMode="auto">
            <a:xfrm>
              <a:off x="7561160" y="4170651"/>
              <a:ext cx="17463" cy="93663"/>
            </a:xfrm>
            <a:prstGeom prst="rect">
              <a:avLst/>
            </a:pr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sp>
          <p:nvSpPr>
            <p:cNvPr id="45" name="Freeform 199">
              <a:extLst>
                <a:ext uri="{FF2B5EF4-FFF2-40B4-BE49-F238E27FC236}">
                  <a16:creationId xmlns:a16="http://schemas.microsoft.com/office/drawing/2014/main" id="{1D45D8A7-4140-4066-A463-4A14F3766753}"/>
                </a:ext>
              </a:extLst>
            </p:cNvPr>
            <p:cNvSpPr>
              <a:spLocks/>
            </p:cNvSpPr>
            <p:nvPr/>
          </p:nvSpPr>
          <p:spPr bwMode="auto">
            <a:xfrm>
              <a:off x="7430985" y="4011901"/>
              <a:ext cx="303213" cy="252413"/>
            </a:xfrm>
            <a:custGeom>
              <a:avLst/>
              <a:gdLst>
                <a:gd name="T0" fmla="*/ 154 w 179"/>
                <a:gd name="T1" fmla="*/ 28 h 149"/>
                <a:gd name="T2" fmla="*/ 114 w 179"/>
                <a:gd name="T3" fmla="*/ 28 h 149"/>
                <a:gd name="T4" fmla="*/ 107 w 179"/>
                <a:gd name="T5" fmla="*/ 39 h 149"/>
                <a:gd name="T6" fmla="*/ 107 w 179"/>
                <a:gd name="T7" fmla="*/ 57 h 149"/>
                <a:gd name="T8" fmla="*/ 110 w 179"/>
                <a:gd name="T9" fmla="*/ 63 h 149"/>
                <a:gd name="T10" fmla="*/ 107 w 179"/>
                <a:gd name="T11" fmla="*/ 63 h 149"/>
                <a:gd name="T12" fmla="*/ 107 w 179"/>
                <a:gd name="T13" fmla="*/ 74 h 149"/>
                <a:gd name="T14" fmla="*/ 116 w 179"/>
                <a:gd name="T15" fmla="*/ 74 h 149"/>
                <a:gd name="T16" fmla="*/ 116 w 179"/>
                <a:gd name="T17" fmla="*/ 77 h 149"/>
                <a:gd name="T18" fmla="*/ 115 w 179"/>
                <a:gd name="T19" fmla="*/ 80 h 149"/>
                <a:gd name="T20" fmla="*/ 104 w 179"/>
                <a:gd name="T21" fmla="*/ 80 h 149"/>
                <a:gd name="T22" fmla="*/ 104 w 179"/>
                <a:gd name="T23" fmla="*/ 0 h 149"/>
                <a:gd name="T24" fmla="*/ 94 w 179"/>
                <a:gd name="T25" fmla="*/ 0 h 149"/>
                <a:gd name="T26" fmla="*/ 94 w 179"/>
                <a:gd name="T27" fmla="*/ 80 h 149"/>
                <a:gd name="T28" fmla="*/ 66 w 179"/>
                <a:gd name="T29" fmla="*/ 80 h 149"/>
                <a:gd name="T30" fmla="*/ 66 w 179"/>
                <a:gd name="T31" fmla="*/ 80 h 149"/>
                <a:gd name="T32" fmla="*/ 64 w 179"/>
                <a:gd name="T33" fmla="*/ 77 h 149"/>
                <a:gd name="T34" fmla="*/ 63 w 179"/>
                <a:gd name="T35" fmla="*/ 74 h 149"/>
                <a:gd name="T36" fmla="*/ 77 w 179"/>
                <a:gd name="T37" fmla="*/ 74 h 149"/>
                <a:gd name="T38" fmla="*/ 77 w 179"/>
                <a:gd name="T39" fmla="*/ 77 h 149"/>
                <a:gd name="T40" fmla="*/ 87 w 179"/>
                <a:gd name="T41" fmla="*/ 77 h 149"/>
                <a:gd name="T42" fmla="*/ 87 w 179"/>
                <a:gd name="T43" fmla="*/ 74 h 149"/>
                <a:gd name="T44" fmla="*/ 91 w 179"/>
                <a:gd name="T45" fmla="*/ 74 h 149"/>
                <a:gd name="T46" fmla="*/ 91 w 179"/>
                <a:gd name="T47" fmla="*/ 63 h 149"/>
                <a:gd name="T48" fmla="*/ 87 w 179"/>
                <a:gd name="T49" fmla="*/ 63 h 149"/>
                <a:gd name="T50" fmla="*/ 87 w 179"/>
                <a:gd name="T51" fmla="*/ 0 h 149"/>
                <a:gd name="T52" fmla="*/ 77 w 179"/>
                <a:gd name="T53" fmla="*/ 0 h 149"/>
                <a:gd name="T54" fmla="*/ 77 w 179"/>
                <a:gd name="T55" fmla="*/ 63 h 149"/>
                <a:gd name="T56" fmla="*/ 68 w 179"/>
                <a:gd name="T57" fmla="*/ 63 h 149"/>
                <a:gd name="T58" fmla="*/ 66 w 179"/>
                <a:gd name="T59" fmla="*/ 26 h 149"/>
                <a:gd name="T60" fmla="*/ 26 w 179"/>
                <a:gd name="T61" fmla="*/ 26 h 149"/>
                <a:gd name="T62" fmla="*/ 26 w 179"/>
                <a:gd name="T63" fmla="*/ 120 h 149"/>
                <a:gd name="T64" fmla="*/ 46 w 179"/>
                <a:gd name="T65" fmla="*/ 128 h 149"/>
                <a:gd name="T66" fmla="*/ 66 w 179"/>
                <a:gd name="T67" fmla="*/ 120 h 149"/>
                <a:gd name="T68" fmla="*/ 73 w 179"/>
                <a:gd name="T69" fmla="*/ 94 h 149"/>
                <a:gd name="T70" fmla="*/ 73 w 179"/>
                <a:gd name="T71" fmla="*/ 91 h 149"/>
                <a:gd name="T72" fmla="*/ 94 w 179"/>
                <a:gd name="T73" fmla="*/ 91 h 149"/>
                <a:gd name="T74" fmla="*/ 94 w 179"/>
                <a:gd name="T75" fmla="*/ 149 h 149"/>
                <a:gd name="T76" fmla="*/ 104 w 179"/>
                <a:gd name="T77" fmla="*/ 149 h 149"/>
                <a:gd name="T78" fmla="*/ 104 w 179"/>
                <a:gd name="T79" fmla="*/ 91 h 149"/>
                <a:gd name="T80" fmla="*/ 108 w 179"/>
                <a:gd name="T81" fmla="*/ 91 h 149"/>
                <a:gd name="T82" fmla="*/ 107 w 179"/>
                <a:gd name="T83" fmla="*/ 111 h 149"/>
                <a:gd name="T84" fmla="*/ 114 w 179"/>
                <a:gd name="T85" fmla="*/ 122 h 149"/>
                <a:gd name="T86" fmla="*/ 134 w 179"/>
                <a:gd name="T87" fmla="*/ 130 h 149"/>
                <a:gd name="T88" fmla="*/ 154 w 179"/>
                <a:gd name="T89" fmla="*/ 122 h 149"/>
                <a:gd name="T90" fmla="*/ 154 w 179"/>
                <a:gd name="T91" fmla="*/ 2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9" h="149">
                  <a:moveTo>
                    <a:pt x="154" y="28"/>
                  </a:moveTo>
                  <a:cubicBezTo>
                    <a:pt x="143" y="17"/>
                    <a:pt x="125" y="17"/>
                    <a:pt x="114" y="28"/>
                  </a:cubicBezTo>
                  <a:cubicBezTo>
                    <a:pt x="110" y="31"/>
                    <a:pt x="108" y="35"/>
                    <a:pt x="107" y="39"/>
                  </a:cubicBezTo>
                  <a:cubicBezTo>
                    <a:pt x="105" y="45"/>
                    <a:pt x="105" y="51"/>
                    <a:pt x="107" y="57"/>
                  </a:cubicBezTo>
                  <a:cubicBezTo>
                    <a:pt x="108" y="59"/>
                    <a:pt x="109" y="61"/>
                    <a:pt x="110" y="63"/>
                  </a:cubicBezTo>
                  <a:cubicBezTo>
                    <a:pt x="107" y="63"/>
                    <a:pt x="107" y="63"/>
                    <a:pt x="107" y="63"/>
                  </a:cubicBezTo>
                  <a:cubicBezTo>
                    <a:pt x="107" y="74"/>
                    <a:pt x="107" y="74"/>
                    <a:pt x="107" y="74"/>
                  </a:cubicBezTo>
                  <a:cubicBezTo>
                    <a:pt x="116" y="74"/>
                    <a:pt x="116" y="74"/>
                    <a:pt x="116" y="74"/>
                  </a:cubicBezTo>
                  <a:cubicBezTo>
                    <a:pt x="117" y="75"/>
                    <a:pt x="116" y="76"/>
                    <a:pt x="116" y="77"/>
                  </a:cubicBezTo>
                  <a:cubicBezTo>
                    <a:pt x="116" y="78"/>
                    <a:pt x="116" y="79"/>
                    <a:pt x="115" y="80"/>
                  </a:cubicBezTo>
                  <a:cubicBezTo>
                    <a:pt x="104" y="80"/>
                    <a:pt x="104" y="80"/>
                    <a:pt x="104" y="80"/>
                  </a:cubicBezTo>
                  <a:cubicBezTo>
                    <a:pt x="104" y="0"/>
                    <a:pt x="104" y="0"/>
                    <a:pt x="104" y="0"/>
                  </a:cubicBezTo>
                  <a:cubicBezTo>
                    <a:pt x="94" y="0"/>
                    <a:pt x="94" y="0"/>
                    <a:pt x="94" y="0"/>
                  </a:cubicBezTo>
                  <a:cubicBezTo>
                    <a:pt x="94" y="80"/>
                    <a:pt x="94" y="80"/>
                    <a:pt x="94" y="80"/>
                  </a:cubicBezTo>
                  <a:cubicBezTo>
                    <a:pt x="66" y="80"/>
                    <a:pt x="66" y="80"/>
                    <a:pt x="66" y="80"/>
                  </a:cubicBezTo>
                  <a:cubicBezTo>
                    <a:pt x="66" y="80"/>
                    <a:pt x="66" y="80"/>
                    <a:pt x="66" y="80"/>
                  </a:cubicBezTo>
                  <a:cubicBezTo>
                    <a:pt x="65" y="79"/>
                    <a:pt x="64" y="78"/>
                    <a:pt x="64" y="77"/>
                  </a:cubicBezTo>
                  <a:cubicBezTo>
                    <a:pt x="63" y="76"/>
                    <a:pt x="63" y="75"/>
                    <a:pt x="63" y="74"/>
                  </a:cubicBezTo>
                  <a:cubicBezTo>
                    <a:pt x="77" y="74"/>
                    <a:pt x="77" y="74"/>
                    <a:pt x="77" y="74"/>
                  </a:cubicBezTo>
                  <a:cubicBezTo>
                    <a:pt x="77" y="77"/>
                    <a:pt x="77" y="77"/>
                    <a:pt x="77" y="77"/>
                  </a:cubicBezTo>
                  <a:cubicBezTo>
                    <a:pt x="87" y="77"/>
                    <a:pt x="87" y="77"/>
                    <a:pt x="87" y="77"/>
                  </a:cubicBezTo>
                  <a:cubicBezTo>
                    <a:pt x="87" y="74"/>
                    <a:pt x="87" y="74"/>
                    <a:pt x="87" y="74"/>
                  </a:cubicBezTo>
                  <a:cubicBezTo>
                    <a:pt x="91" y="74"/>
                    <a:pt x="91" y="74"/>
                    <a:pt x="91" y="74"/>
                  </a:cubicBezTo>
                  <a:cubicBezTo>
                    <a:pt x="91" y="63"/>
                    <a:pt x="91" y="63"/>
                    <a:pt x="91" y="63"/>
                  </a:cubicBezTo>
                  <a:cubicBezTo>
                    <a:pt x="87" y="63"/>
                    <a:pt x="87" y="63"/>
                    <a:pt x="87" y="63"/>
                  </a:cubicBezTo>
                  <a:cubicBezTo>
                    <a:pt x="87" y="0"/>
                    <a:pt x="87" y="0"/>
                    <a:pt x="87" y="0"/>
                  </a:cubicBezTo>
                  <a:cubicBezTo>
                    <a:pt x="77" y="0"/>
                    <a:pt x="77" y="0"/>
                    <a:pt x="77" y="0"/>
                  </a:cubicBezTo>
                  <a:cubicBezTo>
                    <a:pt x="77" y="63"/>
                    <a:pt x="77" y="63"/>
                    <a:pt x="77" y="63"/>
                  </a:cubicBezTo>
                  <a:cubicBezTo>
                    <a:pt x="68" y="63"/>
                    <a:pt x="68" y="63"/>
                    <a:pt x="68" y="63"/>
                  </a:cubicBezTo>
                  <a:cubicBezTo>
                    <a:pt x="77" y="52"/>
                    <a:pt x="76" y="36"/>
                    <a:pt x="66" y="26"/>
                  </a:cubicBezTo>
                  <a:cubicBezTo>
                    <a:pt x="55" y="15"/>
                    <a:pt x="37" y="15"/>
                    <a:pt x="26" y="26"/>
                  </a:cubicBezTo>
                  <a:cubicBezTo>
                    <a:pt x="0" y="52"/>
                    <a:pt x="0" y="94"/>
                    <a:pt x="26" y="120"/>
                  </a:cubicBezTo>
                  <a:cubicBezTo>
                    <a:pt x="31" y="125"/>
                    <a:pt x="39" y="128"/>
                    <a:pt x="46" y="128"/>
                  </a:cubicBezTo>
                  <a:cubicBezTo>
                    <a:pt x="53" y="128"/>
                    <a:pt x="60" y="125"/>
                    <a:pt x="66" y="120"/>
                  </a:cubicBezTo>
                  <a:cubicBezTo>
                    <a:pt x="73" y="113"/>
                    <a:pt x="75" y="103"/>
                    <a:pt x="73" y="94"/>
                  </a:cubicBezTo>
                  <a:cubicBezTo>
                    <a:pt x="73" y="93"/>
                    <a:pt x="73" y="92"/>
                    <a:pt x="73" y="91"/>
                  </a:cubicBezTo>
                  <a:cubicBezTo>
                    <a:pt x="94" y="91"/>
                    <a:pt x="94" y="91"/>
                    <a:pt x="94" y="91"/>
                  </a:cubicBezTo>
                  <a:cubicBezTo>
                    <a:pt x="94" y="149"/>
                    <a:pt x="94" y="149"/>
                    <a:pt x="94" y="149"/>
                  </a:cubicBezTo>
                  <a:cubicBezTo>
                    <a:pt x="104" y="149"/>
                    <a:pt x="104" y="149"/>
                    <a:pt x="104" y="149"/>
                  </a:cubicBezTo>
                  <a:cubicBezTo>
                    <a:pt x="104" y="91"/>
                    <a:pt x="104" y="91"/>
                    <a:pt x="104" y="91"/>
                  </a:cubicBezTo>
                  <a:cubicBezTo>
                    <a:pt x="108" y="91"/>
                    <a:pt x="108" y="91"/>
                    <a:pt x="108" y="91"/>
                  </a:cubicBezTo>
                  <a:cubicBezTo>
                    <a:pt x="105" y="97"/>
                    <a:pt x="105" y="104"/>
                    <a:pt x="107" y="111"/>
                  </a:cubicBezTo>
                  <a:cubicBezTo>
                    <a:pt x="108" y="115"/>
                    <a:pt x="110" y="119"/>
                    <a:pt x="114" y="122"/>
                  </a:cubicBezTo>
                  <a:cubicBezTo>
                    <a:pt x="119" y="127"/>
                    <a:pt x="126" y="130"/>
                    <a:pt x="134" y="130"/>
                  </a:cubicBezTo>
                  <a:cubicBezTo>
                    <a:pt x="141" y="130"/>
                    <a:pt x="148" y="127"/>
                    <a:pt x="154" y="122"/>
                  </a:cubicBezTo>
                  <a:cubicBezTo>
                    <a:pt x="179" y="96"/>
                    <a:pt x="179" y="54"/>
                    <a:pt x="154" y="28"/>
                  </a:cubicBezTo>
                  <a:close/>
                </a:path>
              </a:pathLst>
            </a:custGeom>
            <a:grpFill/>
            <a:ln>
              <a:noFill/>
            </a:ln>
          </p:spPr>
          <p:txBody>
            <a:bodyPr vert="horz" wrap="square" lIns="68580" tIns="34290" rIns="68580" bIns="34290" numCol="1" anchor="t" anchorCtr="0" compatLnSpc="1">
              <a:prstTxWarp prst="textNoShape">
                <a:avLst/>
              </a:prstTxWarp>
            </a:bodyPr>
            <a:lstStyle/>
            <a:p>
              <a:endParaRPr lang="de-DE" dirty="0">
                <a:solidFill>
                  <a:srgbClr val="000000"/>
                </a:solidFill>
                <a:latin typeface="Arial" panose="020B0604020202020204" pitchFamily="34" charset="0"/>
                <a:cs typeface="Arial" panose="020B0604020202020204" pitchFamily="34" charset="0"/>
              </a:endParaRPr>
            </a:p>
          </p:txBody>
        </p:sp>
      </p:grpSp>
      <p:sp>
        <p:nvSpPr>
          <p:cNvPr id="46" name="Textfeld 45">
            <a:extLst>
              <a:ext uri="{FF2B5EF4-FFF2-40B4-BE49-F238E27FC236}">
                <a16:creationId xmlns:a16="http://schemas.microsoft.com/office/drawing/2014/main" id="{E17FD3EE-D7B5-4E00-98BF-EAE6DC3343CD}"/>
              </a:ext>
            </a:extLst>
          </p:cNvPr>
          <p:cNvSpPr txBox="1"/>
          <p:nvPr/>
        </p:nvSpPr>
        <p:spPr>
          <a:xfrm>
            <a:off x="4434933" y="3886195"/>
            <a:ext cx="1935505" cy="385170"/>
          </a:xfrm>
          <a:prstGeom prst="rect">
            <a:avLst/>
          </a:prstGeom>
          <a:noFill/>
        </p:spPr>
        <p:txBody>
          <a:bodyPr vert="horz" wrap="square" rtlCol="0">
            <a:spAutoFit/>
          </a:bodyPr>
          <a:lstStyle/>
          <a:p>
            <a:r>
              <a:rPr lang="de-DE" sz="900" b="1" dirty="0">
                <a:solidFill>
                  <a:srgbClr val="000000"/>
                </a:solidFill>
                <a:cs typeface="Arial" panose="020B0604020202020204" pitchFamily="34" charset="0"/>
              </a:rPr>
              <a:t>CKD-Stadium 3a </a:t>
            </a:r>
            <a:br>
              <a:rPr lang="de-DE" sz="900" b="1" dirty="0">
                <a:solidFill>
                  <a:srgbClr val="000000"/>
                </a:solidFill>
                <a:cs typeface="Arial" panose="020B0604020202020204" pitchFamily="34" charset="0"/>
              </a:rPr>
            </a:br>
            <a:r>
              <a:rPr lang="de-DE" sz="900" dirty="0">
                <a:solidFill>
                  <a:srgbClr val="000000"/>
                </a:solidFill>
                <a:cs typeface="Arial" panose="020B0604020202020204" pitchFamily="34" charset="0"/>
              </a:rPr>
              <a:t>(</a:t>
            </a:r>
            <a:r>
              <a:rPr lang="de-DE" sz="900" dirty="0" err="1">
                <a:solidFill>
                  <a:srgbClr val="000000"/>
                </a:solidFill>
                <a:cs typeface="Arial" panose="020B0604020202020204" pitchFamily="34" charset="0"/>
              </a:rPr>
              <a:t>eGFR</a:t>
            </a:r>
            <a:r>
              <a:rPr lang="de-DE" sz="900" dirty="0">
                <a:solidFill>
                  <a:srgbClr val="000000"/>
                </a:solidFill>
                <a:cs typeface="Arial" panose="020B0604020202020204" pitchFamily="34" charset="0"/>
              </a:rPr>
              <a:t> 45–&lt;60 </a:t>
            </a:r>
            <a:r>
              <a:rPr lang="de-DE" sz="900" dirty="0" err="1">
                <a:solidFill>
                  <a:srgbClr val="000000"/>
                </a:solidFill>
                <a:cs typeface="Arial" panose="020B0604020202020204" pitchFamily="34" charset="0"/>
              </a:rPr>
              <a:t>mL</a:t>
            </a:r>
            <a:r>
              <a:rPr lang="de-DE" sz="900" dirty="0">
                <a:solidFill>
                  <a:srgbClr val="000000"/>
                </a:solidFill>
                <a:cs typeface="Arial" panose="020B0604020202020204" pitchFamily="34" charset="0"/>
              </a:rPr>
              <a:t>/min/1,73m</a:t>
            </a:r>
            <a:r>
              <a:rPr lang="de-DE" sz="900" baseline="30000" dirty="0">
                <a:solidFill>
                  <a:srgbClr val="000000"/>
                </a:solidFill>
                <a:cs typeface="Arial" panose="020B0604020202020204" pitchFamily="34" charset="0"/>
              </a:rPr>
              <a:t>2</a:t>
            </a:r>
            <a:r>
              <a:rPr lang="de-DE" sz="900" dirty="0">
                <a:solidFill>
                  <a:srgbClr val="000000"/>
                </a:solidFill>
                <a:cs typeface="Arial" panose="020B0604020202020204" pitchFamily="34" charset="0"/>
              </a:rPr>
              <a:t>)</a:t>
            </a:r>
          </a:p>
        </p:txBody>
      </p:sp>
      <p:graphicFrame>
        <p:nvGraphicFramePr>
          <p:cNvPr id="47" name="Inhaltsplatzhalter 11">
            <a:extLst>
              <a:ext uri="{FF2B5EF4-FFF2-40B4-BE49-F238E27FC236}">
                <a16:creationId xmlns:a16="http://schemas.microsoft.com/office/drawing/2014/main" id="{09FCE8C9-65CD-4517-9C8F-F04DE3BEC4F9}"/>
              </a:ext>
            </a:extLst>
          </p:cNvPr>
          <p:cNvGraphicFramePr>
            <a:graphicFrameLocks/>
          </p:cNvGraphicFramePr>
          <p:nvPr/>
        </p:nvGraphicFramePr>
        <p:xfrm>
          <a:off x="4038225" y="4187908"/>
          <a:ext cx="2136350" cy="108517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8" name="Inhaltsplatzhalter 11">
            <a:extLst>
              <a:ext uri="{FF2B5EF4-FFF2-40B4-BE49-F238E27FC236}">
                <a16:creationId xmlns:a16="http://schemas.microsoft.com/office/drawing/2014/main" id="{95E30705-F0DF-4299-B566-FAAAC4EE7DD0}"/>
              </a:ext>
            </a:extLst>
          </p:cNvPr>
          <p:cNvGraphicFramePr>
            <a:graphicFrameLocks/>
          </p:cNvGraphicFramePr>
          <p:nvPr/>
        </p:nvGraphicFramePr>
        <p:xfrm>
          <a:off x="6422158" y="4219300"/>
          <a:ext cx="2136350" cy="1085179"/>
        </p:xfrm>
        <a:graphic>
          <a:graphicData uri="http://schemas.openxmlformats.org/drawingml/2006/chart">
            <c:chart xmlns:c="http://schemas.openxmlformats.org/drawingml/2006/chart" xmlns:r="http://schemas.openxmlformats.org/officeDocument/2006/relationships" r:id="rId8"/>
          </a:graphicData>
        </a:graphic>
      </p:graphicFrame>
      <p:sp>
        <p:nvSpPr>
          <p:cNvPr id="49" name="Textfeld 48">
            <a:extLst>
              <a:ext uri="{FF2B5EF4-FFF2-40B4-BE49-F238E27FC236}">
                <a16:creationId xmlns:a16="http://schemas.microsoft.com/office/drawing/2014/main" id="{E93218E8-E34A-46FC-871B-717A1F4E8150}"/>
              </a:ext>
            </a:extLst>
          </p:cNvPr>
          <p:cNvSpPr txBox="1"/>
          <p:nvPr/>
        </p:nvSpPr>
        <p:spPr>
          <a:xfrm>
            <a:off x="4828264" y="4832650"/>
            <a:ext cx="789330" cy="256289"/>
          </a:xfrm>
          <a:prstGeom prst="rect">
            <a:avLst/>
          </a:prstGeom>
          <a:noFill/>
        </p:spPr>
        <p:txBody>
          <a:bodyPr vert="horz" wrap="square" rtlCol="0">
            <a:spAutoFit/>
          </a:bodyPr>
          <a:lstStyle/>
          <a:p>
            <a:r>
              <a:rPr lang="de-DE" sz="1050" b="1" dirty="0">
                <a:solidFill>
                  <a:srgbClr val="FFFFFF"/>
                </a:solidFill>
                <a:cs typeface="Arial" panose="020B0604020202020204" pitchFamily="34" charset="0"/>
              </a:rPr>
              <a:t>86,6%</a:t>
            </a:r>
          </a:p>
        </p:txBody>
      </p:sp>
      <p:sp>
        <p:nvSpPr>
          <p:cNvPr id="50" name="Textfeld 49">
            <a:extLst>
              <a:ext uri="{FF2B5EF4-FFF2-40B4-BE49-F238E27FC236}">
                <a16:creationId xmlns:a16="http://schemas.microsoft.com/office/drawing/2014/main" id="{CC539BFE-B96A-4106-A759-B052182659B7}"/>
              </a:ext>
            </a:extLst>
          </p:cNvPr>
          <p:cNvSpPr txBox="1"/>
          <p:nvPr/>
        </p:nvSpPr>
        <p:spPr>
          <a:xfrm>
            <a:off x="7191182" y="4807536"/>
            <a:ext cx="789330" cy="256289"/>
          </a:xfrm>
          <a:prstGeom prst="rect">
            <a:avLst/>
          </a:prstGeom>
          <a:noFill/>
        </p:spPr>
        <p:txBody>
          <a:bodyPr vert="horz" wrap="square" rtlCol="0">
            <a:spAutoFit/>
          </a:bodyPr>
          <a:lstStyle/>
          <a:p>
            <a:r>
              <a:rPr lang="de-DE" sz="1050" b="1" dirty="0">
                <a:solidFill>
                  <a:srgbClr val="FFFFFF"/>
                </a:solidFill>
                <a:cs typeface="Arial" panose="020B0604020202020204" pitchFamily="34" charset="0"/>
              </a:rPr>
              <a:t>78,2%</a:t>
            </a:r>
          </a:p>
        </p:txBody>
      </p:sp>
      <p:sp>
        <p:nvSpPr>
          <p:cNvPr id="51" name="Textfeld 50">
            <a:extLst>
              <a:ext uri="{FF2B5EF4-FFF2-40B4-BE49-F238E27FC236}">
                <a16:creationId xmlns:a16="http://schemas.microsoft.com/office/drawing/2014/main" id="{6ACE69C1-16E5-4EE0-836C-5EEF14695C97}"/>
              </a:ext>
            </a:extLst>
          </p:cNvPr>
          <p:cNvSpPr txBox="1"/>
          <p:nvPr/>
        </p:nvSpPr>
        <p:spPr>
          <a:xfrm>
            <a:off x="7452216" y="4460719"/>
            <a:ext cx="789330" cy="221214"/>
          </a:xfrm>
          <a:prstGeom prst="rect">
            <a:avLst/>
          </a:prstGeom>
          <a:noFill/>
        </p:spPr>
        <p:txBody>
          <a:bodyPr vert="horz" wrap="square" rtlCol="0">
            <a:spAutoFit/>
          </a:bodyPr>
          <a:lstStyle/>
          <a:p>
            <a:r>
              <a:rPr lang="de-DE" sz="825" b="1" dirty="0">
                <a:solidFill>
                  <a:srgbClr val="FFFFFF"/>
                </a:solidFill>
                <a:cs typeface="Arial" panose="020B0604020202020204" pitchFamily="34" charset="0"/>
              </a:rPr>
              <a:t>21,8%</a:t>
            </a:r>
          </a:p>
        </p:txBody>
      </p:sp>
      <p:sp>
        <p:nvSpPr>
          <p:cNvPr id="52" name="Textfeld 51">
            <a:extLst>
              <a:ext uri="{FF2B5EF4-FFF2-40B4-BE49-F238E27FC236}">
                <a16:creationId xmlns:a16="http://schemas.microsoft.com/office/drawing/2014/main" id="{17423741-55AA-4B5D-8081-91FFB037865A}"/>
              </a:ext>
            </a:extLst>
          </p:cNvPr>
          <p:cNvSpPr txBox="1"/>
          <p:nvPr/>
        </p:nvSpPr>
        <p:spPr>
          <a:xfrm>
            <a:off x="5036983" y="4344184"/>
            <a:ext cx="789330" cy="221214"/>
          </a:xfrm>
          <a:prstGeom prst="rect">
            <a:avLst/>
          </a:prstGeom>
          <a:noFill/>
        </p:spPr>
        <p:txBody>
          <a:bodyPr vert="horz" wrap="square" rtlCol="0">
            <a:spAutoFit/>
          </a:bodyPr>
          <a:lstStyle/>
          <a:p>
            <a:r>
              <a:rPr lang="de-DE" sz="825" b="1" dirty="0">
                <a:solidFill>
                  <a:srgbClr val="FFFFFF"/>
                </a:solidFill>
                <a:cs typeface="Arial" panose="020B0604020202020204" pitchFamily="34" charset="0"/>
              </a:rPr>
              <a:t>13,4%</a:t>
            </a:r>
          </a:p>
        </p:txBody>
      </p:sp>
      <p:sp>
        <p:nvSpPr>
          <p:cNvPr id="53" name="Rechteck 52">
            <a:extLst>
              <a:ext uri="{FF2B5EF4-FFF2-40B4-BE49-F238E27FC236}">
                <a16:creationId xmlns:a16="http://schemas.microsoft.com/office/drawing/2014/main" id="{03DB6FB7-45E2-4FD6-8668-B080D5BD1BF3}"/>
              </a:ext>
            </a:extLst>
          </p:cNvPr>
          <p:cNvSpPr/>
          <p:nvPr/>
        </p:nvSpPr>
        <p:spPr>
          <a:xfrm>
            <a:off x="5525564" y="5408915"/>
            <a:ext cx="81000" cy="81000"/>
          </a:xfrm>
          <a:prstGeom prst="rect">
            <a:avLst/>
          </a:prstGeom>
          <a:solidFill>
            <a:schemeClr val="accent4"/>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54" name="Rechteck 53">
            <a:extLst>
              <a:ext uri="{FF2B5EF4-FFF2-40B4-BE49-F238E27FC236}">
                <a16:creationId xmlns:a16="http://schemas.microsoft.com/office/drawing/2014/main" id="{A8112923-7088-4A4B-8CFA-7BF57C3FA7CD}"/>
              </a:ext>
            </a:extLst>
          </p:cNvPr>
          <p:cNvSpPr/>
          <p:nvPr/>
        </p:nvSpPr>
        <p:spPr>
          <a:xfrm>
            <a:off x="6509311" y="5408915"/>
            <a:ext cx="81000" cy="81000"/>
          </a:xfrm>
          <a:prstGeom prst="rect">
            <a:avLst/>
          </a:prstGeom>
          <a:solidFill>
            <a:schemeClr val="accent3"/>
          </a:solidFill>
          <a:ln w="25400" cap="flat" cmpd="sng" algn="ctr">
            <a:noFill/>
            <a:prstDash val="solid"/>
          </a:ln>
          <a:effectLst/>
        </p:spPr>
        <p:txBody>
          <a:bodyPr rtlCol="0" anchor="ctr"/>
          <a:lstStyle/>
          <a:p>
            <a:pPr algn="ctr" defTabSz="685800" fontAlgn="auto">
              <a:lnSpc>
                <a:spcPct val="100000"/>
              </a:lnSpc>
              <a:spcBef>
                <a:spcPts val="0"/>
              </a:spcBef>
              <a:spcAft>
                <a:spcPts val="0"/>
              </a:spcAft>
              <a:defRPr/>
            </a:pPr>
            <a:endParaRPr lang="de-DE" sz="1350" kern="0" dirty="0">
              <a:solidFill>
                <a:srgbClr val="FFFFFF"/>
              </a:solidFill>
              <a:cs typeface="Arial" panose="020B0604020202020204" pitchFamily="34" charset="0"/>
            </a:endParaRPr>
          </a:p>
        </p:txBody>
      </p:sp>
      <p:sp>
        <p:nvSpPr>
          <p:cNvPr id="55" name="Textfeld 54">
            <a:extLst>
              <a:ext uri="{FF2B5EF4-FFF2-40B4-BE49-F238E27FC236}">
                <a16:creationId xmlns:a16="http://schemas.microsoft.com/office/drawing/2014/main" id="{74206362-39BA-4FC2-BF86-213A77727323}"/>
              </a:ext>
            </a:extLst>
          </p:cNvPr>
          <p:cNvSpPr txBox="1"/>
          <p:nvPr/>
        </p:nvSpPr>
        <p:spPr>
          <a:xfrm>
            <a:off x="5606564" y="5563259"/>
            <a:ext cx="840023" cy="348750"/>
          </a:xfrm>
          <a:prstGeom prst="rect">
            <a:avLst/>
          </a:prstGeom>
          <a:noFill/>
        </p:spPr>
        <p:txBody>
          <a:bodyPr vert="horz" wrap="square" rtlCol="0">
            <a:spAutoFit/>
          </a:bodyPr>
          <a:lstStyle/>
          <a:p>
            <a:r>
              <a:rPr lang="de-DE" sz="788" dirty="0">
                <a:solidFill>
                  <a:srgbClr val="000000"/>
                </a:solidFill>
                <a:cs typeface="Arial" panose="020B0604020202020204" pitchFamily="34" charset="0"/>
              </a:rPr>
              <a:t>CKD-Diagnose</a:t>
            </a:r>
          </a:p>
        </p:txBody>
      </p:sp>
      <p:sp>
        <p:nvSpPr>
          <p:cNvPr id="56" name="Textfeld 55">
            <a:extLst>
              <a:ext uri="{FF2B5EF4-FFF2-40B4-BE49-F238E27FC236}">
                <a16:creationId xmlns:a16="http://schemas.microsoft.com/office/drawing/2014/main" id="{3A838B52-B940-4791-B2B0-C72D6F8551FA}"/>
              </a:ext>
            </a:extLst>
          </p:cNvPr>
          <p:cNvSpPr txBox="1"/>
          <p:nvPr/>
        </p:nvSpPr>
        <p:spPr>
          <a:xfrm>
            <a:off x="6590866" y="5351311"/>
            <a:ext cx="1892751" cy="215380"/>
          </a:xfrm>
          <a:prstGeom prst="rect">
            <a:avLst/>
          </a:prstGeom>
          <a:noFill/>
        </p:spPr>
        <p:txBody>
          <a:bodyPr vert="horz" wrap="square" rtlCol="0">
            <a:spAutoFit/>
          </a:bodyPr>
          <a:lstStyle/>
          <a:p>
            <a:r>
              <a:rPr lang="de-DE" sz="788" dirty="0">
                <a:solidFill>
                  <a:srgbClr val="000000"/>
                </a:solidFill>
                <a:cs typeface="Arial" panose="020B0604020202020204" pitchFamily="34" charset="0"/>
              </a:rPr>
              <a:t>Undiagnostizierte CKD</a:t>
            </a:r>
          </a:p>
        </p:txBody>
      </p:sp>
      <p:sp>
        <p:nvSpPr>
          <p:cNvPr id="57" name="Textfeld 56">
            <a:extLst>
              <a:ext uri="{FF2B5EF4-FFF2-40B4-BE49-F238E27FC236}">
                <a16:creationId xmlns:a16="http://schemas.microsoft.com/office/drawing/2014/main" id="{F544FB78-3169-4430-B39B-F9CF3E1B5139}"/>
              </a:ext>
            </a:extLst>
          </p:cNvPr>
          <p:cNvSpPr txBox="1"/>
          <p:nvPr/>
        </p:nvSpPr>
        <p:spPr>
          <a:xfrm>
            <a:off x="6588728" y="3886195"/>
            <a:ext cx="1935505" cy="385170"/>
          </a:xfrm>
          <a:prstGeom prst="rect">
            <a:avLst/>
          </a:prstGeom>
          <a:noFill/>
        </p:spPr>
        <p:txBody>
          <a:bodyPr vert="horz" wrap="square" rtlCol="0">
            <a:spAutoFit/>
          </a:bodyPr>
          <a:lstStyle/>
          <a:p>
            <a:r>
              <a:rPr lang="de-DE" sz="900" b="1" dirty="0">
                <a:solidFill>
                  <a:srgbClr val="000000"/>
                </a:solidFill>
                <a:cs typeface="Arial" panose="020B0604020202020204" pitchFamily="34" charset="0"/>
              </a:rPr>
              <a:t>CKD-Stadium 3b </a:t>
            </a:r>
            <a:br>
              <a:rPr lang="de-DE" sz="900" b="1" dirty="0">
                <a:solidFill>
                  <a:srgbClr val="000000"/>
                </a:solidFill>
                <a:cs typeface="Arial" panose="020B0604020202020204" pitchFamily="34" charset="0"/>
              </a:rPr>
            </a:br>
            <a:r>
              <a:rPr lang="de-DE" sz="900" dirty="0">
                <a:solidFill>
                  <a:srgbClr val="000000"/>
                </a:solidFill>
                <a:cs typeface="Arial" panose="020B0604020202020204" pitchFamily="34" charset="0"/>
              </a:rPr>
              <a:t>(</a:t>
            </a:r>
            <a:r>
              <a:rPr lang="de-DE" sz="900" dirty="0" err="1">
                <a:solidFill>
                  <a:srgbClr val="000000"/>
                </a:solidFill>
                <a:cs typeface="Arial" panose="020B0604020202020204" pitchFamily="34" charset="0"/>
              </a:rPr>
              <a:t>eGFR</a:t>
            </a:r>
            <a:r>
              <a:rPr lang="de-DE" sz="900" dirty="0">
                <a:solidFill>
                  <a:srgbClr val="000000"/>
                </a:solidFill>
                <a:cs typeface="Arial" panose="020B0604020202020204" pitchFamily="34" charset="0"/>
              </a:rPr>
              <a:t> 30–&lt;45 </a:t>
            </a:r>
            <a:r>
              <a:rPr lang="de-DE" sz="900" dirty="0" err="1">
                <a:solidFill>
                  <a:srgbClr val="000000"/>
                </a:solidFill>
                <a:cs typeface="Arial" panose="020B0604020202020204" pitchFamily="34" charset="0"/>
              </a:rPr>
              <a:t>mL</a:t>
            </a:r>
            <a:r>
              <a:rPr lang="de-DE" sz="900" dirty="0">
                <a:solidFill>
                  <a:srgbClr val="000000"/>
                </a:solidFill>
                <a:cs typeface="Arial" panose="020B0604020202020204" pitchFamily="34" charset="0"/>
              </a:rPr>
              <a:t>/min/1,73m</a:t>
            </a:r>
            <a:r>
              <a:rPr lang="de-DE" sz="900" baseline="30000" dirty="0">
                <a:solidFill>
                  <a:srgbClr val="000000"/>
                </a:solidFill>
                <a:cs typeface="Arial" panose="020B0604020202020204" pitchFamily="34" charset="0"/>
              </a:rPr>
              <a:t>2</a:t>
            </a:r>
            <a:r>
              <a:rPr lang="de-DE" sz="900" dirty="0">
                <a:solidFill>
                  <a:srgbClr val="000000"/>
                </a:solidFill>
                <a:cs typeface="Arial" panose="020B0604020202020204" pitchFamily="34" charset="0"/>
              </a:rPr>
              <a:t>)</a:t>
            </a:r>
          </a:p>
        </p:txBody>
      </p:sp>
    </p:spTree>
    <p:extLst>
      <p:ext uri="{BB962C8B-B14F-4D97-AF65-F5344CB8AC3E}">
        <p14:creationId xmlns:p14="http://schemas.microsoft.com/office/powerpoint/2010/main" val="49483601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9969CCE-3785-66EF-C315-B03821B019AF}"/>
              </a:ext>
            </a:extLst>
          </p:cNvPr>
          <p:cNvSpPr>
            <a:spLocks noGrp="1"/>
          </p:cNvSpPr>
          <p:nvPr>
            <p:ph idx="1"/>
          </p:nvPr>
        </p:nvSpPr>
        <p:spPr>
          <a:xfrm>
            <a:off x="754856" y="1439862"/>
            <a:ext cx="7553624" cy="1989138"/>
          </a:xfrm>
        </p:spPr>
        <p:txBody>
          <a:bodyPr/>
          <a:lstStyle/>
          <a:p>
            <a:pPr marL="342900" indent="-342900">
              <a:buFont typeface="+mj-lt"/>
              <a:buAutoNum type="arabicPeriod"/>
            </a:pPr>
            <a:r>
              <a:rPr lang="de-DE" dirty="0"/>
              <a:t>Kreatinin </a:t>
            </a:r>
            <a:r>
              <a:rPr lang="de-DE" dirty="0">
                <a:sym typeface="Wingdings" panose="05000000000000000000" pitchFamily="2" charset="2"/>
              </a:rPr>
              <a:t> </a:t>
            </a:r>
            <a:r>
              <a:rPr lang="de-DE" dirty="0" err="1">
                <a:sym typeface="Wingdings" panose="05000000000000000000" pitchFamily="2" charset="2"/>
              </a:rPr>
              <a:t>eGFR</a:t>
            </a:r>
            <a:endParaRPr lang="de-DE" dirty="0">
              <a:sym typeface="Wingdings" panose="05000000000000000000" pitchFamily="2" charset="2"/>
            </a:endParaRPr>
          </a:p>
          <a:p>
            <a:pPr marL="342900" indent="-342900">
              <a:buFont typeface="+mj-lt"/>
              <a:buAutoNum type="arabicPeriod"/>
            </a:pPr>
            <a:endParaRPr lang="de-DE" dirty="0">
              <a:sym typeface="Wingdings" panose="05000000000000000000" pitchFamily="2" charset="2"/>
            </a:endParaRPr>
          </a:p>
          <a:p>
            <a:pPr marL="342900" indent="-342900">
              <a:buFont typeface="+mj-lt"/>
              <a:buAutoNum type="arabicPeriod"/>
            </a:pPr>
            <a:r>
              <a:rPr lang="de-DE" dirty="0">
                <a:sym typeface="Wingdings" panose="05000000000000000000" pitchFamily="2" charset="2"/>
              </a:rPr>
              <a:t>Albuminurie (UACG  </a:t>
            </a:r>
            <a:r>
              <a:rPr lang="de-DE" dirty="0" err="1">
                <a:sym typeface="Wingdings" panose="05000000000000000000" pitchFamily="2" charset="2"/>
              </a:rPr>
              <a:t>UrinAlbuminCreatinin</a:t>
            </a:r>
            <a:r>
              <a:rPr lang="de-DE" dirty="0">
                <a:sym typeface="Wingdings" panose="05000000000000000000" pitchFamily="2" charset="2"/>
              </a:rPr>
              <a:t>-Gradient)</a:t>
            </a:r>
          </a:p>
          <a:p>
            <a:pPr marL="342900" indent="-342900">
              <a:buFont typeface="+mj-lt"/>
              <a:buAutoNum type="arabicPeriod"/>
            </a:pPr>
            <a:endParaRPr lang="de-DE" dirty="0">
              <a:sym typeface="Wingdings" panose="05000000000000000000" pitchFamily="2" charset="2"/>
            </a:endParaRPr>
          </a:p>
          <a:p>
            <a:pPr marL="342900" indent="-342900">
              <a:buFont typeface="+mj-lt"/>
              <a:buAutoNum type="arabicPeriod"/>
            </a:pPr>
            <a:r>
              <a:rPr lang="de-DE" dirty="0">
                <a:sym typeface="Wingdings" panose="05000000000000000000" pitchFamily="2" charset="2"/>
              </a:rPr>
              <a:t>Bildgebung: Sonographie</a:t>
            </a:r>
          </a:p>
          <a:p>
            <a:pPr marL="342900" indent="-342900">
              <a:buFont typeface="+mj-lt"/>
              <a:buAutoNum type="arabicPeriod"/>
            </a:pPr>
            <a:endParaRPr lang="de-DE" dirty="0">
              <a:sym typeface="Wingdings" panose="05000000000000000000" pitchFamily="2" charset="2"/>
            </a:endParaRPr>
          </a:p>
          <a:p>
            <a:endParaRPr lang="de-DE" dirty="0">
              <a:sym typeface="Wingdings" panose="05000000000000000000" pitchFamily="2" charset="2"/>
            </a:endParaRPr>
          </a:p>
        </p:txBody>
      </p:sp>
      <p:sp>
        <p:nvSpPr>
          <p:cNvPr id="2" name="Titel 1">
            <a:extLst>
              <a:ext uri="{FF2B5EF4-FFF2-40B4-BE49-F238E27FC236}">
                <a16:creationId xmlns:a16="http://schemas.microsoft.com/office/drawing/2014/main" id="{F05DE102-1552-DB05-678E-1F8C73875C90}"/>
              </a:ext>
            </a:extLst>
          </p:cNvPr>
          <p:cNvSpPr>
            <a:spLocks noGrp="1"/>
          </p:cNvSpPr>
          <p:nvPr>
            <p:ph type="title"/>
          </p:nvPr>
        </p:nvSpPr>
        <p:spPr/>
        <p:txBody>
          <a:bodyPr/>
          <a:lstStyle/>
          <a:p>
            <a:r>
              <a:rPr lang="de-DE" dirty="0"/>
              <a:t>Diagnostische Trias</a:t>
            </a:r>
          </a:p>
        </p:txBody>
      </p:sp>
      <p:pic>
        <p:nvPicPr>
          <p:cNvPr id="7" name="Grafik 6">
            <a:extLst>
              <a:ext uri="{FF2B5EF4-FFF2-40B4-BE49-F238E27FC236}">
                <a16:creationId xmlns:a16="http://schemas.microsoft.com/office/drawing/2014/main" id="{5362B667-A07E-1988-4F74-322027803AB2}"/>
              </a:ext>
            </a:extLst>
          </p:cNvPr>
          <p:cNvPicPr>
            <a:picLocks noChangeAspect="1"/>
          </p:cNvPicPr>
          <p:nvPr/>
        </p:nvPicPr>
        <p:blipFill>
          <a:blip r:embed="rId3"/>
          <a:stretch>
            <a:fillRect/>
          </a:stretch>
        </p:blipFill>
        <p:spPr>
          <a:xfrm>
            <a:off x="539552" y="3068960"/>
            <a:ext cx="7624818" cy="2909909"/>
          </a:xfrm>
          <a:prstGeom prst="rect">
            <a:avLst/>
          </a:prstGeom>
        </p:spPr>
      </p:pic>
      <p:pic>
        <p:nvPicPr>
          <p:cNvPr id="8" name="Picture 2" descr="http://www.mensvita.de/wp-content/uploads/2010/01/mann_dicker_Bauch.jpg">
            <a:extLst>
              <a:ext uri="{FF2B5EF4-FFF2-40B4-BE49-F238E27FC236}">
                <a16:creationId xmlns:a16="http://schemas.microsoft.com/office/drawing/2014/main" id="{C6A4341C-8C45-EB4B-CF46-7322D4707AF7}"/>
              </a:ext>
            </a:extLst>
          </p:cNvPr>
          <p:cNvPicPr>
            <a:picLocks noChangeAspect="1" noChangeArrowheads="1"/>
          </p:cNvPicPr>
          <p:nvPr/>
        </p:nvPicPr>
        <p:blipFill>
          <a:blip r:embed="rId4" cstate="print"/>
          <a:srcRect/>
          <a:stretch>
            <a:fillRect/>
          </a:stretch>
        </p:blipFill>
        <p:spPr bwMode="auto">
          <a:xfrm>
            <a:off x="5208653" y="337410"/>
            <a:ext cx="1728192" cy="1680517"/>
          </a:xfrm>
          <a:prstGeom prst="rect">
            <a:avLst/>
          </a:prstGeom>
          <a:noFill/>
        </p:spPr>
      </p:pic>
      <p:grpSp>
        <p:nvGrpSpPr>
          <p:cNvPr id="9" name="Gruppieren 8">
            <a:extLst>
              <a:ext uri="{FF2B5EF4-FFF2-40B4-BE49-F238E27FC236}">
                <a16:creationId xmlns:a16="http://schemas.microsoft.com/office/drawing/2014/main" id="{71918CA3-D013-0B30-B67D-A5B67F91FAA6}"/>
              </a:ext>
            </a:extLst>
          </p:cNvPr>
          <p:cNvGrpSpPr/>
          <p:nvPr/>
        </p:nvGrpSpPr>
        <p:grpSpPr>
          <a:xfrm>
            <a:off x="7232099" y="1113505"/>
            <a:ext cx="1296864" cy="1872691"/>
            <a:chOff x="5004048" y="1268760"/>
            <a:chExt cx="3672408" cy="4896544"/>
          </a:xfrm>
        </p:grpSpPr>
        <p:pic>
          <p:nvPicPr>
            <p:cNvPr id="10" name="Picture 4" descr="http://de.dreamstime.com/alte-frau-thumb17689899.jpg">
              <a:extLst>
                <a:ext uri="{FF2B5EF4-FFF2-40B4-BE49-F238E27FC236}">
                  <a16:creationId xmlns:a16="http://schemas.microsoft.com/office/drawing/2014/main" id="{B46060D9-E14A-E60A-2BAA-BB7B906268B5}"/>
                </a:ext>
              </a:extLst>
            </p:cNvPr>
            <p:cNvPicPr>
              <a:picLocks noChangeAspect="1" noChangeArrowheads="1"/>
            </p:cNvPicPr>
            <p:nvPr/>
          </p:nvPicPr>
          <p:blipFill>
            <a:blip r:embed="rId5" cstate="print"/>
            <a:srcRect/>
            <a:stretch>
              <a:fillRect/>
            </a:stretch>
          </p:blipFill>
          <p:spPr bwMode="auto">
            <a:xfrm>
              <a:off x="5004048" y="1268760"/>
              <a:ext cx="3600400" cy="4850838"/>
            </a:xfrm>
            <a:prstGeom prst="rect">
              <a:avLst/>
            </a:prstGeom>
            <a:noFill/>
          </p:spPr>
        </p:pic>
        <p:sp>
          <p:nvSpPr>
            <p:cNvPr id="11" name="Rechteck 10">
              <a:extLst>
                <a:ext uri="{FF2B5EF4-FFF2-40B4-BE49-F238E27FC236}">
                  <a16:creationId xmlns:a16="http://schemas.microsoft.com/office/drawing/2014/main" id="{DDA1EEE5-4B3A-33A6-EDAC-01B8C6BE5503}"/>
                </a:ext>
              </a:extLst>
            </p:cNvPr>
            <p:cNvSpPr/>
            <p:nvPr/>
          </p:nvSpPr>
          <p:spPr bwMode="auto">
            <a:xfrm>
              <a:off x="6660232" y="5877272"/>
              <a:ext cx="2016224"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sp>
          <p:nvSpPr>
            <p:cNvPr id="12" name="Rechteck 11">
              <a:extLst>
                <a:ext uri="{FF2B5EF4-FFF2-40B4-BE49-F238E27FC236}">
                  <a16:creationId xmlns:a16="http://schemas.microsoft.com/office/drawing/2014/main" id="{0231360F-B6B5-7E16-5F54-4CB85EDDD753}"/>
                </a:ext>
              </a:extLst>
            </p:cNvPr>
            <p:cNvSpPr/>
            <p:nvPr/>
          </p:nvSpPr>
          <p:spPr bwMode="auto">
            <a:xfrm>
              <a:off x="6084168" y="2017306"/>
              <a:ext cx="547036"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676732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tandarddesign">
  <a:themeElements>
    <a:clrScheme name="">
      <a:dk1>
        <a:srgbClr val="000000"/>
      </a:dk1>
      <a:lt1>
        <a:srgbClr val="FFFFFF"/>
      </a:lt1>
      <a:dk2>
        <a:srgbClr val="000000"/>
      </a:dk2>
      <a:lt2>
        <a:srgbClr val="808080"/>
      </a:lt2>
      <a:accent1>
        <a:srgbClr val="00799B"/>
      </a:accent1>
      <a:accent2>
        <a:srgbClr val="F90029"/>
      </a:accent2>
      <a:accent3>
        <a:srgbClr val="FFFFFF"/>
      </a:accent3>
      <a:accent4>
        <a:srgbClr val="000000"/>
      </a:accent4>
      <a:accent5>
        <a:srgbClr val="AABECB"/>
      </a:accent5>
      <a:accent6>
        <a:srgbClr val="E20024"/>
      </a:accent6>
      <a:hlink>
        <a:srgbClr val="F90029"/>
      </a:hlink>
      <a:folHlink>
        <a:srgbClr val="CEE9D9"/>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10000"/>
          </a:lnSpc>
          <a:spcBef>
            <a:spcPct val="3000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10000"/>
          </a:lnSpc>
          <a:spcBef>
            <a:spcPct val="3000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ortragsvorlage Carsten" id="{FFE39CD8-730A-4A0E-AA67-ED9830D31C3E}" vid="{3841205D-0D25-46F6-B6D8-ABD1E44844A4}"/>
    </a:ext>
  </a:extLst>
</a:theme>
</file>

<file path=ppt/theme/theme2.xml><?xml version="1.0" encoding="utf-8"?>
<a:theme xmlns:a="http://schemas.openxmlformats.org/drawingml/2006/main" name="4_Office">
  <a:themeElements>
    <a:clrScheme name="FORXIGA 1">
      <a:dk1>
        <a:srgbClr val="4C4C4C"/>
      </a:dk1>
      <a:lt1>
        <a:srgbClr val="FFFFFF"/>
      </a:lt1>
      <a:dk2>
        <a:srgbClr val="FFFFFF"/>
      </a:dk2>
      <a:lt2>
        <a:srgbClr val="FFFFFF"/>
      </a:lt2>
      <a:accent1>
        <a:srgbClr val="009CD1"/>
      </a:accent1>
      <a:accent2>
        <a:srgbClr val="C5D533"/>
      </a:accent2>
      <a:accent3>
        <a:srgbClr val="DB3D33"/>
      </a:accent3>
      <a:accent4>
        <a:srgbClr val="114D77"/>
      </a:accent4>
      <a:accent5>
        <a:srgbClr val="767775"/>
      </a:accent5>
      <a:accent6>
        <a:srgbClr val="FFFFFF"/>
      </a:accent6>
      <a:hlink>
        <a:srgbClr val="FFFFFF"/>
      </a:hlink>
      <a:folHlink>
        <a:srgbClr val="FFFFFF"/>
      </a:folHlink>
    </a:clrScheme>
    <a:fontScheme name="Benutzerdefiniert 4">
      <a:majorFont>
        <a:latin typeface="Avenir LT Std 45 Book"/>
        <a:ea typeface=""/>
        <a:cs typeface=""/>
      </a:majorFont>
      <a:minorFont>
        <a:latin typeface="Avenir LT Std 45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FORXIGA 1">
    <a:dk1>
      <a:srgbClr val="4C4C4C"/>
    </a:dk1>
    <a:lt1>
      <a:srgbClr val="FFFFFF"/>
    </a:lt1>
    <a:dk2>
      <a:srgbClr val="FFFFFF"/>
    </a:dk2>
    <a:lt2>
      <a:srgbClr val="FFFFFF"/>
    </a:lt2>
    <a:accent1>
      <a:srgbClr val="009CD1"/>
    </a:accent1>
    <a:accent2>
      <a:srgbClr val="C5D533"/>
    </a:accent2>
    <a:accent3>
      <a:srgbClr val="DB3D33"/>
    </a:accent3>
    <a:accent4>
      <a:srgbClr val="114D77"/>
    </a:accent4>
    <a:accent5>
      <a:srgbClr val="767775"/>
    </a:accent5>
    <a:accent6>
      <a:srgbClr val="FFFFFF"/>
    </a:accent6>
    <a:hlink>
      <a:srgbClr val="FFFFFF"/>
    </a:hlink>
    <a:folHlink>
      <a:srgbClr val="FFFFFF"/>
    </a:folHlink>
  </a:clrScheme>
</a:themeOverride>
</file>

<file path=ppt/theme/themeOverride2.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AZ">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00799B"/>
    </a:accent1>
    <a:accent2>
      <a:srgbClr val="F90029"/>
    </a:accent2>
    <a:accent3>
      <a:srgbClr val="FFFFFF"/>
    </a:accent3>
    <a:accent4>
      <a:srgbClr val="000000"/>
    </a:accent4>
    <a:accent5>
      <a:srgbClr val="AABECB"/>
    </a:accent5>
    <a:accent6>
      <a:srgbClr val="E20024"/>
    </a:accent6>
    <a:hlink>
      <a:srgbClr val="F90029"/>
    </a:hlink>
    <a:folHlink>
      <a:srgbClr val="CEE9D9"/>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4569</Words>
  <Application>Microsoft Office PowerPoint</Application>
  <PresentationFormat>Bildschirmpräsentation (4:3)</PresentationFormat>
  <Paragraphs>720</Paragraphs>
  <Slides>57</Slides>
  <Notes>36</Notes>
  <HiddenSlides>0</HiddenSlides>
  <MMClips>0</MMClips>
  <ScaleCrop>false</ScaleCrop>
  <HeadingPairs>
    <vt:vector size="6" baseType="variant">
      <vt:variant>
        <vt:lpstr>Verwendete Schriftarten</vt:lpstr>
      </vt:variant>
      <vt:variant>
        <vt:i4>15</vt:i4>
      </vt:variant>
      <vt:variant>
        <vt:lpstr>Design</vt:lpstr>
      </vt:variant>
      <vt:variant>
        <vt:i4>2</vt:i4>
      </vt:variant>
      <vt:variant>
        <vt:lpstr>Folientitel</vt:lpstr>
      </vt:variant>
      <vt:variant>
        <vt:i4>57</vt:i4>
      </vt:variant>
    </vt:vector>
  </HeadingPairs>
  <TitlesOfParts>
    <vt:vector size="74" baseType="lpstr">
      <vt:lpstr>AdvOTb7819099</vt:lpstr>
      <vt:lpstr>Arial</vt:lpstr>
      <vt:lpstr>Arial Black</vt:lpstr>
      <vt:lpstr>Avenir LT Std 45 Book</vt:lpstr>
      <vt:lpstr>Calibri</vt:lpstr>
      <vt:lpstr>Calibri Light</vt:lpstr>
      <vt:lpstr>Century Gothic</vt:lpstr>
      <vt:lpstr>Google Sans</vt:lpstr>
      <vt:lpstr>Montserrat</vt:lpstr>
      <vt:lpstr>MTSY</vt:lpstr>
      <vt:lpstr>MyriadPro-Bold</vt:lpstr>
      <vt:lpstr>MyriadPro-Light</vt:lpstr>
      <vt:lpstr>MyriadPro-LightIt</vt:lpstr>
      <vt:lpstr>Noto Serif JP</vt:lpstr>
      <vt:lpstr>Times New Roman</vt:lpstr>
      <vt:lpstr>Standarddesign</vt:lpstr>
      <vt:lpstr>4_Office</vt:lpstr>
      <vt:lpstr>PowerPoint-Präsentation</vt:lpstr>
      <vt:lpstr>Offenlegung von Interessenkonflikten  Carsten Hafer</vt:lpstr>
      <vt:lpstr>PowerPoint-Präsentation</vt:lpstr>
      <vt:lpstr>Was ist CKD?</vt:lpstr>
      <vt:lpstr>Menschen sind verschieden</vt:lpstr>
      <vt:lpstr>Ca. 9 Millionen Menschen in Deutschland leiden an einer chronischen Niereninsuffizienz</vt:lpstr>
      <vt:lpstr>Prävalenz der Herzinsuffizienz in Deutschland nimmt weiter zu</vt:lpstr>
      <vt:lpstr>REVEAL-CKD –  84,3% im Stadium III sind undiagnostiziert</vt:lpstr>
      <vt:lpstr>Diagnostische Trias</vt:lpstr>
      <vt:lpstr>Ultraschall</vt:lpstr>
      <vt:lpstr>Nierenfunktion  Ermittlung GFR</vt:lpstr>
      <vt:lpstr>EBM 32018  Chronische Niereninsuffizienz eGFR &lt; 25 ml/min</vt:lpstr>
      <vt:lpstr>CKD Stadieneinteilung nach KDIGO</vt:lpstr>
      <vt:lpstr>KDIGO-Leitlinien für die Überweisung an einen Spezialisten1</vt:lpstr>
      <vt:lpstr>Überweisung Nephrologie ??</vt:lpstr>
      <vt:lpstr>Komplexität der Versorgung</vt:lpstr>
      <vt:lpstr>Integrierte Versorgung</vt:lpstr>
      <vt:lpstr>Ein wichtiger Aspekt der Behandlung von CKD  ist die Minimierung des KV-Risikos1 </vt:lpstr>
      <vt:lpstr>Herzinsuffizienz + / - CKD</vt:lpstr>
      <vt:lpstr>Die Fantastische Vier</vt:lpstr>
      <vt:lpstr>PowerPoint-Präsentation</vt:lpstr>
      <vt:lpstr>Körperliche Aktivität !</vt:lpstr>
      <vt:lpstr>Es sollten die „richtigen Medikamente“ sein</vt:lpstr>
      <vt:lpstr>PowerPoint-Präsentation</vt:lpstr>
      <vt:lpstr>Funktionsverlust und Einflußfaktoren</vt:lpstr>
      <vt:lpstr>PowerPoint-Präsentation</vt:lpstr>
      <vt:lpstr>Renale Endpunkte unter SGLT2 - I</vt:lpstr>
      <vt:lpstr>Renale SGLT2 - Effekte</vt:lpstr>
      <vt:lpstr>Management von Risikofaktoren</vt:lpstr>
      <vt:lpstr>Wirkmechanismus SGLT-2-Inhibition</vt:lpstr>
      <vt:lpstr>Dapaglifozin kann die Dialyse um Jahre verzögern</vt:lpstr>
      <vt:lpstr>RAAS – Blockade und SGLT2- Inhibitor</vt:lpstr>
      <vt:lpstr>PowerPoint-Präsentation</vt:lpstr>
      <vt:lpstr>Dapaglifozin kann zur Behandlung von drei unterschiedlichen Indikationen angewendet werden</vt:lpstr>
      <vt:lpstr>PowerPoint-Präsentation</vt:lpstr>
      <vt:lpstr>Dapaglifozin:  einheitliche eGFR Grenzen für alle Indikationen</vt:lpstr>
      <vt:lpstr>Keep it simple … </vt:lpstr>
      <vt:lpstr>Viel trinken ….?</vt:lpstr>
      <vt:lpstr>Viel trinken ….</vt:lpstr>
      <vt:lpstr>Viel trinken ….</vt:lpstr>
      <vt:lpstr>Ausgleich metabolische Azidose: Bicarboat</vt:lpstr>
      <vt:lpstr>Hypertensive Hirn – und Nierenschädigung </vt:lpstr>
      <vt:lpstr>Arterielle Hypertonie 2017: Zielparameter</vt:lpstr>
      <vt:lpstr>PowerPoint-Präsentation</vt:lpstr>
      <vt:lpstr>Antihypertensive Therapie mit RAAS - Blockade</vt:lpstr>
      <vt:lpstr>Adäquate RAAS - Inhibition</vt:lpstr>
      <vt:lpstr>STOP RAAS-I bei CKD?</vt:lpstr>
      <vt:lpstr>PowerPoint-Präsentation</vt:lpstr>
      <vt:lpstr> </vt:lpstr>
      <vt:lpstr>Blutdruck und Diabetes</vt:lpstr>
      <vt:lpstr>PowerPoint-Präsentation</vt:lpstr>
      <vt:lpstr>Harnsäure</vt:lpstr>
      <vt:lpstr>Harnsäure</vt:lpstr>
      <vt:lpstr>1 Substanz – 3 Indikationen und Wirksamkeit T2DM, Herzinsuffizienz und CKD</vt:lpstr>
      <vt:lpstr>Eine Substanz – Drei Indikationen </vt:lpstr>
      <vt:lpstr>Zusammenfassung</vt:lpstr>
      <vt:lpstr>PowerPoint-Präsentation</vt:lpstr>
    </vt:vector>
  </TitlesOfParts>
  <Company>Werbeagentur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Carsten Hafer</dc:creator>
  <cp:lastModifiedBy>Carsten Hafer</cp:lastModifiedBy>
  <cp:revision>31</cp:revision>
  <dcterms:created xsi:type="dcterms:W3CDTF">2019-06-06T04:03:29Z</dcterms:created>
  <dcterms:modified xsi:type="dcterms:W3CDTF">2023-05-10T15:08:08Z</dcterms:modified>
</cp:coreProperties>
</file>